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0"/>
  </p:notesMasterIdLst>
  <p:sldIdLst>
    <p:sldId id="277" r:id="rId5"/>
    <p:sldId id="279" r:id="rId6"/>
    <p:sldId id="266" r:id="rId7"/>
    <p:sldId id="280" r:id="rId8"/>
    <p:sldId id="261" r:id="rId9"/>
    <p:sldId id="270" r:id="rId10"/>
    <p:sldId id="281" r:id="rId11"/>
    <p:sldId id="282" r:id="rId12"/>
    <p:sldId id="271" r:id="rId13"/>
    <p:sldId id="283" r:id="rId14"/>
    <p:sldId id="272" r:id="rId15"/>
    <p:sldId id="284" r:id="rId16"/>
    <p:sldId id="263" r:id="rId17"/>
    <p:sldId id="285" r:id="rId18"/>
    <p:sldId id="257" r:id="rId19"/>
    <p:sldId id="265" r:id="rId20"/>
    <p:sldId id="258" r:id="rId21"/>
    <p:sldId id="273" r:id="rId22"/>
    <p:sldId id="259" r:id="rId23"/>
    <p:sldId id="267" r:id="rId24"/>
    <p:sldId id="286" r:id="rId25"/>
    <p:sldId id="260" r:id="rId26"/>
    <p:sldId id="287" r:id="rId27"/>
    <p:sldId id="268" r:id="rId28"/>
    <p:sldId id="2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2" autoAdjust="0"/>
    <p:restoredTop sz="94660"/>
  </p:normalViewPr>
  <p:slideViewPr>
    <p:cSldViewPr snapToGrid="0">
      <p:cViewPr varScale="1">
        <p:scale>
          <a:sx n="119" d="100"/>
          <a:sy n="119" d="100"/>
        </p:scale>
        <p:origin x="5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E672E-69DC-4D82-8ABC-25B661A0805B}" type="datetimeFigureOut">
              <a:rPr lang="it-IT" smtClean="0"/>
              <a:t>18/05/2021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767A9-3053-484C-B501-F9C5FCFA7719}" type="slidenum">
              <a:rPr lang="it-IT" smtClean="0"/>
              <a:t>‹N›</a:t>
            </a:fld>
            <a:endParaRPr lang="it-IT"/>
          </a:p>
        </p:txBody>
      </p:sp>
    </p:spTree>
    <p:extLst>
      <p:ext uri="{BB962C8B-B14F-4D97-AF65-F5344CB8AC3E}">
        <p14:creationId xmlns:p14="http://schemas.microsoft.com/office/powerpoint/2010/main" val="246699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18/05/2021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55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18/05/2021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55629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18/05/2021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42076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18/05/2021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43608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538229D-0A56-493C-B3B7-58A2EAC50A15}" type="datetimeFigureOut">
              <a:rPr lang="it-IT" smtClean="0"/>
              <a:t>18/05/2021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95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538229D-0A56-493C-B3B7-58A2EAC50A15}" type="datetimeFigureOut">
              <a:rPr lang="it-IT" smtClean="0"/>
              <a:t>18/05/2021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42335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538229D-0A56-493C-B3B7-58A2EAC50A15}" type="datetimeFigureOut">
              <a:rPr lang="it-IT" smtClean="0"/>
              <a:t>18/05/2021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238268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538229D-0A56-493C-B3B7-58A2EAC50A15}" type="datetimeFigureOut">
              <a:rPr lang="it-IT" smtClean="0"/>
              <a:t>18/05/2021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8420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38229D-0A56-493C-B3B7-58A2EAC50A15}" type="datetimeFigureOut">
              <a:rPr lang="it-IT" smtClean="0"/>
              <a:t>18/05/2021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347397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38229D-0A56-493C-B3B7-58A2EAC50A15}" type="datetimeFigureOut">
              <a:rPr lang="it-IT" smtClean="0"/>
              <a:t>18/05/2021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4CA7BD-DE99-45BF-834E-748395CC0E76}" type="slidenum">
              <a:rPr lang="it-IT" smtClean="0"/>
              <a:t>‹N›</a:t>
            </a:fld>
            <a:endParaRPr lang="it-IT"/>
          </a:p>
        </p:txBody>
      </p:sp>
    </p:spTree>
    <p:extLst>
      <p:ext uri="{BB962C8B-B14F-4D97-AF65-F5344CB8AC3E}">
        <p14:creationId xmlns:p14="http://schemas.microsoft.com/office/powerpoint/2010/main" val="1245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538229D-0A56-493C-B3B7-58A2EAC50A15}" type="datetimeFigureOut">
              <a:rPr lang="it-IT" smtClean="0"/>
              <a:t>18/05/2021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218984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38229D-0A56-493C-B3B7-58A2EAC50A15}" type="datetimeFigureOut">
              <a:rPr lang="it-IT" smtClean="0"/>
              <a:t>18/05/2021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4CA7BD-DE99-45BF-834E-748395CC0E76}"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55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it.wikipedia.org/wiki/Legge_di_Amp%C3%A8re-Maxwell" TargetMode="External"/><Relationship Id="rId3" Type="http://schemas.openxmlformats.org/officeDocument/2006/relationships/image" Target="../media/image2.png"/><Relationship Id="rId7" Type="http://schemas.openxmlformats.org/officeDocument/2006/relationships/hyperlink" Target="https://it.wikipedia.org/wiki/Legge_di_Faraday" TargetMode="Externa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hyperlink" Target="https://it.wikipedia.org/wiki/Teorema_del_flusso#Campo_magnetico" TargetMode="Externa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hyperlink" Target="https://it.wikipedia.org/wiki/Teorema_del_flusso#Campo_elettrico"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4.png"/><Relationship Id="rId7" Type="http://schemas.openxmlformats.org/officeDocument/2006/relationships/image" Target="../media/image57.png"/><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NULL"/><Relationship Id="rId4" Type="http://schemas.openxmlformats.org/officeDocument/2006/relationships/image" Target="../media/image55.png"/><Relationship Id="rId9" Type="http://schemas.openxmlformats.org/officeDocument/2006/relationships/image" Target="../media/image59.png"/></Relationships>
</file>

<file path=ppt/slides/_rels/slide19.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7.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22.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5" Type="http://schemas.openxmlformats.org/officeDocument/2006/relationships/image" Target="../media/image76.png"/><Relationship Id="rId4" Type="http://schemas.openxmlformats.org/officeDocument/2006/relationships/image" Target="../media/image75.png"/></Relationships>
</file>

<file path=ppt/slides/_rels/slide23.xml.rels><?xml version="1.0" encoding="UTF-8" standalone="yes"?>
<Relationships xmlns="http://schemas.openxmlformats.org/package/2006/relationships"><Relationship Id="rId7" Type="http://schemas.openxmlformats.org/officeDocument/2006/relationships/image" Target="../media/image86.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84.png"/></Relationships>
</file>

<file path=ppt/slides/_rels/slide24.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0.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Rettangolo 14">
            <a:extLst>
              <a:ext uri="{FF2B5EF4-FFF2-40B4-BE49-F238E27FC236}">
                <a16:creationId xmlns:a16="http://schemas.microsoft.com/office/drawing/2014/main" id="{B3FEF6A6-098A-4471-8C7A-A6B53586064F}"/>
              </a:ext>
            </a:extLst>
          </p:cNvPr>
          <p:cNvSpPr/>
          <p:nvPr/>
        </p:nvSpPr>
        <p:spPr>
          <a:xfrm>
            <a:off x="6247439" y="6030608"/>
            <a:ext cx="1915961" cy="575479"/>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t-IT"/>
          </a:p>
        </p:txBody>
      </p:sp>
      <p:sp>
        <p:nvSpPr>
          <p:cNvPr id="2" name="Rettangolo 1">
            <a:extLst>
              <a:ext uri="{FF2B5EF4-FFF2-40B4-BE49-F238E27FC236}">
                <a16:creationId xmlns:a16="http://schemas.microsoft.com/office/drawing/2014/main" id="{03BC4EE6-BF7C-4F06-8D5B-7794BAA953C1}"/>
              </a:ext>
            </a:extLst>
          </p:cNvPr>
          <p:cNvSpPr/>
          <p:nvPr/>
        </p:nvSpPr>
        <p:spPr>
          <a:xfrm>
            <a:off x="491706" y="3116146"/>
            <a:ext cx="2674188" cy="80887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it-IT"/>
          </a:p>
        </p:txBody>
      </p:sp>
      <p:sp>
        <p:nvSpPr>
          <p:cNvPr id="5" name="CasellaDiTesto 4">
            <a:extLst>
              <a:ext uri="{FF2B5EF4-FFF2-40B4-BE49-F238E27FC236}">
                <a16:creationId xmlns:a16="http://schemas.microsoft.com/office/drawing/2014/main" id="{98EF9C48-6859-4A97-A9DB-8C46F393AACE}"/>
              </a:ext>
            </a:extLst>
          </p:cNvPr>
          <p:cNvSpPr txBox="1"/>
          <p:nvPr/>
        </p:nvSpPr>
        <p:spPr>
          <a:xfrm>
            <a:off x="2822503" y="167673"/>
            <a:ext cx="6414705" cy="430887"/>
          </a:xfrm>
          <a:prstGeom prst="rect">
            <a:avLst/>
          </a:prstGeom>
          <a:noFill/>
        </p:spPr>
        <p:txBody>
          <a:bodyPr wrap="none" lIns="0" tIns="0" rIns="0" bIns="0" rtlCol="0">
            <a:spAutoFit/>
          </a:bodyPr>
          <a:lstStyle/>
          <a:p>
            <a:r>
              <a:rPr lang="it-IT" sz="2800" dirty="0"/>
              <a:t>EQUAZIONI DI MAXWELL IN FORMA LOCALE</a:t>
            </a:r>
          </a:p>
        </p:txBody>
      </p:sp>
      <p:sp>
        <p:nvSpPr>
          <p:cNvPr id="6" name="CasellaDiTesto 5">
            <a:extLst>
              <a:ext uri="{FF2B5EF4-FFF2-40B4-BE49-F238E27FC236}">
                <a16:creationId xmlns:a16="http://schemas.microsoft.com/office/drawing/2014/main" id="{4C6B8EC4-6004-4414-9E05-7959B6F3D710}"/>
              </a:ext>
            </a:extLst>
          </p:cNvPr>
          <p:cNvSpPr txBox="1"/>
          <p:nvPr/>
        </p:nvSpPr>
        <p:spPr>
          <a:xfrm>
            <a:off x="840802" y="870435"/>
            <a:ext cx="1737162" cy="369332"/>
          </a:xfrm>
          <a:prstGeom prst="rect">
            <a:avLst/>
          </a:prstGeom>
          <a:noFill/>
        </p:spPr>
        <p:txBody>
          <a:bodyPr wrap="square" lIns="0" tIns="0" rIns="0" bIns="0" rtlCol="0">
            <a:spAutoFit/>
          </a:bodyPr>
          <a:lstStyle/>
          <a:p>
            <a:r>
              <a:rPr lang="it-IT" sz="2400" dirty="0">
                <a:solidFill>
                  <a:srgbClr val="FF0000"/>
                </a:solidFill>
              </a:rPr>
              <a:t>NEL VUOTO</a:t>
            </a:r>
          </a:p>
        </p:txBody>
      </p:sp>
      <p:sp>
        <p:nvSpPr>
          <p:cNvPr id="7" name="CasellaDiTesto 6">
            <a:extLst>
              <a:ext uri="{FF2B5EF4-FFF2-40B4-BE49-F238E27FC236}">
                <a16:creationId xmlns:a16="http://schemas.microsoft.com/office/drawing/2014/main" id="{4F40B2AB-2934-4D47-B591-3E5CACD37CA6}"/>
              </a:ext>
            </a:extLst>
          </p:cNvPr>
          <p:cNvSpPr txBox="1"/>
          <p:nvPr/>
        </p:nvSpPr>
        <p:spPr>
          <a:xfrm>
            <a:off x="5086108" y="870435"/>
            <a:ext cx="2019784" cy="369332"/>
          </a:xfrm>
          <a:prstGeom prst="rect">
            <a:avLst/>
          </a:prstGeom>
          <a:noFill/>
        </p:spPr>
        <p:txBody>
          <a:bodyPr wrap="none" lIns="0" tIns="0" rIns="0" bIns="0" rtlCol="0">
            <a:spAutoFit/>
          </a:bodyPr>
          <a:lstStyle/>
          <a:p>
            <a:r>
              <a:rPr lang="it-IT" sz="2400" dirty="0">
                <a:solidFill>
                  <a:srgbClr val="FF0000"/>
                </a:solidFill>
              </a:rPr>
              <a:t>NELLA MATERIA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12359538-8529-4150-A0FC-B05F9F2FBAA3}"/>
                  </a:ext>
                </a:extLst>
              </p:cNvPr>
              <p:cNvSpPr txBox="1"/>
              <p:nvPr/>
            </p:nvSpPr>
            <p:spPr>
              <a:xfrm>
                <a:off x="677619" y="1486533"/>
                <a:ext cx="3425361" cy="3259226"/>
              </a:xfrm>
              <a:prstGeom prst="rect">
                <a:avLst/>
              </a:prstGeom>
              <a:noFill/>
            </p:spPr>
            <p:txBody>
              <a:bodyPr wrap="none" lIns="0" tIns="0" rIns="0" bIns="0" rtlCol="0">
                <a:spAutoFit/>
              </a:bodyPr>
              <a:lstStyle/>
              <a:p>
                <a:pPr marL="571500" indent="-571500">
                  <a:buFont typeface="+mj-lt"/>
                  <a:buAutoNum type="romanUcPeriod"/>
                </a:pPr>
                <a14:m>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a:solidFill>
                              <a:srgbClr val="000000"/>
                            </a:solidFill>
                            <a:latin typeface="Cambria Math" panose="02040503050406030204" pitchFamily="18" charset="0"/>
                            <a:ea typeface="Cambria Math" panose="02040503050406030204" pitchFamily="18" charset="0"/>
                          </a:rPr>
                        </m:ctrlPr>
                      </m:fPr>
                      <m:num>
                        <m:r>
                          <a:rPr lang="it-IT" sz="2400" i="1">
                            <a:solidFill>
                              <a:srgbClr val="000000"/>
                            </a:solidFill>
                            <a:latin typeface="Cambria Math" panose="02040503050406030204" pitchFamily="18" charset="0"/>
                            <a:ea typeface="Cambria Math" panose="02040503050406030204" pitchFamily="18" charset="0"/>
                          </a:rPr>
                          <m:t>𝜌</m:t>
                        </m:r>
                      </m:num>
                      <m:den>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smtClean="0">
                            <a:solidFill>
                              <a:srgbClr val="000000"/>
                            </a:solidFill>
                            <a:latin typeface="Cambria Math" panose="02040503050406030204" pitchFamily="18" charset="0"/>
                            <a:ea typeface="Cambria Math" panose="02040503050406030204" pitchFamily="18" charset="0"/>
                          </a:rPr>
                          <m:t>𝜕</m:t>
                        </m:r>
                        <m:acc>
                          <m:accPr>
                            <m:chr m:val="⃗"/>
                            <m:ctrlPr>
                              <a:rPr lang="it-IT" sz="2400" i="1" smtClean="0">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a:p>
                <a:pPr marL="571500" indent="-571500">
                  <a:buFont typeface="+mj-lt"/>
                  <a:buAutoNum type="romanUcPeriod"/>
                </a:pPr>
                <a:endParaRPr lang="it-IT" sz="2400" dirty="0">
                  <a:solidFill>
                    <a:srgbClr val="000000"/>
                  </a:solidFill>
                  <a:ea typeface="Cambria Math" panose="02040503050406030204" pitchFamily="18" charset="0"/>
                </a:endParaRPr>
              </a:p>
              <a:p>
                <a:pPr marL="571500" indent="-571500">
                  <a:buFont typeface="+mj-lt"/>
                  <a:buAutoNum type="romanUcPeriod"/>
                </a:pPr>
                <a14:m>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sSub>
                      <m:sSubPr>
                        <m:ctrlPr>
                          <a:rPr lang="it-IT" sz="2400" i="1" smtClean="0">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𝜇</m:t>
                        </m:r>
                      </m:e>
                      <m:sub>
                        <m:r>
                          <a:rPr lang="it-IT" sz="2400" b="0" i="1" smtClean="0">
                            <a:solidFill>
                              <a:srgbClr val="000000"/>
                            </a:solidFill>
                            <a:latin typeface="Cambria Math" panose="02040503050406030204" pitchFamily="18" charset="0"/>
                            <a:ea typeface="Cambria Math" panose="02040503050406030204" pitchFamily="18" charset="0"/>
                          </a:rPr>
                          <m:t>0</m:t>
                        </m:r>
                      </m:sub>
                    </m:sSub>
                    <m:acc>
                      <m:accPr>
                        <m:chr m:val="⃗"/>
                        <m:ctrlPr>
                          <a:rPr lang="it-IT" sz="2400" i="1" smtClean="0">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rPr>
                      <m:t>+</m:t>
                    </m:r>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a:solidFill>
                              <a:srgbClr val="000000"/>
                            </a:solidFill>
                            <a:latin typeface="Cambria Math" panose="02040503050406030204" pitchFamily="18" charset="0"/>
                            <a:ea typeface="Cambria Math" panose="02040503050406030204" pitchFamily="18" charset="0"/>
                          </a:rPr>
                          <m:t>𝜇</m:t>
                        </m:r>
                      </m:e>
                      <m:sub>
                        <m:r>
                          <a:rPr lang="it-IT" sz="2400" i="1">
                            <a:solidFill>
                              <a:srgbClr val="000000"/>
                            </a:solidFill>
                            <a:latin typeface="Cambria Math" panose="02040503050406030204" pitchFamily="18" charset="0"/>
                            <a:ea typeface="Cambria Math" panose="02040503050406030204" pitchFamily="18" charset="0"/>
                          </a:rPr>
                          <m:t>0</m:t>
                        </m:r>
                      </m:sub>
                    </m:sSub>
                    <m:sSub>
                      <m:sSubPr>
                        <m:ctrlPr>
                          <a:rPr lang="it-IT" sz="2400" i="1">
                            <a:solidFill>
                              <a:srgbClr val="000000"/>
                            </a:solidFill>
                            <a:latin typeface="Cambria Math" panose="02040503050406030204" pitchFamily="18" charset="0"/>
                            <a:ea typeface="Cambria Math" panose="02040503050406030204" pitchFamily="18" charset="0"/>
                          </a:rPr>
                        </m:ctrlPr>
                      </m:sSubPr>
                      <m:e>
                        <m:r>
                          <a:rPr lang="it-IT" sz="2400" i="1" smtClean="0">
                            <a:solidFill>
                              <a:srgbClr val="000000"/>
                            </a:solidFill>
                            <a:latin typeface="Cambria Math" panose="02040503050406030204" pitchFamily="18" charset="0"/>
                            <a:ea typeface="Cambria Math" panose="02040503050406030204" pitchFamily="18" charset="0"/>
                          </a:rPr>
                          <m:t>𝜀</m:t>
                        </m:r>
                      </m:e>
                      <m:sub>
                        <m:r>
                          <a:rPr lang="it-IT" sz="2400" i="1">
                            <a:solidFill>
                              <a:srgbClr val="000000"/>
                            </a:solidFill>
                            <a:latin typeface="Cambria Math" panose="02040503050406030204" pitchFamily="18" charset="0"/>
                            <a:ea typeface="Cambria Math" panose="02040503050406030204" pitchFamily="18" charset="0"/>
                          </a:rPr>
                          <m:t>0</m:t>
                        </m:r>
                      </m:sub>
                    </m:sSub>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𝐸</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a14:m>
                <a:endParaRPr lang="it-IT" sz="2400" dirty="0">
                  <a:solidFill>
                    <a:srgbClr val="000000"/>
                  </a:solidFill>
                  <a:ea typeface="Cambria Math" panose="02040503050406030204" pitchFamily="18" charset="0"/>
                </a:endParaRPr>
              </a:p>
            </p:txBody>
          </p:sp>
        </mc:Choice>
        <mc:Fallback xmlns="">
          <p:sp>
            <p:nvSpPr>
              <p:cNvPr id="8" name="CasellaDiTesto 7">
                <a:extLst>
                  <a:ext uri="{FF2B5EF4-FFF2-40B4-BE49-F238E27FC236}">
                    <a16:creationId xmlns:a16="http://schemas.microsoft.com/office/drawing/2014/main" id="{12359538-8529-4150-A0FC-B05F9F2FBAA3}"/>
                  </a:ext>
                </a:extLst>
              </p:cNvPr>
              <p:cNvSpPr txBox="1">
                <a:spLocks noRot="1" noChangeAspect="1" noMove="1" noResize="1" noEditPoints="1" noAdjustHandles="1" noChangeArrowheads="1" noChangeShapeType="1" noTextEdit="1"/>
              </p:cNvSpPr>
              <p:nvPr/>
            </p:nvSpPr>
            <p:spPr>
              <a:xfrm>
                <a:off x="677619" y="1486533"/>
                <a:ext cx="3425361" cy="325922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111930D5-FF17-468E-8921-BE3FEFD8F96A}"/>
                  </a:ext>
                </a:extLst>
              </p:cNvPr>
              <p:cNvSpPr txBox="1"/>
              <p:nvPr/>
            </p:nvSpPr>
            <p:spPr>
              <a:xfrm>
                <a:off x="4689704" y="1349721"/>
                <a:ext cx="2812592" cy="35100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𝐷</m:t>
                          </m:r>
                        </m:e>
                      </m:acc>
                      <m:r>
                        <a:rPr lang="it-IT" sz="2400" i="1">
                          <a:solidFill>
                            <a:srgbClr val="000000"/>
                          </a:solidFill>
                          <a:latin typeface="Cambria Math" panose="02040503050406030204" pitchFamily="18" charset="0"/>
                          <a:ea typeface="Cambria Math" panose="02040503050406030204" pitchFamily="18" charset="0"/>
                        </a:rPr>
                        <m:t>=</m:t>
                      </m:r>
                      <m:r>
                        <a:rPr lang="it-IT" sz="2400" i="1">
                          <a:solidFill>
                            <a:srgbClr val="000000"/>
                          </a:solidFill>
                          <a:latin typeface="Cambria Math" panose="02040503050406030204" pitchFamily="18" charset="0"/>
                          <a:ea typeface="Cambria Math" panose="02040503050406030204" pitchFamily="18" charset="0"/>
                        </a:rPr>
                        <m:t>𝜌</m:t>
                      </m:r>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𝐵</m:t>
                          </m:r>
                        </m:e>
                      </m:acc>
                      <m:r>
                        <a:rPr lang="it-IT" sz="2400" i="1">
                          <a:solidFill>
                            <a:srgbClr val="000000"/>
                          </a:solidFill>
                          <a:latin typeface="Cambria Math" panose="02040503050406030204" pitchFamily="18" charset="0"/>
                          <a:ea typeface="Cambria Math" panose="02040503050406030204" pitchFamily="18" charset="0"/>
                        </a:rPr>
                        <m:t>=</m:t>
                      </m:r>
                      <m:r>
                        <a:rPr lang="it-IT" sz="2400" i="1" smtClean="0">
                          <a:solidFill>
                            <a:srgbClr val="000000"/>
                          </a:solidFill>
                          <a:latin typeface="Cambria Math" panose="02040503050406030204" pitchFamily="18" charset="0"/>
                          <a:ea typeface="Cambria Math" panose="02040503050406030204" pitchFamily="18" charset="0"/>
                        </a:rPr>
                        <m:t>∅</m:t>
                      </m:r>
                    </m:oMath>
                  </m:oMathPara>
                </a14:m>
                <a:endParaRPr lang="it-IT" sz="2400" dirty="0">
                  <a:solidFill>
                    <a:srgbClr val="000000"/>
                  </a:solidFill>
                  <a:ea typeface="Cambria Math" panose="02040503050406030204" pitchFamily="18" charset="0"/>
                </a:endParaRPr>
              </a:p>
              <a:p>
                <a:endParaRPr lang="it-IT" sz="2400" dirty="0">
                  <a:solidFill>
                    <a:srgbClr val="000000"/>
                  </a:solidFill>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𝐸</m:t>
                          </m:r>
                        </m:e>
                      </m:acc>
                      <m:r>
                        <a:rPr lang="it-IT" sz="2400" i="1">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i="1">
                                  <a:solidFill>
                                    <a:srgbClr val="000000"/>
                                  </a:solidFill>
                                  <a:latin typeface="Cambria Math" panose="02040503050406030204" pitchFamily="18" charset="0"/>
                                </a:rPr>
                                <m:t>𝐵</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a:p>
                <a:endParaRPr lang="it-IT" sz="2400" dirty="0"/>
              </a:p>
              <a:p>
                <a:pPr/>
                <a14:m>
                  <m:oMathPara xmlns:m="http://schemas.openxmlformats.org/officeDocument/2006/math">
                    <m:oMathParaPr>
                      <m:jc m:val="centerGroup"/>
                    </m:oMathParaPr>
                    <m:oMath xmlns:m="http://schemas.openxmlformats.org/officeDocument/2006/math">
                      <m:acc>
                        <m:accPr>
                          <m:chr m:val="⃗"/>
                          <m:ctrlPr>
                            <a:rPr lang="it-IT" sz="2400" i="1">
                              <a:solidFill>
                                <a:srgbClr val="000000"/>
                              </a:solidFill>
                              <a:latin typeface="Cambria Math" panose="02040503050406030204" pitchFamily="18" charset="0"/>
                            </a:rPr>
                          </m:ctrlPr>
                        </m:accPr>
                        <m:e>
                          <m:r>
                            <m:rPr>
                              <m:sty m:val="p"/>
                            </m:rPr>
                            <a:rPr lang="it-IT" sz="2400" i="1">
                              <a:solidFill>
                                <a:srgbClr val="000000"/>
                              </a:solidFill>
                              <a:latin typeface="Cambria Math" panose="02040503050406030204" pitchFamily="18" charset="0"/>
                              <a:ea typeface="Cambria Math" panose="02040503050406030204" pitchFamily="18" charset="0"/>
                            </a:rPr>
                            <m:t>∇</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b="0" i="1" smtClean="0">
                              <a:solidFill>
                                <a:srgbClr val="000000"/>
                              </a:solidFill>
                              <a:latin typeface="Cambria Math" panose="02040503050406030204" pitchFamily="18" charset="0"/>
                              <a:ea typeface="Cambria Math" panose="02040503050406030204" pitchFamily="18" charset="0"/>
                            </a:rPr>
                            <m:t>𝐻</m:t>
                          </m:r>
                        </m:e>
                      </m:acc>
                      <m:r>
                        <a:rPr lang="it-IT" sz="2400" i="1">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ea typeface="Cambria Math" panose="02040503050406030204" pitchFamily="18" charset="0"/>
                            </a:rPr>
                          </m:ctrlPr>
                        </m:accPr>
                        <m:e>
                          <m:r>
                            <a:rPr lang="it-IT" sz="2400" i="1">
                              <a:solidFill>
                                <a:srgbClr val="000000"/>
                              </a:solidFill>
                              <a:latin typeface="Cambria Math" panose="02040503050406030204" pitchFamily="18" charset="0"/>
                              <a:ea typeface="Cambria Math" panose="02040503050406030204" pitchFamily="18" charset="0"/>
                            </a:rPr>
                            <m:t>𝐽</m:t>
                          </m:r>
                        </m:e>
                      </m:acc>
                      <m:r>
                        <a:rPr lang="it-IT" sz="2400" b="0" i="1" smtClean="0">
                          <a:solidFill>
                            <a:srgbClr val="000000"/>
                          </a:solidFill>
                          <a:latin typeface="Cambria Math" panose="02040503050406030204" pitchFamily="18" charset="0"/>
                          <a:ea typeface="Cambria Math" panose="02040503050406030204" pitchFamily="18" charset="0"/>
                        </a:rPr>
                        <m:t>+</m:t>
                      </m:r>
                      <m:f>
                        <m:fPr>
                          <m:ctrlPr>
                            <a:rPr lang="it-IT" sz="2400" i="1" dirty="0">
                              <a:solidFill>
                                <a:srgbClr val="000000"/>
                              </a:solidFill>
                              <a:latin typeface="Cambria Math" panose="02040503050406030204" pitchFamily="18" charset="0"/>
                              <a:ea typeface="Cambria Math" panose="02040503050406030204" pitchFamily="18" charset="0"/>
                            </a:rPr>
                          </m:ctrlPr>
                        </m:fPr>
                        <m:num>
                          <m:r>
                            <a:rPr lang="it-IT" sz="2400" i="1" dirty="0">
                              <a:solidFill>
                                <a:srgbClr val="000000"/>
                              </a:solidFill>
                              <a:latin typeface="Cambria Math" panose="02040503050406030204" pitchFamily="18" charset="0"/>
                              <a:ea typeface="Cambria Math" panose="02040503050406030204" pitchFamily="18" charset="0"/>
                            </a:rPr>
                            <m:t>𝜕</m:t>
                          </m:r>
                          <m:acc>
                            <m:accPr>
                              <m:chr m:val="⃗"/>
                              <m:ctrlPr>
                                <a:rPr lang="it-IT" sz="2400" i="1">
                                  <a:solidFill>
                                    <a:srgbClr val="000000"/>
                                  </a:solidFill>
                                  <a:latin typeface="Cambria Math" panose="02040503050406030204" pitchFamily="18" charset="0"/>
                                </a:rPr>
                              </m:ctrlPr>
                            </m:accPr>
                            <m:e>
                              <m:r>
                                <a:rPr lang="it-IT" sz="2400" b="0" i="1" smtClean="0">
                                  <a:solidFill>
                                    <a:srgbClr val="000000"/>
                                  </a:solidFill>
                                  <a:latin typeface="Cambria Math" panose="02040503050406030204" pitchFamily="18" charset="0"/>
                                </a:rPr>
                                <m:t>𝐷</m:t>
                              </m:r>
                            </m:e>
                          </m:acc>
                        </m:num>
                        <m:den>
                          <m:r>
                            <a:rPr lang="it-IT" sz="2400" i="1" dirty="0">
                              <a:solidFill>
                                <a:srgbClr val="000000"/>
                              </a:solidFill>
                              <a:latin typeface="Cambria Math" panose="02040503050406030204" pitchFamily="18" charset="0"/>
                              <a:ea typeface="Cambria Math" panose="02040503050406030204" pitchFamily="18" charset="0"/>
                            </a:rPr>
                            <m:t>𝜕</m:t>
                          </m:r>
                          <m:r>
                            <a:rPr lang="it-IT" sz="2400" i="1" dirty="0">
                              <a:solidFill>
                                <a:srgbClr val="000000"/>
                              </a:solidFill>
                              <a:latin typeface="Cambria Math" panose="02040503050406030204" pitchFamily="18" charset="0"/>
                              <a:ea typeface="Cambria Math" panose="02040503050406030204" pitchFamily="18" charset="0"/>
                            </a:rPr>
                            <m:t>𝑡</m:t>
                          </m:r>
                        </m:den>
                      </m:f>
                    </m:oMath>
                  </m:oMathPara>
                </a14:m>
                <a:endParaRPr lang="it-IT" sz="2400" dirty="0"/>
              </a:p>
            </p:txBody>
          </p:sp>
        </mc:Choice>
        <mc:Fallback xmlns="">
          <p:sp>
            <p:nvSpPr>
              <p:cNvPr id="9" name="CasellaDiTesto 8">
                <a:extLst>
                  <a:ext uri="{FF2B5EF4-FFF2-40B4-BE49-F238E27FC236}">
                    <a16:creationId xmlns:a16="http://schemas.microsoft.com/office/drawing/2014/main" id="{111930D5-FF17-468E-8921-BE3FEFD8F96A}"/>
                  </a:ext>
                </a:extLst>
              </p:cNvPr>
              <p:cNvSpPr txBox="1">
                <a:spLocks noRot="1" noChangeAspect="1" noMove="1" noResize="1" noEditPoints="1" noAdjustHandles="1" noChangeArrowheads="1" noChangeShapeType="1" noTextEdit="1"/>
              </p:cNvSpPr>
              <p:nvPr/>
            </p:nvSpPr>
            <p:spPr>
              <a:xfrm>
                <a:off x="4689704" y="1349721"/>
                <a:ext cx="2812592" cy="351006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40B085D9-45C8-4C90-A7F0-5B822D0B6E84}"/>
                  </a:ext>
                </a:extLst>
              </p:cNvPr>
              <p:cNvSpPr/>
              <p:nvPr/>
            </p:nvSpPr>
            <p:spPr>
              <a:xfrm>
                <a:off x="4347094" y="6063049"/>
                <a:ext cx="1406026"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𝐷</m:t>
                          </m:r>
                        </m:e>
                      </m:acc>
                      <m:r>
                        <a:rPr lang="it-IT" sz="2800" b="0" i="0"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𝜀</m:t>
                      </m:r>
                      <m:acc>
                        <m:accPr>
                          <m:chr m:val="⃗"/>
                          <m:ctrlPr>
                            <a:rPr lang="it-IT" sz="2800" i="1">
                              <a:solidFill>
                                <a:srgbClr val="000000"/>
                              </a:solidFill>
                              <a:latin typeface="Cambria Math" panose="02040503050406030204" pitchFamily="18" charset="0"/>
                            </a:rPr>
                          </m:ctrlPr>
                        </m:accPr>
                        <m:e>
                          <m:r>
                            <a:rPr lang="it-IT" sz="2800" b="0" i="1" smtClean="0">
                              <a:solidFill>
                                <a:srgbClr val="000000"/>
                              </a:solidFill>
                              <a:latin typeface="Cambria Math" panose="02040503050406030204" pitchFamily="18" charset="0"/>
                            </a:rPr>
                            <m:t>𝐸</m:t>
                          </m:r>
                        </m:e>
                      </m:acc>
                    </m:oMath>
                  </m:oMathPara>
                </a14:m>
                <a:endParaRPr lang="it-IT" dirty="0"/>
              </a:p>
            </p:txBody>
          </p:sp>
        </mc:Choice>
        <mc:Fallback xmlns="">
          <p:sp>
            <p:nvSpPr>
              <p:cNvPr id="11" name="Rettangolo 10">
                <a:extLst>
                  <a:ext uri="{FF2B5EF4-FFF2-40B4-BE49-F238E27FC236}">
                    <a16:creationId xmlns:a16="http://schemas.microsoft.com/office/drawing/2014/main" id="{40B085D9-45C8-4C90-A7F0-5B822D0B6E84}"/>
                  </a:ext>
                </a:extLst>
              </p:cNvPr>
              <p:cNvSpPr>
                <a:spLocks noRot="1" noChangeAspect="1" noMove="1" noResize="1" noEditPoints="1" noAdjustHandles="1" noChangeArrowheads="1" noChangeShapeType="1" noTextEdit="1"/>
              </p:cNvSpPr>
              <p:nvPr/>
            </p:nvSpPr>
            <p:spPr>
              <a:xfrm>
                <a:off x="4347094" y="6063049"/>
                <a:ext cx="1406026"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95961375-79F5-4FB0-A3A8-912B16CCB61F}"/>
                  </a:ext>
                </a:extLst>
              </p:cNvPr>
              <p:cNvSpPr/>
              <p:nvPr/>
            </p:nvSpPr>
            <p:spPr>
              <a:xfrm>
                <a:off x="6554447" y="6018841"/>
                <a:ext cx="1457514" cy="5754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𝐵</m:t>
                          </m:r>
                        </m:e>
                      </m:acc>
                      <m:r>
                        <a:rPr lang="it-IT" sz="2800" b="0" i="1" smtClean="0">
                          <a:solidFill>
                            <a:srgbClr val="000000"/>
                          </a:solidFill>
                          <a:latin typeface="Cambria Math" panose="02040503050406030204" pitchFamily="18" charset="0"/>
                          <a:ea typeface="Cambria Math" panose="02040503050406030204" pitchFamily="18" charset="0"/>
                        </a:rPr>
                        <m:t>=</m:t>
                      </m:r>
                      <m:r>
                        <a:rPr lang="it-IT" sz="2800" b="0" i="1" smtClean="0">
                          <a:solidFill>
                            <a:srgbClr val="000000"/>
                          </a:solidFill>
                          <a:latin typeface="Cambria Math" panose="02040503050406030204" pitchFamily="18" charset="0"/>
                          <a:ea typeface="Cambria Math" panose="02040503050406030204" pitchFamily="18" charset="0"/>
                        </a:rPr>
                        <m:t>𝜇</m:t>
                      </m:r>
                      <m:acc>
                        <m:accPr>
                          <m:chr m:val="⃗"/>
                          <m:ctrlPr>
                            <a:rPr lang="it-IT" sz="2800" b="0" i="1" smtClean="0">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𝐻</m:t>
                          </m:r>
                        </m:e>
                      </m:acc>
                    </m:oMath>
                  </m:oMathPara>
                </a14:m>
                <a:endParaRPr lang="it-IT" dirty="0"/>
              </a:p>
            </p:txBody>
          </p:sp>
        </mc:Choice>
        <mc:Fallback xmlns="">
          <p:sp>
            <p:nvSpPr>
              <p:cNvPr id="12" name="Rettangolo 11">
                <a:extLst>
                  <a:ext uri="{FF2B5EF4-FFF2-40B4-BE49-F238E27FC236}">
                    <a16:creationId xmlns:a16="http://schemas.microsoft.com/office/drawing/2014/main" id="{95961375-79F5-4FB0-A3A8-912B16CCB61F}"/>
                  </a:ext>
                </a:extLst>
              </p:cNvPr>
              <p:cNvSpPr>
                <a:spLocks noRot="1" noChangeAspect="1" noMove="1" noResize="1" noEditPoints="1" noAdjustHandles="1" noChangeArrowheads="1" noChangeShapeType="1" noTextEdit="1"/>
              </p:cNvSpPr>
              <p:nvPr/>
            </p:nvSpPr>
            <p:spPr>
              <a:xfrm>
                <a:off x="6554447" y="6018841"/>
                <a:ext cx="1457514" cy="575479"/>
              </a:xfrm>
              <a:prstGeom prst="rect">
                <a:avLst/>
              </a:prstGeom>
              <a:blipFill>
                <a:blip r:embed="rId5"/>
                <a:stretch>
                  <a:fillRect/>
                </a:stretch>
              </a:blipFill>
            </p:spPr>
            <p:txBody>
              <a:bodyPr/>
              <a:lstStyle/>
              <a:p>
                <a:r>
                  <a:rPr lang="it-IT">
                    <a:noFill/>
                  </a:rPr>
                  <a:t> </a:t>
                </a:r>
              </a:p>
            </p:txBody>
          </p:sp>
        </mc:Fallback>
      </mc:AlternateContent>
      <p:sp>
        <p:nvSpPr>
          <p:cNvPr id="14" name="CasellaDiTesto 13">
            <a:extLst>
              <a:ext uri="{FF2B5EF4-FFF2-40B4-BE49-F238E27FC236}">
                <a16:creationId xmlns:a16="http://schemas.microsoft.com/office/drawing/2014/main" id="{81EABA8A-64FD-4A32-AB35-B28BEFCC1331}"/>
              </a:ext>
            </a:extLst>
          </p:cNvPr>
          <p:cNvSpPr txBox="1"/>
          <p:nvPr/>
        </p:nvSpPr>
        <p:spPr>
          <a:xfrm>
            <a:off x="4482918" y="5515854"/>
            <a:ext cx="3529043" cy="430887"/>
          </a:xfrm>
          <a:prstGeom prst="rect">
            <a:avLst/>
          </a:prstGeom>
          <a:noFill/>
        </p:spPr>
        <p:txBody>
          <a:bodyPr wrap="none" lIns="0" tIns="0" rIns="0" bIns="0" rtlCol="0">
            <a:spAutoFit/>
          </a:bodyPr>
          <a:lstStyle/>
          <a:p>
            <a:r>
              <a:rPr lang="it-IT" sz="2800" dirty="0"/>
              <a:t>RELAZIONI COSTITUTIVE</a:t>
            </a:r>
          </a:p>
        </p:txBody>
      </p:sp>
      <p:sp>
        <p:nvSpPr>
          <p:cNvPr id="18" name="CasellaDiTesto 17">
            <a:extLst>
              <a:ext uri="{FF2B5EF4-FFF2-40B4-BE49-F238E27FC236}">
                <a16:creationId xmlns:a16="http://schemas.microsoft.com/office/drawing/2014/main" id="{59A9B191-2BFC-4ABC-B4D5-48725F9CF7C9}"/>
              </a:ext>
            </a:extLst>
          </p:cNvPr>
          <p:cNvSpPr txBox="1"/>
          <p:nvPr/>
        </p:nvSpPr>
        <p:spPr>
          <a:xfrm>
            <a:off x="8503722" y="2069622"/>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6"/>
              </a:rPr>
              <a:t>Legge di Gauss magnetica</a:t>
            </a:r>
            <a:endParaRPr lang="it-IT" dirty="0"/>
          </a:p>
        </p:txBody>
      </p:sp>
      <p:sp>
        <p:nvSpPr>
          <p:cNvPr id="20" name="CasellaDiTesto 19">
            <a:extLst>
              <a:ext uri="{FF2B5EF4-FFF2-40B4-BE49-F238E27FC236}">
                <a16:creationId xmlns:a16="http://schemas.microsoft.com/office/drawing/2014/main" id="{85F0192D-0B3A-44A2-B1F4-CAB07367873B}"/>
              </a:ext>
            </a:extLst>
          </p:cNvPr>
          <p:cNvSpPr txBox="1"/>
          <p:nvPr/>
        </p:nvSpPr>
        <p:spPr>
          <a:xfrm>
            <a:off x="8503722" y="3116146"/>
            <a:ext cx="2268446"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7"/>
              </a:rPr>
              <a:t>Legge di Faraday</a:t>
            </a:r>
            <a:endParaRPr lang="it-IT" dirty="0"/>
          </a:p>
        </p:txBody>
      </p:sp>
      <p:sp>
        <p:nvSpPr>
          <p:cNvPr id="22" name="CasellaDiTesto 21">
            <a:extLst>
              <a:ext uri="{FF2B5EF4-FFF2-40B4-BE49-F238E27FC236}">
                <a16:creationId xmlns:a16="http://schemas.microsoft.com/office/drawing/2014/main" id="{22581249-9ACB-42EC-BC27-8E81B0F9A5BA}"/>
              </a:ext>
            </a:extLst>
          </p:cNvPr>
          <p:cNvSpPr txBox="1"/>
          <p:nvPr/>
        </p:nvSpPr>
        <p:spPr>
          <a:xfrm>
            <a:off x="8531273" y="4182188"/>
            <a:ext cx="3047010" cy="369332"/>
          </a:xfrm>
          <a:prstGeom prst="rect">
            <a:avLst/>
          </a:prstGeom>
          <a:noFill/>
        </p:spPr>
        <p:txBody>
          <a:bodyPr wrap="square">
            <a:spAutoFit/>
          </a:bodyPr>
          <a:lstStyle/>
          <a:p>
            <a:r>
              <a:rPr lang="it-IT" b="0" i="0" u="sng" dirty="0">
                <a:solidFill>
                  <a:srgbClr val="0645AD"/>
                </a:solidFill>
                <a:effectLst/>
                <a:latin typeface="Arial" panose="020B0604020202020204" pitchFamily="34" charset="0"/>
                <a:hlinkClick r:id="rId8"/>
              </a:rPr>
              <a:t>Legge di Ampère-Maxwell</a:t>
            </a:r>
            <a:endParaRPr lang="it-IT" dirty="0"/>
          </a:p>
        </p:txBody>
      </p:sp>
      <p:sp>
        <p:nvSpPr>
          <p:cNvPr id="24" name="CasellaDiTesto 23">
            <a:extLst>
              <a:ext uri="{FF2B5EF4-FFF2-40B4-BE49-F238E27FC236}">
                <a16:creationId xmlns:a16="http://schemas.microsoft.com/office/drawing/2014/main" id="{71E4F199-8F5B-4D59-BEB6-9D65F5327130}"/>
              </a:ext>
            </a:extLst>
          </p:cNvPr>
          <p:cNvSpPr txBox="1"/>
          <p:nvPr/>
        </p:nvSpPr>
        <p:spPr>
          <a:xfrm>
            <a:off x="8503722" y="1334091"/>
            <a:ext cx="2812592" cy="369332"/>
          </a:xfrm>
          <a:prstGeom prst="rect">
            <a:avLst/>
          </a:prstGeom>
          <a:noFill/>
        </p:spPr>
        <p:txBody>
          <a:bodyPr wrap="square">
            <a:spAutoFit/>
          </a:bodyPr>
          <a:lstStyle/>
          <a:p>
            <a:r>
              <a:rPr lang="it-IT" b="0" i="0" u="sng" dirty="0">
                <a:solidFill>
                  <a:srgbClr val="FAA700"/>
                </a:solidFill>
                <a:effectLst/>
                <a:latin typeface="Arial" panose="020B0604020202020204" pitchFamily="34" charset="0"/>
                <a:hlinkClick r:id="rId9"/>
              </a:rPr>
              <a:t>Legge di Gauss elettrica</a:t>
            </a:r>
            <a:endParaRPr lang="it-IT" dirty="0"/>
          </a:p>
        </p:txBody>
      </p:sp>
      <p:sp>
        <p:nvSpPr>
          <p:cNvPr id="3" name="Ovale 2">
            <a:extLst>
              <a:ext uri="{FF2B5EF4-FFF2-40B4-BE49-F238E27FC236}">
                <a16:creationId xmlns:a16="http://schemas.microsoft.com/office/drawing/2014/main" id="{37DFDA80-90B9-4232-B3BB-E804979F0AE7}"/>
              </a:ext>
            </a:extLst>
          </p:cNvPr>
          <p:cNvSpPr/>
          <p:nvPr/>
        </p:nvSpPr>
        <p:spPr>
          <a:xfrm>
            <a:off x="4841143" y="3842098"/>
            <a:ext cx="2812592" cy="13457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Ovale 16">
            <a:extLst>
              <a:ext uri="{FF2B5EF4-FFF2-40B4-BE49-F238E27FC236}">
                <a16:creationId xmlns:a16="http://schemas.microsoft.com/office/drawing/2014/main" id="{8EA4CECD-C4B1-4874-9372-8A9878AD9096}"/>
              </a:ext>
            </a:extLst>
          </p:cNvPr>
          <p:cNvSpPr/>
          <p:nvPr/>
        </p:nvSpPr>
        <p:spPr>
          <a:xfrm>
            <a:off x="3075019" y="3954113"/>
            <a:ext cx="1226517" cy="112168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406468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fade">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15"/>
                                        </p:tgtEl>
                                        <p:attrNameLst>
                                          <p:attrName>style.visibility</p:attrName>
                                        </p:attrNameLst>
                                      </p:cBhvr>
                                      <p:to>
                                        <p:strVal val="visible"/>
                                      </p:to>
                                    </p:set>
                                    <p:animEffect transition="in" filter="fade">
                                      <p:cBhvr>
                                        <p:cTn id="64" dur="500"/>
                                        <p:tgtEl>
                                          <p:spTgt spid="15"/>
                                        </p:tgtEl>
                                      </p:cBhvr>
                                    </p:animEffect>
                                  </p:childTnLst>
                                </p:cTn>
                              </p:par>
                            </p:childTnLst>
                          </p:cTn>
                        </p:par>
                      </p:childTnLst>
                    </p:cTn>
                  </p:par>
                  <p:par>
                    <p:cTn id="65" fill="hold">
                      <p:stCondLst>
                        <p:cond delay="indefinite"/>
                      </p:stCondLst>
                      <p:childTnLst>
                        <p:par>
                          <p:cTn id="66" fill="hold">
                            <p:stCondLst>
                              <p:cond delay="0"/>
                            </p:stCondLst>
                            <p:childTnLst>
                              <p:par>
                                <p:cTn id="67" presetID="21" presetClass="entr" presetSubtype="1"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heel(1)">
                                      <p:cBhvr>
                                        <p:cTn id="69" dur="20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1" presetClass="entr" presetSubtype="1" fill="hold" grpId="0" nodeType="click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wheel(1)">
                                      <p:cBhvr>
                                        <p:cTn id="74"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P spid="5" grpId="0"/>
      <p:bldP spid="6" grpId="0"/>
      <p:bldP spid="7" grpId="0"/>
      <p:bldP spid="8" grpId="0"/>
      <p:bldP spid="9" grpId="0"/>
      <p:bldP spid="11" grpId="0"/>
      <p:bldP spid="12" grpId="0"/>
      <p:bldP spid="14" grpId="0"/>
      <p:bldP spid="18" grpId="0"/>
      <p:bldP spid="20" grpId="0"/>
      <p:bldP spid="22" grpId="0"/>
      <p:bldP spid="24" grpId="0"/>
      <p:bldP spid="3" grpId="0" animBg="1"/>
      <p:bldP spid="1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D7BBF5E-C04D-48BE-8062-A04528DEC76C}"/>
                  </a:ext>
                </a:extLst>
              </p:cNvPr>
              <p:cNvSpPr txBox="1"/>
              <p:nvPr/>
            </p:nvSpPr>
            <p:spPr>
              <a:xfrm>
                <a:off x="1378443" y="4245561"/>
                <a:ext cx="1542923"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 </m:t>
                      </m:r>
                      <m:r>
                        <a:rPr lang="it-IT" sz="3200" b="0" i="1" smtClean="0">
                          <a:latin typeface="Cambria Math" panose="02040503050406030204" pitchFamily="18" charset="0"/>
                          <a:ea typeface="Cambria Math" panose="02040503050406030204" pitchFamily="18" charset="0"/>
                        </a:rPr>
                        <m:t>𝜇</m:t>
                      </m:r>
                      <m:acc>
                        <m:accPr>
                          <m:chr m:val="⃗"/>
                          <m:ctrlPr>
                            <a:rPr lang="it-IT" sz="3200" b="0" i="1" smtClean="0">
                              <a:latin typeface="Cambria Math" panose="02040503050406030204" pitchFamily="18" charset="0"/>
                              <a:ea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𝐻</m:t>
                          </m:r>
                        </m:e>
                      </m:acc>
                    </m:oMath>
                  </m:oMathPara>
                </a14:m>
                <a:endParaRPr lang="it-IT" sz="3200" dirty="0"/>
              </a:p>
            </p:txBody>
          </p:sp>
        </mc:Choice>
        <mc:Fallback xmlns="">
          <p:sp>
            <p:nvSpPr>
              <p:cNvPr id="5" name="CasellaDiTesto 4">
                <a:extLst>
                  <a:ext uri="{FF2B5EF4-FFF2-40B4-BE49-F238E27FC236}">
                    <a16:creationId xmlns:a16="http://schemas.microsoft.com/office/drawing/2014/main" id="{BD7BBF5E-C04D-48BE-8062-A04528DEC76C}"/>
                  </a:ext>
                </a:extLst>
              </p:cNvPr>
              <p:cNvSpPr txBox="1">
                <a:spLocks noRot="1" noChangeAspect="1" noMove="1" noResize="1" noEditPoints="1" noAdjustHandles="1" noChangeArrowheads="1" noChangeShapeType="1" noTextEdit="1"/>
              </p:cNvSpPr>
              <p:nvPr/>
            </p:nvSpPr>
            <p:spPr>
              <a:xfrm>
                <a:off x="1378443" y="4245561"/>
                <a:ext cx="1542923"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02A632C-DA1F-41A5-B33C-E1F7C504A39D}"/>
                  </a:ext>
                </a:extLst>
              </p:cNvPr>
              <p:cNvSpPr txBox="1"/>
              <p:nvPr/>
            </p:nvSpPr>
            <p:spPr>
              <a:xfrm>
                <a:off x="4487325" y="2353625"/>
                <a:ext cx="4079899" cy="492443"/>
              </a:xfrm>
              <a:prstGeom prst="rect">
                <a:avLst/>
              </a:prstGeom>
              <a:noFill/>
            </p:spPr>
            <p:txBody>
              <a:bodyPr wrap="none" lIns="0" tIns="0" rIns="0" bIns="0" rtlCol="0">
                <a:spAutoFit/>
              </a:bodyPr>
              <a:lstStyle/>
              <a:p>
                <a14:m>
                  <m:oMath xmlns:m="http://schemas.openxmlformats.org/officeDocument/2006/math">
                    <m:r>
                      <a:rPr lang="it-IT" sz="3200" i="1" smtClean="0">
                        <a:latin typeface="Cambria Math" panose="02040503050406030204" pitchFamily="18" charset="0"/>
                        <a:ea typeface="Cambria Math" panose="02040503050406030204" pitchFamily="18" charset="0"/>
                      </a:rPr>
                      <m:t>𝜇</m:t>
                    </m:r>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ea typeface="Cambria Math" panose="02040503050406030204" pitchFamily="18" charset="0"/>
                          </a:rPr>
                          <m:t>0</m:t>
                        </m:r>
                      </m:sub>
                    </m:sSub>
                    <m:d>
                      <m:dPr>
                        <m:ctrlPr>
                          <a:rPr lang="it-IT" sz="3200" b="0" i="1" smtClean="0">
                            <a:latin typeface="Cambria Math" panose="02040503050406030204" pitchFamily="18" charset="0"/>
                            <a:ea typeface="Cambria Math" panose="02040503050406030204" pitchFamily="18" charset="0"/>
                          </a:rPr>
                        </m:ctrlPr>
                      </m:dPr>
                      <m:e>
                        <m:r>
                          <a:rPr lang="it-IT" sz="3200" b="0" i="1" smtClean="0">
                            <a:latin typeface="Cambria Math" panose="02040503050406030204" pitchFamily="18" charset="0"/>
                            <a:ea typeface="Cambria Math" panose="02040503050406030204" pitchFamily="18" charset="0"/>
                          </a:rPr>
                          <m:t>1+</m:t>
                        </m:r>
                        <m:sSub>
                          <m:sSubPr>
                            <m:ctrlPr>
                              <a:rPr lang="it-IT" sz="3200" i="1">
                                <a:latin typeface="Cambria Math" panose="02040503050406030204" pitchFamily="18" charset="0"/>
                              </a:rPr>
                            </m:ctrlPr>
                          </m:sSubPr>
                          <m:e>
                            <m:r>
                              <m:rPr>
                                <m:sty m:val="p"/>
                              </m:rPr>
                              <a:rPr lang="el-GR" sz="3200" i="1">
                                <a:latin typeface="Cambria Math" panose="02040503050406030204" pitchFamily="18" charset="0"/>
                              </a:rPr>
                              <m:t>χ</m:t>
                            </m:r>
                          </m:e>
                          <m:sub>
                            <m:r>
                              <a:rPr lang="it-IT" sz="3200" i="1">
                                <a:latin typeface="Cambria Math" panose="02040503050406030204" pitchFamily="18" charset="0"/>
                              </a:rPr>
                              <m:t>𝑚</m:t>
                            </m:r>
                          </m:sub>
                        </m:sSub>
                      </m:e>
                    </m:d>
                  </m:oMath>
                </a14:m>
                <a:r>
                  <a:rPr lang="it-IT" sz="3200" dirty="0">
                    <a:ea typeface="Cambria Math" panose="02040503050406030204" pitchFamily="18" charset="0"/>
                  </a:rPr>
                  <a:t> </a:t>
                </a:r>
                <a14:m>
                  <m:oMath xmlns:m="http://schemas.openxmlformats.org/officeDocument/2006/math">
                    <m:r>
                      <a:rPr lang="it-IT" sz="3200" i="1">
                        <a:latin typeface="Cambria Math" panose="02040503050406030204" pitchFamily="18" charset="0"/>
                        <a:ea typeface="Cambria Math" panose="02040503050406030204" pitchFamily="18" charset="0"/>
                      </a:rPr>
                      <m:t>=</m:t>
                    </m:r>
                    <m:sSub>
                      <m:sSubPr>
                        <m:ctrlPr>
                          <a:rPr lang="it-IT" sz="3200" i="1">
                            <a:latin typeface="Cambria Math" panose="02040503050406030204" pitchFamily="18" charset="0"/>
                            <a:ea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ea typeface="Cambria Math" panose="02040503050406030204" pitchFamily="18" charset="0"/>
                          </a:rPr>
                          <m:t>0</m:t>
                        </m:r>
                      </m:sub>
                    </m:sSub>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𝑟</m:t>
                        </m:r>
                      </m:sub>
                    </m:sSub>
                  </m:oMath>
                </a14:m>
                <a:endParaRPr lang="it-IT" sz="3200" dirty="0"/>
              </a:p>
            </p:txBody>
          </p:sp>
        </mc:Choice>
        <mc:Fallback xmlns="">
          <p:sp>
            <p:nvSpPr>
              <p:cNvPr id="6" name="CasellaDiTesto 5">
                <a:extLst>
                  <a:ext uri="{FF2B5EF4-FFF2-40B4-BE49-F238E27FC236}">
                    <a16:creationId xmlns:a16="http://schemas.microsoft.com/office/drawing/2014/main" id="{002A632C-DA1F-41A5-B33C-E1F7C504A39D}"/>
                  </a:ext>
                </a:extLst>
              </p:cNvPr>
              <p:cNvSpPr txBox="1">
                <a:spLocks noRot="1" noChangeAspect="1" noMove="1" noResize="1" noEditPoints="1" noAdjustHandles="1" noChangeArrowheads="1" noChangeShapeType="1" noTextEdit="1"/>
              </p:cNvSpPr>
              <p:nvPr/>
            </p:nvSpPr>
            <p:spPr>
              <a:xfrm>
                <a:off x="4487325" y="2353625"/>
                <a:ext cx="4079899" cy="49244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A1281C4-8EE7-4246-85C3-96A5F51917B6}"/>
                  </a:ext>
                </a:extLst>
              </p:cNvPr>
              <p:cNvSpPr txBox="1"/>
              <p:nvPr/>
            </p:nvSpPr>
            <p:spPr>
              <a:xfrm>
                <a:off x="7162761" y="4245561"/>
                <a:ext cx="3722622" cy="923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𝑟</m:t>
                          </m:r>
                        </m:sub>
                      </m:sSub>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𝜇</m:t>
                          </m:r>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den>
                      </m:f>
                      <m:r>
                        <a:rPr lang="it-IT" sz="3200" b="0" i="1" smtClean="0">
                          <a:latin typeface="Cambria Math" panose="02040503050406030204" pitchFamily="18" charset="0"/>
                        </a:rPr>
                        <m:t>=1+</m:t>
                      </m:r>
                      <m:sSub>
                        <m:sSubPr>
                          <m:ctrlPr>
                            <a:rPr lang="it-IT" sz="3200" i="1">
                              <a:latin typeface="Cambria Math" panose="02040503050406030204" pitchFamily="18" charset="0"/>
                            </a:rPr>
                          </m:ctrlPr>
                        </m:sSubPr>
                        <m:e>
                          <m:r>
                            <m:rPr>
                              <m:sty m:val="p"/>
                            </m:rPr>
                            <a:rPr lang="el-GR" sz="3200" i="1">
                              <a:latin typeface="Cambria Math" panose="02040503050406030204" pitchFamily="18" charset="0"/>
                            </a:rPr>
                            <m:t>χ</m:t>
                          </m:r>
                        </m:e>
                        <m:sub>
                          <m:r>
                            <a:rPr lang="it-IT" sz="3200" i="1">
                              <a:latin typeface="Cambria Math" panose="02040503050406030204" pitchFamily="18" charset="0"/>
                            </a:rPr>
                            <m:t>𝑚</m:t>
                          </m:r>
                        </m:sub>
                      </m:sSub>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1</m:t>
                      </m:r>
                    </m:oMath>
                  </m:oMathPara>
                </a14:m>
                <a:endParaRPr lang="it-IT" sz="3200" dirty="0"/>
              </a:p>
            </p:txBody>
          </p:sp>
        </mc:Choice>
        <mc:Fallback xmlns="">
          <p:sp>
            <p:nvSpPr>
              <p:cNvPr id="7" name="CasellaDiTesto 6">
                <a:extLst>
                  <a:ext uri="{FF2B5EF4-FFF2-40B4-BE49-F238E27FC236}">
                    <a16:creationId xmlns:a16="http://schemas.microsoft.com/office/drawing/2014/main" id="{5A1281C4-8EE7-4246-85C3-96A5F51917B6}"/>
                  </a:ext>
                </a:extLst>
              </p:cNvPr>
              <p:cNvSpPr txBox="1">
                <a:spLocks noRot="1" noChangeAspect="1" noMove="1" noResize="1" noEditPoints="1" noAdjustHandles="1" noChangeArrowheads="1" noChangeShapeType="1" noTextEdit="1"/>
              </p:cNvSpPr>
              <p:nvPr/>
            </p:nvSpPr>
            <p:spPr>
              <a:xfrm>
                <a:off x="7162761" y="4245561"/>
                <a:ext cx="3722622" cy="92365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1EE3355-F92F-497B-AAD8-9309D2F27092}"/>
                  </a:ext>
                </a:extLst>
              </p:cNvPr>
              <p:cNvSpPr txBox="1"/>
              <p:nvPr/>
            </p:nvSpPr>
            <p:spPr>
              <a:xfrm>
                <a:off x="2235663" y="5227421"/>
                <a:ext cx="579581" cy="7596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it-IT" sz="2600" b="0" i="1" smtClean="0">
                              <a:latin typeface="Cambria Math" panose="02040503050406030204" pitchFamily="18" charset="0"/>
                            </a:rPr>
                          </m:ctrlPr>
                        </m:fPr>
                        <m:num>
                          <m:r>
                            <a:rPr lang="it-IT" sz="2600" b="0" i="1" smtClean="0">
                              <a:latin typeface="Cambria Math" panose="02040503050406030204" pitchFamily="18" charset="0"/>
                            </a:rPr>
                            <m:t>𝑊𝑏</m:t>
                          </m:r>
                        </m:num>
                        <m:den>
                          <m:r>
                            <a:rPr lang="it-IT" sz="2600" b="0" i="1" smtClean="0">
                              <a:latin typeface="Cambria Math" panose="02040503050406030204" pitchFamily="18" charset="0"/>
                            </a:rPr>
                            <m:t>𝐴𝑚</m:t>
                          </m:r>
                        </m:den>
                      </m:f>
                    </m:oMath>
                  </m:oMathPara>
                </a14:m>
                <a:endParaRPr lang="it-IT" sz="2600" dirty="0"/>
              </a:p>
            </p:txBody>
          </p:sp>
        </mc:Choice>
        <mc:Fallback xmlns="">
          <p:sp>
            <p:nvSpPr>
              <p:cNvPr id="8" name="CasellaDiTesto 7">
                <a:extLst>
                  <a:ext uri="{FF2B5EF4-FFF2-40B4-BE49-F238E27FC236}">
                    <a16:creationId xmlns:a16="http://schemas.microsoft.com/office/drawing/2014/main" id="{71EE3355-F92F-497B-AAD8-9309D2F27092}"/>
                  </a:ext>
                </a:extLst>
              </p:cNvPr>
              <p:cNvSpPr txBox="1">
                <a:spLocks noRot="1" noChangeAspect="1" noMove="1" noResize="1" noEditPoints="1" noAdjustHandles="1" noChangeArrowheads="1" noChangeShapeType="1" noTextEdit="1"/>
              </p:cNvSpPr>
              <p:nvPr/>
            </p:nvSpPr>
            <p:spPr>
              <a:xfrm>
                <a:off x="2235663" y="5227421"/>
                <a:ext cx="579581" cy="759695"/>
              </a:xfrm>
              <a:prstGeom prst="rect">
                <a:avLst/>
              </a:prstGeom>
              <a:blipFill>
                <a:blip r:embed="rId5"/>
                <a:stretch>
                  <a:fillRect/>
                </a:stretch>
              </a:blipFill>
            </p:spPr>
            <p:txBody>
              <a:bodyPr/>
              <a:lstStyle/>
              <a:p>
                <a:r>
                  <a:rPr lang="it-IT">
                    <a:noFill/>
                  </a:rPr>
                  <a:t> </a:t>
                </a:r>
              </a:p>
            </p:txBody>
          </p:sp>
        </mc:Fallback>
      </mc:AlternateContent>
      <p:cxnSp>
        <p:nvCxnSpPr>
          <p:cNvPr id="11" name="Connettore 2 10">
            <a:extLst>
              <a:ext uri="{FF2B5EF4-FFF2-40B4-BE49-F238E27FC236}">
                <a16:creationId xmlns:a16="http://schemas.microsoft.com/office/drawing/2014/main" id="{431E2BE1-2C80-46C5-B2E5-0D669983C5A6}"/>
              </a:ext>
            </a:extLst>
          </p:cNvPr>
          <p:cNvCxnSpPr>
            <a:cxnSpLocks/>
          </p:cNvCxnSpPr>
          <p:nvPr/>
        </p:nvCxnSpPr>
        <p:spPr>
          <a:xfrm flipH="1">
            <a:off x="2462350" y="4803261"/>
            <a:ext cx="1" cy="437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6E1548F2-BC7C-4452-A17C-ECD59BB324E4}"/>
                  </a:ext>
                </a:extLst>
              </p:cNvPr>
              <p:cNvSpPr/>
              <p:nvPr/>
            </p:nvSpPr>
            <p:spPr>
              <a:xfrm>
                <a:off x="6183622" y="3171380"/>
                <a:ext cx="68730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𝑟</m:t>
                          </m:r>
                        </m:sub>
                      </m:sSub>
                    </m:oMath>
                  </m:oMathPara>
                </a14:m>
                <a:endParaRPr lang="it-IT" sz="3200" dirty="0"/>
              </a:p>
            </p:txBody>
          </p:sp>
        </mc:Choice>
        <mc:Fallback xmlns="">
          <p:sp>
            <p:nvSpPr>
              <p:cNvPr id="13" name="Rettangolo 12">
                <a:extLst>
                  <a:ext uri="{FF2B5EF4-FFF2-40B4-BE49-F238E27FC236}">
                    <a16:creationId xmlns:a16="http://schemas.microsoft.com/office/drawing/2014/main" id="{6E1548F2-BC7C-4452-A17C-ECD59BB324E4}"/>
                  </a:ext>
                </a:extLst>
              </p:cNvPr>
              <p:cNvSpPr>
                <a:spLocks noRot="1" noChangeAspect="1" noMove="1" noResize="1" noEditPoints="1" noAdjustHandles="1" noChangeArrowheads="1" noChangeShapeType="1" noTextEdit="1"/>
              </p:cNvSpPr>
              <p:nvPr/>
            </p:nvSpPr>
            <p:spPr>
              <a:xfrm>
                <a:off x="6183622" y="3171380"/>
                <a:ext cx="687304" cy="584775"/>
              </a:xfrm>
              <a:prstGeom prst="rect">
                <a:avLst/>
              </a:prstGeom>
              <a:blipFill>
                <a:blip r:embed="rId6"/>
                <a:stretch>
                  <a:fillRect/>
                </a:stretch>
              </a:blipFill>
            </p:spPr>
            <p:txBody>
              <a:bodyPr/>
              <a:lstStyle/>
              <a:p>
                <a:r>
                  <a:rPr lang="it-IT">
                    <a:noFill/>
                  </a:rPr>
                  <a:t> </a:t>
                </a:r>
              </a:p>
            </p:txBody>
          </p:sp>
        </mc:Fallback>
      </mc:AlternateContent>
      <p:sp>
        <p:nvSpPr>
          <p:cNvPr id="14" name="Parentesi graffa chiusa 13">
            <a:extLst>
              <a:ext uri="{FF2B5EF4-FFF2-40B4-BE49-F238E27FC236}">
                <a16:creationId xmlns:a16="http://schemas.microsoft.com/office/drawing/2014/main" id="{488F891F-1940-43E3-A4C8-09D4078E1BFE}"/>
              </a:ext>
            </a:extLst>
          </p:cNvPr>
          <p:cNvSpPr/>
          <p:nvPr/>
        </p:nvSpPr>
        <p:spPr>
          <a:xfrm rot="16200000" flipH="1">
            <a:off x="6288443" y="2592899"/>
            <a:ext cx="331118" cy="10795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C12B4317-8656-4678-B69A-5CCF12E449B6}"/>
              </a:ext>
            </a:extLst>
          </p:cNvPr>
          <p:cNvSpPr/>
          <p:nvPr/>
        </p:nvSpPr>
        <p:spPr>
          <a:xfrm>
            <a:off x="264541" y="4331373"/>
            <a:ext cx="601271" cy="380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CasellaDiTesto 9">
            <a:extLst>
              <a:ext uri="{FF2B5EF4-FFF2-40B4-BE49-F238E27FC236}">
                <a16:creationId xmlns:a16="http://schemas.microsoft.com/office/drawing/2014/main" id="{ED5809B8-D7F6-470A-8F26-A643EF9AD555}"/>
              </a:ext>
            </a:extLst>
          </p:cNvPr>
          <p:cNvSpPr txBox="1"/>
          <p:nvPr/>
        </p:nvSpPr>
        <p:spPr>
          <a:xfrm>
            <a:off x="537411" y="496546"/>
            <a:ext cx="1682064" cy="369332"/>
          </a:xfrm>
          <a:prstGeom prst="rect">
            <a:avLst/>
          </a:prstGeom>
          <a:noFill/>
        </p:spPr>
        <p:txBody>
          <a:bodyPr wrap="none" rtlCol="0">
            <a:spAutoFit/>
          </a:bodyPr>
          <a:lstStyle/>
          <a:p>
            <a:r>
              <a:rPr lang="it-IT" dirty="0"/>
              <a:t>Dalla relazione: </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3BC99540-47E4-4155-AE53-5D9DCE533986}"/>
                  </a:ext>
                </a:extLst>
              </p:cNvPr>
              <p:cNvSpPr txBox="1"/>
              <p:nvPr/>
            </p:nvSpPr>
            <p:spPr>
              <a:xfrm>
                <a:off x="2720625" y="442204"/>
                <a:ext cx="2495234" cy="5177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𝐵</m:t>
                          </m:r>
                        </m:e>
                      </m:acc>
                      <m:r>
                        <a:rPr lang="it-IT" sz="2800" b="0" i="1" smtClean="0">
                          <a:latin typeface="Cambria Math" panose="02040503050406030204" pitchFamily="18" charset="0"/>
                        </a:rPr>
                        <m:t>=</m:t>
                      </m:r>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𝜇</m:t>
                          </m:r>
                        </m:e>
                        <m:sub>
                          <m:r>
                            <a:rPr lang="it-IT" sz="2800" b="0" i="1" smtClean="0">
                              <a:latin typeface="Cambria Math" panose="02040503050406030204" pitchFamily="18" charset="0"/>
                            </a:rPr>
                            <m:t>0</m:t>
                          </m:r>
                        </m:sub>
                      </m:sSub>
                      <m:d>
                        <m:dPr>
                          <m:ctrlPr>
                            <a:rPr lang="it-IT" sz="2800" b="0" i="1" smtClean="0">
                              <a:latin typeface="Cambria Math" panose="02040503050406030204" pitchFamily="18" charset="0"/>
                            </a:rPr>
                          </m:ctrlPr>
                        </m:dPr>
                        <m:e>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𝐻</m:t>
                              </m:r>
                            </m:e>
                          </m:acc>
                          <m:r>
                            <a:rPr lang="it-IT" sz="2800" b="0" i="1" smtClean="0">
                              <a:latin typeface="Cambria Math" panose="02040503050406030204" pitchFamily="18" charset="0"/>
                            </a:rPr>
                            <m:t>+</m:t>
                          </m:r>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𝑀</m:t>
                              </m:r>
                            </m:e>
                          </m:acc>
                        </m:e>
                      </m:d>
                    </m:oMath>
                  </m:oMathPara>
                </a14:m>
                <a:endParaRPr lang="it-IT" sz="2800" dirty="0"/>
              </a:p>
            </p:txBody>
          </p:sp>
        </mc:Choice>
        <mc:Fallback xmlns="">
          <p:sp>
            <p:nvSpPr>
              <p:cNvPr id="16" name="CasellaDiTesto 15">
                <a:extLst>
                  <a:ext uri="{FF2B5EF4-FFF2-40B4-BE49-F238E27FC236}">
                    <a16:creationId xmlns:a16="http://schemas.microsoft.com/office/drawing/2014/main" id="{3BC99540-47E4-4155-AE53-5D9DCE533986}"/>
                  </a:ext>
                </a:extLst>
              </p:cNvPr>
              <p:cNvSpPr txBox="1">
                <a:spLocks noRot="1" noChangeAspect="1" noMove="1" noResize="1" noEditPoints="1" noAdjustHandles="1" noChangeArrowheads="1" noChangeShapeType="1" noTextEdit="1"/>
              </p:cNvSpPr>
              <p:nvPr/>
            </p:nvSpPr>
            <p:spPr>
              <a:xfrm>
                <a:off x="2720625" y="442204"/>
                <a:ext cx="2495234" cy="517706"/>
              </a:xfrm>
              <a:prstGeom prst="rect">
                <a:avLst/>
              </a:prstGeom>
              <a:blipFill>
                <a:blip r:embed="rId7"/>
                <a:stretch>
                  <a:fillRect b="-1190"/>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8522D507-95F3-434A-8D95-CA3E2119F916}"/>
              </a:ext>
            </a:extLst>
          </p:cNvPr>
          <p:cNvSpPr txBox="1"/>
          <p:nvPr/>
        </p:nvSpPr>
        <p:spPr>
          <a:xfrm>
            <a:off x="537411" y="1423412"/>
            <a:ext cx="1363065" cy="369332"/>
          </a:xfrm>
          <a:prstGeom prst="rect">
            <a:avLst/>
          </a:prstGeom>
          <a:noFill/>
        </p:spPr>
        <p:txBody>
          <a:bodyPr wrap="none" rtlCol="0">
            <a:spAutoFit/>
          </a:bodyPr>
          <a:lstStyle/>
          <a:p>
            <a:r>
              <a:rPr lang="it-IT" dirty="0"/>
              <a:t>Si ha inoltre:</a:t>
            </a:r>
          </a:p>
        </p:txBody>
      </p:sp>
      <p:sp>
        <p:nvSpPr>
          <p:cNvPr id="17" name="CasellaDiTesto 16">
            <a:extLst>
              <a:ext uri="{FF2B5EF4-FFF2-40B4-BE49-F238E27FC236}">
                <a16:creationId xmlns:a16="http://schemas.microsoft.com/office/drawing/2014/main" id="{7F15CDCD-9416-46E4-8E2B-66649930804E}"/>
              </a:ext>
            </a:extLst>
          </p:cNvPr>
          <p:cNvSpPr txBox="1"/>
          <p:nvPr/>
        </p:nvSpPr>
        <p:spPr>
          <a:xfrm>
            <a:off x="6023463" y="496546"/>
            <a:ext cx="586699" cy="369332"/>
          </a:xfrm>
          <a:prstGeom prst="rect">
            <a:avLst/>
          </a:prstGeom>
          <a:noFill/>
        </p:spPr>
        <p:txBody>
          <a:bodyPr wrap="none" rtlCol="0">
            <a:spAutoFit/>
          </a:bodyPr>
          <a:lstStyle/>
          <a:p>
            <a:r>
              <a:rPr lang="it-IT" dirty="0"/>
              <a:t>con:</a:t>
            </a:r>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30D0912D-5A4B-4E27-AD2A-0665D4548D9B}"/>
                  </a:ext>
                </a:extLst>
              </p:cNvPr>
              <p:cNvSpPr txBox="1"/>
              <p:nvPr/>
            </p:nvSpPr>
            <p:spPr>
              <a:xfrm>
                <a:off x="6976143" y="471479"/>
                <a:ext cx="1575111"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𝑀</m:t>
                          </m:r>
                        </m:e>
                      </m:acc>
                      <m:r>
                        <a:rPr lang="it-IT" sz="2800" b="0" i="1" smtClean="0">
                          <a:latin typeface="Cambria Math" panose="02040503050406030204" pitchFamily="18" charset="0"/>
                        </a:rPr>
                        <m:t>=</m:t>
                      </m:r>
                      <m:sSub>
                        <m:sSubPr>
                          <m:ctrlPr>
                            <a:rPr lang="it-IT" sz="2800" b="0" i="1" smtClean="0">
                              <a:latin typeface="Cambria Math" panose="02040503050406030204" pitchFamily="18" charset="0"/>
                            </a:rPr>
                          </m:ctrlPr>
                        </m:sSubPr>
                        <m:e>
                          <m:r>
                            <m:rPr>
                              <m:sty m:val="p"/>
                            </m:rPr>
                            <a:rPr lang="el-GR" sz="2800" b="0" i="1" smtClean="0">
                              <a:latin typeface="Cambria Math" panose="02040503050406030204" pitchFamily="18" charset="0"/>
                            </a:rPr>
                            <m:t>χ</m:t>
                          </m:r>
                        </m:e>
                        <m:sub>
                          <m:r>
                            <a:rPr lang="it-IT" sz="2800" b="0" i="1" smtClean="0">
                              <a:latin typeface="Cambria Math" panose="02040503050406030204" pitchFamily="18" charset="0"/>
                            </a:rPr>
                            <m:t>𝑚</m:t>
                          </m:r>
                        </m:sub>
                      </m:sSub>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𝐻</m:t>
                          </m:r>
                        </m:e>
                      </m:acc>
                    </m:oMath>
                  </m:oMathPara>
                </a14:m>
                <a:endParaRPr lang="it-IT" sz="2800" dirty="0"/>
              </a:p>
            </p:txBody>
          </p:sp>
        </mc:Choice>
        <mc:Fallback xmlns="">
          <p:sp>
            <p:nvSpPr>
              <p:cNvPr id="18" name="CasellaDiTesto 17">
                <a:extLst>
                  <a:ext uri="{FF2B5EF4-FFF2-40B4-BE49-F238E27FC236}">
                    <a16:creationId xmlns:a16="http://schemas.microsoft.com/office/drawing/2014/main" id="{30D0912D-5A4B-4E27-AD2A-0665D4548D9B}"/>
                  </a:ext>
                </a:extLst>
              </p:cNvPr>
              <p:cNvSpPr txBox="1">
                <a:spLocks noRot="1" noChangeAspect="1" noMove="1" noResize="1" noEditPoints="1" noAdjustHandles="1" noChangeArrowheads="1" noChangeShapeType="1" noTextEdit="1"/>
              </p:cNvSpPr>
              <p:nvPr/>
            </p:nvSpPr>
            <p:spPr>
              <a:xfrm>
                <a:off x="6976143" y="471479"/>
                <a:ext cx="1575111" cy="483146"/>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9DCE62CB-2D7E-427B-A128-B81F573855C6}"/>
                  </a:ext>
                </a:extLst>
              </p:cNvPr>
              <p:cNvSpPr txBox="1"/>
              <p:nvPr/>
            </p:nvSpPr>
            <p:spPr>
              <a:xfrm>
                <a:off x="2591905" y="1336041"/>
                <a:ext cx="8354467" cy="517706"/>
              </a:xfrm>
              <a:prstGeom prst="rect">
                <a:avLst/>
              </a:prstGeom>
              <a:noFill/>
            </p:spPr>
            <p:txBody>
              <a:bodyPr wrap="none" lIns="0" tIns="0" rIns="0" bIns="0" rtlCol="0">
                <a:spAutoFit/>
              </a:bodyPr>
              <a:lstStyle/>
              <a:p>
                <a14:m>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𝐵</m:t>
                        </m:r>
                      </m:e>
                    </m:acc>
                    <m:r>
                      <a:rPr lang="it-IT" sz="2800" b="0" i="1" smtClean="0">
                        <a:latin typeface="Cambria Math" panose="02040503050406030204" pitchFamily="18" charset="0"/>
                      </a:rPr>
                      <m:t>=</m:t>
                    </m:r>
                    <m:sSub>
                      <m:sSubPr>
                        <m:ctrlPr>
                          <a:rPr lang="it-IT" sz="2800" b="0" i="1" smtClean="0">
                            <a:latin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𝜇</m:t>
                        </m:r>
                      </m:e>
                      <m:sub>
                        <m:r>
                          <a:rPr lang="it-IT" sz="2800" b="0" i="1" smtClean="0">
                            <a:latin typeface="Cambria Math" panose="02040503050406030204" pitchFamily="18" charset="0"/>
                          </a:rPr>
                          <m:t>0</m:t>
                        </m:r>
                      </m:sub>
                    </m:sSub>
                    <m:d>
                      <m:dPr>
                        <m:ctrlPr>
                          <a:rPr lang="it-IT" sz="2800" b="0" i="1" smtClean="0">
                            <a:latin typeface="Cambria Math" panose="02040503050406030204" pitchFamily="18" charset="0"/>
                          </a:rPr>
                        </m:ctrlPr>
                      </m:dPr>
                      <m:e>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𝐻</m:t>
                            </m:r>
                          </m:e>
                        </m:acc>
                        <m:r>
                          <a:rPr lang="it-IT" sz="2800" b="0" i="1" smtClean="0">
                            <a:latin typeface="Cambria Math" panose="02040503050406030204" pitchFamily="18" charset="0"/>
                          </a:rPr>
                          <m:t>+</m:t>
                        </m:r>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𝑀</m:t>
                            </m:r>
                          </m:e>
                        </m:acc>
                      </m:e>
                    </m:d>
                  </m:oMath>
                </a14:m>
                <a:r>
                  <a:rPr lang="it-IT" sz="2800" dirty="0"/>
                  <a:t> </a:t>
                </a:r>
                <a14:m>
                  <m:oMath xmlns:m="http://schemas.openxmlformats.org/officeDocument/2006/math">
                    <m:r>
                      <a:rPr lang="it-IT" sz="2800" i="1">
                        <a:latin typeface="Cambria Math" panose="02040503050406030204" pitchFamily="18" charset="0"/>
                      </a:rPr>
                      <m:t>=</m:t>
                    </m:r>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0</m:t>
                        </m:r>
                      </m:sub>
                    </m:sSub>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𝐻</m:t>
                            </m:r>
                          </m:e>
                        </m:acc>
                        <m:r>
                          <a:rPr lang="it-IT" sz="2800" i="1">
                            <a:latin typeface="Cambria Math" panose="02040503050406030204" pitchFamily="18" charset="0"/>
                          </a:rPr>
                          <m:t>+</m:t>
                        </m:r>
                        <m:sSub>
                          <m:sSubPr>
                            <m:ctrlPr>
                              <a:rPr lang="it-IT" sz="2800" i="1">
                                <a:latin typeface="Cambria Math" panose="02040503050406030204" pitchFamily="18" charset="0"/>
                              </a:rPr>
                            </m:ctrlPr>
                          </m:sSubPr>
                          <m:e>
                            <m:r>
                              <m:rPr>
                                <m:sty m:val="p"/>
                              </m:rPr>
                              <a:rPr lang="el-GR" sz="2800" i="1">
                                <a:latin typeface="Cambria Math" panose="02040503050406030204" pitchFamily="18" charset="0"/>
                              </a:rPr>
                              <m:t>χ</m:t>
                            </m:r>
                          </m:e>
                          <m:sub>
                            <m:r>
                              <a:rPr lang="it-IT" sz="2800" i="1">
                                <a:latin typeface="Cambria Math" panose="02040503050406030204" pitchFamily="18" charset="0"/>
                              </a:rPr>
                              <m:t>𝑚</m:t>
                            </m:r>
                          </m:sub>
                        </m:sSub>
                        <m:acc>
                          <m:accPr>
                            <m:chr m:val="⃗"/>
                            <m:ctrlPr>
                              <a:rPr lang="it-IT" sz="2800" i="1">
                                <a:latin typeface="Cambria Math" panose="02040503050406030204" pitchFamily="18" charset="0"/>
                              </a:rPr>
                            </m:ctrlPr>
                          </m:accPr>
                          <m:e>
                            <m:r>
                              <a:rPr lang="it-IT" sz="2800" i="1">
                                <a:latin typeface="Cambria Math" panose="02040503050406030204" pitchFamily="18" charset="0"/>
                              </a:rPr>
                              <m:t>𝐻</m:t>
                            </m:r>
                          </m:e>
                        </m:acc>
                      </m:e>
                    </m:d>
                  </m:oMath>
                </a14:m>
                <a:r>
                  <a:rPr lang="it-IT" sz="2800" dirty="0"/>
                  <a:t> </a:t>
                </a:r>
                <a14:m>
                  <m:oMath xmlns:m="http://schemas.openxmlformats.org/officeDocument/2006/math">
                    <m:r>
                      <a:rPr lang="it-IT" sz="2800" i="1">
                        <a:latin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𝐻</m:t>
                        </m:r>
                      </m:e>
                    </m:acc>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0</m:t>
                        </m:r>
                      </m:sub>
                    </m:sSub>
                    <m:d>
                      <m:dPr>
                        <m:ctrlPr>
                          <a:rPr lang="it-IT" sz="2800" i="1">
                            <a:latin typeface="Cambria Math" panose="02040503050406030204" pitchFamily="18" charset="0"/>
                          </a:rPr>
                        </m:ctrlPr>
                      </m:dPr>
                      <m:e>
                        <m:r>
                          <a:rPr lang="it-IT" sz="2800" b="0" i="1" smtClean="0">
                            <a:latin typeface="Cambria Math" panose="02040503050406030204" pitchFamily="18" charset="0"/>
                          </a:rPr>
                          <m:t>1</m:t>
                        </m:r>
                        <m:r>
                          <a:rPr lang="it-IT" sz="2800" i="1">
                            <a:latin typeface="Cambria Math" panose="02040503050406030204" pitchFamily="18" charset="0"/>
                          </a:rPr>
                          <m:t>+</m:t>
                        </m:r>
                        <m:sSub>
                          <m:sSubPr>
                            <m:ctrlPr>
                              <a:rPr lang="it-IT" sz="2800" i="1">
                                <a:latin typeface="Cambria Math" panose="02040503050406030204" pitchFamily="18" charset="0"/>
                              </a:rPr>
                            </m:ctrlPr>
                          </m:sSubPr>
                          <m:e>
                            <m:r>
                              <m:rPr>
                                <m:sty m:val="p"/>
                              </m:rPr>
                              <a:rPr lang="el-GR" sz="2800" i="1">
                                <a:latin typeface="Cambria Math" panose="02040503050406030204" pitchFamily="18" charset="0"/>
                              </a:rPr>
                              <m:t>χ</m:t>
                            </m:r>
                          </m:e>
                          <m:sub>
                            <m:r>
                              <a:rPr lang="it-IT" sz="2800" i="1">
                                <a:latin typeface="Cambria Math" panose="02040503050406030204" pitchFamily="18" charset="0"/>
                              </a:rPr>
                              <m:t>𝑚</m:t>
                            </m:r>
                          </m:sub>
                        </m:sSub>
                      </m:e>
                    </m:d>
                    <m:r>
                      <a:rPr lang="it-IT" sz="2800" i="1">
                        <a:latin typeface="Cambria Math" panose="02040503050406030204" pitchFamily="18" charset="0"/>
                      </a:rPr>
                      <m:t>=</m:t>
                    </m:r>
                    <m:r>
                      <a:rPr lang="it-IT" sz="2800" i="1">
                        <a:latin typeface="Cambria Math" panose="02040503050406030204" pitchFamily="18" charset="0"/>
                        <a:ea typeface="Cambria Math" panose="02040503050406030204" pitchFamily="18" charset="0"/>
                      </a:rPr>
                      <m:t>𝜇</m:t>
                    </m:r>
                    <m:acc>
                      <m:accPr>
                        <m:chr m:val="⃗"/>
                        <m:ctrlPr>
                          <a:rPr lang="it-IT" sz="2800" i="1">
                            <a:latin typeface="Cambria Math" panose="02040503050406030204" pitchFamily="18" charset="0"/>
                            <a:ea typeface="Cambria Math" panose="02040503050406030204" pitchFamily="18" charset="0"/>
                          </a:rPr>
                        </m:ctrlPr>
                      </m:accPr>
                      <m:e>
                        <m:r>
                          <a:rPr lang="it-IT" sz="2800" i="1">
                            <a:latin typeface="Cambria Math" panose="02040503050406030204" pitchFamily="18" charset="0"/>
                            <a:ea typeface="Cambria Math" panose="02040503050406030204" pitchFamily="18" charset="0"/>
                          </a:rPr>
                          <m:t>𝐻</m:t>
                        </m:r>
                      </m:e>
                    </m:acc>
                  </m:oMath>
                </a14:m>
                <a:endParaRPr lang="it-IT" sz="2800" dirty="0"/>
              </a:p>
            </p:txBody>
          </p:sp>
        </mc:Choice>
        <mc:Fallback xmlns="">
          <p:sp>
            <p:nvSpPr>
              <p:cNvPr id="19" name="CasellaDiTesto 18">
                <a:extLst>
                  <a:ext uri="{FF2B5EF4-FFF2-40B4-BE49-F238E27FC236}">
                    <a16:creationId xmlns:a16="http://schemas.microsoft.com/office/drawing/2014/main" id="{9DCE62CB-2D7E-427B-A128-B81F573855C6}"/>
                  </a:ext>
                </a:extLst>
              </p:cNvPr>
              <p:cNvSpPr txBox="1">
                <a:spLocks noRot="1" noChangeAspect="1" noMove="1" noResize="1" noEditPoints="1" noAdjustHandles="1" noChangeArrowheads="1" noChangeShapeType="1" noTextEdit="1"/>
              </p:cNvSpPr>
              <p:nvPr/>
            </p:nvSpPr>
            <p:spPr>
              <a:xfrm>
                <a:off x="2591905" y="1336041"/>
                <a:ext cx="8354467" cy="517706"/>
              </a:xfrm>
              <a:prstGeom prst="rect">
                <a:avLst/>
              </a:prstGeom>
              <a:blipFill>
                <a:blip r:embed="rId9"/>
                <a:stretch>
                  <a:fillRect/>
                </a:stretch>
              </a:blipFill>
            </p:spPr>
            <p:txBody>
              <a:bodyPr/>
              <a:lstStyle/>
              <a:p>
                <a:r>
                  <a:rPr lang="it-IT">
                    <a:noFill/>
                  </a:rPr>
                  <a:t> </a:t>
                </a:r>
              </a:p>
            </p:txBody>
          </p:sp>
        </mc:Fallback>
      </mc:AlternateContent>
      <p:sp>
        <p:nvSpPr>
          <p:cNvPr id="20" name="CasellaDiTesto 19">
            <a:extLst>
              <a:ext uri="{FF2B5EF4-FFF2-40B4-BE49-F238E27FC236}">
                <a16:creationId xmlns:a16="http://schemas.microsoft.com/office/drawing/2014/main" id="{DC917BFD-4496-4B35-9262-32B5DD65B7D8}"/>
              </a:ext>
            </a:extLst>
          </p:cNvPr>
          <p:cNvSpPr txBox="1"/>
          <p:nvPr/>
        </p:nvSpPr>
        <p:spPr>
          <a:xfrm>
            <a:off x="2219475" y="2415180"/>
            <a:ext cx="2185150" cy="369332"/>
          </a:xfrm>
          <a:prstGeom prst="rect">
            <a:avLst/>
          </a:prstGeom>
          <a:noFill/>
        </p:spPr>
        <p:txBody>
          <a:bodyPr wrap="none" rtlCol="0">
            <a:spAutoFit/>
          </a:bodyPr>
          <a:lstStyle/>
          <a:p>
            <a:r>
              <a:rPr lang="it-IT" dirty="0"/>
              <a:t>Dove abbiamo posto:</a:t>
            </a:r>
          </a:p>
        </p:txBody>
      </p:sp>
      <p:sp>
        <p:nvSpPr>
          <p:cNvPr id="22" name="CasellaDiTesto 21">
            <a:extLst>
              <a:ext uri="{FF2B5EF4-FFF2-40B4-BE49-F238E27FC236}">
                <a16:creationId xmlns:a16="http://schemas.microsoft.com/office/drawing/2014/main" id="{A70EA549-8B80-46DD-85C8-0DA7009CB1B2}"/>
              </a:ext>
            </a:extLst>
          </p:cNvPr>
          <p:cNvSpPr txBox="1"/>
          <p:nvPr/>
        </p:nvSpPr>
        <p:spPr>
          <a:xfrm>
            <a:off x="3408947" y="4555958"/>
            <a:ext cx="3522375" cy="369332"/>
          </a:xfrm>
          <a:prstGeom prst="rect">
            <a:avLst/>
          </a:prstGeom>
          <a:noFill/>
        </p:spPr>
        <p:txBody>
          <a:bodyPr wrap="none" rtlCol="0">
            <a:spAutoFit/>
          </a:bodyPr>
          <a:lstStyle/>
          <a:p>
            <a:r>
              <a:rPr lang="it-IT" dirty="0"/>
              <a:t>Nel caso dei materiali diamagnetici:</a:t>
            </a:r>
          </a:p>
        </p:txBody>
      </p:sp>
    </p:spTree>
    <p:extLst>
      <p:ext uri="{BB962C8B-B14F-4D97-AF65-F5344CB8AC3E}">
        <p14:creationId xmlns:p14="http://schemas.microsoft.com/office/powerpoint/2010/main" val="326383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fade">
                                      <p:cBhvr>
                                        <p:cTn id="43" dur="500"/>
                                        <p:tgtEl>
                                          <p:spTgt spid="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3" grpId="0"/>
      <p:bldP spid="14" grpId="0" animBg="1"/>
      <p:bldP spid="15" grpId="0" animBg="1"/>
      <p:bldP spid="10" grpId="0"/>
      <p:bldP spid="16" grpId="0"/>
      <p:bldP spid="12" grpId="0"/>
      <p:bldP spid="17" grpId="0"/>
      <p:bldP spid="18" grpId="0"/>
      <p:bldP spid="19" grpId="0"/>
      <p:bldP spid="20"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28772DC-7219-4EB2-8230-08CDA95EB3A6}"/>
              </a:ext>
            </a:extLst>
          </p:cNvPr>
          <p:cNvSpPr txBox="1"/>
          <p:nvPr/>
        </p:nvSpPr>
        <p:spPr>
          <a:xfrm>
            <a:off x="4221020" y="9015"/>
            <a:ext cx="2772939" cy="43088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PARAMAGNETICHE</a:t>
            </a:r>
          </a:p>
        </p:txBody>
      </p:sp>
      <p:sp>
        <p:nvSpPr>
          <p:cNvPr id="3" name="CasellaDiTesto 2">
            <a:extLst>
              <a:ext uri="{FF2B5EF4-FFF2-40B4-BE49-F238E27FC236}">
                <a16:creationId xmlns:a16="http://schemas.microsoft.com/office/drawing/2014/main" id="{6E6F9305-EA72-4FBE-ABB4-D11D7EEBD1A2}"/>
              </a:ext>
            </a:extLst>
          </p:cNvPr>
          <p:cNvSpPr txBox="1"/>
          <p:nvPr/>
        </p:nvSpPr>
        <p:spPr>
          <a:xfrm>
            <a:off x="3972147" y="3360724"/>
            <a:ext cx="3394519" cy="492443"/>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3200" b="0" i="0" u="none" strike="noStrike" kern="1200" cap="none" spc="0" normalizeH="0" baseline="0" noProof="0" dirty="0">
                <a:ln>
                  <a:noFill/>
                </a:ln>
                <a:solidFill>
                  <a:srgbClr val="000000"/>
                </a:solidFill>
                <a:effectLst/>
                <a:uLnTx/>
                <a:uFillTx/>
                <a:latin typeface="Calibri" panose="020F0502020204030204"/>
                <a:ea typeface="+mn-ea"/>
                <a:cs typeface="+mn-cs"/>
              </a:rPr>
              <a:t>FERROMAGNETICHE</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FF901680-DD0A-4ADF-8738-06A553D2879C}"/>
                  </a:ext>
                </a:extLst>
              </p:cNvPr>
              <p:cNvSpPr txBox="1"/>
              <p:nvPr/>
            </p:nvSpPr>
            <p:spPr>
              <a:xfrm>
                <a:off x="8803653" y="1410583"/>
                <a:ext cx="1681486" cy="430887"/>
              </a:xfrm>
              <a:prstGeom prst="rect">
                <a:avLst/>
              </a:prstGeom>
              <a:noFill/>
              <a:ln>
                <a:noFill/>
              </a:ln>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𝑇</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0" name="CasellaDiTesto 9">
                <a:extLst>
                  <a:ext uri="{FF2B5EF4-FFF2-40B4-BE49-F238E27FC236}">
                    <a16:creationId xmlns:a16="http://schemas.microsoft.com/office/drawing/2014/main" id="{FF901680-DD0A-4ADF-8738-06A553D2879C}"/>
                  </a:ext>
                </a:extLst>
              </p:cNvPr>
              <p:cNvSpPr txBox="1">
                <a:spLocks noRot="1" noChangeAspect="1" noMove="1" noResize="1" noEditPoints="1" noAdjustHandles="1" noChangeArrowheads="1" noChangeShapeType="1" noTextEdit="1"/>
              </p:cNvSpPr>
              <p:nvPr/>
            </p:nvSpPr>
            <p:spPr>
              <a:xfrm>
                <a:off x="8803653" y="1410583"/>
                <a:ext cx="1681486" cy="430887"/>
              </a:xfrm>
              <a:prstGeom prst="rect">
                <a:avLst/>
              </a:prstGeom>
              <a:blipFill>
                <a:blip r:embed="rId2"/>
                <a:stretch>
                  <a:fillRect/>
                </a:stretch>
              </a:blipFill>
              <a:ln>
                <a:no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FFD07FA5-52E8-4769-B932-3865E87057EB}"/>
                  </a:ext>
                </a:extLst>
              </p:cNvPr>
              <p:cNvSpPr txBox="1"/>
              <p:nvPr/>
            </p:nvSpPr>
            <p:spPr>
              <a:xfrm>
                <a:off x="3515109" y="752654"/>
                <a:ext cx="1659492" cy="430887"/>
              </a:xfrm>
              <a:prstGeom prst="rect">
                <a:avLst/>
              </a:prstGeom>
              <a:noFill/>
              <a:ln>
                <a:noFill/>
              </a:ln>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𝑀</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1" name="CasellaDiTesto 10">
                <a:extLst>
                  <a:ext uri="{FF2B5EF4-FFF2-40B4-BE49-F238E27FC236}">
                    <a16:creationId xmlns:a16="http://schemas.microsoft.com/office/drawing/2014/main" id="{FFD07FA5-52E8-4769-B932-3865E87057EB}"/>
                  </a:ext>
                </a:extLst>
              </p:cNvPr>
              <p:cNvSpPr txBox="1">
                <a:spLocks noRot="1" noChangeAspect="1" noMove="1" noResize="1" noEditPoints="1" noAdjustHandles="1" noChangeArrowheads="1" noChangeShapeType="1" noTextEdit="1"/>
              </p:cNvSpPr>
              <p:nvPr/>
            </p:nvSpPr>
            <p:spPr>
              <a:xfrm>
                <a:off x="3515109" y="752654"/>
                <a:ext cx="1659492" cy="430887"/>
              </a:xfrm>
              <a:prstGeom prst="rect">
                <a:avLst/>
              </a:prstGeom>
              <a:blipFill>
                <a:blip r:embed="rId3"/>
                <a:stretch>
                  <a:fillRect/>
                </a:stretch>
              </a:blipFill>
              <a:ln>
                <a:noFill/>
              </a:ln>
            </p:spPr>
            <p:txBody>
              <a:bodyPr/>
              <a:lstStyle/>
              <a:p>
                <a:r>
                  <a:rPr lang="it-IT">
                    <a:noFill/>
                  </a:rPr>
                  <a:t> </a:t>
                </a:r>
              </a:p>
            </p:txBody>
          </p:sp>
        </mc:Fallback>
      </mc:AlternateContent>
      <p:cxnSp>
        <p:nvCxnSpPr>
          <p:cNvPr id="13" name="Connettore diritto 12">
            <a:extLst>
              <a:ext uri="{FF2B5EF4-FFF2-40B4-BE49-F238E27FC236}">
                <a16:creationId xmlns:a16="http://schemas.microsoft.com/office/drawing/2014/main" id="{A003D5A4-C950-43E0-ACF8-C3B1DB0DC30A}"/>
              </a:ext>
            </a:extLst>
          </p:cNvPr>
          <p:cNvCxnSpPr/>
          <p:nvPr/>
        </p:nvCxnSpPr>
        <p:spPr>
          <a:xfrm>
            <a:off x="0" y="2961372"/>
            <a:ext cx="121920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4EF5C10F-5CD7-4E4F-AE13-D1BC09ED54BC}"/>
                  </a:ext>
                </a:extLst>
              </p:cNvPr>
              <p:cNvSpPr txBox="1"/>
              <p:nvPr/>
            </p:nvSpPr>
            <p:spPr>
              <a:xfrm>
                <a:off x="1710147" y="4418377"/>
                <a:ext cx="4201984" cy="1119089"/>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dPr>
                        <m:e>
                          <m:eqArr>
                            <m:eqArr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eqArrPr>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𝑀</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sub>
                              </m:sSub>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𝐻</m:t>
                                  </m:r>
                                </m:e>
                              </m:acc>
                            </m:e>
                            <m:e>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𝐻</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d>
                                <m:d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d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1+</m:t>
                                  </m:r>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sub>
                                  </m:sSub>
                                </m:e>
                              </m:d>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𝐻</m:t>
                                  </m:r>
                                </m:e>
                              </m:acc>
                            </m:e>
                          </m:eqArr>
                        </m:e>
                      </m:d>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3" name="CasellaDiTesto 22">
                <a:extLst>
                  <a:ext uri="{FF2B5EF4-FFF2-40B4-BE49-F238E27FC236}">
                    <a16:creationId xmlns:a16="http://schemas.microsoft.com/office/drawing/2014/main" id="{4EF5C10F-5CD7-4E4F-AE13-D1BC09ED54BC}"/>
                  </a:ext>
                </a:extLst>
              </p:cNvPr>
              <p:cNvSpPr txBox="1">
                <a:spLocks noRot="1" noChangeAspect="1" noMove="1" noResize="1" noEditPoints="1" noAdjustHandles="1" noChangeArrowheads="1" noChangeShapeType="1" noTextEdit="1"/>
              </p:cNvSpPr>
              <p:nvPr/>
            </p:nvSpPr>
            <p:spPr>
              <a:xfrm>
                <a:off x="1710147" y="4418377"/>
                <a:ext cx="4201984" cy="1119089"/>
              </a:xfrm>
              <a:prstGeom prst="rect">
                <a:avLst/>
              </a:prstGeom>
              <a:blipFill>
                <a:blip r:embed="rId4"/>
                <a:stretch>
                  <a:fillRect/>
                </a:stretch>
              </a:blipFill>
            </p:spPr>
            <p:txBody>
              <a:bodyPr/>
              <a:lstStyle/>
              <a:p>
                <a:r>
                  <a:rPr lang="it-IT">
                    <a:noFill/>
                  </a:rPr>
                  <a:t> </a:t>
                </a:r>
              </a:p>
            </p:txBody>
          </p:sp>
        </mc:Fallback>
      </mc:AlternateContent>
      <p:cxnSp>
        <p:nvCxnSpPr>
          <p:cNvPr id="24" name="Connettore diritto 23">
            <a:extLst>
              <a:ext uri="{FF2B5EF4-FFF2-40B4-BE49-F238E27FC236}">
                <a16:creationId xmlns:a16="http://schemas.microsoft.com/office/drawing/2014/main" id="{F1FEC6CF-318D-404A-BFFC-6F971BC187C8}"/>
              </a:ext>
            </a:extLst>
          </p:cNvPr>
          <p:cNvCxnSpPr>
            <a:cxnSpLocks/>
          </p:cNvCxnSpPr>
          <p:nvPr/>
        </p:nvCxnSpPr>
        <p:spPr>
          <a:xfrm>
            <a:off x="2449548" y="3853167"/>
            <a:ext cx="2723181" cy="2249507"/>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C81F3838-7975-426B-9737-5AF87B49CDDD}"/>
              </a:ext>
            </a:extLst>
          </p:cNvPr>
          <p:cNvCxnSpPr>
            <a:cxnSpLocks/>
          </p:cNvCxnSpPr>
          <p:nvPr/>
        </p:nvCxnSpPr>
        <p:spPr>
          <a:xfrm flipV="1">
            <a:off x="2283445" y="3991020"/>
            <a:ext cx="2649104" cy="208186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EC200871-AD18-42EB-B7C9-BB2A935148C9}"/>
                  </a:ext>
                </a:extLst>
              </p:cNvPr>
              <p:cNvSpPr txBox="1"/>
              <p:nvPr/>
            </p:nvSpPr>
            <p:spPr>
              <a:xfrm>
                <a:off x="361406" y="1472138"/>
                <a:ext cx="8442247" cy="369332"/>
              </a:xfrm>
              <a:prstGeom prst="rect">
                <a:avLst/>
              </a:prstGeom>
              <a:noFill/>
            </p:spPr>
            <p:txBody>
              <a:bodyPr wrap="none" rtlCol="0">
                <a:spAutoFit/>
              </a:bodyPr>
              <a:lstStyle/>
              <a:p>
                <a14:m>
                  <m:oMath xmlns:m="http://schemas.openxmlformats.org/officeDocument/2006/math">
                    <m:sSub>
                      <m:sSub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ub>
                    </m:sSub>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a14:m>
                <a:r>
                  <a:rPr lang="it-IT" dirty="0"/>
                  <a:t>è piccola ma positiva dunque i campi sono concordi, inoltre vale sempre la relazione:</a:t>
                </a:r>
              </a:p>
            </p:txBody>
          </p:sp>
        </mc:Choice>
        <mc:Fallback xmlns="">
          <p:sp>
            <p:nvSpPr>
              <p:cNvPr id="4" name="CasellaDiTesto 3">
                <a:extLst>
                  <a:ext uri="{FF2B5EF4-FFF2-40B4-BE49-F238E27FC236}">
                    <a16:creationId xmlns:a16="http://schemas.microsoft.com/office/drawing/2014/main" id="{EC200871-AD18-42EB-B7C9-BB2A935148C9}"/>
                  </a:ext>
                </a:extLst>
              </p:cNvPr>
              <p:cNvSpPr txBox="1">
                <a:spLocks noRot="1" noChangeAspect="1" noMove="1" noResize="1" noEditPoints="1" noAdjustHandles="1" noChangeArrowheads="1" noChangeShapeType="1" noTextEdit="1"/>
              </p:cNvSpPr>
              <p:nvPr/>
            </p:nvSpPr>
            <p:spPr>
              <a:xfrm>
                <a:off x="361406" y="1472138"/>
                <a:ext cx="8442247" cy="369332"/>
              </a:xfrm>
              <a:prstGeom prst="rect">
                <a:avLst/>
              </a:prstGeom>
              <a:blipFill>
                <a:blip r:embed="rId5"/>
                <a:stretch>
                  <a:fillRect t="-8197" r="-578"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A489C7FB-0D50-4BAB-A90A-CA26917B7CA4}"/>
                  </a:ext>
                </a:extLst>
              </p:cNvPr>
              <p:cNvSpPr txBox="1"/>
              <p:nvPr/>
            </p:nvSpPr>
            <p:spPr>
              <a:xfrm>
                <a:off x="4226389" y="2016870"/>
                <a:ext cx="3099262" cy="781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𝑀</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𝜒</m:t>
                          </m:r>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𝑚</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 </m:t>
                          </m:r>
                        </m:sub>
                      </m:s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𝐻</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𝐶</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 </m:t>
                      </m:r>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ctrlPr>
                        </m:fPr>
                        <m:num>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𝐻</m:t>
                          </m:r>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𝑇</m:t>
                          </m:r>
                        </m:den>
                      </m:f>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 </m:t>
                      </m:r>
                    </m:oMath>
                  </m:oMathPara>
                </a14:m>
                <a:endParaRPr lang="it-IT" sz="2400" dirty="0"/>
              </a:p>
            </p:txBody>
          </p:sp>
        </mc:Choice>
        <mc:Fallback xmlns="">
          <p:sp>
            <p:nvSpPr>
              <p:cNvPr id="14" name="CasellaDiTesto 13">
                <a:extLst>
                  <a:ext uri="{FF2B5EF4-FFF2-40B4-BE49-F238E27FC236}">
                    <a16:creationId xmlns:a16="http://schemas.microsoft.com/office/drawing/2014/main" id="{A489C7FB-0D50-4BAB-A90A-CA26917B7CA4}"/>
                  </a:ext>
                </a:extLst>
              </p:cNvPr>
              <p:cNvSpPr txBox="1">
                <a:spLocks noRot="1" noChangeAspect="1" noMove="1" noResize="1" noEditPoints="1" noAdjustHandles="1" noChangeArrowheads="1" noChangeShapeType="1" noTextEdit="1"/>
              </p:cNvSpPr>
              <p:nvPr/>
            </p:nvSpPr>
            <p:spPr>
              <a:xfrm>
                <a:off x="4226389" y="2016870"/>
                <a:ext cx="3099262" cy="781368"/>
              </a:xfrm>
              <a:prstGeom prst="rect">
                <a:avLst/>
              </a:prstGeom>
              <a:blipFill>
                <a:blip r:embed="rId6"/>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013D2ACC-4CFC-4F75-8EB0-DA5E3A7AE2BE}"/>
              </a:ext>
            </a:extLst>
          </p:cNvPr>
          <p:cNvSpPr txBox="1"/>
          <p:nvPr/>
        </p:nvSpPr>
        <p:spPr>
          <a:xfrm>
            <a:off x="5607489" y="800179"/>
            <a:ext cx="1822422" cy="369332"/>
          </a:xfrm>
          <a:prstGeom prst="rect">
            <a:avLst/>
          </a:prstGeom>
          <a:noFill/>
        </p:spPr>
        <p:txBody>
          <a:bodyPr wrap="none" rtlCol="0">
            <a:spAutoFit/>
          </a:bodyPr>
          <a:lstStyle/>
          <a:p>
            <a:r>
              <a:rPr lang="it-IT" dirty="0"/>
              <a:t>Continua a valere</a:t>
            </a:r>
          </a:p>
        </p:txBody>
      </p:sp>
      <p:sp>
        <p:nvSpPr>
          <p:cNvPr id="8" name="Freccia a destra 7">
            <a:extLst>
              <a:ext uri="{FF2B5EF4-FFF2-40B4-BE49-F238E27FC236}">
                <a16:creationId xmlns:a16="http://schemas.microsoft.com/office/drawing/2014/main" id="{FA0B4D1C-E67E-45CC-98F7-3B8C2EF54A78}"/>
              </a:ext>
            </a:extLst>
          </p:cNvPr>
          <p:cNvSpPr/>
          <p:nvPr/>
        </p:nvSpPr>
        <p:spPr>
          <a:xfrm>
            <a:off x="3467434" y="2324687"/>
            <a:ext cx="556979" cy="2887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E556ABC-3999-4C52-B283-C00CFE3BE314}"/>
                  </a:ext>
                </a:extLst>
              </p:cNvPr>
              <p:cNvSpPr txBox="1"/>
              <p:nvPr/>
            </p:nvSpPr>
            <p:spPr>
              <a:xfrm>
                <a:off x="6993959" y="4294019"/>
                <a:ext cx="3108427" cy="1029035"/>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it-IT" dirty="0"/>
                  <a:t>Le relazioni tra i campi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𝐵</m:t>
                        </m:r>
                      </m:e>
                    </m:acc>
                  </m:oMath>
                </a14:m>
                <a:r>
                  <a:rPr lang="it-IT" dirty="0"/>
                  <a:t> ed </a:t>
                </a:r>
                <a14:m>
                  <m:oMath xmlns:m="http://schemas.openxmlformats.org/officeDocument/2006/math">
                    <m:acc>
                      <m:accPr>
                        <m:chr m:val="⃗"/>
                        <m:ctrlPr>
                          <a:rPr lang="it-IT" i="1">
                            <a:solidFill>
                              <a:srgbClr val="000000"/>
                            </a:solidFill>
                            <a:latin typeface="Cambria Math" panose="02040503050406030204" pitchFamily="18" charset="0"/>
                            <a:ea typeface="Cambria Math" panose="02040503050406030204" pitchFamily="18" charset="0"/>
                          </a:rPr>
                        </m:ctrlPr>
                      </m:accPr>
                      <m:e>
                        <m:r>
                          <a:rPr lang="it-IT" i="1">
                            <a:solidFill>
                              <a:srgbClr val="000000"/>
                            </a:solidFill>
                            <a:latin typeface="Cambria Math" panose="02040503050406030204" pitchFamily="18" charset="0"/>
                            <a:ea typeface="Cambria Math" panose="02040503050406030204" pitchFamily="18" charset="0"/>
                          </a:rPr>
                          <m:t>𝐻</m:t>
                        </m:r>
                      </m:e>
                    </m:acc>
                  </m:oMath>
                </a14:m>
                <a:r>
                  <a:rPr lang="it-IT" dirty="0"/>
                  <a:t> e tra i campi </a:t>
                </a:r>
                <a14:m>
                  <m:oMath xmlns:m="http://schemas.openxmlformats.org/officeDocument/2006/math">
                    <m:acc>
                      <m:accPr>
                        <m:chr m:val="⃗"/>
                        <m:ctrlPr>
                          <a:rPr lang="it-IT" i="1">
                            <a:solidFill>
                              <a:srgbClr val="000000"/>
                            </a:solidFill>
                            <a:latin typeface="Cambria Math" panose="02040503050406030204" pitchFamily="18" charset="0"/>
                            <a:ea typeface="Cambria Math" panose="02040503050406030204" pitchFamily="18" charset="0"/>
                          </a:rPr>
                        </m:ctrlPr>
                      </m:accPr>
                      <m:e>
                        <m:r>
                          <a:rPr lang="it-IT" i="1">
                            <a:solidFill>
                              <a:srgbClr val="000000"/>
                            </a:solidFill>
                            <a:latin typeface="Cambria Math" panose="02040503050406030204" pitchFamily="18" charset="0"/>
                            <a:ea typeface="Cambria Math" panose="02040503050406030204" pitchFamily="18" charset="0"/>
                          </a:rPr>
                          <m:t>𝑀</m:t>
                        </m:r>
                      </m:e>
                    </m:acc>
                  </m:oMath>
                </a14:m>
                <a:r>
                  <a:rPr lang="it-IT" dirty="0"/>
                  <a:t> ed </a:t>
                </a:r>
                <a14:m>
                  <m:oMath xmlns:m="http://schemas.openxmlformats.org/officeDocument/2006/math">
                    <m:acc>
                      <m:accPr>
                        <m:chr m:val="⃗"/>
                        <m:ctrlPr>
                          <a:rPr lang="it-IT" i="1">
                            <a:solidFill>
                              <a:srgbClr val="000000"/>
                            </a:solidFill>
                            <a:latin typeface="Cambria Math" panose="02040503050406030204" pitchFamily="18" charset="0"/>
                            <a:ea typeface="Cambria Math" panose="02040503050406030204" pitchFamily="18" charset="0"/>
                          </a:rPr>
                        </m:ctrlPr>
                      </m:accPr>
                      <m:e>
                        <m:r>
                          <a:rPr lang="it-IT" i="1">
                            <a:solidFill>
                              <a:srgbClr val="000000"/>
                            </a:solidFill>
                            <a:latin typeface="Cambria Math" panose="02040503050406030204" pitchFamily="18" charset="0"/>
                            <a:ea typeface="Cambria Math" panose="02040503050406030204" pitchFamily="18" charset="0"/>
                          </a:rPr>
                          <m:t>𝐻</m:t>
                        </m:r>
                      </m:e>
                    </m:acc>
                  </m:oMath>
                </a14:m>
                <a:r>
                  <a:rPr lang="it-IT" dirty="0"/>
                  <a:t> non sono lineari </a:t>
                </a:r>
              </a:p>
            </p:txBody>
          </p:sp>
        </mc:Choice>
        <mc:Fallback xmlns="">
          <p:sp>
            <p:nvSpPr>
              <p:cNvPr id="17" name="CasellaDiTesto 16">
                <a:extLst>
                  <a:ext uri="{FF2B5EF4-FFF2-40B4-BE49-F238E27FC236}">
                    <a16:creationId xmlns:a16="http://schemas.microsoft.com/office/drawing/2014/main" id="{4E556ABC-3999-4C52-B283-C00CFE3BE314}"/>
                  </a:ext>
                </a:extLst>
              </p:cNvPr>
              <p:cNvSpPr txBox="1">
                <a:spLocks noRot="1" noChangeAspect="1" noMove="1" noResize="1" noEditPoints="1" noAdjustHandles="1" noChangeArrowheads="1" noChangeShapeType="1" noTextEdit="1"/>
              </p:cNvSpPr>
              <p:nvPr/>
            </p:nvSpPr>
            <p:spPr>
              <a:xfrm>
                <a:off x="6993959" y="4294019"/>
                <a:ext cx="3108427" cy="1029035"/>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83184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6B5832BA-4DC4-45CD-9617-4DFDAEACFA0B}"/>
                  </a:ext>
                </a:extLst>
              </p:cNvPr>
              <p:cNvSpPr txBox="1"/>
              <p:nvPr/>
            </p:nvSpPr>
            <p:spPr>
              <a:xfrm>
                <a:off x="449179" y="529388"/>
                <a:ext cx="11397200" cy="3963777"/>
              </a:xfrm>
              <a:prstGeom prst="rect">
                <a:avLst/>
              </a:prstGeom>
              <a:noFill/>
            </p:spPr>
            <p:txBody>
              <a:bodyPr wrap="square" rtlCol="0">
                <a:spAutoFit/>
              </a:bodyPr>
              <a:lstStyle/>
              <a:p>
                <a:r>
                  <a:rPr lang="it-IT" dirty="0"/>
                  <a:t>Oltre a non essere lineari, queste relazioni non sono nemmeno univoche</a:t>
                </a:r>
              </a:p>
              <a:p>
                <a:endParaRPr lang="it-IT" dirty="0"/>
              </a:p>
              <a:p>
                <a:r>
                  <a:rPr lang="it-IT" dirty="0"/>
                  <a:t>La trattazione teorica è complessa, richiede molte approssimazioni, ed i limiti di applicabilità sono spesso dubbi. E’ sempre obbligatoria la verifica sperimentale a posteriori</a:t>
                </a:r>
              </a:p>
              <a:p>
                <a:endParaRPr lang="it-IT" dirty="0"/>
              </a:p>
              <a:p>
                <a:r>
                  <a:rPr lang="it-IT" dirty="0"/>
                  <a:t>Le proprietà fisiche dei materiali ferromagnetici dipendono dalla chimica del materiale. Piccole variazioni hanno una forte influenza su di esse. Questo da un lato rende la fenomenologia molto varia, dall’altro permette di adattare le proprietà del materiale alle singole applicazioni</a:t>
                </a:r>
              </a:p>
              <a:p>
                <a:endParaRPr lang="it-IT" dirty="0"/>
              </a:p>
              <a:p>
                <a:r>
                  <a:rPr lang="it-IT" dirty="0"/>
                  <a:t>Sperimentalmente quello che si fa è caratterizzare la curva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𝐵</m:t>
                        </m:r>
                      </m:e>
                    </m:acc>
                    <m:r>
                      <a:rPr lang="it-IT" sz="1800" b="0" i="1" smtClean="0">
                        <a:latin typeface="Cambria Math" panose="02040503050406030204" pitchFamily="18" charset="0"/>
                      </a:rPr>
                      <m:t>(</m:t>
                    </m:r>
                    <m:acc>
                      <m:accPr>
                        <m:chr m:val="⃗"/>
                        <m:ctrlPr>
                          <a:rPr lang="it-IT" sz="1800" b="0" i="1" smtClean="0">
                            <a:latin typeface="Cambria Math" panose="02040503050406030204" pitchFamily="18" charset="0"/>
                            <a:ea typeface="Cambria Math" panose="02040503050406030204" pitchFamily="18" charset="0"/>
                          </a:rPr>
                        </m:ctrlPr>
                      </m:accPr>
                      <m:e>
                        <m:r>
                          <a:rPr lang="it-IT" sz="1800" b="0" i="1" smtClean="0">
                            <a:latin typeface="Cambria Math" panose="02040503050406030204" pitchFamily="18" charset="0"/>
                            <a:ea typeface="Cambria Math" panose="02040503050406030204" pitchFamily="18" charset="0"/>
                          </a:rPr>
                          <m:t>𝐻</m:t>
                        </m:r>
                      </m:e>
                    </m:acc>
                    <m:r>
                      <a:rPr lang="it-IT" sz="1800" b="0" i="1" smtClean="0">
                        <a:latin typeface="Cambria Math" panose="02040503050406030204" pitchFamily="18" charset="0"/>
                        <a:ea typeface="Cambria Math" panose="02040503050406030204" pitchFamily="18" charset="0"/>
                      </a:rPr>
                      <m:t>)</m:t>
                    </m:r>
                  </m:oMath>
                </a14:m>
                <a:endParaRPr lang="it-IT" dirty="0"/>
              </a:p>
              <a:p>
                <a:endParaRPr lang="it-IT" dirty="0"/>
              </a:p>
              <a:p>
                <a:r>
                  <a:rPr lang="it-IT" dirty="0"/>
                  <a:t>Una volta determinato il valore di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𝐵</m:t>
                        </m:r>
                      </m:e>
                    </m:acc>
                  </m:oMath>
                </a14:m>
                <a:r>
                  <a:rPr lang="it-IT" dirty="0"/>
                  <a:t> corrispondente ad un determinato valore di </a:t>
                </a:r>
                <a14:m>
                  <m:oMath xmlns:m="http://schemas.openxmlformats.org/officeDocument/2006/math">
                    <m:acc>
                      <m:accPr>
                        <m:chr m:val="⃗"/>
                        <m:ctrlPr>
                          <a:rPr lang="it-IT" i="1">
                            <a:latin typeface="Cambria Math" panose="02040503050406030204" pitchFamily="18" charset="0"/>
                            <a:ea typeface="Cambria Math" panose="02040503050406030204" pitchFamily="18" charset="0"/>
                          </a:rPr>
                        </m:ctrlPr>
                      </m:accPr>
                      <m:e>
                        <m:r>
                          <a:rPr lang="it-IT" i="1">
                            <a:latin typeface="Cambria Math" panose="02040503050406030204" pitchFamily="18" charset="0"/>
                            <a:ea typeface="Cambria Math" panose="02040503050406030204" pitchFamily="18" charset="0"/>
                          </a:rPr>
                          <m:t>𝐻</m:t>
                        </m:r>
                      </m:e>
                    </m:acc>
                  </m:oMath>
                </a14:m>
                <a:r>
                  <a:rPr lang="it-IT" dirty="0"/>
                  <a:t> il corrispondente valore di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𝑀</m:t>
                        </m:r>
                      </m:e>
                    </m:acc>
                  </m:oMath>
                </a14:m>
                <a:r>
                  <a:rPr lang="it-IT" dirty="0"/>
                  <a:t> si può ricavare dalla relazione: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𝑀</m:t>
                        </m:r>
                      </m:e>
                    </m:acc>
                    <m:r>
                      <a:rPr lang="it-IT" i="1">
                        <a:latin typeface="Cambria Math" panose="02040503050406030204" pitchFamily="18" charset="0"/>
                      </a:rPr>
                      <m:t>=</m:t>
                    </m:r>
                    <m:f>
                      <m:fPr>
                        <m:ctrlPr>
                          <a:rPr lang="it-IT" i="1">
                            <a:latin typeface="Cambria Math" panose="02040503050406030204" pitchFamily="18" charset="0"/>
                          </a:rPr>
                        </m:ctrlPr>
                      </m:fPr>
                      <m:num>
                        <m:acc>
                          <m:accPr>
                            <m:chr m:val="⃗"/>
                            <m:ctrlPr>
                              <a:rPr lang="it-IT" i="1">
                                <a:latin typeface="Cambria Math" panose="02040503050406030204" pitchFamily="18" charset="0"/>
                              </a:rPr>
                            </m:ctrlPr>
                          </m:accPr>
                          <m:e>
                            <m:r>
                              <a:rPr lang="it-IT" i="1">
                                <a:latin typeface="Cambria Math" panose="02040503050406030204" pitchFamily="18" charset="0"/>
                              </a:rPr>
                              <m:t>𝐵</m:t>
                            </m:r>
                          </m:e>
                        </m:acc>
                      </m:num>
                      <m:den>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den>
                    </m:f>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panose="02040503050406030204" pitchFamily="18" charset="0"/>
                          </a:rPr>
                          <m:t>𝐻</m:t>
                        </m:r>
                      </m:e>
                    </m:acc>
                  </m:oMath>
                </a14:m>
                <a:r>
                  <a:rPr lang="it-IT" dirty="0"/>
                  <a:t> che possiamo riscrivere come:</a:t>
                </a:r>
              </a:p>
            </p:txBody>
          </p:sp>
        </mc:Choice>
        <mc:Fallback xmlns="">
          <p:sp>
            <p:nvSpPr>
              <p:cNvPr id="4" name="CasellaDiTesto 3">
                <a:extLst>
                  <a:ext uri="{FF2B5EF4-FFF2-40B4-BE49-F238E27FC236}">
                    <a16:creationId xmlns:a16="http://schemas.microsoft.com/office/drawing/2014/main" id="{6B5832BA-4DC4-45CD-9617-4DFDAEACFA0B}"/>
                  </a:ext>
                </a:extLst>
              </p:cNvPr>
              <p:cNvSpPr txBox="1">
                <a:spLocks noRot="1" noChangeAspect="1" noMove="1" noResize="1" noEditPoints="1" noAdjustHandles="1" noChangeArrowheads="1" noChangeShapeType="1" noTextEdit="1"/>
              </p:cNvSpPr>
              <p:nvPr/>
            </p:nvSpPr>
            <p:spPr>
              <a:xfrm>
                <a:off x="449179" y="529388"/>
                <a:ext cx="11397200" cy="3963777"/>
              </a:xfrm>
              <a:prstGeom prst="rect">
                <a:avLst/>
              </a:prstGeom>
              <a:blipFill>
                <a:blip r:embed="rId2"/>
                <a:stretch>
                  <a:fillRect l="-482" t="-92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21ADB66A-E746-46A6-8683-68A875A0964C}"/>
                  </a:ext>
                </a:extLst>
              </p:cNvPr>
              <p:cNvSpPr txBox="1"/>
              <p:nvPr/>
            </p:nvSpPr>
            <p:spPr>
              <a:xfrm>
                <a:off x="4680177" y="4631732"/>
                <a:ext cx="2488066" cy="50642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acc>
                        <m:accPr>
                          <m:chr m:val="⃗"/>
                          <m:ctrlPr>
                            <a:rPr lang="it-IT" sz="2400" i="1">
                              <a:latin typeface="Cambria Math" panose="02040503050406030204" pitchFamily="18" charset="0"/>
                            </a:rPr>
                          </m:ctrlPr>
                        </m:accPr>
                        <m:e>
                          <m:r>
                            <a:rPr lang="it-IT" sz="2400" i="1">
                              <a:latin typeface="Cambria Math" panose="02040503050406030204" pitchFamily="18" charset="0"/>
                            </a:rPr>
                            <m:t>𝑀</m:t>
                          </m:r>
                        </m:e>
                      </m:acc>
                      <m:r>
                        <a:rPr lang="it-IT" sz="2400" b="0" i="1" smtClean="0">
                          <a:latin typeface="Cambria Math" panose="02040503050406030204" pitchFamily="18" charset="0"/>
                        </a:rPr>
                        <m:t>=</m:t>
                      </m:r>
                      <m:acc>
                        <m:accPr>
                          <m:chr m:val="⃗"/>
                          <m:ctrlPr>
                            <a:rPr lang="it-IT" sz="2400" i="1">
                              <a:latin typeface="Cambria Math" panose="02040503050406030204" pitchFamily="18" charset="0"/>
                            </a:rPr>
                          </m:ctrlPr>
                        </m:accPr>
                        <m:e>
                          <m:r>
                            <a:rPr lang="it-IT" sz="2400" i="1">
                              <a:latin typeface="Cambria Math" panose="02040503050406030204" pitchFamily="18" charset="0"/>
                            </a:rPr>
                            <m:t>𝐵</m:t>
                          </m:r>
                        </m:e>
                      </m:acc>
                      <m:r>
                        <a:rPr lang="it-IT" sz="2400" b="0" i="1" smtClean="0">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𝜇</m:t>
                          </m:r>
                        </m:e>
                        <m:sub>
                          <m:r>
                            <a:rPr lang="it-IT" sz="2400" i="1">
                              <a:latin typeface="Cambria Math" panose="02040503050406030204" pitchFamily="18" charset="0"/>
                            </a:rPr>
                            <m:t>0</m:t>
                          </m:r>
                        </m:sub>
                      </m:sSub>
                      <m:acc>
                        <m:accPr>
                          <m:chr m:val="⃗"/>
                          <m:ctrlPr>
                            <a:rPr lang="it-IT" sz="2400" i="1">
                              <a:latin typeface="Cambria Math" panose="02040503050406030204" pitchFamily="18" charset="0"/>
                            </a:rPr>
                          </m:ctrlPr>
                        </m:accPr>
                        <m:e>
                          <m:r>
                            <a:rPr lang="it-IT" sz="2400" i="1">
                              <a:latin typeface="Cambria Math" panose="02040503050406030204" pitchFamily="18" charset="0"/>
                            </a:rPr>
                            <m:t>𝐻</m:t>
                          </m:r>
                        </m:e>
                      </m:acc>
                    </m:oMath>
                  </m:oMathPara>
                </a14:m>
                <a:endParaRPr lang="it-IT" sz="2400" dirty="0"/>
              </a:p>
            </p:txBody>
          </p:sp>
        </mc:Choice>
        <mc:Fallback xmlns="">
          <p:sp>
            <p:nvSpPr>
              <p:cNvPr id="12" name="CasellaDiTesto 11">
                <a:extLst>
                  <a:ext uri="{FF2B5EF4-FFF2-40B4-BE49-F238E27FC236}">
                    <a16:creationId xmlns:a16="http://schemas.microsoft.com/office/drawing/2014/main" id="{21ADB66A-E746-46A6-8683-68A875A0964C}"/>
                  </a:ext>
                </a:extLst>
              </p:cNvPr>
              <p:cNvSpPr txBox="1">
                <a:spLocks noRot="1" noChangeAspect="1" noMove="1" noResize="1" noEditPoints="1" noAdjustHandles="1" noChangeArrowheads="1" noChangeShapeType="1" noTextEdit="1"/>
              </p:cNvSpPr>
              <p:nvPr/>
            </p:nvSpPr>
            <p:spPr>
              <a:xfrm>
                <a:off x="4680177" y="4631732"/>
                <a:ext cx="2488066" cy="506421"/>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36279FF5-91C5-4D56-8D93-E5AE669E75D9}"/>
                  </a:ext>
                </a:extLst>
              </p:cNvPr>
              <p:cNvSpPr txBox="1"/>
              <p:nvPr/>
            </p:nvSpPr>
            <p:spPr>
              <a:xfrm>
                <a:off x="449179" y="5510893"/>
                <a:ext cx="11903708" cy="402931"/>
              </a:xfrm>
              <a:prstGeom prst="rect">
                <a:avLst/>
              </a:prstGeom>
              <a:noFill/>
            </p:spPr>
            <p:txBody>
              <a:bodyPr wrap="none" rtlCol="0">
                <a:spAutoFit/>
              </a:bodyPr>
              <a:lstStyle/>
              <a:p>
                <a:r>
                  <a:rPr lang="it-IT" dirty="0"/>
                  <a:t>Nella maggior parte dei materiali ferromagnetici, il termine </a:t>
                </a:r>
                <a14:m>
                  <m:oMath xmlns:m="http://schemas.openxmlformats.org/officeDocument/2006/math">
                    <m:sSub>
                      <m:sSubPr>
                        <m:ctrlPr>
                          <a:rPr lang="it-IT" i="1" smtClean="0">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acc>
                      <m:accPr>
                        <m:chr m:val="⃗"/>
                        <m:ctrlPr>
                          <a:rPr lang="it-IT" i="1">
                            <a:latin typeface="Cambria Math" panose="02040503050406030204" pitchFamily="18" charset="0"/>
                          </a:rPr>
                        </m:ctrlPr>
                      </m:accPr>
                      <m:e>
                        <m:r>
                          <a:rPr lang="it-IT" i="1">
                            <a:latin typeface="Cambria Math" panose="02040503050406030204" pitchFamily="18" charset="0"/>
                          </a:rPr>
                          <m:t>𝐻</m:t>
                        </m:r>
                      </m:e>
                    </m:acc>
                  </m:oMath>
                </a14:m>
                <a:r>
                  <a:rPr lang="it-IT" dirty="0"/>
                  <a:t> è piccolo rispetto a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𝐵</m:t>
                        </m:r>
                      </m:e>
                    </m:acc>
                  </m:oMath>
                </a14:m>
                <a:r>
                  <a:rPr lang="it-IT" dirty="0"/>
                  <a:t> che avrà un andamento simile 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ea typeface="Cambria Math" panose="02040503050406030204" pitchFamily="18" charset="0"/>
                          </a:rPr>
                          <m:t>𝜇</m:t>
                        </m:r>
                      </m:e>
                      <m:sub>
                        <m:r>
                          <a:rPr lang="it-IT" i="1">
                            <a:latin typeface="Cambria Math" panose="02040503050406030204" pitchFamily="18" charset="0"/>
                          </a:rPr>
                          <m:t>0</m:t>
                        </m:r>
                      </m:sub>
                    </m:sSub>
                    <m:acc>
                      <m:accPr>
                        <m:chr m:val="⃗"/>
                        <m:ctrlPr>
                          <a:rPr lang="it-IT" i="1">
                            <a:latin typeface="Cambria Math" panose="02040503050406030204" pitchFamily="18" charset="0"/>
                          </a:rPr>
                        </m:ctrlPr>
                      </m:accPr>
                      <m:e>
                        <m:r>
                          <a:rPr lang="it-IT" i="1">
                            <a:latin typeface="Cambria Math" panose="02040503050406030204" pitchFamily="18" charset="0"/>
                          </a:rPr>
                          <m:t>𝑀</m:t>
                        </m:r>
                      </m:e>
                    </m:acc>
                  </m:oMath>
                </a14:m>
                <a:r>
                  <a:rPr lang="it-IT" dirty="0"/>
                  <a:t>   </a:t>
                </a:r>
              </a:p>
            </p:txBody>
          </p:sp>
        </mc:Choice>
        <mc:Fallback xmlns="">
          <p:sp>
            <p:nvSpPr>
              <p:cNvPr id="13" name="CasellaDiTesto 12">
                <a:extLst>
                  <a:ext uri="{FF2B5EF4-FFF2-40B4-BE49-F238E27FC236}">
                    <a16:creationId xmlns:a16="http://schemas.microsoft.com/office/drawing/2014/main" id="{36279FF5-91C5-4D56-8D93-E5AE669E75D9}"/>
                  </a:ext>
                </a:extLst>
              </p:cNvPr>
              <p:cNvSpPr txBox="1">
                <a:spLocks noRot="1" noChangeAspect="1" noMove="1" noResize="1" noEditPoints="1" noAdjustHandles="1" noChangeArrowheads="1" noChangeShapeType="1" noTextEdit="1"/>
              </p:cNvSpPr>
              <p:nvPr/>
            </p:nvSpPr>
            <p:spPr>
              <a:xfrm>
                <a:off x="449179" y="5510893"/>
                <a:ext cx="11903708" cy="402931"/>
              </a:xfrm>
              <a:prstGeom prst="rect">
                <a:avLst/>
              </a:prstGeom>
              <a:blipFill>
                <a:blip r:embed="rId4"/>
                <a:stretch>
                  <a:fillRect l="-461" b="-24242"/>
                </a:stretch>
              </a:blipFill>
            </p:spPr>
            <p:txBody>
              <a:bodyPr/>
              <a:lstStyle/>
              <a:p>
                <a:r>
                  <a:rPr lang="it-IT">
                    <a:noFill/>
                  </a:rPr>
                  <a:t> </a:t>
                </a:r>
              </a:p>
            </p:txBody>
          </p:sp>
        </mc:Fallback>
      </mc:AlternateContent>
    </p:spTree>
    <p:extLst>
      <p:ext uri="{BB962C8B-B14F-4D97-AF65-F5344CB8AC3E}">
        <p14:creationId xmlns:p14="http://schemas.microsoft.com/office/powerpoint/2010/main" val="982973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par>
                          <p:cTn id="28" fill="hold">
                            <p:stCondLst>
                              <p:cond delay="500"/>
                            </p:stCondLst>
                            <p:childTnLst>
                              <p:par>
                                <p:cTn id="29" presetID="10"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DE9B7CB-FFE2-41C1-A2DC-528030DC9496}"/>
                  </a:ext>
                </a:extLst>
              </p:cNvPr>
              <p:cNvSpPr txBox="1"/>
              <p:nvPr/>
            </p:nvSpPr>
            <p:spPr>
              <a:xfrm>
                <a:off x="710365" y="444368"/>
                <a:ext cx="9986773" cy="492443"/>
              </a:xfrm>
              <a:prstGeom prst="rect">
                <a:avLst/>
              </a:prstGeom>
              <a:noFill/>
            </p:spPr>
            <p:txBody>
              <a:bodyPr wrap="none" lIns="0" tIns="0" rIns="0" bIns="0" rtlCol="0">
                <a:spAutoFit/>
              </a:bodyPr>
              <a:lstStyle/>
              <a:p>
                <a:r>
                  <a:rPr lang="it-IT" sz="2600" dirty="0"/>
                  <a:t>Materiale isotropo per il quale inizialmente per </a:t>
                </a:r>
                <a14:m>
                  <m:oMath xmlns:m="http://schemas.openxmlformats.org/officeDocument/2006/math">
                    <m:r>
                      <a:rPr lang="it-IT" sz="3200" b="0" i="1" smtClean="0">
                        <a:latin typeface="Cambria Math" panose="02040503050406030204" pitchFamily="18" charset="0"/>
                      </a:rPr>
                      <m:t>𝐻</m:t>
                    </m:r>
                    <m:r>
                      <a:rPr lang="it-IT" sz="3200" b="0" i="1" smtClean="0">
                        <a:latin typeface="Cambria Math" panose="02040503050406030204" pitchFamily="18" charset="0"/>
                      </a:rPr>
                      <m:t>=0,</m:t>
                    </m:r>
                    <m:r>
                      <a:rPr lang="it-IT" sz="3200" b="0" i="1" smtClean="0">
                        <a:latin typeface="Cambria Math" panose="02040503050406030204" pitchFamily="18" charset="0"/>
                      </a:rPr>
                      <m:t>𝑀</m:t>
                    </m:r>
                    <m:r>
                      <a:rPr lang="it-IT" sz="3200" b="0" i="1" smtClean="0">
                        <a:latin typeface="Cambria Math" panose="02040503050406030204" pitchFamily="18" charset="0"/>
                      </a:rPr>
                      <m:t>=0,</m:t>
                    </m:r>
                    <m:r>
                      <a:rPr lang="it-IT" sz="3200" b="0" i="1" smtClean="0">
                        <a:latin typeface="Cambria Math" panose="02040503050406030204" pitchFamily="18" charset="0"/>
                      </a:rPr>
                      <m:t>𝐵</m:t>
                    </m:r>
                    <m:r>
                      <a:rPr lang="it-IT" sz="3200" b="0" i="1" smtClean="0">
                        <a:latin typeface="Cambria Math" panose="02040503050406030204" pitchFamily="18" charset="0"/>
                      </a:rPr>
                      <m:t>=0</m:t>
                    </m:r>
                  </m:oMath>
                </a14:m>
                <a:endParaRPr lang="it-IT" sz="3200" dirty="0"/>
              </a:p>
            </p:txBody>
          </p:sp>
        </mc:Choice>
        <mc:Fallback xmlns="">
          <p:sp>
            <p:nvSpPr>
              <p:cNvPr id="4" name="CasellaDiTesto 3">
                <a:extLst>
                  <a:ext uri="{FF2B5EF4-FFF2-40B4-BE49-F238E27FC236}">
                    <a16:creationId xmlns:a16="http://schemas.microsoft.com/office/drawing/2014/main" id="{9DE9B7CB-FFE2-41C1-A2DC-528030DC9496}"/>
                  </a:ext>
                </a:extLst>
              </p:cNvPr>
              <p:cNvSpPr txBox="1">
                <a:spLocks noRot="1" noChangeAspect="1" noMove="1" noResize="1" noEditPoints="1" noAdjustHandles="1" noChangeArrowheads="1" noChangeShapeType="1" noTextEdit="1"/>
              </p:cNvSpPr>
              <p:nvPr/>
            </p:nvSpPr>
            <p:spPr>
              <a:xfrm>
                <a:off x="710365" y="444368"/>
                <a:ext cx="9986773" cy="492443"/>
              </a:xfrm>
              <a:prstGeom prst="rect">
                <a:avLst/>
              </a:prstGeom>
              <a:blipFill>
                <a:blip r:embed="rId2"/>
                <a:stretch>
                  <a:fillRect l="-2015" t="-4938" b="-37037"/>
                </a:stretch>
              </a:blipFill>
            </p:spPr>
            <p:txBody>
              <a:bodyPr/>
              <a:lstStyle/>
              <a:p>
                <a:r>
                  <a:rPr lang="it-IT">
                    <a:noFill/>
                  </a:rPr>
                  <a:t> </a:t>
                </a:r>
              </a:p>
            </p:txBody>
          </p:sp>
        </mc:Fallback>
      </mc:AlternateContent>
      <p:pic>
        <p:nvPicPr>
          <p:cNvPr id="22" name="Immagine 21">
            <a:extLst>
              <a:ext uri="{FF2B5EF4-FFF2-40B4-BE49-F238E27FC236}">
                <a16:creationId xmlns:a16="http://schemas.microsoft.com/office/drawing/2014/main" id="{23406A6B-41D4-4851-AA1C-01DFFA8D1FAE}"/>
              </a:ext>
            </a:extLst>
          </p:cNvPr>
          <p:cNvPicPr>
            <a:picLocks noChangeAspect="1"/>
          </p:cNvPicPr>
          <p:nvPr/>
        </p:nvPicPr>
        <p:blipFill rotWithShape="1">
          <a:blip r:embed="rId3">
            <a:biLevel thresh="25000"/>
            <a:extLst>
              <a:ext uri="{BEBA8EAE-BF5A-486C-A8C5-ECC9F3942E4B}">
                <a14:imgProps xmlns:a14="http://schemas.microsoft.com/office/drawing/2010/main">
                  <a14:imgLayer r:embed="rId4">
                    <a14:imgEffect>
                      <a14:sharpenSoften amount="40000"/>
                    </a14:imgEffect>
                    <a14:imgEffect>
                      <a14:brightnessContrast bright="40000"/>
                    </a14:imgEffect>
                  </a14:imgLayer>
                </a14:imgProps>
              </a:ext>
            </a:extLst>
          </a:blip>
          <a:srcRect l="15654" t="28199" r="19128" b="17078"/>
          <a:stretch/>
        </p:blipFill>
        <p:spPr>
          <a:xfrm>
            <a:off x="2150482" y="1495716"/>
            <a:ext cx="7752607" cy="4032241"/>
          </a:xfrm>
          <a:prstGeom prst="rect">
            <a:avLst/>
          </a:prstGeom>
        </p:spPr>
      </p:pic>
      <p:sp>
        <p:nvSpPr>
          <p:cNvPr id="24" name="Rettangolo 23">
            <a:extLst>
              <a:ext uri="{FF2B5EF4-FFF2-40B4-BE49-F238E27FC236}">
                <a16:creationId xmlns:a16="http://schemas.microsoft.com/office/drawing/2014/main" id="{2CFE43B9-572C-4628-B49C-42BE7FC00F3A}"/>
              </a:ext>
            </a:extLst>
          </p:cNvPr>
          <p:cNvSpPr/>
          <p:nvPr/>
        </p:nvSpPr>
        <p:spPr>
          <a:xfrm>
            <a:off x="2484855" y="1855164"/>
            <a:ext cx="2528492" cy="6027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22">
            <a:extLst>
              <a:ext uri="{FF2B5EF4-FFF2-40B4-BE49-F238E27FC236}">
                <a16:creationId xmlns:a16="http://schemas.microsoft.com/office/drawing/2014/main" id="{5A50CFFD-F2EB-4409-9DA2-9DE66881DDAB}"/>
              </a:ext>
            </a:extLst>
          </p:cNvPr>
          <p:cNvSpPr/>
          <p:nvPr/>
        </p:nvSpPr>
        <p:spPr>
          <a:xfrm>
            <a:off x="1159118" y="1725670"/>
            <a:ext cx="4915436" cy="861774"/>
          </a:xfrm>
          <a:prstGeom prst="rect">
            <a:avLst/>
          </a:prstGeom>
          <a:noFill/>
        </p:spPr>
        <p:txBody>
          <a:bodyPr wrap="square" lIns="91440" tIns="45720" rIns="91440" bIns="45720">
            <a:spAutoFit/>
          </a:bodyPr>
          <a:lstStyle/>
          <a:p>
            <a:pPr algn="ctr"/>
            <a:r>
              <a:rPr lang="it-IT" sz="2500" b="0" cap="none" spc="0" dirty="0">
                <a:ln w="0"/>
                <a:solidFill>
                  <a:schemeClr val="accent1"/>
                </a:solidFill>
                <a:effectLst>
                  <a:outerShdw blurRad="38100" dist="25400" dir="5400000" algn="ctr" rotWithShape="0">
                    <a:srgbClr val="6E747A">
                      <a:alpha val="43000"/>
                    </a:srgbClr>
                  </a:outerShdw>
                </a:effectLst>
              </a:rPr>
              <a:t>CAMPO MAGNETICO DI COERCIZIONE</a:t>
            </a:r>
          </a:p>
        </p:txBody>
      </p:sp>
    </p:spTree>
    <p:extLst>
      <p:ext uri="{BB962C8B-B14F-4D97-AF65-F5344CB8AC3E}">
        <p14:creationId xmlns:p14="http://schemas.microsoft.com/office/powerpoint/2010/main" val="164632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4" grpId="0" animBg="1"/>
      <p:bldP spid="2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829E4E6-FA5B-41F1-BA75-98E15F60C4AC}"/>
                  </a:ext>
                </a:extLst>
              </p:cNvPr>
              <p:cNvSpPr txBox="1"/>
              <p:nvPr/>
            </p:nvSpPr>
            <p:spPr>
              <a:xfrm>
                <a:off x="681790" y="1564105"/>
                <a:ext cx="11253537" cy="4037516"/>
              </a:xfrm>
              <a:prstGeom prst="rect">
                <a:avLst/>
              </a:prstGeom>
              <a:noFill/>
            </p:spPr>
            <p:txBody>
              <a:bodyPr wrap="square" rtlCol="0">
                <a:spAutoFit/>
              </a:bodyPr>
              <a:lstStyle/>
              <a:p>
                <a:r>
                  <a:rPr lang="it-IT" dirty="0"/>
                  <a:t>La curva completa che prende il nome di curva di isteresi del materiale considerato definisce il comportamento del materiale al variare del campo H</a:t>
                </a:r>
              </a:p>
              <a:p>
                <a:endParaRPr lang="it-IT" dirty="0"/>
              </a:p>
              <a:p>
                <a:r>
                  <a:rPr lang="it-IT" dirty="0"/>
                  <a:t>Il primo ciclo di isteresi, detto ciclo di isteresi principale, è quello che solitamente viene utilizzato per caratterizzare la risposta del materiale ed a parità di variazioni di </a:t>
                </a:r>
                <a14:m>
                  <m:oMath xmlns:m="http://schemas.openxmlformats.org/officeDocument/2006/math">
                    <m:acc>
                      <m:accPr>
                        <m:chr m:val="⃗"/>
                        <m:ctrlPr>
                          <a:rPr lang="it-IT" sz="1800" i="1" smtClean="0">
                            <a:latin typeface="Cambria Math" panose="02040503050406030204" pitchFamily="18" charset="0"/>
                          </a:rPr>
                        </m:ctrlPr>
                      </m:accPr>
                      <m:e>
                        <m:r>
                          <a:rPr lang="it-IT" sz="1800" i="1">
                            <a:latin typeface="Cambria Math" panose="02040503050406030204" pitchFamily="18" charset="0"/>
                          </a:rPr>
                          <m:t>𝐻</m:t>
                        </m:r>
                      </m:e>
                    </m:acc>
                  </m:oMath>
                </a14:m>
                <a:r>
                  <a:rPr lang="it-IT" dirty="0"/>
                  <a:t>, si mantiene sempre uguale. Se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𝐻</m:t>
                        </m:r>
                      </m:e>
                    </m:acc>
                  </m:oMath>
                </a14:m>
                <a:r>
                  <a:rPr lang="it-IT" dirty="0"/>
                  <a:t> varia in un range più piccolo si hanno via via cicli di isteresi più piccoli</a:t>
                </a:r>
              </a:p>
              <a:p>
                <a:endParaRPr lang="it-IT" dirty="0"/>
              </a:p>
              <a:p>
                <a:endParaRPr lang="it-IT" dirty="0"/>
              </a:p>
              <a:p>
                <a:r>
                  <a:rPr lang="it-IT" dirty="0"/>
                  <a:t>E’ evidente che per un materiale ferromagnetico la permeabilità magnetica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𝐵</m:t>
                        </m:r>
                      </m:e>
                    </m:acc>
                    <m:r>
                      <a:rPr lang="it-IT" sz="1800" b="0" i="1" smtClean="0">
                        <a:latin typeface="Cambria Math" panose="02040503050406030204" pitchFamily="18" charset="0"/>
                      </a:rPr>
                      <m:t>/</m:t>
                    </m:r>
                    <m:acc>
                      <m:accPr>
                        <m:chr m:val="⃗"/>
                        <m:ctrlPr>
                          <a:rPr lang="it-IT" i="1">
                            <a:latin typeface="Cambria Math" panose="02040503050406030204" pitchFamily="18" charset="0"/>
                            <a:ea typeface="Cambria Math" panose="02040503050406030204" pitchFamily="18" charset="0"/>
                          </a:rPr>
                        </m:ctrlPr>
                      </m:accPr>
                      <m:e>
                        <m:r>
                          <a:rPr lang="it-IT" i="1">
                            <a:latin typeface="Cambria Math" panose="02040503050406030204" pitchFamily="18" charset="0"/>
                            <a:ea typeface="Cambria Math" panose="02040503050406030204" pitchFamily="18" charset="0"/>
                          </a:rPr>
                          <m:t>𝐻</m:t>
                        </m:r>
                      </m:e>
                    </m:acc>
                    <m:r>
                      <a:rPr lang="it-IT" sz="1800" b="0" i="1" smtClean="0">
                        <a:latin typeface="Cambria Math" panose="02040503050406030204" pitchFamily="18" charset="0"/>
                      </a:rPr>
                      <m:t>= </m:t>
                    </m:r>
                    <m:r>
                      <a:rPr lang="it-IT" sz="1800" b="0" i="1" smtClean="0">
                        <a:latin typeface="Cambria Math" panose="02040503050406030204" pitchFamily="18" charset="0"/>
                        <a:ea typeface="Cambria Math" panose="02040503050406030204" pitchFamily="18" charset="0"/>
                      </a:rPr>
                      <m:t>𝜇</m:t>
                    </m:r>
                  </m:oMath>
                </a14:m>
                <a:r>
                  <a:rPr lang="it-IT" dirty="0"/>
                  <a:t> perde di significato poiché non solo non è costante ma non è nemmeno univocamente definibile (per un dato valore di H, </a:t>
                </a:r>
                <a14:m>
                  <m:oMath xmlns:m="http://schemas.openxmlformats.org/officeDocument/2006/math">
                    <m:r>
                      <a:rPr lang="it-IT" sz="1800" b="0" i="1" smtClean="0">
                        <a:latin typeface="Cambria Math" panose="02040503050406030204" pitchFamily="18" charset="0"/>
                        <a:ea typeface="Cambria Math" panose="02040503050406030204" pitchFamily="18" charset="0"/>
                      </a:rPr>
                      <m:t>𝜇</m:t>
                    </m:r>
                  </m:oMath>
                </a14:m>
                <a:r>
                  <a:rPr lang="it-IT" dirty="0"/>
                  <a:t> dipenderà dalla storia del materiale)</a:t>
                </a:r>
              </a:p>
              <a:p>
                <a:endParaRPr lang="it-IT" dirty="0"/>
              </a:p>
              <a:p>
                <a:r>
                  <a:rPr lang="it-IT" dirty="0"/>
                  <a:t>Per descrivere le proprietà del materiale occorrerà fornire l’intera curva di isteresi corrispondente al ciclo di isteresi principale</a:t>
                </a:r>
              </a:p>
            </p:txBody>
          </p:sp>
        </mc:Choice>
        <mc:Fallback xmlns="">
          <p:sp>
            <p:nvSpPr>
              <p:cNvPr id="2" name="CasellaDiTesto 1">
                <a:extLst>
                  <a:ext uri="{FF2B5EF4-FFF2-40B4-BE49-F238E27FC236}">
                    <a16:creationId xmlns:a16="http://schemas.microsoft.com/office/drawing/2014/main" id="{E829E4E6-FA5B-41F1-BA75-98E15F60C4AC}"/>
                  </a:ext>
                </a:extLst>
              </p:cNvPr>
              <p:cNvSpPr txBox="1">
                <a:spLocks noRot="1" noChangeAspect="1" noMove="1" noResize="1" noEditPoints="1" noAdjustHandles="1" noChangeArrowheads="1" noChangeShapeType="1" noTextEdit="1"/>
              </p:cNvSpPr>
              <p:nvPr/>
            </p:nvSpPr>
            <p:spPr>
              <a:xfrm>
                <a:off x="681790" y="1564105"/>
                <a:ext cx="11253537" cy="4037516"/>
              </a:xfrm>
              <a:prstGeom prst="rect">
                <a:avLst/>
              </a:prstGeom>
              <a:blipFill>
                <a:blip r:embed="rId2"/>
                <a:stretch>
                  <a:fillRect l="-488" t="-906" b="-1511"/>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1C664054-B8F3-4DE3-8B01-22F0CE7F5EDA}"/>
              </a:ext>
            </a:extLst>
          </p:cNvPr>
          <p:cNvSpPr txBox="1"/>
          <p:nvPr/>
        </p:nvSpPr>
        <p:spPr>
          <a:xfrm>
            <a:off x="4563979" y="489284"/>
            <a:ext cx="2021387" cy="523220"/>
          </a:xfrm>
          <a:prstGeom prst="rect">
            <a:avLst/>
          </a:prstGeom>
          <a:noFill/>
        </p:spPr>
        <p:txBody>
          <a:bodyPr wrap="none" rtlCol="0">
            <a:spAutoFit/>
          </a:bodyPr>
          <a:lstStyle/>
          <a:p>
            <a:r>
              <a:rPr lang="it-IT" sz="2800" dirty="0"/>
              <a:t>Osservazioni</a:t>
            </a:r>
          </a:p>
        </p:txBody>
      </p:sp>
    </p:spTree>
    <p:extLst>
      <p:ext uri="{BB962C8B-B14F-4D97-AF65-F5344CB8AC3E}">
        <p14:creationId xmlns:p14="http://schemas.microsoft.com/office/powerpoint/2010/main" val="411046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398BE3B1-CD5B-453B-85CE-96124F77D833}"/>
              </a:ext>
            </a:extLst>
          </p:cNvPr>
          <p:cNvSpPr txBox="1"/>
          <p:nvPr/>
        </p:nvSpPr>
        <p:spPr>
          <a:xfrm>
            <a:off x="3499598" y="131543"/>
            <a:ext cx="4782720" cy="584775"/>
          </a:xfrm>
          <a:prstGeom prst="rect">
            <a:avLst/>
          </a:prstGeom>
          <a:noFill/>
        </p:spPr>
        <p:txBody>
          <a:bodyPr wrap="none" rtlCol="0">
            <a:spAutoFit/>
          </a:bodyPr>
          <a:lstStyle/>
          <a:p>
            <a:r>
              <a:rPr lang="it-IT" sz="3200" dirty="0">
                <a:solidFill>
                  <a:schemeClr val="accent1"/>
                </a:solidFill>
              </a:rPr>
              <a:t>Induzione elettromagnetica</a:t>
            </a:r>
          </a:p>
        </p:txBody>
      </p:sp>
      <p:sp>
        <p:nvSpPr>
          <p:cNvPr id="4" name="Ovale 3">
            <a:extLst>
              <a:ext uri="{FF2B5EF4-FFF2-40B4-BE49-F238E27FC236}">
                <a16:creationId xmlns:a16="http://schemas.microsoft.com/office/drawing/2014/main" id="{A45069BE-5967-4977-B8DF-7FDE088BA50C}"/>
              </a:ext>
            </a:extLst>
          </p:cNvPr>
          <p:cNvSpPr/>
          <p:nvPr/>
        </p:nvSpPr>
        <p:spPr>
          <a:xfrm>
            <a:off x="1549652" y="1657932"/>
            <a:ext cx="2896224" cy="149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 name="Connettore 2 5">
            <a:extLst>
              <a:ext uri="{FF2B5EF4-FFF2-40B4-BE49-F238E27FC236}">
                <a16:creationId xmlns:a16="http://schemas.microsoft.com/office/drawing/2014/main" id="{D95BEDB5-89D1-4CC5-866F-864C7F7D48E6}"/>
              </a:ext>
            </a:extLst>
          </p:cNvPr>
          <p:cNvCxnSpPr/>
          <p:nvPr/>
        </p:nvCxnSpPr>
        <p:spPr>
          <a:xfrm flipV="1">
            <a:off x="2159876" y="1324303"/>
            <a:ext cx="0" cy="2104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03308EBF-FF9A-4171-A566-AEE02AF1D325}"/>
              </a:ext>
            </a:extLst>
          </p:cNvPr>
          <p:cNvCxnSpPr/>
          <p:nvPr/>
        </p:nvCxnSpPr>
        <p:spPr>
          <a:xfrm flipV="1">
            <a:off x="2919110" y="1239595"/>
            <a:ext cx="0" cy="2104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2EA263B3-CBDB-477E-82F2-B34718CD3713}"/>
              </a:ext>
            </a:extLst>
          </p:cNvPr>
          <p:cNvCxnSpPr/>
          <p:nvPr/>
        </p:nvCxnSpPr>
        <p:spPr>
          <a:xfrm flipV="1">
            <a:off x="3741683" y="1324303"/>
            <a:ext cx="0" cy="21046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asellaDiTesto 8">
            <a:extLst>
              <a:ext uri="{FF2B5EF4-FFF2-40B4-BE49-F238E27FC236}">
                <a16:creationId xmlns:a16="http://schemas.microsoft.com/office/drawing/2014/main" id="{332DECCE-5B56-4DAA-805C-9927AF88B552}"/>
              </a:ext>
            </a:extLst>
          </p:cNvPr>
          <p:cNvSpPr txBox="1"/>
          <p:nvPr/>
        </p:nvSpPr>
        <p:spPr>
          <a:xfrm>
            <a:off x="3826869" y="1079338"/>
            <a:ext cx="679994" cy="492443"/>
          </a:xfrm>
          <a:prstGeom prst="rect">
            <a:avLst/>
          </a:prstGeom>
          <a:noFill/>
        </p:spPr>
        <p:txBody>
          <a:bodyPr wrap="none" rtlCol="0">
            <a:spAutoFit/>
          </a:bodyPr>
          <a:lstStyle/>
          <a:p>
            <a:r>
              <a:rPr lang="it-IT" sz="2600" dirty="0"/>
              <a:t>B(t)</a:t>
            </a:r>
          </a:p>
        </p:txBody>
      </p:sp>
      <p:sp>
        <p:nvSpPr>
          <p:cNvPr id="10" name="CasellaDiTesto 9">
            <a:extLst>
              <a:ext uri="{FF2B5EF4-FFF2-40B4-BE49-F238E27FC236}">
                <a16:creationId xmlns:a16="http://schemas.microsoft.com/office/drawing/2014/main" id="{C9C69FEB-DA97-45F0-A7A2-4B90900E05F1}"/>
              </a:ext>
            </a:extLst>
          </p:cNvPr>
          <p:cNvSpPr txBox="1"/>
          <p:nvPr/>
        </p:nvSpPr>
        <p:spPr>
          <a:xfrm>
            <a:off x="1155503" y="1657931"/>
            <a:ext cx="268022" cy="492443"/>
          </a:xfrm>
          <a:prstGeom prst="rect">
            <a:avLst/>
          </a:prstGeom>
          <a:noFill/>
        </p:spPr>
        <p:txBody>
          <a:bodyPr wrap="none" rtlCol="0">
            <a:spAutoFit/>
          </a:bodyPr>
          <a:lstStyle/>
          <a:p>
            <a:r>
              <a:rPr lang="it-IT" sz="2600" dirty="0"/>
              <a:t>I</a:t>
            </a:r>
          </a:p>
        </p:txBody>
      </p:sp>
      <p:sp>
        <p:nvSpPr>
          <p:cNvPr id="11" name="CasellaDiTesto 10">
            <a:extLst>
              <a:ext uri="{FF2B5EF4-FFF2-40B4-BE49-F238E27FC236}">
                <a16:creationId xmlns:a16="http://schemas.microsoft.com/office/drawing/2014/main" id="{F62669F2-5160-4865-9B42-88E9FEE264E0}"/>
              </a:ext>
            </a:extLst>
          </p:cNvPr>
          <p:cNvSpPr txBox="1"/>
          <p:nvPr/>
        </p:nvSpPr>
        <p:spPr>
          <a:xfrm>
            <a:off x="373787" y="2589484"/>
            <a:ext cx="1997855" cy="897248"/>
          </a:xfrm>
          <a:prstGeom prst="rect">
            <a:avLst/>
          </a:prstGeom>
          <a:noFill/>
        </p:spPr>
        <p:txBody>
          <a:bodyPr wrap="square" rtlCol="0">
            <a:spAutoFit/>
          </a:bodyPr>
          <a:lstStyle/>
          <a:p>
            <a:r>
              <a:rPr lang="it-IT" sz="2600" dirty="0"/>
              <a:t>Corrente indotta</a:t>
            </a:r>
          </a:p>
        </p:txBody>
      </p:sp>
      <p:cxnSp>
        <p:nvCxnSpPr>
          <p:cNvPr id="13" name="Connettore 2 12">
            <a:extLst>
              <a:ext uri="{FF2B5EF4-FFF2-40B4-BE49-F238E27FC236}">
                <a16:creationId xmlns:a16="http://schemas.microsoft.com/office/drawing/2014/main" id="{8E692A1B-630E-4DB1-BB1A-DEA3F09BFD82}"/>
              </a:ext>
            </a:extLst>
          </p:cNvPr>
          <p:cNvCxnSpPr/>
          <p:nvPr/>
        </p:nvCxnSpPr>
        <p:spPr>
          <a:xfrm flipH="1">
            <a:off x="1372714" y="1904152"/>
            <a:ext cx="176938" cy="5013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CasellaDiTesto 13">
            <a:extLst>
              <a:ext uri="{FF2B5EF4-FFF2-40B4-BE49-F238E27FC236}">
                <a16:creationId xmlns:a16="http://schemas.microsoft.com/office/drawing/2014/main" id="{CC7F3BCB-E492-4E36-A37C-5510C8225C82}"/>
              </a:ext>
            </a:extLst>
          </p:cNvPr>
          <p:cNvSpPr txBox="1"/>
          <p:nvPr/>
        </p:nvSpPr>
        <p:spPr>
          <a:xfrm>
            <a:off x="373787" y="3704898"/>
            <a:ext cx="11173123" cy="1200329"/>
          </a:xfrm>
          <a:prstGeom prst="rect">
            <a:avLst/>
          </a:prstGeom>
          <a:noFill/>
        </p:spPr>
        <p:txBody>
          <a:bodyPr wrap="square" rtlCol="0">
            <a:spAutoFit/>
          </a:bodyPr>
          <a:lstStyle/>
          <a:p>
            <a:r>
              <a:rPr lang="it-IT" sz="2400" u="sng" dirty="0"/>
              <a:t>Legge di Faraday</a:t>
            </a:r>
            <a:r>
              <a:rPr lang="it-IT" sz="2400" dirty="0"/>
              <a:t>: quando il flusso magnetico concatenato ad un circuito varia nel tempo, all’interno del circuito si genera una forza elettromotrice (</a:t>
            </a:r>
            <a:r>
              <a:rPr lang="it-IT" sz="2400" dirty="0" err="1"/>
              <a:t>f.e.m</a:t>
            </a:r>
            <a:r>
              <a:rPr lang="it-IT" sz="2400" dirty="0"/>
              <a:t>.) indotta uguale, istante per istante, alla derivata del flusso dell’induzione magnetica cambiata di segno</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7E58D71D-EA40-4B81-B5F6-D3A9AF8DC5AA}"/>
                  </a:ext>
                </a:extLst>
              </p:cNvPr>
              <p:cNvSpPr txBox="1"/>
              <p:nvPr/>
            </p:nvSpPr>
            <p:spPr>
              <a:xfrm>
                <a:off x="4567919" y="5009207"/>
                <a:ext cx="2595069" cy="10494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r>
                            <a:rPr lang="it-IT" sz="3200" i="1" smtClean="0">
                              <a:latin typeface="Cambria Math" panose="02040503050406030204" pitchFamily="18" charset="0"/>
                              <a:ea typeface="Cambria Math" panose="02040503050406030204" pitchFamily="18" charset="0"/>
                            </a:rPr>
                            <m:t>𝜀</m:t>
                          </m:r>
                        </m:e>
                        <m:sub>
                          <m:r>
                            <a:rPr lang="it-IT" sz="3200" b="0" i="1" smtClean="0">
                              <a:latin typeface="Cambria Math" panose="02040503050406030204" pitchFamily="18" charset="0"/>
                            </a:rPr>
                            <m:t>𝐼</m:t>
                          </m:r>
                        </m:sub>
                      </m:sSub>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𝑑</m:t>
                          </m:r>
                          <m:r>
                            <m:rPr>
                              <m:sty m:val="p"/>
                            </m:rPr>
                            <a:rPr lang="el-GR" sz="3200" b="0" i="1" smtClean="0">
                              <a:latin typeface="Cambria Math" panose="02040503050406030204" pitchFamily="18" charset="0"/>
                            </a:rPr>
                            <m:t>Φ</m:t>
                          </m:r>
                          <m:r>
                            <a:rPr lang="it-IT" sz="3200" b="0" i="1" smtClean="0">
                              <a:latin typeface="Cambria Math" panose="02040503050406030204" pitchFamily="18" charset="0"/>
                            </a:rPr>
                            <m:t> (</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m:t>
                          </m:r>
                        </m:num>
                        <m:den>
                          <m:r>
                            <a:rPr lang="it-IT" sz="3200" b="0" i="1" smtClean="0">
                              <a:latin typeface="Cambria Math" panose="02040503050406030204" pitchFamily="18" charset="0"/>
                            </a:rPr>
                            <m:t>𝑑𝑡</m:t>
                          </m:r>
                        </m:den>
                      </m:f>
                    </m:oMath>
                  </m:oMathPara>
                </a14:m>
                <a:endParaRPr lang="it-IT" sz="3200" dirty="0"/>
              </a:p>
            </p:txBody>
          </p:sp>
        </mc:Choice>
        <mc:Fallback xmlns="">
          <p:sp>
            <p:nvSpPr>
              <p:cNvPr id="15" name="CasellaDiTesto 14">
                <a:extLst>
                  <a:ext uri="{FF2B5EF4-FFF2-40B4-BE49-F238E27FC236}">
                    <a16:creationId xmlns:a16="http://schemas.microsoft.com/office/drawing/2014/main" id="{7E58D71D-EA40-4B81-B5F6-D3A9AF8DC5AA}"/>
                  </a:ext>
                </a:extLst>
              </p:cNvPr>
              <p:cNvSpPr txBox="1">
                <a:spLocks noRot="1" noChangeAspect="1" noMove="1" noResize="1" noEditPoints="1" noAdjustHandles="1" noChangeArrowheads="1" noChangeShapeType="1" noTextEdit="1"/>
              </p:cNvSpPr>
              <p:nvPr/>
            </p:nvSpPr>
            <p:spPr>
              <a:xfrm>
                <a:off x="4567919" y="5009207"/>
                <a:ext cx="2595069" cy="1049454"/>
              </a:xfrm>
              <a:prstGeom prst="rect">
                <a:avLst/>
              </a:prstGeom>
              <a:blipFill>
                <a:blip r:embed="rId2"/>
                <a:stretch>
                  <a:fillRect/>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16ACB156-7C0D-4927-81FA-DFA36A38EC38}"/>
              </a:ext>
            </a:extLst>
          </p:cNvPr>
          <p:cNvSpPr txBox="1"/>
          <p:nvPr/>
        </p:nvSpPr>
        <p:spPr>
          <a:xfrm>
            <a:off x="4935764" y="2150374"/>
            <a:ext cx="6693108" cy="923330"/>
          </a:xfrm>
          <a:prstGeom prst="rect">
            <a:avLst/>
          </a:prstGeom>
          <a:noFill/>
        </p:spPr>
        <p:txBody>
          <a:bodyPr wrap="square" rtlCol="0">
            <a:spAutoFit/>
          </a:bodyPr>
          <a:lstStyle/>
          <a:p>
            <a:r>
              <a:rPr lang="it-IT" dirty="0"/>
              <a:t>Se B varia nel tempo la carica si mette in movimento e questo genera una corrente elettrica (accade la stessa cosa se il campo è costante e muoviamo il circuito)</a:t>
            </a:r>
          </a:p>
        </p:txBody>
      </p:sp>
    </p:spTree>
    <p:extLst>
      <p:ext uri="{BB962C8B-B14F-4D97-AF65-F5344CB8AC3E}">
        <p14:creationId xmlns:p14="http://schemas.microsoft.com/office/powerpoint/2010/main" val="37389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1" grpId="0"/>
      <p:bldP spid="14" grpId="0"/>
      <p:bldP spid="15"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D8629B9-BE80-4903-8759-C9A94188A8DD}"/>
                  </a:ext>
                </a:extLst>
              </p:cNvPr>
              <p:cNvSpPr txBox="1"/>
              <p:nvPr/>
            </p:nvSpPr>
            <p:spPr>
              <a:xfrm>
                <a:off x="4114222" y="1393453"/>
                <a:ext cx="2986523" cy="8838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800" i="1" smtClean="0">
                              <a:latin typeface="Cambria Math" panose="02040503050406030204" pitchFamily="18" charset="0"/>
                            </a:rPr>
                          </m:ctrlPr>
                        </m:sSubPr>
                        <m:e>
                          <m:r>
                            <a:rPr lang="it-IT" sz="2800" i="1" smtClean="0">
                              <a:latin typeface="Cambria Math" panose="02040503050406030204" pitchFamily="18" charset="0"/>
                            </a:rPr>
                            <m:t>𝛷</m:t>
                          </m:r>
                        </m:e>
                        <m:sub>
                          <m:r>
                            <a:rPr lang="it-IT" sz="2800" i="1" smtClean="0">
                              <a:latin typeface="Cambria Math" panose="02040503050406030204" pitchFamily="18" charset="0"/>
                            </a:rPr>
                            <m:t>𝛾</m:t>
                          </m:r>
                        </m:sub>
                      </m:sSub>
                      <m:d>
                        <m:dPr>
                          <m:ctrlPr>
                            <a:rPr lang="it-IT" sz="2800" i="1" smtClean="0">
                              <a:latin typeface="Cambria Math" panose="02040503050406030204" pitchFamily="18" charset="0"/>
                            </a:rPr>
                          </m:ctrlPr>
                        </m:dPr>
                        <m:e>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𝐵</m:t>
                              </m:r>
                            </m:e>
                          </m:acc>
                        </m:e>
                      </m:d>
                      <m:r>
                        <a:rPr lang="it-IT" sz="2800" b="0" i="1" smtClean="0">
                          <a:latin typeface="Cambria Math" panose="02040503050406030204" pitchFamily="18" charset="0"/>
                        </a:rPr>
                        <m:t>= </m:t>
                      </m:r>
                      <m:nary>
                        <m:naryPr>
                          <m:limLoc m:val="subSup"/>
                          <m:grow m:val="on"/>
                          <m:supHide m:val="on"/>
                          <m:ctrlPr>
                            <a:rPr lang="it-IT" sz="2800" i="1" dirty="0" smtClean="0">
                              <a:latin typeface="Cambria Math" panose="02040503050406030204" pitchFamily="18" charset="0"/>
                            </a:rPr>
                          </m:ctrlPr>
                        </m:naryPr>
                        <m:sub>
                          <m:r>
                            <a:rPr lang="it-IT" sz="2800" i="1" dirty="0">
                              <a:latin typeface="Cambria Math" panose="02040503050406030204" pitchFamily="18" charset="0"/>
                            </a:rPr>
                            <m:t>𝑆</m:t>
                          </m:r>
                        </m:sub>
                        <m:sup/>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nary>
                      <m:acc>
                        <m:accPr>
                          <m:chr m:val="̂"/>
                          <m:ctrlPr>
                            <a:rPr lang="it-IT" sz="2800" i="1" dirty="0" smtClean="0">
                              <a:latin typeface="Cambria Math" panose="02040503050406030204" pitchFamily="18" charset="0"/>
                            </a:rPr>
                          </m:ctrlPr>
                        </m:accPr>
                        <m:e>
                          <m:r>
                            <a:rPr lang="it-IT" sz="2800" b="0" i="1" dirty="0" smtClean="0">
                              <a:latin typeface="Cambria Math" panose="02040503050406030204" pitchFamily="18" charset="0"/>
                            </a:rPr>
                            <m:t>𝑛</m:t>
                          </m:r>
                        </m:e>
                      </m:acc>
                      <m:r>
                        <a:rPr lang="it-IT" sz="2800" b="0" i="1" smtClean="0">
                          <a:latin typeface="Cambria Math" panose="02040503050406030204" pitchFamily="18" charset="0"/>
                        </a:rPr>
                        <m:t> </m:t>
                      </m:r>
                      <m:r>
                        <a:rPr lang="it-IT" sz="2800" b="0" i="1" smtClean="0">
                          <a:latin typeface="Cambria Math" panose="02040503050406030204" pitchFamily="18" charset="0"/>
                        </a:rPr>
                        <m:t>𝑑𝑆</m:t>
                      </m:r>
                      <m:r>
                        <a:rPr lang="it-IT" sz="2800" b="0" i="1" smtClean="0">
                          <a:latin typeface="Cambria Math" panose="02040503050406030204" pitchFamily="18" charset="0"/>
                        </a:rPr>
                        <m:t> </m:t>
                      </m:r>
                    </m:oMath>
                  </m:oMathPara>
                </a14:m>
                <a:endParaRPr lang="it-IT" sz="2800" dirty="0"/>
              </a:p>
            </p:txBody>
          </p:sp>
        </mc:Choice>
        <mc:Fallback xmlns="">
          <p:sp>
            <p:nvSpPr>
              <p:cNvPr id="2" name="CasellaDiTesto 1">
                <a:extLst>
                  <a:ext uri="{FF2B5EF4-FFF2-40B4-BE49-F238E27FC236}">
                    <a16:creationId xmlns:a16="http://schemas.microsoft.com/office/drawing/2014/main" id="{4D8629B9-BE80-4903-8759-C9A94188A8DD}"/>
                  </a:ext>
                </a:extLst>
              </p:cNvPr>
              <p:cNvSpPr txBox="1">
                <a:spLocks noRot="1" noChangeAspect="1" noMove="1" noResize="1" noEditPoints="1" noAdjustHandles="1" noChangeArrowheads="1" noChangeShapeType="1" noTextEdit="1"/>
              </p:cNvSpPr>
              <p:nvPr/>
            </p:nvSpPr>
            <p:spPr>
              <a:xfrm>
                <a:off x="4114222" y="1393453"/>
                <a:ext cx="2986523" cy="883832"/>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3CB4BF1-B206-43FE-AB4E-3229F668D20C}"/>
                  </a:ext>
                </a:extLst>
              </p:cNvPr>
              <p:cNvSpPr txBox="1"/>
              <p:nvPr/>
            </p:nvSpPr>
            <p:spPr>
              <a:xfrm>
                <a:off x="4827896" y="2588336"/>
                <a:ext cx="2375009" cy="92057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𝜀</m:t>
                          </m:r>
                        </m:e>
                        <m:sub>
                          <m:r>
                            <a:rPr lang="it-IT" sz="2800" b="0" i="1" smtClean="0">
                              <a:latin typeface="Cambria Math" panose="02040503050406030204" pitchFamily="18" charset="0"/>
                              <a:ea typeface="Cambria Math" panose="02040503050406030204" pitchFamily="18" charset="0"/>
                            </a:rPr>
                            <m:t>𝐼</m:t>
                          </m:r>
                        </m:sub>
                      </m:sSub>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𝑑</m:t>
                          </m:r>
                          <m:r>
                            <m:rPr>
                              <m:sty m:val="p"/>
                            </m:rPr>
                            <a:rPr lang="el-GR" sz="2800" b="0" i="1" smtClean="0">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d>
                        </m:num>
                        <m:den>
                          <m:r>
                            <a:rPr lang="it-IT" sz="2800" b="0" i="1" smtClean="0">
                              <a:latin typeface="Cambria Math" panose="02040503050406030204" pitchFamily="18" charset="0"/>
                              <a:ea typeface="Cambria Math" panose="02040503050406030204" pitchFamily="18" charset="0"/>
                            </a:rPr>
                            <m:t>𝑑𝑡</m:t>
                          </m:r>
                        </m:den>
                      </m:f>
                      <m:r>
                        <a:rPr lang="it-IT" sz="2800" b="0" i="1" smtClean="0">
                          <a:latin typeface="Cambria Math" panose="02040503050406030204" pitchFamily="18" charset="0"/>
                          <a:ea typeface="Cambria Math" panose="02040503050406030204" pitchFamily="18" charset="0"/>
                        </a:rPr>
                        <m:t> </m:t>
                      </m:r>
                    </m:oMath>
                  </m:oMathPara>
                </a14:m>
                <a:endParaRPr lang="it-IT" sz="2800" dirty="0"/>
              </a:p>
            </p:txBody>
          </p:sp>
        </mc:Choice>
        <mc:Fallback xmlns="">
          <p:sp>
            <p:nvSpPr>
              <p:cNvPr id="3" name="CasellaDiTesto 2">
                <a:extLst>
                  <a:ext uri="{FF2B5EF4-FFF2-40B4-BE49-F238E27FC236}">
                    <a16:creationId xmlns:a16="http://schemas.microsoft.com/office/drawing/2014/main" id="{B3CB4BF1-B206-43FE-AB4E-3229F668D20C}"/>
                  </a:ext>
                </a:extLst>
              </p:cNvPr>
              <p:cNvSpPr txBox="1">
                <a:spLocks noRot="1" noChangeAspect="1" noMove="1" noResize="1" noEditPoints="1" noAdjustHandles="1" noChangeArrowheads="1" noChangeShapeType="1" noTextEdit="1"/>
              </p:cNvSpPr>
              <p:nvPr/>
            </p:nvSpPr>
            <p:spPr>
              <a:xfrm>
                <a:off x="4827896" y="2588336"/>
                <a:ext cx="2375009" cy="920573"/>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7EEC983-3BF6-4935-91F4-B07FF9760663}"/>
                  </a:ext>
                </a:extLst>
              </p:cNvPr>
              <p:cNvSpPr txBox="1"/>
              <p:nvPr/>
            </p:nvSpPr>
            <p:spPr>
              <a:xfrm>
                <a:off x="4252418" y="4843896"/>
                <a:ext cx="3687163" cy="1241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𝑖</m:t>
                      </m:r>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𝜀</m:t>
                          </m:r>
                          <m:r>
                            <a:rPr lang="it-IT" sz="2800" b="0" i="1" smtClean="0">
                              <a:latin typeface="Cambria Math" panose="02040503050406030204" pitchFamily="18" charset="0"/>
                              <a:ea typeface="Cambria Math" panose="02040503050406030204" pitchFamily="18" charset="0"/>
                            </a:rPr>
                            <m:t>+</m:t>
                          </m:r>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𝜀</m:t>
                              </m:r>
                            </m:e>
                            <m:sub>
                              <m:r>
                                <a:rPr lang="it-IT" sz="2800" i="1">
                                  <a:latin typeface="Cambria Math" panose="02040503050406030204" pitchFamily="18" charset="0"/>
                                  <a:ea typeface="Cambria Math" panose="02040503050406030204" pitchFamily="18" charset="0"/>
                                </a:rPr>
                                <m:t>𝐼</m:t>
                              </m:r>
                            </m:sub>
                          </m:sSub>
                        </m:num>
                        <m:den>
                          <m:r>
                            <a:rPr lang="it-IT" sz="2800" b="0" i="1" smtClean="0">
                              <a:latin typeface="Cambria Math" panose="02040503050406030204" pitchFamily="18" charset="0"/>
                            </a:rPr>
                            <m:t>𝑅</m:t>
                          </m:r>
                        </m:den>
                      </m:f>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𝜀</m:t>
                          </m:r>
                          <m:r>
                            <a:rPr lang="it-IT" sz="2800" b="0" i="1" smtClean="0">
                              <a:latin typeface="Cambria Math" panose="02040503050406030204" pitchFamily="18" charset="0"/>
                              <a:ea typeface="Cambria Math" panose="02040503050406030204" pitchFamily="18" charset="0"/>
                            </a:rPr>
                            <m:t>−</m:t>
                          </m:r>
                          <m:f>
                            <m:fPr>
                              <m:ctrlPr>
                                <a:rPr lang="it-IT" sz="2800" i="1">
                                  <a:latin typeface="Cambria Math" panose="02040503050406030204" pitchFamily="18"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𝑑</m:t>
                              </m:r>
                              <m:r>
                                <m:rPr>
                                  <m:sty m:val="p"/>
                                </m:rPr>
                                <a:rPr lang="el-GR" sz="2800" i="1">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d>
                            </m:num>
                            <m:den>
                              <m:r>
                                <a:rPr lang="it-IT" sz="2800" i="1">
                                  <a:latin typeface="Cambria Math" panose="02040503050406030204" pitchFamily="18" charset="0"/>
                                  <a:ea typeface="Cambria Math" panose="02040503050406030204" pitchFamily="18" charset="0"/>
                                </a:rPr>
                                <m:t>𝑑𝑡</m:t>
                              </m:r>
                            </m:den>
                          </m:f>
                        </m:num>
                        <m:den>
                          <m:r>
                            <a:rPr lang="it-IT" sz="2800" b="0" i="1" smtClean="0">
                              <a:latin typeface="Cambria Math" panose="02040503050406030204" pitchFamily="18" charset="0"/>
                            </a:rPr>
                            <m:t>𝑅</m:t>
                          </m:r>
                        </m:den>
                      </m:f>
                    </m:oMath>
                  </m:oMathPara>
                </a14:m>
                <a:endParaRPr lang="it-IT" sz="2800" dirty="0"/>
              </a:p>
            </p:txBody>
          </p:sp>
        </mc:Choice>
        <mc:Fallback xmlns="">
          <p:sp>
            <p:nvSpPr>
              <p:cNvPr id="4" name="CasellaDiTesto 3">
                <a:extLst>
                  <a:ext uri="{FF2B5EF4-FFF2-40B4-BE49-F238E27FC236}">
                    <a16:creationId xmlns:a16="http://schemas.microsoft.com/office/drawing/2014/main" id="{F7EEC983-3BF6-4935-91F4-B07FF9760663}"/>
                  </a:ext>
                </a:extLst>
              </p:cNvPr>
              <p:cNvSpPr txBox="1">
                <a:spLocks noRot="1" noChangeAspect="1" noMove="1" noResize="1" noEditPoints="1" noAdjustHandles="1" noChangeArrowheads="1" noChangeShapeType="1" noTextEdit="1"/>
              </p:cNvSpPr>
              <p:nvPr/>
            </p:nvSpPr>
            <p:spPr>
              <a:xfrm>
                <a:off x="4252418" y="4843896"/>
                <a:ext cx="3687163" cy="1241302"/>
              </a:xfrm>
              <a:prstGeom prst="rect">
                <a:avLst/>
              </a:prstGeom>
              <a:blipFill>
                <a:blip r:embed="rId4"/>
                <a:stretch>
                  <a:fillRect/>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0ECA8B13-9BC3-4B06-903B-BD9AC9FD4C8D}"/>
              </a:ext>
            </a:extLst>
          </p:cNvPr>
          <p:cNvSpPr txBox="1"/>
          <p:nvPr/>
        </p:nvSpPr>
        <p:spPr>
          <a:xfrm>
            <a:off x="667048" y="177573"/>
            <a:ext cx="11187495" cy="1200329"/>
          </a:xfrm>
          <a:prstGeom prst="rect">
            <a:avLst/>
          </a:prstGeom>
          <a:noFill/>
        </p:spPr>
        <p:txBody>
          <a:bodyPr wrap="square" rtlCol="0">
            <a:spAutoFit/>
          </a:bodyPr>
          <a:lstStyle/>
          <a:p>
            <a:r>
              <a:rPr lang="it-IT" sz="2400" dirty="0"/>
              <a:t>Per calcolare il flusso dell’induzione magnetica concatenata a </a:t>
            </a:r>
            <a:r>
              <a:rPr lang="it-IT" sz="2400" dirty="0">
                <a:latin typeface="Symbol" panose="05050102010706020507" pitchFamily="18" charset="2"/>
              </a:rPr>
              <a:t>g </a:t>
            </a:r>
            <a:r>
              <a:rPr lang="it-IT" sz="2400" dirty="0"/>
              <a:t>scegliamo una qualsiasi superficie S che abbia </a:t>
            </a:r>
            <a:r>
              <a:rPr lang="it-IT" sz="2400" dirty="0">
                <a:latin typeface="Symbol" panose="05050102010706020507" pitchFamily="18" charset="2"/>
              </a:rPr>
              <a:t>g</a:t>
            </a:r>
            <a:r>
              <a:rPr lang="it-IT" sz="2400" dirty="0"/>
              <a:t> come contorno </a:t>
            </a:r>
          </a:p>
          <a:p>
            <a:endParaRPr lang="it-IT" sz="2400" dirty="0">
              <a:latin typeface="Symbol" panose="05050102010706020507" pitchFamily="18" charset="2"/>
            </a:endParaRPr>
          </a:p>
        </p:txBody>
      </p:sp>
      <p:sp>
        <p:nvSpPr>
          <p:cNvPr id="12" name="Freccia a destra 11">
            <a:extLst>
              <a:ext uri="{FF2B5EF4-FFF2-40B4-BE49-F238E27FC236}">
                <a16:creationId xmlns:a16="http://schemas.microsoft.com/office/drawing/2014/main" id="{463A9128-1BC3-4961-8F98-FFD6AF149A0C}"/>
              </a:ext>
            </a:extLst>
          </p:cNvPr>
          <p:cNvSpPr/>
          <p:nvPr/>
        </p:nvSpPr>
        <p:spPr>
          <a:xfrm>
            <a:off x="3681992" y="3008114"/>
            <a:ext cx="630340" cy="3081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4" name="Connettore 2 13">
            <a:extLst>
              <a:ext uri="{FF2B5EF4-FFF2-40B4-BE49-F238E27FC236}">
                <a16:creationId xmlns:a16="http://schemas.microsoft.com/office/drawing/2014/main" id="{E1325BFB-EEEA-4A21-8AEA-44759AF2DAE9}"/>
              </a:ext>
            </a:extLst>
          </p:cNvPr>
          <p:cNvCxnSpPr/>
          <p:nvPr/>
        </p:nvCxnSpPr>
        <p:spPr>
          <a:xfrm>
            <a:off x="6278331" y="2113779"/>
            <a:ext cx="104274" cy="357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0CCC493E-B318-45B9-B039-21242F34ED0D}"/>
                  </a:ext>
                </a:extLst>
              </p:cNvPr>
              <p:cNvSpPr txBox="1"/>
              <p:nvPr/>
            </p:nvSpPr>
            <p:spPr>
              <a:xfrm>
                <a:off x="264396" y="3760349"/>
                <a:ext cx="11663205" cy="1200329"/>
              </a:xfrm>
              <a:prstGeom prst="rect">
                <a:avLst/>
              </a:prstGeom>
              <a:noFill/>
            </p:spPr>
            <p:txBody>
              <a:bodyPr wrap="square" rtlCol="0">
                <a:spAutoFit/>
              </a:bodyPr>
              <a:lstStyle/>
              <a:p>
                <a:r>
                  <a:rPr lang="it-IT" sz="2400" dirty="0"/>
                  <a:t>Se il circuito considerato è chiuso ed in esso è inserita una qualche </a:t>
                </a:r>
                <a:r>
                  <a:rPr lang="it-IT" sz="2400" dirty="0" err="1"/>
                  <a:t>f.e.m</a:t>
                </a:r>
                <a:r>
                  <a:rPr lang="it-IT" sz="2400" dirty="0"/>
                  <a:t>. </a:t>
                </a:r>
                <a14:m>
                  <m:oMath xmlns:m="http://schemas.openxmlformats.org/officeDocument/2006/math">
                    <m:r>
                      <a:rPr lang="it-IT" sz="2400" i="1">
                        <a:latin typeface="Cambria Math" panose="02040503050406030204" pitchFamily="18" charset="0"/>
                        <a:ea typeface="Cambria Math" panose="02040503050406030204" pitchFamily="18" charset="0"/>
                      </a:rPr>
                      <m:t>𝜀</m:t>
                    </m:r>
                    <m:r>
                      <a:rPr lang="it-IT" sz="2400" i="1">
                        <a:latin typeface="Cambria Math" panose="02040503050406030204" pitchFamily="18" charset="0"/>
                        <a:ea typeface="Cambria Math" panose="02040503050406030204" pitchFamily="18" charset="0"/>
                      </a:rPr>
                      <m:t> </m:t>
                    </m:r>
                  </m:oMath>
                </a14:m>
                <a:r>
                  <a:rPr lang="it-IT" sz="2400" dirty="0"/>
                  <a:t>la </a:t>
                </a:r>
                <a:r>
                  <a:rPr lang="it-IT" sz="2400" dirty="0" err="1"/>
                  <a:t>f.e.m</a:t>
                </a:r>
                <a:r>
                  <a:rPr lang="it-IT" sz="2400" dirty="0"/>
                  <a:t>. totale sarà data dalla somma </a:t>
                </a:r>
                <a14:m>
                  <m:oMath xmlns:m="http://schemas.openxmlformats.org/officeDocument/2006/math">
                    <m:r>
                      <a:rPr lang="it-IT" sz="2400" i="1">
                        <a:latin typeface="Cambria Math" panose="02040503050406030204" pitchFamily="18" charset="0"/>
                        <a:ea typeface="Cambria Math" panose="02040503050406030204" pitchFamily="18" charset="0"/>
                      </a:rPr>
                      <m:t>𝜀</m:t>
                    </m:r>
                    <m:r>
                      <a:rPr lang="it-IT" sz="2400" i="1">
                        <a:latin typeface="Cambria Math" panose="02040503050406030204" pitchFamily="18" charset="0"/>
                        <a:ea typeface="Cambria Math" panose="02040503050406030204" pitchFamily="18" charset="0"/>
                      </a:rPr>
                      <m:t>+</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𝜀</m:t>
                        </m:r>
                      </m:e>
                      <m:sub>
                        <m:r>
                          <a:rPr lang="it-IT" sz="2400" i="1">
                            <a:latin typeface="Cambria Math" panose="02040503050406030204" pitchFamily="18" charset="0"/>
                            <a:ea typeface="Cambria Math" panose="02040503050406030204" pitchFamily="18" charset="0"/>
                          </a:rPr>
                          <m:t>𝐼</m:t>
                        </m:r>
                      </m:sub>
                    </m:sSub>
                  </m:oMath>
                </a14:m>
                <a:r>
                  <a:rPr lang="it-IT" sz="2400" dirty="0"/>
                  <a:t> e per la legge di OHM </a:t>
                </a:r>
                <a14:m>
                  <m:oMath xmlns:m="http://schemas.openxmlformats.org/officeDocument/2006/math">
                    <m:r>
                      <a:rPr lang="it-IT" sz="2400" i="1">
                        <a:latin typeface="Cambria Math" panose="02040503050406030204" pitchFamily="18" charset="0"/>
                      </a:rPr>
                      <m:t>(</m:t>
                    </m:r>
                    <m:r>
                      <a:rPr lang="it-IT" sz="2400" i="1">
                        <a:latin typeface="Cambria Math" panose="02040503050406030204" pitchFamily="18" charset="0"/>
                      </a:rPr>
                      <m:t>𝑉</m:t>
                    </m:r>
                    <m:r>
                      <a:rPr lang="it-IT" sz="2400" i="1">
                        <a:latin typeface="Cambria Math" panose="02040503050406030204" pitchFamily="18" charset="0"/>
                      </a:rPr>
                      <m:t>=</m:t>
                    </m:r>
                    <m:r>
                      <a:rPr lang="it-IT" sz="2400" i="1">
                        <a:latin typeface="Cambria Math" panose="02040503050406030204" pitchFamily="18" charset="0"/>
                      </a:rPr>
                      <m:t>𝑅𝐼</m:t>
                    </m:r>
                    <m:r>
                      <a:rPr lang="it-IT" sz="2400" i="1">
                        <a:latin typeface="Cambria Math" panose="02040503050406030204" pitchFamily="18" charset="0"/>
                      </a:rPr>
                      <m:t>)</m:t>
                    </m:r>
                  </m:oMath>
                </a14:m>
                <a:r>
                  <a:rPr lang="it-IT" sz="2400" dirty="0"/>
                  <a:t> la corrente </a:t>
                </a:r>
                <a14:m>
                  <m:oMath xmlns:m="http://schemas.openxmlformats.org/officeDocument/2006/math">
                    <m:r>
                      <a:rPr lang="it-IT" sz="2400" i="1">
                        <a:latin typeface="Cambria Math" panose="02040503050406030204" pitchFamily="18" charset="0"/>
                      </a:rPr>
                      <m:t>𝑖</m:t>
                    </m:r>
                  </m:oMath>
                </a14:m>
                <a:r>
                  <a:rPr lang="it-IT" sz="2400" dirty="0"/>
                  <a:t> sarà data da: </a:t>
                </a:r>
              </a:p>
              <a:p>
                <a:endParaRPr lang="it-IT" sz="2400" dirty="0"/>
              </a:p>
            </p:txBody>
          </p:sp>
        </mc:Choice>
        <mc:Fallback xmlns="">
          <p:sp>
            <p:nvSpPr>
              <p:cNvPr id="15" name="CasellaDiTesto 14">
                <a:extLst>
                  <a:ext uri="{FF2B5EF4-FFF2-40B4-BE49-F238E27FC236}">
                    <a16:creationId xmlns:a16="http://schemas.microsoft.com/office/drawing/2014/main" id="{0CCC493E-B318-45B9-B039-21242F34ED0D}"/>
                  </a:ext>
                </a:extLst>
              </p:cNvPr>
              <p:cNvSpPr txBox="1">
                <a:spLocks noRot="1" noChangeAspect="1" noMove="1" noResize="1" noEditPoints="1" noAdjustHandles="1" noChangeArrowheads="1" noChangeShapeType="1" noTextEdit="1"/>
              </p:cNvSpPr>
              <p:nvPr/>
            </p:nvSpPr>
            <p:spPr>
              <a:xfrm>
                <a:off x="264396" y="3760349"/>
                <a:ext cx="11663205" cy="1200329"/>
              </a:xfrm>
              <a:prstGeom prst="rect">
                <a:avLst/>
              </a:prstGeom>
              <a:blipFill>
                <a:blip r:embed="rId5"/>
                <a:stretch>
                  <a:fillRect l="-784" t="-4061"/>
                </a:stretch>
              </a:blipFill>
            </p:spPr>
            <p:txBody>
              <a:bodyPr/>
              <a:lstStyle/>
              <a:p>
                <a:r>
                  <a:rPr lang="it-IT">
                    <a:noFill/>
                  </a:rPr>
                  <a:t> </a:t>
                </a:r>
              </a:p>
            </p:txBody>
          </p:sp>
        </mc:Fallback>
      </mc:AlternateContent>
    </p:spTree>
    <p:extLst>
      <p:ext uri="{BB962C8B-B14F-4D97-AF65-F5344CB8AC3E}">
        <p14:creationId xmlns:p14="http://schemas.microsoft.com/office/powerpoint/2010/main" val="399203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0" grpId="0"/>
      <p:bldP spid="12" grpId="0" animBg="1"/>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5FCC3AF6-5D3B-483D-8F82-59860A7927D9}"/>
                  </a:ext>
                </a:extLst>
              </p:cNvPr>
              <p:cNvSpPr txBox="1"/>
              <p:nvPr/>
            </p:nvSpPr>
            <p:spPr>
              <a:xfrm>
                <a:off x="3778886" y="541422"/>
                <a:ext cx="105535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𝜀</m:t>
                      </m:r>
                      <m:r>
                        <a:rPr lang="it-IT" sz="3200" b="0" i="1" smtClean="0">
                          <a:latin typeface="Cambria Math" panose="02040503050406030204" pitchFamily="18" charset="0"/>
                          <a:ea typeface="Cambria Math" panose="02040503050406030204" pitchFamily="18" charset="0"/>
                        </a:rPr>
                        <m:t>=0</m:t>
                      </m:r>
                    </m:oMath>
                  </m:oMathPara>
                </a14:m>
                <a:endParaRPr lang="it-IT" sz="3200" dirty="0"/>
              </a:p>
            </p:txBody>
          </p:sp>
        </mc:Choice>
        <mc:Fallback xmlns="">
          <p:sp>
            <p:nvSpPr>
              <p:cNvPr id="2" name="CasellaDiTesto 1">
                <a:extLst>
                  <a:ext uri="{FF2B5EF4-FFF2-40B4-BE49-F238E27FC236}">
                    <a16:creationId xmlns:a16="http://schemas.microsoft.com/office/drawing/2014/main" id="{5FCC3AF6-5D3B-483D-8F82-59860A7927D9}"/>
                  </a:ext>
                </a:extLst>
              </p:cNvPr>
              <p:cNvSpPr txBox="1">
                <a:spLocks noRot="1" noChangeAspect="1" noMove="1" noResize="1" noEditPoints="1" noAdjustHandles="1" noChangeArrowheads="1" noChangeShapeType="1" noTextEdit="1"/>
              </p:cNvSpPr>
              <p:nvPr/>
            </p:nvSpPr>
            <p:spPr>
              <a:xfrm>
                <a:off x="3778886" y="541422"/>
                <a:ext cx="1055354" cy="492443"/>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D81573A-EDF2-4DEC-A595-32A04E43C94C}"/>
                  </a:ext>
                </a:extLst>
              </p:cNvPr>
              <p:cNvSpPr txBox="1"/>
              <p:nvPr/>
            </p:nvSpPr>
            <p:spPr>
              <a:xfrm>
                <a:off x="6450068" y="243244"/>
                <a:ext cx="1240917"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𝑖</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𝑑𝑞</m:t>
                          </m:r>
                        </m:num>
                        <m:den>
                          <m:r>
                            <a:rPr lang="it-IT" sz="3200" b="0" i="1" smtClean="0">
                              <a:latin typeface="Cambria Math" panose="02040503050406030204" pitchFamily="18" charset="0"/>
                            </a:rPr>
                            <m:t>𝑑𝑡</m:t>
                          </m:r>
                        </m:den>
                      </m:f>
                    </m:oMath>
                  </m:oMathPara>
                </a14:m>
                <a:endParaRPr lang="it-IT" sz="3200" dirty="0"/>
              </a:p>
            </p:txBody>
          </p:sp>
        </mc:Choice>
        <mc:Fallback xmlns="">
          <p:sp>
            <p:nvSpPr>
              <p:cNvPr id="6" name="CasellaDiTesto 5">
                <a:extLst>
                  <a:ext uri="{FF2B5EF4-FFF2-40B4-BE49-F238E27FC236}">
                    <a16:creationId xmlns:a16="http://schemas.microsoft.com/office/drawing/2014/main" id="{8D81573A-EDF2-4DEC-A595-32A04E43C94C}"/>
                  </a:ext>
                </a:extLst>
              </p:cNvPr>
              <p:cNvSpPr txBox="1">
                <a:spLocks noRot="1" noChangeAspect="1" noMove="1" noResize="1" noEditPoints="1" noAdjustHandles="1" noChangeArrowheads="1" noChangeShapeType="1" noTextEdit="1"/>
              </p:cNvSpPr>
              <p:nvPr/>
            </p:nvSpPr>
            <p:spPr>
              <a:xfrm>
                <a:off x="6450068" y="243244"/>
                <a:ext cx="1240917" cy="93500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BC65F24-4EFB-4C1F-A033-30D8F2071334}"/>
                  </a:ext>
                </a:extLst>
              </p:cNvPr>
              <p:cNvSpPr txBox="1"/>
              <p:nvPr/>
            </p:nvSpPr>
            <p:spPr>
              <a:xfrm>
                <a:off x="447371" y="1997079"/>
                <a:ext cx="7290906" cy="13472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𝑑𝑞</m:t>
                      </m:r>
                      <m:r>
                        <a:rPr lang="it-IT" sz="3200" b="0" i="1" smtClean="0">
                          <a:latin typeface="Cambria Math" panose="02040503050406030204" pitchFamily="18" charset="0"/>
                        </a:rPr>
                        <m:t>=</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1</m:t>
                          </m:r>
                        </m:num>
                        <m:den>
                          <m:r>
                            <a:rPr lang="it-IT" sz="3200" b="0" i="1" smtClean="0">
                              <a:latin typeface="Cambria Math" panose="02040503050406030204" pitchFamily="18" charset="0"/>
                            </a:rPr>
                            <m:t>𝑅</m:t>
                          </m:r>
                        </m:den>
                      </m:f>
                      <m:nary>
                        <m:naryPr>
                          <m:limLoc m:val="undOvr"/>
                          <m:subHide m:val="on"/>
                          <m:supHide m:val="on"/>
                          <m:ctrlPr>
                            <a:rPr lang="it-IT" sz="3200" b="0" i="1" smtClean="0">
                              <a:latin typeface="Cambria Math" panose="02040503050406030204" pitchFamily="18" charset="0"/>
                            </a:rPr>
                          </m:ctrlPr>
                        </m:naryPr>
                        <m:sub/>
                        <m:sup/>
                        <m:e>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𝑑</m:t>
                              </m:r>
                              <m:r>
                                <m:rPr>
                                  <m:sty m:val="p"/>
                                </m:rPr>
                                <a:rPr lang="el-GR" sz="3200" i="0">
                                  <a:latin typeface="Cambria Math" panose="02040503050406030204" pitchFamily="18" charset="0"/>
                                </a:rPr>
                                <m:t>Φ</m:t>
                              </m:r>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e>
                              </m:d>
                            </m:num>
                            <m:den>
                              <m:r>
                                <a:rPr lang="it-IT" sz="3200" b="0" i="1" smtClean="0">
                                  <a:latin typeface="Cambria Math" panose="02040503050406030204" pitchFamily="18" charset="0"/>
                                </a:rPr>
                                <m:t>𝑑𝑡</m:t>
                              </m:r>
                            </m:den>
                          </m:f>
                        </m:e>
                      </m:nary>
                      <m:r>
                        <a:rPr lang="it-IT" sz="3200" b="0" i="1" smtClean="0">
                          <a:latin typeface="Cambria Math" panose="02040503050406030204" pitchFamily="18" charset="0"/>
                        </a:rPr>
                        <m:t>𝑑𝑡</m:t>
                      </m:r>
                      <m:r>
                        <a:rPr lang="it-IT" sz="3200" b="0" i="1" smtClean="0">
                          <a:latin typeface="Cambria Math" panose="02040503050406030204" pitchFamily="18" charset="0"/>
                        </a:rPr>
                        <m:t>=− </m:t>
                      </m:r>
                      <m:f>
                        <m:fPr>
                          <m:ctrlPr>
                            <a:rPr lang="it-IT" sz="3200" b="0" i="1" smtClean="0">
                              <a:latin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m:t>
                          </m:r>
                          <m:r>
                            <m:rPr>
                              <m:sty m:val="p"/>
                            </m:rPr>
                            <a:rPr lang="el-GR" sz="3200" i="1">
                              <a:latin typeface="Cambria Math" panose="02040503050406030204" pitchFamily="18" charset="0"/>
                            </a:rPr>
                            <m:t>Φ</m:t>
                          </m:r>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e>
                          </m:d>
                        </m:num>
                        <m:den>
                          <m:r>
                            <a:rPr lang="it-IT" sz="3200" b="0" i="1" smtClean="0">
                              <a:latin typeface="Cambria Math" panose="02040503050406030204" pitchFamily="18" charset="0"/>
                            </a:rPr>
                            <m:t>𝑅</m:t>
                          </m:r>
                        </m:den>
                      </m:f>
                    </m:oMath>
                  </m:oMathPara>
                </a14:m>
                <a:endParaRPr lang="it-IT" sz="3200" dirty="0"/>
              </a:p>
            </p:txBody>
          </p:sp>
        </mc:Choice>
        <mc:Fallback xmlns="">
          <p:sp>
            <p:nvSpPr>
              <p:cNvPr id="7" name="CasellaDiTesto 6">
                <a:extLst>
                  <a:ext uri="{FF2B5EF4-FFF2-40B4-BE49-F238E27FC236}">
                    <a16:creationId xmlns:a16="http://schemas.microsoft.com/office/drawing/2014/main" id="{ABC65F24-4EFB-4C1F-A033-30D8F2071334}"/>
                  </a:ext>
                </a:extLst>
              </p:cNvPr>
              <p:cNvSpPr txBox="1">
                <a:spLocks noRot="1" noChangeAspect="1" noMove="1" noResize="1" noEditPoints="1" noAdjustHandles="1" noChangeArrowheads="1" noChangeShapeType="1" noTextEdit="1"/>
              </p:cNvSpPr>
              <p:nvPr/>
            </p:nvSpPr>
            <p:spPr>
              <a:xfrm>
                <a:off x="447371" y="1997079"/>
                <a:ext cx="7290906" cy="1347228"/>
              </a:xfrm>
              <a:prstGeom prst="rect">
                <a:avLst/>
              </a:prstGeom>
              <a:blipFill>
                <a:blip r:embed="rId4"/>
                <a:stretch>
                  <a:fillRect/>
                </a:stretch>
              </a:blipFill>
            </p:spPr>
            <p:txBody>
              <a:bodyPr/>
              <a:lstStyle/>
              <a:p>
                <a:r>
                  <a:rPr lang="it-IT">
                    <a:noFill/>
                  </a:rPr>
                  <a:t> </a:t>
                </a:r>
              </a:p>
            </p:txBody>
          </p:sp>
        </mc:Fallback>
      </mc:AlternateContent>
      <p:sp>
        <p:nvSpPr>
          <p:cNvPr id="8" name="CasellaDiTesto 7">
            <a:extLst>
              <a:ext uri="{FF2B5EF4-FFF2-40B4-BE49-F238E27FC236}">
                <a16:creationId xmlns:a16="http://schemas.microsoft.com/office/drawing/2014/main" id="{E646E8D6-97C9-4953-87BE-6FAE62D7AD98}"/>
              </a:ext>
            </a:extLst>
          </p:cNvPr>
          <p:cNvSpPr txBox="1"/>
          <p:nvPr/>
        </p:nvSpPr>
        <p:spPr>
          <a:xfrm>
            <a:off x="8243030" y="2316923"/>
            <a:ext cx="1913344" cy="461665"/>
          </a:xfrm>
          <a:prstGeom prst="rect">
            <a:avLst/>
          </a:prstGeom>
          <a:noFill/>
        </p:spPr>
        <p:txBody>
          <a:bodyPr wrap="none" rtlCol="0">
            <a:spAutoFit/>
          </a:bodyPr>
          <a:lstStyle/>
          <a:p>
            <a:r>
              <a:rPr lang="it-IT" sz="2400" dirty="0"/>
              <a:t>Legge di Felici</a:t>
            </a:r>
          </a:p>
        </p:txBody>
      </p:sp>
      <p:sp>
        <p:nvSpPr>
          <p:cNvPr id="9" name="CasellaDiTesto 8">
            <a:extLst>
              <a:ext uri="{FF2B5EF4-FFF2-40B4-BE49-F238E27FC236}">
                <a16:creationId xmlns:a16="http://schemas.microsoft.com/office/drawing/2014/main" id="{4794910B-5B0C-49A0-B99B-B597B496636B}"/>
              </a:ext>
            </a:extLst>
          </p:cNvPr>
          <p:cNvSpPr txBox="1"/>
          <p:nvPr/>
        </p:nvSpPr>
        <p:spPr>
          <a:xfrm>
            <a:off x="447370" y="4103692"/>
            <a:ext cx="11303471" cy="830997"/>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it-IT" sz="2400" dirty="0"/>
              <a:t>Legge di </a:t>
            </a:r>
            <a:r>
              <a:rPr lang="it-IT" sz="2400" dirty="0" err="1"/>
              <a:t>Lentz</a:t>
            </a:r>
            <a:r>
              <a:rPr lang="it-IT" sz="2400" dirty="0"/>
              <a:t>: la corrente indotta in un circuito elettrico ha sempre verso tale da opporsi alla causa che l’ha prodotta</a:t>
            </a:r>
          </a:p>
        </p:txBody>
      </p:sp>
      <p:sp>
        <p:nvSpPr>
          <p:cNvPr id="4" name="CasellaDiTesto 3">
            <a:extLst>
              <a:ext uri="{FF2B5EF4-FFF2-40B4-BE49-F238E27FC236}">
                <a16:creationId xmlns:a16="http://schemas.microsoft.com/office/drawing/2014/main" id="{6AD6F710-6A92-49C8-AA04-42897D3708E6}"/>
              </a:ext>
            </a:extLst>
          </p:cNvPr>
          <p:cNvSpPr txBox="1"/>
          <p:nvPr/>
        </p:nvSpPr>
        <p:spPr>
          <a:xfrm>
            <a:off x="2741582" y="572200"/>
            <a:ext cx="458780" cy="461665"/>
          </a:xfrm>
          <a:prstGeom prst="rect">
            <a:avLst/>
          </a:prstGeom>
          <a:noFill/>
        </p:spPr>
        <p:txBody>
          <a:bodyPr wrap="none" rtlCol="0">
            <a:spAutoFit/>
          </a:bodyPr>
          <a:lstStyle/>
          <a:p>
            <a:r>
              <a:rPr lang="it-IT" sz="2400" dirty="0"/>
              <a:t>se</a:t>
            </a:r>
          </a:p>
        </p:txBody>
      </p:sp>
      <p:sp>
        <p:nvSpPr>
          <p:cNvPr id="5" name="CasellaDiTesto 4">
            <a:extLst>
              <a:ext uri="{FF2B5EF4-FFF2-40B4-BE49-F238E27FC236}">
                <a16:creationId xmlns:a16="http://schemas.microsoft.com/office/drawing/2014/main" id="{30D948F8-0B60-4BEB-98E0-2A8429CC67E6}"/>
              </a:ext>
            </a:extLst>
          </p:cNvPr>
          <p:cNvSpPr txBox="1"/>
          <p:nvPr/>
        </p:nvSpPr>
        <p:spPr>
          <a:xfrm>
            <a:off x="5313413" y="541422"/>
            <a:ext cx="782587" cy="461665"/>
          </a:xfrm>
          <a:prstGeom prst="rect">
            <a:avLst/>
          </a:prstGeom>
          <a:noFill/>
        </p:spPr>
        <p:txBody>
          <a:bodyPr wrap="none" rtlCol="0">
            <a:spAutoFit/>
          </a:bodyPr>
          <a:lstStyle/>
          <a:p>
            <a:r>
              <a:rPr lang="it-IT" sz="2400" dirty="0"/>
              <a:t>dalla</a:t>
            </a:r>
          </a:p>
        </p:txBody>
      </p:sp>
      <p:sp>
        <p:nvSpPr>
          <p:cNvPr id="10" name="CasellaDiTesto 9">
            <a:extLst>
              <a:ext uri="{FF2B5EF4-FFF2-40B4-BE49-F238E27FC236}">
                <a16:creationId xmlns:a16="http://schemas.microsoft.com/office/drawing/2014/main" id="{036738A5-2DA6-4FE1-82A0-5C0A16C6BAB3}"/>
              </a:ext>
            </a:extLst>
          </p:cNvPr>
          <p:cNvSpPr txBox="1"/>
          <p:nvPr/>
        </p:nvSpPr>
        <p:spPr>
          <a:xfrm>
            <a:off x="8243030" y="562440"/>
            <a:ext cx="1485022" cy="461665"/>
          </a:xfrm>
          <a:prstGeom prst="rect">
            <a:avLst/>
          </a:prstGeom>
          <a:noFill/>
        </p:spPr>
        <p:txBody>
          <a:bodyPr wrap="none" rtlCol="0">
            <a:spAutoFit/>
          </a:bodyPr>
          <a:lstStyle/>
          <a:p>
            <a:r>
              <a:rPr lang="it-IT" sz="2400" dirty="0"/>
              <a:t>otteniamo</a:t>
            </a:r>
          </a:p>
        </p:txBody>
      </p:sp>
      <p:cxnSp>
        <p:nvCxnSpPr>
          <p:cNvPr id="12" name="Connettore 2 11">
            <a:extLst>
              <a:ext uri="{FF2B5EF4-FFF2-40B4-BE49-F238E27FC236}">
                <a16:creationId xmlns:a16="http://schemas.microsoft.com/office/drawing/2014/main" id="{70E84770-3B1A-4D1C-B9AC-A540E7E9EFA9}"/>
              </a:ext>
            </a:extLst>
          </p:cNvPr>
          <p:cNvCxnSpPr/>
          <p:nvPr/>
        </p:nvCxnSpPr>
        <p:spPr>
          <a:xfrm flipH="1" flipV="1">
            <a:off x="6160168" y="2903621"/>
            <a:ext cx="289900" cy="1002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280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animBg="1"/>
      <p:bldP spid="4" grpId="0"/>
      <p:bldP spid="5"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4D8629B9-BE80-4903-8759-C9A94188A8DD}"/>
              </a:ext>
            </a:extLst>
          </p:cNvPr>
          <p:cNvSpPr txBox="1"/>
          <p:nvPr/>
        </p:nvSpPr>
        <p:spPr>
          <a:xfrm>
            <a:off x="2488677" y="70700"/>
            <a:ext cx="6725880" cy="430887"/>
          </a:xfrm>
          <a:prstGeom prst="rect">
            <a:avLst/>
          </a:prstGeom>
          <a:noFill/>
        </p:spPr>
        <p:txBody>
          <a:bodyPr wrap="none" lIns="0" tIns="0" rIns="0" bIns="0" rtlCol="0">
            <a:spAutoFit/>
          </a:bodyPr>
          <a:lstStyle/>
          <a:p>
            <a:r>
              <a:rPr lang="it-IT" sz="2800" dirty="0"/>
              <a:t>LEGGE DI FARADAY PER UN CIRCUITO MOBILE</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B3CB4BF1-B206-43FE-AB4E-3229F668D20C}"/>
                  </a:ext>
                </a:extLst>
              </p:cNvPr>
              <p:cNvSpPr txBox="1"/>
              <p:nvPr/>
            </p:nvSpPr>
            <p:spPr>
              <a:xfrm>
                <a:off x="6525714" y="2301275"/>
                <a:ext cx="1728037" cy="494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𝐹</m:t>
                          </m:r>
                        </m:e>
                      </m:acc>
                      <m:r>
                        <a:rPr lang="it-IT" sz="2800" b="0" i="1" smtClean="0">
                          <a:latin typeface="Cambria Math" panose="02040503050406030204" pitchFamily="18" charset="0"/>
                        </a:rPr>
                        <m:t>=</m:t>
                      </m:r>
                      <m:r>
                        <a:rPr lang="it-IT" sz="2800" b="0" i="1" smtClean="0">
                          <a:latin typeface="Cambria Math" panose="02040503050406030204" pitchFamily="18" charset="0"/>
                        </a:rPr>
                        <m:t>𝑖</m:t>
                      </m:r>
                      <m:r>
                        <a:rPr lang="it-IT" sz="2800" b="0" i="1" smtClean="0">
                          <a:latin typeface="Cambria Math" panose="02040503050406030204" pitchFamily="18" charset="0"/>
                        </a:rPr>
                        <m:t> </m:t>
                      </m:r>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𝑙</m:t>
                          </m:r>
                        </m:e>
                      </m:acc>
                      <m:r>
                        <a:rPr lang="it-IT" sz="2800" i="1"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oMath>
                  </m:oMathPara>
                </a14:m>
                <a:endParaRPr lang="it-IT" sz="2800" dirty="0"/>
              </a:p>
            </p:txBody>
          </p:sp>
        </mc:Choice>
        <mc:Fallback xmlns="">
          <p:sp>
            <p:nvSpPr>
              <p:cNvPr id="3" name="CasellaDiTesto 2">
                <a:extLst>
                  <a:ext uri="{FF2B5EF4-FFF2-40B4-BE49-F238E27FC236}">
                    <a16:creationId xmlns:a16="http://schemas.microsoft.com/office/drawing/2014/main" id="{B3CB4BF1-B206-43FE-AB4E-3229F668D20C}"/>
                  </a:ext>
                </a:extLst>
              </p:cNvPr>
              <p:cNvSpPr txBox="1">
                <a:spLocks noRot="1" noChangeAspect="1" noMove="1" noResize="1" noEditPoints="1" noAdjustHandles="1" noChangeArrowheads="1" noChangeShapeType="1" noTextEdit="1"/>
              </p:cNvSpPr>
              <p:nvPr/>
            </p:nvSpPr>
            <p:spPr>
              <a:xfrm>
                <a:off x="6525714" y="2301275"/>
                <a:ext cx="1728037" cy="49455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7EEC983-3BF6-4935-91F4-B07FF9760663}"/>
                  </a:ext>
                </a:extLst>
              </p:cNvPr>
              <p:cNvSpPr txBox="1"/>
              <p:nvPr/>
            </p:nvSpPr>
            <p:spPr>
              <a:xfrm>
                <a:off x="2401656" y="3702207"/>
                <a:ext cx="7397025" cy="494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rPr>
                        <m:t>𝑑</m:t>
                      </m:r>
                      <m:r>
                        <a:rPr lang="it-IT" sz="2800" b="0" i="1" smtClean="0">
                          <a:latin typeface="Cambria Math" panose="02040503050406030204" pitchFamily="18" charset="0"/>
                        </a:rPr>
                        <m:t>𝐿</m:t>
                      </m:r>
                      <m:r>
                        <a:rPr lang="it-IT" sz="2800" b="0" i="0" smtClean="0">
                          <a:latin typeface="Cambria Math" panose="02040503050406030204" pitchFamily="18" charset="0"/>
                        </a:rPr>
                        <m:t>=</m:t>
                      </m:r>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𝐹</m:t>
                          </m:r>
                        </m:e>
                      </m:acc>
                      <m:r>
                        <a:rPr lang="it-IT" sz="2800" b="0" i="1" smtClean="0">
                          <a:latin typeface="Cambria Math" panose="02040503050406030204" pitchFamily="18" charset="0"/>
                        </a:rPr>
                        <m:t> </m:t>
                      </m:r>
                      <m:r>
                        <a:rPr lang="it-IT" sz="2800" b="0" i="1" smtClean="0">
                          <a:latin typeface="Cambria Math" panose="02040503050406030204" pitchFamily="18" charset="0"/>
                        </a:rPr>
                        <m:t>𝑑</m:t>
                      </m:r>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𝑟</m:t>
                          </m:r>
                        </m:e>
                      </m:acc>
                      <m:r>
                        <a:rPr lang="it-IT" sz="2800" b="0" i="1" smtClean="0">
                          <a:latin typeface="Cambria Math" panose="02040503050406030204" pitchFamily="18" charset="0"/>
                        </a:rPr>
                        <m:t>=(</m:t>
                      </m:r>
                      <m:r>
                        <a:rPr lang="it-IT" sz="2800" i="1">
                          <a:latin typeface="Cambria Math" panose="02040503050406030204" pitchFamily="18" charset="0"/>
                        </a:rPr>
                        <m:t>𝑖</m:t>
                      </m:r>
                      <m:r>
                        <a:rPr lang="it-IT" sz="2800" i="1">
                          <a:latin typeface="Cambria Math" panose="02040503050406030204" pitchFamily="18" charset="0"/>
                        </a:rPr>
                        <m:t> </m:t>
                      </m:r>
                      <m:acc>
                        <m:accPr>
                          <m:chr m:val="⃗"/>
                          <m:ctrlPr>
                            <a:rPr lang="it-IT" sz="2800" i="1">
                              <a:latin typeface="Cambria Math" panose="02040503050406030204" pitchFamily="18" charset="0"/>
                            </a:rPr>
                          </m:ctrlPr>
                        </m:accPr>
                        <m:e>
                          <m:r>
                            <a:rPr lang="it-IT" sz="2800" i="1">
                              <a:latin typeface="Cambria Math" panose="02040503050406030204" pitchFamily="18" charset="0"/>
                            </a:rPr>
                            <m:t>𝑙</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r>
                        <a:rPr lang="it-IT" sz="2800" b="0" i="1" smtClean="0">
                          <a:latin typeface="Cambria Math" panose="02040503050406030204" pitchFamily="18" charset="0"/>
                        </a:rPr>
                        <m:t>)</m:t>
                      </m:r>
                      <m:r>
                        <a:rPr lang="it-IT" sz="2800" i="1">
                          <a:latin typeface="Cambria Math" panose="02040503050406030204" pitchFamily="18" charset="0"/>
                        </a:rPr>
                        <m:t>𝑑</m:t>
                      </m:r>
                      <m:acc>
                        <m:accPr>
                          <m:chr m:val="⃗"/>
                          <m:ctrlPr>
                            <a:rPr lang="it-IT" sz="2800" i="1">
                              <a:latin typeface="Cambria Math" panose="02040503050406030204" pitchFamily="18" charset="0"/>
                            </a:rPr>
                          </m:ctrlPr>
                        </m:accPr>
                        <m:e>
                          <m:r>
                            <a:rPr lang="it-IT" sz="2800" i="1">
                              <a:latin typeface="Cambria Math" panose="02040503050406030204" pitchFamily="18" charset="0"/>
                            </a:rPr>
                            <m:t>𝑟</m:t>
                          </m:r>
                        </m:e>
                      </m:acc>
                      <m:r>
                        <a:rPr lang="it-IT" sz="2800" b="0" i="0" smtClean="0">
                          <a:latin typeface="Cambria Math" panose="02040503050406030204" pitchFamily="18" charset="0"/>
                        </a:rPr>
                        <m:t>=</m:t>
                      </m:r>
                      <m:r>
                        <a:rPr lang="it-IT" sz="2800" b="0" i="1" smtClean="0">
                          <a:latin typeface="Cambria Math" panose="02040503050406030204" pitchFamily="18" charset="0"/>
                        </a:rPr>
                        <m:t>𝑖</m:t>
                      </m:r>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𝐵</m:t>
                          </m:r>
                        </m:e>
                      </m:acc>
                      <m:r>
                        <a:rPr lang="it-IT" sz="2800" b="0" i="1" smtClean="0">
                          <a:latin typeface="Cambria Math" panose="02040503050406030204" pitchFamily="18" charset="0"/>
                        </a:rPr>
                        <m:t>(</m:t>
                      </m:r>
                      <m:r>
                        <a:rPr lang="it-IT" sz="2800" i="1">
                          <a:latin typeface="Cambria Math" panose="02040503050406030204" pitchFamily="18" charset="0"/>
                        </a:rPr>
                        <m:t>𝑑</m:t>
                      </m:r>
                      <m:acc>
                        <m:accPr>
                          <m:chr m:val="⃗"/>
                          <m:ctrlPr>
                            <a:rPr lang="it-IT" sz="2800" i="1">
                              <a:latin typeface="Cambria Math" panose="02040503050406030204" pitchFamily="18" charset="0"/>
                            </a:rPr>
                          </m:ctrlPr>
                        </m:accPr>
                        <m:e>
                          <m:r>
                            <a:rPr lang="it-IT" sz="2800" i="1">
                              <a:latin typeface="Cambria Math" panose="02040503050406030204" pitchFamily="18" charset="0"/>
                            </a:rPr>
                            <m:t>𝑟</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𝑙</m:t>
                          </m:r>
                        </m:e>
                      </m:acc>
                      <m:r>
                        <a:rPr lang="it-IT" sz="2800" b="0" i="1" smtClean="0">
                          <a:latin typeface="Cambria Math" panose="02040503050406030204" pitchFamily="18" charset="0"/>
                        </a:rPr>
                        <m:t>)=</m:t>
                      </m:r>
                      <m:r>
                        <a:rPr lang="it-IT" sz="2800" i="1">
                          <a:latin typeface="Cambria Math" panose="02040503050406030204" pitchFamily="18" charset="0"/>
                        </a:rPr>
                        <m:t>𝑖</m:t>
                      </m:r>
                      <m:r>
                        <a:rPr lang="it-IT" sz="2800" b="0" i="1" smtClean="0">
                          <a:latin typeface="Cambria Math" panose="02040503050406030204" pitchFamily="18" charset="0"/>
                        </a:rPr>
                        <m:t> </m:t>
                      </m:r>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acc>
                        <m:accPr>
                          <m:chr m:val="̂"/>
                          <m:ctrlPr>
                            <a:rPr lang="it-IT" sz="2800" i="1" dirty="0">
                              <a:latin typeface="Cambria Math" panose="02040503050406030204" pitchFamily="18" charset="0"/>
                            </a:rPr>
                          </m:ctrlPr>
                        </m:accPr>
                        <m:e>
                          <m:r>
                            <a:rPr lang="it-IT" sz="2800" i="1" dirty="0">
                              <a:latin typeface="Cambria Math" panose="02040503050406030204" pitchFamily="18" charset="0"/>
                            </a:rPr>
                            <m:t>𝑛</m:t>
                          </m:r>
                        </m:e>
                      </m:acc>
                      <m:r>
                        <a:rPr lang="it-IT" sz="2800" i="1">
                          <a:latin typeface="Cambria Math" panose="02040503050406030204" pitchFamily="18" charset="0"/>
                        </a:rPr>
                        <m:t> </m:t>
                      </m:r>
                      <m:r>
                        <a:rPr lang="it-IT" sz="2800" i="1">
                          <a:latin typeface="Cambria Math" panose="02040503050406030204" pitchFamily="18" charset="0"/>
                        </a:rPr>
                        <m:t>𝑑𝑆</m:t>
                      </m:r>
                    </m:oMath>
                  </m:oMathPara>
                </a14:m>
                <a:endParaRPr lang="it-IT" sz="2800" dirty="0"/>
              </a:p>
            </p:txBody>
          </p:sp>
        </mc:Choice>
        <mc:Fallback xmlns="">
          <p:sp>
            <p:nvSpPr>
              <p:cNvPr id="4" name="CasellaDiTesto 3">
                <a:extLst>
                  <a:ext uri="{FF2B5EF4-FFF2-40B4-BE49-F238E27FC236}">
                    <a16:creationId xmlns:a16="http://schemas.microsoft.com/office/drawing/2014/main" id="{F7EEC983-3BF6-4935-91F4-B07FF9760663}"/>
                  </a:ext>
                </a:extLst>
              </p:cNvPr>
              <p:cNvSpPr txBox="1">
                <a:spLocks noRot="1" noChangeAspect="1" noMove="1" noResize="1" noEditPoints="1" noAdjustHandles="1" noChangeArrowheads="1" noChangeShapeType="1" noTextEdit="1"/>
              </p:cNvSpPr>
              <p:nvPr/>
            </p:nvSpPr>
            <p:spPr>
              <a:xfrm>
                <a:off x="2401656" y="3702207"/>
                <a:ext cx="7397025" cy="494559"/>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A1E0038-0C7F-45B4-BA69-63D9176560B1}"/>
                  </a:ext>
                </a:extLst>
              </p:cNvPr>
              <p:cNvSpPr txBox="1"/>
              <p:nvPr/>
            </p:nvSpPr>
            <p:spPr>
              <a:xfrm>
                <a:off x="1986555" y="4585171"/>
                <a:ext cx="8128635" cy="5205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2800" i="1" smtClean="0">
                              <a:latin typeface="Cambria Math" panose="02040503050406030204" pitchFamily="18" charset="0"/>
                            </a:rPr>
                          </m:ctrlPr>
                        </m:dPr>
                        <m:e>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𝐴</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𝐵</m:t>
                              </m:r>
                            </m:e>
                          </m:acc>
                        </m:e>
                      </m:d>
                      <m:r>
                        <a:rPr lang="it-IT" sz="2800" i="1" smtClean="0">
                          <a:latin typeface="Cambria Math" panose="02040503050406030204" pitchFamily="18" charset="0"/>
                          <a:ea typeface="Cambria Math" panose="02040503050406030204" pitchFamily="18" charset="0"/>
                        </a:rPr>
                        <m:t>∙</m:t>
                      </m:r>
                      <m:acc>
                        <m:accPr>
                          <m:chr m:val="⃗"/>
                          <m:ctrlPr>
                            <a:rPr lang="it-IT" sz="2800" i="1" smtClean="0">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𝐶</m:t>
                          </m:r>
                        </m:e>
                      </m:acc>
                      <m:r>
                        <a:rPr lang="it-IT" sz="2800" b="0" i="1" smtClean="0">
                          <a:latin typeface="Cambria Math" panose="02040503050406030204" pitchFamily="18" charset="0"/>
                        </a:rPr>
                        <m:t>=</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𝐵</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𝐶</m:t>
                              </m:r>
                            </m:e>
                          </m:acc>
                        </m:e>
                      </m:d>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𝐴</m:t>
                          </m:r>
                        </m:e>
                      </m:acc>
                      <m:r>
                        <a:rPr lang="it-IT" sz="2800" b="0" i="1" smtClean="0">
                          <a:latin typeface="Cambria Math" panose="02040503050406030204" pitchFamily="18" charset="0"/>
                          <a:ea typeface="Cambria Math" panose="02040503050406030204" pitchFamily="18" charset="0"/>
                        </a:rPr>
                        <m:t>=</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𝐶</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𝐴</m:t>
                              </m:r>
                            </m:e>
                          </m:acc>
                        </m:e>
                      </m:d>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𝐵</m:t>
                          </m:r>
                        </m:e>
                      </m:acc>
                      <m:r>
                        <a:rPr lang="it-IT" sz="2800" b="0" i="1"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i="1">
                              <a:latin typeface="Cambria Math" panose="02040503050406030204" pitchFamily="18" charset="0"/>
                              <a:ea typeface="Cambria Math" panose="02040503050406030204" pitchFamily="18" charset="0"/>
                            </a:rPr>
                            <m:t>𝐵</m:t>
                          </m:r>
                        </m:e>
                      </m:acc>
                      <m:r>
                        <a:rPr lang="it-IT" sz="2800" i="1">
                          <a:latin typeface="Cambria Math" panose="02040503050406030204" pitchFamily="18" charset="0"/>
                          <a:ea typeface="Cambria Math" panose="02040503050406030204" pitchFamily="18" charset="0"/>
                        </a:rPr>
                        <m:t>∙</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𝐶</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i="1">
                                  <a:latin typeface="Cambria Math" panose="02040503050406030204" pitchFamily="18" charset="0"/>
                                  <a:ea typeface="Cambria Math" panose="02040503050406030204" pitchFamily="18" charset="0"/>
                                </a:rPr>
                                <m:t>𝐴</m:t>
                              </m:r>
                            </m:e>
                          </m:acc>
                        </m:e>
                      </m:d>
                    </m:oMath>
                  </m:oMathPara>
                </a14:m>
                <a:endParaRPr lang="it-IT" sz="2800" dirty="0"/>
              </a:p>
            </p:txBody>
          </p:sp>
        </mc:Choice>
        <mc:Fallback xmlns="">
          <p:sp>
            <p:nvSpPr>
              <p:cNvPr id="5" name="CasellaDiTesto 4">
                <a:extLst>
                  <a:ext uri="{FF2B5EF4-FFF2-40B4-BE49-F238E27FC236}">
                    <a16:creationId xmlns:a16="http://schemas.microsoft.com/office/drawing/2014/main" id="{2A1E0038-0C7F-45B4-BA69-63D9176560B1}"/>
                  </a:ext>
                </a:extLst>
              </p:cNvPr>
              <p:cNvSpPr txBox="1">
                <a:spLocks noRot="1" noChangeAspect="1" noMove="1" noResize="1" noEditPoints="1" noAdjustHandles="1" noChangeArrowheads="1" noChangeShapeType="1" noTextEdit="1"/>
              </p:cNvSpPr>
              <p:nvPr/>
            </p:nvSpPr>
            <p:spPr>
              <a:xfrm>
                <a:off x="1986555" y="4585171"/>
                <a:ext cx="8128635" cy="520527"/>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F41B9AE7-8529-4186-920A-5B8A0C7996CE}"/>
                  </a:ext>
                </a:extLst>
              </p:cNvPr>
              <p:cNvSpPr/>
              <p:nvPr/>
            </p:nvSpPr>
            <p:spPr>
              <a:xfrm>
                <a:off x="6450300" y="1395324"/>
                <a:ext cx="5061514" cy="575479"/>
              </a:xfrm>
              <a:prstGeom prst="rect">
                <a:avLst/>
              </a:prstGeom>
            </p:spPr>
            <p:txBody>
              <a:bodyPr wrap="none">
                <a:spAutoFit/>
              </a:bodyPr>
              <a:lstStyle/>
              <a:p>
                <a14:m>
                  <m:oMath xmlns:m="http://schemas.openxmlformats.org/officeDocument/2006/math">
                    <m:acc>
                      <m:accPr>
                        <m:chr m:val="⃗"/>
                        <m:ctrlPr>
                          <a:rPr lang="it-IT" sz="2800" i="1">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𝐵</m:t>
                        </m:r>
                      </m:e>
                    </m:acc>
                  </m:oMath>
                </a14:m>
                <a:r>
                  <a:rPr lang="it-IT" dirty="0"/>
                  <a:t> </a:t>
                </a:r>
                <a:r>
                  <a:rPr lang="it-IT" sz="2800" dirty="0"/>
                  <a:t> uniforme e costante nel tempo</a:t>
                </a:r>
                <a:endParaRPr lang="it-IT" dirty="0"/>
              </a:p>
            </p:txBody>
          </p:sp>
        </mc:Choice>
        <mc:Fallback xmlns="">
          <p:sp>
            <p:nvSpPr>
              <p:cNvPr id="9" name="Rettangolo 8">
                <a:extLst>
                  <a:ext uri="{FF2B5EF4-FFF2-40B4-BE49-F238E27FC236}">
                    <a16:creationId xmlns:a16="http://schemas.microsoft.com/office/drawing/2014/main" id="{F41B9AE7-8529-4186-920A-5B8A0C7996CE}"/>
                  </a:ext>
                </a:extLst>
              </p:cNvPr>
              <p:cNvSpPr>
                <a:spLocks noRot="1" noChangeAspect="1" noMove="1" noResize="1" noEditPoints="1" noAdjustHandles="1" noChangeArrowheads="1" noChangeShapeType="1" noTextEdit="1"/>
              </p:cNvSpPr>
              <p:nvPr/>
            </p:nvSpPr>
            <p:spPr>
              <a:xfrm>
                <a:off x="6450300" y="1395324"/>
                <a:ext cx="5061514" cy="575479"/>
              </a:xfrm>
              <a:prstGeom prst="rect">
                <a:avLst/>
              </a:prstGeom>
              <a:blipFill>
                <a:blip r:embed="rId5"/>
                <a:stretch>
                  <a:fillRect t="-1064" r="-1446" b="-3085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BB449C5B-7A93-443E-8BB9-B0CD14122DA0}"/>
                  </a:ext>
                </a:extLst>
              </p:cNvPr>
              <p:cNvSpPr/>
              <p:nvPr/>
            </p:nvSpPr>
            <p:spPr>
              <a:xfrm>
                <a:off x="5203051" y="5462676"/>
                <a:ext cx="2312428" cy="6100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2800" i="1" smtClean="0">
                          <a:solidFill>
                            <a:srgbClr val="000000"/>
                          </a:solidFill>
                          <a:latin typeface="Cambria Math" panose="02040503050406030204" pitchFamily="18" charset="0"/>
                        </a:rPr>
                        <m:t>𝑑𝐿</m:t>
                      </m:r>
                      <m:r>
                        <a:rPr lang="it-IT" sz="2800" b="0" i="1" smtClean="0">
                          <a:solidFill>
                            <a:srgbClr val="000000"/>
                          </a:solidFill>
                          <a:latin typeface="Cambria Math" panose="02040503050406030204" pitchFamily="18" charset="0"/>
                        </a:rPr>
                        <m:t>=</m:t>
                      </m:r>
                      <m:r>
                        <a:rPr lang="it-IT" sz="2800" b="0" i="1" smtClean="0">
                          <a:solidFill>
                            <a:srgbClr val="000000"/>
                          </a:solidFill>
                          <a:latin typeface="Cambria Math" panose="02040503050406030204" pitchFamily="18" charset="0"/>
                        </a:rPr>
                        <m:t>𝑖𝑑</m:t>
                      </m:r>
                      <m:r>
                        <m:rPr>
                          <m:sty m:val="p"/>
                        </m:rPr>
                        <a:rPr lang="el-GR" sz="2800" i="1">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d>
                    </m:oMath>
                  </m:oMathPara>
                </a14:m>
                <a:endParaRPr lang="it-IT" i="1" dirty="0"/>
              </a:p>
            </p:txBody>
          </p:sp>
        </mc:Choice>
        <mc:Fallback xmlns="">
          <p:sp>
            <p:nvSpPr>
              <p:cNvPr id="12" name="Rettangolo 11">
                <a:extLst>
                  <a:ext uri="{FF2B5EF4-FFF2-40B4-BE49-F238E27FC236}">
                    <a16:creationId xmlns:a16="http://schemas.microsoft.com/office/drawing/2014/main" id="{BB449C5B-7A93-443E-8BB9-B0CD14122DA0}"/>
                  </a:ext>
                </a:extLst>
              </p:cNvPr>
              <p:cNvSpPr>
                <a:spLocks noRot="1" noChangeAspect="1" noMove="1" noResize="1" noEditPoints="1" noAdjustHandles="1" noChangeArrowheads="1" noChangeShapeType="1" noTextEdit="1"/>
              </p:cNvSpPr>
              <p:nvPr/>
            </p:nvSpPr>
            <p:spPr>
              <a:xfrm>
                <a:off x="5203051" y="5462676"/>
                <a:ext cx="2312428" cy="610039"/>
              </a:xfrm>
              <a:prstGeom prst="rect">
                <a:avLst/>
              </a:prstGeom>
              <a:blipFill>
                <a:blip r:embed="rId6"/>
                <a:stretch>
                  <a:fillRect/>
                </a:stretch>
              </a:blipFill>
            </p:spPr>
            <p:txBody>
              <a:bodyPr/>
              <a:lstStyle/>
              <a:p>
                <a:r>
                  <a:rPr lang="it-IT">
                    <a:noFill/>
                  </a:rPr>
                  <a:t> </a:t>
                </a:r>
              </a:p>
            </p:txBody>
          </p:sp>
        </mc:Fallback>
      </mc:AlternateContent>
      <p:grpSp>
        <p:nvGrpSpPr>
          <p:cNvPr id="26" name="Gruppo 25">
            <a:extLst>
              <a:ext uri="{FF2B5EF4-FFF2-40B4-BE49-F238E27FC236}">
                <a16:creationId xmlns:a16="http://schemas.microsoft.com/office/drawing/2014/main" id="{004C4758-FAC9-4CB6-99D4-EDEA4862A5A9}"/>
              </a:ext>
            </a:extLst>
          </p:cNvPr>
          <p:cNvGrpSpPr/>
          <p:nvPr/>
        </p:nvGrpSpPr>
        <p:grpSpPr>
          <a:xfrm>
            <a:off x="98692" y="541034"/>
            <a:ext cx="3917127" cy="2851201"/>
            <a:chOff x="98692" y="541034"/>
            <a:chExt cx="3917127" cy="2851201"/>
          </a:xfrm>
        </p:grpSpPr>
        <p:pic>
          <p:nvPicPr>
            <p:cNvPr id="13" name="Immagine 12">
              <a:extLst>
                <a:ext uri="{FF2B5EF4-FFF2-40B4-BE49-F238E27FC236}">
                  <a16:creationId xmlns:a16="http://schemas.microsoft.com/office/drawing/2014/main" id="{11BF674E-CEAE-4A14-A5AA-6D3A998D09C2}"/>
                </a:ext>
              </a:extLst>
            </p:cNvPr>
            <p:cNvPicPr>
              <a:picLocks noChangeAspect="1"/>
            </p:cNvPicPr>
            <p:nvPr/>
          </p:nvPicPr>
          <p:blipFill>
            <a:blip r:embed="rId7"/>
            <a:stretch>
              <a:fillRect/>
            </a:stretch>
          </p:blipFill>
          <p:spPr>
            <a:xfrm>
              <a:off x="98692" y="541034"/>
              <a:ext cx="3775726" cy="2807591"/>
            </a:xfrm>
            <a:prstGeom prst="rect">
              <a:avLst/>
            </a:prstGeom>
          </p:spPr>
        </p:pic>
        <p:sp>
          <p:nvSpPr>
            <p:cNvPr id="14" name="Rettangolo 13">
              <a:extLst>
                <a:ext uri="{FF2B5EF4-FFF2-40B4-BE49-F238E27FC236}">
                  <a16:creationId xmlns:a16="http://schemas.microsoft.com/office/drawing/2014/main" id="{AF0382A0-5F59-4083-AE13-DF3357E39204}"/>
                </a:ext>
              </a:extLst>
            </p:cNvPr>
            <p:cNvSpPr/>
            <p:nvPr/>
          </p:nvSpPr>
          <p:spPr>
            <a:xfrm>
              <a:off x="1197205" y="2961349"/>
              <a:ext cx="2818614" cy="430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Il </a:t>
              </a:r>
            </a:p>
          </p:txBody>
        </p:sp>
      </p:grpSp>
      <p:sp>
        <p:nvSpPr>
          <p:cNvPr id="15" name="Rettangolo 14">
            <a:extLst>
              <a:ext uri="{FF2B5EF4-FFF2-40B4-BE49-F238E27FC236}">
                <a16:creationId xmlns:a16="http://schemas.microsoft.com/office/drawing/2014/main" id="{9FD83124-2B4F-4F9B-AA3C-C2E38217737F}"/>
              </a:ext>
            </a:extLst>
          </p:cNvPr>
          <p:cNvSpPr/>
          <p:nvPr/>
        </p:nvSpPr>
        <p:spPr>
          <a:xfrm>
            <a:off x="1322881" y="480862"/>
            <a:ext cx="2747913" cy="4308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B52CEF73-CD60-4703-B40D-3DBF14E19536}"/>
                  </a:ext>
                </a:extLst>
              </p:cNvPr>
              <p:cNvSpPr txBox="1"/>
              <p:nvPr/>
            </p:nvSpPr>
            <p:spPr>
              <a:xfrm>
                <a:off x="6435632" y="2919741"/>
                <a:ext cx="5381666" cy="506421"/>
              </a:xfrm>
              <a:prstGeom prst="rect">
                <a:avLst/>
              </a:prstGeom>
              <a:noFill/>
            </p:spPr>
            <p:txBody>
              <a:bodyPr wrap="none" rtlCol="0">
                <a:spAutoFit/>
              </a:bodyPr>
              <a:lstStyle/>
              <a:p>
                <a:r>
                  <a:rPr lang="it-IT" sz="2400" dirty="0"/>
                  <a:t>Il lavoro compiuto dalla forza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𝐹</m:t>
                        </m:r>
                      </m:e>
                    </m:acc>
                  </m:oMath>
                </a14:m>
                <a:r>
                  <a:rPr lang="it-IT" sz="2400" dirty="0"/>
                  <a:t> è dato da:</a:t>
                </a:r>
              </a:p>
            </p:txBody>
          </p:sp>
        </mc:Choice>
        <mc:Fallback xmlns="">
          <p:sp>
            <p:nvSpPr>
              <p:cNvPr id="7" name="CasellaDiTesto 6">
                <a:extLst>
                  <a:ext uri="{FF2B5EF4-FFF2-40B4-BE49-F238E27FC236}">
                    <a16:creationId xmlns:a16="http://schemas.microsoft.com/office/drawing/2014/main" id="{B52CEF73-CD60-4703-B40D-3DBF14E19536}"/>
                  </a:ext>
                </a:extLst>
              </p:cNvPr>
              <p:cNvSpPr txBox="1">
                <a:spLocks noRot="1" noChangeAspect="1" noMove="1" noResize="1" noEditPoints="1" noAdjustHandles="1" noChangeArrowheads="1" noChangeShapeType="1" noTextEdit="1"/>
              </p:cNvSpPr>
              <p:nvPr/>
            </p:nvSpPr>
            <p:spPr>
              <a:xfrm>
                <a:off x="6435632" y="2919741"/>
                <a:ext cx="5381666" cy="506421"/>
              </a:xfrm>
              <a:prstGeom prst="rect">
                <a:avLst/>
              </a:prstGeom>
              <a:blipFill>
                <a:blip r:embed="rId8"/>
                <a:stretch>
                  <a:fillRect l="-1812" t="-1205" r="-566" b="-26506"/>
                </a:stretch>
              </a:blipFill>
            </p:spPr>
            <p:txBody>
              <a:bodyPr/>
              <a:lstStyle/>
              <a:p>
                <a:r>
                  <a:rPr lang="it-IT">
                    <a:noFill/>
                  </a:rPr>
                  <a:t> </a:t>
                </a:r>
              </a:p>
            </p:txBody>
          </p:sp>
        </mc:Fallback>
      </mc:AlternateContent>
      <p:cxnSp>
        <p:nvCxnSpPr>
          <p:cNvPr id="10" name="Connettore 2 9">
            <a:extLst>
              <a:ext uri="{FF2B5EF4-FFF2-40B4-BE49-F238E27FC236}">
                <a16:creationId xmlns:a16="http://schemas.microsoft.com/office/drawing/2014/main" id="{493AEA14-5DA0-4000-964A-5111F26C15B3}"/>
              </a:ext>
            </a:extLst>
          </p:cNvPr>
          <p:cNvCxnSpPr/>
          <p:nvPr/>
        </p:nvCxnSpPr>
        <p:spPr>
          <a:xfrm flipV="1">
            <a:off x="2488677" y="4196766"/>
            <a:ext cx="2231643" cy="388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ttore 2 15">
            <a:extLst>
              <a:ext uri="{FF2B5EF4-FFF2-40B4-BE49-F238E27FC236}">
                <a16:creationId xmlns:a16="http://schemas.microsoft.com/office/drawing/2014/main" id="{F7E67CBE-F133-4221-9594-6DEA9864C006}"/>
              </a:ext>
            </a:extLst>
          </p:cNvPr>
          <p:cNvCxnSpPr/>
          <p:nvPr/>
        </p:nvCxnSpPr>
        <p:spPr>
          <a:xfrm flipV="1">
            <a:off x="3200400" y="4196766"/>
            <a:ext cx="2141621" cy="48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26CCFF73-AD54-41EB-8136-75ACDC3D3352}"/>
              </a:ext>
            </a:extLst>
          </p:cNvPr>
          <p:cNvCxnSpPr/>
          <p:nvPr/>
        </p:nvCxnSpPr>
        <p:spPr>
          <a:xfrm flipV="1">
            <a:off x="3874418" y="4196766"/>
            <a:ext cx="1900740" cy="48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1E85CE1D-4C19-419F-BA7A-3DC002CA0DD2}"/>
              </a:ext>
            </a:extLst>
          </p:cNvPr>
          <p:cNvSpPr/>
          <p:nvPr/>
        </p:nvSpPr>
        <p:spPr>
          <a:xfrm>
            <a:off x="2076810" y="4525564"/>
            <a:ext cx="493225" cy="5205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Ovale 19">
            <a:extLst>
              <a:ext uri="{FF2B5EF4-FFF2-40B4-BE49-F238E27FC236}">
                <a16:creationId xmlns:a16="http://schemas.microsoft.com/office/drawing/2014/main" id="{124744BC-D52B-43F5-A8E8-A2034519F642}"/>
              </a:ext>
            </a:extLst>
          </p:cNvPr>
          <p:cNvSpPr/>
          <p:nvPr/>
        </p:nvSpPr>
        <p:spPr>
          <a:xfrm>
            <a:off x="2767263" y="4609578"/>
            <a:ext cx="493225" cy="5205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1" name="Ovale 20">
            <a:extLst>
              <a:ext uri="{FF2B5EF4-FFF2-40B4-BE49-F238E27FC236}">
                <a16:creationId xmlns:a16="http://schemas.microsoft.com/office/drawing/2014/main" id="{3F5F03E5-4432-487E-958B-455ADB2006F8}"/>
              </a:ext>
            </a:extLst>
          </p:cNvPr>
          <p:cNvSpPr/>
          <p:nvPr/>
        </p:nvSpPr>
        <p:spPr>
          <a:xfrm>
            <a:off x="3447012" y="4609578"/>
            <a:ext cx="493225" cy="5205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3" name="CasellaDiTesto 22">
                <a:extLst>
                  <a:ext uri="{FF2B5EF4-FFF2-40B4-BE49-F238E27FC236}">
                    <a16:creationId xmlns:a16="http://schemas.microsoft.com/office/drawing/2014/main" id="{66A24E2D-FEC6-4216-B390-5159D9CF0626}"/>
                  </a:ext>
                </a:extLst>
              </p:cNvPr>
              <p:cNvSpPr txBox="1"/>
              <p:nvPr/>
            </p:nvSpPr>
            <p:spPr>
              <a:xfrm>
                <a:off x="7246774" y="4282995"/>
                <a:ext cx="53741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1800" i="1" dirty="0" smtClean="0">
                              <a:latin typeface="Cambria Math" panose="02040503050406030204" pitchFamily="18" charset="0"/>
                            </a:rPr>
                          </m:ctrlPr>
                        </m:accPr>
                        <m:e>
                          <m:r>
                            <a:rPr lang="it-IT" sz="1800" i="1" dirty="0">
                              <a:latin typeface="Cambria Math" panose="02040503050406030204" pitchFamily="18" charset="0"/>
                            </a:rPr>
                            <m:t>𝑛</m:t>
                          </m:r>
                        </m:e>
                      </m:acc>
                      <m:r>
                        <a:rPr lang="it-IT" sz="1800" i="1">
                          <a:latin typeface="Cambria Math" panose="02040503050406030204" pitchFamily="18" charset="0"/>
                        </a:rPr>
                        <m:t> </m:t>
                      </m:r>
                      <m:r>
                        <a:rPr lang="it-IT" sz="1800" i="1">
                          <a:latin typeface="Cambria Math" panose="02040503050406030204" pitchFamily="18" charset="0"/>
                        </a:rPr>
                        <m:t>𝑑𝑆</m:t>
                      </m:r>
                    </m:oMath>
                  </m:oMathPara>
                </a14:m>
                <a:endParaRPr lang="it-IT" dirty="0"/>
              </a:p>
            </p:txBody>
          </p:sp>
        </mc:Choice>
        <mc:Fallback xmlns="">
          <p:sp>
            <p:nvSpPr>
              <p:cNvPr id="23" name="CasellaDiTesto 22">
                <a:extLst>
                  <a:ext uri="{FF2B5EF4-FFF2-40B4-BE49-F238E27FC236}">
                    <a16:creationId xmlns:a16="http://schemas.microsoft.com/office/drawing/2014/main" id="{66A24E2D-FEC6-4216-B390-5159D9CF0626}"/>
                  </a:ext>
                </a:extLst>
              </p:cNvPr>
              <p:cNvSpPr txBox="1">
                <a:spLocks noRot="1" noChangeAspect="1" noMove="1" noResize="1" noEditPoints="1" noAdjustHandles="1" noChangeArrowheads="1" noChangeShapeType="1" noTextEdit="1"/>
              </p:cNvSpPr>
              <p:nvPr/>
            </p:nvSpPr>
            <p:spPr>
              <a:xfrm>
                <a:off x="7246774" y="4282995"/>
                <a:ext cx="537411" cy="369332"/>
              </a:xfrm>
              <a:prstGeom prst="rect">
                <a:avLst/>
              </a:prstGeom>
              <a:blipFill>
                <a:blip r:embed="rId9"/>
                <a:stretch>
                  <a:fillRect t="-6667" r="-15909"/>
                </a:stretch>
              </a:blipFill>
            </p:spPr>
            <p:txBody>
              <a:bodyPr/>
              <a:lstStyle/>
              <a:p>
                <a:r>
                  <a:rPr lang="it-IT">
                    <a:noFill/>
                  </a:rPr>
                  <a:t> </a:t>
                </a:r>
              </a:p>
            </p:txBody>
          </p:sp>
        </mc:Fallback>
      </mc:AlternateContent>
      <p:sp>
        <p:nvSpPr>
          <p:cNvPr id="24" name="Parentesi graffa aperta 23">
            <a:extLst>
              <a:ext uri="{FF2B5EF4-FFF2-40B4-BE49-F238E27FC236}">
                <a16:creationId xmlns:a16="http://schemas.microsoft.com/office/drawing/2014/main" id="{62B3E129-721A-4F44-8FC4-F813BB36B5C1}"/>
              </a:ext>
            </a:extLst>
          </p:cNvPr>
          <p:cNvSpPr/>
          <p:nvPr/>
        </p:nvSpPr>
        <p:spPr>
          <a:xfrm rot="16200000">
            <a:off x="7482643" y="3828668"/>
            <a:ext cx="178335" cy="91452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25" name="Freccia a destra 24">
            <a:extLst>
              <a:ext uri="{FF2B5EF4-FFF2-40B4-BE49-F238E27FC236}">
                <a16:creationId xmlns:a16="http://schemas.microsoft.com/office/drawing/2014/main" id="{A3B7C074-A511-4658-929F-5C92FD3193C7}"/>
              </a:ext>
            </a:extLst>
          </p:cNvPr>
          <p:cNvSpPr/>
          <p:nvPr/>
        </p:nvSpPr>
        <p:spPr>
          <a:xfrm>
            <a:off x="4299283" y="5553647"/>
            <a:ext cx="629723" cy="4280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2469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wheel(1)">
                                      <p:cBhvr>
                                        <p:cTn id="44" dur="2000"/>
                                        <p:tgtEl>
                                          <p:spTgt spid="19"/>
                                        </p:tgtEl>
                                      </p:cBhvr>
                                    </p:animEffect>
                                  </p:childTnLst>
                                </p:cTn>
                              </p:par>
                              <p:par>
                                <p:cTn id="45" presetID="21" presetClass="entr" presetSubtype="1"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heel(1)">
                                      <p:cBhvr>
                                        <p:cTn id="47" dur="2000"/>
                                        <p:tgtEl>
                                          <p:spTgt spid="20"/>
                                        </p:tgtEl>
                                      </p:cBhvr>
                                    </p:animEffect>
                                  </p:childTnLst>
                                </p:cTn>
                              </p:par>
                              <p:par>
                                <p:cTn id="48" presetID="21" presetClass="entr" presetSubtype="1"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heel(1)">
                                      <p:cBhvr>
                                        <p:cTn id="50" dur="2000"/>
                                        <p:tgtEl>
                                          <p:spTgt spid="21"/>
                                        </p:tgtEl>
                                      </p:cBhvr>
                                    </p:animEffect>
                                  </p:childTnLst>
                                </p:cTn>
                              </p:par>
                            </p:childTnLst>
                          </p:cTn>
                        </p:par>
                        <p:par>
                          <p:cTn id="51" fill="hold">
                            <p:stCondLst>
                              <p:cond delay="2000"/>
                            </p:stCondLst>
                            <p:childTnLst>
                              <p:par>
                                <p:cTn id="52" presetID="22" presetClass="entr" presetSubtype="4" fill="hold"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down)">
                                      <p:cBhvr>
                                        <p:cTn id="54" dur="500"/>
                                        <p:tgtEl>
                                          <p:spTgt spid="10"/>
                                        </p:tgtEl>
                                      </p:cBhvr>
                                    </p:animEffect>
                                  </p:childTnLst>
                                </p:cTn>
                              </p:par>
                            </p:childTnLst>
                          </p:cTn>
                        </p:par>
                        <p:par>
                          <p:cTn id="55" fill="hold">
                            <p:stCondLst>
                              <p:cond delay="2500"/>
                            </p:stCondLst>
                            <p:childTnLst>
                              <p:par>
                                <p:cTn id="56" presetID="22" presetClass="entr" presetSubtype="4" fill="hold" nodeType="after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childTnLst>
                          </p:cTn>
                        </p:par>
                        <p:par>
                          <p:cTn id="59" fill="hold">
                            <p:stCondLst>
                              <p:cond delay="3000"/>
                            </p:stCondLst>
                            <p:childTnLst>
                              <p:par>
                                <p:cTn id="60" presetID="22" presetClass="entr" presetSubtype="4"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down)">
                                      <p:cBhvr>
                                        <p:cTn id="62" dur="500"/>
                                        <p:tgtEl>
                                          <p:spTgt spid="1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9" grpId="0"/>
      <p:bldP spid="12" grpId="0"/>
      <p:bldP spid="7" grpId="0"/>
      <p:bldP spid="19" grpId="0" animBg="1"/>
      <p:bldP spid="20" grpId="0" animBg="1"/>
      <p:bldP spid="21" grpId="0" animBg="1"/>
      <p:bldP spid="23" grpId="0"/>
      <p:bldP spid="24" grpId="0" animBg="1"/>
      <p:bldP spid="2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5FCC3AF6-5D3B-483D-8F82-59860A7927D9}"/>
                  </a:ext>
                </a:extLst>
              </p:cNvPr>
              <p:cNvSpPr txBox="1"/>
              <p:nvPr/>
            </p:nvSpPr>
            <p:spPr>
              <a:xfrm>
                <a:off x="290641" y="116522"/>
                <a:ext cx="11610718" cy="2215991"/>
              </a:xfrm>
              <a:prstGeom prst="rect">
                <a:avLst/>
              </a:prstGeom>
              <a:noFill/>
            </p:spPr>
            <p:txBody>
              <a:bodyPr wrap="square" lIns="0" tIns="0" rIns="0" bIns="0" rtlCol="0">
                <a:spAutoFit/>
              </a:bodyPr>
              <a:lstStyle/>
              <a:p>
                <a:r>
                  <a:rPr lang="it-IT" sz="2400" dirty="0"/>
                  <a:t>Sia ora </a:t>
                </a:r>
                <a14:m>
                  <m:oMath xmlns:m="http://schemas.openxmlformats.org/officeDocument/2006/math">
                    <m:r>
                      <a:rPr lang="it-IT" sz="2400" i="1" smtClean="0">
                        <a:latin typeface="Cambria Math" panose="02040503050406030204" pitchFamily="18" charset="0"/>
                      </a:rPr>
                      <m:t>Ɛ</m:t>
                    </m:r>
                  </m:oMath>
                </a14:m>
                <a:r>
                  <a:rPr lang="it-IT" sz="2400" dirty="0"/>
                  <a:t> la f</a:t>
                </a:r>
                <a:r>
                  <a:rPr lang="it-IT" sz="2400" dirty="0" err="1"/>
                  <a:t>.e.m</a:t>
                </a:r>
                <a:r>
                  <a:rPr lang="it-IT" sz="2400" dirty="0"/>
                  <a:t> nel tempo </a:t>
                </a:r>
                <a14:m>
                  <m:oMath xmlns:m="http://schemas.openxmlformats.org/officeDocument/2006/math">
                    <m:r>
                      <a:rPr lang="it-IT" sz="2400" b="0" i="1" smtClean="0">
                        <a:latin typeface="Cambria Math" panose="02040503050406030204" pitchFamily="18" charset="0"/>
                      </a:rPr>
                      <m:t>𝑑𝑡</m:t>
                    </m:r>
                  </m:oMath>
                </a14:m>
                <a:r>
                  <a:rPr lang="it-IT" sz="2400" dirty="0"/>
                  <a:t> di una batteria inserita nel circuito. Nel tempo </a:t>
                </a:r>
                <a:r>
                  <a:rPr lang="it-IT" sz="2400" dirty="0" err="1"/>
                  <a:t>dt</a:t>
                </a:r>
                <a:r>
                  <a:rPr lang="it-IT" sz="2400" dirty="0"/>
                  <a:t> una carica </a:t>
                </a:r>
                <a14:m>
                  <m:oMath xmlns:m="http://schemas.openxmlformats.org/officeDocument/2006/math">
                    <m:r>
                      <a:rPr lang="it-IT" sz="2400" i="1">
                        <a:latin typeface="Cambria Math" panose="02040503050406030204" pitchFamily="18" charset="0"/>
                      </a:rPr>
                      <m:t>𝑑𝑞</m:t>
                    </m:r>
                    <m:r>
                      <a:rPr lang="it-IT" sz="2400" i="1">
                        <a:latin typeface="Cambria Math" panose="02040503050406030204" pitchFamily="18" charset="0"/>
                      </a:rPr>
                      <m:t>=</m:t>
                    </m:r>
                    <m:r>
                      <a:rPr lang="it-IT" sz="2400" i="1">
                        <a:latin typeface="Cambria Math" panose="02040503050406030204" pitchFamily="18" charset="0"/>
                      </a:rPr>
                      <m:t>𝑖</m:t>
                    </m:r>
                    <m:r>
                      <a:rPr lang="it-IT" sz="2400" i="1">
                        <a:latin typeface="Cambria Math" panose="02040503050406030204" pitchFamily="18" charset="0"/>
                      </a:rPr>
                      <m:t> </m:t>
                    </m:r>
                    <m:r>
                      <a:rPr lang="it-IT" sz="2400" i="1">
                        <a:latin typeface="Cambria Math" panose="02040503050406030204" pitchFamily="18" charset="0"/>
                      </a:rPr>
                      <m:t>𝑑𝑡</m:t>
                    </m:r>
                    <m:r>
                      <a:rPr lang="it-IT" sz="2400" i="1">
                        <a:latin typeface="Cambria Math" panose="02040503050406030204" pitchFamily="18" charset="0"/>
                      </a:rPr>
                      <m:t> </m:t>
                    </m:r>
                  </m:oMath>
                </a14:m>
                <a:r>
                  <a:rPr lang="it-IT" sz="2400" dirty="0"/>
                  <a:t>esce dal polo positivo mentre una carica uguale entra in quello negativo. Il lavoro compiuto dalla batteria sarà dato da: </a:t>
                </a:r>
                <a14:m>
                  <m:oMath xmlns:m="http://schemas.openxmlformats.org/officeDocument/2006/math">
                    <m:r>
                      <a:rPr lang="it-IT" sz="2400" i="1">
                        <a:latin typeface="Cambria Math" panose="02040503050406030204" pitchFamily="18" charset="0"/>
                      </a:rPr>
                      <m:t>Ɛ </m:t>
                    </m:r>
                    <m:r>
                      <a:rPr lang="it-IT" sz="2400" i="1">
                        <a:latin typeface="Cambria Math" panose="02040503050406030204" pitchFamily="18" charset="0"/>
                      </a:rPr>
                      <m:t>𝑖</m:t>
                    </m:r>
                    <m:r>
                      <a:rPr lang="it-IT" sz="2400" i="1">
                        <a:latin typeface="Cambria Math" panose="02040503050406030204" pitchFamily="18" charset="0"/>
                      </a:rPr>
                      <m:t> </m:t>
                    </m:r>
                    <m:r>
                      <a:rPr lang="it-IT" sz="2400" i="1">
                        <a:latin typeface="Cambria Math" panose="02040503050406030204" pitchFamily="18" charset="0"/>
                      </a:rPr>
                      <m:t>𝑑𝑡</m:t>
                    </m:r>
                  </m:oMath>
                </a14:m>
                <a:r>
                  <a:rPr lang="it-IT" sz="2400" dirty="0"/>
                  <a:t> (L=</a:t>
                </a:r>
                <a:r>
                  <a:rPr lang="it-IT" sz="2400" dirty="0" err="1"/>
                  <a:t>q</a:t>
                </a:r>
                <a:r>
                  <a:rPr lang="it-IT" sz="2400" dirty="0" err="1">
                    <a:latin typeface="Symbol" panose="05050102010706020507" pitchFamily="18" charset="2"/>
                  </a:rPr>
                  <a:t>D</a:t>
                </a:r>
                <a:r>
                  <a:rPr lang="it-IT" sz="2400" dirty="0" err="1"/>
                  <a:t>V</a:t>
                </a:r>
                <a:r>
                  <a:rPr lang="it-IT" sz="2400" dirty="0"/>
                  <a:t>)</a:t>
                </a:r>
              </a:p>
              <a:p>
                <a:endParaRPr lang="it-IT" sz="2400" dirty="0"/>
              </a:p>
              <a:p>
                <a:r>
                  <a:rPr lang="it-IT" sz="2400" dirty="0"/>
                  <a:t>Parte di questo lavoro si ritrova in calore sviluppato per effetto Joule mentre parte servirà a spostare il tratto di circuito mobile</a:t>
                </a:r>
              </a:p>
            </p:txBody>
          </p:sp>
        </mc:Choice>
        <mc:Fallback xmlns="">
          <p:sp>
            <p:nvSpPr>
              <p:cNvPr id="2" name="CasellaDiTesto 1">
                <a:extLst>
                  <a:ext uri="{FF2B5EF4-FFF2-40B4-BE49-F238E27FC236}">
                    <a16:creationId xmlns:a16="http://schemas.microsoft.com/office/drawing/2014/main" id="{5FCC3AF6-5D3B-483D-8F82-59860A7927D9}"/>
                  </a:ext>
                </a:extLst>
              </p:cNvPr>
              <p:cNvSpPr txBox="1">
                <a:spLocks noRot="1" noChangeAspect="1" noMove="1" noResize="1" noEditPoints="1" noAdjustHandles="1" noChangeArrowheads="1" noChangeShapeType="1" noTextEdit="1"/>
              </p:cNvSpPr>
              <p:nvPr/>
            </p:nvSpPr>
            <p:spPr>
              <a:xfrm>
                <a:off x="290641" y="116522"/>
                <a:ext cx="11610718" cy="2215991"/>
              </a:xfrm>
              <a:prstGeom prst="rect">
                <a:avLst/>
              </a:prstGeom>
              <a:blipFill>
                <a:blip r:embed="rId2"/>
                <a:stretch>
                  <a:fillRect l="-1628" t="-4121" b="-74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0FD919F-F255-4299-80F6-52909049EFF1}"/>
                  </a:ext>
                </a:extLst>
              </p:cNvPr>
              <p:cNvSpPr txBox="1"/>
              <p:nvPr/>
            </p:nvSpPr>
            <p:spPr>
              <a:xfrm>
                <a:off x="3964319" y="2431932"/>
                <a:ext cx="4595617"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rPr>
                        <m:t>Ɛ</m:t>
                      </m:r>
                      <m:r>
                        <a:rPr lang="it-IT" sz="3200" b="0" i="1" smtClean="0">
                          <a:latin typeface="Cambria Math" panose="02040503050406030204" pitchFamily="18" charset="0"/>
                        </a:rPr>
                        <m:t> </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𝑖</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𝑅</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m:t>
                      </m:r>
                      <m:r>
                        <m:rPr>
                          <m:sty m:val="p"/>
                        </m:rPr>
                        <a:rPr lang="el-GR" sz="3200">
                          <a:latin typeface="Cambria Math" panose="02040503050406030204" pitchFamily="18" charset="0"/>
                        </a:rPr>
                        <m:t>Φ</m:t>
                      </m:r>
                      <m:r>
                        <a:rPr lang="it-IT" sz="3200" b="0" i="0"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0" smtClean="0">
                          <a:latin typeface="Cambria Math" panose="02040503050406030204" pitchFamily="18" charset="0"/>
                        </a:rPr>
                        <m:t>)</m:t>
                      </m:r>
                    </m:oMath>
                  </m:oMathPara>
                </a14:m>
                <a:endParaRPr lang="it-IT" sz="3200" dirty="0"/>
              </a:p>
            </p:txBody>
          </p:sp>
        </mc:Choice>
        <mc:Fallback xmlns="">
          <p:sp>
            <p:nvSpPr>
              <p:cNvPr id="5" name="CasellaDiTesto 4">
                <a:extLst>
                  <a:ext uri="{FF2B5EF4-FFF2-40B4-BE49-F238E27FC236}">
                    <a16:creationId xmlns:a16="http://schemas.microsoft.com/office/drawing/2014/main" id="{00FD919F-F255-4299-80F6-52909049EFF1}"/>
                  </a:ext>
                </a:extLst>
              </p:cNvPr>
              <p:cNvSpPr txBox="1">
                <a:spLocks noRot="1" noChangeAspect="1" noMove="1" noResize="1" noEditPoints="1" noAdjustHandles="1" noChangeArrowheads="1" noChangeShapeType="1" noTextEdit="1"/>
              </p:cNvSpPr>
              <p:nvPr/>
            </p:nvSpPr>
            <p:spPr>
              <a:xfrm>
                <a:off x="3964319" y="2431932"/>
                <a:ext cx="4595617" cy="552331"/>
              </a:xfrm>
              <a:prstGeom prst="rect">
                <a:avLst/>
              </a:prstGeom>
              <a:blipFill>
                <a:blip r:embed="rId3"/>
                <a:stretch>
                  <a:fillRect/>
                </a:stretch>
              </a:blipFill>
            </p:spPr>
            <p:txBody>
              <a:bodyPr/>
              <a:lstStyle/>
              <a:p>
                <a:r>
                  <a:rPr lang="it-IT">
                    <a:noFill/>
                  </a:rPr>
                  <a:t> </a:t>
                </a:r>
              </a:p>
            </p:txBody>
          </p:sp>
        </mc:Fallback>
      </mc:AlternateContent>
      <p:sp>
        <p:nvSpPr>
          <p:cNvPr id="12" name="Rettangolo 11">
            <a:extLst>
              <a:ext uri="{FF2B5EF4-FFF2-40B4-BE49-F238E27FC236}">
                <a16:creationId xmlns:a16="http://schemas.microsoft.com/office/drawing/2014/main" id="{E8388C10-4ED9-4129-B2C7-0343B58FC1CC}"/>
              </a:ext>
            </a:extLst>
          </p:cNvPr>
          <p:cNvSpPr/>
          <p:nvPr/>
        </p:nvSpPr>
        <p:spPr>
          <a:xfrm>
            <a:off x="4396977" y="3176032"/>
            <a:ext cx="3398046" cy="369332"/>
          </a:xfrm>
          <a:prstGeom prst="rect">
            <a:avLst/>
          </a:prstGeom>
        </p:spPr>
        <p:txBody>
          <a:bodyPr wrap="none">
            <a:spAutoFit/>
          </a:bodyPr>
          <a:lstStyle/>
          <a:p>
            <a:r>
              <a:rPr lang="it-IT" dirty="0"/>
              <a:t>Potenza dissipata per effetto Joule</a:t>
            </a:r>
          </a:p>
        </p:txBody>
      </p:sp>
      <p:sp>
        <p:nvSpPr>
          <p:cNvPr id="14" name="Parentesi graffa aperta 13">
            <a:extLst>
              <a:ext uri="{FF2B5EF4-FFF2-40B4-BE49-F238E27FC236}">
                <a16:creationId xmlns:a16="http://schemas.microsoft.com/office/drawing/2014/main" id="{01D9A57A-3AF9-405B-94DC-AC00B8CA370D}"/>
              </a:ext>
            </a:extLst>
          </p:cNvPr>
          <p:cNvSpPr/>
          <p:nvPr/>
        </p:nvSpPr>
        <p:spPr>
          <a:xfrm rot="16200000">
            <a:off x="5669463" y="2707457"/>
            <a:ext cx="155448" cy="777777"/>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it-IT"/>
          </a:p>
        </p:txBody>
      </p:sp>
      <p:sp>
        <p:nvSpPr>
          <p:cNvPr id="15" name="Freccia a destra 14">
            <a:extLst>
              <a:ext uri="{FF2B5EF4-FFF2-40B4-BE49-F238E27FC236}">
                <a16:creationId xmlns:a16="http://schemas.microsoft.com/office/drawing/2014/main" id="{7041D830-3569-463D-93CF-C88B46E1E99D}"/>
              </a:ext>
            </a:extLst>
          </p:cNvPr>
          <p:cNvSpPr/>
          <p:nvPr/>
        </p:nvSpPr>
        <p:spPr>
          <a:xfrm>
            <a:off x="3013742" y="2555266"/>
            <a:ext cx="713873" cy="397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20" name="Gruppo 19">
            <a:extLst>
              <a:ext uri="{FF2B5EF4-FFF2-40B4-BE49-F238E27FC236}">
                <a16:creationId xmlns:a16="http://schemas.microsoft.com/office/drawing/2014/main" id="{607C7AEA-6765-4A47-A203-7AC4DF290724}"/>
              </a:ext>
            </a:extLst>
          </p:cNvPr>
          <p:cNvGrpSpPr/>
          <p:nvPr/>
        </p:nvGrpSpPr>
        <p:grpSpPr>
          <a:xfrm>
            <a:off x="450090" y="3697552"/>
            <a:ext cx="11371970" cy="2631447"/>
            <a:chOff x="450090" y="3697552"/>
            <a:chExt cx="11371970" cy="2631447"/>
          </a:xfrm>
        </p:grpSpPr>
        <p:sp>
          <p:nvSpPr>
            <p:cNvPr id="19" name="Rettangolo 18">
              <a:extLst>
                <a:ext uri="{FF2B5EF4-FFF2-40B4-BE49-F238E27FC236}">
                  <a16:creationId xmlns:a16="http://schemas.microsoft.com/office/drawing/2014/main" id="{1164B98D-0682-4EB6-AB77-3F880CC2E6BB}"/>
                </a:ext>
              </a:extLst>
            </p:cNvPr>
            <p:cNvSpPr/>
            <p:nvPr/>
          </p:nvSpPr>
          <p:spPr>
            <a:xfrm>
              <a:off x="450090" y="3697552"/>
              <a:ext cx="11371970" cy="260062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D27B3F6-4896-4D06-8E39-F2BA393CA3AB}"/>
                    </a:ext>
                  </a:extLst>
                </p:cNvPr>
                <p:cNvSpPr txBox="1"/>
                <p:nvPr/>
              </p:nvSpPr>
              <p:spPr>
                <a:xfrm>
                  <a:off x="4992280" y="4514108"/>
                  <a:ext cx="1737851"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𝑑𝑞</m:t>
                        </m:r>
                        <m:r>
                          <a:rPr lang="it-IT" sz="3200" b="0" i="1" smtClean="0">
                            <a:latin typeface="Cambria Math" panose="02040503050406030204" pitchFamily="18" charset="0"/>
                          </a:rPr>
                          <m:t>=</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 </m:t>
                        </m:r>
                      </m:oMath>
                    </m:oMathPara>
                  </a14:m>
                  <a:endParaRPr lang="it-IT" sz="3200" dirty="0"/>
                </a:p>
              </p:txBody>
            </p:sp>
          </mc:Choice>
          <mc:Fallback xmlns="">
            <p:sp>
              <p:nvSpPr>
                <p:cNvPr id="3" name="CasellaDiTesto 2">
                  <a:extLst>
                    <a:ext uri="{FF2B5EF4-FFF2-40B4-BE49-F238E27FC236}">
                      <a16:creationId xmlns:a16="http://schemas.microsoft.com/office/drawing/2014/main" id="{6D27B3F6-4896-4D06-8E39-F2BA393CA3AB}"/>
                    </a:ext>
                  </a:extLst>
                </p:cNvPr>
                <p:cNvSpPr txBox="1">
                  <a:spLocks noRot="1" noChangeAspect="1" noMove="1" noResize="1" noEditPoints="1" noAdjustHandles="1" noChangeArrowheads="1" noChangeShapeType="1" noTextEdit="1"/>
                </p:cNvSpPr>
                <p:nvPr/>
              </p:nvSpPr>
              <p:spPr>
                <a:xfrm>
                  <a:off x="4992280" y="4514108"/>
                  <a:ext cx="1737851"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869D27E-56EA-4B30-B869-4CE1A1FD23EB}"/>
                    </a:ext>
                  </a:extLst>
                </p:cNvPr>
                <p:cNvSpPr txBox="1"/>
                <p:nvPr/>
              </p:nvSpPr>
              <p:spPr>
                <a:xfrm>
                  <a:off x="903920" y="4551647"/>
                  <a:ext cx="249504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𝑉</m:t>
                        </m:r>
                        <m:r>
                          <a:rPr lang="it-IT" sz="3200" b="0" i="1" smtClean="0">
                            <a:latin typeface="Cambria Math" panose="02040503050406030204" pitchFamily="18" charset="0"/>
                            <a:ea typeface="Cambria Math" panose="02040503050406030204" pitchFamily="18" charset="0"/>
                          </a:rPr>
                          <m:t>= </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1</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2</m:t>
                            </m:r>
                          </m:sub>
                        </m:sSub>
                      </m:oMath>
                    </m:oMathPara>
                  </a14:m>
                  <a:endParaRPr lang="it-IT" sz="3200" dirty="0"/>
                </a:p>
              </p:txBody>
            </p:sp>
          </mc:Choice>
          <mc:Fallback xmlns="">
            <p:sp>
              <p:nvSpPr>
                <p:cNvPr id="4" name="CasellaDiTesto 3">
                  <a:extLst>
                    <a:ext uri="{FF2B5EF4-FFF2-40B4-BE49-F238E27FC236}">
                      <a16:creationId xmlns:a16="http://schemas.microsoft.com/office/drawing/2014/main" id="{F869D27E-56EA-4B30-B869-4CE1A1FD23EB}"/>
                    </a:ext>
                  </a:extLst>
                </p:cNvPr>
                <p:cNvSpPr txBox="1">
                  <a:spLocks noRot="1" noChangeAspect="1" noMove="1" noResize="1" noEditPoints="1" noAdjustHandles="1" noChangeArrowheads="1" noChangeShapeType="1" noTextEdit="1"/>
                </p:cNvSpPr>
                <p:nvPr/>
              </p:nvSpPr>
              <p:spPr>
                <a:xfrm>
                  <a:off x="903920" y="4551647"/>
                  <a:ext cx="2495042" cy="492443"/>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311FA269-B331-4F63-8F09-93290ADE80A4}"/>
                    </a:ext>
                  </a:extLst>
                </p:cNvPr>
                <p:cNvSpPr txBox="1"/>
                <p:nvPr/>
              </p:nvSpPr>
              <p:spPr>
                <a:xfrm>
                  <a:off x="7980463" y="4492052"/>
                  <a:ext cx="273709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3200" b="0" i="1" smtClean="0">
                                <a:latin typeface="Cambria Math" panose="02040503050406030204" pitchFamily="18" charset="0"/>
                                <a:ea typeface="Cambria Math" panose="02040503050406030204" pitchFamily="18" charset="0"/>
                              </a:rPr>
                            </m:ctrlPr>
                          </m:d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1</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2</m:t>
                                </m:r>
                              </m:sub>
                            </m:sSub>
                          </m:e>
                        </m:d>
                        <m:r>
                          <a:rPr lang="it-IT" sz="3200" b="0" i="1" smtClean="0">
                            <a:latin typeface="Cambria Math" panose="02040503050406030204" pitchFamily="18" charset="0"/>
                          </a:rPr>
                          <m:t>=</m:t>
                        </m:r>
                        <m:r>
                          <a:rPr lang="it-IT" sz="3200" b="0" i="1" smtClean="0">
                            <a:latin typeface="Cambria Math" panose="02040503050406030204" pitchFamily="18" charset="0"/>
                          </a:rPr>
                          <m:t>𝑅</m:t>
                        </m:r>
                        <m:r>
                          <a:rPr lang="it-IT" sz="3200" b="0" i="1" smtClean="0">
                            <a:latin typeface="Cambria Math" panose="02040503050406030204" pitchFamily="18" charset="0"/>
                          </a:rPr>
                          <m:t> </m:t>
                        </m:r>
                        <m:r>
                          <a:rPr lang="it-IT" sz="3200" b="0" i="1" smtClean="0">
                            <a:latin typeface="Cambria Math" panose="02040503050406030204" pitchFamily="18" charset="0"/>
                          </a:rPr>
                          <m:t>𝑖</m:t>
                        </m:r>
                      </m:oMath>
                    </m:oMathPara>
                  </a14:m>
                  <a:endParaRPr lang="it-IT" sz="3200" dirty="0"/>
                </a:p>
              </p:txBody>
            </p:sp>
          </mc:Choice>
          <mc:Fallback xmlns="">
            <p:sp>
              <p:nvSpPr>
                <p:cNvPr id="9" name="CasellaDiTesto 8">
                  <a:extLst>
                    <a:ext uri="{FF2B5EF4-FFF2-40B4-BE49-F238E27FC236}">
                      <a16:creationId xmlns:a16="http://schemas.microsoft.com/office/drawing/2014/main" id="{311FA269-B331-4F63-8F09-93290ADE80A4}"/>
                    </a:ext>
                  </a:extLst>
                </p:cNvPr>
                <p:cNvSpPr txBox="1">
                  <a:spLocks noRot="1" noChangeAspect="1" noMove="1" noResize="1" noEditPoints="1" noAdjustHandles="1" noChangeArrowheads="1" noChangeShapeType="1" noTextEdit="1"/>
                </p:cNvSpPr>
                <p:nvPr/>
              </p:nvSpPr>
              <p:spPr>
                <a:xfrm>
                  <a:off x="7980463" y="4492052"/>
                  <a:ext cx="2737096" cy="492443"/>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0561BC52-41EF-4C31-BB92-8E19C65E198B}"/>
                    </a:ext>
                  </a:extLst>
                </p:cNvPr>
                <p:cNvSpPr/>
                <p:nvPr/>
              </p:nvSpPr>
              <p:spPr>
                <a:xfrm>
                  <a:off x="2436151" y="5230718"/>
                  <a:ext cx="8265661" cy="1027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ea typeface="Cambria Math" panose="02040503050406030204" pitchFamily="18" charset="0"/>
                          </a:rPr>
                          <m:t>𝑊</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𝑑𝐿</m:t>
                            </m:r>
                          </m:num>
                          <m:den>
                            <m:r>
                              <a:rPr lang="it-IT" sz="3200" b="0" i="1" smtClean="0">
                                <a:latin typeface="Cambria Math" panose="02040503050406030204" pitchFamily="18" charset="0"/>
                                <a:ea typeface="Cambria Math" panose="02040503050406030204" pitchFamily="18" charset="0"/>
                              </a:rPr>
                              <m:t>𝑑𝑡</m:t>
                            </m:r>
                          </m:den>
                        </m:f>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𝑑𝑞</m:t>
                            </m:r>
                          </m:num>
                          <m:den>
                            <m:r>
                              <a:rPr lang="it-IT" sz="3200" b="0" i="1" smtClean="0">
                                <a:latin typeface="Cambria Math" panose="02040503050406030204" pitchFamily="18" charset="0"/>
                                <a:ea typeface="Cambria Math" panose="02040503050406030204" pitchFamily="18" charset="0"/>
                              </a:rPr>
                              <m:t>𝑑𝑡</m:t>
                            </m:r>
                          </m:den>
                        </m:f>
                        <m:d>
                          <m:dPr>
                            <m:ctrlPr>
                              <a:rPr lang="it-IT" sz="3200" b="0" i="1" smtClean="0">
                                <a:latin typeface="Cambria Math" panose="02040503050406030204" pitchFamily="18" charset="0"/>
                                <a:ea typeface="Cambria Math" panose="02040503050406030204" pitchFamily="18" charset="0"/>
                              </a:rPr>
                            </m:ctrlPr>
                          </m:d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1</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2</m:t>
                                </m:r>
                              </m:sub>
                            </m:sSub>
                          </m:e>
                        </m:d>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𝑖</m:t>
                        </m:r>
                        <m:d>
                          <m:dPr>
                            <m:ctrlPr>
                              <a:rPr lang="it-IT" sz="3200" b="0" i="1" smtClean="0">
                                <a:latin typeface="Cambria Math" panose="02040503050406030204" pitchFamily="18" charset="0"/>
                                <a:ea typeface="Cambria Math" panose="02040503050406030204" pitchFamily="18" charset="0"/>
                              </a:rPr>
                            </m:ctrlPr>
                          </m:dPr>
                          <m:e>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1</m:t>
                                </m:r>
                              </m:sub>
                            </m:sSub>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𝑉</m:t>
                                </m:r>
                              </m:e>
                              <m:sub>
                                <m:r>
                                  <a:rPr lang="it-IT" sz="3200" b="0" i="1" smtClean="0">
                                    <a:latin typeface="Cambria Math" panose="02040503050406030204" pitchFamily="18" charset="0"/>
                                    <a:ea typeface="Cambria Math" panose="02040503050406030204" pitchFamily="18" charset="0"/>
                                  </a:rPr>
                                  <m:t>2</m:t>
                                </m:r>
                              </m:sub>
                            </m:sSub>
                          </m:e>
                        </m:d>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𝑑𝑡</m:t>
                            </m:r>
                          </m:num>
                          <m:den>
                            <m:r>
                              <a:rPr lang="it-IT" sz="3200" b="0" i="1" smtClean="0">
                                <a:latin typeface="Cambria Math" panose="02040503050406030204" pitchFamily="18" charset="0"/>
                                <a:ea typeface="Cambria Math" panose="02040503050406030204" pitchFamily="18" charset="0"/>
                              </a:rPr>
                              <m:t>𝑑𝑡</m:t>
                            </m:r>
                          </m:den>
                        </m:f>
                        <m:r>
                          <a:rPr lang="it-IT" sz="3200" b="0" i="1" smtClean="0">
                            <a:latin typeface="Cambria Math" panose="02040503050406030204" pitchFamily="18" charset="0"/>
                            <a:ea typeface="Cambria Math" panose="02040503050406030204" pitchFamily="18" charset="0"/>
                          </a:rPr>
                          <m:t>=</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𝑖</m:t>
                            </m:r>
                          </m:e>
                          <m:sup>
                            <m:r>
                              <a:rPr lang="it-IT" sz="3200" b="0" i="1" smtClean="0">
                                <a:latin typeface="Cambria Math" panose="02040503050406030204" pitchFamily="18" charset="0"/>
                                <a:ea typeface="Cambria Math" panose="02040503050406030204" pitchFamily="18" charset="0"/>
                              </a:rPr>
                              <m:t>2</m:t>
                            </m:r>
                          </m:sup>
                        </m:sSup>
                        <m:r>
                          <a:rPr lang="it-IT" sz="3200" b="0" i="1" smtClean="0">
                            <a:latin typeface="Cambria Math" panose="02040503050406030204" pitchFamily="18" charset="0"/>
                            <a:ea typeface="Cambria Math" panose="02040503050406030204" pitchFamily="18" charset="0"/>
                          </a:rPr>
                          <m:t>𝑅</m:t>
                        </m:r>
                      </m:oMath>
                    </m:oMathPara>
                  </a14:m>
                  <a:endParaRPr lang="it-IT" sz="3200" dirty="0"/>
                </a:p>
              </p:txBody>
            </p:sp>
          </mc:Choice>
          <mc:Fallback xmlns="">
            <p:sp>
              <p:nvSpPr>
                <p:cNvPr id="10" name="Rettangolo 9">
                  <a:extLst>
                    <a:ext uri="{FF2B5EF4-FFF2-40B4-BE49-F238E27FC236}">
                      <a16:creationId xmlns:a16="http://schemas.microsoft.com/office/drawing/2014/main" id="{0561BC52-41EF-4C31-BB92-8E19C65E198B}"/>
                    </a:ext>
                  </a:extLst>
                </p:cNvPr>
                <p:cNvSpPr>
                  <a:spLocks noRot="1" noChangeAspect="1" noMove="1" noResize="1" noEditPoints="1" noAdjustHandles="1" noChangeArrowheads="1" noChangeShapeType="1" noTextEdit="1"/>
                </p:cNvSpPr>
                <p:nvPr/>
              </p:nvSpPr>
              <p:spPr>
                <a:xfrm>
                  <a:off x="2436151" y="5230718"/>
                  <a:ext cx="8265661" cy="1027333"/>
                </a:xfrm>
                <a:prstGeom prst="rect">
                  <a:avLst/>
                </a:prstGeom>
                <a:blipFill>
                  <a:blip r:embed="rId7"/>
                  <a:stretch>
                    <a:fillRect/>
                  </a:stretch>
                </a:blipFill>
              </p:spPr>
              <p:txBody>
                <a:bodyPr/>
                <a:lstStyle/>
                <a:p>
                  <a:r>
                    <a:rPr lang="it-IT">
                      <a:noFill/>
                    </a:rPr>
                    <a:t> </a:t>
                  </a:r>
                </a:p>
              </p:txBody>
            </p:sp>
          </mc:Fallback>
        </mc:AlternateContent>
        <p:sp>
          <p:nvSpPr>
            <p:cNvPr id="11" name="Rettangolo 10">
              <a:extLst>
                <a:ext uri="{FF2B5EF4-FFF2-40B4-BE49-F238E27FC236}">
                  <a16:creationId xmlns:a16="http://schemas.microsoft.com/office/drawing/2014/main" id="{8FF4B532-C4A3-4B4A-BA78-3EC9FF25FC24}"/>
                </a:ext>
              </a:extLst>
            </p:cNvPr>
            <p:cNvSpPr/>
            <p:nvPr/>
          </p:nvSpPr>
          <p:spPr>
            <a:xfrm>
              <a:off x="4827533" y="3802827"/>
              <a:ext cx="2247090" cy="584775"/>
            </a:xfrm>
            <a:prstGeom prst="rect">
              <a:avLst/>
            </a:prstGeom>
          </p:spPr>
          <p:txBody>
            <a:bodyPr wrap="none">
              <a:spAutoFit/>
            </a:bodyPr>
            <a:lstStyle/>
            <a:p>
              <a:r>
                <a:rPr lang="it-IT" sz="3200" dirty="0"/>
                <a:t>Effetto Joule</a:t>
              </a:r>
            </a:p>
          </p:txBody>
        </p:sp>
        <p:cxnSp>
          <p:nvCxnSpPr>
            <p:cNvPr id="16" name="Connettore diritto 15">
              <a:extLst>
                <a:ext uri="{FF2B5EF4-FFF2-40B4-BE49-F238E27FC236}">
                  <a16:creationId xmlns:a16="http://schemas.microsoft.com/office/drawing/2014/main" id="{A99FA10E-4E8E-4841-9432-7C2078AF622A}"/>
                </a:ext>
              </a:extLst>
            </p:cNvPr>
            <p:cNvCxnSpPr/>
            <p:nvPr/>
          </p:nvCxnSpPr>
          <p:spPr>
            <a:xfrm flipV="1">
              <a:off x="8857054" y="5230717"/>
              <a:ext cx="533604" cy="513666"/>
            </a:xfrm>
            <a:prstGeom prst="line">
              <a:avLst/>
            </a:prstGeom>
          </p:spPr>
          <p:style>
            <a:lnRef idx="1">
              <a:schemeClr val="accent2"/>
            </a:lnRef>
            <a:fillRef idx="0">
              <a:schemeClr val="accent2"/>
            </a:fillRef>
            <a:effectRef idx="0">
              <a:schemeClr val="accent2"/>
            </a:effectRef>
            <a:fontRef idx="minor">
              <a:schemeClr val="tx1"/>
            </a:fontRef>
          </p:style>
        </p:cxnSp>
        <p:cxnSp>
          <p:nvCxnSpPr>
            <p:cNvPr id="17" name="Connettore diritto 16">
              <a:extLst>
                <a:ext uri="{FF2B5EF4-FFF2-40B4-BE49-F238E27FC236}">
                  <a16:creationId xmlns:a16="http://schemas.microsoft.com/office/drawing/2014/main" id="{85626D4C-BAE7-4DFA-9D0E-9B475ADA6764}"/>
                </a:ext>
              </a:extLst>
            </p:cNvPr>
            <p:cNvCxnSpPr/>
            <p:nvPr/>
          </p:nvCxnSpPr>
          <p:spPr>
            <a:xfrm flipV="1">
              <a:off x="8965134" y="5815333"/>
              <a:ext cx="533604" cy="513666"/>
            </a:xfrm>
            <a:prstGeom prst="line">
              <a:avLst/>
            </a:prstGeom>
          </p:spPr>
          <p:style>
            <a:lnRef idx="1">
              <a:schemeClr val="accent2"/>
            </a:lnRef>
            <a:fillRef idx="0">
              <a:schemeClr val="accent2"/>
            </a:fillRef>
            <a:effectRef idx="0">
              <a:schemeClr val="accent2"/>
            </a:effectRef>
            <a:fontRef idx="minor">
              <a:schemeClr val="tx1"/>
            </a:fontRef>
          </p:style>
        </p:cxnSp>
        <p:sp>
          <p:nvSpPr>
            <p:cNvPr id="18" name="CasellaDiTesto 17">
              <a:extLst>
                <a:ext uri="{FF2B5EF4-FFF2-40B4-BE49-F238E27FC236}">
                  <a16:creationId xmlns:a16="http://schemas.microsoft.com/office/drawing/2014/main" id="{D52B3814-DE46-4CA5-A4E0-6BA2773B2A4A}"/>
                </a:ext>
              </a:extLst>
            </p:cNvPr>
            <p:cNvSpPr txBox="1"/>
            <p:nvPr/>
          </p:nvSpPr>
          <p:spPr>
            <a:xfrm>
              <a:off x="1235242" y="5513551"/>
              <a:ext cx="1260089" cy="461665"/>
            </a:xfrm>
            <a:prstGeom prst="rect">
              <a:avLst/>
            </a:prstGeom>
            <a:noFill/>
          </p:spPr>
          <p:txBody>
            <a:bodyPr wrap="none" rtlCol="0">
              <a:spAutoFit/>
            </a:bodyPr>
            <a:lstStyle/>
            <a:p>
              <a:r>
                <a:rPr lang="it-IT" sz="2400" dirty="0"/>
                <a:t>Potenza:</a:t>
              </a:r>
            </a:p>
          </p:txBody>
        </p:sp>
      </p:grpSp>
    </p:spTree>
    <p:extLst>
      <p:ext uri="{BB962C8B-B14F-4D97-AF65-F5344CB8AC3E}">
        <p14:creationId xmlns:p14="http://schemas.microsoft.com/office/powerpoint/2010/main" val="38537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p:bldP spid="14" grpId="0" animBg="1"/>
      <p:bldP spid="1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B9F7004-A60B-4F25-9E2E-B449BCA26BE6}"/>
                  </a:ext>
                </a:extLst>
              </p:cNvPr>
              <p:cNvSpPr txBox="1"/>
              <p:nvPr/>
            </p:nvSpPr>
            <p:spPr>
              <a:xfrm>
                <a:off x="2481235" y="4262650"/>
                <a:ext cx="2234714"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e>
                        <m:sub>
                          <m:r>
                            <a:rPr lang="it-IT" sz="3200" b="0" i="1" smtClean="0">
                              <a:latin typeface="Cambria Math" panose="02040503050406030204" pitchFamily="18" charset="0"/>
                            </a:rPr>
                            <m:t>𝑚𝑠</m:t>
                          </m:r>
                        </m:sub>
                      </m:sSub>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r>
                        <a:rPr lang="it-IT" sz="3200" dirty="0" smtClean="0">
                          <a:latin typeface="Cambria Math" panose="02040503050406030204" pitchFamily="18" charset="0"/>
                        </a:rPr>
                        <m:t>∧</m:t>
                      </m:r>
                      <m:acc>
                        <m:accPr>
                          <m:chr m:val="̂"/>
                          <m:ctrlPr>
                            <a:rPr lang="it-IT" sz="3200" i="1" dirty="0" smtClean="0">
                              <a:latin typeface="Cambria Math" panose="02040503050406030204" pitchFamily="18" charset="0"/>
                            </a:rPr>
                          </m:ctrlPr>
                        </m:accPr>
                        <m:e>
                          <m:r>
                            <a:rPr lang="it-IT" sz="3200" b="0" i="1" dirty="0" smtClean="0">
                              <a:latin typeface="Cambria Math" panose="02040503050406030204" pitchFamily="18" charset="0"/>
                            </a:rPr>
                            <m:t>𝑛</m:t>
                          </m:r>
                        </m:e>
                      </m:acc>
                    </m:oMath>
                  </m:oMathPara>
                </a14:m>
                <a:endParaRPr lang="it-IT" sz="3200" dirty="0"/>
              </a:p>
            </p:txBody>
          </p:sp>
        </mc:Choice>
        <mc:Fallback xmlns="">
          <p:sp>
            <p:nvSpPr>
              <p:cNvPr id="3" name="CasellaDiTesto 2">
                <a:extLst>
                  <a:ext uri="{FF2B5EF4-FFF2-40B4-BE49-F238E27FC236}">
                    <a16:creationId xmlns:a16="http://schemas.microsoft.com/office/drawing/2014/main" id="{5B9F7004-A60B-4F25-9E2E-B449BCA26BE6}"/>
                  </a:ext>
                </a:extLst>
              </p:cNvPr>
              <p:cNvSpPr txBox="1">
                <a:spLocks noRot="1" noChangeAspect="1" noMove="1" noResize="1" noEditPoints="1" noAdjustHandles="1" noChangeArrowheads="1" noChangeShapeType="1" noTextEdit="1"/>
              </p:cNvSpPr>
              <p:nvPr/>
            </p:nvSpPr>
            <p:spPr>
              <a:xfrm>
                <a:off x="2481235" y="4262650"/>
                <a:ext cx="2234714"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A1281C4-8EE7-4246-85C3-96A5F51917B6}"/>
                  </a:ext>
                </a:extLst>
              </p:cNvPr>
              <p:cNvSpPr txBox="1"/>
              <p:nvPr/>
            </p:nvSpPr>
            <p:spPr>
              <a:xfrm>
                <a:off x="8145506" y="5398591"/>
                <a:ext cx="2007857"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e>
                        <m:sub>
                          <m:r>
                            <a:rPr lang="it-IT" sz="3200" b="0" i="1" smtClean="0">
                              <a:latin typeface="Cambria Math" panose="02040503050406030204" pitchFamily="18" charset="0"/>
                            </a:rPr>
                            <m:t>𝑚</m:t>
                          </m:r>
                        </m:sub>
                      </m:sSub>
                      <m:r>
                        <a:rPr lang="it-IT" sz="3200" b="0" i="1" smtClean="0">
                          <a:latin typeface="Cambria Math" panose="02040503050406030204" pitchFamily="18" charset="0"/>
                        </a:rPr>
                        <m:t>=</m:t>
                      </m:r>
                      <m:r>
                        <a:rPr lang="it-IT" sz="3200" b="0" i="1" smtClean="0">
                          <a:latin typeface="Cambria Math" panose="02040503050406030204" pitchFamily="18" charset="0"/>
                        </a:rPr>
                        <m:t>𝑟𝑜𝑡</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7" name="CasellaDiTesto 6">
                <a:extLst>
                  <a:ext uri="{FF2B5EF4-FFF2-40B4-BE49-F238E27FC236}">
                    <a16:creationId xmlns:a16="http://schemas.microsoft.com/office/drawing/2014/main" id="{5A1281C4-8EE7-4246-85C3-96A5F51917B6}"/>
                  </a:ext>
                </a:extLst>
              </p:cNvPr>
              <p:cNvSpPr txBox="1">
                <a:spLocks noRot="1" noChangeAspect="1" noMove="1" noResize="1" noEditPoints="1" noAdjustHandles="1" noChangeArrowheads="1" noChangeShapeType="1" noTextEdit="1"/>
              </p:cNvSpPr>
              <p:nvPr/>
            </p:nvSpPr>
            <p:spPr>
              <a:xfrm>
                <a:off x="8145506" y="5398591"/>
                <a:ext cx="2007857" cy="552331"/>
              </a:xfrm>
              <a:prstGeom prst="rect">
                <a:avLst/>
              </a:prstGeom>
              <a:blipFill>
                <a:blip r:embed="rId3"/>
                <a:stretch>
                  <a:fillRect/>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30BC574C-AD8A-4EAB-A14E-1BB5141C3922}"/>
              </a:ext>
            </a:extLst>
          </p:cNvPr>
          <p:cNvSpPr/>
          <p:nvPr/>
        </p:nvSpPr>
        <p:spPr>
          <a:xfrm>
            <a:off x="416379" y="3530520"/>
            <a:ext cx="6179565" cy="430887"/>
          </a:xfrm>
          <a:prstGeom prst="rect">
            <a:avLst/>
          </a:prstGeom>
          <a:noFill/>
        </p:spPr>
        <p:txBody>
          <a:bodyPr wrap="square" lIns="91440" tIns="45720" rIns="91440" bIns="45720">
            <a:spAutoFit/>
          </a:bodyPr>
          <a:lstStyle/>
          <a:p>
            <a:pPr algn="ctr"/>
            <a:r>
              <a:rPr lang="it-IT" sz="2200" cap="none" spc="0" dirty="0">
                <a:ln w="22225">
                  <a:solidFill>
                    <a:schemeClr val="accent2"/>
                  </a:solidFill>
                  <a:prstDash val="solid"/>
                </a:ln>
                <a:solidFill>
                  <a:schemeClr val="accent2">
                    <a:lumMod val="40000"/>
                    <a:lumOff val="60000"/>
                  </a:schemeClr>
                </a:solidFill>
                <a:effectLst/>
              </a:rPr>
              <a:t>Densità superficiale di corrente di magnetizzazione</a:t>
            </a:r>
          </a:p>
        </p:txBody>
      </p:sp>
      <p:sp>
        <p:nvSpPr>
          <p:cNvPr id="34" name="Ovale 33">
            <a:extLst>
              <a:ext uri="{FF2B5EF4-FFF2-40B4-BE49-F238E27FC236}">
                <a16:creationId xmlns:a16="http://schemas.microsoft.com/office/drawing/2014/main" id="{98628443-A8D2-4068-98A1-CA72BA9490EA}"/>
              </a:ext>
            </a:extLst>
          </p:cNvPr>
          <p:cNvSpPr/>
          <p:nvPr/>
        </p:nvSpPr>
        <p:spPr>
          <a:xfrm>
            <a:off x="2265409" y="4159427"/>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8E757DEE-98E2-479B-8165-D868428BCCD7}"/>
              </a:ext>
            </a:extLst>
          </p:cNvPr>
          <p:cNvSpPr/>
          <p:nvPr/>
        </p:nvSpPr>
        <p:spPr>
          <a:xfrm>
            <a:off x="7814387" y="526770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776E4DA-AD7F-400C-BD6A-23116E8E47CE}"/>
                  </a:ext>
                </a:extLst>
              </p:cNvPr>
              <p:cNvSpPr txBox="1"/>
              <p:nvPr/>
            </p:nvSpPr>
            <p:spPr>
              <a:xfrm>
                <a:off x="260111" y="132765"/>
                <a:ext cx="11671777" cy="3240118"/>
              </a:xfrm>
              <a:prstGeom prst="rect">
                <a:avLst/>
              </a:prstGeom>
              <a:noFill/>
            </p:spPr>
            <p:txBody>
              <a:bodyPr wrap="square" rtlCol="0">
                <a:spAutoFit/>
              </a:bodyPr>
              <a:lstStyle/>
              <a:p>
                <a:r>
                  <a:rPr lang="it-IT" dirty="0"/>
                  <a:t>Quando un materiale è soggetto all’azione di un campo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a14:m>
                <a:r>
                  <a:rPr lang="it-IT" dirty="0"/>
                  <a:t> i dipoli magnetici indotti o meno, si riorientano. </a:t>
                </a:r>
              </a:p>
              <a:p>
                <a:endParaRPr lang="it-IT" dirty="0"/>
              </a:p>
              <a:p>
                <a:r>
                  <a:rPr lang="it-IT" dirty="0"/>
                  <a:t>Le correnti atomiche dovute al moto degli elettroni sulle loro orbite si trovano in prevalenza in dei piano perpendicolari alla direzione del campo. </a:t>
                </a:r>
              </a:p>
              <a:p>
                <a:endParaRPr lang="it-IT" dirty="0"/>
              </a:p>
              <a:p>
                <a:r>
                  <a:rPr lang="it-IT" dirty="0"/>
                  <a:t>A tali correnti si può associare un vettore densità di corrente di magnetizzazione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m:t>
                        </m:r>
                      </m:sub>
                    </m:sSub>
                    <m:r>
                      <a:rPr lang="it-IT" i="1">
                        <a:latin typeface="Cambria Math" panose="02040503050406030204" pitchFamily="18" charset="0"/>
                      </a:rPr>
                      <m:t> </m:t>
                    </m:r>
                  </m:oMath>
                </a14:m>
                <a:endParaRPr lang="it-IT" dirty="0"/>
              </a:p>
              <a:p>
                <a:endParaRPr lang="it-IT" dirty="0"/>
              </a:p>
              <a:p>
                <a:r>
                  <a:rPr lang="it-IT" dirty="0"/>
                  <a:t>Consideriamo un cilindro di una sostanza omogenea avente il suo asse parallelo a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a14:m>
                <a:r>
                  <a:rPr lang="it-IT" dirty="0"/>
                  <a:t> e la magnetizzazione sia uniforme</a:t>
                </a:r>
              </a:p>
              <a:p>
                <a:endParaRPr lang="it-IT" dirty="0"/>
              </a:p>
              <a:p>
                <a:r>
                  <a:rPr lang="it-IT" dirty="0"/>
                  <a:t>Sulla superficie del cilindro le correnti atomiche generano una corrente </a:t>
                </a:r>
              </a:p>
              <a:p>
                <a:r>
                  <a:rPr lang="it-IT" dirty="0"/>
                  <a:t>superficiale che si avvolge sopra il mantello del cilindro con densità:</a:t>
                </a:r>
              </a:p>
            </p:txBody>
          </p:sp>
        </mc:Choice>
        <mc:Fallback xmlns="">
          <p:sp>
            <p:nvSpPr>
              <p:cNvPr id="4" name="CasellaDiTesto 3">
                <a:extLst>
                  <a:ext uri="{FF2B5EF4-FFF2-40B4-BE49-F238E27FC236}">
                    <a16:creationId xmlns:a16="http://schemas.microsoft.com/office/drawing/2014/main" id="{C776E4DA-AD7F-400C-BD6A-23116E8E47CE}"/>
                  </a:ext>
                </a:extLst>
              </p:cNvPr>
              <p:cNvSpPr txBox="1">
                <a:spLocks noRot="1" noChangeAspect="1" noMove="1" noResize="1" noEditPoints="1" noAdjustHandles="1" noChangeArrowheads="1" noChangeShapeType="1" noTextEdit="1"/>
              </p:cNvSpPr>
              <p:nvPr/>
            </p:nvSpPr>
            <p:spPr>
              <a:xfrm>
                <a:off x="260111" y="132765"/>
                <a:ext cx="11671777" cy="3240118"/>
              </a:xfrm>
              <a:prstGeom prst="rect">
                <a:avLst/>
              </a:prstGeom>
              <a:blipFill>
                <a:blip r:embed="rId4"/>
                <a:stretch>
                  <a:fillRect l="-470" r="-366" b="-2072"/>
                </a:stretch>
              </a:blipFill>
            </p:spPr>
            <p:txBody>
              <a:bodyPr/>
              <a:lstStyle/>
              <a:p>
                <a:r>
                  <a:rPr lang="it-IT">
                    <a:noFill/>
                  </a:rPr>
                  <a:t> </a:t>
                </a:r>
              </a:p>
            </p:txBody>
          </p:sp>
        </mc:Fallback>
      </mc:AlternateContent>
      <p:grpSp>
        <p:nvGrpSpPr>
          <p:cNvPr id="98" name="Gruppo 97">
            <a:extLst>
              <a:ext uri="{FF2B5EF4-FFF2-40B4-BE49-F238E27FC236}">
                <a16:creationId xmlns:a16="http://schemas.microsoft.com/office/drawing/2014/main" id="{DCC31C8F-CE8B-4835-9228-FDBA61714220}"/>
              </a:ext>
            </a:extLst>
          </p:cNvPr>
          <p:cNvGrpSpPr/>
          <p:nvPr/>
        </p:nvGrpSpPr>
        <p:grpSpPr>
          <a:xfrm>
            <a:off x="6952580" y="2696720"/>
            <a:ext cx="4674955" cy="1974043"/>
            <a:chOff x="565457" y="2028990"/>
            <a:chExt cx="5456500" cy="2315450"/>
          </a:xfrm>
        </p:grpSpPr>
        <p:sp>
          <p:nvSpPr>
            <p:cNvPr id="27" name="Ovale 26">
              <a:extLst>
                <a:ext uri="{FF2B5EF4-FFF2-40B4-BE49-F238E27FC236}">
                  <a16:creationId xmlns:a16="http://schemas.microsoft.com/office/drawing/2014/main" id="{D809A0AF-0073-45AF-A517-4CA1BEA32164}"/>
                </a:ext>
              </a:extLst>
            </p:cNvPr>
            <p:cNvSpPr/>
            <p:nvPr/>
          </p:nvSpPr>
          <p:spPr>
            <a:xfrm>
              <a:off x="4833981" y="2860451"/>
              <a:ext cx="1187976" cy="11582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1" name="Gruppo 10">
              <a:extLst>
                <a:ext uri="{FF2B5EF4-FFF2-40B4-BE49-F238E27FC236}">
                  <a16:creationId xmlns:a16="http://schemas.microsoft.com/office/drawing/2014/main" id="{E328B8FF-0AB4-4B6A-8DB5-BA512C807F0A}"/>
                </a:ext>
              </a:extLst>
            </p:cNvPr>
            <p:cNvGrpSpPr/>
            <p:nvPr/>
          </p:nvGrpSpPr>
          <p:grpSpPr>
            <a:xfrm>
              <a:off x="565457" y="2028990"/>
              <a:ext cx="2688219" cy="2315450"/>
              <a:chOff x="1666073" y="1353996"/>
              <a:chExt cx="3537319" cy="3105149"/>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8463F8D-4ADB-4A15-8218-6868B308846A}"/>
                      </a:ext>
                    </a:extLst>
                  </p:cNvPr>
                  <p:cNvSpPr txBox="1"/>
                  <p:nvPr/>
                </p:nvSpPr>
                <p:spPr>
                  <a:xfrm>
                    <a:off x="1666073" y="2665555"/>
                    <a:ext cx="452432" cy="552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2" name="CasellaDiTesto 1">
                    <a:extLst>
                      <a:ext uri="{FF2B5EF4-FFF2-40B4-BE49-F238E27FC236}">
                        <a16:creationId xmlns:a16="http://schemas.microsoft.com/office/drawing/2014/main" id="{38463F8D-4ADB-4A15-8218-6868B308846A}"/>
                      </a:ext>
                    </a:extLst>
                  </p:cNvPr>
                  <p:cNvSpPr txBox="1">
                    <a:spLocks noRot="1" noChangeAspect="1" noMove="1" noResize="1" noEditPoints="1" noAdjustHandles="1" noChangeArrowheads="1" noChangeShapeType="1" noTextEdit="1"/>
                  </p:cNvSpPr>
                  <p:nvPr/>
                </p:nvSpPr>
                <p:spPr>
                  <a:xfrm>
                    <a:off x="1666073" y="2665555"/>
                    <a:ext cx="452432" cy="552331"/>
                  </a:xfrm>
                  <a:prstGeom prst="rect">
                    <a:avLst/>
                  </a:prstGeom>
                  <a:blipFill>
                    <a:blip r:embed="rId5"/>
                    <a:stretch>
                      <a:fillRect r="-18750" b="-27586"/>
                    </a:stretch>
                  </a:blipFill>
                </p:spPr>
                <p:txBody>
                  <a:bodyPr/>
                  <a:lstStyle/>
                  <a:p>
                    <a:r>
                      <a:rPr lang="it-IT">
                        <a:noFill/>
                      </a:rPr>
                      <a:t> </a:t>
                    </a:r>
                  </a:p>
                </p:txBody>
              </p:sp>
            </mc:Fallback>
          </mc:AlternateContent>
          <p:sp>
            <p:nvSpPr>
              <p:cNvPr id="10" name="Ovale 9">
                <a:extLst>
                  <a:ext uri="{FF2B5EF4-FFF2-40B4-BE49-F238E27FC236}">
                    <a16:creationId xmlns:a16="http://schemas.microsoft.com/office/drawing/2014/main" id="{2EFC060E-0253-4BD1-9D9F-E7856C2A33B9}"/>
                  </a:ext>
                </a:extLst>
              </p:cNvPr>
              <p:cNvSpPr/>
              <p:nvPr/>
            </p:nvSpPr>
            <p:spPr>
              <a:xfrm>
                <a:off x="2652728" y="3201845"/>
                <a:ext cx="1278393"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diritto 11">
                <a:extLst>
                  <a:ext uri="{FF2B5EF4-FFF2-40B4-BE49-F238E27FC236}">
                    <a16:creationId xmlns:a16="http://schemas.microsoft.com/office/drawing/2014/main" id="{38E7BCC7-C0CF-4BEB-9558-2B654476C985}"/>
                  </a:ext>
                </a:extLst>
              </p:cNvPr>
              <p:cNvCxnSpPr>
                <a:cxnSpLocks/>
              </p:cNvCxnSpPr>
              <p:nvPr/>
            </p:nvCxnSpPr>
            <p:spPr>
              <a:xfrm flipV="1">
                <a:off x="2765448" y="1546101"/>
                <a:ext cx="1318072" cy="1903395"/>
              </a:xfrm>
              <a:prstGeom prst="line">
                <a:avLst/>
              </a:prstGeom>
            </p:spPr>
            <p:style>
              <a:lnRef idx="1">
                <a:schemeClr val="dk1"/>
              </a:lnRef>
              <a:fillRef idx="0">
                <a:schemeClr val="dk1"/>
              </a:fillRef>
              <a:effectRef idx="0">
                <a:schemeClr val="dk1"/>
              </a:effectRef>
              <a:fontRef idx="minor">
                <a:schemeClr val="tx1"/>
              </a:fontRef>
            </p:style>
          </p:cxnSp>
          <p:sp>
            <p:nvSpPr>
              <p:cNvPr id="15" name="Ovale 14">
                <a:extLst>
                  <a:ext uri="{FF2B5EF4-FFF2-40B4-BE49-F238E27FC236}">
                    <a16:creationId xmlns:a16="http://schemas.microsoft.com/office/drawing/2014/main" id="{AC36CA2F-540D-4263-84B4-5C5AB6B5186E}"/>
                  </a:ext>
                </a:extLst>
              </p:cNvPr>
              <p:cNvSpPr/>
              <p:nvPr/>
            </p:nvSpPr>
            <p:spPr>
              <a:xfrm>
                <a:off x="3924999" y="1353996"/>
                <a:ext cx="1278393" cy="1257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diritto 15">
                <a:extLst>
                  <a:ext uri="{FF2B5EF4-FFF2-40B4-BE49-F238E27FC236}">
                    <a16:creationId xmlns:a16="http://schemas.microsoft.com/office/drawing/2014/main" id="{B1AC7745-E960-44FE-A00E-EF6002AFF689}"/>
                  </a:ext>
                </a:extLst>
              </p:cNvPr>
              <p:cNvCxnSpPr>
                <a:cxnSpLocks/>
              </p:cNvCxnSpPr>
              <p:nvPr/>
            </p:nvCxnSpPr>
            <p:spPr>
              <a:xfrm flipV="1">
                <a:off x="3852776" y="2229043"/>
                <a:ext cx="1318072" cy="1903395"/>
              </a:xfrm>
              <a:prstGeom prst="line">
                <a:avLst/>
              </a:prstGeom>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21AC7B9A-832F-41E5-9270-517303207F71}"/>
                  </a:ext>
                </a:extLst>
              </p:cNvPr>
              <p:cNvCxnSpPr>
                <a:cxnSpLocks/>
              </p:cNvCxnSpPr>
              <p:nvPr/>
            </p:nvCxnSpPr>
            <p:spPr>
              <a:xfrm flipH="1" flipV="1">
                <a:off x="2916593" y="2347147"/>
                <a:ext cx="392520" cy="289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7BDDFF4B-57BF-4192-A6A1-080F3563B935}"/>
                      </a:ext>
                    </a:extLst>
                  </p:cNvPr>
                  <p:cNvSpPr txBox="1"/>
                  <p:nvPr/>
                </p:nvSpPr>
                <p:spPr>
                  <a:xfrm>
                    <a:off x="3072352" y="2118013"/>
                    <a:ext cx="1899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𝑛</m:t>
                              </m:r>
                            </m:e>
                          </m:acc>
                        </m:oMath>
                      </m:oMathPara>
                    </a14:m>
                    <a:endParaRPr lang="it-IT" dirty="0"/>
                  </a:p>
                </p:txBody>
              </p:sp>
            </mc:Choice>
            <mc:Fallback xmlns="">
              <p:sp>
                <p:nvSpPr>
                  <p:cNvPr id="33" name="CasellaDiTesto 32">
                    <a:extLst>
                      <a:ext uri="{FF2B5EF4-FFF2-40B4-BE49-F238E27FC236}">
                        <a16:creationId xmlns:a16="http://schemas.microsoft.com/office/drawing/2014/main" id="{7BDDFF4B-57BF-4192-A6A1-080F3563B935}"/>
                      </a:ext>
                    </a:extLst>
                  </p:cNvPr>
                  <p:cNvSpPr txBox="1">
                    <a:spLocks noRot="1" noChangeAspect="1" noMove="1" noResize="1" noEditPoints="1" noAdjustHandles="1" noChangeArrowheads="1" noChangeShapeType="1" noTextEdit="1"/>
                  </p:cNvSpPr>
                  <p:nvPr/>
                </p:nvSpPr>
                <p:spPr>
                  <a:xfrm>
                    <a:off x="3072352" y="2118013"/>
                    <a:ext cx="189924" cy="276999"/>
                  </a:xfrm>
                  <a:prstGeom prst="rect">
                    <a:avLst/>
                  </a:prstGeom>
                  <a:blipFill>
                    <a:blip r:embed="rId6"/>
                    <a:stretch>
                      <a:fillRect l="-50000" t="-37931" r="-95000" b="-55172"/>
                    </a:stretch>
                  </a:blipFill>
                </p:spPr>
                <p:txBody>
                  <a:bodyPr/>
                  <a:lstStyle/>
                  <a:p>
                    <a:r>
                      <a:rPr lang="it-IT">
                        <a:noFill/>
                      </a:rPr>
                      <a:t> </a:t>
                    </a:r>
                  </a:p>
                </p:txBody>
              </p:sp>
            </mc:Fallback>
          </mc:AlternateContent>
        </p:grpSp>
        <p:sp>
          <p:nvSpPr>
            <p:cNvPr id="38" name="CasellaDiTesto 37">
              <a:extLst>
                <a:ext uri="{FF2B5EF4-FFF2-40B4-BE49-F238E27FC236}">
                  <a16:creationId xmlns:a16="http://schemas.microsoft.com/office/drawing/2014/main" id="{33E3E612-F23A-4AE7-8BBE-15D92C986197}"/>
                </a:ext>
              </a:extLst>
            </p:cNvPr>
            <p:cNvSpPr txBox="1"/>
            <p:nvPr/>
          </p:nvSpPr>
          <p:spPr>
            <a:xfrm>
              <a:off x="5285138" y="2642282"/>
              <a:ext cx="312906" cy="400110"/>
            </a:xfrm>
            <a:prstGeom prst="rect">
              <a:avLst/>
            </a:prstGeom>
            <a:noFill/>
          </p:spPr>
          <p:txBody>
            <a:bodyPr wrap="none" rtlCol="0">
              <a:spAutoFit/>
            </a:bodyPr>
            <a:lstStyle/>
            <a:p>
              <a:r>
                <a:rPr lang="it-IT" sz="2000" dirty="0"/>
                <a:t>&lt;</a:t>
              </a:r>
            </a:p>
          </p:txBody>
        </p:sp>
        <p:grpSp>
          <p:nvGrpSpPr>
            <p:cNvPr id="32" name="Gruppo 31">
              <a:extLst>
                <a:ext uri="{FF2B5EF4-FFF2-40B4-BE49-F238E27FC236}">
                  <a16:creationId xmlns:a16="http://schemas.microsoft.com/office/drawing/2014/main" id="{AC4CF63C-3ECF-4537-A319-E2E3EC9E3158}"/>
                </a:ext>
              </a:extLst>
            </p:cNvPr>
            <p:cNvGrpSpPr/>
            <p:nvPr/>
          </p:nvGrpSpPr>
          <p:grpSpPr>
            <a:xfrm>
              <a:off x="3441003" y="2861602"/>
              <a:ext cx="1392978" cy="1158207"/>
              <a:chOff x="3441003" y="2861602"/>
              <a:chExt cx="1392978" cy="1158207"/>
            </a:xfrm>
          </p:grpSpPr>
          <p:sp>
            <p:nvSpPr>
              <p:cNvPr id="29" name="Ovale 28">
                <a:extLst>
                  <a:ext uri="{FF2B5EF4-FFF2-40B4-BE49-F238E27FC236}">
                    <a16:creationId xmlns:a16="http://schemas.microsoft.com/office/drawing/2014/main" id="{0EC4297E-46C0-4AD4-8733-4B6968AAF65C}"/>
                  </a:ext>
                </a:extLst>
              </p:cNvPr>
              <p:cNvSpPr/>
              <p:nvPr/>
            </p:nvSpPr>
            <p:spPr>
              <a:xfrm>
                <a:off x="3646005" y="2861602"/>
                <a:ext cx="1187976" cy="11582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7D18FD60-EE6F-4342-BAB7-4D540CE2361E}"/>
                  </a:ext>
                </a:extLst>
              </p:cNvPr>
              <p:cNvSpPr txBox="1"/>
              <p:nvPr/>
            </p:nvSpPr>
            <p:spPr>
              <a:xfrm rot="16200000">
                <a:off x="3484605" y="3223335"/>
                <a:ext cx="312906" cy="400110"/>
              </a:xfrm>
              <a:prstGeom prst="rect">
                <a:avLst/>
              </a:prstGeom>
              <a:noFill/>
            </p:spPr>
            <p:txBody>
              <a:bodyPr wrap="none" rtlCol="0">
                <a:spAutoFit/>
              </a:bodyPr>
              <a:lstStyle/>
              <a:p>
                <a:r>
                  <a:rPr lang="it-IT" sz="2000" dirty="0"/>
                  <a:t>&lt;</a:t>
                </a:r>
              </a:p>
            </p:txBody>
          </p:sp>
        </p:grpSp>
        <p:sp>
          <p:nvSpPr>
            <p:cNvPr id="40" name="CasellaDiTesto 39">
              <a:extLst>
                <a:ext uri="{FF2B5EF4-FFF2-40B4-BE49-F238E27FC236}">
                  <a16:creationId xmlns:a16="http://schemas.microsoft.com/office/drawing/2014/main" id="{AD480D99-53C5-45FD-AE1D-789104DAB381}"/>
                </a:ext>
              </a:extLst>
            </p:cNvPr>
            <p:cNvSpPr txBox="1"/>
            <p:nvPr/>
          </p:nvSpPr>
          <p:spPr>
            <a:xfrm rot="16200000">
              <a:off x="4623684" y="3239499"/>
              <a:ext cx="312906" cy="400110"/>
            </a:xfrm>
            <a:prstGeom prst="rect">
              <a:avLst/>
            </a:prstGeom>
            <a:noFill/>
          </p:spPr>
          <p:txBody>
            <a:bodyPr wrap="none" rtlCol="0">
              <a:spAutoFit/>
            </a:bodyPr>
            <a:lstStyle/>
            <a:p>
              <a:r>
                <a:rPr lang="it-IT" sz="2000" dirty="0">
                  <a:solidFill>
                    <a:srgbClr val="FF0000"/>
                  </a:solidFill>
                </a:rPr>
                <a:t>&lt;</a:t>
              </a:r>
            </a:p>
          </p:txBody>
        </p:sp>
        <p:sp>
          <p:nvSpPr>
            <p:cNvPr id="41" name="CasellaDiTesto 40">
              <a:extLst>
                <a:ext uri="{FF2B5EF4-FFF2-40B4-BE49-F238E27FC236}">
                  <a16:creationId xmlns:a16="http://schemas.microsoft.com/office/drawing/2014/main" id="{552D6CB2-F576-4D24-94C6-F118A8A6BBB5}"/>
                </a:ext>
              </a:extLst>
            </p:cNvPr>
            <p:cNvSpPr txBox="1"/>
            <p:nvPr/>
          </p:nvSpPr>
          <p:spPr>
            <a:xfrm rot="5400000">
              <a:off x="4750634" y="3239499"/>
              <a:ext cx="312906" cy="400110"/>
            </a:xfrm>
            <a:prstGeom prst="rect">
              <a:avLst/>
            </a:prstGeom>
            <a:noFill/>
          </p:spPr>
          <p:txBody>
            <a:bodyPr wrap="none" rtlCol="0">
              <a:spAutoFit/>
            </a:bodyPr>
            <a:lstStyle/>
            <a:p>
              <a:r>
                <a:rPr lang="it-IT" sz="2000" dirty="0">
                  <a:solidFill>
                    <a:srgbClr val="FF0000"/>
                  </a:solidFill>
                </a:rPr>
                <a:t>&lt;</a:t>
              </a:r>
            </a:p>
          </p:txBody>
        </p:sp>
        <p:cxnSp>
          <p:nvCxnSpPr>
            <p:cNvPr id="28" name="Connettore 2 27">
              <a:extLst>
                <a:ext uri="{FF2B5EF4-FFF2-40B4-BE49-F238E27FC236}">
                  <a16:creationId xmlns:a16="http://schemas.microsoft.com/office/drawing/2014/main" id="{F2275AE4-B109-4A1B-A493-C59EB2F7D9F7}"/>
                </a:ext>
              </a:extLst>
            </p:cNvPr>
            <p:cNvCxnSpPr>
              <a:cxnSpLocks/>
              <a:endCxn id="39" idx="0"/>
            </p:cNvCxnSpPr>
            <p:nvPr/>
          </p:nvCxnSpPr>
          <p:spPr>
            <a:xfrm flipV="1">
              <a:off x="2182728" y="3423390"/>
              <a:ext cx="1258275" cy="40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e 62">
              <a:extLst>
                <a:ext uri="{FF2B5EF4-FFF2-40B4-BE49-F238E27FC236}">
                  <a16:creationId xmlns:a16="http://schemas.microsoft.com/office/drawing/2014/main" id="{3ADA77EA-596E-4AED-8AD6-97A1D2941466}"/>
                </a:ext>
              </a:extLst>
            </p:cNvPr>
            <p:cNvSpPr/>
            <p:nvPr/>
          </p:nvSpPr>
          <p:spPr>
            <a:xfrm>
              <a:off x="1417684" y="356047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Ovale 63">
              <a:extLst>
                <a:ext uri="{FF2B5EF4-FFF2-40B4-BE49-F238E27FC236}">
                  <a16:creationId xmlns:a16="http://schemas.microsoft.com/office/drawing/2014/main" id="{ED282E87-6E52-4D00-A44C-9A0078648CB3}"/>
                </a:ext>
              </a:extLst>
            </p:cNvPr>
            <p:cNvSpPr/>
            <p:nvPr/>
          </p:nvSpPr>
          <p:spPr>
            <a:xfrm>
              <a:off x="1561484" y="3555867"/>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Ovale 64">
              <a:extLst>
                <a:ext uri="{FF2B5EF4-FFF2-40B4-BE49-F238E27FC236}">
                  <a16:creationId xmlns:a16="http://schemas.microsoft.com/office/drawing/2014/main" id="{7E34D304-F2AC-48D1-8A50-4E6FE2409A6F}"/>
                </a:ext>
              </a:extLst>
            </p:cNvPr>
            <p:cNvSpPr/>
            <p:nvPr/>
          </p:nvSpPr>
          <p:spPr>
            <a:xfrm>
              <a:off x="1705284" y="355125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Ovale 65">
              <a:extLst>
                <a:ext uri="{FF2B5EF4-FFF2-40B4-BE49-F238E27FC236}">
                  <a16:creationId xmlns:a16="http://schemas.microsoft.com/office/drawing/2014/main" id="{AFDA9904-42A3-4552-811C-DEFC2FB3BF6F}"/>
                </a:ext>
              </a:extLst>
            </p:cNvPr>
            <p:cNvSpPr/>
            <p:nvPr/>
          </p:nvSpPr>
          <p:spPr>
            <a:xfrm>
              <a:off x="1849084" y="354665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Ovale 66">
              <a:extLst>
                <a:ext uri="{FF2B5EF4-FFF2-40B4-BE49-F238E27FC236}">
                  <a16:creationId xmlns:a16="http://schemas.microsoft.com/office/drawing/2014/main" id="{75EF3487-7304-4345-A8DA-D7683A4DA7DB}"/>
                </a:ext>
              </a:extLst>
            </p:cNvPr>
            <p:cNvSpPr/>
            <p:nvPr/>
          </p:nvSpPr>
          <p:spPr>
            <a:xfrm>
              <a:off x="1365288" y="3697212"/>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Ovale 67">
              <a:extLst>
                <a:ext uri="{FF2B5EF4-FFF2-40B4-BE49-F238E27FC236}">
                  <a16:creationId xmlns:a16="http://schemas.microsoft.com/office/drawing/2014/main" id="{228D6A1E-D79C-43E6-B38E-40ADD8CB2901}"/>
                </a:ext>
              </a:extLst>
            </p:cNvPr>
            <p:cNvSpPr/>
            <p:nvPr/>
          </p:nvSpPr>
          <p:spPr>
            <a:xfrm>
              <a:off x="1509088" y="3692604"/>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Ovale 68">
              <a:extLst>
                <a:ext uri="{FF2B5EF4-FFF2-40B4-BE49-F238E27FC236}">
                  <a16:creationId xmlns:a16="http://schemas.microsoft.com/office/drawing/2014/main" id="{CD46FD66-E57A-4557-B255-DD479FD62E6C}"/>
                </a:ext>
              </a:extLst>
            </p:cNvPr>
            <p:cNvSpPr/>
            <p:nvPr/>
          </p:nvSpPr>
          <p:spPr>
            <a:xfrm>
              <a:off x="1652888" y="3687996"/>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Ovale 69">
              <a:extLst>
                <a:ext uri="{FF2B5EF4-FFF2-40B4-BE49-F238E27FC236}">
                  <a16:creationId xmlns:a16="http://schemas.microsoft.com/office/drawing/2014/main" id="{B12168ED-4997-4538-91C8-66D02DB44C61}"/>
                </a:ext>
              </a:extLst>
            </p:cNvPr>
            <p:cNvSpPr/>
            <p:nvPr/>
          </p:nvSpPr>
          <p:spPr>
            <a:xfrm>
              <a:off x="1796688" y="3683388"/>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Ovale 70">
              <a:extLst>
                <a:ext uri="{FF2B5EF4-FFF2-40B4-BE49-F238E27FC236}">
                  <a16:creationId xmlns:a16="http://schemas.microsoft.com/office/drawing/2014/main" id="{E79FD02B-ECF4-4FF5-8005-911ABD025712}"/>
                </a:ext>
              </a:extLst>
            </p:cNvPr>
            <p:cNvSpPr/>
            <p:nvPr/>
          </p:nvSpPr>
          <p:spPr>
            <a:xfrm>
              <a:off x="1312892" y="383394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Ovale 71">
              <a:extLst>
                <a:ext uri="{FF2B5EF4-FFF2-40B4-BE49-F238E27FC236}">
                  <a16:creationId xmlns:a16="http://schemas.microsoft.com/office/drawing/2014/main" id="{434CED4F-AAE4-431E-8564-7ADAF4DE5188}"/>
                </a:ext>
              </a:extLst>
            </p:cNvPr>
            <p:cNvSpPr/>
            <p:nvPr/>
          </p:nvSpPr>
          <p:spPr>
            <a:xfrm>
              <a:off x="1456692" y="382934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vale 72">
              <a:extLst>
                <a:ext uri="{FF2B5EF4-FFF2-40B4-BE49-F238E27FC236}">
                  <a16:creationId xmlns:a16="http://schemas.microsoft.com/office/drawing/2014/main" id="{E6A0E5BB-8730-4CCF-B9BF-11E2DDBAEF47}"/>
                </a:ext>
              </a:extLst>
            </p:cNvPr>
            <p:cNvSpPr/>
            <p:nvPr/>
          </p:nvSpPr>
          <p:spPr>
            <a:xfrm>
              <a:off x="1600492" y="382473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Ovale 73">
              <a:extLst>
                <a:ext uri="{FF2B5EF4-FFF2-40B4-BE49-F238E27FC236}">
                  <a16:creationId xmlns:a16="http://schemas.microsoft.com/office/drawing/2014/main" id="{4F86A742-8ABB-4E4C-AA44-50E30D0DB970}"/>
                </a:ext>
              </a:extLst>
            </p:cNvPr>
            <p:cNvSpPr/>
            <p:nvPr/>
          </p:nvSpPr>
          <p:spPr>
            <a:xfrm>
              <a:off x="1744292" y="382012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Ovale 74">
              <a:extLst>
                <a:ext uri="{FF2B5EF4-FFF2-40B4-BE49-F238E27FC236}">
                  <a16:creationId xmlns:a16="http://schemas.microsoft.com/office/drawing/2014/main" id="{D9A755BE-886A-410F-A2CF-201D8F0E5851}"/>
                </a:ext>
              </a:extLst>
            </p:cNvPr>
            <p:cNvSpPr/>
            <p:nvPr/>
          </p:nvSpPr>
          <p:spPr>
            <a:xfrm>
              <a:off x="1408458" y="396090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Ovale 75">
              <a:extLst>
                <a:ext uri="{FF2B5EF4-FFF2-40B4-BE49-F238E27FC236}">
                  <a16:creationId xmlns:a16="http://schemas.microsoft.com/office/drawing/2014/main" id="{F3C2434D-032F-495D-A846-B70E02A6F27D}"/>
                </a:ext>
              </a:extLst>
            </p:cNvPr>
            <p:cNvSpPr/>
            <p:nvPr/>
          </p:nvSpPr>
          <p:spPr>
            <a:xfrm>
              <a:off x="1552258" y="395630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Ovale 76">
              <a:extLst>
                <a:ext uri="{FF2B5EF4-FFF2-40B4-BE49-F238E27FC236}">
                  <a16:creationId xmlns:a16="http://schemas.microsoft.com/office/drawing/2014/main" id="{0214D8E5-D894-400D-8C1F-CE66086868C0}"/>
                </a:ext>
              </a:extLst>
            </p:cNvPr>
            <p:cNvSpPr/>
            <p:nvPr/>
          </p:nvSpPr>
          <p:spPr>
            <a:xfrm>
              <a:off x="1696058" y="395169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4229A8F3-7B45-4D2E-9257-BBC285EC5F9B}"/>
                </a:ext>
              </a:extLst>
            </p:cNvPr>
            <p:cNvSpPr/>
            <p:nvPr/>
          </p:nvSpPr>
          <p:spPr>
            <a:xfrm>
              <a:off x="1839858" y="394708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Ovale 78">
              <a:extLst>
                <a:ext uri="{FF2B5EF4-FFF2-40B4-BE49-F238E27FC236}">
                  <a16:creationId xmlns:a16="http://schemas.microsoft.com/office/drawing/2014/main" id="{77E86875-CF4C-401A-BA1A-7EFE606AAD46}"/>
                </a:ext>
              </a:extLst>
            </p:cNvPr>
            <p:cNvSpPr/>
            <p:nvPr/>
          </p:nvSpPr>
          <p:spPr>
            <a:xfrm>
              <a:off x="1504024" y="408786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a:extLst>
                <a:ext uri="{FF2B5EF4-FFF2-40B4-BE49-F238E27FC236}">
                  <a16:creationId xmlns:a16="http://schemas.microsoft.com/office/drawing/2014/main" id="{FC4FB14D-5784-40E4-8A8D-1D0CA87399E4}"/>
                </a:ext>
              </a:extLst>
            </p:cNvPr>
            <p:cNvSpPr/>
            <p:nvPr/>
          </p:nvSpPr>
          <p:spPr>
            <a:xfrm>
              <a:off x="1647824" y="408326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vale 80">
              <a:extLst>
                <a:ext uri="{FF2B5EF4-FFF2-40B4-BE49-F238E27FC236}">
                  <a16:creationId xmlns:a16="http://schemas.microsoft.com/office/drawing/2014/main" id="{B7BF9471-01B0-4D2D-8416-4F0276DA33BE}"/>
                </a:ext>
              </a:extLst>
            </p:cNvPr>
            <p:cNvSpPr/>
            <p:nvPr/>
          </p:nvSpPr>
          <p:spPr>
            <a:xfrm>
              <a:off x="1791624" y="407865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Ovale 81">
              <a:extLst>
                <a:ext uri="{FF2B5EF4-FFF2-40B4-BE49-F238E27FC236}">
                  <a16:creationId xmlns:a16="http://schemas.microsoft.com/office/drawing/2014/main" id="{81BD0B9D-9DE9-4E29-AC23-C3B3438465F4}"/>
                </a:ext>
              </a:extLst>
            </p:cNvPr>
            <p:cNvSpPr/>
            <p:nvPr/>
          </p:nvSpPr>
          <p:spPr>
            <a:xfrm>
              <a:off x="1935424" y="407404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Ovale 82">
              <a:extLst>
                <a:ext uri="{FF2B5EF4-FFF2-40B4-BE49-F238E27FC236}">
                  <a16:creationId xmlns:a16="http://schemas.microsoft.com/office/drawing/2014/main" id="{4DD3D9E3-2E8C-4D3E-A86B-C5E5351A6FE8}"/>
                </a:ext>
              </a:extLst>
            </p:cNvPr>
            <p:cNvSpPr/>
            <p:nvPr/>
          </p:nvSpPr>
          <p:spPr>
            <a:xfrm>
              <a:off x="1599477" y="343000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Ovale 83">
              <a:extLst>
                <a:ext uri="{FF2B5EF4-FFF2-40B4-BE49-F238E27FC236}">
                  <a16:creationId xmlns:a16="http://schemas.microsoft.com/office/drawing/2014/main" id="{CA59D336-C2EF-4011-AFFE-35D245C60A3B}"/>
                </a:ext>
              </a:extLst>
            </p:cNvPr>
            <p:cNvSpPr/>
            <p:nvPr/>
          </p:nvSpPr>
          <p:spPr>
            <a:xfrm>
              <a:off x="1754237" y="340234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18C581E-2396-4FF5-8421-024687677E9E}"/>
                </a:ext>
              </a:extLst>
            </p:cNvPr>
            <p:cNvSpPr/>
            <p:nvPr/>
          </p:nvSpPr>
          <p:spPr>
            <a:xfrm>
              <a:off x="1908685" y="342999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a:extLst>
                <a:ext uri="{FF2B5EF4-FFF2-40B4-BE49-F238E27FC236}">
                  <a16:creationId xmlns:a16="http://schemas.microsoft.com/office/drawing/2014/main" id="{7432D51F-319A-4F5E-B3D7-30FB80F34CDE}"/>
                </a:ext>
              </a:extLst>
            </p:cNvPr>
            <p:cNvSpPr/>
            <p:nvPr/>
          </p:nvSpPr>
          <p:spPr>
            <a:xfrm>
              <a:off x="1997660" y="352912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Ovale 86">
              <a:extLst>
                <a:ext uri="{FF2B5EF4-FFF2-40B4-BE49-F238E27FC236}">
                  <a16:creationId xmlns:a16="http://schemas.microsoft.com/office/drawing/2014/main" id="{779FE7C7-7797-4EA7-8283-B3409340401D}"/>
                </a:ext>
              </a:extLst>
            </p:cNvPr>
            <p:cNvSpPr/>
            <p:nvPr/>
          </p:nvSpPr>
          <p:spPr>
            <a:xfrm>
              <a:off x="2086635" y="362825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Ovale 87">
              <a:extLst>
                <a:ext uri="{FF2B5EF4-FFF2-40B4-BE49-F238E27FC236}">
                  <a16:creationId xmlns:a16="http://schemas.microsoft.com/office/drawing/2014/main" id="{4BF49216-DF6E-40C6-B1BE-FA9917653A24}"/>
                </a:ext>
              </a:extLst>
            </p:cNvPr>
            <p:cNvSpPr/>
            <p:nvPr/>
          </p:nvSpPr>
          <p:spPr>
            <a:xfrm>
              <a:off x="2135859" y="3768476"/>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Ovale 88">
              <a:extLst>
                <a:ext uri="{FF2B5EF4-FFF2-40B4-BE49-F238E27FC236}">
                  <a16:creationId xmlns:a16="http://schemas.microsoft.com/office/drawing/2014/main" id="{2D40F986-9CFB-4511-9098-441CDCA231D9}"/>
                </a:ext>
              </a:extLst>
            </p:cNvPr>
            <p:cNvSpPr/>
            <p:nvPr/>
          </p:nvSpPr>
          <p:spPr>
            <a:xfrm>
              <a:off x="2119735" y="3902224"/>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0" name="Ovale 89">
              <a:extLst>
                <a:ext uri="{FF2B5EF4-FFF2-40B4-BE49-F238E27FC236}">
                  <a16:creationId xmlns:a16="http://schemas.microsoft.com/office/drawing/2014/main" id="{0CD4BD76-24FD-445B-862D-66D76A58B0E6}"/>
                </a:ext>
              </a:extLst>
            </p:cNvPr>
            <p:cNvSpPr/>
            <p:nvPr/>
          </p:nvSpPr>
          <p:spPr>
            <a:xfrm>
              <a:off x="2078482" y="403496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Ovale 90">
              <a:extLst>
                <a:ext uri="{FF2B5EF4-FFF2-40B4-BE49-F238E27FC236}">
                  <a16:creationId xmlns:a16="http://schemas.microsoft.com/office/drawing/2014/main" id="{29282423-9015-4FAE-B1ED-A3D219A0EAA9}"/>
                </a:ext>
              </a:extLst>
            </p:cNvPr>
            <p:cNvSpPr/>
            <p:nvPr/>
          </p:nvSpPr>
          <p:spPr>
            <a:xfrm>
              <a:off x="1923985" y="365618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A70E2DCC-6934-4C87-8F57-F18AE0A59A2F}"/>
                </a:ext>
              </a:extLst>
            </p:cNvPr>
            <p:cNvSpPr/>
            <p:nvPr/>
          </p:nvSpPr>
          <p:spPr>
            <a:xfrm>
              <a:off x="1895903" y="381706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Ovale 92">
              <a:extLst>
                <a:ext uri="{FF2B5EF4-FFF2-40B4-BE49-F238E27FC236}">
                  <a16:creationId xmlns:a16="http://schemas.microsoft.com/office/drawing/2014/main" id="{660B1485-4FBB-49E6-9070-92D896406C29}"/>
                </a:ext>
              </a:extLst>
            </p:cNvPr>
            <p:cNvSpPr/>
            <p:nvPr/>
          </p:nvSpPr>
          <p:spPr>
            <a:xfrm>
              <a:off x="2007293" y="376079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4" name="Ovale 93">
              <a:extLst>
                <a:ext uri="{FF2B5EF4-FFF2-40B4-BE49-F238E27FC236}">
                  <a16:creationId xmlns:a16="http://schemas.microsoft.com/office/drawing/2014/main" id="{7843E814-1C8C-4670-A382-6675D75C1535}"/>
                </a:ext>
              </a:extLst>
            </p:cNvPr>
            <p:cNvSpPr/>
            <p:nvPr/>
          </p:nvSpPr>
          <p:spPr>
            <a:xfrm>
              <a:off x="1982765" y="391988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Ovale 94">
              <a:extLst>
                <a:ext uri="{FF2B5EF4-FFF2-40B4-BE49-F238E27FC236}">
                  <a16:creationId xmlns:a16="http://schemas.microsoft.com/office/drawing/2014/main" id="{50FEA64F-73D2-4342-BBB6-1CF782430263}"/>
                </a:ext>
              </a:extLst>
            </p:cNvPr>
            <p:cNvSpPr/>
            <p:nvPr/>
          </p:nvSpPr>
          <p:spPr>
            <a:xfrm>
              <a:off x="1574339" y="4185252"/>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Ovale 95">
              <a:extLst>
                <a:ext uri="{FF2B5EF4-FFF2-40B4-BE49-F238E27FC236}">
                  <a16:creationId xmlns:a16="http://schemas.microsoft.com/office/drawing/2014/main" id="{F9C77C1A-D591-4880-9425-A8C352D233BF}"/>
                </a:ext>
              </a:extLst>
            </p:cNvPr>
            <p:cNvSpPr/>
            <p:nvPr/>
          </p:nvSpPr>
          <p:spPr>
            <a:xfrm>
              <a:off x="1710583" y="418525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7" name="Ovale 96">
              <a:extLst>
                <a:ext uri="{FF2B5EF4-FFF2-40B4-BE49-F238E27FC236}">
                  <a16:creationId xmlns:a16="http://schemas.microsoft.com/office/drawing/2014/main" id="{39C17F20-510E-43BB-918E-C59CFE333341}"/>
                </a:ext>
              </a:extLst>
            </p:cNvPr>
            <p:cNvSpPr/>
            <p:nvPr/>
          </p:nvSpPr>
          <p:spPr>
            <a:xfrm>
              <a:off x="1846827" y="418525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9" name="CasellaDiTesto 98">
            <a:extLst>
              <a:ext uri="{FF2B5EF4-FFF2-40B4-BE49-F238E27FC236}">
                <a16:creationId xmlns:a16="http://schemas.microsoft.com/office/drawing/2014/main" id="{20A81D72-48AB-4095-A62B-5405A23120B6}"/>
              </a:ext>
            </a:extLst>
          </p:cNvPr>
          <p:cNvSpPr txBox="1"/>
          <p:nvPr/>
        </p:nvSpPr>
        <p:spPr>
          <a:xfrm>
            <a:off x="416379" y="5461907"/>
            <a:ext cx="6952544" cy="646331"/>
          </a:xfrm>
          <a:prstGeom prst="rect">
            <a:avLst/>
          </a:prstGeom>
          <a:noFill/>
        </p:spPr>
        <p:txBody>
          <a:bodyPr wrap="none" rtlCol="0">
            <a:spAutoFit/>
          </a:bodyPr>
          <a:lstStyle/>
          <a:p>
            <a:r>
              <a:rPr lang="it-IT" dirty="0"/>
              <a:t>In caso di magnetizzazione non uniforme le correnti non si compensano </a:t>
            </a:r>
          </a:p>
          <a:p>
            <a:r>
              <a:rPr lang="it-IT" dirty="0"/>
              <a:t>e nel volume si ha:</a:t>
            </a:r>
          </a:p>
        </p:txBody>
      </p:sp>
    </p:spTree>
    <p:extLst>
      <p:ext uri="{BB962C8B-B14F-4D97-AF65-F5344CB8AC3E}">
        <p14:creationId xmlns:p14="http://schemas.microsoft.com/office/powerpoint/2010/main" val="18718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34" grpId="0" animBg="1"/>
      <p:bldP spid="36" grpId="0" animBg="1"/>
      <p:bldP spid="9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D8629B9-BE80-4903-8759-C9A94188A8DD}"/>
                  </a:ext>
                </a:extLst>
              </p:cNvPr>
              <p:cNvSpPr txBox="1"/>
              <p:nvPr/>
            </p:nvSpPr>
            <p:spPr>
              <a:xfrm>
                <a:off x="3963374" y="2534590"/>
                <a:ext cx="3282052"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𝑖</m:t>
                      </m:r>
                      <m:r>
                        <a:rPr lang="it-IT" sz="2800" b="0" i="1" smtClean="0">
                          <a:latin typeface="Cambria Math" panose="02040503050406030204" pitchFamily="18" charset="0"/>
                          <a:ea typeface="Cambria Math" panose="02040503050406030204" pitchFamily="18" charset="0"/>
                        </a:rPr>
                        <m:t>= </m:t>
                      </m:r>
                      <m:f>
                        <m:fPr>
                          <m:ctrlPr>
                            <a:rPr lang="it-IT" sz="2800" b="0" i="1" smtClean="0">
                              <a:latin typeface="Cambria Math" panose="02040503050406030204" pitchFamily="18" charset="0"/>
                              <a:ea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1</m:t>
                          </m:r>
                        </m:num>
                        <m:den>
                          <m:r>
                            <a:rPr lang="it-IT" sz="2800" b="0" i="1" smtClean="0">
                              <a:latin typeface="Cambria Math" panose="02040503050406030204" pitchFamily="18" charset="0"/>
                              <a:ea typeface="Cambria Math" panose="02040503050406030204" pitchFamily="18" charset="0"/>
                            </a:rPr>
                            <m:t>𝑅</m:t>
                          </m:r>
                        </m:den>
                      </m:f>
                      <m:d>
                        <m:dPr>
                          <m:ctrlPr>
                            <a:rPr lang="it-IT" sz="2800" b="0" i="1" smtClean="0">
                              <a:latin typeface="Cambria Math" panose="02040503050406030204" pitchFamily="18" charset="0"/>
                              <a:ea typeface="Cambria Math" panose="02040503050406030204" pitchFamily="18" charset="0"/>
                            </a:rPr>
                          </m:ctrlPr>
                        </m:dPr>
                        <m:e>
                          <m:r>
                            <a:rPr lang="it-IT" sz="2800" b="0" i="1" smtClean="0">
                              <a:latin typeface="Cambria Math" panose="02040503050406030204" pitchFamily="18" charset="0"/>
                              <a:ea typeface="Cambria Math" panose="02040503050406030204" pitchFamily="18" charset="0"/>
                            </a:rPr>
                            <m:t>𝜀</m:t>
                          </m:r>
                          <m:r>
                            <a:rPr lang="it-IT" sz="2800" b="0" i="1" smtClean="0">
                              <a:latin typeface="Cambria Math" panose="02040503050406030204" pitchFamily="18" charset="0"/>
                              <a:ea typeface="Cambria Math" panose="02040503050406030204" pitchFamily="18" charset="0"/>
                            </a:rPr>
                            <m:t>−</m:t>
                          </m:r>
                          <m:f>
                            <m:fPr>
                              <m:ctrlPr>
                                <a:rPr lang="it-IT" sz="2800" i="1">
                                  <a:latin typeface="Cambria Math" panose="02040503050406030204" pitchFamily="18"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𝑑</m:t>
                              </m:r>
                              <m:r>
                                <m:rPr>
                                  <m:sty m:val="p"/>
                                </m:rPr>
                                <a:rPr lang="el-GR" sz="2800" i="1">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d>
                            </m:num>
                            <m:den>
                              <m:r>
                                <a:rPr lang="it-IT" sz="2800" i="1">
                                  <a:latin typeface="Cambria Math" panose="02040503050406030204" pitchFamily="18" charset="0"/>
                                  <a:ea typeface="Cambria Math" panose="02040503050406030204" pitchFamily="18" charset="0"/>
                                </a:rPr>
                                <m:t>𝑑𝑡</m:t>
                              </m:r>
                            </m:den>
                          </m:f>
                        </m:e>
                      </m:d>
                    </m:oMath>
                  </m:oMathPara>
                </a14:m>
                <a:endParaRPr lang="it-IT" sz="2800" dirty="0"/>
              </a:p>
            </p:txBody>
          </p:sp>
        </mc:Choice>
        <mc:Fallback xmlns="">
          <p:sp>
            <p:nvSpPr>
              <p:cNvPr id="2" name="CasellaDiTesto 1">
                <a:extLst>
                  <a:ext uri="{FF2B5EF4-FFF2-40B4-BE49-F238E27FC236}">
                    <a16:creationId xmlns:a16="http://schemas.microsoft.com/office/drawing/2014/main" id="{4D8629B9-BE80-4903-8759-C9A94188A8DD}"/>
                  </a:ext>
                </a:extLst>
              </p:cNvPr>
              <p:cNvSpPr txBox="1">
                <a:spLocks noRot="1" noChangeAspect="1" noMove="1" noResize="1" noEditPoints="1" noAdjustHandles="1" noChangeArrowheads="1" noChangeShapeType="1" noTextEdit="1"/>
              </p:cNvSpPr>
              <p:nvPr/>
            </p:nvSpPr>
            <p:spPr>
              <a:xfrm>
                <a:off x="3963374" y="2534590"/>
                <a:ext cx="3282052" cy="96815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5F3FBDCA-C207-42AF-9A9A-F19125FB3CF1}"/>
                  </a:ext>
                </a:extLst>
              </p:cNvPr>
              <p:cNvSpPr txBox="1"/>
              <p:nvPr/>
            </p:nvSpPr>
            <p:spPr>
              <a:xfrm>
                <a:off x="3306592" y="571048"/>
                <a:ext cx="4595617"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rPr>
                        <m:t>Ɛ</m:t>
                      </m:r>
                      <m:r>
                        <a:rPr lang="it-IT" sz="3200" b="0" i="1" smtClean="0">
                          <a:latin typeface="Cambria Math" panose="02040503050406030204" pitchFamily="18" charset="0"/>
                        </a:rPr>
                        <m:t> </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m:t>
                      </m:r>
                      <m:sSup>
                        <m:sSupPr>
                          <m:ctrlPr>
                            <a:rPr lang="it-IT" sz="3200" b="0" i="1" smtClean="0">
                              <a:latin typeface="Cambria Math" panose="02040503050406030204" pitchFamily="18" charset="0"/>
                            </a:rPr>
                          </m:ctrlPr>
                        </m:sSupPr>
                        <m:e>
                          <m:r>
                            <a:rPr lang="it-IT" sz="3200" b="0" i="1" smtClean="0">
                              <a:latin typeface="Cambria Math" panose="02040503050406030204" pitchFamily="18" charset="0"/>
                            </a:rPr>
                            <m:t>𝑖</m:t>
                          </m:r>
                        </m:e>
                        <m:sup>
                          <m:r>
                            <a:rPr lang="it-IT" sz="3200" b="0" i="1" smtClean="0">
                              <a:latin typeface="Cambria Math" panose="02040503050406030204" pitchFamily="18" charset="0"/>
                            </a:rPr>
                            <m:t>2</m:t>
                          </m:r>
                        </m:sup>
                      </m:sSup>
                      <m:r>
                        <a:rPr lang="it-IT" sz="3200" b="0" i="1" smtClean="0">
                          <a:latin typeface="Cambria Math" panose="02040503050406030204" pitchFamily="18" charset="0"/>
                        </a:rPr>
                        <m:t>𝑅</m:t>
                      </m:r>
                      <m:r>
                        <a:rPr lang="it-IT" sz="3200" b="0" i="1" smtClean="0">
                          <a:latin typeface="Cambria Math" panose="02040503050406030204" pitchFamily="18" charset="0"/>
                        </a:rPr>
                        <m:t> </m:t>
                      </m:r>
                      <m:r>
                        <a:rPr lang="it-IT" sz="3200" b="0" i="1" smtClean="0">
                          <a:latin typeface="Cambria Math" panose="02040503050406030204" pitchFamily="18" charset="0"/>
                        </a:rPr>
                        <m:t>𝑑𝑡</m:t>
                      </m:r>
                      <m:r>
                        <a:rPr lang="it-IT" sz="3200" b="0" i="1" smtClean="0">
                          <a:latin typeface="Cambria Math" panose="02040503050406030204" pitchFamily="18" charset="0"/>
                        </a:rPr>
                        <m:t>+</m:t>
                      </m:r>
                      <m:r>
                        <a:rPr lang="it-IT" sz="3200" b="0" i="1" smtClean="0">
                          <a:latin typeface="Cambria Math" panose="02040503050406030204" pitchFamily="18" charset="0"/>
                        </a:rPr>
                        <m:t>𝑖</m:t>
                      </m:r>
                      <m:r>
                        <a:rPr lang="it-IT" sz="3200" b="0" i="1" smtClean="0">
                          <a:latin typeface="Cambria Math" panose="02040503050406030204" pitchFamily="18" charset="0"/>
                        </a:rPr>
                        <m:t> </m:t>
                      </m:r>
                      <m:r>
                        <a:rPr lang="it-IT" sz="3200" b="0" i="1" smtClean="0">
                          <a:latin typeface="Cambria Math" panose="02040503050406030204" pitchFamily="18" charset="0"/>
                        </a:rPr>
                        <m:t>𝑑</m:t>
                      </m:r>
                      <m:r>
                        <m:rPr>
                          <m:sty m:val="p"/>
                        </m:rPr>
                        <a:rPr lang="el-GR" sz="3200">
                          <a:latin typeface="Cambria Math" panose="02040503050406030204" pitchFamily="18" charset="0"/>
                        </a:rPr>
                        <m:t>Φ</m:t>
                      </m:r>
                      <m:r>
                        <a:rPr lang="it-IT" sz="3200" b="0" i="0"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0" smtClean="0">
                          <a:latin typeface="Cambria Math" panose="02040503050406030204" pitchFamily="18" charset="0"/>
                        </a:rPr>
                        <m:t>)</m:t>
                      </m:r>
                    </m:oMath>
                  </m:oMathPara>
                </a14:m>
                <a:endParaRPr lang="it-IT" sz="3200" dirty="0"/>
              </a:p>
            </p:txBody>
          </p:sp>
        </mc:Choice>
        <mc:Fallback xmlns="">
          <p:sp>
            <p:nvSpPr>
              <p:cNvPr id="9" name="CasellaDiTesto 8">
                <a:extLst>
                  <a:ext uri="{FF2B5EF4-FFF2-40B4-BE49-F238E27FC236}">
                    <a16:creationId xmlns:a16="http://schemas.microsoft.com/office/drawing/2014/main" id="{5F3FBDCA-C207-42AF-9A9A-F19125FB3CF1}"/>
                  </a:ext>
                </a:extLst>
              </p:cNvPr>
              <p:cNvSpPr txBox="1">
                <a:spLocks noRot="1" noChangeAspect="1" noMove="1" noResize="1" noEditPoints="1" noAdjustHandles="1" noChangeArrowheads="1" noChangeShapeType="1" noTextEdit="1"/>
              </p:cNvSpPr>
              <p:nvPr/>
            </p:nvSpPr>
            <p:spPr>
              <a:xfrm>
                <a:off x="3306592" y="571048"/>
                <a:ext cx="4595617" cy="552331"/>
              </a:xfrm>
              <a:prstGeom prst="rect">
                <a:avLst/>
              </a:prstGeom>
              <a:blipFill>
                <a:blip r:embed="rId3"/>
                <a:stretch>
                  <a:fillRect/>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8D738891-7396-4D5E-B221-62E369201D5C}"/>
              </a:ext>
            </a:extLst>
          </p:cNvPr>
          <p:cNvSpPr txBox="1"/>
          <p:nvPr/>
        </p:nvSpPr>
        <p:spPr>
          <a:xfrm>
            <a:off x="2181726" y="1475873"/>
            <a:ext cx="7472495" cy="461665"/>
          </a:xfrm>
          <a:prstGeom prst="rect">
            <a:avLst/>
          </a:prstGeom>
          <a:noFill/>
        </p:spPr>
        <p:txBody>
          <a:bodyPr wrap="none" rtlCol="0">
            <a:spAutoFit/>
          </a:bodyPr>
          <a:lstStyle/>
          <a:p>
            <a:r>
              <a:rPr lang="it-IT" sz="2400" dirty="0"/>
              <a:t>Se ricaviamo la corrente da questa espressione otteniamo:</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DA4D76FF-D554-4AE1-8257-BC58DB2368CA}"/>
                  </a:ext>
                </a:extLst>
              </p:cNvPr>
              <p:cNvSpPr txBox="1"/>
              <p:nvPr/>
            </p:nvSpPr>
            <p:spPr>
              <a:xfrm>
                <a:off x="553452" y="4316899"/>
                <a:ext cx="11421979" cy="1065228"/>
              </a:xfrm>
              <a:prstGeom prst="rect">
                <a:avLst/>
              </a:prstGeom>
              <a:noFill/>
            </p:spPr>
            <p:txBody>
              <a:bodyPr wrap="square" rtlCol="0">
                <a:spAutoFit/>
              </a:bodyPr>
              <a:lstStyle/>
              <a:p>
                <a:r>
                  <a:rPr lang="it-IT" sz="2400" dirty="0"/>
                  <a:t>Questa relazione mostra che a causa del «flusso tagliato» dalla parte mobile del circuito, si ha in questo una </a:t>
                </a:r>
                <a:r>
                  <a:rPr lang="it-IT" sz="2400" dirty="0" err="1"/>
                  <a:t>f.e.m</a:t>
                </a:r>
                <a:r>
                  <a:rPr lang="it-IT" sz="2400" dirty="0"/>
                  <a:t>. indotta </a:t>
                </a:r>
                <a14:m>
                  <m:oMath xmlns:m="http://schemas.openxmlformats.org/officeDocument/2006/math">
                    <m:r>
                      <a:rPr lang="it-IT" sz="2400" b="0" i="1" smtClean="0">
                        <a:latin typeface="Cambria Math" panose="02040503050406030204" pitchFamily="18" charset="0"/>
                        <a:ea typeface="Cambria Math" panose="02040503050406030204" pitchFamily="18" charset="0"/>
                      </a:rPr>
                      <m:t>−</m:t>
                    </m:r>
                    <m:f>
                      <m:fPr>
                        <m:ctrlPr>
                          <a:rPr lang="it-IT" sz="2400" i="1">
                            <a:latin typeface="Cambria Math" panose="02040503050406030204" pitchFamily="18" charset="0"/>
                            <a:ea typeface="Cambria Math" panose="02040503050406030204" pitchFamily="18" charset="0"/>
                          </a:rPr>
                        </m:ctrlPr>
                      </m:fPr>
                      <m:num>
                        <m:r>
                          <a:rPr lang="it-IT" sz="2400" i="1">
                            <a:latin typeface="Cambria Math" panose="02040503050406030204" pitchFamily="18" charset="0"/>
                            <a:ea typeface="Cambria Math" panose="02040503050406030204" pitchFamily="18" charset="0"/>
                          </a:rPr>
                          <m:t>𝑑</m:t>
                        </m:r>
                        <m:r>
                          <m:rPr>
                            <m:sty m:val="p"/>
                          </m:rPr>
                          <a:rPr lang="el-GR" sz="2400" i="1">
                            <a:latin typeface="Cambria Math" panose="02040503050406030204" pitchFamily="18" charset="0"/>
                            <a:ea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a:rPr lang="it-IT" sz="2400" i="1">
                                    <a:latin typeface="Cambria Math" panose="02040503050406030204" pitchFamily="18" charset="0"/>
                                  </a:rPr>
                                  <m:t>𝐵</m:t>
                                </m:r>
                              </m:e>
                            </m:acc>
                          </m:e>
                        </m:d>
                      </m:num>
                      <m:den>
                        <m:r>
                          <a:rPr lang="it-IT" sz="2400" i="1">
                            <a:latin typeface="Cambria Math" panose="02040503050406030204" pitchFamily="18" charset="0"/>
                            <a:ea typeface="Cambria Math" panose="02040503050406030204" pitchFamily="18" charset="0"/>
                          </a:rPr>
                          <m:t>𝑑𝑡</m:t>
                        </m:r>
                      </m:den>
                    </m:f>
                  </m:oMath>
                </a14:m>
                <a:r>
                  <a:rPr lang="it-IT" sz="2400" dirty="0"/>
                  <a:t> quale prevista dalla legge di Faraday</a:t>
                </a:r>
              </a:p>
            </p:txBody>
          </p:sp>
        </mc:Choice>
        <mc:Fallback xmlns="">
          <p:sp>
            <p:nvSpPr>
              <p:cNvPr id="10" name="CasellaDiTesto 9">
                <a:extLst>
                  <a:ext uri="{FF2B5EF4-FFF2-40B4-BE49-F238E27FC236}">
                    <a16:creationId xmlns:a16="http://schemas.microsoft.com/office/drawing/2014/main" id="{DA4D76FF-D554-4AE1-8257-BC58DB2368CA}"/>
                  </a:ext>
                </a:extLst>
              </p:cNvPr>
              <p:cNvSpPr txBox="1">
                <a:spLocks noRot="1" noChangeAspect="1" noMove="1" noResize="1" noEditPoints="1" noAdjustHandles="1" noChangeArrowheads="1" noChangeShapeType="1" noTextEdit="1"/>
              </p:cNvSpPr>
              <p:nvPr/>
            </p:nvSpPr>
            <p:spPr>
              <a:xfrm>
                <a:off x="553452" y="4316899"/>
                <a:ext cx="11421979" cy="1065228"/>
              </a:xfrm>
              <a:prstGeom prst="rect">
                <a:avLst/>
              </a:prstGeom>
              <a:blipFill>
                <a:blip r:embed="rId4"/>
                <a:stretch>
                  <a:fillRect l="-854" t="-4571" r="-534" b="-5143"/>
                </a:stretch>
              </a:blipFill>
            </p:spPr>
            <p:txBody>
              <a:bodyPr/>
              <a:lstStyle/>
              <a:p>
                <a:r>
                  <a:rPr lang="it-IT">
                    <a:noFill/>
                  </a:rPr>
                  <a:t> </a:t>
                </a:r>
              </a:p>
            </p:txBody>
          </p:sp>
        </mc:Fallback>
      </mc:AlternateContent>
    </p:spTree>
    <p:extLst>
      <p:ext uri="{BB962C8B-B14F-4D97-AF65-F5344CB8AC3E}">
        <p14:creationId xmlns:p14="http://schemas.microsoft.com/office/powerpoint/2010/main" val="3902198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B3CB4BF1-B206-43FE-AB4E-3229F668D20C}"/>
              </a:ext>
            </a:extLst>
          </p:cNvPr>
          <p:cNvSpPr txBox="1"/>
          <p:nvPr/>
        </p:nvSpPr>
        <p:spPr>
          <a:xfrm>
            <a:off x="1192838" y="342408"/>
            <a:ext cx="9172896" cy="430887"/>
          </a:xfrm>
          <a:prstGeom prst="rect">
            <a:avLst/>
          </a:prstGeom>
          <a:noFill/>
        </p:spPr>
        <p:txBody>
          <a:bodyPr wrap="none" lIns="0" tIns="0" rIns="0" bIns="0" rtlCol="0">
            <a:spAutoFit/>
          </a:bodyPr>
          <a:lstStyle/>
          <a:p>
            <a:r>
              <a:rPr lang="it-IT" sz="2800" dirty="0">
                <a:solidFill>
                  <a:schemeClr val="accent1"/>
                </a:solidFill>
              </a:rPr>
              <a:t>TERZA EQUAZIONE DI MAXWELL NEL CASO NON STAZIONARIO </a:t>
            </a:r>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A1E0038-0C7F-45B4-BA69-63D9176560B1}"/>
                  </a:ext>
                </a:extLst>
              </p:cNvPr>
              <p:cNvSpPr txBox="1"/>
              <p:nvPr/>
            </p:nvSpPr>
            <p:spPr>
              <a:xfrm>
                <a:off x="4124274" y="3278884"/>
                <a:ext cx="3943452" cy="966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𝐿</m:t>
                      </m:r>
                      <m:r>
                        <a:rPr lang="it-IT" sz="2800" b="0" i="1" smtClean="0">
                          <a:latin typeface="Cambria Math" panose="02040503050406030204" pitchFamily="18" charset="0"/>
                        </a:rPr>
                        <m:t>=</m:t>
                      </m:r>
                      <m:nary>
                        <m:naryPr>
                          <m:ctrlPr>
                            <a:rPr lang="it-IT" sz="2800" b="0" i="1" smtClean="0">
                              <a:latin typeface="Cambria Math" panose="02040503050406030204" pitchFamily="18" charset="0"/>
                            </a:rPr>
                          </m:ctrlPr>
                        </m:naryPr>
                        <m:sub>
                          <m:r>
                            <m:rPr>
                              <m:brk m:alnAt="23"/>
                            </m:rPr>
                            <a:rPr lang="it-IT" sz="2800" b="0" i="1" smtClean="0">
                              <a:latin typeface="Cambria Math" panose="02040503050406030204" pitchFamily="18" charset="0"/>
                            </a:rPr>
                            <m:t>𝐴</m:t>
                          </m:r>
                        </m:sub>
                        <m:sup>
                          <m:r>
                            <a:rPr lang="it-IT" sz="2800" b="0" i="1" smtClean="0">
                              <a:latin typeface="Cambria Math" panose="02040503050406030204" pitchFamily="18" charset="0"/>
                            </a:rPr>
                            <m:t>𝐵</m:t>
                          </m:r>
                        </m:sup>
                        <m:e>
                          <m:r>
                            <a:rPr lang="it-IT" sz="2800" b="0" i="1" smtClean="0">
                              <a:latin typeface="Cambria Math" panose="02040503050406030204" pitchFamily="18" charset="0"/>
                            </a:rPr>
                            <m:t>𝑑𝑞</m:t>
                          </m:r>
                          <m:r>
                            <a:rPr lang="it-IT" sz="2800" b="0" i="1" smtClean="0">
                              <a:latin typeface="Cambria Math" panose="02040503050406030204" pitchFamily="18" charset="0"/>
                            </a:rPr>
                            <m:t> </m:t>
                          </m:r>
                          <m:acc>
                            <m:accPr>
                              <m:chr m:val="⃗"/>
                              <m:ctrlPr>
                                <a:rPr lang="it-IT" sz="2800" i="1">
                                  <a:latin typeface="Cambria Math" panose="02040503050406030204" pitchFamily="18" charset="0"/>
                                  <a:ea typeface="Cambria Math" panose="02040503050406030204" pitchFamily="18" charset="0"/>
                                </a:rPr>
                              </m:ctrlPr>
                            </m:accPr>
                            <m:e>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𝐸</m:t>
                                  </m:r>
                                </m:e>
                                <m:sub>
                                  <m:r>
                                    <a:rPr lang="it-IT" sz="2800" i="1">
                                      <a:latin typeface="Cambria Math" panose="02040503050406030204" pitchFamily="18" charset="0"/>
                                      <a:ea typeface="Cambria Math" panose="02040503050406030204" pitchFamily="18" charset="0"/>
                                    </a:rPr>
                                    <m:t>𝑠</m:t>
                                  </m:r>
                                </m:sub>
                              </m:sSub>
                            </m:e>
                          </m:acc>
                          <m:r>
                            <a:rPr lang="it-IT" sz="280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𝑑</m:t>
                          </m:r>
                        </m:e>
                      </m:nary>
                      <m:acc>
                        <m:accPr>
                          <m:chr m:val="⃗"/>
                          <m:ctrlPr>
                            <a:rPr lang="it-IT" sz="2800" i="1">
                              <a:latin typeface="Cambria Math" panose="02040503050406030204" pitchFamily="18" charset="0"/>
                            </a:rPr>
                          </m:ctrlPr>
                        </m:accPr>
                        <m:e>
                          <m:r>
                            <a:rPr lang="it-IT" sz="2800" i="1">
                              <a:latin typeface="Cambria Math" panose="02040503050406030204" pitchFamily="18" charset="0"/>
                            </a:rPr>
                            <m:t>𝑙</m:t>
                          </m:r>
                        </m:e>
                      </m:acc>
                      <m:r>
                        <a:rPr lang="it-IT" sz="2800" b="0" i="1" smtClean="0">
                          <a:latin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𝜀</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𝑑𝑞</m:t>
                      </m:r>
                    </m:oMath>
                  </m:oMathPara>
                </a14:m>
                <a:endParaRPr lang="it-IT" sz="2800" dirty="0"/>
              </a:p>
            </p:txBody>
          </p:sp>
        </mc:Choice>
        <mc:Fallback xmlns="">
          <p:sp>
            <p:nvSpPr>
              <p:cNvPr id="5" name="CasellaDiTesto 4">
                <a:extLst>
                  <a:ext uri="{FF2B5EF4-FFF2-40B4-BE49-F238E27FC236}">
                    <a16:creationId xmlns:a16="http://schemas.microsoft.com/office/drawing/2014/main" id="{2A1E0038-0C7F-45B4-BA69-63D9176560B1}"/>
                  </a:ext>
                </a:extLst>
              </p:cNvPr>
              <p:cNvSpPr txBox="1">
                <a:spLocks noRot="1" noChangeAspect="1" noMove="1" noResize="1" noEditPoints="1" noAdjustHandles="1" noChangeArrowheads="1" noChangeShapeType="1" noTextEdit="1"/>
              </p:cNvSpPr>
              <p:nvPr/>
            </p:nvSpPr>
            <p:spPr>
              <a:xfrm>
                <a:off x="4124274" y="3278884"/>
                <a:ext cx="3943452" cy="966355"/>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F10DEEB-D044-4C0F-8A56-522AA57F426E}"/>
                  </a:ext>
                </a:extLst>
              </p:cNvPr>
              <p:cNvSpPr txBox="1"/>
              <p:nvPr/>
            </p:nvSpPr>
            <p:spPr>
              <a:xfrm>
                <a:off x="4617405" y="4559002"/>
                <a:ext cx="2802498" cy="9663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𝜀</m:t>
                      </m:r>
                      <m:r>
                        <a:rPr lang="it-IT" sz="2800" b="0" i="1" smtClean="0">
                          <a:latin typeface="Cambria Math" panose="02040503050406030204" pitchFamily="18" charset="0"/>
                          <a:ea typeface="Cambria Math" panose="02040503050406030204" pitchFamily="18" charset="0"/>
                        </a:rPr>
                        <m:t>=</m:t>
                      </m:r>
                      <m:nary>
                        <m:naryPr>
                          <m:ctrlPr>
                            <a:rPr lang="it-IT" sz="2800" i="1">
                              <a:latin typeface="Cambria Math" panose="02040503050406030204" pitchFamily="18" charset="0"/>
                            </a:rPr>
                          </m:ctrlPr>
                        </m:naryPr>
                        <m:sub>
                          <m:r>
                            <m:rPr>
                              <m:brk m:alnAt="23"/>
                            </m:rPr>
                            <a:rPr lang="it-IT" sz="2800" i="1">
                              <a:latin typeface="Cambria Math" panose="02040503050406030204" pitchFamily="18" charset="0"/>
                            </a:rPr>
                            <m:t>𝐴</m:t>
                          </m:r>
                        </m:sub>
                        <m:sup>
                          <m:r>
                            <a:rPr lang="it-IT" sz="2800" i="1">
                              <a:latin typeface="Cambria Math" panose="02040503050406030204" pitchFamily="18" charset="0"/>
                            </a:rPr>
                            <m:t>𝐵</m:t>
                          </m:r>
                        </m:sup>
                        <m:e>
                          <m:r>
                            <a:rPr lang="it-IT" sz="2800" i="1">
                              <a:latin typeface="Cambria Math" panose="02040503050406030204" pitchFamily="18" charset="0"/>
                            </a:rPr>
                            <m:t> </m:t>
                          </m:r>
                          <m:acc>
                            <m:accPr>
                              <m:chr m:val="⃗"/>
                              <m:ctrlPr>
                                <a:rPr lang="it-IT" sz="2800" i="1">
                                  <a:latin typeface="Cambria Math" panose="02040503050406030204" pitchFamily="18" charset="0"/>
                                  <a:ea typeface="Cambria Math" panose="02040503050406030204" pitchFamily="18" charset="0"/>
                                </a:rPr>
                              </m:ctrlPr>
                            </m:accPr>
                            <m:e>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𝐸</m:t>
                                  </m:r>
                                </m:e>
                                <m:sub>
                                  <m:r>
                                    <a:rPr lang="it-IT" sz="2800" i="1">
                                      <a:latin typeface="Cambria Math" panose="02040503050406030204" pitchFamily="18" charset="0"/>
                                      <a:ea typeface="Cambria Math" panose="02040503050406030204" pitchFamily="18" charset="0"/>
                                    </a:rPr>
                                    <m:t>𝑠</m:t>
                                  </m:r>
                                </m:sub>
                              </m:sSub>
                            </m:e>
                          </m:acc>
                          <m:r>
                            <a:rPr lang="it-IT" sz="2800" i="1">
                              <a:latin typeface="Cambria Math" panose="02040503050406030204" pitchFamily="18" charset="0"/>
                              <a:ea typeface="Cambria Math" panose="02040503050406030204" pitchFamily="18" charset="0"/>
                            </a:rPr>
                            <m:t>∙</m:t>
                          </m:r>
                          <m:r>
                            <a:rPr lang="it-IT" sz="2800" i="1">
                              <a:latin typeface="Cambria Math" panose="02040503050406030204" pitchFamily="18" charset="0"/>
                              <a:ea typeface="Cambria Math" panose="02040503050406030204" pitchFamily="18" charset="0"/>
                            </a:rPr>
                            <m:t>𝑑</m:t>
                          </m:r>
                          <m:acc>
                            <m:accPr>
                              <m:chr m:val="⃗"/>
                              <m:ctrlPr>
                                <a:rPr lang="it-IT" sz="2800" i="1">
                                  <a:latin typeface="Cambria Math" panose="02040503050406030204" pitchFamily="18" charset="0"/>
                                </a:rPr>
                              </m:ctrlPr>
                            </m:accPr>
                            <m:e>
                              <m:r>
                                <a:rPr lang="it-IT" sz="2800" i="1">
                                  <a:latin typeface="Cambria Math" panose="02040503050406030204" pitchFamily="18" charset="0"/>
                                </a:rPr>
                                <m:t>𝑙</m:t>
                              </m:r>
                            </m:e>
                          </m:acc>
                        </m:e>
                      </m:nary>
                    </m:oMath>
                  </m:oMathPara>
                </a14:m>
                <a:endParaRPr lang="it-IT" sz="2800" dirty="0"/>
              </a:p>
            </p:txBody>
          </p:sp>
        </mc:Choice>
        <mc:Fallback xmlns="">
          <p:sp>
            <p:nvSpPr>
              <p:cNvPr id="6" name="CasellaDiTesto 5">
                <a:extLst>
                  <a:ext uri="{FF2B5EF4-FFF2-40B4-BE49-F238E27FC236}">
                    <a16:creationId xmlns:a16="http://schemas.microsoft.com/office/drawing/2014/main" id="{CF10DEEB-D044-4C0F-8A56-522AA57F426E}"/>
                  </a:ext>
                </a:extLst>
              </p:cNvPr>
              <p:cNvSpPr txBox="1">
                <a:spLocks noRot="1" noChangeAspect="1" noMove="1" noResize="1" noEditPoints="1" noAdjustHandles="1" noChangeArrowheads="1" noChangeShapeType="1" noTextEdit="1"/>
              </p:cNvSpPr>
              <p:nvPr/>
            </p:nvSpPr>
            <p:spPr>
              <a:xfrm>
                <a:off x="4617405" y="4559002"/>
                <a:ext cx="2802498" cy="966355"/>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F691A4D-B219-44D5-A681-05664508427A}"/>
                  </a:ext>
                </a:extLst>
              </p:cNvPr>
              <p:cNvSpPr txBox="1"/>
              <p:nvPr/>
            </p:nvSpPr>
            <p:spPr>
              <a:xfrm>
                <a:off x="280737" y="1211179"/>
                <a:ext cx="11475834" cy="679930"/>
              </a:xfrm>
              <a:prstGeom prst="rect">
                <a:avLst/>
              </a:prstGeom>
              <a:noFill/>
            </p:spPr>
            <p:txBody>
              <a:bodyPr wrap="square" rtlCol="0">
                <a:spAutoFit/>
              </a:bodyPr>
              <a:lstStyle/>
              <a:p>
                <a:r>
                  <a:rPr lang="it-IT" dirty="0"/>
                  <a:t>Si consideri un circuito percorso da una corrente erogata da una </a:t>
                </a:r>
                <a:r>
                  <a:rPr lang="it-IT" dirty="0" err="1"/>
                  <a:t>f.e.m</a:t>
                </a:r>
                <a:r>
                  <a:rPr lang="it-IT" dirty="0"/>
                  <a:t>. costante </a:t>
                </a:r>
                <a14:m>
                  <m:oMath xmlns:m="http://schemas.openxmlformats.org/officeDocument/2006/math">
                    <m:r>
                      <a:rPr lang="it-IT" sz="1800" i="1" smtClean="0">
                        <a:latin typeface="Cambria Math" panose="02040503050406030204" pitchFamily="18" charset="0"/>
                        <a:ea typeface="Cambria Math" panose="02040503050406030204" pitchFamily="18" charset="0"/>
                      </a:rPr>
                      <m:t>𝜀</m:t>
                    </m:r>
                  </m:oMath>
                </a14:m>
                <a:r>
                  <a:rPr lang="it-IT" dirty="0"/>
                  <a:t>. Le cariche si muovono poiché soggette ad una campo elettrostatico </a:t>
                </a:r>
                <a14:m>
                  <m:oMath xmlns:m="http://schemas.openxmlformats.org/officeDocument/2006/math">
                    <m:acc>
                      <m:accPr>
                        <m:chr m:val="⃗"/>
                        <m:ctrlPr>
                          <a:rPr lang="it-IT" i="1">
                            <a:latin typeface="Cambria Math" panose="02040503050406030204" pitchFamily="18" charset="0"/>
                            <a:ea typeface="Cambria Math" panose="02040503050406030204" pitchFamily="18" charset="0"/>
                          </a:rPr>
                        </m:ctrlPr>
                      </m:accPr>
                      <m:e>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𝐸</m:t>
                            </m:r>
                          </m:e>
                          <m:sub>
                            <m:r>
                              <a:rPr lang="it-IT" i="1">
                                <a:latin typeface="Cambria Math" panose="02040503050406030204" pitchFamily="18" charset="0"/>
                                <a:ea typeface="Cambria Math" panose="02040503050406030204" pitchFamily="18" charset="0"/>
                              </a:rPr>
                              <m:t>𝑠</m:t>
                            </m:r>
                          </m:sub>
                        </m:sSub>
                      </m:e>
                    </m:acc>
                  </m:oMath>
                </a14:m>
                <a:r>
                  <a:rPr lang="it-IT" dirty="0"/>
                  <a:t> che fa muovere gli elettroni verso regioni con potenziale elettrostatico maggiore.</a:t>
                </a:r>
              </a:p>
            </p:txBody>
          </p:sp>
        </mc:Choice>
        <mc:Fallback xmlns="">
          <p:sp>
            <p:nvSpPr>
              <p:cNvPr id="7" name="CasellaDiTesto 6">
                <a:extLst>
                  <a:ext uri="{FF2B5EF4-FFF2-40B4-BE49-F238E27FC236}">
                    <a16:creationId xmlns:a16="http://schemas.microsoft.com/office/drawing/2014/main" id="{8F691A4D-B219-44D5-A681-05664508427A}"/>
                  </a:ext>
                </a:extLst>
              </p:cNvPr>
              <p:cNvSpPr txBox="1">
                <a:spLocks noRot="1" noChangeAspect="1" noMove="1" noResize="1" noEditPoints="1" noAdjustHandles="1" noChangeArrowheads="1" noChangeShapeType="1" noTextEdit="1"/>
              </p:cNvSpPr>
              <p:nvPr/>
            </p:nvSpPr>
            <p:spPr>
              <a:xfrm>
                <a:off x="280737" y="1211179"/>
                <a:ext cx="11475834" cy="679930"/>
              </a:xfrm>
              <a:prstGeom prst="rect">
                <a:avLst/>
              </a:prstGeom>
              <a:blipFill>
                <a:blip r:embed="rId4"/>
                <a:stretch>
                  <a:fillRect l="-425" t="-5405" r="-212" b="-1441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8178164F-7AA9-40D6-98C2-D40CB0913F27}"/>
                  </a:ext>
                </a:extLst>
              </p:cNvPr>
              <p:cNvSpPr txBox="1"/>
              <p:nvPr/>
            </p:nvSpPr>
            <p:spPr>
              <a:xfrm>
                <a:off x="391886" y="2481943"/>
                <a:ext cx="11291207" cy="923330"/>
              </a:xfrm>
              <a:prstGeom prst="rect">
                <a:avLst/>
              </a:prstGeom>
              <a:noFill/>
            </p:spPr>
            <p:txBody>
              <a:bodyPr wrap="square" rtlCol="0">
                <a:spAutoFit/>
              </a:bodyPr>
              <a:lstStyle/>
              <a:p>
                <a:r>
                  <a:rPr lang="it-IT" dirty="0"/>
                  <a:t>Se una carica </a:t>
                </a:r>
                <a14:m>
                  <m:oMath xmlns:m="http://schemas.openxmlformats.org/officeDocument/2006/math">
                    <m:r>
                      <a:rPr lang="it-IT" sz="1800" i="1" smtClean="0">
                        <a:latin typeface="Cambria Math" panose="02040503050406030204" pitchFamily="18" charset="0"/>
                        <a:ea typeface="Cambria Math" panose="02040503050406030204" pitchFamily="18" charset="0"/>
                      </a:rPr>
                      <m:t>𝑑𝑞</m:t>
                    </m:r>
                  </m:oMath>
                </a14:m>
                <a:r>
                  <a:rPr lang="it-IT" sz="1800" dirty="0"/>
                  <a:t> si sposta dal polo positivo A </a:t>
                </a:r>
                <a:r>
                  <a:rPr lang="it-IT" sz="1800" dirty="0" err="1"/>
                  <a:t>a</a:t>
                </a:r>
                <a:r>
                  <a:rPr lang="it-IT" sz="1800" dirty="0"/>
                  <a:t> quello negativo B del circuito, il lavoro compiuto dalla forza elettrostatica è:</a:t>
                </a:r>
              </a:p>
              <a:p>
                <a:endParaRPr lang="it-IT" dirty="0"/>
              </a:p>
            </p:txBody>
          </p:sp>
        </mc:Choice>
        <mc:Fallback xmlns="">
          <p:sp>
            <p:nvSpPr>
              <p:cNvPr id="9" name="CasellaDiTesto 8">
                <a:extLst>
                  <a:ext uri="{FF2B5EF4-FFF2-40B4-BE49-F238E27FC236}">
                    <a16:creationId xmlns:a16="http://schemas.microsoft.com/office/drawing/2014/main" id="{8178164F-7AA9-40D6-98C2-D40CB0913F27}"/>
                  </a:ext>
                </a:extLst>
              </p:cNvPr>
              <p:cNvSpPr txBox="1">
                <a:spLocks noRot="1" noChangeAspect="1" noMove="1" noResize="1" noEditPoints="1" noAdjustHandles="1" noChangeArrowheads="1" noChangeShapeType="1" noTextEdit="1"/>
              </p:cNvSpPr>
              <p:nvPr/>
            </p:nvSpPr>
            <p:spPr>
              <a:xfrm>
                <a:off x="391886" y="2481943"/>
                <a:ext cx="11291207" cy="923330"/>
              </a:xfrm>
              <a:prstGeom prst="rect">
                <a:avLst/>
              </a:prstGeom>
              <a:blipFill>
                <a:blip r:embed="rId5"/>
                <a:stretch>
                  <a:fillRect l="-432" t="-3289"/>
                </a:stretch>
              </a:blipFill>
            </p:spPr>
            <p:txBody>
              <a:bodyPr/>
              <a:lstStyle/>
              <a:p>
                <a:r>
                  <a:rPr lang="it-IT">
                    <a:noFill/>
                  </a:rPr>
                  <a:t> </a:t>
                </a:r>
              </a:p>
            </p:txBody>
          </p:sp>
        </mc:Fallback>
      </mc:AlternateContent>
    </p:spTree>
    <p:extLst>
      <p:ext uri="{BB962C8B-B14F-4D97-AF65-F5344CB8AC3E}">
        <p14:creationId xmlns:p14="http://schemas.microsoft.com/office/powerpoint/2010/main" val="4029394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D27B3F6-4896-4D06-8E39-F2BA393CA3AB}"/>
                  </a:ext>
                </a:extLst>
              </p:cNvPr>
              <p:cNvSpPr txBox="1"/>
              <p:nvPr/>
            </p:nvSpPr>
            <p:spPr>
              <a:xfrm>
                <a:off x="3394902" y="2071486"/>
                <a:ext cx="4356001" cy="14838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rPr>
                        <m:t>Ɛ</m:t>
                      </m:r>
                      <m:r>
                        <a:rPr lang="it-IT" sz="3200" b="0" i="1" smtClean="0">
                          <a:latin typeface="Cambria Math" panose="02040503050406030204" pitchFamily="18" charset="0"/>
                        </a:rPr>
                        <m:t>=−</m:t>
                      </m:r>
                      <m:nary>
                        <m:naryPr>
                          <m:limLoc m:val="undOvr"/>
                          <m:ctrlPr>
                            <a:rPr lang="it-IT" sz="3200" b="0" i="1" smtClean="0">
                              <a:latin typeface="Cambria Math" panose="02040503050406030204" pitchFamily="18" charset="0"/>
                            </a:rPr>
                          </m:ctrlPr>
                        </m:naryPr>
                        <m:sub>
                          <m:r>
                            <m:rPr>
                              <m:brk m:alnAt="24"/>
                            </m:rPr>
                            <a:rPr lang="it-IT" sz="3200" b="0" i="1" smtClean="0">
                              <a:latin typeface="Cambria Math" panose="02040503050406030204" pitchFamily="18" charset="0"/>
                            </a:rPr>
                            <m:t>𝐵</m:t>
                          </m:r>
                        </m:sub>
                        <m:sup>
                          <m:r>
                            <a:rPr lang="it-IT" sz="3200" b="0" i="1" smtClean="0">
                              <a:latin typeface="Cambria Math" panose="02040503050406030204" pitchFamily="18" charset="0"/>
                            </a:rPr>
                            <m:t>𝐴</m:t>
                          </m:r>
                        </m:sup>
                        <m:e>
                          <m:sSub>
                            <m:sSubPr>
                              <m:ctrlPr>
                                <a:rPr lang="it-IT" sz="3200" b="0" i="1" smtClean="0">
                                  <a:latin typeface="Cambria Math" panose="02040503050406030204" pitchFamily="18" charset="0"/>
                                </a:rPr>
                              </m:ctrlPr>
                            </m:sSub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𝐸</m:t>
                                  </m:r>
                                </m:e>
                              </m:acc>
                            </m:e>
                            <m:sub>
                              <m:r>
                                <a:rPr lang="it-IT" sz="3200" b="0" i="1" smtClean="0">
                                  <a:latin typeface="Cambria Math" panose="02040503050406030204" pitchFamily="18" charset="0"/>
                                </a:rPr>
                                <m:t>𝑆</m:t>
                              </m:r>
                            </m:sub>
                          </m:sSub>
                        </m:e>
                      </m:nary>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𝑙</m:t>
                          </m:r>
                        </m:e>
                      </m:acc>
                      <m:r>
                        <a:rPr lang="it-IT" sz="3200" b="0" i="1" smtClean="0">
                          <a:latin typeface="Cambria Math" panose="02040503050406030204" pitchFamily="18" charset="0"/>
                        </a:rPr>
                        <m:t>=</m:t>
                      </m:r>
                      <m:nary>
                        <m:naryPr>
                          <m:limLoc m:val="undOvr"/>
                          <m:ctrlPr>
                            <a:rPr lang="it-IT" sz="3200" b="0" i="1" smtClean="0">
                              <a:latin typeface="Cambria Math" panose="02040503050406030204" pitchFamily="18" charset="0"/>
                            </a:rPr>
                          </m:ctrlPr>
                        </m:naryPr>
                        <m:sub>
                          <m:r>
                            <m:rPr>
                              <m:brk/>
                            </m:rPr>
                            <a:rPr lang="it-IT" sz="3200" b="0" i="1" smtClean="0">
                              <a:latin typeface="Cambria Math" panose="02040503050406030204" pitchFamily="18" charset="0"/>
                            </a:rPr>
                            <m:t>𝐴</m:t>
                          </m:r>
                        </m:sub>
                        <m:sup>
                          <m:r>
                            <a:rPr lang="it-IT" sz="3200" b="0" i="1" smtClean="0">
                              <a:latin typeface="Cambria Math" panose="02040503050406030204" pitchFamily="18" charset="0"/>
                            </a:rPr>
                            <m:t>𝐵</m:t>
                          </m:r>
                        </m:sup>
                        <m:e>
                          <m:sSub>
                            <m:sSubPr>
                              <m:ctrlPr>
                                <a:rPr lang="it-IT" sz="3200" b="0" i="1" smtClean="0">
                                  <a:latin typeface="Cambria Math" panose="02040503050406030204" pitchFamily="18" charset="0"/>
                                </a:rPr>
                              </m:ctrlPr>
                            </m:sSub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𝐸</m:t>
                                  </m:r>
                                </m:e>
                              </m:acc>
                            </m:e>
                            <m:sub>
                              <m:r>
                                <a:rPr lang="it-IT" sz="3200" b="0" i="1" smtClean="0">
                                  <a:latin typeface="Cambria Math" panose="02040503050406030204" pitchFamily="18" charset="0"/>
                                </a:rPr>
                                <m:t>𝑆</m:t>
                              </m:r>
                            </m:sub>
                          </m:sSub>
                        </m:e>
                      </m:nary>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𝑙</m:t>
                          </m:r>
                        </m:e>
                      </m:acc>
                    </m:oMath>
                  </m:oMathPara>
                </a14:m>
                <a:endParaRPr lang="it-IT" sz="3200" dirty="0"/>
              </a:p>
            </p:txBody>
          </p:sp>
        </mc:Choice>
        <mc:Fallback xmlns="">
          <p:sp>
            <p:nvSpPr>
              <p:cNvPr id="3" name="CasellaDiTesto 2">
                <a:extLst>
                  <a:ext uri="{FF2B5EF4-FFF2-40B4-BE49-F238E27FC236}">
                    <a16:creationId xmlns:a16="http://schemas.microsoft.com/office/drawing/2014/main" id="{6D27B3F6-4896-4D06-8E39-F2BA393CA3AB}"/>
                  </a:ext>
                </a:extLst>
              </p:cNvPr>
              <p:cNvSpPr txBox="1">
                <a:spLocks noRot="1" noChangeAspect="1" noMove="1" noResize="1" noEditPoints="1" noAdjustHandles="1" noChangeArrowheads="1" noChangeShapeType="1" noTextEdit="1"/>
              </p:cNvSpPr>
              <p:nvPr/>
            </p:nvSpPr>
            <p:spPr>
              <a:xfrm>
                <a:off x="3394902" y="2071486"/>
                <a:ext cx="4356001" cy="148380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869D27E-56EA-4B30-B869-4CE1A1FD23EB}"/>
                  </a:ext>
                </a:extLst>
              </p:cNvPr>
              <p:cNvSpPr txBox="1"/>
              <p:nvPr/>
            </p:nvSpPr>
            <p:spPr>
              <a:xfrm>
                <a:off x="3181683" y="743634"/>
                <a:ext cx="5577745" cy="19762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sz="3200" b="0" i="1" smtClean="0">
                              <a:latin typeface="Cambria Math" panose="02040503050406030204" pitchFamily="18" charset="0"/>
                            </a:rPr>
                          </m:ctrlPr>
                        </m:sSupPr>
                        <m:e>
                          <m:r>
                            <a:rPr lang="it-IT" sz="3200" i="1" smtClean="0">
                              <a:latin typeface="Cambria Math" panose="02040503050406030204" pitchFamily="18" charset="0"/>
                            </a:rPr>
                            <m:t>𝐿</m:t>
                          </m:r>
                        </m:e>
                        <m:sup>
                          <m:r>
                            <a:rPr lang="it-IT" sz="3200" b="0" i="1" smtClean="0">
                              <a:latin typeface="Cambria Math" panose="02040503050406030204" pitchFamily="18" charset="0"/>
                            </a:rPr>
                            <m:t>′</m:t>
                          </m:r>
                        </m:sup>
                      </m:sSup>
                      <m:r>
                        <a:rPr lang="it-IT" sz="3200" b="0" i="1" smtClean="0">
                          <a:latin typeface="Cambria Math" panose="02040503050406030204" pitchFamily="18" charset="0"/>
                        </a:rPr>
                        <m:t>=−</m:t>
                      </m:r>
                      <m:r>
                        <a:rPr lang="it-IT" sz="3200" b="0" i="1" smtClean="0">
                          <a:latin typeface="Cambria Math" panose="02040503050406030204" pitchFamily="18" charset="0"/>
                        </a:rPr>
                        <m:t>𝐿</m:t>
                      </m:r>
                      <m:r>
                        <a:rPr lang="it-IT" sz="3200" b="0" i="1" smtClean="0">
                          <a:latin typeface="Cambria Math" panose="02040503050406030204" pitchFamily="18" charset="0"/>
                        </a:rPr>
                        <m:t>=</m:t>
                      </m:r>
                      <m:r>
                        <a:rPr lang="it-IT" sz="3200" b="0" i="1" smtClean="0">
                          <a:latin typeface="Cambria Math" panose="02040503050406030204" pitchFamily="18" charset="0"/>
                        </a:rPr>
                        <m:t>𝑑𝑞</m:t>
                      </m:r>
                      <m:nary>
                        <m:naryPr>
                          <m:limLoc m:val="undOvr"/>
                          <m:ctrlPr>
                            <a:rPr lang="it-IT" sz="3200" i="1">
                              <a:latin typeface="Cambria Math" panose="02040503050406030204" pitchFamily="18" charset="0"/>
                            </a:rPr>
                          </m:ctrlPr>
                        </m:naryPr>
                        <m:sub>
                          <m:r>
                            <m:rPr>
                              <m:brk m:alnAt="24"/>
                            </m:rPr>
                            <a:rPr lang="it-IT" sz="3200" i="1">
                              <a:latin typeface="Cambria Math" panose="02040503050406030204" pitchFamily="18" charset="0"/>
                            </a:rPr>
                            <m:t>𝐵</m:t>
                          </m:r>
                        </m:sub>
                        <m:sup>
                          <m:r>
                            <a:rPr lang="it-IT" sz="3200" i="1">
                              <a:latin typeface="Cambria Math" panose="02040503050406030204" pitchFamily="18" charset="0"/>
                            </a:rPr>
                            <m:t>𝐴</m:t>
                          </m:r>
                        </m:sup>
                        <m:e>
                          <m:sSub>
                            <m:sSubPr>
                              <m:ctrlPr>
                                <a:rPr lang="it-IT" sz="3200" i="1">
                                  <a:latin typeface="Cambria Math" panose="02040503050406030204" pitchFamily="18" charset="0"/>
                                </a:rPr>
                              </m:ctrlPr>
                            </m:sSubPr>
                            <m:e>
                              <m:acc>
                                <m:accPr>
                                  <m:chr m:val="⃗"/>
                                  <m:ctrlPr>
                                    <a:rPr lang="it-IT" sz="3200" i="1">
                                      <a:latin typeface="Cambria Math" panose="02040503050406030204" pitchFamily="18" charset="0"/>
                                    </a:rPr>
                                  </m:ctrlPr>
                                </m:accPr>
                                <m:e>
                                  <m:r>
                                    <a:rPr lang="it-IT" sz="3200" i="1">
                                      <a:latin typeface="Cambria Math" panose="02040503050406030204" pitchFamily="18" charset="0"/>
                                    </a:rPr>
                                    <m:t>𝐸</m:t>
                                  </m:r>
                                </m:e>
                              </m:acc>
                            </m:e>
                            <m:sub>
                              <m:r>
                                <a:rPr lang="it-IT" sz="3200" i="1">
                                  <a:latin typeface="Cambria Math" panose="02040503050406030204" pitchFamily="18" charset="0"/>
                                </a:rPr>
                                <m:t>𝑆</m:t>
                              </m:r>
                            </m:sub>
                          </m:sSub>
                        </m:e>
                      </m:nary>
                      <m:r>
                        <a:rPr lang="it-IT" sz="3200" i="1">
                          <a:latin typeface="Cambria Math" panose="02040503050406030204" pitchFamily="18" charset="0"/>
                        </a:rPr>
                        <m:t>𝑑</m:t>
                      </m:r>
                      <m:acc>
                        <m:accPr>
                          <m:chr m:val="⃗"/>
                          <m:ctrlPr>
                            <a:rPr lang="it-IT" sz="3200" i="1">
                              <a:latin typeface="Cambria Math" panose="02040503050406030204" pitchFamily="18" charset="0"/>
                            </a:rPr>
                          </m:ctrlPr>
                        </m:accPr>
                        <m:e>
                          <m:r>
                            <a:rPr lang="it-IT" sz="3200" i="1">
                              <a:latin typeface="Cambria Math" panose="02040503050406030204" pitchFamily="18" charset="0"/>
                            </a:rPr>
                            <m:t>𝑙</m:t>
                          </m:r>
                        </m:e>
                      </m:acc>
                      <m:r>
                        <a:rPr lang="it-IT" sz="3200" i="1">
                          <a:latin typeface="Cambria Math" panose="02040503050406030204" pitchFamily="18" charset="0"/>
                        </a:rPr>
                        <m:t>=−Ɛ </m:t>
                      </m:r>
                      <m:r>
                        <a:rPr lang="it-IT" sz="3200" i="1">
                          <a:latin typeface="Cambria Math" panose="02040503050406030204" pitchFamily="18" charset="0"/>
                        </a:rPr>
                        <m:t>𝑑𝑞</m:t>
                      </m:r>
                    </m:oMath>
                  </m:oMathPara>
                </a14:m>
                <a:endParaRPr lang="it-IT" sz="3200" dirty="0"/>
              </a:p>
              <a:p>
                <a:endParaRPr lang="it-IT" sz="3200" dirty="0"/>
              </a:p>
            </p:txBody>
          </p:sp>
        </mc:Choice>
        <mc:Fallback xmlns="">
          <p:sp>
            <p:nvSpPr>
              <p:cNvPr id="4" name="CasellaDiTesto 3">
                <a:extLst>
                  <a:ext uri="{FF2B5EF4-FFF2-40B4-BE49-F238E27FC236}">
                    <a16:creationId xmlns:a16="http://schemas.microsoft.com/office/drawing/2014/main" id="{F869D27E-56EA-4B30-B869-4CE1A1FD23EB}"/>
                  </a:ext>
                </a:extLst>
              </p:cNvPr>
              <p:cNvSpPr txBox="1">
                <a:spLocks noRot="1" noChangeAspect="1" noMove="1" noResize="1" noEditPoints="1" noAdjustHandles="1" noChangeArrowheads="1" noChangeShapeType="1" noTextEdit="1"/>
              </p:cNvSpPr>
              <p:nvPr/>
            </p:nvSpPr>
            <p:spPr>
              <a:xfrm>
                <a:off x="3181683" y="743634"/>
                <a:ext cx="5577745" cy="197624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D81573A-EDF2-4DEC-A595-32A04E43C94C}"/>
                  </a:ext>
                </a:extLst>
              </p:cNvPr>
              <p:cNvSpPr txBox="1"/>
              <p:nvPr/>
            </p:nvSpPr>
            <p:spPr>
              <a:xfrm>
                <a:off x="7057804" y="4328000"/>
                <a:ext cx="57849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i="1" smtClean="0">
                          <a:latin typeface="Cambria Math" panose="02040503050406030204" pitchFamily="18" charset="0"/>
                          <a:ea typeface="Cambria Math" panose="02040503050406030204" pitchFamily="18" charset="0"/>
                        </a:rPr>
                        <m:t>𝛾</m:t>
                      </m:r>
                    </m:oMath>
                  </m:oMathPara>
                </a14:m>
                <a:endParaRPr lang="it-IT" sz="3200" dirty="0"/>
              </a:p>
            </p:txBody>
          </p:sp>
        </mc:Choice>
        <mc:Fallback xmlns="">
          <p:sp>
            <p:nvSpPr>
              <p:cNvPr id="6" name="CasellaDiTesto 5">
                <a:extLst>
                  <a:ext uri="{FF2B5EF4-FFF2-40B4-BE49-F238E27FC236}">
                    <a16:creationId xmlns:a16="http://schemas.microsoft.com/office/drawing/2014/main" id="{8D81573A-EDF2-4DEC-A595-32A04E43C94C}"/>
                  </a:ext>
                </a:extLst>
              </p:cNvPr>
              <p:cNvSpPr txBox="1">
                <a:spLocks noRot="1" noChangeAspect="1" noMove="1" noResize="1" noEditPoints="1" noAdjustHandles="1" noChangeArrowheads="1" noChangeShapeType="1" noTextEdit="1"/>
              </p:cNvSpPr>
              <p:nvPr/>
            </p:nvSpPr>
            <p:spPr>
              <a:xfrm>
                <a:off x="7057804" y="4328000"/>
                <a:ext cx="578492" cy="492443"/>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ABC65F24-4EFB-4C1F-A033-30D8F2071334}"/>
                  </a:ext>
                </a:extLst>
              </p:cNvPr>
              <p:cNvSpPr txBox="1"/>
              <p:nvPr/>
            </p:nvSpPr>
            <p:spPr>
              <a:xfrm>
                <a:off x="4352438" y="3782884"/>
                <a:ext cx="2109167" cy="1582677"/>
              </a:xfrm>
              <a:prstGeom prst="rect">
                <a:avLst/>
              </a:prstGeom>
              <a:noFill/>
              <a:ln>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it-IT" sz="3200" i="1" smtClean="0">
                              <a:latin typeface="Cambria Math" panose="02040503050406030204" pitchFamily="18" charset="0"/>
                            </a:rPr>
                          </m:ctrlPr>
                        </m:naryPr>
                        <m:sub>
                          <m:r>
                            <m:rPr>
                              <m:brk m:alnAt="24"/>
                            </m:rPr>
                            <a:rPr lang="it-IT" sz="3200" i="1" smtClean="0">
                              <a:latin typeface="Cambria Math" panose="02040503050406030204" pitchFamily="18" charset="0"/>
                              <a:ea typeface="Cambria Math" panose="02040503050406030204" pitchFamily="18" charset="0"/>
                            </a:rPr>
                            <m:t>𝛾</m:t>
                          </m:r>
                        </m:sub>
                        <m:sup>
                          <m:r>
                            <a:rPr lang="it-IT" sz="3200" b="0" i="1" smtClean="0">
                              <a:solidFill>
                                <a:schemeClr val="bg1"/>
                              </a:solidFill>
                              <a:latin typeface="Cambria Math" panose="02040503050406030204" pitchFamily="18" charset="0"/>
                            </a:rPr>
                            <m:t>𝑖</m:t>
                          </m:r>
                        </m:sup>
                        <m:e>
                          <m:sSub>
                            <m:sSubPr>
                              <m:ctrlPr>
                                <a:rPr lang="it-IT" sz="3200" b="0" i="1" smtClean="0">
                                  <a:latin typeface="Cambria Math" panose="02040503050406030204" pitchFamily="18" charset="0"/>
                                </a:rPr>
                              </m:ctrlPr>
                            </m:sSub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𝐸</m:t>
                                  </m:r>
                                </m:e>
                              </m:acc>
                            </m:e>
                            <m:sub>
                              <m:r>
                                <a:rPr lang="it-IT" sz="3200" b="0" i="1" smtClean="0">
                                  <a:latin typeface="Cambria Math" panose="02040503050406030204" pitchFamily="18" charset="0"/>
                                </a:rPr>
                                <m:t>𝑆</m:t>
                              </m:r>
                            </m:sub>
                          </m:sSub>
                          <m:r>
                            <a:rPr lang="it-IT" sz="3200" b="0" i="1" smtClean="0">
                              <a:latin typeface="Cambria Math" panose="02040503050406030204" pitchFamily="18" charset="0"/>
                            </a:rPr>
                            <m:t>𝑑</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𝑙</m:t>
                              </m:r>
                            </m:e>
                          </m:acc>
                        </m:e>
                      </m:nary>
                      <m:r>
                        <a:rPr lang="it-IT" sz="3200" b="0" i="1" smtClean="0">
                          <a:latin typeface="Cambria Math" panose="02040503050406030204" pitchFamily="18" charset="0"/>
                        </a:rPr>
                        <m:t>=0</m:t>
                      </m:r>
                    </m:oMath>
                  </m:oMathPara>
                </a14:m>
                <a:endParaRPr lang="it-IT" sz="3200" dirty="0"/>
              </a:p>
            </p:txBody>
          </p:sp>
        </mc:Choice>
        <mc:Fallback xmlns="">
          <p:sp>
            <p:nvSpPr>
              <p:cNvPr id="7" name="CasellaDiTesto 6">
                <a:extLst>
                  <a:ext uri="{FF2B5EF4-FFF2-40B4-BE49-F238E27FC236}">
                    <a16:creationId xmlns:a16="http://schemas.microsoft.com/office/drawing/2014/main" id="{ABC65F24-4EFB-4C1F-A033-30D8F2071334}"/>
                  </a:ext>
                </a:extLst>
              </p:cNvPr>
              <p:cNvSpPr txBox="1">
                <a:spLocks noRot="1" noChangeAspect="1" noMove="1" noResize="1" noEditPoints="1" noAdjustHandles="1" noChangeArrowheads="1" noChangeShapeType="1" noTextEdit="1"/>
              </p:cNvSpPr>
              <p:nvPr/>
            </p:nvSpPr>
            <p:spPr>
              <a:xfrm>
                <a:off x="4352438" y="3782884"/>
                <a:ext cx="2109167" cy="1582677"/>
              </a:xfrm>
              <a:prstGeom prst="rect">
                <a:avLst/>
              </a:prstGeom>
              <a:blipFill>
                <a:blip r:embed="rId5"/>
                <a:stretch>
                  <a:fillRect/>
                </a:stretch>
              </a:blipFill>
              <a:ln>
                <a:solidFill>
                  <a:srgbClr val="FF0000"/>
                </a:solidFill>
              </a:ln>
            </p:spPr>
            <p:txBody>
              <a:bodyPr/>
              <a:lstStyle/>
              <a:p>
                <a:r>
                  <a:rPr lang="it-IT">
                    <a:noFill/>
                  </a:rPr>
                  <a:t> </a:t>
                </a:r>
              </a:p>
            </p:txBody>
          </p:sp>
        </mc:Fallback>
      </mc:AlternateContent>
      <p:sp>
        <p:nvSpPr>
          <p:cNvPr id="10" name="Freccia a destra 9">
            <a:extLst>
              <a:ext uri="{FF2B5EF4-FFF2-40B4-BE49-F238E27FC236}">
                <a16:creationId xmlns:a16="http://schemas.microsoft.com/office/drawing/2014/main" id="{6AA97984-ED96-441B-9796-4C874C1313C2}"/>
              </a:ext>
            </a:extLst>
          </p:cNvPr>
          <p:cNvSpPr/>
          <p:nvPr/>
        </p:nvSpPr>
        <p:spPr>
          <a:xfrm>
            <a:off x="3394902" y="4813736"/>
            <a:ext cx="722671" cy="40303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200"/>
          </a:p>
        </p:txBody>
      </p:sp>
      <p:sp>
        <p:nvSpPr>
          <p:cNvPr id="11" name="Freccia a destra 10">
            <a:extLst>
              <a:ext uri="{FF2B5EF4-FFF2-40B4-BE49-F238E27FC236}">
                <a16:creationId xmlns:a16="http://schemas.microsoft.com/office/drawing/2014/main" id="{A7E1BDDA-768D-451E-B037-F2A1612CF7A3}"/>
              </a:ext>
            </a:extLst>
          </p:cNvPr>
          <p:cNvSpPr/>
          <p:nvPr/>
        </p:nvSpPr>
        <p:spPr>
          <a:xfrm>
            <a:off x="3394903" y="4107803"/>
            <a:ext cx="722671" cy="403037"/>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3200"/>
          </a:p>
        </p:txBody>
      </p:sp>
      <p:sp>
        <p:nvSpPr>
          <p:cNvPr id="12" name="CasellaDiTesto 11">
            <a:extLst>
              <a:ext uri="{FF2B5EF4-FFF2-40B4-BE49-F238E27FC236}">
                <a16:creationId xmlns:a16="http://schemas.microsoft.com/office/drawing/2014/main" id="{A3BB9A02-6AAC-4B62-9AE1-ADC30F4AD321}"/>
              </a:ext>
            </a:extLst>
          </p:cNvPr>
          <p:cNvSpPr txBox="1"/>
          <p:nvPr/>
        </p:nvSpPr>
        <p:spPr>
          <a:xfrm>
            <a:off x="253093" y="318407"/>
            <a:ext cx="6042552" cy="369332"/>
          </a:xfrm>
          <a:prstGeom prst="rect">
            <a:avLst/>
          </a:prstGeom>
          <a:noFill/>
        </p:spPr>
        <p:txBody>
          <a:bodyPr wrap="none" rtlCol="0">
            <a:spAutoFit/>
          </a:bodyPr>
          <a:lstStyle/>
          <a:p>
            <a:r>
              <a:rPr lang="it-IT" dirty="0"/>
              <a:t>All’interno del generatore vale esattamente il contrario e si ha:</a:t>
            </a:r>
          </a:p>
        </p:txBody>
      </p:sp>
      <p:sp>
        <p:nvSpPr>
          <p:cNvPr id="13" name="Freccia a destra 12">
            <a:extLst>
              <a:ext uri="{FF2B5EF4-FFF2-40B4-BE49-F238E27FC236}">
                <a16:creationId xmlns:a16="http://schemas.microsoft.com/office/drawing/2014/main" id="{1C74DC48-78A5-464B-AE9E-C77B4A1CDEA1}"/>
              </a:ext>
            </a:extLst>
          </p:cNvPr>
          <p:cNvSpPr/>
          <p:nvPr/>
        </p:nvSpPr>
        <p:spPr>
          <a:xfrm>
            <a:off x="2215941" y="2653393"/>
            <a:ext cx="796680"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5" name="Connettore diritto 14">
            <a:extLst>
              <a:ext uri="{FF2B5EF4-FFF2-40B4-BE49-F238E27FC236}">
                <a16:creationId xmlns:a16="http://schemas.microsoft.com/office/drawing/2014/main" id="{3DDB3BC9-B3D9-4DEF-A9FF-BB35183E1691}"/>
              </a:ext>
            </a:extLst>
          </p:cNvPr>
          <p:cNvCxnSpPr/>
          <p:nvPr/>
        </p:nvCxnSpPr>
        <p:spPr>
          <a:xfrm flipV="1">
            <a:off x="5208814" y="1314450"/>
            <a:ext cx="364088" cy="506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Connettore diritto 16">
            <a:extLst>
              <a:ext uri="{FF2B5EF4-FFF2-40B4-BE49-F238E27FC236}">
                <a16:creationId xmlns:a16="http://schemas.microsoft.com/office/drawing/2014/main" id="{06E7E899-1667-4F57-B2D2-D9FDEC729E87}"/>
              </a:ext>
            </a:extLst>
          </p:cNvPr>
          <p:cNvCxnSpPr/>
          <p:nvPr/>
        </p:nvCxnSpPr>
        <p:spPr>
          <a:xfrm flipV="1">
            <a:off x="8196943" y="1154467"/>
            <a:ext cx="482662" cy="728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724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animBg="1"/>
      <p:bldP spid="10" grpId="0" animBg="1"/>
      <p:bldP spid="11" grpId="0" animBg="1"/>
      <p:bldP spid="12" grpId="0"/>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B2BCA2D2-0C9D-4377-8813-6491A5B9763A}"/>
              </a:ext>
            </a:extLst>
          </p:cNvPr>
          <p:cNvSpPr txBox="1"/>
          <p:nvPr/>
        </p:nvSpPr>
        <p:spPr>
          <a:xfrm>
            <a:off x="246599" y="464692"/>
            <a:ext cx="11356521" cy="646331"/>
          </a:xfrm>
          <a:prstGeom prst="rect">
            <a:avLst/>
          </a:prstGeom>
          <a:noFill/>
        </p:spPr>
        <p:txBody>
          <a:bodyPr wrap="square" rtlCol="0">
            <a:spAutoFit/>
          </a:bodyPr>
          <a:lstStyle/>
          <a:p>
            <a:r>
              <a:rPr lang="it-IT" dirty="0"/>
              <a:t>Consideriamo il caso equivalente di un circuito chiuso privo di generatori di </a:t>
            </a:r>
            <a:r>
              <a:rPr lang="it-IT" dirty="0" err="1"/>
              <a:t>f.e.m</a:t>
            </a:r>
            <a:r>
              <a:rPr lang="it-IT" dirty="0"/>
              <a:t>. immerso però in un campo magnetico variabile nel tempo. Nel circuito si genera una </a:t>
            </a:r>
            <a:r>
              <a:rPr lang="it-IT" dirty="0" err="1"/>
              <a:t>f.e.m</a:t>
            </a:r>
            <a:r>
              <a:rPr lang="it-IT" dirty="0"/>
              <a:t>. indotta data da: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72CBF11-1CAC-4258-A379-FDBAA8B84A2D}"/>
                  </a:ext>
                </a:extLst>
              </p:cNvPr>
              <p:cNvSpPr txBox="1"/>
              <p:nvPr/>
            </p:nvSpPr>
            <p:spPr>
              <a:xfrm>
                <a:off x="4514954" y="1193407"/>
                <a:ext cx="1931106" cy="7889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rPr>
                            <m:t>Ɛ</m:t>
                          </m:r>
                        </m:e>
                        <m:sub>
                          <m:r>
                            <a:rPr lang="it-IT" sz="2400" b="0" i="1" smtClean="0">
                              <a:latin typeface="Cambria Math" panose="02040503050406030204" pitchFamily="18" charset="0"/>
                            </a:rPr>
                            <m:t>𝐼</m:t>
                          </m:r>
                        </m:sub>
                      </m:sSub>
                      <m:r>
                        <a:rPr lang="it-IT" sz="2400" b="0" i="1" smtClean="0">
                          <a:latin typeface="Cambria Math" panose="02040503050406030204" pitchFamily="18" charset="0"/>
                        </a:rPr>
                        <m:t>=−</m:t>
                      </m:r>
                      <m:f>
                        <m:fPr>
                          <m:ctrlPr>
                            <a:rPr lang="it-IT" sz="2400" i="1">
                              <a:latin typeface="Cambria Math" panose="02040503050406030204" pitchFamily="18" charset="0"/>
                            </a:rPr>
                          </m:ctrlPr>
                        </m:fPr>
                        <m:num>
                          <m:r>
                            <a:rPr lang="it-IT" sz="2400" i="1">
                              <a:latin typeface="Cambria Math" panose="02040503050406030204" pitchFamily="18" charset="0"/>
                            </a:rPr>
                            <m:t>𝑑</m:t>
                          </m:r>
                          <m:r>
                            <m:rPr>
                              <m:sty m:val="p"/>
                            </m:rPr>
                            <a:rPr lang="el-GR" sz="2400">
                              <a:latin typeface="Cambria Math" panose="02040503050406030204" pitchFamily="18" charset="0"/>
                            </a:rPr>
                            <m:t>Φ</m:t>
                          </m:r>
                          <m:d>
                            <m:dPr>
                              <m:ctrlPr>
                                <a:rPr lang="it-IT" sz="2400" i="1">
                                  <a:latin typeface="Cambria Math" panose="02040503050406030204" pitchFamily="18" charset="0"/>
                                </a:rPr>
                              </m:ctrlPr>
                            </m:dPr>
                            <m:e>
                              <m:acc>
                                <m:accPr>
                                  <m:chr m:val="⃗"/>
                                  <m:ctrlPr>
                                    <a:rPr lang="it-IT" sz="2400" i="1">
                                      <a:latin typeface="Cambria Math" panose="02040503050406030204" pitchFamily="18" charset="0"/>
                                    </a:rPr>
                                  </m:ctrlPr>
                                </m:accPr>
                                <m:e>
                                  <m:r>
                                    <a:rPr lang="it-IT" sz="2400" i="1">
                                      <a:latin typeface="Cambria Math" panose="02040503050406030204" pitchFamily="18" charset="0"/>
                                    </a:rPr>
                                    <m:t>𝐵</m:t>
                                  </m:r>
                                </m:e>
                              </m:acc>
                            </m:e>
                          </m:d>
                        </m:num>
                        <m:den>
                          <m:r>
                            <a:rPr lang="it-IT" sz="2400" i="1">
                              <a:latin typeface="Cambria Math" panose="02040503050406030204" pitchFamily="18" charset="0"/>
                            </a:rPr>
                            <m:t>𝑑𝑡</m:t>
                          </m:r>
                        </m:den>
                      </m:f>
                    </m:oMath>
                  </m:oMathPara>
                </a14:m>
                <a:endParaRPr lang="it-IT" sz="2400" dirty="0"/>
              </a:p>
            </p:txBody>
          </p:sp>
        </mc:Choice>
        <mc:Fallback xmlns="">
          <p:sp>
            <p:nvSpPr>
              <p:cNvPr id="3" name="CasellaDiTesto 2">
                <a:extLst>
                  <a:ext uri="{FF2B5EF4-FFF2-40B4-BE49-F238E27FC236}">
                    <a16:creationId xmlns:a16="http://schemas.microsoft.com/office/drawing/2014/main" id="{572CBF11-1CAC-4258-A379-FDBAA8B84A2D}"/>
                  </a:ext>
                </a:extLst>
              </p:cNvPr>
              <p:cNvSpPr txBox="1">
                <a:spLocks noRot="1" noChangeAspect="1" noMove="1" noResize="1" noEditPoints="1" noAdjustHandles="1" noChangeArrowheads="1" noChangeShapeType="1" noTextEdit="1"/>
              </p:cNvSpPr>
              <p:nvPr/>
            </p:nvSpPr>
            <p:spPr>
              <a:xfrm>
                <a:off x="4514954" y="1193407"/>
                <a:ext cx="1931106" cy="788934"/>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35C14E7E-26B9-4BF7-B339-D63232502EA1}"/>
                  </a:ext>
                </a:extLst>
              </p:cNvPr>
              <p:cNvSpPr txBox="1"/>
              <p:nvPr/>
            </p:nvSpPr>
            <p:spPr>
              <a:xfrm>
                <a:off x="9224197" y="5056472"/>
                <a:ext cx="1904752" cy="4831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𝐸</m:t>
                          </m:r>
                        </m:e>
                      </m:acc>
                      <m:r>
                        <a:rPr lang="it-IT" sz="2800" b="0" i="1" smtClean="0">
                          <a:latin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𝐸</m:t>
                              </m:r>
                            </m:e>
                            <m:sub>
                              <m:r>
                                <a:rPr lang="it-IT" sz="2800" b="0" i="1" smtClean="0">
                                  <a:latin typeface="Cambria Math" panose="02040503050406030204" pitchFamily="18" charset="0"/>
                                  <a:ea typeface="Cambria Math" panose="02040503050406030204" pitchFamily="18" charset="0"/>
                                </a:rPr>
                                <m:t>𝑆</m:t>
                              </m:r>
                            </m:sub>
                          </m:sSub>
                        </m:e>
                      </m:acc>
                      <m:r>
                        <a:rPr lang="it-IT" sz="2800" b="0" i="1"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𝐸</m:t>
                              </m:r>
                            </m:e>
                            <m:sub>
                              <m:r>
                                <a:rPr lang="it-IT" sz="2800" i="1">
                                  <a:latin typeface="Cambria Math" panose="02040503050406030204" pitchFamily="18" charset="0"/>
                                  <a:ea typeface="Cambria Math" panose="02040503050406030204" pitchFamily="18" charset="0"/>
                                </a:rPr>
                                <m:t>𝐼</m:t>
                              </m:r>
                            </m:sub>
                          </m:sSub>
                        </m:e>
                      </m:acc>
                    </m:oMath>
                  </m:oMathPara>
                </a14:m>
                <a:endParaRPr lang="it-IT" sz="2800" dirty="0"/>
              </a:p>
            </p:txBody>
          </p:sp>
        </mc:Choice>
        <mc:Fallback xmlns="">
          <p:sp>
            <p:nvSpPr>
              <p:cNvPr id="5" name="CasellaDiTesto 4">
                <a:extLst>
                  <a:ext uri="{FF2B5EF4-FFF2-40B4-BE49-F238E27FC236}">
                    <a16:creationId xmlns:a16="http://schemas.microsoft.com/office/drawing/2014/main" id="{35C14E7E-26B9-4BF7-B339-D63232502EA1}"/>
                  </a:ext>
                </a:extLst>
              </p:cNvPr>
              <p:cNvSpPr txBox="1">
                <a:spLocks noRot="1" noChangeAspect="1" noMove="1" noResize="1" noEditPoints="1" noAdjustHandles="1" noChangeArrowheads="1" noChangeShapeType="1" noTextEdit="1"/>
              </p:cNvSpPr>
              <p:nvPr/>
            </p:nvSpPr>
            <p:spPr>
              <a:xfrm>
                <a:off x="9224197" y="5056472"/>
                <a:ext cx="1904752" cy="483146"/>
              </a:xfrm>
              <a:prstGeom prst="rect">
                <a:avLst/>
              </a:prstGeom>
              <a:blipFill>
                <a:blip r:embed="rId4"/>
                <a:stretch>
                  <a:fillRect/>
                </a:stretch>
              </a:blipFill>
            </p:spPr>
            <p:txBody>
              <a:bodyPr/>
              <a:lstStyle/>
              <a:p>
                <a:r>
                  <a:rPr lang="it-IT">
                    <a:noFill/>
                  </a:rPr>
                  <a:t> </a:t>
                </a:r>
              </a:p>
            </p:txBody>
          </p:sp>
        </mc:Fallback>
      </mc:AlternateContent>
      <p:grpSp>
        <p:nvGrpSpPr>
          <p:cNvPr id="6" name="Gruppo 5">
            <a:extLst>
              <a:ext uri="{FF2B5EF4-FFF2-40B4-BE49-F238E27FC236}">
                <a16:creationId xmlns:a16="http://schemas.microsoft.com/office/drawing/2014/main" id="{2766C818-20B5-465F-A956-603E9276D904}"/>
              </a:ext>
            </a:extLst>
          </p:cNvPr>
          <p:cNvGrpSpPr/>
          <p:nvPr/>
        </p:nvGrpSpPr>
        <p:grpSpPr>
          <a:xfrm>
            <a:off x="327344" y="2178041"/>
            <a:ext cx="11510870" cy="1250959"/>
            <a:chOff x="327344" y="2178041"/>
            <a:chExt cx="11510870" cy="1250959"/>
          </a:xfrm>
        </p:grpSpPr>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FC087D6B-A27B-4568-A52B-71CDDFBA83F1}"/>
                    </a:ext>
                  </a:extLst>
                </p:cNvPr>
                <p:cNvSpPr txBox="1"/>
                <p:nvPr/>
              </p:nvSpPr>
              <p:spPr>
                <a:xfrm>
                  <a:off x="10419684" y="2460273"/>
                  <a:ext cx="1418530" cy="9687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𝑑𝑞</m:t>
                        </m:r>
                        <m:r>
                          <a:rPr lang="it-IT" sz="2400" b="0" i="1" smtClean="0">
                            <a:latin typeface="Cambria Math" panose="02040503050406030204" pitchFamily="18" charset="0"/>
                          </a:rPr>
                          <m:t> </m:t>
                        </m:r>
                        <m:nary>
                          <m:naryPr>
                            <m:chr m:val="∮"/>
                            <m:limLoc m:val="undOvr"/>
                            <m:subHide m:val="on"/>
                            <m:supHide m:val="on"/>
                            <m:ctrlPr>
                              <a:rPr lang="it-IT" sz="2400" b="0" i="1" smtClean="0">
                                <a:latin typeface="Cambria Math" panose="02040503050406030204" pitchFamily="18" charset="0"/>
                              </a:rPr>
                            </m:ctrlPr>
                          </m:naryPr>
                          <m:sub/>
                          <m:sup/>
                          <m:e>
                            <m:acc>
                              <m:accPr>
                                <m:chr m:val="⃗"/>
                                <m:ctrlPr>
                                  <a:rPr lang="it-IT" sz="2400" i="1">
                                    <a:latin typeface="Cambria Math" panose="02040503050406030204" pitchFamily="18" charset="0"/>
                                    <a:ea typeface="Cambria Math" panose="02040503050406030204" pitchFamily="18" charset="0"/>
                                  </a:rPr>
                                </m:ctrlPr>
                              </m:accPr>
                              <m:e>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𝐸</m:t>
                                    </m:r>
                                  </m:e>
                                  <m:sub>
                                    <m:r>
                                      <a:rPr lang="it-IT" sz="2400" b="0" i="1" smtClean="0">
                                        <a:latin typeface="Cambria Math" panose="02040503050406030204" pitchFamily="18" charset="0"/>
                                        <a:ea typeface="Cambria Math" panose="02040503050406030204" pitchFamily="18" charset="0"/>
                                      </a:rPr>
                                      <m:t>𝐼</m:t>
                                    </m:r>
                                  </m:sub>
                                </m:sSub>
                              </m:e>
                            </m:acc>
                            <m:r>
                              <a:rPr lang="it-IT" sz="2400" i="1">
                                <a:latin typeface="Cambria Math" panose="02040503050406030204" pitchFamily="18" charset="0"/>
                                <a:ea typeface="Cambria Math" panose="02040503050406030204" pitchFamily="18" charset="0"/>
                              </a:rPr>
                              <m:t>𝑑</m:t>
                            </m:r>
                            <m:acc>
                              <m:accPr>
                                <m:chr m:val="⃗"/>
                                <m:ctrlPr>
                                  <a:rPr lang="it-IT" sz="2400" i="1">
                                    <a:latin typeface="Cambria Math" panose="02040503050406030204" pitchFamily="18" charset="0"/>
                                  </a:rPr>
                                </m:ctrlPr>
                              </m:accPr>
                              <m:e>
                                <m:r>
                                  <a:rPr lang="it-IT" sz="2400" i="1">
                                    <a:latin typeface="Cambria Math" panose="02040503050406030204" pitchFamily="18" charset="0"/>
                                  </a:rPr>
                                  <m:t>𝑙</m:t>
                                </m:r>
                              </m:e>
                            </m:acc>
                          </m:e>
                        </m:nary>
                      </m:oMath>
                    </m:oMathPara>
                  </a14:m>
                  <a:endParaRPr lang="it-IT" sz="2400" dirty="0"/>
                </a:p>
              </p:txBody>
            </p:sp>
          </mc:Choice>
          <mc:Fallback xmlns="">
            <p:sp>
              <p:nvSpPr>
                <p:cNvPr id="4" name="CasellaDiTesto 3">
                  <a:extLst>
                    <a:ext uri="{FF2B5EF4-FFF2-40B4-BE49-F238E27FC236}">
                      <a16:creationId xmlns:a16="http://schemas.microsoft.com/office/drawing/2014/main" id="{FC087D6B-A27B-4568-A52B-71CDDFBA83F1}"/>
                    </a:ext>
                  </a:extLst>
                </p:cNvPr>
                <p:cNvSpPr txBox="1">
                  <a:spLocks noRot="1" noChangeAspect="1" noMove="1" noResize="1" noEditPoints="1" noAdjustHandles="1" noChangeArrowheads="1" noChangeShapeType="1" noTextEdit="1"/>
                </p:cNvSpPr>
                <p:nvPr/>
              </p:nvSpPr>
              <p:spPr>
                <a:xfrm>
                  <a:off x="10419684" y="2460273"/>
                  <a:ext cx="1418530" cy="968727"/>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0E3552B9-C4B7-403C-82CE-3179A82A328F}"/>
                    </a:ext>
                  </a:extLst>
                </p:cNvPr>
                <p:cNvSpPr txBox="1"/>
                <p:nvPr/>
              </p:nvSpPr>
              <p:spPr>
                <a:xfrm>
                  <a:off x="327344" y="2178041"/>
                  <a:ext cx="11167073" cy="956929"/>
                </a:xfrm>
                <a:prstGeom prst="rect">
                  <a:avLst/>
                </a:prstGeom>
                <a:noFill/>
              </p:spPr>
              <p:txBody>
                <a:bodyPr wrap="square" rtlCol="0">
                  <a:spAutoFit/>
                </a:bodyPr>
                <a:lstStyle/>
                <a:p>
                  <a:r>
                    <a:rPr lang="it-IT" dirty="0"/>
                    <a:t>E gli elettroni si muoveranno sotto l’azione di un campo elettrico indotto </a:t>
                  </a:r>
                  <a14:m>
                    <m:oMath xmlns:m="http://schemas.openxmlformats.org/officeDocument/2006/math">
                      <m:sSub>
                        <m:sSubPr>
                          <m:ctrlPr>
                            <a:rPr lang="it-IT" sz="1800" i="1" smtClean="0">
                              <a:latin typeface="Cambria Math" panose="02040503050406030204" pitchFamily="18" charset="0"/>
                            </a:rPr>
                          </m:ctrlPr>
                        </m:sSubPr>
                        <m:e>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𝐸</m:t>
                              </m:r>
                            </m:e>
                          </m:acc>
                        </m:e>
                        <m:sub>
                          <m:r>
                            <a:rPr lang="it-IT" sz="1800" b="0" i="1" smtClean="0">
                              <a:latin typeface="Cambria Math" panose="02040503050406030204" pitchFamily="18" charset="0"/>
                            </a:rPr>
                            <m:t>𝐼</m:t>
                          </m:r>
                        </m:sub>
                      </m:sSub>
                    </m:oMath>
                  </a14:m>
                  <a:endParaRPr lang="it-IT" sz="1800" b="0" dirty="0"/>
                </a:p>
                <a:p>
                  <a:endParaRPr lang="it-IT" dirty="0"/>
                </a:p>
                <a:p>
                  <a:r>
                    <a:rPr lang="it-IT" dirty="0"/>
                    <a:t>Se una carica compie un giro completo del circuito il lavoro compiuto dalla forza indotta sarà: </a:t>
                  </a:r>
                  <a14:m>
                    <m:oMath xmlns:m="http://schemas.openxmlformats.org/officeDocument/2006/math">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Ɛ</m:t>
                          </m:r>
                        </m:e>
                        <m:sub>
                          <m:r>
                            <a:rPr lang="it-IT" sz="1800" b="0" i="1" smtClean="0">
                              <a:latin typeface="Cambria Math" panose="02040503050406030204" pitchFamily="18" charset="0"/>
                            </a:rPr>
                            <m:t>𝐼</m:t>
                          </m:r>
                        </m:sub>
                      </m:sSub>
                      <m:r>
                        <a:rPr lang="it-IT" sz="1800" b="0" i="1" smtClean="0">
                          <a:latin typeface="Cambria Math" panose="02040503050406030204" pitchFamily="18" charset="0"/>
                        </a:rPr>
                        <m:t>𝑑𝑞</m:t>
                      </m:r>
                    </m:oMath>
                  </a14:m>
                  <a:r>
                    <a:rPr lang="it-IT" dirty="0"/>
                    <a:t> oppure:</a:t>
                  </a:r>
                </a:p>
              </p:txBody>
            </p:sp>
          </mc:Choice>
          <mc:Fallback xmlns="">
            <p:sp>
              <p:nvSpPr>
                <p:cNvPr id="8" name="CasellaDiTesto 7">
                  <a:extLst>
                    <a:ext uri="{FF2B5EF4-FFF2-40B4-BE49-F238E27FC236}">
                      <a16:creationId xmlns:a16="http://schemas.microsoft.com/office/drawing/2014/main" id="{0E3552B9-C4B7-403C-82CE-3179A82A328F}"/>
                    </a:ext>
                  </a:extLst>
                </p:cNvPr>
                <p:cNvSpPr txBox="1">
                  <a:spLocks noRot="1" noChangeAspect="1" noMove="1" noResize="1" noEditPoints="1" noAdjustHandles="1" noChangeArrowheads="1" noChangeShapeType="1" noTextEdit="1"/>
                </p:cNvSpPr>
                <p:nvPr/>
              </p:nvSpPr>
              <p:spPr>
                <a:xfrm>
                  <a:off x="327344" y="2178041"/>
                  <a:ext cx="11167073" cy="956929"/>
                </a:xfrm>
                <a:prstGeom prst="rect">
                  <a:avLst/>
                </a:prstGeom>
                <a:blipFill>
                  <a:blip r:embed="rId6"/>
                  <a:stretch>
                    <a:fillRect l="-491" b="-9554"/>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65C06A5B-7A64-473F-8474-995C8E93FFB0}"/>
                  </a:ext>
                </a:extLst>
              </p:cNvPr>
              <p:cNvSpPr txBox="1"/>
              <p:nvPr/>
            </p:nvSpPr>
            <p:spPr>
              <a:xfrm>
                <a:off x="3931094" y="3362963"/>
                <a:ext cx="3959575" cy="11603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800" b="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𝜀</m:t>
                          </m:r>
                        </m:e>
                        <m:sub>
                          <m:r>
                            <a:rPr lang="it-IT" sz="2800" b="0" i="1" smtClean="0">
                              <a:latin typeface="Cambria Math" panose="02040503050406030204" pitchFamily="18" charset="0"/>
                              <a:ea typeface="Cambria Math" panose="02040503050406030204" pitchFamily="18" charset="0"/>
                            </a:rPr>
                            <m:t>𝐼</m:t>
                          </m:r>
                        </m:sub>
                      </m:sSub>
                      <m:r>
                        <a:rPr lang="it-IT" sz="2800" b="0" i="1" smtClean="0">
                          <a:latin typeface="Cambria Math" panose="02040503050406030204" pitchFamily="18" charset="0"/>
                          <a:ea typeface="Cambria Math" panose="02040503050406030204" pitchFamily="18" charset="0"/>
                        </a:rPr>
                        <m:t>=</m:t>
                      </m:r>
                      <m:nary>
                        <m:naryPr>
                          <m:chr m:val="∮"/>
                          <m:limLoc m:val="subSup"/>
                          <m:grow m:val="on"/>
                          <m:supHide m:val="on"/>
                          <m:ctrlPr>
                            <a:rPr lang="it-IT" sz="2800" i="1" dirty="0" smtClean="0">
                              <a:latin typeface="Cambria Math" panose="02040503050406030204" pitchFamily="18" charset="0"/>
                            </a:rPr>
                          </m:ctrlPr>
                        </m:naryPr>
                        <m:sub>
                          <m:r>
                            <a:rPr lang="it-IT" sz="2800" i="1" dirty="0">
                              <a:latin typeface="Cambria Math" panose="02040503050406030204" pitchFamily="18" charset="0"/>
                            </a:rPr>
                            <m:t>𝛾</m:t>
                          </m:r>
                        </m:sub>
                        <m:sup/>
                        <m:e>
                          <m:acc>
                            <m:accPr>
                              <m:chr m:val="⃗"/>
                              <m:ctrlPr>
                                <a:rPr lang="it-IT" sz="2800" i="1">
                                  <a:latin typeface="Cambria Math" panose="02040503050406030204" pitchFamily="18" charset="0"/>
                                  <a:ea typeface="Cambria Math" panose="02040503050406030204" pitchFamily="18" charset="0"/>
                                </a:rPr>
                              </m:ctrlPr>
                            </m:accPr>
                            <m:e>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𝐸</m:t>
                                  </m:r>
                                </m:e>
                                <m:sub>
                                  <m:r>
                                    <a:rPr lang="it-IT" sz="2800" i="1">
                                      <a:latin typeface="Cambria Math" panose="02040503050406030204" pitchFamily="18" charset="0"/>
                                      <a:ea typeface="Cambria Math" panose="02040503050406030204" pitchFamily="18" charset="0"/>
                                    </a:rPr>
                                    <m:t>𝐼</m:t>
                                  </m:r>
                                </m:sub>
                              </m:sSub>
                            </m:e>
                          </m:acc>
                          <m:r>
                            <a:rPr lang="it-IT" sz="2800" i="1">
                              <a:latin typeface="Cambria Math" panose="02040503050406030204" pitchFamily="18" charset="0"/>
                              <a:ea typeface="Cambria Math" panose="02040503050406030204" pitchFamily="18" charset="0"/>
                            </a:rPr>
                            <m:t>𝑑</m:t>
                          </m:r>
                          <m:acc>
                            <m:accPr>
                              <m:chr m:val="⃗"/>
                              <m:ctrlPr>
                                <a:rPr lang="it-IT" sz="2800" i="1">
                                  <a:latin typeface="Cambria Math" panose="02040503050406030204" pitchFamily="18" charset="0"/>
                                </a:rPr>
                              </m:ctrlPr>
                            </m:accPr>
                            <m:e>
                              <m:r>
                                <a:rPr lang="it-IT" sz="2800" i="1">
                                  <a:latin typeface="Cambria Math" panose="02040503050406030204" pitchFamily="18" charset="0"/>
                                </a:rPr>
                                <m:t>𝑙</m:t>
                              </m:r>
                            </m:e>
                          </m:acc>
                        </m:e>
                      </m:nary>
                      <m:r>
                        <a:rPr lang="it-IT" sz="2800" b="0" i="1" dirty="0" smtClean="0">
                          <a:latin typeface="Cambria Math" panose="02040503050406030204" pitchFamily="18" charset="0"/>
                        </a:rPr>
                        <m:t>=−</m:t>
                      </m:r>
                      <m:f>
                        <m:fPr>
                          <m:ctrlPr>
                            <a:rPr lang="it-IT" sz="2800" i="1">
                              <a:latin typeface="Cambria Math" panose="02040503050406030204" pitchFamily="18" charset="0"/>
                              <a:ea typeface="Cambria Math" panose="02040503050406030204" pitchFamily="18" charset="0"/>
                            </a:rPr>
                          </m:ctrlPr>
                        </m:fPr>
                        <m:num>
                          <m:r>
                            <a:rPr lang="it-IT" sz="2800" i="1">
                              <a:latin typeface="Cambria Math" panose="02040503050406030204" pitchFamily="18" charset="0"/>
                              <a:ea typeface="Cambria Math" panose="02040503050406030204" pitchFamily="18" charset="0"/>
                            </a:rPr>
                            <m:t>𝑑</m:t>
                          </m:r>
                          <m:r>
                            <m:rPr>
                              <m:sty m:val="p"/>
                            </m:rPr>
                            <a:rPr lang="el-GR" sz="2800" i="1">
                              <a:latin typeface="Cambria Math" panose="02040503050406030204" pitchFamily="18" charset="0"/>
                              <a:ea typeface="Cambria Math" panose="02040503050406030204" pitchFamily="18" charset="0"/>
                            </a:rPr>
                            <m:t>Φ</m:t>
                          </m:r>
                          <m:d>
                            <m:dPr>
                              <m:ctrlPr>
                                <a:rPr lang="it-IT" sz="2800" i="1">
                                  <a:latin typeface="Cambria Math" panose="02040503050406030204" pitchFamily="18" charset="0"/>
                                </a:rPr>
                              </m:ctrlPr>
                            </m:dPr>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d>
                        </m:num>
                        <m:den>
                          <m:r>
                            <a:rPr lang="it-IT" sz="2800" i="1">
                              <a:latin typeface="Cambria Math" panose="02040503050406030204" pitchFamily="18" charset="0"/>
                              <a:ea typeface="Cambria Math" panose="02040503050406030204" pitchFamily="18" charset="0"/>
                            </a:rPr>
                            <m:t>𝑑𝑡</m:t>
                          </m:r>
                        </m:den>
                      </m:f>
                    </m:oMath>
                  </m:oMathPara>
                </a14:m>
                <a:endParaRPr lang="it-IT" sz="2800" dirty="0"/>
              </a:p>
            </p:txBody>
          </p:sp>
        </mc:Choice>
        <mc:Fallback xmlns="">
          <p:sp>
            <p:nvSpPr>
              <p:cNvPr id="11" name="CasellaDiTesto 10">
                <a:extLst>
                  <a:ext uri="{FF2B5EF4-FFF2-40B4-BE49-F238E27FC236}">
                    <a16:creationId xmlns:a16="http://schemas.microsoft.com/office/drawing/2014/main" id="{65C06A5B-7A64-473F-8474-995C8E93FFB0}"/>
                  </a:ext>
                </a:extLst>
              </p:cNvPr>
              <p:cNvSpPr txBox="1">
                <a:spLocks noRot="1" noChangeAspect="1" noMove="1" noResize="1" noEditPoints="1" noAdjustHandles="1" noChangeArrowheads="1" noChangeShapeType="1" noTextEdit="1"/>
              </p:cNvSpPr>
              <p:nvPr/>
            </p:nvSpPr>
            <p:spPr>
              <a:xfrm>
                <a:off x="3931094" y="3362963"/>
                <a:ext cx="3959575" cy="1160382"/>
              </a:xfrm>
              <a:prstGeom prst="rect">
                <a:avLst/>
              </a:prstGeom>
              <a:blipFill>
                <a:blip r:embed="rId7"/>
                <a:stretch>
                  <a:fillRect/>
                </a:stretch>
              </a:blipFill>
            </p:spPr>
            <p:txBody>
              <a:bodyPr/>
              <a:lstStyle/>
              <a:p>
                <a:r>
                  <a:rPr lang="it-IT">
                    <a:noFill/>
                  </a:rPr>
                  <a:t> </a:t>
                </a:r>
              </a:p>
            </p:txBody>
          </p:sp>
        </mc:Fallback>
      </mc:AlternateContent>
      <p:sp>
        <p:nvSpPr>
          <p:cNvPr id="12" name="CasellaDiTesto 11">
            <a:extLst>
              <a:ext uri="{FF2B5EF4-FFF2-40B4-BE49-F238E27FC236}">
                <a16:creationId xmlns:a16="http://schemas.microsoft.com/office/drawing/2014/main" id="{91BDE883-44B6-4CF6-AE45-E8E14F7D9665}"/>
              </a:ext>
            </a:extLst>
          </p:cNvPr>
          <p:cNvSpPr txBox="1"/>
          <p:nvPr/>
        </p:nvSpPr>
        <p:spPr>
          <a:xfrm>
            <a:off x="8809265" y="2275607"/>
            <a:ext cx="932178" cy="369332"/>
          </a:xfrm>
          <a:prstGeom prst="rect">
            <a:avLst/>
          </a:prstGeom>
          <a:noFill/>
        </p:spPr>
        <p:txBody>
          <a:bodyPr wrap="none" rtlCol="0">
            <a:spAutoFit/>
          </a:bodyPr>
          <a:lstStyle/>
          <a:p>
            <a:r>
              <a:rPr lang="it-IT" dirty="0"/>
              <a:t>(L=</a:t>
            </a:r>
            <a:r>
              <a:rPr lang="it-IT" dirty="0" err="1"/>
              <a:t>q</a:t>
            </a:r>
            <a:r>
              <a:rPr lang="it-IT" dirty="0" err="1">
                <a:latin typeface="Symbol" panose="05050102010706020507" pitchFamily="18" charset="2"/>
              </a:rPr>
              <a:t>D</a:t>
            </a:r>
            <a:r>
              <a:rPr lang="it-IT" dirty="0" err="1"/>
              <a:t>V</a:t>
            </a:r>
            <a:r>
              <a:rPr lang="it-IT" dirty="0"/>
              <a:t>)</a:t>
            </a:r>
          </a:p>
        </p:txBody>
      </p:sp>
      <p:sp>
        <p:nvSpPr>
          <p:cNvPr id="13" name="CasellaDiTesto 12">
            <a:extLst>
              <a:ext uri="{FF2B5EF4-FFF2-40B4-BE49-F238E27FC236}">
                <a16:creationId xmlns:a16="http://schemas.microsoft.com/office/drawing/2014/main" id="{429CA494-B908-4CE8-82EB-96534A476F09}"/>
              </a:ext>
            </a:extLst>
          </p:cNvPr>
          <p:cNvSpPr txBox="1"/>
          <p:nvPr/>
        </p:nvSpPr>
        <p:spPr>
          <a:xfrm>
            <a:off x="10749040" y="3272550"/>
            <a:ext cx="854080" cy="369332"/>
          </a:xfrm>
          <a:prstGeom prst="rect">
            <a:avLst/>
          </a:prstGeom>
          <a:noFill/>
        </p:spPr>
        <p:txBody>
          <a:bodyPr wrap="none" rtlCol="0">
            <a:spAutoFit/>
          </a:bodyPr>
          <a:lstStyle/>
          <a:p>
            <a:r>
              <a:rPr lang="it-IT" dirty="0"/>
              <a:t>(L=</a:t>
            </a:r>
            <a:r>
              <a:rPr lang="it-IT" dirty="0" err="1"/>
              <a:t>Fds</a:t>
            </a:r>
            <a:r>
              <a:rPr lang="it-IT" dirty="0"/>
              <a:t>)</a:t>
            </a:r>
          </a:p>
        </p:txBody>
      </p:sp>
      <p:sp>
        <p:nvSpPr>
          <p:cNvPr id="14" name="CasellaDiTesto 13">
            <a:extLst>
              <a:ext uri="{FF2B5EF4-FFF2-40B4-BE49-F238E27FC236}">
                <a16:creationId xmlns:a16="http://schemas.microsoft.com/office/drawing/2014/main" id="{FE7DD641-325C-4BE0-8E2B-A14B85EB8507}"/>
              </a:ext>
            </a:extLst>
          </p:cNvPr>
          <p:cNvSpPr txBox="1"/>
          <p:nvPr/>
        </p:nvSpPr>
        <p:spPr>
          <a:xfrm>
            <a:off x="246599" y="3781648"/>
            <a:ext cx="3642536" cy="369332"/>
          </a:xfrm>
          <a:prstGeom prst="rect">
            <a:avLst/>
          </a:prstGeom>
          <a:noFill/>
        </p:spPr>
        <p:txBody>
          <a:bodyPr wrap="none" rtlCol="0">
            <a:spAutoFit/>
          </a:bodyPr>
          <a:lstStyle/>
          <a:p>
            <a:r>
              <a:rPr lang="it-IT" dirty="0"/>
              <a:t>Uguagliando le due espressioni si ha:</a:t>
            </a:r>
          </a:p>
        </p:txBody>
      </p:sp>
      <p:sp>
        <p:nvSpPr>
          <p:cNvPr id="16" name="CasellaDiTesto 15">
            <a:extLst>
              <a:ext uri="{FF2B5EF4-FFF2-40B4-BE49-F238E27FC236}">
                <a16:creationId xmlns:a16="http://schemas.microsoft.com/office/drawing/2014/main" id="{B4F92B21-3A7B-4181-9D2D-4F58638861F8}"/>
              </a:ext>
            </a:extLst>
          </p:cNvPr>
          <p:cNvSpPr txBox="1"/>
          <p:nvPr/>
        </p:nvSpPr>
        <p:spPr>
          <a:xfrm>
            <a:off x="334735" y="5113379"/>
            <a:ext cx="8095999" cy="369332"/>
          </a:xfrm>
          <a:prstGeom prst="rect">
            <a:avLst/>
          </a:prstGeom>
          <a:noFill/>
        </p:spPr>
        <p:txBody>
          <a:bodyPr wrap="none" rtlCol="0">
            <a:spAutoFit/>
          </a:bodyPr>
          <a:lstStyle/>
          <a:p>
            <a:r>
              <a:rPr lang="it-IT" dirty="0"/>
              <a:t>Se nel circuito è presente anche un generatore di </a:t>
            </a:r>
            <a:r>
              <a:rPr lang="it-IT" dirty="0" err="1"/>
              <a:t>f.e.m</a:t>
            </a:r>
            <a:r>
              <a:rPr lang="it-IT" dirty="0"/>
              <a:t>. continua per il campo si avrà:</a:t>
            </a:r>
          </a:p>
        </p:txBody>
      </p:sp>
      <p:sp>
        <p:nvSpPr>
          <p:cNvPr id="17" name="CasellaDiTesto 16">
            <a:extLst>
              <a:ext uri="{FF2B5EF4-FFF2-40B4-BE49-F238E27FC236}">
                <a16:creationId xmlns:a16="http://schemas.microsoft.com/office/drawing/2014/main" id="{2FA49A2B-E0DC-4AE4-87C1-30E488D87773}"/>
              </a:ext>
            </a:extLst>
          </p:cNvPr>
          <p:cNvSpPr txBox="1"/>
          <p:nvPr/>
        </p:nvSpPr>
        <p:spPr>
          <a:xfrm>
            <a:off x="7338484" y="5671669"/>
            <a:ext cx="1911292" cy="369332"/>
          </a:xfrm>
          <a:prstGeom prst="rect">
            <a:avLst/>
          </a:prstGeom>
          <a:noFill/>
        </p:spPr>
        <p:txBody>
          <a:bodyPr wrap="none" rtlCol="0">
            <a:spAutoFit/>
          </a:bodyPr>
          <a:lstStyle/>
          <a:p>
            <a:r>
              <a:rPr lang="it-IT" dirty="0"/>
              <a:t>Circuitazione nulla</a:t>
            </a:r>
          </a:p>
        </p:txBody>
      </p:sp>
      <p:cxnSp>
        <p:nvCxnSpPr>
          <p:cNvPr id="19" name="Connettore 2 18">
            <a:extLst>
              <a:ext uri="{FF2B5EF4-FFF2-40B4-BE49-F238E27FC236}">
                <a16:creationId xmlns:a16="http://schemas.microsoft.com/office/drawing/2014/main" id="{432D018D-4B6F-4848-90F2-D4C2F61F35A6}"/>
              </a:ext>
            </a:extLst>
          </p:cNvPr>
          <p:cNvCxnSpPr>
            <a:cxnSpLocks/>
          </p:cNvCxnSpPr>
          <p:nvPr/>
        </p:nvCxnSpPr>
        <p:spPr>
          <a:xfrm flipV="1">
            <a:off x="9275354" y="5482711"/>
            <a:ext cx="652417" cy="355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nettore 2 20">
            <a:extLst>
              <a:ext uri="{FF2B5EF4-FFF2-40B4-BE49-F238E27FC236}">
                <a16:creationId xmlns:a16="http://schemas.microsoft.com/office/drawing/2014/main" id="{3278FB09-CEB4-4460-8526-93094C77FE77}"/>
              </a:ext>
            </a:extLst>
          </p:cNvPr>
          <p:cNvCxnSpPr>
            <a:cxnSpLocks/>
          </p:cNvCxnSpPr>
          <p:nvPr/>
        </p:nvCxnSpPr>
        <p:spPr>
          <a:xfrm flipH="1" flipV="1">
            <a:off x="8098972" y="4084755"/>
            <a:ext cx="2650068" cy="896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CasellaDiTesto 21">
            <a:extLst>
              <a:ext uri="{FF2B5EF4-FFF2-40B4-BE49-F238E27FC236}">
                <a16:creationId xmlns:a16="http://schemas.microsoft.com/office/drawing/2014/main" id="{AB855F3B-CCAB-40C5-8C1C-D53702849A6A}"/>
              </a:ext>
            </a:extLst>
          </p:cNvPr>
          <p:cNvSpPr txBox="1"/>
          <p:nvPr/>
        </p:nvSpPr>
        <p:spPr>
          <a:xfrm rot="1125444">
            <a:off x="8376735" y="4201446"/>
            <a:ext cx="2329677" cy="369332"/>
          </a:xfrm>
          <a:prstGeom prst="rect">
            <a:avLst/>
          </a:prstGeom>
          <a:noFill/>
        </p:spPr>
        <p:txBody>
          <a:bodyPr wrap="none" rtlCol="0">
            <a:spAutoFit/>
          </a:bodyPr>
          <a:lstStyle/>
          <a:p>
            <a:r>
              <a:rPr lang="it-IT" dirty="0"/>
              <a:t>Circuitazione non nulla</a:t>
            </a:r>
          </a:p>
        </p:txBody>
      </p:sp>
    </p:spTree>
    <p:extLst>
      <p:ext uri="{BB962C8B-B14F-4D97-AF65-F5344CB8AC3E}">
        <p14:creationId xmlns:p14="http://schemas.microsoft.com/office/powerpoint/2010/main" val="3263976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1" grpId="0"/>
      <p:bldP spid="12" grpId="0"/>
      <p:bldP spid="13" grpId="0"/>
      <p:bldP spid="14" grpId="0"/>
      <p:bldP spid="16" grpId="0"/>
      <p:bldP spid="17"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2A1E0038-0C7F-45B4-BA69-63D9176560B1}"/>
                  </a:ext>
                </a:extLst>
              </p:cNvPr>
              <p:cNvSpPr txBox="1"/>
              <p:nvPr/>
            </p:nvSpPr>
            <p:spPr>
              <a:xfrm>
                <a:off x="4034223" y="3614691"/>
                <a:ext cx="4795544" cy="126553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ea typeface="Cambria Math" panose="02040503050406030204" pitchFamily="18" charset="0"/>
                        </a:rPr>
                        <m:t>⇒</m:t>
                      </m:r>
                      <m:nary>
                        <m:naryPr>
                          <m:limLoc m:val="subSup"/>
                          <m:grow m:val="on"/>
                          <m:supHide m:val="on"/>
                          <m:ctrlPr>
                            <a:rPr lang="it-IT" sz="2800" i="1" dirty="0">
                              <a:latin typeface="Cambria Math" panose="02040503050406030204" pitchFamily="18" charset="0"/>
                            </a:rPr>
                          </m:ctrlPr>
                        </m:naryPr>
                        <m:sub>
                          <m:r>
                            <a:rPr lang="it-IT" sz="2800" i="1" dirty="0">
                              <a:latin typeface="Cambria Math" panose="02040503050406030204" pitchFamily="18" charset="0"/>
                            </a:rPr>
                            <m:t>𝑆</m:t>
                          </m:r>
                        </m:sub>
                        <m:sup/>
                        <m:e>
                          <m:r>
                            <a:rPr lang="it-IT" sz="2800" b="0" i="1" dirty="0" smtClean="0">
                              <a:latin typeface="Cambria Math" panose="02040503050406030204" pitchFamily="18" charset="0"/>
                            </a:rPr>
                            <m:t>𝑟𝑜𝑡</m:t>
                          </m:r>
                          <m:r>
                            <a:rPr lang="it-IT" sz="2800" b="0" i="1" dirty="0" smtClean="0">
                              <a:latin typeface="Cambria Math" panose="02040503050406030204" pitchFamily="18" charset="0"/>
                            </a:rPr>
                            <m:t> </m:t>
                          </m:r>
                          <m:acc>
                            <m:accPr>
                              <m:chr m:val="⃗"/>
                              <m:ctrlPr>
                                <a:rPr lang="it-IT" sz="2800" i="1">
                                  <a:latin typeface="Cambria Math" panose="02040503050406030204" pitchFamily="18" charset="0"/>
                                </a:rPr>
                              </m:ctrlPr>
                            </m:accPr>
                            <m:e>
                              <m:r>
                                <a:rPr lang="it-IT" sz="2800" b="0" i="1" smtClean="0">
                                  <a:latin typeface="Cambria Math" panose="02040503050406030204" pitchFamily="18" charset="0"/>
                                </a:rPr>
                                <m:t>𝐸</m:t>
                              </m:r>
                            </m:e>
                          </m:acc>
                        </m:e>
                      </m:nary>
                      <m:acc>
                        <m:accPr>
                          <m:chr m:val="̂"/>
                          <m:ctrlPr>
                            <a:rPr lang="it-IT" sz="2800" i="1" dirty="0">
                              <a:latin typeface="Cambria Math" panose="02040503050406030204" pitchFamily="18" charset="0"/>
                            </a:rPr>
                          </m:ctrlPr>
                        </m:accPr>
                        <m:e>
                          <m:r>
                            <a:rPr lang="it-IT" sz="2800" i="1" dirty="0">
                              <a:latin typeface="Cambria Math" panose="02040503050406030204" pitchFamily="18" charset="0"/>
                            </a:rPr>
                            <m:t>𝑛</m:t>
                          </m:r>
                        </m:e>
                      </m:acc>
                      <m:r>
                        <a:rPr lang="it-IT" sz="2800" i="1">
                          <a:latin typeface="Cambria Math" panose="02040503050406030204" pitchFamily="18" charset="0"/>
                        </a:rPr>
                        <m:t> </m:t>
                      </m:r>
                      <m:r>
                        <a:rPr lang="it-IT" sz="2800" b="0" i="1" smtClean="0">
                          <a:latin typeface="Cambria Math" panose="02040503050406030204" pitchFamily="18" charset="0"/>
                        </a:rPr>
                        <m:t>𝑑𝑆</m:t>
                      </m:r>
                      <m:r>
                        <a:rPr lang="it-IT" sz="2800" b="0" i="1" smtClean="0">
                          <a:latin typeface="Cambria Math" panose="02040503050406030204" pitchFamily="18" charset="0"/>
                        </a:rPr>
                        <m:t>=−</m:t>
                      </m:r>
                      <m:nary>
                        <m:naryPr>
                          <m:limLoc m:val="subSup"/>
                          <m:grow m:val="on"/>
                          <m:supHide m:val="on"/>
                          <m:ctrlPr>
                            <a:rPr lang="it-IT" sz="2800" i="1" dirty="0">
                              <a:latin typeface="Cambria Math" panose="02040503050406030204" pitchFamily="18" charset="0"/>
                            </a:rPr>
                          </m:ctrlPr>
                        </m:naryPr>
                        <m:sub>
                          <m:r>
                            <a:rPr lang="it-IT" sz="2800" i="1" dirty="0">
                              <a:latin typeface="Cambria Math" panose="02040503050406030204" pitchFamily="18" charset="0"/>
                            </a:rPr>
                            <m:t>𝑆</m:t>
                          </m:r>
                        </m:sub>
                        <m:sup/>
                        <m:e>
                          <m:f>
                            <m:fPr>
                              <m:ctrlPr>
                                <a:rPr lang="it-IT" sz="2800" i="1" dirty="0" smtClean="0">
                                  <a:latin typeface="Cambria Math" panose="02040503050406030204" pitchFamily="18" charset="0"/>
                                  <a:ea typeface="Cambria Math" panose="02040503050406030204" pitchFamily="18" charset="0"/>
                                </a:rPr>
                              </m:ctrlPr>
                            </m:fPr>
                            <m:num>
                              <m:r>
                                <a:rPr lang="it-IT" sz="2800" i="1" dirty="0" smtClean="0">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num>
                            <m:den>
                              <m:r>
                                <a:rPr lang="it-IT" sz="2800" i="1" dirty="0" smtClean="0">
                                  <a:latin typeface="Cambria Math" panose="02040503050406030204" pitchFamily="18" charset="0"/>
                                  <a:ea typeface="Cambria Math" panose="02040503050406030204" pitchFamily="18" charset="0"/>
                                </a:rPr>
                                <m:t>𝜕</m:t>
                              </m:r>
                              <m:r>
                                <a:rPr lang="it-IT" sz="2800" b="0" i="1" dirty="0" smtClean="0">
                                  <a:latin typeface="Cambria Math" panose="02040503050406030204" pitchFamily="18" charset="0"/>
                                  <a:ea typeface="Cambria Math" panose="02040503050406030204" pitchFamily="18" charset="0"/>
                                </a:rPr>
                                <m:t>𝑡</m:t>
                              </m:r>
                            </m:den>
                          </m:f>
                        </m:e>
                      </m:nary>
                      <m:acc>
                        <m:accPr>
                          <m:chr m:val="̂"/>
                          <m:ctrlPr>
                            <a:rPr lang="it-IT" sz="2800" i="1" dirty="0">
                              <a:latin typeface="Cambria Math" panose="02040503050406030204" pitchFamily="18" charset="0"/>
                            </a:rPr>
                          </m:ctrlPr>
                        </m:accPr>
                        <m:e>
                          <m:r>
                            <a:rPr lang="it-IT" sz="2800" i="1" dirty="0">
                              <a:latin typeface="Cambria Math" panose="02040503050406030204" pitchFamily="18" charset="0"/>
                            </a:rPr>
                            <m:t>𝑛</m:t>
                          </m:r>
                        </m:e>
                      </m:acc>
                      <m:r>
                        <a:rPr lang="it-IT" sz="2800" i="1">
                          <a:latin typeface="Cambria Math" panose="02040503050406030204" pitchFamily="18" charset="0"/>
                        </a:rPr>
                        <m:t> </m:t>
                      </m:r>
                      <m:r>
                        <a:rPr lang="it-IT" sz="2800" b="0" i="1" smtClean="0">
                          <a:latin typeface="Cambria Math" panose="02040503050406030204" pitchFamily="18" charset="0"/>
                        </a:rPr>
                        <m:t>𝑑𝑆</m:t>
                      </m:r>
                    </m:oMath>
                  </m:oMathPara>
                </a14:m>
                <a:endParaRPr lang="it-IT" sz="2800" dirty="0"/>
              </a:p>
            </p:txBody>
          </p:sp>
        </mc:Choice>
        <mc:Fallback xmlns="">
          <p:sp>
            <p:nvSpPr>
              <p:cNvPr id="5" name="CasellaDiTesto 4">
                <a:extLst>
                  <a:ext uri="{FF2B5EF4-FFF2-40B4-BE49-F238E27FC236}">
                    <a16:creationId xmlns:a16="http://schemas.microsoft.com/office/drawing/2014/main" id="{2A1E0038-0C7F-45B4-BA69-63D9176560B1}"/>
                  </a:ext>
                </a:extLst>
              </p:cNvPr>
              <p:cNvSpPr txBox="1">
                <a:spLocks noRot="1" noChangeAspect="1" noMove="1" noResize="1" noEditPoints="1" noAdjustHandles="1" noChangeArrowheads="1" noChangeShapeType="1" noTextEdit="1"/>
              </p:cNvSpPr>
              <p:nvPr/>
            </p:nvSpPr>
            <p:spPr>
              <a:xfrm>
                <a:off x="4034223" y="3614691"/>
                <a:ext cx="4795544" cy="1265539"/>
              </a:xfrm>
              <a:prstGeom prst="rect">
                <a:avLst/>
              </a:prstGeom>
              <a:blipFill>
                <a:blip r:embed="rId2"/>
                <a:stretch>
                  <a:fillRect/>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CF10DEEB-D044-4C0F-8A56-522AA57F426E}"/>
              </a:ext>
            </a:extLst>
          </p:cNvPr>
          <p:cNvSpPr txBox="1"/>
          <p:nvPr/>
        </p:nvSpPr>
        <p:spPr>
          <a:xfrm>
            <a:off x="2312090" y="3082253"/>
            <a:ext cx="1628651" cy="738664"/>
          </a:xfrm>
          <a:prstGeom prst="rect">
            <a:avLst/>
          </a:prstGeom>
          <a:noFill/>
        </p:spPr>
        <p:txBody>
          <a:bodyPr wrap="none" lIns="0" tIns="0" rIns="0" bIns="0" rtlCol="0">
            <a:spAutoFit/>
          </a:bodyPr>
          <a:lstStyle/>
          <a:p>
            <a:pPr algn="ctr"/>
            <a:r>
              <a:rPr lang="it-IT" sz="2400" dirty="0"/>
              <a:t>Applichiamo </a:t>
            </a:r>
          </a:p>
          <a:p>
            <a:pPr algn="ctr"/>
            <a:r>
              <a:rPr lang="it-IT" sz="2400" dirty="0"/>
              <a:t>stokes</a:t>
            </a:r>
          </a:p>
        </p:txBody>
      </p:sp>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3D0E9F08-3D43-4CE6-8E6B-D1B31B492792}"/>
                  </a:ext>
                </a:extLst>
              </p:cNvPr>
              <p:cNvSpPr/>
              <p:nvPr/>
            </p:nvSpPr>
            <p:spPr>
              <a:xfrm>
                <a:off x="2487698" y="1450158"/>
                <a:ext cx="6249724" cy="11603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subSup"/>
                          <m:grow m:val="on"/>
                          <m:supHide m:val="on"/>
                          <m:ctrlPr>
                            <a:rPr lang="it-IT" sz="2800" i="1" dirty="0" smtClean="0">
                              <a:solidFill>
                                <a:srgbClr val="000000"/>
                              </a:solidFill>
                              <a:latin typeface="Cambria Math" panose="02040503050406030204" pitchFamily="18" charset="0"/>
                            </a:rPr>
                          </m:ctrlPr>
                        </m:naryPr>
                        <m:sub>
                          <m:r>
                            <a:rPr lang="it-IT" sz="2800" i="1" dirty="0">
                              <a:solidFill>
                                <a:srgbClr val="000000"/>
                              </a:solidFill>
                              <a:latin typeface="Cambria Math" panose="02040503050406030204" pitchFamily="18" charset="0"/>
                            </a:rPr>
                            <m:t>𝛾</m:t>
                          </m:r>
                        </m:sub>
                        <m:sup/>
                        <m:e>
                          <m:acc>
                            <m:accPr>
                              <m:chr m:val="⃗"/>
                              <m:ctrlPr>
                                <a:rPr lang="it-IT" sz="2800" i="1">
                                  <a:solidFill>
                                    <a:srgbClr val="000000"/>
                                  </a:solidFill>
                                  <a:latin typeface="Cambria Math" panose="02040503050406030204" pitchFamily="18" charset="0"/>
                                  <a:ea typeface="Cambria Math" panose="02040503050406030204" pitchFamily="18" charset="0"/>
                                </a:rPr>
                              </m:ctrlPr>
                            </m:accPr>
                            <m:e>
                              <m:r>
                                <a:rPr lang="it-IT" sz="2800" b="0" i="1" smtClean="0">
                                  <a:solidFill>
                                    <a:srgbClr val="000000"/>
                                  </a:solidFill>
                                  <a:latin typeface="Cambria Math" panose="02040503050406030204" pitchFamily="18" charset="0"/>
                                  <a:ea typeface="Cambria Math" panose="02040503050406030204" pitchFamily="18" charset="0"/>
                                </a:rPr>
                                <m:t>𝐸</m:t>
                              </m:r>
                            </m:e>
                          </m:acc>
                          <m:r>
                            <a:rPr lang="it-IT" sz="2800" i="1">
                              <a:solidFill>
                                <a:srgbClr val="000000"/>
                              </a:solidFill>
                              <a:latin typeface="Cambria Math" panose="02040503050406030204" pitchFamily="18" charset="0"/>
                              <a:ea typeface="Cambria Math" panose="02040503050406030204" pitchFamily="18" charset="0"/>
                            </a:rPr>
                            <m:t>𝑑</m:t>
                          </m:r>
                          <m:acc>
                            <m:accPr>
                              <m:chr m:val="⃗"/>
                              <m:ctrlPr>
                                <a:rPr lang="it-IT" sz="2800" i="1">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𝑙</m:t>
                              </m:r>
                            </m:e>
                          </m:acc>
                        </m:e>
                      </m:nary>
                      <m:r>
                        <a:rPr lang="it-IT" sz="2800" b="0" i="0" smtClean="0">
                          <a:solidFill>
                            <a:srgbClr val="000000"/>
                          </a:solidFill>
                          <a:latin typeface="Cambria Math" panose="02040503050406030204" pitchFamily="18" charset="0"/>
                        </a:rPr>
                        <m:t>=</m:t>
                      </m:r>
                      <m:r>
                        <a:rPr lang="it-IT" sz="2800" i="1" dirty="0">
                          <a:solidFill>
                            <a:srgbClr val="000000"/>
                          </a:solidFill>
                          <a:latin typeface="Cambria Math" panose="02040503050406030204" pitchFamily="18" charset="0"/>
                        </a:rPr>
                        <m:t>−</m:t>
                      </m:r>
                      <m:f>
                        <m:fPr>
                          <m:ctrlPr>
                            <a:rPr lang="it-IT" sz="2800" i="1">
                              <a:solidFill>
                                <a:srgbClr val="000000"/>
                              </a:solidFill>
                              <a:latin typeface="Cambria Math" panose="02040503050406030204" pitchFamily="18" charset="0"/>
                              <a:ea typeface="Cambria Math" panose="02040503050406030204" pitchFamily="18" charset="0"/>
                            </a:rPr>
                          </m:ctrlPr>
                        </m:fPr>
                        <m:num>
                          <m:r>
                            <a:rPr lang="it-IT" sz="2800" i="1">
                              <a:solidFill>
                                <a:srgbClr val="000000"/>
                              </a:solidFill>
                              <a:latin typeface="Cambria Math" panose="02040503050406030204" pitchFamily="18" charset="0"/>
                              <a:ea typeface="Cambria Math" panose="02040503050406030204" pitchFamily="18" charset="0"/>
                            </a:rPr>
                            <m:t>𝑑</m:t>
                          </m:r>
                          <m:r>
                            <m:rPr>
                              <m:sty m:val="p"/>
                            </m:rPr>
                            <a:rPr lang="el-GR" sz="2800" i="1">
                              <a:solidFill>
                                <a:srgbClr val="000000"/>
                              </a:solidFill>
                              <a:latin typeface="Cambria Math" panose="02040503050406030204" pitchFamily="18" charset="0"/>
                              <a:ea typeface="Cambria Math" panose="02040503050406030204" pitchFamily="18" charset="0"/>
                            </a:rPr>
                            <m:t>Φ</m:t>
                          </m:r>
                          <m:d>
                            <m:dPr>
                              <m:ctrlPr>
                                <a:rPr lang="it-IT" sz="2800" i="1">
                                  <a:solidFill>
                                    <a:srgbClr val="000000"/>
                                  </a:solidFill>
                                  <a:latin typeface="Cambria Math" panose="02040503050406030204" pitchFamily="18" charset="0"/>
                                </a:rPr>
                              </m:ctrlPr>
                            </m:dPr>
                            <m:e>
                              <m:acc>
                                <m:accPr>
                                  <m:chr m:val="⃗"/>
                                  <m:ctrlPr>
                                    <a:rPr lang="it-IT" sz="2800" i="1">
                                      <a:solidFill>
                                        <a:srgbClr val="000000"/>
                                      </a:solidFill>
                                      <a:latin typeface="Cambria Math" panose="02040503050406030204" pitchFamily="18" charset="0"/>
                                    </a:rPr>
                                  </m:ctrlPr>
                                </m:accPr>
                                <m:e>
                                  <m:r>
                                    <a:rPr lang="it-IT" sz="2800" i="1">
                                      <a:solidFill>
                                        <a:srgbClr val="000000"/>
                                      </a:solidFill>
                                      <a:latin typeface="Cambria Math" panose="02040503050406030204" pitchFamily="18" charset="0"/>
                                    </a:rPr>
                                    <m:t>𝐵</m:t>
                                  </m:r>
                                </m:e>
                              </m:acc>
                            </m:e>
                          </m:d>
                        </m:num>
                        <m:den>
                          <m:r>
                            <a:rPr lang="it-IT" sz="2800" i="1">
                              <a:solidFill>
                                <a:srgbClr val="000000"/>
                              </a:solidFill>
                              <a:latin typeface="Cambria Math" panose="02040503050406030204" pitchFamily="18" charset="0"/>
                              <a:ea typeface="Cambria Math" panose="02040503050406030204" pitchFamily="18" charset="0"/>
                            </a:rPr>
                            <m:t>𝑑𝑡</m:t>
                          </m:r>
                        </m:den>
                      </m:f>
                      <m:r>
                        <a:rPr lang="it-IT" sz="2800" b="0" i="1" smtClean="0">
                          <a:solidFill>
                            <a:srgbClr val="000000"/>
                          </a:solidFill>
                          <a:latin typeface="Cambria Math" panose="02040503050406030204" pitchFamily="18" charset="0"/>
                          <a:ea typeface="Cambria Math" panose="02040503050406030204" pitchFamily="18" charset="0"/>
                        </a:rPr>
                        <m:t>+0=− </m:t>
                      </m:r>
                      <m:f>
                        <m:fPr>
                          <m:ctrlPr>
                            <a:rPr lang="it-IT" sz="2800" b="0" i="1" smtClean="0">
                              <a:solidFill>
                                <a:srgbClr val="000000"/>
                              </a:solidFill>
                              <a:latin typeface="Cambria Math" panose="02040503050406030204" pitchFamily="18" charset="0"/>
                              <a:ea typeface="Cambria Math" panose="02040503050406030204" pitchFamily="18" charset="0"/>
                            </a:rPr>
                          </m:ctrlPr>
                        </m:fPr>
                        <m:num>
                          <m:r>
                            <a:rPr lang="it-IT" sz="2800" b="0" i="1" smtClean="0">
                              <a:solidFill>
                                <a:srgbClr val="000000"/>
                              </a:solidFill>
                              <a:latin typeface="Cambria Math" panose="02040503050406030204" pitchFamily="18" charset="0"/>
                              <a:ea typeface="Cambria Math" panose="02040503050406030204" pitchFamily="18" charset="0"/>
                            </a:rPr>
                            <m:t>𝑑</m:t>
                          </m:r>
                        </m:num>
                        <m:den>
                          <m:r>
                            <a:rPr lang="it-IT" sz="2800" b="0" i="1" smtClean="0">
                              <a:solidFill>
                                <a:srgbClr val="000000"/>
                              </a:solidFill>
                              <a:latin typeface="Cambria Math" panose="02040503050406030204" pitchFamily="18" charset="0"/>
                              <a:ea typeface="Cambria Math" panose="02040503050406030204" pitchFamily="18" charset="0"/>
                            </a:rPr>
                            <m:t>𝑑𝑡</m:t>
                          </m:r>
                        </m:den>
                      </m:f>
                      <m:nary>
                        <m:naryPr>
                          <m:limLoc m:val="subSup"/>
                          <m:grow m:val="on"/>
                          <m:supHide m:val="on"/>
                          <m:ctrlPr>
                            <a:rPr lang="it-IT" sz="2800" i="1" dirty="0">
                              <a:latin typeface="Cambria Math" panose="02040503050406030204" pitchFamily="18" charset="0"/>
                            </a:rPr>
                          </m:ctrlPr>
                        </m:naryPr>
                        <m:sub>
                          <m:r>
                            <a:rPr lang="it-IT" sz="2800" i="1" dirty="0">
                              <a:latin typeface="Cambria Math" panose="02040503050406030204" pitchFamily="18" charset="0"/>
                            </a:rPr>
                            <m:t>𝑆</m:t>
                          </m:r>
                        </m:sub>
                        <m:sup/>
                        <m:e>
                          <m:acc>
                            <m:accPr>
                              <m:chr m:val="⃗"/>
                              <m:ctrlPr>
                                <a:rPr lang="it-IT" sz="2800" i="1">
                                  <a:latin typeface="Cambria Math" panose="02040503050406030204" pitchFamily="18" charset="0"/>
                                </a:rPr>
                              </m:ctrlPr>
                            </m:accPr>
                            <m:e>
                              <m:r>
                                <a:rPr lang="it-IT" sz="2800" i="1">
                                  <a:latin typeface="Cambria Math" panose="02040503050406030204" pitchFamily="18" charset="0"/>
                                </a:rPr>
                                <m:t>𝐵</m:t>
                              </m:r>
                            </m:e>
                          </m:acc>
                        </m:e>
                      </m:nary>
                      <m:acc>
                        <m:accPr>
                          <m:chr m:val="̂"/>
                          <m:ctrlPr>
                            <a:rPr lang="it-IT" sz="2800" i="1" dirty="0">
                              <a:latin typeface="Cambria Math" panose="02040503050406030204" pitchFamily="18" charset="0"/>
                            </a:rPr>
                          </m:ctrlPr>
                        </m:accPr>
                        <m:e>
                          <m:r>
                            <a:rPr lang="it-IT" sz="2800" i="1" dirty="0">
                              <a:latin typeface="Cambria Math" panose="02040503050406030204" pitchFamily="18" charset="0"/>
                            </a:rPr>
                            <m:t>𝑛</m:t>
                          </m:r>
                        </m:e>
                      </m:acc>
                      <m:r>
                        <a:rPr lang="it-IT" sz="2800" i="1">
                          <a:latin typeface="Cambria Math" panose="02040503050406030204" pitchFamily="18" charset="0"/>
                        </a:rPr>
                        <m:t> </m:t>
                      </m:r>
                      <m:r>
                        <a:rPr lang="it-IT" sz="2800" i="1">
                          <a:latin typeface="Cambria Math" panose="02040503050406030204" pitchFamily="18" charset="0"/>
                        </a:rPr>
                        <m:t>𝑑𝑆</m:t>
                      </m:r>
                    </m:oMath>
                  </m:oMathPara>
                </a14:m>
                <a:endParaRPr lang="it-IT" sz="2800" dirty="0"/>
              </a:p>
            </p:txBody>
          </p:sp>
        </mc:Choice>
        <mc:Fallback xmlns="">
          <p:sp>
            <p:nvSpPr>
              <p:cNvPr id="9" name="Rettangolo 8">
                <a:extLst>
                  <a:ext uri="{FF2B5EF4-FFF2-40B4-BE49-F238E27FC236}">
                    <a16:creationId xmlns:a16="http://schemas.microsoft.com/office/drawing/2014/main" id="{3D0E9F08-3D43-4CE6-8E6B-D1B31B492792}"/>
                  </a:ext>
                </a:extLst>
              </p:cNvPr>
              <p:cNvSpPr>
                <a:spLocks noRot="1" noChangeAspect="1" noMove="1" noResize="1" noEditPoints="1" noAdjustHandles="1" noChangeArrowheads="1" noChangeShapeType="1" noTextEdit="1"/>
              </p:cNvSpPr>
              <p:nvPr/>
            </p:nvSpPr>
            <p:spPr>
              <a:xfrm>
                <a:off x="2487698" y="1450158"/>
                <a:ext cx="6249724" cy="1160382"/>
              </a:xfrm>
              <a:prstGeom prst="rect">
                <a:avLst/>
              </a:prstGeom>
              <a:blipFill>
                <a:blip r:embed="rId3"/>
                <a:stretch>
                  <a:fillRect/>
                </a:stretch>
              </a:blipFill>
            </p:spPr>
            <p:txBody>
              <a:bodyPr/>
              <a:lstStyle/>
              <a:p>
                <a:r>
                  <a:rPr lang="it-IT">
                    <a:noFill/>
                  </a:rPr>
                  <a:t> </a:t>
                </a:r>
              </a:p>
            </p:txBody>
          </p:sp>
        </mc:Fallback>
      </mc:AlternateContent>
      <p:sp>
        <p:nvSpPr>
          <p:cNvPr id="10" name="Ovale 9">
            <a:extLst>
              <a:ext uri="{FF2B5EF4-FFF2-40B4-BE49-F238E27FC236}">
                <a16:creationId xmlns:a16="http://schemas.microsoft.com/office/drawing/2014/main" id="{D494DA5F-7D96-4501-A4C7-AF5530C8CDFA}"/>
              </a:ext>
            </a:extLst>
          </p:cNvPr>
          <p:cNvSpPr/>
          <p:nvPr/>
        </p:nvSpPr>
        <p:spPr>
          <a:xfrm>
            <a:off x="2532528" y="1372470"/>
            <a:ext cx="1187777" cy="131575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2 11">
            <a:extLst>
              <a:ext uri="{FF2B5EF4-FFF2-40B4-BE49-F238E27FC236}">
                <a16:creationId xmlns:a16="http://schemas.microsoft.com/office/drawing/2014/main" id="{40C262AF-860D-4AF7-94CE-06278732B49E}"/>
              </a:ext>
            </a:extLst>
          </p:cNvPr>
          <p:cNvCxnSpPr>
            <a:stCxn id="10" idx="4"/>
            <a:endCxn id="6" idx="0"/>
          </p:cNvCxnSpPr>
          <p:nvPr/>
        </p:nvCxnSpPr>
        <p:spPr>
          <a:xfrm flipH="1">
            <a:off x="3126416" y="2688228"/>
            <a:ext cx="1" cy="394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CasellaDiTesto 6">
            <a:extLst>
              <a:ext uri="{FF2B5EF4-FFF2-40B4-BE49-F238E27FC236}">
                <a16:creationId xmlns:a16="http://schemas.microsoft.com/office/drawing/2014/main" id="{AB0BCF92-841A-4807-A0D0-052D26F4F7C5}"/>
              </a:ext>
            </a:extLst>
          </p:cNvPr>
          <p:cNvSpPr txBox="1"/>
          <p:nvPr/>
        </p:nvSpPr>
        <p:spPr>
          <a:xfrm>
            <a:off x="745227" y="402973"/>
            <a:ext cx="5950155" cy="461665"/>
          </a:xfrm>
          <a:prstGeom prst="rect">
            <a:avLst/>
          </a:prstGeom>
          <a:noFill/>
        </p:spPr>
        <p:txBody>
          <a:bodyPr wrap="none" rtlCol="0">
            <a:spAutoFit/>
          </a:bodyPr>
          <a:lstStyle/>
          <a:p>
            <a:r>
              <a:rPr lang="it-IT" sz="2400" dirty="0"/>
              <a:t>Per il campo totale dunque in generale si avrà:</a:t>
            </a:r>
          </a:p>
        </p:txBody>
      </p:sp>
      <p:sp>
        <p:nvSpPr>
          <p:cNvPr id="8" name="Triangolo isoscele 7">
            <a:extLst>
              <a:ext uri="{FF2B5EF4-FFF2-40B4-BE49-F238E27FC236}">
                <a16:creationId xmlns:a16="http://schemas.microsoft.com/office/drawing/2014/main" id="{7A15DCA6-9E22-4830-B961-EB87D34647EE}"/>
              </a:ext>
            </a:extLst>
          </p:cNvPr>
          <p:cNvSpPr/>
          <p:nvPr/>
        </p:nvSpPr>
        <p:spPr>
          <a:xfrm rot="10800000">
            <a:off x="6143138" y="1737015"/>
            <a:ext cx="171450" cy="187779"/>
          </a:xfrm>
          <a:prstGeom prst="triangl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it-IT"/>
          </a:p>
        </p:txBody>
      </p:sp>
      <p:cxnSp>
        <p:nvCxnSpPr>
          <p:cNvPr id="16" name="Connettore 2 15">
            <a:extLst>
              <a:ext uri="{FF2B5EF4-FFF2-40B4-BE49-F238E27FC236}">
                <a16:creationId xmlns:a16="http://schemas.microsoft.com/office/drawing/2014/main" id="{1F815E2F-D0A5-4278-8B36-F760F1088269}"/>
              </a:ext>
            </a:extLst>
          </p:cNvPr>
          <p:cNvCxnSpPr/>
          <p:nvPr/>
        </p:nvCxnSpPr>
        <p:spPr>
          <a:xfrm>
            <a:off x="7821386" y="2498271"/>
            <a:ext cx="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ttore 2 17">
            <a:extLst>
              <a:ext uri="{FF2B5EF4-FFF2-40B4-BE49-F238E27FC236}">
                <a16:creationId xmlns:a16="http://schemas.microsoft.com/office/drawing/2014/main" id="{FB23E774-307B-41E5-AEA5-00AFCF52EB72}"/>
              </a:ext>
            </a:extLst>
          </p:cNvPr>
          <p:cNvCxnSpPr/>
          <p:nvPr/>
        </p:nvCxnSpPr>
        <p:spPr>
          <a:xfrm>
            <a:off x="3720304" y="2610540"/>
            <a:ext cx="1153775" cy="10797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asellaDiTesto 18">
            <a:extLst>
              <a:ext uri="{FF2B5EF4-FFF2-40B4-BE49-F238E27FC236}">
                <a16:creationId xmlns:a16="http://schemas.microsoft.com/office/drawing/2014/main" id="{9879A1E2-F681-4B35-A204-18EE09F5F831}"/>
              </a:ext>
            </a:extLst>
          </p:cNvPr>
          <p:cNvSpPr txBox="1"/>
          <p:nvPr/>
        </p:nvSpPr>
        <p:spPr>
          <a:xfrm>
            <a:off x="745227" y="5485530"/>
            <a:ext cx="10007611" cy="461665"/>
          </a:xfrm>
          <a:prstGeom prst="rect">
            <a:avLst/>
          </a:prstGeom>
          <a:noFill/>
        </p:spPr>
        <p:txBody>
          <a:bodyPr wrap="none" rtlCol="0">
            <a:spAutoFit/>
          </a:bodyPr>
          <a:lstStyle/>
          <a:p>
            <a:r>
              <a:rPr lang="it-IT" sz="2400" dirty="0"/>
              <a:t>vista l’arbitrarietà della scelta della superficie S deve necessariamente valere:</a:t>
            </a:r>
          </a:p>
        </p:txBody>
      </p:sp>
    </p:spTree>
    <p:extLst>
      <p:ext uri="{BB962C8B-B14F-4D97-AF65-F5344CB8AC3E}">
        <p14:creationId xmlns:p14="http://schemas.microsoft.com/office/powerpoint/2010/main" val="1814973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1"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animBg="1"/>
      <p:bldP spid="8" grpId="0" animBg="1"/>
      <p:bldP spid="1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DF4BC303-C31B-4D2E-9F5B-BBF0FC0AFEDE}"/>
              </a:ext>
            </a:extLst>
          </p:cNvPr>
          <p:cNvSpPr txBox="1"/>
          <p:nvPr/>
        </p:nvSpPr>
        <p:spPr>
          <a:xfrm>
            <a:off x="6422016" y="1246001"/>
            <a:ext cx="3362633" cy="1292662"/>
          </a:xfrm>
          <a:prstGeom prst="rect">
            <a:avLst/>
          </a:prstGeom>
          <a:noFill/>
        </p:spPr>
        <p:txBody>
          <a:bodyPr wrap="square" rtlCol="0">
            <a:spAutoFit/>
          </a:bodyPr>
          <a:lstStyle/>
          <a:p>
            <a:r>
              <a:rPr lang="it-IT" sz="2600" dirty="0">
                <a:solidFill>
                  <a:srgbClr val="FF0000"/>
                </a:solidFill>
              </a:rPr>
              <a:t>III equazione di Maxwell in forma locale</a:t>
            </a:r>
          </a:p>
        </p:txBody>
      </p:sp>
      <p:sp>
        <p:nvSpPr>
          <p:cNvPr id="9" name="CasellaDiTesto 8">
            <a:extLst>
              <a:ext uri="{FF2B5EF4-FFF2-40B4-BE49-F238E27FC236}">
                <a16:creationId xmlns:a16="http://schemas.microsoft.com/office/drawing/2014/main" id="{38FA7EF1-271C-45A5-AF75-C59F8763F443}"/>
              </a:ext>
            </a:extLst>
          </p:cNvPr>
          <p:cNvSpPr txBox="1"/>
          <p:nvPr/>
        </p:nvSpPr>
        <p:spPr>
          <a:xfrm>
            <a:off x="2262971" y="3596171"/>
            <a:ext cx="7521678" cy="1292662"/>
          </a:xfrm>
          <a:prstGeom prst="rect">
            <a:avLst/>
          </a:prstGeom>
          <a:noFill/>
        </p:spPr>
        <p:txBody>
          <a:bodyPr wrap="square" rtlCol="0">
            <a:spAutoFit/>
          </a:bodyPr>
          <a:lstStyle/>
          <a:p>
            <a:pPr algn="ctr"/>
            <a:r>
              <a:rPr lang="it-IT" sz="2600" dirty="0"/>
              <a:t>Nelle regioni di spazio in cui esiste un campo magnetico variabile nel tempo esiste necessariamente un campo elettrico non conservativo</a:t>
            </a: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37AC6089-DA5C-4C93-908B-9CD61F50CB35}"/>
                  </a:ext>
                </a:extLst>
              </p:cNvPr>
              <p:cNvSpPr txBox="1"/>
              <p:nvPr/>
            </p:nvSpPr>
            <p:spPr>
              <a:xfrm>
                <a:off x="2977364" y="1390380"/>
                <a:ext cx="2558715" cy="1010469"/>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𝑟𝑜𝑡</m:t>
                      </m:r>
                      <m:r>
                        <a:rPr lang="it-IT" sz="2800" b="0" i="1" smtClean="0">
                          <a:latin typeface="Cambria Math" panose="02040503050406030204" pitchFamily="18" charset="0"/>
                        </a:rPr>
                        <m:t> </m:t>
                      </m:r>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𝐸</m:t>
                          </m:r>
                        </m:e>
                      </m:acc>
                      <m:r>
                        <a:rPr lang="it-IT" sz="2800" b="0" i="1" smtClean="0">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ea typeface="Cambria Math" panose="02040503050406030204" pitchFamily="18" charset="0"/>
                            </a:rPr>
                            <m:t>𝜕</m:t>
                          </m:r>
                          <m:acc>
                            <m:accPr>
                              <m:chr m:val="⃗"/>
                              <m:ctrlPr>
                                <a:rPr lang="it-IT" sz="2800" b="0" i="1" smtClean="0">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𝐵</m:t>
                              </m:r>
                            </m:e>
                          </m:acc>
                        </m:num>
                        <m:den>
                          <m:r>
                            <a:rPr lang="it-IT" sz="2800" b="0" i="1" smtClean="0">
                              <a:latin typeface="Cambria Math" panose="02040503050406030204" pitchFamily="18" charset="0"/>
                              <a:ea typeface="Cambria Math" panose="02040503050406030204" pitchFamily="18" charset="0"/>
                            </a:rPr>
                            <m:t>𝜕</m:t>
                          </m:r>
                          <m:r>
                            <a:rPr lang="it-IT" sz="2800" b="0" i="1" smtClean="0">
                              <a:latin typeface="Cambria Math" panose="02040503050406030204" pitchFamily="18" charset="0"/>
                              <a:ea typeface="Cambria Math" panose="02040503050406030204" pitchFamily="18" charset="0"/>
                            </a:rPr>
                            <m:t>𝑡</m:t>
                          </m:r>
                        </m:den>
                      </m:f>
                    </m:oMath>
                  </m:oMathPara>
                </a14:m>
                <a:endParaRPr lang="it-IT" sz="2800" dirty="0"/>
              </a:p>
            </p:txBody>
          </p:sp>
        </mc:Choice>
        <mc:Fallback xmlns="">
          <p:sp>
            <p:nvSpPr>
              <p:cNvPr id="7" name="CasellaDiTesto 6">
                <a:extLst>
                  <a:ext uri="{FF2B5EF4-FFF2-40B4-BE49-F238E27FC236}">
                    <a16:creationId xmlns:a16="http://schemas.microsoft.com/office/drawing/2014/main" id="{37AC6089-DA5C-4C93-908B-9CD61F50CB35}"/>
                  </a:ext>
                </a:extLst>
              </p:cNvPr>
              <p:cNvSpPr txBox="1">
                <a:spLocks noRot="1" noChangeAspect="1" noMove="1" noResize="1" noEditPoints="1" noAdjustHandles="1" noChangeArrowheads="1" noChangeShapeType="1" noTextEdit="1"/>
              </p:cNvSpPr>
              <p:nvPr/>
            </p:nvSpPr>
            <p:spPr>
              <a:xfrm>
                <a:off x="2977364" y="1390380"/>
                <a:ext cx="2558715" cy="1010469"/>
              </a:xfrm>
              <a:prstGeom prst="rect">
                <a:avLst/>
              </a:prstGeom>
              <a:blipFill>
                <a:blip r:embed="rId2"/>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830317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7E2F67B4-EE52-4988-93EC-3475EF661E07}"/>
                  </a:ext>
                </a:extLst>
              </p:cNvPr>
              <p:cNvSpPr/>
              <p:nvPr/>
            </p:nvSpPr>
            <p:spPr>
              <a:xfrm>
                <a:off x="2593759" y="4025739"/>
                <a:ext cx="7004482" cy="1357488"/>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sub>
                          </m:sSub>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4 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nary>
                        <m:naryPr>
                          <m:limLoc m:val="subSup"/>
                          <m:grow m:val="on"/>
                          <m:supHide m:val="on"/>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naryPr>
                        <m:sub>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𝑉</m:t>
                          </m:r>
                        </m:sub>
                        <m:sup/>
                        <m:e>
                          <m:f>
                            <m:fPr>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fPr>
                            <m:num>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𝐽</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sub>
                                  </m:sSub>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𝑟</m:t>
                                  </m:r>
                                </m:e>
                              </m:acc>
                            </m:num>
                            <m:den>
                              <m:sSup>
                                <m:sSupPr>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𝑟</m:t>
                                  </m:r>
                                </m:e>
                                <m:sup>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3</m:t>
                                  </m:r>
                                </m:sup>
                              </m:sSup>
                            </m:den>
                          </m:f>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𝑑𝑉</m:t>
                          </m:r>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e>
                      </m:nary>
                      <m:f>
                        <m:f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fPr>
                        <m:num>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num>
                        <m:den>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4 </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nary>
                        <m:naryPr>
                          <m:limLoc m:val="subSup"/>
                          <m:grow m:val="on"/>
                          <m:supHide m:val="on"/>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naryPr>
                        <m:sub>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𝑠</m:t>
                          </m:r>
                        </m:sub>
                        <m:sup/>
                        <m:e>
                          <m:f>
                            <m:fPr>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Pr>
                            <m:num>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𝐽</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𝑠</m:t>
                                      </m:r>
                                    </m:sub>
                                  </m:sSub>
                                </m:e>
                              </m:acc>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acc>
                            </m:num>
                            <m:den>
                              <m:sSup>
                                <m:sSupPr>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sSupPr>
                                <m:e>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𝑟</m:t>
                                  </m:r>
                                </m:e>
                                <m:sup>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3</m:t>
                                  </m:r>
                                </m:sup>
                              </m:sSup>
                            </m:den>
                          </m:f>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 </m:t>
                          </m:r>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𝑑𝑆</m:t>
                          </m:r>
                        </m:e>
                      </m:nary>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0" name="Rettangolo 9">
                <a:extLst>
                  <a:ext uri="{FF2B5EF4-FFF2-40B4-BE49-F238E27FC236}">
                    <a16:creationId xmlns:a16="http://schemas.microsoft.com/office/drawing/2014/main" id="{7E2F67B4-EE52-4988-93EC-3475EF661E07}"/>
                  </a:ext>
                </a:extLst>
              </p:cNvPr>
              <p:cNvSpPr>
                <a:spLocks noRot="1" noChangeAspect="1" noMove="1" noResize="1" noEditPoints="1" noAdjustHandles="1" noChangeArrowheads="1" noChangeShapeType="1" noTextEdit="1"/>
              </p:cNvSpPr>
              <p:nvPr/>
            </p:nvSpPr>
            <p:spPr>
              <a:xfrm>
                <a:off x="2593759" y="4025739"/>
                <a:ext cx="7004482" cy="1357488"/>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7B487057-1308-4B2A-9067-FF19EF2422BF}"/>
                  </a:ext>
                </a:extLst>
              </p:cNvPr>
              <p:cNvSpPr txBox="1"/>
              <p:nvPr/>
            </p:nvSpPr>
            <p:spPr>
              <a:xfrm>
                <a:off x="288758" y="465881"/>
                <a:ext cx="11614484" cy="3240118"/>
              </a:xfrm>
              <a:prstGeom prst="rect">
                <a:avLst/>
              </a:prstGeom>
              <a:noFill/>
            </p:spPr>
            <p:txBody>
              <a:bodyPr wrap="square" rtlCol="0">
                <a:spAutoFit/>
              </a:bodyPr>
              <a:lstStyle/>
              <a:p>
                <a:r>
                  <a:rPr lang="it-IT" dirty="0"/>
                  <a:t>E’ utile osservare come le correnti di magnetizzazione siano diverse da quelle di conduzione dovute al moto degli elettroni all’interno dei circuiti elettrici poiché solo in quest’ultimo caso si ha un effettivo movimento di cariche da un capo all’altro del conduttore</a:t>
                </a:r>
              </a:p>
              <a:p>
                <a:endParaRPr lang="it-IT" dirty="0"/>
              </a:p>
              <a:p>
                <a:r>
                  <a:rPr lang="it-IT" dirty="0"/>
                  <a:t>Molte sostanze presentano sia correnti di conduzione che di magnetizzazione, si pensi ad esempio al Fe, ed entrambe contribuiscono al campo magnetico totale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a14:m>
                <a:endParaRPr lang="it-IT" dirty="0"/>
              </a:p>
              <a:p>
                <a:endParaRPr lang="it-IT" dirty="0"/>
              </a:p>
              <a:p>
                <a:r>
                  <a:rPr lang="it-IT" dirty="0"/>
                  <a:t>In alcuni casi il contributo delle correnti di magnetizzazione può dare un notevole contributo al campo totale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a14:m>
                <a:endParaRPr lang="it-IT" dirty="0"/>
              </a:p>
              <a:p>
                <a:endParaRPr lang="it-IT" dirty="0"/>
              </a:p>
              <a:p>
                <a:r>
                  <a:rPr lang="it-IT" dirty="0"/>
                  <a:t>Note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𝐽</m:t>
                            </m:r>
                          </m:e>
                          <m:sub>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sub>
                        </m:sSub>
                      </m:e>
                    </m:acc>
                  </m:oMath>
                </a14:m>
                <a:r>
                  <a:rPr lang="it-IT" dirty="0"/>
                  <a:t> e</a:t>
                </a:r>
                <a14:m>
                  <m:oMath xmlns:m="http://schemas.openxmlformats.org/officeDocument/2006/math">
                    <m:acc>
                      <m:accPr>
                        <m:chr m:val="⃗"/>
                        <m:ctrlPr>
                          <a:rPr lang="it-IT" i="1">
                            <a:solidFill>
                              <a:srgbClr val="000000"/>
                            </a:solidFill>
                            <a:latin typeface="Cambria Math" panose="02040503050406030204" pitchFamily="18" charset="0"/>
                          </a:rPr>
                        </m:ctrlPr>
                      </m:accPr>
                      <m:e>
                        <m:sSub>
                          <m:sSubPr>
                            <m:ctrlPr>
                              <a:rPr lang="it-IT" i="1">
                                <a:solidFill>
                                  <a:srgbClr val="000000"/>
                                </a:solidFill>
                                <a:latin typeface="Cambria Math" panose="02040503050406030204" pitchFamily="18" charset="0"/>
                              </a:rPr>
                            </m:ctrlPr>
                          </m:sSubPr>
                          <m:e>
                            <m:r>
                              <a:rPr lang="it-IT" i="1">
                                <a:solidFill>
                                  <a:srgbClr val="000000"/>
                                </a:solidFill>
                                <a:latin typeface="Cambria Math" panose="02040503050406030204" pitchFamily="18" charset="0"/>
                              </a:rPr>
                              <m:t>𝐽</m:t>
                            </m:r>
                          </m:e>
                          <m:sub>
                            <m:r>
                              <a:rPr lang="it-IT" i="1">
                                <a:solidFill>
                                  <a:srgbClr val="000000"/>
                                </a:solidFill>
                                <a:latin typeface="Cambria Math" panose="02040503050406030204" pitchFamily="18" charset="0"/>
                              </a:rPr>
                              <m:t>𝑚</m:t>
                            </m:r>
                            <m:r>
                              <a:rPr lang="it-IT" i="1">
                                <a:solidFill>
                                  <a:srgbClr val="000000"/>
                                </a:solidFill>
                                <a:latin typeface="Cambria Math" panose="02040503050406030204" pitchFamily="18" charset="0"/>
                              </a:rPr>
                              <m:t> </m:t>
                            </m:r>
                            <m:r>
                              <a:rPr lang="it-IT" i="1">
                                <a:solidFill>
                                  <a:srgbClr val="000000"/>
                                </a:solidFill>
                                <a:latin typeface="Cambria Math" panose="02040503050406030204" pitchFamily="18" charset="0"/>
                              </a:rPr>
                              <m:t>𝑠</m:t>
                            </m:r>
                          </m:sub>
                        </m:sSub>
                      </m:e>
                    </m:acc>
                  </m:oMath>
                </a14:m>
                <a:r>
                  <a:rPr lang="it-IT" dirty="0"/>
                  <a:t> il contributo magnetico </a:t>
                </a:r>
                <a14:m>
                  <m:oMath xmlns:m="http://schemas.openxmlformats.org/officeDocument/2006/math">
                    <m:acc>
                      <m:accPr>
                        <m:chr m:val="⃗"/>
                        <m:ctrlPr>
                          <a:rPr lang="it-IT" i="1">
                            <a:solidFill>
                              <a:srgbClr val="000000"/>
                            </a:solidFill>
                            <a:latin typeface="Cambria Math" panose="02040503050406030204" pitchFamily="18" charset="0"/>
                          </a:rPr>
                        </m:ctrlPr>
                      </m:accPr>
                      <m:e>
                        <m:sSub>
                          <m:sSubPr>
                            <m:ctrlPr>
                              <a:rPr lang="it-IT" i="1">
                                <a:solidFill>
                                  <a:srgbClr val="000000"/>
                                </a:solidFill>
                                <a:latin typeface="Cambria Math" panose="02040503050406030204" pitchFamily="18" charset="0"/>
                              </a:rPr>
                            </m:ctrlPr>
                          </m:sSubPr>
                          <m:e>
                            <m:r>
                              <a:rPr lang="it-IT" i="1">
                                <a:solidFill>
                                  <a:srgbClr val="000000"/>
                                </a:solidFill>
                                <a:latin typeface="Cambria Math" panose="02040503050406030204" pitchFamily="18" charset="0"/>
                              </a:rPr>
                              <m:t>𝐵</m:t>
                            </m:r>
                          </m:e>
                          <m:sub>
                            <m:r>
                              <a:rPr lang="it-IT" i="1">
                                <a:solidFill>
                                  <a:srgbClr val="000000"/>
                                </a:solidFill>
                                <a:latin typeface="Cambria Math" panose="02040503050406030204" pitchFamily="18" charset="0"/>
                              </a:rPr>
                              <m:t>𝑚</m:t>
                            </m:r>
                          </m:sub>
                        </m:sSub>
                      </m:e>
                    </m:acc>
                    <m:r>
                      <a:rPr lang="it-IT" i="1">
                        <a:solidFill>
                          <a:srgbClr val="000000"/>
                        </a:solidFill>
                        <a:latin typeface="Cambria Math" panose="02040503050406030204" pitchFamily="18" charset="0"/>
                      </a:rPr>
                      <m:t> </m:t>
                    </m:r>
                  </m:oMath>
                </a14:m>
                <a:r>
                  <a:rPr lang="it-IT" dirty="0"/>
                  <a:t> al campo totale </a:t>
                </a:r>
                <a14:m>
                  <m:oMath xmlns:m="http://schemas.openxmlformats.org/officeDocument/2006/math">
                    <m:acc>
                      <m:accPr>
                        <m:chr m:val="⃗"/>
                        <m:ctrlPr>
                          <a:rPr lang="it-IT" i="1">
                            <a:solidFill>
                              <a:srgbClr val="000000"/>
                            </a:solidFill>
                            <a:latin typeface="Cambria Math" panose="02040503050406030204" pitchFamily="18" charset="0"/>
                          </a:rPr>
                        </m:ctrlPr>
                      </m:accPr>
                      <m:e>
                        <m:r>
                          <a:rPr lang="it-IT" i="1">
                            <a:solidFill>
                              <a:srgbClr val="000000"/>
                            </a:solidFill>
                            <a:latin typeface="Cambria Math" panose="02040503050406030204" pitchFamily="18" charset="0"/>
                          </a:rPr>
                          <m:t>𝐵</m:t>
                        </m:r>
                      </m:e>
                    </m:acc>
                    <m:r>
                      <a:rPr lang="it-IT" i="1">
                        <a:solidFill>
                          <a:srgbClr val="000000"/>
                        </a:solidFill>
                        <a:latin typeface="Cambria Math" panose="02040503050406030204" pitchFamily="18" charset="0"/>
                      </a:rPr>
                      <m:t> </m:t>
                    </m:r>
                  </m:oMath>
                </a14:m>
                <a:r>
                  <a:rPr lang="it-IT" dirty="0"/>
                  <a:t>, può essere calcolato in un generico punto P attraverso la prima legge di Laplace:</a:t>
                </a:r>
              </a:p>
            </p:txBody>
          </p:sp>
        </mc:Choice>
        <mc:Fallback xmlns="">
          <p:sp>
            <p:nvSpPr>
              <p:cNvPr id="5" name="CasellaDiTesto 4">
                <a:extLst>
                  <a:ext uri="{FF2B5EF4-FFF2-40B4-BE49-F238E27FC236}">
                    <a16:creationId xmlns:a16="http://schemas.microsoft.com/office/drawing/2014/main" id="{7B487057-1308-4B2A-9067-FF19EF2422BF}"/>
                  </a:ext>
                </a:extLst>
              </p:cNvPr>
              <p:cNvSpPr txBox="1">
                <a:spLocks noRot="1" noChangeAspect="1" noMove="1" noResize="1" noEditPoints="1" noAdjustHandles="1" noChangeArrowheads="1" noChangeShapeType="1" noTextEdit="1"/>
              </p:cNvSpPr>
              <p:nvPr/>
            </p:nvSpPr>
            <p:spPr>
              <a:xfrm>
                <a:off x="288758" y="465881"/>
                <a:ext cx="11614484" cy="3240118"/>
              </a:xfrm>
              <a:prstGeom prst="rect">
                <a:avLst/>
              </a:prstGeom>
              <a:blipFill>
                <a:blip r:embed="rId3"/>
                <a:stretch>
                  <a:fillRect l="-420" t="-940" b="-188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72FFA081-DBD5-4993-AA31-69CF9AA64F43}"/>
                  </a:ext>
                </a:extLst>
              </p:cNvPr>
              <p:cNvSpPr txBox="1"/>
              <p:nvPr/>
            </p:nvSpPr>
            <p:spPr>
              <a:xfrm>
                <a:off x="264695" y="5702968"/>
                <a:ext cx="10102381" cy="369332"/>
              </a:xfrm>
              <a:prstGeom prst="rect">
                <a:avLst/>
              </a:prstGeom>
              <a:noFill/>
            </p:spPr>
            <p:txBody>
              <a:bodyPr wrap="none" rtlCol="0">
                <a:spAutoFit/>
              </a:bodyPr>
              <a:lstStyle/>
              <a:p>
                <a:r>
                  <a:rPr lang="it-IT" dirty="0"/>
                  <a:t>In questa formula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𝑟</m:t>
                        </m:r>
                      </m:e>
                    </m:acc>
                  </m:oMath>
                </a14:m>
                <a:r>
                  <a:rPr lang="it-IT" dirty="0"/>
                  <a:t> rappresenta la distanza tra il punto P ed il generico elemento di volume o di superficie</a:t>
                </a:r>
              </a:p>
            </p:txBody>
          </p:sp>
        </mc:Choice>
        <mc:Fallback xmlns="">
          <p:sp>
            <p:nvSpPr>
              <p:cNvPr id="9" name="CasellaDiTesto 8">
                <a:extLst>
                  <a:ext uri="{FF2B5EF4-FFF2-40B4-BE49-F238E27FC236}">
                    <a16:creationId xmlns:a16="http://schemas.microsoft.com/office/drawing/2014/main" id="{72FFA081-DBD5-4993-AA31-69CF9AA64F43}"/>
                  </a:ext>
                </a:extLst>
              </p:cNvPr>
              <p:cNvSpPr txBox="1">
                <a:spLocks noRot="1" noChangeAspect="1" noMove="1" noResize="1" noEditPoints="1" noAdjustHandles="1" noChangeArrowheads="1" noChangeShapeType="1" noTextEdit="1"/>
              </p:cNvSpPr>
              <p:nvPr/>
            </p:nvSpPr>
            <p:spPr>
              <a:xfrm>
                <a:off x="264695" y="5702968"/>
                <a:ext cx="10102381" cy="369332"/>
              </a:xfrm>
              <a:prstGeom prst="rect">
                <a:avLst/>
              </a:prstGeom>
              <a:blipFill>
                <a:blip r:embed="rId4"/>
                <a:stretch>
                  <a:fillRect l="-483" t="-23333" b="-26667"/>
                </a:stretch>
              </a:blipFill>
            </p:spPr>
            <p:txBody>
              <a:bodyPr/>
              <a:lstStyle/>
              <a:p>
                <a:r>
                  <a:rPr lang="it-IT">
                    <a:noFill/>
                  </a:rPr>
                  <a:t> </a:t>
                </a:r>
              </a:p>
            </p:txBody>
          </p:sp>
        </mc:Fallback>
      </mc:AlternateContent>
    </p:spTree>
    <p:extLst>
      <p:ext uri="{BB962C8B-B14F-4D97-AF65-F5344CB8AC3E}">
        <p14:creationId xmlns:p14="http://schemas.microsoft.com/office/powerpoint/2010/main" val="374555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01402DB5-D981-4E62-B56D-C2CFEA8D980D}"/>
                  </a:ext>
                </a:extLst>
              </p:cNvPr>
              <p:cNvSpPr txBox="1"/>
              <p:nvPr/>
            </p:nvSpPr>
            <p:spPr>
              <a:xfrm>
                <a:off x="489653" y="3408944"/>
                <a:ext cx="11309316" cy="587597"/>
              </a:xfrm>
              <a:prstGeom prst="rect">
                <a:avLst/>
              </a:prstGeom>
              <a:noFill/>
            </p:spPr>
            <p:txBody>
              <a:bodyPr wrap="square" lIns="0" tIns="0" rIns="0" bIns="0" rtlCol="0">
                <a:spAutoFit/>
              </a:bodyPr>
              <a:lstStyle/>
              <a:p>
                <a:pPr lvl="0">
                  <a:defRPr/>
                </a:pPr>
                <a:r>
                  <a:rPr kumimoji="0" lang="it-IT" b="0" i="0" u="none" strike="noStrike" kern="1200" cap="none" spc="0" normalizeH="0" baseline="0" noProof="0" dirty="0">
                    <a:ln>
                      <a:noFill/>
                    </a:ln>
                    <a:solidFill>
                      <a:srgbClr val="000000"/>
                    </a:solidFill>
                    <a:effectLst/>
                    <a:uLnTx/>
                    <a:uFillTx/>
                    <a:latin typeface="Calibri" panose="020F0502020204030204"/>
                  </a:rPr>
                  <a:t>Campo dovuto alle correnti di conduzione che circolano nei circuiti esterni che generano il campo</a:t>
                </a:r>
                <a14:m>
                  <m:oMath xmlns:m="http://schemas.openxmlformats.org/officeDocument/2006/math">
                    <m:acc>
                      <m:accPr>
                        <m:chr m:val="⃗"/>
                        <m:ctrlPr>
                          <a:rPr lang="it-IT" i="1">
                            <a:solidFill>
                              <a:srgbClr val="000000"/>
                            </a:solidFill>
                            <a:latin typeface="Cambria Math" panose="02040503050406030204" pitchFamily="18" charset="0"/>
                          </a:rPr>
                        </m:ctrlPr>
                      </m:accPr>
                      <m:e>
                        <m:sSub>
                          <m:sSubPr>
                            <m:ctrlPr>
                              <a:rPr lang="it-IT" i="1">
                                <a:solidFill>
                                  <a:srgbClr val="000000"/>
                                </a:solidFill>
                                <a:latin typeface="Cambria Math" panose="02040503050406030204" pitchFamily="18" charset="0"/>
                              </a:rPr>
                            </m:ctrlPr>
                          </m:sSubPr>
                          <m:e>
                            <m:r>
                              <a:rPr lang="it-IT" b="0" i="1" smtClean="0">
                                <a:solidFill>
                                  <a:srgbClr val="000000"/>
                                </a:solidFill>
                                <a:latin typeface="Cambria Math" panose="02040503050406030204" pitchFamily="18" charset="0"/>
                              </a:rPr>
                              <m:t> </m:t>
                            </m:r>
                            <m:r>
                              <a:rPr lang="it-IT" i="1">
                                <a:solidFill>
                                  <a:srgbClr val="000000"/>
                                </a:solidFill>
                                <a:latin typeface="Cambria Math" panose="02040503050406030204" pitchFamily="18" charset="0"/>
                              </a:rPr>
                              <m:t>𝐵</m:t>
                            </m:r>
                          </m:e>
                          <m:sub>
                            <m:r>
                              <a:rPr lang="it-IT" i="1">
                                <a:solidFill>
                                  <a:srgbClr val="000000"/>
                                </a:solidFill>
                                <a:latin typeface="Cambria Math" panose="02040503050406030204" pitchFamily="18" charset="0"/>
                              </a:rPr>
                              <m:t>0</m:t>
                            </m:r>
                          </m:sub>
                        </m:sSub>
                      </m:e>
                    </m:acc>
                  </m:oMath>
                </a14:m>
                <a:r>
                  <a:rPr kumimoji="0" lang="it-IT" b="0" i="0" u="none" strike="noStrike" kern="1200" cap="none" spc="0" normalizeH="0" baseline="0" noProof="0" dirty="0">
                    <a:ln>
                      <a:noFill/>
                    </a:ln>
                    <a:solidFill>
                      <a:srgbClr val="000000"/>
                    </a:solidFill>
                    <a:effectLst/>
                    <a:uLnTx/>
                    <a:uFillTx/>
                    <a:latin typeface="Calibri" panose="020F0502020204030204"/>
                  </a:rPr>
                  <a:t> si ottiene sempre tramite la prima legge di </a:t>
                </a:r>
                <a:r>
                  <a:rPr lang="it-IT" dirty="0">
                    <a:solidFill>
                      <a:srgbClr val="000000"/>
                    </a:solidFill>
                    <a:latin typeface="Calibri" panose="020F0502020204030204"/>
                  </a:rPr>
                  <a:t>L</a:t>
                </a:r>
                <a:r>
                  <a:rPr kumimoji="0" lang="it-IT" b="0" i="0" u="none" strike="noStrike" kern="1200" cap="none" spc="0" normalizeH="0" baseline="0" noProof="0" dirty="0" err="1">
                    <a:ln>
                      <a:noFill/>
                    </a:ln>
                    <a:solidFill>
                      <a:srgbClr val="000000"/>
                    </a:solidFill>
                    <a:effectLst/>
                    <a:uLnTx/>
                    <a:uFillTx/>
                    <a:latin typeface="Calibri" panose="020F0502020204030204"/>
                  </a:rPr>
                  <a:t>aplace</a:t>
                </a:r>
                <a:endParaRPr kumimoji="0" lang="it-IT" b="0" i="0" u="none" strike="noStrike" kern="1200" cap="none" spc="0" normalizeH="0" baseline="0" noProof="0" dirty="0">
                  <a:ln>
                    <a:noFill/>
                  </a:ln>
                  <a:solidFill>
                    <a:srgbClr val="000000"/>
                  </a:solidFill>
                  <a:effectLst/>
                  <a:uLnTx/>
                  <a:uFillTx/>
                  <a:latin typeface="Calibri" panose="020F0502020204030204"/>
                </a:endParaRPr>
              </a:p>
            </p:txBody>
          </p:sp>
        </mc:Choice>
        <mc:Fallback xmlns="">
          <p:sp>
            <p:nvSpPr>
              <p:cNvPr id="7" name="CasellaDiTesto 6">
                <a:extLst>
                  <a:ext uri="{FF2B5EF4-FFF2-40B4-BE49-F238E27FC236}">
                    <a16:creationId xmlns:a16="http://schemas.microsoft.com/office/drawing/2014/main" id="{01402DB5-D981-4E62-B56D-C2CFEA8D980D}"/>
                  </a:ext>
                </a:extLst>
              </p:cNvPr>
              <p:cNvSpPr txBox="1">
                <a:spLocks noRot="1" noChangeAspect="1" noMove="1" noResize="1" noEditPoints="1" noAdjustHandles="1" noChangeArrowheads="1" noChangeShapeType="1" noTextEdit="1"/>
              </p:cNvSpPr>
              <p:nvPr/>
            </p:nvSpPr>
            <p:spPr>
              <a:xfrm>
                <a:off x="489653" y="3408944"/>
                <a:ext cx="11309316" cy="587597"/>
              </a:xfrm>
              <a:prstGeom prst="rect">
                <a:avLst/>
              </a:prstGeom>
              <a:blipFill>
                <a:blip r:embed="rId2"/>
                <a:stretch>
                  <a:fillRect l="-1239" t="-7216" b="-2371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7E2F67B4-EE52-4988-93EC-3475EF661E07}"/>
                  </a:ext>
                </a:extLst>
              </p:cNvPr>
              <p:cNvSpPr/>
              <p:nvPr/>
            </p:nvSpPr>
            <p:spPr>
              <a:xfrm>
                <a:off x="2990842" y="366338"/>
                <a:ext cx="6717287" cy="117679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f>
                        <m:f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0</m:t>
                              </m:r>
                            </m:sub>
                          </m:sSub>
                        </m:num>
                        <m:den>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4 </m:t>
                          </m:r>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nary>
                        <m:naryPr>
                          <m:limLoc m:val="subSup"/>
                          <m:grow m:val="on"/>
                          <m:supHide m:val="on"/>
                          <m:ctrlP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naryPr>
                        <m:sub>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𝑉</m:t>
                          </m:r>
                        </m:sub>
                        <m:sup/>
                        <m:e>
                          <m:f>
                            <m:fPr>
                              <m:ctrlP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fPr>
                            <m:num>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𝐽</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𝑟</m:t>
                                  </m:r>
                                </m:e>
                              </m:acc>
                            </m:num>
                            <m:den>
                              <m:sSup>
                                <m:sSupPr>
                                  <m:ctrlP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sSupPr>
                                <m:e>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𝑟</m:t>
                                  </m:r>
                                </m:e>
                                <m:sup>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3</m:t>
                                  </m:r>
                                </m:sup>
                              </m:sSup>
                            </m:den>
                          </m:f>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 </m:t>
                          </m:r>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𝑑𝑉</m:t>
                          </m:r>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m:t>
                          </m:r>
                        </m:e>
                      </m:nary>
                      <m:f>
                        <m:f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num>
                        <m:den>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4 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𝜋</m:t>
                          </m:r>
                        </m:den>
                      </m:f>
                      <m:nary>
                        <m:naryPr>
                          <m:limLoc m:val="subSup"/>
                          <m:grow m:val="on"/>
                          <m:supHide m:val="on"/>
                          <m:ctrlP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ctrlPr>
                        </m:naryPr>
                        <m:sub>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𝑠</m:t>
                          </m:r>
                        </m:sub>
                        <m:sup/>
                        <m:e>
                          <m:f>
                            <m:fPr>
                              <m:ctrlP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fPr>
                            <m:num>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𝐽</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 </m:t>
                                      </m:r>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sub>
                                  </m:sSub>
                                </m:e>
                              </m:acc>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𝑟</m:t>
                                  </m:r>
                                </m:e>
                              </m:acc>
                            </m:num>
                            <m:den>
                              <m:sSup>
                                <m:sSupPr>
                                  <m:ctrlP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ctrlPr>
                                </m:sSupPr>
                                <m:e>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𝑟</m:t>
                                  </m:r>
                                </m:e>
                                <m:sup>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3</m:t>
                                  </m:r>
                                </m:sup>
                              </m:sSup>
                            </m:den>
                          </m:f>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 </m:t>
                          </m:r>
                          <m:r>
                            <a:rPr kumimoji="0" lang="it-IT" sz="2400" b="0" i="1" u="none" strike="noStrike" kern="1200" cap="none" spc="0" normalizeH="0" baseline="0" noProof="0" dirty="0">
                              <a:ln>
                                <a:noFill/>
                              </a:ln>
                              <a:solidFill>
                                <a:srgbClr val="000000"/>
                              </a:solidFill>
                              <a:effectLst/>
                              <a:uLnTx/>
                              <a:uFillTx/>
                              <a:latin typeface="Cambria Math" panose="02040503050406030204" pitchFamily="18" charset="0"/>
                              <a:cs typeface="+mn-cs"/>
                            </a:rPr>
                            <m:t>𝑑𝑆</m:t>
                          </m:r>
                          <m:r>
                            <a:rPr kumimoji="0" lang="it-IT" sz="2400" b="0" i="1" u="none" strike="noStrike" kern="1200" cap="none" spc="0" normalizeH="0" baseline="0" noProof="0" dirty="0" smtClean="0">
                              <a:ln>
                                <a:noFill/>
                              </a:ln>
                              <a:solidFill>
                                <a:srgbClr val="000000"/>
                              </a:solidFill>
                              <a:effectLst/>
                              <a:uLnTx/>
                              <a:uFillTx/>
                              <a:latin typeface="Cambria Math" panose="02040503050406030204" pitchFamily="18" charset="0"/>
                              <a:cs typeface="+mn-cs"/>
                            </a:rPr>
                            <m:t>    (1)</m:t>
                          </m:r>
                        </m:e>
                      </m:nary>
                    </m:oMath>
                  </m:oMathPara>
                </a14:m>
                <a:endParaRPr kumimoji="0" lang="it-IT" sz="2400" b="0" i="0" u="none" strike="noStrike" kern="1200" cap="none" spc="0" normalizeH="0" baseline="0" noProof="0" dirty="0">
                  <a:ln>
                    <a:noFill/>
                  </a:ln>
                  <a:solidFill>
                    <a:srgbClr val="000000"/>
                  </a:solidFill>
                  <a:effectLst/>
                  <a:uLnTx/>
                  <a:uFillTx/>
                  <a:latin typeface="Calibri" panose="020F0502020204030204"/>
                  <a:cs typeface="+mn-cs"/>
                </a:endParaRPr>
              </a:p>
            </p:txBody>
          </p:sp>
        </mc:Choice>
        <mc:Fallback xmlns="">
          <p:sp>
            <p:nvSpPr>
              <p:cNvPr id="10" name="Rettangolo 9">
                <a:extLst>
                  <a:ext uri="{FF2B5EF4-FFF2-40B4-BE49-F238E27FC236}">
                    <a16:creationId xmlns:a16="http://schemas.microsoft.com/office/drawing/2014/main" id="{7E2F67B4-EE52-4988-93EC-3475EF661E07}"/>
                  </a:ext>
                </a:extLst>
              </p:cNvPr>
              <p:cNvSpPr>
                <a:spLocks noRot="1" noChangeAspect="1" noMove="1" noResize="1" noEditPoints="1" noAdjustHandles="1" noChangeArrowheads="1" noChangeShapeType="1" noTextEdit="1"/>
              </p:cNvSpPr>
              <p:nvPr/>
            </p:nvSpPr>
            <p:spPr>
              <a:xfrm>
                <a:off x="2990842" y="366338"/>
                <a:ext cx="6717287" cy="117679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Rettangolo 10">
                <a:extLst>
                  <a:ext uri="{FF2B5EF4-FFF2-40B4-BE49-F238E27FC236}">
                    <a16:creationId xmlns:a16="http://schemas.microsoft.com/office/drawing/2014/main" id="{A9B70F3D-6292-4434-AC2E-6690F9EF8767}"/>
                  </a:ext>
                </a:extLst>
              </p:cNvPr>
              <p:cNvSpPr/>
              <p:nvPr/>
            </p:nvSpPr>
            <p:spPr>
              <a:xfrm>
                <a:off x="4925775" y="2182926"/>
                <a:ext cx="3151568" cy="57547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𝑚</m:t>
                              </m:r>
                            </m:sub>
                          </m:sSub>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(2)</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1" name="Rettangolo 10">
                <a:extLst>
                  <a:ext uri="{FF2B5EF4-FFF2-40B4-BE49-F238E27FC236}">
                    <a16:creationId xmlns:a16="http://schemas.microsoft.com/office/drawing/2014/main" id="{A9B70F3D-6292-4434-AC2E-6690F9EF8767}"/>
                  </a:ext>
                </a:extLst>
              </p:cNvPr>
              <p:cNvSpPr>
                <a:spLocks noRot="1" noChangeAspect="1" noMove="1" noResize="1" noEditPoints="1" noAdjustHandles="1" noChangeArrowheads="1" noChangeShapeType="1" noTextEdit="1"/>
              </p:cNvSpPr>
              <p:nvPr/>
            </p:nvSpPr>
            <p:spPr>
              <a:xfrm>
                <a:off x="4925775" y="2182926"/>
                <a:ext cx="3151568"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A2D3A27-8B68-4DAC-9883-8160A05B3A0C}"/>
                  </a:ext>
                </a:extLst>
              </p:cNvPr>
              <p:cNvSpPr txBox="1"/>
              <p:nvPr/>
            </p:nvSpPr>
            <p:spPr>
              <a:xfrm>
                <a:off x="5240977" y="5529039"/>
                <a:ext cx="1521314" cy="4831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𝑑𝑖𝑣</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0</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2" name="CasellaDiTesto 11">
                <a:extLst>
                  <a:ext uri="{FF2B5EF4-FFF2-40B4-BE49-F238E27FC236}">
                    <a16:creationId xmlns:a16="http://schemas.microsoft.com/office/drawing/2014/main" id="{3A2D3A27-8B68-4DAC-9883-8160A05B3A0C}"/>
                  </a:ext>
                </a:extLst>
              </p:cNvPr>
              <p:cNvSpPr txBox="1">
                <a:spLocks noRot="1" noChangeAspect="1" noMove="1" noResize="1" noEditPoints="1" noAdjustHandles="1" noChangeArrowheads="1" noChangeShapeType="1" noTextEdit="1"/>
              </p:cNvSpPr>
              <p:nvPr/>
            </p:nvSpPr>
            <p:spPr>
              <a:xfrm>
                <a:off x="5240977" y="5529039"/>
                <a:ext cx="1521314" cy="483146"/>
              </a:xfrm>
              <a:prstGeom prst="rect">
                <a:avLst/>
              </a:prstGeom>
              <a:blipFill>
                <a:blip r:embed="rId5"/>
                <a:stretch>
                  <a:fillRect/>
                </a:stretch>
              </a:blipFill>
            </p:spPr>
            <p:txBody>
              <a:bodyPr/>
              <a:lstStyle/>
              <a:p>
                <a:r>
                  <a:rPr lang="it-IT">
                    <a:noFill/>
                  </a:rPr>
                  <a:t> </a:t>
                </a:r>
              </a:p>
            </p:txBody>
          </p:sp>
        </mc:Fallback>
      </mc:AlternateContent>
      <p:cxnSp>
        <p:nvCxnSpPr>
          <p:cNvPr id="8" name="Connettore 2 7">
            <a:extLst>
              <a:ext uri="{FF2B5EF4-FFF2-40B4-BE49-F238E27FC236}">
                <a16:creationId xmlns:a16="http://schemas.microsoft.com/office/drawing/2014/main" id="{3D3E60B8-53CF-41DE-85F3-580306A7FBB2}"/>
              </a:ext>
            </a:extLst>
          </p:cNvPr>
          <p:cNvCxnSpPr>
            <a:cxnSpLocks/>
          </p:cNvCxnSpPr>
          <p:nvPr/>
        </p:nvCxnSpPr>
        <p:spPr>
          <a:xfrm flipV="1">
            <a:off x="5374105" y="2826500"/>
            <a:ext cx="521369" cy="6025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75822DB1-569E-43EA-9F73-F9762AE470FF}"/>
              </a:ext>
            </a:extLst>
          </p:cNvPr>
          <p:cNvSpPr txBox="1"/>
          <p:nvPr/>
        </p:nvSpPr>
        <p:spPr>
          <a:xfrm>
            <a:off x="393032" y="2286000"/>
            <a:ext cx="4475264" cy="369332"/>
          </a:xfrm>
          <a:prstGeom prst="rect">
            <a:avLst/>
          </a:prstGeom>
          <a:noFill/>
        </p:spPr>
        <p:txBody>
          <a:bodyPr wrap="none" rtlCol="0">
            <a:spAutoFit/>
          </a:bodyPr>
          <a:lstStyle/>
          <a:p>
            <a:r>
              <a:rPr lang="it-IT" dirty="0"/>
              <a:t>L’induzione magnetica risultante sarà data da:</a:t>
            </a:r>
          </a:p>
        </p:txBody>
      </p:sp>
      <p:cxnSp>
        <p:nvCxnSpPr>
          <p:cNvPr id="14" name="Connettore 2 13">
            <a:extLst>
              <a:ext uri="{FF2B5EF4-FFF2-40B4-BE49-F238E27FC236}">
                <a16:creationId xmlns:a16="http://schemas.microsoft.com/office/drawing/2014/main" id="{FF0CC6E9-679A-4B8B-A2BB-07F1CC8B6442}"/>
              </a:ext>
            </a:extLst>
          </p:cNvPr>
          <p:cNvCxnSpPr>
            <a:cxnSpLocks/>
          </p:cNvCxnSpPr>
          <p:nvPr/>
        </p:nvCxnSpPr>
        <p:spPr>
          <a:xfrm flipH="1">
            <a:off x="7266225" y="1584741"/>
            <a:ext cx="474091" cy="540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asellaDiTesto 19">
                <a:extLst>
                  <a:ext uri="{FF2B5EF4-FFF2-40B4-BE49-F238E27FC236}">
                    <a16:creationId xmlns:a16="http://schemas.microsoft.com/office/drawing/2014/main" id="{28C5A897-E0B8-4551-A19C-94E07509B96D}"/>
                  </a:ext>
                </a:extLst>
              </p:cNvPr>
              <p:cNvSpPr txBox="1"/>
              <p:nvPr/>
            </p:nvSpPr>
            <p:spPr>
              <a:xfrm>
                <a:off x="393033" y="4277748"/>
                <a:ext cx="11494168" cy="956929"/>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it-IT" dirty="0"/>
                  <a:t>In presenza di mezzi materiali il vettore induzione magnetica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oMath>
                </a14:m>
                <a:r>
                  <a:rPr lang="it-IT" dirty="0"/>
                  <a:t> si ottiene sempre applicando la prima legge di Laplace a condizione che accanto alle correnti di conduzione che generano il campo magnetico esterno, si considerino anche quelle di magnetizzazione</a:t>
                </a:r>
              </a:p>
            </p:txBody>
          </p:sp>
        </mc:Choice>
        <mc:Fallback xmlns="">
          <p:sp>
            <p:nvSpPr>
              <p:cNvPr id="20" name="CasellaDiTesto 19">
                <a:extLst>
                  <a:ext uri="{FF2B5EF4-FFF2-40B4-BE49-F238E27FC236}">
                    <a16:creationId xmlns:a16="http://schemas.microsoft.com/office/drawing/2014/main" id="{28C5A897-E0B8-4551-A19C-94E07509B96D}"/>
                  </a:ext>
                </a:extLst>
              </p:cNvPr>
              <p:cNvSpPr txBox="1">
                <a:spLocks noRot="1" noChangeAspect="1" noMove="1" noResize="1" noEditPoints="1" noAdjustHandles="1" noChangeArrowheads="1" noChangeShapeType="1" noTextEdit="1"/>
              </p:cNvSpPr>
              <p:nvPr/>
            </p:nvSpPr>
            <p:spPr>
              <a:xfrm>
                <a:off x="393033" y="4277748"/>
                <a:ext cx="11494168" cy="956929"/>
              </a:xfrm>
              <a:prstGeom prst="rect">
                <a:avLst/>
              </a:prstGeom>
              <a:blipFill>
                <a:blip r:embed="rId6"/>
                <a:stretch>
                  <a:fillRect l="-424" r="-477" b="-9554"/>
                </a:stretch>
              </a:blipFill>
              <a:ln>
                <a:noFill/>
              </a:ln>
            </p:spPr>
            <p:txBody>
              <a:bodyPr/>
              <a:lstStyle/>
              <a:p>
                <a:r>
                  <a:rPr lang="it-IT">
                    <a:noFill/>
                  </a:rPr>
                  <a:t> </a:t>
                </a:r>
              </a:p>
            </p:txBody>
          </p:sp>
        </mc:Fallback>
      </mc:AlternateContent>
    </p:spTree>
    <p:extLst>
      <p:ext uri="{BB962C8B-B14F-4D97-AF65-F5344CB8AC3E}">
        <p14:creationId xmlns:p14="http://schemas.microsoft.com/office/powerpoint/2010/main" val="209649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2" grpId="0"/>
      <p:bldP spid="5"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9DE9B7CB-FFE2-41C1-A2DC-528030DC9496}"/>
                  </a:ext>
                </a:extLst>
              </p:cNvPr>
              <p:cNvSpPr txBox="1"/>
              <p:nvPr/>
            </p:nvSpPr>
            <p:spPr>
              <a:xfrm>
                <a:off x="2880208" y="3441225"/>
                <a:ext cx="5732660" cy="443711"/>
              </a:xfrm>
              <a:prstGeom prst="rect">
                <a:avLst/>
              </a:prstGeom>
              <a:noFill/>
            </p:spPr>
            <p:txBody>
              <a:bodyPr wrap="none" lIns="0" tIns="0" rIns="0" bIns="0" rtlCol="0">
                <a:spAutoFit/>
              </a:bodyPr>
              <a:lstStyle/>
              <a:p>
                <a14:m>
                  <m:oMath xmlns:m="http://schemas.openxmlformats.org/officeDocument/2006/math">
                    <m:r>
                      <a:rPr lang="it-IT" sz="2400" b="0" i="1" smtClean="0">
                        <a:latin typeface="Cambria Math" panose="02040503050406030204" pitchFamily="18" charset="0"/>
                      </a:rPr>
                      <m:t>𝑟𝑜𝑡</m:t>
                    </m:r>
                    <m:r>
                      <a:rPr lang="it-IT" sz="2400" b="0" i="1" smtClean="0">
                        <a:latin typeface="Cambria Math" panose="02040503050406030204" pitchFamily="18" charset="0"/>
                      </a:rPr>
                      <m:t> </m:t>
                    </m:r>
                    <m:d>
                      <m:dPr>
                        <m:ctrlPr>
                          <a:rPr lang="it-IT" sz="2400" b="0" i="1" smtClean="0">
                            <a:latin typeface="Cambria Math" panose="02040503050406030204" pitchFamily="18" charset="0"/>
                          </a:rPr>
                        </m:ctrlPr>
                      </m:d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𝐵</m:t>
                            </m:r>
                          </m:e>
                        </m:acc>
                      </m:e>
                    </m:d>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d>
                      <m:dPr>
                        <m:ctrlPr>
                          <a:rPr lang="it-IT" sz="2400" b="0" i="1" smtClean="0">
                            <a:latin typeface="Cambria Math" panose="02040503050406030204" pitchFamily="18" charset="0"/>
                          </a:rPr>
                        </m:ctrlPr>
                      </m:d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𝐽</m:t>
                            </m:r>
                          </m:e>
                        </m:acc>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𝐽</m:t>
                                </m:r>
                              </m:e>
                            </m:acc>
                          </m:e>
                          <m:sub>
                            <m:r>
                              <a:rPr lang="it-IT" sz="2400" b="0" i="1" smtClean="0">
                                <a:latin typeface="Cambria Math" panose="02040503050406030204" pitchFamily="18" charset="0"/>
                              </a:rPr>
                              <m:t>𝑚</m:t>
                            </m:r>
                          </m:sub>
                        </m:sSub>
                      </m:e>
                    </m:d>
                    <m:r>
                      <a:rPr lang="it-IT" sz="2400" b="0" i="1" smtClean="0">
                        <a:latin typeface="Cambria Math" panose="02040503050406030204" pitchFamily="18" charset="0"/>
                      </a:rPr>
                      <m:t>=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d>
                      <m:dPr>
                        <m:ctrlPr>
                          <a:rPr lang="it-IT" sz="2400" b="0" i="1" smtClean="0">
                            <a:latin typeface="Cambria Math" panose="02040503050406030204" pitchFamily="18" charset="0"/>
                          </a:rPr>
                        </m:ctrlPr>
                      </m:dPr>
                      <m:e>
                        <m:acc>
                          <m:accPr>
                            <m:chr m:val="⃗"/>
                            <m:ctrlPr>
                              <a:rPr lang="it-IT" sz="2400" i="1">
                                <a:latin typeface="Cambria Math" panose="02040503050406030204" pitchFamily="18" charset="0"/>
                              </a:rPr>
                            </m:ctrlPr>
                          </m:accPr>
                          <m:e>
                            <m:r>
                              <a:rPr lang="it-IT" sz="2400" i="1">
                                <a:latin typeface="Cambria Math" panose="02040503050406030204" pitchFamily="18" charset="0"/>
                              </a:rPr>
                              <m:t>𝐽</m:t>
                            </m:r>
                          </m:e>
                        </m:acc>
                        <m:r>
                          <a:rPr lang="it-IT" sz="2400" b="0" i="1" smtClean="0">
                            <a:latin typeface="Cambria Math" panose="02040503050406030204" pitchFamily="18" charset="0"/>
                          </a:rPr>
                          <m:t>+</m:t>
                        </m:r>
                        <m:r>
                          <a:rPr lang="it-IT" sz="2400" b="0" i="1" smtClean="0">
                            <a:latin typeface="Cambria Math" panose="02040503050406030204" pitchFamily="18" charset="0"/>
                          </a:rPr>
                          <m:t>𝑟𝑜𝑡</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𝑀</m:t>
                            </m:r>
                          </m:e>
                        </m:acc>
                      </m:e>
                    </m:d>
                  </m:oMath>
                </a14:m>
                <a:r>
                  <a:rPr lang="it-IT" sz="2400" dirty="0"/>
                  <a:t>     (3)</a:t>
                </a:r>
              </a:p>
            </p:txBody>
          </p:sp>
        </mc:Choice>
        <mc:Fallback>
          <p:sp>
            <p:nvSpPr>
              <p:cNvPr id="4" name="CasellaDiTesto 3">
                <a:extLst>
                  <a:ext uri="{FF2B5EF4-FFF2-40B4-BE49-F238E27FC236}">
                    <a16:creationId xmlns:a16="http://schemas.microsoft.com/office/drawing/2014/main" id="{9DE9B7CB-FFE2-41C1-A2DC-528030DC9496}"/>
                  </a:ext>
                </a:extLst>
              </p:cNvPr>
              <p:cNvSpPr txBox="1">
                <a:spLocks noRot="1" noChangeAspect="1" noMove="1" noResize="1" noEditPoints="1" noAdjustHandles="1" noChangeArrowheads="1" noChangeShapeType="1" noTextEdit="1"/>
              </p:cNvSpPr>
              <p:nvPr/>
            </p:nvSpPr>
            <p:spPr>
              <a:xfrm>
                <a:off x="2880208" y="3441225"/>
                <a:ext cx="5732660" cy="443711"/>
              </a:xfrm>
              <a:prstGeom prst="rect">
                <a:avLst/>
              </a:prstGeom>
              <a:blipFill>
                <a:blip r:embed="rId2"/>
                <a:stretch>
                  <a:fillRect t="-9722" r="-2232" b="-375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02A632C-DA1F-41A5-B33C-E1F7C504A39D}"/>
                  </a:ext>
                </a:extLst>
              </p:cNvPr>
              <p:cNvSpPr txBox="1"/>
              <p:nvPr/>
            </p:nvSpPr>
            <p:spPr>
              <a:xfrm>
                <a:off x="4814285" y="5266515"/>
                <a:ext cx="2848985" cy="5918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𝐵</m:t>
                          </m:r>
                        </m:e>
                      </m:acc>
                      <m:r>
                        <a:rPr lang="it-IT" sz="3200" b="0" i="1" smtClean="0">
                          <a:latin typeface="Cambria Math" panose="02040503050406030204" pitchFamily="18" charset="0"/>
                        </a:rPr>
                        <m:t>=</m:t>
                      </m:r>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d>
                        <m:dPr>
                          <m:ctrlPr>
                            <a:rPr lang="it-IT" sz="3200" b="0" i="1" smtClean="0">
                              <a:latin typeface="Cambria Math" panose="02040503050406030204" pitchFamily="18" charset="0"/>
                            </a:rPr>
                          </m:ctrlPr>
                        </m:dPr>
                        <m:e>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𝐻</m:t>
                              </m:r>
                            </m:e>
                          </m:acc>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e>
                      </m:d>
                    </m:oMath>
                  </m:oMathPara>
                </a14:m>
                <a:endParaRPr lang="it-IT" sz="3200" dirty="0"/>
              </a:p>
            </p:txBody>
          </p:sp>
        </mc:Choice>
        <mc:Fallback xmlns="">
          <p:sp>
            <p:nvSpPr>
              <p:cNvPr id="6" name="CasellaDiTesto 5">
                <a:extLst>
                  <a:ext uri="{FF2B5EF4-FFF2-40B4-BE49-F238E27FC236}">
                    <a16:creationId xmlns:a16="http://schemas.microsoft.com/office/drawing/2014/main" id="{002A632C-DA1F-41A5-B33C-E1F7C504A39D}"/>
                  </a:ext>
                </a:extLst>
              </p:cNvPr>
              <p:cNvSpPr txBox="1">
                <a:spLocks noRot="1" noChangeAspect="1" noMove="1" noResize="1" noEditPoints="1" noAdjustHandles="1" noChangeArrowheads="1" noChangeShapeType="1" noTextEdit="1"/>
              </p:cNvSpPr>
              <p:nvPr/>
            </p:nvSpPr>
            <p:spPr>
              <a:xfrm>
                <a:off x="4814285" y="5266515"/>
                <a:ext cx="2848985" cy="591829"/>
              </a:xfrm>
              <a:prstGeom prst="rect">
                <a:avLst/>
              </a:prstGeom>
              <a:blipFill>
                <a:blip r:embed="rId3"/>
                <a:stretch>
                  <a:fillRect b="-10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30BC574C-AD8A-4EAB-A14E-1BB5141C3922}"/>
                  </a:ext>
                </a:extLst>
              </p:cNvPr>
              <p:cNvSpPr/>
              <p:nvPr/>
            </p:nvSpPr>
            <p:spPr>
              <a:xfrm>
                <a:off x="2954145" y="154057"/>
                <a:ext cx="6283707" cy="506421"/>
              </a:xfrm>
              <a:prstGeom prst="rect">
                <a:avLst/>
              </a:prstGeom>
              <a:noFill/>
            </p:spPr>
            <p:txBody>
              <a:bodyPr wrap="none" lIns="91440" tIns="45720" rIns="91440" bIns="45720">
                <a:spAutoFit/>
              </a:bodyPr>
              <a:lstStyle/>
              <a:p>
                <a:pPr algn="ctr"/>
                <a:r>
                  <a:rPr lang="it-IT" sz="2400" cap="none" spc="0" dirty="0">
                    <a:ln w="22225">
                      <a:solidFill>
                        <a:schemeClr val="accent2"/>
                      </a:solidFill>
                      <a:prstDash val="solid"/>
                    </a:ln>
                    <a:solidFill>
                      <a:schemeClr val="accent2">
                        <a:lumMod val="40000"/>
                        <a:lumOff val="60000"/>
                      </a:schemeClr>
                    </a:solidFill>
                    <a:effectLst/>
                  </a:rPr>
                  <a:t>VETTORE INTENSIT</a:t>
                </a:r>
                <a:r>
                  <a:rPr lang="it-IT" sz="2400" dirty="0">
                    <a:ln w="22225">
                      <a:solidFill>
                        <a:schemeClr val="accent2"/>
                      </a:solidFill>
                      <a:prstDash val="solid"/>
                    </a:ln>
                    <a:solidFill>
                      <a:schemeClr val="accent2">
                        <a:lumMod val="40000"/>
                        <a:lumOff val="60000"/>
                      </a:schemeClr>
                    </a:solidFill>
                  </a:rPr>
                  <a:t>À DEL CAMPO MAGNETICO </a:t>
                </a:r>
                <a14:m>
                  <m:oMath xmlns:m="http://schemas.openxmlformats.org/officeDocument/2006/math">
                    <m:acc>
                      <m:accPr>
                        <m:chr m:val="⃗"/>
                        <m:ctrlPr>
                          <a:rPr lang="it-IT" sz="2400" i="1" smtClean="0">
                            <a:ln w="22225">
                              <a:solidFill>
                                <a:schemeClr val="accent2"/>
                              </a:solidFill>
                              <a:prstDash val="solid"/>
                            </a:ln>
                            <a:solidFill>
                              <a:schemeClr val="accent2">
                                <a:lumMod val="40000"/>
                                <a:lumOff val="60000"/>
                              </a:schemeClr>
                            </a:solidFill>
                            <a:latin typeface="Cambria Math" panose="02040503050406030204" pitchFamily="18" charset="0"/>
                          </a:rPr>
                        </m:ctrlPr>
                      </m:accPr>
                      <m:e>
                        <m:r>
                          <a:rPr lang="it-IT" sz="2400" b="0" i="1" smtClean="0">
                            <a:ln w="22225">
                              <a:solidFill>
                                <a:schemeClr val="accent2"/>
                              </a:solidFill>
                              <a:prstDash val="solid"/>
                            </a:ln>
                            <a:solidFill>
                              <a:schemeClr val="accent2">
                                <a:lumMod val="40000"/>
                                <a:lumOff val="60000"/>
                              </a:schemeClr>
                            </a:solidFill>
                            <a:latin typeface="Cambria Math" panose="02040503050406030204" pitchFamily="18" charset="0"/>
                          </a:rPr>
                          <m:t>𝐻</m:t>
                        </m:r>
                      </m:e>
                    </m:acc>
                  </m:oMath>
                </a14:m>
                <a:r>
                  <a:rPr lang="it-IT" sz="2400" dirty="0">
                    <a:ln w="22225">
                      <a:solidFill>
                        <a:schemeClr val="accent2"/>
                      </a:solidFill>
                      <a:prstDash val="solid"/>
                    </a:ln>
                    <a:solidFill>
                      <a:schemeClr val="accent2">
                        <a:lumMod val="40000"/>
                        <a:lumOff val="60000"/>
                      </a:schemeClr>
                    </a:solidFill>
                  </a:rPr>
                  <a:t> </a:t>
                </a:r>
                <a:endParaRPr lang="it-IT" sz="2400" cap="none" spc="0" dirty="0">
                  <a:ln w="22225">
                    <a:solidFill>
                      <a:schemeClr val="accent2"/>
                    </a:solidFill>
                    <a:prstDash val="solid"/>
                  </a:ln>
                  <a:solidFill>
                    <a:schemeClr val="accent2">
                      <a:lumMod val="40000"/>
                      <a:lumOff val="60000"/>
                    </a:schemeClr>
                  </a:solidFill>
                  <a:effectLst/>
                </a:endParaRPr>
              </a:p>
            </p:txBody>
          </p:sp>
        </mc:Choice>
        <mc:Fallback xmlns="">
          <p:sp>
            <p:nvSpPr>
              <p:cNvPr id="9" name="Rettangolo 8">
                <a:extLst>
                  <a:ext uri="{FF2B5EF4-FFF2-40B4-BE49-F238E27FC236}">
                    <a16:creationId xmlns:a16="http://schemas.microsoft.com/office/drawing/2014/main" id="{30BC574C-AD8A-4EAB-A14E-1BB5141C3922}"/>
                  </a:ext>
                </a:extLst>
              </p:cNvPr>
              <p:cNvSpPr>
                <a:spLocks noRot="1" noChangeAspect="1" noMove="1" noResize="1" noEditPoints="1" noAdjustHandles="1" noChangeArrowheads="1" noChangeShapeType="1" noTextEdit="1"/>
              </p:cNvSpPr>
              <p:nvPr/>
            </p:nvSpPr>
            <p:spPr>
              <a:xfrm>
                <a:off x="2954145" y="154057"/>
                <a:ext cx="6283707" cy="50642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5A4AB415-E334-4E21-AC96-3246B8C723AD}"/>
                  </a:ext>
                </a:extLst>
              </p:cNvPr>
              <p:cNvSpPr txBox="1"/>
              <p:nvPr/>
            </p:nvSpPr>
            <p:spPr>
              <a:xfrm>
                <a:off x="400049" y="863679"/>
                <a:ext cx="11544301" cy="2464970"/>
              </a:xfrm>
              <a:prstGeom prst="rect">
                <a:avLst/>
              </a:prstGeom>
              <a:noFill/>
            </p:spPr>
            <p:txBody>
              <a:bodyPr wrap="square" rtlCol="0">
                <a:spAutoFit/>
              </a:bodyPr>
              <a:lstStyle/>
              <a:p>
                <a:r>
                  <a:rPr lang="it-IT" dirty="0"/>
                  <a:t>Per calcolare l’induzione magnetica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𝐵</m:t>
                        </m:r>
                      </m:e>
                    </m:acc>
                  </m:oMath>
                </a14:m>
                <a:r>
                  <a:rPr lang="it-IT" dirty="0"/>
                  <a:t> tramite la (1) e la (2), dobbiamo conoscere le densità di corrente di magnetizzazione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m:t>
                        </m:r>
                      </m:sub>
                    </m:sSub>
                    <m:r>
                      <a:rPr lang="it-IT" i="1">
                        <a:latin typeface="Cambria Math" panose="02040503050406030204" pitchFamily="18" charset="0"/>
                      </a:rPr>
                      <m:t>,  </m:t>
                    </m:r>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𝑚𝑠</m:t>
                        </m:r>
                      </m:sub>
                    </m:sSub>
                  </m:oMath>
                </a14:m>
                <a:r>
                  <a:rPr lang="it-IT" dirty="0"/>
                  <a:t>. Queste sono a loro volta legate alla magnetizzazione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𝑀</m:t>
                        </m:r>
                        <m:r>
                          <a:rPr lang="it-IT" i="1">
                            <a:latin typeface="Cambria Math" panose="02040503050406030204" pitchFamily="18" charset="0"/>
                          </a:rPr>
                          <m:t> </m:t>
                        </m:r>
                      </m:e>
                    </m:acc>
                  </m:oMath>
                </a14:m>
                <a:r>
                  <a:rPr lang="it-IT" dirty="0"/>
                  <a:t> dalle relazioni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m:t>
                        </m:r>
                      </m:sub>
                    </m:sSub>
                  </m:oMath>
                </a14:m>
                <a:r>
                  <a:rPr lang="it-IT" dirty="0"/>
                  <a:t>= </a:t>
                </a:r>
                <a14:m>
                  <m:oMath xmlns:m="http://schemas.openxmlformats.org/officeDocument/2006/math">
                    <m:r>
                      <a:rPr lang="it-IT" i="1">
                        <a:latin typeface="Cambria Math" panose="02040503050406030204" pitchFamily="18" charset="0"/>
                      </a:rPr>
                      <m:t>𝑟𝑜𝑡</m:t>
                    </m:r>
                    <m:acc>
                      <m:accPr>
                        <m:chr m:val="⃗"/>
                        <m:ctrlPr>
                          <a:rPr lang="it-IT" i="1">
                            <a:latin typeface="Cambria Math" panose="02040503050406030204" pitchFamily="18" charset="0"/>
                          </a:rPr>
                        </m:ctrlPr>
                      </m:accPr>
                      <m:e>
                        <m:r>
                          <a:rPr lang="it-IT" i="1">
                            <a:latin typeface="Cambria Math" panose="02040503050406030204" pitchFamily="18" charset="0"/>
                          </a:rPr>
                          <m:t>𝑀</m:t>
                        </m:r>
                      </m:e>
                    </m:acc>
                  </m:oMath>
                </a14:m>
                <a:r>
                  <a:rPr lang="it-IT" dirty="0"/>
                  <a:t> e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𝑚𝑠</m:t>
                        </m:r>
                      </m:sub>
                    </m:sSub>
                    <m:r>
                      <a:rPr lang="it-IT" i="1">
                        <a:latin typeface="Cambria Math" panose="02040503050406030204" pitchFamily="18" charset="0"/>
                      </a:rPr>
                      <m:t>=</m:t>
                    </m:r>
                    <m:acc>
                      <m:accPr>
                        <m:chr m:val="⃗"/>
                        <m:ctrlPr>
                          <a:rPr lang="it-IT" i="1">
                            <a:latin typeface="Cambria Math" panose="02040503050406030204" pitchFamily="18" charset="0"/>
                          </a:rPr>
                        </m:ctrlPr>
                      </m:accPr>
                      <m:e>
                        <m:r>
                          <a:rPr lang="it-IT" i="1">
                            <a:latin typeface="Cambria Math" panose="02040503050406030204" pitchFamily="18" charset="0"/>
                          </a:rPr>
                          <m:t>𝑀</m:t>
                        </m:r>
                      </m:e>
                    </m:acc>
                    <m:r>
                      <a:rPr lang="it-IT" dirty="0">
                        <a:latin typeface="Cambria Math" panose="02040503050406030204" pitchFamily="18" charset="0"/>
                      </a:rPr>
                      <m:t>∧</m:t>
                    </m:r>
                    <m:acc>
                      <m:accPr>
                        <m:chr m:val="̂"/>
                        <m:ctrlPr>
                          <a:rPr lang="it-IT" i="1" dirty="0">
                            <a:latin typeface="Cambria Math" panose="02040503050406030204" pitchFamily="18" charset="0"/>
                          </a:rPr>
                        </m:ctrlPr>
                      </m:accPr>
                      <m:e>
                        <m:r>
                          <a:rPr lang="it-IT" i="1" dirty="0">
                            <a:latin typeface="Cambria Math" panose="02040503050406030204" pitchFamily="18" charset="0"/>
                          </a:rPr>
                          <m:t>𝑛</m:t>
                        </m:r>
                      </m:e>
                    </m:acc>
                  </m:oMath>
                </a14:m>
                <a:endParaRPr lang="it-IT" dirty="0"/>
              </a:p>
              <a:p>
                <a:endParaRPr lang="it-IT" dirty="0"/>
              </a:p>
              <a:p>
                <a:r>
                  <a:rPr lang="it-IT" dirty="0"/>
                  <a:t>Il problema è ulteriormente complicato dal fatto che la magnetizzazione è in genere funzione dell’induzione magnetica risultante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𝐵</m:t>
                        </m:r>
                      </m:e>
                    </m:acc>
                  </m:oMath>
                </a14:m>
                <a:r>
                  <a:rPr lang="it-IT" dirty="0"/>
                  <a:t>, ovvero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𝑀</m:t>
                        </m:r>
                      </m:e>
                    </m:acc>
                    <m:r>
                      <a:rPr lang="it-IT" b="0" i="1" smtClean="0">
                        <a:latin typeface="Cambria Math" panose="02040503050406030204" pitchFamily="18" charset="0"/>
                      </a:rPr>
                      <m:t>=</m:t>
                    </m:r>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𝑀</m:t>
                        </m:r>
                      </m:e>
                    </m:acc>
                    <m:d>
                      <m:dPr>
                        <m:ctrlPr>
                          <a:rPr lang="it-IT" sz="1800" b="0" i="1" smtClean="0">
                            <a:latin typeface="Cambria Math" panose="02040503050406030204" pitchFamily="18" charset="0"/>
                          </a:rPr>
                        </m:ctrlPr>
                      </m:dPr>
                      <m:e>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𝐵</m:t>
                            </m:r>
                          </m:e>
                        </m:acc>
                      </m:e>
                    </m:d>
                  </m:oMath>
                </a14:m>
                <a:endParaRPr lang="it-IT" dirty="0"/>
              </a:p>
              <a:p>
                <a:endParaRPr lang="it-IT" dirty="0"/>
              </a:p>
              <a:p>
                <a:r>
                  <a:rPr lang="it-IT" dirty="0"/>
                  <a:t>Il teorema di Ampère continua a valere, in condizioni stazionarie, anche «nei» mezzi materiali se insieme alle correnti di conduzione si tiene conto anche delle correnti di magnetizzazione</a:t>
                </a:r>
              </a:p>
            </p:txBody>
          </p:sp>
        </mc:Choice>
        <mc:Fallback xmlns="">
          <p:sp>
            <p:nvSpPr>
              <p:cNvPr id="14" name="CasellaDiTesto 13">
                <a:extLst>
                  <a:ext uri="{FF2B5EF4-FFF2-40B4-BE49-F238E27FC236}">
                    <a16:creationId xmlns:a16="http://schemas.microsoft.com/office/drawing/2014/main" id="{5A4AB415-E334-4E21-AC96-3246B8C723AD}"/>
                  </a:ext>
                </a:extLst>
              </p:cNvPr>
              <p:cNvSpPr txBox="1">
                <a:spLocks noRot="1" noChangeAspect="1" noMove="1" noResize="1" noEditPoints="1" noAdjustHandles="1" noChangeArrowheads="1" noChangeShapeType="1" noTextEdit="1"/>
              </p:cNvSpPr>
              <p:nvPr/>
            </p:nvSpPr>
            <p:spPr>
              <a:xfrm>
                <a:off x="400049" y="863679"/>
                <a:ext cx="11544301" cy="2464970"/>
              </a:xfrm>
              <a:prstGeom prst="rect">
                <a:avLst/>
              </a:prstGeom>
              <a:blipFill>
                <a:blip r:embed="rId5"/>
                <a:stretch>
                  <a:fillRect l="-475" r="-740" b="-1733"/>
                </a:stretch>
              </a:blipFill>
            </p:spPr>
            <p:txBody>
              <a:bodyPr/>
              <a:lstStyle/>
              <a:p>
                <a:r>
                  <a:rPr lang="it-IT">
                    <a:noFill/>
                  </a:rPr>
                  <a:t> </a:t>
                </a:r>
              </a:p>
            </p:txBody>
          </p:sp>
        </mc:Fallback>
      </mc:AlternateContent>
      <p:sp>
        <p:nvSpPr>
          <p:cNvPr id="17" name="Freccia a destra 16">
            <a:extLst>
              <a:ext uri="{FF2B5EF4-FFF2-40B4-BE49-F238E27FC236}">
                <a16:creationId xmlns:a16="http://schemas.microsoft.com/office/drawing/2014/main" id="{1B0B5275-C28F-4C9A-A19A-1342BD252CD9}"/>
              </a:ext>
            </a:extLst>
          </p:cNvPr>
          <p:cNvSpPr/>
          <p:nvPr/>
        </p:nvSpPr>
        <p:spPr>
          <a:xfrm>
            <a:off x="1792523" y="3508470"/>
            <a:ext cx="742950" cy="4075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8" name="CasellaDiTesto 17">
                <a:extLst>
                  <a:ext uri="{FF2B5EF4-FFF2-40B4-BE49-F238E27FC236}">
                    <a16:creationId xmlns:a16="http://schemas.microsoft.com/office/drawing/2014/main" id="{2E98B832-3666-4A25-AC32-157423CEC4F3}"/>
                  </a:ext>
                </a:extLst>
              </p:cNvPr>
              <p:cNvSpPr txBox="1"/>
              <p:nvPr/>
            </p:nvSpPr>
            <p:spPr>
              <a:xfrm>
                <a:off x="579664" y="4474029"/>
                <a:ext cx="9476761" cy="402931"/>
              </a:xfrm>
              <a:prstGeom prst="rect">
                <a:avLst/>
              </a:prstGeom>
              <a:noFill/>
            </p:spPr>
            <p:txBody>
              <a:bodyPr wrap="none" rtlCol="0">
                <a:spAutoFit/>
              </a:bodyPr>
              <a:lstStyle/>
              <a:p>
                <a:r>
                  <a:rPr lang="it-IT" dirty="0"/>
                  <a:t>Se si introduce il campo vettoriale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𝐻</m:t>
                        </m:r>
                      </m:e>
                    </m:acc>
                  </m:oMath>
                </a14:m>
                <a:r>
                  <a:rPr lang="it-IT" dirty="0"/>
                  <a:t>  , detto intensità del campo magnetico, attraverso la relazione: </a:t>
                </a:r>
              </a:p>
            </p:txBody>
          </p:sp>
        </mc:Choice>
        <mc:Fallback xmlns="">
          <p:sp>
            <p:nvSpPr>
              <p:cNvPr id="18" name="CasellaDiTesto 17">
                <a:extLst>
                  <a:ext uri="{FF2B5EF4-FFF2-40B4-BE49-F238E27FC236}">
                    <a16:creationId xmlns:a16="http://schemas.microsoft.com/office/drawing/2014/main" id="{2E98B832-3666-4A25-AC32-157423CEC4F3}"/>
                  </a:ext>
                </a:extLst>
              </p:cNvPr>
              <p:cNvSpPr txBox="1">
                <a:spLocks noRot="1" noChangeAspect="1" noMove="1" noResize="1" noEditPoints="1" noAdjustHandles="1" noChangeArrowheads="1" noChangeShapeType="1" noTextEdit="1"/>
              </p:cNvSpPr>
              <p:nvPr/>
            </p:nvSpPr>
            <p:spPr>
              <a:xfrm>
                <a:off x="579664" y="4474029"/>
                <a:ext cx="9476761" cy="402931"/>
              </a:xfrm>
              <a:prstGeom prst="rect">
                <a:avLst/>
              </a:prstGeom>
              <a:blipFill>
                <a:blip r:embed="rId6"/>
                <a:stretch>
                  <a:fillRect l="-514" r="-193" b="-24242"/>
                </a:stretch>
              </a:blipFill>
            </p:spPr>
            <p:txBody>
              <a:bodyPr/>
              <a:lstStyle/>
              <a:p>
                <a:r>
                  <a:rPr lang="it-IT">
                    <a:noFill/>
                  </a:rPr>
                  <a:t> </a:t>
                </a:r>
              </a:p>
            </p:txBody>
          </p:sp>
        </mc:Fallback>
      </mc:AlternateContent>
      <p:sp>
        <p:nvSpPr>
          <p:cNvPr id="19" name="Freccia a destra 18">
            <a:extLst>
              <a:ext uri="{FF2B5EF4-FFF2-40B4-BE49-F238E27FC236}">
                <a16:creationId xmlns:a16="http://schemas.microsoft.com/office/drawing/2014/main" id="{0BBDD329-C626-401E-9E01-AA8126BDDE61}"/>
              </a:ext>
            </a:extLst>
          </p:cNvPr>
          <p:cNvSpPr/>
          <p:nvPr/>
        </p:nvSpPr>
        <p:spPr>
          <a:xfrm>
            <a:off x="8829849" y="5309602"/>
            <a:ext cx="816428" cy="4625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26618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2" end="2"/>
                                            </p:txEl>
                                          </p:spTgt>
                                        </p:tgtEl>
                                        <p:attrNameLst>
                                          <p:attrName>style.visibility</p:attrName>
                                        </p:attrNameLst>
                                      </p:cBhvr>
                                      <p:to>
                                        <p:strVal val="visible"/>
                                      </p:to>
                                    </p:set>
                                    <p:animEffect transition="in" filter="fade">
                                      <p:cBhvr>
                                        <p:cTn id="12" dur="500"/>
                                        <p:tgtEl>
                                          <p:spTgt spid="1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animEffect transition="in" filter="fade">
                                      <p:cBhvr>
                                        <p:cTn id="17" dur="500"/>
                                        <p:tgtEl>
                                          <p:spTgt spid="1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7" grpId="0" animBg="1"/>
      <p:bldP spid="18" grpId="0"/>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EF59D835-1010-4E37-A907-595CE0101EE6}"/>
                  </a:ext>
                </a:extLst>
              </p:cNvPr>
              <p:cNvSpPr txBox="1"/>
              <p:nvPr/>
            </p:nvSpPr>
            <p:spPr>
              <a:xfrm>
                <a:off x="4774215" y="229915"/>
                <a:ext cx="2217210" cy="1133067"/>
              </a:xfrm>
              <a:prstGeom prst="rect">
                <a:avLst/>
              </a:prstGeom>
            </p:spPr>
            <p:style>
              <a:lnRef idx="0">
                <a:schemeClr val="accent6"/>
              </a:lnRef>
              <a:fillRef idx="3">
                <a:schemeClr val="accent6"/>
              </a:fillRef>
              <a:effectRef idx="3">
                <a:schemeClr val="accent6"/>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𝐻</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den>
                      </m:f>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8" name="CasellaDiTesto 7">
                <a:extLst>
                  <a:ext uri="{FF2B5EF4-FFF2-40B4-BE49-F238E27FC236}">
                    <a16:creationId xmlns:a16="http://schemas.microsoft.com/office/drawing/2014/main" id="{EF59D835-1010-4E37-A907-595CE0101EE6}"/>
                  </a:ext>
                </a:extLst>
              </p:cNvPr>
              <p:cNvSpPr txBox="1">
                <a:spLocks noRot="1" noChangeAspect="1" noMove="1" noResize="1" noEditPoints="1" noAdjustHandles="1" noChangeArrowheads="1" noChangeShapeType="1" noTextEdit="1"/>
              </p:cNvSpPr>
              <p:nvPr/>
            </p:nvSpPr>
            <p:spPr>
              <a:xfrm>
                <a:off x="4774215" y="229915"/>
                <a:ext cx="2217210" cy="1133067"/>
              </a:xfrm>
              <a:prstGeom prst="rect">
                <a:avLst/>
              </a:prstGeom>
              <a:blipFill>
                <a:blip r:embed="rId2"/>
                <a:stretch>
                  <a:fillRect/>
                </a:stretch>
              </a:blipFill>
            </p:spPr>
            <p:txBody>
              <a:bodyPr/>
              <a:lstStyle/>
              <a:p>
                <a:r>
                  <a:rPr lang="it-IT">
                    <a:noFill/>
                  </a:rPr>
                  <a:t> </a:t>
                </a:r>
              </a:p>
            </p:txBody>
          </p:sp>
        </mc:Fallback>
      </mc:AlternateContent>
      <p:sp>
        <p:nvSpPr>
          <p:cNvPr id="13" name="Freccia a destra 12">
            <a:extLst>
              <a:ext uri="{FF2B5EF4-FFF2-40B4-BE49-F238E27FC236}">
                <a16:creationId xmlns:a16="http://schemas.microsoft.com/office/drawing/2014/main" id="{6702DF41-177B-4774-A7AA-41054F6B066B}"/>
              </a:ext>
            </a:extLst>
          </p:cNvPr>
          <p:cNvSpPr/>
          <p:nvPr/>
        </p:nvSpPr>
        <p:spPr>
          <a:xfrm>
            <a:off x="3516377" y="593683"/>
            <a:ext cx="797254" cy="4055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CasellaDiTesto 19">
            <a:extLst>
              <a:ext uri="{FF2B5EF4-FFF2-40B4-BE49-F238E27FC236}">
                <a16:creationId xmlns:a16="http://schemas.microsoft.com/office/drawing/2014/main" id="{9F85D6A2-E378-42CA-90DD-ADD8D814BFB5}"/>
              </a:ext>
            </a:extLst>
          </p:cNvPr>
          <p:cNvSpPr txBox="1"/>
          <p:nvPr/>
        </p:nvSpPr>
        <p:spPr>
          <a:xfrm>
            <a:off x="311981" y="1362982"/>
            <a:ext cx="2542363" cy="369332"/>
          </a:xfrm>
          <a:prstGeom prst="rect">
            <a:avLst/>
          </a:prstGeom>
          <a:noFill/>
        </p:spPr>
        <p:txBody>
          <a:bodyPr wrap="none" rtlCol="0">
            <a:spAutoFit/>
          </a:bodyPr>
          <a:lstStyle/>
          <a:p>
            <a:r>
              <a:rPr lang="it-IT" dirty="0"/>
              <a:t>Vale dunque l’equazione:</a:t>
            </a:r>
          </a:p>
        </p:txBody>
      </p:sp>
      <p:grpSp>
        <p:nvGrpSpPr>
          <p:cNvPr id="22" name="Gruppo 21">
            <a:extLst>
              <a:ext uri="{FF2B5EF4-FFF2-40B4-BE49-F238E27FC236}">
                <a16:creationId xmlns:a16="http://schemas.microsoft.com/office/drawing/2014/main" id="{169C4643-0503-45BA-8DF4-2DD3356DD154}"/>
              </a:ext>
            </a:extLst>
          </p:cNvPr>
          <p:cNvGrpSpPr/>
          <p:nvPr/>
        </p:nvGrpSpPr>
        <p:grpSpPr>
          <a:xfrm>
            <a:off x="431039" y="1899886"/>
            <a:ext cx="10903562" cy="1055131"/>
            <a:chOff x="592587" y="2177925"/>
            <a:chExt cx="10903562" cy="1055131"/>
          </a:xfrm>
        </p:grpSpPr>
        <p:grpSp>
          <p:nvGrpSpPr>
            <p:cNvPr id="19" name="Gruppo 18">
              <a:extLst>
                <a:ext uri="{FF2B5EF4-FFF2-40B4-BE49-F238E27FC236}">
                  <a16:creationId xmlns:a16="http://schemas.microsoft.com/office/drawing/2014/main" id="{3B083587-A68D-4BFD-85C3-ABF96DE1E549}"/>
                </a:ext>
              </a:extLst>
            </p:cNvPr>
            <p:cNvGrpSpPr/>
            <p:nvPr/>
          </p:nvGrpSpPr>
          <p:grpSpPr>
            <a:xfrm>
              <a:off x="592587" y="2243154"/>
              <a:ext cx="10903562" cy="989902"/>
              <a:chOff x="592587" y="2243154"/>
              <a:chExt cx="10903562" cy="989902"/>
            </a:xfrm>
          </p:grpSpPr>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8119AB6B-F64C-4713-A4EE-F1A0861B1B8F}"/>
                      </a:ext>
                    </a:extLst>
                  </p:cNvPr>
                  <p:cNvSpPr txBox="1"/>
                  <p:nvPr/>
                </p:nvSpPr>
                <p:spPr>
                  <a:xfrm>
                    <a:off x="592587" y="2243154"/>
                    <a:ext cx="10903562" cy="871521"/>
                  </a:xfrm>
                  <a:prstGeom prst="rect">
                    <a:avLst/>
                  </a:prstGeom>
                  <a:noFill/>
                </p:spPr>
                <p:txBody>
                  <a:bodyPr wrap="none" lIns="0" tIns="0" rIns="0" bIns="0" rtlCol="0">
                    <a:spAutoFit/>
                  </a:bodyPr>
                  <a:lstStyle/>
                  <a:p>
                    <a14:m>
                      <m:oMath xmlns:m="http://schemas.openxmlformats.org/officeDocument/2006/math">
                        <m:r>
                          <a:rPr lang="it-IT" sz="3200" b="0" i="1" smtClean="0">
                            <a:latin typeface="Cambria Math" panose="02040503050406030204" pitchFamily="18" charset="0"/>
                          </a:rPr>
                          <m:t>𝑟𝑜𝑡</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𝐻</m:t>
                            </m:r>
                          </m:e>
                        </m:acc>
                        <m:r>
                          <a:rPr lang="it-IT" sz="3200" b="0" i="1" smtClean="0">
                            <a:latin typeface="Cambria Math" panose="02040503050406030204" pitchFamily="18" charset="0"/>
                          </a:rPr>
                          <m:t>=</m:t>
                        </m:r>
                        <m:r>
                          <a:rPr lang="it-IT" sz="3200" b="0" i="1" smtClean="0">
                            <a:latin typeface="Cambria Math" panose="02040503050406030204" pitchFamily="18" charset="0"/>
                          </a:rPr>
                          <m:t>𝑟𝑜𝑡</m:t>
                        </m:r>
                        <m:d>
                          <m:dPr>
                            <m:ctrlPr>
                              <a:rPr lang="it-IT" sz="3200" b="0" i="1" smtClean="0">
                                <a:latin typeface="Cambria Math" panose="02040503050406030204" pitchFamily="18" charset="0"/>
                              </a:rPr>
                            </m:ctrlPr>
                          </m:dPr>
                          <m:e>
                            <m:f>
                              <m:fPr>
                                <m:ctrlPr>
                                  <a:rPr lang="it-IT" sz="3200" i="1">
                                    <a:latin typeface="Cambria Math" panose="02040503050406030204" pitchFamily="18" charset="0"/>
                                  </a:rPr>
                                </m:ctrlPr>
                              </m:fPr>
                              <m:num>
                                <m:acc>
                                  <m:accPr>
                                    <m:chr m:val="⃗"/>
                                    <m:ctrlPr>
                                      <a:rPr lang="it-IT" sz="3200" i="1">
                                        <a:latin typeface="Cambria Math" panose="02040503050406030204" pitchFamily="18" charset="0"/>
                                      </a:rPr>
                                    </m:ctrlPr>
                                  </m:accPr>
                                  <m:e>
                                    <m:r>
                                      <a:rPr lang="it-IT" sz="3200" i="1">
                                        <a:latin typeface="Cambria Math" panose="02040503050406030204" pitchFamily="18" charset="0"/>
                                      </a:rPr>
                                      <m:t>𝐵</m:t>
                                    </m:r>
                                  </m:e>
                                </m:acc>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den>
                            </m:f>
                            <m:r>
                              <a:rPr lang="it-IT" sz="3200" i="1">
                                <a:latin typeface="Cambria Math" panose="02040503050406030204" pitchFamily="18" charset="0"/>
                              </a:rPr>
                              <m:t>−</m:t>
                            </m:r>
                            <m:acc>
                              <m:accPr>
                                <m:chr m:val="⃗"/>
                                <m:ctrlPr>
                                  <a:rPr lang="it-IT" sz="3200" i="1">
                                    <a:latin typeface="Cambria Math" panose="02040503050406030204" pitchFamily="18" charset="0"/>
                                  </a:rPr>
                                </m:ctrlPr>
                              </m:accPr>
                              <m:e>
                                <m:r>
                                  <a:rPr lang="it-IT" sz="3200" i="1">
                                    <a:latin typeface="Cambria Math" panose="02040503050406030204" pitchFamily="18" charset="0"/>
                                  </a:rPr>
                                  <m:t>𝑀</m:t>
                                </m:r>
                              </m:e>
                            </m:acc>
                          </m:e>
                        </m:d>
                        <m:r>
                          <a:rPr lang="it-IT" sz="3200" b="0" i="1" smtClean="0">
                            <a:latin typeface="Cambria Math" panose="02040503050406030204" pitchFamily="18" charset="0"/>
                          </a:rPr>
                          <m:t>=</m:t>
                        </m:r>
                        <m:r>
                          <a:rPr lang="it-IT" sz="3200" b="0" i="1" smtClean="0">
                            <a:latin typeface="Cambria Math" panose="02040503050406030204" pitchFamily="18" charset="0"/>
                          </a:rPr>
                          <m:t>𝑟𝑜𝑡</m:t>
                        </m:r>
                        <m:f>
                          <m:fPr>
                            <m:ctrlPr>
                              <a:rPr lang="it-IT" sz="3200" i="1">
                                <a:latin typeface="Cambria Math" panose="02040503050406030204" pitchFamily="18" charset="0"/>
                              </a:rPr>
                            </m:ctrlPr>
                          </m:fPr>
                          <m:num>
                            <m:acc>
                              <m:accPr>
                                <m:chr m:val="⃗"/>
                                <m:ctrlPr>
                                  <a:rPr lang="it-IT" sz="3200" i="1">
                                    <a:latin typeface="Cambria Math" panose="02040503050406030204" pitchFamily="18" charset="0"/>
                                  </a:rPr>
                                </m:ctrlPr>
                              </m:accPr>
                              <m:e>
                                <m:r>
                                  <a:rPr lang="it-IT" sz="3200" i="1">
                                    <a:latin typeface="Cambria Math" panose="02040503050406030204" pitchFamily="18" charset="0"/>
                                  </a:rPr>
                                  <m:t>𝐵</m:t>
                                </m:r>
                              </m:e>
                            </m:acc>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den>
                        </m:f>
                        <m:r>
                          <a:rPr lang="it-IT" sz="3200" b="0" i="0" smtClean="0">
                            <a:latin typeface="Cambria Math" panose="02040503050406030204" pitchFamily="18" charset="0"/>
                          </a:rPr>
                          <m:t>−</m:t>
                        </m:r>
                      </m:oMath>
                    </a14:m>
                    <a:r>
                      <a:rPr lang="it-IT" sz="3200" dirty="0"/>
                      <a:t> </a:t>
                    </a:r>
                    <a14:m>
                      <m:oMath xmlns:m="http://schemas.openxmlformats.org/officeDocument/2006/math">
                        <m:r>
                          <a:rPr lang="it-IT" sz="3200" i="1">
                            <a:latin typeface="Cambria Math" panose="02040503050406030204" pitchFamily="18" charset="0"/>
                          </a:rPr>
                          <m:t>𝑟𝑜𝑡</m:t>
                        </m:r>
                        <m:acc>
                          <m:accPr>
                            <m:chr m:val="⃗"/>
                            <m:ctrlPr>
                              <a:rPr lang="it-IT" sz="3200" i="1">
                                <a:latin typeface="Cambria Math" panose="02040503050406030204" pitchFamily="18" charset="0"/>
                              </a:rPr>
                            </m:ctrlPr>
                          </m:accPr>
                          <m:e>
                            <m:r>
                              <a:rPr lang="it-IT" sz="3200" i="1">
                                <a:latin typeface="Cambria Math" panose="02040503050406030204" pitchFamily="18" charset="0"/>
                              </a:rPr>
                              <m:t>𝑀</m:t>
                            </m:r>
                          </m:e>
                        </m:acc>
                      </m:oMath>
                    </a14:m>
                    <a:r>
                      <a:rPr lang="it-IT" sz="3200" dirty="0"/>
                      <a:t> </a:t>
                    </a:r>
                    <a14:m>
                      <m:oMath xmlns:m="http://schemas.openxmlformats.org/officeDocument/2006/math">
                        <m:r>
                          <a:rPr lang="it-IT" sz="3200" i="1">
                            <a:latin typeface="Cambria Math" panose="02040503050406030204" pitchFamily="18" charset="0"/>
                          </a:rPr>
                          <m:t>= </m:t>
                        </m:r>
                        <m:f>
                          <m:fPr>
                            <m:ctrlPr>
                              <a:rPr lang="it-IT" sz="3200" i="1">
                                <a:latin typeface="Cambria Math" panose="02040503050406030204" pitchFamily="18" charset="0"/>
                              </a:rPr>
                            </m:ctrlPr>
                          </m:fPr>
                          <m:num>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d>
                              <m:dPr>
                                <m:ctrlPr>
                                  <a:rPr lang="it-IT" sz="3200" i="1">
                                    <a:latin typeface="Cambria Math" panose="02040503050406030204" pitchFamily="18" charset="0"/>
                                  </a:rPr>
                                </m:ctrlPr>
                              </m:dPr>
                              <m:e>
                                <m:acc>
                                  <m:accPr>
                                    <m:chr m:val="⃗"/>
                                    <m:ctrlPr>
                                      <a:rPr lang="it-IT" sz="3200" i="1">
                                        <a:latin typeface="Cambria Math" panose="02040503050406030204" pitchFamily="18" charset="0"/>
                                      </a:rPr>
                                    </m:ctrlPr>
                                  </m:accPr>
                                  <m:e>
                                    <m:r>
                                      <a:rPr lang="it-IT" sz="3200" i="1">
                                        <a:latin typeface="Cambria Math" panose="02040503050406030204" pitchFamily="18" charset="0"/>
                                      </a:rPr>
                                      <m:t>𝐽</m:t>
                                    </m:r>
                                  </m:e>
                                </m:acc>
                                <m:r>
                                  <a:rPr lang="it-IT" sz="3200" i="1">
                                    <a:latin typeface="Cambria Math" panose="02040503050406030204" pitchFamily="18" charset="0"/>
                                  </a:rPr>
                                  <m:t>+</m:t>
                                </m:r>
                                <m:r>
                                  <a:rPr lang="it-IT" sz="3200" i="1">
                                    <a:latin typeface="Cambria Math" panose="02040503050406030204" pitchFamily="18" charset="0"/>
                                  </a:rPr>
                                  <m:t>𝑟𝑜𝑡</m:t>
                                </m:r>
                                <m:acc>
                                  <m:accPr>
                                    <m:chr m:val="⃗"/>
                                    <m:ctrlPr>
                                      <a:rPr lang="it-IT" sz="3200" i="1">
                                        <a:latin typeface="Cambria Math" panose="02040503050406030204" pitchFamily="18" charset="0"/>
                                      </a:rPr>
                                    </m:ctrlPr>
                                  </m:accPr>
                                  <m:e>
                                    <m:r>
                                      <a:rPr lang="it-IT" sz="3200" i="1">
                                        <a:latin typeface="Cambria Math" panose="02040503050406030204" pitchFamily="18" charset="0"/>
                                      </a:rPr>
                                      <m:t>𝑀</m:t>
                                    </m:r>
                                  </m:e>
                                </m:acc>
                              </m:e>
                            </m:d>
                          </m:num>
                          <m:den>
                            <m:sSub>
                              <m:sSubPr>
                                <m:ctrlPr>
                                  <a:rPr lang="it-IT" sz="3200" i="1">
                                    <a:latin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𝜇</m:t>
                                </m:r>
                              </m:e>
                              <m:sub>
                                <m:r>
                                  <a:rPr lang="it-IT" sz="3200" i="1">
                                    <a:latin typeface="Cambria Math" panose="02040503050406030204" pitchFamily="18" charset="0"/>
                                  </a:rPr>
                                  <m:t>0</m:t>
                                </m:r>
                              </m:sub>
                            </m:sSub>
                          </m:den>
                        </m:f>
                      </m:oMath>
                    </a14:m>
                    <a:r>
                      <a:rPr lang="it-IT" sz="3200" dirty="0"/>
                      <a:t> </a:t>
                    </a:r>
                    <a14:m>
                      <m:oMath xmlns:m="http://schemas.openxmlformats.org/officeDocument/2006/math">
                        <m:r>
                          <a:rPr lang="it-IT" sz="3200">
                            <a:latin typeface="Cambria Math" panose="02040503050406030204" pitchFamily="18" charset="0"/>
                          </a:rPr>
                          <m:t>−</m:t>
                        </m:r>
                      </m:oMath>
                    </a14:m>
                    <a:r>
                      <a:rPr lang="it-IT" sz="3200" dirty="0"/>
                      <a:t> </a:t>
                    </a:r>
                    <a14:m>
                      <m:oMath xmlns:m="http://schemas.openxmlformats.org/officeDocument/2006/math">
                        <m:r>
                          <a:rPr lang="it-IT" sz="3200" i="1">
                            <a:latin typeface="Cambria Math" panose="02040503050406030204" pitchFamily="18" charset="0"/>
                          </a:rPr>
                          <m:t>𝑟𝑜𝑡</m:t>
                        </m:r>
                        <m:acc>
                          <m:accPr>
                            <m:chr m:val="⃗"/>
                            <m:ctrlPr>
                              <a:rPr lang="it-IT" sz="3200" i="1">
                                <a:latin typeface="Cambria Math" panose="02040503050406030204" pitchFamily="18" charset="0"/>
                              </a:rPr>
                            </m:ctrlPr>
                          </m:accPr>
                          <m:e>
                            <m:r>
                              <a:rPr lang="it-IT" sz="3200" i="1">
                                <a:latin typeface="Cambria Math" panose="02040503050406030204" pitchFamily="18" charset="0"/>
                              </a:rPr>
                              <m:t>𝑀</m:t>
                            </m:r>
                          </m:e>
                        </m:acc>
                      </m:oMath>
                    </a14:m>
                    <a:r>
                      <a:rPr lang="it-IT" sz="3200" dirty="0"/>
                      <a:t>= </a:t>
                    </a:r>
                    <a14:m>
                      <m:oMath xmlns:m="http://schemas.openxmlformats.org/officeDocument/2006/math">
                        <m:acc>
                          <m:accPr>
                            <m:chr m:val="⃗"/>
                            <m:ctrlPr>
                              <a:rPr lang="it-IT" sz="3200" i="1">
                                <a:latin typeface="Cambria Math" panose="02040503050406030204" pitchFamily="18" charset="0"/>
                              </a:rPr>
                            </m:ctrlPr>
                          </m:accPr>
                          <m:e>
                            <m:r>
                              <a:rPr lang="it-IT" sz="3200" i="1">
                                <a:latin typeface="Cambria Math" panose="02040503050406030204" pitchFamily="18" charset="0"/>
                              </a:rPr>
                              <m:t>𝐽</m:t>
                            </m:r>
                          </m:e>
                        </m:acc>
                      </m:oMath>
                    </a14:m>
                    <a:endParaRPr lang="it-IT" sz="3200" dirty="0"/>
                  </a:p>
                </p:txBody>
              </p:sp>
            </mc:Choice>
            <mc:Fallback xmlns="">
              <p:sp>
                <p:nvSpPr>
                  <p:cNvPr id="7" name="CasellaDiTesto 6">
                    <a:extLst>
                      <a:ext uri="{FF2B5EF4-FFF2-40B4-BE49-F238E27FC236}">
                        <a16:creationId xmlns:a16="http://schemas.microsoft.com/office/drawing/2014/main" id="{8119AB6B-F64C-4713-A4EE-F1A0861B1B8F}"/>
                      </a:ext>
                    </a:extLst>
                  </p:cNvPr>
                  <p:cNvSpPr txBox="1">
                    <a:spLocks noRot="1" noChangeAspect="1" noMove="1" noResize="1" noEditPoints="1" noAdjustHandles="1" noChangeArrowheads="1" noChangeShapeType="1" noTextEdit="1"/>
                  </p:cNvSpPr>
                  <p:nvPr/>
                </p:nvSpPr>
                <p:spPr>
                  <a:xfrm>
                    <a:off x="592587" y="2243154"/>
                    <a:ext cx="10903562" cy="871521"/>
                  </a:xfrm>
                  <a:prstGeom prst="rect">
                    <a:avLst/>
                  </a:prstGeom>
                  <a:blipFill>
                    <a:blip r:embed="rId3"/>
                    <a:stretch>
                      <a:fillRect b="-7692"/>
                    </a:stretch>
                  </a:blipFill>
                </p:spPr>
                <p:txBody>
                  <a:bodyPr/>
                  <a:lstStyle/>
                  <a:p>
                    <a:r>
                      <a:rPr lang="it-IT">
                        <a:noFill/>
                      </a:rPr>
                      <a:t> </a:t>
                    </a:r>
                  </a:p>
                </p:txBody>
              </p:sp>
            </mc:Fallback>
          </mc:AlternateContent>
          <p:cxnSp>
            <p:nvCxnSpPr>
              <p:cNvPr id="5" name="Connettore diritto 4">
                <a:extLst>
                  <a:ext uri="{FF2B5EF4-FFF2-40B4-BE49-F238E27FC236}">
                    <a16:creationId xmlns:a16="http://schemas.microsoft.com/office/drawing/2014/main" id="{83FDAB19-B733-4D2C-A6CF-9D7FF3312576}"/>
                  </a:ext>
                </a:extLst>
              </p:cNvPr>
              <p:cNvCxnSpPr>
                <a:cxnSpLocks/>
              </p:cNvCxnSpPr>
              <p:nvPr/>
            </p:nvCxnSpPr>
            <p:spPr>
              <a:xfrm flipV="1">
                <a:off x="7788729" y="2310493"/>
                <a:ext cx="277585" cy="4735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047629F5-85B7-4537-9258-36051224DC37}"/>
                  </a:ext>
                </a:extLst>
              </p:cNvPr>
              <p:cNvCxnSpPr>
                <a:cxnSpLocks/>
              </p:cNvCxnSpPr>
              <p:nvPr/>
            </p:nvCxnSpPr>
            <p:spPr>
              <a:xfrm flipV="1">
                <a:off x="8482692" y="2784021"/>
                <a:ext cx="277586" cy="449035"/>
              </a:xfrm>
              <a:prstGeom prst="line">
                <a:avLst/>
              </a:prstGeom>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D8127A7-809A-41A7-92C4-1A62A149E7BB}"/>
                </a:ext>
              </a:extLst>
            </p:cNvPr>
            <p:cNvSpPr txBox="1"/>
            <p:nvPr/>
          </p:nvSpPr>
          <p:spPr>
            <a:xfrm>
              <a:off x="7209065" y="2177925"/>
              <a:ext cx="442750" cy="369332"/>
            </a:xfrm>
            <a:prstGeom prst="rect">
              <a:avLst/>
            </a:prstGeom>
            <a:noFill/>
          </p:spPr>
          <p:txBody>
            <a:bodyPr wrap="none" rtlCol="0">
              <a:spAutoFit/>
            </a:bodyPr>
            <a:lstStyle/>
            <a:p>
              <a:r>
                <a:rPr lang="it-IT" dirty="0"/>
                <a:t>(3)</a:t>
              </a:r>
            </a:p>
          </p:txBody>
        </p:sp>
      </p:grpSp>
      <p:sp>
        <p:nvSpPr>
          <p:cNvPr id="23" name="CasellaDiTesto 22">
            <a:extLst>
              <a:ext uri="{FF2B5EF4-FFF2-40B4-BE49-F238E27FC236}">
                <a16:creationId xmlns:a16="http://schemas.microsoft.com/office/drawing/2014/main" id="{86E32779-D01E-4EB5-AD18-0E826D8F815B}"/>
              </a:ext>
            </a:extLst>
          </p:cNvPr>
          <p:cNvSpPr txBox="1"/>
          <p:nvPr/>
        </p:nvSpPr>
        <p:spPr>
          <a:xfrm>
            <a:off x="431039" y="3465287"/>
            <a:ext cx="1363065" cy="369332"/>
          </a:xfrm>
          <a:prstGeom prst="rect">
            <a:avLst/>
          </a:prstGeom>
          <a:noFill/>
        </p:spPr>
        <p:txBody>
          <a:bodyPr wrap="none" rtlCol="0">
            <a:spAutoFit/>
          </a:bodyPr>
          <a:lstStyle/>
          <a:p>
            <a:r>
              <a:rPr lang="it-IT" dirty="0"/>
              <a:t>Si ha inoltre:</a:t>
            </a:r>
          </a:p>
        </p:txBody>
      </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38979531-479A-4E49-B366-9A0D99B154E8}"/>
                  </a:ext>
                </a:extLst>
              </p:cNvPr>
              <p:cNvSpPr txBox="1"/>
              <p:nvPr/>
            </p:nvSpPr>
            <p:spPr>
              <a:xfrm>
                <a:off x="350575" y="4080578"/>
                <a:ext cx="6423040" cy="931794"/>
              </a:xfrm>
              <a:prstGeom prst="rect">
                <a:avLst/>
              </a:prstGeom>
              <a:noFill/>
            </p:spPr>
            <p:txBody>
              <a:bodyPr wrap="none" lIns="0" tIns="0" rIns="0" bIns="0" rtlCol="0">
                <a:spAutoFit/>
              </a:bodyPr>
              <a:lstStyle/>
              <a:p>
                <a:pPr lvl="0">
                  <a:defRPr/>
                </a:pPr>
                <a14:m>
                  <m:oMathPara xmlns:m="http://schemas.openxmlformats.org/officeDocument/2006/math">
                    <m:oMathParaPr>
                      <m:jc m:val="centerGroup"/>
                    </m:oMathParaPr>
                    <m:oMath xmlns:m="http://schemas.openxmlformats.org/officeDocument/2006/math">
                      <m:nary>
                        <m:naryPr>
                          <m:chr m:val="∮"/>
                          <m:limLoc m:val="subSup"/>
                          <m:grow m:val="on"/>
                          <m:supHide m:val="on"/>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naryPr>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𝛾</m:t>
                          </m:r>
                        </m:sub>
                        <m:sup/>
                        <m:e>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⋅ⅆ</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𝑠</m:t>
                              </m:r>
                            </m:e>
                          </m:acc>
                        </m:e>
                      </m:nary>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nary>
                        <m:naryPr>
                          <m:limLoc m:val="subSup"/>
                          <m:grow m:val="on"/>
                          <m:supHide m:val="on"/>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naryPr>
                        <m:sub>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𝑠</m:t>
                          </m:r>
                        </m:sub>
                        <m:sup/>
                        <m:e>
                          <m:func>
                            <m:funcPr>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funcPr>
                            <m:fName>
                              <m:r>
                                <m:rPr>
                                  <m:sty m:val="p"/>
                                </m:rPr>
                                <a:rPr kumimoji="0" lang="it-IT" sz="2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rot</m:t>
                              </m:r>
                            </m:fName>
                            <m:e>
                              <m:acc>
                                <m:accPr>
                                  <m:chr m:val="⃗"/>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𝐻</m:t>
                                  </m:r>
                                </m:e>
                              </m:acc>
                            </m:e>
                          </m:func>
                          <m:r>
                            <a:rPr kumimoji="0" lang="it-IT" sz="2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m:t>
                          </m:r>
                          <m:acc>
                            <m:accPr>
                              <m:chr m:val="̂"/>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𝑛</m:t>
                              </m:r>
                            </m:e>
                          </m:acc>
                          <m:r>
                            <a:rPr kumimoji="0" lang="it-IT" sz="2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⋅ⅆ</m:t>
                          </m:r>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𝑆</m:t>
                          </m:r>
                        </m:e>
                      </m:nary>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nary>
                        <m:naryPr>
                          <m:limLoc m:val="subSup"/>
                          <m:grow m:val="on"/>
                          <m:supHide m:val="on"/>
                          <m:ctrlP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ctrlPr>
                        </m:naryPr>
                        <m:sub>
                          <m:r>
                            <a:rPr lang="it-IT" sz="2800" i="1" dirty="0">
                              <a:solidFill>
                                <a:srgbClr val="000000"/>
                              </a:solidFill>
                              <a:latin typeface="Cambria Math" panose="02040503050406030204" pitchFamily="18" charset="0"/>
                            </a:rPr>
                            <m:t>𝑠</m:t>
                          </m:r>
                        </m:sub>
                        <m:sup/>
                        <m:e>
                          <m:acc>
                            <m:accPr>
                              <m:chr m:val="⃗"/>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𝐽</m:t>
                              </m:r>
                            </m:e>
                          </m:acc>
                          <m:acc>
                            <m:accPr>
                              <m:chr m:val="̂"/>
                              <m:ctrlP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𝑛</m:t>
                              </m:r>
                            </m:e>
                          </m:acc>
                          <m:r>
                            <a:rPr kumimoji="0" lang="it-IT" sz="2800" b="0" i="0"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ⅆ</m:t>
                          </m:r>
                          <m:r>
                            <a:rPr kumimoji="0" lang="it-IT" sz="2800" b="0" i="1" u="none" strike="noStrike" kern="1200" cap="none" spc="0" normalizeH="0" baseline="0" noProof="0" dirty="0">
                              <a:ln>
                                <a:noFill/>
                              </a:ln>
                              <a:solidFill>
                                <a:srgbClr val="000000"/>
                              </a:solidFill>
                              <a:effectLst/>
                              <a:uLnTx/>
                              <a:uFillTx/>
                              <a:latin typeface="Cambria Math" panose="02040503050406030204" pitchFamily="18" charset="0"/>
                              <a:ea typeface="+mn-ea"/>
                              <a:cs typeface="+mn-cs"/>
                            </a:rPr>
                            <m:t>𝑆</m:t>
                          </m:r>
                        </m:e>
                      </m:nary>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𝑖</m:t>
                      </m:r>
                      <m:r>
                        <a:rPr kumimoji="0" lang="it-IT" sz="2800" b="0" i="1" u="none" strike="noStrike" kern="1200" cap="none" spc="0" normalizeH="0" baseline="0" noProof="0" dirty="0" smtClean="0">
                          <a:ln>
                            <a:noFill/>
                          </a:ln>
                          <a:solidFill>
                            <a:srgbClr val="000000"/>
                          </a:solidFill>
                          <a:effectLst/>
                          <a:uLnTx/>
                          <a:uFillTx/>
                          <a:latin typeface="Cambria Math" panose="02040503050406030204" pitchFamily="18" charset="0"/>
                          <a:ea typeface="+mn-ea"/>
                          <a:cs typeface="+mn-cs"/>
                        </a:rPr>
                        <m:t> </m:t>
                      </m:r>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4" name="CasellaDiTesto 23">
                <a:extLst>
                  <a:ext uri="{FF2B5EF4-FFF2-40B4-BE49-F238E27FC236}">
                    <a16:creationId xmlns:a16="http://schemas.microsoft.com/office/drawing/2014/main" id="{38979531-479A-4E49-B366-9A0D99B154E8}"/>
                  </a:ext>
                </a:extLst>
              </p:cNvPr>
              <p:cNvSpPr txBox="1">
                <a:spLocks noRot="1" noChangeAspect="1" noMove="1" noResize="1" noEditPoints="1" noAdjustHandles="1" noChangeArrowheads="1" noChangeShapeType="1" noTextEdit="1"/>
              </p:cNvSpPr>
              <p:nvPr/>
            </p:nvSpPr>
            <p:spPr>
              <a:xfrm>
                <a:off x="350575" y="4080578"/>
                <a:ext cx="6423040" cy="931794"/>
              </a:xfrm>
              <a:prstGeom prst="rect">
                <a:avLst/>
              </a:prstGeom>
              <a:blipFill>
                <a:blip r:embed="rId4"/>
                <a:stretch>
                  <a:fillRect/>
                </a:stretch>
              </a:blipFill>
            </p:spPr>
            <p:txBody>
              <a:bodyPr/>
              <a:lstStyle/>
              <a:p>
                <a:r>
                  <a:rPr lang="it-IT">
                    <a:noFill/>
                  </a:rPr>
                  <a:t> </a:t>
                </a:r>
              </a:p>
            </p:txBody>
          </p:sp>
        </mc:Fallback>
      </mc:AlternateContent>
      <p:cxnSp>
        <p:nvCxnSpPr>
          <p:cNvPr id="26" name="Connettore 2 25">
            <a:extLst>
              <a:ext uri="{FF2B5EF4-FFF2-40B4-BE49-F238E27FC236}">
                <a16:creationId xmlns:a16="http://schemas.microsoft.com/office/drawing/2014/main" id="{D35AD821-D3D1-481F-B5CB-837B50C090F9}"/>
              </a:ext>
            </a:extLst>
          </p:cNvPr>
          <p:cNvCxnSpPr/>
          <p:nvPr/>
        </p:nvCxnSpPr>
        <p:spPr>
          <a:xfrm>
            <a:off x="1283531" y="2636611"/>
            <a:ext cx="1570813" cy="1592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ttore 2 27">
            <a:extLst>
              <a:ext uri="{FF2B5EF4-FFF2-40B4-BE49-F238E27FC236}">
                <a16:creationId xmlns:a16="http://schemas.microsoft.com/office/drawing/2014/main" id="{58EFFBC7-F559-4BE7-8F87-C77CFF71EA8B}"/>
              </a:ext>
            </a:extLst>
          </p:cNvPr>
          <p:cNvCxnSpPr/>
          <p:nvPr/>
        </p:nvCxnSpPr>
        <p:spPr>
          <a:xfrm flipH="1">
            <a:off x="5585273" y="2662589"/>
            <a:ext cx="5274965" cy="1541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asellaDiTesto 29">
            <a:extLst>
              <a:ext uri="{FF2B5EF4-FFF2-40B4-BE49-F238E27FC236}">
                <a16:creationId xmlns:a16="http://schemas.microsoft.com/office/drawing/2014/main" id="{B5BE3E76-8549-45DB-878F-F3E94FA2FC33}"/>
              </a:ext>
            </a:extLst>
          </p:cNvPr>
          <p:cNvSpPr txBox="1"/>
          <p:nvPr/>
        </p:nvSpPr>
        <p:spPr>
          <a:xfrm>
            <a:off x="1087422" y="5717428"/>
            <a:ext cx="2575300" cy="369332"/>
          </a:xfrm>
          <a:prstGeom prst="rect">
            <a:avLst/>
          </a:prstGeom>
          <a:noFill/>
        </p:spPr>
        <p:txBody>
          <a:bodyPr wrap="square">
            <a:spAutoFit/>
          </a:bodyPr>
          <a:lstStyle/>
          <a:p>
            <a:r>
              <a:rPr lang="it-IT" sz="1800" dirty="0">
                <a:latin typeface="Bahnschrift" panose="020B0502040204020203" pitchFamily="34" charset="0"/>
              </a:rPr>
              <a:t>TEOREMA DI STOKES </a:t>
            </a:r>
          </a:p>
        </p:txBody>
      </p:sp>
      <p:sp>
        <p:nvSpPr>
          <p:cNvPr id="31" name="Parentesi graffa aperta 30">
            <a:extLst>
              <a:ext uri="{FF2B5EF4-FFF2-40B4-BE49-F238E27FC236}">
                <a16:creationId xmlns:a16="http://schemas.microsoft.com/office/drawing/2014/main" id="{D0CCEB6A-7432-4A8F-8548-68A1207822E0}"/>
              </a:ext>
            </a:extLst>
          </p:cNvPr>
          <p:cNvSpPr/>
          <p:nvPr/>
        </p:nvSpPr>
        <p:spPr>
          <a:xfrm rot="16200000">
            <a:off x="2137753" y="3352154"/>
            <a:ext cx="474638" cy="40248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Tree>
    <p:extLst>
      <p:ext uri="{BB962C8B-B14F-4D97-AF65-F5344CB8AC3E}">
        <p14:creationId xmlns:p14="http://schemas.microsoft.com/office/powerpoint/2010/main" val="503913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wipe(up)">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barn(outVertical)">
                                      <p:cBhvr>
                                        <p:cTn id="35" dur="500"/>
                                        <p:tgtEl>
                                          <p:spTgt spid="31"/>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fade">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3" grpId="0"/>
      <p:bldP spid="24" grpId="0"/>
      <p:bldP spid="30" grpId="0"/>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6FE8BB03-0DF2-4BB2-899E-AA8E215BE806}"/>
                  </a:ext>
                </a:extLst>
              </p:cNvPr>
              <p:cNvSpPr txBox="1"/>
              <p:nvPr/>
            </p:nvSpPr>
            <p:spPr>
              <a:xfrm>
                <a:off x="4774215" y="229915"/>
                <a:ext cx="2217210" cy="1133067"/>
              </a:xfrm>
              <a:prstGeom prst="rect">
                <a:avLst/>
              </a:prstGeom>
            </p:spPr>
            <p:style>
              <a:lnRef idx="0">
                <a:schemeClr val="accent6"/>
              </a:lnRef>
              <a:fillRef idx="3">
                <a:schemeClr val="accent6"/>
              </a:fillRef>
              <a:effectRef idx="3">
                <a:schemeClr val="accent6"/>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𝐻</m:t>
                          </m:r>
                        </m:e>
                      </m:acc>
                      <m:r>
                        <a:rPr lang="it-IT" sz="3200" b="0" i="1" smtClean="0">
                          <a:latin typeface="Cambria Math" panose="02040503050406030204" pitchFamily="18" charset="0"/>
                        </a:rPr>
                        <m:t>=</m:t>
                      </m:r>
                      <m:f>
                        <m:fPr>
                          <m:ctrlPr>
                            <a:rPr lang="it-IT" sz="3200" b="0" i="1" smtClean="0">
                              <a:latin typeface="Cambria Math" panose="02040503050406030204" pitchFamily="18" charset="0"/>
                            </a:rPr>
                          </m:ctrlPr>
                        </m:fPr>
                        <m:num>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𝐵</m:t>
                              </m:r>
                            </m:e>
                          </m:acc>
                        </m:num>
                        <m:den>
                          <m:sSub>
                            <m:sSubPr>
                              <m:ctrlPr>
                                <a:rPr lang="it-IT" sz="3200" b="0" i="1" smtClean="0">
                                  <a:latin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𝜇</m:t>
                              </m:r>
                            </m:e>
                            <m:sub>
                              <m:r>
                                <a:rPr lang="it-IT" sz="3200" b="0" i="1" smtClean="0">
                                  <a:latin typeface="Cambria Math" panose="02040503050406030204" pitchFamily="18" charset="0"/>
                                </a:rPr>
                                <m:t>0</m:t>
                              </m:r>
                            </m:sub>
                          </m:sSub>
                        </m:den>
                      </m:f>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16" name="CasellaDiTesto 15">
                <a:extLst>
                  <a:ext uri="{FF2B5EF4-FFF2-40B4-BE49-F238E27FC236}">
                    <a16:creationId xmlns:a16="http://schemas.microsoft.com/office/drawing/2014/main" id="{6FE8BB03-0DF2-4BB2-899E-AA8E215BE806}"/>
                  </a:ext>
                </a:extLst>
              </p:cNvPr>
              <p:cNvSpPr txBox="1">
                <a:spLocks noRot="1" noChangeAspect="1" noMove="1" noResize="1" noEditPoints="1" noAdjustHandles="1" noChangeArrowheads="1" noChangeShapeType="1" noTextEdit="1"/>
              </p:cNvSpPr>
              <p:nvPr/>
            </p:nvSpPr>
            <p:spPr>
              <a:xfrm>
                <a:off x="4774215" y="229915"/>
                <a:ext cx="2217210" cy="1133067"/>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1FE0427-C329-499D-A5B2-A8CA8E25666C}"/>
                  </a:ext>
                </a:extLst>
              </p:cNvPr>
              <p:cNvSpPr txBox="1"/>
              <p:nvPr/>
            </p:nvSpPr>
            <p:spPr>
              <a:xfrm>
                <a:off x="750208" y="1670129"/>
                <a:ext cx="10691581" cy="618696"/>
              </a:xfrm>
              <a:prstGeom prst="rect">
                <a:avLst/>
              </a:prstGeom>
              <a:noFill/>
            </p:spPr>
            <p:txBody>
              <a:bodyPr wrap="none" rtlCol="0">
                <a:spAutoFit/>
              </a:bodyPr>
              <a:lstStyle/>
              <a:p>
                <a:r>
                  <a:rPr lang="it-IT" sz="2400" dirty="0"/>
                  <a:t>L’unità di misura di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𝐻</m:t>
                        </m:r>
                      </m:e>
                    </m:acc>
                  </m:oMath>
                </a14:m>
                <a:r>
                  <a:rPr lang="it-IT" sz="2400" dirty="0"/>
                  <a:t> è l’ </a:t>
                </a:r>
                <a14:m>
                  <m:oMath xmlns:m="http://schemas.openxmlformats.org/officeDocument/2006/math">
                    <m:f>
                      <m:fPr>
                        <m:ctrlPr>
                          <a:rPr lang="it-IT" sz="2400" i="1">
                            <a:solidFill>
                              <a:srgbClr val="000000"/>
                            </a:solidFill>
                            <a:latin typeface="Cambria Math" panose="02040503050406030204" pitchFamily="18" charset="0"/>
                          </a:rPr>
                        </m:ctrlPr>
                      </m:fPr>
                      <m:num>
                        <m:r>
                          <a:rPr lang="it-IT" sz="2400" i="1">
                            <a:solidFill>
                              <a:srgbClr val="000000"/>
                            </a:solidFill>
                            <a:latin typeface="Cambria Math" panose="02040503050406030204" pitchFamily="18" charset="0"/>
                          </a:rPr>
                          <m:t>𝐴</m:t>
                        </m:r>
                      </m:num>
                      <m:den>
                        <m:r>
                          <a:rPr lang="it-IT" sz="2400" i="1">
                            <a:solidFill>
                              <a:srgbClr val="000000"/>
                            </a:solidFill>
                            <a:latin typeface="Cambria Math" panose="02040503050406030204" pitchFamily="18" charset="0"/>
                          </a:rPr>
                          <m:t>𝑚</m:t>
                        </m:r>
                      </m:den>
                    </m:f>
                  </m:oMath>
                </a14:m>
                <a:r>
                  <a:rPr lang="it-IT" sz="2400" dirty="0"/>
                  <a:t> e coincide con l’unità di misura della magnetizzazione </a:t>
                </a:r>
                <a14:m>
                  <m:oMath xmlns:m="http://schemas.openxmlformats.org/officeDocument/2006/math">
                    <m:acc>
                      <m:accPr>
                        <m:chr m:val="⃗"/>
                        <m:ctrlPr>
                          <a:rPr lang="it-IT" sz="2400" i="1">
                            <a:latin typeface="Cambria Math" panose="02040503050406030204" pitchFamily="18" charset="0"/>
                          </a:rPr>
                        </m:ctrlPr>
                      </m:accPr>
                      <m:e>
                        <m:r>
                          <a:rPr lang="it-IT" sz="2400" i="1">
                            <a:latin typeface="Cambria Math" panose="02040503050406030204" pitchFamily="18" charset="0"/>
                          </a:rPr>
                          <m:t>𝑀</m:t>
                        </m:r>
                      </m:e>
                    </m:acc>
                  </m:oMath>
                </a14:m>
                <a:r>
                  <a:rPr lang="it-IT" sz="2400" dirty="0"/>
                  <a:t> </a:t>
                </a:r>
              </a:p>
            </p:txBody>
          </p:sp>
        </mc:Choice>
        <mc:Fallback xmlns="">
          <p:sp>
            <p:nvSpPr>
              <p:cNvPr id="5" name="CasellaDiTesto 4">
                <a:extLst>
                  <a:ext uri="{FF2B5EF4-FFF2-40B4-BE49-F238E27FC236}">
                    <a16:creationId xmlns:a16="http://schemas.microsoft.com/office/drawing/2014/main" id="{01FE0427-C329-499D-A5B2-A8CA8E25666C}"/>
                  </a:ext>
                </a:extLst>
              </p:cNvPr>
              <p:cNvSpPr txBox="1">
                <a:spLocks noRot="1" noChangeAspect="1" noMove="1" noResize="1" noEditPoints="1" noAdjustHandles="1" noChangeArrowheads="1" noChangeShapeType="1" noTextEdit="1"/>
              </p:cNvSpPr>
              <p:nvPr/>
            </p:nvSpPr>
            <p:spPr>
              <a:xfrm>
                <a:off x="750208" y="1670129"/>
                <a:ext cx="10691581" cy="618696"/>
              </a:xfrm>
              <a:prstGeom prst="rect">
                <a:avLst/>
              </a:prstGeom>
              <a:blipFill>
                <a:blip r:embed="rId3"/>
                <a:stretch>
                  <a:fillRect l="-855" b="-990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C9FBF4B-24E7-45CB-B9C5-2FB97993423A}"/>
                  </a:ext>
                </a:extLst>
              </p:cNvPr>
              <p:cNvSpPr txBox="1"/>
              <p:nvPr/>
            </p:nvSpPr>
            <p:spPr>
              <a:xfrm>
                <a:off x="337241" y="3062663"/>
                <a:ext cx="11517516" cy="2767168"/>
              </a:xfrm>
              <a:prstGeom prst="rect">
                <a:avLst/>
              </a:prstGeom>
              <a:noFill/>
            </p:spPr>
            <p:txBody>
              <a:bodyPr wrap="square" rtlCol="0">
                <a:spAutoFit/>
              </a:bodyPr>
              <a:lstStyle/>
              <a:p>
                <a:r>
                  <a:rPr lang="it-IT" sz="2400" dirty="0"/>
                  <a:t>Dalla relazione  </a:t>
                </a:r>
                <a14:m>
                  <m:oMath xmlns:m="http://schemas.openxmlformats.org/officeDocument/2006/math">
                    <m:r>
                      <a:rPr lang="it-IT" sz="2400" b="0" i="1" smtClean="0">
                        <a:latin typeface="Cambria Math" panose="02040503050406030204" pitchFamily="18" charset="0"/>
                      </a:rPr>
                      <m:t>𝑟𝑜𝑡</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𝐻</m:t>
                        </m:r>
                      </m:e>
                    </m:acc>
                  </m:oMath>
                </a14:m>
                <a:r>
                  <a:rPr lang="it-IT" sz="2400" dirty="0"/>
                  <a:t>= </a:t>
                </a:r>
                <a14:m>
                  <m:oMath xmlns:m="http://schemas.openxmlformats.org/officeDocument/2006/math">
                    <m:acc>
                      <m:accPr>
                        <m:chr m:val="⃗"/>
                        <m:ctrlPr>
                          <a:rPr lang="it-IT" sz="2400" i="1">
                            <a:latin typeface="Cambria Math" panose="02040503050406030204" pitchFamily="18" charset="0"/>
                          </a:rPr>
                        </m:ctrlPr>
                      </m:accPr>
                      <m:e>
                        <m:r>
                          <a:rPr lang="it-IT" sz="2400" i="1">
                            <a:latin typeface="Cambria Math" panose="02040503050406030204" pitchFamily="18" charset="0"/>
                          </a:rPr>
                          <m:t>𝐽</m:t>
                        </m:r>
                      </m:e>
                    </m:acc>
                  </m:oMath>
                </a14:m>
                <a:r>
                  <a:rPr lang="it-IT" sz="2400" dirty="0"/>
                  <a:t> si nota come il campo vettoriale </a:t>
                </a:r>
                <a14:m>
                  <m:oMath xmlns:m="http://schemas.openxmlformats.org/officeDocument/2006/math">
                    <m:acc>
                      <m:accPr>
                        <m:chr m:val="⃗"/>
                        <m:ctrlPr>
                          <a:rPr lang="it-IT" sz="2400" i="1">
                            <a:latin typeface="Cambria Math" panose="02040503050406030204" pitchFamily="18" charset="0"/>
                          </a:rPr>
                        </m:ctrlPr>
                      </m:accPr>
                      <m:e>
                        <m:r>
                          <a:rPr lang="it-IT" sz="2400" i="1">
                            <a:latin typeface="Cambria Math" panose="02040503050406030204" pitchFamily="18" charset="0"/>
                          </a:rPr>
                          <m:t>𝐻</m:t>
                        </m:r>
                      </m:e>
                    </m:acc>
                  </m:oMath>
                </a14:m>
                <a:r>
                  <a:rPr lang="it-IT" sz="2400" dirty="0"/>
                  <a:t> sia associato esclusivamente alle correnti di conduzione così come il vettore spostamento dielettrico era associato alle cariche «non» di polarizzazione</a:t>
                </a:r>
              </a:p>
              <a:p>
                <a:endParaRPr lang="it-IT" sz="2400" dirty="0"/>
              </a:p>
              <a:p>
                <a:r>
                  <a:rPr lang="it-IT" sz="2400" dirty="0"/>
                  <a:t>Si noti che nel vuoto vale la relazione: </a:t>
                </a:r>
                <a14:m>
                  <m:oMath xmlns:m="http://schemas.openxmlformats.org/officeDocument/2006/math">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𝜇</m:t>
                        </m:r>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𝐻</m:t>
                        </m:r>
                      </m:e>
                    </m:acc>
                  </m:oMath>
                </a14:m>
                <a:r>
                  <a:rPr lang="it-IT" sz="2400" dirty="0"/>
                  <a:t>, in questo caso è del tutto equivalente usare uno dei due campi</a:t>
                </a:r>
              </a:p>
              <a:p>
                <a:r>
                  <a:rPr lang="it-IT" sz="2400" dirty="0"/>
                  <a:t> </a:t>
                </a:r>
              </a:p>
            </p:txBody>
          </p:sp>
        </mc:Choice>
        <mc:Fallback xmlns="">
          <p:sp>
            <p:nvSpPr>
              <p:cNvPr id="17" name="CasellaDiTesto 16">
                <a:extLst>
                  <a:ext uri="{FF2B5EF4-FFF2-40B4-BE49-F238E27FC236}">
                    <a16:creationId xmlns:a16="http://schemas.microsoft.com/office/drawing/2014/main" id="{4C9FBF4B-24E7-45CB-B9C5-2FB97993423A}"/>
                  </a:ext>
                </a:extLst>
              </p:cNvPr>
              <p:cNvSpPr txBox="1">
                <a:spLocks noRot="1" noChangeAspect="1" noMove="1" noResize="1" noEditPoints="1" noAdjustHandles="1" noChangeArrowheads="1" noChangeShapeType="1" noTextEdit="1"/>
              </p:cNvSpPr>
              <p:nvPr/>
            </p:nvSpPr>
            <p:spPr>
              <a:xfrm>
                <a:off x="337241" y="3062663"/>
                <a:ext cx="11517516" cy="2767168"/>
              </a:xfrm>
              <a:prstGeom prst="rect">
                <a:avLst/>
              </a:prstGeom>
              <a:blipFill>
                <a:blip r:embed="rId4"/>
                <a:stretch>
                  <a:fillRect l="-794" t="-220"/>
                </a:stretch>
              </a:blipFill>
            </p:spPr>
            <p:txBody>
              <a:bodyPr/>
              <a:lstStyle/>
              <a:p>
                <a:r>
                  <a:rPr lang="it-IT">
                    <a:noFill/>
                  </a:rPr>
                  <a:t> </a:t>
                </a:r>
              </a:p>
            </p:txBody>
          </p:sp>
        </mc:Fallback>
      </mc:AlternateContent>
    </p:spTree>
    <p:extLst>
      <p:ext uri="{BB962C8B-B14F-4D97-AF65-F5344CB8AC3E}">
        <p14:creationId xmlns:p14="http://schemas.microsoft.com/office/powerpoint/2010/main" val="157610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xEl>
                                              <p:pRg st="0" end="0"/>
                                            </p:txEl>
                                          </p:spTgt>
                                        </p:tgtEl>
                                        <p:attrNameLst>
                                          <p:attrName>style.visibility</p:attrName>
                                        </p:attrNameLst>
                                      </p:cBhvr>
                                      <p:to>
                                        <p:strVal val="visible"/>
                                      </p:to>
                                    </p:set>
                                    <p:animEffect transition="in" filter="fade">
                                      <p:cBhvr>
                                        <p:cTn id="12" dur="500"/>
                                        <p:tgtEl>
                                          <p:spTgt spid="1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xEl>
                                              <p:pRg st="2" end="2"/>
                                            </p:txEl>
                                          </p:spTgt>
                                        </p:tgtEl>
                                        <p:attrNameLst>
                                          <p:attrName>style.visibility</p:attrName>
                                        </p:attrNameLst>
                                      </p:cBhvr>
                                      <p:to>
                                        <p:strVal val="visible"/>
                                      </p:to>
                                    </p:set>
                                    <p:animEffect transition="in" filter="fade">
                                      <p:cBhvr>
                                        <p:cTn id="17" dur="500"/>
                                        <p:tgtEl>
                                          <p:spTgt spid="1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83A48D2D-A514-42AB-B5ED-4EB1452A6AAB}"/>
              </a:ext>
            </a:extLst>
          </p:cNvPr>
          <p:cNvSpPr txBox="1"/>
          <p:nvPr/>
        </p:nvSpPr>
        <p:spPr>
          <a:xfrm>
            <a:off x="474388" y="566343"/>
            <a:ext cx="11462657" cy="1200329"/>
          </a:xfrm>
          <a:prstGeom prst="rect">
            <a:avLst/>
          </a:prstGeom>
          <a:noFill/>
        </p:spPr>
        <p:txBody>
          <a:bodyPr wrap="square" rtlCol="0">
            <a:spAutoFit/>
          </a:bodyPr>
          <a:lstStyle/>
          <a:p>
            <a:r>
              <a:rPr lang="it-IT" sz="2400" dirty="0"/>
              <a:t>Per quanto riguarda le condizioni di passaggio tra due materiali diversi a contatto, in analogia al caso dei dielettrici, si ha continuità per quanto riguarda la componente dell’induzione magnetica perpendicolare alla superficie di separazione: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121400A-C820-4CF5-BCA8-4F55B5690B18}"/>
                  </a:ext>
                </a:extLst>
              </p:cNvPr>
              <p:cNvSpPr txBox="1"/>
              <p:nvPr/>
            </p:nvSpPr>
            <p:spPr>
              <a:xfrm>
                <a:off x="5065938" y="2367642"/>
                <a:ext cx="142353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𝐵</m:t>
                          </m:r>
                        </m:e>
                        <m:sub>
                          <m:r>
                            <a:rPr lang="it-IT" sz="2400" b="0" i="1" smtClean="0">
                              <a:latin typeface="Cambria Math" panose="02040503050406030204" pitchFamily="18" charset="0"/>
                            </a:rPr>
                            <m:t>1</m:t>
                          </m:r>
                          <m:r>
                            <a:rPr lang="it-IT" sz="2400" b="0" i="1" smtClean="0">
                              <a:latin typeface="Cambria Math" panose="02040503050406030204" pitchFamily="18" charset="0"/>
                            </a:rPr>
                            <m:t>𝑛</m:t>
                          </m:r>
                        </m:sub>
                      </m:sSub>
                      <m:r>
                        <a:rPr lang="it-IT" sz="2400" b="0" i="1" smtClean="0">
                          <a:latin typeface="Cambria Math" panose="02040503050406030204" pitchFamily="18" charset="0"/>
                        </a:rPr>
                        <m:t>=</m:t>
                      </m:r>
                      <m:sSub>
                        <m:sSubPr>
                          <m:ctrlPr>
                            <a:rPr lang="it-IT" sz="2400" i="1">
                              <a:latin typeface="Cambria Math" panose="02040503050406030204" pitchFamily="18" charset="0"/>
                            </a:rPr>
                          </m:ctrlPr>
                        </m:sSubPr>
                        <m:e>
                          <m:r>
                            <a:rPr lang="it-IT" sz="2400" i="1">
                              <a:latin typeface="Cambria Math" panose="02040503050406030204" pitchFamily="18" charset="0"/>
                            </a:rPr>
                            <m:t>𝐵</m:t>
                          </m:r>
                        </m:e>
                        <m:sub>
                          <m:r>
                            <a:rPr lang="it-IT" sz="2400" b="0" i="1" smtClean="0">
                              <a:latin typeface="Cambria Math" panose="02040503050406030204" pitchFamily="18" charset="0"/>
                            </a:rPr>
                            <m:t>2</m:t>
                          </m:r>
                          <m:r>
                            <a:rPr lang="it-IT" sz="2400" i="1">
                              <a:latin typeface="Cambria Math" panose="02040503050406030204" pitchFamily="18" charset="0"/>
                            </a:rPr>
                            <m:t>𝑛</m:t>
                          </m:r>
                        </m:sub>
                      </m:sSub>
                    </m:oMath>
                  </m:oMathPara>
                </a14:m>
                <a:endParaRPr lang="it-IT" sz="2400" dirty="0"/>
              </a:p>
            </p:txBody>
          </p:sp>
        </mc:Choice>
        <mc:Fallback xmlns="">
          <p:sp>
            <p:nvSpPr>
              <p:cNvPr id="4" name="CasellaDiTesto 3">
                <a:extLst>
                  <a:ext uri="{FF2B5EF4-FFF2-40B4-BE49-F238E27FC236}">
                    <a16:creationId xmlns:a16="http://schemas.microsoft.com/office/drawing/2014/main" id="{4121400A-C820-4CF5-BCA8-4F55B5690B18}"/>
                  </a:ext>
                </a:extLst>
              </p:cNvPr>
              <p:cNvSpPr txBox="1">
                <a:spLocks noRot="1" noChangeAspect="1" noMove="1" noResize="1" noEditPoints="1" noAdjustHandles="1" noChangeArrowheads="1" noChangeShapeType="1" noTextEdit="1"/>
              </p:cNvSpPr>
              <p:nvPr/>
            </p:nvSpPr>
            <p:spPr>
              <a:xfrm>
                <a:off x="5065938" y="2367642"/>
                <a:ext cx="1423531" cy="369332"/>
              </a:xfrm>
              <a:prstGeom prst="rect">
                <a:avLst/>
              </a:prstGeom>
              <a:blipFill>
                <a:blip r:embed="rId2"/>
                <a:stretch>
                  <a:fillRect l="-4274" r="-427" b="-13115"/>
                </a:stretch>
              </a:blipFill>
            </p:spPr>
            <p:txBody>
              <a:bodyPr/>
              <a:lstStyle/>
              <a:p>
                <a:r>
                  <a:rPr lang="it-IT">
                    <a:noFill/>
                  </a:rPr>
                  <a:t> </a:t>
                </a:r>
              </a:p>
            </p:txBody>
          </p:sp>
        </mc:Fallback>
      </mc:AlternateContent>
      <p:sp>
        <p:nvSpPr>
          <p:cNvPr id="5" name="CasellaDiTesto 4">
            <a:extLst>
              <a:ext uri="{FF2B5EF4-FFF2-40B4-BE49-F238E27FC236}">
                <a16:creationId xmlns:a16="http://schemas.microsoft.com/office/drawing/2014/main" id="{DC8E9630-56A2-42DB-BFF9-9D0A2C224AC0}"/>
              </a:ext>
            </a:extLst>
          </p:cNvPr>
          <p:cNvSpPr txBox="1"/>
          <p:nvPr/>
        </p:nvSpPr>
        <p:spPr>
          <a:xfrm>
            <a:off x="413656" y="3266300"/>
            <a:ext cx="11462657" cy="830997"/>
          </a:xfrm>
          <a:prstGeom prst="rect">
            <a:avLst/>
          </a:prstGeom>
          <a:noFill/>
        </p:spPr>
        <p:txBody>
          <a:bodyPr wrap="square" rtlCol="0">
            <a:spAutoFit/>
          </a:bodyPr>
          <a:lstStyle/>
          <a:p>
            <a:r>
              <a:rPr lang="it-IT" sz="2400" dirty="0"/>
              <a:t>e continuità per quanto riguarda la componente del vettore intensità del campo magnetico parallela alla superficie di separazione se su questa non ci sono correnti di conduzione: </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813B64EE-9C7F-42E6-9EDE-3C26DD0F6E2B}"/>
                  </a:ext>
                </a:extLst>
              </p:cNvPr>
              <p:cNvSpPr txBox="1"/>
              <p:nvPr/>
            </p:nvSpPr>
            <p:spPr>
              <a:xfrm>
                <a:off x="5065938" y="4659085"/>
                <a:ext cx="137082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1</m:t>
                          </m:r>
                          <m:r>
                            <a:rPr lang="it-IT" sz="2400" b="0" i="1" smtClean="0">
                              <a:latin typeface="Cambria Math" panose="02040503050406030204" pitchFamily="18" charset="0"/>
                            </a:rPr>
                            <m:t>𝑡</m:t>
                          </m:r>
                        </m:sub>
                      </m:sSub>
                      <m:r>
                        <a:rPr lang="it-IT" sz="2400" b="0" i="1" smtClean="0">
                          <a:latin typeface="Cambria Math" panose="02040503050406030204" pitchFamily="18" charset="0"/>
                        </a:rPr>
                        <m:t>=</m:t>
                      </m:r>
                      <m:sSub>
                        <m:sSubPr>
                          <m:ctrlPr>
                            <a:rPr lang="it-IT" sz="2400" i="1">
                              <a:latin typeface="Cambria Math" panose="02040503050406030204" pitchFamily="18" charset="0"/>
                            </a:rPr>
                          </m:ctrlPr>
                        </m:sSubPr>
                        <m:e>
                          <m:r>
                            <a:rPr lang="it-IT" sz="2400" b="0" i="1" smtClean="0">
                              <a:latin typeface="Cambria Math" panose="02040503050406030204" pitchFamily="18" charset="0"/>
                            </a:rPr>
                            <m:t>𝐻</m:t>
                          </m:r>
                        </m:e>
                        <m:sub>
                          <m:r>
                            <a:rPr lang="it-IT" sz="2400" b="0" i="1" smtClean="0">
                              <a:latin typeface="Cambria Math" panose="02040503050406030204" pitchFamily="18" charset="0"/>
                            </a:rPr>
                            <m:t>2</m:t>
                          </m:r>
                          <m:r>
                            <a:rPr lang="it-IT" sz="2400" b="0" i="1" smtClean="0">
                              <a:latin typeface="Cambria Math" panose="02040503050406030204" pitchFamily="18" charset="0"/>
                            </a:rPr>
                            <m:t>𝑡</m:t>
                          </m:r>
                        </m:sub>
                      </m:sSub>
                    </m:oMath>
                  </m:oMathPara>
                </a14:m>
                <a:endParaRPr lang="it-IT" sz="2400" dirty="0"/>
              </a:p>
            </p:txBody>
          </p:sp>
        </mc:Choice>
        <mc:Fallback xmlns="">
          <p:sp>
            <p:nvSpPr>
              <p:cNvPr id="6" name="CasellaDiTesto 5">
                <a:extLst>
                  <a:ext uri="{FF2B5EF4-FFF2-40B4-BE49-F238E27FC236}">
                    <a16:creationId xmlns:a16="http://schemas.microsoft.com/office/drawing/2014/main" id="{813B64EE-9C7F-42E6-9EDE-3C26DD0F6E2B}"/>
                  </a:ext>
                </a:extLst>
              </p:cNvPr>
              <p:cNvSpPr txBox="1">
                <a:spLocks noRot="1" noChangeAspect="1" noMove="1" noResize="1" noEditPoints="1" noAdjustHandles="1" noChangeArrowheads="1" noChangeShapeType="1" noTextEdit="1"/>
              </p:cNvSpPr>
              <p:nvPr/>
            </p:nvSpPr>
            <p:spPr>
              <a:xfrm>
                <a:off x="5065938" y="4659085"/>
                <a:ext cx="1370824" cy="369332"/>
              </a:xfrm>
              <a:prstGeom prst="rect">
                <a:avLst/>
              </a:prstGeom>
              <a:blipFill>
                <a:blip r:embed="rId3"/>
                <a:stretch>
                  <a:fillRect l="-4444" r="-444" b="-13115"/>
                </a:stretch>
              </a:blipFill>
            </p:spPr>
            <p:txBody>
              <a:bodyPr/>
              <a:lstStyle/>
              <a:p>
                <a:r>
                  <a:rPr lang="it-IT">
                    <a:noFill/>
                  </a:rPr>
                  <a:t> </a:t>
                </a:r>
              </a:p>
            </p:txBody>
          </p:sp>
        </mc:Fallback>
      </mc:AlternateContent>
    </p:spTree>
    <p:extLst>
      <p:ext uri="{BB962C8B-B14F-4D97-AF65-F5344CB8AC3E}">
        <p14:creationId xmlns:p14="http://schemas.microsoft.com/office/powerpoint/2010/main" val="3433805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8463F8D-4ADB-4A15-8218-6868B308846A}"/>
                  </a:ext>
                </a:extLst>
              </p:cNvPr>
              <p:cNvSpPr txBox="1"/>
              <p:nvPr/>
            </p:nvSpPr>
            <p:spPr>
              <a:xfrm>
                <a:off x="3368536" y="1421654"/>
                <a:ext cx="1715661" cy="849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𝐻</m:t>
                          </m:r>
                        </m:e>
                      </m:acc>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𝐵</m:t>
                              </m:r>
                            </m:e>
                          </m:acc>
                        </m:num>
                        <m:den>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0</m:t>
                              </m:r>
                            </m:sub>
                          </m:sSub>
                        </m:den>
                      </m:f>
                      <m:r>
                        <a:rPr lang="it-IT" sz="2400" b="0" i="1" smtClean="0">
                          <a:latin typeface="Cambria Math" panose="02040503050406030204" pitchFamily="18" charset="0"/>
                        </a:rPr>
                        <m:t>−</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𝑀</m:t>
                          </m:r>
                        </m:e>
                      </m:acc>
                    </m:oMath>
                  </m:oMathPara>
                </a14:m>
                <a:endParaRPr lang="it-IT" sz="2400" dirty="0"/>
              </a:p>
            </p:txBody>
          </p:sp>
        </mc:Choice>
        <mc:Fallback xmlns="">
          <p:sp>
            <p:nvSpPr>
              <p:cNvPr id="2" name="CasellaDiTesto 1">
                <a:extLst>
                  <a:ext uri="{FF2B5EF4-FFF2-40B4-BE49-F238E27FC236}">
                    <a16:creationId xmlns:a16="http://schemas.microsoft.com/office/drawing/2014/main" id="{38463F8D-4ADB-4A15-8218-6868B308846A}"/>
                  </a:ext>
                </a:extLst>
              </p:cNvPr>
              <p:cNvSpPr txBox="1">
                <a:spLocks noRot="1" noChangeAspect="1" noMove="1" noResize="1" noEditPoints="1" noAdjustHandles="1" noChangeArrowheads="1" noChangeShapeType="1" noTextEdit="1"/>
              </p:cNvSpPr>
              <p:nvPr/>
            </p:nvSpPr>
            <p:spPr>
              <a:xfrm>
                <a:off x="3368536" y="1421654"/>
                <a:ext cx="1715661" cy="84972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9DE9B7CB-FFE2-41C1-A2DC-528030DC9496}"/>
                  </a:ext>
                </a:extLst>
              </p:cNvPr>
              <p:cNvSpPr txBox="1"/>
              <p:nvPr/>
            </p:nvSpPr>
            <p:spPr>
              <a:xfrm>
                <a:off x="5050565" y="4216734"/>
                <a:ext cx="1347035" cy="414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𝑀</m:t>
                          </m:r>
                        </m:e>
                      </m:acc>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m:rPr>
                              <m:sty m:val="p"/>
                            </m:rPr>
                            <a:rPr lang="el-GR" sz="2400" b="0" i="1" smtClean="0">
                              <a:latin typeface="Cambria Math" panose="02040503050406030204" pitchFamily="18" charset="0"/>
                            </a:rPr>
                            <m:t>χ</m:t>
                          </m:r>
                        </m:e>
                        <m:sub>
                          <m:r>
                            <a:rPr lang="it-IT" sz="2400" b="0" i="1" smtClean="0">
                              <a:latin typeface="Cambria Math" panose="02040503050406030204" pitchFamily="18" charset="0"/>
                            </a:rPr>
                            <m:t>𝑚</m:t>
                          </m:r>
                        </m:sub>
                      </m:sSub>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𝐻</m:t>
                          </m:r>
                        </m:e>
                      </m:acc>
                    </m:oMath>
                  </m:oMathPara>
                </a14:m>
                <a:endParaRPr lang="it-IT" sz="2400" dirty="0"/>
              </a:p>
            </p:txBody>
          </p:sp>
        </mc:Choice>
        <mc:Fallback xmlns="">
          <p:sp>
            <p:nvSpPr>
              <p:cNvPr id="4" name="CasellaDiTesto 3">
                <a:extLst>
                  <a:ext uri="{FF2B5EF4-FFF2-40B4-BE49-F238E27FC236}">
                    <a16:creationId xmlns:a16="http://schemas.microsoft.com/office/drawing/2014/main" id="{9DE9B7CB-FFE2-41C1-A2DC-528030DC9496}"/>
                  </a:ext>
                </a:extLst>
              </p:cNvPr>
              <p:cNvSpPr txBox="1">
                <a:spLocks noRot="1" noChangeAspect="1" noMove="1" noResize="1" noEditPoints="1" noAdjustHandles="1" noChangeArrowheads="1" noChangeShapeType="1" noTextEdit="1"/>
              </p:cNvSpPr>
              <p:nvPr/>
            </p:nvSpPr>
            <p:spPr>
              <a:xfrm>
                <a:off x="5050565" y="4216734"/>
                <a:ext cx="1347035" cy="414088"/>
              </a:xfrm>
              <a:prstGeom prst="rect">
                <a:avLst/>
              </a:prstGeom>
              <a:blipFill>
                <a:blip r:embed="rId3"/>
                <a:stretch>
                  <a:fillRect/>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30BC574C-AD8A-4EAB-A14E-1BB5141C3922}"/>
              </a:ext>
            </a:extLst>
          </p:cNvPr>
          <p:cNvSpPr/>
          <p:nvPr/>
        </p:nvSpPr>
        <p:spPr>
          <a:xfrm>
            <a:off x="2409749" y="227503"/>
            <a:ext cx="7131889" cy="461665"/>
          </a:xfrm>
          <a:prstGeom prst="rect">
            <a:avLst/>
          </a:prstGeom>
          <a:noFill/>
        </p:spPr>
        <p:txBody>
          <a:bodyPr wrap="none" lIns="91440" tIns="45720" rIns="91440" bIns="45720">
            <a:spAutoFit/>
          </a:bodyPr>
          <a:lstStyle/>
          <a:p>
            <a:pPr algn="ctr"/>
            <a:r>
              <a:rPr lang="it-IT" sz="2400" cap="none" spc="0" dirty="0">
                <a:ln w="22225">
                  <a:solidFill>
                    <a:schemeClr val="accent2"/>
                  </a:solidFill>
                  <a:prstDash val="solid"/>
                </a:ln>
                <a:solidFill>
                  <a:schemeClr val="accent2">
                    <a:lumMod val="40000"/>
                    <a:lumOff val="60000"/>
                  </a:schemeClr>
                </a:solidFill>
                <a:effectLst/>
              </a:rPr>
              <a:t>Osservazioni sulla suscettività e permeabilità magnetica</a:t>
            </a:r>
          </a:p>
        </p:txBody>
      </p:sp>
      <p:sp>
        <p:nvSpPr>
          <p:cNvPr id="10" name="CasellaDiTesto 9">
            <a:extLst>
              <a:ext uri="{FF2B5EF4-FFF2-40B4-BE49-F238E27FC236}">
                <a16:creationId xmlns:a16="http://schemas.microsoft.com/office/drawing/2014/main" id="{6B0C684E-392A-4DC5-B8DE-01F6AD24CA2D}"/>
              </a:ext>
            </a:extLst>
          </p:cNvPr>
          <p:cNvSpPr txBox="1"/>
          <p:nvPr/>
        </p:nvSpPr>
        <p:spPr>
          <a:xfrm>
            <a:off x="504670" y="1661848"/>
            <a:ext cx="2624629" cy="369332"/>
          </a:xfrm>
          <a:prstGeom prst="rect">
            <a:avLst/>
          </a:prstGeom>
          <a:noFill/>
        </p:spPr>
        <p:txBody>
          <a:bodyPr wrap="none" rtlCol="0">
            <a:spAutoFit/>
          </a:bodyPr>
          <a:lstStyle/>
          <a:p>
            <a:r>
              <a:rPr lang="it-IT" dirty="0"/>
              <a:t>L’aver introdotto il campo:</a:t>
            </a:r>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36EEE031-2231-449D-B592-445436728732}"/>
                  </a:ext>
                </a:extLst>
              </p:cNvPr>
              <p:cNvSpPr txBox="1"/>
              <p:nvPr/>
            </p:nvSpPr>
            <p:spPr>
              <a:xfrm>
                <a:off x="504670" y="2610291"/>
                <a:ext cx="10438826" cy="1267526"/>
              </a:xfrm>
              <a:prstGeom prst="rect">
                <a:avLst/>
              </a:prstGeom>
              <a:noFill/>
            </p:spPr>
            <p:txBody>
              <a:bodyPr wrap="square" rtlCol="0">
                <a:spAutoFit/>
              </a:bodyPr>
              <a:lstStyle/>
              <a:p>
                <a:r>
                  <a:rPr lang="it-IT" dirty="0"/>
                  <a:t>è di grande utilità poiché per ogni sostanza è possibile stabilire una relazione diretta tra i campi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𝑀</m:t>
                        </m:r>
                      </m:e>
                    </m:acc>
                  </m:oMath>
                </a14:m>
                <a:r>
                  <a:rPr lang="it-IT" dirty="0"/>
                  <a:t> ed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𝐻</m:t>
                        </m:r>
                      </m:e>
                    </m:acc>
                  </m:oMath>
                </a14:m>
                <a:r>
                  <a:rPr lang="it-IT" dirty="0"/>
                  <a:t> attraverso un parametro caratteristico della sostanza considerata</a:t>
                </a:r>
              </a:p>
              <a:p>
                <a:endParaRPr lang="it-IT" dirty="0"/>
              </a:p>
              <a:p>
                <a:r>
                  <a:rPr lang="it-IT" dirty="0"/>
                  <a:t>Nel caso dei materiali diamagnetici ad esempio la relazione tra </a:t>
                </a:r>
                <a14:m>
                  <m:oMath xmlns:m="http://schemas.openxmlformats.org/officeDocument/2006/math">
                    <m:acc>
                      <m:accPr>
                        <m:chr m:val="⃗"/>
                        <m:ctrlPr>
                          <a:rPr lang="it-IT" sz="1800" i="1" smtClean="0">
                            <a:latin typeface="Cambria Math" panose="02040503050406030204" pitchFamily="18" charset="0"/>
                          </a:rPr>
                        </m:ctrlPr>
                      </m:accPr>
                      <m:e>
                        <m:r>
                          <a:rPr lang="it-IT" sz="1800" b="0" i="1" smtClean="0">
                            <a:latin typeface="Cambria Math" panose="02040503050406030204" pitchFamily="18" charset="0"/>
                          </a:rPr>
                          <m:t>𝑀</m:t>
                        </m:r>
                      </m:e>
                    </m:acc>
                  </m:oMath>
                </a14:m>
                <a:r>
                  <a:rPr lang="it-IT" dirty="0"/>
                  <a:t> ed </a:t>
                </a:r>
                <a14:m>
                  <m:oMath xmlns:m="http://schemas.openxmlformats.org/officeDocument/2006/math">
                    <m:acc>
                      <m:accPr>
                        <m:chr m:val="⃗"/>
                        <m:ctrlPr>
                          <a:rPr lang="it-IT" i="1">
                            <a:latin typeface="Cambria Math" panose="02040503050406030204" pitchFamily="18" charset="0"/>
                          </a:rPr>
                        </m:ctrlPr>
                      </m:accPr>
                      <m:e>
                        <m:r>
                          <a:rPr lang="it-IT" i="1">
                            <a:latin typeface="Cambria Math" panose="02040503050406030204" pitchFamily="18" charset="0"/>
                          </a:rPr>
                          <m:t>𝐻</m:t>
                        </m:r>
                      </m:e>
                    </m:acc>
                  </m:oMath>
                </a14:m>
                <a:r>
                  <a:rPr lang="it-IT" dirty="0"/>
                  <a:t> è la seguente:</a:t>
                </a:r>
              </a:p>
            </p:txBody>
          </p:sp>
        </mc:Choice>
        <mc:Fallback xmlns="">
          <p:sp>
            <p:nvSpPr>
              <p:cNvPr id="12" name="CasellaDiTesto 11">
                <a:extLst>
                  <a:ext uri="{FF2B5EF4-FFF2-40B4-BE49-F238E27FC236}">
                    <a16:creationId xmlns:a16="http://schemas.microsoft.com/office/drawing/2014/main" id="{36EEE031-2231-449D-B592-445436728732}"/>
                  </a:ext>
                </a:extLst>
              </p:cNvPr>
              <p:cNvSpPr txBox="1">
                <a:spLocks noRot="1" noChangeAspect="1" noMove="1" noResize="1" noEditPoints="1" noAdjustHandles="1" noChangeArrowheads="1" noChangeShapeType="1" noTextEdit="1"/>
              </p:cNvSpPr>
              <p:nvPr/>
            </p:nvSpPr>
            <p:spPr>
              <a:xfrm>
                <a:off x="504670" y="2610291"/>
                <a:ext cx="10438826" cy="1267526"/>
              </a:xfrm>
              <a:prstGeom prst="rect">
                <a:avLst/>
              </a:prstGeom>
              <a:blipFill>
                <a:blip r:embed="rId4"/>
                <a:stretch>
                  <a:fillRect l="-526" b="-673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D4C26A89-54E7-4B99-99C6-FFE5C49122DB}"/>
                  </a:ext>
                </a:extLst>
              </p:cNvPr>
              <p:cNvSpPr txBox="1"/>
              <p:nvPr/>
            </p:nvSpPr>
            <p:spPr>
              <a:xfrm>
                <a:off x="504670" y="5011486"/>
                <a:ext cx="9330118" cy="369332"/>
              </a:xfrm>
              <a:prstGeom prst="rect">
                <a:avLst/>
              </a:prstGeom>
              <a:noFill/>
            </p:spPr>
            <p:txBody>
              <a:bodyPr wrap="none" rtlCol="0">
                <a:spAutoFit/>
              </a:bodyPr>
              <a:lstStyle/>
              <a:p>
                <a:r>
                  <a:rPr lang="it-IT" dirty="0"/>
                  <a:t>Ovvero i due campi sono antiparalleli con </a:t>
                </a:r>
                <a14:m>
                  <m:oMath xmlns:m="http://schemas.openxmlformats.org/officeDocument/2006/math">
                    <m:sSub>
                      <m:sSubPr>
                        <m:ctrlPr>
                          <a:rPr lang="it-IT" sz="1800" b="0" i="1" smtClean="0">
                            <a:latin typeface="Cambria Math" panose="02040503050406030204" pitchFamily="18" charset="0"/>
                          </a:rPr>
                        </m:ctrlPr>
                      </m:sSubPr>
                      <m:e>
                        <m:r>
                          <m:rPr>
                            <m:sty m:val="p"/>
                          </m:rPr>
                          <a:rPr lang="el-GR" sz="1800" b="0" i="1" smtClean="0">
                            <a:latin typeface="Cambria Math" panose="02040503050406030204" pitchFamily="18" charset="0"/>
                          </a:rPr>
                          <m:t>χ</m:t>
                        </m:r>
                      </m:e>
                      <m:sub>
                        <m:r>
                          <a:rPr lang="it-IT" sz="1800" b="0" i="1" smtClean="0">
                            <a:latin typeface="Cambria Math" panose="02040503050406030204" pitchFamily="18" charset="0"/>
                          </a:rPr>
                          <m:t>𝑚</m:t>
                        </m:r>
                      </m:sub>
                    </m:sSub>
                  </m:oMath>
                </a14:m>
                <a:r>
                  <a:rPr lang="it-IT" dirty="0"/>
                  <a:t> piccola, negativa ed indipendente dalla temperatura</a:t>
                </a:r>
              </a:p>
            </p:txBody>
          </p:sp>
        </mc:Choice>
        <mc:Fallback xmlns="">
          <p:sp>
            <p:nvSpPr>
              <p:cNvPr id="16" name="CasellaDiTesto 15">
                <a:extLst>
                  <a:ext uri="{FF2B5EF4-FFF2-40B4-BE49-F238E27FC236}">
                    <a16:creationId xmlns:a16="http://schemas.microsoft.com/office/drawing/2014/main" id="{D4C26A89-54E7-4B99-99C6-FFE5C49122DB}"/>
                  </a:ext>
                </a:extLst>
              </p:cNvPr>
              <p:cNvSpPr txBox="1">
                <a:spLocks noRot="1" noChangeAspect="1" noMove="1" noResize="1" noEditPoints="1" noAdjustHandles="1" noChangeArrowheads="1" noChangeShapeType="1" noTextEdit="1"/>
              </p:cNvSpPr>
              <p:nvPr/>
            </p:nvSpPr>
            <p:spPr>
              <a:xfrm>
                <a:off x="504670" y="5011486"/>
                <a:ext cx="9330118" cy="369332"/>
              </a:xfrm>
              <a:prstGeom prst="rect">
                <a:avLst/>
              </a:prstGeom>
              <a:blipFill>
                <a:blip r:embed="rId5"/>
                <a:stretch>
                  <a:fillRect l="-588" t="-8197" b="-24590"/>
                </a:stretch>
              </a:blipFill>
            </p:spPr>
            <p:txBody>
              <a:bodyPr/>
              <a:lstStyle/>
              <a:p>
                <a:r>
                  <a:rPr lang="it-IT">
                    <a:noFill/>
                  </a:rPr>
                  <a:t> </a:t>
                </a:r>
              </a:p>
            </p:txBody>
          </p:sp>
        </mc:Fallback>
      </mc:AlternateContent>
    </p:spTree>
    <p:extLst>
      <p:ext uri="{BB962C8B-B14F-4D97-AF65-F5344CB8AC3E}">
        <p14:creationId xmlns:p14="http://schemas.microsoft.com/office/powerpoint/2010/main" val="99880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fade">
                                      <p:cBhvr>
                                        <p:cTn id="14" dur="500"/>
                                        <p:tgtEl>
                                          <p:spTgt spid="1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fade">
                                      <p:cBhvr>
                                        <p:cTn id="19" dur="500"/>
                                        <p:tgtEl>
                                          <p:spTgt spid="12">
                                            <p:txEl>
                                              <p:pRg st="2" end="2"/>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0" grpId="0"/>
      <p:bldP spid="16" grpId="0"/>
    </p:bld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DB6F6ADED97B1A4A868B0157F67E4AFC" ma:contentTypeVersion="8" ma:contentTypeDescription="Creare un nuovo documento." ma:contentTypeScope="" ma:versionID="8cd48e2e0a24628b40ba0f3a26adebde">
  <xsd:schema xmlns:xsd="http://www.w3.org/2001/XMLSchema" xmlns:xs="http://www.w3.org/2001/XMLSchema" xmlns:p="http://schemas.microsoft.com/office/2006/metadata/properties" xmlns:ns3="c81e87da-12aa-4087-b994-ec99db9c6203" targetNamespace="http://schemas.microsoft.com/office/2006/metadata/properties" ma:root="true" ma:fieldsID="44000bb4fccfe3e9e0acd7fa64d6c4b7" ns3:_="">
    <xsd:import namespace="c81e87da-12aa-4087-b994-ec99db9c62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e87da-12aa-4087-b994-ec99db9c6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45D279-346A-4691-95C0-E7211F45753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49789B2-0C3B-4F8D-8A13-03B70099A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1e87da-12aa-4087-b994-ec99db9c6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EBA3FE-BD7F-4E4C-BDCF-DD647772B3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708</TotalTime>
  <Words>2148</Words>
  <Application>Microsoft Office PowerPoint</Application>
  <PresentationFormat>Widescreen</PresentationFormat>
  <Paragraphs>215</Paragraphs>
  <Slides>25</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25</vt:i4>
      </vt:variant>
    </vt:vector>
  </HeadingPairs>
  <TitlesOfParts>
    <vt:vector size="32" baseType="lpstr">
      <vt:lpstr>Arial</vt:lpstr>
      <vt:lpstr>Bahnschrift</vt:lpstr>
      <vt:lpstr>Calibri</vt:lpstr>
      <vt:lpstr>Calibri Light</vt:lpstr>
      <vt:lpstr>Cambria Math</vt:lpstr>
      <vt:lpstr>Symbol</vt:lpstr>
      <vt:lpstr>Retrospettivo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116</cp:revision>
  <dcterms:created xsi:type="dcterms:W3CDTF">2020-05-18T07:25:32Z</dcterms:created>
  <dcterms:modified xsi:type="dcterms:W3CDTF">2021-05-18T12:49:19Z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0x010100DB6F6ADED97B1A4A868B0157F67E4AFC</vt:lpwstr>
  </property>
</Properties>
</file>