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73" r:id="rId6"/>
    <p:sldId id="262" r:id="rId7"/>
    <p:sldId id="274" r:id="rId8"/>
    <p:sldId id="275" r:id="rId9"/>
    <p:sldId id="276" r:id="rId10"/>
    <p:sldId id="277" r:id="rId11"/>
    <p:sldId id="270" r:id="rId12"/>
    <p:sldId id="263" r:id="rId13"/>
    <p:sldId id="278" r:id="rId14"/>
    <p:sldId id="271" r:id="rId15"/>
    <p:sldId id="280" r:id="rId16"/>
    <p:sldId id="279" r:id="rId17"/>
    <p:sldId id="281" r:id="rId18"/>
    <p:sldId id="282"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1" autoAdjust="0"/>
    <p:restoredTop sz="94660"/>
  </p:normalViewPr>
  <p:slideViewPr>
    <p:cSldViewPr snapToGrid="0">
      <p:cViewPr varScale="1">
        <p:scale>
          <a:sx n="44" d="100"/>
          <a:sy n="44" d="100"/>
        </p:scale>
        <p:origin x="78"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617CB-422B-40A4-AB3D-BBFCE8E35BA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31C812E-5E1D-4E00-8709-870D6C8F2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4020F2-3405-47FA-8F9B-C9279BF76B9E}"/>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4808E01D-0F8B-4CE9-BD82-0EB6E86DF5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17F2BD-82DE-45DF-84CA-90B251222AF3}"/>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31750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AE5C1-7714-4C67-B113-98C44941CF5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BAE31E5-064C-4BA2-B65E-4BE4DC17181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B25AB4-CAA5-4BE9-BB0D-F54FF6B880D5}"/>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8FE6EB79-94D6-4490-ACB7-B87658BBA3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6A193A3-1707-4330-BCC3-5848C66C61E8}"/>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240651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D51DD7A-547D-4505-B8A6-F15C9E84407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5A51BA3-5E9B-4861-A3A4-BCD818D2252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04F042-3F42-4C32-BE70-9019739E6AED}"/>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476E495E-F059-4E17-94D5-B8DC16BD2C7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A81B3C-8D8C-41E7-ADC6-A51A76B99D51}"/>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239109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D9ED81-F9C7-4325-A282-A85FB759CC8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E44AA9-1C02-46FD-AF88-D0D7FF3B7D0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7F8FFA-1B52-4586-B6FD-187AFC9BD115}"/>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203DA128-4145-4B6A-81FA-DCD4344BCA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CE3092-95F3-457B-8DCD-1597B056118D}"/>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230518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F4F20C-F467-4EE8-9DFF-3C58CE33517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6BCA061-664E-41E4-8236-23D56023F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10B5E96-794D-4208-80DA-D35E49C0ED6E}"/>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70C3CEC2-7322-44F8-AAED-8B5C4537E74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3A6A4A-4395-4324-8F87-857DD9B63998}"/>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1156644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06451-9119-4653-ABDF-D5D5437557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23E276-716D-4A26-B118-E07C9E7026F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05A839E-0838-4AB5-BAC9-1B098C13287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B4DB08-E255-44CC-B624-3C44CA0C4AA0}"/>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6" name="Segnaposto piè di pagina 5">
            <a:extLst>
              <a:ext uri="{FF2B5EF4-FFF2-40B4-BE49-F238E27FC236}">
                <a16:creationId xmlns:a16="http://schemas.microsoft.com/office/drawing/2014/main" id="{FC642219-71DC-4EBA-998D-ED8BEBF3092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E930E6-AC89-49C8-B3A3-7F3D1D9E6725}"/>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38987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779FB0-2CD7-4B9F-A092-0A0C6759C88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29A4201-6966-42E5-AABB-ECDE74895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3332D7F-FDF0-44E2-853A-BF0A69B045A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0A19033-0A14-40A0-9F6C-E244E9C4E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132097A-82A8-4B0E-ADED-CA79AC1662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EE22FA8-FC09-4093-95A4-409348FB6844}"/>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8" name="Segnaposto piè di pagina 7">
            <a:extLst>
              <a:ext uri="{FF2B5EF4-FFF2-40B4-BE49-F238E27FC236}">
                <a16:creationId xmlns:a16="http://schemas.microsoft.com/office/drawing/2014/main" id="{50AB16AE-ABCF-410F-9859-C8E0A4A27A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B14F04D-3BFE-428A-998C-37B2148B0888}"/>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11273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E7D3-5D87-4ABB-AFDC-B4698F08F70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E065F90-83FE-441A-B41F-FEC658F91147}"/>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4" name="Segnaposto piè di pagina 3">
            <a:extLst>
              <a:ext uri="{FF2B5EF4-FFF2-40B4-BE49-F238E27FC236}">
                <a16:creationId xmlns:a16="http://schemas.microsoft.com/office/drawing/2014/main" id="{9EF0784B-3C75-4DC2-9726-D557FC34F3C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E7086BD-84A5-446D-AEB5-D303DF13A5E8}"/>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201227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67D2A71-F123-41B2-B12D-21569B8C8929}"/>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3" name="Segnaposto piè di pagina 2">
            <a:extLst>
              <a:ext uri="{FF2B5EF4-FFF2-40B4-BE49-F238E27FC236}">
                <a16:creationId xmlns:a16="http://schemas.microsoft.com/office/drawing/2014/main" id="{4BEBC6F3-82F2-43F3-AA97-1B1CB00A24B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64723D4-C4B5-4F85-8780-5A5C79E0C7DF}"/>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35415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91757C-8248-4BE3-8858-AFDECB577D2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C0BC891-1827-40AF-8D06-EEA2F8423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CEBBB92-563C-494C-A7E2-AA19490AB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D8C9D13-FF86-45A9-BBBA-70EA43D8D08C}"/>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6" name="Segnaposto piè di pagina 5">
            <a:extLst>
              <a:ext uri="{FF2B5EF4-FFF2-40B4-BE49-F238E27FC236}">
                <a16:creationId xmlns:a16="http://schemas.microsoft.com/office/drawing/2014/main" id="{6929653F-D119-4F47-947B-14CB615A6BC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81E834D-F6F5-46D6-81E9-AB0962E5DD08}"/>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425688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4FAA6-4191-4984-AD47-E0244E95E0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E340D6A-D777-4031-AFA5-F2468B664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7E229F7-BEFF-46AA-81D5-A52AC0B30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2FAFA0E-44CC-46CF-8FF1-3CDBF6602BCA}"/>
              </a:ext>
            </a:extLst>
          </p:cNvPr>
          <p:cNvSpPr>
            <a:spLocks noGrp="1"/>
          </p:cNvSpPr>
          <p:nvPr>
            <p:ph type="dt" sz="half" idx="10"/>
          </p:nvPr>
        </p:nvSpPr>
        <p:spPr/>
        <p:txBody>
          <a:bodyPr/>
          <a:lstStyle/>
          <a:p>
            <a:fld id="{F69450EC-2378-452F-A389-1E0F845A2765}" type="datetimeFigureOut">
              <a:rPr lang="it-IT" smtClean="0"/>
              <a:t>19/05/2021</a:t>
            </a:fld>
            <a:endParaRPr lang="it-IT"/>
          </a:p>
        </p:txBody>
      </p:sp>
      <p:sp>
        <p:nvSpPr>
          <p:cNvPr id="6" name="Segnaposto piè di pagina 5">
            <a:extLst>
              <a:ext uri="{FF2B5EF4-FFF2-40B4-BE49-F238E27FC236}">
                <a16:creationId xmlns:a16="http://schemas.microsoft.com/office/drawing/2014/main" id="{9F647CFA-E16C-4E6D-B1F3-F96B450AC5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3ECA033-5037-43AB-B323-00A3A44717E7}"/>
              </a:ext>
            </a:extLst>
          </p:cNvPr>
          <p:cNvSpPr>
            <a:spLocks noGrp="1"/>
          </p:cNvSpPr>
          <p:nvPr>
            <p:ph type="sldNum" sz="quarter" idx="12"/>
          </p:nvPr>
        </p:nvSpPr>
        <p:spPr/>
        <p:txBody>
          <a:bodyPr/>
          <a:lstStyle/>
          <a:p>
            <a:fld id="{ECBD5535-77B6-4485-BF96-800077E1EEB4}" type="slidenum">
              <a:rPr lang="it-IT" smtClean="0"/>
              <a:t>‹N›</a:t>
            </a:fld>
            <a:endParaRPr lang="it-IT"/>
          </a:p>
        </p:txBody>
      </p:sp>
    </p:spTree>
    <p:extLst>
      <p:ext uri="{BB962C8B-B14F-4D97-AF65-F5344CB8AC3E}">
        <p14:creationId xmlns:p14="http://schemas.microsoft.com/office/powerpoint/2010/main" val="275565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EDF6492-56D9-41A7-A216-091BEAD4F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3495B2-32C7-4FF9-8BDB-B101FD86C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240413-C802-4EAE-A656-143800CCA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450EC-2378-452F-A389-1E0F845A2765}" type="datetimeFigureOut">
              <a:rPr lang="it-IT" smtClean="0"/>
              <a:t>19/05/2021</a:t>
            </a:fld>
            <a:endParaRPr lang="it-IT"/>
          </a:p>
        </p:txBody>
      </p:sp>
      <p:sp>
        <p:nvSpPr>
          <p:cNvPr id="5" name="Segnaposto piè di pagina 4">
            <a:extLst>
              <a:ext uri="{FF2B5EF4-FFF2-40B4-BE49-F238E27FC236}">
                <a16:creationId xmlns:a16="http://schemas.microsoft.com/office/drawing/2014/main" id="{FF0BE313-98CE-4663-9B32-11DF95C4C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FB30BF6-2DA6-480B-BA29-18E93A6C4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D5535-77B6-4485-BF96-800077E1EEB4}" type="slidenum">
              <a:rPr lang="it-IT" smtClean="0"/>
              <a:t>‹N›</a:t>
            </a:fld>
            <a:endParaRPr lang="it-IT"/>
          </a:p>
        </p:txBody>
      </p:sp>
    </p:spTree>
    <p:extLst>
      <p:ext uri="{BB962C8B-B14F-4D97-AF65-F5344CB8AC3E}">
        <p14:creationId xmlns:p14="http://schemas.microsoft.com/office/powerpoint/2010/main" val="242576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it.wikipedia.org/wiki/Legge_di_Amp%C3%A8re-Maxwell" TargetMode="External"/><Relationship Id="rId3" Type="http://schemas.openxmlformats.org/officeDocument/2006/relationships/image" Target="../media/image48.png"/><Relationship Id="rId7" Type="http://schemas.openxmlformats.org/officeDocument/2006/relationships/hyperlink" Target="https://it.wikipedia.org/wiki/Legge_di_Faraday"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it.wikipedia.org/wiki/Teorema_del_flusso#Campo_magnetico" TargetMode="External"/><Relationship Id="rId5" Type="http://schemas.openxmlformats.org/officeDocument/2006/relationships/image" Target="../media/image130.png"/><Relationship Id="rId4" Type="http://schemas.openxmlformats.org/officeDocument/2006/relationships/image" Target="../media/image120.png"/><Relationship Id="rId9" Type="http://schemas.openxmlformats.org/officeDocument/2006/relationships/hyperlink" Target="https://it.wikipedia.org/wiki/Teorema_del_flusso#Campo_elettrico"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t.wikipedia.org/wiki/Teorema_del_flusso#Campo_magnetico" TargetMode="External"/><Relationship Id="rId7" Type="http://schemas.openxmlformats.org/officeDocument/2006/relationships/image" Target="../media/image150.png"/><Relationship Id="rId2" Type="http://schemas.openxmlformats.org/officeDocument/2006/relationships/hyperlink" Target="https://it.wikipedia.org/wiki/Teorema_del_flusso#Campo_elettrico" TargetMode="Externa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hyperlink" Target="https://it.wikipedia.org/wiki/Legge_di_Amp%C3%A8re-Maxwell" TargetMode="External"/><Relationship Id="rId4" Type="http://schemas.openxmlformats.org/officeDocument/2006/relationships/hyperlink" Target="https://it.wikipedia.org/wiki/Legge_di_Farada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hyperlink" Target="https://it.wikipedia.org/wiki/Legge_di_Amp%C3%A8re-Maxwell" TargetMode="External"/><Relationship Id="rId3" Type="http://schemas.openxmlformats.org/officeDocument/2006/relationships/image" Target="../media/image210.png"/><Relationship Id="rId7" Type="http://schemas.openxmlformats.org/officeDocument/2006/relationships/hyperlink" Target="https://it.wikipedia.org/wiki/Legge_di_Faraday" TargetMode="Externa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hyperlink" Target="https://it.wikipedia.org/wiki/Teorema_del_flusso#Campo_magnetico" TargetMode="Externa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hyperlink" Target="https://it.wikipedia.org/wiki/Teorema_del_flusso#Campo_elettric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D8629B9-BE80-4903-8759-C9A94188A8DD}"/>
              </a:ext>
            </a:extLst>
          </p:cNvPr>
          <p:cNvSpPr txBox="1"/>
          <p:nvPr/>
        </p:nvSpPr>
        <p:spPr>
          <a:xfrm>
            <a:off x="4486242" y="72532"/>
            <a:ext cx="2512098" cy="430887"/>
          </a:xfrm>
          <a:prstGeom prst="rect">
            <a:avLst/>
          </a:prstGeom>
          <a:noFill/>
        </p:spPr>
        <p:txBody>
          <a:bodyPr wrap="none" lIns="0" tIns="0" rIns="0" bIns="0" rtlCol="0">
            <a:spAutoFit/>
          </a:bodyPr>
          <a:lstStyle/>
          <a:p>
            <a:r>
              <a:rPr lang="it-IT" sz="2800" dirty="0">
                <a:solidFill>
                  <a:schemeClr val="accent2"/>
                </a:solidFill>
              </a:rPr>
              <a:t>AUTOINDUZIONE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DDD7CA-4C29-448A-985F-9CB2866136BE}"/>
                  </a:ext>
                </a:extLst>
              </p:cNvPr>
              <p:cNvSpPr txBox="1"/>
              <p:nvPr/>
            </p:nvSpPr>
            <p:spPr>
              <a:xfrm>
                <a:off x="445168" y="615713"/>
                <a:ext cx="11141242" cy="6679649"/>
              </a:xfrm>
              <a:prstGeom prst="rect">
                <a:avLst/>
              </a:prstGeom>
              <a:noFill/>
            </p:spPr>
            <p:txBody>
              <a:bodyPr wrap="square" rtlCol="0">
                <a:spAutoFit/>
              </a:bodyPr>
              <a:lstStyle/>
              <a:p>
                <a:r>
                  <a:rPr lang="it-IT" sz="2000" dirty="0"/>
                  <a:t>Consideriamo un circuito elettrico in condizioni quasi-stazionarie. </a:t>
                </a:r>
              </a:p>
              <a:p>
                <a:endParaRPr lang="it-IT" sz="2000" dirty="0"/>
              </a:p>
              <a:p>
                <a:r>
                  <a:rPr lang="it-IT" sz="2000" dirty="0"/>
                  <a:t>Questo termine si usa quando si ha a che fare con circuiti in cui le sollecitazioni di tipo elettrico non sono costanti nel tempo ma le variazioni delle grandezze fisiche sono così lente da non produrre effetti apprezzabili nel tempo impiegato dai segnali elettromagnetici per propagarsi da un capo all’altro del circuito. </a:t>
                </a:r>
              </a:p>
              <a:p>
                <a:endParaRPr lang="it-IT" sz="2000" dirty="0"/>
              </a:p>
              <a:p>
                <a:r>
                  <a:rPr lang="it-IT" sz="2000" dirty="0"/>
                  <a:t>Questo vuol dire che ad ogni istante di tempo la configurazione delle grandezze fisiche ha il tempo di aggiustarsi di volta in volta alle nuove condizioni per soddisfare le condizioni del caso stazionario prima che avvengano variazioni apprezzabili delle grandezze stesse</a:t>
                </a:r>
              </a:p>
              <a:p>
                <a:endParaRPr lang="it-IT" sz="2000" dirty="0"/>
              </a:p>
              <a:p>
                <a:r>
                  <a:rPr lang="it-IT" sz="2000" dirty="0"/>
                  <a:t>Se indichiamo con </a:t>
                </a:r>
                <a14:m>
                  <m:oMath xmlns:m="http://schemas.openxmlformats.org/officeDocument/2006/math">
                    <m:r>
                      <a:rPr lang="it-IT" sz="2000" i="1">
                        <a:latin typeface="Cambria Math" panose="02040503050406030204" pitchFamily="18" charset="0"/>
                      </a:rPr>
                      <m:t>𝑖</m:t>
                    </m:r>
                  </m:oMath>
                </a14:m>
                <a:r>
                  <a:rPr lang="it-IT" sz="2000" dirty="0"/>
                  <a:t>(t) la corrente che circola nel circuito all’istante t, essa genererà nello spazio circostante un campo di induzione </a:t>
                </a:r>
                <a14:m>
                  <m:oMath xmlns:m="http://schemas.openxmlformats.org/officeDocument/2006/math">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r>
                      <a:rPr lang="it-IT" sz="2000" i="1">
                        <a:latin typeface="Cambria Math" panose="02040503050406030204" pitchFamily="18" charset="0"/>
                      </a:rPr>
                      <m:t> </m:t>
                    </m:r>
                  </m:oMath>
                </a14:m>
                <a:r>
                  <a:rPr lang="it-IT" sz="2000" dirty="0"/>
                  <a:t>(t) il cui flusso </a:t>
                </a:r>
                <a14:m>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Φ</m:t>
                    </m:r>
                    <m:d>
                      <m:dPr>
                        <m:ctrlPr>
                          <a:rPr lang="it-IT" sz="2000" i="1">
                            <a:latin typeface="Cambria Math" panose="02040503050406030204" pitchFamily="18" charset="0"/>
                          </a:rPr>
                        </m:ctrlPr>
                      </m:d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d>
                  </m:oMath>
                </a14:m>
                <a:r>
                  <a:rPr lang="it-IT" sz="2000" dirty="0"/>
                  <a:t> concatenato con il circuito stesso è in generale diverso da zero. </a:t>
                </a:r>
              </a:p>
              <a:p>
                <a:endParaRPr lang="it-IT" sz="2000" dirty="0"/>
              </a:p>
              <a:p>
                <a:r>
                  <a:rPr lang="it-IT" sz="2000" dirty="0"/>
                  <a:t>Una variazione di </a:t>
                </a:r>
                <a14:m>
                  <m:oMath xmlns:m="http://schemas.openxmlformats.org/officeDocument/2006/math">
                    <m:r>
                      <a:rPr lang="it-IT" sz="2000" i="1" smtClean="0">
                        <a:latin typeface="Cambria Math" panose="02040503050406030204" pitchFamily="18" charset="0"/>
                      </a:rPr>
                      <m:t>𝑖</m:t>
                    </m:r>
                  </m:oMath>
                </a14:m>
                <a:r>
                  <a:rPr lang="it-IT" sz="2000" dirty="0"/>
                  <a:t>(t) comporterà una variazione di </a:t>
                </a:r>
                <a14:m>
                  <m:oMath xmlns:m="http://schemas.openxmlformats.org/officeDocument/2006/math">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r>
                      <a:rPr lang="it-IT" sz="2000" i="1">
                        <a:latin typeface="Cambria Math" panose="02040503050406030204" pitchFamily="18" charset="0"/>
                      </a:rPr>
                      <m:t> </m:t>
                    </m:r>
                  </m:oMath>
                </a14:m>
                <a:r>
                  <a:rPr lang="it-IT" sz="2000" dirty="0"/>
                  <a:t>(t) e di conseguenza una variazione del flusso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Φ</m:t>
                    </m:r>
                    <m:d>
                      <m:dPr>
                        <m:ctrlPr>
                          <a:rPr lang="it-IT" sz="2000" i="1">
                            <a:latin typeface="Cambria Math" panose="02040503050406030204" pitchFamily="18" charset="0"/>
                          </a:rPr>
                        </m:ctrlPr>
                      </m:d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d>
                  </m:oMath>
                </a14:m>
                <a:endParaRPr lang="it-IT" sz="2000" dirty="0"/>
              </a:p>
              <a:p>
                <a:endParaRPr lang="it-IT" sz="2000" dirty="0"/>
              </a:p>
              <a:p>
                <a:r>
                  <a:rPr lang="it-IT" sz="2000" dirty="0"/>
                  <a:t>Per la Legge di Faraday si genera nel circuito una </a:t>
                </a:r>
                <a:r>
                  <a:rPr lang="it-IT" sz="2000" dirty="0" err="1"/>
                  <a:t>f.e.m</a:t>
                </a:r>
                <a:r>
                  <a:rPr lang="it-IT" sz="2000" dirty="0"/>
                  <a:t>. detta forza elettromotrice autoindotta ed al fenomeno nel suo insieme si dà il nome di autoinduzione</a:t>
                </a:r>
              </a:p>
              <a:p>
                <a:endParaRPr lang="it-IT" sz="2000" dirty="0"/>
              </a:p>
              <a:p>
                <a:endParaRPr lang="it-IT" sz="2000" dirty="0"/>
              </a:p>
            </p:txBody>
          </p:sp>
        </mc:Choice>
        <mc:Fallback xmlns="">
          <p:sp>
            <p:nvSpPr>
              <p:cNvPr id="5" name="CasellaDiTesto 4">
                <a:extLst>
                  <a:ext uri="{FF2B5EF4-FFF2-40B4-BE49-F238E27FC236}">
                    <a16:creationId xmlns:a16="http://schemas.microsoft.com/office/drawing/2014/main" id="{57DDD7CA-4C29-448A-985F-9CB2866136BE}"/>
                  </a:ext>
                </a:extLst>
              </p:cNvPr>
              <p:cNvSpPr txBox="1">
                <a:spLocks noRot="1" noChangeAspect="1" noMove="1" noResize="1" noEditPoints="1" noAdjustHandles="1" noChangeArrowheads="1" noChangeShapeType="1" noTextEdit="1"/>
              </p:cNvSpPr>
              <p:nvPr/>
            </p:nvSpPr>
            <p:spPr>
              <a:xfrm>
                <a:off x="445168" y="615713"/>
                <a:ext cx="11141242" cy="6679649"/>
              </a:xfrm>
              <a:prstGeom prst="rect">
                <a:avLst/>
              </a:prstGeom>
              <a:blipFill>
                <a:blip r:embed="rId2"/>
                <a:stretch>
                  <a:fillRect l="-547" t="-456"/>
                </a:stretch>
              </a:blipFill>
            </p:spPr>
            <p:txBody>
              <a:bodyPr/>
              <a:lstStyle/>
              <a:p>
                <a:r>
                  <a:rPr lang="it-IT">
                    <a:noFill/>
                  </a:rPr>
                  <a:t> </a:t>
                </a:r>
              </a:p>
            </p:txBody>
          </p:sp>
        </mc:Fallback>
      </mc:AlternateContent>
    </p:spTree>
    <p:extLst>
      <p:ext uri="{BB962C8B-B14F-4D97-AF65-F5344CB8AC3E}">
        <p14:creationId xmlns:p14="http://schemas.microsoft.com/office/powerpoint/2010/main" val="178929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8F0A6C0A-1D36-424B-B122-A63E38B34135}"/>
              </a:ext>
            </a:extLst>
          </p:cNvPr>
          <p:cNvSpPr/>
          <p:nvPr/>
        </p:nvSpPr>
        <p:spPr>
          <a:xfrm>
            <a:off x="4860759" y="1622830"/>
            <a:ext cx="1722664"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7E9E8A43-5C2B-4841-AE37-3B7D83CA014D}"/>
              </a:ext>
            </a:extLst>
          </p:cNvPr>
          <p:cNvSpPr/>
          <p:nvPr/>
        </p:nvSpPr>
        <p:spPr>
          <a:xfrm>
            <a:off x="4860759" y="2197145"/>
            <a:ext cx="1722664"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2 3">
            <a:extLst>
              <a:ext uri="{FF2B5EF4-FFF2-40B4-BE49-F238E27FC236}">
                <a16:creationId xmlns:a16="http://schemas.microsoft.com/office/drawing/2014/main" id="{CAE13600-4331-444A-BDD9-A835EA318810}"/>
              </a:ext>
            </a:extLst>
          </p:cNvPr>
          <p:cNvCxnSpPr>
            <a:cxnSpLocks/>
            <a:endCxn id="2" idx="0"/>
          </p:cNvCxnSpPr>
          <p:nvPr/>
        </p:nvCxnSpPr>
        <p:spPr>
          <a:xfrm>
            <a:off x="5722091" y="871715"/>
            <a:ext cx="0" cy="75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194BBFDB-E0A1-4CE0-8D7F-78D65827D33D}"/>
              </a:ext>
            </a:extLst>
          </p:cNvPr>
          <p:cNvCxnSpPr>
            <a:cxnSpLocks/>
          </p:cNvCxnSpPr>
          <p:nvPr/>
        </p:nvCxnSpPr>
        <p:spPr>
          <a:xfrm>
            <a:off x="5722091" y="2242864"/>
            <a:ext cx="0" cy="75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58E87916-F7AD-41DC-B486-ADDC9B7BE43C}"/>
                  </a:ext>
                </a:extLst>
              </p:cNvPr>
              <p:cNvSpPr txBox="1"/>
              <p:nvPr/>
            </p:nvSpPr>
            <p:spPr>
              <a:xfrm>
                <a:off x="5840132" y="2624647"/>
                <a:ext cx="5857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ea typeface="Cambria Math" panose="02040503050406030204" pitchFamily="18" charset="0"/>
                        </a:rPr>
                        <m:t>𝑖</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𝑡</m:t>
                      </m:r>
                      <m:r>
                        <a:rPr lang="it-IT" sz="1800"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6" name="CasellaDiTesto 5">
                <a:extLst>
                  <a:ext uri="{FF2B5EF4-FFF2-40B4-BE49-F238E27FC236}">
                    <a16:creationId xmlns:a16="http://schemas.microsoft.com/office/drawing/2014/main" id="{58E87916-F7AD-41DC-B486-ADDC9B7BE43C}"/>
                  </a:ext>
                </a:extLst>
              </p:cNvPr>
              <p:cNvSpPr txBox="1">
                <a:spLocks noRot="1" noChangeAspect="1" noMove="1" noResize="1" noEditPoints="1" noAdjustHandles="1" noChangeArrowheads="1" noChangeShapeType="1" noTextEdit="1"/>
              </p:cNvSpPr>
              <p:nvPr/>
            </p:nvSpPr>
            <p:spPr>
              <a:xfrm>
                <a:off x="5840132" y="2624647"/>
                <a:ext cx="585787" cy="369332"/>
              </a:xfrm>
              <a:prstGeom prst="rect">
                <a:avLst/>
              </a:prstGeom>
              <a:blipFill>
                <a:blip r:embed="rId2"/>
                <a:stretch>
                  <a:fillRect b="-13333"/>
                </a:stretch>
              </a:blipFill>
            </p:spPr>
            <p:txBody>
              <a:bodyPr/>
              <a:lstStyle/>
              <a:p>
                <a:r>
                  <a:rPr lang="it-IT">
                    <a:noFill/>
                  </a:rPr>
                  <a:t> </a:t>
                </a:r>
              </a:p>
            </p:txBody>
          </p:sp>
        </mc:Fallback>
      </mc:AlternateContent>
      <p:sp>
        <p:nvSpPr>
          <p:cNvPr id="7" name="Ovale 6">
            <a:extLst>
              <a:ext uri="{FF2B5EF4-FFF2-40B4-BE49-F238E27FC236}">
                <a16:creationId xmlns:a16="http://schemas.microsoft.com/office/drawing/2014/main" id="{D65DE83B-0F50-48B9-A283-9E76D247BF83}"/>
              </a:ext>
            </a:extLst>
          </p:cNvPr>
          <p:cNvSpPr/>
          <p:nvPr/>
        </p:nvSpPr>
        <p:spPr>
          <a:xfrm>
            <a:off x="4493364" y="1505345"/>
            <a:ext cx="2661557" cy="381783"/>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igura a mano libera: forma 7">
            <a:extLst>
              <a:ext uri="{FF2B5EF4-FFF2-40B4-BE49-F238E27FC236}">
                <a16:creationId xmlns:a16="http://schemas.microsoft.com/office/drawing/2014/main" id="{55F116FE-EF37-4535-ABE5-6E2B33D2DD71}"/>
              </a:ext>
            </a:extLst>
          </p:cNvPr>
          <p:cNvSpPr/>
          <p:nvPr/>
        </p:nvSpPr>
        <p:spPr>
          <a:xfrm>
            <a:off x="4477038" y="1080693"/>
            <a:ext cx="2677884" cy="656437"/>
          </a:xfrm>
          <a:custGeom>
            <a:avLst/>
            <a:gdLst>
              <a:gd name="connsiteX0" fmla="*/ 0 w 2662017"/>
              <a:gd name="connsiteY0" fmla="*/ 607451 h 656437"/>
              <a:gd name="connsiteX1" fmla="*/ 16328 w 2662017"/>
              <a:gd name="connsiteY1" fmla="*/ 566630 h 656437"/>
              <a:gd name="connsiteX2" fmla="*/ 40821 w 2662017"/>
              <a:gd name="connsiteY2" fmla="*/ 484987 h 656437"/>
              <a:gd name="connsiteX3" fmla="*/ 48985 w 2662017"/>
              <a:gd name="connsiteY3" fmla="*/ 460494 h 656437"/>
              <a:gd name="connsiteX4" fmla="*/ 65314 w 2662017"/>
              <a:gd name="connsiteY4" fmla="*/ 403344 h 656437"/>
              <a:gd name="connsiteX5" fmla="*/ 89807 w 2662017"/>
              <a:gd name="connsiteY5" fmla="*/ 305373 h 656437"/>
              <a:gd name="connsiteX6" fmla="*/ 106135 w 2662017"/>
              <a:gd name="connsiteY6" fmla="*/ 272716 h 656437"/>
              <a:gd name="connsiteX7" fmla="*/ 138792 w 2662017"/>
              <a:gd name="connsiteY7" fmla="*/ 248223 h 656437"/>
              <a:gd name="connsiteX8" fmla="*/ 163285 w 2662017"/>
              <a:gd name="connsiteY8" fmla="*/ 223730 h 656437"/>
              <a:gd name="connsiteX9" fmla="*/ 204107 w 2662017"/>
              <a:gd name="connsiteY9" fmla="*/ 191073 h 656437"/>
              <a:gd name="connsiteX10" fmla="*/ 220435 w 2662017"/>
              <a:gd name="connsiteY10" fmla="*/ 166580 h 656437"/>
              <a:gd name="connsiteX11" fmla="*/ 269421 w 2662017"/>
              <a:gd name="connsiteY11" fmla="*/ 150251 h 656437"/>
              <a:gd name="connsiteX12" fmla="*/ 293914 w 2662017"/>
              <a:gd name="connsiteY12" fmla="*/ 133923 h 656437"/>
              <a:gd name="connsiteX13" fmla="*/ 424542 w 2662017"/>
              <a:gd name="connsiteY13" fmla="*/ 84937 h 656437"/>
              <a:gd name="connsiteX14" fmla="*/ 457200 w 2662017"/>
              <a:gd name="connsiteY14" fmla="*/ 76773 h 656437"/>
              <a:gd name="connsiteX15" fmla="*/ 481692 w 2662017"/>
              <a:gd name="connsiteY15" fmla="*/ 68609 h 656437"/>
              <a:gd name="connsiteX16" fmla="*/ 726621 w 2662017"/>
              <a:gd name="connsiteY16" fmla="*/ 44116 h 656437"/>
              <a:gd name="connsiteX17" fmla="*/ 849085 w 2662017"/>
              <a:gd name="connsiteY17" fmla="*/ 19623 h 656437"/>
              <a:gd name="connsiteX18" fmla="*/ 1045028 w 2662017"/>
              <a:gd name="connsiteY18" fmla="*/ 3294 h 656437"/>
              <a:gd name="connsiteX19" fmla="*/ 1820635 w 2662017"/>
              <a:gd name="connsiteY19" fmla="*/ 27787 h 656437"/>
              <a:gd name="connsiteX20" fmla="*/ 1861457 w 2662017"/>
              <a:gd name="connsiteY20" fmla="*/ 35951 h 656437"/>
              <a:gd name="connsiteX21" fmla="*/ 1902278 w 2662017"/>
              <a:gd name="connsiteY21" fmla="*/ 52280 h 656437"/>
              <a:gd name="connsiteX22" fmla="*/ 1959428 w 2662017"/>
              <a:gd name="connsiteY22" fmla="*/ 68609 h 656437"/>
              <a:gd name="connsiteX23" fmla="*/ 2057400 w 2662017"/>
              <a:gd name="connsiteY23" fmla="*/ 109430 h 656437"/>
              <a:gd name="connsiteX24" fmla="*/ 2090057 w 2662017"/>
              <a:gd name="connsiteY24" fmla="*/ 125759 h 656437"/>
              <a:gd name="connsiteX25" fmla="*/ 2204357 w 2662017"/>
              <a:gd name="connsiteY25" fmla="*/ 191073 h 656437"/>
              <a:gd name="connsiteX26" fmla="*/ 2245178 w 2662017"/>
              <a:gd name="connsiteY26" fmla="*/ 207401 h 656437"/>
              <a:gd name="connsiteX27" fmla="*/ 2269671 w 2662017"/>
              <a:gd name="connsiteY27" fmla="*/ 215566 h 656437"/>
              <a:gd name="connsiteX28" fmla="*/ 2351314 w 2662017"/>
              <a:gd name="connsiteY28" fmla="*/ 264551 h 656437"/>
              <a:gd name="connsiteX29" fmla="*/ 2432957 w 2662017"/>
              <a:gd name="connsiteY29" fmla="*/ 305373 h 656437"/>
              <a:gd name="connsiteX30" fmla="*/ 2457450 w 2662017"/>
              <a:gd name="connsiteY30" fmla="*/ 329866 h 656437"/>
              <a:gd name="connsiteX31" fmla="*/ 2530928 w 2662017"/>
              <a:gd name="connsiteY31" fmla="*/ 387016 h 656437"/>
              <a:gd name="connsiteX32" fmla="*/ 2563585 w 2662017"/>
              <a:gd name="connsiteY32" fmla="*/ 411509 h 656437"/>
              <a:gd name="connsiteX33" fmla="*/ 2596242 w 2662017"/>
              <a:gd name="connsiteY33" fmla="*/ 460494 h 656437"/>
              <a:gd name="connsiteX34" fmla="*/ 2612571 w 2662017"/>
              <a:gd name="connsiteY34" fmla="*/ 484987 h 656437"/>
              <a:gd name="connsiteX35" fmla="*/ 2653392 w 2662017"/>
              <a:gd name="connsiteY35" fmla="*/ 550301 h 656437"/>
              <a:gd name="connsiteX36" fmla="*/ 2661557 w 2662017"/>
              <a:gd name="connsiteY36" fmla="*/ 582959 h 656437"/>
              <a:gd name="connsiteX37" fmla="*/ 2637064 w 2662017"/>
              <a:gd name="connsiteY37" fmla="*/ 623780 h 656437"/>
              <a:gd name="connsiteX38" fmla="*/ 2620735 w 2662017"/>
              <a:gd name="connsiteY38" fmla="*/ 648273 h 656437"/>
              <a:gd name="connsiteX39" fmla="*/ 2604407 w 2662017"/>
              <a:gd name="connsiteY39" fmla="*/ 656437 h 65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62017" h="656437">
                <a:moveTo>
                  <a:pt x="0" y="607451"/>
                </a:moveTo>
                <a:cubicBezTo>
                  <a:pt x="5443" y="593844"/>
                  <a:pt x="11320" y="580403"/>
                  <a:pt x="16328" y="566630"/>
                </a:cubicBezTo>
                <a:cubicBezTo>
                  <a:pt x="42198" y="495487"/>
                  <a:pt x="24576" y="541847"/>
                  <a:pt x="40821" y="484987"/>
                </a:cubicBezTo>
                <a:cubicBezTo>
                  <a:pt x="43185" y="476712"/>
                  <a:pt x="46512" y="468737"/>
                  <a:pt x="48985" y="460494"/>
                </a:cubicBezTo>
                <a:cubicBezTo>
                  <a:pt x="54678" y="441517"/>
                  <a:pt x="59871" y="422394"/>
                  <a:pt x="65314" y="403344"/>
                </a:cubicBezTo>
                <a:cubicBezTo>
                  <a:pt x="73929" y="343039"/>
                  <a:pt x="67566" y="355415"/>
                  <a:pt x="89807" y="305373"/>
                </a:cubicBezTo>
                <a:cubicBezTo>
                  <a:pt x="94750" y="294251"/>
                  <a:pt x="98215" y="281957"/>
                  <a:pt x="106135" y="272716"/>
                </a:cubicBezTo>
                <a:cubicBezTo>
                  <a:pt x="114990" y="262385"/>
                  <a:pt x="128461" y="257078"/>
                  <a:pt x="138792" y="248223"/>
                </a:cubicBezTo>
                <a:cubicBezTo>
                  <a:pt x="147558" y="240709"/>
                  <a:pt x="154596" y="231333"/>
                  <a:pt x="163285" y="223730"/>
                </a:cubicBezTo>
                <a:cubicBezTo>
                  <a:pt x="176399" y="212255"/>
                  <a:pt x="191785" y="203395"/>
                  <a:pt x="204107" y="191073"/>
                </a:cubicBezTo>
                <a:cubicBezTo>
                  <a:pt x="211045" y="184135"/>
                  <a:pt x="212114" y="171781"/>
                  <a:pt x="220435" y="166580"/>
                </a:cubicBezTo>
                <a:cubicBezTo>
                  <a:pt x="235031" y="157458"/>
                  <a:pt x="255100" y="159798"/>
                  <a:pt x="269421" y="150251"/>
                </a:cubicBezTo>
                <a:cubicBezTo>
                  <a:pt x="277585" y="144808"/>
                  <a:pt x="285395" y="138791"/>
                  <a:pt x="293914" y="133923"/>
                </a:cubicBezTo>
                <a:cubicBezTo>
                  <a:pt x="333225" y="111460"/>
                  <a:pt x="383289" y="95250"/>
                  <a:pt x="424542" y="84937"/>
                </a:cubicBezTo>
                <a:cubicBezTo>
                  <a:pt x="435428" y="82216"/>
                  <a:pt x="446411" y="79856"/>
                  <a:pt x="457200" y="76773"/>
                </a:cubicBezTo>
                <a:cubicBezTo>
                  <a:pt x="465475" y="74409"/>
                  <a:pt x="473149" y="69645"/>
                  <a:pt x="481692" y="68609"/>
                </a:cubicBezTo>
                <a:cubicBezTo>
                  <a:pt x="563146" y="58736"/>
                  <a:pt x="726621" y="44116"/>
                  <a:pt x="726621" y="44116"/>
                </a:cubicBezTo>
                <a:cubicBezTo>
                  <a:pt x="782772" y="30078"/>
                  <a:pt x="793585" y="24994"/>
                  <a:pt x="849085" y="19623"/>
                </a:cubicBezTo>
                <a:cubicBezTo>
                  <a:pt x="914321" y="13310"/>
                  <a:pt x="1045028" y="3294"/>
                  <a:pt x="1045028" y="3294"/>
                </a:cubicBezTo>
                <a:cubicBezTo>
                  <a:pt x="1059162" y="3473"/>
                  <a:pt x="1614361" y="-13466"/>
                  <a:pt x="1820635" y="27787"/>
                </a:cubicBezTo>
                <a:lnTo>
                  <a:pt x="1861457" y="35951"/>
                </a:lnTo>
                <a:cubicBezTo>
                  <a:pt x="1875064" y="41394"/>
                  <a:pt x="1888375" y="47645"/>
                  <a:pt x="1902278" y="52280"/>
                </a:cubicBezTo>
                <a:cubicBezTo>
                  <a:pt x="1921074" y="58545"/>
                  <a:pt x="1940837" y="61760"/>
                  <a:pt x="1959428" y="68609"/>
                </a:cubicBezTo>
                <a:cubicBezTo>
                  <a:pt x="1992625" y="80840"/>
                  <a:pt x="2025757" y="93608"/>
                  <a:pt x="2057400" y="109430"/>
                </a:cubicBezTo>
                <a:cubicBezTo>
                  <a:pt x="2068286" y="114873"/>
                  <a:pt x="2079621" y="119497"/>
                  <a:pt x="2090057" y="125759"/>
                </a:cubicBezTo>
                <a:cubicBezTo>
                  <a:pt x="2148970" y="161107"/>
                  <a:pt x="2134297" y="163050"/>
                  <a:pt x="2204357" y="191073"/>
                </a:cubicBezTo>
                <a:cubicBezTo>
                  <a:pt x="2217964" y="196516"/>
                  <a:pt x="2231456" y="202255"/>
                  <a:pt x="2245178" y="207401"/>
                </a:cubicBezTo>
                <a:cubicBezTo>
                  <a:pt x="2253236" y="210423"/>
                  <a:pt x="2262094" y="211486"/>
                  <a:pt x="2269671" y="215566"/>
                </a:cubicBezTo>
                <a:cubicBezTo>
                  <a:pt x="2297614" y="230612"/>
                  <a:pt x="2321847" y="252764"/>
                  <a:pt x="2351314" y="264551"/>
                </a:cubicBezTo>
                <a:cubicBezTo>
                  <a:pt x="2385736" y="278320"/>
                  <a:pt x="2402450" y="282493"/>
                  <a:pt x="2432957" y="305373"/>
                </a:cubicBezTo>
                <a:cubicBezTo>
                  <a:pt x="2442194" y="312301"/>
                  <a:pt x="2448580" y="322474"/>
                  <a:pt x="2457450" y="329866"/>
                </a:cubicBezTo>
                <a:cubicBezTo>
                  <a:pt x="2481287" y="349730"/>
                  <a:pt x="2506334" y="368097"/>
                  <a:pt x="2530928" y="387016"/>
                </a:cubicBezTo>
                <a:cubicBezTo>
                  <a:pt x="2541713" y="395312"/>
                  <a:pt x="2556037" y="400187"/>
                  <a:pt x="2563585" y="411509"/>
                </a:cubicBezTo>
                <a:lnTo>
                  <a:pt x="2596242" y="460494"/>
                </a:lnTo>
                <a:cubicBezTo>
                  <a:pt x="2601685" y="468658"/>
                  <a:pt x="2608183" y="476211"/>
                  <a:pt x="2612571" y="484987"/>
                </a:cubicBezTo>
                <a:cubicBezTo>
                  <a:pt x="2634985" y="529814"/>
                  <a:pt x="2621598" y="507907"/>
                  <a:pt x="2653392" y="550301"/>
                </a:cubicBezTo>
                <a:cubicBezTo>
                  <a:pt x="2656114" y="561187"/>
                  <a:pt x="2663991" y="572005"/>
                  <a:pt x="2661557" y="582959"/>
                </a:cubicBezTo>
                <a:cubicBezTo>
                  <a:pt x="2658115" y="598450"/>
                  <a:pt x="2645474" y="610324"/>
                  <a:pt x="2637064" y="623780"/>
                </a:cubicBezTo>
                <a:cubicBezTo>
                  <a:pt x="2631863" y="632101"/>
                  <a:pt x="2627673" y="641335"/>
                  <a:pt x="2620735" y="648273"/>
                </a:cubicBezTo>
                <a:cubicBezTo>
                  <a:pt x="2616432" y="652576"/>
                  <a:pt x="2609850" y="653716"/>
                  <a:pt x="2604407" y="656437"/>
                </a:cubicBezTo>
              </a:path>
            </a:pathLst>
          </a:custGeom>
          <a:ln>
            <a:solidFill>
              <a:schemeClr val="accent4">
                <a:lumMod val="60000"/>
                <a:lumOff val="40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it-IT"/>
          </a:p>
        </p:txBody>
      </p:sp>
      <p:sp>
        <p:nvSpPr>
          <p:cNvPr id="9" name="Figura a mano libera: forma 8">
            <a:extLst>
              <a:ext uri="{FF2B5EF4-FFF2-40B4-BE49-F238E27FC236}">
                <a16:creationId xmlns:a16="http://schemas.microsoft.com/office/drawing/2014/main" id="{69C3A373-E0A6-4757-B946-E742A5FBEC74}"/>
              </a:ext>
            </a:extLst>
          </p:cNvPr>
          <p:cNvSpPr/>
          <p:nvPr/>
        </p:nvSpPr>
        <p:spPr>
          <a:xfrm>
            <a:off x="4485200" y="1714267"/>
            <a:ext cx="2613447" cy="398419"/>
          </a:xfrm>
          <a:custGeom>
            <a:avLst/>
            <a:gdLst>
              <a:gd name="connsiteX0" fmla="*/ 0 w 2637940"/>
              <a:gd name="connsiteY0" fmla="*/ 0 h 408214"/>
              <a:gd name="connsiteX1" fmla="*/ 81643 w 2637940"/>
              <a:gd name="connsiteY1" fmla="*/ 146957 h 408214"/>
              <a:gd name="connsiteX2" fmla="*/ 106136 w 2637940"/>
              <a:gd name="connsiteY2" fmla="*/ 187779 h 408214"/>
              <a:gd name="connsiteX3" fmla="*/ 130629 w 2637940"/>
              <a:gd name="connsiteY3" fmla="*/ 204107 h 408214"/>
              <a:gd name="connsiteX4" fmla="*/ 163286 w 2637940"/>
              <a:gd name="connsiteY4" fmla="*/ 228600 h 408214"/>
              <a:gd name="connsiteX5" fmla="*/ 285750 w 2637940"/>
              <a:gd name="connsiteY5" fmla="*/ 293914 h 408214"/>
              <a:gd name="connsiteX6" fmla="*/ 342900 w 2637940"/>
              <a:gd name="connsiteY6" fmla="*/ 310243 h 408214"/>
              <a:gd name="connsiteX7" fmla="*/ 375557 w 2637940"/>
              <a:gd name="connsiteY7" fmla="*/ 326571 h 408214"/>
              <a:gd name="connsiteX8" fmla="*/ 489857 w 2637940"/>
              <a:gd name="connsiteY8" fmla="*/ 342900 h 408214"/>
              <a:gd name="connsiteX9" fmla="*/ 612321 w 2637940"/>
              <a:gd name="connsiteY9" fmla="*/ 359229 h 408214"/>
              <a:gd name="connsiteX10" fmla="*/ 873579 w 2637940"/>
              <a:gd name="connsiteY10" fmla="*/ 367393 h 408214"/>
              <a:gd name="connsiteX11" fmla="*/ 1094014 w 2637940"/>
              <a:gd name="connsiteY11" fmla="*/ 375557 h 408214"/>
              <a:gd name="connsiteX12" fmla="*/ 1151164 w 2637940"/>
              <a:gd name="connsiteY12" fmla="*/ 391886 h 408214"/>
              <a:gd name="connsiteX13" fmla="*/ 1224643 w 2637940"/>
              <a:gd name="connsiteY13" fmla="*/ 400050 h 408214"/>
              <a:gd name="connsiteX14" fmla="*/ 1281793 w 2637940"/>
              <a:gd name="connsiteY14" fmla="*/ 408214 h 408214"/>
              <a:gd name="connsiteX15" fmla="*/ 2163536 w 2637940"/>
              <a:gd name="connsiteY15" fmla="*/ 383721 h 408214"/>
              <a:gd name="connsiteX16" fmla="*/ 2269671 w 2637940"/>
              <a:gd name="connsiteY16" fmla="*/ 318407 h 408214"/>
              <a:gd name="connsiteX17" fmla="*/ 2375807 w 2637940"/>
              <a:gd name="connsiteY17" fmla="*/ 261257 h 408214"/>
              <a:gd name="connsiteX18" fmla="*/ 2424793 w 2637940"/>
              <a:gd name="connsiteY18" fmla="*/ 228600 h 408214"/>
              <a:gd name="connsiteX19" fmla="*/ 2514600 w 2637940"/>
              <a:gd name="connsiteY19" fmla="*/ 204107 h 408214"/>
              <a:gd name="connsiteX20" fmla="*/ 2571750 w 2637940"/>
              <a:gd name="connsiteY20" fmla="*/ 179614 h 408214"/>
              <a:gd name="connsiteX21" fmla="*/ 2604407 w 2637940"/>
              <a:gd name="connsiteY21" fmla="*/ 155121 h 408214"/>
              <a:gd name="connsiteX22" fmla="*/ 2637064 w 2637940"/>
              <a:gd name="connsiteY22" fmla="*/ 89807 h 408214"/>
              <a:gd name="connsiteX23" fmla="*/ 2637064 w 2637940"/>
              <a:gd name="connsiteY23" fmla="*/ 24493 h 4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37940" h="408214">
                <a:moveTo>
                  <a:pt x="0" y="0"/>
                </a:moveTo>
                <a:cubicBezTo>
                  <a:pt x="71447" y="178618"/>
                  <a:pt x="-11561" y="-8384"/>
                  <a:pt x="81643" y="146957"/>
                </a:cubicBezTo>
                <a:cubicBezTo>
                  <a:pt x="89807" y="160564"/>
                  <a:pt x="95809" y="175731"/>
                  <a:pt x="106136" y="187779"/>
                </a:cubicBezTo>
                <a:cubicBezTo>
                  <a:pt x="112522" y="195229"/>
                  <a:pt x="122644" y="198404"/>
                  <a:pt x="130629" y="204107"/>
                </a:cubicBezTo>
                <a:cubicBezTo>
                  <a:pt x="141702" y="212016"/>
                  <a:pt x="151840" y="221242"/>
                  <a:pt x="163286" y="228600"/>
                </a:cubicBezTo>
                <a:cubicBezTo>
                  <a:pt x="211671" y="259705"/>
                  <a:pt x="236622" y="277538"/>
                  <a:pt x="285750" y="293914"/>
                </a:cubicBezTo>
                <a:cubicBezTo>
                  <a:pt x="304546" y="300179"/>
                  <a:pt x="324280" y="303472"/>
                  <a:pt x="342900" y="310243"/>
                </a:cubicBezTo>
                <a:cubicBezTo>
                  <a:pt x="354338" y="314402"/>
                  <a:pt x="363900" y="323074"/>
                  <a:pt x="375557" y="326571"/>
                </a:cubicBezTo>
                <a:cubicBezTo>
                  <a:pt x="392773" y="331736"/>
                  <a:pt x="478910" y="341440"/>
                  <a:pt x="489857" y="342900"/>
                </a:cubicBezTo>
                <a:cubicBezTo>
                  <a:pt x="511099" y="345732"/>
                  <a:pt x="593618" y="358294"/>
                  <a:pt x="612321" y="359229"/>
                </a:cubicBezTo>
                <a:cubicBezTo>
                  <a:pt x="699341" y="363580"/>
                  <a:pt x="786501" y="364441"/>
                  <a:pt x="873579" y="367393"/>
                </a:cubicBezTo>
                <a:lnTo>
                  <a:pt x="1094014" y="375557"/>
                </a:lnTo>
                <a:cubicBezTo>
                  <a:pt x="1113064" y="381000"/>
                  <a:pt x="1131691" y="388235"/>
                  <a:pt x="1151164" y="391886"/>
                </a:cubicBezTo>
                <a:cubicBezTo>
                  <a:pt x="1175386" y="396428"/>
                  <a:pt x="1200190" y="396993"/>
                  <a:pt x="1224643" y="400050"/>
                </a:cubicBezTo>
                <a:cubicBezTo>
                  <a:pt x="1243738" y="402437"/>
                  <a:pt x="1262743" y="405493"/>
                  <a:pt x="1281793" y="408214"/>
                </a:cubicBezTo>
                <a:cubicBezTo>
                  <a:pt x="1332652" y="407487"/>
                  <a:pt x="2002316" y="405217"/>
                  <a:pt x="2163536" y="383721"/>
                </a:cubicBezTo>
                <a:cubicBezTo>
                  <a:pt x="2178300" y="381752"/>
                  <a:pt x="2255581" y="327078"/>
                  <a:pt x="2269671" y="318407"/>
                </a:cubicBezTo>
                <a:cubicBezTo>
                  <a:pt x="2456915" y="203180"/>
                  <a:pt x="2212140" y="356729"/>
                  <a:pt x="2375807" y="261257"/>
                </a:cubicBezTo>
                <a:cubicBezTo>
                  <a:pt x="2392758" y="251369"/>
                  <a:pt x="2407240" y="237376"/>
                  <a:pt x="2424793" y="228600"/>
                </a:cubicBezTo>
                <a:cubicBezTo>
                  <a:pt x="2459825" y="211084"/>
                  <a:pt x="2478764" y="213066"/>
                  <a:pt x="2514600" y="204107"/>
                </a:cubicBezTo>
                <a:cubicBezTo>
                  <a:pt x="2533121" y="199477"/>
                  <a:pt x="2556171" y="189351"/>
                  <a:pt x="2571750" y="179614"/>
                </a:cubicBezTo>
                <a:cubicBezTo>
                  <a:pt x="2583289" y="172402"/>
                  <a:pt x="2593521" y="163285"/>
                  <a:pt x="2604407" y="155121"/>
                </a:cubicBezTo>
                <a:cubicBezTo>
                  <a:pt x="2612494" y="141642"/>
                  <a:pt x="2635181" y="110523"/>
                  <a:pt x="2637064" y="89807"/>
                </a:cubicBezTo>
                <a:cubicBezTo>
                  <a:pt x="2639035" y="68125"/>
                  <a:pt x="2637064" y="46264"/>
                  <a:pt x="2637064" y="24493"/>
                </a:cubicBezTo>
              </a:path>
            </a:pathLst>
          </a:custGeom>
          <a:ln>
            <a:solidFill>
              <a:schemeClr val="accent4">
                <a:lumMod val="60000"/>
                <a:lumOff val="40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7784B2AA-450D-41D9-9B9F-9CB0DB9BE680}"/>
              </a:ext>
            </a:extLst>
          </p:cNvPr>
          <p:cNvSpPr txBox="1"/>
          <p:nvPr/>
        </p:nvSpPr>
        <p:spPr>
          <a:xfrm>
            <a:off x="6950815" y="1072096"/>
            <a:ext cx="407484" cy="369332"/>
          </a:xfrm>
          <a:prstGeom prst="rect">
            <a:avLst/>
          </a:prstGeom>
          <a:noFill/>
        </p:spPr>
        <p:txBody>
          <a:bodyPr wrap="none" rtlCol="0">
            <a:spAutoFit/>
          </a:bodyPr>
          <a:lstStyle/>
          <a:p>
            <a:r>
              <a:rPr lang="it-IT" dirty="0"/>
              <a:t>S1</a:t>
            </a:r>
          </a:p>
        </p:txBody>
      </p:sp>
      <p:sp>
        <p:nvSpPr>
          <p:cNvPr id="11" name="CasellaDiTesto 10">
            <a:extLst>
              <a:ext uri="{FF2B5EF4-FFF2-40B4-BE49-F238E27FC236}">
                <a16:creationId xmlns:a16="http://schemas.microsoft.com/office/drawing/2014/main" id="{96C1ED33-498C-4412-A362-B34567682FD8}"/>
              </a:ext>
            </a:extLst>
          </p:cNvPr>
          <p:cNvSpPr txBox="1"/>
          <p:nvPr/>
        </p:nvSpPr>
        <p:spPr>
          <a:xfrm>
            <a:off x="6953925" y="1913476"/>
            <a:ext cx="407484" cy="369332"/>
          </a:xfrm>
          <a:prstGeom prst="rect">
            <a:avLst/>
          </a:prstGeom>
          <a:noFill/>
        </p:spPr>
        <p:txBody>
          <a:bodyPr wrap="none" rtlCol="0">
            <a:spAutoFit/>
          </a:bodyPr>
          <a:lstStyle/>
          <a:p>
            <a:r>
              <a:rPr lang="it-IT" dirty="0"/>
              <a:t>S2</a:t>
            </a:r>
          </a:p>
        </p:txBody>
      </p:sp>
      <p:sp>
        <p:nvSpPr>
          <p:cNvPr id="12" name="CasellaDiTesto 11">
            <a:extLst>
              <a:ext uri="{FF2B5EF4-FFF2-40B4-BE49-F238E27FC236}">
                <a16:creationId xmlns:a16="http://schemas.microsoft.com/office/drawing/2014/main" id="{E29F8B88-A706-462A-B5D5-9E783015DF01}"/>
              </a:ext>
            </a:extLst>
          </p:cNvPr>
          <p:cNvSpPr txBox="1"/>
          <p:nvPr/>
        </p:nvSpPr>
        <p:spPr>
          <a:xfrm>
            <a:off x="4162613" y="1517796"/>
            <a:ext cx="279244" cy="369332"/>
          </a:xfrm>
          <a:prstGeom prst="rect">
            <a:avLst/>
          </a:prstGeom>
          <a:noFill/>
        </p:spPr>
        <p:txBody>
          <a:bodyPr wrap="none" rtlCol="0">
            <a:spAutoFit/>
          </a:bodyPr>
          <a:lstStyle/>
          <a:p>
            <a:r>
              <a:rPr lang="it-IT" dirty="0">
                <a:solidFill>
                  <a:schemeClr val="accent2"/>
                </a:solidFill>
                <a:latin typeface="Symbol" panose="05050102010706020507" pitchFamily="18" charset="2"/>
              </a:rPr>
              <a:t>g</a:t>
            </a:r>
          </a:p>
        </p:txBody>
      </p:sp>
      <p:sp>
        <p:nvSpPr>
          <p:cNvPr id="13" name="CasellaDiTesto 12">
            <a:extLst>
              <a:ext uri="{FF2B5EF4-FFF2-40B4-BE49-F238E27FC236}">
                <a16:creationId xmlns:a16="http://schemas.microsoft.com/office/drawing/2014/main" id="{9B6C3CCC-0921-4837-A6B6-726B384E03B9}"/>
              </a:ext>
            </a:extLst>
          </p:cNvPr>
          <p:cNvSpPr txBox="1"/>
          <p:nvPr/>
        </p:nvSpPr>
        <p:spPr>
          <a:xfrm>
            <a:off x="232610" y="201356"/>
            <a:ext cx="8999622" cy="369332"/>
          </a:xfrm>
          <a:prstGeom prst="rect">
            <a:avLst/>
          </a:prstGeom>
          <a:noFill/>
        </p:spPr>
        <p:txBody>
          <a:bodyPr wrap="square" rtlCol="0">
            <a:spAutoFit/>
          </a:bodyPr>
          <a:lstStyle/>
          <a:p>
            <a:r>
              <a:rPr lang="it-IT" dirty="0"/>
              <a:t>Consideriamo una linea chiusa </a:t>
            </a:r>
            <a:r>
              <a:rPr lang="it-IT" dirty="0">
                <a:solidFill>
                  <a:schemeClr val="accent2"/>
                </a:solidFill>
                <a:latin typeface="Symbol" panose="05050102010706020507" pitchFamily="18" charset="2"/>
              </a:rPr>
              <a:t>g </a:t>
            </a:r>
            <a:r>
              <a:rPr lang="it-IT" dirty="0"/>
              <a:t>concatenata al circuito così come indicato in figura: </a:t>
            </a: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E6211E4-31B9-4A98-B971-83FF19188478}"/>
                  </a:ext>
                </a:extLst>
              </p:cNvPr>
              <p:cNvSpPr txBox="1"/>
              <p:nvPr/>
            </p:nvSpPr>
            <p:spPr>
              <a:xfrm>
                <a:off x="312821" y="3494689"/>
                <a:ext cx="11702713" cy="956929"/>
              </a:xfrm>
              <a:prstGeom prst="rect">
                <a:avLst/>
              </a:prstGeom>
              <a:noFill/>
            </p:spPr>
            <p:txBody>
              <a:bodyPr wrap="square" rtlCol="0">
                <a:spAutoFit/>
              </a:bodyPr>
              <a:lstStyle/>
              <a:p>
                <a:r>
                  <a:rPr lang="it-IT" dirty="0"/>
                  <a:t>Secondo il teorema della circuitazione da noi enunciato nel caso stazionario la circuitazione dell’induzione magnetica lungo </a:t>
                </a:r>
                <a:r>
                  <a:rPr lang="it-IT" dirty="0">
                    <a:solidFill>
                      <a:schemeClr val="accent2"/>
                    </a:solidFill>
                    <a:latin typeface="Symbol" panose="05050102010706020507" pitchFamily="18" charset="2"/>
                  </a:rPr>
                  <a:t>g</a:t>
                </a:r>
                <a:r>
                  <a:rPr lang="it-IT" dirty="0"/>
                  <a:t> deve essere uguale a </a:t>
                </a:r>
                <a14:m>
                  <m:oMath xmlns:m="http://schemas.openxmlformats.org/officeDocument/2006/math">
                    <m:sSub>
                      <m:sSubPr>
                        <m:ctrlPr>
                          <a:rPr lang="it-IT" sz="1800" i="1" smtClean="0">
                            <a:solidFill>
                              <a:srgbClr val="000000"/>
                            </a:solidFill>
                            <a:latin typeface="Cambria Math" panose="02040503050406030204" pitchFamily="18" charset="0"/>
                            <a:ea typeface="Cambria Math" panose="02040503050406030204" pitchFamily="18" charset="0"/>
                          </a:rPr>
                        </m:ctrlPr>
                      </m:sSubPr>
                      <m:e>
                        <m:r>
                          <a:rPr lang="it-IT" sz="1800" i="1" smtClean="0">
                            <a:solidFill>
                              <a:srgbClr val="000000"/>
                            </a:solidFill>
                            <a:latin typeface="Cambria Math" panose="02040503050406030204" pitchFamily="18" charset="0"/>
                            <a:ea typeface="Cambria Math" panose="02040503050406030204" pitchFamily="18" charset="0"/>
                          </a:rPr>
                          <m:t>𝜇</m:t>
                        </m:r>
                      </m:e>
                      <m:sub>
                        <m:r>
                          <a:rPr lang="it-IT" sz="1800" b="0" i="1" smtClean="0">
                            <a:solidFill>
                              <a:srgbClr val="000000"/>
                            </a:solidFill>
                            <a:latin typeface="Cambria Math" panose="02040503050406030204" pitchFamily="18" charset="0"/>
                            <a:ea typeface="Cambria Math" panose="02040503050406030204" pitchFamily="18" charset="0"/>
                          </a:rPr>
                          <m:t>0</m:t>
                        </m:r>
                      </m:sub>
                    </m:sSub>
                  </m:oMath>
                </a14:m>
                <a:r>
                  <a:rPr lang="it-IT" dirty="0"/>
                  <a:t> le correnti concatenate con </a:t>
                </a:r>
                <a:r>
                  <a:rPr lang="it-IT" dirty="0">
                    <a:solidFill>
                      <a:schemeClr val="accent2"/>
                    </a:solidFill>
                    <a:latin typeface="Symbol" panose="05050102010706020507" pitchFamily="18" charset="2"/>
                  </a:rPr>
                  <a:t>g </a:t>
                </a:r>
                <a:r>
                  <a:rPr lang="it-IT" dirty="0"/>
                  <a:t>ovvero pari al flusso di </a:t>
                </a:r>
                <a14:m>
                  <m:oMath xmlns:m="http://schemas.openxmlformats.org/officeDocument/2006/math">
                    <m:acc>
                      <m:accPr>
                        <m:chr m:val="⃗"/>
                        <m:ctrlPr>
                          <a:rPr lang="it-IT" i="1">
                            <a:solidFill>
                              <a:srgbClr val="000000"/>
                            </a:solidFill>
                            <a:latin typeface="Cambria Math" panose="02040503050406030204" pitchFamily="18" charset="0"/>
                            <a:ea typeface="Cambria Math" panose="02040503050406030204" pitchFamily="18" charset="0"/>
                          </a:rPr>
                        </m:ctrlPr>
                      </m:accPr>
                      <m:e>
                        <m:r>
                          <a:rPr lang="it-IT" i="1">
                            <a:solidFill>
                              <a:srgbClr val="000000"/>
                            </a:solidFill>
                            <a:latin typeface="Cambria Math" panose="02040503050406030204" pitchFamily="18" charset="0"/>
                            <a:ea typeface="Cambria Math" panose="02040503050406030204" pitchFamily="18" charset="0"/>
                          </a:rPr>
                          <m:t>𝐽</m:t>
                        </m:r>
                      </m:e>
                    </m:acc>
                  </m:oMath>
                </a14:m>
                <a:r>
                  <a:rPr lang="it-IT" dirty="0"/>
                  <a:t> attraverso una superficie S avente </a:t>
                </a:r>
                <a:r>
                  <a:rPr lang="it-IT" dirty="0">
                    <a:solidFill>
                      <a:schemeClr val="accent2"/>
                    </a:solidFill>
                    <a:latin typeface="Symbol" panose="05050102010706020507" pitchFamily="18" charset="2"/>
                  </a:rPr>
                  <a:t>g</a:t>
                </a:r>
                <a:r>
                  <a:rPr lang="it-IT" dirty="0"/>
                  <a:t> come contorno:</a:t>
                </a:r>
              </a:p>
            </p:txBody>
          </p:sp>
        </mc:Choice>
        <mc:Fallback xmlns="">
          <p:sp>
            <p:nvSpPr>
              <p:cNvPr id="14" name="CasellaDiTesto 13">
                <a:extLst>
                  <a:ext uri="{FF2B5EF4-FFF2-40B4-BE49-F238E27FC236}">
                    <a16:creationId xmlns:a16="http://schemas.microsoft.com/office/drawing/2014/main" id="{EE6211E4-31B9-4A98-B971-83FF19188478}"/>
                  </a:ext>
                </a:extLst>
              </p:cNvPr>
              <p:cNvSpPr txBox="1">
                <a:spLocks noRot="1" noChangeAspect="1" noMove="1" noResize="1" noEditPoints="1" noAdjustHandles="1" noChangeArrowheads="1" noChangeShapeType="1" noTextEdit="1"/>
              </p:cNvSpPr>
              <p:nvPr/>
            </p:nvSpPr>
            <p:spPr>
              <a:xfrm>
                <a:off x="312821" y="3494689"/>
                <a:ext cx="11702713" cy="956929"/>
              </a:xfrm>
              <a:prstGeom prst="rect">
                <a:avLst/>
              </a:prstGeom>
              <a:blipFill>
                <a:blip r:embed="rId3"/>
                <a:stretch>
                  <a:fillRect l="-417" t="-3185" b="-9554"/>
                </a:stretch>
              </a:blipFill>
            </p:spPr>
            <p:txBody>
              <a:bodyPr/>
              <a:lstStyle/>
              <a:p>
                <a:r>
                  <a:rPr lang="it-IT">
                    <a:noFill/>
                  </a:rPr>
                  <a:t> </a:t>
                </a:r>
              </a:p>
            </p:txBody>
          </p:sp>
        </mc:Fallback>
      </mc:AlternateContent>
      <p:grpSp>
        <p:nvGrpSpPr>
          <p:cNvPr id="19" name="Gruppo 18">
            <a:extLst>
              <a:ext uri="{FF2B5EF4-FFF2-40B4-BE49-F238E27FC236}">
                <a16:creationId xmlns:a16="http://schemas.microsoft.com/office/drawing/2014/main" id="{1DB5B1B0-2322-43BA-8047-82CAB159664B}"/>
              </a:ext>
            </a:extLst>
          </p:cNvPr>
          <p:cNvGrpSpPr/>
          <p:nvPr/>
        </p:nvGrpSpPr>
        <p:grpSpPr>
          <a:xfrm>
            <a:off x="3884505" y="4280963"/>
            <a:ext cx="3879273" cy="1061060"/>
            <a:chOff x="3884505" y="4280963"/>
            <a:chExt cx="3879273" cy="1061060"/>
          </a:xfrm>
        </p:grpSpPr>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8EE20DF8-A794-4CC0-A3AD-E927E20A32BF}"/>
                    </a:ext>
                  </a:extLst>
                </p:cNvPr>
                <p:cNvSpPr txBox="1"/>
                <p:nvPr/>
              </p:nvSpPr>
              <p:spPr>
                <a:xfrm>
                  <a:off x="3884505" y="4280963"/>
                  <a:ext cx="3879273" cy="10610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m:oMathPara>
                  </a14:m>
                  <a:endParaRPr lang="it-IT" sz="2400" dirty="0"/>
                </a:p>
              </p:txBody>
            </p:sp>
          </mc:Choice>
          <mc:Fallback xmlns="">
            <p:sp>
              <p:nvSpPr>
                <p:cNvPr id="15" name="CasellaDiTesto 14">
                  <a:extLst>
                    <a:ext uri="{FF2B5EF4-FFF2-40B4-BE49-F238E27FC236}">
                      <a16:creationId xmlns:a16="http://schemas.microsoft.com/office/drawing/2014/main" id="{8EE20DF8-A794-4CC0-A3AD-E927E20A32BF}"/>
                    </a:ext>
                  </a:extLst>
                </p:cNvPr>
                <p:cNvSpPr txBox="1">
                  <a:spLocks noRot="1" noChangeAspect="1" noMove="1" noResize="1" noEditPoints="1" noAdjustHandles="1" noChangeArrowheads="1" noChangeShapeType="1" noTextEdit="1"/>
                </p:cNvSpPr>
                <p:nvPr/>
              </p:nvSpPr>
              <p:spPr>
                <a:xfrm>
                  <a:off x="3884505" y="4280963"/>
                  <a:ext cx="3879273" cy="1061060"/>
                </a:xfrm>
                <a:prstGeom prst="rect">
                  <a:avLst/>
                </a:prstGeom>
                <a:blipFill>
                  <a:blip r:embed="rId4"/>
                  <a:stretch>
                    <a:fillRect/>
                  </a:stretch>
                </a:blipFill>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4D6CB09E-134C-4219-BF30-6BBF9158A470}"/>
                </a:ext>
              </a:extLst>
            </p:cNvPr>
            <p:cNvSpPr txBox="1"/>
            <p:nvPr/>
          </p:nvSpPr>
          <p:spPr>
            <a:xfrm>
              <a:off x="4576010" y="4952328"/>
              <a:ext cx="312821" cy="369332"/>
            </a:xfrm>
            <a:prstGeom prst="rect">
              <a:avLst/>
            </a:prstGeom>
            <a:noFill/>
          </p:spPr>
          <p:txBody>
            <a:bodyPr wrap="square">
              <a:spAutoFit/>
            </a:bodyPr>
            <a:lstStyle/>
            <a:p>
              <a:r>
                <a:rPr lang="it-IT" dirty="0">
                  <a:solidFill>
                    <a:schemeClr val="accent2"/>
                  </a:solidFill>
                  <a:latin typeface="Symbol" panose="05050102010706020507" pitchFamily="18" charset="2"/>
                </a:rPr>
                <a:t>g</a:t>
              </a:r>
              <a:endParaRPr lang="it-IT" dirty="0"/>
            </a:p>
          </p:txBody>
        </p:sp>
      </p:gr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82637BF2-F4C0-4164-9F77-18CDB92A7E2B}"/>
                  </a:ext>
                </a:extLst>
              </p:cNvPr>
              <p:cNvSpPr txBox="1"/>
              <p:nvPr/>
            </p:nvSpPr>
            <p:spPr>
              <a:xfrm>
                <a:off x="312821" y="5747512"/>
                <a:ext cx="11702713" cy="923330"/>
              </a:xfrm>
              <a:prstGeom prst="rect">
                <a:avLst/>
              </a:prstGeom>
              <a:noFill/>
            </p:spPr>
            <p:txBody>
              <a:bodyPr wrap="square" rtlCol="0">
                <a:spAutoFit/>
              </a:bodyPr>
              <a:lstStyle/>
              <a:p>
                <a:r>
                  <a:rPr lang="it-IT" dirty="0"/>
                  <a:t>Nel caso non stazionario, questo enunciato presenta difficoltà evidenti poiché se consideriamo le superfici S1 ed S2, il primo membro dell’equazione resta uguale ma il secondo assume il valore </a:t>
                </a:r>
                <a14:m>
                  <m:oMath xmlns:m="http://schemas.openxmlformats.org/officeDocument/2006/math">
                    <m:sSub>
                      <m:sSubPr>
                        <m:ctrlPr>
                          <a:rPr lang="it-IT" sz="1800" i="1" smtClean="0">
                            <a:solidFill>
                              <a:srgbClr val="000000"/>
                            </a:solidFill>
                            <a:latin typeface="Cambria Math" panose="02040503050406030204" pitchFamily="18" charset="0"/>
                            <a:ea typeface="Cambria Math" panose="02040503050406030204" pitchFamily="18" charset="0"/>
                          </a:rPr>
                        </m:ctrlPr>
                      </m:sSubPr>
                      <m:e>
                        <m:r>
                          <a:rPr lang="it-IT" sz="1800" i="1" smtClean="0">
                            <a:solidFill>
                              <a:srgbClr val="000000"/>
                            </a:solidFill>
                            <a:latin typeface="Cambria Math" panose="02040503050406030204" pitchFamily="18" charset="0"/>
                            <a:ea typeface="Cambria Math" panose="02040503050406030204" pitchFamily="18" charset="0"/>
                          </a:rPr>
                          <m:t>𝜇</m:t>
                        </m:r>
                      </m:e>
                      <m:sub>
                        <m:r>
                          <a:rPr lang="it-IT" sz="1800" b="0" i="1" smtClean="0">
                            <a:solidFill>
                              <a:srgbClr val="000000"/>
                            </a:solidFill>
                            <a:latin typeface="Cambria Math" panose="02040503050406030204" pitchFamily="18" charset="0"/>
                            <a:ea typeface="Cambria Math" panose="02040503050406030204" pitchFamily="18" charset="0"/>
                          </a:rPr>
                          <m:t>0</m:t>
                        </m:r>
                      </m:sub>
                    </m:sSub>
                    <m:r>
                      <a:rPr lang="it-IT" i="1">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𝑡</m:t>
                    </m:r>
                    <m:r>
                      <a:rPr lang="it-IT" i="1">
                        <a:latin typeface="Cambria Math" panose="02040503050406030204" pitchFamily="18" charset="0"/>
                        <a:ea typeface="Cambria Math" panose="02040503050406030204" pitchFamily="18" charset="0"/>
                      </a:rPr>
                      <m:t>)</m:t>
                    </m:r>
                  </m:oMath>
                </a14:m>
                <a:r>
                  <a:rPr lang="it-IT" dirty="0"/>
                  <a:t> oppure 0</a:t>
                </a:r>
              </a:p>
              <a:p>
                <a:endParaRPr lang="it-IT" dirty="0"/>
              </a:p>
            </p:txBody>
          </p:sp>
        </mc:Choice>
        <mc:Fallback xmlns="">
          <p:sp>
            <p:nvSpPr>
              <p:cNvPr id="20" name="CasellaDiTesto 19">
                <a:extLst>
                  <a:ext uri="{FF2B5EF4-FFF2-40B4-BE49-F238E27FC236}">
                    <a16:creationId xmlns:a16="http://schemas.microsoft.com/office/drawing/2014/main" id="{82637BF2-F4C0-4164-9F77-18CDB92A7E2B}"/>
                  </a:ext>
                </a:extLst>
              </p:cNvPr>
              <p:cNvSpPr txBox="1">
                <a:spLocks noRot="1" noChangeAspect="1" noMove="1" noResize="1" noEditPoints="1" noAdjustHandles="1" noChangeArrowheads="1" noChangeShapeType="1" noTextEdit="1"/>
              </p:cNvSpPr>
              <p:nvPr/>
            </p:nvSpPr>
            <p:spPr>
              <a:xfrm>
                <a:off x="312821" y="5747512"/>
                <a:ext cx="11702713" cy="923330"/>
              </a:xfrm>
              <a:prstGeom prst="rect">
                <a:avLst/>
              </a:prstGeom>
              <a:blipFill>
                <a:blip r:embed="rId5"/>
                <a:stretch>
                  <a:fillRect l="-417" t="-3974" r="-625"/>
                </a:stretch>
              </a:blipFill>
            </p:spPr>
            <p:txBody>
              <a:bodyPr/>
              <a:lstStyle/>
              <a:p>
                <a:r>
                  <a:rPr lang="it-IT">
                    <a:noFill/>
                  </a:rPr>
                  <a:t> </a:t>
                </a:r>
              </a:p>
            </p:txBody>
          </p:sp>
        </mc:Fallback>
      </mc:AlternateContent>
    </p:spTree>
    <p:extLst>
      <p:ext uri="{BB962C8B-B14F-4D97-AF65-F5344CB8AC3E}">
        <p14:creationId xmlns:p14="http://schemas.microsoft.com/office/powerpoint/2010/main" val="17652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4"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D8629B9-BE80-4903-8759-C9A94188A8DD}"/>
                  </a:ext>
                </a:extLst>
              </p:cNvPr>
              <p:cNvSpPr txBox="1"/>
              <p:nvPr/>
            </p:nvSpPr>
            <p:spPr>
              <a:xfrm>
                <a:off x="3297976" y="1354975"/>
                <a:ext cx="1967013"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𝐽</m:t>
                          </m:r>
                        </m:e>
                      </m:acc>
                      <m:r>
                        <a:rPr lang="it-IT" sz="2800" b="0" i="1" smtClean="0">
                          <a:solidFill>
                            <a:srgbClr val="000000"/>
                          </a:solidFill>
                          <a:latin typeface="Cambria Math" panose="02040503050406030204" pitchFamily="18" charset="0"/>
                          <a:ea typeface="Cambria Math" panose="02040503050406030204" pitchFamily="18" charset="0"/>
                        </a:rPr>
                        <m:t>+</m:t>
                      </m:r>
                      <m:f>
                        <m:fPr>
                          <m:ctrlPr>
                            <a:rPr lang="it-IT" sz="2800" i="1" dirty="0">
                              <a:solidFill>
                                <a:srgbClr val="000000"/>
                              </a:solidFill>
                              <a:latin typeface="Cambria Math" panose="02040503050406030204" pitchFamily="18" charset="0"/>
                              <a:ea typeface="Cambria Math" panose="02040503050406030204" pitchFamily="18" charset="0"/>
                            </a:rPr>
                          </m:ctrlPr>
                        </m:fPr>
                        <m:num>
                          <m:r>
                            <a:rPr lang="it-IT" sz="2800" i="1" dirty="0" smtClean="0">
                              <a:solidFill>
                                <a:srgbClr val="000000"/>
                              </a:solidFill>
                              <a:latin typeface="Cambria Math" panose="02040503050406030204" pitchFamily="18" charset="0"/>
                              <a:ea typeface="Cambria Math" panose="02040503050406030204" pitchFamily="18" charset="0"/>
                            </a:rPr>
                            <m:t>𝜕𝜌</m:t>
                          </m:r>
                        </m:num>
                        <m:den>
                          <m:r>
                            <a:rPr lang="it-IT" sz="2800" i="1" dirty="0" smtClean="0">
                              <a:solidFill>
                                <a:srgbClr val="000000"/>
                              </a:solidFill>
                              <a:latin typeface="Cambria Math" panose="02040503050406030204" pitchFamily="18" charset="0"/>
                              <a:ea typeface="Cambria Math" panose="02040503050406030204" pitchFamily="18" charset="0"/>
                            </a:rPr>
                            <m:t>𝜕</m:t>
                          </m:r>
                          <m:r>
                            <a:rPr lang="it-IT" sz="2800" i="1" dirty="0">
                              <a:solidFill>
                                <a:srgbClr val="000000"/>
                              </a:solidFill>
                              <a:latin typeface="Cambria Math" panose="02040503050406030204" pitchFamily="18" charset="0"/>
                              <a:ea typeface="Cambria Math" panose="02040503050406030204" pitchFamily="18" charset="0"/>
                            </a:rPr>
                            <m:t>𝑡</m:t>
                          </m:r>
                        </m:den>
                      </m:f>
                      <m:r>
                        <a:rPr lang="it-IT" sz="2800" b="0" i="1" dirty="0" smtClean="0">
                          <a:solidFill>
                            <a:srgbClr val="000000"/>
                          </a:solidFill>
                          <a:latin typeface="Cambria Math" panose="02040503050406030204" pitchFamily="18" charset="0"/>
                          <a:ea typeface="Cambria Math" panose="02040503050406030204" pitchFamily="18" charset="0"/>
                        </a:rPr>
                        <m:t>=∅</m:t>
                      </m:r>
                    </m:oMath>
                  </m:oMathPara>
                </a14:m>
                <a:endParaRPr lang="it-IT" sz="2800" dirty="0"/>
              </a:p>
            </p:txBody>
          </p:sp>
        </mc:Choice>
        <mc:Fallback xmlns="">
          <p:sp>
            <p:nvSpPr>
              <p:cNvPr id="2" name="CasellaDiTesto 1">
                <a:extLst>
                  <a:ext uri="{FF2B5EF4-FFF2-40B4-BE49-F238E27FC236}">
                    <a16:creationId xmlns:a16="http://schemas.microsoft.com/office/drawing/2014/main" id="{4D8629B9-BE80-4903-8759-C9A94188A8DD}"/>
                  </a:ext>
                </a:extLst>
              </p:cNvPr>
              <p:cNvSpPr txBox="1">
                <a:spLocks noRot="1" noChangeAspect="1" noMove="1" noResize="1" noEditPoints="1" noAdjustHandles="1" noChangeArrowheads="1" noChangeShapeType="1" noTextEdit="1"/>
              </p:cNvSpPr>
              <p:nvPr/>
            </p:nvSpPr>
            <p:spPr>
              <a:xfrm>
                <a:off x="3297976" y="1354975"/>
                <a:ext cx="1967013" cy="81926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3CB4BF1-B206-43FE-AB4E-3229F668D20C}"/>
                  </a:ext>
                </a:extLst>
              </p:cNvPr>
              <p:cNvSpPr txBox="1"/>
              <p:nvPr/>
            </p:nvSpPr>
            <p:spPr>
              <a:xfrm>
                <a:off x="6196262" y="795944"/>
                <a:ext cx="1688475"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ea typeface="Cambria Math" panose="02040503050406030204" pitchFamily="18" charset="0"/>
                        </a:rPr>
                        <m:t>𝜌</m:t>
                      </m:r>
                      <m:r>
                        <a:rPr lang="it-IT" sz="2800" b="0" i="1" smtClean="0">
                          <a:latin typeface="Cambria Math" panose="02040503050406030204" pitchFamily="18" charset="0"/>
                          <a:ea typeface="Cambria Math" panose="02040503050406030204" pitchFamily="18" charset="0"/>
                        </a:rPr>
                        <m:t>=</m:t>
                      </m:r>
                      <m:sSub>
                        <m:sSubPr>
                          <m:ctrlPr>
                            <a:rPr lang="it-IT" sz="2800" b="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𝜀</m:t>
                          </m:r>
                        </m:e>
                        <m:sub>
                          <m:r>
                            <a:rPr lang="it-IT" sz="2800" b="0" i="1" smtClean="0">
                              <a:latin typeface="Cambria Math" panose="02040503050406030204" pitchFamily="18" charset="0"/>
                              <a:ea typeface="Cambria Math" panose="02040503050406030204" pitchFamily="18" charset="0"/>
                            </a:rPr>
                            <m:t>0</m:t>
                          </m:r>
                        </m:sub>
                      </m:sSub>
                      <m:acc>
                        <m:accPr>
                          <m:chr m:val="⃗"/>
                          <m:ctrlPr>
                            <a:rPr lang="it-IT" sz="2800" i="1">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r>
                        <a:rPr lang="it-IT" sz="2800" b="0" i="1" smtClean="0">
                          <a:solidFill>
                            <a:srgbClr val="000000"/>
                          </a:solidFill>
                          <a:latin typeface="Cambria Math" panose="02040503050406030204" pitchFamily="18" charset="0"/>
                          <a:ea typeface="Cambria Math" panose="02040503050406030204" pitchFamily="18" charset="0"/>
                        </a:rPr>
                        <m:t> </m:t>
                      </m:r>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𝐸</m:t>
                          </m:r>
                        </m:e>
                      </m:acc>
                      <m:r>
                        <a:rPr lang="it-IT" sz="2800" b="0" i="1" smtClean="0">
                          <a:solidFill>
                            <a:srgbClr val="000000"/>
                          </a:solidFill>
                          <a:latin typeface="Cambria Math" panose="02040503050406030204" pitchFamily="18" charset="0"/>
                          <a:ea typeface="Cambria Math" panose="02040503050406030204" pitchFamily="18" charset="0"/>
                        </a:rPr>
                        <m:t> </m:t>
                      </m:r>
                    </m:oMath>
                  </m:oMathPara>
                </a14:m>
                <a:endParaRPr lang="it-IT" sz="2800" dirty="0"/>
              </a:p>
            </p:txBody>
          </p:sp>
        </mc:Choice>
        <mc:Fallback xmlns="">
          <p:sp>
            <p:nvSpPr>
              <p:cNvPr id="3" name="CasellaDiTesto 2">
                <a:extLst>
                  <a:ext uri="{FF2B5EF4-FFF2-40B4-BE49-F238E27FC236}">
                    <a16:creationId xmlns:a16="http://schemas.microsoft.com/office/drawing/2014/main" id="{B3CB4BF1-B206-43FE-AB4E-3229F668D20C}"/>
                  </a:ext>
                </a:extLst>
              </p:cNvPr>
              <p:cNvSpPr txBox="1">
                <a:spLocks noRot="1" noChangeAspect="1" noMove="1" noResize="1" noEditPoints="1" noAdjustHandles="1" noChangeArrowheads="1" noChangeShapeType="1" noTextEdit="1"/>
              </p:cNvSpPr>
              <p:nvPr/>
            </p:nvSpPr>
            <p:spPr>
              <a:xfrm>
                <a:off x="6196262" y="795944"/>
                <a:ext cx="1688475" cy="483146"/>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44BC0AA-F0B9-45D0-8C58-735FBCF45082}"/>
                  </a:ext>
                </a:extLst>
              </p:cNvPr>
              <p:cNvSpPr txBox="1"/>
              <p:nvPr/>
            </p:nvSpPr>
            <p:spPr>
              <a:xfrm>
                <a:off x="2115739" y="2795377"/>
                <a:ext cx="876304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𝐽</m:t>
                          </m:r>
                        </m:e>
                      </m:acc>
                      <m:r>
                        <a:rPr lang="it-IT" sz="2800" b="0" i="1" smtClean="0">
                          <a:solidFill>
                            <a:srgbClr val="000000"/>
                          </a:solidFill>
                          <a:latin typeface="Cambria Math" panose="02040503050406030204" pitchFamily="18" charset="0"/>
                          <a:ea typeface="Cambria Math" panose="02040503050406030204" pitchFamily="18" charset="0"/>
                        </a:rPr>
                        <m:t>+</m:t>
                      </m:r>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0</m:t>
                          </m:r>
                        </m:sub>
                      </m:sSub>
                      <m:f>
                        <m:fPr>
                          <m:ctrlPr>
                            <a:rPr lang="it-IT" sz="2800" i="1" dirty="0">
                              <a:solidFill>
                                <a:srgbClr val="000000"/>
                              </a:solidFill>
                              <a:latin typeface="Cambria Math" panose="02040503050406030204" pitchFamily="18" charset="0"/>
                              <a:ea typeface="Cambria Math" panose="02040503050406030204" pitchFamily="18" charset="0"/>
                            </a:rPr>
                          </m:ctrlPr>
                        </m:fPr>
                        <m:num>
                          <m:r>
                            <a:rPr lang="it-IT" sz="2800" i="1" dirty="0" smtClean="0">
                              <a:solidFill>
                                <a:srgbClr val="000000"/>
                              </a:solidFill>
                              <a:latin typeface="Cambria Math" panose="02040503050406030204" pitchFamily="18" charset="0"/>
                              <a:ea typeface="Cambria Math" panose="02040503050406030204" pitchFamily="18" charset="0"/>
                            </a:rPr>
                            <m:t>𝜕</m:t>
                          </m:r>
                        </m:num>
                        <m:den>
                          <m:r>
                            <a:rPr lang="it-IT" sz="2800" i="1" dirty="0" smtClean="0">
                              <a:solidFill>
                                <a:srgbClr val="000000"/>
                              </a:solidFill>
                              <a:latin typeface="Cambria Math" panose="02040503050406030204" pitchFamily="18" charset="0"/>
                              <a:ea typeface="Cambria Math" panose="02040503050406030204" pitchFamily="18" charset="0"/>
                            </a:rPr>
                            <m:t>𝜕</m:t>
                          </m:r>
                          <m:r>
                            <a:rPr lang="it-IT" sz="2800" i="1" dirty="0">
                              <a:solidFill>
                                <a:srgbClr val="000000"/>
                              </a:solidFill>
                              <a:latin typeface="Cambria Math" panose="02040503050406030204" pitchFamily="18" charset="0"/>
                              <a:ea typeface="Cambria Math" panose="02040503050406030204" pitchFamily="18" charset="0"/>
                            </a:rPr>
                            <m:t>𝑡</m:t>
                          </m:r>
                        </m:den>
                      </m:f>
                      <m:d>
                        <m:dPr>
                          <m:ctrlPr>
                            <a:rPr lang="it-IT" sz="2800" i="1" dirty="0" smtClean="0">
                              <a:solidFill>
                                <a:srgbClr val="000000"/>
                              </a:solidFill>
                              <a:latin typeface="Cambria Math" panose="02040503050406030204" pitchFamily="18" charset="0"/>
                              <a:ea typeface="Cambria Math" panose="02040503050406030204" pitchFamily="18" charset="0"/>
                            </a:rPr>
                          </m:ctrlPr>
                        </m:dPr>
                        <m:e>
                          <m:acc>
                            <m:accPr>
                              <m:chr m:val="⃗"/>
                              <m:ctrlPr>
                                <a:rPr lang="it-IT" sz="2800" i="1">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r>
                            <a:rPr lang="it-IT" sz="2800" i="1">
                              <a:solidFill>
                                <a:srgbClr val="000000"/>
                              </a:solidFill>
                              <a:latin typeface="Cambria Math" panose="02040503050406030204" pitchFamily="18" charset="0"/>
                              <a:ea typeface="Cambria Math" panose="02040503050406030204" pitchFamily="18" charset="0"/>
                            </a:rPr>
                            <m:t> </m:t>
                          </m:r>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i="1">
                                  <a:solidFill>
                                    <a:srgbClr val="000000"/>
                                  </a:solidFill>
                                  <a:latin typeface="Cambria Math" panose="02040503050406030204" pitchFamily="18" charset="0"/>
                                  <a:ea typeface="Cambria Math" panose="02040503050406030204" pitchFamily="18" charset="0"/>
                                </a:rPr>
                                <m:t>𝐸</m:t>
                              </m:r>
                            </m:e>
                          </m:acc>
                        </m:e>
                      </m:d>
                      <m:r>
                        <a:rPr lang="it-IT" sz="2800" b="0" i="1" dirty="0" smtClean="0">
                          <a:solidFill>
                            <a:srgbClr val="000000"/>
                          </a:solidFill>
                          <a:latin typeface="Cambria Math" panose="02040503050406030204" pitchFamily="18" charset="0"/>
                          <a:ea typeface="Cambria Math" panose="02040503050406030204" pitchFamily="18" charset="0"/>
                        </a:rPr>
                        <m:t>=∅           </m:t>
                      </m:r>
                      <m:r>
                        <a:rPr lang="it-IT" sz="2800" b="0" i="1" dirty="0" smtClean="0">
                          <a:solidFill>
                            <a:srgbClr val="000000"/>
                          </a:solidFill>
                          <a:latin typeface="Cambria Math" panose="02040503050406030204" pitchFamily="18" charset="0"/>
                          <a:ea typeface="Cambria Math" panose="02040503050406030204" pitchFamily="18" charset="0"/>
                        </a:rPr>
                        <m:t>𝑜𝑣𝑣𝑒𝑟𝑜</m:t>
                      </m:r>
                      <m:r>
                        <a:rPr lang="it-IT" sz="2800" b="0" i="1" dirty="0" smtClean="0">
                          <a:solidFill>
                            <a:srgbClr val="000000"/>
                          </a:solidFill>
                          <a:latin typeface="Cambria Math" panose="02040503050406030204" pitchFamily="18" charset="0"/>
                          <a:ea typeface="Cambria Math" panose="02040503050406030204" pitchFamily="18" charset="0"/>
                        </a:rPr>
                        <m:t>:      </m:t>
                      </m:r>
                      <m:acc>
                        <m:accPr>
                          <m:chr m:val="⃗"/>
                          <m:ctrlPr>
                            <a:rPr lang="it-IT" sz="2800" i="1">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i="1">
                              <a:solidFill>
                                <a:srgbClr val="000000"/>
                              </a:solidFill>
                              <a:latin typeface="Cambria Math" panose="02040503050406030204" pitchFamily="18" charset="0"/>
                              <a:ea typeface="Cambria Math" panose="02040503050406030204" pitchFamily="18" charset="0"/>
                            </a:rPr>
                            <m:t>𝐽</m:t>
                          </m:r>
                        </m:e>
                      </m:acc>
                      <m:r>
                        <a:rPr lang="it-IT" sz="2800" i="1">
                          <a:solidFill>
                            <a:srgbClr val="000000"/>
                          </a:solidFill>
                          <a:latin typeface="Cambria Math" panose="02040503050406030204" pitchFamily="18" charset="0"/>
                          <a:ea typeface="Cambria Math" panose="02040503050406030204" pitchFamily="18" charset="0"/>
                        </a:rPr>
                        <m:t>+</m:t>
                      </m:r>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0</m:t>
                          </m:r>
                        </m:sub>
                      </m:sSub>
                      <m:acc>
                        <m:accPr>
                          <m:chr m:val="⃗"/>
                          <m:ctrlPr>
                            <a:rPr lang="it-IT" sz="2800" i="1">
                              <a:solidFill>
                                <a:srgbClr val="000000"/>
                              </a:solidFill>
                              <a:latin typeface="Cambria Math" panose="02040503050406030204" pitchFamily="18" charset="0"/>
                            </a:rPr>
                          </m:ctrlPr>
                        </m:accPr>
                        <m:e>
                          <m:r>
                            <m:rPr>
                              <m:sty m:val="p"/>
                            </m:rPr>
                            <a:rPr lang="it-IT" sz="2800" i="1">
                              <a:solidFill>
                                <a:srgbClr val="000000"/>
                              </a:solidFill>
                              <a:latin typeface="Cambria Math" panose="02040503050406030204" pitchFamily="18" charset="0"/>
                              <a:ea typeface="Cambria Math" panose="02040503050406030204" pitchFamily="18" charset="0"/>
                            </a:rPr>
                            <m:t>∇</m:t>
                          </m:r>
                        </m:e>
                      </m:acc>
                      <m:d>
                        <m:dPr>
                          <m:ctrlPr>
                            <a:rPr lang="it-IT" sz="2800" i="1" dirty="0">
                              <a:solidFill>
                                <a:srgbClr val="000000"/>
                              </a:solidFill>
                              <a:latin typeface="Cambria Math" panose="02040503050406030204" pitchFamily="18" charset="0"/>
                              <a:ea typeface="Cambria Math" panose="02040503050406030204" pitchFamily="18" charset="0"/>
                            </a:rPr>
                          </m:ctrlPr>
                        </m:dPr>
                        <m:e>
                          <m:f>
                            <m:fPr>
                              <m:ctrlPr>
                                <a:rPr lang="it-IT" sz="2800" i="1" dirty="0">
                                  <a:solidFill>
                                    <a:srgbClr val="000000"/>
                                  </a:solidFill>
                                  <a:latin typeface="Cambria Math" panose="02040503050406030204" pitchFamily="18" charset="0"/>
                                  <a:ea typeface="Cambria Math" panose="02040503050406030204" pitchFamily="18" charset="0"/>
                                </a:rPr>
                              </m:ctrlPr>
                            </m:fPr>
                            <m:num>
                              <m:r>
                                <a:rPr lang="it-IT" sz="2800" i="1" dirty="0" smtClean="0">
                                  <a:solidFill>
                                    <a:srgbClr val="000000"/>
                                  </a:solidFill>
                                  <a:latin typeface="Cambria Math" panose="02040503050406030204" pitchFamily="18" charset="0"/>
                                  <a:ea typeface="Cambria Math" panose="02040503050406030204" pitchFamily="18" charset="0"/>
                                </a:rPr>
                                <m:t>𝜕</m:t>
                              </m:r>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i="1">
                                      <a:solidFill>
                                        <a:srgbClr val="000000"/>
                                      </a:solidFill>
                                      <a:latin typeface="Cambria Math" panose="02040503050406030204" pitchFamily="18" charset="0"/>
                                      <a:ea typeface="Cambria Math" panose="02040503050406030204" pitchFamily="18" charset="0"/>
                                    </a:rPr>
                                    <m:t>𝐸</m:t>
                                  </m:r>
                                </m:e>
                              </m:acc>
                            </m:num>
                            <m:den>
                              <m:r>
                                <a:rPr lang="it-IT" sz="2800" i="1" dirty="0" smtClean="0">
                                  <a:solidFill>
                                    <a:srgbClr val="000000"/>
                                  </a:solidFill>
                                  <a:latin typeface="Cambria Math" panose="02040503050406030204" pitchFamily="18" charset="0"/>
                                  <a:ea typeface="Cambria Math" panose="02040503050406030204" pitchFamily="18" charset="0"/>
                                </a:rPr>
                                <m:t>𝜕</m:t>
                              </m:r>
                              <m:r>
                                <a:rPr lang="it-IT" sz="2800" i="1" dirty="0">
                                  <a:solidFill>
                                    <a:srgbClr val="000000"/>
                                  </a:solidFill>
                                  <a:latin typeface="Cambria Math" panose="02040503050406030204" pitchFamily="18" charset="0"/>
                                  <a:ea typeface="Cambria Math" panose="02040503050406030204" pitchFamily="18" charset="0"/>
                                </a:rPr>
                                <m:t>𝑡</m:t>
                              </m:r>
                            </m:den>
                          </m:f>
                        </m:e>
                      </m:d>
                      <m:r>
                        <a:rPr lang="it-IT" sz="2800" i="1" dirty="0">
                          <a:solidFill>
                            <a:srgbClr val="000000"/>
                          </a:solidFill>
                          <a:latin typeface="Cambria Math" panose="02040503050406030204" pitchFamily="18" charset="0"/>
                          <a:ea typeface="Cambria Math" panose="02040503050406030204" pitchFamily="18" charset="0"/>
                        </a:rPr>
                        <m:t>=∅</m:t>
                      </m:r>
                    </m:oMath>
                  </m:oMathPara>
                </a14:m>
                <a:endParaRPr lang="it-IT" sz="2800" dirty="0"/>
              </a:p>
            </p:txBody>
          </p:sp>
        </mc:Choice>
        <mc:Fallback xmlns="">
          <p:sp>
            <p:nvSpPr>
              <p:cNvPr id="8" name="CasellaDiTesto 7">
                <a:extLst>
                  <a:ext uri="{FF2B5EF4-FFF2-40B4-BE49-F238E27FC236}">
                    <a16:creationId xmlns:a16="http://schemas.microsoft.com/office/drawing/2014/main" id="{044BC0AA-F0B9-45D0-8C58-735FBCF45082}"/>
                  </a:ext>
                </a:extLst>
              </p:cNvPr>
              <p:cNvSpPr txBox="1">
                <a:spLocks noRot="1" noChangeAspect="1" noMove="1" noResize="1" noEditPoints="1" noAdjustHandles="1" noChangeArrowheads="1" noChangeShapeType="1" noTextEdit="1"/>
              </p:cNvSpPr>
              <p:nvPr/>
            </p:nvSpPr>
            <p:spPr>
              <a:xfrm>
                <a:off x="2115739" y="2795377"/>
                <a:ext cx="8763040" cy="968150"/>
              </a:xfrm>
              <a:prstGeom prst="rect">
                <a:avLst/>
              </a:prstGeom>
              <a:blipFill>
                <a:blip r:embed="rId4"/>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D46E8F3C-0155-464F-9F36-4896A842615A}"/>
              </a:ext>
            </a:extLst>
          </p:cNvPr>
          <p:cNvSpPr txBox="1"/>
          <p:nvPr/>
        </p:nvSpPr>
        <p:spPr>
          <a:xfrm>
            <a:off x="569494" y="352404"/>
            <a:ext cx="11253537" cy="646331"/>
          </a:xfrm>
          <a:prstGeom prst="rect">
            <a:avLst/>
          </a:prstGeom>
          <a:noFill/>
        </p:spPr>
        <p:txBody>
          <a:bodyPr wrap="square" rtlCol="0">
            <a:spAutoFit/>
          </a:bodyPr>
          <a:lstStyle/>
          <a:p>
            <a:r>
              <a:rPr lang="it-IT" dirty="0"/>
              <a:t>Sappiamo però che si può ovviare al problema partendo dall’equazione di continuità nella quale inseriamo la prima equazione di Maxwell</a:t>
            </a:r>
          </a:p>
        </p:txBody>
      </p:sp>
      <p:cxnSp>
        <p:nvCxnSpPr>
          <p:cNvPr id="16" name="Connettore curvo 15">
            <a:extLst>
              <a:ext uri="{FF2B5EF4-FFF2-40B4-BE49-F238E27FC236}">
                <a16:creationId xmlns:a16="http://schemas.microsoft.com/office/drawing/2014/main" id="{DF4D956F-5F4D-4015-AD6D-B5EA24F9FB51}"/>
              </a:ext>
            </a:extLst>
          </p:cNvPr>
          <p:cNvCxnSpPr>
            <a:cxnSpLocks/>
          </p:cNvCxnSpPr>
          <p:nvPr/>
        </p:nvCxnSpPr>
        <p:spPr>
          <a:xfrm rot="10800000" flipV="1">
            <a:off x="4620126" y="1076299"/>
            <a:ext cx="1475874" cy="4717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reccia a destra 20">
            <a:extLst>
              <a:ext uri="{FF2B5EF4-FFF2-40B4-BE49-F238E27FC236}">
                <a16:creationId xmlns:a16="http://schemas.microsoft.com/office/drawing/2014/main" id="{544E76C7-F5D0-41CA-BF28-30A94D9E2855}"/>
              </a:ext>
            </a:extLst>
          </p:cNvPr>
          <p:cNvSpPr/>
          <p:nvPr/>
        </p:nvSpPr>
        <p:spPr>
          <a:xfrm>
            <a:off x="786063" y="3112168"/>
            <a:ext cx="1002632"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5D7FF7C3-E1BE-4692-A5A3-20BE68A8EE51}"/>
              </a:ext>
            </a:extLst>
          </p:cNvPr>
          <p:cNvSpPr txBox="1"/>
          <p:nvPr/>
        </p:nvSpPr>
        <p:spPr>
          <a:xfrm>
            <a:off x="5746496" y="3763527"/>
            <a:ext cx="6076535" cy="369332"/>
          </a:xfrm>
          <a:prstGeom prst="rect">
            <a:avLst/>
          </a:prstGeom>
          <a:noFill/>
        </p:spPr>
        <p:txBody>
          <a:bodyPr wrap="none" rtlCol="0">
            <a:spAutoFit/>
          </a:bodyPr>
          <a:lstStyle/>
          <a:p>
            <a:r>
              <a:rPr lang="it-IT" dirty="0"/>
              <a:t>(Teorema di Schwartz sull’inversione dell’ordine di derivazione)</a:t>
            </a:r>
          </a:p>
        </p:txBody>
      </p:sp>
      <p:sp>
        <p:nvSpPr>
          <p:cNvPr id="24" name="Freccia a destra 23">
            <a:extLst>
              <a:ext uri="{FF2B5EF4-FFF2-40B4-BE49-F238E27FC236}">
                <a16:creationId xmlns:a16="http://schemas.microsoft.com/office/drawing/2014/main" id="{5C361DBE-FE31-4F0A-9534-37AC84FAF54A}"/>
              </a:ext>
            </a:extLst>
          </p:cNvPr>
          <p:cNvSpPr/>
          <p:nvPr/>
        </p:nvSpPr>
        <p:spPr>
          <a:xfrm>
            <a:off x="3875823" y="5125906"/>
            <a:ext cx="1002632"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4A927913-9B39-41ED-8784-E104C9F00AB7}"/>
                  </a:ext>
                </a:extLst>
              </p:cNvPr>
              <p:cNvSpPr txBox="1"/>
              <p:nvPr/>
            </p:nvSpPr>
            <p:spPr>
              <a:xfrm>
                <a:off x="5205499" y="4818726"/>
                <a:ext cx="2679238"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b="0" i="1" smtClean="0">
                          <a:solidFill>
                            <a:srgbClr val="000000"/>
                          </a:solidFill>
                          <a:latin typeface="Cambria Math" panose="02040503050406030204" pitchFamily="18" charset="0"/>
                          <a:ea typeface="Cambria Math" panose="02040503050406030204" pitchFamily="18" charset="0"/>
                        </a:rPr>
                        <m:t> </m:t>
                      </m:r>
                      <m:d>
                        <m:dPr>
                          <m:ctrlPr>
                            <a:rPr lang="it-IT" sz="2400" b="0" i="1" smtClean="0">
                              <a:solidFill>
                                <a:srgbClr val="000000"/>
                              </a:solidFill>
                              <a:latin typeface="Cambria Math" panose="02040503050406030204" pitchFamily="18" charset="0"/>
                              <a:ea typeface="Cambria Math" panose="02040503050406030204" pitchFamily="18" charset="0"/>
                            </a:rPr>
                          </m:ctrlPr>
                        </m:dPr>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e>
                      </m:d>
                      <m:r>
                        <a:rPr lang="it-IT" sz="2400" i="1" dirty="0">
                          <a:solidFill>
                            <a:srgbClr val="000000"/>
                          </a:solidFill>
                          <a:latin typeface="Cambria Math" panose="02040503050406030204" pitchFamily="18" charset="0"/>
                          <a:ea typeface="Cambria Math" panose="02040503050406030204" pitchFamily="18" charset="0"/>
                        </a:rPr>
                        <m:t>=∅</m:t>
                      </m:r>
                    </m:oMath>
                  </m:oMathPara>
                </a14:m>
                <a:endParaRPr lang="it-IT" sz="2400" dirty="0"/>
              </a:p>
            </p:txBody>
          </p:sp>
        </mc:Choice>
        <mc:Fallback xmlns="">
          <p:sp>
            <p:nvSpPr>
              <p:cNvPr id="26" name="CasellaDiTesto 25">
                <a:extLst>
                  <a:ext uri="{FF2B5EF4-FFF2-40B4-BE49-F238E27FC236}">
                    <a16:creationId xmlns:a16="http://schemas.microsoft.com/office/drawing/2014/main" id="{4A927913-9B39-41ED-8784-E104C9F00AB7}"/>
                  </a:ext>
                </a:extLst>
              </p:cNvPr>
              <p:cNvSpPr txBox="1">
                <a:spLocks noRot="1" noChangeAspect="1" noMove="1" noResize="1" noEditPoints="1" noAdjustHandles="1" noChangeArrowheads="1" noChangeShapeType="1" noTextEdit="1"/>
              </p:cNvSpPr>
              <p:nvPr/>
            </p:nvSpPr>
            <p:spPr>
              <a:xfrm>
                <a:off x="5205499" y="4818726"/>
                <a:ext cx="2679238" cy="922176"/>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0372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21" grpId="0" animBg="1"/>
      <p:bldP spid="22" grpId="0"/>
      <p:bldP spid="24"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D811ACA-852A-4699-96E7-957822EB0363}"/>
              </a:ext>
            </a:extLst>
          </p:cNvPr>
          <p:cNvSpPr txBox="1"/>
          <p:nvPr/>
        </p:nvSpPr>
        <p:spPr>
          <a:xfrm>
            <a:off x="641684" y="778042"/>
            <a:ext cx="1142492" cy="369332"/>
          </a:xfrm>
          <a:prstGeom prst="rect">
            <a:avLst/>
          </a:prstGeom>
          <a:noFill/>
        </p:spPr>
        <p:txBody>
          <a:bodyPr wrap="none" rtlCol="0">
            <a:spAutoFit/>
          </a:bodyPr>
          <a:lstStyle/>
          <a:p>
            <a:r>
              <a:rPr lang="it-IT" dirty="0"/>
              <a:t>Il vettore: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FDAED63-3B23-4A7B-BAB3-47A4DDE4D339}"/>
                  </a:ext>
                </a:extLst>
              </p:cNvPr>
              <p:cNvSpPr txBox="1"/>
              <p:nvPr/>
            </p:nvSpPr>
            <p:spPr>
              <a:xfrm>
                <a:off x="2021305" y="501620"/>
                <a:ext cx="1724526"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it-IT" sz="2400" b="0" i="1" smtClean="0">
                              <a:solidFill>
                                <a:srgbClr val="000000"/>
                              </a:solidFill>
                              <a:latin typeface="Cambria Math" panose="02040503050406030204" pitchFamily="18" charset="0"/>
                              <a:ea typeface="Cambria Math" panose="02040503050406030204" pitchFamily="18" charset="0"/>
                            </a:rPr>
                          </m:ctrlPr>
                        </m:dPr>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e>
                      </m:d>
                    </m:oMath>
                  </m:oMathPara>
                </a14:m>
                <a:endParaRPr lang="it-IT" sz="2400" dirty="0"/>
              </a:p>
            </p:txBody>
          </p:sp>
        </mc:Choice>
        <mc:Fallback xmlns="">
          <p:sp>
            <p:nvSpPr>
              <p:cNvPr id="4" name="CasellaDiTesto 3">
                <a:extLst>
                  <a:ext uri="{FF2B5EF4-FFF2-40B4-BE49-F238E27FC236}">
                    <a16:creationId xmlns:a16="http://schemas.microsoft.com/office/drawing/2014/main" id="{FFDAED63-3B23-4A7B-BAB3-47A4DDE4D339}"/>
                  </a:ext>
                </a:extLst>
              </p:cNvPr>
              <p:cNvSpPr txBox="1">
                <a:spLocks noRot="1" noChangeAspect="1" noMove="1" noResize="1" noEditPoints="1" noAdjustHandles="1" noChangeArrowheads="1" noChangeShapeType="1" noTextEdit="1"/>
              </p:cNvSpPr>
              <p:nvPr/>
            </p:nvSpPr>
            <p:spPr>
              <a:xfrm>
                <a:off x="2021305" y="501620"/>
                <a:ext cx="1724526" cy="922176"/>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5C74A877-95A2-4769-9C0B-CBFA025439F4}"/>
              </a:ext>
            </a:extLst>
          </p:cNvPr>
          <p:cNvSpPr txBox="1"/>
          <p:nvPr/>
        </p:nvSpPr>
        <p:spPr>
          <a:xfrm>
            <a:off x="4042611" y="778042"/>
            <a:ext cx="3427670" cy="369332"/>
          </a:xfrm>
          <a:prstGeom prst="rect">
            <a:avLst/>
          </a:prstGeom>
          <a:noFill/>
        </p:spPr>
        <p:txBody>
          <a:bodyPr wrap="none" rtlCol="0">
            <a:spAutoFit/>
          </a:bodyPr>
          <a:lstStyle/>
          <a:p>
            <a:r>
              <a:rPr lang="it-IT" dirty="0"/>
              <a:t>gode di due interessanti proprietà:</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97B950B7-17ED-4FC9-9BA2-56FD84E08BA1}"/>
                  </a:ext>
                </a:extLst>
              </p:cNvPr>
              <p:cNvSpPr txBox="1"/>
              <p:nvPr/>
            </p:nvSpPr>
            <p:spPr>
              <a:xfrm>
                <a:off x="641684" y="1746042"/>
                <a:ext cx="5581208" cy="956929"/>
              </a:xfrm>
              <a:prstGeom prst="rect">
                <a:avLst/>
              </a:prstGeom>
              <a:noFill/>
            </p:spPr>
            <p:txBody>
              <a:bodyPr wrap="none" rtlCol="0">
                <a:spAutoFit/>
              </a:bodyPr>
              <a:lstStyle/>
              <a:p>
                <a:pPr marL="342900" indent="-342900">
                  <a:buAutoNum type="arabicParenR"/>
                </a:pPr>
                <a:r>
                  <a:rPr lang="it-IT" dirty="0"/>
                  <a:t>Nel caso stazionario si riduce alla densità di corrente </a:t>
                </a:r>
                <a14:m>
                  <m:oMath xmlns:m="http://schemas.openxmlformats.org/officeDocument/2006/math">
                    <m:acc>
                      <m:accPr>
                        <m:chr m:val="⃗"/>
                        <m:ctrlPr>
                          <a:rPr lang="it-IT" sz="1800" i="1" smtClean="0">
                            <a:solidFill>
                              <a:srgbClr val="000000"/>
                            </a:solidFill>
                            <a:latin typeface="Cambria Math" panose="02040503050406030204" pitchFamily="18" charset="0"/>
                            <a:ea typeface="Cambria Math" panose="02040503050406030204" pitchFamily="18" charset="0"/>
                          </a:rPr>
                        </m:ctrlPr>
                      </m:accPr>
                      <m:e>
                        <m:r>
                          <a:rPr lang="it-IT" sz="1800" i="1">
                            <a:solidFill>
                              <a:srgbClr val="000000"/>
                            </a:solidFill>
                            <a:latin typeface="Cambria Math" panose="02040503050406030204" pitchFamily="18" charset="0"/>
                            <a:ea typeface="Cambria Math" panose="02040503050406030204" pitchFamily="18" charset="0"/>
                          </a:rPr>
                          <m:t>𝐽</m:t>
                        </m:r>
                      </m:e>
                    </m:acc>
                  </m:oMath>
                </a14:m>
                <a:endParaRPr lang="it-IT" dirty="0"/>
              </a:p>
              <a:p>
                <a:pPr marL="342900" indent="-342900">
                  <a:buAutoNum type="arabicParenR"/>
                </a:pPr>
                <a:endParaRPr lang="it-IT" dirty="0"/>
              </a:p>
              <a:p>
                <a:pPr marL="342900" indent="-342900">
                  <a:buAutoNum type="arabicParenR"/>
                </a:pPr>
                <a:r>
                  <a:rPr lang="it-IT" dirty="0"/>
                  <a:t>Ha sempre divergenza nulla</a:t>
                </a:r>
              </a:p>
            </p:txBody>
          </p:sp>
        </mc:Choice>
        <mc:Fallback xmlns="">
          <p:sp>
            <p:nvSpPr>
              <p:cNvPr id="6" name="CasellaDiTesto 5">
                <a:extLst>
                  <a:ext uri="{FF2B5EF4-FFF2-40B4-BE49-F238E27FC236}">
                    <a16:creationId xmlns:a16="http://schemas.microsoft.com/office/drawing/2014/main" id="{97B950B7-17ED-4FC9-9BA2-56FD84E08BA1}"/>
                  </a:ext>
                </a:extLst>
              </p:cNvPr>
              <p:cNvSpPr txBox="1">
                <a:spLocks noRot="1" noChangeAspect="1" noMove="1" noResize="1" noEditPoints="1" noAdjustHandles="1" noChangeArrowheads="1" noChangeShapeType="1" noTextEdit="1"/>
              </p:cNvSpPr>
              <p:nvPr/>
            </p:nvSpPr>
            <p:spPr>
              <a:xfrm>
                <a:off x="641684" y="1746042"/>
                <a:ext cx="5581208" cy="956929"/>
              </a:xfrm>
              <a:prstGeom prst="rect">
                <a:avLst/>
              </a:prstGeom>
              <a:blipFill>
                <a:blip r:embed="rId3"/>
                <a:stretch>
                  <a:fillRect l="-873" t="-9554" r="-4585" b="-95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67BC494D-17A7-4DBE-B3E8-C658B90978D0}"/>
                  </a:ext>
                </a:extLst>
              </p:cNvPr>
              <p:cNvSpPr txBox="1"/>
              <p:nvPr/>
            </p:nvSpPr>
            <p:spPr>
              <a:xfrm>
                <a:off x="624197" y="3469592"/>
                <a:ext cx="9334094" cy="956929"/>
              </a:xfrm>
              <a:prstGeom prst="rect">
                <a:avLst/>
              </a:prstGeom>
              <a:noFill/>
            </p:spPr>
            <p:txBody>
              <a:bodyPr wrap="none" rtlCol="0">
                <a:spAutoFit/>
              </a:bodyPr>
              <a:lstStyle/>
              <a:p>
                <a:r>
                  <a:rPr lang="it-IT" dirty="0"/>
                  <a:t>Viene dunque naturale utilizzarlo in sostituzione di </a:t>
                </a:r>
                <a14:m>
                  <m:oMath xmlns:m="http://schemas.openxmlformats.org/officeDocument/2006/math">
                    <m:acc>
                      <m:accPr>
                        <m:chr m:val="⃗"/>
                        <m:ctrlPr>
                          <a:rPr lang="it-IT" sz="1800" i="1" smtClean="0">
                            <a:solidFill>
                              <a:srgbClr val="000000"/>
                            </a:solidFill>
                            <a:latin typeface="Cambria Math" panose="02040503050406030204" pitchFamily="18" charset="0"/>
                            <a:ea typeface="Cambria Math" panose="02040503050406030204" pitchFamily="18" charset="0"/>
                          </a:rPr>
                        </m:ctrlPr>
                      </m:accPr>
                      <m:e>
                        <m:r>
                          <a:rPr lang="it-IT" sz="1800" i="1">
                            <a:solidFill>
                              <a:srgbClr val="000000"/>
                            </a:solidFill>
                            <a:latin typeface="Cambria Math" panose="02040503050406030204" pitchFamily="18" charset="0"/>
                            <a:ea typeface="Cambria Math" panose="02040503050406030204" pitchFamily="18" charset="0"/>
                          </a:rPr>
                          <m:t>𝐽</m:t>
                        </m:r>
                      </m:e>
                    </m:acc>
                  </m:oMath>
                </a14:m>
                <a:r>
                  <a:rPr lang="it-IT" dirty="0"/>
                  <a:t> al secondo membro del teorema di Ampère</a:t>
                </a:r>
              </a:p>
              <a:p>
                <a:endParaRPr lang="it-IT" dirty="0"/>
              </a:p>
              <a:p>
                <a:r>
                  <a:rPr lang="it-IT" dirty="0"/>
                  <a:t>Questa ipotesi, avanzata inizialmente da Maxwell, trovò poi numerose verifiche sperimentali</a:t>
                </a:r>
              </a:p>
            </p:txBody>
          </p:sp>
        </mc:Choice>
        <mc:Fallback xmlns="">
          <p:sp>
            <p:nvSpPr>
              <p:cNvPr id="8" name="CasellaDiTesto 7">
                <a:extLst>
                  <a:ext uri="{FF2B5EF4-FFF2-40B4-BE49-F238E27FC236}">
                    <a16:creationId xmlns:a16="http://schemas.microsoft.com/office/drawing/2014/main" id="{67BC494D-17A7-4DBE-B3E8-C658B90978D0}"/>
                  </a:ext>
                </a:extLst>
              </p:cNvPr>
              <p:cNvSpPr txBox="1">
                <a:spLocks noRot="1" noChangeAspect="1" noMove="1" noResize="1" noEditPoints="1" noAdjustHandles="1" noChangeArrowheads="1" noChangeShapeType="1" noTextEdit="1"/>
              </p:cNvSpPr>
              <p:nvPr/>
            </p:nvSpPr>
            <p:spPr>
              <a:xfrm>
                <a:off x="624197" y="3469592"/>
                <a:ext cx="9334094" cy="956929"/>
              </a:xfrm>
              <a:prstGeom prst="rect">
                <a:avLst/>
              </a:prstGeom>
              <a:blipFill>
                <a:blip r:embed="rId4"/>
                <a:stretch>
                  <a:fillRect l="-522" t="-9554" b="-95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12762D4-1D3A-44ED-B4E8-0CD27DD63FA8}"/>
                  </a:ext>
                </a:extLst>
              </p:cNvPr>
              <p:cNvSpPr txBox="1"/>
              <p:nvPr/>
            </p:nvSpPr>
            <p:spPr>
              <a:xfrm>
                <a:off x="624197" y="5142457"/>
                <a:ext cx="11197389" cy="937501"/>
              </a:xfrm>
              <a:prstGeom prst="rect">
                <a:avLst/>
              </a:prstGeom>
              <a:noFill/>
            </p:spPr>
            <p:txBody>
              <a:bodyPr wrap="square" rtlCol="0">
                <a:spAutoFit/>
              </a:bodyPr>
              <a:lstStyle/>
              <a:p>
                <a:r>
                  <a:rPr lang="it-IT" dirty="0"/>
                  <a:t>La quantità </a:t>
                </a:r>
                <a14:m>
                  <m:oMath xmlns:m="http://schemas.openxmlformats.org/officeDocument/2006/math">
                    <m:sSub>
                      <m:sSubPr>
                        <m:ctrlPr>
                          <a:rPr lang="it-IT" sz="1800" i="1" smtClean="0">
                            <a:solidFill>
                              <a:srgbClr val="000000"/>
                            </a:solidFill>
                            <a:latin typeface="Cambria Math" panose="02040503050406030204" pitchFamily="18" charset="0"/>
                            <a:ea typeface="Cambria Math" panose="02040503050406030204" pitchFamily="18" charset="0"/>
                          </a:rPr>
                        </m:ctrlPr>
                      </m:sSubPr>
                      <m:e>
                        <m:r>
                          <a:rPr lang="it-IT" sz="1800" i="1">
                            <a:solidFill>
                              <a:srgbClr val="000000"/>
                            </a:solidFill>
                            <a:latin typeface="Cambria Math" panose="02040503050406030204" pitchFamily="18" charset="0"/>
                            <a:ea typeface="Cambria Math" panose="02040503050406030204" pitchFamily="18" charset="0"/>
                          </a:rPr>
                          <m:t>𝜀</m:t>
                        </m:r>
                      </m:e>
                      <m:sub>
                        <m:r>
                          <a:rPr lang="it-IT" sz="1800" i="1">
                            <a:solidFill>
                              <a:srgbClr val="000000"/>
                            </a:solidFill>
                            <a:latin typeface="Cambria Math" panose="02040503050406030204" pitchFamily="18" charset="0"/>
                            <a:ea typeface="Cambria Math" panose="02040503050406030204" pitchFamily="18" charset="0"/>
                          </a:rPr>
                          <m:t>0</m:t>
                        </m:r>
                      </m:sub>
                    </m:sSub>
                    <m:f>
                      <m:fPr>
                        <m:ctrlPr>
                          <a:rPr lang="it-IT" sz="1800" i="1" dirty="0">
                            <a:solidFill>
                              <a:srgbClr val="000000"/>
                            </a:solidFill>
                            <a:latin typeface="Cambria Math" panose="02040503050406030204" pitchFamily="18" charset="0"/>
                            <a:ea typeface="Cambria Math" panose="02040503050406030204" pitchFamily="18" charset="0"/>
                          </a:rPr>
                        </m:ctrlPr>
                      </m:fPr>
                      <m:num>
                        <m:r>
                          <a:rPr lang="it-IT" sz="1800" i="1" dirty="0">
                            <a:solidFill>
                              <a:srgbClr val="000000"/>
                            </a:solidFill>
                            <a:latin typeface="Cambria Math" panose="02040503050406030204" pitchFamily="18" charset="0"/>
                            <a:ea typeface="Cambria Math" panose="02040503050406030204" pitchFamily="18" charset="0"/>
                          </a:rPr>
                          <m:t>𝜕</m:t>
                        </m:r>
                        <m:acc>
                          <m:accPr>
                            <m:chr m:val="⃗"/>
                            <m:ctrlPr>
                              <a:rPr lang="it-IT" sz="1800" i="1">
                                <a:solidFill>
                                  <a:srgbClr val="000000"/>
                                </a:solidFill>
                                <a:latin typeface="Cambria Math" panose="02040503050406030204" pitchFamily="18" charset="0"/>
                                <a:ea typeface="Cambria Math" panose="02040503050406030204" pitchFamily="18" charset="0"/>
                              </a:rPr>
                            </m:ctrlPr>
                          </m:accPr>
                          <m:e>
                            <m:r>
                              <a:rPr lang="it-IT" sz="1800" i="1">
                                <a:solidFill>
                                  <a:srgbClr val="000000"/>
                                </a:solidFill>
                                <a:latin typeface="Cambria Math" panose="02040503050406030204" pitchFamily="18" charset="0"/>
                                <a:ea typeface="Cambria Math" panose="02040503050406030204" pitchFamily="18" charset="0"/>
                              </a:rPr>
                              <m:t>𝐸</m:t>
                            </m:r>
                          </m:e>
                        </m:acc>
                      </m:num>
                      <m:den>
                        <m:r>
                          <a:rPr lang="it-IT" sz="1800" i="1" dirty="0">
                            <a:solidFill>
                              <a:srgbClr val="000000"/>
                            </a:solidFill>
                            <a:latin typeface="Cambria Math" panose="02040503050406030204" pitchFamily="18" charset="0"/>
                            <a:ea typeface="Cambria Math" panose="02040503050406030204" pitchFamily="18" charset="0"/>
                          </a:rPr>
                          <m:t>𝜕</m:t>
                        </m:r>
                        <m:r>
                          <a:rPr lang="it-IT" sz="1800" i="1" dirty="0">
                            <a:solidFill>
                              <a:srgbClr val="000000"/>
                            </a:solidFill>
                            <a:latin typeface="Cambria Math" panose="02040503050406030204" pitchFamily="18" charset="0"/>
                            <a:ea typeface="Cambria Math" panose="02040503050406030204" pitchFamily="18" charset="0"/>
                          </a:rPr>
                          <m:t>𝑡</m:t>
                        </m:r>
                      </m:den>
                    </m:f>
                  </m:oMath>
                </a14:m>
                <a:r>
                  <a:rPr lang="it-IT" dirty="0"/>
                  <a:t> viene detta corrente di spostamento ed il suo flusso attraverso una superficie S ovvvero:</a:t>
                </a:r>
                <a14:m>
                  <m:oMath xmlns:m="http://schemas.openxmlformats.org/officeDocument/2006/math">
                    <m:nary>
                      <m:naryPr>
                        <m:limLoc m:val="subSup"/>
                        <m:grow m:val="on"/>
                        <m:supHide m:val="on"/>
                        <m:ctrlPr>
                          <a:rPr lang="it-IT" i="1" dirty="0">
                            <a:solidFill>
                              <a:srgbClr val="000000"/>
                            </a:solidFill>
                            <a:latin typeface="Cambria Math" panose="02040503050406030204" pitchFamily="18" charset="0"/>
                          </a:rPr>
                        </m:ctrlPr>
                      </m:naryPr>
                      <m:sub>
                        <m:r>
                          <a:rPr lang="it-IT" i="1" dirty="0">
                            <a:solidFill>
                              <a:srgbClr val="000000"/>
                            </a:solidFill>
                            <a:latin typeface="Cambria Math" panose="02040503050406030204" pitchFamily="18" charset="0"/>
                          </a:rPr>
                          <m:t>𝑆</m:t>
                        </m:r>
                      </m:sub>
                      <m:sup/>
                      <m:e>
                        <m:sSub>
                          <m:sSubPr>
                            <m:ctrlPr>
                              <a:rPr lang="it-IT" i="1">
                                <a:solidFill>
                                  <a:srgbClr val="000000"/>
                                </a:solidFill>
                                <a:latin typeface="Cambria Math" panose="02040503050406030204" pitchFamily="18" charset="0"/>
                                <a:ea typeface="Cambria Math" panose="02040503050406030204" pitchFamily="18" charset="0"/>
                              </a:rPr>
                            </m:ctrlPr>
                          </m:sSubPr>
                          <m:e>
                            <m:r>
                              <a:rPr lang="it-IT" i="1">
                                <a:solidFill>
                                  <a:srgbClr val="000000"/>
                                </a:solidFill>
                                <a:latin typeface="Cambria Math" panose="02040503050406030204" pitchFamily="18" charset="0"/>
                                <a:ea typeface="Cambria Math" panose="02040503050406030204" pitchFamily="18" charset="0"/>
                              </a:rPr>
                              <m:t>𝜀</m:t>
                            </m:r>
                          </m:e>
                          <m:sub>
                            <m:r>
                              <a:rPr lang="it-IT" i="1">
                                <a:solidFill>
                                  <a:srgbClr val="000000"/>
                                </a:solidFill>
                                <a:latin typeface="Cambria Math" panose="02040503050406030204" pitchFamily="18" charset="0"/>
                                <a:ea typeface="Cambria Math" panose="02040503050406030204" pitchFamily="18" charset="0"/>
                              </a:rPr>
                              <m:t>0</m:t>
                            </m:r>
                          </m:sub>
                        </m:sSub>
                        <m:f>
                          <m:fPr>
                            <m:ctrlPr>
                              <a:rPr lang="it-IT" i="1" dirty="0">
                                <a:solidFill>
                                  <a:srgbClr val="000000"/>
                                </a:solidFill>
                                <a:latin typeface="Cambria Math" panose="02040503050406030204" pitchFamily="18" charset="0"/>
                                <a:ea typeface="Cambria Math" panose="02040503050406030204" pitchFamily="18" charset="0"/>
                              </a:rPr>
                            </m:ctrlPr>
                          </m:fPr>
                          <m:num>
                            <m:r>
                              <a:rPr lang="it-IT" i="1" dirty="0">
                                <a:solidFill>
                                  <a:srgbClr val="000000"/>
                                </a:solidFill>
                                <a:latin typeface="Cambria Math" panose="02040503050406030204" pitchFamily="18" charset="0"/>
                                <a:ea typeface="Cambria Math" panose="02040503050406030204" pitchFamily="18" charset="0"/>
                              </a:rPr>
                              <m:t>𝛿</m:t>
                            </m:r>
                            <m:acc>
                              <m:accPr>
                                <m:chr m:val="⃗"/>
                                <m:ctrlPr>
                                  <a:rPr lang="it-IT" i="1">
                                    <a:solidFill>
                                      <a:srgbClr val="000000"/>
                                    </a:solidFill>
                                    <a:latin typeface="Cambria Math" panose="02040503050406030204" pitchFamily="18" charset="0"/>
                                    <a:ea typeface="Cambria Math" panose="02040503050406030204" pitchFamily="18" charset="0"/>
                                  </a:rPr>
                                </m:ctrlPr>
                              </m:accPr>
                              <m:e>
                                <m:r>
                                  <a:rPr lang="it-IT" i="1">
                                    <a:solidFill>
                                      <a:srgbClr val="000000"/>
                                    </a:solidFill>
                                    <a:latin typeface="Cambria Math" panose="02040503050406030204" pitchFamily="18" charset="0"/>
                                    <a:ea typeface="Cambria Math" panose="02040503050406030204" pitchFamily="18" charset="0"/>
                                  </a:rPr>
                                  <m:t>𝐸</m:t>
                                </m:r>
                              </m:e>
                            </m:acc>
                          </m:num>
                          <m:den>
                            <m:r>
                              <a:rPr lang="it-IT" i="1" dirty="0">
                                <a:solidFill>
                                  <a:srgbClr val="000000"/>
                                </a:solidFill>
                                <a:latin typeface="Cambria Math" panose="02040503050406030204" pitchFamily="18" charset="0"/>
                                <a:ea typeface="Cambria Math" panose="02040503050406030204" pitchFamily="18" charset="0"/>
                              </a:rPr>
                              <m:t>𝛿</m:t>
                            </m:r>
                            <m:r>
                              <a:rPr lang="it-IT" i="1" dirty="0">
                                <a:solidFill>
                                  <a:srgbClr val="000000"/>
                                </a:solidFill>
                                <a:latin typeface="Cambria Math" panose="02040503050406030204" pitchFamily="18" charset="0"/>
                                <a:ea typeface="Cambria Math" panose="02040503050406030204" pitchFamily="18" charset="0"/>
                              </a:rPr>
                              <m:t>𝑡</m:t>
                            </m:r>
                          </m:den>
                        </m:f>
                        <m:r>
                          <a:rPr lang="it-IT" i="1" dirty="0">
                            <a:solidFill>
                              <a:srgbClr val="000000"/>
                            </a:solidFill>
                            <a:latin typeface="Cambria Math" panose="02040503050406030204" pitchFamily="18" charset="0"/>
                            <a:ea typeface="Cambria Math" panose="02040503050406030204" pitchFamily="18" charset="0"/>
                          </a:rPr>
                          <m:t> </m:t>
                        </m:r>
                        <m:r>
                          <a:rPr lang="it-IT" i="1" dirty="0">
                            <a:solidFill>
                              <a:srgbClr val="000000"/>
                            </a:solidFill>
                            <a:latin typeface="Cambria Math" panose="02040503050406030204" pitchFamily="18" charset="0"/>
                            <a:ea typeface="Cambria Math" panose="02040503050406030204" pitchFamily="18" charset="0"/>
                          </a:rPr>
                          <m:t>𝑑</m:t>
                        </m:r>
                        <m:acc>
                          <m:accPr>
                            <m:chr m:val="⃗"/>
                            <m:ctrlPr>
                              <a:rPr lang="it-IT" i="1" dirty="0">
                                <a:solidFill>
                                  <a:srgbClr val="000000"/>
                                </a:solidFill>
                                <a:latin typeface="Cambria Math" panose="02040503050406030204" pitchFamily="18" charset="0"/>
                                <a:ea typeface="Cambria Math" panose="02040503050406030204" pitchFamily="18" charset="0"/>
                              </a:rPr>
                            </m:ctrlPr>
                          </m:accPr>
                          <m:e>
                            <m:r>
                              <a:rPr lang="it-IT" i="1" dirty="0">
                                <a:solidFill>
                                  <a:srgbClr val="000000"/>
                                </a:solidFill>
                                <a:latin typeface="Cambria Math" panose="02040503050406030204" pitchFamily="18" charset="0"/>
                                <a:ea typeface="Cambria Math" panose="02040503050406030204" pitchFamily="18" charset="0"/>
                              </a:rPr>
                              <m:t>𝑠</m:t>
                            </m:r>
                          </m:e>
                        </m:acc>
                      </m:e>
                    </m:nary>
                    <m:r>
                      <a:rPr lang="it-IT" i="1" dirty="0">
                        <a:solidFill>
                          <a:srgbClr val="000000"/>
                        </a:solidFill>
                        <a:latin typeface="Cambria Math" panose="02040503050406030204" pitchFamily="18" charset="0"/>
                        <a:ea typeface="Cambria Math" panose="02040503050406030204" pitchFamily="18" charset="0"/>
                      </a:rPr>
                      <m:t> </m:t>
                    </m:r>
                  </m:oMath>
                </a14:m>
                <a:r>
                  <a:rPr lang="it-IT" dirty="0"/>
                  <a:t>è detto flusso della corrente di spostamento attraverso tale superficie</a:t>
                </a:r>
              </a:p>
            </p:txBody>
          </p:sp>
        </mc:Choice>
        <mc:Fallback xmlns="">
          <p:sp>
            <p:nvSpPr>
              <p:cNvPr id="9" name="CasellaDiTesto 8">
                <a:extLst>
                  <a:ext uri="{FF2B5EF4-FFF2-40B4-BE49-F238E27FC236}">
                    <a16:creationId xmlns:a16="http://schemas.microsoft.com/office/drawing/2014/main" id="{712762D4-1D3A-44ED-B4E8-0CD27DD63FA8}"/>
                  </a:ext>
                </a:extLst>
              </p:cNvPr>
              <p:cNvSpPr txBox="1">
                <a:spLocks noRot="1" noChangeAspect="1" noMove="1" noResize="1" noEditPoints="1" noAdjustHandles="1" noChangeArrowheads="1" noChangeShapeType="1" noTextEdit="1"/>
              </p:cNvSpPr>
              <p:nvPr/>
            </p:nvSpPr>
            <p:spPr>
              <a:xfrm>
                <a:off x="624197" y="5142457"/>
                <a:ext cx="11197389" cy="937501"/>
              </a:xfrm>
              <a:prstGeom prst="rect">
                <a:avLst/>
              </a:prstGeom>
              <a:blipFill>
                <a:blip r:embed="rId5"/>
                <a:stretch>
                  <a:fillRect l="-435" r="-599" b="-9804"/>
                </a:stretch>
              </a:blipFill>
            </p:spPr>
            <p:txBody>
              <a:bodyPr/>
              <a:lstStyle/>
              <a:p>
                <a:r>
                  <a:rPr lang="it-IT">
                    <a:noFill/>
                  </a:rPr>
                  <a:t> </a:t>
                </a:r>
              </a:p>
            </p:txBody>
          </p:sp>
        </mc:Fallback>
      </mc:AlternateContent>
    </p:spTree>
    <p:extLst>
      <p:ext uri="{BB962C8B-B14F-4D97-AF65-F5344CB8AC3E}">
        <p14:creationId xmlns:p14="http://schemas.microsoft.com/office/powerpoint/2010/main" val="70189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F10DEEB-D044-4C0F-8A56-522AA57F426E}"/>
                  </a:ext>
                </a:extLst>
              </p:cNvPr>
              <p:cNvSpPr txBox="1"/>
              <p:nvPr/>
            </p:nvSpPr>
            <p:spPr>
              <a:xfrm>
                <a:off x="4108646" y="1550958"/>
                <a:ext cx="3744743" cy="9181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chemeClr val="accent2"/>
                              </a:solidFill>
                              <a:latin typeface="Cambria Math" panose="02040503050406030204" pitchFamily="18" charset="0"/>
                            </a:rPr>
                          </m:ctrlPr>
                        </m:sSubPr>
                        <m:e>
                          <m:acc>
                            <m:accPr>
                              <m:chr m:val="⃗"/>
                              <m:ctrlPr>
                                <a:rPr lang="it-IT" sz="2800" i="1">
                                  <a:solidFill>
                                    <a:schemeClr val="accent2"/>
                                  </a:solidFill>
                                  <a:latin typeface="Cambria Math" panose="02040503050406030204" pitchFamily="18" charset="0"/>
                                </a:rPr>
                              </m:ctrlPr>
                            </m:accPr>
                            <m:e>
                              <m:r>
                                <a:rPr lang="it-IT" sz="2800" i="1">
                                  <a:solidFill>
                                    <a:schemeClr val="accent2"/>
                                  </a:solidFill>
                                  <a:latin typeface="Cambria Math" panose="02040503050406030204" pitchFamily="18" charset="0"/>
                                </a:rPr>
                                <m:t>𝑗</m:t>
                              </m:r>
                            </m:e>
                          </m:acc>
                        </m:e>
                        <m:sub>
                          <m:r>
                            <a:rPr lang="it-IT" sz="2800" b="0" i="1" smtClean="0">
                              <a:solidFill>
                                <a:schemeClr val="accent2"/>
                              </a:solidFill>
                              <a:latin typeface="Cambria Math" panose="02040503050406030204" pitchFamily="18" charset="0"/>
                            </a:rPr>
                            <m:t>𝑡𝑜𝑡</m:t>
                          </m:r>
                        </m:sub>
                      </m:sSub>
                      <m:r>
                        <a:rPr lang="it-IT" sz="2800" b="0" i="1" smtClean="0">
                          <a:latin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𝑗</m:t>
                          </m:r>
                        </m:e>
                      </m:acc>
                      <m:r>
                        <a:rPr lang="it-IT" sz="2800" b="0" i="0" smtClean="0">
                          <a:latin typeface="Cambria Math" panose="02040503050406030204" pitchFamily="18" charset="0"/>
                        </a:rPr>
                        <m:t>+</m:t>
                      </m:r>
                      <m:sSub>
                        <m:sSubPr>
                          <m:ctrlPr>
                            <a:rPr lang="it-IT" sz="2800" i="1">
                              <a:latin typeface="Cambria Math" panose="02040503050406030204" pitchFamily="18" charset="0"/>
                            </a:rPr>
                          </m:ctrlPr>
                        </m:sSubPr>
                        <m:e>
                          <m:acc>
                            <m:accPr>
                              <m:chr m:val="⃗"/>
                              <m:ctrlPr>
                                <a:rPr lang="it-IT" sz="2800" i="1">
                                  <a:latin typeface="Cambria Math" panose="02040503050406030204" pitchFamily="18" charset="0"/>
                                </a:rPr>
                              </m:ctrlPr>
                            </m:accPr>
                            <m:e>
                              <m:r>
                                <a:rPr lang="it-IT" sz="2800" i="1">
                                  <a:latin typeface="Cambria Math" panose="02040503050406030204" pitchFamily="18" charset="0"/>
                                </a:rPr>
                                <m:t>𝑗</m:t>
                              </m:r>
                            </m:e>
                          </m:acc>
                        </m:e>
                        <m:sub>
                          <m:r>
                            <a:rPr lang="it-IT" sz="2800" b="0" i="1" smtClean="0">
                              <a:latin typeface="Cambria Math" panose="02040503050406030204" pitchFamily="18" charset="0"/>
                            </a:rPr>
                            <m:t>𝑠</m:t>
                          </m:r>
                        </m:sub>
                      </m:sSub>
                      <m:r>
                        <a:rPr lang="it-IT" sz="2800" b="0" i="1" smtClean="0">
                          <a:latin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𝑗</m:t>
                          </m:r>
                        </m:e>
                      </m:acc>
                      <m:r>
                        <a:rPr lang="it-IT" sz="2800" b="0" i="1" smtClean="0">
                          <a:latin typeface="Cambria Math" panose="02040503050406030204" pitchFamily="18" charset="0"/>
                        </a:rPr>
                        <m:t>+</m:t>
                      </m:r>
                      <m:sSub>
                        <m:sSubPr>
                          <m:ctrlPr>
                            <a:rPr lang="it-IT" sz="2800" i="1">
                              <a:solidFill>
                                <a:srgbClr val="000000"/>
                              </a:solidFill>
                              <a:latin typeface="Cambria Math" panose="02040503050406030204" pitchFamily="18" charset="0"/>
                              <a:ea typeface="Cambria Math" panose="02040503050406030204" pitchFamily="18" charset="0"/>
                            </a:rPr>
                          </m:ctrlPr>
                        </m:sSubPr>
                        <m:e>
                          <m:r>
                            <a:rPr lang="it-IT" sz="2800" i="1">
                              <a:solidFill>
                                <a:srgbClr val="000000"/>
                              </a:solidFill>
                              <a:latin typeface="Cambria Math" panose="02040503050406030204" pitchFamily="18" charset="0"/>
                              <a:ea typeface="Cambria Math" panose="02040503050406030204" pitchFamily="18" charset="0"/>
                            </a:rPr>
                            <m:t>𝜀</m:t>
                          </m:r>
                        </m:e>
                        <m:sub>
                          <m:r>
                            <a:rPr lang="it-IT" sz="2800" i="1">
                              <a:solidFill>
                                <a:srgbClr val="000000"/>
                              </a:solidFill>
                              <a:latin typeface="Cambria Math" panose="02040503050406030204" pitchFamily="18" charset="0"/>
                              <a:ea typeface="Cambria Math" panose="02040503050406030204" pitchFamily="18" charset="0"/>
                            </a:rPr>
                            <m:t>0</m:t>
                          </m:r>
                        </m:sub>
                      </m:sSub>
                      <m:f>
                        <m:fPr>
                          <m:ctrlPr>
                            <a:rPr lang="it-IT" sz="2800" i="1" dirty="0">
                              <a:solidFill>
                                <a:srgbClr val="000000"/>
                              </a:solidFill>
                              <a:latin typeface="Cambria Math" panose="02040503050406030204" pitchFamily="18" charset="0"/>
                              <a:ea typeface="Cambria Math" panose="02040503050406030204" pitchFamily="18" charset="0"/>
                            </a:rPr>
                          </m:ctrlPr>
                        </m:fPr>
                        <m:num>
                          <m:r>
                            <a:rPr lang="it-IT" sz="2800" i="1" dirty="0" smtClean="0">
                              <a:solidFill>
                                <a:srgbClr val="000000"/>
                              </a:solidFill>
                              <a:latin typeface="Cambria Math" panose="02040503050406030204" pitchFamily="18" charset="0"/>
                              <a:ea typeface="Cambria Math" panose="02040503050406030204" pitchFamily="18" charset="0"/>
                            </a:rPr>
                            <m:t>𝜕</m:t>
                          </m:r>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i="1">
                                  <a:solidFill>
                                    <a:srgbClr val="000000"/>
                                  </a:solidFill>
                                  <a:latin typeface="Cambria Math" panose="02040503050406030204" pitchFamily="18" charset="0"/>
                                  <a:ea typeface="Cambria Math" panose="02040503050406030204" pitchFamily="18" charset="0"/>
                                </a:rPr>
                                <m:t>𝐸</m:t>
                              </m:r>
                            </m:e>
                          </m:acc>
                        </m:num>
                        <m:den>
                          <m:r>
                            <a:rPr lang="it-IT" sz="2800" i="1" smtClean="0">
                              <a:solidFill>
                                <a:srgbClr val="000000"/>
                              </a:solidFill>
                              <a:latin typeface="Cambria Math" panose="02040503050406030204" pitchFamily="18" charset="0"/>
                              <a:ea typeface="Cambria Math" panose="02040503050406030204" pitchFamily="18" charset="0"/>
                            </a:rPr>
                            <m:t>𝜕</m:t>
                          </m:r>
                          <m:r>
                            <a:rPr lang="it-IT" sz="2800" i="1" dirty="0">
                              <a:solidFill>
                                <a:srgbClr val="000000"/>
                              </a:solidFill>
                              <a:latin typeface="Cambria Math" panose="02040503050406030204" pitchFamily="18" charset="0"/>
                              <a:ea typeface="Cambria Math" panose="02040503050406030204" pitchFamily="18" charset="0"/>
                            </a:rPr>
                            <m:t>𝑡</m:t>
                          </m:r>
                        </m:den>
                      </m:f>
                    </m:oMath>
                  </m:oMathPara>
                </a14:m>
                <a:endParaRPr lang="it-IT" sz="2800" dirty="0"/>
              </a:p>
            </p:txBody>
          </p:sp>
        </mc:Choice>
        <mc:Fallback xmlns="">
          <p:sp>
            <p:nvSpPr>
              <p:cNvPr id="6" name="CasellaDiTesto 5">
                <a:extLst>
                  <a:ext uri="{FF2B5EF4-FFF2-40B4-BE49-F238E27FC236}">
                    <a16:creationId xmlns:a16="http://schemas.microsoft.com/office/drawing/2014/main" id="{CF10DEEB-D044-4C0F-8A56-522AA57F426E}"/>
                  </a:ext>
                </a:extLst>
              </p:cNvPr>
              <p:cNvSpPr txBox="1">
                <a:spLocks noRot="1" noChangeAspect="1" noMove="1" noResize="1" noEditPoints="1" noAdjustHandles="1" noChangeArrowheads="1" noChangeShapeType="1" noTextEdit="1"/>
              </p:cNvSpPr>
              <p:nvPr/>
            </p:nvSpPr>
            <p:spPr>
              <a:xfrm>
                <a:off x="4108646" y="1550958"/>
                <a:ext cx="3744743" cy="918136"/>
              </a:xfrm>
              <a:prstGeom prst="rect">
                <a:avLst/>
              </a:prstGeom>
              <a:blipFill>
                <a:blip r:embed="rId2"/>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3ECF646B-653E-4F67-A0ED-157271447DB1}"/>
              </a:ext>
            </a:extLst>
          </p:cNvPr>
          <p:cNvSpPr txBox="1"/>
          <p:nvPr/>
        </p:nvSpPr>
        <p:spPr>
          <a:xfrm>
            <a:off x="233271" y="705853"/>
            <a:ext cx="11725457" cy="369332"/>
          </a:xfrm>
          <a:prstGeom prst="rect">
            <a:avLst/>
          </a:prstGeom>
          <a:noFill/>
        </p:spPr>
        <p:txBody>
          <a:bodyPr wrap="square" rtlCol="0">
            <a:spAutoFit/>
          </a:bodyPr>
          <a:lstStyle/>
          <a:p>
            <a:r>
              <a:rPr lang="it-IT" dirty="0"/>
              <a:t>Sommando la densità di corrente di conduzione a quella di spostamento si ottiene la </a:t>
            </a:r>
            <a:r>
              <a:rPr lang="it-IT" i="1" dirty="0">
                <a:solidFill>
                  <a:schemeClr val="accent2"/>
                </a:solidFill>
              </a:rPr>
              <a:t>densità di corrente totale generalizzata</a:t>
            </a:r>
          </a:p>
        </p:txBody>
      </p:sp>
      <p:sp>
        <p:nvSpPr>
          <p:cNvPr id="9" name="CasellaDiTesto 8">
            <a:extLst>
              <a:ext uri="{FF2B5EF4-FFF2-40B4-BE49-F238E27FC236}">
                <a16:creationId xmlns:a16="http://schemas.microsoft.com/office/drawing/2014/main" id="{84C62357-2140-43FF-9B74-7820CDA616AE}"/>
              </a:ext>
            </a:extLst>
          </p:cNvPr>
          <p:cNvSpPr txBox="1"/>
          <p:nvPr/>
        </p:nvSpPr>
        <p:spPr>
          <a:xfrm>
            <a:off x="233271" y="3240283"/>
            <a:ext cx="8203143" cy="923330"/>
          </a:xfrm>
          <a:prstGeom prst="rect">
            <a:avLst/>
          </a:prstGeom>
          <a:noFill/>
        </p:spPr>
        <p:txBody>
          <a:bodyPr wrap="none" rtlCol="0">
            <a:spAutoFit/>
          </a:bodyPr>
          <a:lstStyle/>
          <a:p>
            <a:r>
              <a:rPr lang="it-IT" dirty="0"/>
              <a:t>La cui divergenza è sempre nulla</a:t>
            </a:r>
          </a:p>
          <a:p>
            <a:endParaRPr lang="it-IT" dirty="0"/>
          </a:p>
          <a:p>
            <a:r>
              <a:rPr lang="it-IT" dirty="0"/>
              <a:t>La IV equazione di Maxwell nel caso non stazionario verrà pertanto scritta nella forma:</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08F0CBFE-EE32-48AB-AD59-14FAE1078D94}"/>
                  </a:ext>
                </a:extLst>
              </p:cNvPr>
              <p:cNvSpPr txBox="1"/>
              <p:nvPr/>
            </p:nvSpPr>
            <p:spPr>
              <a:xfrm>
                <a:off x="4470539" y="4934802"/>
                <a:ext cx="3529262" cy="92217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m:rPr>
                              <m:sty m:val="p"/>
                            </m:rPr>
                            <a:rPr lang="it-IT" sz="2400" i="1" smtClean="0">
                              <a:latin typeface="Cambria Math" panose="02040503050406030204" pitchFamily="18" charset="0"/>
                              <a:ea typeface="Cambria Math" panose="02040503050406030204" pitchFamily="18" charset="0"/>
                            </a:rPr>
                            <m:t>∇</m:t>
                          </m:r>
                        </m:e>
                      </m:acc>
                      <m:r>
                        <a:rPr lang="it-IT" sz="2400" dirty="0" smtClean="0">
                          <a:latin typeface="Cambria Math" panose="02040503050406030204" pitchFamily="18" charset="0"/>
                        </a:rPr>
                        <m:t>∧</m:t>
                      </m:r>
                      <m:acc>
                        <m:accPr>
                          <m:chr m:val="⃗"/>
                          <m:ctrlPr>
                            <a:rPr lang="it-IT" sz="2400" i="1" dirty="0" smtClean="0">
                              <a:latin typeface="Cambria Math" panose="02040503050406030204" pitchFamily="18" charset="0"/>
                            </a:rPr>
                          </m:ctrlPr>
                        </m:accPr>
                        <m:e>
                          <m:r>
                            <a:rPr lang="it-IT" sz="2400" b="0" i="1" dirty="0" smtClean="0">
                              <a:latin typeface="Cambria Math" panose="02040503050406030204" pitchFamily="18" charset="0"/>
                            </a:rPr>
                            <m:t>𝐵</m:t>
                          </m:r>
                        </m:e>
                      </m:acc>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d>
                        <m:dPr>
                          <m:ctrlPr>
                            <a:rPr lang="it-IT" sz="2400" b="0" i="1" smtClean="0">
                              <a:latin typeface="Cambria Math" panose="02040503050406030204" pitchFamily="18" charset="0"/>
                            </a:rPr>
                          </m:ctrlPr>
                        </m:d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𝐽</m:t>
                              </m:r>
                            </m:e>
                          </m:acc>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rPr>
                                <m:t>0</m:t>
                              </m:r>
                            </m:sub>
                          </m:sSub>
                          <m:f>
                            <m:fPr>
                              <m:ctrlPr>
                                <a:rPr lang="it-IT" sz="2400" b="0" i="1" smtClean="0">
                                  <a:latin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m:t>
                              </m:r>
                              <m:acc>
                                <m:accPr>
                                  <m:chr m:val="⃗"/>
                                  <m:ctrlPr>
                                    <a:rPr lang="it-IT" sz="2400" b="0" i="1" smtClean="0">
                                      <a:latin typeface="Cambria Math" panose="02040503050406030204" pitchFamily="18" charset="0"/>
                                      <a:ea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𝐸</m:t>
                                  </m:r>
                                </m:e>
                              </m:acc>
                            </m:num>
                            <m:den>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𝑡</m:t>
                              </m:r>
                            </m:den>
                          </m:f>
                        </m:e>
                      </m:d>
                    </m:oMath>
                  </m:oMathPara>
                </a14:m>
                <a:endParaRPr lang="it-IT" sz="2400" dirty="0"/>
              </a:p>
            </p:txBody>
          </p:sp>
        </mc:Choice>
        <mc:Fallback xmlns="">
          <p:sp>
            <p:nvSpPr>
              <p:cNvPr id="16" name="CasellaDiTesto 15">
                <a:extLst>
                  <a:ext uri="{FF2B5EF4-FFF2-40B4-BE49-F238E27FC236}">
                    <a16:creationId xmlns:a16="http://schemas.microsoft.com/office/drawing/2014/main" id="{08F0CBFE-EE32-48AB-AD59-14FAE1078D94}"/>
                  </a:ext>
                </a:extLst>
              </p:cNvPr>
              <p:cNvSpPr txBox="1">
                <a:spLocks noRot="1" noChangeAspect="1" noMove="1" noResize="1" noEditPoints="1" noAdjustHandles="1" noChangeArrowheads="1" noChangeShapeType="1" noTextEdit="1"/>
              </p:cNvSpPr>
              <p:nvPr/>
            </p:nvSpPr>
            <p:spPr>
              <a:xfrm>
                <a:off x="4470539" y="4934802"/>
                <a:ext cx="3529262" cy="92217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170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414705" cy="430887"/>
          </a:xfrm>
          <a:prstGeom prst="rect">
            <a:avLst/>
          </a:prstGeom>
          <a:noFill/>
        </p:spPr>
        <p:txBody>
          <a:bodyPr wrap="none" lIns="0" tIns="0" rIns="0" bIns="0" rtlCol="0">
            <a:spAutoFit/>
          </a:bodyPr>
          <a:lstStyle/>
          <a:p>
            <a:r>
              <a:rPr lang="it-IT" sz="2800" dirty="0"/>
              <a:t>EQUAZIONI DI MAXWELL IN FORMA LOCALE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840802" y="870435"/>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86108" y="870435"/>
            <a:ext cx="2019784"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2359538-8529-4150-A0FC-B05F9F2FBAA3}"/>
                  </a:ext>
                </a:extLst>
              </p:cNvPr>
              <p:cNvSpPr txBox="1"/>
              <p:nvPr/>
            </p:nvSpPr>
            <p:spPr>
              <a:xfrm>
                <a:off x="677619" y="1486533"/>
                <a:ext cx="3425361" cy="3259226"/>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𝜌</m:t>
                        </m:r>
                      </m:num>
                      <m:den>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0</m:t>
                    </m:r>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smtClean="0">
                            <a:solidFill>
                              <a:srgbClr val="000000"/>
                            </a:solidFill>
                            <a:latin typeface="Cambria Math" panose="02040503050406030204" pitchFamily="18" charset="0"/>
                            <a:ea typeface="Cambria Math" panose="02040503050406030204" pitchFamily="18" charset="0"/>
                          </a:rPr>
                          <m:t>𝜕</m:t>
                        </m:r>
                        <m:acc>
                          <m:accPr>
                            <m:chr m:val="⃗"/>
                            <m:ctrlPr>
                              <a:rPr lang="it-IT" sz="2400" i="1" smtClean="0">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p:txBody>
          </p:sp>
        </mc:Choice>
        <mc:Fallback xmlns="">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677619" y="1486533"/>
                <a:ext cx="3425361" cy="325922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111930D5-FF17-468E-8921-BE3FEFD8F96A}"/>
                  </a:ext>
                </a:extLst>
              </p:cNvPr>
              <p:cNvSpPr txBox="1"/>
              <p:nvPr/>
            </p:nvSpPr>
            <p:spPr>
              <a:xfrm>
                <a:off x="4689704" y="1334091"/>
                <a:ext cx="2812592" cy="35100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r>
                        <a:rPr lang="it-IT" sz="2400" i="1">
                          <a:solidFill>
                            <a:srgbClr val="000000"/>
                          </a:solidFill>
                          <a:latin typeface="Cambria Math" panose="02040503050406030204" pitchFamily="18" charset="0"/>
                          <a:ea typeface="Cambria Math" panose="02040503050406030204" pitchFamily="18" charset="0"/>
                        </a:rPr>
                        <m:t>=</m:t>
                      </m:r>
                      <m:r>
                        <a:rPr lang="it-IT" sz="2400" i="1">
                          <a:solidFill>
                            <a:srgbClr val="000000"/>
                          </a:solidFill>
                          <a:latin typeface="Cambria Math" panose="02040503050406030204" pitchFamily="18" charset="0"/>
                          <a:ea typeface="Cambria Math" panose="02040503050406030204" pitchFamily="18" charset="0"/>
                        </a:rPr>
                        <m:t>𝜌</m:t>
                      </m:r>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0</m:t>
                      </m:r>
                    </m:oMath>
                  </m:oMathPara>
                </a14:m>
                <a:endParaRPr lang="it-IT" sz="2400" dirty="0">
                  <a:solidFill>
                    <a:srgbClr val="000000"/>
                  </a:solidFill>
                  <a:ea typeface="Cambria Math" panose="02040503050406030204" pitchFamily="18" charset="0"/>
                </a:endParaRPr>
              </a:p>
              <a:p>
                <a:endParaRPr lang="it-IT" sz="2400" dirty="0">
                  <a:solidFill>
                    <a:srgbClr val="00000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𝐷</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p:txBody>
          </p:sp>
        </mc:Choice>
        <mc:Fallback xmlns="">
          <p:sp>
            <p:nvSpPr>
              <p:cNvPr id="9" name="CasellaDiTesto 8">
                <a:extLst>
                  <a:ext uri="{FF2B5EF4-FFF2-40B4-BE49-F238E27FC236}">
                    <a16:creationId xmlns:a16="http://schemas.microsoft.com/office/drawing/2014/main" id="{111930D5-FF17-468E-8921-BE3FEFD8F96A}"/>
                  </a:ext>
                </a:extLst>
              </p:cNvPr>
              <p:cNvSpPr txBox="1">
                <a:spLocks noRot="1" noChangeAspect="1" noMove="1" noResize="1" noEditPoints="1" noAdjustHandles="1" noChangeArrowheads="1" noChangeShapeType="1" noTextEdit="1"/>
              </p:cNvSpPr>
              <p:nvPr/>
            </p:nvSpPr>
            <p:spPr>
              <a:xfrm>
                <a:off x="4689704" y="1334091"/>
                <a:ext cx="2812592" cy="351006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40B085D9-45C8-4C90-A7F0-5B822D0B6E84}"/>
                  </a:ext>
                </a:extLst>
              </p:cNvPr>
              <p:cNvSpPr/>
              <p:nvPr/>
            </p:nvSpPr>
            <p:spPr>
              <a:xfrm>
                <a:off x="4347094" y="6063049"/>
                <a:ext cx="140602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𝐷</m:t>
                          </m:r>
                        </m:e>
                      </m:acc>
                      <m:r>
                        <a:rPr lang="it-IT" sz="2800" b="0" i="0"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𝜀</m:t>
                      </m:r>
                      <m:acc>
                        <m:accPr>
                          <m:chr m:val="⃗"/>
                          <m:ctrlPr>
                            <a:rPr lang="it-IT" sz="2800" i="1">
                              <a:solidFill>
                                <a:srgbClr val="000000"/>
                              </a:solidFill>
                              <a:latin typeface="Cambria Math" panose="02040503050406030204" pitchFamily="18" charset="0"/>
                            </a:rPr>
                          </m:ctrlPr>
                        </m:accPr>
                        <m:e>
                          <m:r>
                            <a:rPr lang="it-IT" sz="2800" b="0" i="1" smtClean="0">
                              <a:solidFill>
                                <a:srgbClr val="000000"/>
                              </a:solidFill>
                              <a:latin typeface="Cambria Math" panose="02040503050406030204" pitchFamily="18" charset="0"/>
                            </a:rPr>
                            <m:t>𝐸</m:t>
                          </m:r>
                        </m:e>
                      </m:acc>
                    </m:oMath>
                  </m:oMathPara>
                </a14:m>
                <a:endParaRPr lang="it-IT" dirty="0"/>
              </a:p>
            </p:txBody>
          </p:sp>
        </mc:Choice>
        <mc:Fallback xmlns="">
          <p:sp>
            <p:nvSpPr>
              <p:cNvPr id="11" name="Rettangolo 10">
                <a:extLst>
                  <a:ext uri="{FF2B5EF4-FFF2-40B4-BE49-F238E27FC236}">
                    <a16:creationId xmlns:a16="http://schemas.microsoft.com/office/drawing/2014/main" id="{40B085D9-45C8-4C90-A7F0-5B822D0B6E84}"/>
                  </a:ext>
                </a:extLst>
              </p:cNvPr>
              <p:cNvSpPr>
                <a:spLocks noRot="1" noChangeAspect="1" noMove="1" noResize="1" noEditPoints="1" noAdjustHandles="1" noChangeArrowheads="1" noChangeShapeType="1" noTextEdit="1"/>
              </p:cNvSpPr>
              <p:nvPr/>
            </p:nvSpPr>
            <p:spPr>
              <a:xfrm>
                <a:off x="4347094" y="6063049"/>
                <a:ext cx="1406026"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95961375-79F5-4FB0-A3A8-912B16CCB61F}"/>
                  </a:ext>
                </a:extLst>
              </p:cNvPr>
              <p:cNvSpPr/>
              <p:nvPr/>
            </p:nvSpPr>
            <p:spPr>
              <a:xfrm>
                <a:off x="6554447" y="6018841"/>
                <a:ext cx="145751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𝐵</m:t>
                          </m:r>
                        </m:e>
                      </m:acc>
                      <m:r>
                        <a:rPr lang="it-IT" sz="2800" b="0" i="1" smtClean="0">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𝜇</m:t>
                      </m:r>
                      <m:acc>
                        <m:accPr>
                          <m:chr m:val="⃗"/>
                          <m:ctrlPr>
                            <a:rPr lang="it-IT" sz="2800" b="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𝐻</m:t>
                          </m:r>
                        </m:e>
                      </m:acc>
                    </m:oMath>
                  </m:oMathPara>
                </a14:m>
                <a:endParaRPr lang="it-IT" dirty="0"/>
              </a:p>
            </p:txBody>
          </p:sp>
        </mc:Choice>
        <mc:Fallback xmlns="">
          <p:sp>
            <p:nvSpPr>
              <p:cNvPr id="12" name="Rettangolo 11">
                <a:extLst>
                  <a:ext uri="{FF2B5EF4-FFF2-40B4-BE49-F238E27FC236}">
                    <a16:creationId xmlns:a16="http://schemas.microsoft.com/office/drawing/2014/main" id="{95961375-79F5-4FB0-A3A8-912B16CCB61F}"/>
                  </a:ext>
                </a:extLst>
              </p:cNvPr>
              <p:cNvSpPr>
                <a:spLocks noRot="1" noChangeAspect="1" noMove="1" noResize="1" noEditPoints="1" noAdjustHandles="1" noChangeArrowheads="1" noChangeShapeType="1" noTextEdit="1"/>
              </p:cNvSpPr>
              <p:nvPr/>
            </p:nvSpPr>
            <p:spPr>
              <a:xfrm>
                <a:off x="6554447" y="6018841"/>
                <a:ext cx="1457514" cy="575479"/>
              </a:xfrm>
              <a:prstGeom prst="rect">
                <a:avLst/>
              </a:prstGeom>
              <a:blipFill>
                <a:blip r:embed="rId5"/>
                <a:stretch>
                  <a:fillRect/>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81EABA8A-64FD-4A32-AB35-B28BEFCC1331}"/>
              </a:ext>
            </a:extLst>
          </p:cNvPr>
          <p:cNvSpPr txBox="1"/>
          <p:nvPr/>
        </p:nvSpPr>
        <p:spPr>
          <a:xfrm>
            <a:off x="4482918" y="5515854"/>
            <a:ext cx="3529043" cy="430887"/>
          </a:xfrm>
          <a:prstGeom prst="rect">
            <a:avLst/>
          </a:prstGeom>
          <a:noFill/>
        </p:spPr>
        <p:txBody>
          <a:bodyPr wrap="none" lIns="0" tIns="0" rIns="0" bIns="0" rtlCol="0">
            <a:spAutoFit/>
          </a:bodyPr>
          <a:lstStyle/>
          <a:p>
            <a:r>
              <a:rPr lang="it-IT" sz="2800" dirty="0"/>
              <a:t>RELAZIONI COSTITUTIVE</a:t>
            </a:r>
          </a:p>
        </p:txBody>
      </p:sp>
      <p:sp>
        <p:nvSpPr>
          <p:cNvPr id="18" name="CasellaDiTesto 17">
            <a:extLst>
              <a:ext uri="{FF2B5EF4-FFF2-40B4-BE49-F238E27FC236}">
                <a16:creationId xmlns:a16="http://schemas.microsoft.com/office/drawing/2014/main" id="{59A9B191-2BFC-4ABC-B4D5-48725F9CF7C9}"/>
              </a:ext>
            </a:extLst>
          </p:cNvPr>
          <p:cNvSpPr txBox="1"/>
          <p:nvPr/>
        </p:nvSpPr>
        <p:spPr>
          <a:xfrm>
            <a:off x="8503722" y="2069622"/>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6"/>
              </a:rPr>
              <a:t>Legge di Gauss magnetica</a:t>
            </a:r>
            <a:endParaRPr lang="it-IT" dirty="0"/>
          </a:p>
        </p:txBody>
      </p:sp>
      <p:sp>
        <p:nvSpPr>
          <p:cNvPr id="20" name="CasellaDiTesto 19">
            <a:extLst>
              <a:ext uri="{FF2B5EF4-FFF2-40B4-BE49-F238E27FC236}">
                <a16:creationId xmlns:a16="http://schemas.microsoft.com/office/drawing/2014/main" id="{85F0192D-0B3A-44A2-B1F4-CAB07367873B}"/>
              </a:ext>
            </a:extLst>
          </p:cNvPr>
          <p:cNvSpPr txBox="1"/>
          <p:nvPr/>
        </p:nvSpPr>
        <p:spPr>
          <a:xfrm>
            <a:off x="8503722" y="3116146"/>
            <a:ext cx="2268446"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7"/>
              </a:rPr>
              <a:t>Legge di Faraday</a:t>
            </a:r>
            <a:endParaRPr lang="it-IT" dirty="0"/>
          </a:p>
        </p:txBody>
      </p:sp>
      <p:sp>
        <p:nvSpPr>
          <p:cNvPr id="22" name="CasellaDiTesto 21">
            <a:extLst>
              <a:ext uri="{FF2B5EF4-FFF2-40B4-BE49-F238E27FC236}">
                <a16:creationId xmlns:a16="http://schemas.microsoft.com/office/drawing/2014/main" id="{22581249-9ACB-42EC-BC27-8E81B0F9A5BA}"/>
              </a:ext>
            </a:extLst>
          </p:cNvPr>
          <p:cNvSpPr txBox="1"/>
          <p:nvPr/>
        </p:nvSpPr>
        <p:spPr>
          <a:xfrm>
            <a:off x="8531273" y="4182188"/>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8"/>
              </a:rPr>
              <a:t>Legge di Ampère-Maxwell</a:t>
            </a:r>
            <a:endParaRPr lang="it-IT" dirty="0"/>
          </a:p>
        </p:txBody>
      </p:sp>
      <p:sp>
        <p:nvSpPr>
          <p:cNvPr id="24" name="CasellaDiTesto 23">
            <a:extLst>
              <a:ext uri="{FF2B5EF4-FFF2-40B4-BE49-F238E27FC236}">
                <a16:creationId xmlns:a16="http://schemas.microsoft.com/office/drawing/2014/main" id="{71E4F199-8F5B-4D59-BEB6-9D65F5327130}"/>
              </a:ext>
            </a:extLst>
          </p:cNvPr>
          <p:cNvSpPr txBox="1"/>
          <p:nvPr/>
        </p:nvSpPr>
        <p:spPr>
          <a:xfrm>
            <a:off x="8503722" y="1334091"/>
            <a:ext cx="2812592"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9"/>
              </a:rPr>
              <a:t>Legge di Gauss elettrica</a:t>
            </a:r>
            <a:endParaRPr lang="it-IT" dirty="0"/>
          </a:p>
        </p:txBody>
      </p:sp>
    </p:spTree>
    <p:extLst>
      <p:ext uri="{BB962C8B-B14F-4D97-AF65-F5344CB8AC3E}">
        <p14:creationId xmlns:p14="http://schemas.microsoft.com/office/powerpoint/2010/main" val="8142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4" grpId="0"/>
      <p:bldP spid="18" grpId="0"/>
      <p:bldP spid="20"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876241" cy="430887"/>
          </a:xfrm>
          <a:prstGeom prst="rect">
            <a:avLst/>
          </a:prstGeom>
          <a:noFill/>
        </p:spPr>
        <p:txBody>
          <a:bodyPr wrap="none" lIns="0" tIns="0" rIns="0" bIns="0" rtlCol="0">
            <a:spAutoFit/>
          </a:bodyPr>
          <a:lstStyle/>
          <a:p>
            <a:r>
              <a:rPr lang="it-IT" sz="2800" dirty="0"/>
              <a:t>EQUAZIONI DI MAXWELL IN FORMA INTEGRALE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5274927" y="823061"/>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98129" y="3926837"/>
            <a:ext cx="1995739"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2359538-8529-4150-A0FC-B05F9F2FBAA3}"/>
                  </a:ext>
                </a:extLst>
              </p:cNvPr>
              <p:cNvSpPr txBox="1"/>
              <p:nvPr/>
            </p:nvSpPr>
            <p:spPr>
              <a:xfrm>
                <a:off x="1932959" y="1478449"/>
                <a:ext cx="8421098" cy="2121478"/>
              </a:xfrm>
              <a:prstGeom prst="rect">
                <a:avLst/>
              </a:prstGeom>
              <a:noFill/>
            </p:spPr>
            <p:txBody>
              <a:bodyPr wrap="square" lIns="0" tIns="0" rIns="0" bIns="0" rtlCol="0">
                <a:spAutoFit/>
              </a:bodyPr>
              <a:lstStyle/>
              <a:p>
                <a:pPr marL="571500" indent="-571500">
                  <a:buFont typeface="+mj-lt"/>
                  <a:buAutoNum type="romanUcPeriod"/>
                </a:pPr>
                <a14:m>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𝐸</m:t>
                            </m:r>
                          </m:e>
                        </m:acc>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𝑛</m:t>
                            </m:r>
                          </m:e>
                        </m:acc>
                        <m:r>
                          <m:rPr>
                            <m:brk/>
                          </m:rPr>
                          <a:rPr lang="it-IT" sz="2400" b="0" i="1" smtClean="0">
                            <a:solidFill>
                              <a:srgbClr val="000000"/>
                            </a:solidFill>
                            <a:latin typeface="Cambria Math" panose="02040503050406030204" pitchFamily="18" charset="0"/>
                            <a:ea typeface="Cambria Math" panose="02040503050406030204" pitchFamily="18" charset="0"/>
                          </a:rPr>
                          <m:t>𝑑</m:t>
                        </m:r>
                        <m:r>
                          <a:rPr lang="it-IT" sz="2400" b="0" i="1" smtClean="0">
                            <a:solidFill>
                              <a:srgbClr val="000000"/>
                            </a:solidFill>
                            <a:latin typeface="Cambria Math" panose="02040503050406030204" pitchFamily="18" charset="0"/>
                            <a:ea typeface="Cambria Math" panose="02040503050406030204" pitchFamily="18" charset="0"/>
                          </a:rPr>
                          <m:t>𝑆</m:t>
                        </m:r>
                      </m:e>
                    </m:nary>
                    <m:r>
                      <a:rPr lang="it-IT" sz="2400" i="1">
                        <a:solidFill>
                          <a:srgbClr val="000000"/>
                        </a:solidFill>
                        <a:latin typeface="Cambria Math" panose="02040503050406030204" pitchFamily="18" charset="0"/>
                        <a:ea typeface="Cambria Math" panose="02040503050406030204" pitchFamily="18" charset="0"/>
                      </a:rPr>
                      <m:t>=</m:t>
                    </m:r>
                    <m:f>
                      <m:fPr>
                        <m:ctrlPr>
                          <a:rPr lang="it-IT" sz="2400" i="1" smtClean="0">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𝑄</m:t>
                        </m:r>
                      </m:num>
                      <m:den>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b="0" i="1" smtClean="0">
                                <a:solidFill>
                                  <a:srgbClr val="000000"/>
                                </a:solidFill>
                                <a:latin typeface="Cambria Math" panose="02040503050406030204" pitchFamily="18" charset="0"/>
                                <a:ea typeface="Cambria Math" panose="02040503050406030204" pitchFamily="18" charset="0"/>
                              </a:rPr>
                              <m:t>0</m:t>
                            </m:r>
                          </m:sub>
                        </m:sSub>
                      </m:den>
                    </m:f>
                  </m:oMath>
                </a14:m>
                <a:r>
                  <a:rPr lang="it-IT" sz="2400" dirty="0">
                    <a:solidFill>
                      <a:srgbClr val="000000"/>
                    </a:solidFill>
                    <a:ea typeface="Cambria Math" panose="02040503050406030204" pitchFamily="18" charset="0"/>
                  </a:rPr>
                  <a:t>                                                      </a:t>
                </a:r>
                <a:r>
                  <a:rPr lang="it-IT" dirty="0">
                    <a:hlinkClick r:id="rId2"/>
                  </a:rPr>
                  <a:t>Legge di Gauss elettrica</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=0</m:t>
                    </m:r>
                  </m:oMath>
                </a14:m>
                <a:r>
                  <a:rPr lang="it-IT" sz="2400" dirty="0">
                    <a:solidFill>
                      <a:srgbClr val="000000"/>
                    </a:solidFill>
                    <a:ea typeface="Cambria Math" panose="02040503050406030204" pitchFamily="18" charset="0"/>
                  </a:rPr>
                  <a:t>                                                       </a:t>
                </a:r>
                <a:r>
                  <a:rPr lang="it-IT" dirty="0">
                    <a:hlinkClick r:id="rId3" tooltip="Teorema del flusso"/>
                  </a:rPr>
                  <a:t>Legge di Gauss magnetica</a:t>
                </a:r>
                <a:r>
                  <a:rPr lang="it-IT" dirty="0"/>
                  <a:t> </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b="0" i="1" smtClean="0">
                            <a:solidFill>
                              <a:srgbClr val="000000"/>
                            </a:solidFill>
                            <a:latin typeface="Cambria Math" panose="02040503050406030204" pitchFamily="18" charset="0"/>
                            <a:ea typeface="Cambria Math" panose="02040503050406030204" pitchFamily="18" charset="0"/>
                          </a:rPr>
                          <m:t>𝑑</m:t>
                        </m:r>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𝑑</m:t>
                        </m:r>
                      </m:num>
                      <m:den>
                        <m:r>
                          <a:rPr lang="it-IT" sz="2400" b="0" i="1" smtClean="0">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r>
                  <a:rPr lang="it-IT" sz="2400" dirty="0">
                    <a:solidFill>
                      <a:srgbClr val="000000"/>
                    </a:solidFill>
                    <a:ea typeface="Cambria Math" panose="02040503050406030204" pitchFamily="18" charset="0"/>
                  </a:rPr>
                  <a:t>                                       </a:t>
                </a:r>
                <a:r>
                  <a:rPr lang="it-IT" dirty="0">
                    <a:hlinkClick r:id="rId4" tooltip="Legge di Faraday"/>
                  </a:rPr>
                  <a:t>Legge di Faraday</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𝑑</m:t>
                        </m:r>
                      </m:num>
                      <m:den>
                        <m:r>
                          <a:rPr lang="it-IT" sz="2400" i="1">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𝐸</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r>
                  <a:rPr lang="it-IT" sz="2400" dirty="0">
                    <a:solidFill>
                      <a:srgbClr val="000000"/>
                    </a:solidFill>
                    <a:ea typeface="Cambria Math" panose="02040503050406030204" pitchFamily="18" charset="0"/>
                  </a:rPr>
                  <a:t>          </a:t>
                </a:r>
                <a:r>
                  <a:rPr lang="it-IT" dirty="0">
                    <a:hlinkClick r:id="rId5" tooltip="Legge di Ampère-Maxwell"/>
                  </a:rPr>
                  <a:t>Legge di Ampère-Maxwell</a:t>
                </a:r>
                <a:endParaRPr lang="it-IT" sz="2400" dirty="0">
                  <a:solidFill>
                    <a:srgbClr val="000000"/>
                  </a:solidFill>
                  <a:ea typeface="Cambria Math" panose="02040503050406030204" pitchFamily="18" charset="0"/>
                </a:endParaRPr>
              </a:p>
            </p:txBody>
          </p:sp>
        </mc:Choice>
        <mc:Fallback xmlns="">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1932959" y="1478449"/>
                <a:ext cx="8421098" cy="2121478"/>
              </a:xfrm>
              <a:prstGeom prst="rect">
                <a:avLst/>
              </a:prstGeom>
              <a:blipFill>
                <a:blip r:embed="rId6"/>
                <a:stretch>
                  <a:fillRect r="-217" b="-57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B946A11F-7C1B-46E6-BC8F-5460701C50BF}"/>
                  </a:ext>
                </a:extLst>
              </p:cNvPr>
              <p:cNvSpPr txBox="1"/>
              <p:nvPr/>
            </p:nvSpPr>
            <p:spPr>
              <a:xfrm>
                <a:off x="3927936" y="4495269"/>
                <a:ext cx="4336123" cy="2014013"/>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𝑛</m:t>
                            </m:r>
                          </m:e>
                        </m:acc>
                        <m:r>
                          <m:rPr>
                            <m:brk/>
                          </m:rPr>
                          <a:rPr lang="it-IT" sz="2400" b="0" i="1" smtClean="0">
                            <a:solidFill>
                              <a:srgbClr val="000000"/>
                            </a:solidFill>
                            <a:latin typeface="Cambria Math" panose="02040503050406030204" pitchFamily="18" charset="0"/>
                            <a:ea typeface="Cambria Math" panose="02040503050406030204" pitchFamily="18" charset="0"/>
                          </a:rPr>
                          <m:t>𝑑</m:t>
                        </m:r>
                        <m:r>
                          <a:rPr lang="it-IT" sz="2400" b="0" i="1" smtClean="0">
                            <a:solidFill>
                              <a:srgbClr val="000000"/>
                            </a:solidFill>
                            <a:latin typeface="Cambria Math" panose="02040503050406030204" pitchFamily="18" charset="0"/>
                            <a:ea typeface="Cambria Math" panose="02040503050406030204" pitchFamily="18" charset="0"/>
                          </a:rPr>
                          <m:t>𝑆</m:t>
                        </m:r>
                      </m:e>
                    </m:nary>
                    <m:r>
                      <a:rPr lang="it-IT" sz="2400" i="1">
                        <a:solidFill>
                          <a:srgbClr val="000000"/>
                        </a:solidFill>
                        <a:latin typeface="Cambria Math" panose="02040503050406030204" pitchFamily="18" charset="0"/>
                        <a:ea typeface="Cambria Math" panose="02040503050406030204" pitchFamily="18" charset="0"/>
                      </a:rPr>
                      <m:t>=</m:t>
                    </m:r>
                    <m:nary>
                      <m:naryPr>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r>
                          <a:rPr lang="it-IT" sz="2400" i="1" smtClean="0">
                            <a:solidFill>
                              <a:srgbClr val="000000"/>
                            </a:solidFill>
                            <a:latin typeface="Cambria Math" panose="02040503050406030204" pitchFamily="18" charset="0"/>
                            <a:ea typeface="Cambria Math" panose="02040503050406030204" pitchFamily="18" charset="0"/>
                          </a:rPr>
                          <m:t>𝜌</m:t>
                        </m:r>
                        <m:r>
                          <a:rPr lang="it-IT" sz="2400" b="0" i="1" smtClean="0">
                            <a:solidFill>
                              <a:srgbClr val="000000"/>
                            </a:solidFill>
                            <a:latin typeface="Cambria Math" panose="02040503050406030204" pitchFamily="18" charset="0"/>
                            <a:ea typeface="Cambria Math" panose="02040503050406030204" pitchFamily="18" charset="0"/>
                          </a:rPr>
                          <m:t>𝑑𝑉</m:t>
                        </m:r>
                      </m:e>
                    </m:nary>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0</m:t>
                    </m:r>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b="0" i="1" smtClean="0">
                            <a:solidFill>
                              <a:srgbClr val="000000"/>
                            </a:solidFill>
                            <a:latin typeface="Cambria Math" panose="02040503050406030204" pitchFamily="18" charset="0"/>
                            <a:ea typeface="Cambria Math" panose="02040503050406030204" pitchFamily="18" charset="0"/>
                          </a:rPr>
                          <m:t>𝑑</m:t>
                        </m:r>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𝑑</m:t>
                        </m:r>
                      </m:num>
                      <m:den>
                        <m:r>
                          <a:rPr lang="it-IT" sz="2400" b="0" i="1" smtClean="0">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𝑑</m:t>
                        </m:r>
                      </m:num>
                      <m:den>
                        <m:r>
                          <a:rPr lang="it-IT" sz="2400" i="1">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endParaRPr lang="it-IT" sz="2400" dirty="0">
                  <a:solidFill>
                    <a:srgbClr val="000000"/>
                  </a:solidFill>
                  <a:ea typeface="Cambria Math" panose="02040503050406030204" pitchFamily="18" charset="0"/>
                </a:endParaRPr>
              </a:p>
            </p:txBody>
          </p:sp>
        </mc:Choice>
        <mc:Fallback xmlns="">
          <p:sp>
            <p:nvSpPr>
              <p:cNvPr id="15" name="CasellaDiTesto 14">
                <a:extLst>
                  <a:ext uri="{FF2B5EF4-FFF2-40B4-BE49-F238E27FC236}">
                    <a16:creationId xmlns:a16="http://schemas.microsoft.com/office/drawing/2014/main" id="{B946A11F-7C1B-46E6-BC8F-5460701C50BF}"/>
                  </a:ext>
                </a:extLst>
              </p:cNvPr>
              <p:cNvSpPr txBox="1">
                <a:spLocks noRot="1" noChangeAspect="1" noMove="1" noResize="1" noEditPoints="1" noAdjustHandles="1" noChangeArrowheads="1" noChangeShapeType="1" noTextEdit="1"/>
              </p:cNvSpPr>
              <p:nvPr/>
            </p:nvSpPr>
            <p:spPr>
              <a:xfrm>
                <a:off x="3927936" y="4495269"/>
                <a:ext cx="4336123" cy="2014013"/>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4803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CE431D8F-AF9A-4E88-B45B-6BBF0549E794}"/>
              </a:ext>
            </a:extLst>
          </p:cNvPr>
          <p:cNvSpPr txBox="1"/>
          <p:nvPr/>
        </p:nvSpPr>
        <p:spPr>
          <a:xfrm>
            <a:off x="529389" y="593557"/>
            <a:ext cx="11340909" cy="646331"/>
          </a:xfrm>
          <a:prstGeom prst="rect">
            <a:avLst/>
          </a:prstGeom>
          <a:noFill/>
        </p:spPr>
        <p:txBody>
          <a:bodyPr wrap="square" rtlCol="0">
            <a:spAutoFit/>
          </a:bodyPr>
          <a:lstStyle/>
          <a:p>
            <a:r>
              <a:rPr lang="it-IT" dirty="0"/>
              <a:t>Se ci limitiamo al caso di materiali omogenei ed isotropi, per la prima legge di Laplace (prima formula fondamentale della magnetostatica) </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5CFB444-6A8D-4C7F-8E8B-77DC14F8BEDB}"/>
                  </a:ext>
                </a:extLst>
              </p:cNvPr>
              <p:cNvSpPr txBox="1"/>
              <p:nvPr/>
            </p:nvSpPr>
            <p:spPr>
              <a:xfrm>
                <a:off x="4140803" y="1533795"/>
                <a:ext cx="3533018" cy="1785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0" smtClean="0">
                          <a:latin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num>
                        <m:den>
                          <m:r>
                            <a:rPr lang="it-IT" sz="3200" b="0" i="1" smtClean="0">
                              <a:latin typeface="Cambria Math" panose="02040503050406030204" pitchFamily="18" charset="0"/>
                              <a:ea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ea typeface="Cambria Math" panose="02040503050406030204" pitchFamily="18" charset="0"/>
                        </a:rPr>
                        <m:t>𝑖</m:t>
                      </m:r>
                      <m:nary>
                        <m:naryPr>
                          <m:limLoc m:val="undOvr"/>
                          <m:grow m:val="on"/>
                          <m:supHide m:val="on"/>
                          <m:ctrlPr>
                            <a:rPr lang="it-IT" sz="3200" i="1" dirty="0" smtClean="0">
                              <a:latin typeface="Cambria Math" panose="02040503050406030204" pitchFamily="18" charset="0"/>
                            </a:rPr>
                          </m:ctrlPr>
                        </m:naryPr>
                        <m:sub>
                          <m:r>
                            <a:rPr lang="it-IT" sz="3200" i="1" dirty="0" smtClean="0">
                              <a:latin typeface="Cambria Math" panose="02040503050406030204" pitchFamily="18" charset="0"/>
                            </a:rPr>
                            <m:t>𝛾</m:t>
                          </m:r>
                        </m:sub>
                        <m:sup/>
                        <m:e>
                          <m:f>
                            <m:fPr>
                              <m:ctrlPr>
                                <a:rPr lang="it-IT" sz="3200" i="1">
                                  <a:latin typeface="Cambria Math" panose="02040503050406030204" pitchFamily="18" charset="0"/>
                                </a:rPr>
                              </m:ctrlPr>
                            </m:fPr>
                            <m:num>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𝑙</m:t>
                                  </m:r>
                                </m:e>
                              </m:acc>
                              <m:r>
                                <a:rPr lang="it-IT" sz="3200" dirty="0">
                                  <a:latin typeface="Cambria Math" panose="02040503050406030204" pitchFamily="18" charset="0"/>
                                </a:rPr>
                                <m:t>∧</m:t>
                              </m:r>
                              <m:acc>
                                <m:accPr>
                                  <m:chr m:val="⃑"/>
                                  <m:ctrlPr>
                                    <a:rPr lang="it-IT" sz="3200" i="1" dirty="0">
                                      <a:latin typeface="Cambria Math" panose="02040503050406030204" pitchFamily="18" charset="0"/>
                                    </a:rPr>
                                  </m:ctrlPr>
                                </m:accPr>
                                <m:e>
                                  <m:r>
                                    <a:rPr lang="it-IT" sz="3200" i="1" dirty="0">
                                      <a:latin typeface="Cambria Math" panose="02040503050406030204" pitchFamily="18" charset="0"/>
                                    </a:rPr>
                                    <m:t>𝑟</m:t>
                                  </m:r>
                                </m:e>
                              </m:acc>
                            </m:num>
                            <m:den>
                              <m:sSup>
                                <m:sSupPr>
                                  <m:ctrlPr>
                                    <a:rPr lang="it-IT" sz="3200" i="1">
                                      <a:latin typeface="Cambria Math" panose="02040503050406030204" pitchFamily="18" charset="0"/>
                                    </a:rPr>
                                  </m:ctrlPr>
                                </m:sSupPr>
                                <m:e>
                                  <m:r>
                                    <a:rPr lang="it-IT" sz="3200" i="1">
                                      <a:latin typeface="Cambria Math" panose="02040503050406030204" pitchFamily="18" charset="0"/>
                                    </a:rPr>
                                    <m:t>𝑟</m:t>
                                  </m:r>
                                </m:e>
                                <m:sup>
                                  <m:r>
                                    <a:rPr lang="it-IT" sz="3200" i="1">
                                      <a:latin typeface="Cambria Math" panose="02040503050406030204" pitchFamily="18" charset="0"/>
                                    </a:rPr>
                                    <m:t>3</m:t>
                                  </m:r>
                                </m:sup>
                              </m:sSup>
                            </m:den>
                          </m:f>
                          <m:r>
                            <m:rPr>
                              <m:nor/>
                            </m:rPr>
                            <a:rPr lang="it-IT" sz="3200" dirty="0"/>
                            <m:t>  </m:t>
                          </m:r>
                        </m:e>
                      </m:nary>
                    </m:oMath>
                  </m:oMathPara>
                </a14:m>
                <a:endParaRPr lang="it-IT" sz="3200" dirty="0"/>
              </a:p>
            </p:txBody>
          </p:sp>
        </mc:Choice>
        <mc:Fallback xmlns="">
          <p:sp>
            <p:nvSpPr>
              <p:cNvPr id="10" name="CasellaDiTesto 9">
                <a:extLst>
                  <a:ext uri="{FF2B5EF4-FFF2-40B4-BE49-F238E27FC236}">
                    <a16:creationId xmlns:a16="http://schemas.microsoft.com/office/drawing/2014/main" id="{A5CFB444-6A8D-4C7F-8E8B-77DC14F8BEDB}"/>
                  </a:ext>
                </a:extLst>
              </p:cNvPr>
              <p:cNvSpPr txBox="1">
                <a:spLocks noRot="1" noChangeAspect="1" noMove="1" noResize="1" noEditPoints="1" noAdjustHandles="1" noChangeArrowheads="1" noChangeShapeType="1" noTextEdit="1"/>
              </p:cNvSpPr>
              <p:nvPr/>
            </p:nvSpPr>
            <p:spPr>
              <a:xfrm>
                <a:off x="4140803" y="1533795"/>
                <a:ext cx="3533018" cy="1785874"/>
              </a:xfrm>
              <a:prstGeom prst="rect">
                <a:avLst/>
              </a:prstGeom>
              <a:blipFill>
                <a:blip r:embed="rId2"/>
                <a:stretch>
                  <a:fillRect/>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49DA07A9-E562-4C5C-8454-BC620D6567F8}"/>
              </a:ext>
            </a:extLst>
          </p:cNvPr>
          <p:cNvSpPr txBox="1"/>
          <p:nvPr/>
        </p:nvSpPr>
        <p:spPr>
          <a:xfrm>
            <a:off x="8301790" y="2057400"/>
            <a:ext cx="1798249" cy="369332"/>
          </a:xfrm>
          <a:prstGeom prst="rect">
            <a:avLst/>
          </a:prstGeom>
          <a:noFill/>
        </p:spPr>
        <p:txBody>
          <a:bodyPr wrap="none" rtlCol="0">
            <a:spAutoFit/>
          </a:bodyPr>
          <a:lstStyle/>
          <a:p>
            <a:r>
              <a:rPr lang="it-IT" dirty="0"/>
              <a:t>(</a:t>
            </a:r>
            <a:r>
              <a:rPr lang="it-IT" dirty="0" err="1"/>
              <a:t>Lez</a:t>
            </a:r>
            <a:r>
              <a:rPr lang="it-IT" dirty="0"/>
              <a:t>. 14 </a:t>
            </a:r>
            <a:r>
              <a:rPr lang="it-IT" dirty="0" err="1"/>
              <a:t>Diap</a:t>
            </a:r>
            <a:r>
              <a:rPr lang="it-IT" dirty="0"/>
              <a:t>. 12)</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2EEED305-D618-4955-AEAC-A9B2C6E02764}"/>
                  </a:ext>
                </a:extLst>
              </p:cNvPr>
              <p:cNvSpPr txBox="1"/>
              <p:nvPr/>
            </p:nvSpPr>
            <p:spPr>
              <a:xfrm>
                <a:off x="609600" y="3681663"/>
                <a:ext cx="11340909" cy="1012778"/>
              </a:xfrm>
              <a:prstGeom prst="rect">
                <a:avLst/>
              </a:prstGeom>
              <a:noFill/>
            </p:spPr>
            <p:txBody>
              <a:bodyPr wrap="square" rtlCol="0">
                <a:spAutoFit/>
              </a:bodyPr>
              <a:lstStyle/>
              <a:p>
                <a:r>
                  <a:rPr lang="it-IT" dirty="0"/>
                  <a:t>Si ha che in ogni punto circostante il circuito, il campo </a:t>
                </a:r>
                <a14:m>
                  <m:oMath xmlns:m="http://schemas.openxmlformats.org/officeDocument/2006/math">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𝐵</m:t>
                        </m:r>
                      </m:e>
                    </m:acc>
                    <m:r>
                      <a:rPr lang="it-IT" sz="1800" b="0" i="1" smtClean="0">
                        <a:latin typeface="Cambria Math" panose="02040503050406030204" pitchFamily="18" charset="0"/>
                      </a:rPr>
                      <m:t>(</m:t>
                    </m:r>
                    <m:r>
                      <a:rPr lang="it-IT" sz="1800" b="0" i="1" smtClean="0">
                        <a:latin typeface="Cambria Math" panose="02040503050406030204" pitchFamily="18" charset="0"/>
                      </a:rPr>
                      <m:t>𝑡</m:t>
                    </m:r>
                    <m:r>
                      <a:rPr lang="it-IT" sz="1800" b="0" i="1" smtClean="0">
                        <a:latin typeface="Cambria Math" panose="02040503050406030204" pitchFamily="18" charset="0"/>
                      </a:rPr>
                      <m:t>)</m:t>
                    </m:r>
                  </m:oMath>
                </a14:m>
                <a:r>
                  <a:rPr lang="it-IT" dirty="0"/>
                  <a:t> è proporzionale alla corrente </a:t>
                </a:r>
                <a14:m>
                  <m:oMath xmlns:m="http://schemas.openxmlformats.org/officeDocument/2006/math">
                    <m:r>
                      <a:rPr lang="it-IT" i="1" dirty="0">
                        <a:latin typeface="Cambria Math" panose="02040503050406030204" pitchFamily="18" charset="0"/>
                        <a:ea typeface="Cambria Math" panose="02040503050406030204" pitchFamily="18" charset="0"/>
                      </a:rPr>
                      <m:t>𝑖</m:t>
                    </m:r>
                    <m:r>
                      <a:rPr lang="it-IT" i="1" dirty="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𝑡</m:t>
                    </m:r>
                    <m:r>
                      <a:rPr lang="it-IT" i="1" dirty="0">
                        <a:latin typeface="Cambria Math" panose="02040503050406030204" pitchFamily="18" charset="0"/>
                        <a:ea typeface="Cambria Math" panose="02040503050406030204" pitchFamily="18" charset="0"/>
                      </a:rPr>
                      <m:t>) </m:t>
                    </m:r>
                  </m:oMath>
                </a14:m>
                <a:endParaRPr lang="it-IT" dirty="0"/>
              </a:p>
              <a:p>
                <a:endParaRPr lang="it-IT" dirty="0"/>
              </a:p>
              <a:p>
                <a:r>
                  <a:rPr lang="it-IT" dirty="0"/>
                  <a:t>poiché </a:t>
                </a:r>
                <a14:m>
                  <m:oMath xmlns:m="http://schemas.openxmlformats.org/officeDocument/2006/math">
                    <m:r>
                      <a:rPr lang="it-IT" b="0" i="1" smtClean="0">
                        <a:latin typeface="Cambria Math" panose="02040503050406030204" pitchFamily="18" charset="0"/>
                        <a:ea typeface="Cambria Math" panose="02040503050406030204" pitchFamily="18" charset="0"/>
                      </a:rPr>
                      <m:t>𝑑</m:t>
                    </m:r>
                    <m:r>
                      <m:rPr>
                        <m:sty m:val="p"/>
                      </m:rPr>
                      <a:rPr lang="el-GR" i="0">
                        <a:latin typeface="Cambria Math" panose="02040503050406030204" pitchFamily="18" charset="0"/>
                        <a:ea typeface="Cambria Math" panose="02040503050406030204" pitchFamily="18" charset="0"/>
                      </a:rPr>
                      <m:t>Φ</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r>
                              <m:rPr>
                                <m:sty m:val="p"/>
                              </m:rPr>
                              <a:rPr lang="it-IT" i="0">
                                <a:latin typeface="Cambria Math" panose="02040503050406030204" pitchFamily="18" charset="0"/>
                              </a:rPr>
                              <m:t>B</m:t>
                            </m:r>
                          </m:e>
                        </m:acc>
                      </m:e>
                    </m:d>
                  </m:oMath>
                </a14:m>
                <a:r>
                  <a:rPr lang="it-IT" i="1" dirty="0"/>
                  <a:t>=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𝐵</m:t>
                        </m:r>
                      </m:e>
                    </m:acc>
                    <m:r>
                      <a:rPr lang="it-IT" i="1">
                        <a:latin typeface="Cambria Math" panose="02040503050406030204" pitchFamily="18" charset="0"/>
                      </a:rPr>
                      <m:t>(</m:t>
                    </m:r>
                    <m:r>
                      <a:rPr lang="it-IT" i="1">
                        <a:latin typeface="Cambria Math" panose="02040503050406030204" pitchFamily="18" charset="0"/>
                      </a:rPr>
                      <m:t>𝑡</m:t>
                    </m:r>
                    <m:r>
                      <a:rPr lang="it-IT" i="1">
                        <a:latin typeface="Cambria Math" panose="02040503050406030204" pitchFamily="18" charset="0"/>
                      </a:rPr>
                      <m:t>)</m:t>
                    </m:r>
                  </m:oMath>
                </a14:m>
                <a:r>
                  <a:rPr lang="it-IT" i="1" dirty="0"/>
                  <a:t> d</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𝑆</m:t>
                        </m:r>
                      </m:e>
                    </m:acc>
                  </m:oMath>
                </a14:m>
                <a:r>
                  <a:rPr lang="it-IT" i="1" dirty="0"/>
                  <a:t> </a:t>
                </a:r>
                <a:r>
                  <a:rPr lang="it-IT" dirty="0"/>
                  <a:t>si ha che anche </a:t>
                </a:r>
                <a14:m>
                  <m:oMath xmlns:m="http://schemas.openxmlformats.org/officeDocument/2006/math">
                    <m:r>
                      <m:rPr>
                        <m:sty m:val="p"/>
                      </m:rPr>
                      <a:rPr lang="el-GR">
                        <a:latin typeface="Cambria Math" panose="02040503050406030204" pitchFamily="18" charset="0"/>
                        <a:ea typeface="Cambria Math" panose="02040503050406030204" pitchFamily="18" charset="0"/>
                      </a:rPr>
                      <m:t>Φ</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r>
                              <m:rPr>
                                <m:sty m:val="p"/>
                              </m:rPr>
                              <a:rPr lang="it-IT">
                                <a:latin typeface="Cambria Math" panose="02040503050406030204" pitchFamily="18" charset="0"/>
                              </a:rPr>
                              <m:t>B</m:t>
                            </m:r>
                          </m:e>
                        </m:acc>
                      </m:e>
                    </m:d>
                  </m:oMath>
                </a14:m>
                <a:r>
                  <a:rPr lang="it-IT" dirty="0"/>
                  <a:t> risulterà proporzionale alla corrente </a:t>
                </a:r>
                <a14:m>
                  <m:oMath xmlns:m="http://schemas.openxmlformats.org/officeDocument/2006/math">
                    <m:r>
                      <a:rPr lang="it-IT" i="1" dirty="0">
                        <a:latin typeface="Cambria Math" panose="02040503050406030204" pitchFamily="18" charset="0"/>
                        <a:ea typeface="Cambria Math" panose="02040503050406030204" pitchFamily="18" charset="0"/>
                      </a:rPr>
                      <m:t>𝑖</m:t>
                    </m:r>
                    <m:r>
                      <a:rPr lang="it-IT" i="1" dirty="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𝑡</m:t>
                    </m:r>
                    <m:r>
                      <a:rPr lang="it-IT" i="1" dirty="0">
                        <a:latin typeface="Cambria Math" panose="02040503050406030204" pitchFamily="18" charset="0"/>
                        <a:ea typeface="Cambria Math" panose="02040503050406030204" pitchFamily="18" charset="0"/>
                      </a:rPr>
                      <m:t>)</m:t>
                    </m:r>
                  </m:oMath>
                </a14:m>
                <a:endParaRPr lang="it-IT" dirty="0"/>
              </a:p>
            </p:txBody>
          </p:sp>
        </mc:Choice>
        <mc:Fallback xmlns="">
          <p:sp>
            <p:nvSpPr>
              <p:cNvPr id="12" name="CasellaDiTesto 11">
                <a:extLst>
                  <a:ext uri="{FF2B5EF4-FFF2-40B4-BE49-F238E27FC236}">
                    <a16:creationId xmlns:a16="http://schemas.microsoft.com/office/drawing/2014/main" id="{2EEED305-D618-4955-AEAC-A9B2C6E02764}"/>
                  </a:ext>
                </a:extLst>
              </p:cNvPr>
              <p:cNvSpPr txBox="1">
                <a:spLocks noRot="1" noChangeAspect="1" noMove="1" noResize="1" noEditPoints="1" noAdjustHandles="1" noChangeArrowheads="1" noChangeShapeType="1" noTextEdit="1"/>
              </p:cNvSpPr>
              <p:nvPr/>
            </p:nvSpPr>
            <p:spPr>
              <a:xfrm>
                <a:off x="609600" y="3681663"/>
                <a:ext cx="11340909" cy="1012778"/>
              </a:xfrm>
              <a:prstGeom prst="rect">
                <a:avLst/>
              </a:prstGeom>
              <a:blipFill>
                <a:blip r:embed="rId3"/>
                <a:stretch>
                  <a:fillRect l="-430" b="-78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9257E14F-5A7F-41E4-A05C-148F6B1F595A}"/>
                  </a:ext>
                </a:extLst>
              </p:cNvPr>
              <p:cNvSpPr txBox="1"/>
              <p:nvPr/>
            </p:nvSpPr>
            <p:spPr>
              <a:xfrm>
                <a:off x="4944786" y="5056183"/>
                <a:ext cx="1925052" cy="536044"/>
              </a:xfrm>
              <a:prstGeom prst="rect">
                <a:avLst/>
              </a:prstGeom>
              <a:noFill/>
            </p:spPr>
            <p:txBody>
              <a:bodyPr wrap="square">
                <a:spAutoFit/>
              </a:bodyPr>
              <a:lstStyle/>
              <a:p>
                <a14:m>
                  <m:oMath xmlns:m="http://schemas.openxmlformats.org/officeDocument/2006/math">
                    <m:r>
                      <m:rPr>
                        <m:sty m:val="p"/>
                      </m:rPr>
                      <a:rPr lang="el-GR" sz="2400" smtClean="0">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m:rPr>
                                <m:sty m:val="p"/>
                              </m:rPr>
                              <a:rPr lang="it-IT" sz="2400">
                                <a:latin typeface="Cambria Math" panose="02040503050406030204" pitchFamily="18" charset="0"/>
                              </a:rPr>
                              <m:t>B</m:t>
                            </m:r>
                          </m:e>
                        </m:acc>
                      </m:e>
                    </m:d>
                  </m:oMath>
                </a14:m>
                <a:r>
                  <a:rPr lang="it-IT" sz="2400" dirty="0"/>
                  <a:t> </a:t>
                </a:r>
                <a14:m>
                  <m:oMath xmlns:m="http://schemas.openxmlformats.org/officeDocument/2006/math">
                    <m:r>
                      <a:rPr lang="it-IT" sz="2400" i="1" dirty="0" smtClean="0">
                        <a:latin typeface="Cambria Math" panose="02040503050406030204" pitchFamily="18" charset="0"/>
                        <a:ea typeface="Cambria Math" panose="02040503050406030204" pitchFamily="18" charset="0"/>
                      </a:rPr>
                      <m:t>∝</m:t>
                    </m:r>
                    <m:r>
                      <a:rPr lang="it-IT" sz="2400" b="0" i="1" dirty="0" smtClean="0">
                        <a:latin typeface="Cambria Math" panose="02040503050406030204" pitchFamily="18" charset="0"/>
                        <a:ea typeface="Cambria Math" panose="02040503050406030204" pitchFamily="18" charset="0"/>
                      </a:rPr>
                      <m:t>𝑖</m:t>
                    </m:r>
                    <m:r>
                      <a:rPr lang="it-IT" sz="2400" b="0" i="1" dirty="0" smtClean="0">
                        <a:latin typeface="Cambria Math" panose="02040503050406030204" pitchFamily="18" charset="0"/>
                        <a:ea typeface="Cambria Math" panose="02040503050406030204" pitchFamily="18" charset="0"/>
                      </a:rPr>
                      <m:t>(</m:t>
                    </m:r>
                    <m:r>
                      <a:rPr lang="it-IT" sz="2400" b="0" i="1" dirty="0" smtClean="0">
                        <a:latin typeface="Cambria Math" panose="02040503050406030204" pitchFamily="18" charset="0"/>
                        <a:ea typeface="Cambria Math" panose="02040503050406030204" pitchFamily="18" charset="0"/>
                      </a:rPr>
                      <m:t>𝑡</m:t>
                    </m:r>
                    <m:r>
                      <a:rPr lang="it-IT" sz="2400" b="0" i="1" dirty="0" smtClean="0">
                        <a:latin typeface="Cambria Math" panose="02040503050406030204" pitchFamily="18" charset="0"/>
                        <a:ea typeface="Cambria Math" panose="02040503050406030204" pitchFamily="18" charset="0"/>
                      </a:rPr>
                      <m:t>)</m:t>
                    </m:r>
                  </m:oMath>
                </a14:m>
                <a:endParaRPr lang="it-IT" sz="2400" dirty="0"/>
              </a:p>
            </p:txBody>
          </p:sp>
        </mc:Choice>
        <mc:Fallback xmlns="">
          <p:sp>
            <p:nvSpPr>
              <p:cNvPr id="14" name="CasellaDiTesto 13">
                <a:extLst>
                  <a:ext uri="{FF2B5EF4-FFF2-40B4-BE49-F238E27FC236}">
                    <a16:creationId xmlns:a16="http://schemas.microsoft.com/office/drawing/2014/main" id="{9257E14F-5A7F-41E4-A05C-148F6B1F595A}"/>
                  </a:ext>
                </a:extLst>
              </p:cNvPr>
              <p:cNvSpPr txBox="1">
                <a:spLocks noRot="1" noChangeAspect="1" noMove="1" noResize="1" noEditPoints="1" noAdjustHandles="1" noChangeArrowheads="1" noChangeShapeType="1" noTextEdit="1"/>
              </p:cNvSpPr>
              <p:nvPr/>
            </p:nvSpPr>
            <p:spPr>
              <a:xfrm>
                <a:off x="4944786" y="5056183"/>
                <a:ext cx="1925052" cy="536044"/>
              </a:xfrm>
              <a:prstGeom prst="rect">
                <a:avLst/>
              </a:prstGeom>
              <a:blipFill>
                <a:blip r:embed="rId4"/>
                <a:stretch>
                  <a:fillRect/>
                </a:stretch>
              </a:blipFill>
            </p:spPr>
            <p:txBody>
              <a:bodyPr/>
              <a:lstStyle/>
              <a:p>
                <a:r>
                  <a:rPr lang="it-IT">
                    <a:noFill/>
                  </a:rPr>
                  <a:t> </a:t>
                </a:r>
              </a:p>
            </p:txBody>
          </p:sp>
        </mc:Fallback>
      </mc:AlternateContent>
      <p:sp>
        <p:nvSpPr>
          <p:cNvPr id="15" name="Freccia a destra 14">
            <a:extLst>
              <a:ext uri="{FF2B5EF4-FFF2-40B4-BE49-F238E27FC236}">
                <a16:creationId xmlns:a16="http://schemas.microsoft.com/office/drawing/2014/main" id="{B09BD3D5-1889-4767-98AB-D9FA19D72E8F}"/>
              </a:ext>
            </a:extLst>
          </p:cNvPr>
          <p:cNvSpPr/>
          <p:nvPr/>
        </p:nvSpPr>
        <p:spPr>
          <a:xfrm>
            <a:off x="3256548" y="5996421"/>
            <a:ext cx="1050327" cy="536044"/>
          </a:xfrm>
          <a:prstGeom prst="rightArrow">
            <a:avLst>
              <a:gd name="adj1" fmla="val 50000"/>
              <a:gd name="adj2" fmla="val 507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EF2EBCEF-8195-4B4C-92DA-B6ED9C0C21F6}"/>
                  </a:ext>
                </a:extLst>
              </p:cNvPr>
              <p:cNvSpPr txBox="1"/>
              <p:nvPr/>
            </p:nvSpPr>
            <p:spPr>
              <a:xfrm>
                <a:off x="4944786" y="5996421"/>
                <a:ext cx="1764631" cy="53604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400" smtClean="0">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m:rPr>
                                  <m:sty m:val="p"/>
                                </m:rPr>
                                <a:rPr lang="it-IT" sz="2400">
                                  <a:latin typeface="Cambria Math" panose="02040503050406030204" pitchFamily="18" charset="0"/>
                                </a:rPr>
                                <m:t>B</m:t>
                              </m:r>
                            </m:e>
                          </m:acc>
                        </m:e>
                      </m:d>
                      <m:r>
                        <a:rPr lang="it-IT" sz="2400" b="0" i="0" smtClean="0">
                          <a:latin typeface="Cambria Math" panose="02040503050406030204" pitchFamily="18" charset="0"/>
                        </a:rPr>
                        <m:t>=</m:t>
                      </m:r>
                      <m:r>
                        <m:rPr>
                          <m:sty m:val="p"/>
                        </m:rPr>
                        <a:rPr lang="it-IT" sz="2400" b="0" i="0" smtClean="0">
                          <a:latin typeface="Cambria Math" panose="02040503050406030204" pitchFamily="18" charset="0"/>
                        </a:rPr>
                        <m:t>L</m:t>
                      </m:r>
                      <m:r>
                        <a:rPr lang="it-IT" sz="2400" i="1" dirty="0">
                          <a:latin typeface="Cambria Math" panose="02040503050406030204" pitchFamily="18" charset="0"/>
                          <a:ea typeface="Cambria Math" panose="02040503050406030204" pitchFamily="18" charset="0"/>
                        </a:rPr>
                        <m:t>𝑖</m:t>
                      </m:r>
                    </m:oMath>
                  </m:oMathPara>
                </a14:m>
                <a:endParaRPr lang="it-IT" sz="2400" dirty="0"/>
              </a:p>
            </p:txBody>
          </p:sp>
        </mc:Choice>
        <mc:Fallback xmlns="">
          <p:sp>
            <p:nvSpPr>
              <p:cNvPr id="18" name="CasellaDiTesto 17">
                <a:extLst>
                  <a:ext uri="{FF2B5EF4-FFF2-40B4-BE49-F238E27FC236}">
                    <a16:creationId xmlns:a16="http://schemas.microsoft.com/office/drawing/2014/main" id="{EF2EBCEF-8195-4B4C-92DA-B6ED9C0C21F6}"/>
                  </a:ext>
                </a:extLst>
              </p:cNvPr>
              <p:cNvSpPr txBox="1">
                <a:spLocks noRot="1" noChangeAspect="1" noMove="1" noResize="1" noEditPoints="1" noAdjustHandles="1" noChangeArrowheads="1" noChangeShapeType="1" noTextEdit="1"/>
              </p:cNvSpPr>
              <p:nvPr/>
            </p:nvSpPr>
            <p:spPr>
              <a:xfrm>
                <a:off x="4944786" y="5996421"/>
                <a:ext cx="1764631" cy="536044"/>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7597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4" grpId="0"/>
      <p:bldP spid="15"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D27B3F6-4896-4D06-8E39-F2BA393CA3AB}"/>
                  </a:ext>
                </a:extLst>
              </p:cNvPr>
              <p:cNvSpPr txBox="1"/>
              <p:nvPr/>
            </p:nvSpPr>
            <p:spPr>
              <a:xfrm>
                <a:off x="3290709" y="3182778"/>
                <a:ext cx="31938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𝐿</m:t>
                      </m:r>
                    </m:oMath>
                  </m:oMathPara>
                </a14:m>
                <a:endParaRPr lang="it-IT" sz="3200" dirty="0"/>
              </a:p>
            </p:txBody>
          </p:sp>
        </mc:Choice>
        <mc:Fallback xmlns="">
          <p:sp>
            <p:nvSpPr>
              <p:cNvPr id="3" name="CasellaDiTesto 2">
                <a:extLst>
                  <a:ext uri="{FF2B5EF4-FFF2-40B4-BE49-F238E27FC236}">
                    <a16:creationId xmlns:a16="http://schemas.microsoft.com/office/drawing/2014/main" id="{6D27B3F6-4896-4D06-8E39-F2BA393CA3AB}"/>
                  </a:ext>
                </a:extLst>
              </p:cNvPr>
              <p:cNvSpPr txBox="1">
                <a:spLocks noRot="1" noChangeAspect="1" noMove="1" noResize="1" noEditPoints="1" noAdjustHandles="1" noChangeArrowheads="1" noChangeShapeType="1" noTextEdit="1"/>
              </p:cNvSpPr>
              <p:nvPr/>
            </p:nvSpPr>
            <p:spPr>
              <a:xfrm>
                <a:off x="3290709" y="3182778"/>
                <a:ext cx="319383" cy="49244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869D27E-56EA-4B30-B869-4CE1A1FD23EB}"/>
                  </a:ext>
                </a:extLst>
              </p:cNvPr>
              <p:cNvSpPr txBox="1"/>
              <p:nvPr/>
            </p:nvSpPr>
            <p:spPr>
              <a:xfrm>
                <a:off x="5344276" y="2963103"/>
                <a:ext cx="3852080" cy="931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𝐻</m:t>
                      </m:r>
                      <m:r>
                        <a:rPr lang="it-IT" sz="3200" b="0" i="1" smtClean="0">
                          <a:latin typeface="Cambria Math" panose="02040503050406030204" pitchFamily="18" charset="0"/>
                        </a:rPr>
                        <m:t>=1</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𝑊𝑏</m:t>
                          </m:r>
                        </m:num>
                        <m:den>
                          <m:r>
                            <a:rPr lang="it-IT" sz="3200" b="0" i="1" smtClean="0">
                              <a:latin typeface="Cambria Math" panose="02040503050406030204" pitchFamily="18" charset="0"/>
                            </a:rPr>
                            <m:t>𝐴</m:t>
                          </m:r>
                        </m:den>
                      </m:f>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𝑉𝑠</m:t>
                          </m:r>
                        </m:num>
                        <m:den>
                          <m:r>
                            <a:rPr lang="it-IT" sz="3200" b="0" i="1" smtClean="0">
                              <a:latin typeface="Cambria Math" panose="02040503050406030204" pitchFamily="18" charset="0"/>
                            </a:rPr>
                            <m:t>𝐴</m:t>
                          </m:r>
                        </m:den>
                      </m:f>
                      <m:r>
                        <a:rPr lang="it-IT" sz="3200" b="0" i="1" smtClean="0">
                          <a:latin typeface="Cambria Math" panose="02040503050406030204" pitchFamily="18" charset="0"/>
                        </a:rPr>
                        <m:t>=</m:t>
                      </m:r>
                      <m:r>
                        <m:rPr>
                          <m:sty m:val="p"/>
                        </m:rPr>
                        <a:rPr lang="el-GR" sz="3200" b="0" i="1" smtClean="0">
                          <a:latin typeface="Cambria Math" panose="02040503050406030204" pitchFamily="18" charset="0"/>
                        </a:rPr>
                        <m:t>Ω</m:t>
                      </m:r>
                      <m:r>
                        <a:rPr lang="it-IT" sz="3200" b="0" i="1" smtClean="0">
                          <a:latin typeface="Cambria Math" panose="02040503050406030204" pitchFamily="18" charset="0"/>
                        </a:rPr>
                        <m:t>𝑠</m:t>
                      </m:r>
                    </m:oMath>
                  </m:oMathPara>
                </a14:m>
                <a:endParaRPr lang="it-IT" sz="3200" dirty="0"/>
              </a:p>
            </p:txBody>
          </p:sp>
        </mc:Choice>
        <mc:Fallback xmlns="">
          <p:sp>
            <p:nvSpPr>
              <p:cNvPr id="4" name="CasellaDiTesto 3">
                <a:extLst>
                  <a:ext uri="{FF2B5EF4-FFF2-40B4-BE49-F238E27FC236}">
                    <a16:creationId xmlns:a16="http://schemas.microsoft.com/office/drawing/2014/main" id="{F869D27E-56EA-4B30-B869-4CE1A1FD23EB}"/>
                  </a:ext>
                </a:extLst>
              </p:cNvPr>
              <p:cNvSpPr txBox="1">
                <a:spLocks noRot="1" noChangeAspect="1" noMove="1" noResize="1" noEditPoints="1" noAdjustHandles="1" noChangeArrowheads="1" noChangeShapeType="1" noTextEdit="1"/>
              </p:cNvSpPr>
              <p:nvPr/>
            </p:nvSpPr>
            <p:spPr>
              <a:xfrm>
                <a:off x="5344276" y="2963103"/>
                <a:ext cx="3852080" cy="931794"/>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0A6CF16-F0CB-4474-AE76-5CD1A8B37823}"/>
              </a:ext>
            </a:extLst>
          </p:cNvPr>
          <p:cNvSpPr txBox="1"/>
          <p:nvPr/>
        </p:nvSpPr>
        <p:spPr>
          <a:xfrm>
            <a:off x="4737596" y="78105"/>
            <a:ext cx="2182970" cy="646331"/>
          </a:xfrm>
          <a:prstGeom prst="rect">
            <a:avLst/>
          </a:prstGeom>
          <a:noFill/>
        </p:spPr>
        <p:txBody>
          <a:bodyPr wrap="none" rtlCol="0">
            <a:spAutoFit/>
          </a:bodyPr>
          <a:lstStyle/>
          <a:p>
            <a:r>
              <a:rPr lang="it-IT" sz="3600" dirty="0">
                <a:solidFill>
                  <a:schemeClr val="accent2"/>
                </a:solidFill>
              </a:rPr>
              <a:t>Induttanza</a:t>
            </a:r>
          </a:p>
        </p:txBody>
      </p:sp>
      <p:sp>
        <p:nvSpPr>
          <p:cNvPr id="2" name="CasellaDiTesto 1">
            <a:extLst>
              <a:ext uri="{FF2B5EF4-FFF2-40B4-BE49-F238E27FC236}">
                <a16:creationId xmlns:a16="http://schemas.microsoft.com/office/drawing/2014/main" id="{3A270DC5-9C61-449C-A0CE-265BD2A5F1D3}"/>
              </a:ext>
            </a:extLst>
          </p:cNvPr>
          <p:cNvSpPr txBox="1"/>
          <p:nvPr/>
        </p:nvSpPr>
        <p:spPr>
          <a:xfrm>
            <a:off x="348915" y="1024371"/>
            <a:ext cx="11494169" cy="830997"/>
          </a:xfrm>
          <a:prstGeom prst="rect">
            <a:avLst/>
          </a:prstGeom>
          <a:noFill/>
        </p:spPr>
        <p:txBody>
          <a:bodyPr wrap="square" rtlCol="0">
            <a:spAutoFit/>
          </a:bodyPr>
          <a:lstStyle/>
          <a:p>
            <a:r>
              <a:rPr lang="it-IT" sz="2400" dirty="0"/>
              <a:t>Il coefficiente L che compare nella formula precedente è detto </a:t>
            </a:r>
            <a:r>
              <a:rPr lang="it-IT" sz="2400" i="1" dirty="0">
                <a:solidFill>
                  <a:schemeClr val="accent2"/>
                </a:solidFill>
              </a:rPr>
              <a:t>coefficiente di autoinduzione </a:t>
            </a:r>
            <a:r>
              <a:rPr lang="it-IT" sz="2400" dirty="0"/>
              <a:t>del circuito oppure </a:t>
            </a:r>
            <a:r>
              <a:rPr lang="it-IT" sz="2400" i="1" dirty="0">
                <a:solidFill>
                  <a:schemeClr val="accent2"/>
                </a:solidFill>
              </a:rPr>
              <a:t>induttanza</a:t>
            </a:r>
            <a:r>
              <a:rPr lang="it-IT" sz="2400" dirty="0"/>
              <a:t> del circuito</a:t>
            </a:r>
          </a:p>
        </p:txBody>
      </p:sp>
      <p:sp>
        <p:nvSpPr>
          <p:cNvPr id="5" name="CasellaDiTesto 4">
            <a:extLst>
              <a:ext uri="{FF2B5EF4-FFF2-40B4-BE49-F238E27FC236}">
                <a16:creationId xmlns:a16="http://schemas.microsoft.com/office/drawing/2014/main" id="{47FBF12F-B0DE-416C-8B05-7A2D7C0FE5C9}"/>
              </a:ext>
            </a:extLst>
          </p:cNvPr>
          <p:cNvSpPr txBox="1"/>
          <p:nvPr/>
        </p:nvSpPr>
        <p:spPr>
          <a:xfrm>
            <a:off x="1697543" y="3213556"/>
            <a:ext cx="1048685" cy="461665"/>
          </a:xfrm>
          <a:prstGeom prst="rect">
            <a:avLst/>
          </a:prstGeom>
          <a:noFill/>
        </p:spPr>
        <p:txBody>
          <a:bodyPr wrap="none" rtlCol="0">
            <a:spAutoFit/>
          </a:bodyPr>
          <a:lstStyle/>
          <a:p>
            <a:r>
              <a:rPr lang="it-IT" sz="2400" dirty="0"/>
              <a:t>Nel S.I.</a:t>
            </a:r>
          </a:p>
        </p:txBody>
      </p:sp>
      <p:sp>
        <p:nvSpPr>
          <p:cNvPr id="6" name="CasellaDiTesto 5">
            <a:extLst>
              <a:ext uri="{FF2B5EF4-FFF2-40B4-BE49-F238E27FC236}">
                <a16:creationId xmlns:a16="http://schemas.microsoft.com/office/drawing/2014/main" id="{8E69C92A-9346-4561-8E93-F99489D95BD5}"/>
              </a:ext>
            </a:extLst>
          </p:cNvPr>
          <p:cNvSpPr txBox="1"/>
          <p:nvPr/>
        </p:nvSpPr>
        <p:spPr>
          <a:xfrm>
            <a:off x="4920754" y="4241498"/>
            <a:ext cx="1287404" cy="461665"/>
          </a:xfrm>
          <a:prstGeom prst="rect">
            <a:avLst/>
          </a:prstGeom>
          <a:noFill/>
        </p:spPr>
        <p:txBody>
          <a:bodyPr wrap="none" rtlCol="0">
            <a:spAutoFit/>
          </a:bodyPr>
          <a:lstStyle/>
          <a:p>
            <a:r>
              <a:rPr lang="it-IT" sz="2400" i="1" dirty="0"/>
              <a:t>H=Henry</a:t>
            </a:r>
          </a:p>
        </p:txBody>
      </p:sp>
      <p:cxnSp>
        <p:nvCxnSpPr>
          <p:cNvPr id="9" name="Connettore 2 8">
            <a:extLst>
              <a:ext uri="{FF2B5EF4-FFF2-40B4-BE49-F238E27FC236}">
                <a16:creationId xmlns:a16="http://schemas.microsoft.com/office/drawing/2014/main" id="{43F3952F-2818-49DF-8CCB-794DF8E500B0}"/>
              </a:ext>
            </a:extLst>
          </p:cNvPr>
          <p:cNvCxnSpPr/>
          <p:nvPr/>
        </p:nvCxnSpPr>
        <p:spPr>
          <a:xfrm flipV="1">
            <a:off x="5564456" y="3774498"/>
            <a:ext cx="0" cy="3850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Figura a mano libera: forma 9">
            <a:extLst>
              <a:ext uri="{FF2B5EF4-FFF2-40B4-BE49-F238E27FC236}">
                <a16:creationId xmlns:a16="http://schemas.microsoft.com/office/drawing/2014/main" id="{78110A4A-309A-4B37-90D5-D8447A34776F}"/>
              </a:ext>
            </a:extLst>
          </p:cNvPr>
          <p:cNvSpPr/>
          <p:nvPr/>
        </p:nvSpPr>
        <p:spPr>
          <a:xfrm>
            <a:off x="5063539" y="5403326"/>
            <a:ext cx="1372852" cy="461665"/>
          </a:xfrm>
          <a:custGeom>
            <a:avLst/>
            <a:gdLst>
              <a:gd name="connsiteX0" fmla="*/ 0 w 4363698"/>
              <a:gd name="connsiteY0" fmla="*/ 545431 h 874295"/>
              <a:gd name="connsiteX1" fmla="*/ 336885 w 4363698"/>
              <a:gd name="connsiteY1" fmla="*/ 545431 h 874295"/>
              <a:gd name="connsiteX2" fmla="*/ 385011 w 4363698"/>
              <a:gd name="connsiteY2" fmla="*/ 553452 h 874295"/>
              <a:gd name="connsiteX3" fmla="*/ 465221 w 4363698"/>
              <a:gd name="connsiteY3" fmla="*/ 577516 h 874295"/>
              <a:gd name="connsiteX4" fmla="*/ 505327 w 4363698"/>
              <a:gd name="connsiteY4" fmla="*/ 465221 h 874295"/>
              <a:gd name="connsiteX5" fmla="*/ 513348 w 4363698"/>
              <a:gd name="connsiteY5" fmla="*/ 344905 h 874295"/>
              <a:gd name="connsiteX6" fmla="*/ 529390 w 4363698"/>
              <a:gd name="connsiteY6" fmla="*/ 288758 h 874295"/>
              <a:gd name="connsiteX7" fmla="*/ 585537 w 4363698"/>
              <a:gd name="connsiteY7" fmla="*/ 160421 h 874295"/>
              <a:gd name="connsiteX8" fmla="*/ 673769 w 4363698"/>
              <a:gd name="connsiteY8" fmla="*/ 64168 h 874295"/>
              <a:gd name="connsiteX9" fmla="*/ 713874 w 4363698"/>
              <a:gd name="connsiteY9" fmla="*/ 56147 h 874295"/>
              <a:gd name="connsiteX10" fmla="*/ 834190 w 4363698"/>
              <a:gd name="connsiteY10" fmla="*/ 88231 h 874295"/>
              <a:gd name="connsiteX11" fmla="*/ 890337 w 4363698"/>
              <a:gd name="connsiteY11" fmla="*/ 160421 h 874295"/>
              <a:gd name="connsiteX12" fmla="*/ 962527 w 4363698"/>
              <a:gd name="connsiteY12" fmla="*/ 224589 h 874295"/>
              <a:gd name="connsiteX13" fmla="*/ 1034716 w 4363698"/>
              <a:gd name="connsiteY13" fmla="*/ 344905 h 874295"/>
              <a:gd name="connsiteX14" fmla="*/ 1066800 w 4363698"/>
              <a:gd name="connsiteY14" fmla="*/ 409073 h 874295"/>
              <a:gd name="connsiteX15" fmla="*/ 1090864 w 4363698"/>
              <a:gd name="connsiteY15" fmla="*/ 537410 h 874295"/>
              <a:gd name="connsiteX16" fmla="*/ 1074821 w 4363698"/>
              <a:gd name="connsiteY16" fmla="*/ 705852 h 874295"/>
              <a:gd name="connsiteX17" fmla="*/ 1058779 w 4363698"/>
              <a:gd name="connsiteY17" fmla="*/ 762000 h 874295"/>
              <a:gd name="connsiteX18" fmla="*/ 1026695 w 4363698"/>
              <a:gd name="connsiteY18" fmla="*/ 842210 h 874295"/>
              <a:gd name="connsiteX19" fmla="*/ 1002632 w 4363698"/>
              <a:gd name="connsiteY19" fmla="*/ 866273 h 874295"/>
              <a:gd name="connsiteX20" fmla="*/ 938464 w 4363698"/>
              <a:gd name="connsiteY20" fmla="*/ 874295 h 874295"/>
              <a:gd name="connsiteX21" fmla="*/ 834190 w 4363698"/>
              <a:gd name="connsiteY21" fmla="*/ 729916 h 874295"/>
              <a:gd name="connsiteX22" fmla="*/ 818148 w 4363698"/>
              <a:gd name="connsiteY22" fmla="*/ 649705 h 874295"/>
              <a:gd name="connsiteX23" fmla="*/ 826169 w 4363698"/>
              <a:gd name="connsiteY23" fmla="*/ 553452 h 874295"/>
              <a:gd name="connsiteX24" fmla="*/ 858253 w 4363698"/>
              <a:gd name="connsiteY24" fmla="*/ 465221 h 874295"/>
              <a:gd name="connsiteX25" fmla="*/ 922421 w 4363698"/>
              <a:gd name="connsiteY25" fmla="*/ 336884 h 874295"/>
              <a:gd name="connsiteX26" fmla="*/ 962527 w 4363698"/>
              <a:gd name="connsiteY26" fmla="*/ 264695 h 874295"/>
              <a:gd name="connsiteX27" fmla="*/ 1042737 w 4363698"/>
              <a:gd name="connsiteY27" fmla="*/ 152400 h 874295"/>
              <a:gd name="connsiteX28" fmla="*/ 1106906 w 4363698"/>
              <a:gd name="connsiteY28" fmla="*/ 88231 h 874295"/>
              <a:gd name="connsiteX29" fmla="*/ 1179095 w 4363698"/>
              <a:gd name="connsiteY29" fmla="*/ 24063 h 874295"/>
              <a:gd name="connsiteX30" fmla="*/ 1259306 w 4363698"/>
              <a:gd name="connsiteY30" fmla="*/ 64168 h 874295"/>
              <a:gd name="connsiteX31" fmla="*/ 1315453 w 4363698"/>
              <a:gd name="connsiteY31" fmla="*/ 120316 h 874295"/>
              <a:gd name="connsiteX32" fmla="*/ 1475874 w 4363698"/>
              <a:gd name="connsiteY32" fmla="*/ 312821 h 874295"/>
              <a:gd name="connsiteX33" fmla="*/ 1532021 w 4363698"/>
              <a:gd name="connsiteY33" fmla="*/ 385010 h 874295"/>
              <a:gd name="connsiteX34" fmla="*/ 1564106 w 4363698"/>
              <a:gd name="connsiteY34" fmla="*/ 513347 h 874295"/>
              <a:gd name="connsiteX35" fmla="*/ 1524000 w 4363698"/>
              <a:gd name="connsiteY35" fmla="*/ 729916 h 874295"/>
              <a:gd name="connsiteX36" fmla="*/ 1491916 w 4363698"/>
              <a:gd name="connsiteY36" fmla="*/ 770021 h 874295"/>
              <a:gd name="connsiteX37" fmla="*/ 1475874 w 4363698"/>
              <a:gd name="connsiteY37" fmla="*/ 802105 h 874295"/>
              <a:gd name="connsiteX38" fmla="*/ 1411706 w 4363698"/>
              <a:gd name="connsiteY38" fmla="*/ 842210 h 874295"/>
              <a:gd name="connsiteX39" fmla="*/ 1323474 w 4363698"/>
              <a:gd name="connsiteY39" fmla="*/ 770021 h 874295"/>
              <a:gd name="connsiteX40" fmla="*/ 1235242 w 4363698"/>
              <a:gd name="connsiteY40" fmla="*/ 593558 h 874295"/>
              <a:gd name="connsiteX41" fmla="*/ 1243264 w 4363698"/>
              <a:gd name="connsiteY41" fmla="*/ 465221 h 874295"/>
              <a:gd name="connsiteX42" fmla="*/ 1307432 w 4363698"/>
              <a:gd name="connsiteY42" fmla="*/ 344905 h 874295"/>
              <a:gd name="connsiteX43" fmla="*/ 1435769 w 4363698"/>
              <a:gd name="connsiteY43" fmla="*/ 144379 h 874295"/>
              <a:gd name="connsiteX44" fmla="*/ 1467853 w 4363698"/>
              <a:gd name="connsiteY44" fmla="*/ 104273 h 874295"/>
              <a:gd name="connsiteX45" fmla="*/ 1564106 w 4363698"/>
              <a:gd name="connsiteY45" fmla="*/ 32084 h 874295"/>
              <a:gd name="connsiteX46" fmla="*/ 1628274 w 4363698"/>
              <a:gd name="connsiteY46" fmla="*/ 40105 h 874295"/>
              <a:gd name="connsiteX47" fmla="*/ 1684421 w 4363698"/>
              <a:gd name="connsiteY47" fmla="*/ 48126 h 874295"/>
              <a:gd name="connsiteX48" fmla="*/ 1756611 w 4363698"/>
              <a:gd name="connsiteY48" fmla="*/ 128337 h 874295"/>
              <a:gd name="connsiteX49" fmla="*/ 1820779 w 4363698"/>
              <a:gd name="connsiteY49" fmla="*/ 184484 h 874295"/>
              <a:gd name="connsiteX50" fmla="*/ 1965158 w 4363698"/>
              <a:gd name="connsiteY50" fmla="*/ 376989 h 874295"/>
              <a:gd name="connsiteX51" fmla="*/ 1989221 w 4363698"/>
              <a:gd name="connsiteY51" fmla="*/ 441158 h 874295"/>
              <a:gd name="connsiteX52" fmla="*/ 2021306 w 4363698"/>
              <a:gd name="connsiteY52" fmla="*/ 593558 h 874295"/>
              <a:gd name="connsiteX53" fmla="*/ 2013285 w 4363698"/>
              <a:gd name="connsiteY53" fmla="*/ 786063 h 874295"/>
              <a:gd name="connsiteX54" fmla="*/ 1989221 w 4363698"/>
              <a:gd name="connsiteY54" fmla="*/ 810126 h 874295"/>
              <a:gd name="connsiteX55" fmla="*/ 1941095 w 4363698"/>
              <a:gd name="connsiteY55" fmla="*/ 834189 h 874295"/>
              <a:gd name="connsiteX56" fmla="*/ 1884948 w 4363698"/>
              <a:gd name="connsiteY56" fmla="*/ 866273 h 874295"/>
              <a:gd name="connsiteX57" fmla="*/ 1820779 w 4363698"/>
              <a:gd name="connsiteY57" fmla="*/ 834189 h 874295"/>
              <a:gd name="connsiteX58" fmla="*/ 1724527 w 4363698"/>
              <a:gd name="connsiteY58" fmla="*/ 673768 h 874295"/>
              <a:gd name="connsiteX59" fmla="*/ 1756611 w 4363698"/>
              <a:gd name="connsiteY59" fmla="*/ 545431 h 874295"/>
              <a:gd name="connsiteX60" fmla="*/ 1812758 w 4363698"/>
              <a:gd name="connsiteY60" fmla="*/ 441158 h 874295"/>
              <a:gd name="connsiteX61" fmla="*/ 1844842 w 4363698"/>
              <a:gd name="connsiteY61" fmla="*/ 376989 h 874295"/>
              <a:gd name="connsiteX62" fmla="*/ 1949116 w 4363698"/>
              <a:gd name="connsiteY62" fmla="*/ 256673 h 874295"/>
              <a:gd name="connsiteX63" fmla="*/ 2053390 w 4363698"/>
              <a:gd name="connsiteY63" fmla="*/ 128337 h 874295"/>
              <a:gd name="connsiteX64" fmla="*/ 2109537 w 4363698"/>
              <a:gd name="connsiteY64" fmla="*/ 72189 h 874295"/>
              <a:gd name="connsiteX65" fmla="*/ 2149642 w 4363698"/>
              <a:gd name="connsiteY65" fmla="*/ 48126 h 874295"/>
              <a:gd name="connsiteX66" fmla="*/ 2165685 w 4363698"/>
              <a:gd name="connsiteY66" fmla="*/ 32084 h 874295"/>
              <a:gd name="connsiteX67" fmla="*/ 2253916 w 4363698"/>
              <a:gd name="connsiteY67" fmla="*/ 0 h 874295"/>
              <a:gd name="connsiteX68" fmla="*/ 2318085 w 4363698"/>
              <a:gd name="connsiteY68" fmla="*/ 16042 h 874295"/>
              <a:gd name="connsiteX69" fmla="*/ 2438400 w 4363698"/>
              <a:gd name="connsiteY69" fmla="*/ 136358 h 874295"/>
              <a:gd name="connsiteX70" fmla="*/ 2550695 w 4363698"/>
              <a:gd name="connsiteY70" fmla="*/ 264695 h 874295"/>
              <a:gd name="connsiteX71" fmla="*/ 2598821 w 4363698"/>
              <a:gd name="connsiteY71" fmla="*/ 393031 h 874295"/>
              <a:gd name="connsiteX72" fmla="*/ 2590800 w 4363698"/>
              <a:gd name="connsiteY72" fmla="*/ 681789 h 874295"/>
              <a:gd name="connsiteX73" fmla="*/ 2566737 w 4363698"/>
              <a:gd name="connsiteY73" fmla="*/ 794084 h 874295"/>
              <a:gd name="connsiteX74" fmla="*/ 2558716 w 4363698"/>
              <a:gd name="connsiteY74" fmla="*/ 818147 h 874295"/>
              <a:gd name="connsiteX75" fmla="*/ 2534653 w 4363698"/>
              <a:gd name="connsiteY75" fmla="*/ 826168 h 874295"/>
              <a:gd name="connsiteX76" fmla="*/ 2486527 w 4363698"/>
              <a:gd name="connsiteY76" fmla="*/ 834189 h 874295"/>
              <a:gd name="connsiteX77" fmla="*/ 2398295 w 4363698"/>
              <a:gd name="connsiteY77" fmla="*/ 818147 h 874295"/>
              <a:gd name="connsiteX78" fmla="*/ 2366211 w 4363698"/>
              <a:gd name="connsiteY78" fmla="*/ 762000 h 874295"/>
              <a:gd name="connsiteX79" fmla="*/ 2350169 w 4363698"/>
              <a:gd name="connsiteY79" fmla="*/ 697831 h 874295"/>
              <a:gd name="connsiteX80" fmla="*/ 2326106 w 4363698"/>
              <a:gd name="connsiteY80" fmla="*/ 617621 h 874295"/>
              <a:gd name="connsiteX81" fmla="*/ 2342148 w 4363698"/>
              <a:gd name="connsiteY81" fmla="*/ 465221 h 874295"/>
              <a:gd name="connsiteX82" fmla="*/ 2494548 w 4363698"/>
              <a:gd name="connsiteY82" fmla="*/ 256673 h 874295"/>
              <a:gd name="connsiteX83" fmla="*/ 2518611 w 4363698"/>
              <a:gd name="connsiteY83" fmla="*/ 216568 h 874295"/>
              <a:gd name="connsiteX84" fmla="*/ 2582779 w 4363698"/>
              <a:gd name="connsiteY84" fmla="*/ 144379 h 874295"/>
              <a:gd name="connsiteX85" fmla="*/ 2606842 w 4363698"/>
              <a:gd name="connsiteY85" fmla="*/ 120316 h 874295"/>
              <a:gd name="connsiteX86" fmla="*/ 2671011 w 4363698"/>
              <a:gd name="connsiteY86" fmla="*/ 40105 h 874295"/>
              <a:gd name="connsiteX87" fmla="*/ 2735179 w 4363698"/>
              <a:gd name="connsiteY87" fmla="*/ 16042 h 874295"/>
              <a:gd name="connsiteX88" fmla="*/ 2855495 w 4363698"/>
              <a:gd name="connsiteY88" fmla="*/ 48126 h 874295"/>
              <a:gd name="connsiteX89" fmla="*/ 2903621 w 4363698"/>
              <a:gd name="connsiteY89" fmla="*/ 72189 h 874295"/>
              <a:gd name="connsiteX90" fmla="*/ 3056021 w 4363698"/>
              <a:gd name="connsiteY90" fmla="*/ 200526 h 874295"/>
              <a:gd name="connsiteX91" fmla="*/ 3112169 w 4363698"/>
              <a:gd name="connsiteY91" fmla="*/ 272716 h 874295"/>
              <a:gd name="connsiteX92" fmla="*/ 3176337 w 4363698"/>
              <a:gd name="connsiteY92" fmla="*/ 344905 h 874295"/>
              <a:gd name="connsiteX93" fmla="*/ 3200400 w 4363698"/>
              <a:gd name="connsiteY93" fmla="*/ 417095 h 874295"/>
              <a:gd name="connsiteX94" fmla="*/ 3208421 w 4363698"/>
              <a:gd name="connsiteY94" fmla="*/ 481263 h 874295"/>
              <a:gd name="connsiteX95" fmla="*/ 3232485 w 4363698"/>
              <a:gd name="connsiteY95" fmla="*/ 545431 h 874295"/>
              <a:gd name="connsiteX96" fmla="*/ 3224464 w 4363698"/>
              <a:gd name="connsiteY96" fmla="*/ 778042 h 874295"/>
              <a:gd name="connsiteX97" fmla="*/ 3192379 w 4363698"/>
              <a:gd name="connsiteY97" fmla="*/ 818147 h 874295"/>
              <a:gd name="connsiteX98" fmla="*/ 3144253 w 4363698"/>
              <a:gd name="connsiteY98" fmla="*/ 842210 h 874295"/>
              <a:gd name="connsiteX99" fmla="*/ 2991853 w 4363698"/>
              <a:gd name="connsiteY99" fmla="*/ 794084 h 874295"/>
              <a:gd name="connsiteX100" fmla="*/ 2903621 w 4363698"/>
              <a:gd name="connsiteY100" fmla="*/ 689810 h 874295"/>
              <a:gd name="connsiteX101" fmla="*/ 2919664 w 4363698"/>
              <a:gd name="connsiteY101" fmla="*/ 465221 h 874295"/>
              <a:gd name="connsiteX102" fmla="*/ 2951748 w 4363698"/>
              <a:gd name="connsiteY102" fmla="*/ 385010 h 874295"/>
              <a:gd name="connsiteX103" fmla="*/ 3064042 w 4363698"/>
              <a:gd name="connsiteY103" fmla="*/ 208547 h 874295"/>
              <a:gd name="connsiteX104" fmla="*/ 3152274 w 4363698"/>
              <a:gd name="connsiteY104" fmla="*/ 104273 h 874295"/>
              <a:gd name="connsiteX105" fmla="*/ 3224464 w 4363698"/>
              <a:gd name="connsiteY105" fmla="*/ 32084 h 874295"/>
              <a:gd name="connsiteX106" fmla="*/ 3272590 w 4363698"/>
              <a:gd name="connsiteY106" fmla="*/ 16042 h 874295"/>
              <a:gd name="connsiteX107" fmla="*/ 3521242 w 4363698"/>
              <a:gd name="connsiteY107" fmla="*/ 48126 h 874295"/>
              <a:gd name="connsiteX108" fmla="*/ 3585411 w 4363698"/>
              <a:gd name="connsiteY108" fmla="*/ 120316 h 874295"/>
              <a:gd name="connsiteX109" fmla="*/ 3649579 w 4363698"/>
              <a:gd name="connsiteY109" fmla="*/ 184484 h 874295"/>
              <a:gd name="connsiteX110" fmla="*/ 3697706 w 4363698"/>
              <a:gd name="connsiteY110" fmla="*/ 288758 h 874295"/>
              <a:gd name="connsiteX111" fmla="*/ 3721769 w 4363698"/>
              <a:gd name="connsiteY111" fmla="*/ 521368 h 874295"/>
              <a:gd name="connsiteX112" fmla="*/ 4275221 w 4363698"/>
              <a:gd name="connsiteY112" fmla="*/ 521368 h 874295"/>
              <a:gd name="connsiteX113" fmla="*/ 4323348 w 4363698"/>
              <a:gd name="connsiteY113" fmla="*/ 529389 h 8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363698" h="874295">
                <a:moveTo>
                  <a:pt x="0" y="545431"/>
                </a:moveTo>
                <a:cubicBezTo>
                  <a:pt x="205970" y="564155"/>
                  <a:pt x="-39990" y="545431"/>
                  <a:pt x="336885" y="545431"/>
                </a:cubicBezTo>
                <a:cubicBezTo>
                  <a:pt x="353148" y="545431"/>
                  <a:pt x="369164" y="549795"/>
                  <a:pt x="385011" y="553452"/>
                </a:cubicBezTo>
                <a:cubicBezTo>
                  <a:pt x="414845" y="560337"/>
                  <a:pt x="437653" y="568327"/>
                  <a:pt x="465221" y="577516"/>
                </a:cubicBezTo>
                <a:cubicBezTo>
                  <a:pt x="488411" y="531137"/>
                  <a:pt x="498130" y="520400"/>
                  <a:pt x="505327" y="465221"/>
                </a:cubicBezTo>
                <a:cubicBezTo>
                  <a:pt x="510526" y="425364"/>
                  <a:pt x="507917" y="384731"/>
                  <a:pt x="513348" y="344905"/>
                </a:cubicBezTo>
                <a:cubicBezTo>
                  <a:pt x="515978" y="325619"/>
                  <a:pt x="523235" y="307224"/>
                  <a:pt x="529390" y="288758"/>
                </a:cubicBezTo>
                <a:cubicBezTo>
                  <a:pt x="542328" y="249943"/>
                  <a:pt x="563673" y="195039"/>
                  <a:pt x="585537" y="160421"/>
                </a:cubicBezTo>
                <a:cubicBezTo>
                  <a:pt x="628132" y="92979"/>
                  <a:pt x="621378" y="77266"/>
                  <a:pt x="673769" y="64168"/>
                </a:cubicBezTo>
                <a:cubicBezTo>
                  <a:pt x="686995" y="60861"/>
                  <a:pt x="700506" y="58821"/>
                  <a:pt x="713874" y="56147"/>
                </a:cubicBezTo>
                <a:cubicBezTo>
                  <a:pt x="753979" y="66842"/>
                  <a:pt x="798456" y="67115"/>
                  <a:pt x="834190" y="88231"/>
                </a:cubicBezTo>
                <a:cubicBezTo>
                  <a:pt x="860435" y="103740"/>
                  <a:pt x="869444" y="138222"/>
                  <a:pt x="890337" y="160421"/>
                </a:cubicBezTo>
                <a:cubicBezTo>
                  <a:pt x="912403" y="183866"/>
                  <a:pt x="940507" y="201101"/>
                  <a:pt x="962527" y="224589"/>
                </a:cubicBezTo>
                <a:cubicBezTo>
                  <a:pt x="1015957" y="281581"/>
                  <a:pt x="1005386" y="282055"/>
                  <a:pt x="1034716" y="344905"/>
                </a:cubicBezTo>
                <a:cubicBezTo>
                  <a:pt x="1044829" y="366575"/>
                  <a:pt x="1056105" y="387684"/>
                  <a:pt x="1066800" y="409073"/>
                </a:cubicBezTo>
                <a:cubicBezTo>
                  <a:pt x="1071938" y="432193"/>
                  <a:pt x="1090864" y="508649"/>
                  <a:pt x="1090864" y="537410"/>
                </a:cubicBezTo>
                <a:cubicBezTo>
                  <a:pt x="1090864" y="574245"/>
                  <a:pt x="1085766" y="658422"/>
                  <a:pt x="1074821" y="705852"/>
                </a:cubicBezTo>
                <a:cubicBezTo>
                  <a:pt x="1070444" y="724818"/>
                  <a:pt x="1064503" y="743396"/>
                  <a:pt x="1058779" y="762000"/>
                </a:cubicBezTo>
                <a:cubicBezTo>
                  <a:pt x="1052461" y="782533"/>
                  <a:pt x="1040750" y="822534"/>
                  <a:pt x="1026695" y="842210"/>
                </a:cubicBezTo>
                <a:cubicBezTo>
                  <a:pt x="1020102" y="851441"/>
                  <a:pt x="1013292" y="862396"/>
                  <a:pt x="1002632" y="866273"/>
                </a:cubicBezTo>
                <a:cubicBezTo>
                  <a:pt x="982374" y="873640"/>
                  <a:pt x="959853" y="871621"/>
                  <a:pt x="938464" y="874295"/>
                </a:cubicBezTo>
                <a:cubicBezTo>
                  <a:pt x="893512" y="823724"/>
                  <a:pt x="857864" y="794174"/>
                  <a:pt x="834190" y="729916"/>
                </a:cubicBezTo>
                <a:cubicBezTo>
                  <a:pt x="824764" y="704331"/>
                  <a:pt x="823495" y="676442"/>
                  <a:pt x="818148" y="649705"/>
                </a:cubicBezTo>
                <a:cubicBezTo>
                  <a:pt x="820822" y="617621"/>
                  <a:pt x="819330" y="584913"/>
                  <a:pt x="826169" y="553452"/>
                </a:cubicBezTo>
                <a:cubicBezTo>
                  <a:pt x="832817" y="522872"/>
                  <a:pt x="845543" y="493818"/>
                  <a:pt x="858253" y="465221"/>
                </a:cubicBezTo>
                <a:cubicBezTo>
                  <a:pt x="877678" y="421515"/>
                  <a:pt x="899193" y="378693"/>
                  <a:pt x="922421" y="336884"/>
                </a:cubicBezTo>
                <a:cubicBezTo>
                  <a:pt x="935790" y="312821"/>
                  <a:pt x="948364" y="288299"/>
                  <a:pt x="962527" y="264695"/>
                </a:cubicBezTo>
                <a:cubicBezTo>
                  <a:pt x="978864" y="237467"/>
                  <a:pt x="1025446" y="172161"/>
                  <a:pt x="1042737" y="152400"/>
                </a:cubicBezTo>
                <a:cubicBezTo>
                  <a:pt x="1062656" y="129635"/>
                  <a:pt x="1086323" y="110398"/>
                  <a:pt x="1106906" y="88231"/>
                </a:cubicBezTo>
                <a:cubicBezTo>
                  <a:pt x="1164854" y="25825"/>
                  <a:pt x="1122499" y="52361"/>
                  <a:pt x="1179095" y="24063"/>
                </a:cubicBezTo>
                <a:cubicBezTo>
                  <a:pt x="1205832" y="37431"/>
                  <a:pt x="1234885" y="46929"/>
                  <a:pt x="1259306" y="64168"/>
                </a:cubicBezTo>
                <a:cubicBezTo>
                  <a:pt x="1280930" y="79432"/>
                  <a:pt x="1296004" y="102363"/>
                  <a:pt x="1315453" y="120316"/>
                </a:cubicBezTo>
                <a:cubicBezTo>
                  <a:pt x="1435584" y="231207"/>
                  <a:pt x="1280092" y="51778"/>
                  <a:pt x="1475874" y="312821"/>
                </a:cubicBezTo>
                <a:cubicBezTo>
                  <a:pt x="1494165" y="337209"/>
                  <a:pt x="1532021" y="385010"/>
                  <a:pt x="1532021" y="385010"/>
                </a:cubicBezTo>
                <a:cubicBezTo>
                  <a:pt x="1542716" y="427789"/>
                  <a:pt x="1570342" y="469695"/>
                  <a:pt x="1564106" y="513347"/>
                </a:cubicBezTo>
                <a:cubicBezTo>
                  <a:pt x="1563386" y="518386"/>
                  <a:pt x="1550304" y="681691"/>
                  <a:pt x="1524000" y="729916"/>
                </a:cubicBezTo>
                <a:cubicBezTo>
                  <a:pt x="1515802" y="744945"/>
                  <a:pt x="1501412" y="755776"/>
                  <a:pt x="1491916" y="770021"/>
                </a:cubicBezTo>
                <a:cubicBezTo>
                  <a:pt x="1485283" y="779970"/>
                  <a:pt x="1483748" y="793106"/>
                  <a:pt x="1475874" y="802105"/>
                </a:cubicBezTo>
                <a:cubicBezTo>
                  <a:pt x="1448949" y="832877"/>
                  <a:pt x="1442241" y="832032"/>
                  <a:pt x="1411706" y="842210"/>
                </a:cubicBezTo>
                <a:cubicBezTo>
                  <a:pt x="1382295" y="818147"/>
                  <a:pt x="1348312" y="798780"/>
                  <a:pt x="1323474" y="770021"/>
                </a:cubicBezTo>
                <a:cubicBezTo>
                  <a:pt x="1265657" y="703075"/>
                  <a:pt x="1260004" y="667840"/>
                  <a:pt x="1235242" y="593558"/>
                </a:cubicBezTo>
                <a:cubicBezTo>
                  <a:pt x="1237916" y="550779"/>
                  <a:pt x="1234858" y="507251"/>
                  <a:pt x="1243264" y="465221"/>
                </a:cubicBezTo>
                <a:cubicBezTo>
                  <a:pt x="1252771" y="417687"/>
                  <a:pt x="1283005" y="383989"/>
                  <a:pt x="1307432" y="344905"/>
                </a:cubicBezTo>
                <a:cubicBezTo>
                  <a:pt x="1349198" y="278080"/>
                  <a:pt x="1386431" y="206053"/>
                  <a:pt x="1435769" y="144379"/>
                </a:cubicBezTo>
                <a:cubicBezTo>
                  <a:pt x="1446464" y="131010"/>
                  <a:pt x="1455747" y="116379"/>
                  <a:pt x="1467853" y="104273"/>
                </a:cubicBezTo>
                <a:cubicBezTo>
                  <a:pt x="1499322" y="72804"/>
                  <a:pt x="1527659" y="56381"/>
                  <a:pt x="1564106" y="32084"/>
                </a:cubicBezTo>
                <a:lnTo>
                  <a:pt x="1628274" y="40105"/>
                </a:lnTo>
                <a:cubicBezTo>
                  <a:pt x="1647014" y="42604"/>
                  <a:pt x="1667210" y="40303"/>
                  <a:pt x="1684421" y="48126"/>
                </a:cubicBezTo>
                <a:cubicBezTo>
                  <a:pt x="1697647" y="54138"/>
                  <a:pt x="1753248" y="124974"/>
                  <a:pt x="1756611" y="128337"/>
                </a:cubicBezTo>
                <a:cubicBezTo>
                  <a:pt x="1776708" y="148434"/>
                  <a:pt x="1801133" y="163945"/>
                  <a:pt x="1820779" y="184484"/>
                </a:cubicBezTo>
                <a:cubicBezTo>
                  <a:pt x="1907276" y="274913"/>
                  <a:pt x="1925131" y="285498"/>
                  <a:pt x="1965158" y="376989"/>
                </a:cubicBezTo>
                <a:cubicBezTo>
                  <a:pt x="1974314" y="397918"/>
                  <a:pt x="1983488" y="419045"/>
                  <a:pt x="1989221" y="441158"/>
                </a:cubicBezTo>
                <a:cubicBezTo>
                  <a:pt x="2002249" y="491410"/>
                  <a:pt x="2021306" y="593558"/>
                  <a:pt x="2021306" y="593558"/>
                </a:cubicBezTo>
                <a:cubicBezTo>
                  <a:pt x="2018632" y="657726"/>
                  <a:pt x="2022697" y="722532"/>
                  <a:pt x="2013285" y="786063"/>
                </a:cubicBezTo>
                <a:cubicBezTo>
                  <a:pt x="2011623" y="797284"/>
                  <a:pt x="1997936" y="802864"/>
                  <a:pt x="1989221" y="810126"/>
                </a:cubicBezTo>
                <a:cubicBezTo>
                  <a:pt x="1954739" y="838861"/>
                  <a:pt x="1977272" y="816101"/>
                  <a:pt x="1941095" y="834189"/>
                </a:cubicBezTo>
                <a:cubicBezTo>
                  <a:pt x="1921815" y="843829"/>
                  <a:pt x="1903664" y="855578"/>
                  <a:pt x="1884948" y="866273"/>
                </a:cubicBezTo>
                <a:cubicBezTo>
                  <a:pt x="1863558" y="855578"/>
                  <a:pt x="1838711" y="850011"/>
                  <a:pt x="1820779" y="834189"/>
                </a:cubicBezTo>
                <a:cubicBezTo>
                  <a:pt x="1746692" y="768818"/>
                  <a:pt x="1751152" y="753645"/>
                  <a:pt x="1724527" y="673768"/>
                </a:cubicBezTo>
                <a:cubicBezTo>
                  <a:pt x="1735222" y="630989"/>
                  <a:pt x="1743241" y="587451"/>
                  <a:pt x="1756611" y="545431"/>
                </a:cubicBezTo>
                <a:cubicBezTo>
                  <a:pt x="1763296" y="524422"/>
                  <a:pt x="1804247" y="457115"/>
                  <a:pt x="1812758" y="441158"/>
                </a:cubicBezTo>
                <a:cubicBezTo>
                  <a:pt x="1824012" y="420057"/>
                  <a:pt x="1830628" y="396220"/>
                  <a:pt x="1844842" y="376989"/>
                </a:cubicBezTo>
                <a:cubicBezTo>
                  <a:pt x="1876387" y="334310"/>
                  <a:pt x="1917273" y="299130"/>
                  <a:pt x="1949116" y="256673"/>
                </a:cubicBezTo>
                <a:cubicBezTo>
                  <a:pt x="1995378" y="194990"/>
                  <a:pt x="1999745" y="185814"/>
                  <a:pt x="2053390" y="128337"/>
                </a:cubicBezTo>
                <a:cubicBezTo>
                  <a:pt x="2071450" y="108987"/>
                  <a:pt x="2089204" y="89134"/>
                  <a:pt x="2109537" y="72189"/>
                </a:cubicBezTo>
                <a:cubicBezTo>
                  <a:pt x="2121514" y="62208"/>
                  <a:pt x="2136956" y="57187"/>
                  <a:pt x="2149642" y="48126"/>
                </a:cubicBezTo>
                <a:cubicBezTo>
                  <a:pt x="2155796" y="43730"/>
                  <a:pt x="2159119" y="35836"/>
                  <a:pt x="2165685" y="32084"/>
                </a:cubicBezTo>
                <a:cubicBezTo>
                  <a:pt x="2181311" y="23155"/>
                  <a:pt x="2239319" y="4866"/>
                  <a:pt x="2253916" y="0"/>
                </a:cubicBezTo>
                <a:cubicBezTo>
                  <a:pt x="2275306" y="5347"/>
                  <a:pt x="2298869" y="5233"/>
                  <a:pt x="2318085" y="16042"/>
                </a:cubicBezTo>
                <a:cubicBezTo>
                  <a:pt x="2362203" y="40858"/>
                  <a:pt x="2404978" y="100847"/>
                  <a:pt x="2438400" y="136358"/>
                </a:cubicBezTo>
                <a:cubicBezTo>
                  <a:pt x="2472706" y="172808"/>
                  <a:pt x="2527407" y="216002"/>
                  <a:pt x="2550695" y="264695"/>
                </a:cubicBezTo>
                <a:cubicBezTo>
                  <a:pt x="2570407" y="305911"/>
                  <a:pt x="2598821" y="393031"/>
                  <a:pt x="2598821" y="393031"/>
                </a:cubicBezTo>
                <a:cubicBezTo>
                  <a:pt x="2615552" y="526882"/>
                  <a:pt x="2610463" y="452383"/>
                  <a:pt x="2590800" y="681789"/>
                </a:cubicBezTo>
                <a:cubicBezTo>
                  <a:pt x="2586472" y="732283"/>
                  <a:pt x="2581337" y="745418"/>
                  <a:pt x="2566737" y="794084"/>
                </a:cubicBezTo>
                <a:cubicBezTo>
                  <a:pt x="2564308" y="802182"/>
                  <a:pt x="2564695" y="812168"/>
                  <a:pt x="2558716" y="818147"/>
                </a:cubicBezTo>
                <a:cubicBezTo>
                  <a:pt x="2552737" y="824126"/>
                  <a:pt x="2542907" y="824334"/>
                  <a:pt x="2534653" y="826168"/>
                </a:cubicBezTo>
                <a:cubicBezTo>
                  <a:pt x="2518777" y="829696"/>
                  <a:pt x="2502569" y="831515"/>
                  <a:pt x="2486527" y="834189"/>
                </a:cubicBezTo>
                <a:cubicBezTo>
                  <a:pt x="2457116" y="828842"/>
                  <a:pt x="2423928" y="833527"/>
                  <a:pt x="2398295" y="818147"/>
                </a:cubicBezTo>
                <a:cubicBezTo>
                  <a:pt x="2379811" y="807057"/>
                  <a:pt x="2374217" y="782014"/>
                  <a:pt x="2366211" y="762000"/>
                </a:cubicBezTo>
                <a:cubicBezTo>
                  <a:pt x="2358023" y="741529"/>
                  <a:pt x="2356070" y="719075"/>
                  <a:pt x="2350169" y="697831"/>
                </a:cubicBezTo>
                <a:cubicBezTo>
                  <a:pt x="2342698" y="670935"/>
                  <a:pt x="2334127" y="644358"/>
                  <a:pt x="2326106" y="617621"/>
                </a:cubicBezTo>
                <a:cubicBezTo>
                  <a:pt x="2318634" y="550371"/>
                  <a:pt x="2306941" y="530941"/>
                  <a:pt x="2342148" y="465221"/>
                </a:cubicBezTo>
                <a:cubicBezTo>
                  <a:pt x="2434866" y="292147"/>
                  <a:pt x="2409795" y="366851"/>
                  <a:pt x="2494548" y="256673"/>
                </a:cubicBezTo>
                <a:cubicBezTo>
                  <a:pt x="2504053" y="244316"/>
                  <a:pt x="2508979" y="228827"/>
                  <a:pt x="2518611" y="216568"/>
                </a:cubicBezTo>
                <a:cubicBezTo>
                  <a:pt x="2538502" y="191252"/>
                  <a:pt x="2561024" y="168112"/>
                  <a:pt x="2582779" y="144379"/>
                </a:cubicBezTo>
                <a:cubicBezTo>
                  <a:pt x="2590444" y="136017"/>
                  <a:pt x="2599515" y="128975"/>
                  <a:pt x="2606842" y="120316"/>
                </a:cubicBezTo>
                <a:cubicBezTo>
                  <a:pt x="2628959" y="94178"/>
                  <a:pt x="2638951" y="52128"/>
                  <a:pt x="2671011" y="40105"/>
                </a:cubicBezTo>
                <a:lnTo>
                  <a:pt x="2735179" y="16042"/>
                </a:lnTo>
                <a:cubicBezTo>
                  <a:pt x="2802961" y="29598"/>
                  <a:pt x="2804092" y="24761"/>
                  <a:pt x="2855495" y="48126"/>
                </a:cubicBezTo>
                <a:cubicBezTo>
                  <a:pt x="2871823" y="55548"/>
                  <a:pt x="2888928" y="61904"/>
                  <a:pt x="2903621" y="72189"/>
                </a:cubicBezTo>
                <a:cubicBezTo>
                  <a:pt x="2941090" y="98417"/>
                  <a:pt x="3017876" y="156023"/>
                  <a:pt x="3056021" y="200526"/>
                </a:cubicBezTo>
                <a:cubicBezTo>
                  <a:pt x="3075860" y="223672"/>
                  <a:pt x="3092653" y="249297"/>
                  <a:pt x="3112169" y="272716"/>
                </a:cubicBezTo>
                <a:cubicBezTo>
                  <a:pt x="3132780" y="297449"/>
                  <a:pt x="3154948" y="320842"/>
                  <a:pt x="3176337" y="344905"/>
                </a:cubicBezTo>
                <a:cubicBezTo>
                  <a:pt x="3184358" y="368968"/>
                  <a:pt x="3194590" y="392404"/>
                  <a:pt x="3200400" y="417095"/>
                </a:cubicBezTo>
                <a:cubicBezTo>
                  <a:pt x="3205337" y="438078"/>
                  <a:pt x="3203193" y="460351"/>
                  <a:pt x="3208421" y="481263"/>
                </a:cubicBezTo>
                <a:cubicBezTo>
                  <a:pt x="3213962" y="503425"/>
                  <a:pt x="3224464" y="524042"/>
                  <a:pt x="3232485" y="545431"/>
                </a:cubicBezTo>
                <a:cubicBezTo>
                  <a:pt x="3244045" y="637916"/>
                  <a:pt x="3251593" y="660486"/>
                  <a:pt x="3224464" y="778042"/>
                </a:cubicBezTo>
                <a:cubicBezTo>
                  <a:pt x="3220614" y="794724"/>
                  <a:pt x="3205748" y="807452"/>
                  <a:pt x="3192379" y="818147"/>
                </a:cubicBezTo>
                <a:cubicBezTo>
                  <a:pt x="3178374" y="829351"/>
                  <a:pt x="3160295" y="834189"/>
                  <a:pt x="3144253" y="842210"/>
                </a:cubicBezTo>
                <a:cubicBezTo>
                  <a:pt x="3093453" y="826168"/>
                  <a:pt x="3036859" y="822588"/>
                  <a:pt x="2991853" y="794084"/>
                </a:cubicBezTo>
                <a:cubicBezTo>
                  <a:pt x="2953387" y="769722"/>
                  <a:pt x="2903621" y="689810"/>
                  <a:pt x="2903621" y="689810"/>
                </a:cubicBezTo>
                <a:cubicBezTo>
                  <a:pt x="2862306" y="579637"/>
                  <a:pt x="2868946" y="634280"/>
                  <a:pt x="2919664" y="465221"/>
                </a:cubicBezTo>
                <a:cubicBezTo>
                  <a:pt x="2927939" y="437639"/>
                  <a:pt x="2938870" y="410766"/>
                  <a:pt x="2951748" y="385010"/>
                </a:cubicBezTo>
                <a:cubicBezTo>
                  <a:pt x="2988567" y="311371"/>
                  <a:pt x="3015237" y="268836"/>
                  <a:pt x="3064042" y="208547"/>
                </a:cubicBezTo>
                <a:cubicBezTo>
                  <a:pt x="3092690" y="173158"/>
                  <a:pt x="3122946" y="139100"/>
                  <a:pt x="3152274" y="104273"/>
                </a:cubicBezTo>
                <a:cubicBezTo>
                  <a:pt x="3174111" y="78342"/>
                  <a:pt x="3192847" y="47892"/>
                  <a:pt x="3224464" y="32084"/>
                </a:cubicBezTo>
                <a:cubicBezTo>
                  <a:pt x="3239589" y="24522"/>
                  <a:pt x="3256548" y="21389"/>
                  <a:pt x="3272590" y="16042"/>
                </a:cubicBezTo>
                <a:cubicBezTo>
                  <a:pt x="3355474" y="26737"/>
                  <a:pt x="3441959" y="21698"/>
                  <a:pt x="3521242" y="48126"/>
                </a:cubicBezTo>
                <a:cubicBezTo>
                  <a:pt x="3551785" y="58307"/>
                  <a:pt x="3563345" y="96871"/>
                  <a:pt x="3585411" y="120316"/>
                </a:cubicBezTo>
                <a:cubicBezTo>
                  <a:pt x="3606143" y="142343"/>
                  <a:pt x="3630890" y="160699"/>
                  <a:pt x="3649579" y="184484"/>
                </a:cubicBezTo>
                <a:cubicBezTo>
                  <a:pt x="3660002" y="197750"/>
                  <a:pt x="3692401" y="276379"/>
                  <a:pt x="3697706" y="288758"/>
                </a:cubicBezTo>
                <a:cubicBezTo>
                  <a:pt x="3719432" y="440842"/>
                  <a:pt x="3711233" y="363324"/>
                  <a:pt x="3721769" y="521368"/>
                </a:cubicBezTo>
                <a:cubicBezTo>
                  <a:pt x="3983368" y="510468"/>
                  <a:pt x="3945908" y="507927"/>
                  <a:pt x="4275221" y="521368"/>
                </a:cubicBezTo>
                <a:cubicBezTo>
                  <a:pt x="4503511" y="530686"/>
                  <a:pt x="4203628" y="529389"/>
                  <a:pt x="4323348" y="5293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B728E8F-09B1-4B83-B5CB-CAB11EE1688D}"/>
                  </a:ext>
                </a:extLst>
              </p:cNvPr>
              <p:cNvSpPr txBox="1"/>
              <p:nvPr/>
            </p:nvSpPr>
            <p:spPr>
              <a:xfrm>
                <a:off x="5590273" y="6053195"/>
                <a:ext cx="31938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𝐿</m:t>
                      </m:r>
                    </m:oMath>
                  </m:oMathPara>
                </a14:m>
                <a:endParaRPr lang="it-IT" sz="3200" dirty="0"/>
              </a:p>
            </p:txBody>
          </p:sp>
        </mc:Choice>
        <mc:Fallback xmlns="">
          <p:sp>
            <p:nvSpPr>
              <p:cNvPr id="11" name="CasellaDiTesto 10">
                <a:extLst>
                  <a:ext uri="{FF2B5EF4-FFF2-40B4-BE49-F238E27FC236}">
                    <a16:creationId xmlns:a16="http://schemas.microsoft.com/office/drawing/2014/main" id="{5B728E8F-09B1-4B83-B5CB-CAB11EE1688D}"/>
                  </a:ext>
                </a:extLst>
              </p:cNvPr>
              <p:cNvSpPr txBox="1">
                <a:spLocks noRot="1" noChangeAspect="1" noMove="1" noResize="1" noEditPoints="1" noAdjustHandles="1" noChangeArrowheads="1" noChangeShapeType="1" noTextEdit="1"/>
              </p:cNvSpPr>
              <p:nvPr/>
            </p:nvSpPr>
            <p:spPr>
              <a:xfrm>
                <a:off x="5590273" y="6053195"/>
                <a:ext cx="319383" cy="492443"/>
              </a:xfrm>
              <a:prstGeom prst="rect">
                <a:avLst/>
              </a:prstGeom>
              <a:blipFill>
                <a:blip r:embed="rId4"/>
                <a:stretch>
                  <a:fillRect/>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C63B4754-4E8A-479A-AB0E-AA92EB40995F}"/>
              </a:ext>
            </a:extLst>
          </p:cNvPr>
          <p:cNvSpPr txBox="1"/>
          <p:nvPr/>
        </p:nvSpPr>
        <p:spPr>
          <a:xfrm>
            <a:off x="2887579" y="2249771"/>
            <a:ext cx="1013419" cy="400110"/>
          </a:xfrm>
          <a:prstGeom prst="rect">
            <a:avLst/>
          </a:prstGeom>
          <a:noFill/>
        </p:spPr>
        <p:txBody>
          <a:bodyPr wrap="none" rtlCol="0">
            <a:spAutoFit/>
          </a:bodyPr>
          <a:lstStyle/>
          <a:p>
            <a:r>
              <a:rPr lang="it-IT" sz="2000" dirty="0"/>
              <a:t>simbolo</a:t>
            </a:r>
          </a:p>
        </p:txBody>
      </p:sp>
      <p:sp>
        <p:nvSpPr>
          <p:cNvPr id="13" name="CasellaDiTesto 12">
            <a:extLst>
              <a:ext uri="{FF2B5EF4-FFF2-40B4-BE49-F238E27FC236}">
                <a16:creationId xmlns:a16="http://schemas.microsoft.com/office/drawing/2014/main" id="{9774290B-FC6D-4908-A4C3-6D5755C7294A}"/>
              </a:ext>
            </a:extLst>
          </p:cNvPr>
          <p:cNvSpPr txBox="1"/>
          <p:nvPr/>
        </p:nvSpPr>
        <p:spPr>
          <a:xfrm>
            <a:off x="6208158" y="2249771"/>
            <a:ext cx="1768048" cy="400110"/>
          </a:xfrm>
          <a:prstGeom prst="rect">
            <a:avLst/>
          </a:prstGeom>
          <a:noFill/>
        </p:spPr>
        <p:txBody>
          <a:bodyPr wrap="none" rtlCol="0">
            <a:spAutoFit/>
          </a:bodyPr>
          <a:lstStyle/>
          <a:p>
            <a:r>
              <a:rPr lang="it-IT" sz="2000" dirty="0"/>
              <a:t>Unità di misura</a:t>
            </a:r>
          </a:p>
        </p:txBody>
      </p:sp>
    </p:spTree>
    <p:extLst>
      <p:ext uri="{BB962C8B-B14F-4D97-AF65-F5344CB8AC3E}">
        <p14:creationId xmlns:p14="http://schemas.microsoft.com/office/powerpoint/2010/main" val="38257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5" grpId="0"/>
      <p:bldP spid="6" grpId="0"/>
      <p:bldP spid="10"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8B40101-BD1E-4CE3-8F97-A2E914C30BC3}"/>
              </a:ext>
            </a:extLst>
          </p:cNvPr>
          <p:cNvSpPr txBox="1"/>
          <p:nvPr/>
        </p:nvSpPr>
        <p:spPr>
          <a:xfrm>
            <a:off x="224589" y="218438"/>
            <a:ext cx="11446043" cy="707886"/>
          </a:xfrm>
          <a:prstGeom prst="rect">
            <a:avLst/>
          </a:prstGeom>
          <a:noFill/>
        </p:spPr>
        <p:txBody>
          <a:bodyPr wrap="square" rtlCol="0">
            <a:spAutoFit/>
          </a:bodyPr>
          <a:lstStyle/>
          <a:p>
            <a:r>
              <a:rPr lang="it-IT" sz="2000" dirty="0">
                <a:solidFill>
                  <a:schemeClr val="accent2"/>
                </a:solidFill>
              </a:rPr>
              <a:t>Esercizio: </a:t>
            </a:r>
            <a:r>
              <a:rPr lang="it-IT" sz="2000" dirty="0"/>
              <a:t>Calcolare nel vuoto il coefficiente di autoinduzione di un solenoide di lunghezza </a:t>
            </a:r>
            <a:r>
              <a:rPr lang="it-IT" sz="2000" i="1" dirty="0"/>
              <a:t>l</a:t>
            </a:r>
            <a:r>
              <a:rPr lang="it-IT" sz="2000" dirty="0"/>
              <a:t> molto grande rispetto al raggio</a:t>
            </a:r>
            <a:r>
              <a:rPr lang="it-IT" sz="2000" i="1" dirty="0"/>
              <a:t> R </a:t>
            </a:r>
            <a:r>
              <a:rPr lang="it-IT" sz="2000" dirty="0"/>
              <a:t>delle spire</a:t>
            </a:r>
          </a:p>
        </p:txBody>
      </p:sp>
      <p:sp>
        <p:nvSpPr>
          <p:cNvPr id="3" name="CasellaDiTesto 2">
            <a:extLst>
              <a:ext uri="{FF2B5EF4-FFF2-40B4-BE49-F238E27FC236}">
                <a16:creationId xmlns:a16="http://schemas.microsoft.com/office/drawing/2014/main" id="{6DDDCE96-3982-4FA3-9112-0589CB4929F1}"/>
              </a:ext>
            </a:extLst>
          </p:cNvPr>
          <p:cNvSpPr txBox="1"/>
          <p:nvPr/>
        </p:nvSpPr>
        <p:spPr>
          <a:xfrm>
            <a:off x="224589" y="1205364"/>
            <a:ext cx="6327886" cy="369332"/>
          </a:xfrm>
          <a:prstGeom prst="rect">
            <a:avLst/>
          </a:prstGeom>
          <a:noFill/>
        </p:spPr>
        <p:txBody>
          <a:bodyPr wrap="none" rtlCol="0">
            <a:spAutoFit/>
          </a:bodyPr>
          <a:lstStyle/>
          <a:p>
            <a:r>
              <a:rPr lang="it-IT" dirty="0"/>
              <a:t>Il campo prodotto all’interno di un solenoide indefinito è dato da: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39DBCF6-AAC8-4D41-B742-DFCB503D9807}"/>
                  </a:ext>
                </a:extLst>
              </p:cNvPr>
              <p:cNvSpPr txBox="1"/>
              <p:nvPr/>
            </p:nvSpPr>
            <p:spPr>
              <a:xfrm>
                <a:off x="4530844" y="1913549"/>
                <a:ext cx="3143745" cy="806631"/>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lvl="0" defTabSz="457200">
                  <a:defRPr/>
                </a:pPr>
                <a14:m>
                  <m:oMathPara xmlns:m="http://schemas.openxmlformats.org/officeDocument/2006/math">
                    <m:oMathParaPr>
                      <m:jc m:val="centerGroup"/>
                    </m:oMathParaPr>
                    <m:oMath xmlns:m="http://schemas.openxmlformats.org/officeDocument/2006/math">
                      <m:sSub>
                        <m:sSubPr>
                          <m:ctrlPr>
                            <a:rPr lang="it-IT" sz="2800" i="1" dirty="0" smtClean="0">
                              <a:solidFill>
                                <a:schemeClr val="bg1"/>
                              </a:solidFill>
                              <a:latin typeface="Cambria Math" panose="02040503050406030204" pitchFamily="18" charset="0"/>
                            </a:rPr>
                          </m:ctrlPr>
                        </m:sSubPr>
                        <m:e>
                          <m:r>
                            <a:rPr lang="it-IT" sz="2800" i="1">
                              <a:solidFill>
                                <a:schemeClr val="bg1"/>
                              </a:solidFill>
                              <a:latin typeface="Cambria Math" panose="02040503050406030204" pitchFamily="18" charset="0"/>
                            </a:rPr>
                            <m:t>𝐵</m:t>
                          </m:r>
                        </m:e>
                        <m:sub>
                          <m:r>
                            <a:rPr lang="it-IT" sz="2800" b="0" i="1" dirty="0" smtClean="0">
                              <a:solidFill>
                                <a:schemeClr val="bg1"/>
                              </a:solidFill>
                              <a:latin typeface="Cambria Math" panose="02040503050406030204" pitchFamily="18" charset="0"/>
                            </a:rPr>
                            <m:t>0</m:t>
                          </m:r>
                        </m:sub>
                      </m:sSub>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𝑛</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0</m:t>
                          </m:r>
                        </m:sub>
                      </m:sSub>
                      <m:f>
                        <m:f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𝑁</m:t>
                          </m:r>
                        </m:num>
                        <m:den>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𝑙</m:t>
                          </m:r>
                        </m:den>
                      </m:f>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𝑖</m:t>
                      </m:r>
                    </m:oMath>
                  </m:oMathPara>
                </a14:m>
                <a:endParaRPr kumimoji="0" lang="it-IT"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4" name="CasellaDiTesto 3">
                <a:extLst>
                  <a:ext uri="{FF2B5EF4-FFF2-40B4-BE49-F238E27FC236}">
                    <a16:creationId xmlns:a16="http://schemas.microsoft.com/office/drawing/2014/main" id="{A39DBCF6-AAC8-4D41-B742-DFCB503D9807}"/>
                  </a:ext>
                </a:extLst>
              </p:cNvPr>
              <p:cNvSpPr txBox="1">
                <a:spLocks noRot="1" noChangeAspect="1" noMove="1" noResize="1" noEditPoints="1" noAdjustHandles="1" noChangeArrowheads="1" noChangeShapeType="1" noTextEdit="1"/>
              </p:cNvSpPr>
              <p:nvPr/>
            </p:nvSpPr>
            <p:spPr>
              <a:xfrm>
                <a:off x="4530844" y="1913549"/>
                <a:ext cx="3143745" cy="80663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23A2C3E8-7CB5-4D24-8FB8-9BE7AB866A06}"/>
              </a:ext>
            </a:extLst>
          </p:cNvPr>
          <p:cNvSpPr txBox="1"/>
          <p:nvPr/>
        </p:nvSpPr>
        <p:spPr>
          <a:xfrm>
            <a:off x="8349916" y="2132198"/>
            <a:ext cx="1777410" cy="369332"/>
          </a:xfrm>
          <a:prstGeom prst="rect">
            <a:avLst/>
          </a:prstGeom>
          <a:noFill/>
        </p:spPr>
        <p:txBody>
          <a:bodyPr wrap="none" rtlCol="0">
            <a:spAutoFit/>
          </a:bodyPr>
          <a:lstStyle/>
          <a:p>
            <a:r>
              <a:rPr lang="it-IT" dirty="0"/>
              <a:t>(</a:t>
            </a:r>
            <a:r>
              <a:rPr lang="it-IT" dirty="0" err="1"/>
              <a:t>Lez</a:t>
            </a:r>
            <a:r>
              <a:rPr lang="it-IT" dirty="0"/>
              <a:t>. 14 </a:t>
            </a:r>
            <a:r>
              <a:rPr lang="it-IT" dirty="0" err="1"/>
              <a:t>diap</a:t>
            </a:r>
            <a:r>
              <a:rPr lang="it-IT" dirty="0"/>
              <a:t>. 21)</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46A5BFA2-7400-48BD-BA88-B54C42E7149D}"/>
                  </a:ext>
                </a:extLst>
              </p:cNvPr>
              <p:cNvSpPr txBox="1"/>
              <p:nvPr/>
            </p:nvSpPr>
            <p:spPr>
              <a:xfrm>
                <a:off x="309111" y="3526811"/>
                <a:ext cx="11276998" cy="979179"/>
              </a:xfrm>
              <a:prstGeom prst="rect">
                <a:avLst/>
              </a:prstGeom>
              <a:noFill/>
            </p:spPr>
            <p:txBody>
              <a:bodyPr wrap="none" rtlCol="0">
                <a:spAutoFit/>
              </a:bodyPr>
              <a:lstStyle/>
              <a:p>
                <a:r>
                  <a:rPr lang="it-IT" dirty="0"/>
                  <a:t>Il flusso di </a:t>
                </a:r>
                <a14:m>
                  <m:oMath xmlns:m="http://schemas.openxmlformats.org/officeDocument/2006/math">
                    <m:sSub>
                      <m:sSubPr>
                        <m:ctrlPr>
                          <a:rPr lang="it-IT" sz="1800" i="1" dirty="0" smtClean="0">
                            <a:solidFill>
                              <a:schemeClr val="tx1"/>
                            </a:solidFill>
                            <a:latin typeface="Cambria Math" panose="02040503050406030204" pitchFamily="18" charset="0"/>
                          </a:rPr>
                        </m:ctrlPr>
                      </m:sSubPr>
                      <m:e>
                        <m:r>
                          <a:rPr lang="it-IT" sz="1800" i="1">
                            <a:solidFill>
                              <a:schemeClr val="tx1"/>
                            </a:solidFill>
                            <a:latin typeface="Cambria Math" panose="02040503050406030204" pitchFamily="18" charset="0"/>
                          </a:rPr>
                          <m:t>𝐵</m:t>
                        </m:r>
                      </m:e>
                      <m:sub>
                        <m:r>
                          <a:rPr lang="it-IT" sz="1800" b="0" i="1" dirty="0" smtClean="0">
                            <a:solidFill>
                              <a:schemeClr val="tx1"/>
                            </a:solidFill>
                            <a:latin typeface="Cambria Math" panose="02040503050406030204" pitchFamily="18" charset="0"/>
                          </a:rPr>
                          <m:t>0</m:t>
                        </m:r>
                      </m:sub>
                    </m:sSub>
                  </m:oMath>
                </a14:m>
                <a:r>
                  <a:rPr lang="it-IT" dirty="0">
                    <a:solidFill>
                      <a:schemeClr val="tx1"/>
                    </a:solidFill>
                  </a:rPr>
                  <a:t>concatenato con ciascuna spira si ottiene semplicemente moltiplicando </a:t>
                </a:r>
                <a14:m>
                  <m:oMath xmlns:m="http://schemas.openxmlformats.org/officeDocument/2006/math">
                    <m:sSub>
                      <m:sSubPr>
                        <m:ctrlPr>
                          <a:rPr lang="it-IT" i="1" dirty="0">
                            <a:latin typeface="Cambria Math" panose="02040503050406030204" pitchFamily="18" charset="0"/>
                          </a:rPr>
                        </m:ctrlPr>
                      </m:sSubPr>
                      <m:e>
                        <m:r>
                          <a:rPr lang="it-IT" i="1">
                            <a:latin typeface="Cambria Math" panose="02040503050406030204" pitchFamily="18" charset="0"/>
                          </a:rPr>
                          <m:t>𝐵</m:t>
                        </m:r>
                      </m:e>
                      <m:sub>
                        <m:r>
                          <a:rPr lang="it-IT" i="1" dirty="0">
                            <a:latin typeface="Cambria Math" panose="02040503050406030204" pitchFamily="18" charset="0"/>
                          </a:rPr>
                          <m:t>0</m:t>
                        </m:r>
                      </m:sub>
                    </m:sSub>
                  </m:oMath>
                </a14:m>
                <a:r>
                  <a:rPr lang="it-IT" dirty="0">
                    <a:solidFill>
                      <a:schemeClr val="tx1"/>
                    </a:solidFill>
                  </a:rPr>
                  <a:t>per l’area della spira </a:t>
                </a:r>
                <a14:m>
                  <m:oMath xmlns:m="http://schemas.openxmlformats.org/officeDocument/2006/math">
                    <m:r>
                      <a:rPr lang="it-IT" b="0" i="1" smtClean="0">
                        <a:solidFill>
                          <a:schemeClr val="tx1"/>
                        </a:solidFill>
                        <a:latin typeface="Cambria Math" panose="02040503050406030204" pitchFamily="18" charset="0"/>
                      </a:rPr>
                      <m:t>𝑆</m:t>
                    </m:r>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ea typeface="Cambria Math" panose="02040503050406030204" pitchFamily="18" charset="0"/>
                      </a:rPr>
                      <m:t>𝜋</m:t>
                    </m:r>
                    <m:sSup>
                      <m:sSupPr>
                        <m:ctrlPr>
                          <a:rPr lang="it-IT" b="0" i="1" smtClean="0">
                            <a:solidFill>
                              <a:schemeClr val="tx1"/>
                            </a:solidFill>
                            <a:latin typeface="Cambria Math" panose="02040503050406030204" pitchFamily="18" charset="0"/>
                            <a:ea typeface="Cambria Math" panose="02040503050406030204" pitchFamily="18" charset="0"/>
                          </a:rPr>
                        </m:ctrlPr>
                      </m:sSupPr>
                      <m:e>
                        <m:r>
                          <a:rPr lang="it-IT" b="0" i="1" smtClean="0">
                            <a:solidFill>
                              <a:schemeClr val="tx1"/>
                            </a:solidFill>
                            <a:latin typeface="Cambria Math" panose="02040503050406030204" pitchFamily="18" charset="0"/>
                            <a:ea typeface="Cambria Math" panose="02040503050406030204" pitchFamily="18" charset="0"/>
                          </a:rPr>
                          <m:t>𝑅</m:t>
                        </m:r>
                      </m:e>
                      <m:sup>
                        <m:r>
                          <a:rPr lang="it-IT" b="0" i="1" smtClean="0">
                            <a:solidFill>
                              <a:schemeClr val="tx1"/>
                            </a:solidFill>
                            <a:latin typeface="Cambria Math" panose="02040503050406030204" pitchFamily="18" charset="0"/>
                            <a:ea typeface="Cambria Math" panose="02040503050406030204" pitchFamily="18" charset="0"/>
                          </a:rPr>
                          <m:t>2</m:t>
                        </m:r>
                      </m:sup>
                    </m:sSup>
                  </m:oMath>
                </a14:m>
                <a:r>
                  <a:rPr lang="it-IT" dirty="0">
                    <a:solidFill>
                      <a:schemeClr val="tx1"/>
                    </a:solidFill>
                  </a:rPr>
                  <a:t>  </a:t>
                </a:r>
              </a:p>
              <a:p>
                <a:endParaRPr lang="it-IT" dirty="0"/>
              </a:p>
              <a:p>
                <a:r>
                  <a:rPr lang="it-IT" dirty="0"/>
                  <a:t>Poiché il solenoide è formato da N spire, il flusso ad esse concatenato sarà dato da: </a:t>
                </a:r>
                <a14:m>
                  <m:oMath xmlns:m="http://schemas.openxmlformats.org/officeDocument/2006/math">
                    <m:r>
                      <m:rPr>
                        <m:sty m:val="p"/>
                      </m:rPr>
                      <a:rPr lang="el-GR">
                        <a:latin typeface="Cambria Math" panose="02040503050406030204" pitchFamily="18" charset="0"/>
                        <a:ea typeface="Cambria Math" panose="02040503050406030204" pitchFamily="18" charset="0"/>
                      </a:rPr>
                      <m:t>Φ</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sSub>
                              <m:sSubPr>
                                <m:ctrlPr>
                                  <a:rPr lang="it-IT" i="1" dirty="0">
                                    <a:latin typeface="Cambria Math" panose="02040503050406030204" pitchFamily="18" charset="0"/>
                                  </a:rPr>
                                </m:ctrlPr>
                              </m:sSubPr>
                              <m:e>
                                <m:r>
                                  <a:rPr lang="it-IT" i="1">
                                    <a:latin typeface="Cambria Math" panose="02040503050406030204" pitchFamily="18" charset="0"/>
                                  </a:rPr>
                                  <m:t>𝐵</m:t>
                                </m:r>
                              </m:e>
                              <m:sub>
                                <m:r>
                                  <a:rPr lang="it-IT" i="1" dirty="0">
                                    <a:latin typeface="Cambria Math" panose="02040503050406030204" pitchFamily="18" charset="0"/>
                                  </a:rPr>
                                  <m:t>0</m:t>
                                </m:r>
                              </m:sub>
                            </m:sSub>
                          </m:e>
                        </m:acc>
                      </m:e>
                    </m:d>
                    <m:r>
                      <a:rPr lang="it-IT" b="0" i="1" smtClean="0">
                        <a:latin typeface="Cambria Math" panose="02040503050406030204" pitchFamily="18" charset="0"/>
                      </a:rPr>
                      <m:t>=</m:t>
                    </m:r>
                    <m:sSub>
                      <m:sSubPr>
                        <m:ctrlPr>
                          <a:rPr lang="it-IT" i="1" dirty="0" smtClean="0">
                            <a:latin typeface="Cambria Math" panose="02040503050406030204" pitchFamily="18" charset="0"/>
                          </a:rPr>
                        </m:ctrlPr>
                      </m:sSubPr>
                      <m:e>
                        <m:r>
                          <a:rPr lang="it-IT" i="1" smtClean="0">
                            <a:latin typeface="Cambria Math" panose="02040503050406030204" pitchFamily="18" charset="0"/>
                          </a:rPr>
                          <m:t>𝐵</m:t>
                        </m:r>
                      </m:e>
                      <m:sub>
                        <m:r>
                          <a:rPr lang="it-IT" i="1" dirty="0">
                            <a:latin typeface="Cambria Math" panose="02040503050406030204" pitchFamily="18" charset="0"/>
                          </a:rPr>
                          <m:t>0</m:t>
                        </m:r>
                      </m:sub>
                    </m:sSub>
                    <m:r>
                      <a:rPr lang="it-IT" b="0" i="1" dirty="0" smtClean="0">
                        <a:latin typeface="Cambria Math" panose="02040503050406030204" pitchFamily="18" charset="0"/>
                      </a:rPr>
                      <m:t>𝑁𝑆</m:t>
                    </m:r>
                    <m:r>
                      <a:rPr lang="it-IT" b="0" i="1" dirty="0" smtClean="0">
                        <a:latin typeface="Cambria Math" panose="02040503050406030204" pitchFamily="18" charset="0"/>
                      </a:rPr>
                      <m:t>=</m:t>
                    </m:r>
                  </m:oMath>
                </a14:m>
                <a:r>
                  <a:rPr lang="it-IT" dirty="0"/>
                  <a:t> </a:t>
                </a:r>
                <a14:m>
                  <m:oMath xmlns:m="http://schemas.openxmlformats.org/officeDocument/2006/math">
                    <m:sSub>
                      <m:sSubPr>
                        <m:ctrlPr>
                          <a:rPr lang="it-IT" i="1" dirty="0">
                            <a:latin typeface="Cambria Math" panose="02040503050406030204" pitchFamily="18" charset="0"/>
                          </a:rPr>
                        </m:ctrlPr>
                      </m:sSubPr>
                      <m:e>
                        <m:r>
                          <a:rPr lang="it-IT" i="1">
                            <a:latin typeface="Cambria Math" panose="02040503050406030204" pitchFamily="18" charset="0"/>
                          </a:rPr>
                          <m:t>𝐵</m:t>
                        </m:r>
                      </m:e>
                      <m:sub>
                        <m:r>
                          <a:rPr lang="it-IT" i="1" dirty="0">
                            <a:latin typeface="Cambria Math" panose="02040503050406030204" pitchFamily="18" charset="0"/>
                          </a:rPr>
                          <m:t>0</m:t>
                        </m:r>
                      </m:sub>
                    </m:sSub>
                    <m:r>
                      <a:rPr lang="it-IT" b="0" i="1" dirty="0" smtClean="0">
                        <a:latin typeface="Cambria Math" panose="02040503050406030204" pitchFamily="18" charset="0"/>
                      </a:rPr>
                      <m:t>𝑁</m:t>
                    </m:r>
                    <m:r>
                      <a:rPr lang="it-IT" i="1">
                        <a:latin typeface="Cambria Math" panose="02040503050406030204" pitchFamily="18" charset="0"/>
                        <a:ea typeface="Cambria Math" panose="02040503050406030204" pitchFamily="18" charset="0"/>
                      </a:rPr>
                      <m:t>𝜋</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𝑅</m:t>
                        </m:r>
                      </m:e>
                      <m:sup>
                        <m:r>
                          <a:rPr lang="it-IT" i="1">
                            <a:latin typeface="Cambria Math" panose="02040503050406030204" pitchFamily="18" charset="0"/>
                            <a:ea typeface="Cambria Math" panose="02040503050406030204" pitchFamily="18" charset="0"/>
                          </a:rPr>
                          <m:t>2</m:t>
                        </m:r>
                      </m:sup>
                    </m:sSup>
                  </m:oMath>
                </a14:m>
                <a:endParaRPr lang="it-IT" dirty="0"/>
              </a:p>
            </p:txBody>
          </p:sp>
        </mc:Choice>
        <mc:Fallback xmlns="">
          <p:sp>
            <p:nvSpPr>
              <p:cNvPr id="6" name="CasellaDiTesto 5">
                <a:extLst>
                  <a:ext uri="{FF2B5EF4-FFF2-40B4-BE49-F238E27FC236}">
                    <a16:creationId xmlns:a16="http://schemas.microsoft.com/office/drawing/2014/main" id="{46A5BFA2-7400-48BD-BA88-B54C42E7149D}"/>
                  </a:ext>
                </a:extLst>
              </p:cNvPr>
              <p:cNvSpPr txBox="1">
                <a:spLocks noRot="1" noChangeAspect="1" noMove="1" noResize="1" noEditPoints="1" noAdjustHandles="1" noChangeArrowheads="1" noChangeShapeType="1" noTextEdit="1"/>
              </p:cNvSpPr>
              <p:nvPr/>
            </p:nvSpPr>
            <p:spPr>
              <a:xfrm>
                <a:off x="309111" y="3526811"/>
                <a:ext cx="11276998" cy="979179"/>
              </a:xfrm>
              <a:prstGeom prst="rect">
                <a:avLst/>
              </a:prstGeom>
              <a:blipFill>
                <a:blip r:embed="rId3"/>
                <a:stretch>
                  <a:fillRect l="-486" t="-3750" b="-8125"/>
                </a:stretch>
              </a:blipFill>
            </p:spPr>
            <p:txBody>
              <a:bodyPr/>
              <a:lstStyle/>
              <a:p>
                <a:r>
                  <a:rPr lang="it-IT">
                    <a:noFill/>
                  </a:rPr>
                  <a:t> </a:t>
                </a:r>
              </a:p>
            </p:txBody>
          </p:sp>
        </mc:Fallback>
      </mc:AlternateContent>
      <p:sp>
        <p:nvSpPr>
          <p:cNvPr id="7" name="Freccia a destra 6">
            <a:extLst>
              <a:ext uri="{FF2B5EF4-FFF2-40B4-BE49-F238E27FC236}">
                <a16:creationId xmlns:a16="http://schemas.microsoft.com/office/drawing/2014/main" id="{7DACB5E0-F289-4FCD-BAA5-B1F805D04FCA}"/>
              </a:ext>
            </a:extLst>
          </p:cNvPr>
          <p:cNvSpPr/>
          <p:nvPr/>
        </p:nvSpPr>
        <p:spPr>
          <a:xfrm>
            <a:off x="2927685" y="4913988"/>
            <a:ext cx="713873" cy="3693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it-IT" dirty="0"/>
          </a:p>
        </p:txBody>
      </p:sp>
      <p:cxnSp>
        <p:nvCxnSpPr>
          <p:cNvPr id="9" name="Connettore 2 8">
            <a:extLst>
              <a:ext uri="{FF2B5EF4-FFF2-40B4-BE49-F238E27FC236}">
                <a16:creationId xmlns:a16="http://schemas.microsoft.com/office/drawing/2014/main" id="{B244C148-F320-4428-BEA8-43B7A54395CF}"/>
              </a:ext>
            </a:extLst>
          </p:cNvPr>
          <p:cNvCxnSpPr>
            <a:cxnSpLocks/>
          </p:cNvCxnSpPr>
          <p:nvPr/>
        </p:nvCxnSpPr>
        <p:spPr>
          <a:xfrm>
            <a:off x="7674589" y="2720180"/>
            <a:ext cx="2452737" cy="142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81CBE902-322A-4F8C-9EA8-13EB3564FFC5}"/>
                  </a:ext>
                </a:extLst>
              </p:cNvPr>
              <p:cNvSpPr txBox="1"/>
              <p:nvPr/>
            </p:nvSpPr>
            <p:spPr>
              <a:xfrm>
                <a:off x="3846840" y="4681937"/>
                <a:ext cx="6524381" cy="833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400" smtClean="0">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sSub>
                                <m:sSubPr>
                                  <m:ctrlPr>
                                    <a:rPr lang="it-IT" sz="2400" i="1" dirty="0">
                                      <a:latin typeface="Cambria Math" panose="02040503050406030204" pitchFamily="18" charset="0"/>
                                    </a:rPr>
                                  </m:ctrlPr>
                                </m:sSubPr>
                                <m:e>
                                  <m:r>
                                    <a:rPr lang="it-IT" sz="2400" b="0" i="1" dirty="0" smtClean="0">
                                      <a:latin typeface="Cambria Math" panose="02040503050406030204" pitchFamily="18" charset="0"/>
                                    </a:rPr>
                                    <m:t>𝐵</m:t>
                                  </m:r>
                                </m:e>
                                <m:sub>
                                  <m:r>
                                    <a:rPr lang="it-IT" sz="2400" i="1" dirty="0">
                                      <a:latin typeface="Cambria Math" panose="02040503050406030204" pitchFamily="18" charset="0"/>
                                    </a:rPr>
                                    <m:t>0</m:t>
                                  </m:r>
                                </m:sub>
                              </m:sSub>
                            </m:e>
                          </m:acc>
                        </m:e>
                      </m:d>
                      <m:r>
                        <a:rPr lang="it-IT" sz="2400" b="0" i="1" smtClean="0">
                          <a:latin typeface="Cambria Math" panose="02040503050406030204" pitchFamily="18" charset="0"/>
                        </a:rPr>
                        <m:t>=</m:t>
                      </m:r>
                      <m:sSub>
                        <m:sSubPr>
                          <m:ctrlPr>
                            <a:rPr lang="it-IT" sz="2400" i="1" dirty="0">
                              <a:latin typeface="Cambria Math" panose="02040503050406030204" pitchFamily="18" charset="0"/>
                            </a:rPr>
                          </m:ctrlPr>
                        </m:sSubPr>
                        <m:e>
                          <m:r>
                            <a:rPr lang="it-IT" sz="2400" i="1">
                              <a:latin typeface="Cambria Math" panose="02040503050406030204" pitchFamily="18" charset="0"/>
                            </a:rPr>
                            <m:t>𝐵</m:t>
                          </m:r>
                        </m:e>
                        <m:sub>
                          <m:r>
                            <a:rPr lang="it-IT" sz="2400" i="1" dirty="0">
                              <a:latin typeface="Cambria Math" panose="02040503050406030204" pitchFamily="18" charset="0"/>
                            </a:rPr>
                            <m:t>0</m:t>
                          </m:r>
                        </m:sub>
                      </m:sSub>
                      <m:r>
                        <a:rPr lang="it-IT" sz="2400" b="0" i="1" dirty="0" smtClean="0">
                          <a:latin typeface="Cambria Math" panose="02040503050406030204" pitchFamily="18" charset="0"/>
                        </a:rPr>
                        <m:t>𝑁</m:t>
                      </m:r>
                      <m:r>
                        <a:rPr lang="it-IT" sz="2400" i="1">
                          <a:latin typeface="Cambria Math" panose="02040503050406030204" pitchFamily="18" charset="0"/>
                          <a:ea typeface="Cambria Math" panose="02040503050406030204" pitchFamily="18" charset="0"/>
                        </a:rPr>
                        <m:t>𝜋</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𝑅</m:t>
                          </m:r>
                        </m:e>
                        <m:sup>
                          <m:r>
                            <a:rPr lang="it-IT" sz="2400" i="1">
                              <a:latin typeface="Cambria Math" panose="02040503050406030204" pitchFamily="18" charset="0"/>
                              <a:ea typeface="Cambria Math" panose="02040503050406030204" pitchFamily="18" charset="0"/>
                            </a:rPr>
                            <m:t>2</m:t>
                          </m:r>
                        </m:sup>
                      </m:sSup>
                      <m:r>
                        <a:rPr lang="it-IT" sz="2400" b="0" i="0" smtClean="0">
                          <a:latin typeface="Cambria Math" panose="02040503050406030204" pitchFamily="18" charset="0"/>
                          <a:ea typeface="Cambria Math" panose="02040503050406030204" pitchFamily="18" charset="0"/>
                        </a:rPr>
                        <m:t>=</m:t>
                      </m:r>
                      <m:sSub>
                        <m:sSubPr>
                          <m:ctrlPr>
                            <a:rPr lang="it-IT" sz="2400" i="1" smtClean="0">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mbria Math" panose="02040503050406030204" pitchFamily="18" charset="0"/>
                            </a:rPr>
                            <m:t>𝜇</m:t>
                          </m:r>
                        </m:e>
                        <m:sub>
                          <m:r>
                            <a:rPr lang="it-IT" sz="2400" i="1">
                              <a:solidFill>
                                <a:schemeClr val="tx1"/>
                              </a:solidFill>
                              <a:latin typeface="Cambria Math" panose="02040503050406030204" pitchFamily="18" charset="0"/>
                            </a:rPr>
                            <m:t>0</m:t>
                          </m:r>
                        </m:sub>
                      </m:sSub>
                      <m:f>
                        <m:fPr>
                          <m:ctrlPr>
                            <a:rPr lang="it-IT" sz="2400" i="1">
                              <a:solidFill>
                                <a:schemeClr val="tx1"/>
                              </a:solidFill>
                              <a:latin typeface="Cambria Math" panose="02040503050406030204" pitchFamily="18" charset="0"/>
                            </a:rPr>
                          </m:ctrlPr>
                        </m:fPr>
                        <m:num>
                          <m:r>
                            <a:rPr lang="it-IT" sz="2400" i="1">
                              <a:solidFill>
                                <a:schemeClr val="tx1"/>
                              </a:solidFill>
                              <a:latin typeface="Cambria Math" panose="02040503050406030204" pitchFamily="18" charset="0"/>
                            </a:rPr>
                            <m:t>𝑁</m:t>
                          </m:r>
                        </m:num>
                        <m:den>
                          <m:r>
                            <a:rPr lang="it-IT" sz="2400" i="1">
                              <a:solidFill>
                                <a:schemeClr val="tx1"/>
                              </a:solidFill>
                              <a:latin typeface="Cambria Math" panose="02040503050406030204" pitchFamily="18" charset="0"/>
                            </a:rPr>
                            <m:t>𝑙</m:t>
                          </m:r>
                        </m:den>
                      </m:f>
                      <m:r>
                        <a:rPr lang="it-IT" sz="2400" i="1">
                          <a:solidFill>
                            <a:schemeClr val="tx1"/>
                          </a:solidFill>
                          <a:latin typeface="Cambria Math" panose="02040503050406030204" pitchFamily="18" charset="0"/>
                        </a:rPr>
                        <m:t>𝑖</m:t>
                      </m:r>
                      <m:r>
                        <a:rPr lang="it-IT" sz="2400" i="1" dirty="0">
                          <a:latin typeface="Cambria Math" panose="02040503050406030204" pitchFamily="18" charset="0"/>
                        </a:rPr>
                        <m:t>𝑁</m:t>
                      </m:r>
                      <m:r>
                        <a:rPr lang="it-IT" sz="2400" i="1">
                          <a:latin typeface="Cambria Math" panose="02040503050406030204" pitchFamily="18" charset="0"/>
                          <a:ea typeface="Cambria Math" panose="02040503050406030204" pitchFamily="18" charset="0"/>
                        </a:rPr>
                        <m:t>𝜋</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𝑅</m:t>
                          </m:r>
                        </m:e>
                        <m:sup>
                          <m:r>
                            <a:rPr lang="it-IT" sz="2400" i="1">
                              <a:latin typeface="Cambria Math" panose="02040503050406030204" pitchFamily="18" charset="0"/>
                              <a:ea typeface="Cambria Math" panose="02040503050406030204" pitchFamily="18" charset="0"/>
                            </a:rPr>
                            <m:t>2</m:t>
                          </m:r>
                        </m:sup>
                      </m:sSup>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f>
                        <m:fPr>
                          <m:ctrlPr>
                            <a:rPr lang="it-IT" sz="2400" i="1">
                              <a:latin typeface="Cambria Math" panose="02040503050406030204" pitchFamily="18" charset="0"/>
                            </a:rPr>
                          </m:ctrlPr>
                        </m:fPr>
                        <m:num>
                          <m:sSup>
                            <m:sSupPr>
                              <m:ctrlPr>
                                <a:rPr lang="it-IT" sz="2400" i="1" smtClean="0">
                                  <a:latin typeface="Cambria Math" panose="02040503050406030204" pitchFamily="18" charset="0"/>
                                </a:rPr>
                              </m:ctrlPr>
                            </m:sSupPr>
                            <m:e>
                              <m:r>
                                <a:rPr lang="it-IT" sz="2400" b="0" i="1" smtClean="0">
                                  <a:latin typeface="Cambria Math" panose="02040503050406030204" pitchFamily="18" charset="0"/>
                                </a:rPr>
                                <m:t>𝑁</m:t>
                              </m:r>
                            </m:e>
                            <m:sup>
                              <m:r>
                                <a:rPr lang="it-IT" sz="2400" b="0" i="1" smtClean="0">
                                  <a:latin typeface="Cambria Math" panose="02040503050406030204" pitchFamily="18" charset="0"/>
                                </a:rPr>
                                <m:t>2</m:t>
                              </m:r>
                            </m:sup>
                          </m:sSup>
                        </m:num>
                        <m:den>
                          <m:r>
                            <a:rPr lang="it-IT" sz="2400" i="1">
                              <a:latin typeface="Cambria Math" panose="02040503050406030204" pitchFamily="18" charset="0"/>
                            </a:rPr>
                            <m:t>𝑙</m:t>
                          </m:r>
                        </m:den>
                      </m:f>
                      <m:r>
                        <a:rPr lang="it-IT" sz="2400" i="1">
                          <a:latin typeface="Cambria Math" panose="02040503050406030204" pitchFamily="18" charset="0"/>
                        </a:rPr>
                        <m:t>𝑖</m:t>
                      </m:r>
                      <m:r>
                        <a:rPr lang="it-IT" sz="2400" i="1">
                          <a:latin typeface="Cambria Math" panose="02040503050406030204" pitchFamily="18" charset="0"/>
                          <a:ea typeface="Cambria Math" panose="02040503050406030204" pitchFamily="18" charset="0"/>
                        </a:rPr>
                        <m:t>𝜋</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𝑅</m:t>
                          </m:r>
                        </m:e>
                        <m:sup>
                          <m:r>
                            <a:rPr lang="it-IT" sz="2400" i="1">
                              <a:latin typeface="Cambria Math" panose="02040503050406030204" pitchFamily="18" charset="0"/>
                              <a:ea typeface="Cambria Math" panose="02040503050406030204" pitchFamily="18" charset="0"/>
                            </a:rPr>
                            <m:t>2</m:t>
                          </m:r>
                        </m:sup>
                      </m:sSup>
                    </m:oMath>
                  </m:oMathPara>
                </a14:m>
                <a:endParaRPr lang="it-IT" sz="2400" dirty="0"/>
              </a:p>
            </p:txBody>
          </p:sp>
        </mc:Choice>
        <mc:Fallback xmlns="">
          <p:sp>
            <p:nvSpPr>
              <p:cNvPr id="12" name="CasellaDiTesto 11">
                <a:extLst>
                  <a:ext uri="{FF2B5EF4-FFF2-40B4-BE49-F238E27FC236}">
                    <a16:creationId xmlns:a16="http://schemas.microsoft.com/office/drawing/2014/main" id="{81CBE902-322A-4F8C-9EA8-13EB3564FFC5}"/>
                  </a:ext>
                </a:extLst>
              </p:cNvPr>
              <p:cNvSpPr txBox="1">
                <a:spLocks noRot="1" noChangeAspect="1" noMove="1" noResize="1" noEditPoints="1" noAdjustHandles="1" noChangeArrowheads="1" noChangeShapeType="1" noTextEdit="1"/>
              </p:cNvSpPr>
              <p:nvPr/>
            </p:nvSpPr>
            <p:spPr>
              <a:xfrm>
                <a:off x="3846840" y="4681937"/>
                <a:ext cx="6524381" cy="833433"/>
              </a:xfrm>
              <a:prstGeom prst="rect">
                <a:avLst/>
              </a:prstGeom>
              <a:blipFill>
                <a:blip r:embed="rId4"/>
                <a:stretch>
                  <a:fillRect/>
                </a:stretch>
              </a:blipFill>
            </p:spPr>
            <p:txBody>
              <a:bodyPr/>
              <a:lstStyle/>
              <a:p>
                <a:r>
                  <a:rPr lang="it-IT">
                    <a:noFill/>
                  </a:rPr>
                  <a:t> </a:t>
                </a:r>
              </a:p>
            </p:txBody>
          </p:sp>
        </mc:Fallback>
      </mc:AlternateContent>
      <p:sp>
        <p:nvSpPr>
          <p:cNvPr id="13" name="Freccia a destra 12">
            <a:extLst>
              <a:ext uri="{FF2B5EF4-FFF2-40B4-BE49-F238E27FC236}">
                <a16:creationId xmlns:a16="http://schemas.microsoft.com/office/drawing/2014/main" id="{3D49D8FD-3492-41BD-B735-0942687C59CC}"/>
              </a:ext>
            </a:extLst>
          </p:cNvPr>
          <p:cNvSpPr/>
          <p:nvPr/>
        </p:nvSpPr>
        <p:spPr>
          <a:xfrm>
            <a:off x="2927685" y="5911152"/>
            <a:ext cx="713873" cy="3693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3CF33969-0E71-4CE3-92A8-B30247033B51}"/>
                  </a:ext>
                </a:extLst>
              </p:cNvPr>
              <p:cNvSpPr txBox="1"/>
              <p:nvPr/>
            </p:nvSpPr>
            <p:spPr>
              <a:xfrm>
                <a:off x="4129893" y="5676921"/>
                <a:ext cx="4856779" cy="704360"/>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14:m>
                  <m:oMath xmlns:m="http://schemas.openxmlformats.org/officeDocument/2006/math">
                    <m:r>
                      <a:rPr lang="it-IT" sz="2800" b="0" i="1" smtClean="0">
                        <a:latin typeface="Cambria Math" panose="02040503050406030204" pitchFamily="18" charset="0"/>
                      </a:rPr>
                      <m:t>𝐿</m:t>
                    </m:r>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m:rPr>
                            <m:sty m:val="p"/>
                          </m:rPr>
                          <a:rPr lang="el-GR" sz="2800">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sSub>
                                  <m:sSubPr>
                                    <m:ctrlPr>
                                      <a:rPr lang="it-IT" sz="2800" i="1" dirty="0">
                                        <a:latin typeface="Cambria Math" panose="02040503050406030204" pitchFamily="18" charset="0"/>
                                      </a:rPr>
                                    </m:ctrlPr>
                                  </m:sSubPr>
                                  <m:e>
                                    <m:r>
                                      <a:rPr lang="it-IT" sz="2800" i="1">
                                        <a:latin typeface="Cambria Math" panose="02040503050406030204" pitchFamily="18" charset="0"/>
                                      </a:rPr>
                                      <m:t>𝐵</m:t>
                                    </m:r>
                                  </m:e>
                                  <m:sub>
                                    <m:r>
                                      <a:rPr lang="it-IT" sz="2800" i="1" dirty="0">
                                        <a:latin typeface="Cambria Math" panose="02040503050406030204" pitchFamily="18" charset="0"/>
                                      </a:rPr>
                                      <m:t>0</m:t>
                                    </m:r>
                                  </m:sub>
                                </m:sSub>
                              </m:e>
                            </m:acc>
                          </m:e>
                        </m:d>
                      </m:num>
                      <m:den>
                        <m:r>
                          <a:rPr lang="it-IT" sz="2800" b="0" i="1" smtClean="0">
                            <a:latin typeface="Cambria Math" panose="02040503050406030204" pitchFamily="18" charset="0"/>
                          </a:rPr>
                          <m:t>𝑖</m:t>
                        </m:r>
                      </m:den>
                    </m:f>
                    <m:r>
                      <a:rPr lang="it-IT" sz="2800" b="0" i="0" smtClean="0">
                        <a:latin typeface="Cambria Math" panose="02040503050406030204" pitchFamily="18" charset="0"/>
                      </a:rPr>
                      <m:t>=</m:t>
                    </m:r>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0</m:t>
                        </m:r>
                      </m:sub>
                    </m:sSub>
                    <m:f>
                      <m:fPr>
                        <m:ctrlPr>
                          <a:rPr lang="it-IT" sz="2800" i="1">
                            <a:latin typeface="Cambria Math" panose="02040503050406030204" pitchFamily="18" charset="0"/>
                          </a:rPr>
                        </m:ctrlPr>
                      </m:fPr>
                      <m:num>
                        <m:sSup>
                          <m:sSupPr>
                            <m:ctrlPr>
                              <a:rPr lang="it-IT" sz="2800" i="1">
                                <a:latin typeface="Cambria Math" panose="02040503050406030204" pitchFamily="18" charset="0"/>
                              </a:rPr>
                            </m:ctrlPr>
                          </m:sSupPr>
                          <m:e>
                            <m:r>
                              <a:rPr lang="it-IT" sz="2800" i="1">
                                <a:latin typeface="Cambria Math" panose="02040503050406030204" pitchFamily="18" charset="0"/>
                              </a:rPr>
                              <m:t>𝑁</m:t>
                            </m:r>
                          </m:e>
                          <m:sup>
                            <m:r>
                              <a:rPr lang="it-IT" sz="2800" i="1">
                                <a:latin typeface="Cambria Math" panose="02040503050406030204" pitchFamily="18" charset="0"/>
                              </a:rPr>
                              <m:t>2</m:t>
                            </m:r>
                          </m:sup>
                        </m:sSup>
                      </m:num>
                      <m:den>
                        <m:r>
                          <a:rPr lang="it-IT" sz="2800" i="1">
                            <a:latin typeface="Cambria Math" panose="02040503050406030204" pitchFamily="18" charset="0"/>
                          </a:rPr>
                          <m:t>𝑙</m:t>
                        </m:r>
                      </m:den>
                    </m:f>
                    <m:r>
                      <a:rPr lang="it-IT" sz="2800" i="1">
                        <a:latin typeface="Cambria Math" panose="02040503050406030204" pitchFamily="18" charset="0"/>
                        <a:ea typeface="Cambria Math" panose="02040503050406030204" pitchFamily="18" charset="0"/>
                      </a:rPr>
                      <m:t>𝜋</m:t>
                    </m:r>
                    <m:sSup>
                      <m:sSupPr>
                        <m:ctrlPr>
                          <a:rPr lang="it-IT" sz="2800" i="1">
                            <a:latin typeface="Cambria Math" panose="02040503050406030204" pitchFamily="18" charset="0"/>
                            <a:ea typeface="Cambria Math" panose="02040503050406030204" pitchFamily="18" charset="0"/>
                          </a:rPr>
                        </m:ctrlPr>
                      </m:sSupPr>
                      <m:e>
                        <m:r>
                          <a:rPr lang="it-IT" sz="2800" i="1">
                            <a:latin typeface="Cambria Math" panose="02040503050406030204" pitchFamily="18" charset="0"/>
                            <a:ea typeface="Cambria Math" panose="02040503050406030204" pitchFamily="18" charset="0"/>
                          </a:rPr>
                          <m:t>𝑅</m:t>
                        </m:r>
                      </m:e>
                      <m:sup>
                        <m:r>
                          <a:rPr lang="it-IT" sz="2800" i="1">
                            <a:latin typeface="Cambria Math" panose="02040503050406030204" pitchFamily="18" charset="0"/>
                            <a:ea typeface="Cambria Math" panose="02040503050406030204" pitchFamily="18" charset="0"/>
                          </a:rPr>
                          <m:t>2</m:t>
                        </m:r>
                      </m:sup>
                    </m:sSup>
                    <m:r>
                      <a:rPr lang="it-IT" sz="2800" b="0" i="1" smtClean="0">
                        <a:latin typeface="Cambria Math" panose="02040503050406030204" pitchFamily="18" charset="0"/>
                        <a:ea typeface="Cambria Math" panose="02040503050406030204" pitchFamily="18" charset="0"/>
                      </a:rPr>
                      <m:t>=</m:t>
                    </m:r>
                  </m:oMath>
                </a14:m>
                <a:r>
                  <a:rPr lang="it-IT" sz="2800" dirty="0"/>
                  <a:t> </a:t>
                </a:r>
                <a14:m>
                  <m:oMath xmlns:m="http://schemas.openxmlformats.org/officeDocument/2006/math">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0</m:t>
                        </m:r>
                      </m:sub>
                    </m:sSub>
                    <m:sSup>
                      <m:sSupPr>
                        <m:ctrlPr>
                          <a:rPr lang="it-IT" sz="2800" i="1" smtClean="0">
                            <a:latin typeface="Cambria Math" panose="02040503050406030204" pitchFamily="18" charset="0"/>
                          </a:rPr>
                        </m:ctrlPr>
                      </m:sSupPr>
                      <m:e>
                        <m:r>
                          <a:rPr lang="it-IT" sz="2800" b="0" i="1" smtClean="0">
                            <a:latin typeface="Cambria Math" panose="02040503050406030204" pitchFamily="18" charset="0"/>
                          </a:rPr>
                          <m:t>𝑛</m:t>
                        </m:r>
                      </m:e>
                      <m:sup>
                        <m:r>
                          <a:rPr lang="it-IT" sz="2800" b="0" i="1" smtClean="0">
                            <a:latin typeface="Cambria Math" panose="02040503050406030204" pitchFamily="18" charset="0"/>
                          </a:rPr>
                          <m:t>2</m:t>
                        </m:r>
                      </m:sup>
                    </m:sSup>
                    <m:r>
                      <a:rPr lang="it-IT" sz="2800" b="0" i="1" smtClean="0">
                        <a:latin typeface="Cambria Math" panose="02040503050406030204" pitchFamily="18" charset="0"/>
                      </a:rPr>
                      <m:t>𝑙𝑆</m:t>
                    </m:r>
                  </m:oMath>
                </a14:m>
                <a:endParaRPr lang="it-IT" sz="2800" dirty="0"/>
              </a:p>
            </p:txBody>
          </p:sp>
        </mc:Choice>
        <mc:Fallback xmlns="">
          <p:sp>
            <p:nvSpPr>
              <p:cNvPr id="14" name="CasellaDiTesto 13">
                <a:extLst>
                  <a:ext uri="{FF2B5EF4-FFF2-40B4-BE49-F238E27FC236}">
                    <a16:creationId xmlns:a16="http://schemas.microsoft.com/office/drawing/2014/main" id="{3CF33969-0E71-4CE3-92A8-B30247033B51}"/>
                  </a:ext>
                </a:extLst>
              </p:cNvPr>
              <p:cNvSpPr txBox="1">
                <a:spLocks noRot="1" noChangeAspect="1" noMove="1" noResize="1" noEditPoints="1" noAdjustHandles="1" noChangeArrowheads="1" noChangeShapeType="1" noTextEdit="1"/>
              </p:cNvSpPr>
              <p:nvPr/>
            </p:nvSpPr>
            <p:spPr>
              <a:xfrm>
                <a:off x="4129893" y="5676921"/>
                <a:ext cx="4856779" cy="704360"/>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01937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animBg="1"/>
      <p:bldP spid="12" grpId="0"/>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F8F40A3-1C21-43F3-8464-494B3A3B9E3A}"/>
              </a:ext>
            </a:extLst>
          </p:cNvPr>
          <p:cNvSpPr txBox="1"/>
          <p:nvPr/>
        </p:nvSpPr>
        <p:spPr>
          <a:xfrm>
            <a:off x="4108953" y="260615"/>
            <a:ext cx="4304961" cy="461665"/>
          </a:xfrm>
          <a:prstGeom prst="rect">
            <a:avLst/>
          </a:prstGeom>
          <a:noFill/>
        </p:spPr>
        <p:txBody>
          <a:bodyPr wrap="none" rtlCol="0">
            <a:spAutoFit/>
          </a:bodyPr>
          <a:lstStyle/>
          <a:p>
            <a:r>
              <a:rPr lang="it-IT" sz="2400" dirty="0">
                <a:solidFill>
                  <a:schemeClr val="accent2"/>
                </a:solidFill>
              </a:rPr>
              <a:t>Forza Elettromotrice Autoindotta</a:t>
            </a:r>
          </a:p>
        </p:txBody>
      </p:sp>
      <p:sp>
        <p:nvSpPr>
          <p:cNvPr id="3" name="CasellaDiTesto 2">
            <a:extLst>
              <a:ext uri="{FF2B5EF4-FFF2-40B4-BE49-F238E27FC236}">
                <a16:creationId xmlns:a16="http://schemas.microsoft.com/office/drawing/2014/main" id="{E113ACAA-AF94-4871-9071-94E1FF4300B7}"/>
              </a:ext>
            </a:extLst>
          </p:cNvPr>
          <p:cNvSpPr txBox="1"/>
          <p:nvPr/>
        </p:nvSpPr>
        <p:spPr>
          <a:xfrm>
            <a:off x="521368" y="1203158"/>
            <a:ext cx="5351209" cy="369332"/>
          </a:xfrm>
          <a:prstGeom prst="rect">
            <a:avLst/>
          </a:prstGeom>
          <a:noFill/>
        </p:spPr>
        <p:txBody>
          <a:bodyPr wrap="none" rtlCol="0">
            <a:spAutoFit/>
          </a:bodyPr>
          <a:lstStyle/>
          <a:p>
            <a:r>
              <a:rPr lang="it-IT" dirty="0"/>
              <a:t>Nelle condizioni di quasi stazionarietà, dalla relazione: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E28CD8C-2B9B-413E-970D-799D3A65FAD8}"/>
                  </a:ext>
                </a:extLst>
              </p:cNvPr>
              <p:cNvSpPr txBox="1"/>
              <p:nvPr/>
            </p:nvSpPr>
            <p:spPr>
              <a:xfrm>
                <a:off x="6188049" y="1119802"/>
                <a:ext cx="1764631" cy="53604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400" smtClean="0">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m:rPr>
                                  <m:sty m:val="p"/>
                                </m:rPr>
                                <a:rPr lang="it-IT" sz="2400">
                                  <a:latin typeface="Cambria Math" panose="02040503050406030204" pitchFamily="18" charset="0"/>
                                </a:rPr>
                                <m:t>B</m:t>
                              </m:r>
                            </m:e>
                          </m:acc>
                        </m:e>
                      </m:d>
                      <m:r>
                        <a:rPr lang="it-IT" sz="2400" b="0" i="0" smtClean="0">
                          <a:latin typeface="Cambria Math" panose="02040503050406030204" pitchFamily="18" charset="0"/>
                        </a:rPr>
                        <m:t>=</m:t>
                      </m:r>
                      <m:r>
                        <m:rPr>
                          <m:sty m:val="p"/>
                        </m:rPr>
                        <a:rPr lang="it-IT" sz="2400" b="0" i="0" smtClean="0">
                          <a:latin typeface="Cambria Math" panose="02040503050406030204" pitchFamily="18" charset="0"/>
                        </a:rPr>
                        <m:t>L</m:t>
                      </m:r>
                      <m:r>
                        <a:rPr lang="it-IT" sz="2400" i="1" dirty="0">
                          <a:latin typeface="Cambria Math" panose="02040503050406030204" pitchFamily="18" charset="0"/>
                          <a:ea typeface="Cambria Math" panose="02040503050406030204" pitchFamily="18" charset="0"/>
                        </a:rPr>
                        <m:t>𝑖</m:t>
                      </m:r>
                    </m:oMath>
                  </m:oMathPara>
                </a14:m>
                <a:endParaRPr lang="it-IT" sz="2400" dirty="0"/>
              </a:p>
            </p:txBody>
          </p:sp>
        </mc:Choice>
        <mc:Fallback xmlns="">
          <p:sp>
            <p:nvSpPr>
              <p:cNvPr id="4" name="CasellaDiTesto 3">
                <a:extLst>
                  <a:ext uri="{FF2B5EF4-FFF2-40B4-BE49-F238E27FC236}">
                    <a16:creationId xmlns:a16="http://schemas.microsoft.com/office/drawing/2014/main" id="{9E28CD8C-2B9B-413E-970D-799D3A65FAD8}"/>
                  </a:ext>
                </a:extLst>
              </p:cNvPr>
              <p:cNvSpPr txBox="1">
                <a:spLocks noRot="1" noChangeAspect="1" noMove="1" noResize="1" noEditPoints="1" noAdjustHandles="1" noChangeArrowheads="1" noChangeShapeType="1" noTextEdit="1"/>
              </p:cNvSpPr>
              <p:nvPr/>
            </p:nvSpPr>
            <p:spPr>
              <a:xfrm>
                <a:off x="6188049" y="1119802"/>
                <a:ext cx="1764631" cy="536044"/>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8F6F9E7-1C0E-4E8E-BEDA-4729D1DC31C3}"/>
              </a:ext>
            </a:extLst>
          </p:cNvPr>
          <p:cNvSpPr txBox="1"/>
          <p:nvPr/>
        </p:nvSpPr>
        <p:spPr>
          <a:xfrm>
            <a:off x="521368" y="2542674"/>
            <a:ext cx="4600362" cy="369332"/>
          </a:xfrm>
          <a:prstGeom prst="rect">
            <a:avLst/>
          </a:prstGeom>
          <a:noFill/>
        </p:spPr>
        <p:txBody>
          <a:bodyPr wrap="none" rtlCol="0">
            <a:spAutoFit/>
          </a:bodyPr>
          <a:lstStyle/>
          <a:p>
            <a:r>
              <a:rPr lang="it-IT" dirty="0"/>
              <a:t>Segue immediatamente dalla legge di Faraday: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6217985-6B61-489E-BA8E-6209ABE8133F}"/>
                  </a:ext>
                </a:extLst>
              </p:cNvPr>
              <p:cNvSpPr txBox="1"/>
              <p:nvPr/>
            </p:nvSpPr>
            <p:spPr>
              <a:xfrm>
                <a:off x="6188049" y="2393735"/>
                <a:ext cx="4335572" cy="88126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𝑎</m:t>
                          </m:r>
                        </m:sub>
                      </m:sSub>
                      <m:r>
                        <a:rPr lang="it-IT" sz="2400" b="0" i="0" smtClean="0">
                          <a:latin typeface="Cambria Math" panose="02040503050406030204" pitchFamily="18" charset="0"/>
                          <a:ea typeface="Cambria Math" panose="02040503050406030204" pitchFamily="18" charset="0"/>
                        </a:rPr>
                        <m:t>=−</m:t>
                      </m:r>
                      <m:f>
                        <m:fPr>
                          <m:ctrlPr>
                            <a:rPr lang="it-IT" sz="2400" i="1" dirty="0" smtClean="0">
                              <a:latin typeface="Cambria Math" panose="02040503050406030204" pitchFamily="18" charset="0"/>
                            </a:rPr>
                          </m:ctrlPr>
                        </m:fPr>
                        <m:num>
                          <m:r>
                            <a:rPr lang="it-IT" sz="2400" b="0" i="1" dirty="0" smtClean="0">
                              <a:latin typeface="Cambria Math" panose="02040503050406030204" pitchFamily="18" charset="0"/>
                            </a:rPr>
                            <m:t>𝑑</m:t>
                          </m:r>
                          <m:r>
                            <m:rPr>
                              <m:sty m:val="p"/>
                            </m:rPr>
                            <a:rPr lang="el-GR" sz="2400">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m:rPr>
                                      <m:sty m:val="p"/>
                                    </m:rPr>
                                    <a:rPr lang="it-IT" sz="2400">
                                      <a:latin typeface="Cambria Math" panose="02040503050406030204" pitchFamily="18" charset="0"/>
                                    </a:rPr>
                                    <m:t>B</m:t>
                                  </m:r>
                                </m:e>
                              </m:acc>
                            </m:e>
                          </m:d>
                        </m:num>
                        <m:den>
                          <m:r>
                            <a:rPr lang="it-IT" sz="2400" b="0" i="1" dirty="0" smtClean="0">
                              <a:latin typeface="Cambria Math" panose="02040503050406030204" pitchFamily="18" charset="0"/>
                            </a:rPr>
                            <m:t>𝑑𝑡</m:t>
                          </m:r>
                        </m:den>
                      </m:f>
                      <m:r>
                        <a:rPr lang="it-IT" sz="2400" b="0" i="0" smtClean="0">
                          <a:latin typeface="Cambria Math" panose="02040503050406030204" pitchFamily="18" charset="0"/>
                        </a:rPr>
                        <m:t>=−</m:t>
                      </m:r>
                      <m:r>
                        <a:rPr lang="it-IT" sz="2400" b="0" i="1" smtClean="0">
                          <a:latin typeface="Cambria Math" panose="02040503050406030204" pitchFamily="18" charset="0"/>
                        </a:rPr>
                        <m:t>𝐿</m:t>
                      </m:r>
                      <m:f>
                        <m:fPr>
                          <m:ctrlPr>
                            <a:rPr lang="it-IT" sz="2400" i="1" dirty="0">
                              <a:latin typeface="Cambria Math" panose="02040503050406030204" pitchFamily="18" charset="0"/>
                            </a:rPr>
                          </m:ctrlPr>
                        </m:fPr>
                        <m:num>
                          <m:r>
                            <a:rPr lang="it-IT" sz="2400" i="1" dirty="0">
                              <a:latin typeface="Cambria Math" panose="02040503050406030204" pitchFamily="18" charset="0"/>
                            </a:rPr>
                            <m:t>𝑑</m:t>
                          </m:r>
                          <m:r>
                            <a:rPr lang="it-IT" sz="2400" b="0" i="1" smtClean="0">
                              <a:latin typeface="Cambria Math" panose="02040503050406030204" pitchFamily="18" charset="0"/>
                              <a:ea typeface="Cambria Math" panose="02040503050406030204" pitchFamily="18" charset="0"/>
                            </a:rPr>
                            <m:t>𝑖</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m:t>
                          </m:r>
                        </m:num>
                        <m:den>
                          <m:r>
                            <a:rPr lang="it-IT" sz="2400" i="1" dirty="0">
                              <a:latin typeface="Cambria Math" panose="02040503050406030204" pitchFamily="18" charset="0"/>
                            </a:rPr>
                            <m:t>𝑑𝑡</m:t>
                          </m:r>
                        </m:den>
                      </m:f>
                    </m:oMath>
                  </m:oMathPara>
                </a14:m>
                <a:endParaRPr lang="it-IT" sz="2400" dirty="0"/>
              </a:p>
            </p:txBody>
          </p:sp>
        </mc:Choice>
        <mc:Fallback xmlns="">
          <p:sp>
            <p:nvSpPr>
              <p:cNvPr id="7" name="CasellaDiTesto 6">
                <a:extLst>
                  <a:ext uri="{FF2B5EF4-FFF2-40B4-BE49-F238E27FC236}">
                    <a16:creationId xmlns:a16="http://schemas.microsoft.com/office/drawing/2014/main" id="{06217985-6B61-489E-BA8E-6209ABE8133F}"/>
                  </a:ext>
                </a:extLst>
              </p:cNvPr>
              <p:cNvSpPr txBox="1">
                <a:spLocks noRot="1" noChangeAspect="1" noMove="1" noResize="1" noEditPoints="1" noAdjustHandles="1" noChangeArrowheads="1" noChangeShapeType="1" noTextEdit="1"/>
              </p:cNvSpPr>
              <p:nvPr/>
            </p:nvSpPr>
            <p:spPr>
              <a:xfrm>
                <a:off x="6188049" y="2393735"/>
                <a:ext cx="4335572" cy="881267"/>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91654D86-CD31-4DAF-A992-24EBBC1B032F}"/>
              </a:ext>
            </a:extLst>
          </p:cNvPr>
          <p:cNvSpPr txBox="1"/>
          <p:nvPr/>
        </p:nvSpPr>
        <p:spPr>
          <a:xfrm>
            <a:off x="521368" y="3629526"/>
            <a:ext cx="3993978" cy="369332"/>
          </a:xfrm>
          <a:prstGeom prst="rect">
            <a:avLst/>
          </a:prstGeom>
          <a:noFill/>
        </p:spPr>
        <p:txBody>
          <a:bodyPr wrap="none" rtlCol="0">
            <a:spAutoFit/>
          </a:bodyPr>
          <a:lstStyle/>
          <a:p>
            <a:r>
              <a:rPr lang="it-IT" dirty="0"/>
              <a:t>Che prende il nome di </a:t>
            </a:r>
            <a:r>
              <a:rPr lang="it-IT" dirty="0" err="1"/>
              <a:t>f.e.m</a:t>
            </a:r>
            <a:r>
              <a:rPr lang="it-IT" dirty="0"/>
              <a:t>. autoindotta</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EC4CBC2-AAFD-46E5-92D3-811C0AA040C6}"/>
                  </a:ext>
                </a:extLst>
              </p:cNvPr>
              <p:cNvSpPr txBox="1"/>
              <p:nvPr/>
            </p:nvSpPr>
            <p:spPr>
              <a:xfrm>
                <a:off x="521368" y="4531711"/>
                <a:ext cx="11480132" cy="646331"/>
              </a:xfrm>
              <a:prstGeom prst="rect">
                <a:avLst/>
              </a:prstGeom>
              <a:noFill/>
            </p:spPr>
            <p:txBody>
              <a:bodyPr wrap="square" rtlCol="0">
                <a:spAutoFit/>
              </a:bodyPr>
              <a:lstStyle/>
              <a:p>
                <a:r>
                  <a:rPr lang="it-IT" dirty="0"/>
                  <a:t>In un generico circuito elettrico, ad esempio un generatore di </a:t>
                </a:r>
                <a:r>
                  <a:rPr lang="it-IT" dirty="0" err="1"/>
                  <a:t>f.e.m</a:t>
                </a:r>
                <a:r>
                  <a:rPr lang="it-IT" dirty="0"/>
                  <a:t>. </a:t>
                </a:r>
                <a14:m>
                  <m:oMath xmlns:m="http://schemas.openxmlformats.org/officeDocument/2006/math">
                    <m:r>
                      <a:rPr lang="it-IT" sz="1800" b="0" i="1" smtClean="0">
                        <a:latin typeface="Cambria Math" panose="02040503050406030204" pitchFamily="18" charset="0"/>
                        <a:ea typeface="Cambria Math" panose="02040503050406030204" pitchFamily="18" charset="0"/>
                      </a:rPr>
                      <m:t>𝜀</m:t>
                    </m:r>
                  </m:oMath>
                </a14:m>
                <a:r>
                  <a:rPr lang="it-IT" dirty="0"/>
                  <a:t>(t) chiuso su una resistenza R, in virtù della presenza di una corrente variabile nel tempo agirà una </a:t>
                </a:r>
                <a:r>
                  <a:rPr lang="it-IT" dirty="0" err="1"/>
                  <a:t>f.e.m</a:t>
                </a:r>
                <a:r>
                  <a:rPr lang="it-IT" dirty="0"/>
                  <a:t>. autoindotta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𝜀</m:t>
                        </m:r>
                      </m:e>
                      <m:sub>
                        <m:r>
                          <a:rPr lang="it-IT" i="1">
                            <a:latin typeface="Cambria Math" panose="02040503050406030204" pitchFamily="18" charset="0"/>
                            <a:ea typeface="Cambria Math" panose="02040503050406030204" pitchFamily="18" charset="0"/>
                          </a:rPr>
                          <m:t>𝑎</m:t>
                        </m:r>
                      </m:sub>
                    </m:sSub>
                  </m:oMath>
                </a14:m>
                <a:r>
                  <a:rPr lang="it-IT" dirty="0"/>
                  <a:t> e l’equazione che descrive il circuito è data da:</a:t>
                </a:r>
              </a:p>
            </p:txBody>
          </p:sp>
        </mc:Choice>
        <mc:Fallback xmlns="">
          <p:sp>
            <p:nvSpPr>
              <p:cNvPr id="9" name="CasellaDiTesto 8">
                <a:extLst>
                  <a:ext uri="{FF2B5EF4-FFF2-40B4-BE49-F238E27FC236}">
                    <a16:creationId xmlns:a16="http://schemas.microsoft.com/office/drawing/2014/main" id="{CEC4CBC2-AAFD-46E5-92D3-811C0AA040C6}"/>
                  </a:ext>
                </a:extLst>
              </p:cNvPr>
              <p:cNvSpPr txBox="1">
                <a:spLocks noRot="1" noChangeAspect="1" noMove="1" noResize="1" noEditPoints="1" noAdjustHandles="1" noChangeArrowheads="1" noChangeShapeType="1" noTextEdit="1"/>
              </p:cNvSpPr>
              <p:nvPr/>
            </p:nvSpPr>
            <p:spPr>
              <a:xfrm>
                <a:off x="521368" y="4531711"/>
                <a:ext cx="11480132" cy="646331"/>
              </a:xfrm>
              <a:prstGeom prst="rect">
                <a:avLst/>
              </a:prstGeom>
              <a:blipFill>
                <a:blip r:embed="rId4"/>
                <a:stretch>
                  <a:fillRect l="-478" t="-4717" r="-478"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C5C64CD2-14C8-40CC-90D9-6B193C5C03F1}"/>
                  </a:ext>
                </a:extLst>
              </p:cNvPr>
              <p:cNvSpPr txBox="1"/>
              <p:nvPr/>
            </p:nvSpPr>
            <p:spPr>
              <a:xfrm>
                <a:off x="4441867" y="5394366"/>
                <a:ext cx="3093154" cy="63305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14:m>
                  <m:oMath xmlns:m="http://schemas.openxmlformats.org/officeDocument/2006/math">
                    <m:r>
                      <a:rPr lang="it-IT" sz="2400" b="0" i="1" smtClean="0">
                        <a:latin typeface="Cambria Math" panose="02040503050406030204" pitchFamily="18" charset="0"/>
                      </a:rPr>
                      <m:t>𝑅𝑖</m:t>
                    </m:r>
                    <m:r>
                      <a:rPr lang="it-IT" sz="2400" b="0" i="1" smtClean="0">
                        <a:latin typeface="Cambria Math" panose="02040503050406030204" pitchFamily="18" charset="0"/>
                      </a:rPr>
                      <m:t>=</m:t>
                    </m:r>
                  </m:oMath>
                </a14:m>
                <a:r>
                  <a:rPr lang="it-IT" sz="2400" dirty="0">
                    <a:ea typeface="Cambria Math" panose="02040503050406030204" pitchFamily="18" charset="0"/>
                  </a:rPr>
                  <a:t> </a:t>
                </a:r>
                <a14:m>
                  <m:oMath xmlns:m="http://schemas.openxmlformats.org/officeDocument/2006/math">
                    <m:r>
                      <a:rPr lang="it-IT" sz="2400" i="1">
                        <a:latin typeface="Cambria Math" panose="02040503050406030204" pitchFamily="18" charset="0"/>
                        <a:ea typeface="Cambria Math" panose="02040503050406030204" pitchFamily="18" charset="0"/>
                      </a:rPr>
                      <m:t>𝜀</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𝜀</m:t>
                        </m:r>
                      </m:e>
                      <m:sub>
                        <m:r>
                          <a:rPr lang="it-IT" sz="2400" i="1">
                            <a:latin typeface="Cambria Math" panose="02040503050406030204" pitchFamily="18" charset="0"/>
                            <a:ea typeface="Cambria Math" panose="02040503050406030204" pitchFamily="18" charset="0"/>
                          </a:rPr>
                          <m:t>𝑎</m:t>
                        </m:r>
                      </m:sub>
                    </m:sSub>
                  </m:oMath>
                </a14:m>
                <a:r>
                  <a:rPr lang="it-IT" sz="2400" dirty="0"/>
                  <a:t>=</a:t>
                </a:r>
                <a:r>
                  <a:rPr lang="it-IT" sz="2400" dirty="0">
                    <a:ea typeface="Cambria Math" panose="02040503050406030204" pitchFamily="18" charset="0"/>
                  </a:rPr>
                  <a:t> </a:t>
                </a:r>
                <a14:m>
                  <m:oMath xmlns:m="http://schemas.openxmlformats.org/officeDocument/2006/math">
                    <m:r>
                      <a:rPr lang="it-IT" sz="2400" i="1">
                        <a:latin typeface="Cambria Math" panose="02040503050406030204" pitchFamily="18" charset="0"/>
                        <a:ea typeface="Cambria Math" panose="02040503050406030204" pitchFamily="18" charset="0"/>
                      </a:rPr>
                      <m:t>𝜀</m:t>
                    </m:r>
                  </m:oMath>
                </a14:m>
                <a:r>
                  <a:rPr lang="it-IT" sz="2400" dirty="0"/>
                  <a:t> </a:t>
                </a:r>
                <a14:m>
                  <m:oMath xmlns:m="http://schemas.openxmlformats.org/officeDocument/2006/math">
                    <m:r>
                      <a:rPr lang="it-IT" sz="2400">
                        <a:latin typeface="Cambria Math" panose="02040503050406030204" pitchFamily="18" charset="0"/>
                      </a:rPr>
                      <m:t>−</m:t>
                    </m:r>
                    <m:r>
                      <a:rPr lang="it-IT" sz="2400" i="1">
                        <a:latin typeface="Cambria Math" panose="02040503050406030204" pitchFamily="18" charset="0"/>
                      </a:rPr>
                      <m:t>𝐿</m:t>
                    </m:r>
                    <m:f>
                      <m:fPr>
                        <m:ctrlPr>
                          <a:rPr lang="it-IT" sz="2400" i="1" dirty="0">
                            <a:latin typeface="Cambria Math" panose="02040503050406030204" pitchFamily="18" charset="0"/>
                          </a:rPr>
                        </m:ctrlPr>
                      </m:fPr>
                      <m:num>
                        <m:r>
                          <a:rPr lang="it-IT" sz="2400" i="1" dirty="0">
                            <a:latin typeface="Cambria Math" panose="02040503050406030204" pitchFamily="18" charset="0"/>
                          </a:rPr>
                          <m:t>𝑑</m:t>
                        </m:r>
                        <m:r>
                          <a:rPr lang="it-IT" sz="2400" i="1">
                            <a:latin typeface="Cambria Math" panose="02040503050406030204" pitchFamily="18" charset="0"/>
                            <a:ea typeface="Cambria Math" panose="02040503050406030204" pitchFamily="18" charset="0"/>
                          </a:rPr>
                          <m:t>𝑖</m:t>
                        </m:r>
                        <m:r>
                          <a:rPr lang="it-IT" sz="2400" i="1">
                            <a:latin typeface="Cambria Math" panose="02040503050406030204" pitchFamily="18" charset="0"/>
                            <a:ea typeface="Cambria Math" panose="02040503050406030204" pitchFamily="18" charset="0"/>
                          </a:rPr>
                          <m:t>(</m:t>
                        </m:r>
                        <m:r>
                          <a:rPr lang="it-IT" sz="2400" i="1">
                            <a:latin typeface="Cambria Math" panose="02040503050406030204" pitchFamily="18" charset="0"/>
                            <a:ea typeface="Cambria Math" panose="02040503050406030204" pitchFamily="18" charset="0"/>
                          </a:rPr>
                          <m:t>𝑡</m:t>
                        </m:r>
                        <m:r>
                          <a:rPr lang="it-IT" sz="2400" i="1">
                            <a:latin typeface="Cambria Math" panose="02040503050406030204" pitchFamily="18" charset="0"/>
                            <a:ea typeface="Cambria Math" panose="02040503050406030204" pitchFamily="18" charset="0"/>
                          </a:rPr>
                          <m:t>)</m:t>
                        </m:r>
                      </m:num>
                      <m:den>
                        <m:r>
                          <a:rPr lang="it-IT" sz="2400" i="1" dirty="0">
                            <a:latin typeface="Cambria Math" panose="02040503050406030204" pitchFamily="18" charset="0"/>
                          </a:rPr>
                          <m:t>𝑑𝑡</m:t>
                        </m:r>
                      </m:den>
                    </m:f>
                  </m:oMath>
                </a14:m>
                <a:endParaRPr lang="it-IT" sz="2400" dirty="0"/>
              </a:p>
            </p:txBody>
          </p:sp>
        </mc:Choice>
        <mc:Fallback xmlns="">
          <p:sp>
            <p:nvSpPr>
              <p:cNvPr id="10" name="CasellaDiTesto 9">
                <a:extLst>
                  <a:ext uri="{FF2B5EF4-FFF2-40B4-BE49-F238E27FC236}">
                    <a16:creationId xmlns:a16="http://schemas.microsoft.com/office/drawing/2014/main" id="{C5C64CD2-14C8-40CC-90D9-6B193C5C03F1}"/>
                  </a:ext>
                </a:extLst>
              </p:cNvPr>
              <p:cNvSpPr txBox="1">
                <a:spLocks noRot="1" noChangeAspect="1" noMove="1" noResize="1" noEditPoints="1" noAdjustHandles="1" noChangeArrowheads="1" noChangeShapeType="1" noTextEdit="1"/>
              </p:cNvSpPr>
              <p:nvPr/>
            </p:nvSpPr>
            <p:spPr>
              <a:xfrm>
                <a:off x="4441867" y="5394366"/>
                <a:ext cx="3093154" cy="633058"/>
              </a:xfrm>
              <a:prstGeom prst="rect">
                <a:avLst/>
              </a:prstGeom>
              <a:blipFill>
                <a:blip r:embed="rId5"/>
                <a:stretch>
                  <a:fillRect b="-7619"/>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F51BD86A-5534-40BC-9CE1-2FE29118BFF8}"/>
              </a:ext>
            </a:extLst>
          </p:cNvPr>
          <p:cNvSpPr txBox="1"/>
          <p:nvPr/>
        </p:nvSpPr>
        <p:spPr>
          <a:xfrm>
            <a:off x="521368" y="6332561"/>
            <a:ext cx="8786829" cy="369332"/>
          </a:xfrm>
          <a:prstGeom prst="rect">
            <a:avLst/>
          </a:prstGeom>
          <a:noFill/>
        </p:spPr>
        <p:txBody>
          <a:bodyPr wrap="none" rtlCol="0">
            <a:spAutoFit/>
          </a:bodyPr>
          <a:lstStyle/>
          <a:p>
            <a:r>
              <a:rPr lang="it-IT" dirty="0"/>
              <a:t>Se non inseriamo un solenoide all’interno del circuito di solito questo termine è trascurabile</a:t>
            </a:r>
          </a:p>
        </p:txBody>
      </p:sp>
    </p:spTree>
    <p:extLst>
      <p:ext uri="{BB962C8B-B14F-4D97-AF65-F5344CB8AC3E}">
        <p14:creationId xmlns:p14="http://schemas.microsoft.com/office/powerpoint/2010/main" val="35293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P spid="8" grpId="0"/>
      <p:bldP spid="9" grpId="0"/>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51DDEB5-3A2B-4B1D-ABDE-465422A3D4F3}"/>
              </a:ext>
            </a:extLst>
          </p:cNvPr>
          <p:cNvSpPr txBox="1"/>
          <p:nvPr/>
        </p:nvSpPr>
        <p:spPr>
          <a:xfrm>
            <a:off x="4555957" y="280737"/>
            <a:ext cx="2323072" cy="461665"/>
          </a:xfrm>
          <a:prstGeom prst="rect">
            <a:avLst/>
          </a:prstGeom>
          <a:noFill/>
        </p:spPr>
        <p:txBody>
          <a:bodyPr wrap="none" rtlCol="0">
            <a:spAutoFit/>
          </a:bodyPr>
          <a:lstStyle/>
          <a:p>
            <a:r>
              <a:rPr lang="it-IT" sz="2400" dirty="0">
                <a:solidFill>
                  <a:schemeClr val="accent2"/>
                </a:solidFill>
              </a:rPr>
              <a:t>Mutua Induzione</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E103BBAA-39E5-4782-9DF3-B37C090C17D4}"/>
                  </a:ext>
                </a:extLst>
              </p:cNvPr>
              <p:cNvSpPr txBox="1"/>
              <p:nvPr/>
            </p:nvSpPr>
            <p:spPr>
              <a:xfrm>
                <a:off x="340073" y="858252"/>
                <a:ext cx="11405937" cy="1477328"/>
              </a:xfrm>
              <a:prstGeom prst="rect">
                <a:avLst/>
              </a:prstGeom>
              <a:noFill/>
            </p:spPr>
            <p:txBody>
              <a:bodyPr wrap="square" rtlCol="0">
                <a:spAutoFit/>
              </a:bodyPr>
              <a:lstStyle/>
              <a:p>
                <a:r>
                  <a:rPr lang="it-IT" dirty="0"/>
                  <a:t>Consideriamo due circuiti </a:t>
                </a:r>
                <a:r>
                  <a:rPr lang="it-IT" dirty="0">
                    <a:latin typeface="Symbol" panose="05050102010706020507" pitchFamily="18" charset="2"/>
                  </a:rPr>
                  <a:t>g</a:t>
                </a:r>
                <a:r>
                  <a:rPr lang="it-IT" baseline="-25000" dirty="0"/>
                  <a:t>1</a:t>
                </a:r>
                <a:r>
                  <a:rPr lang="it-IT" dirty="0"/>
                  <a:t> e </a:t>
                </a:r>
                <a:r>
                  <a:rPr lang="it-IT" dirty="0">
                    <a:latin typeface="Symbol" panose="05050102010706020507" pitchFamily="18" charset="2"/>
                  </a:rPr>
                  <a:t>g</a:t>
                </a:r>
                <a:r>
                  <a:rPr lang="it-IT" baseline="-25000" dirty="0"/>
                  <a:t>2</a:t>
                </a:r>
                <a:r>
                  <a:rPr lang="it-IT" dirty="0"/>
                  <a:t> in condizioni quasi-stazionarie immersi in un mezzo omogeneo ed isotropo di permeabilità magnetica assoluta </a:t>
                </a:r>
                <a:r>
                  <a:rPr lang="it-IT" dirty="0">
                    <a:latin typeface="Symbol" panose="05050102010706020507" pitchFamily="18" charset="2"/>
                  </a:rPr>
                  <a:t>m</a:t>
                </a:r>
                <a:r>
                  <a:rPr lang="it-IT" dirty="0"/>
                  <a:t> costante</a:t>
                </a:r>
              </a:p>
              <a:p>
                <a:endParaRPr lang="it-IT" dirty="0"/>
              </a:p>
              <a:p>
                <a:r>
                  <a:rPr lang="it-IT" dirty="0"/>
                  <a:t>Supponiamo che </a:t>
                </a:r>
                <a:r>
                  <a:rPr lang="it-IT" dirty="0">
                    <a:latin typeface="Symbol" panose="05050102010706020507" pitchFamily="18" charset="2"/>
                  </a:rPr>
                  <a:t>g</a:t>
                </a:r>
                <a:r>
                  <a:rPr lang="it-IT" baseline="-25000" dirty="0"/>
                  <a:t>1</a:t>
                </a:r>
                <a:r>
                  <a:rPr lang="it-IT" dirty="0"/>
                  <a:t> sia percorso all’istante di tempo t da una corrente </a:t>
                </a:r>
                <a14:m>
                  <m:oMath xmlns:m="http://schemas.openxmlformats.org/officeDocument/2006/math">
                    <m:r>
                      <a:rPr lang="it-IT" sz="1800" b="0" i="1" smtClean="0">
                        <a:latin typeface="Cambria Math" panose="02040503050406030204" pitchFamily="18" charset="0"/>
                        <a:ea typeface="Cambria Math" panose="02040503050406030204" pitchFamily="18" charset="0"/>
                      </a:rPr>
                      <m:t>𝑖</m:t>
                    </m:r>
                  </m:oMath>
                </a14:m>
                <a:r>
                  <a:rPr lang="it-IT" baseline="-25000" dirty="0"/>
                  <a:t>1</a:t>
                </a:r>
                <a:r>
                  <a:rPr lang="it-IT" dirty="0"/>
                  <a:t>(t) esso genererà nello spazio circostante una campo:</a:t>
                </a:r>
              </a:p>
            </p:txBody>
          </p:sp>
        </mc:Choice>
        <mc:Fallback xmlns="">
          <p:sp>
            <p:nvSpPr>
              <p:cNvPr id="3" name="CasellaDiTesto 2">
                <a:extLst>
                  <a:ext uri="{FF2B5EF4-FFF2-40B4-BE49-F238E27FC236}">
                    <a16:creationId xmlns:a16="http://schemas.microsoft.com/office/drawing/2014/main" id="{E103BBAA-39E5-4782-9DF3-B37C090C17D4}"/>
                  </a:ext>
                </a:extLst>
              </p:cNvPr>
              <p:cNvSpPr txBox="1">
                <a:spLocks noRot="1" noChangeAspect="1" noMove="1" noResize="1" noEditPoints="1" noAdjustHandles="1" noChangeArrowheads="1" noChangeShapeType="1" noTextEdit="1"/>
              </p:cNvSpPr>
              <p:nvPr/>
            </p:nvSpPr>
            <p:spPr>
              <a:xfrm>
                <a:off x="340073" y="858252"/>
                <a:ext cx="11405937" cy="1477328"/>
              </a:xfrm>
              <a:prstGeom prst="rect">
                <a:avLst/>
              </a:prstGeom>
              <a:blipFill>
                <a:blip r:embed="rId2"/>
                <a:stretch>
                  <a:fillRect l="-481" t="-3306" b="-57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1037814-9A46-427B-95DA-83B5A50046B5}"/>
                  </a:ext>
                </a:extLst>
              </p:cNvPr>
              <p:cNvSpPr txBox="1"/>
              <p:nvPr/>
            </p:nvSpPr>
            <p:spPr>
              <a:xfrm>
                <a:off x="3944989" y="2199542"/>
                <a:ext cx="3487218" cy="11161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r>
                        <a:rPr lang="it-IT" sz="2000" b="0" i="1" baseline="-25000" smtClean="0">
                          <a:latin typeface="Cambria Math" panose="02040503050406030204" pitchFamily="18" charset="0"/>
                        </a:rPr>
                        <m:t>1</m:t>
                      </m:r>
                      <m:r>
                        <a:rPr lang="it-IT" sz="2000" b="0" i="0" smtClean="0">
                          <a:latin typeface="Cambria Math" panose="02040503050406030204" pitchFamily="18" charset="0"/>
                        </a:rPr>
                        <m:t>=</m:t>
                      </m:r>
                      <m:f>
                        <m:fPr>
                          <m:ctrlPr>
                            <a:rPr lang="it-IT" sz="2000" b="0" i="1" smtClean="0">
                              <a:latin typeface="Cambria Math" panose="02040503050406030204" pitchFamily="18" charset="0"/>
                              <a:ea typeface="Cambria Math" panose="02040503050406030204" pitchFamily="18" charset="0"/>
                            </a:rPr>
                          </m:ctrlPr>
                        </m:fPr>
                        <m:num>
                          <m:sSub>
                            <m:sSubPr>
                              <m:ctrlPr>
                                <a:rPr lang="it-IT" sz="2000" i="1">
                                  <a:latin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𝜇</m:t>
                              </m:r>
                            </m:e>
                            <m:sub>
                              <m:r>
                                <a:rPr lang="it-IT" sz="2000" i="1">
                                  <a:latin typeface="Cambria Math" panose="02040503050406030204" pitchFamily="18" charset="0"/>
                                </a:rPr>
                                <m:t>0</m:t>
                              </m:r>
                            </m:sub>
                          </m:sSub>
                        </m:num>
                        <m:den>
                          <m:r>
                            <a:rPr lang="it-IT" sz="2000" b="0" i="1" smtClean="0">
                              <a:latin typeface="Cambria Math" panose="02040503050406030204" pitchFamily="18" charset="0"/>
                              <a:ea typeface="Cambria Math" panose="02040503050406030204" pitchFamily="18" charset="0"/>
                            </a:rPr>
                            <m:t>4</m:t>
                          </m:r>
                          <m:r>
                            <a:rPr lang="it-IT" sz="2000" b="0" i="1" smtClean="0">
                              <a:latin typeface="Cambria Math" panose="02040503050406030204" pitchFamily="18" charset="0"/>
                              <a:ea typeface="Cambria Math" panose="02040503050406030204" pitchFamily="18" charset="0"/>
                            </a:rPr>
                            <m:t>𝜋</m:t>
                          </m:r>
                        </m:den>
                      </m:f>
                      <m:r>
                        <a:rPr lang="it-IT" sz="2000" b="0" i="1" smtClean="0">
                          <a:latin typeface="Cambria Math" panose="02040503050406030204" pitchFamily="18" charset="0"/>
                          <a:ea typeface="Cambria Math" panose="02040503050406030204" pitchFamily="18" charset="0"/>
                        </a:rPr>
                        <m:t>𝑖</m:t>
                      </m:r>
                      <m:r>
                        <a:rPr lang="it-IT" sz="2000" b="0" i="1" baseline="-25000" smtClean="0">
                          <a:latin typeface="Cambria Math" panose="02040503050406030204" pitchFamily="18" charset="0"/>
                          <a:ea typeface="Cambria Math" panose="02040503050406030204" pitchFamily="18" charset="0"/>
                        </a:rPr>
                        <m:t>1</m:t>
                      </m:r>
                      <m:nary>
                        <m:naryPr>
                          <m:limLoc m:val="undOvr"/>
                          <m:grow m:val="on"/>
                          <m:supHide m:val="on"/>
                          <m:ctrlPr>
                            <a:rPr lang="it-IT" sz="2000" i="1" dirty="0" smtClean="0">
                              <a:latin typeface="Cambria Math" panose="02040503050406030204" pitchFamily="18" charset="0"/>
                            </a:rPr>
                          </m:ctrlPr>
                        </m:naryPr>
                        <m:sub>
                          <m:r>
                            <a:rPr lang="it-IT" sz="2000" i="1" dirty="0" smtClean="0">
                              <a:latin typeface="Cambria Math" panose="02040503050406030204" pitchFamily="18" charset="0"/>
                            </a:rPr>
                            <m:t>𝛾</m:t>
                          </m:r>
                          <m:r>
                            <a:rPr lang="it-IT" sz="2000" b="0" i="1" baseline="-25000" dirty="0" smtClean="0">
                              <a:latin typeface="Cambria Math" panose="02040503050406030204" pitchFamily="18" charset="0"/>
                            </a:rPr>
                            <m:t>1</m:t>
                          </m:r>
                        </m:sub>
                        <m:sup/>
                        <m:e>
                          <m:f>
                            <m:fPr>
                              <m:ctrlPr>
                                <a:rPr lang="it-IT" sz="2000" i="1">
                                  <a:latin typeface="Cambria Math" panose="02040503050406030204" pitchFamily="18" charset="0"/>
                                </a:rPr>
                              </m:ctrlPr>
                            </m:fPr>
                            <m:num>
                              <m:r>
                                <a:rPr lang="it-IT" sz="2000" i="1">
                                  <a:latin typeface="Cambria Math" panose="02040503050406030204" pitchFamily="18" charset="0"/>
                                </a:rPr>
                                <m:t>𝑑</m:t>
                              </m:r>
                              <m:acc>
                                <m:accPr>
                                  <m:chr m:val="⃗"/>
                                  <m:ctrlPr>
                                    <a:rPr lang="it-IT" sz="2000" i="1">
                                      <a:latin typeface="Cambria Math" panose="02040503050406030204" pitchFamily="18" charset="0"/>
                                    </a:rPr>
                                  </m:ctrlPr>
                                </m:accPr>
                                <m:e>
                                  <m:r>
                                    <a:rPr lang="it-IT" sz="2000" b="0" i="1" smtClean="0">
                                      <a:latin typeface="Cambria Math" panose="02040503050406030204" pitchFamily="18" charset="0"/>
                                    </a:rPr>
                                    <m:t>𝑙</m:t>
                                  </m:r>
                                </m:e>
                              </m:acc>
                              <m:r>
                                <a:rPr lang="it-IT" sz="2000" dirty="0">
                                  <a:latin typeface="Cambria Math" panose="02040503050406030204" pitchFamily="18" charset="0"/>
                                </a:rPr>
                                <m:t>∧</m:t>
                              </m:r>
                              <m:acc>
                                <m:accPr>
                                  <m:chr m:val="⃑"/>
                                  <m:ctrlPr>
                                    <a:rPr lang="it-IT" sz="2000" i="1" dirty="0">
                                      <a:latin typeface="Cambria Math" panose="02040503050406030204" pitchFamily="18" charset="0"/>
                                    </a:rPr>
                                  </m:ctrlPr>
                                </m:accPr>
                                <m:e>
                                  <m:r>
                                    <a:rPr lang="it-IT" sz="2000" i="1" dirty="0">
                                      <a:latin typeface="Cambria Math" panose="02040503050406030204" pitchFamily="18" charset="0"/>
                                    </a:rPr>
                                    <m:t>𝑟</m:t>
                                  </m:r>
                                </m:e>
                              </m:acc>
                            </m:num>
                            <m:den>
                              <m:sSup>
                                <m:sSupPr>
                                  <m:ctrlPr>
                                    <a:rPr lang="it-IT" sz="2000" i="1">
                                      <a:latin typeface="Cambria Math" panose="02040503050406030204" pitchFamily="18" charset="0"/>
                                    </a:rPr>
                                  </m:ctrlPr>
                                </m:sSupPr>
                                <m:e>
                                  <m:r>
                                    <a:rPr lang="it-IT" sz="2000" i="1">
                                      <a:latin typeface="Cambria Math" panose="02040503050406030204" pitchFamily="18" charset="0"/>
                                    </a:rPr>
                                    <m:t>𝑟</m:t>
                                  </m:r>
                                </m:e>
                                <m:sup>
                                  <m:r>
                                    <a:rPr lang="it-IT" sz="2000" i="1">
                                      <a:latin typeface="Cambria Math" panose="02040503050406030204" pitchFamily="18" charset="0"/>
                                    </a:rPr>
                                    <m:t>3</m:t>
                                  </m:r>
                                </m:sup>
                              </m:sSup>
                            </m:den>
                          </m:f>
                          <m:r>
                            <m:rPr>
                              <m:nor/>
                            </m:rPr>
                            <a:rPr lang="it-IT" sz="2000" dirty="0"/>
                            <m:t>  </m:t>
                          </m:r>
                        </m:e>
                      </m:nary>
                    </m:oMath>
                  </m:oMathPara>
                </a14:m>
                <a:endParaRPr lang="it-IT" sz="2000" dirty="0"/>
              </a:p>
            </p:txBody>
          </p:sp>
        </mc:Choice>
        <mc:Fallback xmlns="">
          <p:sp>
            <p:nvSpPr>
              <p:cNvPr id="4" name="CasellaDiTesto 3">
                <a:extLst>
                  <a:ext uri="{FF2B5EF4-FFF2-40B4-BE49-F238E27FC236}">
                    <a16:creationId xmlns:a16="http://schemas.microsoft.com/office/drawing/2014/main" id="{41037814-9A46-427B-95DA-83B5A50046B5}"/>
                  </a:ext>
                </a:extLst>
              </p:cNvPr>
              <p:cNvSpPr txBox="1">
                <a:spLocks noRot="1" noChangeAspect="1" noMove="1" noResize="1" noEditPoints="1" noAdjustHandles="1" noChangeArrowheads="1" noChangeShapeType="1" noTextEdit="1"/>
              </p:cNvSpPr>
              <p:nvPr/>
            </p:nvSpPr>
            <p:spPr>
              <a:xfrm>
                <a:off x="3944989" y="2199542"/>
                <a:ext cx="3487218" cy="1116139"/>
              </a:xfrm>
              <a:prstGeom prst="rect">
                <a:avLst/>
              </a:prstGeom>
              <a:blipFill>
                <a:blip r:embed="rId3"/>
                <a:stretch>
                  <a:fillRect b="-54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2A31C7F-7072-4D3C-BC45-DE9C1C6A7FC1}"/>
                  </a:ext>
                </a:extLst>
              </p:cNvPr>
              <p:cNvSpPr txBox="1"/>
              <p:nvPr/>
            </p:nvSpPr>
            <p:spPr>
              <a:xfrm>
                <a:off x="492473" y="3962400"/>
                <a:ext cx="10375854" cy="402931"/>
              </a:xfrm>
              <a:prstGeom prst="rect">
                <a:avLst/>
              </a:prstGeom>
              <a:noFill/>
            </p:spPr>
            <p:txBody>
              <a:bodyPr wrap="none" rtlCol="0">
                <a:spAutoFit/>
              </a:bodyPr>
              <a:lstStyle/>
              <a:p>
                <a:r>
                  <a:rPr lang="it-IT" dirty="0"/>
                  <a:t>di conseguenza «anche» il flusso di </a:t>
                </a:r>
                <a14:m>
                  <m:oMath xmlns:m="http://schemas.openxmlformats.org/officeDocument/2006/math">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𝐵</m:t>
                        </m:r>
                      </m:e>
                    </m:acc>
                    <m:r>
                      <a:rPr lang="it-IT" sz="1800" b="0" i="1" baseline="-25000" smtClean="0">
                        <a:latin typeface="Cambria Math" panose="02040503050406030204" pitchFamily="18" charset="0"/>
                      </a:rPr>
                      <m:t>1</m:t>
                    </m:r>
                  </m:oMath>
                </a14:m>
                <a:r>
                  <a:rPr lang="it-IT" dirty="0"/>
                  <a:t> concatenato a </a:t>
                </a:r>
                <a:r>
                  <a:rPr lang="it-IT" dirty="0">
                    <a:latin typeface="Symbol" panose="05050102010706020507" pitchFamily="18" charset="2"/>
                  </a:rPr>
                  <a:t>g</a:t>
                </a:r>
                <a:r>
                  <a:rPr lang="it-IT" baseline="-25000" dirty="0"/>
                  <a:t>2</a:t>
                </a:r>
                <a:r>
                  <a:rPr lang="it-IT" dirty="0"/>
                  <a:t> sarà istante per istante proporzionale alla corrente </a:t>
                </a:r>
                <a14:m>
                  <m:oMath xmlns:m="http://schemas.openxmlformats.org/officeDocument/2006/math">
                    <m:r>
                      <a:rPr lang="it-IT" i="1">
                        <a:latin typeface="Cambria Math" panose="02040503050406030204" pitchFamily="18" charset="0"/>
                        <a:ea typeface="Cambria Math" panose="02040503050406030204" pitchFamily="18" charset="0"/>
                      </a:rPr>
                      <m:t>𝑖</m:t>
                    </m:r>
                    <m:r>
                      <a:rPr lang="it-IT" i="1" baseline="-25000">
                        <a:latin typeface="Cambria Math" panose="02040503050406030204" pitchFamily="18" charset="0"/>
                        <a:ea typeface="Cambria Math" panose="02040503050406030204" pitchFamily="18" charset="0"/>
                      </a:rPr>
                      <m:t>1</m:t>
                    </m:r>
                  </m:oMath>
                </a14:m>
                <a:endParaRPr lang="it-IT" dirty="0"/>
              </a:p>
            </p:txBody>
          </p:sp>
        </mc:Choice>
        <mc:Fallback xmlns="">
          <p:sp>
            <p:nvSpPr>
              <p:cNvPr id="5" name="CasellaDiTesto 4">
                <a:extLst>
                  <a:ext uri="{FF2B5EF4-FFF2-40B4-BE49-F238E27FC236}">
                    <a16:creationId xmlns:a16="http://schemas.microsoft.com/office/drawing/2014/main" id="{D2A31C7F-7072-4D3C-BC45-DE9C1C6A7FC1}"/>
                  </a:ext>
                </a:extLst>
              </p:cNvPr>
              <p:cNvSpPr txBox="1">
                <a:spLocks noRot="1" noChangeAspect="1" noMove="1" noResize="1" noEditPoints="1" noAdjustHandles="1" noChangeArrowheads="1" noChangeShapeType="1" noTextEdit="1"/>
              </p:cNvSpPr>
              <p:nvPr/>
            </p:nvSpPr>
            <p:spPr>
              <a:xfrm>
                <a:off x="492473" y="3962400"/>
                <a:ext cx="10375854" cy="402931"/>
              </a:xfrm>
              <a:prstGeom prst="rect">
                <a:avLst/>
              </a:prstGeom>
              <a:blipFill>
                <a:blip r:embed="rId4"/>
                <a:stretch>
                  <a:fillRect l="-529" t="-1515" b="-2424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66F2D753-DEB7-4E39-93E6-FDC898554E41}"/>
                  </a:ext>
                </a:extLst>
              </p:cNvPr>
              <p:cNvSpPr txBox="1"/>
              <p:nvPr/>
            </p:nvSpPr>
            <p:spPr>
              <a:xfrm>
                <a:off x="3610967" y="4628031"/>
                <a:ext cx="1795421" cy="425181"/>
              </a:xfrm>
              <a:prstGeom prst="rect">
                <a:avLst/>
              </a:prstGeom>
              <a:noFill/>
            </p:spPr>
            <p:txBody>
              <a:bodyPr wrap="square">
                <a:spAutoFit/>
              </a:bodyPr>
              <a:lstStyle/>
              <a:p>
                <a14:m>
                  <m:oMath xmlns:m="http://schemas.openxmlformats.org/officeDocument/2006/math">
                    <m:r>
                      <m:rPr>
                        <m:sty m:val="p"/>
                      </m:rPr>
                      <a:rPr lang="el-GR" sz="1800" smtClean="0">
                        <a:latin typeface="Cambria Math" panose="02040503050406030204" pitchFamily="18" charset="0"/>
                        <a:ea typeface="Cambria Math" panose="02040503050406030204" pitchFamily="18" charset="0"/>
                      </a:rPr>
                      <m:t>Φ</m:t>
                    </m:r>
                    <m:r>
                      <a:rPr lang="it-IT" sz="1800" b="0" i="0" baseline="-25000" smtClean="0">
                        <a:latin typeface="Cambria Math" panose="02040503050406030204" pitchFamily="18" charset="0"/>
                        <a:ea typeface="Cambria Math" panose="02040503050406030204" pitchFamily="18" charset="0"/>
                      </a:rPr>
                      <m:t>2</m:t>
                    </m:r>
                    <m:d>
                      <m:dPr>
                        <m:ctrlPr>
                          <a:rPr lang="it-IT" sz="1800"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panose="02040503050406030204" pitchFamily="18" charset="0"/>
                              </a:rPr>
                              <m:t>𝐵</m:t>
                            </m:r>
                          </m:e>
                        </m:acc>
                        <m:r>
                          <a:rPr lang="it-IT" i="1" baseline="-25000">
                            <a:latin typeface="Cambria Math" panose="02040503050406030204" pitchFamily="18" charset="0"/>
                          </a:rPr>
                          <m:t>1</m:t>
                        </m:r>
                      </m:e>
                    </m:d>
                    <m:r>
                      <a:rPr lang="it-IT" sz="1800" b="0" i="1" smtClean="0">
                        <a:latin typeface="Cambria Math" panose="02040503050406030204" pitchFamily="18" charset="0"/>
                      </a:rPr>
                      <m:t>=</m:t>
                    </m:r>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𝐿</m:t>
                        </m:r>
                      </m:e>
                      <m:sub>
                        <m:r>
                          <a:rPr lang="it-IT" sz="1800" b="0" i="1" smtClean="0">
                            <a:latin typeface="Cambria Math" panose="02040503050406030204" pitchFamily="18" charset="0"/>
                          </a:rPr>
                          <m:t>21</m:t>
                        </m:r>
                      </m:sub>
                    </m:sSub>
                  </m:oMath>
                </a14:m>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𝑖</m:t>
                    </m:r>
                    <m:r>
                      <a:rPr lang="it-IT" i="1" baseline="-25000">
                        <a:latin typeface="Cambria Math" panose="02040503050406030204" pitchFamily="18" charset="0"/>
                        <a:ea typeface="Cambria Math" panose="02040503050406030204" pitchFamily="18" charset="0"/>
                      </a:rPr>
                      <m:t>1</m:t>
                    </m:r>
                  </m:oMath>
                </a14:m>
                <a:endParaRPr lang="it-IT" dirty="0"/>
              </a:p>
            </p:txBody>
          </p:sp>
        </mc:Choice>
        <mc:Fallback xmlns="">
          <p:sp>
            <p:nvSpPr>
              <p:cNvPr id="7" name="CasellaDiTesto 6">
                <a:extLst>
                  <a:ext uri="{FF2B5EF4-FFF2-40B4-BE49-F238E27FC236}">
                    <a16:creationId xmlns:a16="http://schemas.microsoft.com/office/drawing/2014/main" id="{66F2D753-DEB7-4E39-93E6-FDC898554E41}"/>
                  </a:ext>
                </a:extLst>
              </p:cNvPr>
              <p:cNvSpPr txBox="1">
                <a:spLocks noRot="1" noChangeAspect="1" noMove="1" noResize="1" noEditPoints="1" noAdjustHandles="1" noChangeArrowheads="1" noChangeShapeType="1" noTextEdit="1"/>
              </p:cNvSpPr>
              <p:nvPr/>
            </p:nvSpPr>
            <p:spPr>
              <a:xfrm>
                <a:off x="3610967" y="4628031"/>
                <a:ext cx="1795421" cy="425181"/>
              </a:xfrm>
              <a:prstGeom prst="rect">
                <a:avLst/>
              </a:prstGeom>
              <a:blipFill>
                <a:blip r:embed="rId5"/>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A29F1BF0-5250-49BB-96E0-9D0332301160}"/>
              </a:ext>
            </a:extLst>
          </p:cNvPr>
          <p:cNvSpPr txBox="1"/>
          <p:nvPr/>
        </p:nvSpPr>
        <p:spPr>
          <a:xfrm>
            <a:off x="5497611" y="4642718"/>
            <a:ext cx="973536" cy="369332"/>
          </a:xfrm>
          <a:prstGeom prst="rect">
            <a:avLst/>
          </a:prstGeom>
          <a:noFill/>
        </p:spPr>
        <p:txBody>
          <a:bodyPr wrap="none" rtlCol="0">
            <a:spAutoFit/>
          </a:bodyPr>
          <a:lstStyle/>
          <a:p>
            <a:r>
              <a:rPr lang="it-IT" dirty="0"/>
              <a:t>Ovvero: </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F0880CC-5F8F-4DA0-B928-06CCC9F2728C}"/>
                  </a:ext>
                </a:extLst>
              </p:cNvPr>
              <p:cNvSpPr txBox="1"/>
              <p:nvPr/>
            </p:nvSpPr>
            <p:spPr>
              <a:xfrm>
                <a:off x="6727822" y="4628031"/>
                <a:ext cx="1873937" cy="425181"/>
              </a:xfrm>
              <a:prstGeom prst="rect">
                <a:avLst/>
              </a:prstGeom>
              <a:noFill/>
            </p:spPr>
            <p:txBody>
              <a:bodyPr wrap="square">
                <a:spAutoFit/>
              </a:bodyPr>
              <a:lstStyle/>
              <a:p>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𝐿</m:t>
                        </m:r>
                      </m:e>
                      <m:sub>
                        <m:r>
                          <a:rPr lang="it-IT" i="1">
                            <a:latin typeface="Cambria Math" panose="02040503050406030204" pitchFamily="18" charset="0"/>
                          </a:rPr>
                          <m:t>21</m:t>
                        </m:r>
                      </m:sub>
                    </m:sSub>
                    <m:r>
                      <a:rPr lang="it-IT" b="0" i="0" smtClean="0">
                        <a:latin typeface="Cambria Math" panose="02040503050406030204" pitchFamily="18" charset="0"/>
                      </a:rPr>
                      <m:t>=</m:t>
                    </m:r>
                    <m:r>
                      <m:rPr>
                        <m:sty m:val="p"/>
                      </m:rPr>
                      <a:rPr lang="el-GR">
                        <a:latin typeface="Cambria Math" panose="02040503050406030204" pitchFamily="18" charset="0"/>
                        <a:ea typeface="Cambria Math" panose="02040503050406030204" pitchFamily="18" charset="0"/>
                      </a:rPr>
                      <m:t>Φ</m:t>
                    </m:r>
                    <m:r>
                      <a:rPr lang="it-IT" baseline="-25000">
                        <a:latin typeface="Cambria Math" panose="02040503050406030204" pitchFamily="18" charset="0"/>
                        <a:ea typeface="Cambria Math" panose="02040503050406030204" pitchFamily="18" charset="0"/>
                      </a:rPr>
                      <m:t>2</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panose="02040503050406030204" pitchFamily="18" charset="0"/>
                              </a:rPr>
                              <m:t>𝐵</m:t>
                            </m:r>
                          </m:e>
                        </m:acc>
                        <m:r>
                          <a:rPr lang="it-IT" i="1" baseline="-25000">
                            <a:latin typeface="Cambria Math" panose="02040503050406030204" pitchFamily="18" charset="0"/>
                          </a:rPr>
                          <m:t>1</m:t>
                        </m:r>
                      </m:e>
                    </m:d>
                    <m:r>
                      <a:rPr lang="it-IT" sz="1800" b="0" i="1" smtClean="0">
                        <a:latin typeface="Cambria Math" panose="02040503050406030204" pitchFamily="18" charset="0"/>
                      </a:rPr>
                      <m:t>/</m:t>
                    </m:r>
                  </m:oMath>
                </a14:m>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𝑖</m:t>
                    </m:r>
                    <m:r>
                      <a:rPr lang="it-IT" i="1" baseline="-25000">
                        <a:latin typeface="Cambria Math" panose="02040503050406030204" pitchFamily="18" charset="0"/>
                        <a:ea typeface="Cambria Math" panose="02040503050406030204" pitchFamily="18" charset="0"/>
                      </a:rPr>
                      <m:t>1</m:t>
                    </m:r>
                  </m:oMath>
                </a14:m>
                <a:endParaRPr lang="it-IT" dirty="0"/>
              </a:p>
            </p:txBody>
          </p:sp>
        </mc:Choice>
        <mc:Fallback xmlns="">
          <p:sp>
            <p:nvSpPr>
              <p:cNvPr id="9" name="CasellaDiTesto 8">
                <a:extLst>
                  <a:ext uri="{FF2B5EF4-FFF2-40B4-BE49-F238E27FC236}">
                    <a16:creationId xmlns:a16="http://schemas.microsoft.com/office/drawing/2014/main" id="{AF0880CC-5F8F-4DA0-B928-06CCC9F2728C}"/>
                  </a:ext>
                </a:extLst>
              </p:cNvPr>
              <p:cNvSpPr txBox="1">
                <a:spLocks noRot="1" noChangeAspect="1" noMove="1" noResize="1" noEditPoints="1" noAdjustHandles="1" noChangeArrowheads="1" noChangeShapeType="1" noTextEdit="1"/>
              </p:cNvSpPr>
              <p:nvPr/>
            </p:nvSpPr>
            <p:spPr>
              <a:xfrm>
                <a:off x="6727822" y="4628031"/>
                <a:ext cx="1873937" cy="425181"/>
              </a:xfrm>
              <a:prstGeom prst="rect">
                <a:avLst/>
              </a:prstGeom>
              <a:blipFill>
                <a:blip r:embed="rId6"/>
                <a:stretch>
                  <a:fillRect b="-857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27E23193-2E38-45F7-96E7-F100AC14FFC1}"/>
                  </a:ext>
                </a:extLst>
              </p:cNvPr>
              <p:cNvSpPr txBox="1"/>
              <p:nvPr/>
            </p:nvSpPr>
            <p:spPr>
              <a:xfrm>
                <a:off x="2165683" y="5911698"/>
                <a:ext cx="4459706" cy="425181"/>
              </a:xfrm>
              <a:prstGeom prst="rect">
                <a:avLst/>
              </a:prstGeom>
              <a:noFill/>
            </p:spPr>
            <p:txBody>
              <a:bodyPr wrap="square">
                <a:spAutoFit/>
              </a:bodyPr>
              <a:lstStyle/>
              <a:p>
                <a:r>
                  <a:rPr lang="it-IT" dirty="0"/>
                  <a:t>Ovviamente si avrà anche: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𝐿</m:t>
                        </m:r>
                      </m:e>
                      <m:sub>
                        <m:r>
                          <a:rPr lang="it-IT" i="1">
                            <a:latin typeface="Cambria Math" panose="02040503050406030204" pitchFamily="18" charset="0"/>
                          </a:rPr>
                          <m:t>1</m:t>
                        </m:r>
                        <m:r>
                          <a:rPr lang="it-IT" b="0" i="1" smtClean="0">
                            <a:latin typeface="Cambria Math" panose="02040503050406030204" pitchFamily="18" charset="0"/>
                          </a:rPr>
                          <m:t>2</m:t>
                        </m:r>
                      </m:sub>
                    </m:sSub>
                    <m:r>
                      <a:rPr lang="it-IT">
                        <a:latin typeface="Cambria Math" panose="02040503050406030204" pitchFamily="18" charset="0"/>
                      </a:rPr>
                      <m:t>=</m:t>
                    </m:r>
                    <m:r>
                      <m:rPr>
                        <m:sty m:val="p"/>
                      </m:rPr>
                      <a:rPr lang="el-GR">
                        <a:latin typeface="Cambria Math" panose="02040503050406030204" pitchFamily="18" charset="0"/>
                        <a:ea typeface="Cambria Math" panose="02040503050406030204" pitchFamily="18" charset="0"/>
                      </a:rPr>
                      <m:t>Φ</m:t>
                    </m:r>
                    <m:r>
                      <a:rPr lang="it-IT" b="0" i="0" baseline="-25000" smtClean="0">
                        <a:latin typeface="Cambria Math" panose="02040503050406030204" pitchFamily="18" charset="0"/>
                        <a:ea typeface="Cambria Math" panose="02040503050406030204" pitchFamily="18" charset="0"/>
                      </a:rPr>
                      <m:t>1</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panose="02040503050406030204" pitchFamily="18" charset="0"/>
                              </a:rPr>
                              <m:t>𝐵</m:t>
                            </m:r>
                          </m:e>
                        </m:acc>
                        <m:r>
                          <a:rPr lang="it-IT" b="0" i="1" baseline="-25000" smtClean="0">
                            <a:latin typeface="Cambria Math" panose="02040503050406030204" pitchFamily="18" charset="0"/>
                          </a:rPr>
                          <m:t>2</m:t>
                        </m:r>
                      </m:e>
                    </m:d>
                    <m:r>
                      <a:rPr lang="it-IT" i="1">
                        <a:latin typeface="Cambria Math" panose="02040503050406030204" pitchFamily="18" charset="0"/>
                      </a:rPr>
                      <m:t>/</m:t>
                    </m:r>
                  </m:oMath>
                </a14:m>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𝑖</m:t>
                    </m:r>
                    <m:r>
                      <a:rPr lang="it-IT" b="0" i="1" baseline="-25000" smtClean="0">
                        <a:latin typeface="Cambria Math" panose="02040503050406030204" pitchFamily="18" charset="0"/>
                        <a:ea typeface="Cambria Math" panose="02040503050406030204" pitchFamily="18" charset="0"/>
                      </a:rPr>
                      <m:t>2</m:t>
                    </m:r>
                  </m:oMath>
                </a14:m>
                <a:endParaRPr lang="it-IT" baseline="-25000" dirty="0"/>
              </a:p>
            </p:txBody>
          </p:sp>
        </mc:Choice>
        <mc:Fallback xmlns="">
          <p:sp>
            <p:nvSpPr>
              <p:cNvPr id="12" name="CasellaDiTesto 11">
                <a:extLst>
                  <a:ext uri="{FF2B5EF4-FFF2-40B4-BE49-F238E27FC236}">
                    <a16:creationId xmlns:a16="http://schemas.microsoft.com/office/drawing/2014/main" id="{27E23193-2E38-45F7-96E7-F100AC14FFC1}"/>
                  </a:ext>
                </a:extLst>
              </p:cNvPr>
              <p:cNvSpPr txBox="1">
                <a:spLocks noRot="1" noChangeAspect="1" noMove="1" noResize="1" noEditPoints="1" noAdjustHandles="1" noChangeArrowheads="1" noChangeShapeType="1" noTextEdit="1"/>
              </p:cNvSpPr>
              <p:nvPr/>
            </p:nvSpPr>
            <p:spPr>
              <a:xfrm>
                <a:off x="2165683" y="5911698"/>
                <a:ext cx="4459706" cy="425181"/>
              </a:xfrm>
              <a:prstGeom prst="rect">
                <a:avLst/>
              </a:prstGeom>
              <a:blipFill>
                <a:blip r:embed="rId7"/>
                <a:stretch>
                  <a:fillRect l="-1093" b="-1857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A0FC280F-0CF3-4370-890F-F1650A759D95}"/>
                  </a:ext>
                </a:extLst>
              </p:cNvPr>
              <p:cNvSpPr txBox="1"/>
              <p:nvPr/>
            </p:nvSpPr>
            <p:spPr>
              <a:xfrm>
                <a:off x="6727822" y="5119071"/>
                <a:ext cx="4561849" cy="369332"/>
              </a:xfrm>
              <a:prstGeom prst="rect">
                <a:avLst/>
              </a:prstGeom>
              <a:noFill/>
            </p:spPr>
            <p:txBody>
              <a:bodyPr wrap="square">
                <a:spAutoFit/>
              </a:bodyPr>
              <a:lstStyle/>
              <a:p>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𝐿</m:t>
                        </m:r>
                      </m:e>
                      <m:sub>
                        <m:r>
                          <a:rPr lang="it-IT" i="1">
                            <a:latin typeface="Cambria Math" panose="02040503050406030204" pitchFamily="18" charset="0"/>
                          </a:rPr>
                          <m:t>21</m:t>
                        </m:r>
                      </m:sub>
                    </m:sSub>
                  </m:oMath>
                </a14:m>
                <a:r>
                  <a:rPr lang="it-IT" dirty="0"/>
                  <a:t>è chiamato coefficiente di mutua induzione</a:t>
                </a:r>
              </a:p>
            </p:txBody>
          </p:sp>
        </mc:Choice>
        <mc:Fallback xmlns="">
          <p:sp>
            <p:nvSpPr>
              <p:cNvPr id="14" name="CasellaDiTesto 13">
                <a:extLst>
                  <a:ext uri="{FF2B5EF4-FFF2-40B4-BE49-F238E27FC236}">
                    <a16:creationId xmlns:a16="http://schemas.microsoft.com/office/drawing/2014/main" id="{A0FC280F-0CF3-4370-890F-F1650A759D95}"/>
                  </a:ext>
                </a:extLst>
              </p:cNvPr>
              <p:cNvSpPr txBox="1">
                <a:spLocks noRot="1" noChangeAspect="1" noMove="1" noResize="1" noEditPoints="1" noAdjustHandles="1" noChangeArrowheads="1" noChangeShapeType="1" noTextEdit="1"/>
              </p:cNvSpPr>
              <p:nvPr/>
            </p:nvSpPr>
            <p:spPr>
              <a:xfrm>
                <a:off x="6727822" y="5119071"/>
                <a:ext cx="4561849" cy="369332"/>
              </a:xfrm>
              <a:prstGeom prst="rect">
                <a:avLst/>
              </a:prstGeom>
              <a:blipFill>
                <a:blip r:embed="rId8"/>
                <a:stretch>
                  <a:fillRect t="-10000" r="-668" b="-26667"/>
                </a:stretch>
              </a:blipFill>
            </p:spPr>
            <p:txBody>
              <a:bodyPr/>
              <a:lstStyle/>
              <a:p>
                <a:r>
                  <a:rPr lang="it-IT">
                    <a:noFill/>
                  </a:rPr>
                  <a:t> </a:t>
                </a:r>
              </a:p>
            </p:txBody>
          </p:sp>
        </mc:Fallback>
      </mc:AlternateContent>
      <p:sp>
        <p:nvSpPr>
          <p:cNvPr id="15" name="Freccia a destra 14">
            <a:extLst>
              <a:ext uri="{FF2B5EF4-FFF2-40B4-BE49-F238E27FC236}">
                <a16:creationId xmlns:a16="http://schemas.microsoft.com/office/drawing/2014/main" id="{21ECE9B6-6A3C-4559-BDE1-42F62A2CBE14}"/>
              </a:ext>
            </a:extLst>
          </p:cNvPr>
          <p:cNvSpPr/>
          <p:nvPr/>
        </p:nvSpPr>
        <p:spPr>
          <a:xfrm>
            <a:off x="6991841" y="5947825"/>
            <a:ext cx="665748" cy="352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5EC123DA-53A6-47AC-9267-AC56FE6C8218}"/>
                  </a:ext>
                </a:extLst>
              </p:cNvPr>
              <p:cNvSpPr txBox="1"/>
              <p:nvPr/>
            </p:nvSpPr>
            <p:spPr>
              <a:xfrm>
                <a:off x="8134905" y="5902430"/>
                <a:ext cx="1425554"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𝐿</m:t>
                        </m:r>
                      </m:e>
                      <m:sub>
                        <m:r>
                          <a:rPr lang="it-IT" sz="2400" i="1">
                            <a:latin typeface="Cambria Math" panose="02040503050406030204" pitchFamily="18" charset="0"/>
                          </a:rPr>
                          <m:t>1</m:t>
                        </m:r>
                        <m:r>
                          <a:rPr lang="it-IT" sz="2400" b="0" i="1" smtClean="0">
                            <a:latin typeface="Cambria Math" panose="02040503050406030204" pitchFamily="18" charset="0"/>
                          </a:rPr>
                          <m:t>2</m:t>
                        </m:r>
                      </m:sub>
                    </m:sSub>
                  </m:oMath>
                </a14:m>
                <a:r>
                  <a:rPr lang="it-IT" sz="2400" dirty="0"/>
                  <a:t> </a:t>
                </a:r>
                <a14:m>
                  <m:oMath xmlns:m="http://schemas.openxmlformats.org/officeDocument/2006/math">
                    <m:r>
                      <a:rPr lang="it-IT" sz="2400">
                        <a:latin typeface="Cambria Math" panose="02040503050406030204" pitchFamily="18" charset="0"/>
                      </a:rPr>
                      <m:t>=</m:t>
                    </m:r>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𝐿</m:t>
                        </m:r>
                      </m:e>
                      <m:sub>
                        <m:r>
                          <a:rPr lang="it-IT" sz="2400" i="1">
                            <a:latin typeface="Cambria Math" panose="02040503050406030204" pitchFamily="18" charset="0"/>
                          </a:rPr>
                          <m:t>21</m:t>
                        </m:r>
                      </m:sub>
                    </m:sSub>
                  </m:oMath>
                </a14:m>
                <a:endParaRPr lang="it-IT" sz="2400" dirty="0"/>
              </a:p>
            </p:txBody>
          </p:sp>
        </mc:Choice>
        <mc:Fallback xmlns="">
          <p:sp>
            <p:nvSpPr>
              <p:cNvPr id="17" name="CasellaDiTesto 16">
                <a:extLst>
                  <a:ext uri="{FF2B5EF4-FFF2-40B4-BE49-F238E27FC236}">
                    <a16:creationId xmlns:a16="http://schemas.microsoft.com/office/drawing/2014/main" id="{5EC123DA-53A6-47AC-9267-AC56FE6C8218}"/>
                  </a:ext>
                </a:extLst>
              </p:cNvPr>
              <p:cNvSpPr txBox="1">
                <a:spLocks noRot="1" noChangeAspect="1" noMove="1" noResize="1" noEditPoints="1" noAdjustHandles="1" noChangeArrowheads="1" noChangeShapeType="1" noTextEdit="1"/>
              </p:cNvSpPr>
              <p:nvPr/>
            </p:nvSpPr>
            <p:spPr>
              <a:xfrm>
                <a:off x="8134905" y="5902430"/>
                <a:ext cx="1425554" cy="461665"/>
              </a:xfrm>
              <a:prstGeom prst="rect">
                <a:avLst/>
              </a:prstGeom>
              <a:blipFill>
                <a:blip r:embed="rId9"/>
                <a:stretch>
                  <a:fillRect l="-851"/>
                </a:stretch>
              </a:blipFill>
            </p:spPr>
            <p:txBody>
              <a:bodyPr/>
              <a:lstStyle/>
              <a:p>
                <a:r>
                  <a:rPr lang="it-IT">
                    <a:noFill/>
                  </a:rPr>
                  <a:t> </a:t>
                </a:r>
              </a:p>
            </p:txBody>
          </p:sp>
        </mc:Fallback>
      </mc:AlternateContent>
    </p:spTree>
    <p:extLst>
      <p:ext uri="{BB962C8B-B14F-4D97-AF65-F5344CB8AC3E}">
        <p14:creationId xmlns:p14="http://schemas.microsoft.com/office/powerpoint/2010/main" val="1841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2" grpId="0"/>
      <p:bldP spid="14" grpId="0"/>
      <p:bldP spid="1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FEF6A6-098A-4471-8C7A-A6B53586064F}"/>
              </a:ext>
            </a:extLst>
          </p:cNvPr>
          <p:cNvSpPr/>
          <p:nvPr/>
        </p:nvSpPr>
        <p:spPr>
          <a:xfrm>
            <a:off x="6247439" y="6030608"/>
            <a:ext cx="1915961" cy="57547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03BC4EE6-BF7C-4F06-8D5B-7794BAA953C1}"/>
              </a:ext>
            </a:extLst>
          </p:cNvPr>
          <p:cNvSpPr/>
          <p:nvPr/>
        </p:nvSpPr>
        <p:spPr>
          <a:xfrm>
            <a:off x="491706" y="3116146"/>
            <a:ext cx="2674188" cy="80887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414705" cy="430887"/>
          </a:xfrm>
          <a:prstGeom prst="rect">
            <a:avLst/>
          </a:prstGeom>
          <a:noFill/>
        </p:spPr>
        <p:txBody>
          <a:bodyPr wrap="none" lIns="0" tIns="0" rIns="0" bIns="0" rtlCol="0">
            <a:spAutoFit/>
          </a:bodyPr>
          <a:lstStyle/>
          <a:p>
            <a:r>
              <a:rPr lang="it-IT" sz="2800" dirty="0"/>
              <a:t>EQUAZIONI DI MAXWELL IN FORMA LOCALE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840802" y="870435"/>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86108" y="870435"/>
            <a:ext cx="2019784"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2359538-8529-4150-A0FC-B05F9F2FBAA3}"/>
                  </a:ext>
                </a:extLst>
              </p:cNvPr>
              <p:cNvSpPr txBox="1"/>
              <p:nvPr/>
            </p:nvSpPr>
            <p:spPr>
              <a:xfrm>
                <a:off x="677619" y="1486533"/>
                <a:ext cx="3425361" cy="3259226"/>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𝜌</m:t>
                        </m:r>
                      </m:num>
                      <m:den>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smtClean="0">
                            <a:solidFill>
                              <a:srgbClr val="000000"/>
                            </a:solidFill>
                            <a:latin typeface="Cambria Math" panose="02040503050406030204" pitchFamily="18" charset="0"/>
                            <a:ea typeface="Cambria Math" panose="02040503050406030204" pitchFamily="18" charset="0"/>
                          </a:rPr>
                          <m:t>𝜕</m:t>
                        </m:r>
                        <m:acc>
                          <m:accPr>
                            <m:chr m:val="⃗"/>
                            <m:ctrlPr>
                              <a:rPr lang="it-IT" sz="2400" i="1" smtClean="0">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p:txBody>
          </p:sp>
        </mc:Choice>
        <mc:Fallback xmlns="">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677619" y="1486533"/>
                <a:ext cx="3425361" cy="325922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111930D5-FF17-468E-8921-BE3FEFD8F96A}"/>
                  </a:ext>
                </a:extLst>
              </p:cNvPr>
              <p:cNvSpPr txBox="1"/>
              <p:nvPr/>
            </p:nvSpPr>
            <p:spPr>
              <a:xfrm>
                <a:off x="4689704" y="1349721"/>
                <a:ext cx="2812592" cy="35100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r>
                        <a:rPr lang="it-IT" sz="2400" i="1">
                          <a:solidFill>
                            <a:srgbClr val="000000"/>
                          </a:solidFill>
                          <a:latin typeface="Cambria Math" panose="02040503050406030204" pitchFamily="18" charset="0"/>
                          <a:ea typeface="Cambria Math" panose="02040503050406030204" pitchFamily="18" charset="0"/>
                        </a:rPr>
                        <m:t>=</m:t>
                      </m:r>
                      <m:r>
                        <a:rPr lang="it-IT" sz="2400" i="1">
                          <a:solidFill>
                            <a:srgbClr val="000000"/>
                          </a:solidFill>
                          <a:latin typeface="Cambria Math" panose="02040503050406030204" pitchFamily="18" charset="0"/>
                          <a:ea typeface="Cambria Math" panose="02040503050406030204" pitchFamily="18" charset="0"/>
                        </a:rPr>
                        <m:t>𝜌</m:t>
                      </m:r>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m:oMathPara>
                </a14:m>
                <a:endParaRPr lang="it-IT" sz="2400" dirty="0">
                  <a:solidFill>
                    <a:srgbClr val="000000"/>
                  </a:solidFill>
                  <a:ea typeface="Cambria Math" panose="02040503050406030204" pitchFamily="18" charset="0"/>
                </a:endParaRPr>
              </a:p>
              <a:p>
                <a:endParaRPr lang="it-IT" sz="2400" dirty="0">
                  <a:solidFill>
                    <a:srgbClr val="00000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𝐷</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p:txBody>
          </p:sp>
        </mc:Choice>
        <mc:Fallback xmlns="">
          <p:sp>
            <p:nvSpPr>
              <p:cNvPr id="9" name="CasellaDiTesto 8">
                <a:extLst>
                  <a:ext uri="{FF2B5EF4-FFF2-40B4-BE49-F238E27FC236}">
                    <a16:creationId xmlns:a16="http://schemas.microsoft.com/office/drawing/2014/main" id="{111930D5-FF17-468E-8921-BE3FEFD8F96A}"/>
                  </a:ext>
                </a:extLst>
              </p:cNvPr>
              <p:cNvSpPr txBox="1">
                <a:spLocks noRot="1" noChangeAspect="1" noMove="1" noResize="1" noEditPoints="1" noAdjustHandles="1" noChangeArrowheads="1" noChangeShapeType="1" noTextEdit="1"/>
              </p:cNvSpPr>
              <p:nvPr/>
            </p:nvSpPr>
            <p:spPr>
              <a:xfrm>
                <a:off x="4689704" y="1349721"/>
                <a:ext cx="2812592" cy="351006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40B085D9-45C8-4C90-A7F0-5B822D0B6E84}"/>
                  </a:ext>
                </a:extLst>
              </p:cNvPr>
              <p:cNvSpPr/>
              <p:nvPr/>
            </p:nvSpPr>
            <p:spPr>
              <a:xfrm>
                <a:off x="4347094" y="6063049"/>
                <a:ext cx="140602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𝐷</m:t>
                          </m:r>
                        </m:e>
                      </m:acc>
                      <m:r>
                        <a:rPr lang="it-IT" sz="2800" b="0" i="0"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𝜀</m:t>
                      </m:r>
                      <m:acc>
                        <m:accPr>
                          <m:chr m:val="⃗"/>
                          <m:ctrlPr>
                            <a:rPr lang="it-IT" sz="2800" i="1">
                              <a:solidFill>
                                <a:srgbClr val="000000"/>
                              </a:solidFill>
                              <a:latin typeface="Cambria Math" panose="02040503050406030204" pitchFamily="18" charset="0"/>
                            </a:rPr>
                          </m:ctrlPr>
                        </m:accPr>
                        <m:e>
                          <m:r>
                            <a:rPr lang="it-IT" sz="2800" b="0" i="1" smtClean="0">
                              <a:solidFill>
                                <a:srgbClr val="000000"/>
                              </a:solidFill>
                              <a:latin typeface="Cambria Math" panose="02040503050406030204" pitchFamily="18" charset="0"/>
                            </a:rPr>
                            <m:t>𝐸</m:t>
                          </m:r>
                        </m:e>
                      </m:acc>
                    </m:oMath>
                  </m:oMathPara>
                </a14:m>
                <a:endParaRPr lang="it-IT" dirty="0"/>
              </a:p>
            </p:txBody>
          </p:sp>
        </mc:Choice>
        <mc:Fallback xmlns="">
          <p:sp>
            <p:nvSpPr>
              <p:cNvPr id="11" name="Rettangolo 10">
                <a:extLst>
                  <a:ext uri="{FF2B5EF4-FFF2-40B4-BE49-F238E27FC236}">
                    <a16:creationId xmlns:a16="http://schemas.microsoft.com/office/drawing/2014/main" id="{40B085D9-45C8-4C90-A7F0-5B822D0B6E84}"/>
                  </a:ext>
                </a:extLst>
              </p:cNvPr>
              <p:cNvSpPr>
                <a:spLocks noRot="1" noChangeAspect="1" noMove="1" noResize="1" noEditPoints="1" noAdjustHandles="1" noChangeArrowheads="1" noChangeShapeType="1" noTextEdit="1"/>
              </p:cNvSpPr>
              <p:nvPr/>
            </p:nvSpPr>
            <p:spPr>
              <a:xfrm>
                <a:off x="4347094" y="6063049"/>
                <a:ext cx="1406026"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95961375-79F5-4FB0-A3A8-912B16CCB61F}"/>
                  </a:ext>
                </a:extLst>
              </p:cNvPr>
              <p:cNvSpPr/>
              <p:nvPr/>
            </p:nvSpPr>
            <p:spPr>
              <a:xfrm>
                <a:off x="6554447" y="6018841"/>
                <a:ext cx="145751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𝐵</m:t>
                          </m:r>
                        </m:e>
                      </m:acc>
                      <m:r>
                        <a:rPr lang="it-IT" sz="2800" b="0" i="1" smtClean="0">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𝜇</m:t>
                      </m:r>
                      <m:acc>
                        <m:accPr>
                          <m:chr m:val="⃗"/>
                          <m:ctrlPr>
                            <a:rPr lang="it-IT" sz="2800" b="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𝐻</m:t>
                          </m:r>
                        </m:e>
                      </m:acc>
                    </m:oMath>
                  </m:oMathPara>
                </a14:m>
                <a:endParaRPr lang="it-IT" dirty="0"/>
              </a:p>
            </p:txBody>
          </p:sp>
        </mc:Choice>
        <mc:Fallback xmlns="">
          <p:sp>
            <p:nvSpPr>
              <p:cNvPr id="12" name="Rettangolo 11">
                <a:extLst>
                  <a:ext uri="{FF2B5EF4-FFF2-40B4-BE49-F238E27FC236}">
                    <a16:creationId xmlns:a16="http://schemas.microsoft.com/office/drawing/2014/main" id="{95961375-79F5-4FB0-A3A8-912B16CCB61F}"/>
                  </a:ext>
                </a:extLst>
              </p:cNvPr>
              <p:cNvSpPr>
                <a:spLocks noRot="1" noChangeAspect="1" noMove="1" noResize="1" noEditPoints="1" noAdjustHandles="1" noChangeArrowheads="1" noChangeShapeType="1" noTextEdit="1"/>
              </p:cNvSpPr>
              <p:nvPr/>
            </p:nvSpPr>
            <p:spPr>
              <a:xfrm>
                <a:off x="6554447" y="6018841"/>
                <a:ext cx="1457514" cy="575479"/>
              </a:xfrm>
              <a:prstGeom prst="rect">
                <a:avLst/>
              </a:prstGeom>
              <a:blipFill>
                <a:blip r:embed="rId5"/>
                <a:stretch>
                  <a:fillRect/>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81EABA8A-64FD-4A32-AB35-B28BEFCC1331}"/>
              </a:ext>
            </a:extLst>
          </p:cNvPr>
          <p:cNvSpPr txBox="1"/>
          <p:nvPr/>
        </p:nvSpPr>
        <p:spPr>
          <a:xfrm>
            <a:off x="4482918" y="5515854"/>
            <a:ext cx="3529043" cy="430887"/>
          </a:xfrm>
          <a:prstGeom prst="rect">
            <a:avLst/>
          </a:prstGeom>
          <a:noFill/>
        </p:spPr>
        <p:txBody>
          <a:bodyPr wrap="none" lIns="0" tIns="0" rIns="0" bIns="0" rtlCol="0">
            <a:spAutoFit/>
          </a:bodyPr>
          <a:lstStyle/>
          <a:p>
            <a:r>
              <a:rPr lang="it-IT" sz="2800" dirty="0"/>
              <a:t>RELAZIONI COSTITUTIVE</a:t>
            </a:r>
          </a:p>
        </p:txBody>
      </p:sp>
      <p:sp>
        <p:nvSpPr>
          <p:cNvPr id="18" name="CasellaDiTesto 17">
            <a:extLst>
              <a:ext uri="{FF2B5EF4-FFF2-40B4-BE49-F238E27FC236}">
                <a16:creationId xmlns:a16="http://schemas.microsoft.com/office/drawing/2014/main" id="{59A9B191-2BFC-4ABC-B4D5-48725F9CF7C9}"/>
              </a:ext>
            </a:extLst>
          </p:cNvPr>
          <p:cNvSpPr txBox="1"/>
          <p:nvPr/>
        </p:nvSpPr>
        <p:spPr>
          <a:xfrm>
            <a:off x="8503722" y="2069622"/>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6"/>
              </a:rPr>
              <a:t>Legge di Gauss magnetica</a:t>
            </a:r>
            <a:endParaRPr lang="it-IT" dirty="0"/>
          </a:p>
        </p:txBody>
      </p:sp>
      <p:sp>
        <p:nvSpPr>
          <p:cNvPr id="20" name="CasellaDiTesto 19">
            <a:extLst>
              <a:ext uri="{FF2B5EF4-FFF2-40B4-BE49-F238E27FC236}">
                <a16:creationId xmlns:a16="http://schemas.microsoft.com/office/drawing/2014/main" id="{85F0192D-0B3A-44A2-B1F4-CAB07367873B}"/>
              </a:ext>
            </a:extLst>
          </p:cNvPr>
          <p:cNvSpPr txBox="1"/>
          <p:nvPr/>
        </p:nvSpPr>
        <p:spPr>
          <a:xfrm>
            <a:off x="8503722" y="3116146"/>
            <a:ext cx="2268446"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7"/>
              </a:rPr>
              <a:t>Legge di Faraday</a:t>
            </a:r>
            <a:endParaRPr lang="it-IT" dirty="0"/>
          </a:p>
        </p:txBody>
      </p:sp>
      <p:sp>
        <p:nvSpPr>
          <p:cNvPr id="22" name="CasellaDiTesto 21">
            <a:extLst>
              <a:ext uri="{FF2B5EF4-FFF2-40B4-BE49-F238E27FC236}">
                <a16:creationId xmlns:a16="http://schemas.microsoft.com/office/drawing/2014/main" id="{22581249-9ACB-42EC-BC27-8E81B0F9A5BA}"/>
              </a:ext>
            </a:extLst>
          </p:cNvPr>
          <p:cNvSpPr txBox="1"/>
          <p:nvPr/>
        </p:nvSpPr>
        <p:spPr>
          <a:xfrm>
            <a:off x="8531273" y="4182188"/>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8"/>
              </a:rPr>
              <a:t>Legge di Ampère-Maxwell</a:t>
            </a:r>
            <a:endParaRPr lang="it-IT" dirty="0"/>
          </a:p>
        </p:txBody>
      </p:sp>
      <p:sp>
        <p:nvSpPr>
          <p:cNvPr id="24" name="CasellaDiTesto 23">
            <a:extLst>
              <a:ext uri="{FF2B5EF4-FFF2-40B4-BE49-F238E27FC236}">
                <a16:creationId xmlns:a16="http://schemas.microsoft.com/office/drawing/2014/main" id="{71E4F199-8F5B-4D59-BEB6-9D65F5327130}"/>
              </a:ext>
            </a:extLst>
          </p:cNvPr>
          <p:cNvSpPr txBox="1"/>
          <p:nvPr/>
        </p:nvSpPr>
        <p:spPr>
          <a:xfrm>
            <a:off x="8503722" y="1334091"/>
            <a:ext cx="2812592"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9"/>
              </a:rPr>
              <a:t>Legge di Gauss elettrica</a:t>
            </a:r>
            <a:endParaRPr lang="it-IT" dirty="0"/>
          </a:p>
        </p:txBody>
      </p:sp>
      <p:sp>
        <p:nvSpPr>
          <p:cNvPr id="3" name="Ovale 2">
            <a:extLst>
              <a:ext uri="{FF2B5EF4-FFF2-40B4-BE49-F238E27FC236}">
                <a16:creationId xmlns:a16="http://schemas.microsoft.com/office/drawing/2014/main" id="{37DFDA80-90B9-4232-B3BB-E804979F0AE7}"/>
              </a:ext>
            </a:extLst>
          </p:cNvPr>
          <p:cNvSpPr/>
          <p:nvPr/>
        </p:nvSpPr>
        <p:spPr>
          <a:xfrm>
            <a:off x="4841143" y="3842098"/>
            <a:ext cx="2812592" cy="13457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EA4CECD-C4B1-4874-9372-8A9878AD9096}"/>
              </a:ext>
            </a:extLst>
          </p:cNvPr>
          <p:cNvSpPr/>
          <p:nvPr/>
        </p:nvSpPr>
        <p:spPr>
          <a:xfrm>
            <a:off x="3075019" y="3954113"/>
            <a:ext cx="1226517" cy="11216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4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heel(1)">
                                      <p:cBhvr>
                                        <p:cTn id="69" dur="20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heel(1)">
                                      <p:cBhvr>
                                        <p:cTn id="7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P spid="5" grpId="0"/>
      <p:bldP spid="6" grpId="0"/>
      <p:bldP spid="7" grpId="0"/>
      <p:bldP spid="8" grpId="0"/>
      <p:bldP spid="9" grpId="0"/>
      <p:bldP spid="11" grpId="0"/>
      <p:bldP spid="12" grpId="0"/>
      <p:bldP spid="14" grpId="0"/>
      <p:bldP spid="18" grpId="0"/>
      <p:bldP spid="20" grpId="0"/>
      <p:bldP spid="22" grpId="0"/>
      <p:bldP spid="24" grpId="0"/>
      <p:bldP spid="3"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C1CF4A4A-96A9-4221-AABE-FD40A4625EC6}"/>
              </a:ext>
            </a:extLst>
          </p:cNvPr>
          <p:cNvSpPr txBox="1"/>
          <p:nvPr/>
        </p:nvSpPr>
        <p:spPr>
          <a:xfrm>
            <a:off x="561473" y="449178"/>
            <a:ext cx="9761840" cy="369332"/>
          </a:xfrm>
          <a:prstGeom prst="rect">
            <a:avLst/>
          </a:prstGeom>
          <a:noFill/>
        </p:spPr>
        <p:txBody>
          <a:bodyPr wrap="none" rtlCol="0">
            <a:spAutoFit/>
          </a:bodyPr>
          <a:lstStyle/>
          <a:p>
            <a:r>
              <a:rPr lang="it-IT" dirty="0"/>
              <a:t>Trattiamo per semplicità il caso del vuoto applicando l’operatore divergenza alla legge di Ampère, si ha:</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EB63FB14-FDA3-4023-B3F1-20A085DE8DD9}"/>
                  </a:ext>
                </a:extLst>
              </p:cNvPr>
              <p:cNvSpPr txBox="1"/>
              <p:nvPr/>
            </p:nvSpPr>
            <p:spPr>
              <a:xfrm>
                <a:off x="3688537" y="1254554"/>
                <a:ext cx="4375237" cy="591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m:rPr>
                              <m:sty m:val="p"/>
                            </m:rPr>
                            <a:rPr lang="it-IT" sz="3200" i="1" smtClean="0">
                              <a:latin typeface="Cambria Math" panose="02040503050406030204" pitchFamily="18" charset="0"/>
                              <a:ea typeface="Cambria Math" panose="02040503050406030204" pitchFamily="18" charset="0"/>
                            </a:rPr>
                            <m:t>∇</m:t>
                          </m:r>
                        </m:e>
                      </m:acc>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r>
                            <a:rPr lang="it-IT" sz="3200" i="1" smtClean="0">
                              <a:latin typeface="Cambria Math" panose="02040503050406030204" pitchFamily="18" charset="0"/>
                            </a:rPr>
                            <m:t>∧</m:t>
                          </m:r>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𝐵</m:t>
                              </m:r>
                            </m:e>
                          </m:acc>
                        </m:e>
                      </m:d>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sSub>
                        <m:sSubPr>
                          <m:ctrlPr>
                            <a:rPr lang="it-IT" sz="3200" i="1" smtClean="0">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r>
                        <a:rPr lang="it-IT" sz="3200" b="0" i="1" smtClean="0">
                          <a:latin typeface="Cambria Math" panose="02040503050406030204" pitchFamily="18" charset="0"/>
                        </a:rPr>
                        <m:t>=</m:t>
                      </m:r>
                      <m:sSub>
                        <m:sSubPr>
                          <m:ctrlPr>
                            <a:rPr lang="it-IT" sz="3200" i="1" smtClean="0">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oMath>
                  </m:oMathPara>
                </a14:m>
                <a:endParaRPr lang="it-IT" sz="3200" dirty="0"/>
              </a:p>
            </p:txBody>
          </p:sp>
        </mc:Choice>
        <mc:Fallback xmlns="">
          <p:sp>
            <p:nvSpPr>
              <p:cNvPr id="13" name="CasellaDiTesto 12">
                <a:extLst>
                  <a:ext uri="{FF2B5EF4-FFF2-40B4-BE49-F238E27FC236}">
                    <a16:creationId xmlns:a16="http://schemas.microsoft.com/office/drawing/2014/main" id="{EB63FB14-FDA3-4023-B3F1-20A085DE8DD9}"/>
                  </a:ext>
                </a:extLst>
              </p:cNvPr>
              <p:cNvSpPr txBox="1">
                <a:spLocks noRot="1" noChangeAspect="1" noMove="1" noResize="1" noEditPoints="1" noAdjustHandles="1" noChangeArrowheads="1" noChangeShapeType="1" noTextEdit="1"/>
              </p:cNvSpPr>
              <p:nvPr/>
            </p:nvSpPr>
            <p:spPr>
              <a:xfrm>
                <a:off x="3688537" y="1254554"/>
                <a:ext cx="4375237" cy="591829"/>
              </a:xfrm>
              <a:prstGeom prst="rect">
                <a:avLst/>
              </a:prstGeom>
              <a:blipFill>
                <a:blip r:embed="rId2"/>
                <a:stretch>
                  <a:fillRect b="-1031"/>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06683D9-FE5C-42EF-85DF-F738EAAAC9D2}"/>
              </a:ext>
            </a:extLst>
          </p:cNvPr>
          <p:cNvSpPr txBox="1"/>
          <p:nvPr/>
        </p:nvSpPr>
        <p:spPr>
          <a:xfrm>
            <a:off x="477443" y="2462463"/>
            <a:ext cx="11466908" cy="646331"/>
          </a:xfrm>
          <a:prstGeom prst="rect">
            <a:avLst/>
          </a:prstGeom>
          <a:noFill/>
        </p:spPr>
        <p:txBody>
          <a:bodyPr wrap="square" rtlCol="0">
            <a:spAutoFit/>
          </a:bodyPr>
          <a:lstStyle/>
          <a:p>
            <a:r>
              <a:rPr lang="it-IT" dirty="0"/>
              <a:t>Poiché la divergenza del rotore di un qualunque campo vettoriale è nulla, il primo termine di questa equazione è nullo. </a:t>
            </a:r>
          </a:p>
          <a:p>
            <a:r>
              <a:rPr lang="it-IT" dirty="0"/>
              <a:t>La conseguenza immediata è che anche:</a:t>
            </a:r>
          </a:p>
        </p:txBody>
      </p:sp>
      <p:cxnSp>
        <p:nvCxnSpPr>
          <p:cNvPr id="11" name="Connettore 2 10">
            <a:extLst>
              <a:ext uri="{FF2B5EF4-FFF2-40B4-BE49-F238E27FC236}">
                <a16:creationId xmlns:a16="http://schemas.microsoft.com/office/drawing/2014/main" id="{93DA9302-CED5-434F-913A-40F7A9EA1509}"/>
              </a:ext>
            </a:extLst>
          </p:cNvPr>
          <p:cNvCxnSpPr/>
          <p:nvPr/>
        </p:nvCxnSpPr>
        <p:spPr>
          <a:xfrm flipH="1" flipV="1">
            <a:off x="4652211" y="1936401"/>
            <a:ext cx="224590" cy="436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C9C25453-80AB-4ACE-89C0-B6DC33B664C4}"/>
                  </a:ext>
                </a:extLst>
              </p:cNvPr>
              <p:cNvSpPr txBox="1"/>
              <p:nvPr/>
            </p:nvSpPr>
            <p:spPr>
              <a:xfrm>
                <a:off x="5243577" y="3108794"/>
                <a:ext cx="1265155"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r>
                        <a:rPr lang="it-IT" sz="3200" b="0" i="1" smtClean="0">
                          <a:latin typeface="Cambria Math" panose="02040503050406030204" pitchFamily="18" charset="0"/>
                        </a:rPr>
                        <m:t>=0</m:t>
                      </m:r>
                    </m:oMath>
                  </m:oMathPara>
                </a14:m>
                <a:endParaRPr lang="it-IT" sz="3200" dirty="0"/>
              </a:p>
            </p:txBody>
          </p:sp>
        </mc:Choice>
        <mc:Fallback xmlns="">
          <p:sp>
            <p:nvSpPr>
              <p:cNvPr id="17" name="CasellaDiTesto 16">
                <a:extLst>
                  <a:ext uri="{FF2B5EF4-FFF2-40B4-BE49-F238E27FC236}">
                    <a16:creationId xmlns:a16="http://schemas.microsoft.com/office/drawing/2014/main" id="{C9C25453-80AB-4ACE-89C0-B6DC33B664C4}"/>
                  </a:ext>
                </a:extLst>
              </p:cNvPr>
              <p:cNvSpPr txBox="1">
                <a:spLocks noRot="1" noChangeAspect="1" noMove="1" noResize="1" noEditPoints="1" noAdjustHandles="1" noChangeArrowheads="1" noChangeShapeType="1" noTextEdit="1"/>
              </p:cNvSpPr>
              <p:nvPr/>
            </p:nvSpPr>
            <p:spPr>
              <a:xfrm>
                <a:off x="5243577" y="3108794"/>
                <a:ext cx="1265155" cy="55233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E246E40D-19EF-44A6-841B-0964D85F2C39}"/>
                  </a:ext>
                </a:extLst>
              </p:cNvPr>
              <p:cNvSpPr txBox="1"/>
              <p:nvPr/>
            </p:nvSpPr>
            <p:spPr>
              <a:xfrm>
                <a:off x="7171497" y="4937763"/>
                <a:ext cx="17845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𝜌</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𝑐𝑜𝑠𝑡</m:t>
                      </m:r>
                    </m:oMath>
                  </m:oMathPara>
                </a14:m>
                <a:endParaRPr lang="it-IT" sz="3200" dirty="0"/>
              </a:p>
            </p:txBody>
          </p:sp>
        </mc:Choice>
        <mc:Fallback xmlns="">
          <p:sp>
            <p:nvSpPr>
              <p:cNvPr id="19" name="CasellaDiTesto 18">
                <a:extLst>
                  <a:ext uri="{FF2B5EF4-FFF2-40B4-BE49-F238E27FC236}">
                    <a16:creationId xmlns:a16="http://schemas.microsoft.com/office/drawing/2014/main" id="{E246E40D-19EF-44A6-841B-0964D85F2C39}"/>
                  </a:ext>
                </a:extLst>
              </p:cNvPr>
              <p:cNvSpPr txBox="1">
                <a:spLocks noRot="1" noChangeAspect="1" noMove="1" noResize="1" noEditPoints="1" noAdjustHandles="1" noChangeArrowheads="1" noChangeShapeType="1" noTextEdit="1"/>
              </p:cNvSpPr>
              <p:nvPr/>
            </p:nvSpPr>
            <p:spPr>
              <a:xfrm>
                <a:off x="7171497" y="4937763"/>
                <a:ext cx="1784554"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22791352-BE8F-4961-89C4-F258832F6A89}"/>
                  </a:ext>
                </a:extLst>
              </p:cNvPr>
              <p:cNvSpPr txBox="1"/>
              <p:nvPr/>
            </p:nvSpPr>
            <p:spPr>
              <a:xfrm>
                <a:off x="2618439" y="4715780"/>
                <a:ext cx="1966949"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r>
                        <a:rPr lang="it-IT" sz="3200" b="0" i="1" smtClean="0">
                          <a:latin typeface="Cambria Math" panose="02040503050406030204" pitchFamily="18" charset="0"/>
                          <a:ea typeface="Cambria Math" panose="02040503050406030204" pitchFamily="18" charset="0"/>
                        </a:rPr>
                        <m:t> </m:t>
                      </m:r>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𝜕𝜌</m:t>
                          </m:r>
                        </m:num>
                        <m:den>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𝑡</m:t>
                          </m:r>
                        </m:den>
                      </m:f>
                    </m:oMath>
                  </m:oMathPara>
                </a14:m>
                <a:endParaRPr lang="it-IT" sz="3200" dirty="0"/>
              </a:p>
            </p:txBody>
          </p:sp>
        </mc:Choice>
        <mc:Fallback xmlns="">
          <p:sp>
            <p:nvSpPr>
              <p:cNvPr id="21" name="CasellaDiTesto 20">
                <a:extLst>
                  <a:ext uri="{FF2B5EF4-FFF2-40B4-BE49-F238E27FC236}">
                    <a16:creationId xmlns:a16="http://schemas.microsoft.com/office/drawing/2014/main" id="{22791352-BE8F-4961-89C4-F258832F6A89}"/>
                  </a:ext>
                </a:extLst>
              </p:cNvPr>
              <p:cNvSpPr txBox="1">
                <a:spLocks noRot="1" noChangeAspect="1" noMove="1" noResize="1" noEditPoints="1" noAdjustHandles="1" noChangeArrowheads="1" noChangeShapeType="1" noTextEdit="1"/>
              </p:cNvSpPr>
              <p:nvPr/>
            </p:nvSpPr>
            <p:spPr>
              <a:xfrm>
                <a:off x="2618439" y="4715780"/>
                <a:ext cx="1966949" cy="936410"/>
              </a:xfrm>
              <a:prstGeom prst="rect">
                <a:avLst/>
              </a:prstGeom>
              <a:blipFill>
                <a:blip r:embed="rId5"/>
                <a:stretch>
                  <a:fillRect/>
                </a:stretch>
              </a:blipFill>
            </p:spPr>
            <p:txBody>
              <a:bodyPr/>
              <a:lstStyle/>
              <a:p>
                <a:r>
                  <a:rPr lang="it-IT">
                    <a:noFill/>
                  </a:rPr>
                  <a:t> </a:t>
                </a:r>
              </a:p>
            </p:txBody>
          </p:sp>
        </mc:Fallback>
      </mc:AlternateContent>
      <p:sp>
        <p:nvSpPr>
          <p:cNvPr id="22" name="Freccia a destra 21">
            <a:extLst>
              <a:ext uri="{FF2B5EF4-FFF2-40B4-BE49-F238E27FC236}">
                <a16:creationId xmlns:a16="http://schemas.microsoft.com/office/drawing/2014/main" id="{2AB4710C-B69C-4FF1-9506-DB3DC2C84D58}"/>
              </a:ext>
            </a:extLst>
          </p:cNvPr>
          <p:cNvSpPr/>
          <p:nvPr/>
        </p:nvSpPr>
        <p:spPr>
          <a:xfrm>
            <a:off x="5423343" y="5108376"/>
            <a:ext cx="722671" cy="40303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200" dirty="0"/>
          </a:p>
        </p:txBody>
      </p:sp>
      <p:sp>
        <p:nvSpPr>
          <p:cNvPr id="14" name="CasellaDiTesto 13">
            <a:extLst>
              <a:ext uri="{FF2B5EF4-FFF2-40B4-BE49-F238E27FC236}">
                <a16:creationId xmlns:a16="http://schemas.microsoft.com/office/drawing/2014/main" id="{D1694178-91DB-4FD1-BCFE-EAB1D898EA16}"/>
              </a:ext>
            </a:extLst>
          </p:cNvPr>
          <p:cNvSpPr txBox="1"/>
          <p:nvPr/>
        </p:nvSpPr>
        <p:spPr>
          <a:xfrm>
            <a:off x="561473" y="4139293"/>
            <a:ext cx="2849691" cy="369332"/>
          </a:xfrm>
          <a:prstGeom prst="rect">
            <a:avLst/>
          </a:prstGeom>
          <a:noFill/>
        </p:spPr>
        <p:txBody>
          <a:bodyPr wrap="none" rtlCol="0">
            <a:spAutoFit/>
          </a:bodyPr>
          <a:lstStyle/>
          <a:p>
            <a:r>
              <a:rPr lang="it-IT" dirty="0"/>
              <a:t>Dall’equazione di continuità:</a:t>
            </a:r>
          </a:p>
        </p:txBody>
      </p:sp>
      <p:sp>
        <p:nvSpPr>
          <p:cNvPr id="15" name="CasellaDiTesto 14">
            <a:extLst>
              <a:ext uri="{FF2B5EF4-FFF2-40B4-BE49-F238E27FC236}">
                <a16:creationId xmlns:a16="http://schemas.microsoft.com/office/drawing/2014/main" id="{F6B0754F-DFFF-4E6A-9300-7B52C9090BA3}"/>
              </a:ext>
            </a:extLst>
          </p:cNvPr>
          <p:cNvSpPr txBox="1"/>
          <p:nvPr/>
        </p:nvSpPr>
        <p:spPr>
          <a:xfrm>
            <a:off x="636814" y="6082393"/>
            <a:ext cx="3912610" cy="369332"/>
          </a:xfrm>
          <a:prstGeom prst="rect">
            <a:avLst/>
          </a:prstGeom>
          <a:noFill/>
        </p:spPr>
        <p:txBody>
          <a:bodyPr wrap="none" rtlCol="0">
            <a:spAutoFit/>
          </a:bodyPr>
          <a:lstStyle/>
          <a:p>
            <a:r>
              <a:rPr lang="it-IT" dirty="0"/>
              <a:t>Ovvero ci troviamo nel caso stazionario</a:t>
            </a:r>
          </a:p>
        </p:txBody>
      </p:sp>
      <p:sp>
        <p:nvSpPr>
          <p:cNvPr id="23" name="Freccia a destra 22">
            <a:extLst>
              <a:ext uri="{FF2B5EF4-FFF2-40B4-BE49-F238E27FC236}">
                <a16:creationId xmlns:a16="http://schemas.microsoft.com/office/drawing/2014/main" id="{9DAF6C06-BC6F-4BD6-9722-960E25C7B941}"/>
              </a:ext>
            </a:extLst>
          </p:cNvPr>
          <p:cNvSpPr/>
          <p:nvPr/>
        </p:nvSpPr>
        <p:spPr>
          <a:xfrm>
            <a:off x="4885999" y="6039490"/>
            <a:ext cx="722671" cy="40303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200" dirty="0"/>
          </a:p>
        </p:txBody>
      </p:sp>
      <p:sp>
        <p:nvSpPr>
          <p:cNvPr id="24" name="CasellaDiTesto 23">
            <a:extLst>
              <a:ext uri="{FF2B5EF4-FFF2-40B4-BE49-F238E27FC236}">
                <a16:creationId xmlns:a16="http://schemas.microsoft.com/office/drawing/2014/main" id="{4B3B2096-BD1F-4C8D-A996-4183FF76BE24}"/>
              </a:ext>
            </a:extLst>
          </p:cNvPr>
          <p:cNvSpPr txBox="1"/>
          <p:nvPr/>
        </p:nvSpPr>
        <p:spPr>
          <a:xfrm>
            <a:off x="6037771" y="6039490"/>
            <a:ext cx="5199757" cy="369332"/>
          </a:xfrm>
          <a:prstGeom prst="rect">
            <a:avLst/>
          </a:prstGeom>
          <a:noFill/>
        </p:spPr>
        <p:txBody>
          <a:bodyPr wrap="none" rtlCol="0">
            <a:spAutoFit/>
          </a:bodyPr>
          <a:lstStyle/>
          <a:p>
            <a:r>
              <a:rPr lang="it-IT" dirty="0"/>
              <a:t>La Legge di Ampère vale solo in condizioni stazionarie</a:t>
            </a:r>
          </a:p>
        </p:txBody>
      </p:sp>
    </p:spTree>
    <p:extLst>
      <p:ext uri="{BB962C8B-B14F-4D97-AF65-F5344CB8AC3E}">
        <p14:creationId xmlns:p14="http://schemas.microsoft.com/office/powerpoint/2010/main" val="298684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7" grpId="0"/>
      <p:bldP spid="19" grpId="0"/>
      <p:bldP spid="21" grpId="0"/>
      <p:bldP spid="22" grpId="0" animBg="1"/>
      <p:bldP spid="14" grpId="0"/>
      <p:bldP spid="15"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9F3C4DB-D4A0-451F-B4A9-A3229E01BD4C}"/>
              </a:ext>
            </a:extLst>
          </p:cNvPr>
          <p:cNvSpPr txBox="1"/>
          <p:nvPr/>
        </p:nvSpPr>
        <p:spPr>
          <a:xfrm>
            <a:off x="408214" y="522513"/>
            <a:ext cx="11519807" cy="923330"/>
          </a:xfrm>
          <a:prstGeom prst="rect">
            <a:avLst/>
          </a:prstGeom>
          <a:noFill/>
        </p:spPr>
        <p:txBody>
          <a:bodyPr wrap="square" rtlCol="0">
            <a:spAutoFit/>
          </a:bodyPr>
          <a:lstStyle/>
          <a:p>
            <a:r>
              <a:rPr lang="it-IT" dirty="0"/>
              <a:t>L’inadeguatezza della legge di Ampère nel descrivere correttamente il caso dipendente dal tempo (dinamico) risulta ancora più evidente , soprattutto da un punto di vista fisico, se partiamo dalla forma integrale di questa equazione ovvero dal teorema della circuitazione di Ampère:</a:t>
            </a:r>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CFDD065F-B6E2-4597-9EFC-AFAF4046C245}"/>
                  </a:ext>
                </a:extLst>
              </p:cNvPr>
              <p:cNvSpPr txBox="1"/>
              <p:nvPr/>
            </p:nvSpPr>
            <p:spPr>
              <a:xfrm>
                <a:off x="4044067" y="1445843"/>
                <a:ext cx="3879273" cy="10610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m:oMathPara>
                </a14:m>
                <a:endParaRPr lang="it-IT" sz="2400" dirty="0"/>
              </a:p>
            </p:txBody>
          </p:sp>
        </mc:Choice>
        <mc:Fallback xmlns="">
          <p:sp>
            <p:nvSpPr>
              <p:cNvPr id="21" name="CasellaDiTesto 20">
                <a:extLst>
                  <a:ext uri="{FF2B5EF4-FFF2-40B4-BE49-F238E27FC236}">
                    <a16:creationId xmlns:a16="http://schemas.microsoft.com/office/drawing/2014/main" id="{CFDD065F-B6E2-4597-9EFC-AFAF4046C245}"/>
                  </a:ext>
                </a:extLst>
              </p:cNvPr>
              <p:cNvSpPr txBox="1">
                <a:spLocks noRot="1" noChangeAspect="1" noMove="1" noResize="1" noEditPoints="1" noAdjustHandles="1" noChangeArrowheads="1" noChangeShapeType="1" noTextEdit="1"/>
              </p:cNvSpPr>
              <p:nvPr/>
            </p:nvSpPr>
            <p:spPr>
              <a:xfrm>
                <a:off x="4044067" y="1445843"/>
                <a:ext cx="3879273" cy="106106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2193E965-FBB1-4B6A-AFA6-692312684423}"/>
                  </a:ext>
                </a:extLst>
              </p:cNvPr>
              <p:cNvSpPr txBox="1"/>
              <p:nvPr/>
            </p:nvSpPr>
            <p:spPr>
              <a:xfrm>
                <a:off x="577516" y="2847473"/>
                <a:ext cx="11244370" cy="663169"/>
              </a:xfrm>
              <a:prstGeom prst="rect">
                <a:avLst/>
              </a:prstGeom>
              <a:noFill/>
            </p:spPr>
            <p:txBody>
              <a:bodyPr wrap="square" rtlCol="0">
                <a:spAutoFit/>
              </a:bodyPr>
              <a:lstStyle/>
              <a:p>
                <a:r>
                  <a:rPr lang="it-IT" dirty="0"/>
                  <a:t>Consideriamo difatti un semplice circuito RC (una resistenza in serie ad un condensatore) e supponiamo che in questo circuito scorra la corrente </a:t>
                </a:r>
                <a14:m>
                  <m:oMath xmlns:m="http://schemas.openxmlformats.org/officeDocument/2006/math">
                    <m:r>
                      <a:rPr lang="it-IT" sz="1800" b="0" i="1" smtClean="0">
                        <a:latin typeface="Cambria Math" panose="02040503050406030204" pitchFamily="18" charset="0"/>
                        <a:ea typeface="Cambria Math" panose="02040503050406030204" pitchFamily="18" charset="0"/>
                      </a:rPr>
                      <m:t>𝑖</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𝑡</m:t>
                    </m:r>
                    <m:r>
                      <a:rPr lang="it-IT" sz="1800" b="0" i="1" smtClean="0">
                        <a:latin typeface="Cambria Math" panose="02040503050406030204" pitchFamily="18" charset="0"/>
                        <a:ea typeface="Cambria Math" panose="02040503050406030204" pitchFamily="18" charset="0"/>
                      </a:rPr>
                      <m:t>)</m:t>
                    </m:r>
                  </m:oMath>
                </a14:m>
                <a:endParaRPr lang="it-IT" dirty="0"/>
              </a:p>
            </p:txBody>
          </p:sp>
        </mc:Choice>
        <mc:Fallback xmlns="">
          <p:sp>
            <p:nvSpPr>
              <p:cNvPr id="7" name="CasellaDiTesto 6">
                <a:extLst>
                  <a:ext uri="{FF2B5EF4-FFF2-40B4-BE49-F238E27FC236}">
                    <a16:creationId xmlns:a16="http://schemas.microsoft.com/office/drawing/2014/main" id="{2193E965-FBB1-4B6A-AFA6-692312684423}"/>
                  </a:ext>
                </a:extLst>
              </p:cNvPr>
              <p:cNvSpPr txBox="1">
                <a:spLocks noRot="1" noChangeAspect="1" noMove="1" noResize="1" noEditPoints="1" noAdjustHandles="1" noChangeArrowheads="1" noChangeShapeType="1" noTextEdit="1"/>
              </p:cNvSpPr>
              <p:nvPr/>
            </p:nvSpPr>
            <p:spPr>
              <a:xfrm>
                <a:off x="577516" y="2847473"/>
                <a:ext cx="11244370" cy="663169"/>
              </a:xfrm>
              <a:prstGeom prst="rect">
                <a:avLst/>
              </a:prstGeom>
              <a:blipFill>
                <a:blip r:embed="rId3"/>
                <a:stretch>
                  <a:fillRect l="-488" t="-4587" b="-11009"/>
                </a:stretch>
              </a:blipFill>
            </p:spPr>
            <p:txBody>
              <a:bodyPr/>
              <a:lstStyle/>
              <a:p>
                <a:r>
                  <a:rPr lang="it-IT">
                    <a:noFill/>
                  </a:rPr>
                  <a:t> </a:t>
                </a:r>
              </a:p>
            </p:txBody>
          </p:sp>
        </mc:Fallback>
      </mc:AlternateContent>
      <p:grpSp>
        <p:nvGrpSpPr>
          <p:cNvPr id="36" name="Gruppo 35">
            <a:extLst>
              <a:ext uri="{FF2B5EF4-FFF2-40B4-BE49-F238E27FC236}">
                <a16:creationId xmlns:a16="http://schemas.microsoft.com/office/drawing/2014/main" id="{87B6F168-B954-4022-A1E6-2DDBCB7AA57E}"/>
              </a:ext>
            </a:extLst>
          </p:cNvPr>
          <p:cNvGrpSpPr/>
          <p:nvPr/>
        </p:nvGrpSpPr>
        <p:grpSpPr>
          <a:xfrm>
            <a:off x="5029201" y="3510642"/>
            <a:ext cx="1722664" cy="2122264"/>
            <a:chOff x="5029201" y="3510642"/>
            <a:chExt cx="1722664" cy="2122264"/>
          </a:xfrm>
        </p:grpSpPr>
        <p:sp>
          <p:nvSpPr>
            <p:cNvPr id="17" name="Rettangolo 16">
              <a:extLst>
                <a:ext uri="{FF2B5EF4-FFF2-40B4-BE49-F238E27FC236}">
                  <a16:creationId xmlns:a16="http://schemas.microsoft.com/office/drawing/2014/main" id="{851FA1A5-DA24-4B1F-9A61-0972ACB38A5E}"/>
                </a:ext>
              </a:extLst>
            </p:cNvPr>
            <p:cNvSpPr/>
            <p:nvPr/>
          </p:nvSpPr>
          <p:spPr>
            <a:xfrm>
              <a:off x="5029201" y="4261757"/>
              <a:ext cx="1722664"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75155D9F-71DF-49EF-AD05-9DC6AF9D8736}"/>
                </a:ext>
              </a:extLst>
            </p:cNvPr>
            <p:cNvSpPr/>
            <p:nvPr/>
          </p:nvSpPr>
          <p:spPr>
            <a:xfrm>
              <a:off x="5029201" y="4836072"/>
              <a:ext cx="1722664"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9B988F64-FFAD-400F-B57C-2C97F3B4FF69}"/>
                </a:ext>
              </a:extLst>
            </p:cNvPr>
            <p:cNvCxnSpPr>
              <a:cxnSpLocks/>
              <a:endCxn id="17" idx="0"/>
            </p:cNvCxnSpPr>
            <p:nvPr/>
          </p:nvCxnSpPr>
          <p:spPr>
            <a:xfrm>
              <a:off x="5890533" y="3510642"/>
              <a:ext cx="0" cy="75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A2A23ADD-1083-4C48-8A6F-3CFC0C6E07B6}"/>
                </a:ext>
              </a:extLst>
            </p:cNvPr>
            <p:cNvCxnSpPr>
              <a:cxnSpLocks/>
            </p:cNvCxnSpPr>
            <p:nvPr/>
          </p:nvCxnSpPr>
          <p:spPr>
            <a:xfrm>
              <a:off x="5890533" y="4881791"/>
              <a:ext cx="0" cy="75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3DF9ECCC-615F-41BA-8DB9-D2E5E195325D}"/>
                    </a:ext>
                  </a:extLst>
                </p:cNvPr>
                <p:cNvSpPr txBox="1"/>
                <p:nvPr/>
              </p:nvSpPr>
              <p:spPr>
                <a:xfrm>
                  <a:off x="6008574" y="5263574"/>
                  <a:ext cx="5857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ea typeface="Cambria Math" panose="02040503050406030204" pitchFamily="18" charset="0"/>
                          </a:rPr>
                          <m:t>𝑖</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𝑡</m:t>
                        </m:r>
                        <m:r>
                          <a:rPr lang="it-IT" sz="1800"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28" name="CasellaDiTesto 27">
                  <a:extLst>
                    <a:ext uri="{FF2B5EF4-FFF2-40B4-BE49-F238E27FC236}">
                      <a16:creationId xmlns:a16="http://schemas.microsoft.com/office/drawing/2014/main" id="{3DF9ECCC-615F-41BA-8DB9-D2E5E195325D}"/>
                    </a:ext>
                  </a:extLst>
                </p:cNvPr>
                <p:cNvSpPr txBox="1">
                  <a:spLocks noRot="1" noChangeAspect="1" noMove="1" noResize="1" noEditPoints="1" noAdjustHandles="1" noChangeArrowheads="1" noChangeShapeType="1" noTextEdit="1"/>
                </p:cNvSpPr>
                <p:nvPr/>
              </p:nvSpPr>
              <p:spPr>
                <a:xfrm>
                  <a:off x="6008574" y="5263574"/>
                  <a:ext cx="585787" cy="369332"/>
                </a:xfrm>
                <a:prstGeom prst="rect">
                  <a:avLst/>
                </a:prstGeom>
                <a:blipFill>
                  <a:blip r:embed="rId4"/>
                  <a:stretch>
                    <a:fillRect b="-13115"/>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12E39C06-7CF5-4FFB-8D5C-5578EBA333F6}"/>
                  </a:ext>
                </a:extLst>
              </p:cNvPr>
              <p:cNvSpPr txBox="1"/>
              <p:nvPr/>
            </p:nvSpPr>
            <p:spPr>
              <a:xfrm>
                <a:off x="503252" y="6032716"/>
                <a:ext cx="11010643" cy="402931"/>
              </a:xfrm>
              <a:prstGeom prst="rect">
                <a:avLst/>
              </a:prstGeom>
              <a:noFill/>
            </p:spPr>
            <p:txBody>
              <a:bodyPr wrap="none" rtlCol="0">
                <a:spAutoFit/>
              </a:bodyPr>
              <a:lstStyle/>
              <a:p>
                <a:r>
                  <a:rPr lang="it-IT" dirty="0"/>
                  <a:t>Il flusso di cariche tra le armature del condensatore è zero, </a:t>
                </a:r>
                <a14:m>
                  <m:oMath xmlns:m="http://schemas.openxmlformats.org/officeDocument/2006/math">
                    <m:acc>
                      <m:accPr>
                        <m:chr m:val="⃗"/>
                        <m:ctrlPr>
                          <a:rPr lang="it-IT" sz="1800" i="1" smtClean="0">
                            <a:solidFill>
                              <a:srgbClr val="000000"/>
                            </a:solidFill>
                            <a:latin typeface="Cambria Math" panose="02040503050406030204" pitchFamily="18" charset="0"/>
                            <a:ea typeface="Cambria Math" panose="02040503050406030204" pitchFamily="18" charset="0"/>
                          </a:rPr>
                        </m:ctrlPr>
                      </m:accPr>
                      <m:e>
                        <m:r>
                          <a:rPr lang="it-IT" sz="1800" b="0" i="1" smtClean="0">
                            <a:solidFill>
                              <a:srgbClr val="000000"/>
                            </a:solidFill>
                            <a:latin typeface="Cambria Math" panose="02040503050406030204" pitchFamily="18" charset="0"/>
                            <a:ea typeface="Cambria Math" panose="02040503050406030204" pitchFamily="18" charset="0"/>
                          </a:rPr>
                          <m:t>𝐽</m:t>
                        </m:r>
                      </m:e>
                    </m:acc>
                  </m:oMath>
                </a14:m>
                <a:r>
                  <a:rPr lang="it-IT" dirty="0"/>
                  <a:t>=0 poiché non c’è movimento di cariche tra le armature</a:t>
                </a:r>
              </a:p>
            </p:txBody>
          </p:sp>
        </mc:Choice>
        <mc:Fallback xmlns="">
          <p:sp>
            <p:nvSpPr>
              <p:cNvPr id="35" name="CasellaDiTesto 34">
                <a:extLst>
                  <a:ext uri="{FF2B5EF4-FFF2-40B4-BE49-F238E27FC236}">
                    <a16:creationId xmlns:a16="http://schemas.microsoft.com/office/drawing/2014/main" id="{12E39C06-7CF5-4FFB-8D5C-5578EBA333F6}"/>
                  </a:ext>
                </a:extLst>
              </p:cNvPr>
              <p:cNvSpPr txBox="1">
                <a:spLocks noRot="1" noChangeAspect="1" noMove="1" noResize="1" noEditPoints="1" noAdjustHandles="1" noChangeArrowheads="1" noChangeShapeType="1" noTextEdit="1"/>
              </p:cNvSpPr>
              <p:nvPr/>
            </p:nvSpPr>
            <p:spPr>
              <a:xfrm>
                <a:off x="503252" y="6032716"/>
                <a:ext cx="11010643" cy="402931"/>
              </a:xfrm>
              <a:prstGeom prst="rect">
                <a:avLst/>
              </a:prstGeom>
              <a:blipFill>
                <a:blip r:embed="rId5"/>
                <a:stretch>
                  <a:fillRect l="-498" t="-22727" b="-24242"/>
                </a:stretch>
              </a:blipFill>
            </p:spPr>
            <p:txBody>
              <a:bodyPr/>
              <a:lstStyle/>
              <a:p>
                <a:r>
                  <a:rPr lang="it-IT">
                    <a:noFill/>
                  </a:rPr>
                  <a:t> </a:t>
                </a:r>
              </a:p>
            </p:txBody>
          </p:sp>
        </mc:Fallback>
      </mc:AlternateContent>
    </p:spTree>
    <p:extLst>
      <p:ext uri="{BB962C8B-B14F-4D97-AF65-F5344CB8AC3E}">
        <p14:creationId xmlns:p14="http://schemas.microsoft.com/office/powerpoint/2010/main" val="30609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B6F6ADED97B1A4A868B0157F67E4AFC" ma:contentTypeVersion="8" ma:contentTypeDescription="Creare un nuovo documento." ma:contentTypeScope="" ma:versionID="8cd48e2e0a24628b40ba0f3a26adebde">
  <xsd:schema xmlns:xsd="http://www.w3.org/2001/XMLSchema" xmlns:xs="http://www.w3.org/2001/XMLSchema" xmlns:p="http://schemas.microsoft.com/office/2006/metadata/properties" xmlns:ns3="c81e87da-12aa-4087-b994-ec99db9c6203" targetNamespace="http://schemas.microsoft.com/office/2006/metadata/properties" ma:root="true" ma:fieldsID="44000bb4fccfe3e9e0acd7fa64d6c4b7" ns3:_="">
    <xsd:import namespace="c81e87da-12aa-4087-b994-ec99db9c62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e87da-12aa-4087-b994-ec99db9c6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81224F-5B1C-4698-8852-44032614D1D2}">
  <ds:schemaRefs>
    <ds:schemaRef ds:uri="http://schemas.microsoft.com/sharepoint/v3/contenttype/forms"/>
  </ds:schemaRefs>
</ds:datastoreItem>
</file>

<file path=customXml/itemProps2.xml><?xml version="1.0" encoding="utf-8"?>
<ds:datastoreItem xmlns:ds="http://schemas.openxmlformats.org/officeDocument/2006/customXml" ds:itemID="{9A01E0C9-A939-42EA-8BF1-6ECA08460D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1e87da-12aa-4087-b994-ec99db9c6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EA5CC5-A1FF-4DC4-A2DD-A535356F67FE}">
  <ds:schemaRefs>
    <ds:schemaRef ds:uri="http://purl.org/dc/elements/1.1/"/>
    <ds:schemaRef ds:uri="http://schemas.openxmlformats.org/package/2006/metadata/core-properties"/>
    <ds:schemaRef ds:uri="c81e87da-12aa-4087-b994-ec99db9c6203"/>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248</TotalTime>
  <Words>1435</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Calibri Light</vt:lpstr>
      <vt:lpstr>Cambria Math</vt:lpstr>
      <vt:lpstr>Symbol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63</cp:revision>
  <cp:lastPrinted>2021-05-19T08:46:03Z</cp:lastPrinted>
  <dcterms:created xsi:type="dcterms:W3CDTF">2020-05-25T18:13:19Z</dcterms:created>
  <dcterms:modified xsi:type="dcterms:W3CDTF">2021-05-19T13:16:22Z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0x010100DB6F6ADED97B1A4A868B0157F67E4AFC</vt:lpwstr>
  </property>
</Properties>
</file>