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80" r:id="rId13"/>
    <p:sldId id="278" r:id="rId14"/>
    <p:sldId id="279" r:id="rId15"/>
    <p:sldId id="281" r:id="rId16"/>
    <p:sldId id="284" r:id="rId17"/>
    <p:sldId id="286" r:id="rId18"/>
    <p:sldId id="288" r:id="rId19"/>
    <p:sldId id="289" r:id="rId20"/>
    <p:sldId id="290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D6F21-F2C9-46D6-9B8E-14CCF3F6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5090C4-3C3D-4427-AA2C-08971A1B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9FB7B-EDA0-464C-ADF0-DDEC3E4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16ABBD-7376-4849-9967-0DE47C9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CC3DED-3036-4A87-A3D3-D5C0708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8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729FE-57A2-495C-8223-5170D5FB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43B60-1554-4638-AFFD-CC3F39D4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D3A83-DB64-44A3-8F63-19393395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3469E-3020-432B-8BBC-DC8CE172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CFCC1-F30A-4FEF-9E08-A715225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1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B95C0D-184E-4572-8A92-9A2BA0937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26E518-D53D-4677-85EE-29F6EB78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9E889C-67E8-4398-9813-D1653086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7560C-AE9A-4671-953F-04B297A5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40B31C-31C4-42D2-BB29-42A200C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4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D54C8-4B37-431B-BF0E-0961BFE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D562A-773B-4441-8390-F5E928A6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9DEF7-F6FF-4E36-B3A4-871FDC6A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CEB1-A350-4CCA-ACA3-A7341DB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1DBF5-1172-4C8B-9649-41336F73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3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CB2F8-B6E8-4002-AACD-3B823F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360EA-8305-474D-9738-50348611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A76BF-0776-454E-B87F-4B05C9B8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5EC2C-A69E-4954-8BB0-11D4FA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2D2E0-772C-478C-AB36-672D5DF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5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CAA6A-DDB5-41E3-B8EB-DA38AFE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D250-ACDB-4946-A902-FE93902E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C7E355-710A-4930-A59F-95F6BE4A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78B343-F658-4786-8E26-45AE80A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3D0F7-696D-44B2-9707-B4C75E78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AE429-8E78-4314-BEC5-2DF78BB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CC338-D573-4BC6-965C-0C869CEF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FDFC5-9907-4CA8-BD02-4DE4E709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E2A88-E822-4BFF-86C3-F7416AA7F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B5D78B-2F2E-4992-A5D6-F6952A66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9F1FE0-63DA-4561-8825-AA5C8D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79A18C-43FB-4A62-80C1-5D44B7A6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A16A85-30F6-41C6-9ABE-AB82BC1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CDA740-9AC1-4E89-AC42-5761EF7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42EF1-38B4-4BBF-A9E1-7FB2308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4C045C-5425-4A04-B50E-F965CEDF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EE656E-7BB0-4606-A11A-B80443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C9AFC8-8E35-4402-B27E-D5F018F7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025F32-442F-4332-966E-5C61B26D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183969-FA59-44F8-AA45-C40684B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746211-B6CB-4747-A208-3B6F4F9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DB03-E575-426A-B1E7-C8F155B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65764-CA8C-4F63-B2EF-0C8C11D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188CB-3412-4CB7-A66C-525D048C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400EF-D823-42E5-8620-EDAC58B1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0A3508-47A6-4107-B7CF-8C6E652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8FF1F8-62FD-4437-8B77-DBD15DA7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7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C8202-56D6-4C70-AE9A-F2C3D9CD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BE71D-8781-46F8-B1F5-A7D9017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CF6F1-B9F6-4E02-98F6-5471425B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5D31ED-B80E-4494-A43F-E309C256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A62DA8-4FE5-482C-83CB-030A943C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D87D2-D5C7-4F66-B748-84623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FE38C8-44BE-40C2-89CF-BA398B0D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F5227-80EF-4490-B33A-DA4E7F38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42AE0-9F3A-434F-AD61-BF8C87F27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6FD9-B5FB-4622-8673-9CC87E092568}" type="datetimeFigureOut">
              <a:rPr lang="it-IT" smtClean="0"/>
              <a:t>01/06/2021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AF0C6-3675-4970-A3A0-9C13BEB8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E3909-5963-470C-8182-D8BA1C54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2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D6BB623-B251-41F9-ABCF-26801B6ED132}"/>
                  </a:ext>
                </a:extLst>
              </p:cNvPr>
              <p:cNvSpPr txBox="1"/>
              <p:nvPr/>
            </p:nvSpPr>
            <p:spPr>
              <a:xfrm>
                <a:off x="4541472" y="1191511"/>
                <a:ext cx="1554528" cy="1035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D6BB623-B251-41F9-ABCF-26801B6ED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472" y="1191511"/>
                <a:ext cx="1554528" cy="1035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1D75A85-54E0-46D2-904D-731E36CE4CFC}"/>
                  </a:ext>
                </a:extLst>
              </p:cNvPr>
              <p:cNvSpPr txBox="1"/>
              <p:nvPr/>
            </p:nvSpPr>
            <p:spPr>
              <a:xfrm>
                <a:off x="3666845" y="2597222"/>
                <a:ext cx="4433842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~3×</m:t>
                      </m:r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1D75A85-54E0-46D2-904D-731E36CE4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845" y="2597222"/>
                <a:ext cx="4433842" cy="1038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D2140C-5F83-4A55-92B0-057A521FF1EC}"/>
                  </a:ext>
                </a:extLst>
              </p:cNvPr>
              <p:cNvSpPr txBox="1"/>
              <p:nvPr/>
            </p:nvSpPr>
            <p:spPr>
              <a:xfrm>
                <a:off x="4991339" y="4144480"/>
                <a:ext cx="1104661" cy="843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AAD2140C-5F83-4A55-92B0-057A521FF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339" y="4144480"/>
                <a:ext cx="1104661" cy="843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CC6519-37CE-4C94-A4E8-D1ACED7E0B6B}"/>
              </a:ext>
            </a:extLst>
          </p:cNvPr>
          <p:cNvSpPr txBox="1"/>
          <p:nvPr/>
        </p:nvSpPr>
        <p:spPr>
          <a:xfrm>
            <a:off x="2527170" y="122651"/>
            <a:ext cx="713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accent2"/>
                </a:solidFill>
              </a:rPr>
              <a:t>Propagazione delle luce nei mezzi isotropi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0980E-4F02-46D6-9B9C-FF5F6B98A52E}"/>
                  </a:ext>
                </a:extLst>
              </p:cNvPr>
              <p:cNvSpPr txBox="1"/>
              <p:nvPr/>
            </p:nvSpPr>
            <p:spPr>
              <a:xfrm>
                <a:off x="1048813" y="5342094"/>
                <a:ext cx="5767092" cy="103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𝜀𝜇</m:t>
                              </m:r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570980E-4F02-46D6-9B9C-FF5F6B98A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13" y="5342094"/>
                <a:ext cx="5767092" cy="10386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D12DDD2F-663E-43E6-9818-86D72B781BAA}"/>
              </a:ext>
            </a:extLst>
          </p:cNvPr>
          <p:cNvSpPr/>
          <p:nvPr/>
        </p:nvSpPr>
        <p:spPr>
          <a:xfrm>
            <a:off x="7050505" y="3898232"/>
            <a:ext cx="505327" cy="27271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5A81AF5D-5B1C-4B8E-B38D-A37501748E57}"/>
              </a:ext>
            </a:extLst>
          </p:cNvPr>
          <p:cNvSpPr/>
          <p:nvPr/>
        </p:nvSpPr>
        <p:spPr>
          <a:xfrm>
            <a:off x="7852611" y="4987916"/>
            <a:ext cx="906378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9B1A6A5-C822-4ADF-B1B0-2C88DB99887D}"/>
                  </a:ext>
                </a:extLst>
              </p:cNvPr>
              <p:cNvSpPr txBox="1"/>
              <p:nvPr/>
            </p:nvSpPr>
            <p:spPr>
              <a:xfrm>
                <a:off x="9175545" y="4986312"/>
                <a:ext cx="2374771" cy="5863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9B1A6A5-C822-4ADF-B1B0-2C88DB998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545" y="4986312"/>
                <a:ext cx="2374771" cy="586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12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 animBg="1"/>
      <p:bldP spid="8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0C6ACF-32D5-4386-A4AD-F11F88982BF8}"/>
              </a:ext>
            </a:extLst>
          </p:cNvPr>
          <p:cNvSpPr txBox="1"/>
          <p:nvPr/>
        </p:nvSpPr>
        <p:spPr>
          <a:xfrm>
            <a:off x="3109721" y="88347"/>
            <a:ext cx="5239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Riflessione da uno specchio sferico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F46C72-72EA-4B25-9709-F9DAD75DBDEE}"/>
              </a:ext>
            </a:extLst>
          </p:cNvPr>
          <p:cNvSpPr txBox="1"/>
          <p:nvPr/>
        </p:nvSpPr>
        <p:spPr>
          <a:xfrm>
            <a:off x="1239781" y="1191784"/>
            <a:ext cx="99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ottiene tagliando con un piano una frazione di una superficie sferica riflettente, linea MM’ del disegno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5BF27B8C-1E70-48BC-906E-27EAF5C6D84B}"/>
              </a:ext>
            </a:extLst>
          </p:cNvPr>
          <p:cNvSpPr txBox="1"/>
          <p:nvPr/>
        </p:nvSpPr>
        <p:spPr>
          <a:xfrm>
            <a:off x="4891434" y="5656899"/>
            <a:ext cx="20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V= vertice, C=centro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751EE4F-188A-4EFC-AC95-49EBC67CC202}"/>
                  </a:ext>
                </a:extLst>
              </p:cNvPr>
              <p:cNvSpPr txBox="1"/>
              <p:nvPr/>
            </p:nvSpPr>
            <p:spPr>
              <a:xfrm>
                <a:off x="8594016" y="5381249"/>
                <a:ext cx="195309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B751EE4F-188A-4EFC-AC95-49EBC67C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16" y="5381249"/>
                <a:ext cx="1953099" cy="8819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uppo 47">
            <a:extLst>
              <a:ext uri="{FF2B5EF4-FFF2-40B4-BE49-F238E27FC236}">
                <a16:creationId xmlns:a16="http://schemas.microsoft.com/office/drawing/2014/main" id="{E995FD55-E69B-4585-8C3A-2E055E5F1568}"/>
              </a:ext>
            </a:extLst>
          </p:cNvPr>
          <p:cNvGrpSpPr/>
          <p:nvPr/>
        </p:nvGrpSpPr>
        <p:grpSpPr>
          <a:xfrm>
            <a:off x="3053441" y="2178271"/>
            <a:ext cx="6155871" cy="3175907"/>
            <a:chOff x="3053441" y="2178271"/>
            <a:chExt cx="6155871" cy="3175907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4CC6860F-462B-44F6-A3CB-325DEFD831B4}"/>
                </a:ext>
              </a:extLst>
            </p:cNvPr>
            <p:cNvGrpSpPr/>
            <p:nvPr/>
          </p:nvGrpSpPr>
          <p:grpSpPr>
            <a:xfrm>
              <a:off x="4359726" y="2178271"/>
              <a:ext cx="2849336" cy="3175907"/>
              <a:chOff x="3984171" y="1567543"/>
              <a:chExt cx="3591186" cy="3967843"/>
            </a:xfrm>
          </p:grpSpPr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35807F2D-12FB-499C-9E68-720D59E428A7}"/>
                  </a:ext>
                </a:extLst>
              </p:cNvPr>
              <p:cNvSpPr/>
              <p:nvPr/>
            </p:nvSpPr>
            <p:spPr>
              <a:xfrm rot="1875794">
                <a:off x="4083322" y="1834023"/>
                <a:ext cx="3492035" cy="3492035"/>
              </a:xfrm>
              <a:prstGeom prst="arc">
                <a:avLst>
                  <a:gd name="adj1" fmla="val 15964757"/>
                  <a:gd name="adj2" fmla="val 187842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3C251E0D-D201-4E55-BDB7-02DBBA28371A}"/>
                  </a:ext>
                </a:extLst>
              </p:cNvPr>
              <p:cNvGrpSpPr/>
              <p:nvPr/>
            </p:nvGrpSpPr>
            <p:grpSpPr>
              <a:xfrm>
                <a:off x="3984171" y="1567543"/>
                <a:ext cx="3584122" cy="3967843"/>
                <a:chOff x="3984171" y="1567543"/>
                <a:chExt cx="3584122" cy="3967843"/>
              </a:xfrm>
            </p:grpSpPr>
            <p:sp>
              <p:nvSpPr>
                <p:cNvPr id="5" name="Ovale 4">
                  <a:extLst>
                    <a:ext uri="{FF2B5EF4-FFF2-40B4-BE49-F238E27FC236}">
                      <a16:creationId xmlns:a16="http://schemas.microsoft.com/office/drawing/2014/main" id="{A97AF981-50DF-4A7B-BA11-3FE548105C4B}"/>
                    </a:ext>
                  </a:extLst>
                </p:cNvPr>
                <p:cNvSpPr/>
                <p:nvPr/>
              </p:nvSpPr>
              <p:spPr>
                <a:xfrm>
                  <a:off x="3984171" y="1787979"/>
                  <a:ext cx="3584122" cy="3584122"/>
                </a:xfrm>
                <a:prstGeom prst="ellipse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12EC2460-BF04-41AD-994C-AA11F58B02E9}"/>
                    </a:ext>
                  </a:extLst>
                </p:cNvPr>
                <p:cNvCxnSpPr/>
                <p:nvPr/>
              </p:nvCxnSpPr>
              <p:spPr>
                <a:xfrm>
                  <a:off x="6645729" y="1567543"/>
                  <a:ext cx="0" cy="3967843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190E7240-B8A1-4171-957F-8DB9A125EB0E}"/>
                    </a:ext>
                  </a:extLst>
                </p:cNvPr>
                <p:cNvSpPr txBox="1"/>
                <p:nvPr/>
              </p:nvSpPr>
              <p:spPr>
                <a:xfrm>
                  <a:off x="6645729" y="1651125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M’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58C4E164-02AA-48E8-B9B3-A9DA12E46C93}"/>
                    </a:ext>
                  </a:extLst>
                </p:cNvPr>
                <p:cNvSpPr txBox="1"/>
                <p:nvPr/>
              </p:nvSpPr>
              <p:spPr>
                <a:xfrm>
                  <a:off x="6667467" y="5084412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M</a:t>
                  </a:r>
                </a:p>
              </p:txBody>
            </p:sp>
          </p:grpSp>
        </p:grp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22C0A51-202A-4AF7-9167-6C4B423A1775}"/>
                </a:ext>
              </a:extLst>
            </p:cNvPr>
            <p:cNvCxnSpPr/>
            <p:nvPr/>
          </p:nvCxnSpPr>
          <p:spPr>
            <a:xfrm>
              <a:off x="3053441" y="3700910"/>
              <a:ext cx="6155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D1114BE-58B8-47B4-AB00-52FBD0660576}"/>
                </a:ext>
              </a:extLst>
            </p:cNvPr>
            <p:cNvSpPr txBox="1"/>
            <p:nvPr/>
          </p:nvSpPr>
          <p:spPr>
            <a:xfrm>
              <a:off x="7236374" y="3331578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7BE1785-606D-4884-8394-81485FC51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9488" y="2540789"/>
              <a:ext cx="714739" cy="1160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FAA802D-E049-41A6-8D85-D92015F99054}"/>
                </a:ext>
              </a:extLst>
            </p:cNvPr>
            <p:cNvCxnSpPr>
              <a:cxnSpLocks/>
            </p:cNvCxnSpPr>
            <p:nvPr/>
          </p:nvCxnSpPr>
          <p:spPr>
            <a:xfrm>
              <a:off x="5739488" y="3700876"/>
              <a:ext cx="744412" cy="1292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4E47BB-73AB-4851-8677-2827B1EE2A0D}"/>
                </a:ext>
              </a:extLst>
            </p:cNvPr>
            <p:cNvSpPr txBox="1"/>
            <p:nvPr/>
          </p:nvSpPr>
          <p:spPr>
            <a:xfrm>
              <a:off x="5473493" y="33106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25DD895-F0A4-4D9A-8426-6B043A41AAD4}"/>
                </a:ext>
              </a:extLst>
            </p:cNvPr>
            <p:cNvSpPr txBox="1"/>
            <p:nvPr/>
          </p:nvSpPr>
          <p:spPr>
            <a:xfrm>
              <a:off x="7718521" y="3396892"/>
              <a:ext cx="1433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Asse principale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6BF69B8C-DFB7-4C5C-A82B-3F91D8E50FD4}"/>
                </a:ext>
              </a:extLst>
            </p:cNvPr>
            <p:cNvSpPr txBox="1"/>
            <p:nvPr/>
          </p:nvSpPr>
          <p:spPr>
            <a:xfrm>
              <a:off x="5784198" y="283320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6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70E2764-9471-4AA8-90F1-827250DC7814}"/>
              </a:ext>
            </a:extLst>
          </p:cNvPr>
          <p:cNvSpPr txBox="1"/>
          <p:nvPr/>
        </p:nvSpPr>
        <p:spPr>
          <a:xfrm>
            <a:off x="3433011" y="288758"/>
            <a:ext cx="4908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Convenzioni utilizzate per i segni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69DE91-8572-4D1F-94A7-39D6FE6F30F6}"/>
              </a:ext>
            </a:extLst>
          </p:cNvPr>
          <p:cNvSpPr txBox="1"/>
          <p:nvPr/>
        </p:nvSpPr>
        <p:spPr>
          <a:xfrm>
            <a:off x="369970" y="1657493"/>
            <a:ext cx="116235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Detto A un punto oggetto situato sull’asse ottico indichiamo con p la sua distanza dal vertice V e con q la distanza dell’immagine A’ del punto dal vertice V</a:t>
            </a:r>
          </a:p>
          <a:p>
            <a:endParaRPr lang="it-IT" sz="2000" dirty="0"/>
          </a:p>
          <a:p>
            <a:r>
              <a:rPr lang="it-IT" sz="2000" dirty="0"/>
              <a:t>Se indichiamo con C il centro di curvatura dell’elemento sferico e con R il suo raggio e se supponiamo che la luce provenga da sinistra rispetto al vertice V possiamo avere due casi:</a:t>
            </a:r>
          </a:p>
          <a:p>
            <a:endParaRPr lang="it-IT" sz="2000" dirty="0"/>
          </a:p>
          <a:p>
            <a:pPr marL="342900" indent="-342900">
              <a:buAutoNum type="arabicParenR"/>
            </a:pPr>
            <a:r>
              <a:rPr lang="it-IT" sz="2000" dirty="0"/>
              <a:t>La superficie sferica può presentarsi alla luce incidente come concava con il centro di curvatura C a sinistra di V oppure</a:t>
            </a:r>
          </a:p>
          <a:p>
            <a:pPr marL="342900" indent="-342900">
              <a:buAutoNum type="arabicParenR"/>
            </a:pPr>
            <a:endParaRPr lang="it-IT" sz="2000" dirty="0"/>
          </a:p>
          <a:p>
            <a:pPr marL="342900" indent="-342900">
              <a:buAutoNum type="arabicParenR"/>
            </a:pPr>
            <a:r>
              <a:rPr lang="it-IT" sz="2000" dirty="0"/>
              <a:t>Convessa ovvero con il centro di curvatura C a destra di V</a:t>
            </a:r>
          </a:p>
          <a:p>
            <a:pPr marL="342900" indent="-342900">
              <a:buAutoNum type="arabicParenR"/>
            </a:pPr>
            <a:endParaRPr lang="it-IT" sz="2000" dirty="0"/>
          </a:p>
          <a:p>
            <a:r>
              <a:rPr lang="it-IT" sz="2000" dirty="0"/>
              <a:t>E’ necessario in questa notazione adottare un segno anche per il raggio R come di seguito specificato:</a:t>
            </a:r>
          </a:p>
        </p:txBody>
      </p:sp>
    </p:spTree>
    <p:extLst>
      <p:ext uri="{BB962C8B-B14F-4D97-AF65-F5344CB8AC3E}">
        <p14:creationId xmlns:p14="http://schemas.microsoft.com/office/powerpoint/2010/main" val="14569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82EA3A7-19D7-47EB-91B6-396C9B86D335}"/>
              </a:ext>
            </a:extLst>
          </p:cNvPr>
          <p:cNvSpPr txBox="1"/>
          <p:nvPr/>
        </p:nvSpPr>
        <p:spPr>
          <a:xfrm>
            <a:off x="400910" y="523230"/>
            <a:ext cx="11552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it-IT" sz="2000" dirty="0"/>
              <a:t>La luce proviene da sinistra rispetto al vertice V della superficie di discontinuità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Un oggetto A </a:t>
            </a:r>
            <a:r>
              <a:rPr lang="it-IT" sz="2000" dirty="0" err="1"/>
              <a:t>a</a:t>
            </a:r>
            <a:r>
              <a:rPr lang="it-IT" sz="2000" dirty="0"/>
              <a:t> sinistra di V ha una distanza p dal vertice positiva (oggetto reale) mentre un oggetto A </a:t>
            </a:r>
            <a:r>
              <a:rPr lang="it-IT" sz="2000" dirty="0" err="1"/>
              <a:t>a</a:t>
            </a:r>
            <a:r>
              <a:rPr lang="it-IT" sz="2000" dirty="0"/>
              <a:t> destra di V ha una distanza p negativa (oggetto virtuale)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Un’immagine A’ a destra di V ha distanza q positiva mentre un’immagine A’ a sinistra di V ha una q negativa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Il raggio di curvatura R è positivo se il centro di curvatura C è a destra di V (superficie convessa) ed è negativo se C è a sinistra di V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Per oggetti estesi  la distanza y di un punto dall’asse ottico è positiva se il punto è situato in alto rispetto all’asse ottico. Per immagini estese y’ è positiva se situata sotto l’asse ottico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Il rapporto I tra la dimensione trasversale dell’immagine y’ e la dimensione y dell’oggetto si dice ingrandimento lineare trasversale</a:t>
            </a:r>
          </a:p>
          <a:p>
            <a:pPr marL="342900" indent="-342900">
              <a:buAutoNum type="alphaLcParenR"/>
            </a:pPr>
            <a:endParaRPr lang="it-IT" sz="2000" dirty="0"/>
          </a:p>
          <a:p>
            <a:pPr marL="342900" indent="-342900">
              <a:buAutoNum type="alphaLcParenR"/>
            </a:pPr>
            <a:r>
              <a:rPr lang="it-IT" sz="2000" dirty="0"/>
              <a:t>L’ingrandimento risulta positivo quando l’immagine è capovolta rispetto all’oggetto</a:t>
            </a:r>
          </a:p>
        </p:txBody>
      </p:sp>
    </p:spTree>
    <p:extLst>
      <p:ext uri="{BB962C8B-B14F-4D97-AF65-F5344CB8AC3E}">
        <p14:creationId xmlns:p14="http://schemas.microsoft.com/office/powerpoint/2010/main" val="1063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0C6ACF-32D5-4386-A4AD-F11F88982BF8}"/>
              </a:ext>
            </a:extLst>
          </p:cNvPr>
          <p:cNvSpPr txBox="1"/>
          <p:nvPr/>
        </p:nvSpPr>
        <p:spPr>
          <a:xfrm>
            <a:off x="2564157" y="128895"/>
            <a:ext cx="651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Riflessione da uno specchio sferico concavo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BA9929-76E9-4DE8-AE92-0ED24E90BC9D}"/>
              </a:ext>
            </a:extLst>
          </p:cNvPr>
          <p:cNvSpPr txBox="1"/>
          <p:nvPr/>
        </p:nvSpPr>
        <p:spPr>
          <a:xfrm>
            <a:off x="2124853" y="4547614"/>
            <a:ext cx="768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L’equazione che regola il comportamento di uno specchio concavo è la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C945CC4-0BF0-4115-8AB6-857A83CCC8D8}"/>
                  </a:ext>
                </a:extLst>
              </p:cNvPr>
              <p:cNvSpPr txBox="1"/>
              <p:nvPr/>
            </p:nvSpPr>
            <p:spPr>
              <a:xfrm>
                <a:off x="5354157" y="5157718"/>
                <a:ext cx="1921039" cy="8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C945CC4-0BF0-4115-8AB6-857A83CC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57" y="5157718"/>
                <a:ext cx="1921039" cy="884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5F0EB98-FAF6-469B-B3DA-2F371EFDD755}"/>
                  </a:ext>
                </a:extLst>
              </p:cNvPr>
              <p:cNvSpPr txBox="1"/>
              <p:nvPr/>
            </p:nvSpPr>
            <p:spPr>
              <a:xfrm>
                <a:off x="4264980" y="6300972"/>
                <a:ext cx="3842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/>
                  <a:t>=-R/2 detto fuoco dello specchio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5F0EB98-FAF6-469B-B3DA-2F371EFD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80" y="6300972"/>
                <a:ext cx="3842399" cy="369332"/>
              </a:xfrm>
              <a:prstGeom prst="rect">
                <a:avLst/>
              </a:prstGeom>
              <a:blipFill>
                <a:blip r:embed="rId3"/>
                <a:stretch>
                  <a:fillRect l="-1429" t="-10000" r="-476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uppo 32">
            <a:extLst>
              <a:ext uri="{FF2B5EF4-FFF2-40B4-BE49-F238E27FC236}">
                <a16:creationId xmlns:a16="http://schemas.microsoft.com/office/drawing/2014/main" id="{F99E2DAB-BFB6-48C0-95CB-04F1DBC48349}"/>
              </a:ext>
            </a:extLst>
          </p:cNvPr>
          <p:cNvGrpSpPr/>
          <p:nvPr/>
        </p:nvGrpSpPr>
        <p:grpSpPr>
          <a:xfrm>
            <a:off x="2564157" y="1023240"/>
            <a:ext cx="6155871" cy="3175907"/>
            <a:chOff x="2564157" y="1023240"/>
            <a:chExt cx="6155871" cy="3175907"/>
          </a:xfrm>
        </p:grpSpPr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4CC6860F-462B-44F6-A3CB-325DEFD831B4}"/>
                </a:ext>
              </a:extLst>
            </p:cNvPr>
            <p:cNvGrpSpPr/>
            <p:nvPr/>
          </p:nvGrpSpPr>
          <p:grpSpPr>
            <a:xfrm>
              <a:off x="3949111" y="1023240"/>
              <a:ext cx="2770667" cy="3175907"/>
              <a:chOff x="4083322" y="1567543"/>
              <a:chExt cx="3492035" cy="3967843"/>
            </a:xfrm>
          </p:grpSpPr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35807F2D-12FB-499C-9E68-720D59E428A7}"/>
                  </a:ext>
                </a:extLst>
              </p:cNvPr>
              <p:cNvSpPr/>
              <p:nvPr/>
            </p:nvSpPr>
            <p:spPr>
              <a:xfrm rot="1875794">
                <a:off x="4083322" y="1834023"/>
                <a:ext cx="3492035" cy="3492035"/>
              </a:xfrm>
              <a:prstGeom prst="arc">
                <a:avLst>
                  <a:gd name="adj1" fmla="val 15964757"/>
                  <a:gd name="adj2" fmla="val 187842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3C251E0D-D201-4E55-BDB7-02DBBA28371A}"/>
                  </a:ext>
                </a:extLst>
              </p:cNvPr>
              <p:cNvGrpSpPr/>
              <p:nvPr/>
            </p:nvGrpSpPr>
            <p:grpSpPr>
              <a:xfrm>
                <a:off x="6645729" y="1567543"/>
                <a:ext cx="439544" cy="3967843"/>
                <a:chOff x="6645729" y="1567543"/>
                <a:chExt cx="439544" cy="3967843"/>
              </a:xfrm>
            </p:grpSpPr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12EC2460-BF04-41AD-994C-AA11F58B02E9}"/>
                    </a:ext>
                  </a:extLst>
                </p:cNvPr>
                <p:cNvCxnSpPr/>
                <p:nvPr/>
              </p:nvCxnSpPr>
              <p:spPr>
                <a:xfrm>
                  <a:off x="6645729" y="1567543"/>
                  <a:ext cx="0" cy="3967843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190E7240-B8A1-4171-957F-8DB9A125EB0E}"/>
                    </a:ext>
                  </a:extLst>
                </p:cNvPr>
                <p:cNvSpPr txBox="1"/>
                <p:nvPr/>
              </p:nvSpPr>
              <p:spPr>
                <a:xfrm>
                  <a:off x="6645729" y="1651125"/>
                  <a:ext cx="4395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M’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58C4E164-02AA-48E8-B9B3-A9DA12E46C93}"/>
                    </a:ext>
                  </a:extLst>
                </p:cNvPr>
                <p:cNvSpPr txBox="1"/>
                <p:nvPr/>
              </p:nvSpPr>
              <p:spPr>
                <a:xfrm>
                  <a:off x="6667467" y="5084412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M</a:t>
                  </a:r>
                </a:p>
              </p:txBody>
            </p:sp>
          </p:grpSp>
        </p:grp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622C0A51-202A-4AF7-9167-6C4B423A1775}"/>
                </a:ext>
              </a:extLst>
            </p:cNvPr>
            <p:cNvCxnSpPr/>
            <p:nvPr/>
          </p:nvCxnSpPr>
          <p:spPr>
            <a:xfrm>
              <a:off x="2564157" y="2545879"/>
              <a:ext cx="61558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0D1114BE-58B8-47B4-AB00-52FBD0660576}"/>
                </a:ext>
              </a:extLst>
            </p:cNvPr>
            <p:cNvSpPr txBox="1"/>
            <p:nvPr/>
          </p:nvSpPr>
          <p:spPr>
            <a:xfrm>
              <a:off x="6747090" y="217654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</a:p>
          </p:txBody>
        </p: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67BE1785-606D-4884-8394-81485FC51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0204" y="1385758"/>
              <a:ext cx="714739" cy="1160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CFAA802D-E049-41A6-8D85-D92015F99054}"/>
                </a:ext>
              </a:extLst>
            </p:cNvPr>
            <p:cNvCxnSpPr>
              <a:cxnSpLocks/>
            </p:cNvCxnSpPr>
            <p:nvPr/>
          </p:nvCxnSpPr>
          <p:spPr>
            <a:xfrm>
              <a:off x="5250204" y="2545845"/>
              <a:ext cx="744412" cy="12923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74E47BB-73AB-4851-8677-2827B1EE2A0D}"/>
                </a:ext>
              </a:extLst>
            </p:cNvPr>
            <p:cNvSpPr txBox="1"/>
            <p:nvPr/>
          </p:nvSpPr>
          <p:spPr>
            <a:xfrm>
              <a:off x="4984209" y="215564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C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825DD895-F0A4-4D9A-8426-6B043A41AAD4}"/>
                </a:ext>
              </a:extLst>
            </p:cNvPr>
            <p:cNvSpPr txBox="1"/>
            <p:nvPr/>
          </p:nvSpPr>
          <p:spPr>
            <a:xfrm>
              <a:off x="7229237" y="2241861"/>
              <a:ext cx="1433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dirty="0"/>
                <a:t>Asse principale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EE32ECC4-988A-4456-BC2E-68F05FBE600A}"/>
                </a:ext>
              </a:extLst>
            </p:cNvPr>
            <p:cNvSpPr txBox="1"/>
            <p:nvPr/>
          </p:nvSpPr>
          <p:spPr>
            <a:xfrm>
              <a:off x="3988498" y="215367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E98FC992-2A70-4523-B873-F694262B9382}"/>
                </a:ext>
              </a:extLst>
            </p:cNvPr>
            <p:cNvSpPr/>
            <p:nvPr/>
          </p:nvSpPr>
          <p:spPr>
            <a:xfrm>
              <a:off x="4126101" y="2494446"/>
              <a:ext cx="102797" cy="102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A1A47F29-5D97-465C-B56F-6FDE3571A4BD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141155" y="1540043"/>
              <a:ext cx="2089783" cy="104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42FCCBA2-E937-42BB-A71F-EAD6A8D3CB5B}"/>
                </a:ext>
              </a:extLst>
            </p:cNvPr>
            <p:cNvCxnSpPr>
              <a:cxnSpLocks/>
              <a:endCxn id="27" idx="7"/>
            </p:cNvCxnSpPr>
            <p:nvPr/>
          </p:nvCxnSpPr>
          <p:spPr>
            <a:xfrm flipH="1">
              <a:off x="5586727" y="1580148"/>
              <a:ext cx="644212" cy="9335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4E6809A-E343-4747-A12F-37C48400E10D}"/>
                </a:ext>
              </a:extLst>
            </p:cNvPr>
            <p:cNvSpPr txBox="1"/>
            <p:nvPr/>
          </p:nvSpPr>
          <p:spPr>
            <a:xfrm>
              <a:off x="5362813" y="215564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A’</a:t>
              </a: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AA6142DA-6707-48C1-8D5B-53319982D305}"/>
                </a:ext>
              </a:extLst>
            </p:cNvPr>
            <p:cNvSpPr/>
            <p:nvPr/>
          </p:nvSpPr>
          <p:spPr>
            <a:xfrm>
              <a:off x="5498984" y="2498614"/>
              <a:ext cx="102797" cy="1027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E503AC34-E81A-4D20-9CE6-C1F668ECB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819" y="1155033"/>
              <a:ext cx="891655" cy="80076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F17698B-1023-4D0B-84D1-2F1BA3FDC0BD}"/>
                </a:ext>
              </a:extLst>
            </p:cNvPr>
            <p:cNvSpPr txBox="1"/>
            <p:nvPr/>
          </p:nvSpPr>
          <p:spPr>
            <a:xfrm>
              <a:off x="5299394" y="320866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R</a:t>
              </a:r>
            </a:p>
          </p:txBody>
        </p:sp>
        <p:sp>
          <p:nvSpPr>
            <p:cNvPr id="30" name="Parentesi graffa aperta 29">
              <a:extLst>
                <a:ext uri="{FF2B5EF4-FFF2-40B4-BE49-F238E27FC236}">
                  <a16:creationId xmlns:a16="http://schemas.microsoft.com/office/drawing/2014/main" id="{7935CFF8-0814-48BD-AA27-73D1B81EB3A5}"/>
                </a:ext>
              </a:extLst>
            </p:cNvPr>
            <p:cNvSpPr/>
            <p:nvPr/>
          </p:nvSpPr>
          <p:spPr>
            <a:xfrm rot="16200000">
              <a:off x="5330224" y="1407487"/>
              <a:ext cx="210871" cy="2516320"/>
            </a:xfrm>
            <a:prstGeom prst="leftBrace">
              <a:avLst>
                <a:gd name="adj1" fmla="val 8333"/>
                <a:gd name="adj2" fmla="val 35018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accent2"/>
                </a:solidFill>
              </a:endParaRP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29667530-4111-4F91-8192-813616AEB4D7}"/>
                </a:ext>
              </a:extLst>
            </p:cNvPr>
            <p:cNvSpPr txBox="1"/>
            <p:nvPr/>
          </p:nvSpPr>
          <p:spPr>
            <a:xfrm>
              <a:off x="4879887" y="27614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37" name="Parentesi graffa aperta 36">
              <a:extLst>
                <a:ext uri="{FF2B5EF4-FFF2-40B4-BE49-F238E27FC236}">
                  <a16:creationId xmlns:a16="http://schemas.microsoft.com/office/drawing/2014/main" id="{592AB870-EB70-49BA-9093-D01B2D9F0666}"/>
                </a:ext>
              </a:extLst>
            </p:cNvPr>
            <p:cNvSpPr/>
            <p:nvPr/>
          </p:nvSpPr>
          <p:spPr>
            <a:xfrm rot="16200000">
              <a:off x="6025592" y="2222421"/>
              <a:ext cx="183956" cy="1107093"/>
            </a:xfrm>
            <a:prstGeom prst="leftBrace">
              <a:avLst>
                <a:gd name="adj1" fmla="val 8333"/>
                <a:gd name="adj2" fmla="val 5297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accent2"/>
                </a:solidFill>
              </a:endParaRP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C2770F7F-1A3D-48B7-A061-5890F3204041}"/>
                </a:ext>
              </a:extLst>
            </p:cNvPr>
            <p:cNvSpPr txBox="1"/>
            <p:nvPr/>
          </p:nvSpPr>
          <p:spPr>
            <a:xfrm>
              <a:off x="6017728" y="2817465"/>
              <a:ext cx="249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accent2"/>
                  </a:solidFill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48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0C6ACF-32D5-4386-A4AD-F11F88982BF8}"/>
              </a:ext>
            </a:extLst>
          </p:cNvPr>
          <p:cNvSpPr txBox="1"/>
          <p:nvPr/>
        </p:nvSpPr>
        <p:spPr>
          <a:xfrm>
            <a:off x="2564157" y="128895"/>
            <a:ext cx="665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Riflessione da uno specchio sferico convesso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BA9929-76E9-4DE8-AE92-0ED24E90BC9D}"/>
              </a:ext>
            </a:extLst>
          </p:cNvPr>
          <p:cNvSpPr txBox="1"/>
          <p:nvPr/>
        </p:nvSpPr>
        <p:spPr>
          <a:xfrm>
            <a:off x="2255910" y="4557338"/>
            <a:ext cx="783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L’equazione che regola il comportamento di uno specchio convesso è la seguente: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C945CC4-0BF0-4115-8AB6-857A83CCC8D8}"/>
                  </a:ext>
                </a:extLst>
              </p:cNvPr>
              <p:cNvSpPr txBox="1"/>
              <p:nvPr/>
            </p:nvSpPr>
            <p:spPr>
              <a:xfrm>
                <a:off x="5354157" y="5157718"/>
                <a:ext cx="1921039" cy="8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C945CC4-0BF0-4115-8AB6-857A83CCC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157" y="5157718"/>
                <a:ext cx="1921039" cy="884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5F0EB98-FAF6-469B-B3DA-2F371EFDD755}"/>
                  </a:ext>
                </a:extLst>
              </p:cNvPr>
              <p:cNvSpPr txBox="1"/>
              <p:nvPr/>
            </p:nvSpPr>
            <p:spPr>
              <a:xfrm>
                <a:off x="7282421" y="5394301"/>
                <a:ext cx="1185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Con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dirty="0"/>
                  <a:t>=R/2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5F0EB98-FAF6-469B-B3DA-2F371EFD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421" y="5394301"/>
                <a:ext cx="1185261" cy="369332"/>
              </a:xfrm>
              <a:prstGeom prst="rect">
                <a:avLst/>
              </a:prstGeom>
              <a:blipFill>
                <a:blip r:embed="rId3"/>
                <a:stretch>
                  <a:fillRect l="-4639" t="-10000" r="-4124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EF303998-F85C-4718-B097-6E6CFAF430F8}"/>
              </a:ext>
            </a:extLst>
          </p:cNvPr>
          <p:cNvGrpSpPr/>
          <p:nvPr/>
        </p:nvGrpSpPr>
        <p:grpSpPr>
          <a:xfrm>
            <a:off x="2564157" y="732073"/>
            <a:ext cx="6779567" cy="3432607"/>
            <a:chOff x="2564157" y="837951"/>
            <a:chExt cx="6779567" cy="3432607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FD8E5322-9FBB-457F-A0E7-78F0BC15E6DE}"/>
                </a:ext>
              </a:extLst>
            </p:cNvPr>
            <p:cNvGrpSpPr/>
            <p:nvPr/>
          </p:nvGrpSpPr>
          <p:grpSpPr>
            <a:xfrm>
              <a:off x="2564157" y="837951"/>
              <a:ext cx="6779567" cy="3432607"/>
              <a:chOff x="2564157" y="837951"/>
              <a:chExt cx="6779567" cy="3432607"/>
            </a:xfrm>
          </p:grpSpPr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35807F2D-12FB-499C-9E68-720D59E428A7}"/>
                  </a:ext>
                </a:extLst>
              </p:cNvPr>
              <p:cNvSpPr/>
              <p:nvPr/>
            </p:nvSpPr>
            <p:spPr>
              <a:xfrm rot="1875794" flipH="1" flipV="1">
                <a:off x="5903514" y="864080"/>
                <a:ext cx="3376743" cy="3406478"/>
              </a:xfrm>
              <a:prstGeom prst="arc">
                <a:avLst>
                  <a:gd name="adj1" fmla="val 15964757"/>
                  <a:gd name="adj2" fmla="val 1878420"/>
                </a:avLst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1" name="Gruppo 30">
                <a:extLst>
                  <a:ext uri="{FF2B5EF4-FFF2-40B4-BE49-F238E27FC236}">
                    <a16:creationId xmlns:a16="http://schemas.microsoft.com/office/drawing/2014/main" id="{1B932E48-0F58-4F7E-BA86-6239823D6A76}"/>
                  </a:ext>
                </a:extLst>
              </p:cNvPr>
              <p:cNvGrpSpPr/>
              <p:nvPr/>
            </p:nvGrpSpPr>
            <p:grpSpPr>
              <a:xfrm>
                <a:off x="2564157" y="837951"/>
                <a:ext cx="6779567" cy="2089733"/>
                <a:chOff x="2564157" y="837951"/>
                <a:chExt cx="6779567" cy="2089733"/>
              </a:xfrm>
            </p:grpSpPr>
            <p:cxnSp>
              <p:nvCxnSpPr>
                <p:cNvPr id="26" name="Connettore diritto 25">
                  <a:extLst>
                    <a:ext uri="{FF2B5EF4-FFF2-40B4-BE49-F238E27FC236}">
                      <a16:creationId xmlns:a16="http://schemas.microsoft.com/office/drawing/2014/main" id="{622C0A51-202A-4AF7-9167-6C4B423A1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64157" y="2545879"/>
                  <a:ext cx="3325397" cy="74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0D1114BE-58B8-47B4-AB00-52FBD0660576}"/>
                    </a:ext>
                  </a:extLst>
                </p:cNvPr>
                <p:cNvSpPr txBox="1"/>
                <p:nvPr/>
              </p:nvSpPr>
              <p:spPr>
                <a:xfrm>
                  <a:off x="5528248" y="2201760"/>
                  <a:ext cx="316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V</a:t>
                  </a:r>
                </a:p>
              </p:txBody>
            </p:sp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974E47BB-73AB-4851-8677-2827B1EE2A0D}"/>
                    </a:ext>
                  </a:extLst>
                </p:cNvPr>
                <p:cNvSpPr txBox="1"/>
                <p:nvPr/>
              </p:nvSpPr>
              <p:spPr>
                <a:xfrm>
                  <a:off x="4984209" y="215564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it-IT" dirty="0"/>
                </a:p>
              </p:txBody>
            </p:sp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825DD895-F0A4-4D9A-8426-6B043A41AAD4}"/>
                    </a:ext>
                  </a:extLst>
                </p:cNvPr>
                <p:cNvSpPr txBox="1"/>
                <p:nvPr/>
              </p:nvSpPr>
              <p:spPr>
                <a:xfrm>
                  <a:off x="7910318" y="2490417"/>
                  <a:ext cx="14334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sz="1600" dirty="0"/>
                    <a:t>Asse principale</a:t>
                  </a:r>
                </a:p>
              </p:txBody>
            </p:sp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EE32ECC4-988A-4456-BC2E-68F05FBE600A}"/>
                    </a:ext>
                  </a:extLst>
                </p:cNvPr>
                <p:cNvSpPr txBox="1"/>
                <p:nvPr/>
              </p:nvSpPr>
              <p:spPr>
                <a:xfrm>
                  <a:off x="3988498" y="2153675"/>
                  <a:ext cx="3177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A</a:t>
                  </a:r>
                </a:p>
              </p:txBody>
            </p:sp>
            <p:sp>
              <p:nvSpPr>
                <p:cNvPr id="4" name="Ovale 3">
                  <a:extLst>
                    <a:ext uri="{FF2B5EF4-FFF2-40B4-BE49-F238E27FC236}">
                      <a16:creationId xmlns:a16="http://schemas.microsoft.com/office/drawing/2014/main" id="{E98FC992-2A70-4523-B873-F694262B9382}"/>
                    </a:ext>
                  </a:extLst>
                </p:cNvPr>
                <p:cNvSpPr/>
                <p:nvPr/>
              </p:nvSpPr>
              <p:spPr>
                <a:xfrm>
                  <a:off x="4126101" y="2494446"/>
                  <a:ext cx="102797" cy="1027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A1A47F29-5D97-465C-B56F-6FDE3571A4BD}"/>
                    </a:ext>
                  </a:extLst>
                </p:cNvPr>
                <p:cNvCxnSpPr>
                  <a:stCxn id="4" idx="3"/>
                </p:cNvCxnSpPr>
                <p:nvPr/>
              </p:nvCxnSpPr>
              <p:spPr>
                <a:xfrm flipV="1">
                  <a:off x="4141155" y="1540043"/>
                  <a:ext cx="2089783" cy="10421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ttore 2 10">
                  <a:extLst>
                    <a:ext uri="{FF2B5EF4-FFF2-40B4-BE49-F238E27FC236}">
                      <a16:creationId xmlns:a16="http://schemas.microsoft.com/office/drawing/2014/main" id="{42FCCBA2-E937-42BB-A71F-EAD6A8D3CB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064997" y="837951"/>
                  <a:ext cx="189109" cy="6969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e 26">
                  <a:extLst>
                    <a:ext uri="{FF2B5EF4-FFF2-40B4-BE49-F238E27FC236}">
                      <a16:creationId xmlns:a16="http://schemas.microsoft.com/office/drawing/2014/main" id="{AA6142DA-6707-48C1-8D5B-53319982D305}"/>
                    </a:ext>
                  </a:extLst>
                </p:cNvPr>
                <p:cNvSpPr/>
                <p:nvPr/>
              </p:nvSpPr>
              <p:spPr>
                <a:xfrm>
                  <a:off x="6518819" y="2471608"/>
                  <a:ext cx="102797" cy="1027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5" name="Connettore diritto 14">
                  <a:extLst>
                    <a:ext uri="{FF2B5EF4-FFF2-40B4-BE49-F238E27FC236}">
                      <a16:creationId xmlns:a16="http://schemas.microsoft.com/office/drawing/2014/main" id="{E503AC34-E81A-4D20-9CE6-C1F668ECB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8248" y="1069989"/>
                  <a:ext cx="998543" cy="644504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ttore diritto 9">
                  <a:extLst>
                    <a:ext uri="{FF2B5EF4-FFF2-40B4-BE49-F238E27FC236}">
                      <a16:creationId xmlns:a16="http://schemas.microsoft.com/office/drawing/2014/main" id="{E237C575-9415-4E58-9902-18BE88A73796}"/>
                    </a:ext>
                  </a:extLst>
                </p:cNvPr>
                <p:cNvCxnSpPr/>
                <p:nvPr/>
              </p:nvCxnSpPr>
              <p:spPr>
                <a:xfrm>
                  <a:off x="6254106" y="1534936"/>
                  <a:ext cx="433993" cy="139274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EB717B70-A76F-4960-8A21-B6642EDF69AE}"/>
                    </a:ext>
                  </a:extLst>
                </p:cNvPr>
                <p:cNvSpPr txBox="1"/>
                <p:nvPr/>
              </p:nvSpPr>
              <p:spPr>
                <a:xfrm>
                  <a:off x="6606737" y="2231310"/>
                  <a:ext cx="3690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A’</a:t>
                  </a:r>
                </a:p>
              </p:txBody>
            </p:sp>
            <p:sp>
              <p:nvSpPr>
                <p:cNvPr id="30" name="Ovale 29">
                  <a:extLst>
                    <a:ext uri="{FF2B5EF4-FFF2-40B4-BE49-F238E27FC236}">
                      <a16:creationId xmlns:a16="http://schemas.microsoft.com/office/drawing/2014/main" id="{CF0328E7-5366-4520-AA21-9D80CF175629}"/>
                    </a:ext>
                  </a:extLst>
                </p:cNvPr>
                <p:cNvSpPr/>
                <p:nvPr/>
              </p:nvSpPr>
              <p:spPr>
                <a:xfrm>
                  <a:off x="7646632" y="2501929"/>
                  <a:ext cx="102797" cy="10279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833191B6-1E52-4487-BCD0-2FE654D77D20}"/>
                    </a:ext>
                  </a:extLst>
                </p:cNvPr>
                <p:cNvSpPr txBox="1"/>
                <p:nvPr/>
              </p:nvSpPr>
              <p:spPr>
                <a:xfrm>
                  <a:off x="7746489" y="2121161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C</a:t>
                  </a:r>
                </a:p>
              </p:txBody>
            </p: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2CEBBEC7-1FAD-4FF2-A1A4-CAC57287E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68251" y="2553774"/>
                  <a:ext cx="3325397" cy="744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B5AA8E9C-3BE8-4899-B0CD-78E4659BD7A6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6812288" y="1065231"/>
              <a:ext cx="903965" cy="1480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52F07FF6-D99E-4F7C-B396-DAAED9618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5916" y="2545879"/>
              <a:ext cx="890337" cy="1512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819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4114800" y="304800"/>
            <a:ext cx="27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Lenti e lenti sottili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D453A0-443A-48C4-8D66-C99ACD237DF9}"/>
              </a:ext>
            </a:extLst>
          </p:cNvPr>
          <p:cNvSpPr txBox="1"/>
          <p:nvPr/>
        </p:nvSpPr>
        <p:spPr>
          <a:xfrm>
            <a:off x="433137" y="1507958"/>
            <a:ext cx="11373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sistema diottrico è costituito da sole superfici rifrangenti</a:t>
            </a:r>
          </a:p>
          <a:p>
            <a:endParaRPr lang="it-IT" dirty="0"/>
          </a:p>
          <a:p>
            <a:r>
              <a:rPr lang="it-IT" dirty="0"/>
              <a:t>Il più comune sistema diottrico centrato è la lente</a:t>
            </a:r>
          </a:p>
          <a:p>
            <a:endParaRPr lang="it-IT" dirty="0"/>
          </a:p>
          <a:p>
            <a:r>
              <a:rPr lang="it-IT" dirty="0"/>
              <a:t>La lente è definita come una porzione di materiale trasparente con indice di rifrazione n delimitato da due superfici sferiche di raggi di curvatura R1 ed R2 e con centri di curvatura disposti sull’asse ottico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EDDAADAB-F30F-4F91-AB2A-D14DD31990DC}"/>
              </a:ext>
            </a:extLst>
          </p:cNvPr>
          <p:cNvGrpSpPr/>
          <p:nvPr/>
        </p:nvGrpSpPr>
        <p:grpSpPr>
          <a:xfrm>
            <a:off x="2893302" y="3569756"/>
            <a:ext cx="7039906" cy="2711273"/>
            <a:chOff x="2893302" y="3569756"/>
            <a:chExt cx="7039906" cy="2711273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36B0B97F-4CF3-45D3-A94C-256961040CFD}"/>
                </a:ext>
              </a:extLst>
            </p:cNvPr>
            <p:cNvSpPr/>
            <p:nvPr/>
          </p:nvSpPr>
          <p:spPr>
            <a:xfrm>
              <a:off x="4732421" y="4050632"/>
              <a:ext cx="1981200" cy="1524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346CF1FC-17A7-4040-A4F9-DCBEDD53103B}"/>
                </a:ext>
              </a:extLst>
            </p:cNvPr>
            <p:cNvSpPr/>
            <p:nvPr/>
          </p:nvSpPr>
          <p:spPr>
            <a:xfrm>
              <a:off x="4740442" y="3777916"/>
              <a:ext cx="2119296" cy="513347"/>
            </a:xfrm>
            <a:custGeom>
              <a:avLst/>
              <a:gdLst>
                <a:gd name="connsiteX0" fmla="*/ 0 w 2119296"/>
                <a:gd name="connsiteY0" fmla="*/ 449179 h 657726"/>
                <a:gd name="connsiteX1" fmla="*/ 0 w 2119296"/>
                <a:gd name="connsiteY1" fmla="*/ 449179 h 657726"/>
                <a:gd name="connsiteX2" fmla="*/ 192505 w 2119296"/>
                <a:gd name="connsiteY2" fmla="*/ 465221 h 657726"/>
                <a:gd name="connsiteX3" fmla="*/ 320842 w 2119296"/>
                <a:gd name="connsiteY3" fmla="*/ 585537 h 657726"/>
                <a:gd name="connsiteX4" fmla="*/ 393032 w 2119296"/>
                <a:gd name="connsiteY4" fmla="*/ 633663 h 657726"/>
                <a:gd name="connsiteX5" fmla="*/ 561474 w 2119296"/>
                <a:gd name="connsiteY5" fmla="*/ 537410 h 657726"/>
                <a:gd name="connsiteX6" fmla="*/ 625642 w 2119296"/>
                <a:gd name="connsiteY6" fmla="*/ 513347 h 657726"/>
                <a:gd name="connsiteX7" fmla="*/ 681790 w 2119296"/>
                <a:gd name="connsiteY7" fmla="*/ 481263 h 657726"/>
                <a:gd name="connsiteX8" fmla="*/ 729916 w 2119296"/>
                <a:gd name="connsiteY8" fmla="*/ 489284 h 657726"/>
                <a:gd name="connsiteX9" fmla="*/ 866274 w 2119296"/>
                <a:gd name="connsiteY9" fmla="*/ 609600 h 657726"/>
                <a:gd name="connsiteX10" fmla="*/ 962526 w 2119296"/>
                <a:gd name="connsiteY10" fmla="*/ 657726 h 657726"/>
                <a:gd name="connsiteX11" fmla="*/ 1090863 w 2119296"/>
                <a:gd name="connsiteY11" fmla="*/ 585537 h 657726"/>
                <a:gd name="connsiteX12" fmla="*/ 1130969 w 2119296"/>
                <a:gd name="connsiteY12" fmla="*/ 553452 h 657726"/>
                <a:gd name="connsiteX13" fmla="*/ 1195137 w 2119296"/>
                <a:gd name="connsiteY13" fmla="*/ 545431 h 657726"/>
                <a:gd name="connsiteX14" fmla="*/ 1267326 w 2119296"/>
                <a:gd name="connsiteY14" fmla="*/ 537410 h 657726"/>
                <a:gd name="connsiteX15" fmla="*/ 1355558 w 2119296"/>
                <a:gd name="connsiteY15" fmla="*/ 545431 h 657726"/>
                <a:gd name="connsiteX16" fmla="*/ 1532021 w 2119296"/>
                <a:gd name="connsiteY16" fmla="*/ 585537 h 657726"/>
                <a:gd name="connsiteX17" fmla="*/ 1620253 w 2119296"/>
                <a:gd name="connsiteY17" fmla="*/ 577516 h 657726"/>
                <a:gd name="connsiteX18" fmla="*/ 1828800 w 2119296"/>
                <a:gd name="connsiteY18" fmla="*/ 473242 h 657726"/>
                <a:gd name="connsiteX19" fmla="*/ 1876926 w 2119296"/>
                <a:gd name="connsiteY19" fmla="*/ 465221 h 657726"/>
                <a:gd name="connsiteX20" fmla="*/ 2013284 w 2119296"/>
                <a:gd name="connsiteY20" fmla="*/ 473242 h 657726"/>
                <a:gd name="connsiteX21" fmla="*/ 2117558 w 2119296"/>
                <a:gd name="connsiteY21" fmla="*/ 449179 h 657726"/>
                <a:gd name="connsiteX22" fmla="*/ 2053390 w 2119296"/>
                <a:gd name="connsiteY22" fmla="*/ 272716 h 657726"/>
                <a:gd name="connsiteX23" fmla="*/ 2037347 w 2119296"/>
                <a:gd name="connsiteY23" fmla="*/ 216568 h 657726"/>
                <a:gd name="connsiteX24" fmla="*/ 1989221 w 2119296"/>
                <a:gd name="connsiteY24" fmla="*/ 144379 h 657726"/>
                <a:gd name="connsiteX25" fmla="*/ 1900990 w 2119296"/>
                <a:gd name="connsiteY25" fmla="*/ 112295 h 657726"/>
                <a:gd name="connsiteX26" fmla="*/ 1676400 w 2119296"/>
                <a:gd name="connsiteY26" fmla="*/ 64168 h 657726"/>
                <a:gd name="connsiteX27" fmla="*/ 1179095 w 2119296"/>
                <a:gd name="connsiteY27" fmla="*/ 0 h 657726"/>
                <a:gd name="connsiteX28" fmla="*/ 609600 w 2119296"/>
                <a:gd name="connsiteY28" fmla="*/ 32084 h 657726"/>
                <a:gd name="connsiteX29" fmla="*/ 336884 w 2119296"/>
                <a:gd name="connsiteY29" fmla="*/ 112295 h 657726"/>
                <a:gd name="connsiteX30" fmla="*/ 120316 w 2119296"/>
                <a:gd name="connsiteY30" fmla="*/ 144379 h 657726"/>
                <a:gd name="connsiteX31" fmla="*/ 32084 w 2119296"/>
                <a:gd name="connsiteY31" fmla="*/ 176463 h 657726"/>
                <a:gd name="connsiteX32" fmla="*/ 8021 w 2119296"/>
                <a:gd name="connsiteY32" fmla="*/ 192505 h 657726"/>
                <a:gd name="connsiteX33" fmla="*/ 16042 w 2119296"/>
                <a:gd name="connsiteY33" fmla="*/ 232610 h 657726"/>
                <a:gd name="connsiteX34" fmla="*/ 56147 w 2119296"/>
                <a:gd name="connsiteY34" fmla="*/ 312821 h 657726"/>
                <a:gd name="connsiteX35" fmla="*/ 48126 w 2119296"/>
                <a:gd name="connsiteY35" fmla="*/ 385010 h 657726"/>
                <a:gd name="connsiteX36" fmla="*/ 0 w 2119296"/>
                <a:gd name="connsiteY36" fmla="*/ 449179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19296" h="657726">
                  <a:moveTo>
                    <a:pt x="0" y="449179"/>
                  </a:moveTo>
                  <a:lnTo>
                    <a:pt x="0" y="449179"/>
                  </a:lnTo>
                  <a:cubicBezTo>
                    <a:pt x="64168" y="454526"/>
                    <a:pt x="131077" y="445915"/>
                    <a:pt x="192505" y="465221"/>
                  </a:cubicBezTo>
                  <a:cubicBezTo>
                    <a:pt x="254387" y="484669"/>
                    <a:pt x="279772" y="544466"/>
                    <a:pt x="320842" y="585537"/>
                  </a:cubicBezTo>
                  <a:cubicBezTo>
                    <a:pt x="350507" y="615202"/>
                    <a:pt x="359448" y="616871"/>
                    <a:pt x="393032" y="633663"/>
                  </a:cubicBezTo>
                  <a:cubicBezTo>
                    <a:pt x="618076" y="585439"/>
                    <a:pt x="415773" y="653971"/>
                    <a:pt x="561474" y="537410"/>
                  </a:cubicBezTo>
                  <a:cubicBezTo>
                    <a:pt x="579312" y="523140"/>
                    <a:pt x="604941" y="523007"/>
                    <a:pt x="625642" y="513347"/>
                  </a:cubicBezTo>
                  <a:cubicBezTo>
                    <a:pt x="645176" y="504231"/>
                    <a:pt x="663074" y="491958"/>
                    <a:pt x="681790" y="481263"/>
                  </a:cubicBezTo>
                  <a:cubicBezTo>
                    <a:pt x="697832" y="483937"/>
                    <a:pt x="716565" y="479997"/>
                    <a:pt x="729916" y="489284"/>
                  </a:cubicBezTo>
                  <a:cubicBezTo>
                    <a:pt x="779677" y="523900"/>
                    <a:pt x="812057" y="582491"/>
                    <a:pt x="866274" y="609600"/>
                  </a:cubicBezTo>
                  <a:lnTo>
                    <a:pt x="962526" y="657726"/>
                  </a:lnTo>
                  <a:cubicBezTo>
                    <a:pt x="1034796" y="626754"/>
                    <a:pt x="1016587" y="638591"/>
                    <a:pt x="1090863" y="585537"/>
                  </a:cubicBezTo>
                  <a:cubicBezTo>
                    <a:pt x="1104794" y="575586"/>
                    <a:pt x="1114990" y="559598"/>
                    <a:pt x="1130969" y="553452"/>
                  </a:cubicBezTo>
                  <a:cubicBezTo>
                    <a:pt x="1151088" y="545714"/>
                    <a:pt x="1173729" y="547950"/>
                    <a:pt x="1195137" y="545431"/>
                  </a:cubicBezTo>
                  <a:lnTo>
                    <a:pt x="1267326" y="537410"/>
                  </a:lnTo>
                  <a:cubicBezTo>
                    <a:pt x="1296737" y="540084"/>
                    <a:pt x="1326600" y="539639"/>
                    <a:pt x="1355558" y="545431"/>
                  </a:cubicBezTo>
                  <a:cubicBezTo>
                    <a:pt x="1640604" y="602441"/>
                    <a:pt x="1345046" y="562165"/>
                    <a:pt x="1532021" y="585537"/>
                  </a:cubicBezTo>
                  <a:cubicBezTo>
                    <a:pt x="1561432" y="582863"/>
                    <a:pt x="1592442" y="587449"/>
                    <a:pt x="1620253" y="577516"/>
                  </a:cubicBezTo>
                  <a:cubicBezTo>
                    <a:pt x="1848566" y="495975"/>
                    <a:pt x="1674448" y="524693"/>
                    <a:pt x="1828800" y="473242"/>
                  </a:cubicBezTo>
                  <a:cubicBezTo>
                    <a:pt x="1844229" y="468099"/>
                    <a:pt x="1860884" y="467895"/>
                    <a:pt x="1876926" y="465221"/>
                  </a:cubicBezTo>
                  <a:cubicBezTo>
                    <a:pt x="1922379" y="467895"/>
                    <a:pt x="1967854" y="476271"/>
                    <a:pt x="2013284" y="473242"/>
                  </a:cubicBezTo>
                  <a:cubicBezTo>
                    <a:pt x="2048876" y="470869"/>
                    <a:pt x="2110562" y="484158"/>
                    <a:pt x="2117558" y="449179"/>
                  </a:cubicBezTo>
                  <a:cubicBezTo>
                    <a:pt x="2129833" y="387805"/>
                    <a:pt x="2073794" y="331886"/>
                    <a:pt x="2053390" y="272716"/>
                  </a:cubicBezTo>
                  <a:cubicBezTo>
                    <a:pt x="2047045" y="254314"/>
                    <a:pt x="2046052" y="233978"/>
                    <a:pt x="2037347" y="216568"/>
                  </a:cubicBezTo>
                  <a:cubicBezTo>
                    <a:pt x="2024413" y="190701"/>
                    <a:pt x="2012194" y="161947"/>
                    <a:pt x="1989221" y="144379"/>
                  </a:cubicBezTo>
                  <a:cubicBezTo>
                    <a:pt x="1964362" y="125369"/>
                    <a:pt x="1931304" y="120068"/>
                    <a:pt x="1900990" y="112295"/>
                  </a:cubicBezTo>
                  <a:cubicBezTo>
                    <a:pt x="1826826" y="93279"/>
                    <a:pt x="1751666" y="78201"/>
                    <a:pt x="1676400" y="64168"/>
                  </a:cubicBezTo>
                  <a:cubicBezTo>
                    <a:pt x="1438347" y="19785"/>
                    <a:pt x="1419260" y="23242"/>
                    <a:pt x="1179095" y="0"/>
                  </a:cubicBezTo>
                  <a:cubicBezTo>
                    <a:pt x="989263" y="10695"/>
                    <a:pt x="798065" y="6955"/>
                    <a:pt x="609600" y="32084"/>
                  </a:cubicBezTo>
                  <a:cubicBezTo>
                    <a:pt x="515675" y="44607"/>
                    <a:pt x="429536" y="92441"/>
                    <a:pt x="336884" y="112295"/>
                  </a:cubicBezTo>
                  <a:cubicBezTo>
                    <a:pt x="190503" y="143662"/>
                    <a:pt x="262758" y="133422"/>
                    <a:pt x="120316" y="144379"/>
                  </a:cubicBezTo>
                  <a:cubicBezTo>
                    <a:pt x="92091" y="153787"/>
                    <a:pt x="56861" y="165201"/>
                    <a:pt x="32084" y="176463"/>
                  </a:cubicBezTo>
                  <a:cubicBezTo>
                    <a:pt x="23308" y="180452"/>
                    <a:pt x="16042" y="187158"/>
                    <a:pt x="8021" y="192505"/>
                  </a:cubicBezTo>
                  <a:cubicBezTo>
                    <a:pt x="10695" y="205873"/>
                    <a:pt x="10979" y="219952"/>
                    <a:pt x="16042" y="232610"/>
                  </a:cubicBezTo>
                  <a:cubicBezTo>
                    <a:pt x="27144" y="260365"/>
                    <a:pt x="49989" y="283569"/>
                    <a:pt x="56147" y="312821"/>
                  </a:cubicBezTo>
                  <a:cubicBezTo>
                    <a:pt x="61135" y="336513"/>
                    <a:pt x="56400" y="362257"/>
                    <a:pt x="48126" y="385010"/>
                  </a:cubicBezTo>
                  <a:cubicBezTo>
                    <a:pt x="17389" y="469537"/>
                    <a:pt x="8021" y="438484"/>
                    <a:pt x="0" y="449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436A78AF-3080-460C-857B-1F76E43E3F50}"/>
                </a:ext>
              </a:extLst>
            </p:cNvPr>
            <p:cNvSpPr/>
            <p:nvPr/>
          </p:nvSpPr>
          <p:spPr>
            <a:xfrm rot="10800000">
              <a:off x="4732421" y="5317958"/>
              <a:ext cx="2119296" cy="513347"/>
            </a:xfrm>
            <a:custGeom>
              <a:avLst/>
              <a:gdLst>
                <a:gd name="connsiteX0" fmla="*/ 0 w 2119296"/>
                <a:gd name="connsiteY0" fmla="*/ 449179 h 657726"/>
                <a:gd name="connsiteX1" fmla="*/ 0 w 2119296"/>
                <a:gd name="connsiteY1" fmla="*/ 449179 h 657726"/>
                <a:gd name="connsiteX2" fmla="*/ 192505 w 2119296"/>
                <a:gd name="connsiteY2" fmla="*/ 465221 h 657726"/>
                <a:gd name="connsiteX3" fmla="*/ 320842 w 2119296"/>
                <a:gd name="connsiteY3" fmla="*/ 585537 h 657726"/>
                <a:gd name="connsiteX4" fmla="*/ 393032 w 2119296"/>
                <a:gd name="connsiteY4" fmla="*/ 633663 h 657726"/>
                <a:gd name="connsiteX5" fmla="*/ 561474 w 2119296"/>
                <a:gd name="connsiteY5" fmla="*/ 537410 h 657726"/>
                <a:gd name="connsiteX6" fmla="*/ 625642 w 2119296"/>
                <a:gd name="connsiteY6" fmla="*/ 513347 h 657726"/>
                <a:gd name="connsiteX7" fmla="*/ 681790 w 2119296"/>
                <a:gd name="connsiteY7" fmla="*/ 481263 h 657726"/>
                <a:gd name="connsiteX8" fmla="*/ 729916 w 2119296"/>
                <a:gd name="connsiteY8" fmla="*/ 489284 h 657726"/>
                <a:gd name="connsiteX9" fmla="*/ 866274 w 2119296"/>
                <a:gd name="connsiteY9" fmla="*/ 609600 h 657726"/>
                <a:gd name="connsiteX10" fmla="*/ 962526 w 2119296"/>
                <a:gd name="connsiteY10" fmla="*/ 657726 h 657726"/>
                <a:gd name="connsiteX11" fmla="*/ 1090863 w 2119296"/>
                <a:gd name="connsiteY11" fmla="*/ 585537 h 657726"/>
                <a:gd name="connsiteX12" fmla="*/ 1130969 w 2119296"/>
                <a:gd name="connsiteY12" fmla="*/ 553452 h 657726"/>
                <a:gd name="connsiteX13" fmla="*/ 1195137 w 2119296"/>
                <a:gd name="connsiteY13" fmla="*/ 545431 h 657726"/>
                <a:gd name="connsiteX14" fmla="*/ 1267326 w 2119296"/>
                <a:gd name="connsiteY14" fmla="*/ 537410 h 657726"/>
                <a:gd name="connsiteX15" fmla="*/ 1355558 w 2119296"/>
                <a:gd name="connsiteY15" fmla="*/ 545431 h 657726"/>
                <a:gd name="connsiteX16" fmla="*/ 1532021 w 2119296"/>
                <a:gd name="connsiteY16" fmla="*/ 585537 h 657726"/>
                <a:gd name="connsiteX17" fmla="*/ 1620253 w 2119296"/>
                <a:gd name="connsiteY17" fmla="*/ 577516 h 657726"/>
                <a:gd name="connsiteX18" fmla="*/ 1828800 w 2119296"/>
                <a:gd name="connsiteY18" fmla="*/ 473242 h 657726"/>
                <a:gd name="connsiteX19" fmla="*/ 1876926 w 2119296"/>
                <a:gd name="connsiteY19" fmla="*/ 465221 h 657726"/>
                <a:gd name="connsiteX20" fmla="*/ 2013284 w 2119296"/>
                <a:gd name="connsiteY20" fmla="*/ 473242 h 657726"/>
                <a:gd name="connsiteX21" fmla="*/ 2117558 w 2119296"/>
                <a:gd name="connsiteY21" fmla="*/ 449179 h 657726"/>
                <a:gd name="connsiteX22" fmla="*/ 2053390 w 2119296"/>
                <a:gd name="connsiteY22" fmla="*/ 272716 h 657726"/>
                <a:gd name="connsiteX23" fmla="*/ 2037347 w 2119296"/>
                <a:gd name="connsiteY23" fmla="*/ 216568 h 657726"/>
                <a:gd name="connsiteX24" fmla="*/ 1989221 w 2119296"/>
                <a:gd name="connsiteY24" fmla="*/ 144379 h 657726"/>
                <a:gd name="connsiteX25" fmla="*/ 1900990 w 2119296"/>
                <a:gd name="connsiteY25" fmla="*/ 112295 h 657726"/>
                <a:gd name="connsiteX26" fmla="*/ 1676400 w 2119296"/>
                <a:gd name="connsiteY26" fmla="*/ 64168 h 657726"/>
                <a:gd name="connsiteX27" fmla="*/ 1179095 w 2119296"/>
                <a:gd name="connsiteY27" fmla="*/ 0 h 657726"/>
                <a:gd name="connsiteX28" fmla="*/ 609600 w 2119296"/>
                <a:gd name="connsiteY28" fmla="*/ 32084 h 657726"/>
                <a:gd name="connsiteX29" fmla="*/ 336884 w 2119296"/>
                <a:gd name="connsiteY29" fmla="*/ 112295 h 657726"/>
                <a:gd name="connsiteX30" fmla="*/ 120316 w 2119296"/>
                <a:gd name="connsiteY30" fmla="*/ 144379 h 657726"/>
                <a:gd name="connsiteX31" fmla="*/ 32084 w 2119296"/>
                <a:gd name="connsiteY31" fmla="*/ 176463 h 657726"/>
                <a:gd name="connsiteX32" fmla="*/ 8021 w 2119296"/>
                <a:gd name="connsiteY32" fmla="*/ 192505 h 657726"/>
                <a:gd name="connsiteX33" fmla="*/ 16042 w 2119296"/>
                <a:gd name="connsiteY33" fmla="*/ 232610 h 657726"/>
                <a:gd name="connsiteX34" fmla="*/ 56147 w 2119296"/>
                <a:gd name="connsiteY34" fmla="*/ 312821 h 657726"/>
                <a:gd name="connsiteX35" fmla="*/ 48126 w 2119296"/>
                <a:gd name="connsiteY35" fmla="*/ 385010 h 657726"/>
                <a:gd name="connsiteX36" fmla="*/ 0 w 2119296"/>
                <a:gd name="connsiteY36" fmla="*/ 449179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19296" h="657726">
                  <a:moveTo>
                    <a:pt x="0" y="449179"/>
                  </a:moveTo>
                  <a:lnTo>
                    <a:pt x="0" y="449179"/>
                  </a:lnTo>
                  <a:cubicBezTo>
                    <a:pt x="64168" y="454526"/>
                    <a:pt x="131077" y="445915"/>
                    <a:pt x="192505" y="465221"/>
                  </a:cubicBezTo>
                  <a:cubicBezTo>
                    <a:pt x="254387" y="484669"/>
                    <a:pt x="279772" y="544466"/>
                    <a:pt x="320842" y="585537"/>
                  </a:cubicBezTo>
                  <a:cubicBezTo>
                    <a:pt x="350507" y="615202"/>
                    <a:pt x="359448" y="616871"/>
                    <a:pt x="393032" y="633663"/>
                  </a:cubicBezTo>
                  <a:cubicBezTo>
                    <a:pt x="618076" y="585439"/>
                    <a:pt x="415773" y="653971"/>
                    <a:pt x="561474" y="537410"/>
                  </a:cubicBezTo>
                  <a:cubicBezTo>
                    <a:pt x="579312" y="523140"/>
                    <a:pt x="604941" y="523007"/>
                    <a:pt x="625642" y="513347"/>
                  </a:cubicBezTo>
                  <a:cubicBezTo>
                    <a:pt x="645176" y="504231"/>
                    <a:pt x="663074" y="491958"/>
                    <a:pt x="681790" y="481263"/>
                  </a:cubicBezTo>
                  <a:cubicBezTo>
                    <a:pt x="697832" y="483937"/>
                    <a:pt x="716565" y="479997"/>
                    <a:pt x="729916" y="489284"/>
                  </a:cubicBezTo>
                  <a:cubicBezTo>
                    <a:pt x="779677" y="523900"/>
                    <a:pt x="812057" y="582491"/>
                    <a:pt x="866274" y="609600"/>
                  </a:cubicBezTo>
                  <a:lnTo>
                    <a:pt x="962526" y="657726"/>
                  </a:lnTo>
                  <a:cubicBezTo>
                    <a:pt x="1034796" y="626754"/>
                    <a:pt x="1016587" y="638591"/>
                    <a:pt x="1090863" y="585537"/>
                  </a:cubicBezTo>
                  <a:cubicBezTo>
                    <a:pt x="1104794" y="575586"/>
                    <a:pt x="1114990" y="559598"/>
                    <a:pt x="1130969" y="553452"/>
                  </a:cubicBezTo>
                  <a:cubicBezTo>
                    <a:pt x="1151088" y="545714"/>
                    <a:pt x="1173729" y="547950"/>
                    <a:pt x="1195137" y="545431"/>
                  </a:cubicBezTo>
                  <a:lnTo>
                    <a:pt x="1267326" y="537410"/>
                  </a:lnTo>
                  <a:cubicBezTo>
                    <a:pt x="1296737" y="540084"/>
                    <a:pt x="1326600" y="539639"/>
                    <a:pt x="1355558" y="545431"/>
                  </a:cubicBezTo>
                  <a:cubicBezTo>
                    <a:pt x="1640604" y="602441"/>
                    <a:pt x="1345046" y="562165"/>
                    <a:pt x="1532021" y="585537"/>
                  </a:cubicBezTo>
                  <a:cubicBezTo>
                    <a:pt x="1561432" y="582863"/>
                    <a:pt x="1592442" y="587449"/>
                    <a:pt x="1620253" y="577516"/>
                  </a:cubicBezTo>
                  <a:cubicBezTo>
                    <a:pt x="1848566" y="495975"/>
                    <a:pt x="1674448" y="524693"/>
                    <a:pt x="1828800" y="473242"/>
                  </a:cubicBezTo>
                  <a:cubicBezTo>
                    <a:pt x="1844229" y="468099"/>
                    <a:pt x="1860884" y="467895"/>
                    <a:pt x="1876926" y="465221"/>
                  </a:cubicBezTo>
                  <a:cubicBezTo>
                    <a:pt x="1922379" y="467895"/>
                    <a:pt x="1967854" y="476271"/>
                    <a:pt x="2013284" y="473242"/>
                  </a:cubicBezTo>
                  <a:cubicBezTo>
                    <a:pt x="2048876" y="470869"/>
                    <a:pt x="2110562" y="484158"/>
                    <a:pt x="2117558" y="449179"/>
                  </a:cubicBezTo>
                  <a:cubicBezTo>
                    <a:pt x="2129833" y="387805"/>
                    <a:pt x="2073794" y="331886"/>
                    <a:pt x="2053390" y="272716"/>
                  </a:cubicBezTo>
                  <a:cubicBezTo>
                    <a:pt x="2047045" y="254314"/>
                    <a:pt x="2046052" y="233978"/>
                    <a:pt x="2037347" y="216568"/>
                  </a:cubicBezTo>
                  <a:cubicBezTo>
                    <a:pt x="2024413" y="190701"/>
                    <a:pt x="2012194" y="161947"/>
                    <a:pt x="1989221" y="144379"/>
                  </a:cubicBezTo>
                  <a:cubicBezTo>
                    <a:pt x="1964362" y="125369"/>
                    <a:pt x="1931304" y="120068"/>
                    <a:pt x="1900990" y="112295"/>
                  </a:cubicBezTo>
                  <a:cubicBezTo>
                    <a:pt x="1826826" y="93279"/>
                    <a:pt x="1751666" y="78201"/>
                    <a:pt x="1676400" y="64168"/>
                  </a:cubicBezTo>
                  <a:cubicBezTo>
                    <a:pt x="1438347" y="19785"/>
                    <a:pt x="1419260" y="23242"/>
                    <a:pt x="1179095" y="0"/>
                  </a:cubicBezTo>
                  <a:cubicBezTo>
                    <a:pt x="989263" y="10695"/>
                    <a:pt x="798065" y="6955"/>
                    <a:pt x="609600" y="32084"/>
                  </a:cubicBezTo>
                  <a:cubicBezTo>
                    <a:pt x="515675" y="44607"/>
                    <a:pt x="429536" y="92441"/>
                    <a:pt x="336884" y="112295"/>
                  </a:cubicBezTo>
                  <a:cubicBezTo>
                    <a:pt x="190503" y="143662"/>
                    <a:pt x="262758" y="133422"/>
                    <a:pt x="120316" y="144379"/>
                  </a:cubicBezTo>
                  <a:cubicBezTo>
                    <a:pt x="92091" y="153787"/>
                    <a:pt x="56861" y="165201"/>
                    <a:pt x="32084" y="176463"/>
                  </a:cubicBezTo>
                  <a:cubicBezTo>
                    <a:pt x="23308" y="180452"/>
                    <a:pt x="16042" y="187158"/>
                    <a:pt x="8021" y="192505"/>
                  </a:cubicBezTo>
                  <a:cubicBezTo>
                    <a:pt x="10695" y="205873"/>
                    <a:pt x="10979" y="219952"/>
                    <a:pt x="16042" y="232610"/>
                  </a:cubicBezTo>
                  <a:cubicBezTo>
                    <a:pt x="27144" y="260365"/>
                    <a:pt x="49989" y="283569"/>
                    <a:pt x="56147" y="312821"/>
                  </a:cubicBezTo>
                  <a:cubicBezTo>
                    <a:pt x="61135" y="336513"/>
                    <a:pt x="56400" y="362257"/>
                    <a:pt x="48126" y="385010"/>
                  </a:cubicBezTo>
                  <a:cubicBezTo>
                    <a:pt x="17389" y="469537"/>
                    <a:pt x="8021" y="438484"/>
                    <a:pt x="0" y="449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Parentesi graffa aperta 6">
              <a:extLst>
                <a:ext uri="{FF2B5EF4-FFF2-40B4-BE49-F238E27FC236}">
                  <a16:creationId xmlns:a16="http://schemas.microsoft.com/office/drawing/2014/main" id="{F724FB63-1492-42BE-978B-10DBC7E49CF6}"/>
                </a:ext>
              </a:extLst>
            </p:cNvPr>
            <p:cNvSpPr/>
            <p:nvPr/>
          </p:nvSpPr>
          <p:spPr>
            <a:xfrm rot="16200000">
              <a:off x="5586662" y="4704345"/>
              <a:ext cx="272718" cy="1981201"/>
            </a:xfrm>
            <a:prstGeom prst="leftBrace">
              <a:avLst>
                <a:gd name="adj1" fmla="val 4362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BF8CF9-51D7-47D0-A928-518F635E110E}"/>
                </a:ext>
              </a:extLst>
            </p:cNvPr>
            <p:cNvSpPr txBox="1"/>
            <p:nvPr/>
          </p:nvSpPr>
          <p:spPr>
            <a:xfrm>
              <a:off x="5590674" y="591169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F555760D-A79A-4E36-935E-2A45FDE8AB15}"/>
                </a:ext>
              </a:extLst>
            </p:cNvPr>
            <p:cNvCxnSpPr/>
            <p:nvPr/>
          </p:nvCxnSpPr>
          <p:spPr>
            <a:xfrm>
              <a:off x="2893302" y="4804611"/>
              <a:ext cx="58313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465D6CD-E8D9-4745-A0FF-A42ABCEFF80E}"/>
                </a:ext>
              </a:extLst>
            </p:cNvPr>
            <p:cNvSpPr txBox="1"/>
            <p:nvPr/>
          </p:nvSpPr>
          <p:spPr>
            <a:xfrm>
              <a:off x="8724607" y="4619945"/>
              <a:ext cx="120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Asse ottico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FFDAB6A-05F6-4A3C-BACB-A9952CF22C14}"/>
                </a:ext>
              </a:extLst>
            </p:cNvPr>
            <p:cNvSpPr txBox="1"/>
            <p:nvPr/>
          </p:nvSpPr>
          <p:spPr>
            <a:xfrm>
              <a:off x="3654004" y="434722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61C9CB6-B50E-4326-9C9E-2A061B6D75D7}"/>
                </a:ext>
              </a:extLst>
            </p:cNvPr>
            <p:cNvSpPr txBox="1"/>
            <p:nvPr/>
          </p:nvSpPr>
          <p:spPr>
            <a:xfrm>
              <a:off x="7748601" y="434276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A’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7CA9585-CCB4-4DEB-B738-109A30FC4C0E}"/>
                </a:ext>
              </a:extLst>
            </p:cNvPr>
            <p:cNvSpPr txBox="1"/>
            <p:nvPr/>
          </p:nvSpPr>
          <p:spPr>
            <a:xfrm>
              <a:off x="4114800" y="498927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</a:t>
              </a:r>
              <a:r>
                <a:rPr lang="it-IT" baseline="-25000" dirty="0"/>
                <a:t>1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4DDCC4E-8DF3-448E-8C64-8F73F045719C}"/>
                </a:ext>
              </a:extLst>
            </p:cNvPr>
            <p:cNvSpPr txBox="1"/>
            <p:nvPr/>
          </p:nvSpPr>
          <p:spPr>
            <a:xfrm>
              <a:off x="7149555" y="493313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2</a:t>
              </a: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2BB93EF9-58A7-46B4-8CCB-20BD75865338}"/>
                </a:ext>
              </a:extLst>
            </p:cNvPr>
            <p:cNvCxnSpPr/>
            <p:nvPr/>
          </p:nvCxnSpPr>
          <p:spPr>
            <a:xfrm>
              <a:off x="3812862" y="4933131"/>
              <a:ext cx="8473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CCF9244D-3EA9-4991-933F-1C80EC4F8F63}"/>
                </a:ext>
              </a:extLst>
            </p:cNvPr>
            <p:cNvCxnSpPr/>
            <p:nvPr/>
          </p:nvCxnSpPr>
          <p:spPr>
            <a:xfrm>
              <a:off x="6851717" y="4925294"/>
              <a:ext cx="8473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4E0922F-59FB-4552-AC07-7CA7FF483F4F}"/>
                </a:ext>
              </a:extLst>
            </p:cNvPr>
            <p:cNvSpPr/>
            <p:nvPr/>
          </p:nvSpPr>
          <p:spPr>
            <a:xfrm>
              <a:off x="3766605" y="4768607"/>
              <a:ext cx="92513" cy="92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E70AC6C9-E439-446C-A935-943D02EA23E1}"/>
                </a:ext>
              </a:extLst>
            </p:cNvPr>
            <p:cNvSpPr/>
            <p:nvPr/>
          </p:nvSpPr>
          <p:spPr>
            <a:xfrm>
              <a:off x="7840594" y="4758354"/>
              <a:ext cx="92513" cy="92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3AC2D0E-C173-4630-9A36-3F8400C0537B}"/>
                </a:ext>
              </a:extLst>
            </p:cNvPr>
            <p:cNvSpPr txBox="1"/>
            <p:nvPr/>
          </p:nvSpPr>
          <p:spPr>
            <a:xfrm>
              <a:off x="5566630" y="425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DBF8172-7E78-4529-905F-DF6CB1BE2CB2}"/>
                </a:ext>
              </a:extLst>
            </p:cNvPr>
            <p:cNvSpPr txBox="1"/>
            <p:nvPr/>
          </p:nvSpPr>
          <p:spPr>
            <a:xfrm>
              <a:off x="4418802" y="442744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  <a:r>
                <a:rPr lang="it-IT" baseline="-25000" dirty="0"/>
                <a:t>1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1261A20-62CA-44E3-9CDA-B8B936344FE8}"/>
                </a:ext>
              </a:extLst>
            </p:cNvPr>
            <p:cNvSpPr txBox="1"/>
            <p:nvPr/>
          </p:nvSpPr>
          <p:spPr>
            <a:xfrm>
              <a:off x="6639121" y="4405064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  <a:r>
                <a:rPr lang="it-IT" baseline="-25000" dirty="0"/>
                <a:t>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AE81808-BB49-4068-BC1B-24C15CFCDEF4}"/>
                </a:ext>
              </a:extLst>
            </p:cNvPr>
            <p:cNvSpPr txBox="1"/>
            <p:nvPr/>
          </p:nvSpPr>
          <p:spPr>
            <a:xfrm>
              <a:off x="4973085" y="3569756"/>
              <a:ext cx="13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Lente spessa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33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3138832" y="278213"/>
            <a:ext cx="5420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Equazioni di una lente spessa in aria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A1A79FC-A8A9-4B59-A691-0FD6C037D917}"/>
              </a:ext>
            </a:extLst>
          </p:cNvPr>
          <p:cNvGrpSpPr/>
          <p:nvPr/>
        </p:nvGrpSpPr>
        <p:grpSpPr>
          <a:xfrm>
            <a:off x="2869239" y="1035103"/>
            <a:ext cx="7039906" cy="2711273"/>
            <a:chOff x="2893302" y="3569756"/>
            <a:chExt cx="7039906" cy="2711273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36B0B97F-4CF3-45D3-A94C-256961040CFD}"/>
                </a:ext>
              </a:extLst>
            </p:cNvPr>
            <p:cNvSpPr/>
            <p:nvPr/>
          </p:nvSpPr>
          <p:spPr>
            <a:xfrm>
              <a:off x="4732421" y="4050632"/>
              <a:ext cx="1981200" cy="1524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Figura a mano libera: forma 4">
              <a:extLst>
                <a:ext uri="{FF2B5EF4-FFF2-40B4-BE49-F238E27FC236}">
                  <a16:creationId xmlns:a16="http://schemas.microsoft.com/office/drawing/2014/main" id="{346CF1FC-17A7-4040-A4F9-DCBEDD53103B}"/>
                </a:ext>
              </a:extLst>
            </p:cNvPr>
            <p:cNvSpPr/>
            <p:nvPr/>
          </p:nvSpPr>
          <p:spPr>
            <a:xfrm>
              <a:off x="4740442" y="3777916"/>
              <a:ext cx="2119296" cy="513347"/>
            </a:xfrm>
            <a:custGeom>
              <a:avLst/>
              <a:gdLst>
                <a:gd name="connsiteX0" fmla="*/ 0 w 2119296"/>
                <a:gd name="connsiteY0" fmla="*/ 449179 h 657726"/>
                <a:gd name="connsiteX1" fmla="*/ 0 w 2119296"/>
                <a:gd name="connsiteY1" fmla="*/ 449179 h 657726"/>
                <a:gd name="connsiteX2" fmla="*/ 192505 w 2119296"/>
                <a:gd name="connsiteY2" fmla="*/ 465221 h 657726"/>
                <a:gd name="connsiteX3" fmla="*/ 320842 w 2119296"/>
                <a:gd name="connsiteY3" fmla="*/ 585537 h 657726"/>
                <a:gd name="connsiteX4" fmla="*/ 393032 w 2119296"/>
                <a:gd name="connsiteY4" fmla="*/ 633663 h 657726"/>
                <a:gd name="connsiteX5" fmla="*/ 561474 w 2119296"/>
                <a:gd name="connsiteY5" fmla="*/ 537410 h 657726"/>
                <a:gd name="connsiteX6" fmla="*/ 625642 w 2119296"/>
                <a:gd name="connsiteY6" fmla="*/ 513347 h 657726"/>
                <a:gd name="connsiteX7" fmla="*/ 681790 w 2119296"/>
                <a:gd name="connsiteY7" fmla="*/ 481263 h 657726"/>
                <a:gd name="connsiteX8" fmla="*/ 729916 w 2119296"/>
                <a:gd name="connsiteY8" fmla="*/ 489284 h 657726"/>
                <a:gd name="connsiteX9" fmla="*/ 866274 w 2119296"/>
                <a:gd name="connsiteY9" fmla="*/ 609600 h 657726"/>
                <a:gd name="connsiteX10" fmla="*/ 962526 w 2119296"/>
                <a:gd name="connsiteY10" fmla="*/ 657726 h 657726"/>
                <a:gd name="connsiteX11" fmla="*/ 1090863 w 2119296"/>
                <a:gd name="connsiteY11" fmla="*/ 585537 h 657726"/>
                <a:gd name="connsiteX12" fmla="*/ 1130969 w 2119296"/>
                <a:gd name="connsiteY12" fmla="*/ 553452 h 657726"/>
                <a:gd name="connsiteX13" fmla="*/ 1195137 w 2119296"/>
                <a:gd name="connsiteY13" fmla="*/ 545431 h 657726"/>
                <a:gd name="connsiteX14" fmla="*/ 1267326 w 2119296"/>
                <a:gd name="connsiteY14" fmla="*/ 537410 h 657726"/>
                <a:gd name="connsiteX15" fmla="*/ 1355558 w 2119296"/>
                <a:gd name="connsiteY15" fmla="*/ 545431 h 657726"/>
                <a:gd name="connsiteX16" fmla="*/ 1532021 w 2119296"/>
                <a:gd name="connsiteY16" fmla="*/ 585537 h 657726"/>
                <a:gd name="connsiteX17" fmla="*/ 1620253 w 2119296"/>
                <a:gd name="connsiteY17" fmla="*/ 577516 h 657726"/>
                <a:gd name="connsiteX18" fmla="*/ 1828800 w 2119296"/>
                <a:gd name="connsiteY18" fmla="*/ 473242 h 657726"/>
                <a:gd name="connsiteX19" fmla="*/ 1876926 w 2119296"/>
                <a:gd name="connsiteY19" fmla="*/ 465221 h 657726"/>
                <a:gd name="connsiteX20" fmla="*/ 2013284 w 2119296"/>
                <a:gd name="connsiteY20" fmla="*/ 473242 h 657726"/>
                <a:gd name="connsiteX21" fmla="*/ 2117558 w 2119296"/>
                <a:gd name="connsiteY21" fmla="*/ 449179 h 657726"/>
                <a:gd name="connsiteX22" fmla="*/ 2053390 w 2119296"/>
                <a:gd name="connsiteY22" fmla="*/ 272716 h 657726"/>
                <a:gd name="connsiteX23" fmla="*/ 2037347 w 2119296"/>
                <a:gd name="connsiteY23" fmla="*/ 216568 h 657726"/>
                <a:gd name="connsiteX24" fmla="*/ 1989221 w 2119296"/>
                <a:gd name="connsiteY24" fmla="*/ 144379 h 657726"/>
                <a:gd name="connsiteX25" fmla="*/ 1900990 w 2119296"/>
                <a:gd name="connsiteY25" fmla="*/ 112295 h 657726"/>
                <a:gd name="connsiteX26" fmla="*/ 1676400 w 2119296"/>
                <a:gd name="connsiteY26" fmla="*/ 64168 h 657726"/>
                <a:gd name="connsiteX27" fmla="*/ 1179095 w 2119296"/>
                <a:gd name="connsiteY27" fmla="*/ 0 h 657726"/>
                <a:gd name="connsiteX28" fmla="*/ 609600 w 2119296"/>
                <a:gd name="connsiteY28" fmla="*/ 32084 h 657726"/>
                <a:gd name="connsiteX29" fmla="*/ 336884 w 2119296"/>
                <a:gd name="connsiteY29" fmla="*/ 112295 h 657726"/>
                <a:gd name="connsiteX30" fmla="*/ 120316 w 2119296"/>
                <a:gd name="connsiteY30" fmla="*/ 144379 h 657726"/>
                <a:gd name="connsiteX31" fmla="*/ 32084 w 2119296"/>
                <a:gd name="connsiteY31" fmla="*/ 176463 h 657726"/>
                <a:gd name="connsiteX32" fmla="*/ 8021 w 2119296"/>
                <a:gd name="connsiteY32" fmla="*/ 192505 h 657726"/>
                <a:gd name="connsiteX33" fmla="*/ 16042 w 2119296"/>
                <a:gd name="connsiteY33" fmla="*/ 232610 h 657726"/>
                <a:gd name="connsiteX34" fmla="*/ 56147 w 2119296"/>
                <a:gd name="connsiteY34" fmla="*/ 312821 h 657726"/>
                <a:gd name="connsiteX35" fmla="*/ 48126 w 2119296"/>
                <a:gd name="connsiteY35" fmla="*/ 385010 h 657726"/>
                <a:gd name="connsiteX36" fmla="*/ 0 w 2119296"/>
                <a:gd name="connsiteY36" fmla="*/ 449179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19296" h="657726">
                  <a:moveTo>
                    <a:pt x="0" y="449179"/>
                  </a:moveTo>
                  <a:lnTo>
                    <a:pt x="0" y="449179"/>
                  </a:lnTo>
                  <a:cubicBezTo>
                    <a:pt x="64168" y="454526"/>
                    <a:pt x="131077" y="445915"/>
                    <a:pt x="192505" y="465221"/>
                  </a:cubicBezTo>
                  <a:cubicBezTo>
                    <a:pt x="254387" y="484669"/>
                    <a:pt x="279772" y="544466"/>
                    <a:pt x="320842" y="585537"/>
                  </a:cubicBezTo>
                  <a:cubicBezTo>
                    <a:pt x="350507" y="615202"/>
                    <a:pt x="359448" y="616871"/>
                    <a:pt x="393032" y="633663"/>
                  </a:cubicBezTo>
                  <a:cubicBezTo>
                    <a:pt x="618076" y="585439"/>
                    <a:pt x="415773" y="653971"/>
                    <a:pt x="561474" y="537410"/>
                  </a:cubicBezTo>
                  <a:cubicBezTo>
                    <a:pt x="579312" y="523140"/>
                    <a:pt x="604941" y="523007"/>
                    <a:pt x="625642" y="513347"/>
                  </a:cubicBezTo>
                  <a:cubicBezTo>
                    <a:pt x="645176" y="504231"/>
                    <a:pt x="663074" y="491958"/>
                    <a:pt x="681790" y="481263"/>
                  </a:cubicBezTo>
                  <a:cubicBezTo>
                    <a:pt x="697832" y="483937"/>
                    <a:pt x="716565" y="479997"/>
                    <a:pt x="729916" y="489284"/>
                  </a:cubicBezTo>
                  <a:cubicBezTo>
                    <a:pt x="779677" y="523900"/>
                    <a:pt x="812057" y="582491"/>
                    <a:pt x="866274" y="609600"/>
                  </a:cubicBezTo>
                  <a:lnTo>
                    <a:pt x="962526" y="657726"/>
                  </a:lnTo>
                  <a:cubicBezTo>
                    <a:pt x="1034796" y="626754"/>
                    <a:pt x="1016587" y="638591"/>
                    <a:pt x="1090863" y="585537"/>
                  </a:cubicBezTo>
                  <a:cubicBezTo>
                    <a:pt x="1104794" y="575586"/>
                    <a:pt x="1114990" y="559598"/>
                    <a:pt x="1130969" y="553452"/>
                  </a:cubicBezTo>
                  <a:cubicBezTo>
                    <a:pt x="1151088" y="545714"/>
                    <a:pt x="1173729" y="547950"/>
                    <a:pt x="1195137" y="545431"/>
                  </a:cubicBezTo>
                  <a:lnTo>
                    <a:pt x="1267326" y="537410"/>
                  </a:lnTo>
                  <a:cubicBezTo>
                    <a:pt x="1296737" y="540084"/>
                    <a:pt x="1326600" y="539639"/>
                    <a:pt x="1355558" y="545431"/>
                  </a:cubicBezTo>
                  <a:cubicBezTo>
                    <a:pt x="1640604" y="602441"/>
                    <a:pt x="1345046" y="562165"/>
                    <a:pt x="1532021" y="585537"/>
                  </a:cubicBezTo>
                  <a:cubicBezTo>
                    <a:pt x="1561432" y="582863"/>
                    <a:pt x="1592442" y="587449"/>
                    <a:pt x="1620253" y="577516"/>
                  </a:cubicBezTo>
                  <a:cubicBezTo>
                    <a:pt x="1848566" y="495975"/>
                    <a:pt x="1674448" y="524693"/>
                    <a:pt x="1828800" y="473242"/>
                  </a:cubicBezTo>
                  <a:cubicBezTo>
                    <a:pt x="1844229" y="468099"/>
                    <a:pt x="1860884" y="467895"/>
                    <a:pt x="1876926" y="465221"/>
                  </a:cubicBezTo>
                  <a:cubicBezTo>
                    <a:pt x="1922379" y="467895"/>
                    <a:pt x="1967854" y="476271"/>
                    <a:pt x="2013284" y="473242"/>
                  </a:cubicBezTo>
                  <a:cubicBezTo>
                    <a:pt x="2048876" y="470869"/>
                    <a:pt x="2110562" y="484158"/>
                    <a:pt x="2117558" y="449179"/>
                  </a:cubicBezTo>
                  <a:cubicBezTo>
                    <a:pt x="2129833" y="387805"/>
                    <a:pt x="2073794" y="331886"/>
                    <a:pt x="2053390" y="272716"/>
                  </a:cubicBezTo>
                  <a:cubicBezTo>
                    <a:pt x="2047045" y="254314"/>
                    <a:pt x="2046052" y="233978"/>
                    <a:pt x="2037347" y="216568"/>
                  </a:cubicBezTo>
                  <a:cubicBezTo>
                    <a:pt x="2024413" y="190701"/>
                    <a:pt x="2012194" y="161947"/>
                    <a:pt x="1989221" y="144379"/>
                  </a:cubicBezTo>
                  <a:cubicBezTo>
                    <a:pt x="1964362" y="125369"/>
                    <a:pt x="1931304" y="120068"/>
                    <a:pt x="1900990" y="112295"/>
                  </a:cubicBezTo>
                  <a:cubicBezTo>
                    <a:pt x="1826826" y="93279"/>
                    <a:pt x="1751666" y="78201"/>
                    <a:pt x="1676400" y="64168"/>
                  </a:cubicBezTo>
                  <a:cubicBezTo>
                    <a:pt x="1438347" y="19785"/>
                    <a:pt x="1419260" y="23242"/>
                    <a:pt x="1179095" y="0"/>
                  </a:cubicBezTo>
                  <a:cubicBezTo>
                    <a:pt x="989263" y="10695"/>
                    <a:pt x="798065" y="6955"/>
                    <a:pt x="609600" y="32084"/>
                  </a:cubicBezTo>
                  <a:cubicBezTo>
                    <a:pt x="515675" y="44607"/>
                    <a:pt x="429536" y="92441"/>
                    <a:pt x="336884" y="112295"/>
                  </a:cubicBezTo>
                  <a:cubicBezTo>
                    <a:pt x="190503" y="143662"/>
                    <a:pt x="262758" y="133422"/>
                    <a:pt x="120316" y="144379"/>
                  </a:cubicBezTo>
                  <a:cubicBezTo>
                    <a:pt x="92091" y="153787"/>
                    <a:pt x="56861" y="165201"/>
                    <a:pt x="32084" y="176463"/>
                  </a:cubicBezTo>
                  <a:cubicBezTo>
                    <a:pt x="23308" y="180452"/>
                    <a:pt x="16042" y="187158"/>
                    <a:pt x="8021" y="192505"/>
                  </a:cubicBezTo>
                  <a:cubicBezTo>
                    <a:pt x="10695" y="205873"/>
                    <a:pt x="10979" y="219952"/>
                    <a:pt x="16042" y="232610"/>
                  </a:cubicBezTo>
                  <a:cubicBezTo>
                    <a:pt x="27144" y="260365"/>
                    <a:pt x="49989" y="283569"/>
                    <a:pt x="56147" y="312821"/>
                  </a:cubicBezTo>
                  <a:cubicBezTo>
                    <a:pt x="61135" y="336513"/>
                    <a:pt x="56400" y="362257"/>
                    <a:pt x="48126" y="385010"/>
                  </a:cubicBezTo>
                  <a:cubicBezTo>
                    <a:pt x="17389" y="469537"/>
                    <a:pt x="8021" y="438484"/>
                    <a:pt x="0" y="449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436A78AF-3080-460C-857B-1F76E43E3F50}"/>
                </a:ext>
              </a:extLst>
            </p:cNvPr>
            <p:cNvSpPr/>
            <p:nvPr/>
          </p:nvSpPr>
          <p:spPr>
            <a:xfrm rot="10800000">
              <a:off x="4732421" y="5317958"/>
              <a:ext cx="2119296" cy="513347"/>
            </a:xfrm>
            <a:custGeom>
              <a:avLst/>
              <a:gdLst>
                <a:gd name="connsiteX0" fmla="*/ 0 w 2119296"/>
                <a:gd name="connsiteY0" fmla="*/ 449179 h 657726"/>
                <a:gd name="connsiteX1" fmla="*/ 0 w 2119296"/>
                <a:gd name="connsiteY1" fmla="*/ 449179 h 657726"/>
                <a:gd name="connsiteX2" fmla="*/ 192505 w 2119296"/>
                <a:gd name="connsiteY2" fmla="*/ 465221 h 657726"/>
                <a:gd name="connsiteX3" fmla="*/ 320842 w 2119296"/>
                <a:gd name="connsiteY3" fmla="*/ 585537 h 657726"/>
                <a:gd name="connsiteX4" fmla="*/ 393032 w 2119296"/>
                <a:gd name="connsiteY4" fmla="*/ 633663 h 657726"/>
                <a:gd name="connsiteX5" fmla="*/ 561474 w 2119296"/>
                <a:gd name="connsiteY5" fmla="*/ 537410 h 657726"/>
                <a:gd name="connsiteX6" fmla="*/ 625642 w 2119296"/>
                <a:gd name="connsiteY6" fmla="*/ 513347 h 657726"/>
                <a:gd name="connsiteX7" fmla="*/ 681790 w 2119296"/>
                <a:gd name="connsiteY7" fmla="*/ 481263 h 657726"/>
                <a:gd name="connsiteX8" fmla="*/ 729916 w 2119296"/>
                <a:gd name="connsiteY8" fmla="*/ 489284 h 657726"/>
                <a:gd name="connsiteX9" fmla="*/ 866274 w 2119296"/>
                <a:gd name="connsiteY9" fmla="*/ 609600 h 657726"/>
                <a:gd name="connsiteX10" fmla="*/ 962526 w 2119296"/>
                <a:gd name="connsiteY10" fmla="*/ 657726 h 657726"/>
                <a:gd name="connsiteX11" fmla="*/ 1090863 w 2119296"/>
                <a:gd name="connsiteY11" fmla="*/ 585537 h 657726"/>
                <a:gd name="connsiteX12" fmla="*/ 1130969 w 2119296"/>
                <a:gd name="connsiteY12" fmla="*/ 553452 h 657726"/>
                <a:gd name="connsiteX13" fmla="*/ 1195137 w 2119296"/>
                <a:gd name="connsiteY13" fmla="*/ 545431 h 657726"/>
                <a:gd name="connsiteX14" fmla="*/ 1267326 w 2119296"/>
                <a:gd name="connsiteY14" fmla="*/ 537410 h 657726"/>
                <a:gd name="connsiteX15" fmla="*/ 1355558 w 2119296"/>
                <a:gd name="connsiteY15" fmla="*/ 545431 h 657726"/>
                <a:gd name="connsiteX16" fmla="*/ 1532021 w 2119296"/>
                <a:gd name="connsiteY16" fmla="*/ 585537 h 657726"/>
                <a:gd name="connsiteX17" fmla="*/ 1620253 w 2119296"/>
                <a:gd name="connsiteY17" fmla="*/ 577516 h 657726"/>
                <a:gd name="connsiteX18" fmla="*/ 1828800 w 2119296"/>
                <a:gd name="connsiteY18" fmla="*/ 473242 h 657726"/>
                <a:gd name="connsiteX19" fmla="*/ 1876926 w 2119296"/>
                <a:gd name="connsiteY19" fmla="*/ 465221 h 657726"/>
                <a:gd name="connsiteX20" fmla="*/ 2013284 w 2119296"/>
                <a:gd name="connsiteY20" fmla="*/ 473242 h 657726"/>
                <a:gd name="connsiteX21" fmla="*/ 2117558 w 2119296"/>
                <a:gd name="connsiteY21" fmla="*/ 449179 h 657726"/>
                <a:gd name="connsiteX22" fmla="*/ 2053390 w 2119296"/>
                <a:gd name="connsiteY22" fmla="*/ 272716 h 657726"/>
                <a:gd name="connsiteX23" fmla="*/ 2037347 w 2119296"/>
                <a:gd name="connsiteY23" fmla="*/ 216568 h 657726"/>
                <a:gd name="connsiteX24" fmla="*/ 1989221 w 2119296"/>
                <a:gd name="connsiteY24" fmla="*/ 144379 h 657726"/>
                <a:gd name="connsiteX25" fmla="*/ 1900990 w 2119296"/>
                <a:gd name="connsiteY25" fmla="*/ 112295 h 657726"/>
                <a:gd name="connsiteX26" fmla="*/ 1676400 w 2119296"/>
                <a:gd name="connsiteY26" fmla="*/ 64168 h 657726"/>
                <a:gd name="connsiteX27" fmla="*/ 1179095 w 2119296"/>
                <a:gd name="connsiteY27" fmla="*/ 0 h 657726"/>
                <a:gd name="connsiteX28" fmla="*/ 609600 w 2119296"/>
                <a:gd name="connsiteY28" fmla="*/ 32084 h 657726"/>
                <a:gd name="connsiteX29" fmla="*/ 336884 w 2119296"/>
                <a:gd name="connsiteY29" fmla="*/ 112295 h 657726"/>
                <a:gd name="connsiteX30" fmla="*/ 120316 w 2119296"/>
                <a:gd name="connsiteY30" fmla="*/ 144379 h 657726"/>
                <a:gd name="connsiteX31" fmla="*/ 32084 w 2119296"/>
                <a:gd name="connsiteY31" fmla="*/ 176463 h 657726"/>
                <a:gd name="connsiteX32" fmla="*/ 8021 w 2119296"/>
                <a:gd name="connsiteY32" fmla="*/ 192505 h 657726"/>
                <a:gd name="connsiteX33" fmla="*/ 16042 w 2119296"/>
                <a:gd name="connsiteY33" fmla="*/ 232610 h 657726"/>
                <a:gd name="connsiteX34" fmla="*/ 56147 w 2119296"/>
                <a:gd name="connsiteY34" fmla="*/ 312821 h 657726"/>
                <a:gd name="connsiteX35" fmla="*/ 48126 w 2119296"/>
                <a:gd name="connsiteY35" fmla="*/ 385010 h 657726"/>
                <a:gd name="connsiteX36" fmla="*/ 0 w 2119296"/>
                <a:gd name="connsiteY36" fmla="*/ 449179 h 65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19296" h="657726">
                  <a:moveTo>
                    <a:pt x="0" y="449179"/>
                  </a:moveTo>
                  <a:lnTo>
                    <a:pt x="0" y="449179"/>
                  </a:lnTo>
                  <a:cubicBezTo>
                    <a:pt x="64168" y="454526"/>
                    <a:pt x="131077" y="445915"/>
                    <a:pt x="192505" y="465221"/>
                  </a:cubicBezTo>
                  <a:cubicBezTo>
                    <a:pt x="254387" y="484669"/>
                    <a:pt x="279772" y="544466"/>
                    <a:pt x="320842" y="585537"/>
                  </a:cubicBezTo>
                  <a:cubicBezTo>
                    <a:pt x="350507" y="615202"/>
                    <a:pt x="359448" y="616871"/>
                    <a:pt x="393032" y="633663"/>
                  </a:cubicBezTo>
                  <a:cubicBezTo>
                    <a:pt x="618076" y="585439"/>
                    <a:pt x="415773" y="653971"/>
                    <a:pt x="561474" y="537410"/>
                  </a:cubicBezTo>
                  <a:cubicBezTo>
                    <a:pt x="579312" y="523140"/>
                    <a:pt x="604941" y="523007"/>
                    <a:pt x="625642" y="513347"/>
                  </a:cubicBezTo>
                  <a:cubicBezTo>
                    <a:pt x="645176" y="504231"/>
                    <a:pt x="663074" y="491958"/>
                    <a:pt x="681790" y="481263"/>
                  </a:cubicBezTo>
                  <a:cubicBezTo>
                    <a:pt x="697832" y="483937"/>
                    <a:pt x="716565" y="479997"/>
                    <a:pt x="729916" y="489284"/>
                  </a:cubicBezTo>
                  <a:cubicBezTo>
                    <a:pt x="779677" y="523900"/>
                    <a:pt x="812057" y="582491"/>
                    <a:pt x="866274" y="609600"/>
                  </a:cubicBezTo>
                  <a:lnTo>
                    <a:pt x="962526" y="657726"/>
                  </a:lnTo>
                  <a:cubicBezTo>
                    <a:pt x="1034796" y="626754"/>
                    <a:pt x="1016587" y="638591"/>
                    <a:pt x="1090863" y="585537"/>
                  </a:cubicBezTo>
                  <a:cubicBezTo>
                    <a:pt x="1104794" y="575586"/>
                    <a:pt x="1114990" y="559598"/>
                    <a:pt x="1130969" y="553452"/>
                  </a:cubicBezTo>
                  <a:cubicBezTo>
                    <a:pt x="1151088" y="545714"/>
                    <a:pt x="1173729" y="547950"/>
                    <a:pt x="1195137" y="545431"/>
                  </a:cubicBezTo>
                  <a:lnTo>
                    <a:pt x="1267326" y="537410"/>
                  </a:lnTo>
                  <a:cubicBezTo>
                    <a:pt x="1296737" y="540084"/>
                    <a:pt x="1326600" y="539639"/>
                    <a:pt x="1355558" y="545431"/>
                  </a:cubicBezTo>
                  <a:cubicBezTo>
                    <a:pt x="1640604" y="602441"/>
                    <a:pt x="1345046" y="562165"/>
                    <a:pt x="1532021" y="585537"/>
                  </a:cubicBezTo>
                  <a:cubicBezTo>
                    <a:pt x="1561432" y="582863"/>
                    <a:pt x="1592442" y="587449"/>
                    <a:pt x="1620253" y="577516"/>
                  </a:cubicBezTo>
                  <a:cubicBezTo>
                    <a:pt x="1848566" y="495975"/>
                    <a:pt x="1674448" y="524693"/>
                    <a:pt x="1828800" y="473242"/>
                  </a:cubicBezTo>
                  <a:cubicBezTo>
                    <a:pt x="1844229" y="468099"/>
                    <a:pt x="1860884" y="467895"/>
                    <a:pt x="1876926" y="465221"/>
                  </a:cubicBezTo>
                  <a:cubicBezTo>
                    <a:pt x="1922379" y="467895"/>
                    <a:pt x="1967854" y="476271"/>
                    <a:pt x="2013284" y="473242"/>
                  </a:cubicBezTo>
                  <a:cubicBezTo>
                    <a:pt x="2048876" y="470869"/>
                    <a:pt x="2110562" y="484158"/>
                    <a:pt x="2117558" y="449179"/>
                  </a:cubicBezTo>
                  <a:cubicBezTo>
                    <a:pt x="2129833" y="387805"/>
                    <a:pt x="2073794" y="331886"/>
                    <a:pt x="2053390" y="272716"/>
                  </a:cubicBezTo>
                  <a:cubicBezTo>
                    <a:pt x="2047045" y="254314"/>
                    <a:pt x="2046052" y="233978"/>
                    <a:pt x="2037347" y="216568"/>
                  </a:cubicBezTo>
                  <a:cubicBezTo>
                    <a:pt x="2024413" y="190701"/>
                    <a:pt x="2012194" y="161947"/>
                    <a:pt x="1989221" y="144379"/>
                  </a:cubicBezTo>
                  <a:cubicBezTo>
                    <a:pt x="1964362" y="125369"/>
                    <a:pt x="1931304" y="120068"/>
                    <a:pt x="1900990" y="112295"/>
                  </a:cubicBezTo>
                  <a:cubicBezTo>
                    <a:pt x="1826826" y="93279"/>
                    <a:pt x="1751666" y="78201"/>
                    <a:pt x="1676400" y="64168"/>
                  </a:cubicBezTo>
                  <a:cubicBezTo>
                    <a:pt x="1438347" y="19785"/>
                    <a:pt x="1419260" y="23242"/>
                    <a:pt x="1179095" y="0"/>
                  </a:cubicBezTo>
                  <a:cubicBezTo>
                    <a:pt x="989263" y="10695"/>
                    <a:pt x="798065" y="6955"/>
                    <a:pt x="609600" y="32084"/>
                  </a:cubicBezTo>
                  <a:cubicBezTo>
                    <a:pt x="515675" y="44607"/>
                    <a:pt x="429536" y="92441"/>
                    <a:pt x="336884" y="112295"/>
                  </a:cubicBezTo>
                  <a:cubicBezTo>
                    <a:pt x="190503" y="143662"/>
                    <a:pt x="262758" y="133422"/>
                    <a:pt x="120316" y="144379"/>
                  </a:cubicBezTo>
                  <a:cubicBezTo>
                    <a:pt x="92091" y="153787"/>
                    <a:pt x="56861" y="165201"/>
                    <a:pt x="32084" y="176463"/>
                  </a:cubicBezTo>
                  <a:cubicBezTo>
                    <a:pt x="23308" y="180452"/>
                    <a:pt x="16042" y="187158"/>
                    <a:pt x="8021" y="192505"/>
                  </a:cubicBezTo>
                  <a:cubicBezTo>
                    <a:pt x="10695" y="205873"/>
                    <a:pt x="10979" y="219952"/>
                    <a:pt x="16042" y="232610"/>
                  </a:cubicBezTo>
                  <a:cubicBezTo>
                    <a:pt x="27144" y="260365"/>
                    <a:pt x="49989" y="283569"/>
                    <a:pt x="56147" y="312821"/>
                  </a:cubicBezTo>
                  <a:cubicBezTo>
                    <a:pt x="61135" y="336513"/>
                    <a:pt x="56400" y="362257"/>
                    <a:pt x="48126" y="385010"/>
                  </a:cubicBezTo>
                  <a:cubicBezTo>
                    <a:pt x="17389" y="469537"/>
                    <a:pt x="8021" y="438484"/>
                    <a:pt x="0" y="449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Parentesi graffa aperta 6">
              <a:extLst>
                <a:ext uri="{FF2B5EF4-FFF2-40B4-BE49-F238E27FC236}">
                  <a16:creationId xmlns:a16="http://schemas.microsoft.com/office/drawing/2014/main" id="{F724FB63-1492-42BE-978B-10DBC7E49CF6}"/>
                </a:ext>
              </a:extLst>
            </p:cNvPr>
            <p:cNvSpPr/>
            <p:nvPr/>
          </p:nvSpPr>
          <p:spPr>
            <a:xfrm rot="16200000">
              <a:off x="5586662" y="4704345"/>
              <a:ext cx="272718" cy="1981201"/>
            </a:xfrm>
            <a:prstGeom prst="leftBrace">
              <a:avLst>
                <a:gd name="adj1" fmla="val 43627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BBF8CF9-51D7-47D0-A928-518F635E110E}"/>
                </a:ext>
              </a:extLst>
            </p:cNvPr>
            <p:cNvSpPr txBox="1"/>
            <p:nvPr/>
          </p:nvSpPr>
          <p:spPr>
            <a:xfrm>
              <a:off x="5590674" y="591169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</a:t>
              </a:r>
            </a:p>
          </p:txBody>
        </p: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F555760D-A79A-4E36-935E-2A45FDE8AB15}"/>
                </a:ext>
              </a:extLst>
            </p:cNvPr>
            <p:cNvCxnSpPr/>
            <p:nvPr/>
          </p:nvCxnSpPr>
          <p:spPr>
            <a:xfrm>
              <a:off x="2893302" y="4804611"/>
              <a:ext cx="58313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8465D6CD-E8D9-4745-A0FF-A42ABCEFF80E}"/>
                </a:ext>
              </a:extLst>
            </p:cNvPr>
            <p:cNvSpPr txBox="1"/>
            <p:nvPr/>
          </p:nvSpPr>
          <p:spPr>
            <a:xfrm>
              <a:off x="8724607" y="4619945"/>
              <a:ext cx="120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Asse ottico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FFDAB6A-05F6-4A3C-BACB-A9952CF22C14}"/>
                </a:ext>
              </a:extLst>
            </p:cNvPr>
            <p:cNvSpPr txBox="1"/>
            <p:nvPr/>
          </p:nvSpPr>
          <p:spPr>
            <a:xfrm>
              <a:off x="3654004" y="434722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61C9CB6-B50E-4326-9C9E-2A061B6D75D7}"/>
                </a:ext>
              </a:extLst>
            </p:cNvPr>
            <p:cNvSpPr txBox="1"/>
            <p:nvPr/>
          </p:nvSpPr>
          <p:spPr>
            <a:xfrm>
              <a:off x="7748601" y="434276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A’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7CA9585-CCB4-4DEB-B738-109A30FC4C0E}"/>
                </a:ext>
              </a:extLst>
            </p:cNvPr>
            <p:cNvSpPr txBox="1"/>
            <p:nvPr/>
          </p:nvSpPr>
          <p:spPr>
            <a:xfrm>
              <a:off x="4114800" y="4989277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</a:t>
              </a:r>
              <a:r>
                <a:rPr lang="it-IT" baseline="-25000" dirty="0"/>
                <a:t>1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74DDCC4E-8DF3-448E-8C64-8F73F045719C}"/>
                </a:ext>
              </a:extLst>
            </p:cNvPr>
            <p:cNvSpPr txBox="1"/>
            <p:nvPr/>
          </p:nvSpPr>
          <p:spPr>
            <a:xfrm>
              <a:off x="7149555" y="4933131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q</a:t>
              </a:r>
              <a:r>
                <a:rPr lang="it-IT" baseline="-25000" dirty="0"/>
                <a:t>2</a:t>
              </a: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2BB93EF9-58A7-46B4-8CCB-20BD75865338}"/>
                </a:ext>
              </a:extLst>
            </p:cNvPr>
            <p:cNvCxnSpPr/>
            <p:nvPr/>
          </p:nvCxnSpPr>
          <p:spPr>
            <a:xfrm>
              <a:off x="3812862" y="4933131"/>
              <a:ext cx="8473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CCF9244D-3EA9-4991-933F-1C80EC4F8F63}"/>
                </a:ext>
              </a:extLst>
            </p:cNvPr>
            <p:cNvCxnSpPr/>
            <p:nvPr/>
          </p:nvCxnSpPr>
          <p:spPr>
            <a:xfrm>
              <a:off x="6851717" y="4925294"/>
              <a:ext cx="84737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74E0922F-59FB-4552-AC07-7CA7FF483F4F}"/>
                </a:ext>
              </a:extLst>
            </p:cNvPr>
            <p:cNvSpPr/>
            <p:nvPr/>
          </p:nvSpPr>
          <p:spPr>
            <a:xfrm>
              <a:off x="3766605" y="4768607"/>
              <a:ext cx="92513" cy="92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E70AC6C9-E439-446C-A935-943D02EA23E1}"/>
                </a:ext>
              </a:extLst>
            </p:cNvPr>
            <p:cNvSpPr/>
            <p:nvPr/>
          </p:nvSpPr>
          <p:spPr>
            <a:xfrm>
              <a:off x="7840594" y="4758354"/>
              <a:ext cx="92513" cy="925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3AC2D0E-C173-4630-9A36-3F8400C0537B}"/>
                </a:ext>
              </a:extLst>
            </p:cNvPr>
            <p:cNvSpPr txBox="1"/>
            <p:nvPr/>
          </p:nvSpPr>
          <p:spPr>
            <a:xfrm>
              <a:off x="5566630" y="425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DBF8172-7E78-4529-905F-DF6CB1BE2CB2}"/>
                </a:ext>
              </a:extLst>
            </p:cNvPr>
            <p:cNvSpPr txBox="1"/>
            <p:nvPr/>
          </p:nvSpPr>
          <p:spPr>
            <a:xfrm>
              <a:off x="4418802" y="442744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  <a:r>
                <a:rPr lang="it-IT" baseline="-25000" dirty="0"/>
                <a:t>1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B1261A20-62CA-44E3-9CDA-B8B936344FE8}"/>
                </a:ext>
              </a:extLst>
            </p:cNvPr>
            <p:cNvSpPr txBox="1"/>
            <p:nvPr/>
          </p:nvSpPr>
          <p:spPr>
            <a:xfrm>
              <a:off x="6639121" y="4405064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V</a:t>
              </a:r>
              <a:r>
                <a:rPr lang="it-IT" baseline="-25000" dirty="0"/>
                <a:t>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AE81808-BB49-4068-BC1B-24C15CFCDEF4}"/>
                </a:ext>
              </a:extLst>
            </p:cNvPr>
            <p:cNvSpPr txBox="1"/>
            <p:nvPr/>
          </p:nvSpPr>
          <p:spPr>
            <a:xfrm>
              <a:off x="4973085" y="3569756"/>
              <a:ext cx="1377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Lente spessa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F46B966-8847-464D-B3DB-318975C7BD26}"/>
                  </a:ext>
                </a:extLst>
              </p:cNvPr>
              <p:cNvSpPr txBox="1"/>
              <p:nvPr/>
            </p:nvSpPr>
            <p:spPr>
              <a:xfrm>
                <a:off x="4269625" y="4158082"/>
                <a:ext cx="2981714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F46B966-8847-464D-B3DB-318975C7B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625" y="4158082"/>
                <a:ext cx="2981714" cy="16648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6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3138832" y="278213"/>
            <a:ext cx="5365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Equazioni di una lente sottile in aria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67575F-2A06-4E66-84B7-084281AC6BB3}"/>
              </a:ext>
            </a:extLst>
          </p:cNvPr>
          <p:cNvSpPr txBox="1"/>
          <p:nvPr/>
        </p:nvSpPr>
        <p:spPr>
          <a:xfrm>
            <a:off x="505326" y="1149930"/>
            <a:ext cx="11293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molti casi la distanza L tra i vertici dei due diottri che costituiscono la lente, ovvero il suo spessore, è piccola rispetto alle distanze in gioco ovvero rispetto a p, q ed ai raggi di curvatura R</a:t>
            </a:r>
          </a:p>
          <a:p>
            <a:endParaRPr lang="it-IT" dirty="0"/>
          </a:p>
          <a:p>
            <a:r>
              <a:rPr lang="it-IT" dirty="0"/>
              <a:t>Quando questo accade, le equazioni precedenti si semplificano ulteriormente fino ad arrivare alla seguente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A5A2D0D-A277-4B08-95BC-F1AB2A35AF28}"/>
              </a:ext>
            </a:extLst>
          </p:cNvPr>
          <p:cNvSpPr txBox="1"/>
          <p:nvPr/>
        </p:nvSpPr>
        <p:spPr>
          <a:xfrm>
            <a:off x="4235115" y="2730751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Equazione per le lenti sottili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D437FB5-5665-4250-B2AD-045C0A70F7FB}"/>
                  </a:ext>
                </a:extLst>
              </p:cNvPr>
              <p:cNvSpPr txBox="1"/>
              <p:nvPr/>
            </p:nvSpPr>
            <p:spPr>
              <a:xfrm>
                <a:off x="4756412" y="3448580"/>
                <a:ext cx="1593513" cy="884986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1D437FB5-5665-4250-B2AD-045C0A70F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412" y="3448580"/>
                <a:ext cx="1593513" cy="8849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2B2619C-30BA-412B-9DFF-D73F1593CB77}"/>
              </a:ext>
            </a:extLst>
          </p:cNvPr>
          <p:cNvSpPr txBox="1"/>
          <p:nvPr/>
        </p:nvSpPr>
        <p:spPr>
          <a:xfrm>
            <a:off x="505326" y="4836732"/>
            <a:ext cx="112936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All’inverso della distanza focale si dà il nome di potere diottrico di una lente sottile. Se f si misura in metri il potere diottrico viene espresso in diottrie</a:t>
            </a:r>
          </a:p>
          <a:p>
            <a:endParaRPr lang="it-IT" dirty="0"/>
          </a:p>
          <a:p>
            <a:r>
              <a:rPr lang="it-IT" dirty="0"/>
              <a:t>Tutte le proprietà in termini di ottica geometrica di una lente sottile sono definite dalla distanza focale f</a:t>
            </a:r>
          </a:p>
          <a:p>
            <a:endParaRPr lang="it-IT" dirty="0"/>
          </a:p>
          <a:p>
            <a:r>
              <a:rPr lang="it-IT" dirty="0"/>
              <a:t>Una lente con distanza focale positiva è detta convergente, una lente con distanza focale negativa è detta divergente</a:t>
            </a:r>
          </a:p>
        </p:txBody>
      </p:sp>
    </p:spTree>
    <p:extLst>
      <p:ext uri="{BB962C8B-B14F-4D97-AF65-F5344CB8AC3E}">
        <p14:creationId xmlns:p14="http://schemas.microsoft.com/office/powerpoint/2010/main" val="389106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3138832" y="278213"/>
            <a:ext cx="5186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Esempi di costruzioni geometriche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149FBC-F097-4DFC-ACFB-0A605043854A}"/>
              </a:ext>
            </a:extLst>
          </p:cNvPr>
          <p:cNvSpPr txBox="1"/>
          <p:nvPr/>
        </p:nvSpPr>
        <p:spPr>
          <a:xfrm>
            <a:off x="2856030" y="1140045"/>
            <a:ext cx="628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Lente biconvessa convergente ovvero più spessa al centro con p&gt;f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EB408B6-FC53-4AD3-8882-41A7DECB6B86}"/>
              </a:ext>
            </a:extLst>
          </p:cNvPr>
          <p:cNvSpPr txBox="1"/>
          <p:nvPr/>
        </p:nvSpPr>
        <p:spPr>
          <a:xfrm>
            <a:off x="1906287" y="5292005"/>
            <a:ext cx="7995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L’immagine risulta reale ed a destra del fuoco, essendo I &gt;0 risulterà anche ribaltata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160962C4-0BBE-4F25-BEFE-017D521A1890}"/>
              </a:ext>
            </a:extLst>
          </p:cNvPr>
          <p:cNvGrpSpPr/>
          <p:nvPr/>
        </p:nvGrpSpPr>
        <p:grpSpPr>
          <a:xfrm>
            <a:off x="1906287" y="2067271"/>
            <a:ext cx="7796463" cy="2437276"/>
            <a:chOff x="1906287" y="2067271"/>
            <a:chExt cx="7796463" cy="2437276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9335AA6-BA0A-4C30-A6C6-E9BF7D2206A0}"/>
                </a:ext>
              </a:extLst>
            </p:cNvPr>
            <p:cNvGrpSpPr/>
            <p:nvPr/>
          </p:nvGrpSpPr>
          <p:grpSpPr>
            <a:xfrm>
              <a:off x="1906287" y="2067271"/>
              <a:ext cx="7796463" cy="2437276"/>
              <a:chOff x="1906287" y="2067271"/>
              <a:chExt cx="7796463" cy="2437276"/>
            </a:xfrm>
          </p:grpSpPr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DEB4E38F-8E9D-4E31-A373-6916897FAF09}"/>
                  </a:ext>
                </a:extLst>
              </p:cNvPr>
              <p:cNvGrpSpPr/>
              <p:nvPr/>
            </p:nvGrpSpPr>
            <p:grpSpPr>
              <a:xfrm>
                <a:off x="1906287" y="2067271"/>
                <a:ext cx="7796463" cy="2437276"/>
                <a:chOff x="1784685" y="896198"/>
                <a:chExt cx="7796463" cy="2437276"/>
              </a:xfrm>
            </p:grpSpPr>
            <p:cxnSp>
              <p:nvCxnSpPr>
                <p:cNvPr id="5" name="Connettore diritto 4">
                  <a:extLst>
                    <a:ext uri="{FF2B5EF4-FFF2-40B4-BE49-F238E27FC236}">
                      <a16:creationId xmlns:a16="http://schemas.microsoft.com/office/drawing/2014/main" id="{5384D387-B0E4-4694-A837-473E3AB2C459}"/>
                    </a:ext>
                  </a:extLst>
                </p:cNvPr>
                <p:cNvCxnSpPr/>
                <p:nvPr/>
              </p:nvCxnSpPr>
              <p:spPr>
                <a:xfrm>
                  <a:off x="1784685" y="1822630"/>
                  <a:ext cx="723499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ttore 2 6">
                  <a:extLst>
                    <a:ext uri="{FF2B5EF4-FFF2-40B4-BE49-F238E27FC236}">
                      <a16:creationId xmlns:a16="http://schemas.microsoft.com/office/drawing/2014/main" id="{A3FD1A9C-8EAB-4373-B083-70BC680ED138}"/>
                    </a:ext>
                  </a:extLst>
                </p:cNvPr>
                <p:cNvCxnSpPr/>
                <p:nvPr/>
              </p:nvCxnSpPr>
              <p:spPr>
                <a:xfrm>
                  <a:off x="5265822" y="896198"/>
                  <a:ext cx="0" cy="1852863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2733821B-2133-4F3C-BB32-85CE0EC49AF3}"/>
                    </a:ext>
                  </a:extLst>
                </p:cNvPr>
                <p:cNvSpPr/>
                <p:nvPr/>
              </p:nvSpPr>
              <p:spPr>
                <a:xfrm>
                  <a:off x="3372854" y="1285220"/>
                  <a:ext cx="56147" cy="5374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10" name="Connettore 2 9">
                  <a:extLst>
                    <a:ext uri="{FF2B5EF4-FFF2-40B4-BE49-F238E27FC236}">
                      <a16:creationId xmlns:a16="http://schemas.microsoft.com/office/drawing/2014/main" id="{2E756965-675C-49CA-8A01-5CAA49937C10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>
                  <a:off x="3400928" y="1285220"/>
                  <a:ext cx="186489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ttore 2 11">
                  <a:extLst>
                    <a:ext uri="{FF2B5EF4-FFF2-40B4-BE49-F238E27FC236}">
                      <a16:creationId xmlns:a16="http://schemas.microsoft.com/office/drawing/2014/main" id="{5E48FD82-DD0A-42E5-A078-F1A7FE2BF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65822" y="1285220"/>
                  <a:ext cx="3384884" cy="1640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ttore 2 13">
                  <a:extLst>
                    <a:ext uri="{FF2B5EF4-FFF2-40B4-BE49-F238E27FC236}">
                      <a16:creationId xmlns:a16="http://schemas.microsoft.com/office/drawing/2014/main" id="{FDBDE27A-84A5-4872-BE0D-CDBF09D0AE0C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>
                  <a:off x="3400928" y="1285220"/>
                  <a:ext cx="6180220" cy="18007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9C129757-E263-4D0A-A10C-967D2C4929EC}"/>
                    </a:ext>
                  </a:extLst>
                </p:cNvPr>
                <p:cNvSpPr/>
                <p:nvPr/>
              </p:nvSpPr>
              <p:spPr>
                <a:xfrm>
                  <a:off x="8057148" y="1822629"/>
                  <a:ext cx="45719" cy="8101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9F4A36F2-75E1-4C8F-8CAF-9A859C315847}"/>
                    </a:ext>
                  </a:extLst>
                </p:cNvPr>
                <p:cNvSpPr txBox="1"/>
                <p:nvPr/>
              </p:nvSpPr>
              <p:spPr>
                <a:xfrm>
                  <a:off x="2994401" y="1338842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y</a:t>
                  </a: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6A62372-8DC7-479A-9246-935ACF44BBC4}"/>
                    </a:ext>
                  </a:extLst>
                </p:cNvPr>
                <p:cNvSpPr txBox="1"/>
                <p:nvPr/>
              </p:nvSpPr>
              <p:spPr>
                <a:xfrm>
                  <a:off x="8232355" y="2043027"/>
                  <a:ext cx="353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y’</a:t>
                  </a:r>
                </a:p>
              </p:txBody>
            </p:sp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8A3EF18-D9E2-44A0-A5DD-FDF8E73BC219}"/>
                    </a:ext>
                  </a:extLst>
                </p:cNvPr>
                <p:cNvSpPr txBox="1"/>
                <p:nvPr/>
              </p:nvSpPr>
              <p:spPr>
                <a:xfrm>
                  <a:off x="6278688" y="141982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it-IT" dirty="0"/>
                    <a:t>f</a:t>
                  </a: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42F4F5EA-5C28-47E6-939B-275FDAB50993}"/>
                    </a:ext>
                  </a:extLst>
                </p:cNvPr>
                <p:cNvSpPr txBox="1"/>
                <p:nvPr/>
              </p:nvSpPr>
              <p:spPr>
                <a:xfrm>
                  <a:off x="5240112" y="1453297"/>
                  <a:ext cx="316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V</a:t>
                  </a:r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9D0578F3-24B6-4C30-B792-C824C5228DA4}"/>
                    </a:ext>
                  </a:extLst>
                </p:cNvPr>
                <p:cNvSpPr txBox="1"/>
                <p:nvPr/>
              </p:nvSpPr>
              <p:spPr>
                <a:xfrm>
                  <a:off x="4182133" y="206978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>
                      <a:solidFill>
                        <a:schemeClr val="accent2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7D7C66A-D928-4D98-9142-FC87C59B7775}"/>
                    </a:ext>
                  </a:extLst>
                </p:cNvPr>
                <p:cNvSpPr txBox="1"/>
                <p:nvPr/>
              </p:nvSpPr>
              <p:spPr>
                <a:xfrm>
                  <a:off x="6485761" y="2964142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>
                      <a:solidFill>
                        <a:schemeClr val="accent2"/>
                      </a:solidFill>
                    </a:rPr>
                    <a:t>q</a:t>
                  </a:r>
                </a:p>
              </p:txBody>
            </p:sp>
            <p:sp>
              <p:nvSpPr>
                <p:cNvPr id="23" name="Parentesi graffa aperta 22">
                  <a:extLst>
                    <a:ext uri="{FF2B5EF4-FFF2-40B4-BE49-F238E27FC236}">
                      <a16:creationId xmlns:a16="http://schemas.microsoft.com/office/drawing/2014/main" id="{3B56751E-AA8D-4A4C-928F-59CB23794FDF}"/>
                    </a:ext>
                  </a:extLst>
                </p:cNvPr>
                <p:cNvSpPr/>
                <p:nvPr/>
              </p:nvSpPr>
              <p:spPr>
                <a:xfrm rot="16200000">
                  <a:off x="6610465" y="1512975"/>
                  <a:ext cx="102042" cy="2791328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Parentesi graffa aperta 27">
                  <a:extLst>
                    <a:ext uri="{FF2B5EF4-FFF2-40B4-BE49-F238E27FC236}">
                      <a16:creationId xmlns:a16="http://schemas.microsoft.com/office/drawing/2014/main" id="{14A073B8-5BAE-4CD1-A173-579A0AAC09F9}"/>
                    </a:ext>
                  </a:extLst>
                </p:cNvPr>
                <p:cNvSpPr/>
                <p:nvPr/>
              </p:nvSpPr>
              <p:spPr>
                <a:xfrm rot="16200000">
                  <a:off x="4249957" y="1138493"/>
                  <a:ext cx="102041" cy="1800101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A40081BF-FDDB-4439-A76A-0D74075D2553}"/>
                    </a:ext>
                  </a:extLst>
                </p:cNvPr>
                <p:cNvSpPr txBox="1"/>
                <p:nvPr/>
              </p:nvSpPr>
              <p:spPr>
                <a:xfrm>
                  <a:off x="3941919" y="1436561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it-IT" dirty="0"/>
                    <a:t>f</a:t>
                  </a:r>
                </a:p>
              </p:txBody>
            </p:sp>
          </p:grpSp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428ABEAE-488B-441C-B64B-8C73ABD087FE}"/>
                  </a:ext>
                </a:extLst>
              </p:cNvPr>
              <p:cNvSpPr/>
              <p:nvPr/>
            </p:nvSpPr>
            <p:spPr>
              <a:xfrm>
                <a:off x="6456948" y="2955747"/>
                <a:ext cx="102043" cy="102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F5A5D16C-9F7C-41B0-8021-485B4FB539AC}"/>
                  </a:ext>
                </a:extLst>
              </p:cNvPr>
              <p:cNvSpPr/>
              <p:nvPr/>
            </p:nvSpPr>
            <p:spPr>
              <a:xfrm>
                <a:off x="4251404" y="2942303"/>
                <a:ext cx="102043" cy="102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BFC77580-5FC0-4B61-BE1F-6D98CB314364}"/>
                </a:ext>
              </a:extLst>
            </p:cNvPr>
            <p:cNvSpPr txBox="1"/>
            <p:nvPr/>
          </p:nvSpPr>
          <p:spPr>
            <a:xfrm>
              <a:off x="6904733" y="2688458"/>
              <a:ext cx="120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Asse ottico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670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3138832" y="278213"/>
            <a:ext cx="5186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Esempi di costruzioni geometriche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149FBC-F097-4DFC-ACFB-0A605043854A}"/>
              </a:ext>
            </a:extLst>
          </p:cNvPr>
          <p:cNvSpPr txBox="1"/>
          <p:nvPr/>
        </p:nvSpPr>
        <p:spPr>
          <a:xfrm>
            <a:off x="1582864" y="1173866"/>
            <a:ext cx="880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Lente biconvessa convergente ovvero più spessa al centro con p&lt;f (oggetto tra fuoco e lente)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EB408B6-FC53-4AD3-8882-41A7DECB6B86}"/>
              </a:ext>
            </a:extLst>
          </p:cNvPr>
          <p:cNvSpPr txBox="1"/>
          <p:nvPr/>
        </p:nvSpPr>
        <p:spPr>
          <a:xfrm>
            <a:off x="1906287" y="5292005"/>
            <a:ext cx="737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L’immagine risulta virtuale ed a sinistra del fuoco, essendo I&lt;0 risulterà dritta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507EB48E-289D-4414-953E-3460CC707FCB}"/>
              </a:ext>
            </a:extLst>
          </p:cNvPr>
          <p:cNvGrpSpPr/>
          <p:nvPr/>
        </p:nvGrpSpPr>
        <p:grpSpPr>
          <a:xfrm>
            <a:off x="1978103" y="1952518"/>
            <a:ext cx="7234990" cy="2114000"/>
            <a:chOff x="1978103" y="1952518"/>
            <a:chExt cx="7234990" cy="2114000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DDA64BC-CFA8-4C45-B756-98E79BBFDE5B}"/>
                </a:ext>
              </a:extLst>
            </p:cNvPr>
            <p:cNvGrpSpPr/>
            <p:nvPr/>
          </p:nvGrpSpPr>
          <p:grpSpPr>
            <a:xfrm>
              <a:off x="1978103" y="1952518"/>
              <a:ext cx="7234990" cy="2114000"/>
              <a:chOff x="1978103" y="1952518"/>
              <a:chExt cx="7234990" cy="2114000"/>
            </a:xfrm>
          </p:grpSpPr>
          <p:grpSp>
            <p:nvGrpSpPr>
              <p:cNvPr id="4" name="Gruppo 3">
                <a:extLst>
                  <a:ext uri="{FF2B5EF4-FFF2-40B4-BE49-F238E27FC236}">
                    <a16:creationId xmlns:a16="http://schemas.microsoft.com/office/drawing/2014/main" id="{E9335AA6-BA0A-4C30-A6C6-E9BF7D2206A0}"/>
                  </a:ext>
                </a:extLst>
              </p:cNvPr>
              <p:cNvGrpSpPr/>
              <p:nvPr/>
            </p:nvGrpSpPr>
            <p:grpSpPr>
              <a:xfrm>
                <a:off x="1978103" y="2104475"/>
                <a:ext cx="7234990" cy="1962043"/>
                <a:chOff x="1906287" y="2067271"/>
                <a:chExt cx="7234990" cy="1962043"/>
              </a:xfrm>
            </p:grpSpPr>
            <p:grpSp>
              <p:nvGrpSpPr>
                <p:cNvPr id="24" name="Gruppo 23">
                  <a:extLst>
                    <a:ext uri="{FF2B5EF4-FFF2-40B4-BE49-F238E27FC236}">
                      <a16:creationId xmlns:a16="http://schemas.microsoft.com/office/drawing/2014/main" id="{DEB4E38F-8E9D-4E31-A373-6916897FAF09}"/>
                    </a:ext>
                  </a:extLst>
                </p:cNvPr>
                <p:cNvGrpSpPr/>
                <p:nvPr/>
              </p:nvGrpSpPr>
              <p:grpSpPr>
                <a:xfrm>
                  <a:off x="1906287" y="2067271"/>
                  <a:ext cx="7234990" cy="1962043"/>
                  <a:chOff x="1784685" y="896198"/>
                  <a:chExt cx="7234990" cy="1962043"/>
                </a:xfrm>
              </p:grpSpPr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5384D387-B0E4-4694-A837-473E3AB2C459}"/>
                      </a:ext>
                    </a:extLst>
                  </p:cNvPr>
                  <p:cNvCxnSpPr/>
                  <p:nvPr/>
                </p:nvCxnSpPr>
                <p:spPr>
                  <a:xfrm>
                    <a:off x="1784685" y="1822630"/>
                    <a:ext cx="723499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ttore 2 6">
                    <a:extLst>
                      <a:ext uri="{FF2B5EF4-FFF2-40B4-BE49-F238E27FC236}">
                        <a16:creationId xmlns:a16="http://schemas.microsoft.com/office/drawing/2014/main" id="{A3FD1A9C-8EAB-4373-B083-70BC680ED138}"/>
                      </a:ext>
                    </a:extLst>
                  </p:cNvPr>
                  <p:cNvCxnSpPr/>
                  <p:nvPr/>
                </p:nvCxnSpPr>
                <p:spPr>
                  <a:xfrm>
                    <a:off x="5265822" y="896198"/>
                    <a:ext cx="0" cy="1852863"/>
                  </a:xfrm>
                  <a:prstGeom prst="straightConnector1">
                    <a:avLst/>
                  </a:prstGeom>
                  <a:ln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" name="Rettangolo 7">
                    <a:extLst>
                      <a:ext uri="{FF2B5EF4-FFF2-40B4-BE49-F238E27FC236}">
                        <a16:creationId xmlns:a16="http://schemas.microsoft.com/office/drawing/2014/main" id="{2733821B-2133-4F3C-BB32-85CE0EC49AF3}"/>
                      </a:ext>
                    </a:extLst>
                  </p:cNvPr>
                  <p:cNvSpPr/>
                  <p:nvPr/>
                </p:nvSpPr>
                <p:spPr>
                  <a:xfrm>
                    <a:off x="4727139" y="1466442"/>
                    <a:ext cx="45719" cy="34700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12" name="Connettore 2 11">
                    <a:extLst>
                      <a:ext uri="{FF2B5EF4-FFF2-40B4-BE49-F238E27FC236}">
                        <a16:creationId xmlns:a16="http://schemas.microsoft.com/office/drawing/2014/main" id="{5E48FD82-DD0A-42E5-A078-F1A7FE2BF2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69996" y="1453297"/>
                    <a:ext cx="3479686" cy="11233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ttore 2 13">
                    <a:extLst>
                      <a:ext uri="{FF2B5EF4-FFF2-40B4-BE49-F238E27FC236}">
                        <a16:creationId xmlns:a16="http://schemas.microsoft.com/office/drawing/2014/main" id="{FDBDE27A-84A5-4872-BE0D-CDBF09D0AE0C}"/>
                      </a:ext>
                    </a:extLst>
                  </p:cNvPr>
                  <p:cNvCxnSpPr>
                    <a:cxnSpLocks/>
                    <a:stCxn id="8" idx="0"/>
                  </p:cNvCxnSpPr>
                  <p:nvPr/>
                </p:nvCxnSpPr>
                <p:spPr>
                  <a:xfrm>
                    <a:off x="4749999" y="1466442"/>
                    <a:ext cx="1134894" cy="7360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ttangolo 15">
                    <a:extLst>
                      <a:ext uri="{FF2B5EF4-FFF2-40B4-BE49-F238E27FC236}">
                        <a16:creationId xmlns:a16="http://schemas.microsoft.com/office/drawing/2014/main" id="{9C129757-E263-4D0A-A10C-967D2C4929EC}"/>
                      </a:ext>
                    </a:extLst>
                  </p:cNvPr>
                  <p:cNvSpPr/>
                  <p:nvPr/>
                </p:nvSpPr>
                <p:spPr>
                  <a:xfrm>
                    <a:off x="4025814" y="1068152"/>
                    <a:ext cx="45719" cy="74424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9F4A36F2-75E1-4C8F-8CAF-9A859C315847}"/>
                      </a:ext>
                    </a:extLst>
                  </p:cNvPr>
                  <p:cNvSpPr txBox="1"/>
                  <p:nvPr/>
                </p:nvSpPr>
                <p:spPr>
                  <a:xfrm>
                    <a:off x="4456964" y="1382299"/>
                    <a:ext cx="25519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/>
                      <a:t>y</a:t>
                    </a:r>
                  </a:p>
                </p:txBody>
              </p:sp>
              <p:sp>
                <p:nvSpPr>
                  <p:cNvPr id="21" name="CasellaDiTesto 20">
                    <a:extLst>
                      <a:ext uri="{FF2B5EF4-FFF2-40B4-BE49-F238E27FC236}">
                        <a16:creationId xmlns:a16="http://schemas.microsoft.com/office/drawing/2014/main" id="{26A62372-8DC7-479A-9246-935ACF44BBC4}"/>
                      </a:ext>
                    </a:extLst>
                  </p:cNvPr>
                  <p:cNvSpPr txBox="1"/>
                  <p:nvPr/>
                </p:nvSpPr>
                <p:spPr>
                  <a:xfrm>
                    <a:off x="3675090" y="1129119"/>
                    <a:ext cx="3535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dirty="0"/>
                      <a:t>y’</a:t>
                    </a:r>
                  </a:p>
                </p:txBody>
              </p:sp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68A3EF18-D9E2-44A0-A5DD-FDF8E73BC2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78688" y="1419824"/>
                    <a:ext cx="2551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:r>
                      <a:rPr lang="it-IT" dirty="0"/>
                      <a:t>f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42F4F5EA-5C28-47E6-939B-275FDAB50993}"/>
                      </a:ext>
                    </a:extLst>
                  </p:cNvPr>
                  <p:cNvSpPr txBox="1"/>
                  <p:nvPr/>
                </p:nvSpPr>
                <p:spPr>
                  <a:xfrm>
                    <a:off x="5240112" y="1453297"/>
                    <a:ext cx="3161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dirty="0"/>
                      <a:t>V</a:t>
                    </a:r>
                  </a:p>
                </p:txBody>
              </p:sp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9D0578F3-24B6-4C30-B792-C824C5228DA4}"/>
                      </a:ext>
                    </a:extLst>
                  </p:cNvPr>
                  <p:cNvSpPr txBox="1"/>
                  <p:nvPr/>
                </p:nvSpPr>
                <p:spPr>
                  <a:xfrm>
                    <a:off x="4896853" y="2050152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dirty="0">
                        <a:solidFill>
                          <a:schemeClr val="accent2"/>
                        </a:solidFill>
                      </a:rPr>
                      <a:t>p</a:t>
                    </a:r>
                  </a:p>
                </p:txBody>
              </p:sp>
              <p:sp>
                <p:nvSpPr>
                  <p:cNvPr id="22" name="CasellaDiTesto 21">
                    <a:extLst>
                      <a:ext uri="{FF2B5EF4-FFF2-40B4-BE49-F238E27FC236}">
                        <a16:creationId xmlns:a16="http://schemas.microsoft.com/office/drawing/2014/main" id="{E7D7C66A-D928-4D98-9142-FC87C59B7775}"/>
                      </a:ext>
                    </a:extLst>
                  </p:cNvPr>
                  <p:cNvSpPr txBox="1"/>
                  <p:nvPr/>
                </p:nvSpPr>
                <p:spPr>
                  <a:xfrm>
                    <a:off x="4510504" y="2488909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it-IT" dirty="0">
                        <a:solidFill>
                          <a:schemeClr val="accent2"/>
                        </a:solidFill>
                      </a:rPr>
                      <a:t>q</a:t>
                    </a:r>
                  </a:p>
                </p:txBody>
              </p:sp>
              <p:sp>
                <p:nvSpPr>
                  <p:cNvPr id="23" name="Parentesi graffa aperta 22">
                    <a:extLst>
                      <a:ext uri="{FF2B5EF4-FFF2-40B4-BE49-F238E27FC236}">
                        <a16:creationId xmlns:a16="http://schemas.microsoft.com/office/drawing/2014/main" id="{3B56751E-AA8D-4A4C-928F-59CB23794FDF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4566711" y="1822145"/>
                    <a:ext cx="73059" cy="1240008"/>
                  </a:xfrm>
                  <a:prstGeom prst="leftBrac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graffa aperta 27">
                    <a:extLst>
                      <a:ext uri="{FF2B5EF4-FFF2-40B4-BE49-F238E27FC236}">
                        <a16:creationId xmlns:a16="http://schemas.microsoft.com/office/drawing/2014/main" id="{14A073B8-5BAE-4CD1-A173-579A0AAC09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57081" y="1739553"/>
                    <a:ext cx="88119" cy="521016"/>
                  </a:xfrm>
                  <a:prstGeom prst="leftBrace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A40081BF-FDDB-4439-A76A-0D74075D2553}"/>
                      </a:ext>
                    </a:extLst>
                  </p:cNvPr>
                  <p:cNvSpPr txBox="1"/>
                  <p:nvPr/>
                </p:nvSpPr>
                <p:spPr>
                  <a:xfrm>
                    <a:off x="4277321" y="1426292"/>
                    <a:ext cx="2551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just"/>
                    <a:r>
                      <a:rPr lang="it-IT" dirty="0"/>
                      <a:t>f</a:t>
                    </a:r>
                  </a:p>
                </p:txBody>
              </p:sp>
            </p:grpSp>
            <p:sp>
              <p:nvSpPr>
                <p:cNvPr id="3" name="Ovale 2">
                  <a:extLst>
                    <a:ext uri="{FF2B5EF4-FFF2-40B4-BE49-F238E27FC236}">
                      <a16:creationId xmlns:a16="http://schemas.microsoft.com/office/drawing/2014/main" id="{428ABEAE-488B-441C-B64B-8C73ABD087FE}"/>
                    </a:ext>
                  </a:extLst>
                </p:cNvPr>
                <p:cNvSpPr/>
                <p:nvPr/>
              </p:nvSpPr>
              <p:spPr>
                <a:xfrm>
                  <a:off x="6456948" y="2955747"/>
                  <a:ext cx="102043" cy="102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5" name="Ovale 24">
                  <a:extLst>
                    <a:ext uri="{FF2B5EF4-FFF2-40B4-BE49-F238E27FC236}">
                      <a16:creationId xmlns:a16="http://schemas.microsoft.com/office/drawing/2014/main" id="{F5A5D16C-9F7C-41B0-8021-485B4FB539AC}"/>
                    </a:ext>
                  </a:extLst>
                </p:cNvPr>
                <p:cNvSpPr/>
                <p:nvPr/>
              </p:nvSpPr>
              <p:spPr>
                <a:xfrm>
                  <a:off x="4263125" y="2933162"/>
                  <a:ext cx="102043" cy="10204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7AE5C69D-4C4D-4A68-BFDD-35838A9D5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32485" y="1992813"/>
                <a:ext cx="2100298" cy="63419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Connettore 2 34">
                <a:extLst>
                  <a:ext uri="{FF2B5EF4-FFF2-40B4-BE49-F238E27FC236}">
                    <a16:creationId xmlns:a16="http://schemas.microsoft.com/office/drawing/2014/main" id="{D4E16427-06B0-4440-9934-5FEC691298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3762" y="2662521"/>
                <a:ext cx="5386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8BBD21CD-FDC8-4295-8FA4-3A9DAB061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02923" y="1952518"/>
                <a:ext cx="1253652" cy="693509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EAD08BC-F86A-4D7E-A87B-EA12C7971C5F}"/>
                </a:ext>
              </a:extLst>
            </p:cNvPr>
            <p:cNvSpPr txBox="1"/>
            <p:nvPr/>
          </p:nvSpPr>
          <p:spPr>
            <a:xfrm>
              <a:off x="7592907" y="2702055"/>
              <a:ext cx="1208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Asse ottico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3AB0-9088-451B-870D-7B2A036AB899}"/>
                  </a:ext>
                </a:extLst>
              </p:cNvPr>
              <p:cNvSpPr txBox="1"/>
              <p:nvPr/>
            </p:nvSpPr>
            <p:spPr>
              <a:xfrm>
                <a:off x="561473" y="1251284"/>
                <a:ext cx="11551653" cy="4164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dirty="0"/>
                  <a:t>La maggior parte delle sostanze , ad eccezione delle sostanze ferromagnetiche, sono debolmente magnetiche e presentano un valore di permeabilità magnetica relativa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dirty="0"/>
                  <a:t>che differisce poco dall’unità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In ottica si studiano mezzi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it-IT" sz="2400" dirty="0"/>
                  <a:t>~1 per cui in generale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it-IT" sz="2400" dirty="0"/>
                  <a:t> 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Ricordiamo che mentre nel vuoto tutte le onde si propagano con la stessa velocità c, nella materia la velocità di propagazione dipende leggermente anche dalla frequenza della radiazione</a:t>
                </a:r>
              </a:p>
              <a:p>
                <a:endParaRPr lang="it-IT" sz="2400" dirty="0"/>
              </a:p>
              <a:p>
                <a:r>
                  <a:rPr lang="it-IT" sz="2400" dirty="0"/>
                  <a:t>Come conseguenza, anche l’indice di rifrazione dipenderà dalla frequenza della radiazione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3AB0-9088-451B-870D-7B2A036A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3" y="1251284"/>
                <a:ext cx="11551653" cy="4164538"/>
              </a:xfrm>
              <a:prstGeom prst="rect">
                <a:avLst/>
              </a:prstGeom>
              <a:blipFill>
                <a:blip r:embed="rId2"/>
                <a:stretch>
                  <a:fillRect l="-792" t="-1171" b="-23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4CD47-43C6-4098-BE63-8D9DE910DC7D}"/>
              </a:ext>
            </a:extLst>
          </p:cNvPr>
          <p:cNvSpPr txBox="1"/>
          <p:nvPr/>
        </p:nvSpPr>
        <p:spPr>
          <a:xfrm>
            <a:off x="3138832" y="278213"/>
            <a:ext cx="5186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Esempi di costruzioni geometriche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149FBC-F097-4DFC-ACFB-0A605043854A}"/>
              </a:ext>
            </a:extLst>
          </p:cNvPr>
          <p:cNvSpPr txBox="1"/>
          <p:nvPr/>
        </p:nvSpPr>
        <p:spPr>
          <a:xfrm>
            <a:off x="2418855" y="1011997"/>
            <a:ext cx="642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Lente biconvessa divergente ovvero più spessa al centro con p&gt;f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EB408B6-FC53-4AD3-8882-41A7DECB6B86}"/>
              </a:ext>
            </a:extLst>
          </p:cNvPr>
          <p:cNvSpPr txBox="1"/>
          <p:nvPr/>
        </p:nvSpPr>
        <p:spPr>
          <a:xfrm>
            <a:off x="1906287" y="5292005"/>
            <a:ext cx="749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L’immagine risulta virtuale ed a sinistra della lente, essendo I&lt;0 risulterà dritta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5C00FB31-8D0B-4F16-83C1-AE7E82D237DC}"/>
              </a:ext>
            </a:extLst>
          </p:cNvPr>
          <p:cNvGrpSpPr/>
          <p:nvPr/>
        </p:nvGrpSpPr>
        <p:grpSpPr>
          <a:xfrm>
            <a:off x="1978103" y="1586817"/>
            <a:ext cx="7234990" cy="2468564"/>
            <a:chOff x="1978103" y="1586817"/>
            <a:chExt cx="7234990" cy="2468564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E9335AA6-BA0A-4C30-A6C6-E9BF7D2206A0}"/>
                </a:ext>
              </a:extLst>
            </p:cNvPr>
            <p:cNvGrpSpPr/>
            <p:nvPr/>
          </p:nvGrpSpPr>
          <p:grpSpPr>
            <a:xfrm>
              <a:off x="1978103" y="2276429"/>
              <a:ext cx="7234990" cy="1778952"/>
              <a:chOff x="1906287" y="2239225"/>
              <a:chExt cx="7234990" cy="1778952"/>
            </a:xfrm>
          </p:grpSpPr>
          <p:grpSp>
            <p:nvGrpSpPr>
              <p:cNvPr id="24" name="Gruppo 23">
                <a:extLst>
                  <a:ext uri="{FF2B5EF4-FFF2-40B4-BE49-F238E27FC236}">
                    <a16:creationId xmlns:a16="http://schemas.microsoft.com/office/drawing/2014/main" id="{DEB4E38F-8E9D-4E31-A373-6916897FAF09}"/>
                  </a:ext>
                </a:extLst>
              </p:cNvPr>
              <p:cNvGrpSpPr/>
              <p:nvPr/>
            </p:nvGrpSpPr>
            <p:grpSpPr>
              <a:xfrm>
                <a:off x="1906287" y="2239225"/>
                <a:ext cx="7234990" cy="1778952"/>
                <a:chOff x="1784685" y="1068152"/>
                <a:chExt cx="7234990" cy="1778952"/>
              </a:xfrm>
            </p:grpSpPr>
            <p:cxnSp>
              <p:nvCxnSpPr>
                <p:cNvPr id="5" name="Connettore diritto 4">
                  <a:extLst>
                    <a:ext uri="{FF2B5EF4-FFF2-40B4-BE49-F238E27FC236}">
                      <a16:creationId xmlns:a16="http://schemas.microsoft.com/office/drawing/2014/main" id="{5384D387-B0E4-4694-A837-473E3AB2C459}"/>
                    </a:ext>
                  </a:extLst>
                </p:cNvPr>
                <p:cNvCxnSpPr/>
                <p:nvPr/>
              </p:nvCxnSpPr>
              <p:spPr>
                <a:xfrm>
                  <a:off x="1784685" y="1822630"/>
                  <a:ext cx="723499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2733821B-2133-4F3C-BB32-85CE0EC49AF3}"/>
                    </a:ext>
                  </a:extLst>
                </p:cNvPr>
                <p:cNvSpPr/>
                <p:nvPr/>
              </p:nvSpPr>
              <p:spPr>
                <a:xfrm>
                  <a:off x="4727627" y="1516758"/>
                  <a:ext cx="58611" cy="3125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6" name="Rettangolo 15">
                  <a:extLst>
                    <a:ext uri="{FF2B5EF4-FFF2-40B4-BE49-F238E27FC236}">
                      <a16:creationId xmlns:a16="http://schemas.microsoft.com/office/drawing/2014/main" id="{9C129757-E263-4D0A-A10C-967D2C4929EC}"/>
                    </a:ext>
                  </a:extLst>
                </p:cNvPr>
                <p:cNvSpPr/>
                <p:nvPr/>
              </p:nvSpPr>
              <p:spPr>
                <a:xfrm>
                  <a:off x="4025814" y="1068152"/>
                  <a:ext cx="45719" cy="74424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9F4A36F2-75E1-4C8F-8CAF-9A859C315847}"/>
                    </a:ext>
                  </a:extLst>
                </p:cNvPr>
                <p:cNvSpPr txBox="1"/>
                <p:nvPr/>
              </p:nvSpPr>
              <p:spPr>
                <a:xfrm>
                  <a:off x="3685255" y="1175246"/>
                  <a:ext cx="255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y</a:t>
                  </a:r>
                </a:p>
              </p:txBody>
            </p:sp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6A62372-8DC7-479A-9246-935ACF44BBC4}"/>
                    </a:ext>
                  </a:extLst>
                </p:cNvPr>
                <p:cNvSpPr txBox="1"/>
                <p:nvPr/>
              </p:nvSpPr>
              <p:spPr>
                <a:xfrm>
                  <a:off x="4753916" y="1482163"/>
                  <a:ext cx="379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/>
                    <a:t>y’</a:t>
                  </a:r>
                </a:p>
              </p:txBody>
            </p:sp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68A3EF18-D9E2-44A0-A5DD-FDF8E73BC219}"/>
                    </a:ext>
                  </a:extLst>
                </p:cNvPr>
                <p:cNvSpPr txBox="1"/>
                <p:nvPr/>
              </p:nvSpPr>
              <p:spPr>
                <a:xfrm>
                  <a:off x="6278688" y="1419824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it-IT" dirty="0"/>
                    <a:t>f</a:t>
                  </a:r>
                </a:p>
              </p:txBody>
            </p:sp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42F4F5EA-5C28-47E6-939B-275FDAB50993}"/>
                    </a:ext>
                  </a:extLst>
                </p:cNvPr>
                <p:cNvSpPr txBox="1"/>
                <p:nvPr/>
              </p:nvSpPr>
              <p:spPr>
                <a:xfrm>
                  <a:off x="5240112" y="1453297"/>
                  <a:ext cx="3161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/>
                    <a:t>V</a:t>
                  </a:r>
                </a:p>
              </p:txBody>
            </p:sp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9D0578F3-24B6-4C30-B792-C824C5228DA4}"/>
                    </a:ext>
                  </a:extLst>
                </p:cNvPr>
                <p:cNvSpPr txBox="1"/>
                <p:nvPr/>
              </p:nvSpPr>
              <p:spPr>
                <a:xfrm>
                  <a:off x="4442913" y="2477772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dirty="0">
                      <a:solidFill>
                        <a:schemeClr val="accent2"/>
                      </a:solidFill>
                    </a:rPr>
                    <a:t>p</a:t>
                  </a:r>
                </a:p>
              </p:txBody>
            </p:sp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7D7C66A-D928-4D98-9142-FC87C59B7775}"/>
                    </a:ext>
                  </a:extLst>
                </p:cNvPr>
                <p:cNvSpPr txBox="1"/>
                <p:nvPr/>
              </p:nvSpPr>
              <p:spPr>
                <a:xfrm>
                  <a:off x="4834767" y="2009299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dirty="0">
                      <a:solidFill>
                        <a:schemeClr val="accent2"/>
                      </a:solidFill>
                    </a:rPr>
                    <a:t>q</a:t>
                  </a:r>
                </a:p>
              </p:txBody>
            </p:sp>
            <p:sp>
              <p:nvSpPr>
                <p:cNvPr id="23" name="Parentesi graffa aperta 22">
                  <a:extLst>
                    <a:ext uri="{FF2B5EF4-FFF2-40B4-BE49-F238E27FC236}">
                      <a16:creationId xmlns:a16="http://schemas.microsoft.com/office/drawing/2014/main" id="{3B56751E-AA8D-4A4C-928F-59CB23794FDF}"/>
                    </a:ext>
                  </a:extLst>
                </p:cNvPr>
                <p:cNvSpPr/>
                <p:nvPr/>
              </p:nvSpPr>
              <p:spPr>
                <a:xfrm rot="16200000" flipV="1">
                  <a:off x="4566711" y="1822145"/>
                  <a:ext cx="73059" cy="1240008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Parentesi graffa aperta 27">
                  <a:extLst>
                    <a:ext uri="{FF2B5EF4-FFF2-40B4-BE49-F238E27FC236}">
                      <a16:creationId xmlns:a16="http://schemas.microsoft.com/office/drawing/2014/main" id="{14A073B8-5BAE-4CD1-A173-579A0AAC09F9}"/>
                    </a:ext>
                  </a:extLst>
                </p:cNvPr>
                <p:cNvSpPr/>
                <p:nvPr/>
              </p:nvSpPr>
              <p:spPr>
                <a:xfrm rot="16200000">
                  <a:off x="4932853" y="1740012"/>
                  <a:ext cx="88119" cy="521016"/>
                </a:xfrm>
                <a:prstGeom prst="leftBrac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A40081BF-FDDB-4439-A76A-0D74075D2553}"/>
                    </a:ext>
                  </a:extLst>
                </p:cNvPr>
                <p:cNvSpPr txBox="1"/>
                <p:nvPr/>
              </p:nvSpPr>
              <p:spPr>
                <a:xfrm>
                  <a:off x="4277321" y="1426292"/>
                  <a:ext cx="2551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/>
                  <a:r>
                    <a:rPr lang="it-IT" dirty="0"/>
                    <a:t>f</a:t>
                  </a:r>
                </a:p>
              </p:txBody>
            </p:sp>
          </p:grpSp>
          <p:sp>
            <p:nvSpPr>
              <p:cNvPr id="3" name="Ovale 2">
                <a:extLst>
                  <a:ext uri="{FF2B5EF4-FFF2-40B4-BE49-F238E27FC236}">
                    <a16:creationId xmlns:a16="http://schemas.microsoft.com/office/drawing/2014/main" id="{428ABEAE-488B-441C-B64B-8C73ABD087FE}"/>
                  </a:ext>
                </a:extLst>
              </p:cNvPr>
              <p:cNvSpPr/>
              <p:nvPr/>
            </p:nvSpPr>
            <p:spPr>
              <a:xfrm>
                <a:off x="6456948" y="2955747"/>
                <a:ext cx="102043" cy="102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5" name="Ovale 24">
                <a:extLst>
                  <a:ext uri="{FF2B5EF4-FFF2-40B4-BE49-F238E27FC236}">
                    <a16:creationId xmlns:a16="http://schemas.microsoft.com/office/drawing/2014/main" id="{F5A5D16C-9F7C-41B0-8021-485B4FB539AC}"/>
                  </a:ext>
                </a:extLst>
              </p:cNvPr>
              <p:cNvSpPr/>
              <p:nvPr/>
            </p:nvSpPr>
            <p:spPr>
              <a:xfrm>
                <a:off x="4475501" y="2955747"/>
                <a:ext cx="102043" cy="10204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5D1045BF-2F8B-419D-960E-F7CF215801B2}"/>
                </a:ext>
              </a:extLst>
            </p:cNvPr>
            <p:cNvGrpSpPr/>
            <p:nvPr/>
          </p:nvGrpSpPr>
          <p:grpSpPr>
            <a:xfrm>
              <a:off x="3955864" y="1586817"/>
              <a:ext cx="2515640" cy="2420721"/>
              <a:chOff x="3955864" y="1586817"/>
              <a:chExt cx="2515640" cy="2420721"/>
            </a:xfrm>
          </p:grpSpPr>
          <p:grpSp>
            <p:nvGrpSpPr>
              <p:cNvPr id="37" name="Gruppo 36">
                <a:extLst>
                  <a:ext uri="{FF2B5EF4-FFF2-40B4-BE49-F238E27FC236}">
                    <a16:creationId xmlns:a16="http://schemas.microsoft.com/office/drawing/2014/main" id="{3EBB76F3-3336-471D-8AD9-6893A3FB93DF}"/>
                  </a:ext>
                </a:extLst>
              </p:cNvPr>
              <p:cNvGrpSpPr/>
              <p:nvPr/>
            </p:nvGrpSpPr>
            <p:grpSpPr>
              <a:xfrm>
                <a:off x="5365382" y="1963649"/>
                <a:ext cx="160797" cy="2043889"/>
                <a:chOff x="5365382" y="1963649"/>
                <a:chExt cx="160797" cy="2043889"/>
              </a:xfrm>
            </p:grpSpPr>
            <p:cxnSp>
              <p:nvCxnSpPr>
                <p:cNvPr id="10" name="Connettore diritto 9">
                  <a:extLst>
                    <a:ext uri="{FF2B5EF4-FFF2-40B4-BE49-F238E27FC236}">
                      <a16:creationId xmlns:a16="http://schemas.microsoft.com/office/drawing/2014/main" id="{62B1DB95-339B-48A0-8A8F-5244AB2F8D28}"/>
                    </a:ext>
                  </a:extLst>
                </p:cNvPr>
                <p:cNvCxnSpPr/>
                <p:nvPr/>
              </p:nvCxnSpPr>
              <p:spPr>
                <a:xfrm>
                  <a:off x="5433530" y="2085474"/>
                  <a:ext cx="29884" cy="178869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" name="Gruppo 32">
                  <a:extLst>
                    <a:ext uri="{FF2B5EF4-FFF2-40B4-BE49-F238E27FC236}">
                      <a16:creationId xmlns:a16="http://schemas.microsoft.com/office/drawing/2014/main" id="{D3FF4379-0A27-40A4-9CBB-26AFFD2D2E3E}"/>
                    </a:ext>
                  </a:extLst>
                </p:cNvPr>
                <p:cNvGrpSpPr/>
                <p:nvPr/>
              </p:nvGrpSpPr>
              <p:grpSpPr>
                <a:xfrm>
                  <a:off x="5396765" y="3856191"/>
                  <a:ext cx="129414" cy="151347"/>
                  <a:chOff x="5396765" y="3827095"/>
                  <a:chExt cx="129414" cy="151347"/>
                </a:xfrm>
              </p:grpSpPr>
              <p:cxnSp>
                <p:nvCxnSpPr>
                  <p:cNvPr id="13" name="Connettore diritto 12">
                    <a:extLst>
                      <a:ext uri="{FF2B5EF4-FFF2-40B4-BE49-F238E27FC236}">
                        <a16:creationId xmlns:a16="http://schemas.microsoft.com/office/drawing/2014/main" id="{3B0FD293-A6AA-487C-A9FD-AFD96DFB5E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396765" y="3827095"/>
                    <a:ext cx="66649" cy="15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ttore diritto 30">
                    <a:extLst>
                      <a:ext uri="{FF2B5EF4-FFF2-40B4-BE49-F238E27FC236}">
                        <a16:creationId xmlns:a16="http://schemas.microsoft.com/office/drawing/2014/main" id="{0C50E3BC-0E5B-44F7-A64F-E5266BEEF1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55067" y="3827095"/>
                    <a:ext cx="71112" cy="15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uppo 31">
                  <a:extLst>
                    <a:ext uri="{FF2B5EF4-FFF2-40B4-BE49-F238E27FC236}">
                      <a16:creationId xmlns:a16="http://schemas.microsoft.com/office/drawing/2014/main" id="{0B021D48-C57E-4198-A002-491D412D89A9}"/>
                    </a:ext>
                  </a:extLst>
                </p:cNvPr>
                <p:cNvGrpSpPr/>
                <p:nvPr/>
              </p:nvGrpSpPr>
              <p:grpSpPr>
                <a:xfrm rot="10800000">
                  <a:off x="5365382" y="1963649"/>
                  <a:ext cx="129414" cy="151347"/>
                  <a:chOff x="5549165" y="3979495"/>
                  <a:chExt cx="129414" cy="151347"/>
                </a:xfrm>
              </p:grpSpPr>
              <p:cxnSp>
                <p:nvCxnSpPr>
                  <p:cNvPr id="34" name="Connettore diritto 33">
                    <a:extLst>
                      <a:ext uri="{FF2B5EF4-FFF2-40B4-BE49-F238E27FC236}">
                        <a16:creationId xmlns:a16="http://schemas.microsoft.com/office/drawing/2014/main" id="{68845B74-C594-44DD-8473-F310A6B1314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549165" y="3979495"/>
                    <a:ext cx="66649" cy="15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DC78B24B-374B-43F8-80B0-C453E9379C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07467" y="3979495"/>
                    <a:ext cx="71112" cy="15134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9" name="Connettore 2 38">
                <a:extLst>
                  <a:ext uri="{FF2B5EF4-FFF2-40B4-BE49-F238E27FC236}">
                    <a16:creationId xmlns:a16="http://schemas.microsoft.com/office/drawing/2014/main" id="{D3708C19-24C0-45A7-AF2F-CAD9218F68CA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>
                <a:off x="4242092" y="2276429"/>
                <a:ext cx="1206380" cy="15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2 40">
                <a:extLst>
                  <a:ext uri="{FF2B5EF4-FFF2-40B4-BE49-F238E27FC236}">
                    <a16:creationId xmlns:a16="http://schemas.microsoft.com/office/drawing/2014/main" id="{D4764E38-6876-4E6C-B12A-2042A93A69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8472" y="1586817"/>
                <a:ext cx="772192" cy="6867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diritto 42">
                <a:extLst>
                  <a:ext uri="{FF2B5EF4-FFF2-40B4-BE49-F238E27FC236}">
                    <a16:creationId xmlns:a16="http://schemas.microsoft.com/office/drawing/2014/main" id="{C4FDA3D7-055B-4466-A80D-3FCFE4234685}"/>
                  </a:ext>
                </a:extLst>
              </p:cNvPr>
              <p:cNvCxnSpPr/>
              <p:nvPr/>
            </p:nvCxnSpPr>
            <p:spPr>
              <a:xfrm flipH="1">
                <a:off x="3955864" y="2276428"/>
                <a:ext cx="1480630" cy="1310480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" name="Connettore 2 46">
                <a:extLst>
                  <a:ext uri="{FF2B5EF4-FFF2-40B4-BE49-F238E27FC236}">
                    <a16:creationId xmlns:a16="http://schemas.microsoft.com/office/drawing/2014/main" id="{83B31CEB-E0D4-4C8F-896B-9B7B94CBDD7C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>
                <a:off x="4242092" y="2276429"/>
                <a:ext cx="2229412" cy="1373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951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37FE6BF-D84E-4E00-9750-E2C273B44B6D}"/>
              </a:ext>
            </a:extLst>
          </p:cNvPr>
          <p:cNvSpPr txBox="1"/>
          <p:nvPr/>
        </p:nvSpPr>
        <p:spPr>
          <a:xfrm>
            <a:off x="2911643" y="240632"/>
            <a:ext cx="6652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Riflessione della luce su una superficie piana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3E07136-131B-4F84-9B3A-06BB0429E2C7}"/>
                  </a:ext>
                </a:extLst>
              </p:cNvPr>
              <p:cNvSpPr txBox="1"/>
              <p:nvPr/>
            </p:nvSpPr>
            <p:spPr>
              <a:xfrm>
                <a:off x="336526" y="1125096"/>
                <a:ext cx="11518947" cy="510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Consideriamo un’onda </a:t>
                </a:r>
                <a:r>
                  <a:rPr lang="it-IT" dirty="0" err="1"/>
                  <a:t>e.m</a:t>
                </a:r>
                <a:r>
                  <a:rPr lang="it-IT" dirty="0"/>
                  <a:t>. piana incidente su una superfice infinitamente estesa (dimensioni molto maggiori della lunghezza d’onda della luce incidente) che separi due mezzi materiali isotropi diversi tra loro.</a:t>
                </a:r>
              </a:p>
              <a:p>
                <a:endParaRPr lang="it-IT" dirty="0"/>
              </a:p>
              <a:p>
                <a:r>
                  <a:rPr lang="it-IT" dirty="0"/>
                  <a:t>Parte della luce viene riflessa nel mezzo di provenienza e parte viene rifratta (trasmessa) nel secondo mezzo. </a:t>
                </a:r>
              </a:p>
              <a:p>
                <a:endParaRPr lang="it-IT" dirty="0"/>
              </a:p>
              <a:p>
                <a:r>
                  <a:rPr lang="it-IT" dirty="0"/>
                  <a:t>Se con </a:t>
                </a:r>
                <a:r>
                  <a:rPr lang="it-IT" i="1" dirty="0"/>
                  <a:t>E</a:t>
                </a:r>
                <a:r>
                  <a:rPr lang="it-IT" i="1" baseline="-25000" dirty="0"/>
                  <a:t>i </a:t>
                </a:r>
                <a:r>
                  <a:rPr lang="it-IT" i="1" dirty="0"/>
                  <a:t>, </a:t>
                </a:r>
                <a:r>
                  <a:rPr lang="it-IT" i="1" dirty="0" err="1"/>
                  <a:t>E</a:t>
                </a:r>
                <a:r>
                  <a:rPr lang="it-IT" i="1" baseline="-25000" dirty="0" err="1"/>
                  <a:t>r</a:t>
                </a:r>
                <a:r>
                  <a:rPr lang="it-IT" i="1" baseline="-25000" dirty="0"/>
                  <a:t> </a:t>
                </a:r>
                <a:r>
                  <a:rPr lang="it-IT" i="1" dirty="0"/>
                  <a:t>, </a:t>
                </a:r>
                <a:r>
                  <a:rPr lang="it-IT" dirty="0"/>
                  <a:t>ed </a:t>
                </a:r>
                <a:r>
                  <a:rPr lang="it-IT" i="1" dirty="0"/>
                  <a:t>E</a:t>
                </a:r>
                <a:r>
                  <a:rPr lang="it-IT" i="1" baseline="-25000" dirty="0"/>
                  <a:t>t</a:t>
                </a:r>
                <a:r>
                  <a:rPr lang="it-IT" dirty="0"/>
                  <a:t> indichiamo le energie delle onde incidente, riflessa e trasmessa, si ha:</a:t>
                </a:r>
              </a:p>
              <a:p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𝑟𝑖𝑓𝑙𝑒𝑠𝑠𝑖𝑜𝑛𝑒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𝑓𝑎𝑡𝑡𝑜𝑟𝑒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𝑡𝑟𝑎𝑠𝑚𝑖𝑠𝑠𝑖𝑜𝑛𝑒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endParaRPr lang="it-IT" b="0" dirty="0">
                  <a:ea typeface="Cambria Math" panose="02040503050406030204" pitchFamily="18" charset="0"/>
                </a:endParaRPr>
              </a:p>
              <a:p>
                <a:r>
                  <a:rPr lang="it-IT" dirty="0"/>
                  <a:t>Definiamo ora gli angoli di incidenza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e riflessione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come gli angoli formati dal raggio incidente e da quello riflesso con la normale alla superficie di separazione tra i mezzi materiali</a:t>
                </a:r>
              </a:p>
              <a:p>
                <a:endParaRPr lang="it-IT" dirty="0"/>
              </a:p>
              <a:p>
                <a:r>
                  <a:rPr lang="it-IT" dirty="0"/>
                  <a:t>Sperimentalmente si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3E07136-131B-4F84-9B3A-06BB0429E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26" y="1125096"/>
                <a:ext cx="11518947" cy="5101140"/>
              </a:xfrm>
              <a:prstGeom prst="rect">
                <a:avLst/>
              </a:prstGeom>
              <a:blipFill>
                <a:blip r:embed="rId2"/>
                <a:stretch>
                  <a:fillRect l="-423" t="-718" r="-4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76AB06-40FA-43B8-BAA6-7EF83F80803A}"/>
              </a:ext>
            </a:extLst>
          </p:cNvPr>
          <p:cNvSpPr txBox="1"/>
          <p:nvPr/>
        </p:nvSpPr>
        <p:spPr>
          <a:xfrm>
            <a:off x="4261901" y="229469"/>
            <a:ext cx="310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Rifrazione della luce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491A9FA-1F56-4AE8-8246-5BADF714ED4E}"/>
              </a:ext>
            </a:extLst>
          </p:cNvPr>
          <p:cNvSpPr txBox="1"/>
          <p:nvPr/>
        </p:nvSpPr>
        <p:spPr>
          <a:xfrm>
            <a:off x="473529" y="1469571"/>
            <a:ext cx="11274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Nell’attraversare la superficie di separazione tra due mezzi materiali la direzione di propagazione del fascio incidente subisce una brusca variazione</a:t>
            </a:r>
          </a:p>
          <a:p>
            <a:endParaRPr lang="it-IT" dirty="0"/>
          </a:p>
          <a:p>
            <a:r>
              <a:rPr lang="it-IT" dirty="0"/>
              <a:t>La variazione scompare solo se l’incidenza è normale alla superficie di separazione</a:t>
            </a:r>
          </a:p>
          <a:p>
            <a:endParaRPr lang="it-IT" dirty="0"/>
          </a:p>
          <a:p>
            <a:r>
              <a:rPr lang="it-IT" dirty="0"/>
              <a:t>A tale fenomeno si dà il nome di rifrazione</a:t>
            </a:r>
          </a:p>
          <a:p>
            <a:endParaRPr lang="it-IT" dirty="0"/>
          </a:p>
          <a:p>
            <a:r>
              <a:rPr lang="it-IT" dirty="0"/>
              <a:t>Sperimentalmente è stata dimostrata la validità della seguente legge: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0709AAC-3638-4CE9-AE50-5269EFEEB21A}"/>
                  </a:ext>
                </a:extLst>
              </p:cNvPr>
              <p:cNvSpPr txBox="1"/>
              <p:nvPr/>
            </p:nvSpPr>
            <p:spPr>
              <a:xfrm>
                <a:off x="4752594" y="5410223"/>
                <a:ext cx="2976225" cy="52322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it-IT" sz="2800">
                        <a:latin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0709AAC-3638-4CE9-AE50-5269EFEEB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594" y="5410223"/>
                <a:ext cx="29762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C8878F-6369-4685-8BA8-C5D3D1FB1709}"/>
              </a:ext>
            </a:extLst>
          </p:cNvPr>
          <p:cNvSpPr txBox="1"/>
          <p:nvPr/>
        </p:nvSpPr>
        <p:spPr>
          <a:xfrm>
            <a:off x="5264316" y="4749033"/>
            <a:ext cx="195277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 di SNELL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89A880F4-6A57-4265-ABB7-EBF324B9F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004" y="3718414"/>
            <a:ext cx="2036228" cy="2715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9DDB53-E51D-478C-8AC3-AE177526E75B}"/>
              </a:ext>
            </a:extLst>
          </p:cNvPr>
          <p:cNvGrpSpPr/>
          <p:nvPr/>
        </p:nvGrpSpPr>
        <p:grpSpPr>
          <a:xfrm>
            <a:off x="873578" y="3777895"/>
            <a:ext cx="3045279" cy="2628900"/>
            <a:chOff x="873578" y="3777895"/>
            <a:chExt cx="3045279" cy="262890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535735D1-6A1B-4768-A7AE-7CBBD9DB8A6C}"/>
                </a:ext>
              </a:extLst>
            </p:cNvPr>
            <p:cNvSpPr/>
            <p:nvPr/>
          </p:nvSpPr>
          <p:spPr>
            <a:xfrm>
              <a:off x="873579" y="5149143"/>
              <a:ext cx="3045278" cy="125765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59A4037C-4548-4133-9335-1AF23105C2FB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1306285" y="4098471"/>
              <a:ext cx="1089933" cy="10506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4871638-E417-455E-A6D3-1DF05D3FDE7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2396218" y="5149143"/>
              <a:ext cx="656204" cy="12005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BAC13EA7-1303-449E-B9F7-1A2F4DCCCE05}"/>
                </a:ext>
              </a:extLst>
            </p:cNvPr>
            <p:cNvCxnSpPr/>
            <p:nvPr/>
          </p:nvCxnSpPr>
          <p:spPr>
            <a:xfrm flipH="1" flipV="1">
              <a:off x="2349273" y="3777895"/>
              <a:ext cx="93889" cy="2399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4A32272-1C91-441B-A6B8-1DF80DCCA6EE}"/>
                    </a:ext>
                  </a:extLst>
                </p:cNvPr>
                <p:cNvSpPr txBox="1"/>
                <p:nvPr/>
              </p:nvSpPr>
              <p:spPr>
                <a:xfrm>
                  <a:off x="1995148" y="4446019"/>
                  <a:ext cx="2755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4A32272-1C91-441B-A6B8-1DF80DCCA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148" y="4446019"/>
                  <a:ext cx="27554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3E5BE138-5674-43CC-A038-D9D3AE4E5CB5}"/>
                    </a:ext>
                  </a:extLst>
                </p:cNvPr>
                <p:cNvSpPr txBox="1"/>
                <p:nvPr/>
              </p:nvSpPr>
              <p:spPr>
                <a:xfrm>
                  <a:off x="2417650" y="5671833"/>
                  <a:ext cx="3490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3E5BE138-5674-43CC-A038-D9D3AE4E5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50" y="5671833"/>
                  <a:ext cx="34902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25853302-BDE7-4B66-9C08-5EF6D042D0A7}"/>
                    </a:ext>
                  </a:extLst>
                </p:cNvPr>
                <p:cNvSpPr txBox="1"/>
                <p:nvPr/>
              </p:nvSpPr>
              <p:spPr>
                <a:xfrm>
                  <a:off x="873578" y="4494777"/>
                  <a:ext cx="2755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25853302-BDE7-4B66-9C08-5EF6D042D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8" y="4494777"/>
                  <a:ext cx="27554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478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DBF67B3B-EB84-46CE-BFF4-5771E155685B}"/>
                    </a:ext>
                  </a:extLst>
                </p:cNvPr>
                <p:cNvSpPr txBox="1"/>
                <p:nvPr/>
              </p:nvSpPr>
              <p:spPr>
                <a:xfrm>
                  <a:off x="879700" y="5408637"/>
                  <a:ext cx="3694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DBF67B3B-EB84-46CE-BFF4-5771E1556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00" y="5408637"/>
                  <a:ext cx="369435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D443F111-DC89-4E72-9D61-80BAFC1DB8C7}"/>
                </a:ext>
              </a:extLst>
            </p:cNvPr>
            <p:cNvGrpSpPr/>
            <p:nvPr/>
          </p:nvGrpSpPr>
          <p:grpSpPr>
            <a:xfrm>
              <a:off x="2844071" y="4429228"/>
              <a:ext cx="888171" cy="372526"/>
              <a:chOff x="3024866" y="4150078"/>
              <a:chExt cx="888171" cy="3725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884FD236-AF43-4BFF-AF93-E27F39C3E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866" y="4150078"/>
                    <a:ext cx="8470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884FD236-AF43-4BFF-AF93-E27F39C3E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866" y="4150078"/>
                    <a:ext cx="8470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B04AE7B-06FB-418D-91C4-D9D2B4A5940C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93" y="4153272"/>
                    <a:ext cx="27554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B04AE7B-06FB-418D-91C4-D9D2B4A59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7493" y="4153272"/>
                    <a:ext cx="27554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777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73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1ABCC6-87CD-4A97-A8D0-FAF9EEE9F8D0}"/>
              </a:ext>
            </a:extLst>
          </p:cNvPr>
          <p:cNvSpPr txBox="1"/>
          <p:nvPr/>
        </p:nvSpPr>
        <p:spPr>
          <a:xfrm>
            <a:off x="285750" y="329236"/>
            <a:ext cx="1177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Invertendo il punto di vista, deduciamo che se passiamo da un mezzo più rifrangente ad uno meno rifrangente (es dall’acqua all’aria) il raggio rifratto si allontanerà dalla normale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4474C73B-3236-4CE7-A596-2028523FD704}"/>
              </a:ext>
            </a:extLst>
          </p:cNvPr>
          <p:cNvGrpSpPr/>
          <p:nvPr/>
        </p:nvGrpSpPr>
        <p:grpSpPr>
          <a:xfrm>
            <a:off x="4229099" y="1230637"/>
            <a:ext cx="3045279" cy="2628900"/>
            <a:chOff x="873578" y="3777895"/>
            <a:chExt cx="3045279" cy="262890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BF3388FB-DFFF-4D27-82CD-85F09128A3CE}"/>
                </a:ext>
              </a:extLst>
            </p:cNvPr>
            <p:cNvSpPr/>
            <p:nvPr/>
          </p:nvSpPr>
          <p:spPr>
            <a:xfrm>
              <a:off x="873579" y="5149143"/>
              <a:ext cx="3045278" cy="125765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162545BA-C3A0-4F71-8847-A57915A866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2769" y="3822573"/>
              <a:ext cx="1492024" cy="13303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69177E77-72E5-4CBB-94CB-95413A5F54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7650" y="5132352"/>
              <a:ext cx="603136" cy="12051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43FFBABE-B642-42B2-80B3-A66D5D448D51}"/>
                </a:ext>
              </a:extLst>
            </p:cNvPr>
            <p:cNvCxnSpPr/>
            <p:nvPr/>
          </p:nvCxnSpPr>
          <p:spPr>
            <a:xfrm flipH="1" flipV="1">
              <a:off x="2349273" y="3777895"/>
              <a:ext cx="93889" cy="2399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16D2E60-6F95-428B-A3A0-F5AEA3158022}"/>
                    </a:ext>
                  </a:extLst>
                </p:cNvPr>
                <p:cNvSpPr txBox="1"/>
                <p:nvPr/>
              </p:nvSpPr>
              <p:spPr>
                <a:xfrm>
                  <a:off x="1995148" y="4446018"/>
                  <a:ext cx="3541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16D2E60-6F95-428B-A3A0-F5AEA3158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148" y="4446018"/>
                  <a:ext cx="354125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7D64E59F-D841-445A-9EF7-9284CF28E9FD}"/>
                    </a:ext>
                  </a:extLst>
                </p:cNvPr>
                <p:cNvSpPr txBox="1"/>
                <p:nvPr/>
              </p:nvSpPr>
              <p:spPr>
                <a:xfrm>
                  <a:off x="2417650" y="5671833"/>
                  <a:ext cx="34902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7D64E59F-D841-445A-9EF7-9284CF28E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650" y="5671833"/>
                  <a:ext cx="34902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26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E2F8E648-B65B-4787-95A5-709CE65E780F}"/>
                    </a:ext>
                  </a:extLst>
                </p:cNvPr>
                <p:cNvSpPr txBox="1"/>
                <p:nvPr/>
              </p:nvSpPr>
              <p:spPr>
                <a:xfrm>
                  <a:off x="873578" y="4494777"/>
                  <a:ext cx="2755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E2F8E648-B65B-4787-95A5-709CE65E7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78" y="4494777"/>
                  <a:ext cx="27554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85F7DDC-B45F-4A61-98BC-74BA9306C8C8}"/>
                    </a:ext>
                  </a:extLst>
                </p:cNvPr>
                <p:cNvSpPr txBox="1"/>
                <p:nvPr/>
              </p:nvSpPr>
              <p:spPr>
                <a:xfrm>
                  <a:off x="879700" y="5408637"/>
                  <a:ext cx="3694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285F7DDC-B45F-4A61-98BC-74BA9306C8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700" y="5408637"/>
                  <a:ext cx="36943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F028AB52-A7D5-4D9B-9B22-28D489D33CB7}"/>
                </a:ext>
              </a:extLst>
            </p:cNvPr>
            <p:cNvGrpSpPr/>
            <p:nvPr/>
          </p:nvGrpSpPr>
          <p:grpSpPr>
            <a:xfrm>
              <a:off x="2844071" y="4429228"/>
              <a:ext cx="888171" cy="372526"/>
              <a:chOff x="3024866" y="4150078"/>
              <a:chExt cx="888171" cy="3725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E50AE22-191B-4509-9B04-DD05586D1AF7}"/>
                      </a:ext>
                    </a:extLst>
                  </p:cNvPr>
                  <p:cNvSpPr txBox="1"/>
                  <p:nvPr/>
                </p:nvSpPr>
                <p:spPr>
                  <a:xfrm>
                    <a:off x="3024866" y="4150078"/>
                    <a:ext cx="8470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E50AE22-191B-4509-9B04-DD05586D1A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4866" y="4150078"/>
                    <a:ext cx="84704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0F329AFF-9679-44ED-8A13-0FB7AC617FFB}"/>
                      </a:ext>
                    </a:extLst>
                  </p:cNvPr>
                  <p:cNvSpPr txBox="1"/>
                  <p:nvPr/>
                </p:nvSpPr>
                <p:spPr>
                  <a:xfrm>
                    <a:off x="3637493" y="4153272"/>
                    <a:ext cx="27554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0F329AFF-9679-44ED-8A13-0FB7AC617F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7493" y="4153272"/>
                    <a:ext cx="27554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69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9BC72AB-4A62-45C8-A1E2-693455ED9281}"/>
                  </a:ext>
                </a:extLst>
              </p:cNvPr>
              <p:cNvSpPr txBox="1"/>
              <p:nvPr/>
            </p:nvSpPr>
            <p:spPr>
              <a:xfrm>
                <a:off x="178327" y="4915382"/>
                <a:ext cx="5531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Se l’angolo d’uscita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è di 90°, per la legge di Snell si ha: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E9BC72AB-4A62-45C8-A1E2-693455ED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27" y="4915382"/>
                <a:ext cx="5531643" cy="369332"/>
              </a:xfrm>
              <a:prstGeom prst="rect">
                <a:avLst/>
              </a:prstGeom>
              <a:blipFill>
                <a:blip r:embed="rId8"/>
                <a:stretch>
                  <a:fillRect l="-881"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7F5ADB6-ADDA-456E-8129-60D1E3DA0D59}"/>
                  </a:ext>
                </a:extLst>
              </p:cNvPr>
              <p:cNvSpPr txBox="1"/>
              <p:nvPr/>
            </p:nvSpPr>
            <p:spPr>
              <a:xfrm>
                <a:off x="5976402" y="4838438"/>
                <a:ext cx="2202478" cy="52322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7F5ADB6-ADDA-456E-8129-60D1E3DA0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402" y="4838438"/>
                <a:ext cx="220247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6249FCE-0923-4F58-92A1-194AFDDA8B65}"/>
              </a:ext>
            </a:extLst>
          </p:cNvPr>
          <p:cNvSpPr txBox="1"/>
          <p:nvPr/>
        </p:nvSpPr>
        <p:spPr>
          <a:xfrm>
            <a:off x="8312096" y="4915382"/>
            <a:ext cx="92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83BAEDE-29CF-4C19-B0F9-0B68BC97633D}"/>
                  </a:ext>
                </a:extLst>
              </p:cNvPr>
              <p:cNvSpPr txBox="1"/>
              <p:nvPr/>
            </p:nvSpPr>
            <p:spPr>
              <a:xfrm>
                <a:off x="9365949" y="4838438"/>
                <a:ext cx="2426145" cy="523220"/>
              </a:xfrm>
              <a:prstGeom prst="rect">
                <a:avLst/>
              </a:prstGeom>
              <a:ln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800" b="0" i="0" smtClean="0">
                        <a:latin typeface="Cambria Math" panose="02040503050406030204" pitchFamily="18" charset="0"/>
                      </a:rPr>
                      <m:t>sin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800" dirty="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083BAEDE-29CF-4C19-B0F9-0B68BC97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949" y="4838438"/>
                <a:ext cx="242614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A63FF77-EA41-4B68-B671-9DE2F7FD7405}"/>
                  </a:ext>
                </a:extLst>
              </p:cNvPr>
              <p:cNvSpPr txBox="1"/>
              <p:nvPr/>
            </p:nvSpPr>
            <p:spPr>
              <a:xfrm>
                <a:off x="6812219" y="6025243"/>
                <a:ext cx="4530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viene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chiamato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angolo</m:t>
                    </m:r>
                    <m:r>
                      <a:rPr lang="it-IT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i="0">
                        <a:latin typeface="Cambria Math" panose="02040503050406030204" pitchFamily="18" charset="0"/>
                      </a:rPr>
                      <m:t>limite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/>
              </a:p>
              <a:p>
                <a:r>
                  <a:rPr lang="it-IT" dirty="0"/>
                  <a:t>Superato quest’angolo si ha riflessione TOTALE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5A63FF77-EA41-4B68-B671-9DE2F7FD7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19" y="6025243"/>
                <a:ext cx="4530471" cy="646331"/>
              </a:xfrm>
              <a:prstGeom prst="rect">
                <a:avLst/>
              </a:prstGeom>
              <a:blipFill>
                <a:blip r:embed="rId11"/>
                <a:stretch>
                  <a:fillRect l="-1075" t="-4717" r="-538" b="-141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CB417731-67CD-4603-B166-D6D57FE53A5C}"/>
              </a:ext>
            </a:extLst>
          </p:cNvPr>
          <p:cNvCxnSpPr/>
          <p:nvPr/>
        </p:nvCxnSpPr>
        <p:spPr>
          <a:xfrm flipV="1">
            <a:off x="8588829" y="5453743"/>
            <a:ext cx="1183821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E72738B-396C-48E0-8865-C39005A68921}"/>
              </a:ext>
            </a:extLst>
          </p:cNvPr>
          <p:cNvSpPr txBox="1"/>
          <p:nvPr/>
        </p:nvSpPr>
        <p:spPr>
          <a:xfrm>
            <a:off x="281669" y="613096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https://www.youtube.com/watch?v=NAaHPRsveJk</a:t>
            </a:r>
          </a:p>
        </p:txBody>
      </p:sp>
    </p:spTree>
    <p:extLst>
      <p:ext uri="{BB962C8B-B14F-4D97-AF65-F5344CB8AC3E}">
        <p14:creationId xmlns:p14="http://schemas.microsoft.com/office/powerpoint/2010/main" val="3916119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 animBg="1"/>
      <p:bldP spid="24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4DEE4DF-CC50-49F3-ADF6-F2AFAAB80C6B}"/>
              </a:ext>
            </a:extLst>
          </p:cNvPr>
          <p:cNvSpPr txBox="1"/>
          <p:nvPr/>
        </p:nvSpPr>
        <p:spPr>
          <a:xfrm>
            <a:off x="4026569" y="417095"/>
            <a:ext cx="3360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Dispersione della luce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02B4C78-4436-4C57-A7E0-D45CADA2CB70}"/>
              </a:ext>
            </a:extLst>
          </p:cNvPr>
          <p:cNvSpPr txBox="1"/>
          <p:nvPr/>
        </p:nvSpPr>
        <p:spPr>
          <a:xfrm>
            <a:off x="537411" y="1475874"/>
            <a:ext cx="1136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L’indice di rifrazione di un mezzo materiale dipende oltre che dalle proprietà fisiche del mezzo stesso, anche dal colore della luce</a:t>
            </a:r>
          </a:p>
          <a:p>
            <a:endParaRPr lang="it-IT" dirty="0"/>
          </a:p>
          <a:p>
            <a:r>
              <a:rPr lang="it-IT" dirty="0"/>
              <a:t>Il primo studio dettagliato di tale dipendenza si deve a Newton nel 1672</a:t>
            </a:r>
          </a:p>
          <a:p>
            <a:endParaRPr lang="it-IT" dirty="0"/>
          </a:p>
          <a:p>
            <a:r>
              <a:rPr lang="it-IT" dirty="0"/>
              <a:t>Newton notò la separazione della luce bianca nei vari colori dello spettro visibile quando questa attraversava un prisma di vetro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0D4F766-9485-45BA-8E45-9F1B93DF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30" y="3589356"/>
            <a:ext cx="5137266" cy="308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329B0EF1-61FB-4C3C-8359-92146F9F7756}"/>
              </a:ext>
            </a:extLst>
          </p:cNvPr>
          <p:cNvSpPr txBox="1"/>
          <p:nvPr/>
        </p:nvSpPr>
        <p:spPr>
          <a:xfrm>
            <a:off x="296779" y="4668253"/>
            <a:ext cx="982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dispersione del prisma consiste nella dipendenza dell’angolo di dispersione </a:t>
            </a:r>
            <a:r>
              <a:rPr lang="it-IT" i="1" dirty="0"/>
              <a:t>D</a:t>
            </a:r>
            <a:r>
              <a:rPr lang="it-IT" dirty="0"/>
              <a:t> dalla lunghezza d’onda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1870C09-9EBB-4EC0-9AEC-61032E5D6DE5}"/>
                  </a:ext>
                </a:extLst>
              </p:cNvPr>
              <p:cNvSpPr txBox="1"/>
              <p:nvPr/>
            </p:nvSpPr>
            <p:spPr>
              <a:xfrm>
                <a:off x="4196216" y="5547377"/>
                <a:ext cx="2984343" cy="5727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𝑡𝑎𝑛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it-IT" dirty="0"/>
                            <m:t>’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it-IT" dirty="0"/>
                            <m:t>’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11870C09-9EBB-4EC0-9AEC-61032E5D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216" y="5547377"/>
                <a:ext cx="2984343" cy="5727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966BD43B-5FF0-4CF1-AE5C-D699B9B8B07C}"/>
              </a:ext>
            </a:extLst>
          </p:cNvPr>
          <p:cNvGrpSpPr/>
          <p:nvPr/>
        </p:nvGrpSpPr>
        <p:grpSpPr>
          <a:xfrm>
            <a:off x="2691099" y="179592"/>
            <a:ext cx="7138272" cy="3798850"/>
            <a:chOff x="2691099" y="179592"/>
            <a:chExt cx="7138272" cy="3798850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0CC1ABD6-DB71-4ABF-984E-2DF8ABFCEB69}"/>
                </a:ext>
              </a:extLst>
            </p:cNvPr>
            <p:cNvGrpSpPr/>
            <p:nvPr/>
          </p:nvGrpSpPr>
          <p:grpSpPr>
            <a:xfrm>
              <a:off x="2691099" y="296779"/>
              <a:ext cx="7138272" cy="3681663"/>
              <a:chOff x="2971836" y="1042737"/>
              <a:chExt cx="7138272" cy="3681663"/>
            </a:xfrm>
          </p:grpSpPr>
          <p:sp>
            <p:nvSpPr>
              <p:cNvPr id="2" name="Triangolo isoscele 1">
                <a:extLst>
                  <a:ext uri="{FF2B5EF4-FFF2-40B4-BE49-F238E27FC236}">
                    <a16:creationId xmlns:a16="http://schemas.microsoft.com/office/drawing/2014/main" id="{40B7A3EE-6B96-4028-AA8D-E218C121BBD4}"/>
                  </a:ext>
                </a:extLst>
              </p:cNvPr>
              <p:cNvSpPr/>
              <p:nvPr/>
            </p:nvSpPr>
            <p:spPr>
              <a:xfrm>
                <a:off x="3834063" y="1042737"/>
                <a:ext cx="4195011" cy="3681663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4" name="Connettore 2 3">
                <a:extLst>
                  <a:ext uri="{FF2B5EF4-FFF2-40B4-BE49-F238E27FC236}">
                    <a16:creationId xmlns:a16="http://schemas.microsoft.com/office/drawing/2014/main" id="{C31C7D18-D888-431F-969E-37838D491E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1836" y="2983831"/>
                <a:ext cx="1850687" cy="877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ttore 2 5">
                <a:extLst>
                  <a:ext uri="{FF2B5EF4-FFF2-40B4-BE49-F238E27FC236}">
                    <a16:creationId xmlns:a16="http://schemas.microsoft.com/office/drawing/2014/main" id="{DD76C6F6-9F5E-4897-823B-CA09841EA1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523" y="2983831"/>
                <a:ext cx="21878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86A13AA0-6384-4F03-9802-A852BF0A9C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2983831"/>
                <a:ext cx="3099708" cy="9545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BA912ADA-FF9C-46C1-BD21-BDFB0CC46C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1407" y="2388370"/>
                <a:ext cx="2146794" cy="991214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6CC02E53-FF56-42AE-ABBA-8C923DACC3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26099" y="2640565"/>
                <a:ext cx="1561648" cy="788435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FB56A48B-DCA0-4DAD-889A-AF5427194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790318" y="2781960"/>
                    <a:ext cx="558605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FB56A48B-DCA0-4DAD-889A-AF5427194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0318" y="2781960"/>
                    <a:ext cx="5586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5B62EDEC-639C-4BB2-8B6E-369DFCE33E82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910" y="2952952"/>
                    <a:ext cx="67361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a14:m>
                    <a:r>
                      <a:rPr lang="it-IT" dirty="0"/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5B62EDEC-639C-4BB2-8B6E-369DFCE33E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0910" y="2952952"/>
                    <a:ext cx="67361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C08F661C-EF92-4B9B-B628-16CD33BD5082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252" y="2963157"/>
                    <a:ext cx="67361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0" name="CasellaDiTesto 19">
                    <a:extLst>
                      <a:ext uri="{FF2B5EF4-FFF2-40B4-BE49-F238E27FC236}">
                        <a16:creationId xmlns:a16="http://schemas.microsoft.com/office/drawing/2014/main" id="{C08F661C-EF92-4B9B-B628-16CD33BD5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252" y="2963157"/>
                    <a:ext cx="6736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CasellaDiTesto 20">
                    <a:extLst>
                      <a:ext uri="{FF2B5EF4-FFF2-40B4-BE49-F238E27FC236}">
                        <a16:creationId xmlns:a16="http://schemas.microsoft.com/office/drawing/2014/main" id="{BED77022-D361-4BEF-A0B6-A95B06A18860}"/>
                      </a:ext>
                    </a:extLst>
                  </p:cNvPr>
                  <p:cNvSpPr txBox="1"/>
                  <p:nvPr/>
                </p:nvSpPr>
                <p:spPr>
                  <a:xfrm>
                    <a:off x="7400484" y="2724952"/>
                    <a:ext cx="67361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a14:m>
                    <a:r>
                      <a:rPr lang="it-IT" dirty="0"/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21" name="CasellaDiTesto 20">
                    <a:extLst>
                      <a:ext uri="{FF2B5EF4-FFF2-40B4-BE49-F238E27FC236}">
                        <a16:creationId xmlns:a16="http://schemas.microsoft.com/office/drawing/2014/main" id="{BED77022-D361-4BEF-A0B6-A95B06A188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0484" y="2724952"/>
                    <a:ext cx="6736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o 33">
                <a:extLst>
                  <a:ext uri="{FF2B5EF4-FFF2-40B4-BE49-F238E27FC236}">
                    <a16:creationId xmlns:a16="http://schemas.microsoft.com/office/drawing/2014/main" id="{D3C8E186-813A-4F79-9095-BC8721C35560}"/>
                  </a:ext>
                </a:extLst>
              </p:cNvPr>
              <p:cNvSpPr/>
              <p:nvPr/>
            </p:nvSpPr>
            <p:spPr>
              <a:xfrm rot="13131152">
                <a:off x="4496743" y="2803655"/>
                <a:ext cx="494323" cy="429380"/>
              </a:xfrm>
              <a:prstGeom prst="arc">
                <a:avLst>
                  <a:gd name="adj1" fmla="val 17775263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5" name="Arco 34">
                <a:extLst>
                  <a:ext uri="{FF2B5EF4-FFF2-40B4-BE49-F238E27FC236}">
                    <a16:creationId xmlns:a16="http://schemas.microsoft.com/office/drawing/2014/main" id="{E1FF1F66-82A9-490F-8B7F-D647C07134F8}"/>
                  </a:ext>
                </a:extLst>
              </p:cNvPr>
              <p:cNvSpPr/>
              <p:nvPr/>
            </p:nvSpPr>
            <p:spPr>
              <a:xfrm rot="11582498">
                <a:off x="6424462" y="2832196"/>
                <a:ext cx="494323" cy="429380"/>
              </a:xfrm>
              <a:prstGeom prst="arc">
                <a:avLst>
                  <a:gd name="adj1" fmla="val 17775263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6" name="Arco 35">
                <a:extLst>
                  <a:ext uri="{FF2B5EF4-FFF2-40B4-BE49-F238E27FC236}">
                    <a16:creationId xmlns:a16="http://schemas.microsoft.com/office/drawing/2014/main" id="{1F18AF6B-77BC-4B56-8005-E855107032A5}"/>
                  </a:ext>
                </a:extLst>
              </p:cNvPr>
              <p:cNvSpPr/>
              <p:nvPr/>
            </p:nvSpPr>
            <p:spPr>
              <a:xfrm rot="1737739">
                <a:off x="6890977" y="2751936"/>
                <a:ext cx="494323" cy="429380"/>
              </a:xfrm>
              <a:prstGeom prst="arc">
                <a:avLst>
                  <a:gd name="adj1" fmla="val 17775263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8" name="Arco 37">
                <a:extLst>
                  <a:ext uri="{FF2B5EF4-FFF2-40B4-BE49-F238E27FC236}">
                    <a16:creationId xmlns:a16="http://schemas.microsoft.com/office/drawing/2014/main" id="{8359233B-0456-4D45-AEDE-E2A3381C5AFB}"/>
                  </a:ext>
                </a:extLst>
              </p:cNvPr>
              <p:cNvSpPr/>
              <p:nvPr/>
            </p:nvSpPr>
            <p:spPr>
              <a:xfrm rot="3011772">
                <a:off x="4963989" y="2837578"/>
                <a:ext cx="494323" cy="429380"/>
              </a:xfrm>
              <a:prstGeom prst="arc">
                <a:avLst>
                  <a:gd name="adj1" fmla="val 17775263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0F1DA8EF-B959-4D06-8E7F-A43C9BF6EF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1786" y="179592"/>
              <a:ext cx="4586172" cy="2058282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Arco 44">
              <a:extLst>
                <a:ext uri="{FF2B5EF4-FFF2-40B4-BE49-F238E27FC236}">
                  <a16:creationId xmlns:a16="http://schemas.microsoft.com/office/drawing/2014/main" id="{3CE2E32F-1BEC-4126-A425-82CCD3F950EB}"/>
                </a:ext>
              </a:extLst>
            </p:cNvPr>
            <p:cNvSpPr/>
            <p:nvPr/>
          </p:nvSpPr>
          <p:spPr>
            <a:xfrm rot="2338836">
              <a:off x="5800511" y="246783"/>
              <a:ext cx="3118270" cy="3062949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701BFAD-AB1E-4182-8216-AB8490F455A4}"/>
                </a:ext>
              </a:extLst>
            </p:cNvPr>
            <p:cNvSpPr txBox="1"/>
            <p:nvPr/>
          </p:nvSpPr>
          <p:spPr>
            <a:xfrm>
              <a:off x="8964291" y="141211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49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95EA5E-902D-4AAA-83A2-13362E7A7AD1}"/>
              </a:ext>
            </a:extLst>
          </p:cNvPr>
          <p:cNvSpPr txBox="1"/>
          <p:nvPr/>
        </p:nvSpPr>
        <p:spPr>
          <a:xfrm>
            <a:off x="3850106" y="425117"/>
            <a:ext cx="4116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Formazione delle immagini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8D4377F-67D4-416E-BCD6-42790C00B4EA}"/>
              </a:ext>
            </a:extLst>
          </p:cNvPr>
          <p:cNvSpPr txBox="1"/>
          <p:nvPr/>
        </p:nvSpPr>
        <p:spPr>
          <a:xfrm>
            <a:off x="312821" y="1028343"/>
            <a:ext cx="113818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chiama sistema ottico una successione di superfici riflettenti o rifrangenti che separano mezzi con indici di rifrazione diversi</a:t>
            </a:r>
          </a:p>
          <a:p>
            <a:endParaRPr lang="it-IT" dirty="0"/>
          </a:p>
          <a:p>
            <a:r>
              <a:rPr lang="it-IT" dirty="0"/>
              <a:t>Le superfici sono di solito di forma sferica o piana</a:t>
            </a:r>
          </a:p>
          <a:p>
            <a:endParaRPr lang="it-IT" dirty="0"/>
          </a:p>
          <a:p>
            <a:r>
              <a:rPr lang="it-IT" dirty="0"/>
              <a:t>Quando tutti i centri di curvatura delle superfici si trovano sulla stessa retta, questa viene chiamata asse ottico ed il sistema nel suo insieme si dirà centrato</a:t>
            </a:r>
          </a:p>
          <a:p>
            <a:endParaRPr lang="it-IT" dirty="0"/>
          </a:p>
          <a:p>
            <a:r>
              <a:rPr lang="it-IT" dirty="0"/>
              <a:t>L’interazione della radiazione luminosa con una superficie può essere trattata in termini ondulatori ma risulta più pratico in molti casi utilizzare il concetto di RAGGIO LUMINOSO</a:t>
            </a:r>
          </a:p>
          <a:p>
            <a:endParaRPr lang="it-IT" dirty="0"/>
          </a:p>
          <a:p>
            <a:r>
              <a:rPr lang="it-IT" dirty="0"/>
              <a:t>Se da una sorgente luminosa posizionata nel punto A partono dei raggi, (i cui fronti d’onda sono sempre perpendicolari alla direzione di propagazione) il sistema di raggi luminosi si dirà omocentrico ed il punto A viene detto punto OGGETTO</a:t>
            </a:r>
          </a:p>
          <a:p>
            <a:endParaRPr lang="it-IT" dirty="0"/>
          </a:p>
          <a:p>
            <a:r>
              <a:rPr lang="it-IT" dirty="0"/>
              <a:t>Se dopo aver attraversato il sistema ottico il fascio dovesse risultare ancora una volta omocentrico, ovvero se i raggi convergono in un nuovo punto A’, questo prenderà il nome di IMMAGINE di A o punto IMMAGINE</a:t>
            </a:r>
          </a:p>
          <a:p>
            <a:endParaRPr lang="it-IT" dirty="0"/>
          </a:p>
          <a:p>
            <a:r>
              <a:rPr lang="it-IT" dirty="0"/>
              <a:t>Se </a:t>
            </a:r>
            <a:r>
              <a:rPr lang="it-IT" dirty="0" err="1"/>
              <a:t>fisicamene</a:t>
            </a:r>
            <a:r>
              <a:rPr lang="it-IT" dirty="0"/>
              <a:t> i raggi passano per A’ l’immagine si dirà REALE, se per A’ passano i prolungamenti virtuali dei raggi luminosi allora l’immagine si dirà VIRTUALE (nota: se l’immagine è reale, ponendo uno schermo in A’ si vedrà un punto luminoso)</a:t>
            </a:r>
          </a:p>
        </p:txBody>
      </p:sp>
    </p:spTree>
    <p:extLst>
      <p:ext uri="{BB962C8B-B14F-4D97-AF65-F5344CB8AC3E}">
        <p14:creationId xmlns:p14="http://schemas.microsoft.com/office/powerpoint/2010/main" val="317796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0C6ACF-32D5-4386-A4AD-F11F88982BF8}"/>
              </a:ext>
            </a:extLst>
          </p:cNvPr>
          <p:cNvSpPr txBox="1"/>
          <p:nvPr/>
        </p:nvSpPr>
        <p:spPr>
          <a:xfrm>
            <a:off x="3109721" y="88347"/>
            <a:ext cx="509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accent2"/>
                </a:solidFill>
              </a:rPr>
              <a:t>Riflessione da uno specchio piano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7E51355-6AC8-4358-9638-28E121164B43}"/>
              </a:ext>
            </a:extLst>
          </p:cNvPr>
          <p:cNvSpPr txBox="1"/>
          <p:nvPr/>
        </p:nvSpPr>
        <p:spPr>
          <a:xfrm>
            <a:off x="443807" y="4663811"/>
            <a:ext cx="1146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L’immagine formata da uno specchio piano è virtuale, dritta se l’oggetto ha dimensioni spaziali finite, e con dimensioni uguali a quella dell’oggetto iniziale. Le distanze </a:t>
            </a:r>
            <a:r>
              <a:rPr lang="it-IT" i="1" dirty="0"/>
              <a:t>p</a:t>
            </a:r>
            <a:r>
              <a:rPr lang="it-IT" dirty="0"/>
              <a:t> e </a:t>
            </a:r>
            <a:r>
              <a:rPr lang="it-IT" i="1" dirty="0"/>
              <a:t>q</a:t>
            </a:r>
            <a:r>
              <a:rPr lang="it-IT" dirty="0"/>
              <a:t> tra oggetto e immagine sono uguali</a:t>
            </a: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4D31BCCD-7405-4483-9DF3-477B0A14CE8F}"/>
              </a:ext>
            </a:extLst>
          </p:cNvPr>
          <p:cNvGrpSpPr/>
          <p:nvPr/>
        </p:nvGrpSpPr>
        <p:grpSpPr>
          <a:xfrm>
            <a:off x="3825380" y="1363952"/>
            <a:ext cx="3644868" cy="2497754"/>
            <a:chOff x="3825380" y="1363952"/>
            <a:chExt cx="3644868" cy="2497754"/>
          </a:xfrm>
        </p:grpSpPr>
        <p:sp>
          <p:nvSpPr>
            <p:cNvPr id="2" name="Rettangolo 1">
              <a:extLst>
                <a:ext uri="{FF2B5EF4-FFF2-40B4-BE49-F238E27FC236}">
                  <a16:creationId xmlns:a16="http://schemas.microsoft.com/office/drawing/2014/main" id="{7A060F3E-9905-401A-B025-6A8AC6328EED}"/>
                </a:ext>
              </a:extLst>
            </p:cNvPr>
            <p:cNvSpPr/>
            <p:nvPr/>
          </p:nvSpPr>
          <p:spPr>
            <a:xfrm>
              <a:off x="5456963" y="1681842"/>
              <a:ext cx="112474" cy="21798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C7A7F36C-7F2F-4131-9173-D16F7094B461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4125469" y="1984781"/>
              <a:ext cx="1331494" cy="7869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0CED2EB7-3438-41B6-B3D4-AA547A7B2263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H="1">
              <a:off x="4269849" y="2771774"/>
              <a:ext cx="1187114" cy="672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D5D5495B-752E-459A-B6A7-FFB14BF5FBC5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5456963" y="1824362"/>
              <a:ext cx="1684422" cy="947412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163F5C5-C52E-456F-AE2F-060D4747FAE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469" y="1984781"/>
              <a:ext cx="13876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9E0A9A4-0AD1-41A6-8431-D7510AD77B6F}"/>
                </a:ext>
              </a:extLst>
            </p:cNvPr>
            <p:cNvCxnSpPr/>
            <p:nvPr/>
          </p:nvCxnSpPr>
          <p:spPr>
            <a:xfrm>
              <a:off x="5513110" y="1984781"/>
              <a:ext cx="1957138" cy="0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B2F10C8C-3969-4121-82E4-B5A89C0DF87D}"/>
                </a:ext>
              </a:extLst>
            </p:cNvPr>
            <p:cNvSpPr txBox="1"/>
            <p:nvPr/>
          </p:nvSpPr>
          <p:spPr>
            <a:xfrm>
              <a:off x="3890411" y="209725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8A29C621-F703-410C-8C94-E5D6C89B0D73}"/>
                </a:ext>
              </a:extLst>
            </p:cNvPr>
            <p:cNvSpPr txBox="1"/>
            <p:nvPr/>
          </p:nvSpPr>
          <p:spPr>
            <a:xfrm>
              <a:off x="6807626" y="209725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A’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2C2E509D-5268-4573-A12E-AC1F0608F77A}"/>
                </a:ext>
              </a:extLst>
            </p:cNvPr>
            <p:cNvSpPr/>
            <p:nvPr/>
          </p:nvSpPr>
          <p:spPr>
            <a:xfrm>
              <a:off x="4086859" y="1928544"/>
              <a:ext cx="112474" cy="112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C7C6FC90-CC4A-4D9F-8614-55DE7246A63C}"/>
                </a:ext>
              </a:extLst>
            </p:cNvPr>
            <p:cNvSpPr/>
            <p:nvPr/>
          </p:nvSpPr>
          <p:spPr>
            <a:xfrm>
              <a:off x="6807626" y="1928544"/>
              <a:ext cx="112474" cy="112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9560CB-9D32-43E0-B4E9-41511109C912}"/>
                </a:ext>
              </a:extLst>
            </p:cNvPr>
            <p:cNvGrpSpPr/>
            <p:nvPr/>
          </p:nvGrpSpPr>
          <p:grpSpPr>
            <a:xfrm rot="284381">
              <a:off x="3825380" y="3475497"/>
              <a:ext cx="317716" cy="386209"/>
              <a:chOff x="3866147" y="2388713"/>
              <a:chExt cx="317716" cy="386209"/>
            </a:xfrm>
          </p:grpSpPr>
          <p:sp>
            <p:nvSpPr>
              <p:cNvPr id="18" name="Arco 17">
                <a:extLst>
                  <a:ext uri="{FF2B5EF4-FFF2-40B4-BE49-F238E27FC236}">
                    <a16:creationId xmlns:a16="http://schemas.microsoft.com/office/drawing/2014/main" id="{B986429F-1808-47EB-A291-7C30797F53A2}"/>
                  </a:ext>
                </a:extLst>
              </p:cNvPr>
              <p:cNvSpPr/>
              <p:nvPr/>
            </p:nvSpPr>
            <p:spPr>
              <a:xfrm rot="21169167">
                <a:off x="3866147" y="2405590"/>
                <a:ext cx="317716" cy="36933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" name="Connettore diritto 19">
                <a:extLst>
                  <a:ext uri="{FF2B5EF4-FFF2-40B4-BE49-F238E27FC236}">
                    <a16:creationId xmlns:a16="http://schemas.microsoft.com/office/drawing/2014/main" id="{9BC84083-7AC2-41DF-B791-8B8E46D11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6358" y="2388713"/>
                <a:ext cx="224859" cy="19552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riangolo isoscele 20">
                <a:extLst>
                  <a:ext uri="{FF2B5EF4-FFF2-40B4-BE49-F238E27FC236}">
                    <a16:creationId xmlns:a16="http://schemas.microsoft.com/office/drawing/2014/main" id="{5DE49E78-DF0A-4AFA-845B-2740E7B20C44}"/>
                  </a:ext>
                </a:extLst>
              </p:cNvPr>
              <p:cNvSpPr/>
              <p:nvPr/>
            </p:nvSpPr>
            <p:spPr>
              <a:xfrm rot="12697642" flipH="1" flipV="1">
                <a:off x="4051323" y="2428407"/>
                <a:ext cx="82268" cy="11055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B7844912-E13A-4447-98E9-A447421FB07F}"/>
                </a:ext>
              </a:extLst>
            </p:cNvPr>
            <p:cNvSpPr txBox="1"/>
            <p:nvPr/>
          </p:nvSpPr>
          <p:spPr>
            <a:xfrm>
              <a:off x="4698866" y="139114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p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638180F4-A908-4201-ADC3-C9D5ACBA387B}"/>
                </a:ext>
              </a:extLst>
            </p:cNvPr>
            <p:cNvSpPr txBox="1"/>
            <p:nvPr/>
          </p:nvSpPr>
          <p:spPr>
            <a:xfrm>
              <a:off x="6030360" y="136395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</a:t>
              </a:r>
            </a:p>
          </p:txBody>
        </p:sp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9A72CE22-5C27-4E08-AB82-4F47336B71F1}"/>
                </a:ext>
              </a:extLst>
            </p:cNvPr>
            <p:cNvCxnSpPr/>
            <p:nvPr/>
          </p:nvCxnSpPr>
          <p:spPr>
            <a:xfrm>
              <a:off x="4150120" y="1743514"/>
              <a:ext cx="124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2CC89FA5-3941-4859-9D1A-7DD9D9EB220B}"/>
                </a:ext>
              </a:extLst>
            </p:cNvPr>
            <p:cNvCxnSpPr/>
            <p:nvPr/>
          </p:nvCxnSpPr>
          <p:spPr>
            <a:xfrm>
              <a:off x="5659457" y="1743514"/>
              <a:ext cx="124024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8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1541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EUGENIO LUCCHETTA</dc:creator>
  <cp:lastModifiedBy>DANIELE EUGENIO LUCCHETTA</cp:lastModifiedBy>
  <cp:revision>95</cp:revision>
  <dcterms:created xsi:type="dcterms:W3CDTF">2020-04-02T06:59:03Z</dcterms:created>
  <dcterms:modified xsi:type="dcterms:W3CDTF">2021-06-01T14:01:51Z</dcterms:modified>
</cp:coreProperties>
</file>