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2D6F21-F2C9-46D6-9B8E-14CCF3F6D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25090C4-3C3D-4427-AA2C-08971A1B5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89FB7B-EDA0-464C-ADF0-DDEC3E44F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6FD9-B5FB-4622-8673-9CC87E092568}" type="datetimeFigureOut">
              <a:rPr lang="it-IT" smtClean="0"/>
              <a:t>03/06/2021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16ABBD-7376-4849-9967-0DE47C909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CC3DED-3036-4A87-A3D3-D5C07083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E344-AD37-4DB4-9C3C-27C4823B4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908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D729FE-57A2-495C-8223-5170D5FBC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F443B60-1554-4638-AFFD-CC3F39D49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5D3A83-DB64-44A3-8F63-19393395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6FD9-B5FB-4622-8673-9CC87E092568}" type="datetimeFigureOut">
              <a:rPr lang="it-IT" smtClean="0"/>
              <a:t>03/06/2021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83469E-3020-432B-8BBC-DC8CE172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DCFCC1-F30A-4FEF-9E08-A715225A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E344-AD37-4DB4-9C3C-27C4823B4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591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EB95C0D-184E-4572-8A92-9A2BA0937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326E518-D53D-4677-85EE-29F6EB787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9E889C-67E8-4398-9813-D1653086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6FD9-B5FB-4622-8673-9CC87E092568}" type="datetimeFigureOut">
              <a:rPr lang="it-IT" smtClean="0"/>
              <a:t>03/06/2021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27560C-AE9A-4671-953F-04B297A5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40B31C-31C4-42D2-BB29-42A200C3E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E344-AD37-4DB4-9C3C-27C4823B4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649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ED54C8-4B37-431B-BF0E-0961BFED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ED562A-773B-4441-8390-F5E928A62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09DEF7-F6FF-4E36-B3A4-871FDC6A7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6FD9-B5FB-4622-8673-9CC87E092568}" type="datetimeFigureOut">
              <a:rPr lang="it-IT" smtClean="0"/>
              <a:t>03/06/2021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24CEB1-A350-4CCA-ACA3-A7341DBF8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31DBF5-1172-4C8B-9649-41336F73B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E344-AD37-4DB4-9C3C-27C4823B4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830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FCB2F8-B6E8-4002-AACD-3B823FAE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EC360EA-8305-474D-9738-503486119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1A76BF-0776-454E-B87F-4B05C9B8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6FD9-B5FB-4622-8673-9CC87E092568}" type="datetimeFigureOut">
              <a:rPr lang="it-IT" smtClean="0"/>
              <a:t>03/06/2021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05EC2C-A69E-4954-8BB0-11D4FA8E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12D2E0-772C-478C-AB36-672D5DFC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E344-AD37-4DB4-9C3C-27C4823B4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959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ECAA6A-DDB5-41E3-B8EB-DA38AFE9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34D250-ACDB-4946-A902-FE93902E5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BC7E355-710A-4930-A59F-95F6BE4A7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878B343-F658-4786-8E26-45AE80AD9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6FD9-B5FB-4622-8673-9CC87E092568}" type="datetimeFigureOut">
              <a:rPr lang="it-IT" smtClean="0"/>
              <a:t>03/06/2021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CC3D0F7-696D-44B2-9707-B4C75E783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DAE429-8E78-4314-BEC5-2DF78BB7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E344-AD37-4DB4-9C3C-27C4823B4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990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4CC338-D573-4BC6-965C-0C869CEFA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48FDFC5-9907-4CA8-BD02-4DE4E709F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94E2A88-E822-4BFF-86C3-F7416AA7F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6B5D78B-2F2E-4992-A5D6-F6952A669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89F1FE0-63DA-4561-8825-AA5C8DEE9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579A18C-43FB-4A62-80C1-5D44B7A6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6FD9-B5FB-4622-8673-9CC87E092568}" type="datetimeFigureOut">
              <a:rPr lang="it-IT" smtClean="0"/>
              <a:t>03/06/2021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0A16A85-30F6-41C6-9ABE-AB82BC1F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7CDA740-9AC1-4E89-AC42-5761EF76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E344-AD37-4DB4-9C3C-27C4823B4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161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B42EF1-38B4-4BBF-A9E1-7FB230859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54C045C-5425-4A04-B50E-F965CEDF0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6FD9-B5FB-4622-8673-9CC87E092568}" type="datetimeFigureOut">
              <a:rPr lang="it-IT" smtClean="0"/>
              <a:t>03/06/2021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EE656E-7BB0-4606-A11A-B8044380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6C9AFC8-8E35-4402-B27E-D5F018F7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E344-AD37-4DB4-9C3C-27C4823B4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63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7025F32-442F-4332-966E-5C61B26D1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6FD9-B5FB-4622-8673-9CC87E092568}" type="datetimeFigureOut">
              <a:rPr lang="it-IT" smtClean="0"/>
              <a:t>03/06/2021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E183969-FA59-44F8-AA45-C40684B8B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C746211-B6CB-4747-A208-3B6F4F9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E344-AD37-4DB4-9C3C-27C4823B4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44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53DB03-E575-426A-B1E7-C8F155B5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165764-CA8C-4F63-B2EF-0C8C11D8B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74188CB-3412-4CB7-A66C-525D048C5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E5400EF-D823-42E5-8620-EDAC58B12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6FD9-B5FB-4622-8673-9CC87E092568}" type="datetimeFigureOut">
              <a:rPr lang="it-IT" smtClean="0"/>
              <a:t>03/06/2021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0A3508-47A6-4107-B7CF-8C6E6523F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48FF1F8-62FD-4437-8B77-DBD15DA7B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E344-AD37-4DB4-9C3C-27C4823B4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077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DC8202-56D6-4C70-AE9A-F2C3D9CD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C1BE71D-8781-46F8-B1F5-A7D90176F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F3CF6F1-B9F6-4E02-98F6-5471425BF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95D31ED-B80E-4494-A43F-E309C2568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6FD9-B5FB-4622-8673-9CC87E092568}" type="datetimeFigureOut">
              <a:rPr lang="it-IT" smtClean="0"/>
              <a:t>03/06/2021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FA62DA8-4FE5-482C-83CB-030A943C7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A6D87D2-D5C7-4F66-B748-846233D2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E344-AD37-4DB4-9C3C-27C4823B4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05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6FE38C8-44BE-40C2-89CF-BA398B0D2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13F5227-80EF-4490-B33A-DA4E7F381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242AE0-9F3A-434F-AD61-BF8C87F27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D6FD9-B5FB-4622-8673-9CC87E092568}" type="datetimeFigureOut">
              <a:rPr lang="it-IT" smtClean="0"/>
              <a:t>03/06/2021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3AF0C6-3675-4970-A3A0-9C13BEB8B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8E3909-5963-470C-8182-D8BA1C543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1E344-AD37-4DB4-9C3C-27C4823B4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928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D474472-5610-4D2F-82E9-A60BCE3071DC}"/>
              </a:ext>
            </a:extLst>
          </p:cNvPr>
          <p:cNvSpPr txBox="1"/>
          <p:nvPr/>
        </p:nvSpPr>
        <p:spPr>
          <a:xfrm>
            <a:off x="4531894" y="344906"/>
            <a:ext cx="24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rgbClr val="FF0000"/>
                </a:solidFill>
              </a:rPr>
              <a:t>Strumenti ottici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62F8319-C4EE-46D1-9305-CB624CC1ABEE}"/>
              </a:ext>
            </a:extLst>
          </p:cNvPr>
          <p:cNvSpPr txBox="1"/>
          <p:nvPr/>
        </p:nvSpPr>
        <p:spPr>
          <a:xfrm>
            <a:off x="521368" y="1522147"/>
            <a:ext cx="113168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Sebbene l’occhio umano sia estremamente efficace, le sue capacità possono essere estese in molti modi da una serie di strumenti ottici quali occhiali, lenti di ingrandimento, proiettori, telecamere, microscopi e telescopi.</a:t>
            </a:r>
          </a:p>
          <a:p>
            <a:endParaRPr lang="it-IT" sz="2400" dirty="0"/>
          </a:p>
          <a:p>
            <a:r>
              <a:rPr lang="it-IT" sz="2400" dirty="0"/>
              <a:t>Mentre nel tipico microscopio da laboratorio le lenti sono decisamente sottili, nella maggior parte degli strumenti esse sono composte ovvero formate da diverse componenti le cui superfici possono o meno essere sferiche</a:t>
            </a:r>
          </a:p>
          <a:p>
            <a:endParaRPr lang="it-IT" sz="2400" dirty="0"/>
          </a:p>
          <a:p>
            <a:r>
              <a:rPr lang="it-IT" sz="2400" dirty="0"/>
              <a:t>Di seguito riporteremo il funzionamento di tre dispositivi comuni assumendo per semplicità di esposizione che per essi si possa applicare il formalismo utilizzato per le lenti sottili</a:t>
            </a:r>
          </a:p>
        </p:txBody>
      </p:sp>
    </p:spTree>
    <p:extLst>
      <p:ext uri="{BB962C8B-B14F-4D97-AF65-F5344CB8AC3E}">
        <p14:creationId xmlns:p14="http://schemas.microsoft.com/office/powerpoint/2010/main" val="141812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692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AB5E4D7-8B14-4A64-912E-31A3E276CCCA}"/>
              </a:ext>
            </a:extLst>
          </p:cNvPr>
          <p:cNvSpPr txBox="1"/>
          <p:nvPr/>
        </p:nvSpPr>
        <p:spPr>
          <a:xfrm>
            <a:off x="3780064" y="212272"/>
            <a:ext cx="3572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rgbClr val="FF0000"/>
                </a:solidFill>
              </a:rPr>
              <a:t>Lente di ingrandimento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7354D4F-7642-4A36-9A7F-0EAB2E731C33}"/>
              </a:ext>
            </a:extLst>
          </p:cNvPr>
          <p:cNvSpPr txBox="1"/>
          <p:nvPr/>
        </p:nvSpPr>
        <p:spPr>
          <a:xfrm>
            <a:off x="449036" y="1779813"/>
            <a:ext cx="1145449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L’occhio umano riesce a focalizzare con precisione sulla retina qualsiasi oggetto che si trovi tra la distanza infinita ed un punto P (detto prossimo) ovvero sulla parte posteriore dell’occhio</a:t>
            </a:r>
          </a:p>
          <a:p>
            <a:endParaRPr lang="it-IT" sz="2000" dirty="0"/>
          </a:p>
          <a:p>
            <a:r>
              <a:rPr lang="it-IT" sz="2000" dirty="0"/>
              <a:t>Se l’oggetto si trova più vicino del punto prossimo l’immagine diventa sfuocata</a:t>
            </a:r>
          </a:p>
          <a:p>
            <a:endParaRPr lang="it-IT" sz="2000" dirty="0"/>
          </a:p>
          <a:p>
            <a:r>
              <a:rPr lang="it-IT" sz="2000" dirty="0"/>
              <a:t>La distanza del punto prossimo dalla retina varia da persona a persona e normalmente cresce con l’età</a:t>
            </a:r>
          </a:p>
          <a:p>
            <a:endParaRPr lang="it-IT" sz="2000" dirty="0"/>
          </a:p>
          <a:p>
            <a:r>
              <a:rPr lang="it-IT" sz="2000" dirty="0"/>
              <a:t>Per conoscere il punto prossimo di ognuno è sufficiente chiudere un occhio ed avvicinare le pagine di un libro al viso fino a che non diventano indistinte</a:t>
            </a:r>
          </a:p>
          <a:p>
            <a:endParaRPr lang="it-IT" sz="2000" dirty="0"/>
          </a:p>
          <a:p>
            <a:r>
              <a:rPr lang="it-IT" sz="2000" dirty="0"/>
              <a:t>Per un adulto di 20 anni questa distanza dovrebbe essere di circa 25 cm</a:t>
            </a:r>
          </a:p>
          <a:p>
            <a:endParaRPr lang="it-IT" sz="20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5653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E6337BCF-A695-42A9-A192-A9DE43398E52}"/>
              </a:ext>
            </a:extLst>
          </p:cNvPr>
          <p:cNvGrpSpPr/>
          <p:nvPr/>
        </p:nvGrpSpPr>
        <p:grpSpPr>
          <a:xfrm>
            <a:off x="2368446" y="194872"/>
            <a:ext cx="6563157" cy="1807341"/>
            <a:chOff x="2368446" y="194872"/>
            <a:chExt cx="6563157" cy="1807341"/>
          </a:xfrm>
        </p:grpSpPr>
        <p:sp>
          <p:nvSpPr>
            <p:cNvPr id="2" name="Rettangolo 1">
              <a:extLst>
                <a:ext uri="{FF2B5EF4-FFF2-40B4-BE49-F238E27FC236}">
                  <a16:creationId xmlns:a16="http://schemas.microsoft.com/office/drawing/2014/main" id="{2AD637F2-A05A-4845-94F0-9DFB0601CE5E}"/>
                </a:ext>
              </a:extLst>
            </p:cNvPr>
            <p:cNvSpPr/>
            <p:nvPr/>
          </p:nvSpPr>
          <p:spPr>
            <a:xfrm>
              <a:off x="2368446" y="194872"/>
              <a:ext cx="6563157" cy="180734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F81850CD-21A9-4717-8202-B2E047600ABA}"/>
                </a:ext>
              </a:extLst>
            </p:cNvPr>
            <p:cNvGrpSpPr/>
            <p:nvPr/>
          </p:nvGrpSpPr>
          <p:grpSpPr>
            <a:xfrm>
              <a:off x="2561597" y="440872"/>
              <a:ext cx="6204857" cy="1234742"/>
              <a:chOff x="2677886" y="930729"/>
              <a:chExt cx="6204857" cy="1234742"/>
            </a:xfrm>
          </p:grpSpPr>
          <p:cxnSp>
            <p:nvCxnSpPr>
              <p:cNvPr id="3" name="Connettore diritto 2">
                <a:extLst>
                  <a:ext uri="{FF2B5EF4-FFF2-40B4-BE49-F238E27FC236}">
                    <a16:creationId xmlns:a16="http://schemas.microsoft.com/office/drawing/2014/main" id="{CE80FBA4-DA62-4192-9CA0-675415EB8DDB}"/>
                  </a:ext>
                </a:extLst>
              </p:cNvPr>
              <p:cNvCxnSpPr/>
              <p:nvPr/>
            </p:nvCxnSpPr>
            <p:spPr>
              <a:xfrm>
                <a:off x="2677886" y="1445079"/>
                <a:ext cx="57394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951D0E88-A99D-4F22-8436-A7DF28CE5691}"/>
                  </a:ext>
                </a:extLst>
              </p:cNvPr>
              <p:cNvSpPr/>
              <p:nvPr/>
            </p:nvSpPr>
            <p:spPr>
              <a:xfrm>
                <a:off x="3028950" y="930729"/>
                <a:ext cx="73479" cy="5061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" name="Ovale 4">
                <a:extLst>
                  <a:ext uri="{FF2B5EF4-FFF2-40B4-BE49-F238E27FC236}">
                    <a16:creationId xmlns:a16="http://schemas.microsoft.com/office/drawing/2014/main" id="{E32DDB51-7B6D-4ABA-BC26-C56766658BE0}"/>
                  </a:ext>
                </a:extLst>
              </p:cNvPr>
              <p:cNvSpPr/>
              <p:nvPr/>
            </p:nvSpPr>
            <p:spPr>
              <a:xfrm>
                <a:off x="8417379" y="1102179"/>
                <a:ext cx="465364" cy="69396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7" name="Connettore diritto 6">
                <a:extLst>
                  <a:ext uri="{FF2B5EF4-FFF2-40B4-BE49-F238E27FC236}">
                    <a16:creationId xmlns:a16="http://schemas.microsoft.com/office/drawing/2014/main" id="{4B3760FD-03A9-4226-B775-DA0C85EAACA6}"/>
                  </a:ext>
                </a:extLst>
              </p:cNvPr>
              <p:cNvCxnSpPr>
                <a:cxnSpLocks/>
                <a:stCxn id="5" idx="6"/>
              </p:cNvCxnSpPr>
              <p:nvPr/>
            </p:nvCxnSpPr>
            <p:spPr>
              <a:xfrm flipH="1" flipV="1">
                <a:off x="8245929" y="1289955"/>
                <a:ext cx="636814" cy="15920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riangolo isoscele 7">
                <a:extLst>
                  <a:ext uri="{FF2B5EF4-FFF2-40B4-BE49-F238E27FC236}">
                    <a16:creationId xmlns:a16="http://schemas.microsoft.com/office/drawing/2014/main" id="{14E8BC65-E201-4312-8826-216BA4840450}"/>
                  </a:ext>
                </a:extLst>
              </p:cNvPr>
              <p:cNvSpPr/>
              <p:nvPr/>
            </p:nvSpPr>
            <p:spPr>
              <a:xfrm rot="5400000">
                <a:off x="8476567" y="1292001"/>
                <a:ext cx="171450" cy="2898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1" name="Connettore 2 10">
                <a:extLst>
                  <a:ext uri="{FF2B5EF4-FFF2-40B4-BE49-F238E27FC236}">
                    <a16:creationId xmlns:a16="http://schemas.microsoft.com/office/drawing/2014/main" id="{1FB93859-A9B1-4880-A357-1AF295B487B6}"/>
                  </a:ext>
                </a:extLst>
              </p:cNvPr>
              <p:cNvCxnSpPr>
                <a:stCxn id="4" idx="0"/>
                <a:endCxn id="8" idx="3"/>
              </p:cNvCxnSpPr>
              <p:nvPr/>
            </p:nvCxnSpPr>
            <p:spPr>
              <a:xfrm>
                <a:off x="3065690" y="930729"/>
                <a:ext cx="5351689" cy="506185"/>
              </a:xfrm>
              <a:prstGeom prst="straightConnector1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F6A418DF-B225-43FD-AB4F-C2D90C75EF99}"/>
                  </a:ext>
                </a:extLst>
              </p:cNvPr>
              <p:cNvSpPr txBox="1"/>
              <p:nvPr/>
            </p:nvSpPr>
            <p:spPr>
              <a:xfrm>
                <a:off x="2914045" y="1522639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P</a:t>
                </a:r>
              </a:p>
            </p:txBody>
          </p:sp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BB23D4D6-B9ED-4025-9222-40BC69670437}"/>
                  </a:ext>
                </a:extLst>
              </p:cNvPr>
              <p:cNvSpPr txBox="1"/>
              <p:nvPr/>
            </p:nvSpPr>
            <p:spPr>
              <a:xfrm>
                <a:off x="5368802" y="1796139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25 cm</a:t>
                </a:r>
              </a:p>
            </p:txBody>
          </p:sp>
          <p:sp>
            <p:nvSpPr>
              <p:cNvPr id="16" name="Arco 15">
                <a:extLst>
                  <a:ext uri="{FF2B5EF4-FFF2-40B4-BE49-F238E27FC236}">
                    <a16:creationId xmlns:a16="http://schemas.microsoft.com/office/drawing/2014/main" id="{81A8F375-457F-44D6-BF5B-63DF7363EE5D}"/>
                  </a:ext>
                </a:extLst>
              </p:cNvPr>
              <p:cNvSpPr/>
              <p:nvPr/>
            </p:nvSpPr>
            <p:spPr>
              <a:xfrm rot="12734403">
                <a:off x="6012953" y="1132177"/>
                <a:ext cx="294205" cy="338048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48F09074-802D-439E-8C4A-4A7E31A7078E}"/>
                  </a:ext>
                </a:extLst>
              </p:cNvPr>
              <p:cNvSpPr txBox="1"/>
              <p:nvPr/>
            </p:nvSpPr>
            <p:spPr>
              <a:xfrm>
                <a:off x="5512464" y="1105289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>
                    <a:latin typeface="Symbol" panose="05050102010706020507" pitchFamily="18" charset="2"/>
                  </a:rPr>
                  <a:t>q</a:t>
                </a:r>
              </a:p>
            </p:txBody>
          </p:sp>
        </p:grpSp>
        <p:cxnSp>
          <p:nvCxnSpPr>
            <p:cNvPr id="48" name="Connettore 2 47">
              <a:extLst>
                <a:ext uri="{FF2B5EF4-FFF2-40B4-BE49-F238E27FC236}">
                  <a16:creationId xmlns:a16="http://schemas.microsoft.com/office/drawing/2014/main" id="{E3CBCECF-CC4B-425A-804E-D5360276F460}"/>
                </a:ext>
              </a:extLst>
            </p:cNvPr>
            <p:cNvCxnSpPr/>
            <p:nvPr/>
          </p:nvCxnSpPr>
          <p:spPr>
            <a:xfrm>
              <a:off x="2949400" y="1853293"/>
              <a:ext cx="534538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5456C014-5B2E-4AAF-AE72-EAC606BCDF3E}"/>
              </a:ext>
            </a:extLst>
          </p:cNvPr>
          <p:cNvGrpSpPr/>
          <p:nvPr/>
        </p:nvGrpSpPr>
        <p:grpSpPr>
          <a:xfrm>
            <a:off x="2347800" y="2119679"/>
            <a:ext cx="6563157" cy="1807341"/>
            <a:chOff x="2347800" y="2119679"/>
            <a:chExt cx="6563157" cy="1807341"/>
          </a:xfrm>
        </p:grpSpPr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80BDCE49-3978-45F3-9E8D-87B4207D173A}"/>
                </a:ext>
              </a:extLst>
            </p:cNvPr>
            <p:cNvSpPr/>
            <p:nvPr/>
          </p:nvSpPr>
          <p:spPr>
            <a:xfrm>
              <a:off x="2347800" y="2119679"/>
              <a:ext cx="6563157" cy="180734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57" name="Gruppo 56">
              <a:extLst>
                <a:ext uri="{FF2B5EF4-FFF2-40B4-BE49-F238E27FC236}">
                  <a16:creationId xmlns:a16="http://schemas.microsoft.com/office/drawing/2014/main" id="{B22229D5-CCE8-43D6-8909-A733BCFB79EE}"/>
                </a:ext>
              </a:extLst>
            </p:cNvPr>
            <p:cNvGrpSpPr/>
            <p:nvPr/>
          </p:nvGrpSpPr>
          <p:grpSpPr>
            <a:xfrm>
              <a:off x="2543102" y="2315750"/>
              <a:ext cx="6204857" cy="1248350"/>
              <a:chOff x="2522816" y="2528206"/>
              <a:chExt cx="6204857" cy="1248350"/>
            </a:xfrm>
          </p:grpSpPr>
          <p:grpSp>
            <p:nvGrpSpPr>
              <p:cNvPr id="31" name="Gruppo 30">
                <a:extLst>
                  <a:ext uri="{FF2B5EF4-FFF2-40B4-BE49-F238E27FC236}">
                    <a16:creationId xmlns:a16="http://schemas.microsoft.com/office/drawing/2014/main" id="{9FD67824-9ACD-4400-9EF4-D69F8DADBE4D}"/>
                  </a:ext>
                </a:extLst>
              </p:cNvPr>
              <p:cNvGrpSpPr/>
              <p:nvPr/>
            </p:nvGrpSpPr>
            <p:grpSpPr>
              <a:xfrm>
                <a:off x="2522816" y="2528206"/>
                <a:ext cx="6204857" cy="1234743"/>
                <a:chOff x="2596244" y="2985406"/>
                <a:chExt cx="6204857" cy="1234743"/>
              </a:xfrm>
            </p:grpSpPr>
            <p:cxnSp>
              <p:nvCxnSpPr>
                <p:cNvPr id="18" name="Connettore diritto 17">
                  <a:extLst>
                    <a:ext uri="{FF2B5EF4-FFF2-40B4-BE49-F238E27FC236}">
                      <a16:creationId xmlns:a16="http://schemas.microsoft.com/office/drawing/2014/main" id="{3689D945-5DB4-4CC0-9651-1DF6B82D95A9}"/>
                    </a:ext>
                  </a:extLst>
                </p:cNvPr>
                <p:cNvCxnSpPr/>
                <p:nvPr/>
              </p:nvCxnSpPr>
              <p:spPr>
                <a:xfrm>
                  <a:off x="2596244" y="3499757"/>
                  <a:ext cx="573949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Rettangolo 18">
                  <a:extLst>
                    <a:ext uri="{FF2B5EF4-FFF2-40B4-BE49-F238E27FC236}">
                      <a16:creationId xmlns:a16="http://schemas.microsoft.com/office/drawing/2014/main" id="{F110F3D9-8DED-48CC-B873-13AE6B701DEA}"/>
                    </a:ext>
                  </a:extLst>
                </p:cNvPr>
                <p:cNvSpPr/>
                <p:nvPr/>
              </p:nvSpPr>
              <p:spPr>
                <a:xfrm>
                  <a:off x="6441524" y="2985406"/>
                  <a:ext cx="73479" cy="50618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0" name="Ovale 19">
                  <a:extLst>
                    <a:ext uri="{FF2B5EF4-FFF2-40B4-BE49-F238E27FC236}">
                      <a16:creationId xmlns:a16="http://schemas.microsoft.com/office/drawing/2014/main" id="{F23E3D88-851C-4F5C-88B3-679C08182435}"/>
                    </a:ext>
                  </a:extLst>
                </p:cNvPr>
                <p:cNvSpPr/>
                <p:nvPr/>
              </p:nvSpPr>
              <p:spPr>
                <a:xfrm>
                  <a:off x="8335737" y="3156857"/>
                  <a:ext cx="465364" cy="69396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21" name="Connettore diritto 20">
                  <a:extLst>
                    <a:ext uri="{FF2B5EF4-FFF2-40B4-BE49-F238E27FC236}">
                      <a16:creationId xmlns:a16="http://schemas.microsoft.com/office/drawing/2014/main" id="{65F32043-234C-4839-842A-57760A78E48B}"/>
                    </a:ext>
                  </a:extLst>
                </p:cNvPr>
                <p:cNvCxnSpPr>
                  <a:cxnSpLocks/>
                  <a:stCxn id="20" idx="6"/>
                </p:cNvCxnSpPr>
                <p:nvPr/>
              </p:nvCxnSpPr>
              <p:spPr>
                <a:xfrm flipH="1" flipV="1">
                  <a:off x="8164287" y="3344633"/>
                  <a:ext cx="636814" cy="159204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riangolo isoscele 21">
                  <a:extLst>
                    <a:ext uri="{FF2B5EF4-FFF2-40B4-BE49-F238E27FC236}">
                      <a16:creationId xmlns:a16="http://schemas.microsoft.com/office/drawing/2014/main" id="{590B63E4-8A3B-44D4-AE5A-3936935A33F0}"/>
                    </a:ext>
                  </a:extLst>
                </p:cNvPr>
                <p:cNvSpPr/>
                <p:nvPr/>
              </p:nvSpPr>
              <p:spPr>
                <a:xfrm rot="5400000">
                  <a:off x="8394925" y="3346679"/>
                  <a:ext cx="171450" cy="2898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23" name="Connettore 2 22">
                  <a:extLst>
                    <a:ext uri="{FF2B5EF4-FFF2-40B4-BE49-F238E27FC236}">
                      <a16:creationId xmlns:a16="http://schemas.microsoft.com/office/drawing/2014/main" id="{C2D9D7F7-EF1C-4ED9-828C-009884B8801A}"/>
                    </a:ext>
                  </a:extLst>
                </p:cNvPr>
                <p:cNvCxnSpPr>
                  <a:stCxn id="19" idx="0"/>
                  <a:endCxn id="22" idx="3"/>
                </p:cNvCxnSpPr>
                <p:nvPr/>
              </p:nvCxnSpPr>
              <p:spPr>
                <a:xfrm>
                  <a:off x="6478264" y="2985406"/>
                  <a:ext cx="1857473" cy="506186"/>
                </a:xfrm>
                <a:prstGeom prst="straightConnector1">
                  <a:avLst/>
                </a:prstGeom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30FA8CB2-9662-40FE-939E-1CABAB2A93C3}"/>
                    </a:ext>
                  </a:extLst>
                </p:cNvPr>
                <p:cNvSpPr txBox="1"/>
                <p:nvPr/>
              </p:nvSpPr>
              <p:spPr>
                <a:xfrm>
                  <a:off x="2832403" y="3577317"/>
                  <a:ext cx="3032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dirty="0"/>
                    <a:t>P</a:t>
                  </a:r>
                </a:p>
              </p:txBody>
            </p:sp>
            <p:sp>
              <p:nvSpPr>
                <p:cNvPr id="26" name="CasellaDiTesto 25">
                  <a:extLst>
                    <a:ext uri="{FF2B5EF4-FFF2-40B4-BE49-F238E27FC236}">
                      <a16:creationId xmlns:a16="http://schemas.microsoft.com/office/drawing/2014/main" id="{EB161E2E-4FEE-463A-B191-107A2F61EDD5}"/>
                    </a:ext>
                  </a:extLst>
                </p:cNvPr>
                <p:cNvSpPr txBox="1"/>
                <p:nvPr/>
              </p:nvSpPr>
              <p:spPr>
                <a:xfrm>
                  <a:off x="5287160" y="3850817"/>
                  <a:ext cx="7537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dirty="0"/>
                    <a:t>25 cm</a:t>
                  </a:r>
                </a:p>
              </p:txBody>
            </p:sp>
            <p:sp>
              <p:nvSpPr>
                <p:cNvPr id="27" name="Arco 26">
                  <a:extLst>
                    <a:ext uri="{FF2B5EF4-FFF2-40B4-BE49-F238E27FC236}">
                      <a16:creationId xmlns:a16="http://schemas.microsoft.com/office/drawing/2014/main" id="{30CF1F97-62AD-43DF-8FDF-8E6553E67650}"/>
                    </a:ext>
                  </a:extLst>
                </p:cNvPr>
                <p:cNvSpPr/>
                <p:nvPr/>
              </p:nvSpPr>
              <p:spPr>
                <a:xfrm rot="13339700">
                  <a:off x="7460466" y="3209125"/>
                  <a:ext cx="294205" cy="338048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cxnSp>
            <p:nvCxnSpPr>
              <p:cNvPr id="49" name="Connettore 2 48">
                <a:extLst>
                  <a:ext uri="{FF2B5EF4-FFF2-40B4-BE49-F238E27FC236}">
                    <a16:creationId xmlns:a16="http://schemas.microsoft.com/office/drawing/2014/main" id="{06667EEA-EE4B-48F3-B31F-8E56AE0C2A4B}"/>
                  </a:ext>
                </a:extLst>
              </p:cNvPr>
              <p:cNvCxnSpPr/>
              <p:nvPr/>
            </p:nvCxnSpPr>
            <p:spPr>
              <a:xfrm>
                <a:off x="2858387" y="3776556"/>
                <a:ext cx="5345389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1E5BF772-3B4E-4F34-B922-0C312FE67CA0}"/>
              </a:ext>
            </a:extLst>
          </p:cNvPr>
          <p:cNvGrpSpPr/>
          <p:nvPr/>
        </p:nvGrpSpPr>
        <p:grpSpPr>
          <a:xfrm>
            <a:off x="2227226" y="2496033"/>
            <a:ext cx="6947682" cy="4274922"/>
            <a:chOff x="2227226" y="2496033"/>
            <a:chExt cx="6947682" cy="4274922"/>
          </a:xfrm>
        </p:grpSpPr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D60FC14A-CCB6-4C05-AEF5-1F4298AF5428}"/>
                </a:ext>
              </a:extLst>
            </p:cNvPr>
            <p:cNvGrpSpPr/>
            <p:nvPr/>
          </p:nvGrpSpPr>
          <p:grpSpPr>
            <a:xfrm>
              <a:off x="2227226" y="2496033"/>
              <a:ext cx="6947682" cy="4118006"/>
              <a:chOff x="1853419" y="102143"/>
              <a:chExt cx="6947682" cy="4118006"/>
            </a:xfrm>
          </p:grpSpPr>
          <p:cxnSp>
            <p:nvCxnSpPr>
              <p:cNvPr id="33" name="Connettore diritto 32">
                <a:extLst>
                  <a:ext uri="{FF2B5EF4-FFF2-40B4-BE49-F238E27FC236}">
                    <a16:creationId xmlns:a16="http://schemas.microsoft.com/office/drawing/2014/main" id="{41364A1E-5DFB-4D48-A1F0-E9080C7AE0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3419" y="3499757"/>
                <a:ext cx="648231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125E3908-ED04-4059-9CAA-1D836B87AE90}"/>
                  </a:ext>
                </a:extLst>
              </p:cNvPr>
              <p:cNvSpPr/>
              <p:nvPr/>
            </p:nvSpPr>
            <p:spPr>
              <a:xfrm>
                <a:off x="6441524" y="2985406"/>
                <a:ext cx="73479" cy="5061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5" name="Ovale 34">
                <a:extLst>
                  <a:ext uri="{FF2B5EF4-FFF2-40B4-BE49-F238E27FC236}">
                    <a16:creationId xmlns:a16="http://schemas.microsoft.com/office/drawing/2014/main" id="{1300ACCF-FA73-4524-A1D0-E0CA3DD174F5}"/>
                  </a:ext>
                </a:extLst>
              </p:cNvPr>
              <p:cNvSpPr/>
              <p:nvPr/>
            </p:nvSpPr>
            <p:spPr>
              <a:xfrm>
                <a:off x="8335737" y="3156857"/>
                <a:ext cx="465364" cy="69396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6" name="Connettore diritto 35">
                <a:extLst>
                  <a:ext uri="{FF2B5EF4-FFF2-40B4-BE49-F238E27FC236}">
                    <a16:creationId xmlns:a16="http://schemas.microsoft.com/office/drawing/2014/main" id="{58286914-38F0-466C-A3B0-AA0C573924F9}"/>
                  </a:ext>
                </a:extLst>
              </p:cNvPr>
              <p:cNvCxnSpPr>
                <a:cxnSpLocks/>
                <a:stCxn id="35" idx="6"/>
              </p:cNvCxnSpPr>
              <p:nvPr/>
            </p:nvCxnSpPr>
            <p:spPr>
              <a:xfrm flipH="1" flipV="1">
                <a:off x="8164287" y="3344633"/>
                <a:ext cx="636814" cy="15920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Triangolo isoscele 36">
                <a:extLst>
                  <a:ext uri="{FF2B5EF4-FFF2-40B4-BE49-F238E27FC236}">
                    <a16:creationId xmlns:a16="http://schemas.microsoft.com/office/drawing/2014/main" id="{F3BCB62F-AB9A-493D-8B21-4783F3B496C1}"/>
                  </a:ext>
                </a:extLst>
              </p:cNvPr>
              <p:cNvSpPr/>
              <p:nvPr/>
            </p:nvSpPr>
            <p:spPr>
              <a:xfrm rot="5400000">
                <a:off x="8394925" y="3346679"/>
                <a:ext cx="171450" cy="2898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8" name="Connettore 2 37">
                <a:extLst>
                  <a:ext uri="{FF2B5EF4-FFF2-40B4-BE49-F238E27FC236}">
                    <a16:creationId xmlns:a16="http://schemas.microsoft.com/office/drawing/2014/main" id="{57EE8F67-A185-470A-BCC7-BC1EFA6D7DE7}"/>
                  </a:ext>
                </a:extLst>
              </p:cNvPr>
              <p:cNvCxnSpPr>
                <a:stCxn id="34" idx="0"/>
                <a:endCxn id="37" idx="3"/>
              </p:cNvCxnSpPr>
              <p:nvPr/>
            </p:nvCxnSpPr>
            <p:spPr>
              <a:xfrm>
                <a:off x="6478264" y="2985406"/>
                <a:ext cx="1857473" cy="506186"/>
              </a:xfrm>
              <a:prstGeom prst="straightConnector1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D9219244-6C58-4484-BC64-C1FD0D202A4B}"/>
                  </a:ext>
                </a:extLst>
              </p:cNvPr>
              <p:cNvSpPr txBox="1"/>
              <p:nvPr/>
            </p:nvSpPr>
            <p:spPr>
              <a:xfrm>
                <a:off x="2832403" y="3577317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P</a:t>
                </a:r>
              </a:p>
            </p:txBody>
          </p:sp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EA9B3A8C-BC4D-4848-8FE0-9D1732FF4F5D}"/>
                  </a:ext>
                </a:extLst>
              </p:cNvPr>
              <p:cNvSpPr txBox="1"/>
              <p:nvPr/>
            </p:nvSpPr>
            <p:spPr>
              <a:xfrm>
                <a:off x="5287160" y="3850817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25 cm</a:t>
                </a:r>
              </a:p>
            </p:txBody>
          </p:sp>
          <p:sp>
            <p:nvSpPr>
              <p:cNvPr id="42" name="Arco 41">
                <a:extLst>
                  <a:ext uri="{FF2B5EF4-FFF2-40B4-BE49-F238E27FC236}">
                    <a16:creationId xmlns:a16="http://schemas.microsoft.com/office/drawing/2014/main" id="{50C41FEE-6B0F-41BA-BC2C-CA05596E66E4}"/>
                  </a:ext>
                </a:extLst>
              </p:cNvPr>
              <p:cNvSpPr/>
              <p:nvPr/>
            </p:nvSpPr>
            <p:spPr>
              <a:xfrm rot="13339700">
                <a:off x="7460466" y="3209125"/>
                <a:ext cx="294205" cy="338048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CB3A59B9-06AF-4356-A6BD-5A47702A36EE}"/>
                  </a:ext>
                </a:extLst>
              </p:cNvPr>
              <p:cNvSpPr txBox="1"/>
              <p:nvPr/>
            </p:nvSpPr>
            <p:spPr>
              <a:xfrm>
                <a:off x="6689201" y="3126343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>
                    <a:latin typeface="Symbol" panose="05050102010706020507" pitchFamily="18" charset="2"/>
                  </a:rPr>
                  <a:t>q </a:t>
                </a:r>
                <a:r>
                  <a:rPr lang="it-IT" dirty="0">
                    <a:latin typeface="+mj-lt"/>
                  </a:rPr>
                  <a:t>’</a:t>
                </a:r>
                <a:endParaRPr lang="it-IT" dirty="0">
                  <a:latin typeface="Symbol" panose="05050102010706020507" pitchFamily="18" charset="2"/>
                </a:endParaRPr>
              </a:p>
            </p:txBody>
          </p:sp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5243E500-52AF-4806-9E16-F28F44FB0258}"/>
                  </a:ext>
                </a:extLst>
              </p:cNvPr>
              <p:cNvSpPr txBox="1"/>
              <p:nvPr/>
            </p:nvSpPr>
            <p:spPr>
              <a:xfrm>
                <a:off x="6294676" y="102143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>
                    <a:latin typeface="Symbol" panose="05050102010706020507" pitchFamily="18" charset="2"/>
                  </a:rPr>
                  <a:t>q </a:t>
                </a:r>
                <a:r>
                  <a:rPr lang="it-IT" dirty="0">
                    <a:latin typeface="+mj-lt"/>
                  </a:rPr>
                  <a:t>’</a:t>
                </a:r>
                <a:endParaRPr lang="it-IT" dirty="0">
                  <a:latin typeface="Symbol" panose="05050102010706020507" pitchFamily="18" charset="2"/>
                </a:endParaRPr>
              </a:p>
            </p:txBody>
          </p:sp>
        </p:grpSp>
        <p:cxnSp>
          <p:nvCxnSpPr>
            <p:cNvPr id="45" name="Connettore 2 44">
              <a:extLst>
                <a:ext uri="{FF2B5EF4-FFF2-40B4-BE49-F238E27FC236}">
                  <a16:creationId xmlns:a16="http://schemas.microsoft.com/office/drawing/2014/main" id="{EC12517B-0758-42CD-A7D1-7CC022D43E1A}"/>
                </a:ext>
              </a:extLst>
            </p:cNvPr>
            <p:cNvCxnSpPr/>
            <p:nvPr/>
          </p:nvCxnSpPr>
          <p:spPr>
            <a:xfrm>
              <a:off x="8187155" y="5029241"/>
              <a:ext cx="0" cy="16002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2 49">
              <a:extLst>
                <a:ext uri="{FF2B5EF4-FFF2-40B4-BE49-F238E27FC236}">
                  <a16:creationId xmlns:a16="http://schemas.microsoft.com/office/drawing/2014/main" id="{B795DB17-D120-4E70-B2C0-5D0DA4260DEF}"/>
                </a:ext>
              </a:extLst>
            </p:cNvPr>
            <p:cNvCxnSpPr/>
            <p:nvPr/>
          </p:nvCxnSpPr>
          <p:spPr>
            <a:xfrm>
              <a:off x="3357854" y="6770955"/>
              <a:ext cx="534538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e 50">
              <a:extLst>
                <a:ext uri="{FF2B5EF4-FFF2-40B4-BE49-F238E27FC236}">
                  <a16:creationId xmlns:a16="http://schemas.microsoft.com/office/drawing/2014/main" id="{8F06DCD7-BF00-4382-AE2B-9E4025D42158}"/>
                </a:ext>
              </a:extLst>
            </p:cNvPr>
            <p:cNvSpPr/>
            <p:nvPr/>
          </p:nvSpPr>
          <p:spPr>
            <a:xfrm>
              <a:off x="6653128" y="5829341"/>
              <a:ext cx="117459" cy="1174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8720F094-276C-4F60-B906-75123291F40A}"/>
                </a:ext>
              </a:extLst>
            </p:cNvPr>
            <p:cNvSpPr txBox="1"/>
            <p:nvPr/>
          </p:nvSpPr>
          <p:spPr>
            <a:xfrm>
              <a:off x="6583259" y="5996054"/>
              <a:ext cx="303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f</a:t>
              </a:r>
            </a:p>
          </p:txBody>
        </p: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980E6809-8454-4FD7-82D9-17722331B8FD}"/>
                </a:ext>
              </a:extLst>
            </p:cNvPr>
            <p:cNvCxnSpPr>
              <a:stCxn id="34" idx="0"/>
            </p:cNvCxnSpPr>
            <p:nvPr/>
          </p:nvCxnSpPr>
          <p:spPr>
            <a:xfrm flipH="1" flipV="1">
              <a:off x="2439498" y="4128448"/>
              <a:ext cx="4412573" cy="1250848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90219DF6-C683-429A-A859-E9FCBAA7E408}"/>
                </a:ext>
              </a:extLst>
            </p:cNvPr>
            <p:cNvSpPr/>
            <p:nvPr/>
          </p:nvSpPr>
          <p:spPr>
            <a:xfrm>
              <a:off x="2334669" y="4128448"/>
              <a:ext cx="104829" cy="17570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0B8CB58-17C1-4472-9AC1-97851A646AA4}"/>
              </a:ext>
            </a:extLst>
          </p:cNvPr>
          <p:cNvSpPr txBox="1"/>
          <p:nvPr/>
        </p:nvSpPr>
        <p:spPr>
          <a:xfrm>
            <a:off x="1058779" y="94705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A)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D2A0E76-AD26-488D-973A-5BB29BBF8761}"/>
              </a:ext>
            </a:extLst>
          </p:cNvPr>
          <p:cNvSpPr txBox="1"/>
          <p:nvPr/>
        </p:nvSpPr>
        <p:spPr>
          <a:xfrm>
            <a:off x="1055653" y="2996495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B)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D631B740-2070-4873-B28D-7352ED882FA0}"/>
              </a:ext>
            </a:extLst>
          </p:cNvPr>
          <p:cNvSpPr txBox="1"/>
          <p:nvPr/>
        </p:nvSpPr>
        <p:spPr>
          <a:xfrm>
            <a:off x="1062787" y="475387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5273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CF33D23-30C8-43CD-A19C-05CDCC746A19}"/>
              </a:ext>
            </a:extLst>
          </p:cNvPr>
          <p:cNvSpPr txBox="1"/>
          <p:nvPr/>
        </p:nvSpPr>
        <p:spPr>
          <a:xfrm>
            <a:off x="291192" y="928007"/>
            <a:ext cx="116096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figura A mostra un oggetto esteso posto nel punto P di un occhio che verrà correttamente focalizzato sulla retina. La dimensione dell’oggetto dipenderà dall’angolo </a:t>
            </a:r>
            <a:r>
              <a:rPr lang="it-IT" dirty="0">
                <a:latin typeface="Symbol" panose="05050102010706020507" pitchFamily="18" charset="2"/>
              </a:rPr>
              <a:t>q</a:t>
            </a:r>
            <a:r>
              <a:rPr lang="it-IT" dirty="0"/>
              <a:t> </a:t>
            </a:r>
          </a:p>
          <a:p>
            <a:endParaRPr lang="it-IT" dirty="0"/>
          </a:p>
          <a:p>
            <a:r>
              <a:rPr lang="it-IT" dirty="0"/>
              <a:t>Muovendo l’oggetto più vicino all’occhio l’angolo aumenterà con possibilità di scorgere nuovi particolari dell’oggetto. Tuttavia l’oggetto sarà sfocato poiché si troverà ad una distanza minore di P (vedi figura B)</a:t>
            </a:r>
          </a:p>
          <a:p>
            <a:endParaRPr lang="it-IT" dirty="0"/>
          </a:p>
          <a:p>
            <a:r>
              <a:rPr lang="it-IT" dirty="0"/>
              <a:t>Per ristabilire la corretta messa a fuoco è possibile utilizzare una lente convergente il cui fuoco sia vicino all’oggetto così come indicato in figura C</a:t>
            </a:r>
          </a:p>
          <a:p>
            <a:endParaRPr lang="it-IT" dirty="0"/>
          </a:p>
          <a:p>
            <a:r>
              <a:rPr lang="it-IT" dirty="0"/>
              <a:t>Ciò che verrà percepita ora sarà l’immagine virtuale ingrandita dell’oggetto stesso. Questa immagine si troverà più lontana del punto P ed assumerà una perfetta messa a fuoco</a:t>
            </a:r>
          </a:p>
          <a:p>
            <a:endParaRPr lang="it-IT" dirty="0"/>
          </a:p>
          <a:p>
            <a:r>
              <a:rPr lang="it-IT" dirty="0"/>
              <a:t>Il nuovo angolo sotteso </a:t>
            </a:r>
            <a:r>
              <a:rPr lang="it-IT" dirty="0">
                <a:latin typeface="Symbol" panose="05050102010706020507" pitchFamily="18" charset="2"/>
              </a:rPr>
              <a:t>q</a:t>
            </a:r>
            <a:r>
              <a:rPr lang="it-IT" dirty="0">
                <a:latin typeface="+mj-lt"/>
              </a:rPr>
              <a:t>‘ </a:t>
            </a:r>
            <a:r>
              <a:rPr lang="it-IT" dirty="0"/>
              <a:t>è maggiore dell’angolo massimo ottenibile senza lente in condizioni di messa a fuoco (quando si trova in P)</a:t>
            </a:r>
          </a:p>
          <a:p>
            <a:endParaRPr lang="it-IT" dirty="0"/>
          </a:p>
          <a:p>
            <a:r>
              <a:rPr lang="it-IT" dirty="0"/>
              <a:t>L’ingrandimento angolare m è dato dal rapporto tra questi due angoli m=</a:t>
            </a:r>
            <a:r>
              <a:rPr lang="it-IT" dirty="0">
                <a:latin typeface="Symbol" panose="05050102010706020507" pitchFamily="18" charset="2"/>
              </a:rPr>
              <a:t>q</a:t>
            </a:r>
            <a:r>
              <a:rPr lang="it-IT" dirty="0">
                <a:latin typeface="+mj-lt"/>
              </a:rPr>
              <a:t>‘/</a:t>
            </a:r>
            <a:r>
              <a:rPr lang="it-IT" dirty="0">
                <a:latin typeface="Symbol" panose="05050102010706020507" pitchFamily="18" charset="2"/>
              </a:rPr>
              <a:t>q = 25/</a:t>
            </a:r>
            <a:r>
              <a:rPr lang="it-IT" dirty="0"/>
              <a:t>f (per angoli piccoli)</a:t>
            </a:r>
          </a:p>
        </p:txBody>
      </p:sp>
    </p:spTree>
    <p:extLst>
      <p:ext uri="{BB962C8B-B14F-4D97-AF65-F5344CB8AC3E}">
        <p14:creationId xmlns:p14="http://schemas.microsoft.com/office/powerpoint/2010/main" val="364731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2F3664-7F2C-4EFD-9678-2886E43E54BD}"/>
              </a:ext>
            </a:extLst>
          </p:cNvPr>
          <p:cNvSpPr txBox="1"/>
          <p:nvPr/>
        </p:nvSpPr>
        <p:spPr>
          <a:xfrm>
            <a:off x="4491790" y="248653"/>
            <a:ext cx="1974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rgbClr val="FF0000"/>
                </a:solidFill>
              </a:rPr>
              <a:t>Microscopio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333F33C-0458-4624-9C67-3200CDFBBE7B}"/>
              </a:ext>
            </a:extLst>
          </p:cNvPr>
          <p:cNvSpPr txBox="1"/>
          <p:nvPr/>
        </p:nvSpPr>
        <p:spPr>
          <a:xfrm>
            <a:off x="468548" y="868589"/>
            <a:ext cx="1129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 microscopio serve per osservare oggetti piccoli posti molto vicino all’obiettivo. In figura è mostrato un tipico microscopio: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3F7D7FF2-E6C0-4EE3-8D6B-1B0E57DD6065}"/>
              </a:ext>
            </a:extLst>
          </p:cNvPr>
          <p:cNvGrpSpPr/>
          <p:nvPr/>
        </p:nvGrpSpPr>
        <p:grpSpPr>
          <a:xfrm>
            <a:off x="2304762" y="1319918"/>
            <a:ext cx="6947682" cy="2282562"/>
            <a:chOff x="2304762" y="1319918"/>
            <a:chExt cx="6947682" cy="2282562"/>
          </a:xfrm>
        </p:grpSpPr>
        <p:grpSp>
          <p:nvGrpSpPr>
            <p:cNvPr id="4" name="Gruppo 3">
              <a:extLst>
                <a:ext uri="{FF2B5EF4-FFF2-40B4-BE49-F238E27FC236}">
                  <a16:creationId xmlns:a16="http://schemas.microsoft.com/office/drawing/2014/main" id="{A850F088-7064-43C4-8E3E-C57551E655F3}"/>
                </a:ext>
              </a:extLst>
            </p:cNvPr>
            <p:cNvGrpSpPr/>
            <p:nvPr/>
          </p:nvGrpSpPr>
          <p:grpSpPr>
            <a:xfrm>
              <a:off x="2304762" y="2223687"/>
              <a:ext cx="6947682" cy="693960"/>
              <a:chOff x="1853419" y="3156857"/>
              <a:chExt cx="6947682" cy="693960"/>
            </a:xfrm>
          </p:grpSpPr>
          <p:cxnSp>
            <p:nvCxnSpPr>
              <p:cNvPr id="5" name="Connettore diritto 4">
                <a:extLst>
                  <a:ext uri="{FF2B5EF4-FFF2-40B4-BE49-F238E27FC236}">
                    <a16:creationId xmlns:a16="http://schemas.microsoft.com/office/drawing/2014/main" id="{A44A71C0-426D-41E9-BDBF-F43CE94ECC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3419" y="3499757"/>
                <a:ext cx="648231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e 6">
                <a:extLst>
                  <a:ext uri="{FF2B5EF4-FFF2-40B4-BE49-F238E27FC236}">
                    <a16:creationId xmlns:a16="http://schemas.microsoft.com/office/drawing/2014/main" id="{D13968FD-25BA-4EB1-80DF-ABCF63328421}"/>
                  </a:ext>
                </a:extLst>
              </p:cNvPr>
              <p:cNvSpPr/>
              <p:nvPr/>
            </p:nvSpPr>
            <p:spPr>
              <a:xfrm>
                <a:off x="8335737" y="3156857"/>
                <a:ext cx="465364" cy="69396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8" name="Connettore diritto 7">
                <a:extLst>
                  <a:ext uri="{FF2B5EF4-FFF2-40B4-BE49-F238E27FC236}">
                    <a16:creationId xmlns:a16="http://schemas.microsoft.com/office/drawing/2014/main" id="{06C61917-7D40-4C81-B764-C139848EDDFF}"/>
                  </a:ext>
                </a:extLst>
              </p:cNvPr>
              <p:cNvCxnSpPr>
                <a:cxnSpLocks/>
                <a:stCxn id="7" idx="6"/>
              </p:cNvCxnSpPr>
              <p:nvPr/>
            </p:nvCxnSpPr>
            <p:spPr>
              <a:xfrm flipH="1" flipV="1">
                <a:off x="8164287" y="3344633"/>
                <a:ext cx="636814" cy="15920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riangolo isoscele 8">
                <a:extLst>
                  <a:ext uri="{FF2B5EF4-FFF2-40B4-BE49-F238E27FC236}">
                    <a16:creationId xmlns:a16="http://schemas.microsoft.com/office/drawing/2014/main" id="{D7FAA7DD-C6C0-4BB3-B1F4-041A09BCCCFA}"/>
                  </a:ext>
                </a:extLst>
              </p:cNvPr>
              <p:cNvSpPr/>
              <p:nvPr/>
            </p:nvSpPr>
            <p:spPr>
              <a:xfrm rot="5400000">
                <a:off x="8394925" y="3346679"/>
                <a:ext cx="171450" cy="2898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F54DE999-D0E0-40EA-A597-C48190704898}"/>
                </a:ext>
              </a:extLst>
            </p:cNvPr>
            <p:cNvCxnSpPr/>
            <p:nvPr/>
          </p:nvCxnSpPr>
          <p:spPr>
            <a:xfrm>
              <a:off x="7350291" y="1799284"/>
              <a:ext cx="0" cy="16002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8D685559-A081-4829-904B-522ED1B1D5F0}"/>
                </a:ext>
              </a:extLst>
            </p:cNvPr>
            <p:cNvSpPr/>
            <p:nvPr/>
          </p:nvSpPr>
          <p:spPr>
            <a:xfrm>
              <a:off x="6369711" y="2497828"/>
              <a:ext cx="117459" cy="1174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7F2E07E2-164E-4B1C-84FC-050FF41E89D3}"/>
                </a:ext>
              </a:extLst>
            </p:cNvPr>
            <p:cNvSpPr txBox="1"/>
            <p:nvPr/>
          </p:nvSpPr>
          <p:spPr>
            <a:xfrm>
              <a:off x="6160653" y="2119323"/>
              <a:ext cx="5355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/>
                <a:t>foc</a:t>
              </a:r>
              <a:endParaRPr lang="it-IT" dirty="0"/>
            </a:p>
          </p:txBody>
        </p: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981A81FA-E358-4D8B-B189-F351106100B1}"/>
                </a:ext>
              </a:extLst>
            </p:cNvPr>
            <p:cNvCxnSpPr>
              <a:cxnSpLocks/>
              <a:stCxn id="9" idx="4"/>
            </p:cNvCxnSpPr>
            <p:nvPr/>
          </p:nvCxnSpPr>
          <p:spPr>
            <a:xfrm flipH="1">
              <a:off x="2567815" y="2644147"/>
              <a:ext cx="6219265" cy="958332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3BD1857B-E856-486D-A3C7-8DA5E64E8B37}"/>
                </a:ext>
              </a:extLst>
            </p:cNvPr>
            <p:cNvSpPr/>
            <p:nvPr/>
          </p:nvSpPr>
          <p:spPr>
            <a:xfrm>
              <a:off x="2447172" y="2566588"/>
              <a:ext cx="114275" cy="10358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3" name="Connettore 2 22">
              <a:extLst>
                <a:ext uri="{FF2B5EF4-FFF2-40B4-BE49-F238E27FC236}">
                  <a16:creationId xmlns:a16="http://schemas.microsoft.com/office/drawing/2014/main" id="{F8A1C1FE-8CE3-4A0E-B97F-987A49DCAB2C}"/>
                </a:ext>
              </a:extLst>
            </p:cNvPr>
            <p:cNvCxnSpPr>
              <a:cxnSpLocks/>
            </p:cNvCxnSpPr>
            <p:nvPr/>
          </p:nvCxnSpPr>
          <p:spPr>
            <a:xfrm>
              <a:off x="3957386" y="2106393"/>
              <a:ext cx="0" cy="95041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7178D323-D30B-4C04-BA65-A6AA5BB5CDB4}"/>
                </a:ext>
              </a:extLst>
            </p:cNvPr>
            <p:cNvSpPr/>
            <p:nvPr/>
          </p:nvSpPr>
          <p:spPr>
            <a:xfrm>
              <a:off x="2567815" y="2411464"/>
              <a:ext cx="104828" cy="1551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7" name="Connettore 2 26">
              <a:extLst>
                <a:ext uri="{FF2B5EF4-FFF2-40B4-BE49-F238E27FC236}">
                  <a16:creationId xmlns:a16="http://schemas.microsoft.com/office/drawing/2014/main" id="{C0BFE319-F2C0-46CB-B3BD-9F16D42F0EF3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>
              <a:off x="2620229" y="2411464"/>
              <a:ext cx="13371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2 28">
              <a:extLst>
                <a:ext uri="{FF2B5EF4-FFF2-40B4-BE49-F238E27FC236}">
                  <a16:creationId xmlns:a16="http://schemas.microsoft.com/office/drawing/2014/main" id="{877684B7-815C-4C7E-88A0-1B49772B01E1}"/>
                </a:ext>
              </a:extLst>
            </p:cNvPr>
            <p:cNvCxnSpPr>
              <a:cxnSpLocks/>
            </p:cNvCxnSpPr>
            <p:nvPr/>
          </p:nvCxnSpPr>
          <p:spPr>
            <a:xfrm>
              <a:off x="3957386" y="2411463"/>
              <a:ext cx="3392905" cy="431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e 29">
              <a:extLst>
                <a:ext uri="{FF2B5EF4-FFF2-40B4-BE49-F238E27FC236}">
                  <a16:creationId xmlns:a16="http://schemas.microsoft.com/office/drawing/2014/main" id="{F2E9EF15-FD7E-4992-9DAD-B5A64E3C891E}"/>
                </a:ext>
              </a:extLst>
            </p:cNvPr>
            <p:cNvSpPr/>
            <p:nvPr/>
          </p:nvSpPr>
          <p:spPr>
            <a:xfrm>
              <a:off x="5084200" y="2512703"/>
              <a:ext cx="117459" cy="1174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E61B4EFD-FEA0-4D09-BB20-DB1CB414FCB3}"/>
                </a:ext>
              </a:extLst>
            </p:cNvPr>
            <p:cNvSpPr txBox="1"/>
            <p:nvPr/>
          </p:nvSpPr>
          <p:spPr>
            <a:xfrm>
              <a:off x="4831914" y="2687478"/>
              <a:ext cx="530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/>
                <a:t>fob</a:t>
              </a:r>
              <a:endParaRPr lang="it-IT" dirty="0"/>
            </a:p>
          </p:txBody>
        </p:sp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DF011568-8F34-40BF-A87C-2AB217FB9291}"/>
                </a:ext>
              </a:extLst>
            </p:cNvPr>
            <p:cNvSpPr/>
            <p:nvPr/>
          </p:nvSpPr>
          <p:spPr>
            <a:xfrm>
              <a:off x="3096680" y="2502281"/>
              <a:ext cx="117459" cy="1174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C7C2B18F-1427-4FEB-A849-D4E96AF32EC8}"/>
                </a:ext>
              </a:extLst>
            </p:cNvPr>
            <p:cNvSpPr txBox="1"/>
            <p:nvPr/>
          </p:nvSpPr>
          <p:spPr>
            <a:xfrm>
              <a:off x="3026811" y="2668994"/>
              <a:ext cx="579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/>
                <a:t>fob</a:t>
              </a:r>
              <a:endParaRPr lang="it-IT" dirty="0"/>
            </a:p>
          </p:txBody>
        </p:sp>
        <p:cxnSp>
          <p:nvCxnSpPr>
            <p:cNvPr id="36" name="Connettore 2 35">
              <a:extLst>
                <a:ext uri="{FF2B5EF4-FFF2-40B4-BE49-F238E27FC236}">
                  <a16:creationId xmlns:a16="http://schemas.microsoft.com/office/drawing/2014/main" id="{ABB0F996-FF55-44EF-8F79-553D7D5AE031}"/>
                </a:ext>
              </a:extLst>
            </p:cNvPr>
            <p:cNvCxnSpPr>
              <a:stCxn id="25" idx="0"/>
            </p:cNvCxnSpPr>
            <p:nvPr/>
          </p:nvCxnSpPr>
          <p:spPr>
            <a:xfrm>
              <a:off x="2620229" y="2411464"/>
              <a:ext cx="1337157" cy="336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2 37">
              <a:extLst>
                <a:ext uri="{FF2B5EF4-FFF2-40B4-BE49-F238E27FC236}">
                  <a16:creationId xmlns:a16="http://schemas.microsoft.com/office/drawing/2014/main" id="{32AE7DC3-CED9-4112-B105-E408DD6CC1BF}"/>
                </a:ext>
              </a:extLst>
            </p:cNvPr>
            <p:cNvCxnSpPr>
              <a:cxnSpLocks/>
            </p:cNvCxnSpPr>
            <p:nvPr/>
          </p:nvCxnSpPr>
          <p:spPr>
            <a:xfrm>
              <a:off x="3942263" y="2747496"/>
              <a:ext cx="34080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92E5D7CB-38E0-44C2-A989-7C089C1D225D}"/>
                </a:ext>
              </a:extLst>
            </p:cNvPr>
            <p:cNvSpPr/>
            <p:nvPr/>
          </p:nvSpPr>
          <p:spPr>
            <a:xfrm>
              <a:off x="6545249" y="2566216"/>
              <a:ext cx="93198" cy="1932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ADFB9ADF-B74C-413C-BF85-2FD53EF67AE2}"/>
                </a:ext>
              </a:extLst>
            </p:cNvPr>
            <p:cNvSpPr txBox="1"/>
            <p:nvPr/>
          </p:nvSpPr>
          <p:spPr>
            <a:xfrm>
              <a:off x="3445964" y="1702181"/>
              <a:ext cx="1022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obiettivo</a:t>
              </a:r>
            </a:p>
          </p:txBody>
        </p: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4639AE0D-5A4A-4A9C-8501-B6EDD33D33AF}"/>
                </a:ext>
              </a:extLst>
            </p:cNvPr>
            <p:cNvSpPr txBox="1"/>
            <p:nvPr/>
          </p:nvSpPr>
          <p:spPr>
            <a:xfrm>
              <a:off x="6909208" y="1319918"/>
              <a:ext cx="882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oculare</a:t>
              </a:r>
            </a:p>
          </p:txBody>
        </p:sp>
        <p:cxnSp>
          <p:nvCxnSpPr>
            <p:cNvPr id="45" name="Connettore 2 44">
              <a:extLst>
                <a:ext uri="{FF2B5EF4-FFF2-40B4-BE49-F238E27FC236}">
                  <a16:creationId xmlns:a16="http://schemas.microsoft.com/office/drawing/2014/main" id="{634DFF22-602E-4639-9131-CF43303814F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V="1">
              <a:off x="7350291" y="2558422"/>
              <a:ext cx="1436789" cy="1840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2 46">
              <a:extLst>
                <a:ext uri="{FF2B5EF4-FFF2-40B4-BE49-F238E27FC236}">
                  <a16:creationId xmlns:a16="http://schemas.microsoft.com/office/drawing/2014/main" id="{8EB6655C-F361-4CA1-883B-9D6CA6FAA49F}"/>
                </a:ext>
              </a:extLst>
            </p:cNvPr>
            <p:cNvCxnSpPr>
              <a:endCxn id="9" idx="4"/>
            </p:cNvCxnSpPr>
            <p:nvPr/>
          </p:nvCxnSpPr>
          <p:spPr>
            <a:xfrm flipV="1">
              <a:off x="7329502" y="2644147"/>
              <a:ext cx="1457578" cy="217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8B4D8B53-2C07-4373-85B6-CF032AC77E2F}"/>
                </a:ext>
              </a:extLst>
            </p:cNvPr>
            <p:cNvCxnSpPr>
              <a:stCxn id="9" idx="3"/>
            </p:cNvCxnSpPr>
            <p:nvPr/>
          </p:nvCxnSpPr>
          <p:spPr>
            <a:xfrm flipH="1">
              <a:off x="2567815" y="2558422"/>
              <a:ext cx="6219265" cy="1028838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AFCED1D3-DA73-4A27-92D9-2E6FB5944D6D}"/>
              </a:ext>
            </a:extLst>
          </p:cNvPr>
          <p:cNvSpPr txBox="1"/>
          <p:nvPr/>
        </p:nvSpPr>
        <p:spPr>
          <a:xfrm>
            <a:off x="478382" y="4440610"/>
            <a:ext cx="113645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L’oggetto da osservare viene posto appena più lontano del fuoco dell’obiettivo </a:t>
            </a:r>
            <a:r>
              <a:rPr lang="it-IT" dirty="0" err="1"/>
              <a:t>fob</a:t>
            </a:r>
            <a:r>
              <a:rPr lang="it-IT" dirty="0"/>
              <a:t>. </a:t>
            </a:r>
          </a:p>
          <a:p>
            <a:endParaRPr lang="it-IT" dirty="0"/>
          </a:p>
          <a:p>
            <a:r>
              <a:rPr lang="it-IT" dirty="0"/>
              <a:t>La distanza tra le lenti viene regolata in maniera tale da far sì che l’immagine capovolta dell’oggetto si trovi vicina al punto focale dell’oculare </a:t>
            </a:r>
            <a:r>
              <a:rPr lang="it-IT" dirty="0" err="1"/>
              <a:t>foc</a:t>
            </a:r>
            <a:endParaRPr lang="it-IT" dirty="0"/>
          </a:p>
          <a:p>
            <a:endParaRPr lang="it-IT" dirty="0"/>
          </a:p>
          <a:p>
            <a:r>
              <a:rPr lang="it-IT" dirty="0"/>
              <a:t>Come accadeva in precedenza per la lente di ingrandimento, si formerà un’immagine virtuale ingrandita dell’oggetto osservato</a:t>
            </a:r>
          </a:p>
        </p:txBody>
      </p:sp>
    </p:spTree>
    <p:extLst>
      <p:ext uri="{BB962C8B-B14F-4D97-AF65-F5344CB8AC3E}">
        <p14:creationId xmlns:p14="http://schemas.microsoft.com/office/powerpoint/2010/main" val="391611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B66F668C-BD05-436E-8502-67E411DBEBA6}"/>
              </a:ext>
            </a:extLst>
          </p:cNvPr>
          <p:cNvSpPr txBox="1"/>
          <p:nvPr/>
        </p:nvSpPr>
        <p:spPr>
          <a:xfrm>
            <a:off x="4686299" y="351064"/>
            <a:ext cx="1704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rgbClr val="FF0000"/>
                </a:solidFill>
              </a:rPr>
              <a:t>Telescopio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376F7B7-2DB7-4E5E-A3AE-E1EC6B4BAA8C}"/>
              </a:ext>
            </a:extLst>
          </p:cNvPr>
          <p:cNvSpPr txBox="1"/>
          <p:nvPr/>
        </p:nvSpPr>
        <p:spPr>
          <a:xfrm>
            <a:off x="1849195" y="987188"/>
            <a:ext cx="7148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Il tipo più semplice di telescopio è formato da un obiettivo e da un oculare: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DED02FAF-CA70-4476-A4B7-0F74FF7D72F4}"/>
              </a:ext>
            </a:extLst>
          </p:cNvPr>
          <p:cNvSpPr txBox="1"/>
          <p:nvPr/>
        </p:nvSpPr>
        <p:spPr>
          <a:xfrm>
            <a:off x="557729" y="5110422"/>
            <a:ext cx="6120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L’ingrandimento angolare rimane m=</a:t>
            </a:r>
            <a:r>
              <a:rPr lang="it-IT" dirty="0">
                <a:latin typeface="Symbol" panose="05050102010706020507" pitchFamily="18" charset="2"/>
              </a:rPr>
              <a:t>q</a:t>
            </a:r>
            <a:r>
              <a:rPr lang="it-IT" dirty="0">
                <a:latin typeface="+mj-lt"/>
              </a:rPr>
              <a:t>‘/</a:t>
            </a:r>
            <a:r>
              <a:rPr lang="it-IT" dirty="0">
                <a:latin typeface="Symbol" panose="05050102010706020507" pitchFamily="18" charset="2"/>
              </a:rPr>
              <a:t>q </a:t>
            </a:r>
            <a:r>
              <a:rPr lang="it-IT" dirty="0"/>
              <a:t>(per angoli piccoli)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D05BFAA9-02C5-4A9C-B9EC-CD734728D3A0}"/>
              </a:ext>
            </a:extLst>
          </p:cNvPr>
          <p:cNvGrpSpPr/>
          <p:nvPr/>
        </p:nvGrpSpPr>
        <p:grpSpPr>
          <a:xfrm>
            <a:off x="1206704" y="1378246"/>
            <a:ext cx="9096498" cy="2815819"/>
            <a:chOff x="19588" y="1804307"/>
            <a:chExt cx="9096498" cy="2815819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040EFC14-9CF9-4E37-B08A-F4C993C206A1}"/>
                </a:ext>
              </a:extLst>
            </p:cNvPr>
            <p:cNvSpPr txBox="1"/>
            <p:nvPr/>
          </p:nvSpPr>
          <p:spPr>
            <a:xfrm>
              <a:off x="465364" y="180430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/>
            </a:p>
          </p:txBody>
        </p:sp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2546C2C8-51AB-4D08-8786-09F856006E33}"/>
                </a:ext>
              </a:extLst>
            </p:cNvPr>
            <p:cNvGrpSpPr/>
            <p:nvPr/>
          </p:nvGrpSpPr>
          <p:grpSpPr>
            <a:xfrm>
              <a:off x="2168404" y="3125468"/>
              <a:ext cx="6947682" cy="693960"/>
              <a:chOff x="1853419" y="3156857"/>
              <a:chExt cx="6947682" cy="693960"/>
            </a:xfrm>
          </p:grpSpPr>
          <p:cxnSp>
            <p:nvCxnSpPr>
              <p:cNvPr id="6" name="Connettore diritto 5">
                <a:extLst>
                  <a:ext uri="{FF2B5EF4-FFF2-40B4-BE49-F238E27FC236}">
                    <a16:creationId xmlns:a16="http://schemas.microsoft.com/office/drawing/2014/main" id="{0BAC195F-682F-45F6-9A68-A27F7B5426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3419" y="3499757"/>
                <a:ext cx="648231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e 6">
                <a:extLst>
                  <a:ext uri="{FF2B5EF4-FFF2-40B4-BE49-F238E27FC236}">
                    <a16:creationId xmlns:a16="http://schemas.microsoft.com/office/drawing/2014/main" id="{63735A65-FB2F-46D4-A3A8-2711190BDCCE}"/>
                  </a:ext>
                </a:extLst>
              </p:cNvPr>
              <p:cNvSpPr/>
              <p:nvPr/>
            </p:nvSpPr>
            <p:spPr>
              <a:xfrm>
                <a:off x="8335737" y="3156857"/>
                <a:ext cx="465364" cy="69396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8" name="Connettore diritto 7">
                <a:extLst>
                  <a:ext uri="{FF2B5EF4-FFF2-40B4-BE49-F238E27FC236}">
                    <a16:creationId xmlns:a16="http://schemas.microsoft.com/office/drawing/2014/main" id="{224CE7C3-4BFF-4446-A39C-C3C0BFB0ACA4}"/>
                  </a:ext>
                </a:extLst>
              </p:cNvPr>
              <p:cNvCxnSpPr>
                <a:cxnSpLocks/>
                <a:stCxn id="7" idx="6"/>
              </p:cNvCxnSpPr>
              <p:nvPr/>
            </p:nvCxnSpPr>
            <p:spPr>
              <a:xfrm flipH="1" flipV="1">
                <a:off x="8164287" y="3344633"/>
                <a:ext cx="636814" cy="15920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riangolo isoscele 8">
                <a:extLst>
                  <a:ext uri="{FF2B5EF4-FFF2-40B4-BE49-F238E27FC236}">
                    <a16:creationId xmlns:a16="http://schemas.microsoft.com/office/drawing/2014/main" id="{2E2B2DB1-BC4F-4BD1-BC58-B94FFD9A811A}"/>
                  </a:ext>
                </a:extLst>
              </p:cNvPr>
              <p:cNvSpPr/>
              <p:nvPr/>
            </p:nvSpPr>
            <p:spPr>
              <a:xfrm rot="5400000">
                <a:off x="8394925" y="3346679"/>
                <a:ext cx="171450" cy="2898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06542B42-44C3-4169-9FA3-D4C5CE93942E}"/>
                </a:ext>
              </a:extLst>
            </p:cNvPr>
            <p:cNvCxnSpPr/>
            <p:nvPr/>
          </p:nvCxnSpPr>
          <p:spPr>
            <a:xfrm>
              <a:off x="3805905" y="2667897"/>
              <a:ext cx="0" cy="16002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A367A741-1FD4-4030-AFB6-D66FD8B1465E}"/>
                </a:ext>
              </a:extLst>
            </p:cNvPr>
            <p:cNvSpPr/>
            <p:nvPr/>
          </p:nvSpPr>
          <p:spPr>
            <a:xfrm>
              <a:off x="6006058" y="3349548"/>
              <a:ext cx="117459" cy="1174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91E9C24A-BBF7-4F1B-A13D-AD2CCCFCA51C}"/>
                </a:ext>
              </a:extLst>
            </p:cNvPr>
            <p:cNvSpPr txBox="1"/>
            <p:nvPr/>
          </p:nvSpPr>
          <p:spPr>
            <a:xfrm>
              <a:off x="5797000" y="2971043"/>
              <a:ext cx="5355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/>
                <a:t>foc</a:t>
              </a:r>
              <a:endParaRPr lang="it-IT" dirty="0"/>
            </a:p>
          </p:txBody>
        </p:sp>
        <p:cxnSp>
          <p:nvCxnSpPr>
            <p:cNvPr id="16" name="Connettore 2 15">
              <a:extLst>
                <a:ext uri="{FF2B5EF4-FFF2-40B4-BE49-F238E27FC236}">
                  <a16:creationId xmlns:a16="http://schemas.microsoft.com/office/drawing/2014/main" id="{766CD36D-C8AB-4133-88B5-221F35640879}"/>
                </a:ext>
              </a:extLst>
            </p:cNvPr>
            <p:cNvCxnSpPr>
              <a:cxnSpLocks/>
            </p:cNvCxnSpPr>
            <p:nvPr/>
          </p:nvCxnSpPr>
          <p:spPr>
            <a:xfrm>
              <a:off x="7193144" y="3114050"/>
              <a:ext cx="0" cy="95041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2 17">
              <a:extLst>
                <a:ext uri="{FF2B5EF4-FFF2-40B4-BE49-F238E27FC236}">
                  <a16:creationId xmlns:a16="http://schemas.microsoft.com/office/drawing/2014/main" id="{12BDFB3B-4F79-40E3-AFDF-FAF09D4BB8CC}"/>
                </a:ext>
              </a:extLst>
            </p:cNvPr>
            <p:cNvCxnSpPr>
              <a:cxnSpLocks/>
            </p:cNvCxnSpPr>
            <p:nvPr/>
          </p:nvCxnSpPr>
          <p:spPr>
            <a:xfrm>
              <a:off x="1772653" y="3198877"/>
              <a:ext cx="5441279" cy="575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5858C9E5-A5F7-4523-A621-3547BC48EC81}"/>
                </a:ext>
              </a:extLst>
            </p:cNvPr>
            <p:cNvSpPr/>
            <p:nvPr/>
          </p:nvSpPr>
          <p:spPr>
            <a:xfrm>
              <a:off x="6004280" y="3340375"/>
              <a:ext cx="117459" cy="1174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4A1D8C33-B2BB-4AE0-9B5B-4FFE85CD5645}"/>
                </a:ext>
              </a:extLst>
            </p:cNvPr>
            <p:cNvSpPr txBox="1"/>
            <p:nvPr/>
          </p:nvSpPr>
          <p:spPr>
            <a:xfrm>
              <a:off x="5824036" y="3695135"/>
              <a:ext cx="530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/>
                <a:t>fob</a:t>
              </a:r>
              <a:endParaRPr lang="it-IT" dirty="0"/>
            </a:p>
          </p:txBody>
        </p:sp>
        <p:cxnSp>
          <p:nvCxnSpPr>
            <p:cNvPr id="24" name="Connettore 2 23">
              <a:extLst>
                <a:ext uri="{FF2B5EF4-FFF2-40B4-BE49-F238E27FC236}">
                  <a16:creationId xmlns:a16="http://schemas.microsoft.com/office/drawing/2014/main" id="{538F01DF-17DD-44C5-8F57-4FE47A6263CA}"/>
                </a:ext>
              </a:extLst>
            </p:cNvPr>
            <p:cNvCxnSpPr>
              <a:cxnSpLocks/>
            </p:cNvCxnSpPr>
            <p:nvPr/>
          </p:nvCxnSpPr>
          <p:spPr>
            <a:xfrm>
              <a:off x="1657559" y="3429000"/>
              <a:ext cx="2163469" cy="220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9F10E76F-DAF6-4262-ACCD-904505183D98}"/>
                </a:ext>
              </a:extLst>
            </p:cNvPr>
            <p:cNvSpPr/>
            <p:nvPr/>
          </p:nvSpPr>
          <p:spPr>
            <a:xfrm>
              <a:off x="6016410" y="3451509"/>
              <a:ext cx="93198" cy="1932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089EE24E-4A9B-480C-9543-574F9B7E00F6}"/>
                </a:ext>
              </a:extLst>
            </p:cNvPr>
            <p:cNvSpPr txBox="1"/>
            <p:nvPr/>
          </p:nvSpPr>
          <p:spPr>
            <a:xfrm>
              <a:off x="3309606" y="2202721"/>
              <a:ext cx="1022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obiettivo</a:t>
              </a: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5623D4EA-7D71-4FF7-B8F5-58708E2FBDD2}"/>
                </a:ext>
              </a:extLst>
            </p:cNvPr>
            <p:cNvSpPr txBox="1"/>
            <p:nvPr/>
          </p:nvSpPr>
          <p:spPr>
            <a:xfrm>
              <a:off x="6772850" y="2221699"/>
              <a:ext cx="882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oculare</a:t>
              </a:r>
            </a:p>
          </p:txBody>
        </p:sp>
        <p:cxnSp>
          <p:nvCxnSpPr>
            <p:cNvPr id="29" name="Connettore 2 28">
              <a:extLst>
                <a:ext uri="{FF2B5EF4-FFF2-40B4-BE49-F238E27FC236}">
                  <a16:creationId xmlns:a16="http://schemas.microsoft.com/office/drawing/2014/main" id="{0032C457-F9BC-4C59-89D2-28B9A6C3E254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V="1">
              <a:off x="7213933" y="3460203"/>
              <a:ext cx="1436789" cy="1840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2 29">
              <a:extLst>
                <a:ext uri="{FF2B5EF4-FFF2-40B4-BE49-F238E27FC236}">
                  <a16:creationId xmlns:a16="http://schemas.microsoft.com/office/drawing/2014/main" id="{C3097E99-1588-4A13-9B37-5F555EB0AE9B}"/>
                </a:ext>
              </a:extLst>
            </p:cNvPr>
            <p:cNvCxnSpPr>
              <a:endCxn id="9" idx="4"/>
            </p:cNvCxnSpPr>
            <p:nvPr/>
          </p:nvCxnSpPr>
          <p:spPr>
            <a:xfrm flipV="1">
              <a:off x="7193144" y="3545928"/>
              <a:ext cx="1457578" cy="217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2 36">
              <a:extLst>
                <a:ext uri="{FF2B5EF4-FFF2-40B4-BE49-F238E27FC236}">
                  <a16:creationId xmlns:a16="http://schemas.microsoft.com/office/drawing/2014/main" id="{75AFC249-FFDD-41BA-9CEE-411169789ACA}"/>
                </a:ext>
              </a:extLst>
            </p:cNvPr>
            <p:cNvCxnSpPr>
              <a:cxnSpLocks/>
            </p:cNvCxnSpPr>
            <p:nvPr/>
          </p:nvCxnSpPr>
          <p:spPr>
            <a:xfrm>
              <a:off x="3799234" y="3636190"/>
              <a:ext cx="3392132" cy="187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diritto 38">
              <a:extLst>
                <a:ext uri="{FF2B5EF4-FFF2-40B4-BE49-F238E27FC236}">
                  <a16:creationId xmlns:a16="http://schemas.microsoft.com/office/drawing/2014/main" id="{2D7AD1AF-A2F6-4473-AC1E-F245951E4094}"/>
                </a:ext>
              </a:extLst>
            </p:cNvPr>
            <p:cNvCxnSpPr>
              <a:stCxn id="9" idx="3"/>
            </p:cNvCxnSpPr>
            <p:nvPr/>
          </p:nvCxnSpPr>
          <p:spPr>
            <a:xfrm flipH="1">
              <a:off x="1532021" y="3460203"/>
              <a:ext cx="7118701" cy="115992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29D6D043-FECF-4AFB-B456-FB93DF08118F}"/>
                </a:ext>
              </a:extLst>
            </p:cNvPr>
            <p:cNvSpPr txBox="1"/>
            <p:nvPr/>
          </p:nvSpPr>
          <p:spPr>
            <a:xfrm rot="21111176">
              <a:off x="1489117" y="4127880"/>
              <a:ext cx="1575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All’immagine I’</a:t>
              </a: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AC2D056A-0C12-4C60-8CB6-D81979CBEF7A}"/>
                </a:ext>
              </a:extLst>
            </p:cNvPr>
            <p:cNvSpPr txBox="1"/>
            <p:nvPr/>
          </p:nvSpPr>
          <p:spPr>
            <a:xfrm rot="355066">
              <a:off x="19588" y="3062514"/>
              <a:ext cx="2549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Raggi paralleli in ingresso</a:t>
              </a:r>
            </a:p>
          </p:txBody>
        </p:sp>
        <p:sp>
          <p:nvSpPr>
            <p:cNvPr id="43" name="Arco 42">
              <a:extLst>
                <a:ext uri="{FF2B5EF4-FFF2-40B4-BE49-F238E27FC236}">
                  <a16:creationId xmlns:a16="http://schemas.microsoft.com/office/drawing/2014/main" id="{434E8231-662D-429E-96BB-83D10F63751C}"/>
                </a:ext>
              </a:extLst>
            </p:cNvPr>
            <p:cNvSpPr/>
            <p:nvPr/>
          </p:nvSpPr>
          <p:spPr>
            <a:xfrm>
              <a:off x="5409563" y="3460203"/>
              <a:ext cx="61680" cy="23493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Arco 43">
              <a:extLst>
                <a:ext uri="{FF2B5EF4-FFF2-40B4-BE49-F238E27FC236}">
                  <a16:creationId xmlns:a16="http://schemas.microsoft.com/office/drawing/2014/main" id="{DA43B9D2-FCD2-4734-90B5-1C47BA8F297D}"/>
                </a:ext>
              </a:extLst>
            </p:cNvPr>
            <p:cNvSpPr/>
            <p:nvPr/>
          </p:nvSpPr>
          <p:spPr>
            <a:xfrm rot="11428454">
              <a:off x="7515556" y="3349541"/>
              <a:ext cx="61680" cy="23493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D8E60816-E90F-460E-B5A1-01F6EEA2F1E5}"/>
                </a:ext>
              </a:extLst>
            </p:cNvPr>
            <p:cNvSpPr txBox="1"/>
            <p:nvPr/>
          </p:nvSpPr>
          <p:spPr>
            <a:xfrm>
              <a:off x="7526048" y="3130744"/>
              <a:ext cx="4453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dirty="0">
                  <a:latin typeface="Symbol" panose="05050102010706020507" pitchFamily="18" charset="2"/>
                </a:rPr>
                <a:t>q</a:t>
              </a:r>
              <a:r>
                <a:rPr lang="it-IT" dirty="0">
                  <a:latin typeface="+mj-lt"/>
                </a:rPr>
                <a:t>‘</a:t>
              </a:r>
              <a:endParaRPr lang="it-IT" dirty="0"/>
            </a:p>
          </p:txBody>
        </p:sp>
        <p:sp>
          <p:nvSpPr>
            <p:cNvPr id="50" name="CasellaDiTesto 49">
              <a:extLst>
                <a:ext uri="{FF2B5EF4-FFF2-40B4-BE49-F238E27FC236}">
                  <a16:creationId xmlns:a16="http://schemas.microsoft.com/office/drawing/2014/main" id="{AB462F1E-16F2-4998-83B7-331C6F5CEDDC}"/>
                </a:ext>
              </a:extLst>
            </p:cNvPr>
            <p:cNvSpPr txBox="1"/>
            <p:nvPr/>
          </p:nvSpPr>
          <p:spPr>
            <a:xfrm>
              <a:off x="5264777" y="3050659"/>
              <a:ext cx="31771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dirty="0">
                  <a:latin typeface="Symbol" panose="05050102010706020507" pitchFamily="18" charset="2"/>
                </a:rPr>
                <a:t>q</a:t>
              </a:r>
              <a:endParaRPr lang="it-IT" dirty="0"/>
            </a:p>
          </p:txBody>
        </p:sp>
      </p:grp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D328ABF3-2E8C-4C38-9EDC-93E9923223C2}"/>
              </a:ext>
            </a:extLst>
          </p:cNvPr>
          <p:cNvSpPr txBox="1"/>
          <p:nvPr/>
        </p:nvSpPr>
        <p:spPr>
          <a:xfrm>
            <a:off x="557729" y="5970422"/>
            <a:ext cx="367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Un fattore importante è la luminosità</a:t>
            </a:r>
          </a:p>
        </p:txBody>
      </p:sp>
    </p:spTree>
    <p:extLst>
      <p:ext uri="{BB962C8B-B14F-4D97-AF65-F5344CB8AC3E}">
        <p14:creationId xmlns:p14="http://schemas.microsoft.com/office/powerpoint/2010/main" val="392507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6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E512ED0-4470-42EA-8996-607FFCEAF847}"/>
              </a:ext>
            </a:extLst>
          </p:cNvPr>
          <p:cNvSpPr txBox="1"/>
          <p:nvPr/>
        </p:nvSpPr>
        <p:spPr>
          <a:xfrm>
            <a:off x="2109537" y="312822"/>
            <a:ext cx="8815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rgbClr val="FF0000"/>
                </a:solidFill>
              </a:rPr>
              <a:t>Ottica geometrica mediante l’uso del formalismo matriciale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C7B90BB-9027-4B6C-A231-EEFF720CB9A5}"/>
              </a:ext>
            </a:extLst>
          </p:cNvPr>
          <p:cNvSpPr txBox="1"/>
          <p:nvPr/>
        </p:nvSpPr>
        <p:spPr>
          <a:xfrm>
            <a:off x="324852" y="1113199"/>
            <a:ext cx="115182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formalismo matriciale risulta particolarmente conveniente quando si tratta di seguire l’evoluzione di un raggio luminoso attraverso un sistema ottico costituito da più elementi in successione</a:t>
            </a:r>
          </a:p>
          <a:p>
            <a:endParaRPr lang="it-IT" dirty="0"/>
          </a:p>
          <a:p>
            <a:r>
              <a:rPr lang="it-IT" dirty="0"/>
              <a:t>Nel caso di tracciamento in un piano contenente l’asse ottico, fissato un sistema di riferimento con l’asse s come ascissa e l’asse y come ordinata avremo:</a:t>
            </a:r>
          </a:p>
          <a:p>
            <a:endParaRPr lang="it-IT" dirty="0"/>
          </a:p>
          <a:p>
            <a:r>
              <a:rPr lang="it-IT" dirty="0"/>
              <a:t> </a:t>
            </a: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E576C68D-2AE6-4F85-A7B5-94650CC36937}"/>
              </a:ext>
            </a:extLst>
          </p:cNvPr>
          <p:cNvGrpSpPr/>
          <p:nvPr/>
        </p:nvGrpSpPr>
        <p:grpSpPr>
          <a:xfrm>
            <a:off x="3466059" y="2623296"/>
            <a:ext cx="5941888" cy="3029050"/>
            <a:chOff x="3671333" y="3164472"/>
            <a:chExt cx="5941888" cy="3029050"/>
          </a:xfrm>
        </p:grpSpPr>
        <p:cxnSp>
          <p:nvCxnSpPr>
            <p:cNvPr id="5" name="Connettore 2 4">
              <a:extLst>
                <a:ext uri="{FF2B5EF4-FFF2-40B4-BE49-F238E27FC236}">
                  <a16:creationId xmlns:a16="http://schemas.microsoft.com/office/drawing/2014/main" id="{9EAD4891-CB97-40EC-B5E7-506D07C8DD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0842" y="3272589"/>
              <a:ext cx="0" cy="25587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2 6">
              <a:extLst>
                <a:ext uri="{FF2B5EF4-FFF2-40B4-BE49-F238E27FC236}">
                  <a16:creationId xmlns:a16="http://schemas.microsoft.com/office/drawing/2014/main" id="{B602364B-0D19-4D0E-A6CD-705ABC0BCD6D}"/>
                </a:ext>
              </a:extLst>
            </p:cNvPr>
            <p:cNvCxnSpPr/>
            <p:nvPr/>
          </p:nvCxnSpPr>
          <p:spPr>
            <a:xfrm>
              <a:off x="4138863" y="5831305"/>
              <a:ext cx="45158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CD5FA970-5473-4C9D-8AF3-5C5AEB0FCE78}"/>
                </a:ext>
              </a:extLst>
            </p:cNvPr>
            <p:cNvCxnSpPr/>
            <p:nvPr/>
          </p:nvCxnSpPr>
          <p:spPr>
            <a:xfrm flipV="1">
              <a:off x="4812632" y="3697705"/>
              <a:ext cx="2775284" cy="13876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6544A76C-B2DD-4EAB-B885-347D14E182C4}"/>
                </a:ext>
              </a:extLst>
            </p:cNvPr>
            <p:cNvSpPr txBox="1"/>
            <p:nvPr/>
          </p:nvSpPr>
          <p:spPr>
            <a:xfrm>
              <a:off x="3749879" y="3164472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y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78C8A5CA-AFEB-4A88-A8B2-6488B1F06B91}"/>
                </a:ext>
              </a:extLst>
            </p:cNvPr>
            <p:cNvSpPr txBox="1"/>
            <p:nvPr/>
          </p:nvSpPr>
          <p:spPr>
            <a:xfrm>
              <a:off x="8632677" y="5824190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s</a:t>
              </a:r>
            </a:p>
          </p:txBody>
        </p: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CBE0AB56-78AF-4087-91BB-FD112C578D7A}"/>
                </a:ext>
              </a:extLst>
            </p:cNvPr>
            <p:cNvCxnSpPr/>
            <p:nvPr/>
          </p:nvCxnSpPr>
          <p:spPr>
            <a:xfrm>
              <a:off x="5149516" y="4908884"/>
              <a:ext cx="0" cy="922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BA785C00-EE72-4833-BADE-28E8540A5942}"/>
                </a:ext>
              </a:extLst>
            </p:cNvPr>
            <p:cNvCxnSpPr/>
            <p:nvPr/>
          </p:nvCxnSpPr>
          <p:spPr>
            <a:xfrm flipH="1">
              <a:off x="4122822" y="4908883"/>
              <a:ext cx="10266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79A82CBD-9564-49E7-80BA-67B294CA2826}"/>
                </a:ext>
              </a:extLst>
            </p:cNvPr>
            <p:cNvSpPr txBox="1"/>
            <p:nvPr/>
          </p:nvSpPr>
          <p:spPr>
            <a:xfrm>
              <a:off x="3671333" y="4707993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y</a:t>
              </a:r>
              <a:r>
                <a:rPr lang="it-IT" baseline="-25000" dirty="0"/>
                <a:t>0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5A0817CE-48DE-4467-86EC-82B403801FB3}"/>
                </a:ext>
              </a:extLst>
            </p:cNvPr>
            <p:cNvSpPr txBox="1"/>
            <p:nvPr/>
          </p:nvSpPr>
          <p:spPr>
            <a:xfrm>
              <a:off x="4946577" y="455194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P</a:t>
              </a:r>
              <a:r>
                <a:rPr lang="it-IT" baseline="-25000" dirty="0"/>
                <a:t>0</a:t>
              </a: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57CF4B53-F515-4117-A344-E66DE1337223}"/>
                </a:ext>
              </a:extLst>
            </p:cNvPr>
            <p:cNvSpPr txBox="1"/>
            <p:nvPr/>
          </p:nvSpPr>
          <p:spPr>
            <a:xfrm>
              <a:off x="5026891" y="5775521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s</a:t>
              </a:r>
              <a:r>
                <a:rPr lang="it-IT" baseline="-25000" dirty="0"/>
                <a:t>0</a:t>
              </a:r>
            </a:p>
          </p:txBody>
        </p: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FAF2C2F2-D34A-4E61-BA69-1F7F7B03CC4F}"/>
                </a:ext>
              </a:extLst>
            </p:cNvPr>
            <p:cNvCxnSpPr>
              <a:cxnSpLocks/>
            </p:cNvCxnSpPr>
            <p:nvPr/>
          </p:nvCxnSpPr>
          <p:spPr>
            <a:xfrm>
              <a:off x="5149516" y="4909611"/>
              <a:ext cx="4463705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7D0E0F93-2E30-4795-803A-7C46B0FFF126}"/>
                </a:ext>
              </a:extLst>
            </p:cNvPr>
            <p:cNvSpPr txBox="1"/>
            <p:nvPr/>
          </p:nvSpPr>
          <p:spPr>
            <a:xfrm>
              <a:off x="8269705" y="4533165"/>
              <a:ext cx="1208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Asse ottico</a:t>
              </a:r>
            </a:p>
          </p:txBody>
        </p:sp>
        <p:sp>
          <p:nvSpPr>
            <p:cNvPr id="23" name="Arco 22">
              <a:extLst>
                <a:ext uri="{FF2B5EF4-FFF2-40B4-BE49-F238E27FC236}">
                  <a16:creationId xmlns:a16="http://schemas.microsoft.com/office/drawing/2014/main" id="{7BFA830F-9A98-4B21-BDD8-F3BC6448D5C1}"/>
                </a:ext>
              </a:extLst>
            </p:cNvPr>
            <p:cNvSpPr/>
            <p:nvPr/>
          </p:nvSpPr>
          <p:spPr>
            <a:xfrm>
              <a:off x="5771148" y="4455331"/>
              <a:ext cx="625641" cy="826164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95557B4F-C826-4862-9A4D-B4D79AC075F4}"/>
                </a:ext>
              </a:extLst>
            </p:cNvPr>
            <p:cNvSpPr txBox="1"/>
            <p:nvPr/>
          </p:nvSpPr>
          <p:spPr>
            <a:xfrm>
              <a:off x="6434928" y="4320153"/>
              <a:ext cx="432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y’</a:t>
              </a:r>
              <a:r>
                <a:rPr lang="it-IT" baseline="-25000" dirty="0"/>
                <a:t>0</a:t>
              </a: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275BF623-FEA2-4C42-A323-5D9F1C3C83A2}"/>
                </a:ext>
              </a:extLst>
            </p:cNvPr>
            <p:cNvSpPr txBox="1"/>
            <p:nvPr/>
          </p:nvSpPr>
          <p:spPr>
            <a:xfrm>
              <a:off x="6742158" y="431864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&gt;0</a:t>
              </a:r>
            </a:p>
          </p:txBody>
        </p:sp>
      </p:grp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2DD47F8-8E83-40D5-9DB2-9E3160DEE958}"/>
              </a:ext>
            </a:extLst>
          </p:cNvPr>
          <p:cNvSpPr txBox="1"/>
          <p:nvPr/>
        </p:nvSpPr>
        <p:spPr>
          <a:xfrm>
            <a:off x="50418" y="5814428"/>
            <a:ext cx="11902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Fissato il sistema di riferimento un punto P</a:t>
            </a:r>
            <a:r>
              <a:rPr lang="it-IT" baseline="-25000" dirty="0"/>
              <a:t>0</a:t>
            </a:r>
            <a:r>
              <a:rPr lang="it-IT" dirty="0"/>
              <a:t> sarà caratterizzato dalle coordinate (s</a:t>
            </a:r>
            <a:r>
              <a:rPr lang="it-IT" baseline="-25000" dirty="0"/>
              <a:t>0</a:t>
            </a:r>
            <a:r>
              <a:rPr lang="it-IT" dirty="0"/>
              <a:t>,y</a:t>
            </a:r>
            <a:r>
              <a:rPr lang="it-IT" baseline="-25000" dirty="0"/>
              <a:t>0</a:t>
            </a:r>
            <a:r>
              <a:rPr lang="it-IT" dirty="0"/>
              <a:t>) mentre la direzione del raggio è rappresentata dall’angolo y’</a:t>
            </a:r>
            <a:r>
              <a:rPr lang="it-IT" baseline="-25000" dirty="0"/>
              <a:t>0</a:t>
            </a:r>
            <a:r>
              <a:rPr lang="it-IT" dirty="0"/>
              <a:t> tra il raggio e l’asse s</a:t>
            </a:r>
          </a:p>
        </p:txBody>
      </p:sp>
    </p:spTree>
    <p:extLst>
      <p:ext uri="{BB962C8B-B14F-4D97-AF65-F5344CB8AC3E}">
        <p14:creationId xmlns:p14="http://schemas.microsoft.com/office/powerpoint/2010/main" val="139749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FEE6723-731C-4761-A2ED-8BB700C4F67B}"/>
              </a:ext>
            </a:extLst>
          </p:cNvPr>
          <p:cNvSpPr txBox="1"/>
          <p:nvPr/>
        </p:nvSpPr>
        <p:spPr>
          <a:xfrm>
            <a:off x="384117" y="529089"/>
            <a:ext cx="1074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Assumiamo di poter rappresentare un raggio ottico, per ogni valore dell’ascissa s con un vettore colonna del tipo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C759CCC-9BF8-4CF8-9A56-44BC63FACD78}"/>
                  </a:ext>
                </a:extLst>
              </p:cNvPr>
              <p:cNvSpPr txBox="1"/>
              <p:nvPr/>
            </p:nvSpPr>
            <p:spPr>
              <a:xfrm>
                <a:off x="4399384" y="3119300"/>
                <a:ext cx="2717603" cy="5520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it-IT" i="1" baseline="-25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it-IT" i="1" baseline="-25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C759CCC-9BF8-4CF8-9A56-44BC63FAC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384" y="3119300"/>
                <a:ext cx="2717603" cy="5520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4C7D6B49-7BB1-4EF0-B262-97BCC9FB5930}"/>
              </a:ext>
            </a:extLst>
          </p:cNvPr>
          <p:cNvSpPr txBox="1"/>
          <p:nvPr/>
        </p:nvSpPr>
        <p:spPr>
          <a:xfrm>
            <a:off x="522514" y="2183363"/>
            <a:ext cx="562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Per un raggio che si propaga nel vuoto y’ non varia e si ha: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FF484DCE-96C5-4EE0-AC5B-4918CCD4E8B1}"/>
                  </a:ext>
                </a:extLst>
              </p:cNvPr>
              <p:cNvSpPr txBox="1"/>
              <p:nvPr/>
            </p:nvSpPr>
            <p:spPr>
              <a:xfrm>
                <a:off x="6489440" y="2059098"/>
                <a:ext cx="2616486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it-IT" b="0" i="1" baseline="-2500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</m:d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it-IT" i="1" baseline="-25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it-IT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FF484DCE-96C5-4EE0-AC5B-4918CCD4E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440" y="2059098"/>
                <a:ext cx="2616486" cy="61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E281E1DD-7CF2-4E35-BC56-5564E11D48D2}"/>
              </a:ext>
            </a:extLst>
          </p:cNvPr>
          <p:cNvSpPr/>
          <p:nvPr/>
        </p:nvSpPr>
        <p:spPr>
          <a:xfrm>
            <a:off x="2575249" y="3208796"/>
            <a:ext cx="106369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B64EF2B-38C3-4458-B901-EEBC38D3877C}"/>
              </a:ext>
            </a:extLst>
          </p:cNvPr>
          <p:cNvSpPr txBox="1"/>
          <p:nvPr/>
        </p:nvSpPr>
        <p:spPr>
          <a:xfrm>
            <a:off x="522514" y="4366725"/>
            <a:ext cx="1110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In forma matriciale lo spostamento sarà dato in maniera sintetica dal prodotto di una matrice per un vettore colonna: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8EFE099-9990-49D1-A441-156A1140DF6A}"/>
                  </a:ext>
                </a:extLst>
              </p:cNvPr>
              <p:cNvSpPr txBox="1"/>
              <p:nvPr/>
            </p:nvSpPr>
            <p:spPr>
              <a:xfrm>
                <a:off x="3040225" y="5102443"/>
                <a:ext cx="15460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𝑀𝑌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8EFE099-9990-49D1-A441-156A1140D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225" y="5102443"/>
                <a:ext cx="1546064" cy="276999"/>
              </a:xfrm>
              <a:prstGeom prst="rect">
                <a:avLst/>
              </a:prstGeom>
              <a:blipFill>
                <a:blip r:embed="rId4"/>
                <a:stretch>
                  <a:fillRect l="-3557"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F6CDBDF-B2C1-4781-95F0-9C70EF1EF3D7}"/>
                  </a:ext>
                </a:extLst>
              </p:cNvPr>
              <p:cNvSpPr txBox="1"/>
              <p:nvPr/>
            </p:nvSpPr>
            <p:spPr>
              <a:xfrm>
                <a:off x="6960637" y="4969831"/>
                <a:ext cx="2515497" cy="5931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Con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F6CDBDF-B2C1-4781-95F0-9C70EF1EF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637" y="4969831"/>
                <a:ext cx="2515497" cy="593111"/>
              </a:xfrm>
              <a:prstGeom prst="rect">
                <a:avLst/>
              </a:prstGeom>
              <a:blipFill>
                <a:blip r:embed="rId5"/>
                <a:stretch>
                  <a:fillRect l="-218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AFCBACB-73B0-49EF-8F6F-FB5048F2B002}"/>
                  </a:ext>
                </a:extLst>
              </p:cNvPr>
              <p:cNvSpPr txBox="1"/>
              <p:nvPr/>
            </p:nvSpPr>
            <p:spPr>
              <a:xfrm>
                <a:off x="4399384" y="5935831"/>
                <a:ext cx="2165786" cy="747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Ad es.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den>
                              </m:f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AFCBACB-73B0-49EF-8F6F-FB5048F2B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384" y="5935831"/>
                <a:ext cx="2165786" cy="747320"/>
              </a:xfrm>
              <a:prstGeom prst="rect">
                <a:avLst/>
              </a:prstGeom>
              <a:blipFill>
                <a:blip r:embed="rId6"/>
                <a:stretch>
                  <a:fillRect l="-25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45A4139-52C7-4565-BD5C-39C554E6605A}"/>
              </a:ext>
            </a:extLst>
          </p:cNvPr>
          <p:cNvSpPr txBox="1"/>
          <p:nvPr/>
        </p:nvSpPr>
        <p:spPr>
          <a:xfrm>
            <a:off x="6822736" y="6113548"/>
            <a:ext cx="206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Per una lente sottile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9AD5B3E8-EAE5-44AD-9C87-BE7953EDE9A8}"/>
                  </a:ext>
                </a:extLst>
              </p:cNvPr>
              <p:cNvSpPr txBox="1"/>
              <p:nvPr/>
            </p:nvSpPr>
            <p:spPr>
              <a:xfrm>
                <a:off x="2710185" y="1173724"/>
                <a:ext cx="6096000" cy="6443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it-IT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d>
                                  <m:d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9AD5B3E8-EAE5-44AD-9C87-BE7953EDE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185" y="1173724"/>
                <a:ext cx="6096000" cy="6443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96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 animBg="1"/>
      <p:bldP spid="8" grpId="0"/>
      <p:bldP spid="10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8289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706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Symbol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 EUGENIO LUCCHETTA</dc:creator>
  <cp:lastModifiedBy>DANIELE EUGENIO LUCCHETTA</cp:lastModifiedBy>
  <cp:revision>56</cp:revision>
  <dcterms:created xsi:type="dcterms:W3CDTF">2020-04-02T06:59:03Z</dcterms:created>
  <dcterms:modified xsi:type="dcterms:W3CDTF">2021-06-03T09:54:10Z</dcterms:modified>
</cp:coreProperties>
</file>