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0" r:id="rId3"/>
    <p:sldId id="266" r:id="rId4"/>
    <p:sldId id="270" r:id="rId5"/>
    <p:sldId id="271" r:id="rId6"/>
    <p:sldId id="261" r:id="rId7"/>
    <p:sldId id="272" r:id="rId8"/>
    <p:sldId id="267" r:id="rId9"/>
    <p:sldId id="268" r:id="rId10"/>
    <p:sldId id="263" r:id="rId11"/>
    <p:sldId id="257" r:id="rId12"/>
    <p:sldId id="281" r:id="rId13"/>
    <p:sldId id="256" r:id="rId14"/>
    <p:sldId id="282" r:id="rId15"/>
    <p:sldId id="258" r:id="rId16"/>
    <p:sldId id="265" r:id="rId17"/>
    <p:sldId id="283" r:id="rId18"/>
    <p:sldId id="27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6C712-F137-4353-A53C-75ADAEDBF1FB}" v="8" dt="2020-04-23T12:36:12.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0" autoAdjust="0"/>
    <p:restoredTop sz="94660"/>
  </p:normalViewPr>
  <p:slideViewPr>
    <p:cSldViewPr snapToGrid="0">
      <p:cViewPr varScale="1">
        <p:scale>
          <a:sx n="107" d="100"/>
          <a:sy n="107" d="100"/>
        </p:scale>
        <p:origin x="12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a palazzetti" userId="873ee1e7566aa625" providerId="LiveId" clId="{C666C712-F137-4353-A53C-75ADAEDBF1FB}"/>
    <pc:docChg chg="custSel addSld delSld modSld">
      <pc:chgData name="francesca palazzetti" userId="873ee1e7566aa625" providerId="LiveId" clId="{C666C712-F137-4353-A53C-75ADAEDBF1FB}" dt="2020-04-23T12:37:53.550" v="19" actId="1076"/>
      <pc:docMkLst>
        <pc:docMk/>
      </pc:docMkLst>
      <pc:sldChg chg="add">
        <pc:chgData name="francesca palazzetti" userId="873ee1e7566aa625" providerId="LiveId" clId="{C666C712-F137-4353-A53C-75ADAEDBF1FB}" dt="2020-04-23T12:31:04.945" v="0"/>
        <pc:sldMkLst>
          <pc:docMk/>
          <pc:sldMk cId="86368550" sldId="256"/>
        </pc:sldMkLst>
      </pc:sldChg>
      <pc:sldChg chg="modSp">
        <pc:chgData name="francesca palazzetti" userId="873ee1e7566aa625" providerId="LiveId" clId="{C666C712-F137-4353-A53C-75ADAEDBF1FB}" dt="2020-04-23T12:37:53.550" v="19" actId="1076"/>
        <pc:sldMkLst>
          <pc:docMk/>
          <pc:sldMk cId="81296682" sldId="263"/>
        </pc:sldMkLst>
        <pc:spChg chg="mod">
          <ac:chgData name="francesca palazzetti" userId="873ee1e7566aa625" providerId="LiveId" clId="{C666C712-F137-4353-A53C-75ADAEDBF1FB}" dt="2020-04-23T12:37:53.550" v="19" actId="1076"/>
          <ac:spMkLst>
            <pc:docMk/>
            <pc:sldMk cId="81296682" sldId="263"/>
            <ac:spMk id="13" creationId="{24E4C9DC-1B31-4856-A359-B111F6FD3BD4}"/>
          </ac:spMkLst>
        </pc:spChg>
      </pc:sldChg>
      <pc:sldChg chg="add">
        <pc:chgData name="francesca palazzetti" userId="873ee1e7566aa625" providerId="LiveId" clId="{C666C712-F137-4353-A53C-75ADAEDBF1FB}" dt="2020-04-23T12:31:10.834" v="1"/>
        <pc:sldMkLst>
          <pc:docMk/>
          <pc:sldMk cId="2613365056" sldId="264"/>
        </pc:sldMkLst>
      </pc:sldChg>
      <pc:sldChg chg="add del">
        <pc:chgData name="francesca palazzetti" userId="873ee1e7566aa625" providerId="LiveId" clId="{C666C712-F137-4353-A53C-75ADAEDBF1FB}" dt="2020-04-23T12:34:43.804" v="6" actId="47"/>
        <pc:sldMkLst>
          <pc:docMk/>
          <pc:sldMk cId="1380960063" sldId="265"/>
        </pc:sldMkLst>
      </pc:sldChg>
      <pc:sldChg chg="add">
        <pc:chgData name="francesca palazzetti" userId="873ee1e7566aa625" providerId="LiveId" clId="{C666C712-F137-4353-A53C-75ADAEDBF1FB}" dt="2020-04-23T12:31:26.325" v="3"/>
        <pc:sldMkLst>
          <pc:docMk/>
          <pc:sldMk cId="507315856" sldId="266"/>
        </pc:sldMkLst>
      </pc:sldChg>
      <pc:sldChg chg="addSp delSp modSp add">
        <pc:chgData name="francesca palazzetti" userId="873ee1e7566aa625" providerId="LiveId" clId="{C666C712-F137-4353-A53C-75ADAEDBF1FB}" dt="2020-04-23T12:37:20.668" v="18" actId="478"/>
        <pc:sldMkLst>
          <pc:docMk/>
          <pc:sldMk cId="2972486988" sldId="267"/>
        </pc:sldMkLst>
        <pc:spChg chg="add mod">
          <ac:chgData name="francesca palazzetti" userId="873ee1e7566aa625" providerId="LiveId" clId="{C666C712-F137-4353-A53C-75ADAEDBF1FB}" dt="2020-04-23T12:36:16.601" v="9" actId="1076"/>
          <ac:spMkLst>
            <pc:docMk/>
            <pc:sldMk cId="2972486988" sldId="267"/>
            <ac:spMk id="11" creationId="{A51BEB02-EA2D-4B3C-9C3E-5BD3F069CD81}"/>
          </ac:spMkLst>
        </pc:spChg>
        <pc:picChg chg="mod">
          <ac:chgData name="francesca palazzetti" userId="873ee1e7566aa625" providerId="LiveId" clId="{C666C712-F137-4353-A53C-75ADAEDBF1FB}" dt="2020-04-23T12:36:29.059" v="13" actId="1076"/>
          <ac:picMkLst>
            <pc:docMk/>
            <pc:sldMk cId="2972486988" sldId="267"/>
            <ac:picMk id="15" creationId="{E68E2985-2DFE-457D-808F-4166B8935106}"/>
          </ac:picMkLst>
        </pc:picChg>
        <pc:cxnChg chg="add mod">
          <ac:chgData name="francesca palazzetti" userId="873ee1e7566aa625" providerId="LiveId" clId="{C666C712-F137-4353-A53C-75ADAEDBF1FB}" dt="2020-04-23T12:37:00.817" v="16" actId="208"/>
          <ac:cxnSpMkLst>
            <pc:docMk/>
            <pc:sldMk cId="2972486988" sldId="267"/>
            <ac:cxnSpMk id="9" creationId="{9DCD5443-D4BE-41DD-BA9C-3BBB7DF44CBA}"/>
          </ac:cxnSpMkLst>
        </pc:cxnChg>
        <pc:cxnChg chg="add del">
          <ac:chgData name="francesca palazzetti" userId="873ee1e7566aa625" providerId="LiveId" clId="{C666C712-F137-4353-A53C-75ADAEDBF1FB}" dt="2020-04-23T12:37:20.668" v="18" actId="478"/>
          <ac:cxnSpMkLst>
            <pc:docMk/>
            <pc:sldMk cId="2972486988" sldId="267"/>
            <ac:cxnSpMk id="16" creationId="{35BFD6A5-D41A-4678-A027-3508C33B72E1}"/>
          </ac:cxnSpMkLst>
        </pc:cxnChg>
      </pc:sldChg>
      <pc:sldChg chg="add">
        <pc:chgData name="francesca palazzetti" userId="873ee1e7566aa625" providerId="LiveId" clId="{C666C712-F137-4353-A53C-75ADAEDBF1FB}" dt="2020-04-23T12:31:40.121" v="5"/>
        <pc:sldMkLst>
          <pc:docMk/>
          <pc:sldMk cId="1268490018" sldId="268"/>
        </pc:sldMkLst>
      </pc:sldChg>
      <pc:sldChg chg="add">
        <pc:chgData name="francesca palazzetti" userId="873ee1e7566aa625" providerId="LiveId" clId="{C666C712-F137-4353-A53C-75ADAEDBF1FB}" dt="2020-04-23T12:35:03.136" v="7"/>
        <pc:sldMkLst>
          <pc:docMk/>
          <pc:sldMk cId="742159026"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F2047A6-34B8-455C-A490-4D8E09DD413A}"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77BC75-0D8A-41B1-A898-4013A399506E}"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962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F2047A6-34B8-455C-A490-4D8E09DD413A}"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77BC75-0D8A-41B1-A898-4013A399506E}" type="slidenum">
              <a:rPr lang="it-IT" smtClean="0"/>
              <a:t>‹N›</a:t>
            </a:fld>
            <a:endParaRPr lang="it-IT"/>
          </a:p>
        </p:txBody>
      </p:sp>
    </p:spTree>
    <p:extLst>
      <p:ext uri="{BB962C8B-B14F-4D97-AF65-F5344CB8AC3E}">
        <p14:creationId xmlns:p14="http://schemas.microsoft.com/office/powerpoint/2010/main" val="342085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F2047A6-34B8-455C-A490-4D8E09DD413A}"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77BC75-0D8A-41B1-A898-4013A399506E}" type="slidenum">
              <a:rPr lang="it-IT" smtClean="0"/>
              <a:t>‹N›</a:t>
            </a:fld>
            <a:endParaRPr lang="it-IT"/>
          </a:p>
        </p:txBody>
      </p:sp>
    </p:spTree>
    <p:extLst>
      <p:ext uri="{BB962C8B-B14F-4D97-AF65-F5344CB8AC3E}">
        <p14:creationId xmlns:p14="http://schemas.microsoft.com/office/powerpoint/2010/main" val="295746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F2047A6-34B8-455C-A490-4D8E09DD413A}"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77BC75-0D8A-41B1-A898-4013A399506E}" type="slidenum">
              <a:rPr lang="it-IT" smtClean="0"/>
              <a:t>‹N›</a:t>
            </a:fld>
            <a:endParaRPr lang="it-IT"/>
          </a:p>
        </p:txBody>
      </p:sp>
    </p:spTree>
    <p:extLst>
      <p:ext uri="{BB962C8B-B14F-4D97-AF65-F5344CB8AC3E}">
        <p14:creationId xmlns:p14="http://schemas.microsoft.com/office/powerpoint/2010/main" val="180610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F2047A6-34B8-455C-A490-4D8E09DD413A}" type="datetimeFigureOut">
              <a:rPr lang="it-IT" smtClean="0"/>
              <a:t>12/04/2021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277BC75-0D8A-41B1-A898-4013A399506E}"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95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F2047A6-34B8-455C-A490-4D8E09DD413A}"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77BC75-0D8A-41B1-A898-4013A399506E}" type="slidenum">
              <a:rPr lang="it-IT" smtClean="0"/>
              <a:t>‹N›</a:t>
            </a:fld>
            <a:endParaRPr lang="it-IT"/>
          </a:p>
        </p:txBody>
      </p:sp>
    </p:spTree>
    <p:extLst>
      <p:ext uri="{BB962C8B-B14F-4D97-AF65-F5344CB8AC3E}">
        <p14:creationId xmlns:p14="http://schemas.microsoft.com/office/powerpoint/2010/main" val="158768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F2047A6-34B8-455C-A490-4D8E09DD413A}" type="datetimeFigureOut">
              <a:rPr lang="it-IT" smtClean="0"/>
              <a:t>12/04/2021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277BC75-0D8A-41B1-A898-4013A399506E}" type="slidenum">
              <a:rPr lang="it-IT" smtClean="0"/>
              <a:t>‹N›</a:t>
            </a:fld>
            <a:endParaRPr lang="it-IT"/>
          </a:p>
        </p:txBody>
      </p:sp>
    </p:spTree>
    <p:extLst>
      <p:ext uri="{BB962C8B-B14F-4D97-AF65-F5344CB8AC3E}">
        <p14:creationId xmlns:p14="http://schemas.microsoft.com/office/powerpoint/2010/main" val="204347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F2047A6-34B8-455C-A490-4D8E09DD413A}" type="datetimeFigureOut">
              <a:rPr lang="it-IT" smtClean="0"/>
              <a:t>12/04/2021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277BC75-0D8A-41B1-A898-4013A399506E}" type="slidenum">
              <a:rPr lang="it-IT" smtClean="0"/>
              <a:t>‹N›</a:t>
            </a:fld>
            <a:endParaRPr lang="it-IT"/>
          </a:p>
        </p:txBody>
      </p:sp>
    </p:spTree>
    <p:extLst>
      <p:ext uri="{BB962C8B-B14F-4D97-AF65-F5344CB8AC3E}">
        <p14:creationId xmlns:p14="http://schemas.microsoft.com/office/powerpoint/2010/main" val="257051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2047A6-34B8-455C-A490-4D8E09DD413A}" type="datetimeFigureOut">
              <a:rPr lang="it-IT" smtClean="0"/>
              <a:t>12/04/2021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C277BC75-0D8A-41B1-A898-4013A399506E}" type="slidenum">
              <a:rPr lang="it-IT" smtClean="0"/>
              <a:t>‹N›</a:t>
            </a:fld>
            <a:endParaRPr lang="it-IT"/>
          </a:p>
        </p:txBody>
      </p:sp>
    </p:spTree>
    <p:extLst>
      <p:ext uri="{BB962C8B-B14F-4D97-AF65-F5344CB8AC3E}">
        <p14:creationId xmlns:p14="http://schemas.microsoft.com/office/powerpoint/2010/main" val="280099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2047A6-34B8-455C-A490-4D8E09DD413A}" type="datetimeFigureOut">
              <a:rPr lang="it-IT" smtClean="0"/>
              <a:t>12/04/2021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77BC75-0D8A-41B1-A898-4013A399506E}" type="slidenum">
              <a:rPr lang="it-IT" smtClean="0"/>
              <a:t>‹N›</a:t>
            </a:fld>
            <a:endParaRPr lang="it-IT"/>
          </a:p>
        </p:txBody>
      </p:sp>
    </p:spTree>
    <p:extLst>
      <p:ext uri="{BB962C8B-B14F-4D97-AF65-F5344CB8AC3E}">
        <p14:creationId xmlns:p14="http://schemas.microsoft.com/office/powerpoint/2010/main" val="295362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F2047A6-34B8-455C-A490-4D8E09DD413A}" type="datetimeFigureOut">
              <a:rPr lang="it-IT" smtClean="0"/>
              <a:t>12/04/2021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277BC75-0D8A-41B1-A898-4013A399506E}" type="slidenum">
              <a:rPr lang="it-IT" smtClean="0"/>
              <a:t>‹N›</a:t>
            </a:fld>
            <a:endParaRPr lang="it-IT"/>
          </a:p>
        </p:txBody>
      </p:sp>
    </p:spTree>
    <p:extLst>
      <p:ext uri="{BB962C8B-B14F-4D97-AF65-F5344CB8AC3E}">
        <p14:creationId xmlns:p14="http://schemas.microsoft.com/office/powerpoint/2010/main" val="306718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2047A6-34B8-455C-A490-4D8E09DD413A}" type="datetimeFigureOut">
              <a:rPr lang="it-IT" smtClean="0"/>
              <a:t>12/04/2021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77BC75-0D8A-41B1-A898-4013A399506E}"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603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media/image2.pn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image" Target="../media/image32.pn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39.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9.png"/><Relationship Id="rId7" Type="http://schemas.openxmlformats.org/officeDocument/2006/relationships/image" Target="../media/image50.png"/><Relationship Id="rId12" Type="http://schemas.openxmlformats.org/officeDocument/2006/relationships/image" Target="../media/image56.png"/><Relationship Id="rId17" Type="http://schemas.openxmlformats.org/officeDocument/2006/relationships/image" Target="../media/image62.png"/><Relationship Id="rId2" Type="http://schemas.openxmlformats.org/officeDocument/2006/relationships/image" Target="../media/image48.png"/><Relationship Id="rId16"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55.png"/><Relationship Id="rId5" Type="http://schemas.openxmlformats.org/officeDocument/2006/relationships/image" Target="../media/image51.png"/><Relationship Id="rId15" Type="http://schemas.openxmlformats.org/officeDocument/2006/relationships/image" Target="../media/image59.png"/><Relationship Id="rId10" Type="http://schemas.openxmlformats.org/officeDocument/2006/relationships/image" Target="../media/image54.png"/><Relationship Id="rId9" Type="http://schemas.openxmlformats.org/officeDocument/2006/relationships/image" Target="../media/image53.png"/><Relationship Id="rId14" Type="http://schemas.openxmlformats.org/officeDocument/2006/relationships/image" Target="../media/image58.png"/></Relationships>
</file>

<file path=ppt/slides/_rels/slide15.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image" Target="../media/image19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0.png"/><Relationship Id="rId9" Type="http://schemas.openxmlformats.org/officeDocument/2006/relationships/image" Target="../media/image6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0.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10.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8.png"/><Relationship Id="rId5" Type="http://schemas.microsoft.com/office/2007/relationships/hdphoto" Target="../media/hdphoto2.wdp"/><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474F31CA-2F90-4E10-8092-DCCF95587FED}"/>
                  </a:ext>
                </a:extLst>
              </p:cNvPr>
              <p:cNvSpPr txBox="1"/>
              <p:nvPr/>
            </p:nvSpPr>
            <p:spPr>
              <a:xfrm>
                <a:off x="745371" y="1283143"/>
                <a:ext cx="14407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i="1" smtClean="0">
                          <a:latin typeface="Cambria Math" panose="02040503050406030204" pitchFamily="18" charset="0"/>
                          <a:ea typeface="Cambria Math" panose="02040503050406030204" pitchFamily="18" charset="0"/>
                        </a:rPr>
                        <m:t>𝜌</m:t>
                      </m:r>
                      <m:d>
                        <m:dPr>
                          <m:ctrlPr>
                            <a:rPr lang="it-IT" sz="280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𝑥</m:t>
                          </m:r>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𝑦</m:t>
                          </m:r>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𝑧</m:t>
                          </m:r>
                        </m:e>
                      </m:d>
                    </m:oMath>
                  </m:oMathPara>
                </a14:m>
                <a:endParaRPr lang="it-IT" sz="2800" dirty="0"/>
              </a:p>
            </p:txBody>
          </p:sp>
        </mc:Choice>
        <mc:Fallback xmlns="">
          <p:sp>
            <p:nvSpPr>
              <p:cNvPr id="2" name="CasellaDiTesto 1">
                <a:extLst>
                  <a:ext uri="{FF2B5EF4-FFF2-40B4-BE49-F238E27FC236}">
                    <a16:creationId xmlns:a16="http://schemas.microsoft.com/office/drawing/2014/main" id="{474F31CA-2F90-4E10-8092-DCCF95587FED}"/>
                  </a:ext>
                </a:extLst>
              </p:cNvPr>
              <p:cNvSpPr txBox="1">
                <a:spLocks noRot="1" noChangeAspect="1" noMove="1" noResize="1" noEditPoints="1" noAdjustHandles="1" noChangeArrowheads="1" noChangeShapeType="1" noTextEdit="1"/>
              </p:cNvSpPr>
              <p:nvPr/>
            </p:nvSpPr>
            <p:spPr>
              <a:xfrm>
                <a:off x="745371" y="1283143"/>
                <a:ext cx="1440715" cy="430887"/>
              </a:xfrm>
              <a:prstGeom prst="rect">
                <a:avLst/>
              </a:prstGeom>
              <a:blipFill>
                <a:blip r:embed="rId2"/>
                <a:stretch>
                  <a:fillRect/>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3A6D093E-F9F2-4196-B162-FCDFE5F047A5}"/>
              </a:ext>
            </a:extLst>
          </p:cNvPr>
          <p:cNvSpPr txBox="1"/>
          <p:nvPr/>
        </p:nvSpPr>
        <p:spPr>
          <a:xfrm>
            <a:off x="1210234" y="366080"/>
            <a:ext cx="10300447" cy="584775"/>
          </a:xfrm>
          <a:prstGeom prst="rect">
            <a:avLst/>
          </a:prstGeom>
          <a:noFill/>
          <a:ln>
            <a:solidFill>
              <a:schemeClr val="bg1"/>
            </a:solidFill>
          </a:ln>
        </p:spPr>
        <p:txBody>
          <a:bodyPr wrap="square" rtlCol="0">
            <a:spAutoFit/>
          </a:bodyPr>
          <a:lstStyle/>
          <a:p>
            <a:r>
              <a:rPr lang="it-IT" sz="3200" b="1" dirty="0">
                <a:solidFill>
                  <a:schemeClr val="accent1"/>
                </a:solidFill>
              </a:rPr>
              <a:t>IL PROBLEMA GENERALE DELL’ELETTROSTATICA NEL VUOTO</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EF758465-85FB-45FF-A467-32B710EB8EDB}"/>
                  </a:ext>
                </a:extLst>
              </p:cNvPr>
              <p:cNvSpPr txBox="1"/>
              <p:nvPr/>
            </p:nvSpPr>
            <p:spPr>
              <a:xfrm>
                <a:off x="9834690" y="3889383"/>
                <a:ext cx="1818639" cy="517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t-IT" sz="2800" i="1" smtClean="0">
                              <a:latin typeface="Cambria Math" panose="02040503050406030204" pitchFamily="18" charset="0"/>
                            </a:rPr>
                          </m:ctrlPr>
                        </m:dPr>
                        <m:e>
                          <m:acc>
                            <m:accPr>
                              <m:chr m:val="⃗"/>
                              <m:ctrlPr>
                                <a:rPr lang="it-IT" sz="2800" i="1">
                                  <a:latin typeface="Cambria Math" panose="02040503050406030204" pitchFamily="18" charset="0"/>
                                </a:rPr>
                              </m:ctrlPr>
                            </m:accPr>
                            <m:e>
                              <m:r>
                                <a:rPr lang="it-IT" sz="2800" i="1">
                                  <a:latin typeface="Cambria Math" panose="02040503050406030204" pitchFamily="18" charset="0"/>
                                </a:rPr>
                                <m:t>𝐹</m:t>
                              </m:r>
                            </m:e>
                          </m:acc>
                          <m:r>
                            <a:rPr lang="it-IT" sz="2800" i="1">
                              <a:latin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m:rPr>
                                  <m:sty m:val="p"/>
                                </m:rPr>
                                <a:rPr lang="it-IT" sz="2800" i="1">
                                  <a:latin typeface="Cambria Math" panose="02040503050406030204" pitchFamily="18" charset="0"/>
                                  <a:ea typeface="Cambria Math" panose="02040503050406030204" pitchFamily="18" charset="0"/>
                                </a:rPr>
                                <m:t>∇</m:t>
                              </m:r>
                            </m:e>
                          </m:acc>
                          <m:r>
                            <m:rPr>
                              <m:sty m:val="p"/>
                            </m:rPr>
                            <a:rPr lang="it-IT" sz="2800" b="0" i="0" smtClean="0">
                              <a:latin typeface="Cambria Math" panose="02040503050406030204" pitchFamily="18" charset="0"/>
                              <a:ea typeface="Cambria Math" panose="02040503050406030204" pitchFamily="18" charset="0"/>
                            </a:rPr>
                            <m:t>U</m:t>
                          </m:r>
                        </m:e>
                      </m:d>
                    </m:oMath>
                  </m:oMathPara>
                </a14:m>
                <a:endParaRPr lang="it-IT" sz="2800" dirty="0"/>
              </a:p>
            </p:txBody>
          </p:sp>
        </mc:Choice>
        <mc:Fallback xmlns="">
          <p:sp>
            <p:nvSpPr>
              <p:cNvPr id="5" name="CasellaDiTesto 4">
                <a:extLst>
                  <a:ext uri="{FF2B5EF4-FFF2-40B4-BE49-F238E27FC236}">
                    <a16:creationId xmlns:a16="http://schemas.microsoft.com/office/drawing/2014/main" id="{EF758465-85FB-45FF-A467-32B710EB8EDB}"/>
                  </a:ext>
                </a:extLst>
              </p:cNvPr>
              <p:cNvSpPr txBox="1">
                <a:spLocks noRot="1" noChangeAspect="1" noMove="1" noResize="1" noEditPoints="1" noAdjustHandles="1" noChangeArrowheads="1" noChangeShapeType="1" noTextEdit="1"/>
              </p:cNvSpPr>
              <p:nvPr/>
            </p:nvSpPr>
            <p:spPr>
              <a:xfrm>
                <a:off x="9834690" y="3889383"/>
                <a:ext cx="1818639" cy="517706"/>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6DC30187-1443-4905-A63E-A2927C85C625}"/>
                  </a:ext>
                </a:extLst>
              </p:cNvPr>
              <p:cNvSpPr txBox="1"/>
              <p:nvPr/>
            </p:nvSpPr>
            <p:spPr>
              <a:xfrm>
                <a:off x="985902" y="3429000"/>
                <a:ext cx="3472169" cy="1595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2800" i="1" smtClean="0">
                              <a:latin typeface="Cambria Math" panose="02040503050406030204" pitchFamily="18" charset="0"/>
                            </a:rPr>
                          </m:ctrlPr>
                        </m:dPr>
                        <m:e>
                          <m:eqArr>
                            <m:eqArrPr>
                              <m:ctrlPr>
                                <a:rPr lang="it-IT" sz="2800" i="1" smtClean="0">
                                  <a:latin typeface="Cambria Math" panose="02040503050406030204" pitchFamily="18" charset="0"/>
                                </a:rPr>
                              </m:ctrlPr>
                            </m:eqArrPr>
                            <m:e>
                              <m:r>
                                <a:rPr lang="it-IT" sz="2800" b="0" i="1" smtClean="0">
                                  <a:latin typeface="Cambria Math" panose="02040503050406030204" pitchFamily="18" charset="0"/>
                                </a:rPr>
                                <m:t>𝑑𝑖𝑣</m:t>
                              </m:r>
                              <m:r>
                                <a:rPr lang="it-IT" sz="2800" b="0" i="1" smtClean="0">
                                  <a:latin typeface="Cambria Math" panose="02040503050406030204" pitchFamily="18" charset="0"/>
                                </a:rPr>
                                <m:t> </m:t>
                              </m:r>
                              <m:sSub>
                                <m:sSubPr>
                                  <m:ctrlPr>
                                    <a:rPr lang="it-IT" sz="2800" b="0" i="1" smtClean="0">
                                      <a:latin typeface="Cambria Math" panose="02040503050406030204" pitchFamily="18" charset="0"/>
                                    </a:rPr>
                                  </m:ctrlPr>
                                </m:sSubPr>
                                <m:e>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𝐸</m:t>
                                      </m:r>
                                    </m:e>
                                  </m:acc>
                                </m:e>
                                <m:sub>
                                  <m:r>
                                    <a:rPr lang="it-IT" sz="2800" b="0" i="1" smtClean="0">
                                      <a:latin typeface="Cambria Math" panose="02040503050406030204" pitchFamily="18" charset="0"/>
                                    </a:rPr>
                                    <m:t>0</m:t>
                                  </m:r>
                                </m:sub>
                              </m:sSub>
                              <m:r>
                                <a:rPr lang="it-IT" sz="2800" b="0" i="1" smtClean="0">
                                  <a:latin typeface="Cambria Math" panose="02040503050406030204" pitchFamily="18" charset="0"/>
                                  <a:ea typeface="Cambria Math" panose="02040503050406030204" pitchFamily="18" charset="0"/>
                                </a:rPr>
                                <m:t>≡ </m:t>
                              </m:r>
                              <m:acc>
                                <m:accPr>
                                  <m:chr m:val="⃗"/>
                                  <m:ctrlPr>
                                    <a:rPr lang="it-IT" sz="2800" b="0" i="1" smtClean="0">
                                      <a:latin typeface="Cambria Math" panose="02040503050406030204" pitchFamily="18" charset="0"/>
                                      <a:ea typeface="Cambria Math" panose="02040503050406030204" pitchFamily="18" charset="0"/>
                                    </a:rPr>
                                  </m:ctrlPr>
                                </m:accPr>
                                <m:e>
                                  <m:r>
                                    <m:rPr>
                                      <m:sty m:val="p"/>
                                    </m:rPr>
                                    <a:rPr lang="it-IT" sz="2800" b="0" i="1" smtClean="0">
                                      <a:latin typeface="Cambria Math" panose="02040503050406030204" pitchFamily="18" charset="0"/>
                                      <a:ea typeface="Cambria Math" panose="02040503050406030204" pitchFamily="18" charset="0"/>
                                    </a:rPr>
                                    <m:t>∇</m:t>
                                  </m:r>
                                </m:e>
                              </m:acc>
                              <m:r>
                                <a:rPr lang="it-IT" sz="2800" b="0" i="1" smtClean="0">
                                  <a:latin typeface="Cambria Math" panose="02040503050406030204" pitchFamily="18" charset="0"/>
                                </a:rPr>
                                <m:t> </m:t>
                              </m:r>
                              <m:acc>
                                <m:accPr>
                                  <m:chr m:val="⃗"/>
                                  <m:ctrlPr>
                                    <a:rPr lang="it-IT" sz="2800" i="1" smtClean="0">
                                      <a:latin typeface="Cambria Math" panose="02040503050406030204" pitchFamily="18" charset="0"/>
                                    </a:rPr>
                                  </m:ctrlPr>
                                </m:accPr>
                                <m:e>
                                  <m:sSub>
                                    <m:sSubPr>
                                      <m:ctrlPr>
                                        <a:rPr lang="it-IT" sz="2800" i="1" smtClean="0">
                                          <a:latin typeface="Cambria Math" panose="02040503050406030204" pitchFamily="18" charset="0"/>
                                        </a:rPr>
                                      </m:ctrlPr>
                                    </m:sSubPr>
                                    <m:e>
                                      <m:r>
                                        <a:rPr lang="it-IT" sz="2800" b="0" i="1" smtClean="0">
                                          <a:latin typeface="Cambria Math" panose="02040503050406030204" pitchFamily="18" charset="0"/>
                                        </a:rPr>
                                        <m:t>𝐸</m:t>
                                      </m:r>
                                    </m:e>
                                    <m:sub>
                                      <m:r>
                                        <a:rPr lang="it-IT" sz="2800" b="0" i="1" smtClean="0">
                                          <a:latin typeface="Cambria Math" panose="02040503050406030204" pitchFamily="18" charset="0"/>
                                        </a:rPr>
                                        <m:t>0</m:t>
                                      </m:r>
                                    </m:sub>
                                  </m:sSub>
                                </m:e>
                              </m:acc>
                              <m:r>
                                <a:rPr lang="it-IT" sz="2800" b="0" i="1" smtClean="0">
                                  <a:latin typeface="Cambria Math" panose="02040503050406030204" pitchFamily="18" charset="0"/>
                                </a:rPr>
                                <m:t>=</m:t>
                              </m:r>
                              <m:f>
                                <m:fPr>
                                  <m:ctrlPr>
                                    <a:rPr lang="it-IT" sz="2800" b="0" i="1" smtClean="0">
                                      <a:latin typeface="Cambria Math" panose="02040503050406030204" pitchFamily="18" charset="0"/>
                                    </a:rPr>
                                  </m:ctrlPr>
                                </m:fPr>
                                <m:num>
                                  <m:r>
                                    <a:rPr lang="it-IT" sz="2800" i="1">
                                      <a:latin typeface="Cambria Math" panose="02040503050406030204" pitchFamily="18" charset="0"/>
                                      <a:ea typeface="Cambria Math" panose="02040503050406030204" pitchFamily="18" charset="0"/>
                                    </a:rPr>
                                    <m:t>𝜌</m:t>
                                  </m:r>
                                </m:num>
                                <m:den>
                                  <m:sSub>
                                    <m:sSubPr>
                                      <m:ctrlPr>
                                        <a:rPr lang="it-IT" sz="2800" i="1">
                                          <a:solidFill>
                                            <a:srgbClr val="000000"/>
                                          </a:solidFill>
                                          <a:latin typeface="Cambria Math" panose="02040503050406030204" pitchFamily="18" charset="0"/>
                                        </a:rPr>
                                      </m:ctrlPr>
                                    </m:sSubPr>
                                    <m:e>
                                      <m:r>
                                        <a:rPr lang="it-IT" sz="2800" i="1">
                                          <a:solidFill>
                                            <a:srgbClr val="000000"/>
                                          </a:solidFill>
                                          <a:latin typeface="Cambria Math" panose="02040503050406030204" pitchFamily="18" charset="0"/>
                                          <a:ea typeface="Cambria Math" panose="02040503050406030204" pitchFamily="18" charset="0"/>
                                        </a:rPr>
                                        <m:t>𝜀</m:t>
                                      </m:r>
                                    </m:e>
                                    <m:sub>
                                      <m:r>
                                        <a:rPr lang="it-IT" sz="2800" i="1">
                                          <a:solidFill>
                                            <a:srgbClr val="000000"/>
                                          </a:solidFill>
                                          <a:latin typeface="Cambria Math" panose="02040503050406030204" pitchFamily="18" charset="0"/>
                                        </a:rPr>
                                        <m:t>0</m:t>
                                      </m:r>
                                    </m:sub>
                                  </m:sSub>
                                </m:den>
                              </m:f>
                            </m:e>
                            <m:e>
                              <m:r>
                                <a:rPr lang="it-IT" sz="2800" b="0" i="1" smtClean="0">
                                  <a:latin typeface="Cambria Math" panose="02040503050406030204" pitchFamily="18" charset="0"/>
                                </a:rPr>
                                <m:t>𝑟𝑜𝑡</m:t>
                              </m:r>
                              <m:sSub>
                                <m:sSubPr>
                                  <m:ctrlPr>
                                    <a:rPr lang="it-IT" sz="2800" i="1">
                                      <a:latin typeface="Cambria Math" panose="02040503050406030204" pitchFamily="18" charset="0"/>
                                    </a:rPr>
                                  </m:ctrlPr>
                                </m:sSubPr>
                                <m:e>
                                  <m:acc>
                                    <m:accPr>
                                      <m:chr m:val="⃗"/>
                                      <m:ctrlPr>
                                        <a:rPr lang="it-IT" sz="2800" i="1">
                                          <a:latin typeface="Cambria Math" panose="02040503050406030204" pitchFamily="18" charset="0"/>
                                        </a:rPr>
                                      </m:ctrlPr>
                                    </m:accPr>
                                    <m:e>
                                      <m:r>
                                        <a:rPr lang="it-IT" sz="2800" i="1">
                                          <a:latin typeface="Cambria Math" panose="02040503050406030204" pitchFamily="18" charset="0"/>
                                        </a:rPr>
                                        <m:t>𝐸</m:t>
                                      </m:r>
                                    </m:e>
                                  </m:acc>
                                </m:e>
                                <m:sub>
                                  <m:r>
                                    <a:rPr lang="it-IT" sz="2800" i="1">
                                      <a:latin typeface="Cambria Math" panose="02040503050406030204" pitchFamily="18" charset="0"/>
                                    </a:rPr>
                                    <m:t>0</m:t>
                                  </m:r>
                                </m:sub>
                              </m:sSub>
                              <m:r>
                                <a:rPr lang="it-IT" sz="2800" i="1" smtClean="0">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m:rPr>
                                      <m:sty m:val="p"/>
                                    </m:rPr>
                                    <a:rPr lang="it-IT" sz="2800" i="1">
                                      <a:latin typeface="Cambria Math" panose="02040503050406030204" pitchFamily="18" charset="0"/>
                                      <a:ea typeface="Cambria Math" panose="02040503050406030204" pitchFamily="18" charset="0"/>
                                    </a:rPr>
                                    <m:t>∇</m:t>
                                  </m:r>
                                </m:e>
                              </m:acc>
                              <m:r>
                                <a:rPr lang="it-IT" sz="2800" b="0" i="1" smtClean="0">
                                  <a:latin typeface="Cambria Math" panose="02040503050406030204" pitchFamily="18" charset="0"/>
                                  <a:ea typeface="Cambria Math" panose="02040503050406030204" pitchFamily="18" charset="0"/>
                                </a:rPr>
                                <m:t> ∧ </m:t>
                              </m:r>
                              <m:acc>
                                <m:accPr>
                                  <m:chr m:val="⃗"/>
                                  <m:ctrlPr>
                                    <a:rPr lang="it-IT" sz="2800" i="1">
                                      <a:latin typeface="Cambria Math" panose="02040503050406030204" pitchFamily="18" charset="0"/>
                                    </a:rPr>
                                  </m:ctrlPr>
                                </m:accPr>
                                <m:e>
                                  <m:sSub>
                                    <m:sSubPr>
                                      <m:ctrlPr>
                                        <a:rPr lang="it-IT" sz="2800" i="1">
                                          <a:latin typeface="Cambria Math" panose="02040503050406030204" pitchFamily="18" charset="0"/>
                                        </a:rPr>
                                      </m:ctrlPr>
                                    </m:sSubPr>
                                    <m:e>
                                      <m:r>
                                        <a:rPr lang="it-IT" sz="2800" i="1">
                                          <a:latin typeface="Cambria Math" panose="02040503050406030204" pitchFamily="18" charset="0"/>
                                        </a:rPr>
                                        <m:t>𝐸</m:t>
                                      </m:r>
                                    </m:e>
                                    <m:sub>
                                      <m:r>
                                        <a:rPr lang="it-IT" sz="2800" i="1">
                                          <a:latin typeface="Cambria Math" panose="02040503050406030204" pitchFamily="18" charset="0"/>
                                        </a:rPr>
                                        <m:t>0</m:t>
                                      </m:r>
                                    </m:sub>
                                  </m:sSub>
                                </m:e>
                              </m:acc>
                              <m:r>
                                <a:rPr lang="it-IT" sz="2800" b="0" i="1" smtClean="0">
                                  <a:latin typeface="Cambria Math" panose="02040503050406030204" pitchFamily="18" charset="0"/>
                                </a:rPr>
                                <m:t>=</m:t>
                              </m:r>
                              <m:r>
                                <a:rPr lang="it-IT" sz="2800" i="1">
                                  <a:latin typeface="Cambria Math" panose="02040503050406030204" pitchFamily="18" charset="0"/>
                                  <a:ea typeface="Cambria Math" panose="02040503050406030204" pitchFamily="18" charset="0"/>
                                </a:rPr>
                                <m:t>∅</m:t>
                              </m:r>
                            </m:e>
                          </m:eqArr>
                        </m:e>
                      </m:d>
                    </m:oMath>
                  </m:oMathPara>
                </a14:m>
                <a:endParaRPr lang="it-IT" sz="2800" dirty="0"/>
              </a:p>
            </p:txBody>
          </p:sp>
        </mc:Choice>
        <mc:Fallback xmlns="">
          <p:sp>
            <p:nvSpPr>
              <p:cNvPr id="6" name="CasellaDiTesto 5">
                <a:extLst>
                  <a:ext uri="{FF2B5EF4-FFF2-40B4-BE49-F238E27FC236}">
                    <a16:creationId xmlns:a16="http://schemas.microsoft.com/office/drawing/2014/main" id="{6DC30187-1443-4905-A63E-A2927C85C625}"/>
                  </a:ext>
                </a:extLst>
              </p:cNvPr>
              <p:cNvSpPr txBox="1">
                <a:spLocks noRot="1" noChangeAspect="1" noMove="1" noResize="1" noEditPoints="1" noAdjustHandles="1" noChangeArrowheads="1" noChangeShapeType="1" noTextEdit="1"/>
              </p:cNvSpPr>
              <p:nvPr/>
            </p:nvSpPr>
            <p:spPr>
              <a:xfrm>
                <a:off x="985902" y="3429000"/>
                <a:ext cx="3472169" cy="1595501"/>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3DF1FCB2-857F-4EFB-8E29-8F474691FBB1}"/>
                  </a:ext>
                </a:extLst>
              </p:cNvPr>
              <p:cNvSpPr txBox="1"/>
              <p:nvPr/>
            </p:nvSpPr>
            <p:spPr>
              <a:xfrm>
                <a:off x="6500109" y="3927867"/>
                <a:ext cx="1746054"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sSub>
                            <m:sSubPr>
                              <m:ctrlPr>
                                <a:rPr lang="it-IT" sz="2800" i="1">
                                  <a:latin typeface="Cambria Math" panose="02040503050406030204" pitchFamily="18" charset="0"/>
                                </a:rPr>
                              </m:ctrlPr>
                            </m:sSubPr>
                            <m:e>
                              <m:r>
                                <a:rPr lang="it-IT" sz="2800" i="1">
                                  <a:latin typeface="Cambria Math" panose="02040503050406030204" pitchFamily="18" charset="0"/>
                                </a:rPr>
                                <m:t>𝐸</m:t>
                              </m:r>
                            </m:e>
                            <m:sub>
                              <m:r>
                                <a:rPr lang="it-IT" sz="2800" i="1">
                                  <a:latin typeface="Cambria Math" panose="02040503050406030204" pitchFamily="18" charset="0"/>
                                </a:rPr>
                                <m:t>0</m:t>
                              </m:r>
                            </m:sub>
                          </m:sSub>
                        </m:e>
                      </m:acc>
                      <m:r>
                        <a:rPr lang="it-IT" sz="2800" b="0" i="1" smtClean="0">
                          <a:latin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m:rPr>
                              <m:sty m:val="p"/>
                            </m:rPr>
                            <a:rPr lang="it-IT" sz="2800" i="1">
                              <a:latin typeface="Cambria Math" panose="02040503050406030204" pitchFamily="18" charset="0"/>
                              <a:ea typeface="Cambria Math" panose="02040503050406030204" pitchFamily="18" charset="0"/>
                            </a:rPr>
                            <m:t>∇</m:t>
                          </m:r>
                        </m:e>
                      </m:acc>
                      <m:sSub>
                        <m:sSubPr>
                          <m:ctrlPr>
                            <a:rPr lang="it-IT" sz="2800" i="1" smtClean="0">
                              <a:latin typeface="Cambria Math" panose="02040503050406030204" pitchFamily="18" charset="0"/>
                              <a:ea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𝑉</m:t>
                          </m:r>
                        </m:e>
                        <m:sub>
                          <m:r>
                            <a:rPr lang="it-IT" sz="2800" b="0" i="1" smtClean="0">
                              <a:latin typeface="Cambria Math" panose="02040503050406030204" pitchFamily="18" charset="0"/>
                              <a:ea typeface="Cambria Math" panose="02040503050406030204" pitchFamily="18" charset="0"/>
                            </a:rPr>
                            <m:t>0</m:t>
                          </m:r>
                        </m:sub>
                      </m:sSub>
                    </m:oMath>
                  </m:oMathPara>
                </a14:m>
                <a:endParaRPr lang="it-IT" sz="2800" dirty="0"/>
              </a:p>
            </p:txBody>
          </p:sp>
        </mc:Choice>
        <mc:Fallback xmlns="">
          <p:sp>
            <p:nvSpPr>
              <p:cNvPr id="9" name="CasellaDiTesto 8">
                <a:extLst>
                  <a:ext uri="{FF2B5EF4-FFF2-40B4-BE49-F238E27FC236}">
                    <a16:creationId xmlns:a16="http://schemas.microsoft.com/office/drawing/2014/main" id="{3DF1FCB2-857F-4EFB-8E29-8F474691FBB1}"/>
                  </a:ext>
                </a:extLst>
              </p:cNvPr>
              <p:cNvSpPr txBox="1">
                <a:spLocks noRot="1" noChangeAspect="1" noMove="1" noResize="1" noEditPoints="1" noAdjustHandles="1" noChangeArrowheads="1" noChangeShapeType="1" noTextEdit="1"/>
              </p:cNvSpPr>
              <p:nvPr/>
            </p:nvSpPr>
            <p:spPr>
              <a:xfrm>
                <a:off x="6500109" y="3927867"/>
                <a:ext cx="1746054" cy="483146"/>
              </a:xfrm>
              <a:prstGeom prst="rect">
                <a:avLst/>
              </a:prstGeom>
              <a:blipFill>
                <a:blip r:embed="rId7"/>
                <a:stretch>
                  <a:fillRect/>
                </a:stretch>
              </a:blipFill>
            </p:spPr>
            <p:txBody>
              <a:bodyPr/>
              <a:lstStyle/>
              <a:p>
                <a:r>
                  <a:rPr lang="it-IT">
                    <a:noFill/>
                  </a:rPr>
                  <a:t> </a:t>
                </a:r>
              </a:p>
            </p:txBody>
          </p:sp>
        </mc:Fallback>
      </mc:AlternateContent>
      <p:grpSp>
        <p:nvGrpSpPr>
          <p:cNvPr id="7" name="Gruppo 6">
            <a:extLst>
              <a:ext uri="{FF2B5EF4-FFF2-40B4-BE49-F238E27FC236}">
                <a16:creationId xmlns:a16="http://schemas.microsoft.com/office/drawing/2014/main" id="{CF941DD3-1CD4-4C2B-BCF0-B347F805FF55}"/>
              </a:ext>
            </a:extLst>
          </p:cNvPr>
          <p:cNvGrpSpPr/>
          <p:nvPr/>
        </p:nvGrpSpPr>
        <p:grpSpPr>
          <a:xfrm>
            <a:off x="3058488" y="1240797"/>
            <a:ext cx="7273655" cy="1964821"/>
            <a:chOff x="3058488" y="1240797"/>
            <a:chExt cx="7273655" cy="1964821"/>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25016CB8-32D2-4142-A3B4-1C867577A824}"/>
                    </a:ext>
                  </a:extLst>
                </p:cNvPr>
                <p:cNvSpPr txBox="1"/>
                <p:nvPr/>
              </p:nvSpPr>
              <p:spPr>
                <a:xfrm>
                  <a:off x="8714456" y="1240797"/>
                  <a:ext cx="16176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𝐸</m:t>
                        </m:r>
                        <m:d>
                          <m:dPr>
                            <m:ctrlPr>
                              <a:rPr lang="it-IT" sz="2800" b="0" i="1" smtClean="0">
                                <a:latin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m:t>
                            </m:r>
                          </m:e>
                        </m:d>
                        <m:r>
                          <a:rPr lang="it-IT" sz="2800" b="0" i="1" smtClean="0">
                            <a:latin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m:t>
                        </m:r>
                      </m:oMath>
                    </m:oMathPara>
                  </a14:m>
                  <a:endParaRPr lang="it-IT" sz="2800" dirty="0"/>
                </a:p>
              </p:txBody>
            </p:sp>
          </mc:Choice>
          <mc:Fallback xmlns="">
            <p:sp>
              <p:nvSpPr>
                <p:cNvPr id="4" name="CasellaDiTesto 3">
                  <a:extLst>
                    <a:ext uri="{FF2B5EF4-FFF2-40B4-BE49-F238E27FC236}">
                      <a16:creationId xmlns:a16="http://schemas.microsoft.com/office/drawing/2014/main" id="{25016CB8-32D2-4142-A3B4-1C867577A824}"/>
                    </a:ext>
                  </a:extLst>
                </p:cNvPr>
                <p:cNvSpPr txBox="1">
                  <a:spLocks noRot="1" noChangeAspect="1" noMove="1" noResize="1" noEditPoints="1" noAdjustHandles="1" noChangeArrowheads="1" noChangeShapeType="1" noTextEdit="1"/>
                </p:cNvSpPr>
                <p:nvPr/>
              </p:nvSpPr>
              <p:spPr>
                <a:xfrm>
                  <a:off x="8714456" y="1240797"/>
                  <a:ext cx="1617687" cy="430887"/>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9B728B23-AA7B-42E4-AEDA-5C1C2F27B058}"/>
                    </a:ext>
                  </a:extLst>
                </p:cNvPr>
                <p:cNvSpPr/>
                <p:nvPr/>
              </p:nvSpPr>
              <p:spPr>
                <a:xfrm>
                  <a:off x="3496336" y="2074924"/>
                  <a:ext cx="4271361" cy="11306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solidFill>
                                  <a:srgbClr val="000000"/>
                                </a:solidFill>
                                <a:latin typeface="Cambria Math" panose="02040503050406030204" pitchFamily="18" charset="0"/>
                              </a:rPr>
                            </m:ctrlPr>
                          </m:accPr>
                          <m:e>
                            <m:sSub>
                              <m:sSubPr>
                                <m:ctrlPr>
                                  <a:rPr lang="it-IT" sz="3200" i="1">
                                    <a:solidFill>
                                      <a:srgbClr val="000000"/>
                                    </a:solidFill>
                                    <a:latin typeface="Cambria Math" panose="02040503050406030204" pitchFamily="18" charset="0"/>
                                  </a:rPr>
                                </m:ctrlPr>
                              </m:sSubPr>
                              <m:e>
                                <m:r>
                                  <a:rPr lang="it-IT" sz="3200" i="1">
                                    <a:solidFill>
                                      <a:srgbClr val="000000"/>
                                    </a:solidFill>
                                    <a:latin typeface="Cambria Math" panose="02040503050406030204" pitchFamily="18" charset="0"/>
                                  </a:rPr>
                                  <m:t>𝐸</m:t>
                                </m:r>
                              </m:e>
                              <m:sub>
                                <m:r>
                                  <a:rPr lang="it-IT" sz="3200" i="1">
                                    <a:solidFill>
                                      <a:srgbClr val="000000"/>
                                    </a:solidFill>
                                    <a:latin typeface="Cambria Math" panose="02040503050406030204" pitchFamily="18" charset="0"/>
                                  </a:rPr>
                                  <m:t>0</m:t>
                                </m:r>
                              </m:sub>
                            </m:sSub>
                          </m:e>
                        </m:acc>
                        <m:d>
                          <m:dPr>
                            <m:ctrlPr>
                              <a:rPr lang="it-IT" sz="3200" i="1" smtClean="0">
                                <a:solidFill>
                                  <a:srgbClr val="000000"/>
                                </a:solidFill>
                                <a:latin typeface="Cambria Math" panose="02040503050406030204" pitchFamily="18" charset="0"/>
                              </a:rPr>
                            </m:ctrlPr>
                          </m:dPr>
                          <m:e>
                            <m:acc>
                              <m:accPr>
                                <m:chr m:val="⃗"/>
                                <m:ctrlPr>
                                  <a:rPr lang="it-IT" sz="3200" i="1" smtClean="0">
                                    <a:solidFill>
                                      <a:srgbClr val="000000"/>
                                    </a:solidFill>
                                    <a:latin typeface="Cambria Math" panose="02040503050406030204" pitchFamily="18" charset="0"/>
                                  </a:rPr>
                                </m:ctrlPr>
                              </m:accPr>
                              <m:e>
                                <m:r>
                                  <a:rPr lang="it-IT" sz="3200" b="0" i="1" smtClean="0">
                                    <a:solidFill>
                                      <a:srgbClr val="000000"/>
                                    </a:solidFill>
                                    <a:latin typeface="Cambria Math" panose="02040503050406030204" pitchFamily="18" charset="0"/>
                                  </a:rPr>
                                  <m:t>𝑟</m:t>
                                </m:r>
                              </m:e>
                            </m:acc>
                          </m:e>
                        </m:d>
                        <m:r>
                          <a:rPr lang="it-IT" sz="3200" b="0" i="1" smtClean="0">
                            <a:solidFill>
                              <a:srgbClr val="000000"/>
                            </a:solidFill>
                            <a:latin typeface="Cambria Math" panose="02040503050406030204" pitchFamily="18" charset="0"/>
                          </a:rPr>
                          <m:t>=</m:t>
                        </m:r>
                        <m:f>
                          <m:fPr>
                            <m:ctrlPr>
                              <a:rPr lang="it-IT" sz="3200" b="0" i="1" smtClean="0">
                                <a:solidFill>
                                  <a:srgbClr val="000000"/>
                                </a:solidFill>
                                <a:latin typeface="Cambria Math" panose="02040503050406030204" pitchFamily="18" charset="0"/>
                              </a:rPr>
                            </m:ctrlPr>
                          </m:fPr>
                          <m:num>
                            <m:r>
                              <a:rPr lang="it-IT" sz="3200" b="0" i="1" smtClean="0">
                                <a:solidFill>
                                  <a:srgbClr val="000000"/>
                                </a:solidFill>
                                <a:latin typeface="Cambria Math" panose="02040503050406030204" pitchFamily="18" charset="0"/>
                              </a:rPr>
                              <m:t>1</m:t>
                            </m:r>
                          </m:num>
                          <m:den>
                            <m:r>
                              <a:rPr lang="it-IT" sz="3200" b="0" i="1" smtClean="0">
                                <a:solidFill>
                                  <a:srgbClr val="000000"/>
                                </a:solidFill>
                                <a:latin typeface="Cambria Math" panose="02040503050406030204" pitchFamily="18" charset="0"/>
                              </a:rPr>
                              <m:t>4</m:t>
                            </m:r>
                            <m:r>
                              <a:rPr lang="it-IT" sz="3200" b="0" i="1" smtClean="0">
                                <a:solidFill>
                                  <a:srgbClr val="000000"/>
                                </a:solidFill>
                                <a:latin typeface="Cambria Math" panose="02040503050406030204" pitchFamily="18" charset="0"/>
                                <a:ea typeface="Cambria Math" panose="02040503050406030204" pitchFamily="18" charset="0"/>
                              </a:rPr>
                              <m:t>𝜋</m:t>
                            </m:r>
                            <m:sSub>
                              <m:sSubPr>
                                <m:ctrlPr>
                                  <a:rPr lang="it-IT" sz="3200" b="0" i="1" smtClean="0">
                                    <a:solidFill>
                                      <a:srgbClr val="000000"/>
                                    </a:solidFill>
                                    <a:latin typeface="Cambria Math" panose="02040503050406030204" pitchFamily="18" charset="0"/>
                                  </a:rPr>
                                </m:ctrlPr>
                              </m:sSubPr>
                              <m:e>
                                <m:r>
                                  <a:rPr lang="it-IT" sz="3200" b="0" i="1" smtClean="0">
                                    <a:solidFill>
                                      <a:srgbClr val="000000"/>
                                    </a:solidFill>
                                    <a:latin typeface="Cambria Math" panose="02040503050406030204" pitchFamily="18" charset="0"/>
                                    <a:ea typeface="Cambria Math" panose="02040503050406030204" pitchFamily="18" charset="0"/>
                                  </a:rPr>
                                  <m:t>𝜀</m:t>
                                </m:r>
                              </m:e>
                              <m:sub>
                                <m:r>
                                  <a:rPr lang="it-IT" sz="3200" b="0" i="1" smtClean="0">
                                    <a:solidFill>
                                      <a:srgbClr val="000000"/>
                                    </a:solidFill>
                                    <a:latin typeface="Cambria Math" panose="02040503050406030204" pitchFamily="18" charset="0"/>
                                  </a:rPr>
                                  <m:t>0</m:t>
                                </m:r>
                              </m:sub>
                            </m:sSub>
                          </m:den>
                        </m:f>
                        <m:nary>
                          <m:naryPr>
                            <m:limLoc m:val="subSup"/>
                            <m:grow m:val="on"/>
                            <m:supHide m:val="on"/>
                            <m:ctrlPr>
                              <a:rPr lang="it-IT" sz="3200" i="1" dirty="0" smtClean="0">
                                <a:latin typeface="Cambria Math" panose="02040503050406030204" pitchFamily="18" charset="0"/>
                              </a:rPr>
                            </m:ctrlPr>
                          </m:naryPr>
                          <m:sub>
                            <m:r>
                              <a:rPr lang="it-IT" sz="3200" i="1" dirty="0">
                                <a:latin typeface="Cambria Math" panose="02040503050406030204" pitchFamily="18" charset="0"/>
                              </a:rPr>
                              <m:t>𝜏</m:t>
                            </m:r>
                          </m:sub>
                          <m:sup/>
                          <m:e>
                            <m:f>
                              <m:fPr>
                                <m:ctrlPr>
                                  <a:rPr lang="it-IT" sz="3200" b="0" i="1" dirty="0" smtClean="0">
                                    <a:latin typeface="Cambria Math" panose="02040503050406030204" pitchFamily="18" charset="0"/>
                                  </a:rPr>
                                </m:ctrlPr>
                              </m:fPr>
                              <m:num>
                                <m:r>
                                  <a:rPr lang="it-IT" sz="3200" b="0" i="1" dirty="0" smtClean="0">
                                    <a:latin typeface="Cambria Math" panose="02040503050406030204" pitchFamily="18" charset="0"/>
                                    <a:ea typeface="Cambria Math" panose="02040503050406030204" pitchFamily="18" charset="0"/>
                                  </a:rPr>
                                  <m:t>𝜌</m:t>
                                </m:r>
                              </m:num>
                              <m:den>
                                <m:sSup>
                                  <m:sSupPr>
                                    <m:ctrlPr>
                                      <a:rPr lang="it-IT" sz="3200" b="0" i="1" dirty="0" smtClean="0">
                                        <a:latin typeface="Cambria Math" panose="02040503050406030204" pitchFamily="18" charset="0"/>
                                      </a:rPr>
                                    </m:ctrlPr>
                                  </m:sSupPr>
                                  <m:e>
                                    <m:r>
                                      <a:rPr lang="it-IT" sz="3200" b="0" i="1" dirty="0" smtClean="0">
                                        <a:latin typeface="Cambria Math" panose="02040503050406030204" pitchFamily="18" charset="0"/>
                                      </a:rPr>
                                      <m:t>𝑟</m:t>
                                    </m:r>
                                  </m:e>
                                  <m:sup>
                                    <m:r>
                                      <a:rPr lang="it-IT" sz="3200" b="0" i="1" dirty="0" smtClean="0">
                                        <a:latin typeface="Cambria Math" panose="02040503050406030204" pitchFamily="18" charset="0"/>
                                      </a:rPr>
                                      <m:t>3</m:t>
                                    </m:r>
                                  </m:sup>
                                </m:sSup>
                              </m:den>
                            </m:f>
                            <m:acc>
                              <m:accPr>
                                <m:chr m:val="̂"/>
                                <m:ctrlPr>
                                  <a:rPr lang="it-IT" sz="3200" b="0" i="1" dirty="0" smtClean="0">
                                    <a:solidFill>
                                      <a:srgbClr val="000000"/>
                                    </a:solidFill>
                                    <a:latin typeface="Cambria Math" panose="02040503050406030204" pitchFamily="18" charset="0"/>
                                  </a:rPr>
                                </m:ctrlPr>
                              </m:accPr>
                              <m:e>
                                <m:r>
                                  <a:rPr lang="it-IT" sz="3200" b="0" i="1" dirty="0" smtClean="0">
                                    <a:solidFill>
                                      <a:srgbClr val="000000"/>
                                    </a:solidFill>
                                    <a:latin typeface="Cambria Math" panose="02040503050406030204" pitchFamily="18" charset="0"/>
                                  </a:rPr>
                                  <m:t>𝑟</m:t>
                                </m:r>
                              </m:e>
                            </m:acc>
                            <m:r>
                              <a:rPr lang="it-IT" sz="3200" b="0" i="1" smtClean="0">
                                <a:solidFill>
                                  <a:srgbClr val="000000"/>
                                </a:solidFill>
                                <a:latin typeface="Cambria Math" panose="02040503050406030204" pitchFamily="18" charset="0"/>
                              </a:rPr>
                              <m:t>𝑑</m:t>
                            </m:r>
                            <m:r>
                              <a:rPr lang="it-IT" sz="3200" b="0" i="1" smtClean="0">
                                <a:solidFill>
                                  <a:srgbClr val="000000"/>
                                </a:solidFill>
                                <a:latin typeface="Cambria Math" panose="02040503050406030204" pitchFamily="18" charset="0"/>
                                <a:ea typeface="Cambria Math" panose="02040503050406030204" pitchFamily="18" charset="0"/>
                              </a:rPr>
                              <m:t>𝜏</m:t>
                            </m:r>
                          </m:e>
                        </m:nary>
                      </m:oMath>
                    </m:oMathPara>
                  </a14:m>
                  <a:endParaRPr lang="it-IT" sz="3200" dirty="0"/>
                </a:p>
              </p:txBody>
            </p:sp>
          </mc:Choice>
          <mc:Fallback xmlns="">
            <p:sp>
              <p:nvSpPr>
                <p:cNvPr id="8" name="Rettangolo 7">
                  <a:extLst>
                    <a:ext uri="{FF2B5EF4-FFF2-40B4-BE49-F238E27FC236}">
                      <a16:creationId xmlns:a16="http://schemas.microsoft.com/office/drawing/2014/main" id="{9B728B23-AA7B-42E4-AEDA-5C1C2F27B058}"/>
                    </a:ext>
                  </a:extLst>
                </p:cNvPr>
                <p:cNvSpPr>
                  <a:spLocks noRot="1" noChangeAspect="1" noMove="1" noResize="1" noEditPoints="1" noAdjustHandles="1" noChangeArrowheads="1" noChangeShapeType="1" noTextEdit="1"/>
                </p:cNvSpPr>
                <p:nvPr/>
              </p:nvSpPr>
              <p:spPr>
                <a:xfrm>
                  <a:off x="3496336" y="2074924"/>
                  <a:ext cx="4271361" cy="1130694"/>
                </a:xfrm>
                <a:prstGeom prst="rect">
                  <a:avLst/>
                </a:prstGeom>
                <a:blipFill>
                  <a:blip r:embed="rId9"/>
                  <a:stretch>
                    <a:fillRect/>
                  </a:stretch>
                </a:blipFill>
              </p:spPr>
              <p:txBody>
                <a:bodyPr/>
                <a:lstStyle/>
                <a:p>
                  <a:r>
                    <a:rPr lang="it-IT">
                      <a:noFill/>
                    </a:rPr>
                    <a:t> </a:t>
                  </a:r>
                </a:p>
              </p:txBody>
            </p:sp>
          </mc:Fallback>
        </mc:AlternateContent>
        <p:sp>
          <p:nvSpPr>
            <p:cNvPr id="10" name="CasellaDiTesto 9">
              <a:extLst>
                <a:ext uri="{FF2B5EF4-FFF2-40B4-BE49-F238E27FC236}">
                  <a16:creationId xmlns:a16="http://schemas.microsoft.com/office/drawing/2014/main" id="{D69D72CB-B2F0-4BFA-9207-4CB78BF99B33}"/>
                </a:ext>
              </a:extLst>
            </p:cNvPr>
            <p:cNvSpPr txBox="1"/>
            <p:nvPr/>
          </p:nvSpPr>
          <p:spPr>
            <a:xfrm>
              <a:off x="3058488" y="1282057"/>
              <a:ext cx="4783566" cy="461665"/>
            </a:xfrm>
            <a:prstGeom prst="rect">
              <a:avLst/>
            </a:prstGeom>
            <a:noFill/>
          </p:spPr>
          <p:txBody>
            <a:bodyPr wrap="square" rtlCol="0">
              <a:spAutoFit/>
            </a:bodyPr>
            <a:lstStyle/>
            <a:p>
              <a:r>
                <a:rPr lang="it-IT" sz="2400" dirty="0"/>
                <a:t>SE IMPONIAMO LA CONDIZIONE CHE</a:t>
              </a:r>
            </a:p>
          </p:txBody>
        </p:sp>
      </p:grpSp>
      <p:sp>
        <p:nvSpPr>
          <p:cNvPr id="11" name="CasellaDiTesto 10">
            <a:extLst>
              <a:ext uri="{FF2B5EF4-FFF2-40B4-BE49-F238E27FC236}">
                <a16:creationId xmlns:a16="http://schemas.microsoft.com/office/drawing/2014/main" id="{C88DE962-8AE5-40C0-A757-0006B694FD91}"/>
              </a:ext>
            </a:extLst>
          </p:cNvPr>
          <p:cNvSpPr txBox="1"/>
          <p:nvPr/>
        </p:nvSpPr>
        <p:spPr>
          <a:xfrm>
            <a:off x="674094" y="5422153"/>
            <a:ext cx="4095783" cy="523220"/>
          </a:xfrm>
          <a:prstGeom prst="rect">
            <a:avLst/>
          </a:prstGeom>
          <a:noFill/>
        </p:spPr>
        <p:txBody>
          <a:bodyPr wrap="square" rtlCol="0">
            <a:spAutoFit/>
          </a:bodyPr>
          <a:lstStyle/>
          <a:p>
            <a:r>
              <a:rPr lang="it-IT" sz="2800" dirty="0"/>
              <a:t>EQUAZIONI DI MAXWELL</a:t>
            </a:r>
          </a:p>
        </p:txBody>
      </p:sp>
      <p:sp>
        <p:nvSpPr>
          <p:cNvPr id="12" name="Rettangolo 11">
            <a:extLst>
              <a:ext uri="{FF2B5EF4-FFF2-40B4-BE49-F238E27FC236}">
                <a16:creationId xmlns:a16="http://schemas.microsoft.com/office/drawing/2014/main" id="{18809143-014F-48A9-A8D6-EFA61D496181}"/>
              </a:ext>
            </a:extLst>
          </p:cNvPr>
          <p:cNvSpPr/>
          <p:nvPr/>
        </p:nvSpPr>
        <p:spPr>
          <a:xfrm>
            <a:off x="525947" y="3617925"/>
            <a:ext cx="595035" cy="461665"/>
          </a:xfrm>
          <a:prstGeom prst="rect">
            <a:avLst/>
          </a:prstGeom>
        </p:spPr>
        <p:txBody>
          <a:bodyPr wrap="none">
            <a:spAutoFit/>
          </a:bodyPr>
          <a:lstStyle/>
          <a:p>
            <a:r>
              <a:rPr lang="it-IT" sz="2400" dirty="0"/>
              <a:t>(1) </a:t>
            </a:r>
          </a:p>
        </p:txBody>
      </p:sp>
      <p:sp>
        <p:nvSpPr>
          <p:cNvPr id="13" name="Rettangolo 12">
            <a:extLst>
              <a:ext uri="{FF2B5EF4-FFF2-40B4-BE49-F238E27FC236}">
                <a16:creationId xmlns:a16="http://schemas.microsoft.com/office/drawing/2014/main" id="{2FFC1387-2D0A-4607-8BA8-C212F4641BC3}"/>
              </a:ext>
            </a:extLst>
          </p:cNvPr>
          <p:cNvSpPr/>
          <p:nvPr/>
        </p:nvSpPr>
        <p:spPr>
          <a:xfrm>
            <a:off x="458407" y="4341370"/>
            <a:ext cx="595035" cy="461665"/>
          </a:xfrm>
          <a:prstGeom prst="rect">
            <a:avLst/>
          </a:prstGeom>
        </p:spPr>
        <p:txBody>
          <a:bodyPr wrap="none">
            <a:spAutoFit/>
          </a:bodyPr>
          <a:lstStyle/>
          <a:p>
            <a:r>
              <a:rPr lang="it-IT" sz="2400" dirty="0"/>
              <a:t>(3) </a:t>
            </a:r>
          </a:p>
        </p:txBody>
      </p:sp>
      <p:sp>
        <p:nvSpPr>
          <p:cNvPr id="14" name="Freccia a destra 13">
            <a:extLst>
              <a:ext uri="{FF2B5EF4-FFF2-40B4-BE49-F238E27FC236}">
                <a16:creationId xmlns:a16="http://schemas.microsoft.com/office/drawing/2014/main" id="{00841C14-19C4-44FA-BA61-8201F2574EC0}"/>
              </a:ext>
            </a:extLst>
          </p:cNvPr>
          <p:cNvSpPr/>
          <p:nvPr/>
        </p:nvSpPr>
        <p:spPr>
          <a:xfrm>
            <a:off x="5126636" y="4042487"/>
            <a:ext cx="704908" cy="368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2 15">
            <a:extLst>
              <a:ext uri="{FF2B5EF4-FFF2-40B4-BE49-F238E27FC236}">
                <a16:creationId xmlns:a16="http://schemas.microsoft.com/office/drawing/2014/main" id="{36263D24-E191-413A-83E3-ADE89300DC71}"/>
              </a:ext>
            </a:extLst>
          </p:cNvPr>
          <p:cNvCxnSpPr>
            <a:cxnSpLocks/>
            <a:stCxn id="11" idx="0"/>
            <a:endCxn id="6" idx="2"/>
          </p:cNvCxnSpPr>
          <p:nvPr/>
        </p:nvCxnSpPr>
        <p:spPr>
          <a:xfrm flipV="1">
            <a:off x="2721986" y="5024501"/>
            <a:ext cx="1" cy="3976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Freccia a destra 17">
            <a:extLst>
              <a:ext uri="{FF2B5EF4-FFF2-40B4-BE49-F238E27FC236}">
                <a16:creationId xmlns:a16="http://schemas.microsoft.com/office/drawing/2014/main" id="{E31AC7F2-E05A-44E0-A034-BE3F6A74034C}"/>
              </a:ext>
            </a:extLst>
          </p:cNvPr>
          <p:cNvSpPr/>
          <p:nvPr/>
        </p:nvSpPr>
        <p:spPr>
          <a:xfrm>
            <a:off x="8818391" y="3972844"/>
            <a:ext cx="704908" cy="368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4215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p:bldP spid="11" grpId="0"/>
      <p:bldP spid="12" grpId="0"/>
      <p:bldP spid="13" grpId="0"/>
      <p:bldP spid="14"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561FFE91-11F9-4BA8-A315-0E3BED871669}"/>
                  </a:ext>
                </a:extLst>
              </p:cNvPr>
              <p:cNvSpPr txBox="1"/>
              <p:nvPr/>
            </p:nvSpPr>
            <p:spPr>
              <a:xfrm>
                <a:off x="5755843" y="1019637"/>
                <a:ext cx="187070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𝑉</m:t>
                      </m:r>
                      <m:r>
                        <a:rPr lang="it-IT" sz="3200" b="0" i="1" smtClean="0">
                          <a:latin typeface="Cambria Math" panose="02040503050406030204" pitchFamily="18" charset="0"/>
                          <a:ea typeface="Cambria Math" panose="02040503050406030204" pitchFamily="18" charset="0"/>
                        </a:rPr>
                        <m:t>&lt; ∆</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0</m:t>
                          </m:r>
                        </m:sub>
                      </m:sSub>
                    </m:oMath>
                  </m:oMathPara>
                </a14:m>
                <a:endParaRPr lang="it-IT" sz="3200" dirty="0"/>
              </a:p>
            </p:txBody>
          </p:sp>
        </mc:Choice>
        <mc:Fallback xmlns="">
          <p:sp>
            <p:nvSpPr>
              <p:cNvPr id="4" name="CasellaDiTesto 3">
                <a:extLst>
                  <a:ext uri="{FF2B5EF4-FFF2-40B4-BE49-F238E27FC236}">
                    <a16:creationId xmlns:a16="http://schemas.microsoft.com/office/drawing/2014/main" id="{561FFE91-11F9-4BA8-A315-0E3BED871669}"/>
                  </a:ext>
                </a:extLst>
              </p:cNvPr>
              <p:cNvSpPr txBox="1">
                <a:spLocks noRot="1" noChangeAspect="1" noMove="1" noResize="1" noEditPoints="1" noAdjustHandles="1" noChangeArrowheads="1" noChangeShapeType="1" noTextEdit="1"/>
              </p:cNvSpPr>
              <p:nvPr/>
            </p:nvSpPr>
            <p:spPr>
              <a:xfrm>
                <a:off x="5755843" y="1019637"/>
                <a:ext cx="1870705" cy="492443"/>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BF564402-342B-4A47-A6DC-C133932EA0B4}"/>
              </a:ext>
            </a:extLst>
          </p:cNvPr>
          <p:cNvSpPr txBox="1"/>
          <p:nvPr/>
        </p:nvSpPr>
        <p:spPr>
          <a:xfrm flipH="1">
            <a:off x="5602456" y="1974376"/>
            <a:ext cx="6061440" cy="8925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it-IT" sz="2600" dirty="0"/>
              <a:t>In presenza del dielettrico la capacità del condensatore aumenta</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331EC124-0619-4EBB-BCD4-9D331B0A2DD9}"/>
                  </a:ext>
                </a:extLst>
              </p:cNvPr>
              <p:cNvSpPr txBox="1"/>
              <p:nvPr/>
            </p:nvSpPr>
            <p:spPr>
              <a:xfrm>
                <a:off x="3387137" y="3722733"/>
                <a:ext cx="2347117" cy="1008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3200" i="1" smtClean="0">
                              <a:latin typeface="Cambria Math" panose="02040503050406030204" pitchFamily="18" charset="0"/>
                            </a:rPr>
                          </m:ctrlPr>
                        </m:fPr>
                        <m:num>
                          <m:r>
                            <a:rPr lang="it-IT" sz="3200" b="0" i="1" smtClean="0">
                              <a:latin typeface="Cambria Math" panose="02040503050406030204" pitchFamily="18" charset="0"/>
                            </a:rPr>
                            <m:t>𝐶</m:t>
                          </m:r>
                        </m:num>
                        <m:den>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𝐶</m:t>
                              </m:r>
                            </m:e>
                            <m:sub>
                              <m:r>
                                <a:rPr lang="it-IT" sz="3200" b="0" i="1" smtClean="0">
                                  <a:latin typeface="Cambria Math" panose="02040503050406030204" pitchFamily="18" charset="0"/>
                                </a:rPr>
                                <m:t>0</m:t>
                              </m:r>
                            </m:sub>
                          </m:sSub>
                        </m:den>
                      </m:f>
                      <m:r>
                        <a:rPr lang="it-IT" sz="3200" b="0" i="1" smtClean="0">
                          <a:latin typeface="Cambria Math" panose="02040503050406030204" pitchFamily="18" charset="0"/>
                        </a:rPr>
                        <m:t>= </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r>
                        <a:rPr lang="it-IT" sz="3200" b="0" i="1" smtClean="0">
                          <a:latin typeface="Cambria Math" panose="02040503050406030204" pitchFamily="18" charset="0"/>
                        </a:rPr>
                        <m:t>&gt;1 </m:t>
                      </m:r>
                    </m:oMath>
                  </m:oMathPara>
                </a14:m>
                <a:endParaRPr lang="it-IT" sz="3200" dirty="0"/>
              </a:p>
            </p:txBody>
          </p:sp>
        </mc:Choice>
        <mc:Fallback xmlns="">
          <p:sp>
            <p:nvSpPr>
              <p:cNvPr id="6" name="CasellaDiTesto 5">
                <a:extLst>
                  <a:ext uri="{FF2B5EF4-FFF2-40B4-BE49-F238E27FC236}">
                    <a16:creationId xmlns:a16="http://schemas.microsoft.com/office/drawing/2014/main" id="{331EC124-0619-4EBB-BCD4-9D331B0A2DD9}"/>
                  </a:ext>
                </a:extLst>
              </p:cNvPr>
              <p:cNvSpPr txBox="1">
                <a:spLocks noRot="1" noChangeAspect="1" noMove="1" noResize="1" noEditPoints="1" noAdjustHandles="1" noChangeArrowheads="1" noChangeShapeType="1" noTextEdit="1"/>
              </p:cNvSpPr>
              <p:nvPr/>
            </p:nvSpPr>
            <p:spPr>
              <a:xfrm>
                <a:off x="3387137" y="3722733"/>
                <a:ext cx="2347117" cy="1008802"/>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A00600C-25EA-412A-9187-41AB5D0A9995}"/>
                  </a:ext>
                </a:extLst>
              </p:cNvPr>
              <p:cNvSpPr txBox="1"/>
              <p:nvPr/>
            </p:nvSpPr>
            <p:spPr>
              <a:xfrm>
                <a:off x="2111993" y="4959366"/>
                <a:ext cx="4579202"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𝐶</m:t>
                      </m:r>
                      <m:r>
                        <a:rPr lang="it-IT" sz="3200" b="0" i="1" smtClean="0">
                          <a:latin typeface="Cambria Math" panose="02040503050406030204" pitchFamily="18" charset="0"/>
                        </a:rPr>
                        <m:t>= </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𝑟</m:t>
                          </m:r>
                        </m:sub>
                      </m:sSub>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𝐶</m:t>
                          </m:r>
                        </m:e>
                        <m:sub>
                          <m:r>
                            <a:rPr lang="it-IT" sz="3200" b="0" i="1" smtClean="0">
                              <a:latin typeface="Cambria Math" panose="02040503050406030204" pitchFamily="18" charset="0"/>
                            </a:rPr>
                            <m:t>0</m:t>
                          </m:r>
                        </m:sub>
                      </m:sSub>
                      <m:r>
                        <a:rPr lang="it-IT" sz="3200" b="0" i="1" smtClean="0">
                          <a:latin typeface="Cambria Math" panose="02040503050406030204" pitchFamily="18" charset="0"/>
                        </a:rPr>
                        <m:t>=</m:t>
                      </m:r>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𝜀</m:t>
                          </m:r>
                        </m:e>
                        <m:sub>
                          <m:r>
                            <a:rPr lang="it-IT" sz="3200" i="1">
                              <a:latin typeface="Cambria Math" panose="02040503050406030204" pitchFamily="18" charset="0"/>
                            </a:rPr>
                            <m:t>𝑟</m:t>
                          </m:r>
                        </m:sub>
                      </m:sSub>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0</m:t>
                          </m:r>
                        </m:sub>
                      </m:sSub>
                      <m:f>
                        <m:fPr>
                          <m:ctrlPr>
                            <a:rPr lang="it-IT" sz="3200" i="1" smtClean="0">
                              <a:latin typeface="Cambria Math" panose="02040503050406030204" pitchFamily="18" charset="0"/>
                            </a:rPr>
                          </m:ctrlPr>
                        </m:fPr>
                        <m:num>
                          <m:r>
                            <a:rPr lang="it-IT" sz="3200" b="0" i="1" smtClean="0">
                              <a:latin typeface="Cambria Math" panose="02040503050406030204" pitchFamily="18" charset="0"/>
                            </a:rPr>
                            <m:t>𝑆</m:t>
                          </m:r>
                        </m:num>
                        <m:den>
                          <m:r>
                            <a:rPr lang="it-IT" sz="3200" b="0" i="1" smtClean="0">
                              <a:latin typeface="Cambria Math" panose="02040503050406030204" pitchFamily="18" charset="0"/>
                            </a:rPr>
                            <m:t>𝑑</m:t>
                          </m:r>
                        </m:den>
                      </m:f>
                      <m:r>
                        <a:rPr lang="it-IT" sz="3200" b="0" i="1" smtClean="0">
                          <a:latin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𝜀</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𝑆</m:t>
                          </m:r>
                        </m:num>
                        <m:den>
                          <m:r>
                            <a:rPr lang="it-IT" sz="3200" b="0" i="1" smtClean="0">
                              <a:latin typeface="Cambria Math" panose="02040503050406030204" pitchFamily="18" charset="0"/>
                              <a:ea typeface="Cambria Math" panose="02040503050406030204" pitchFamily="18" charset="0"/>
                            </a:rPr>
                            <m:t>𝑑</m:t>
                          </m:r>
                        </m:den>
                      </m:f>
                      <m:r>
                        <a:rPr lang="it-IT" sz="3200" b="0" i="1" smtClean="0">
                          <a:latin typeface="Cambria Math" panose="02040503050406030204" pitchFamily="18" charset="0"/>
                          <a:ea typeface="Cambria Math" panose="02040503050406030204" pitchFamily="18" charset="0"/>
                        </a:rPr>
                        <m:t> </m:t>
                      </m:r>
                    </m:oMath>
                  </m:oMathPara>
                </a14:m>
                <a:endParaRPr lang="it-IT" sz="3200" dirty="0"/>
              </a:p>
            </p:txBody>
          </p:sp>
        </mc:Choice>
        <mc:Fallback xmlns="">
          <p:sp>
            <p:nvSpPr>
              <p:cNvPr id="7" name="CasellaDiTesto 6">
                <a:extLst>
                  <a:ext uri="{FF2B5EF4-FFF2-40B4-BE49-F238E27FC236}">
                    <a16:creationId xmlns:a16="http://schemas.microsoft.com/office/drawing/2014/main" id="{1A00600C-25EA-412A-9187-41AB5D0A9995}"/>
                  </a:ext>
                </a:extLst>
              </p:cNvPr>
              <p:cNvSpPr txBox="1">
                <a:spLocks noRot="1" noChangeAspect="1" noMove="1" noResize="1" noEditPoints="1" noAdjustHandles="1" noChangeArrowheads="1" noChangeShapeType="1" noTextEdit="1"/>
              </p:cNvSpPr>
              <p:nvPr/>
            </p:nvSpPr>
            <p:spPr>
              <a:xfrm>
                <a:off x="2111993" y="4959366"/>
                <a:ext cx="4579202" cy="925190"/>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2E1F9528-E32E-4A52-80DC-34D7C58E3CDF}"/>
                  </a:ext>
                </a:extLst>
              </p:cNvPr>
              <p:cNvSpPr txBox="1"/>
              <p:nvPr/>
            </p:nvSpPr>
            <p:spPr>
              <a:xfrm>
                <a:off x="7886855" y="5596934"/>
                <a:ext cx="247022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𝜀</m:t>
                      </m:r>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0</m:t>
                          </m:r>
                        </m:sub>
                      </m:sSub>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𝑟</m:t>
                          </m:r>
                        </m:sub>
                      </m:sSub>
                      <m:r>
                        <a:rPr lang="it-IT" sz="3200" b="0" i="1" smtClean="0">
                          <a:latin typeface="Cambria Math" panose="02040503050406030204" pitchFamily="18" charset="0"/>
                          <a:ea typeface="Cambria Math" panose="02040503050406030204" pitchFamily="18" charset="0"/>
                        </a:rPr>
                        <m:t>&gt;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0</m:t>
                          </m:r>
                        </m:sub>
                      </m:sSub>
                    </m:oMath>
                  </m:oMathPara>
                </a14:m>
                <a:endParaRPr lang="it-IT" sz="3200" dirty="0"/>
              </a:p>
            </p:txBody>
          </p:sp>
        </mc:Choice>
        <mc:Fallback xmlns="">
          <p:sp>
            <p:nvSpPr>
              <p:cNvPr id="8" name="CasellaDiTesto 7">
                <a:extLst>
                  <a:ext uri="{FF2B5EF4-FFF2-40B4-BE49-F238E27FC236}">
                    <a16:creationId xmlns:a16="http://schemas.microsoft.com/office/drawing/2014/main" id="{2E1F9528-E32E-4A52-80DC-34D7C58E3CDF}"/>
                  </a:ext>
                </a:extLst>
              </p:cNvPr>
              <p:cNvSpPr txBox="1">
                <a:spLocks noRot="1" noChangeAspect="1" noMove="1" noResize="1" noEditPoints="1" noAdjustHandles="1" noChangeArrowheads="1" noChangeShapeType="1" noTextEdit="1"/>
              </p:cNvSpPr>
              <p:nvPr/>
            </p:nvSpPr>
            <p:spPr>
              <a:xfrm>
                <a:off x="7886855" y="5596934"/>
                <a:ext cx="2470228" cy="49244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F44679CC-C2D8-466E-B6B2-D7277682EF49}"/>
                  </a:ext>
                </a:extLst>
              </p:cNvPr>
              <p:cNvSpPr txBox="1"/>
              <p:nvPr/>
            </p:nvSpPr>
            <p:spPr>
              <a:xfrm>
                <a:off x="763266" y="4406138"/>
                <a:ext cx="1142043" cy="5532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t-IT" sz="1600" b="0" i="1" smtClean="0">
                              <a:latin typeface="Cambria Math" panose="02040503050406030204" pitchFamily="18" charset="0"/>
                            </a:rPr>
                          </m:ctrlPr>
                        </m:dPr>
                        <m:e>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 </m:t>
                          </m:r>
                          <m:f>
                            <m:fPr>
                              <m:ctrlPr>
                                <a:rPr lang="it-IT" sz="1600" b="0" i="1" smtClean="0">
                                  <a:latin typeface="Cambria Math" panose="02040503050406030204" pitchFamily="18" charset="0"/>
                                </a:rPr>
                              </m:ctrlPr>
                            </m:fPr>
                            <m:num>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𝜀</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 </m:t>
                              </m:r>
                              <m:r>
                                <a:rPr lang="it-IT" sz="1600" b="0" i="1" smtClean="0">
                                  <a:latin typeface="Cambria Math" panose="02040503050406030204" pitchFamily="18" charset="0"/>
                                </a:rPr>
                                <m:t>𝑆</m:t>
                              </m:r>
                            </m:num>
                            <m:den>
                              <m:r>
                                <a:rPr lang="it-IT" sz="1600" b="0" i="1" smtClean="0">
                                  <a:latin typeface="Cambria Math" panose="02040503050406030204" pitchFamily="18" charset="0"/>
                                </a:rPr>
                                <m:t>𝑑</m:t>
                              </m:r>
                            </m:den>
                          </m:f>
                        </m:e>
                      </m:d>
                    </m:oMath>
                  </m:oMathPara>
                </a14:m>
                <a:endParaRPr lang="it-IT" sz="1600" dirty="0"/>
              </a:p>
            </p:txBody>
          </p:sp>
        </mc:Choice>
        <mc:Fallback xmlns="">
          <p:sp>
            <p:nvSpPr>
              <p:cNvPr id="9" name="CasellaDiTesto 8">
                <a:extLst>
                  <a:ext uri="{FF2B5EF4-FFF2-40B4-BE49-F238E27FC236}">
                    <a16:creationId xmlns:a16="http://schemas.microsoft.com/office/drawing/2014/main" id="{F44679CC-C2D8-466E-B6B2-D7277682EF49}"/>
                  </a:ext>
                </a:extLst>
              </p:cNvPr>
              <p:cNvSpPr txBox="1">
                <a:spLocks noRot="1" noChangeAspect="1" noMove="1" noResize="1" noEditPoints="1" noAdjustHandles="1" noChangeArrowheads="1" noChangeShapeType="1" noTextEdit="1"/>
              </p:cNvSpPr>
              <p:nvPr/>
            </p:nvSpPr>
            <p:spPr>
              <a:xfrm>
                <a:off x="763266" y="4406138"/>
                <a:ext cx="1142043" cy="553228"/>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100E81BB-48B9-4356-A8AF-7990ADFD1696}"/>
                  </a:ext>
                </a:extLst>
              </p:cNvPr>
              <p:cNvSpPr/>
              <p:nvPr/>
            </p:nvSpPr>
            <p:spPr>
              <a:xfrm>
                <a:off x="7107957" y="5032464"/>
                <a:ext cx="5084043" cy="49244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it-IT" sz="2600" i="1" smtClean="0">
                          <a:latin typeface="Cambria Math" panose="02040503050406030204" pitchFamily="18" charset="0"/>
                          <a:ea typeface="Cambria Math" panose="02040503050406030204" pitchFamily="18" charset="0"/>
                        </a:rPr>
                        <m:t>𝜀</m:t>
                      </m:r>
                      <m:r>
                        <a:rPr lang="it-IT" sz="2600" b="0" i="0" smtClean="0">
                          <a:latin typeface="Cambria Math" panose="02040503050406030204" pitchFamily="18" charset="0"/>
                          <a:ea typeface="Cambria Math" panose="02040503050406030204" pitchFamily="18" charset="0"/>
                        </a:rPr>
                        <m:t>=</m:t>
                      </m:r>
                      <m:r>
                        <m:rPr>
                          <m:sty m:val="p"/>
                        </m:rPr>
                        <a:rPr lang="it-IT" sz="2600" b="0" i="0" smtClean="0">
                          <a:latin typeface="Cambria Math" panose="02040503050406030204" pitchFamily="18" charset="0"/>
                          <a:ea typeface="Cambria Math" panose="02040503050406030204" pitchFamily="18" charset="0"/>
                        </a:rPr>
                        <m:t>costante</m:t>
                      </m:r>
                      <m:r>
                        <a:rPr lang="it-IT" sz="2600" b="0" i="0" smtClean="0">
                          <a:latin typeface="Cambria Math" panose="02040503050406030204" pitchFamily="18" charset="0"/>
                          <a:ea typeface="Cambria Math" panose="02040503050406030204" pitchFamily="18" charset="0"/>
                        </a:rPr>
                        <m:t> </m:t>
                      </m:r>
                      <m:r>
                        <m:rPr>
                          <m:sty m:val="p"/>
                        </m:rPr>
                        <a:rPr lang="it-IT" sz="2600" b="0" i="0" smtClean="0">
                          <a:latin typeface="Cambria Math" panose="02040503050406030204" pitchFamily="18" charset="0"/>
                          <a:ea typeface="Cambria Math" panose="02040503050406030204" pitchFamily="18" charset="0"/>
                        </a:rPr>
                        <m:t>dielettrica</m:t>
                      </m:r>
                      <m:r>
                        <a:rPr lang="it-IT" sz="2600" b="0" i="0" smtClean="0">
                          <a:latin typeface="Cambria Math" panose="02040503050406030204" pitchFamily="18" charset="0"/>
                          <a:ea typeface="Cambria Math" panose="02040503050406030204" pitchFamily="18" charset="0"/>
                        </a:rPr>
                        <m:t> </m:t>
                      </m:r>
                      <m:r>
                        <m:rPr>
                          <m:sty m:val="p"/>
                        </m:rPr>
                        <a:rPr lang="it-IT" sz="2600" b="0" i="0" smtClean="0">
                          <a:latin typeface="Cambria Math" panose="02040503050406030204" pitchFamily="18" charset="0"/>
                          <a:ea typeface="Cambria Math" panose="02040503050406030204" pitchFamily="18" charset="0"/>
                        </a:rPr>
                        <m:t>assoluta</m:t>
                      </m:r>
                      <m:r>
                        <a:rPr lang="it-IT" sz="2600" b="0" i="0" smtClean="0">
                          <a:latin typeface="Cambria Math" panose="02040503050406030204" pitchFamily="18" charset="0"/>
                          <a:ea typeface="Cambria Math" panose="02040503050406030204" pitchFamily="18" charset="0"/>
                        </a:rPr>
                        <m:t> </m:t>
                      </m:r>
                    </m:oMath>
                  </m:oMathPara>
                </a14:m>
                <a:endParaRPr lang="it-IT" sz="2600" dirty="0"/>
              </a:p>
            </p:txBody>
          </p:sp>
        </mc:Choice>
        <mc:Fallback xmlns="">
          <p:sp>
            <p:nvSpPr>
              <p:cNvPr id="10" name="Rettangolo 9">
                <a:extLst>
                  <a:ext uri="{FF2B5EF4-FFF2-40B4-BE49-F238E27FC236}">
                    <a16:creationId xmlns:a16="http://schemas.microsoft.com/office/drawing/2014/main" id="{100E81BB-48B9-4356-A8AF-7990ADFD1696}"/>
                  </a:ext>
                </a:extLst>
              </p:cNvPr>
              <p:cNvSpPr>
                <a:spLocks noRot="1" noChangeAspect="1" noMove="1" noResize="1" noEditPoints="1" noAdjustHandles="1" noChangeArrowheads="1" noChangeShapeType="1" noTextEdit="1"/>
              </p:cNvSpPr>
              <p:nvPr/>
            </p:nvSpPr>
            <p:spPr>
              <a:xfrm>
                <a:off x="7107957" y="5032464"/>
                <a:ext cx="5084043" cy="492443"/>
              </a:xfrm>
              <a:prstGeom prst="rect">
                <a:avLst/>
              </a:prstGeom>
              <a:blipFill>
                <a:blip r:embed="rId7"/>
                <a:stretch>
                  <a:fillRect/>
                </a:stretch>
              </a:blipFill>
            </p:spPr>
            <p:txBody>
              <a:bodyPr/>
              <a:lstStyle/>
              <a:p>
                <a:r>
                  <a:rPr lang="it-IT">
                    <a:noFill/>
                  </a:rPr>
                  <a:t> </a:t>
                </a:r>
              </a:p>
            </p:txBody>
          </p:sp>
        </mc:Fallback>
      </mc:AlternateContent>
      <p:pic>
        <p:nvPicPr>
          <p:cNvPr id="12" name="Immagine 11">
            <a:extLst>
              <a:ext uri="{FF2B5EF4-FFF2-40B4-BE49-F238E27FC236}">
                <a16:creationId xmlns:a16="http://schemas.microsoft.com/office/drawing/2014/main" id="{4AB705F6-58F4-45AD-94E1-4467598742B0}"/>
              </a:ext>
            </a:extLst>
          </p:cNvPr>
          <p:cNvPicPr>
            <a:picLocks noChangeAspect="1"/>
          </p:cNvPicPr>
          <p:nvPr/>
        </p:nvPicPr>
        <p:blipFill rotWithShape="1">
          <a:blip r:embed="rId8">
            <a:extLst>
              <a:ext uri="{BEBA8EAE-BF5A-486C-A8C5-ECC9F3942E4B}">
                <a14:imgProps xmlns:a14="http://schemas.microsoft.com/office/drawing/2010/main">
                  <a14:imgLayer r:embed="rId9">
                    <a14:imgEffect>
                      <a14:sharpenSoften amount="30000"/>
                    </a14:imgEffect>
                    <a14:imgEffect>
                      <a14:brightnessContrast bright="30000"/>
                    </a14:imgEffect>
                  </a14:imgLayer>
                </a14:imgProps>
              </a:ext>
            </a:extLst>
          </a:blip>
          <a:srcRect l="11986" t="18222" r="9754" b="34222"/>
          <a:stretch/>
        </p:blipFill>
        <p:spPr>
          <a:xfrm rot="16200000">
            <a:off x="637815" y="673721"/>
            <a:ext cx="2789600" cy="3015022"/>
          </a:xfrm>
          <a:prstGeom prst="rect">
            <a:avLst/>
          </a:prstGeom>
        </p:spPr>
      </p:pic>
      <p:sp>
        <p:nvSpPr>
          <p:cNvPr id="13" name="Freccia a destra 12">
            <a:extLst>
              <a:ext uri="{FF2B5EF4-FFF2-40B4-BE49-F238E27FC236}">
                <a16:creationId xmlns:a16="http://schemas.microsoft.com/office/drawing/2014/main" id="{24E4C9DC-1B31-4856-A359-B111F6FD3BD4}"/>
              </a:ext>
            </a:extLst>
          </p:cNvPr>
          <p:cNvSpPr/>
          <p:nvPr/>
        </p:nvSpPr>
        <p:spPr>
          <a:xfrm>
            <a:off x="4221069" y="2239571"/>
            <a:ext cx="946783" cy="446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CasellaDiTesto 1">
            <a:extLst>
              <a:ext uri="{FF2B5EF4-FFF2-40B4-BE49-F238E27FC236}">
                <a16:creationId xmlns:a16="http://schemas.microsoft.com/office/drawing/2014/main" id="{857EF306-661C-49D8-A13B-0A1D597FE7C0}"/>
              </a:ext>
            </a:extLst>
          </p:cNvPr>
          <p:cNvSpPr txBox="1"/>
          <p:nvPr/>
        </p:nvSpPr>
        <p:spPr>
          <a:xfrm flipH="1">
            <a:off x="2599545" y="134649"/>
            <a:ext cx="8046721" cy="584775"/>
          </a:xfrm>
          <a:prstGeom prst="rect">
            <a:avLst/>
          </a:prstGeom>
          <a:noFill/>
        </p:spPr>
        <p:txBody>
          <a:bodyPr wrap="square" rtlCol="0">
            <a:spAutoFit/>
          </a:bodyPr>
          <a:lstStyle/>
          <a:p>
            <a:r>
              <a:rPr lang="it-IT" sz="3200" dirty="0">
                <a:solidFill>
                  <a:srgbClr val="00B0F0"/>
                </a:solidFill>
              </a:rPr>
              <a:t>Materiale dielettrico omogeneo ed isotropo</a:t>
            </a:r>
          </a:p>
        </p:txBody>
      </p:sp>
      <p:cxnSp>
        <p:nvCxnSpPr>
          <p:cNvPr id="15" name="Connettore 2 14">
            <a:extLst>
              <a:ext uri="{FF2B5EF4-FFF2-40B4-BE49-F238E27FC236}">
                <a16:creationId xmlns:a16="http://schemas.microsoft.com/office/drawing/2014/main" id="{DA953851-DA96-4229-BD0E-476449B7ACBD}"/>
              </a:ext>
            </a:extLst>
          </p:cNvPr>
          <p:cNvCxnSpPr>
            <a:cxnSpLocks/>
          </p:cNvCxnSpPr>
          <p:nvPr/>
        </p:nvCxnSpPr>
        <p:spPr>
          <a:xfrm flipH="1">
            <a:off x="3540127" y="719424"/>
            <a:ext cx="1288548" cy="79265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62E5AF0E-9FB5-4DCC-A3D1-EE3E8681E7EE}"/>
              </a:ext>
            </a:extLst>
          </p:cNvPr>
          <p:cNvSpPr txBox="1"/>
          <p:nvPr/>
        </p:nvSpPr>
        <p:spPr>
          <a:xfrm>
            <a:off x="5734254" y="4011643"/>
            <a:ext cx="6193940" cy="492443"/>
          </a:xfrm>
          <a:prstGeom prst="rect">
            <a:avLst/>
          </a:prstGeom>
          <a:noFill/>
        </p:spPr>
        <p:txBody>
          <a:bodyPr wrap="none" rtlCol="0">
            <a:spAutoFit/>
          </a:bodyPr>
          <a:lstStyle/>
          <a:p>
            <a:r>
              <a:rPr lang="it-IT" sz="2600" dirty="0"/>
              <a:t>adimensionale = costante dielettrica relativa</a:t>
            </a:r>
          </a:p>
        </p:txBody>
      </p:sp>
      <p:sp>
        <p:nvSpPr>
          <p:cNvPr id="3" name="CasellaDiTesto 2">
            <a:extLst>
              <a:ext uri="{FF2B5EF4-FFF2-40B4-BE49-F238E27FC236}">
                <a16:creationId xmlns:a16="http://schemas.microsoft.com/office/drawing/2014/main" id="{C64882A9-0150-4D93-A2DC-8BF733F4DDDA}"/>
              </a:ext>
            </a:extLst>
          </p:cNvPr>
          <p:cNvSpPr txBox="1"/>
          <p:nvPr/>
        </p:nvSpPr>
        <p:spPr>
          <a:xfrm>
            <a:off x="8270551" y="1054348"/>
            <a:ext cx="545342" cy="369332"/>
          </a:xfrm>
          <a:prstGeom prst="rect">
            <a:avLst/>
          </a:prstGeom>
          <a:noFill/>
        </p:spPr>
        <p:txBody>
          <a:bodyPr wrap="none" rtlCol="0">
            <a:spAutoFit/>
          </a:bodyPr>
          <a:lstStyle/>
          <a:p>
            <a:r>
              <a:rPr lang="it-IT" dirty="0"/>
              <a:t>Ma </a:t>
            </a:r>
          </a:p>
        </p:txBody>
      </p:sp>
      <mc:AlternateContent xmlns:mc="http://schemas.openxmlformats.org/markup-compatibility/2006" xmlns:a14="http://schemas.microsoft.com/office/drawing/2010/main">
        <mc:Choice Requires="a14">
          <p:sp>
            <p:nvSpPr>
              <p:cNvPr id="17" name="Rettangolo 16">
                <a:extLst>
                  <a:ext uri="{FF2B5EF4-FFF2-40B4-BE49-F238E27FC236}">
                    <a16:creationId xmlns:a16="http://schemas.microsoft.com/office/drawing/2014/main" id="{225FC3A0-7352-4054-83A9-A670148A5E9B}"/>
                  </a:ext>
                </a:extLst>
              </p:cNvPr>
              <p:cNvSpPr/>
              <p:nvPr/>
            </p:nvSpPr>
            <p:spPr>
              <a:xfrm>
                <a:off x="8767417" y="759333"/>
                <a:ext cx="1589666"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it-IT" sz="2400" i="1" smtClean="0">
                              <a:solidFill>
                                <a:srgbClr val="000000"/>
                              </a:solidFill>
                              <a:latin typeface="Cambria Math" panose="02040503050406030204" pitchFamily="18" charset="0"/>
                            </a:rPr>
                          </m:ctrlPr>
                        </m:dPr>
                        <m:e>
                          <m:r>
                            <a:rPr lang="it-IT" sz="2400" b="0" i="1" smtClean="0">
                              <a:solidFill>
                                <a:srgbClr val="000000"/>
                              </a:solidFill>
                              <a:latin typeface="Cambria Math" panose="02040503050406030204" pitchFamily="18" charset="0"/>
                            </a:rPr>
                            <m:t>𝐶</m:t>
                          </m:r>
                          <m:r>
                            <a:rPr lang="it-IT" sz="2400" b="0" i="1" smtClean="0">
                              <a:solidFill>
                                <a:srgbClr val="000000"/>
                              </a:solidFill>
                              <a:latin typeface="Cambria Math" panose="02040503050406030204" pitchFamily="18" charset="0"/>
                            </a:rPr>
                            <m:t>=</m:t>
                          </m:r>
                          <m:f>
                            <m:fPr>
                              <m:ctrlPr>
                                <a:rPr lang="it-IT" sz="2400" b="0" i="1" smtClean="0">
                                  <a:solidFill>
                                    <a:srgbClr val="000000"/>
                                  </a:solidFill>
                                  <a:latin typeface="Cambria Math" panose="02040503050406030204" pitchFamily="18" charset="0"/>
                                </a:rPr>
                              </m:ctrlPr>
                            </m:fPr>
                            <m:num>
                              <m:r>
                                <a:rPr lang="it-IT" sz="2400" b="0" i="1" smtClean="0">
                                  <a:solidFill>
                                    <a:srgbClr val="000000"/>
                                  </a:solidFill>
                                  <a:latin typeface="Cambria Math" panose="02040503050406030204" pitchFamily="18" charset="0"/>
                                </a:rPr>
                                <m:t>𝑄</m:t>
                              </m:r>
                            </m:num>
                            <m:den>
                              <m:r>
                                <a:rPr lang="it-IT" sz="2400" i="1">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𝑉</m:t>
                              </m:r>
                            </m:den>
                          </m:f>
                        </m:e>
                      </m:d>
                    </m:oMath>
                  </m:oMathPara>
                </a14:m>
                <a:endParaRPr lang="it-IT" sz="2400" dirty="0"/>
              </a:p>
            </p:txBody>
          </p:sp>
        </mc:Choice>
        <mc:Fallback xmlns="">
          <p:sp>
            <p:nvSpPr>
              <p:cNvPr id="17" name="Rettangolo 16">
                <a:extLst>
                  <a:ext uri="{FF2B5EF4-FFF2-40B4-BE49-F238E27FC236}">
                    <a16:creationId xmlns:a16="http://schemas.microsoft.com/office/drawing/2014/main" id="{225FC3A0-7352-4054-83A9-A670148A5E9B}"/>
                  </a:ext>
                </a:extLst>
              </p:cNvPr>
              <p:cNvSpPr>
                <a:spLocks noRot="1" noChangeAspect="1" noMove="1" noResize="1" noEditPoints="1" noAdjustHandles="1" noChangeArrowheads="1" noChangeShapeType="1" noTextEdit="1"/>
              </p:cNvSpPr>
              <p:nvPr/>
            </p:nvSpPr>
            <p:spPr>
              <a:xfrm>
                <a:off x="8767417" y="759333"/>
                <a:ext cx="1589666" cy="922176"/>
              </a:xfrm>
              <a:prstGeom prst="rect">
                <a:avLst/>
              </a:prstGeom>
              <a:blipFill>
                <a:blip r:embed="rId10"/>
                <a:stretch>
                  <a:fillRect/>
                </a:stretch>
              </a:blipFill>
            </p:spPr>
            <p:txBody>
              <a:bodyPr/>
              <a:lstStyle/>
              <a:p>
                <a:r>
                  <a:rPr lang="it-IT">
                    <a:noFill/>
                  </a:rPr>
                  <a:t> </a:t>
                </a:r>
              </a:p>
            </p:txBody>
          </p:sp>
        </mc:Fallback>
      </mc:AlternateContent>
      <p:cxnSp>
        <p:nvCxnSpPr>
          <p:cNvPr id="18" name="Connettore 2 17">
            <a:extLst>
              <a:ext uri="{FF2B5EF4-FFF2-40B4-BE49-F238E27FC236}">
                <a16:creationId xmlns:a16="http://schemas.microsoft.com/office/drawing/2014/main" id="{45EF8D73-4A15-43CB-8F01-02F3F181987F}"/>
              </a:ext>
            </a:extLst>
          </p:cNvPr>
          <p:cNvCxnSpPr/>
          <p:nvPr/>
        </p:nvCxnSpPr>
        <p:spPr>
          <a:xfrm>
            <a:off x="1992702" y="4731535"/>
            <a:ext cx="1293962" cy="54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fade">
                                      <p:cBhvr>
                                        <p:cTn id="44" dur="500"/>
                                        <p:tgtEl>
                                          <p:spTgt spid="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animEffect transition="in" filter="fade">
                                      <p:cBhvr>
                                        <p:cTn id="6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9" grpId="0"/>
      <p:bldP spid="10" grpId="0"/>
      <p:bldP spid="13" grpId="0" animBg="1"/>
      <p:bldP spid="16" grpId="0"/>
      <p:bldP spid="3"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11A12BA9-0282-4748-958F-3FEE2BA20D25}"/>
                  </a:ext>
                </a:extLst>
              </p:cNvPr>
              <p:cNvSpPr txBox="1"/>
              <p:nvPr/>
            </p:nvSpPr>
            <p:spPr>
              <a:xfrm>
                <a:off x="1020242" y="4517563"/>
                <a:ext cx="1148135"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𝐹</m:t>
                          </m:r>
                        </m:e>
                      </m:acc>
                      <m:r>
                        <a:rPr lang="it-IT" sz="3200" i="1" smtClean="0">
                          <a:latin typeface="Cambria Math" panose="02040503050406030204" pitchFamily="18" charset="0"/>
                          <a:ea typeface="Cambria Math" panose="02040503050406030204" pitchFamily="18" charset="0"/>
                        </a:rPr>
                        <m:t>∝</m:t>
                      </m:r>
                      <m:acc>
                        <m:accPr>
                          <m:chr m:val="⃗"/>
                          <m:ctrlPr>
                            <a:rPr lang="it-IT" sz="3200" i="1" smtClean="0">
                              <a:latin typeface="Cambria Math" panose="02040503050406030204" pitchFamily="18" charset="0"/>
                              <a:ea typeface="Cambria Math" panose="02040503050406030204" pitchFamily="18" charset="0"/>
                            </a:rPr>
                          </m:ctrlPr>
                        </m:accPr>
                        <m:e>
                          <m:r>
                            <a:rPr lang="it-IT" sz="3200" b="0" i="1" smtClean="0">
                              <a:latin typeface="Cambria Math" panose="02040503050406030204" pitchFamily="18" charset="0"/>
                              <a:ea typeface="Cambria Math" panose="02040503050406030204" pitchFamily="18" charset="0"/>
                            </a:rPr>
                            <m:t>𝐸</m:t>
                          </m:r>
                        </m:e>
                      </m:acc>
                    </m:oMath>
                  </m:oMathPara>
                </a14:m>
                <a:endParaRPr lang="it-IT" sz="3200" dirty="0"/>
              </a:p>
            </p:txBody>
          </p:sp>
        </mc:Choice>
        <mc:Fallback xmlns="">
          <p:sp>
            <p:nvSpPr>
              <p:cNvPr id="2" name="CasellaDiTesto 1">
                <a:extLst>
                  <a:ext uri="{FF2B5EF4-FFF2-40B4-BE49-F238E27FC236}">
                    <a16:creationId xmlns:a16="http://schemas.microsoft.com/office/drawing/2014/main" id="{11A12BA9-0282-4748-958F-3FEE2BA20D25}"/>
                  </a:ext>
                </a:extLst>
              </p:cNvPr>
              <p:cNvSpPr txBox="1">
                <a:spLocks noRot="1" noChangeAspect="1" noMove="1" noResize="1" noEditPoints="1" noAdjustHandles="1" noChangeArrowheads="1" noChangeShapeType="1" noTextEdit="1"/>
              </p:cNvSpPr>
              <p:nvPr/>
            </p:nvSpPr>
            <p:spPr>
              <a:xfrm>
                <a:off x="1020242" y="4517563"/>
                <a:ext cx="1148135" cy="5523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9F4D67CA-5F6D-429C-AC7F-7ED96210801B}"/>
                  </a:ext>
                </a:extLst>
              </p:cNvPr>
              <p:cNvSpPr txBox="1"/>
              <p:nvPr/>
            </p:nvSpPr>
            <p:spPr>
              <a:xfrm>
                <a:off x="3349651" y="4478065"/>
                <a:ext cx="2241191" cy="591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3200" i="1" smtClean="0">
                              <a:latin typeface="Cambria Math" panose="02040503050406030204" pitchFamily="18" charset="0"/>
                            </a:rPr>
                          </m:ctrlPr>
                        </m:dPr>
                        <m:e>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𝐹</m:t>
                              </m:r>
                            </m:e>
                          </m:acc>
                        </m:e>
                      </m:d>
                      <m:r>
                        <a:rPr lang="it-IT" sz="3200" b="0" i="1" smtClean="0">
                          <a:latin typeface="Cambria Math" panose="02040503050406030204" pitchFamily="18" charset="0"/>
                        </a:rPr>
                        <m:t>=</m:t>
                      </m:r>
                      <m:r>
                        <a:rPr lang="it-IT" sz="3200" b="0" i="1" smtClean="0">
                          <a:latin typeface="Cambria Math" panose="02040503050406030204" pitchFamily="18" charset="0"/>
                        </a:rPr>
                        <m:t>𝑍</m:t>
                      </m:r>
                      <m:r>
                        <a:rPr lang="it-IT" sz="3200" b="0" i="1" smtClean="0">
                          <a:latin typeface="Cambria Math" panose="02040503050406030204" pitchFamily="18" charset="0"/>
                        </a:rPr>
                        <m:t> </m:t>
                      </m:r>
                      <m:r>
                        <a:rPr lang="it-IT" sz="3200" b="0" i="1" smtClean="0">
                          <a:latin typeface="Cambria Math" panose="02040503050406030204" pitchFamily="18" charset="0"/>
                        </a:rPr>
                        <m:t>𝑒</m:t>
                      </m:r>
                      <m:d>
                        <m:dPr>
                          <m:begChr m:val="|"/>
                          <m:endChr m:val="|"/>
                          <m:ctrlPr>
                            <a:rPr lang="it-IT" sz="3200" i="1" smtClean="0">
                              <a:latin typeface="Cambria Math" panose="02040503050406030204" pitchFamily="18" charset="0"/>
                            </a:rPr>
                          </m:ctrlPr>
                        </m:dPr>
                        <m:e>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𝐸</m:t>
                              </m:r>
                            </m:e>
                          </m:acc>
                        </m:e>
                      </m:d>
                    </m:oMath>
                  </m:oMathPara>
                </a14:m>
                <a:endParaRPr lang="it-IT" sz="3200" dirty="0"/>
              </a:p>
            </p:txBody>
          </p:sp>
        </mc:Choice>
        <mc:Fallback xmlns="">
          <p:sp>
            <p:nvSpPr>
              <p:cNvPr id="3" name="CasellaDiTesto 2">
                <a:extLst>
                  <a:ext uri="{FF2B5EF4-FFF2-40B4-BE49-F238E27FC236}">
                    <a16:creationId xmlns:a16="http://schemas.microsoft.com/office/drawing/2014/main" id="{9F4D67CA-5F6D-429C-AC7F-7ED96210801B}"/>
                  </a:ext>
                </a:extLst>
              </p:cNvPr>
              <p:cNvSpPr txBox="1">
                <a:spLocks noRot="1" noChangeAspect="1" noMove="1" noResize="1" noEditPoints="1" noAdjustHandles="1" noChangeArrowheads="1" noChangeShapeType="1" noTextEdit="1"/>
              </p:cNvSpPr>
              <p:nvPr/>
            </p:nvSpPr>
            <p:spPr>
              <a:xfrm>
                <a:off x="3349651" y="4478065"/>
                <a:ext cx="2241191" cy="591829"/>
              </a:xfrm>
              <a:prstGeom prst="rect">
                <a:avLst/>
              </a:prstGeom>
              <a:blipFill>
                <a:blip r:embed="rId3"/>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51BBB30A-7288-4C8F-931A-5FFF3C639A6D}"/>
              </a:ext>
            </a:extLst>
          </p:cNvPr>
          <p:cNvSpPr txBox="1"/>
          <p:nvPr/>
        </p:nvSpPr>
        <p:spPr>
          <a:xfrm flipH="1">
            <a:off x="0" y="-75851"/>
            <a:ext cx="12192000" cy="584775"/>
          </a:xfrm>
          <a:prstGeom prst="rect">
            <a:avLst/>
          </a:prstGeom>
          <a:noFill/>
        </p:spPr>
        <p:txBody>
          <a:bodyPr wrap="square" rtlCol="0">
            <a:spAutoFit/>
          </a:bodyPr>
          <a:lstStyle/>
          <a:p>
            <a:pPr algn="ctr"/>
            <a:r>
              <a:rPr lang="it-IT" sz="3200" b="1" dirty="0">
                <a:solidFill>
                  <a:schemeClr val="accent1"/>
                </a:solidFill>
              </a:rPr>
              <a:t>Campo elettrico nei dielettrici</a:t>
            </a:r>
          </a:p>
        </p:txBody>
      </p:sp>
      <p:sp>
        <p:nvSpPr>
          <p:cNvPr id="8" name="CasellaDiTesto 7">
            <a:extLst>
              <a:ext uri="{FF2B5EF4-FFF2-40B4-BE49-F238E27FC236}">
                <a16:creationId xmlns:a16="http://schemas.microsoft.com/office/drawing/2014/main" id="{6FDB530B-AB83-4137-9EAE-55EC320F70D0}"/>
              </a:ext>
            </a:extLst>
          </p:cNvPr>
          <p:cNvSpPr txBox="1"/>
          <p:nvPr/>
        </p:nvSpPr>
        <p:spPr>
          <a:xfrm>
            <a:off x="358800" y="473300"/>
            <a:ext cx="4771737" cy="461665"/>
          </a:xfrm>
          <a:prstGeom prst="rect">
            <a:avLst/>
          </a:prstGeom>
          <a:noFill/>
        </p:spPr>
        <p:txBody>
          <a:bodyPr wrap="square" rtlCol="0">
            <a:spAutoFit/>
          </a:bodyPr>
          <a:lstStyle/>
          <a:p>
            <a:r>
              <a:rPr lang="it-IT" sz="2400" dirty="0">
                <a:solidFill>
                  <a:srgbClr val="FF0000"/>
                </a:solidFill>
              </a:rPr>
              <a:t>Polarizzazione per deformazione</a:t>
            </a:r>
          </a:p>
        </p:txBody>
      </p:sp>
      <p:pic>
        <p:nvPicPr>
          <p:cNvPr id="12" name="Immagine 11">
            <a:extLst>
              <a:ext uri="{FF2B5EF4-FFF2-40B4-BE49-F238E27FC236}">
                <a16:creationId xmlns:a16="http://schemas.microsoft.com/office/drawing/2014/main" id="{1D9385E0-0727-4344-A0FF-CACBC300AEBC}"/>
              </a:ext>
            </a:extLst>
          </p:cNvPr>
          <p:cNvPicPr>
            <a:picLocks noChangeAspect="1"/>
          </p:cNvPicPr>
          <p:nvPr/>
        </p:nvPicPr>
        <p:blipFill>
          <a:blip r:embed="rId4"/>
          <a:stretch>
            <a:fillRect/>
          </a:stretch>
        </p:blipFill>
        <p:spPr>
          <a:xfrm>
            <a:off x="6805256" y="4436513"/>
            <a:ext cx="3217346" cy="1683428"/>
          </a:xfrm>
          <a:prstGeom prst="rect">
            <a:avLst/>
          </a:prstGeom>
        </p:spPr>
      </p:pic>
      <p:pic>
        <p:nvPicPr>
          <p:cNvPr id="13" name="Immagine 12">
            <a:extLst>
              <a:ext uri="{FF2B5EF4-FFF2-40B4-BE49-F238E27FC236}">
                <a16:creationId xmlns:a16="http://schemas.microsoft.com/office/drawing/2014/main" id="{68FF7C19-92ED-4734-9D45-F06A96941C5E}"/>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30000"/>
                    </a14:imgEffect>
                    <a14:imgEffect>
                      <a14:brightnessContrast bright="30000"/>
                    </a14:imgEffect>
                  </a14:imgLayer>
                </a14:imgProps>
              </a:ext>
            </a:extLst>
          </a:blip>
          <a:srcRect l="30857" t="43992" r="23734" b="24014"/>
          <a:stretch/>
        </p:blipFill>
        <p:spPr>
          <a:xfrm>
            <a:off x="3912659" y="5483246"/>
            <a:ext cx="1850822" cy="733166"/>
          </a:xfrm>
          <a:prstGeom prst="rect">
            <a:avLst/>
          </a:prstGeom>
        </p:spPr>
      </p:pic>
      <p:sp>
        <p:nvSpPr>
          <p:cNvPr id="14" name="Ovale 13">
            <a:extLst>
              <a:ext uri="{FF2B5EF4-FFF2-40B4-BE49-F238E27FC236}">
                <a16:creationId xmlns:a16="http://schemas.microsoft.com/office/drawing/2014/main" id="{8AEDE487-63CB-42CB-A642-3A9A0E8C283B}"/>
              </a:ext>
            </a:extLst>
          </p:cNvPr>
          <p:cNvSpPr/>
          <p:nvPr/>
        </p:nvSpPr>
        <p:spPr>
          <a:xfrm>
            <a:off x="5008841" y="5494733"/>
            <a:ext cx="299443" cy="2876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2 15">
            <a:extLst>
              <a:ext uri="{FF2B5EF4-FFF2-40B4-BE49-F238E27FC236}">
                <a16:creationId xmlns:a16="http://schemas.microsoft.com/office/drawing/2014/main" id="{046DF4B8-C791-41E6-8FE0-8D47DA1835E3}"/>
              </a:ext>
            </a:extLst>
          </p:cNvPr>
          <p:cNvCxnSpPr>
            <a:stCxn id="14" idx="0"/>
          </p:cNvCxnSpPr>
          <p:nvPr/>
        </p:nvCxnSpPr>
        <p:spPr>
          <a:xfrm flipH="1" flipV="1">
            <a:off x="4693143" y="5069894"/>
            <a:ext cx="465420" cy="424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1AE4C9C1-B90C-47CF-9F46-849D37F992AB}"/>
              </a:ext>
            </a:extLst>
          </p:cNvPr>
          <p:cNvCxnSpPr>
            <a:cxnSpLocks/>
          </p:cNvCxnSpPr>
          <p:nvPr/>
        </p:nvCxnSpPr>
        <p:spPr>
          <a:xfrm flipV="1">
            <a:off x="4061375" y="4992238"/>
            <a:ext cx="395438" cy="56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uppo 19">
            <a:extLst>
              <a:ext uri="{FF2B5EF4-FFF2-40B4-BE49-F238E27FC236}">
                <a16:creationId xmlns:a16="http://schemas.microsoft.com/office/drawing/2014/main" id="{0C0E7B93-9A0F-41EB-8326-04102D1E12E6}"/>
              </a:ext>
            </a:extLst>
          </p:cNvPr>
          <p:cNvGrpSpPr/>
          <p:nvPr/>
        </p:nvGrpSpPr>
        <p:grpSpPr>
          <a:xfrm>
            <a:off x="1534459" y="1603975"/>
            <a:ext cx="8668235" cy="2798481"/>
            <a:chOff x="449886" y="989933"/>
            <a:chExt cx="11255433" cy="3649670"/>
          </a:xfrm>
        </p:grpSpPr>
        <p:pic>
          <p:nvPicPr>
            <p:cNvPr id="11" name="Immagine 10">
              <a:extLst>
                <a:ext uri="{FF2B5EF4-FFF2-40B4-BE49-F238E27FC236}">
                  <a16:creationId xmlns:a16="http://schemas.microsoft.com/office/drawing/2014/main" id="{978800B0-7C89-4407-8AF0-4DA291A76E6A}"/>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30000"/>
                      </a14:imgEffect>
                      <a14:imgEffect>
                        <a14:brightnessContrast bright="35000" contrast="66000"/>
                      </a14:imgEffect>
                    </a14:imgLayer>
                  </a14:imgProps>
                </a:ext>
              </a:extLst>
            </a:blip>
            <a:srcRect l="5863" t="12891" r="1818" b="33866"/>
            <a:stretch/>
          </p:blipFill>
          <p:spPr>
            <a:xfrm>
              <a:off x="449886" y="989933"/>
              <a:ext cx="11255433" cy="3649670"/>
            </a:xfrm>
            <a:prstGeom prst="rect">
              <a:avLst/>
            </a:prstGeom>
          </p:spPr>
        </p:pic>
        <p:sp>
          <p:nvSpPr>
            <p:cNvPr id="5" name="CasellaDiTesto 4">
              <a:extLst>
                <a:ext uri="{FF2B5EF4-FFF2-40B4-BE49-F238E27FC236}">
                  <a16:creationId xmlns:a16="http://schemas.microsoft.com/office/drawing/2014/main" id="{CC24CF49-BAEE-4367-87BD-20C81F14A423}"/>
                </a:ext>
              </a:extLst>
            </p:cNvPr>
            <p:cNvSpPr txBox="1"/>
            <p:nvPr/>
          </p:nvSpPr>
          <p:spPr>
            <a:xfrm>
              <a:off x="10873047" y="3429000"/>
              <a:ext cx="264816" cy="369332"/>
            </a:xfrm>
            <a:prstGeom prst="rect">
              <a:avLst/>
            </a:prstGeom>
            <a:noFill/>
          </p:spPr>
          <p:txBody>
            <a:bodyPr wrap="none" rtlCol="0">
              <a:spAutoFit/>
            </a:bodyPr>
            <a:lstStyle/>
            <a:p>
              <a:r>
                <a:rPr lang="it-IT" dirty="0"/>
                <a:t>r</a:t>
              </a:r>
            </a:p>
          </p:txBody>
        </p:sp>
        <p:cxnSp>
          <p:nvCxnSpPr>
            <p:cNvPr id="15" name="Connettore 2 14">
              <a:extLst>
                <a:ext uri="{FF2B5EF4-FFF2-40B4-BE49-F238E27FC236}">
                  <a16:creationId xmlns:a16="http://schemas.microsoft.com/office/drawing/2014/main" id="{FC610F77-244F-4249-B090-D181EBAE594B}"/>
                </a:ext>
              </a:extLst>
            </p:cNvPr>
            <p:cNvCxnSpPr/>
            <p:nvPr/>
          </p:nvCxnSpPr>
          <p:spPr>
            <a:xfrm>
              <a:off x="9399691" y="2932981"/>
              <a:ext cx="0" cy="496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66E4F828-F057-4787-97F3-D2D43447EDBF}"/>
                </a:ext>
              </a:extLst>
            </p:cNvPr>
            <p:cNvCxnSpPr/>
            <p:nvPr/>
          </p:nvCxnSpPr>
          <p:spPr>
            <a:xfrm flipV="1">
              <a:off x="9399691" y="1854679"/>
              <a:ext cx="0" cy="72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204A1B5F-619F-444D-B1E9-746550A0B8C1}"/>
              </a:ext>
            </a:extLst>
          </p:cNvPr>
          <p:cNvSpPr txBox="1"/>
          <p:nvPr/>
        </p:nvSpPr>
        <p:spPr>
          <a:xfrm>
            <a:off x="358800" y="1078775"/>
            <a:ext cx="11019555" cy="369332"/>
          </a:xfrm>
          <a:prstGeom prst="rect">
            <a:avLst/>
          </a:prstGeom>
          <a:noFill/>
        </p:spPr>
        <p:txBody>
          <a:bodyPr wrap="none" rtlCol="0">
            <a:spAutoFit/>
          </a:bodyPr>
          <a:lstStyle/>
          <a:p>
            <a:r>
              <a:rPr lang="it-IT" dirty="0"/>
              <a:t>Applichiamo un campo elettrico esterno </a:t>
            </a:r>
            <a:r>
              <a:rPr lang="it-IT" b="1" dirty="0"/>
              <a:t>E, </a:t>
            </a:r>
            <a:r>
              <a:rPr lang="it-IT" dirty="0"/>
              <a:t>la forza elettrostatica sposterà il nucleo e gli elettroni rispetto al centro C</a:t>
            </a:r>
            <a:endParaRPr lang="it-IT" b="1" dirty="0"/>
          </a:p>
        </p:txBody>
      </p:sp>
      <p:cxnSp>
        <p:nvCxnSpPr>
          <p:cNvPr id="23" name="Connettore 2 22">
            <a:extLst>
              <a:ext uri="{FF2B5EF4-FFF2-40B4-BE49-F238E27FC236}">
                <a16:creationId xmlns:a16="http://schemas.microsoft.com/office/drawing/2014/main" id="{DE28AE06-AB68-4764-B7D7-FE6AFFEC2CED}"/>
              </a:ext>
            </a:extLst>
          </p:cNvPr>
          <p:cNvCxnSpPr>
            <a:cxnSpLocks/>
          </p:cNvCxnSpPr>
          <p:nvPr/>
        </p:nvCxnSpPr>
        <p:spPr>
          <a:xfrm flipH="1">
            <a:off x="5763481" y="4641011"/>
            <a:ext cx="1172157" cy="80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7A896537-19D0-4903-9346-7B74C33D8FF9}"/>
              </a:ext>
            </a:extLst>
          </p:cNvPr>
          <p:cNvSpPr txBox="1"/>
          <p:nvPr/>
        </p:nvSpPr>
        <p:spPr>
          <a:xfrm>
            <a:off x="8230019" y="2696926"/>
            <a:ext cx="375424" cy="523220"/>
          </a:xfrm>
          <a:prstGeom prst="rect">
            <a:avLst/>
          </a:prstGeom>
          <a:noFill/>
        </p:spPr>
        <p:txBody>
          <a:bodyPr wrap="none" rtlCol="0">
            <a:spAutoFit/>
          </a:bodyPr>
          <a:lstStyle/>
          <a:p>
            <a:r>
              <a:rPr lang="it-IT" sz="2800" dirty="0"/>
              <a:t>C</a:t>
            </a:r>
          </a:p>
        </p:txBody>
      </p:sp>
    </p:spTree>
    <p:extLst>
      <p:ext uri="{BB962C8B-B14F-4D97-AF65-F5344CB8AC3E}">
        <p14:creationId xmlns:p14="http://schemas.microsoft.com/office/powerpoint/2010/main" val="394108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par>
                                <p:cTn id="51" presetID="22" presetClass="entr" presetSubtype="4"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D39B5F4-4D47-40B9-B456-6468D725B492}"/>
              </a:ext>
            </a:extLst>
          </p:cNvPr>
          <p:cNvSpPr txBox="1"/>
          <p:nvPr/>
        </p:nvSpPr>
        <p:spPr>
          <a:xfrm>
            <a:off x="189781" y="241540"/>
            <a:ext cx="12089015" cy="4893647"/>
          </a:xfrm>
          <a:prstGeom prst="rect">
            <a:avLst/>
          </a:prstGeom>
          <a:noFill/>
        </p:spPr>
        <p:txBody>
          <a:bodyPr wrap="none" rtlCol="0">
            <a:spAutoFit/>
          </a:bodyPr>
          <a:lstStyle/>
          <a:p>
            <a:r>
              <a:rPr lang="it-IT" sz="2400" dirty="0"/>
              <a:t>Il campo applicato E (campo locale) polarizza il dielettrico per deformazione nel seguente modo:</a:t>
            </a:r>
          </a:p>
          <a:p>
            <a:endParaRPr lang="it-IT" sz="2400" dirty="0"/>
          </a:p>
          <a:p>
            <a:pPr marL="342900" indent="-342900">
              <a:buAutoNum type="arabicParenR"/>
            </a:pPr>
            <a:r>
              <a:rPr lang="it-IT" sz="2400" dirty="0"/>
              <a:t>Le forze positive e negative spostano il nucleo e gli elettroni rispetto al centro dell’atomo</a:t>
            </a:r>
          </a:p>
          <a:p>
            <a:pPr marL="342900" indent="-342900">
              <a:buAutoNum type="arabicParenR"/>
            </a:pPr>
            <a:endParaRPr lang="it-IT" sz="2400" dirty="0"/>
          </a:p>
          <a:p>
            <a:pPr marL="342900" indent="-342900">
              <a:buAutoNum type="arabicParenR"/>
            </a:pPr>
            <a:r>
              <a:rPr lang="it-IT" sz="2400" dirty="0"/>
              <a:t>Una volta spostati le cariche opposte tendono ad attrarsi con una forza F’</a:t>
            </a:r>
          </a:p>
          <a:p>
            <a:pPr marL="342900" indent="-342900">
              <a:buAutoNum type="arabicParenR"/>
            </a:pPr>
            <a:endParaRPr lang="it-IT" sz="2400" dirty="0"/>
          </a:p>
          <a:p>
            <a:pPr marL="342900" indent="-342900">
              <a:buAutoNum type="arabicParenR"/>
            </a:pPr>
            <a:r>
              <a:rPr lang="it-IT" sz="2400" dirty="0"/>
              <a:t>Si ha l’equilibrio quando F=F’</a:t>
            </a:r>
          </a:p>
          <a:p>
            <a:pPr marL="342900" indent="-342900">
              <a:buAutoNum type="arabicParenR"/>
            </a:pPr>
            <a:endParaRPr lang="it-IT" sz="2400" dirty="0"/>
          </a:p>
          <a:p>
            <a:pPr marL="342900" indent="-342900">
              <a:buAutoNum type="arabicParenR"/>
            </a:pPr>
            <a:r>
              <a:rPr lang="it-IT" sz="2400" dirty="0"/>
              <a:t>Sperimentalmente si verifica sempre che lo spostamento r (vedi figura) è proporzionale ad E</a:t>
            </a:r>
          </a:p>
          <a:p>
            <a:pPr marL="342900" indent="-342900">
              <a:buAutoNum type="arabicParenR"/>
            </a:pPr>
            <a:endParaRPr lang="it-IT" sz="2400" dirty="0"/>
          </a:p>
          <a:p>
            <a:pPr marL="342900" indent="-342900">
              <a:buAutoNum type="arabicParenR"/>
            </a:pPr>
            <a:r>
              <a:rPr lang="it-IT" sz="2400" dirty="0"/>
              <a:t>Ci aspettiamo dunque che anche il momento di dipolo (indotto) sia proporzionale al campo E</a:t>
            </a:r>
          </a:p>
          <a:p>
            <a:pPr marL="342900" indent="-342900">
              <a:buAutoNum type="arabicParenR"/>
            </a:pPr>
            <a:endParaRPr lang="it-IT" sz="2400" dirty="0"/>
          </a:p>
          <a:p>
            <a:pPr marL="342900" indent="-342900">
              <a:buAutoNum type="arabicParenR"/>
            </a:pPr>
            <a:endParaRPr lang="it-IT" sz="2400"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4D0E340-7616-4BC7-B2FD-DE6F5128F846}"/>
                  </a:ext>
                </a:extLst>
              </p:cNvPr>
              <p:cNvSpPr txBox="1"/>
              <p:nvPr/>
            </p:nvSpPr>
            <p:spPr>
              <a:xfrm>
                <a:off x="481438" y="5034966"/>
                <a:ext cx="1479664" cy="552331"/>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𝑝</m:t>
                          </m:r>
                        </m:e>
                      </m:acc>
                      <m:r>
                        <a:rPr lang="it-IT" sz="3200" i="1" smtClean="0">
                          <a:latin typeface="Cambria Math" panose="02040503050406030204" pitchFamily="18" charset="0"/>
                          <a:ea typeface="Cambria Math" panose="02040503050406030204" pitchFamily="18" charset="0"/>
                        </a:rPr>
                        <m:t>∝</m:t>
                      </m:r>
                      <m:acc>
                        <m:accPr>
                          <m:chr m:val="⃗"/>
                          <m:ctrlPr>
                            <a:rPr lang="it-IT" sz="3200" i="1" smtClean="0">
                              <a:latin typeface="Cambria Math" panose="02040503050406030204" pitchFamily="18" charset="0"/>
                              <a:ea typeface="Cambria Math" panose="02040503050406030204" pitchFamily="18" charset="0"/>
                            </a:rPr>
                          </m:ctrlPr>
                        </m:accPr>
                        <m:e>
                          <m:r>
                            <a:rPr lang="it-IT" sz="3200" b="0" i="1" smtClean="0">
                              <a:latin typeface="Cambria Math" panose="02040503050406030204" pitchFamily="18" charset="0"/>
                              <a:ea typeface="Cambria Math" panose="02040503050406030204" pitchFamily="18" charset="0"/>
                            </a:rPr>
                            <m:t>𝐸</m:t>
                          </m:r>
                        </m:e>
                      </m:acc>
                    </m:oMath>
                  </m:oMathPara>
                </a14:m>
                <a:endParaRPr lang="it-IT" sz="3200" dirty="0"/>
              </a:p>
            </p:txBody>
          </p:sp>
        </mc:Choice>
        <mc:Fallback xmlns="">
          <p:sp>
            <p:nvSpPr>
              <p:cNvPr id="3" name="CasellaDiTesto 2">
                <a:extLst>
                  <a:ext uri="{FF2B5EF4-FFF2-40B4-BE49-F238E27FC236}">
                    <a16:creationId xmlns:a16="http://schemas.microsoft.com/office/drawing/2014/main" id="{A4D0E340-7616-4BC7-B2FD-DE6F5128F846}"/>
                  </a:ext>
                </a:extLst>
              </p:cNvPr>
              <p:cNvSpPr txBox="1">
                <a:spLocks noRot="1" noChangeAspect="1" noMove="1" noResize="1" noEditPoints="1" noAdjustHandles="1" noChangeArrowheads="1" noChangeShapeType="1" noTextEdit="1"/>
              </p:cNvSpPr>
              <p:nvPr/>
            </p:nvSpPr>
            <p:spPr>
              <a:xfrm>
                <a:off x="481438" y="5034966"/>
                <a:ext cx="1479664" cy="5523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841F3BB-DB64-4D3E-9327-05F615D9C677}"/>
                  </a:ext>
                </a:extLst>
              </p:cNvPr>
              <p:cNvSpPr txBox="1"/>
              <p:nvPr/>
            </p:nvSpPr>
            <p:spPr>
              <a:xfrm rot="21600000">
                <a:off x="4163222" y="5034965"/>
                <a:ext cx="1598066" cy="552331"/>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ctrlPr>
                        </m:accPr>
                        <m:e>
                          <m:r>
                            <a:rPr kumimoji="0" lang="it-IT" sz="3200" b="0" i="1" u="none" strike="noStrike" kern="1200" cap="none" spc="0" normalizeH="0" baseline="0" noProof="0">
                              <a:ln>
                                <a:noFill/>
                              </a:ln>
                              <a:solidFill>
                                <a:schemeClr val="bg1"/>
                              </a:solidFill>
                              <a:effectLst/>
                              <a:uLnTx/>
                              <a:uFillTx/>
                              <a:latin typeface="Cambria Math" panose="02040503050406030204" pitchFamily="18" charset="0"/>
                              <a:cs typeface="+mn-cs"/>
                            </a:rPr>
                            <m:t>𝑝</m:t>
                          </m:r>
                        </m:e>
                      </m:acc>
                      <m:r>
                        <a:rPr kumimoji="0" lang="it-IT"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t>=</m:t>
                      </m:r>
                      <m:sSub>
                        <m:sSubPr>
                          <m:ctrlPr>
                            <a:rPr kumimoji="0" lang="it-IT"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ctrlPr>
                        </m:sSubPr>
                        <m:e>
                          <m:r>
                            <a:rPr kumimoji="0" lang="it-IT" sz="32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cs typeface="+mn-cs"/>
                            </a:rPr>
                            <m:t>𝛼</m:t>
                          </m:r>
                        </m:e>
                        <m:sub>
                          <m:r>
                            <a:rPr kumimoji="0" lang="it-IT"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t>𝑑</m:t>
                          </m:r>
                        </m:sub>
                      </m:sSub>
                      <m:acc>
                        <m:accPr>
                          <m:chr m:val="⃗"/>
                          <m:ctrlPr>
                            <a:rPr kumimoji="0" lang="it-IT"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ctrlPr>
                        </m:accPr>
                        <m:e>
                          <m:r>
                            <a:rPr kumimoji="0" lang="it-IT" sz="3200" b="0" i="1" u="none" strike="noStrike" kern="1200" cap="none" spc="0" normalizeH="0" baseline="0" noProof="0" smtClean="0">
                              <a:ln>
                                <a:noFill/>
                              </a:ln>
                              <a:solidFill>
                                <a:schemeClr val="bg1"/>
                              </a:solidFill>
                              <a:effectLst/>
                              <a:uLnTx/>
                              <a:uFillTx/>
                              <a:latin typeface="Cambria Math" panose="02040503050406030204" pitchFamily="18" charset="0"/>
                              <a:cs typeface="+mn-cs"/>
                            </a:rPr>
                            <m:t>𝐸</m:t>
                          </m:r>
                        </m:e>
                      </m:acc>
                    </m:oMath>
                  </m:oMathPara>
                </a14:m>
                <a:endParaRPr kumimoji="0" lang="it-IT" sz="3200" b="0" i="0" u="none" strike="noStrike" kern="1200" cap="none" spc="0" normalizeH="0" baseline="0" noProof="0" dirty="0">
                  <a:ln>
                    <a:noFill/>
                  </a:ln>
                  <a:solidFill>
                    <a:srgbClr val="000000"/>
                  </a:solidFill>
                  <a:effectLst/>
                  <a:uLnTx/>
                  <a:uFillTx/>
                  <a:latin typeface="Calibri" panose="020F0502020204030204"/>
                  <a:cs typeface="+mn-cs"/>
                </a:endParaRPr>
              </a:p>
            </p:txBody>
          </p:sp>
        </mc:Choice>
        <mc:Fallback xmlns="">
          <p:sp>
            <p:nvSpPr>
              <p:cNvPr id="4" name="CasellaDiTesto 3">
                <a:extLst>
                  <a:ext uri="{FF2B5EF4-FFF2-40B4-BE49-F238E27FC236}">
                    <a16:creationId xmlns:a16="http://schemas.microsoft.com/office/drawing/2014/main" id="{4841F3BB-DB64-4D3E-9327-05F615D9C677}"/>
                  </a:ext>
                </a:extLst>
              </p:cNvPr>
              <p:cNvSpPr txBox="1">
                <a:spLocks noRot="1" noChangeAspect="1" noMove="1" noResize="1" noEditPoints="1" noAdjustHandles="1" noChangeArrowheads="1" noChangeShapeType="1" noTextEdit="1"/>
              </p:cNvSpPr>
              <p:nvPr/>
            </p:nvSpPr>
            <p:spPr>
              <a:xfrm rot="21600000">
                <a:off x="4163222" y="5034965"/>
                <a:ext cx="1598066" cy="552331"/>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56039FB-71D8-4700-955B-EE8A4534D5CA}"/>
                  </a:ext>
                </a:extLst>
              </p:cNvPr>
              <p:cNvSpPr txBox="1"/>
              <p:nvPr/>
            </p:nvSpPr>
            <p:spPr>
              <a:xfrm>
                <a:off x="6771736" y="5034964"/>
                <a:ext cx="4319965" cy="523220"/>
              </a:xfrm>
              <a:prstGeom prst="rect">
                <a:avLst/>
              </a:prstGeom>
              <a:noFill/>
            </p:spPr>
            <p:txBody>
              <a:bodyPr wrap="none" rtlCol="0">
                <a:spAutoFit/>
              </a:bodyPr>
              <a:lstStyle/>
              <a:p>
                <a14:m>
                  <m:oMath xmlns:m="http://schemas.openxmlformats.org/officeDocument/2006/math">
                    <m:sSub>
                      <m:sSubPr>
                        <m:ctrlPr>
                          <a:rPr kumimoji="0" lang="it-IT" sz="2800" b="0" i="1" u="none" strike="noStrike" kern="1200" cap="none" spc="0" normalizeH="0" baseline="0" noProof="0" smtClean="0">
                            <a:ln>
                              <a:noFill/>
                            </a:ln>
                            <a:solidFill>
                              <a:schemeClr val="tx1"/>
                            </a:solidFill>
                            <a:effectLst/>
                            <a:uLnTx/>
                            <a:uFillTx/>
                            <a:latin typeface="Cambria Math" panose="02040503050406030204" pitchFamily="18" charset="0"/>
                          </a:rPr>
                        </m:ctrlPr>
                      </m:sSubPr>
                      <m:e>
                        <m:r>
                          <a:rPr kumimoji="0" lang="it-IT" sz="28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𝛼</m:t>
                        </m:r>
                      </m:e>
                      <m:sub>
                        <m:r>
                          <a:rPr kumimoji="0" lang="it-IT" sz="2800" b="0" i="1" u="none" strike="noStrike" kern="1200" cap="none" spc="0" normalizeH="0" baseline="0" noProof="0" smtClean="0">
                            <a:ln>
                              <a:noFill/>
                            </a:ln>
                            <a:solidFill>
                              <a:schemeClr val="tx1"/>
                            </a:solidFill>
                            <a:effectLst/>
                            <a:uLnTx/>
                            <a:uFillTx/>
                            <a:latin typeface="Cambria Math" panose="02040503050406030204" pitchFamily="18" charset="0"/>
                          </a:rPr>
                          <m:t>𝑑</m:t>
                        </m:r>
                      </m:sub>
                    </m:sSub>
                    <m:r>
                      <a:rPr kumimoji="0" lang="it-IT" sz="2800" b="0" i="1" u="none" strike="noStrike" kern="1200" cap="none" spc="0" normalizeH="0" baseline="0" noProof="0" smtClean="0">
                        <a:ln>
                          <a:noFill/>
                        </a:ln>
                        <a:solidFill>
                          <a:schemeClr val="tx1"/>
                        </a:solidFill>
                        <a:effectLst/>
                        <a:uLnTx/>
                        <a:uFillTx/>
                        <a:latin typeface="Cambria Math" panose="02040503050406030204" pitchFamily="18" charset="0"/>
                      </a:rPr>
                      <m:t> </m:t>
                    </m:r>
                  </m:oMath>
                </a14:m>
                <a:r>
                  <a:rPr lang="it-IT" sz="2800" dirty="0"/>
                  <a:t>Polarizzabilità elettronica</a:t>
                </a:r>
              </a:p>
            </p:txBody>
          </p:sp>
        </mc:Choice>
        <mc:Fallback xmlns="">
          <p:sp>
            <p:nvSpPr>
              <p:cNvPr id="5" name="CasellaDiTesto 4">
                <a:extLst>
                  <a:ext uri="{FF2B5EF4-FFF2-40B4-BE49-F238E27FC236}">
                    <a16:creationId xmlns:a16="http://schemas.microsoft.com/office/drawing/2014/main" id="{D56039FB-71D8-4700-955B-EE8A4534D5CA}"/>
                  </a:ext>
                </a:extLst>
              </p:cNvPr>
              <p:cNvSpPr txBox="1">
                <a:spLocks noRot="1" noChangeAspect="1" noMove="1" noResize="1" noEditPoints="1" noAdjustHandles="1" noChangeArrowheads="1" noChangeShapeType="1" noTextEdit="1"/>
              </p:cNvSpPr>
              <p:nvPr/>
            </p:nvSpPr>
            <p:spPr>
              <a:xfrm>
                <a:off x="6771736" y="5034964"/>
                <a:ext cx="4319965" cy="523220"/>
              </a:xfrm>
              <a:prstGeom prst="rect">
                <a:avLst/>
              </a:prstGeom>
              <a:blipFill>
                <a:blip r:embed="rId4"/>
                <a:stretch>
                  <a:fillRect t="-11628" r="-1693" b="-32558"/>
                </a:stretch>
              </a:blipFill>
            </p:spPr>
            <p:txBody>
              <a:bodyPr/>
              <a:lstStyle/>
              <a:p>
                <a:r>
                  <a:rPr lang="it-IT">
                    <a:noFill/>
                  </a:rPr>
                  <a:t> </a:t>
                </a:r>
              </a:p>
            </p:txBody>
          </p:sp>
        </mc:Fallback>
      </mc:AlternateContent>
    </p:spTree>
    <p:extLst>
      <p:ext uri="{BB962C8B-B14F-4D97-AF65-F5344CB8AC3E}">
        <p14:creationId xmlns:p14="http://schemas.microsoft.com/office/powerpoint/2010/main" val="42850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5CE48CBA-07C6-4D2C-ACAA-35B98132ABDE}"/>
                  </a:ext>
                </a:extLst>
              </p:cNvPr>
              <p:cNvSpPr txBox="1"/>
              <p:nvPr/>
            </p:nvSpPr>
            <p:spPr>
              <a:xfrm rot="21600000">
                <a:off x="1840930" y="1247639"/>
                <a:ext cx="1598066" cy="552331"/>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32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r>
                            <a:rPr kumimoji="0" lang="it-IT" sz="3200" b="0" i="1" u="none" strike="noStrike" kern="1200" cap="none" spc="0" normalizeH="0" baseline="0" noProof="0">
                              <a:ln>
                                <a:noFill/>
                              </a:ln>
                              <a:solidFill>
                                <a:srgbClr val="000000"/>
                              </a:solidFill>
                              <a:effectLst/>
                              <a:uLnTx/>
                              <a:uFillTx/>
                              <a:latin typeface="Cambria Math" panose="02040503050406030204" pitchFamily="18" charset="0"/>
                              <a:cs typeface="+mn-cs"/>
                            </a:rPr>
                            <m:t>𝑝</m:t>
                          </m:r>
                        </m:e>
                      </m:acc>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𝛼</m:t>
                          </m:r>
                        </m:e>
                        <m:sub>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sub>
                      </m:sSub>
                      <m:acc>
                        <m:accPr>
                          <m:chr m:val="⃗"/>
                          <m:ctrlP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IT" sz="32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m:t>
                          </m:r>
                        </m:e>
                      </m:acc>
                    </m:oMath>
                  </m:oMathPara>
                </a14:m>
                <a:endParaRPr kumimoji="0" lang="it-IT" sz="3200" b="0" i="0" u="none" strike="noStrike" kern="1200" cap="none" spc="0" normalizeH="0" baseline="0" noProof="0" dirty="0">
                  <a:ln>
                    <a:noFill/>
                  </a:ln>
                  <a:solidFill>
                    <a:srgbClr val="000000"/>
                  </a:solidFill>
                  <a:effectLst/>
                  <a:uLnTx/>
                  <a:uFillTx/>
                  <a:latin typeface="Calibri" panose="020F0502020204030204"/>
                  <a:cs typeface="+mn-cs"/>
                </a:endParaRPr>
              </a:p>
            </p:txBody>
          </p:sp>
        </mc:Choice>
        <mc:Fallback xmlns="">
          <p:sp>
            <p:nvSpPr>
              <p:cNvPr id="4" name="CasellaDiTesto 3">
                <a:extLst>
                  <a:ext uri="{FF2B5EF4-FFF2-40B4-BE49-F238E27FC236}">
                    <a16:creationId xmlns:a16="http://schemas.microsoft.com/office/drawing/2014/main" id="{5CE48CBA-07C6-4D2C-ACAA-35B98132ABDE}"/>
                  </a:ext>
                </a:extLst>
              </p:cNvPr>
              <p:cNvSpPr txBox="1">
                <a:spLocks noRot="1" noChangeAspect="1" noMove="1" noResize="1" noEditPoints="1" noAdjustHandles="1" noChangeArrowheads="1" noChangeShapeType="1" noTextEdit="1"/>
              </p:cNvSpPr>
              <p:nvPr/>
            </p:nvSpPr>
            <p:spPr>
              <a:xfrm rot="21600000">
                <a:off x="1840930" y="1247639"/>
                <a:ext cx="1598066" cy="5523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EC89D9A6-B8D1-4340-9F69-446DEF5D20FB}"/>
                  </a:ext>
                </a:extLst>
              </p:cNvPr>
              <p:cNvSpPr/>
              <p:nvPr/>
            </p:nvSpPr>
            <p:spPr>
              <a:xfrm>
                <a:off x="4793530" y="871237"/>
                <a:ext cx="4228081"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𝛼</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𝐻𝑒</m:t>
                          </m:r>
                        </m:sub>
                      </m:s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=0,22</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−40 </m:t>
                          </m:r>
                        </m:sup>
                      </m:s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𝐹</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𝑚</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9" name="Rettangolo 8">
                <a:extLst>
                  <a:ext uri="{FF2B5EF4-FFF2-40B4-BE49-F238E27FC236}">
                    <a16:creationId xmlns:a16="http://schemas.microsoft.com/office/drawing/2014/main" id="{EC89D9A6-B8D1-4340-9F69-446DEF5D20FB}"/>
                  </a:ext>
                </a:extLst>
              </p:cNvPr>
              <p:cNvSpPr>
                <a:spLocks noRot="1" noChangeAspect="1" noMove="1" noResize="1" noEditPoints="1" noAdjustHandles="1" noChangeArrowheads="1" noChangeShapeType="1" noTextEdit="1"/>
              </p:cNvSpPr>
              <p:nvPr/>
            </p:nvSpPr>
            <p:spPr>
              <a:xfrm>
                <a:off x="4793530" y="871237"/>
                <a:ext cx="4228081" cy="523220"/>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BA36E5CA-6599-4966-A074-D4F77FA3F9A8}"/>
                  </a:ext>
                </a:extLst>
              </p:cNvPr>
              <p:cNvSpPr/>
              <p:nvPr/>
            </p:nvSpPr>
            <p:spPr>
              <a:xfrm>
                <a:off x="4791927" y="1586798"/>
                <a:ext cx="4229684"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𝛼</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𝑁𝑒</m:t>
                          </m:r>
                        </m:sub>
                      </m:s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=0,43</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−40 </m:t>
                          </m:r>
                        </m:sup>
                      </m:s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𝐹</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p>
                        <m:sSup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𝑚</m:t>
                          </m:r>
                        </m:e>
                        <m: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0" name="Rettangolo 9">
                <a:extLst>
                  <a:ext uri="{FF2B5EF4-FFF2-40B4-BE49-F238E27FC236}">
                    <a16:creationId xmlns:a16="http://schemas.microsoft.com/office/drawing/2014/main" id="{BA36E5CA-6599-4966-A074-D4F77FA3F9A8}"/>
                  </a:ext>
                </a:extLst>
              </p:cNvPr>
              <p:cNvSpPr>
                <a:spLocks noRot="1" noChangeAspect="1" noMove="1" noResize="1" noEditPoints="1" noAdjustHandles="1" noChangeArrowheads="1" noChangeShapeType="1" noTextEdit="1"/>
              </p:cNvSpPr>
              <p:nvPr/>
            </p:nvSpPr>
            <p:spPr>
              <a:xfrm>
                <a:off x="4791927" y="1586798"/>
                <a:ext cx="4229684" cy="523220"/>
              </a:xfrm>
              <a:prstGeom prst="rect">
                <a:avLst/>
              </a:prstGeom>
              <a:blipFill>
                <a:blip r:embed="rId4"/>
                <a:stretch>
                  <a:fillRect/>
                </a:stretch>
              </a:blipFill>
            </p:spPr>
            <p:txBody>
              <a:bodyPr/>
              <a:lstStyle/>
              <a:p>
                <a:r>
                  <a:rPr lang="it-IT">
                    <a:noFill/>
                  </a:rPr>
                  <a:t> </a:t>
                </a:r>
              </a:p>
            </p:txBody>
          </p:sp>
        </mc:Fallback>
      </mc:AlternateContent>
      <p:sp>
        <p:nvSpPr>
          <p:cNvPr id="63" name="Ovale 62">
            <a:extLst>
              <a:ext uri="{FF2B5EF4-FFF2-40B4-BE49-F238E27FC236}">
                <a16:creationId xmlns:a16="http://schemas.microsoft.com/office/drawing/2014/main" id="{A87452E3-F09C-427F-9D66-74A4782C9391}"/>
              </a:ext>
            </a:extLst>
          </p:cNvPr>
          <p:cNvSpPr/>
          <p:nvPr/>
        </p:nvSpPr>
        <p:spPr>
          <a:xfrm>
            <a:off x="1428020" y="1019605"/>
            <a:ext cx="2423886" cy="1069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sellaDiTesto 4">
            <a:extLst>
              <a:ext uri="{FF2B5EF4-FFF2-40B4-BE49-F238E27FC236}">
                <a16:creationId xmlns:a16="http://schemas.microsoft.com/office/drawing/2014/main" id="{217ED45C-F55B-41D5-8F77-72EEA783DDC4}"/>
              </a:ext>
            </a:extLst>
          </p:cNvPr>
          <p:cNvSpPr txBox="1"/>
          <p:nvPr/>
        </p:nvSpPr>
        <p:spPr>
          <a:xfrm>
            <a:off x="9496600" y="871237"/>
            <a:ext cx="930063" cy="523220"/>
          </a:xfrm>
          <a:prstGeom prst="rect">
            <a:avLst/>
          </a:prstGeom>
          <a:noFill/>
        </p:spPr>
        <p:txBody>
          <a:bodyPr wrap="none" rtlCol="0">
            <a:spAutoFit/>
          </a:bodyPr>
          <a:lstStyle/>
          <a:p>
            <a:r>
              <a:rPr lang="it-IT" sz="2800" dirty="0"/>
              <a:t>(Elio)</a:t>
            </a:r>
          </a:p>
        </p:txBody>
      </p:sp>
      <p:sp>
        <p:nvSpPr>
          <p:cNvPr id="6" name="CasellaDiTesto 5">
            <a:extLst>
              <a:ext uri="{FF2B5EF4-FFF2-40B4-BE49-F238E27FC236}">
                <a16:creationId xmlns:a16="http://schemas.microsoft.com/office/drawing/2014/main" id="{F586A1A8-99EA-49A6-8D2B-AF21803432E9}"/>
              </a:ext>
            </a:extLst>
          </p:cNvPr>
          <p:cNvSpPr txBox="1"/>
          <p:nvPr/>
        </p:nvSpPr>
        <p:spPr>
          <a:xfrm>
            <a:off x="9528732" y="1519626"/>
            <a:ext cx="1191352" cy="523220"/>
          </a:xfrm>
          <a:prstGeom prst="rect">
            <a:avLst/>
          </a:prstGeom>
          <a:noFill/>
        </p:spPr>
        <p:txBody>
          <a:bodyPr wrap="none" rtlCol="0">
            <a:spAutoFit/>
          </a:bodyPr>
          <a:lstStyle/>
          <a:p>
            <a:r>
              <a:rPr lang="it-IT" sz="2800" dirty="0"/>
              <a:t>(Neon)</a:t>
            </a:r>
          </a:p>
        </p:txBody>
      </p:sp>
      <p:sp>
        <p:nvSpPr>
          <p:cNvPr id="7" name="CasellaDiTesto 6">
            <a:extLst>
              <a:ext uri="{FF2B5EF4-FFF2-40B4-BE49-F238E27FC236}">
                <a16:creationId xmlns:a16="http://schemas.microsoft.com/office/drawing/2014/main" id="{EE548925-122A-4E27-863B-A032BB9A2D58}"/>
              </a:ext>
            </a:extLst>
          </p:cNvPr>
          <p:cNvSpPr txBox="1"/>
          <p:nvPr/>
        </p:nvSpPr>
        <p:spPr>
          <a:xfrm>
            <a:off x="363747" y="3255598"/>
            <a:ext cx="11464505" cy="2677656"/>
          </a:xfrm>
          <a:prstGeom prst="rect">
            <a:avLst/>
          </a:prstGeom>
          <a:noFill/>
        </p:spPr>
        <p:txBody>
          <a:bodyPr wrap="square" rtlCol="0">
            <a:spAutoFit/>
          </a:bodyPr>
          <a:lstStyle/>
          <a:p>
            <a:pPr algn="just"/>
            <a:r>
              <a:rPr lang="it-IT" sz="2400" dirty="0"/>
              <a:t>Osservazione: Il campo che appare nell’espressione del momento di dipolo indotto è il campo elettrico esterno rispetto alla molecola considerata ovvero è il campo generato da tutte le cariche esterne e da tutti i dipoli costituiti dalle molecole del dielettrico ESCLUSA la molecola considerata. Tale campo prende il nome di </a:t>
            </a:r>
            <a:r>
              <a:rPr lang="it-IT" sz="2400" b="1" dirty="0"/>
              <a:t>campo locale</a:t>
            </a:r>
          </a:p>
          <a:p>
            <a:pPr algn="just"/>
            <a:endParaRPr lang="it-IT" sz="2400" dirty="0"/>
          </a:p>
          <a:p>
            <a:pPr algn="just"/>
            <a:r>
              <a:rPr lang="it-IT" sz="2400" dirty="0"/>
              <a:t>Il campo misurato invece in un punto generico del dielettrico include tutti i contributi e prenderà il nome di </a:t>
            </a:r>
            <a:r>
              <a:rPr lang="it-IT" sz="2400" b="1" dirty="0"/>
              <a:t>campo macroscopico</a:t>
            </a:r>
          </a:p>
        </p:txBody>
      </p:sp>
    </p:spTree>
    <p:extLst>
      <p:ext uri="{BB962C8B-B14F-4D97-AF65-F5344CB8AC3E}">
        <p14:creationId xmlns:p14="http://schemas.microsoft.com/office/powerpoint/2010/main" val="428273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fade">
                                      <p:cBhvr>
                                        <p:cTn id="3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63" grpId="0" animBg="1"/>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37DA25CF-7EDF-4216-BDDB-01F35E74ABB8}"/>
                  </a:ext>
                </a:extLst>
              </p:cNvPr>
              <p:cNvSpPr txBox="1"/>
              <p:nvPr/>
            </p:nvSpPr>
            <p:spPr>
              <a:xfrm>
                <a:off x="4690125" y="4850128"/>
                <a:ext cx="2179251" cy="4831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&lt;</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&gt;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𝛼</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𝑜</m:t>
                          </m:r>
                        </m:sub>
                      </m:sSub>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𝐸</m:t>
                          </m:r>
                        </m:e>
                      </m:acc>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 name="CasellaDiTesto 1">
                <a:extLst>
                  <a:ext uri="{FF2B5EF4-FFF2-40B4-BE49-F238E27FC236}">
                    <a16:creationId xmlns:a16="http://schemas.microsoft.com/office/drawing/2014/main" id="{37DA25CF-7EDF-4216-BDDB-01F35E74ABB8}"/>
                  </a:ext>
                </a:extLst>
              </p:cNvPr>
              <p:cNvSpPr txBox="1">
                <a:spLocks noRot="1" noChangeAspect="1" noMove="1" noResize="1" noEditPoints="1" noAdjustHandles="1" noChangeArrowheads="1" noChangeShapeType="1" noTextEdit="1"/>
              </p:cNvSpPr>
              <p:nvPr/>
            </p:nvSpPr>
            <p:spPr>
              <a:xfrm>
                <a:off x="4690125" y="4850128"/>
                <a:ext cx="2179251" cy="483146"/>
              </a:xfrm>
              <a:prstGeom prst="rect">
                <a:avLst/>
              </a:prstGeom>
              <a:blipFill>
                <a:blip r:embed="rId2"/>
                <a:stretch>
                  <a:fillRect/>
                </a:stretch>
              </a:blipFill>
            </p:spPr>
            <p:txBody>
              <a:bodyPr/>
              <a:lstStyle/>
              <a:p>
                <a:r>
                  <a:rPr lang="it-IT">
                    <a:noFill/>
                  </a:rPr>
                  <a:t> </a:t>
                </a:r>
              </a:p>
            </p:txBody>
          </p:sp>
        </mc:Fallback>
      </mc:AlternateContent>
      <p:sp>
        <p:nvSpPr>
          <p:cNvPr id="3" name="Ovale 2">
            <a:extLst>
              <a:ext uri="{FF2B5EF4-FFF2-40B4-BE49-F238E27FC236}">
                <a16:creationId xmlns:a16="http://schemas.microsoft.com/office/drawing/2014/main" id="{AB07AB14-2B31-4111-8659-C1BA5ADF654E}"/>
              </a:ext>
            </a:extLst>
          </p:cNvPr>
          <p:cNvSpPr/>
          <p:nvPr/>
        </p:nvSpPr>
        <p:spPr>
          <a:xfrm>
            <a:off x="1251139" y="3235803"/>
            <a:ext cx="2423886" cy="2394857"/>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vale 3">
            <a:extLst>
              <a:ext uri="{FF2B5EF4-FFF2-40B4-BE49-F238E27FC236}">
                <a16:creationId xmlns:a16="http://schemas.microsoft.com/office/drawing/2014/main" id="{2B92DE0B-90A0-4608-A371-ABA7EA8E5614}"/>
              </a:ext>
            </a:extLst>
          </p:cNvPr>
          <p:cNvSpPr/>
          <p:nvPr/>
        </p:nvSpPr>
        <p:spPr>
          <a:xfrm rot="1006166">
            <a:off x="1459094" y="4013394"/>
            <a:ext cx="522603" cy="19877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e 4">
            <a:extLst>
              <a:ext uri="{FF2B5EF4-FFF2-40B4-BE49-F238E27FC236}">
                <a16:creationId xmlns:a16="http://schemas.microsoft.com/office/drawing/2014/main" id="{61BF65D0-1571-4E24-93C7-59A7C5FB777E}"/>
              </a:ext>
            </a:extLst>
          </p:cNvPr>
          <p:cNvSpPr/>
          <p:nvPr/>
        </p:nvSpPr>
        <p:spPr>
          <a:xfrm rot="20154141">
            <a:off x="1728408" y="3547098"/>
            <a:ext cx="542995" cy="1551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e 5">
            <a:extLst>
              <a:ext uri="{FF2B5EF4-FFF2-40B4-BE49-F238E27FC236}">
                <a16:creationId xmlns:a16="http://schemas.microsoft.com/office/drawing/2014/main" id="{C51B8E50-7604-4264-AB18-D6A1AEB75C22}"/>
              </a:ext>
            </a:extLst>
          </p:cNvPr>
          <p:cNvSpPr/>
          <p:nvPr/>
        </p:nvSpPr>
        <p:spPr>
          <a:xfrm rot="17301092">
            <a:off x="2350067" y="3659501"/>
            <a:ext cx="541065" cy="1471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e 6">
            <a:extLst>
              <a:ext uri="{FF2B5EF4-FFF2-40B4-BE49-F238E27FC236}">
                <a16:creationId xmlns:a16="http://schemas.microsoft.com/office/drawing/2014/main" id="{9FF6A472-0AB7-4FA0-AB9E-53C288715672}"/>
              </a:ext>
            </a:extLst>
          </p:cNvPr>
          <p:cNvSpPr/>
          <p:nvPr/>
        </p:nvSpPr>
        <p:spPr>
          <a:xfrm rot="20418854">
            <a:off x="1480314" y="4596937"/>
            <a:ext cx="596541" cy="17984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e 7">
            <a:extLst>
              <a:ext uri="{FF2B5EF4-FFF2-40B4-BE49-F238E27FC236}">
                <a16:creationId xmlns:a16="http://schemas.microsoft.com/office/drawing/2014/main" id="{A479DEE4-C9B2-496A-BA2C-63834BFF5AB9}"/>
              </a:ext>
            </a:extLst>
          </p:cNvPr>
          <p:cNvSpPr/>
          <p:nvPr/>
        </p:nvSpPr>
        <p:spPr>
          <a:xfrm rot="20418854">
            <a:off x="2718583" y="3888081"/>
            <a:ext cx="531446" cy="174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e 8">
            <a:extLst>
              <a:ext uri="{FF2B5EF4-FFF2-40B4-BE49-F238E27FC236}">
                <a16:creationId xmlns:a16="http://schemas.microsoft.com/office/drawing/2014/main" id="{4D25465A-0A5E-4F9E-B070-3B5F52D62791}"/>
              </a:ext>
            </a:extLst>
          </p:cNvPr>
          <p:cNvSpPr/>
          <p:nvPr/>
        </p:nvSpPr>
        <p:spPr>
          <a:xfrm rot="20418854">
            <a:off x="2105725" y="4196095"/>
            <a:ext cx="526999" cy="1864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e 9">
            <a:extLst>
              <a:ext uri="{FF2B5EF4-FFF2-40B4-BE49-F238E27FC236}">
                <a16:creationId xmlns:a16="http://schemas.microsoft.com/office/drawing/2014/main" id="{66D13EE3-68C9-453A-A9D9-1A7A198BE42F}"/>
              </a:ext>
            </a:extLst>
          </p:cNvPr>
          <p:cNvSpPr/>
          <p:nvPr/>
        </p:nvSpPr>
        <p:spPr>
          <a:xfrm rot="20418854">
            <a:off x="1823991" y="5090437"/>
            <a:ext cx="531446" cy="174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e 10">
            <a:extLst>
              <a:ext uri="{FF2B5EF4-FFF2-40B4-BE49-F238E27FC236}">
                <a16:creationId xmlns:a16="http://schemas.microsoft.com/office/drawing/2014/main" id="{162EC093-F1C6-44BA-8BCB-2ABA26EC25CB}"/>
              </a:ext>
            </a:extLst>
          </p:cNvPr>
          <p:cNvSpPr/>
          <p:nvPr/>
        </p:nvSpPr>
        <p:spPr>
          <a:xfrm rot="2982340">
            <a:off x="2503386" y="5088193"/>
            <a:ext cx="522478" cy="1991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e 11">
            <a:extLst>
              <a:ext uri="{FF2B5EF4-FFF2-40B4-BE49-F238E27FC236}">
                <a16:creationId xmlns:a16="http://schemas.microsoft.com/office/drawing/2014/main" id="{3B17B611-2590-47F0-9DBE-9D3D08B297D3}"/>
              </a:ext>
            </a:extLst>
          </p:cNvPr>
          <p:cNvSpPr/>
          <p:nvPr/>
        </p:nvSpPr>
        <p:spPr>
          <a:xfrm rot="665073">
            <a:off x="2354876" y="4605633"/>
            <a:ext cx="531446" cy="174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e 12">
            <a:extLst>
              <a:ext uri="{FF2B5EF4-FFF2-40B4-BE49-F238E27FC236}">
                <a16:creationId xmlns:a16="http://schemas.microsoft.com/office/drawing/2014/main" id="{897AE159-1C70-414F-B067-C96598808FB8}"/>
              </a:ext>
            </a:extLst>
          </p:cNvPr>
          <p:cNvSpPr/>
          <p:nvPr/>
        </p:nvSpPr>
        <p:spPr>
          <a:xfrm rot="20418854">
            <a:off x="3021843" y="4605632"/>
            <a:ext cx="531446" cy="174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e 13">
            <a:extLst>
              <a:ext uri="{FF2B5EF4-FFF2-40B4-BE49-F238E27FC236}">
                <a16:creationId xmlns:a16="http://schemas.microsoft.com/office/drawing/2014/main" id="{F6E6B540-DA1F-4E20-A4B5-424230417D64}"/>
              </a:ext>
            </a:extLst>
          </p:cNvPr>
          <p:cNvSpPr/>
          <p:nvPr/>
        </p:nvSpPr>
        <p:spPr>
          <a:xfrm rot="6344487">
            <a:off x="2954589" y="4183989"/>
            <a:ext cx="531446" cy="1740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5" name="Ovale 14">
                <a:extLst>
                  <a:ext uri="{FF2B5EF4-FFF2-40B4-BE49-F238E27FC236}">
                    <a16:creationId xmlns:a16="http://schemas.microsoft.com/office/drawing/2014/main" id="{ABC0FC5A-E21D-4B2D-81D3-CB8F1E813A3F}"/>
                  </a:ext>
                </a:extLst>
              </p:cNvPr>
              <p:cNvSpPr/>
              <p:nvPr/>
            </p:nvSpPr>
            <p:spPr>
              <a:xfrm>
                <a:off x="4256749" y="3406120"/>
                <a:ext cx="1963954" cy="4672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32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xmlns="">
          <p:sp>
            <p:nvSpPr>
              <p:cNvPr id="15" name="Ovale 14">
                <a:extLst>
                  <a:ext uri="{FF2B5EF4-FFF2-40B4-BE49-F238E27FC236}">
                    <a16:creationId xmlns:a16="http://schemas.microsoft.com/office/drawing/2014/main" id="{ABC0FC5A-E21D-4B2D-81D3-CB8F1E813A3F}"/>
                  </a:ext>
                </a:extLst>
              </p:cNvPr>
              <p:cNvSpPr>
                <a:spLocks noRot="1" noChangeAspect="1" noMove="1" noResize="1" noEditPoints="1" noAdjustHandles="1" noChangeArrowheads="1" noChangeShapeType="1" noTextEdit="1"/>
              </p:cNvSpPr>
              <p:nvPr/>
            </p:nvSpPr>
            <p:spPr>
              <a:xfrm>
                <a:off x="4256749" y="3406120"/>
                <a:ext cx="1963954" cy="467209"/>
              </a:xfrm>
              <a:prstGeom prst="ellipse">
                <a:avLst/>
              </a:prstGeom>
              <a:blipFill>
                <a:blip r:embed="rId3"/>
                <a:stretch>
                  <a:fillRect t="-26582" b="-51899"/>
                </a:stretch>
              </a:blipFill>
              <a:ln>
                <a:solidFill>
                  <a:schemeClr val="tx1"/>
                </a:solidFill>
              </a:ln>
            </p:spPr>
            <p:txBody>
              <a:bodyPr/>
              <a:lstStyle/>
              <a:p>
                <a:r>
                  <a:rPr lang="it-IT">
                    <a:noFill/>
                  </a:rPr>
                  <a:t> </a:t>
                </a:r>
              </a:p>
            </p:txBody>
          </p:sp>
        </mc:Fallback>
      </mc:AlternateContent>
      <p:cxnSp>
        <p:nvCxnSpPr>
          <p:cNvPr id="16" name="Connettore 2 15">
            <a:extLst>
              <a:ext uri="{FF2B5EF4-FFF2-40B4-BE49-F238E27FC236}">
                <a16:creationId xmlns:a16="http://schemas.microsoft.com/office/drawing/2014/main" id="{3EBF6686-E8E1-435E-8483-EDA00C5BC4A8}"/>
              </a:ext>
            </a:extLst>
          </p:cNvPr>
          <p:cNvCxnSpPr>
            <a:cxnSpLocks/>
          </p:cNvCxnSpPr>
          <p:nvPr/>
        </p:nvCxnSpPr>
        <p:spPr>
          <a:xfrm flipV="1">
            <a:off x="2925792" y="3698021"/>
            <a:ext cx="1301760" cy="25344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9" name="Rettangolo 28">
                <a:extLst>
                  <a:ext uri="{FF2B5EF4-FFF2-40B4-BE49-F238E27FC236}">
                    <a16:creationId xmlns:a16="http://schemas.microsoft.com/office/drawing/2014/main" id="{7C2B438F-57B4-4644-8ADC-B80E392464CA}"/>
                  </a:ext>
                </a:extLst>
              </p:cNvPr>
              <p:cNvSpPr/>
              <p:nvPr/>
            </p:nvSpPr>
            <p:spPr>
              <a:xfrm>
                <a:off x="5777995" y="3989689"/>
                <a:ext cx="622543"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9" name="Rettangolo 28">
                <a:extLst>
                  <a:ext uri="{FF2B5EF4-FFF2-40B4-BE49-F238E27FC236}">
                    <a16:creationId xmlns:a16="http://schemas.microsoft.com/office/drawing/2014/main" id="{7C2B438F-57B4-4644-8ADC-B80E392464CA}"/>
                  </a:ext>
                </a:extLst>
              </p:cNvPr>
              <p:cNvSpPr>
                <a:spLocks noRot="1" noChangeAspect="1" noMove="1" noResize="1" noEditPoints="1" noAdjustHandles="1" noChangeArrowheads="1" noChangeShapeType="1" noTextEdit="1"/>
              </p:cNvSpPr>
              <p:nvPr/>
            </p:nvSpPr>
            <p:spPr>
              <a:xfrm>
                <a:off x="5777995" y="3989689"/>
                <a:ext cx="622543" cy="523220"/>
              </a:xfrm>
              <a:prstGeom prst="rect">
                <a:avLst/>
              </a:prstGeom>
              <a:blipFill>
                <a:blip r:embed="rId5"/>
                <a:stretch>
                  <a:fillRect/>
                </a:stretch>
              </a:blipFill>
            </p:spPr>
            <p:txBody>
              <a:bodyPr/>
              <a:lstStyle/>
              <a:p>
                <a:r>
                  <a:rPr lang="it-IT">
                    <a:noFill/>
                  </a:rPr>
                  <a:t> </a:t>
                </a:r>
              </a:p>
            </p:txBody>
          </p:sp>
        </mc:Fallback>
      </mc:AlternateContent>
      <p:cxnSp>
        <p:nvCxnSpPr>
          <p:cNvPr id="30" name="Connettore 2 29">
            <a:extLst>
              <a:ext uri="{FF2B5EF4-FFF2-40B4-BE49-F238E27FC236}">
                <a16:creationId xmlns:a16="http://schemas.microsoft.com/office/drawing/2014/main" id="{3B579ADD-C2CB-41D7-B06B-4332E9D90317}"/>
              </a:ext>
            </a:extLst>
          </p:cNvPr>
          <p:cNvCxnSpPr>
            <a:cxnSpLocks/>
          </p:cNvCxnSpPr>
          <p:nvPr/>
        </p:nvCxnSpPr>
        <p:spPr>
          <a:xfrm flipV="1">
            <a:off x="5283652" y="4473958"/>
            <a:ext cx="485938" cy="415121"/>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Ovale 30">
            <a:extLst>
              <a:ext uri="{FF2B5EF4-FFF2-40B4-BE49-F238E27FC236}">
                <a16:creationId xmlns:a16="http://schemas.microsoft.com/office/drawing/2014/main" id="{C612FD69-7D60-4757-A325-2B4A21B88DFC}"/>
              </a:ext>
            </a:extLst>
          </p:cNvPr>
          <p:cNvSpPr/>
          <p:nvPr/>
        </p:nvSpPr>
        <p:spPr>
          <a:xfrm>
            <a:off x="4603793" y="4576477"/>
            <a:ext cx="2423886" cy="1069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CasellaDiTesto 31">
            <a:extLst>
              <a:ext uri="{FF2B5EF4-FFF2-40B4-BE49-F238E27FC236}">
                <a16:creationId xmlns:a16="http://schemas.microsoft.com/office/drawing/2014/main" id="{43943F0A-D542-499A-A21E-684862E9AA8C}"/>
              </a:ext>
            </a:extLst>
          </p:cNvPr>
          <p:cNvSpPr txBox="1"/>
          <p:nvPr/>
        </p:nvSpPr>
        <p:spPr>
          <a:xfrm>
            <a:off x="3009785" y="453341"/>
            <a:ext cx="5796330"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800" b="1" i="0" u="none" strike="noStrike" kern="1200" cap="none" spc="0" normalizeH="0" baseline="0" noProof="0" dirty="0">
                <a:ln>
                  <a:noFill/>
                </a:ln>
                <a:solidFill>
                  <a:srgbClr val="FF0000"/>
                </a:solidFill>
                <a:effectLst/>
                <a:uLnTx/>
                <a:uFillTx/>
                <a:latin typeface="Calibri" panose="020F0502020204030204"/>
                <a:ea typeface="+mn-ea"/>
                <a:cs typeface="+mn-cs"/>
              </a:rPr>
              <a:t>POLARIZZAZIONE PER ORIENTAMENTO</a:t>
            </a:r>
          </a:p>
        </p:txBody>
      </p:sp>
      <p:grpSp>
        <p:nvGrpSpPr>
          <p:cNvPr id="52" name="Gruppo 51">
            <a:extLst>
              <a:ext uri="{FF2B5EF4-FFF2-40B4-BE49-F238E27FC236}">
                <a16:creationId xmlns:a16="http://schemas.microsoft.com/office/drawing/2014/main" id="{F8D9FB1E-63AE-498E-A853-2893483D3EDC}"/>
              </a:ext>
            </a:extLst>
          </p:cNvPr>
          <p:cNvGrpSpPr/>
          <p:nvPr/>
        </p:nvGrpSpPr>
        <p:grpSpPr>
          <a:xfrm>
            <a:off x="7937529" y="3054644"/>
            <a:ext cx="3198133" cy="2468461"/>
            <a:chOff x="7937529" y="3054644"/>
            <a:chExt cx="3198133" cy="2468461"/>
          </a:xfrm>
        </p:grpSpPr>
        <p:sp>
          <p:nvSpPr>
            <p:cNvPr id="17" name="Ovale 16">
              <a:extLst>
                <a:ext uri="{FF2B5EF4-FFF2-40B4-BE49-F238E27FC236}">
                  <a16:creationId xmlns:a16="http://schemas.microsoft.com/office/drawing/2014/main" id="{472A06E2-44DD-41E2-B26B-D0AFE8C949F8}"/>
                </a:ext>
              </a:extLst>
            </p:cNvPr>
            <p:cNvSpPr/>
            <p:nvPr/>
          </p:nvSpPr>
          <p:spPr>
            <a:xfrm>
              <a:off x="7937529" y="3054644"/>
              <a:ext cx="2423886" cy="2468461"/>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Freccia circolare a sinistra 26">
              <a:extLst>
                <a:ext uri="{FF2B5EF4-FFF2-40B4-BE49-F238E27FC236}">
                  <a16:creationId xmlns:a16="http://schemas.microsoft.com/office/drawing/2014/main" id="{467FA5FC-73C2-4D0D-9F08-1A4E2D6C3C41}"/>
                </a:ext>
              </a:extLst>
            </p:cNvPr>
            <p:cNvSpPr/>
            <p:nvPr/>
          </p:nvSpPr>
          <p:spPr>
            <a:xfrm rot="12897564">
              <a:off x="8177515" y="3416680"/>
              <a:ext cx="253732" cy="49427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51" name="Gruppo 50">
              <a:extLst>
                <a:ext uri="{FF2B5EF4-FFF2-40B4-BE49-F238E27FC236}">
                  <a16:creationId xmlns:a16="http://schemas.microsoft.com/office/drawing/2014/main" id="{978FA4BF-1CA7-4330-8602-70CBD5C0B5E4}"/>
                </a:ext>
              </a:extLst>
            </p:cNvPr>
            <p:cNvGrpSpPr/>
            <p:nvPr/>
          </p:nvGrpSpPr>
          <p:grpSpPr>
            <a:xfrm>
              <a:off x="8146529" y="3054645"/>
              <a:ext cx="2989133" cy="2291772"/>
              <a:chOff x="8146529" y="3054645"/>
              <a:chExt cx="2989133" cy="2291772"/>
            </a:xfrm>
          </p:grpSpPr>
          <p:sp>
            <p:nvSpPr>
              <p:cNvPr id="18" name="Ovale 17">
                <a:extLst>
                  <a:ext uri="{FF2B5EF4-FFF2-40B4-BE49-F238E27FC236}">
                    <a16:creationId xmlns:a16="http://schemas.microsoft.com/office/drawing/2014/main" id="{4FDB6AC8-0A0E-47EB-9F48-92528D5AF017}"/>
                  </a:ext>
                </a:extLst>
              </p:cNvPr>
              <p:cNvSpPr/>
              <p:nvPr/>
            </p:nvSpPr>
            <p:spPr>
              <a:xfrm rot="20418854">
                <a:off x="8365533" y="3630281"/>
                <a:ext cx="522603" cy="2260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e 18">
                <a:extLst>
                  <a:ext uri="{FF2B5EF4-FFF2-40B4-BE49-F238E27FC236}">
                    <a16:creationId xmlns:a16="http://schemas.microsoft.com/office/drawing/2014/main" id="{D6D7A92E-2F0A-4929-89F6-4491A36B397D}"/>
                  </a:ext>
                </a:extLst>
              </p:cNvPr>
              <p:cNvSpPr/>
              <p:nvPr/>
            </p:nvSpPr>
            <p:spPr>
              <a:xfrm rot="20418854">
                <a:off x="9021333" y="3444370"/>
                <a:ext cx="541065" cy="16737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e 19">
                <a:extLst>
                  <a:ext uri="{FF2B5EF4-FFF2-40B4-BE49-F238E27FC236}">
                    <a16:creationId xmlns:a16="http://schemas.microsoft.com/office/drawing/2014/main" id="{AB25E493-DE5E-4B93-A122-84B2A4B53ADD}"/>
                  </a:ext>
                </a:extLst>
              </p:cNvPr>
              <p:cNvSpPr/>
              <p:nvPr/>
            </p:nvSpPr>
            <p:spPr>
              <a:xfrm rot="20418854">
                <a:off x="8150825" y="4377455"/>
                <a:ext cx="596541" cy="20452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e 20">
                <a:extLst>
                  <a:ext uri="{FF2B5EF4-FFF2-40B4-BE49-F238E27FC236}">
                    <a16:creationId xmlns:a16="http://schemas.microsoft.com/office/drawing/2014/main" id="{D3DD3BE5-CFED-4AE4-8C92-14A3372BCC75}"/>
                  </a:ext>
                </a:extLst>
              </p:cNvPr>
              <p:cNvSpPr/>
              <p:nvPr/>
            </p:nvSpPr>
            <p:spPr>
              <a:xfrm rot="20418854">
                <a:off x="9547425" y="3843468"/>
                <a:ext cx="531446" cy="1979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e 21">
                <a:extLst>
                  <a:ext uri="{FF2B5EF4-FFF2-40B4-BE49-F238E27FC236}">
                    <a16:creationId xmlns:a16="http://schemas.microsoft.com/office/drawing/2014/main" id="{7B109B6C-18F7-4688-8B03-6F5BEA84E06C}"/>
                  </a:ext>
                </a:extLst>
              </p:cNvPr>
              <p:cNvSpPr/>
              <p:nvPr/>
            </p:nvSpPr>
            <p:spPr>
              <a:xfrm rot="20418854">
                <a:off x="8776082" y="3975726"/>
                <a:ext cx="526999" cy="2120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e 22">
                <a:extLst>
                  <a:ext uri="{FF2B5EF4-FFF2-40B4-BE49-F238E27FC236}">
                    <a16:creationId xmlns:a16="http://schemas.microsoft.com/office/drawing/2014/main" id="{1950A63C-9AED-4C32-BDB1-71E3EDDD5828}"/>
                  </a:ext>
                </a:extLst>
              </p:cNvPr>
              <p:cNvSpPr/>
              <p:nvPr/>
            </p:nvSpPr>
            <p:spPr>
              <a:xfrm rot="20418854">
                <a:off x="8494636" y="4871724"/>
                <a:ext cx="531446" cy="1979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e 23">
                <a:extLst>
                  <a:ext uri="{FF2B5EF4-FFF2-40B4-BE49-F238E27FC236}">
                    <a16:creationId xmlns:a16="http://schemas.microsoft.com/office/drawing/2014/main" id="{3AF84D22-642F-4EB9-B1FA-51B4D14E0883}"/>
                  </a:ext>
                </a:extLst>
              </p:cNvPr>
              <p:cNvSpPr/>
              <p:nvPr/>
            </p:nvSpPr>
            <p:spPr>
              <a:xfrm rot="20418854">
                <a:off x="9173452" y="4866142"/>
                <a:ext cx="522478" cy="2264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e 24">
                <a:extLst>
                  <a:ext uri="{FF2B5EF4-FFF2-40B4-BE49-F238E27FC236}">
                    <a16:creationId xmlns:a16="http://schemas.microsoft.com/office/drawing/2014/main" id="{0C6D40B1-CB2B-4C19-A135-9BE3D16486B8}"/>
                  </a:ext>
                </a:extLst>
              </p:cNvPr>
              <p:cNvSpPr/>
              <p:nvPr/>
            </p:nvSpPr>
            <p:spPr>
              <a:xfrm rot="20418854">
                <a:off x="9025521" y="4386920"/>
                <a:ext cx="531446" cy="1979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e 25">
                <a:extLst>
                  <a:ext uri="{FF2B5EF4-FFF2-40B4-BE49-F238E27FC236}">
                    <a16:creationId xmlns:a16="http://schemas.microsoft.com/office/drawing/2014/main" id="{44B497CC-003C-42C8-A6FF-C3DD50FBE302}"/>
                  </a:ext>
                </a:extLst>
              </p:cNvPr>
              <p:cNvSpPr/>
              <p:nvPr/>
            </p:nvSpPr>
            <p:spPr>
              <a:xfrm rot="20418854">
                <a:off x="9692488" y="4386919"/>
                <a:ext cx="531446" cy="1979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8" name="Rettangolo 27">
                    <a:extLst>
                      <a:ext uri="{FF2B5EF4-FFF2-40B4-BE49-F238E27FC236}">
                        <a16:creationId xmlns:a16="http://schemas.microsoft.com/office/drawing/2014/main" id="{41CF7888-4B8C-4D7F-8923-1A1B2E5D51C2}"/>
                      </a:ext>
                    </a:extLst>
                  </p:cNvPr>
                  <p:cNvSpPr/>
                  <p:nvPr/>
                </p:nvSpPr>
                <p:spPr>
                  <a:xfrm>
                    <a:off x="10630780" y="3054645"/>
                    <a:ext cx="504882" cy="57547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𝐸</m:t>
                              </m:r>
                            </m:e>
                          </m:acc>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p:sp>
                <p:nvSpPr>
                  <p:cNvPr id="28" name="Rettangolo 27">
                    <a:extLst>
                      <a:ext uri="{FF2B5EF4-FFF2-40B4-BE49-F238E27FC236}">
                        <a16:creationId xmlns:a16="http://schemas.microsoft.com/office/drawing/2014/main" id="{41CF7888-4B8C-4D7F-8923-1A1B2E5D51C2}"/>
                      </a:ext>
                    </a:extLst>
                  </p:cNvPr>
                  <p:cNvSpPr>
                    <a:spLocks noRot="1" noChangeAspect="1" noMove="1" noResize="1" noEditPoints="1" noAdjustHandles="1" noChangeArrowheads="1" noChangeShapeType="1" noTextEdit="1"/>
                  </p:cNvSpPr>
                  <p:nvPr/>
                </p:nvSpPr>
                <p:spPr>
                  <a:xfrm>
                    <a:off x="10630780" y="3054645"/>
                    <a:ext cx="504882" cy="575479"/>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3" name="Rettangolo 32">
                    <a:extLst>
                      <a:ext uri="{FF2B5EF4-FFF2-40B4-BE49-F238E27FC236}">
                        <a16:creationId xmlns:a16="http://schemas.microsoft.com/office/drawing/2014/main" id="{A9489B20-9B75-4B63-8A9A-E82F1DB7A3E8}"/>
                      </a:ext>
                    </a:extLst>
                  </p:cNvPr>
                  <p:cNvSpPr/>
                  <p:nvPr/>
                </p:nvSpPr>
                <p:spPr>
                  <a:xfrm rot="19748647">
                    <a:off x="8732654" y="4027702"/>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33" name="Rettangolo 32">
                    <a:extLst>
                      <a:ext uri="{FF2B5EF4-FFF2-40B4-BE49-F238E27FC236}">
                        <a16:creationId xmlns:a16="http://schemas.microsoft.com/office/drawing/2014/main" id="{A9489B20-9B75-4B63-8A9A-E82F1DB7A3E8}"/>
                      </a:ext>
                    </a:extLst>
                  </p:cNvPr>
                  <p:cNvSpPr>
                    <a:spLocks noRot="1" noChangeAspect="1" noMove="1" noResize="1" noEditPoints="1" noAdjustHandles="1" noChangeArrowheads="1" noChangeShapeType="1" noTextEdit="1"/>
                  </p:cNvSpPr>
                  <p:nvPr/>
                </p:nvSpPr>
                <p:spPr>
                  <a:xfrm rot="19748647">
                    <a:off x="8732654" y="4027702"/>
                    <a:ext cx="824264" cy="369332"/>
                  </a:xfrm>
                  <a:prstGeom prst="rect">
                    <a:avLst/>
                  </a:prstGeom>
                  <a:blipFill>
                    <a:blip r:embed="rId7"/>
                    <a:stretch>
                      <a:fillRect t="-6557" r="-945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4" name="Rettangolo 33">
                    <a:extLst>
                      <a:ext uri="{FF2B5EF4-FFF2-40B4-BE49-F238E27FC236}">
                        <a16:creationId xmlns:a16="http://schemas.microsoft.com/office/drawing/2014/main" id="{4E72C18E-4958-4067-9FA9-93F3AD4F6616}"/>
                      </a:ext>
                    </a:extLst>
                  </p:cNvPr>
                  <p:cNvSpPr/>
                  <p:nvPr/>
                </p:nvSpPr>
                <p:spPr>
                  <a:xfrm rot="20134306">
                    <a:off x="8469605" y="4893590"/>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34" name="Rettangolo 33">
                    <a:extLst>
                      <a:ext uri="{FF2B5EF4-FFF2-40B4-BE49-F238E27FC236}">
                        <a16:creationId xmlns:a16="http://schemas.microsoft.com/office/drawing/2014/main" id="{4E72C18E-4958-4067-9FA9-93F3AD4F6616}"/>
                      </a:ext>
                    </a:extLst>
                  </p:cNvPr>
                  <p:cNvSpPr>
                    <a:spLocks noRot="1" noChangeAspect="1" noMove="1" noResize="1" noEditPoints="1" noAdjustHandles="1" noChangeArrowheads="1" noChangeShapeType="1" noTextEdit="1"/>
                  </p:cNvSpPr>
                  <p:nvPr/>
                </p:nvSpPr>
                <p:spPr>
                  <a:xfrm rot="20134306">
                    <a:off x="8469605" y="4893590"/>
                    <a:ext cx="824264" cy="369332"/>
                  </a:xfrm>
                  <a:prstGeom prst="rect">
                    <a:avLst/>
                  </a:prstGeom>
                  <a:blipFill>
                    <a:blip r:embed="rId8"/>
                    <a:stretch>
                      <a:fillRect t="-6250" r="-8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5" name="Rettangolo 34">
                    <a:extLst>
                      <a:ext uri="{FF2B5EF4-FFF2-40B4-BE49-F238E27FC236}">
                        <a16:creationId xmlns:a16="http://schemas.microsoft.com/office/drawing/2014/main" id="{F45B5BEA-A33F-4CA9-B9A7-E16DC2E9D54F}"/>
                      </a:ext>
                    </a:extLst>
                  </p:cNvPr>
                  <p:cNvSpPr/>
                  <p:nvPr/>
                </p:nvSpPr>
                <p:spPr>
                  <a:xfrm rot="19927522">
                    <a:off x="8975188" y="4398368"/>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35" name="Rettangolo 34">
                    <a:extLst>
                      <a:ext uri="{FF2B5EF4-FFF2-40B4-BE49-F238E27FC236}">
                        <a16:creationId xmlns:a16="http://schemas.microsoft.com/office/drawing/2014/main" id="{F45B5BEA-A33F-4CA9-B9A7-E16DC2E9D54F}"/>
                      </a:ext>
                    </a:extLst>
                  </p:cNvPr>
                  <p:cNvSpPr>
                    <a:spLocks noRot="1" noChangeAspect="1" noMove="1" noResize="1" noEditPoints="1" noAdjustHandles="1" noChangeArrowheads="1" noChangeShapeType="1" noTextEdit="1"/>
                  </p:cNvSpPr>
                  <p:nvPr/>
                </p:nvSpPr>
                <p:spPr>
                  <a:xfrm rot="19927522">
                    <a:off x="8975188" y="4398368"/>
                    <a:ext cx="824264" cy="369332"/>
                  </a:xfrm>
                  <a:prstGeom prst="rect">
                    <a:avLst/>
                  </a:prstGeom>
                  <a:blipFill>
                    <a:blip r:embed="rId9"/>
                    <a:stretch>
                      <a:fillRect t="-6780" r="-8725"/>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6" name="Rettangolo 35">
                    <a:extLst>
                      <a:ext uri="{FF2B5EF4-FFF2-40B4-BE49-F238E27FC236}">
                        <a16:creationId xmlns:a16="http://schemas.microsoft.com/office/drawing/2014/main" id="{F19C38D9-D277-4C42-B9D1-033360D0C479}"/>
                      </a:ext>
                    </a:extLst>
                  </p:cNvPr>
                  <p:cNvSpPr/>
                  <p:nvPr/>
                </p:nvSpPr>
                <p:spPr>
                  <a:xfrm rot="20142278">
                    <a:off x="9146514" y="4977085"/>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36" name="Rettangolo 35">
                    <a:extLst>
                      <a:ext uri="{FF2B5EF4-FFF2-40B4-BE49-F238E27FC236}">
                        <a16:creationId xmlns:a16="http://schemas.microsoft.com/office/drawing/2014/main" id="{F19C38D9-D277-4C42-B9D1-033360D0C479}"/>
                      </a:ext>
                    </a:extLst>
                  </p:cNvPr>
                  <p:cNvSpPr>
                    <a:spLocks noRot="1" noChangeAspect="1" noMove="1" noResize="1" noEditPoints="1" noAdjustHandles="1" noChangeArrowheads="1" noChangeShapeType="1" noTextEdit="1"/>
                  </p:cNvSpPr>
                  <p:nvPr/>
                </p:nvSpPr>
                <p:spPr>
                  <a:xfrm rot="20142278">
                    <a:off x="9146514" y="4977085"/>
                    <a:ext cx="824264" cy="369332"/>
                  </a:xfrm>
                  <a:prstGeom prst="rect">
                    <a:avLst/>
                  </a:prstGeom>
                  <a:blipFill>
                    <a:blip r:embed="rId10"/>
                    <a:stretch>
                      <a:fillRect t="-7143" r="-8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7" name="Rettangolo 36">
                    <a:extLst>
                      <a:ext uri="{FF2B5EF4-FFF2-40B4-BE49-F238E27FC236}">
                        <a16:creationId xmlns:a16="http://schemas.microsoft.com/office/drawing/2014/main" id="{BB050D2F-6882-4864-8115-ECE7B900D0D4}"/>
                      </a:ext>
                    </a:extLst>
                  </p:cNvPr>
                  <p:cNvSpPr/>
                  <p:nvPr/>
                </p:nvSpPr>
                <p:spPr>
                  <a:xfrm rot="20220747">
                    <a:off x="8146529" y="4468405"/>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37" name="Rettangolo 36">
                    <a:extLst>
                      <a:ext uri="{FF2B5EF4-FFF2-40B4-BE49-F238E27FC236}">
                        <a16:creationId xmlns:a16="http://schemas.microsoft.com/office/drawing/2014/main" id="{BB050D2F-6882-4864-8115-ECE7B900D0D4}"/>
                      </a:ext>
                    </a:extLst>
                  </p:cNvPr>
                  <p:cNvSpPr>
                    <a:spLocks noRot="1" noChangeAspect="1" noMove="1" noResize="1" noEditPoints="1" noAdjustHandles="1" noChangeArrowheads="1" noChangeShapeType="1" noTextEdit="1"/>
                  </p:cNvSpPr>
                  <p:nvPr/>
                </p:nvSpPr>
                <p:spPr>
                  <a:xfrm rot="20220747">
                    <a:off x="8146529" y="4468405"/>
                    <a:ext cx="824264" cy="369332"/>
                  </a:xfrm>
                  <a:prstGeom prst="rect">
                    <a:avLst/>
                  </a:prstGeom>
                  <a:blipFill>
                    <a:blip r:embed="rId11"/>
                    <a:stretch>
                      <a:fillRect t="-7339" r="-8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8" name="Rettangolo 37">
                    <a:extLst>
                      <a:ext uri="{FF2B5EF4-FFF2-40B4-BE49-F238E27FC236}">
                        <a16:creationId xmlns:a16="http://schemas.microsoft.com/office/drawing/2014/main" id="{D23FBD18-1CB3-4D81-9114-D2A537DA2EC9}"/>
                      </a:ext>
                    </a:extLst>
                  </p:cNvPr>
                  <p:cNvSpPr/>
                  <p:nvPr/>
                </p:nvSpPr>
                <p:spPr>
                  <a:xfrm rot="20516618">
                    <a:off x="9594907" y="4487481"/>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38" name="Rettangolo 37">
                    <a:extLst>
                      <a:ext uri="{FF2B5EF4-FFF2-40B4-BE49-F238E27FC236}">
                        <a16:creationId xmlns:a16="http://schemas.microsoft.com/office/drawing/2014/main" id="{D23FBD18-1CB3-4D81-9114-D2A537DA2EC9}"/>
                      </a:ext>
                    </a:extLst>
                  </p:cNvPr>
                  <p:cNvSpPr>
                    <a:spLocks noRot="1" noChangeAspect="1" noMove="1" noResize="1" noEditPoints="1" noAdjustHandles="1" noChangeArrowheads="1" noChangeShapeType="1" noTextEdit="1"/>
                  </p:cNvSpPr>
                  <p:nvPr/>
                </p:nvSpPr>
                <p:spPr>
                  <a:xfrm rot="20516618">
                    <a:off x="9594907" y="4487481"/>
                    <a:ext cx="824264" cy="369332"/>
                  </a:xfrm>
                  <a:prstGeom prst="rect">
                    <a:avLst/>
                  </a:prstGeom>
                  <a:blipFill>
                    <a:blip r:embed="rId12"/>
                    <a:stretch>
                      <a:fillRect t="-6931" r="-7383"/>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9" name="Rettangolo 38">
                    <a:extLst>
                      <a:ext uri="{FF2B5EF4-FFF2-40B4-BE49-F238E27FC236}">
                        <a16:creationId xmlns:a16="http://schemas.microsoft.com/office/drawing/2014/main" id="{A04A0421-88E2-4753-99F1-9ACB2A5B1E47}"/>
                      </a:ext>
                    </a:extLst>
                  </p:cNvPr>
                  <p:cNvSpPr/>
                  <p:nvPr/>
                </p:nvSpPr>
                <p:spPr>
                  <a:xfrm rot="19748647">
                    <a:off x="9002085" y="3454194"/>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39" name="Rettangolo 38">
                    <a:extLst>
                      <a:ext uri="{FF2B5EF4-FFF2-40B4-BE49-F238E27FC236}">
                        <a16:creationId xmlns:a16="http://schemas.microsoft.com/office/drawing/2014/main" id="{A04A0421-88E2-4753-99F1-9ACB2A5B1E47}"/>
                      </a:ext>
                    </a:extLst>
                  </p:cNvPr>
                  <p:cNvSpPr>
                    <a:spLocks noRot="1" noChangeAspect="1" noMove="1" noResize="1" noEditPoints="1" noAdjustHandles="1" noChangeArrowheads="1" noChangeShapeType="1" noTextEdit="1"/>
                  </p:cNvSpPr>
                  <p:nvPr/>
                </p:nvSpPr>
                <p:spPr>
                  <a:xfrm rot="19748647">
                    <a:off x="9002085" y="3454194"/>
                    <a:ext cx="824264" cy="369332"/>
                  </a:xfrm>
                  <a:prstGeom prst="rect">
                    <a:avLst/>
                  </a:prstGeom>
                  <a:blipFill>
                    <a:blip r:embed="rId13"/>
                    <a:stretch>
                      <a:fillRect t="-6557" r="-945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0" name="Rettangolo 39">
                    <a:extLst>
                      <a:ext uri="{FF2B5EF4-FFF2-40B4-BE49-F238E27FC236}">
                        <a16:creationId xmlns:a16="http://schemas.microsoft.com/office/drawing/2014/main" id="{DB56C737-8B8A-4E93-97C2-DA1CBC586C0D}"/>
                      </a:ext>
                    </a:extLst>
                  </p:cNvPr>
                  <p:cNvSpPr/>
                  <p:nvPr/>
                </p:nvSpPr>
                <p:spPr>
                  <a:xfrm rot="20191161">
                    <a:off x="8291862" y="3716072"/>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40" name="Rettangolo 39">
                    <a:extLst>
                      <a:ext uri="{FF2B5EF4-FFF2-40B4-BE49-F238E27FC236}">
                        <a16:creationId xmlns:a16="http://schemas.microsoft.com/office/drawing/2014/main" id="{DB56C737-8B8A-4E93-97C2-DA1CBC586C0D}"/>
                      </a:ext>
                    </a:extLst>
                  </p:cNvPr>
                  <p:cNvSpPr>
                    <a:spLocks noRot="1" noChangeAspect="1" noMove="1" noResize="1" noEditPoints="1" noAdjustHandles="1" noChangeArrowheads="1" noChangeShapeType="1" noTextEdit="1"/>
                  </p:cNvSpPr>
                  <p:nvPr/>
                </p:nvSpPr>
                <p:spPr>
                  <a:xfrm rot="20191161">
                    <a:off x="8291862" y="3716072"/>
                    <a:ext cx="824264" cy="369332"/>
                  </a:xfrm>
                  <a:prstGeom prst="rect">
                    <a:avLst/>
                  </a:prstGeom>
                  <a:blipFill>
                    <a:blip r:embed="rId14"/>
                    <a:stretch>
                      <a:fillRect t="-7273" r="-8725"/>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1" name="Rettangolo 40">
                    <a:extLst>
                      <a:ext uri="{FF2B5EF4-FFF2-40B4-BE49-F238E27FC236}">
                        <a16:creationId xmlns:a16="http://schemas.microsoft.com/office/drawing/2014/main" id="{50DB147D-5486-4508-B5EB-E43B5DAB90F8}"/>
                      </a:ext>
                    </a:extLst>
                  </p:cNvPr>
                  <p:cNvSpPr/>
                  <p:nvPr/>
                </p:nvSpPr>
                <p:spPr>
                  <a:xfrm rot="20254213">
                    <a:off x="9509740" y="3863143"/>
                    <a:ext cx="824264" cy="369332"/>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mc:Choice>
            <mc:Fallback>
              <p:sp>
                <p:nvSpPr>
                  <p:cNvPr id="41" name="Rettangolo 40">
                    <a:extLst>
                      <a:ext uri="{FF2B5EF4-FFF2-40B4-BE49-F238E27FC236}">
                        <a16:creationId xmlns:a16="http://schemas.microsoft.com/office/drawing/2014/main" id="{50DB147D-5486-4508-B5EB-E43B5DAB90F8}"/>
                      </a:ext>
                    </a:extLst>
                  </p:cNvPr>
                  <p:cNvSpPr>
                    <a:spLocks noRot="1" noChangeAspect="1" noMove="1" noResize="1" noEditPoints="1" noAdjustHandles="1" noChangeArrowheads="1" noChangeShapeType="1" noTextEdit="1"/>
                  </p:cNvSpPr>
                  <p:nvPr/>
                </p:nvSpPr>
                <p:spPr>
                  <a:xfrm rot="20254213">
                    <a:off x="9509740" y="3863143"/>
                    <a:ext cx="824264" cy="369332"/>
                  </a:xfrm>
                  <a:prstGeom prst="rect">
                    <a:avLst/>
                  </a:prstGeom>
                  <a:blipFill>
                    <a:blip r:embed="rId15"/>
                    <a:stretch>
                      <a:fillRect t="-6481" r="-8054"/>
                    </a:stretch>
                  </a:blipFill>
                </p:spPr>
                <p:txBody>
                  <a:bodyPr/>
                  <a:lstStyle/>
                  <a:p>
                    <a:r>
                      <a:rPr lang="it-IT">
                        <a:noFill/>
                      </a:rPr>
                      <a:t> </a:t>
                    </a:r>
                  </a:p>
                </p:txBody>
              </p:sp>
            </mc:Fallback>
          </mc:AlternateContent>
        </p:grpSp>
      </p:grpSp>
      <p:grpSp>
        <p:nvGrpSpPr>
          <p:cNvPr id="42" name="Gruppo 41">
            <a:extLst>
              <a:ext uri="{FF2B5EF4-FFF2-40B4-BE49-F238E27FC236}">
                <a16:creationId xmlns:a16="http://schemas.microsoft.com/office/drawing/2014/main" id="{C90E2F99-ED2E-4383-BA3C-33D4C94BC02E}"/>
              </a:ext>
            </a:extLst>
          </p:cNvPr>
          <p:cNvGrpSpPr/>
          <p:nvPr/>
        </p:nvGrpSpPr>
        <p:grpSpPr>
          <a:xfrm rot="838531">
            <a:off x="7485897" y="2742870"/>
            <a:ext cx="3498120" cy="2938996"/>
            <a:chOff x="7063690" y="3127865"/>
            <a:chExt cx="3498120" cy="2938996"/>
          </a:xfrm>
        </p:grpSpPr>
        <p:cxnSp>
          <p:nvCxnSpPr>
            <p:cNvPr id="43" name="Connettore 2 42">
              <a:extLst>
                <a:ext uri="{FF2B5EF4-FFF2-40B4-BE49-F238E27FC236}">
                  <a16:creationId xmlns:a16="http://schemas.microsoft.com/office/drawing/2014/main" id="{21E0CE0C-E3BF-4EBD-A5C1-25D4802E89B4}"/>
                </a:ext>
              </a:extLst>
            </p:cNvPr>
            <p:cNvCxnSpPr>
              <a:cxnSpLocks/>
            </p:cNvCxnSpPr>
            <p:nvPr/>
          </p:nvCxnSpPr>
          <p:spPr>
            <a:xfrm flipV="1">
              <a:off x="7063690" y="3127865"/>
              <a:ext cx="2307210" cy="165163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AF312B5D-D5C8-4C3D-9E94-869FDD2FC61B}"/>
                </a:ext>
              </a:extLst>
            </p:cNvPr>
            <p:cNvCxnSpPr>
              <a:cxnSpLocks/>
            </p:cNvCxnSpPr>
            <p:nvPr/>
          </p:nvCxnSpPr>
          <p:spPr>
            <a:xfrm flipV="1">
              <a:off x="7317477" y="3360501"/>
              <a:ext cx="2307210" cy="165163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E207003A-EC7B-406E-AEF1-A265B908028D}"/>
                </a:ext>
              </a:extLst>
            </p:cNvPr>
            <p:cNvCxnSpPr>
              <a:cxnSpLocks/>
            </p:cNvCxnSpPr>
            <p:nvPr/>
          </p:nvCxnSpPr>
          <p:spPr>
            <a:xfrm flipV="1">
              <a:off x="7496171" y="3567827"/>
              <a:ext cx="2408520" cy="1697568"/>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5040B98B-D164-40CF-8B85-87603B027110}"/>
                </a:ext>
              </a:extLst>
            </p:cNvPr>
            <p:cNvCxnSpPr>
              <a:cxnSpLocks/>
            </p:cNvCxnSpPr>
            <p:nvPr/>
          </p:nvCxnSpPr>
          <p:spPr>
            <a:xfrm flipV="1">
              <a:off x="8254600" y="4415231"/>
              <a:ext cx="2307210" cy="165163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1A3BF47E-A731-4AAD-BBE8-486F0F41B276}"/>
                </a:ext>
              </a:extLst>
            </p:cNvPr>
            <p:cNvCxnSpPr>
              <a:cxnSpLocks/>
            </p:cNvCxnSpPr>
            <p:nvPr/>
          </p:nvCxnSpPr>
          <p:spPr>
            <a:xfrm flipV="1">
              <a:off x="7944618" y="4108962"/>
              <a:ext cx="2307210" cy="165163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A1F1FC57-A88E-4CFD-B75C-7C536C1D703A}"/>
                </a:ext>
              </a:extLst>
            </p:cNvPr>
            <p:cNvCxnSpPr>
              <a:cxnSpLocks/>
            </p:cNvCxnSpPr>
            <p:nvPr/>
          </p:nvCxnSpPr>
          <p:spPr>
            <a:xfrm flipV="1">
              <a:off x="7689337" y="3875702"/>
              <a:ext cx="2307210" cy="165163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1E30326C-2062-4E10-8469-F7954070DED1}"/>
                  </a:ext>
                </a:extLst>
              </p:cNvPr>
              <p:cNvSpPr txBox="1"/>
              <p:nvPr/>
            </p:nvSpPr>
            <p:spPr>
              <a:xfrm>
                <a:off x="329241" y="1035851"/>
                <a:ext cx="11533517" cy="1384995"/>
              </a:xfrm>
              <a:prstGeom prst="rect">
                <a:avLst/>
              </a:prstGeom>
              <a:noFill/>
            </p:spPr>
            <p:txBody>
              <a:bodyPr wrap="square" rtlCol="0">
                <a:spAutoFit/>
              </a:bodyPr>
              <a:lstStyle/>
              <a:p>
                <a:pPr algn="just"/>
                <a:r>
                  <a:rPr lang="it-IT" dirty="0"/>
                  <a:t>Molte molecole, per loro natura, non sono simmetriche e presentano naturalmente un momento di dipolo proprio </a:t>
                </a:r>
                <a:r>
                  <a:rPr lang="it-IT" b="1" dirty="0"/>
                  <a:t>p</a:t>
                </a:r>
                <a:r>
                  <a:rPr lang="it-IT" b="1" baseline="-25000" dirty="0"/>
                  <a:t>0</a:t>
                </a:r>
                <a:r>
                  <a:rPr lang="it-IT" dirty="0"/>
                  <a:t> indipendentemente dalla presenza di un campo elettrico. Tale momento però non si manifesta a causa del disordine molecolare. </a:t>
                </a:r>
              </a:p>
              <a:p>
                <a:endParaRPr lang="it-IT" b="1" baseline="-25000" dirty="0"/>
              </a:p>
              <a:p>
                <a:r>
                  <a:rPr lang="it-IT" dirty="0"/>
                  <a:t>Se si applica un campo esterno i dipoli si riorientano e macroscopicamente misuriamo un </a:t>
                </a:r>
                <a14:m>
                  <m:oMath xmlns:m="http://schemas.openxmlformats.org/officeDocument/2006/math">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&lt;</m:t>
                    </m:r>
                    <m:acc>
                      <m:accPr>
                        <m:chr m:val="⃗"/>
                        <m:ctrlP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&gt;</m:t>
                    </m:r>
                    <m:r>
                      <m:rPr>
                        <m:sty m:val="p"/>
                      </m:rPr>
                      <a:rPr kumimoji="0" lang="it-IT"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diverso</m:t>
                    </m:r>
                    <m:r>
                      <a:rPr kumimoji="0" lang="it-IT"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it-IT"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da</m:t>
                    </m:r>
                    <m:r>
                      <a:rPr kumimoji="0" lang="it-IT"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m:rPr>
                        <m:sty m:val="p"/>
                      </m:rPr>
                      <a:rPr kumimoji="0" lang="it-IT"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zero</m:t>
                    </m:r>
                  </m:oMath>
                </a14:m>
                <a:endParaRPr lang="it-IT" dirty="0"/>
              </a:p>
            </p:txBody>
          </p:sp>
        </mc:Choice>
        <mc:Fallback xmlns="">
          <p:sp>
            <p:nvSpPr>
              <p:cNvPr id="49" name="CasellaDiTesto 48">
                <a:extLst>
                  <a:ext uri="{FF2B5EF4-FFF2-40B4-BE49-F238E27FC236}">
                    <a16:creationId xmlns:a16="http://schemas.microsoft.com/office/drawing/2014/main" id="{1E30326C-2062-4E10-8469-F7954070DED1}"/>
                  </a:ext>
                </a:extLst>
              </p:cNvPr>
              <p:cNvSpPr txBox="1">
                <a:spLocks noRot="1" noChangeAspect="1" noMove="1" noResize="1" noEditPoints="1" noAdjustHandles="1" noChangeArrowheads="1" noChangeShapeType="1" noTextEdit="1"/>
              </p:cNvSpPr>
              <p:nvPr/>
            </p:nvSpPr>
            <p:spPr>
              <a:xfrm>
                <a:off x="329241" y="1035851"/>
                <a:ext cx="11533517" cy="1384995"/>
              </a:xfrm>
              <a:prstGeom prst="rect">
                <a:avLst/>
              </a:prstGeom>
              <a:blipFill>
                <a:blip r:embed="rId16"/>
                <a:stretch>
                  <a:fillRect l="-423" t="-2643" r="-476" b="-6167"/>
                </a:stretch>
              </a:blipFill>
            </p:spPr>
            <p:txBody>
              <a:bodyPr/>
              <a:lstStyle/>
              <a:p>
                <a:r>
                  <a:rPr lang="it-IT">
                    <a:noFill/>
                  </a:rPr>
                  <a:t> </a:t>
                </a:r>
              </a:p>
            </p:txBody>
          </p:sp>
        </mc:Fallback>
      </mc:AlternateContent>
      <p:sp>
        <p:nvSpPr>
          <p:cNvPr id="50" name="CasellaDiTesto 49">
            <a:extLst>
              <a:ext uri="{FF2B5EF4-FFF2-40B4-BE49-F238E27FC236}">
                <a16:creationId xmlns:a16="http://schemas.microsoft.com/office/drawing/2014/main" id="{F5ABE569-D1AF-41D5-AA16-C0AB01EB48A0}"/>
              </a:ext>
            </a:extLst>
          </p:cNvPr>
          <p:cNvSpPr txBox="1"/>
          <p:nvPr/>
        </p:nvSpPr>
        <p:spPr>
          <a:xfrm>
            <a:off x="4865187" y="5709445"/>
            <a:ext cx="1979324" cy="369332"/>
          </a:xfrm>
          <a:prstGeom prst="rect">
            <a:avLst/>
          </a:prstGeom>
          <a:noFill/>
        </p:spPr>
        <p:txBody>
          <a:bodyPr wrap="none" rtlCol="0">
            <a:spAutoFit/>
          </a:bodyPr>
          <a:lstStyle/>
          <a:p>
            <a:r>
              <a:rPr lang="it-IT" dirty="0"/>
              <a:t>(Si può dimostrare)</a:t>
            </a:r>
          </a:p>
        </p:txBody>
      </p:sp>
      <mc:AlternateContent xmlns:mc="http://schemas.openxmlformats.org/markup-compatibility/2006" xmlns:a14="http://schemas.microsoft.com/office/drawing/2010/main">
        <mc:Choice Requires="a14">
          <p:sp>
            <p:nvSpPr>
              <p:cNvPr id="54" name="CasellaDiTesto 53">
                <a:extLst>
                  <a:ext uri="{FF2B5EF4-FFF2-40B4-BE49-F238E27FC236}">
                    <a16:creationId xmlns:a16="http://schemas.microsoft.com/office/drawing/2014/main" id="{EDFE0C9C-9EA2-4CF7-86B8-77C2F60CD660}"/>
                  </a:ext>
                </a:extLst>
              </p:cNvPr>
              <p:cNvSpPr txBox="1"/>
              <p:nvPr/>
            </p:nvSpPr>
            <p:spPr>
              <a:xfrm>
                <a:off x="6555918" y="5455169"/>
                <a:ext cx="2297332"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800" i="1" smtClean="0">
                              <a:latin typeface="Cambria Math" panose="02040503050406030204" pitchFamily="18" charset="0"/>
                            </a:rPr>
                          </m:ctrlPr>
                        </m:sSubPr>
                        <m:e>
                          <m:r>
                            <a:rPr lang="it-IT" sz="1800" i="1" smtClean="0">
                              <a:latin typeface="Cambria Math" panose="02040503050406030204" pitchFamily="18" charset="0"/>
                              <a:ea typeface="Cambria Math" panose="02040503050406030204" pitchFamily="18" charset="0"/>
                            </a:rPr>
                            <m:t>𝛼</m:t>
                          </m:r>
                        </m:e>
                        <m:sub>
                          <m:r>
                            <a:rPr lang="it-IT" sz="1800" b="0" i="1" smtClean="0">
                              <a:latin typeface="Cambria Math" panose="02040503050406030204" pitchFamily="18" charset="0"/>
                            </a:rPr>
                            <m:t>𝑜</m:t>
                          </m:r>
                        </m:sub>
                      </m:sSub>
                      <m:r>
                        <a:rPr lang="it-IT" sz="1800" b="0" i="1" smtClean="0">
                          <a:latin typeface="Cambria Math" panose="02040503050406030204" pitchFamily="18" charset="0"/>
                        </a:rPr>
                        <m:t> = </m:t>
                      </m:r>
                      <m:f>
                        <m:fPr>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𝑝</m:t>
                                  </m:r>
                                </m:e>
                                <m:sub>
                                  <m:r>
                                    <a:rPr lang="it-IT" sz="1800" b="0" i="1" smtClean="0">
                                      <a:latin typeface="Cambria Math" panose="02040503050406030204" pitchFamily="18" charset="0"/>
                                    </a:rPr>
                                    <m:t>0</m:t>
                                  </m:r>
                                </m:sub>
                              </m:sSub>
                            </m:e>
                            <m:sup>
                              <m:r>
                                <a:rPr lang="it-IT" sz="1800" b="0" i="1" smtClean="0">
                                  <a:latin typeface="Cambria Math" panose="02040503050406030204" pitchFamily="18" charset="0"/>
                                </a:rPr>
                                <m:t>2</m:t>
                              </m:r>
                            </m:sup>
                          </m:sSup>
                        </m:num>
                        <m:den>
                          <m:r>
                            <a:rPr lang="it-IT" sz="1800" b="0" i="1" smtClean="0">
                              <a:latin typeface="Cambria Math" panose="02040503050406030204" pitchFamily="18" charset="0"/>
                            </a:rPr>
                            <m:t>3 </m:t>
                          </m:r>
                          <m:r>
                            <a:rPr lang="it-IT" sz="1800" b="0" i="1" smtClean="0">
                              <a:latin typeface="Cambria Math" panose="02040503050406030204" pitchFamily="18" charset="0"/>
                            </a:rPr>
                            <m:t>𝐾</m:t>
                          </m:r>
                          <m:r>
                            <a:rPr lang="it-IT" sz="1800" b="0" i="1" smtClean="0">
                              <a:latin typeface="Cambria Math" panose="02040503050406030204" pitchFamily="18" charset="0"/>
                            </a:rPr>
                            <m:t> </m:t>
                          </m:r>
                          <m:r>
                            <a:rPr lang="it-IT" sz="1800" b="0" i="1" smtClean="0">
                              <a:latin typeface="Cambria Math" panose="02040503050406030204" pitchFamily="18" charset="0"/>
                            </a:rPr>
                            <m:t>𝑇</m:t>
                          </m:r>
                        </m:den>
                      </m:f>
                    </m:oMath>
                  </m:oMathPara>
                </a14:m>
                <a:endParaRPr lang="it-IT" dirty="0"/>
              </a:p>
            </p:txBody>
          </p:sp>
        </mc:Choice>
        <mc:Fallback xmlns="">
          <p:sp>
            <p:nvSpPr>
              <p:cNvPr id="54" name="CasellaDiTesto 53">
                <a:extLst>
                  <a:ext uri="{FF2B5EF4-FFF2-40B4-BE49-F238E27FC236}">
                    <a16:creationId xmlns:a16="http://schemas.microsoft.com/office/drawing/2014/main" id="{EDFE0C9C-9EA2-4CF7-86B8-77C2F60CD660}"/>
                  </a:ext>
                </a:extLst>
              </p:cNvPr>
              <p:cNvSpPr txBox="1">
                <a:spLocks noRot="1" noChangeAspect="1" noMove="1" noResize="1" noEditPoints="1" noAdjustHandles="1" noChangeArrowheads="1" noChangeShapeType="1" noTextEdit="1"/>
              </p:cNvSpPr>
              <p:nvPr/>
            </p:nvSpPr>
            <p:spPr>
              <a:xfrm>
                <a:off x="6555918" y="5455169"/>
                <a:ext cx="2297332" cy="648126"/>
              </a:xfrm>
              <a:prstGeom prst="rect">
                <a:avLst/>
              </a:prstGeom>
              <a:blipFill>
                <a:blip r:embed="rId17"/>
                <a:stretch>
                  <a:fillRect/>
                </a:stretch>
              </a:blipFill>
            </p:spPr>
            <p:txBody>
              <a:bodyPr/>
              <a:lstStyle/>
              <a:p>
                <a:r>
                  <a:rPr lang="it-IT">
                    <a:noFill/>
                  </a:rPr>
                  <a:t> </a:t>
                </a:r>
              </a:p>
            </p:txBody>
          </p:sp>
        </mc:Fallback>
      </mc:AlternateContent>
      <p:cxnSp>
        <p:nvCxnSpPr>
          <p:cNvPr id="56" name="Connettore 2 55">
            <a:extLst>
              <a:ext uri="{FF2B5EF4-FFF2-40B4-BE49-F238E27FC236}">
                <a16:creationId xmlns:a16="http://schemas.microsoft.com/office/drawing/2014/main" id="{43168A23-9935-46AA-8D01-8967FE6861A2}"/>
              </a:ext>
            </a:extLst>
          </p:cNvPr>
          <p:cNvCxnSpPr/>
          <p:nvPr/>
        </p:nvCxnSpPr>
        <p:spPr>
          <a:xfrm>
            <a:off x="6556075" y="5275961"/>
            <a:ext cx="499312" cy="44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3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fade">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xEl>
                                              <p:pRg st="2" end="2"/>
                                            </p:txEl>
                                          </p:spTgt>
                                        </p:tgtEl>
                                        <p:attrNameLst>
                                          <p:attrName>style.visibility</p:attrName>
                                        </p:attrNameLst>
                                      </p:cBhvr>
                                      <p:to>
                                        <p:strVal val="visible"/>
                                      </p:to>
                                    </p:set>
                                    <p:animEffect transition="in" filter="fade">
                                      <p:cBhvr>
                                        <p:cTn id="12" dur="500"/>
                                        <p:tgtEl>
                                          <p:spTgt spid="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500"/>
                                        <p:tgtEl>
                                          <p:spTgt spid="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par>
                                <p:cTn id="88" presetID="10" presetClass="entr" presetSubtype="0" fill="hold"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9" grpId="0"/>
      <p:bldP spid="31" grpId="0" animBg="1"/>
      <p:bldP spid="50"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0F65E7D0-8873-4195-BA97-6E2C8331C5DC}"/>
                  </a:ext>
                </a:extLst>
              </p:cNvPr>
              <p:cNvSpPr txBox="1"/>
              <p:nvPr/>
            </p:nvSpPr>
            <p:spPr>
              <a:xfrm>
                <a:off x="479136" y="1280155"/>
                <a:ext cx="4096506"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3200" b="0" i="1" smtClean="0">
                              <a:latin typeface="Cambria Math" panose="02040503050406030204" pitchFamily="18" charset="0"/>
                            </a:rPr>
                          </m:ctrlPr>
                        </m:dPr>
                        <m:e>
                          <m:d>
                            <m:dPr>
                              <m:begChr m:val="⟨"/>
                              <m:endChr m:val="⟩"/>
                              <m:ctrlPr>
                                <a:rPr lang="it-IT" sz="3200" i="1">
                                  <a:latin typeface="Cambria Math" panose="02040503050406030204" pitchFamily="18" charset="0"/>
                                </a:rPr>
                              </m:ctrlPr>
                            </m:dPr>
                            <m:e>
                              <m:acc>
                                <m:accPr>
                                  <m:chr m:val="⃗"/>
                                  <m:ctrlPr>
                                    <a:rPr lang="it-IT" sz="3200" i="1">
                                      <a:latin typeface="Cambria Math" panose="02040503050406030204" pitchFamily="18" charset="0"/>
                                    </a:rPr>
                                  </m:ctrlPr>
                                </m:accPr>
                                <m:e>
                                  <m:r>
                                    <a:rPr lang="it-IT" sz="3200" i="1">
                                      <a:latin typeface="Cambria Math" panose="02040503050406030204" pitchFamily="18" charset="0"/>
                                    </a:rPr>
                                    <m:t>𝑝</m:t>
                                  </m:r>
                                </m:e>
                              </m:acc>
                            </m:e>
                          </m:d>
                        </m:e>
                      </m:d>
                      <m:r>
                        <a:rPr lang="it-IT" sz="3200" b="0" i="1" smtClean="0">
                          <a:latin typeface="Cambria Math" panose="02040503050406030204" pitchFamily="18" charset="0"/>
                        </a:rPr>
                        <m:t>= </m:t>
                      </m:r>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𝛼</m:t>
                          </m:r>
                        </m:e>
                        <m:sub>
                          <m:r>
                            <a:rPr lang="it-IT" sz="3200" b="0" i="1" smtClean="0">
                              <a:latin typeface="Cambria Math" panose="02040503050406030204" pitchFamily="18" charset="0"/>
                            </a:rPr>
                            <m:t>𝑜</m:t>
                          </m:r>
                        </m:sub>
                      </m:sSub>
                      <m:r>
                        <a:rPr lang="it-IT" sz="3200" b="0" i="1" smtClean="0">
                          <a:latin typeface="Cambria Math" panose="02040503050406030204" pitchFamily="18" charset="0"/>
                        </a:rPr>
                        <m:t> </m:t>
                      </m:r>
                      <m:d>
                        <m:dPr>
                          <m:begChr m:val="|"/>
                          <m:endChr m:val="|"/>
                          <m:ctrlPr>
                            <a:rPr lang="it-IT" sz="3200" b="0" i="1" smtClean="0">
                              <a:latin typeface="Cambria Math" panose="02040503050406030204" pitchFamily="18" charset="0"/>
                            </a:rPr>
                          </m:ctrlPr>
                        </m:dPr>
                        <m:e>
                          <m:acc>
                            <m:accPr>
                              <m:chr m:val="⃗"/>
                              <m:ctrlPr>
                                <a:rPr lang="it-IT" sz="3200" i="1">
                                  <a:latin typeface="Cambria Math" panose="02040503050406030204" pitchFamily="18" charset="0"/>
                                </a:rPr>
                              </m:ctrlPr>
                            </m:accPr>
                            <m:e>
                              <m:r>
                                <a:rPr lang="it-IT" sz="3200" i="1">
                                  <a:latin typeface="Cambria Math" panose="02040503050406030204" pitchFamily="18" charset="0"/>
                                </a:rPr>
                                <m:t>𝐸</m:t>
                              </m:r>
                            </m:e>
                          </m:acc>
                        </m:e>
                      </m:d>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sSup>
                            <m:sSupPr>
                              <m:ctrlPr>
                                <a:rPr lang="it-IT" sz="3200" b="0" i="1" smtClean="0">
                                  <a:latin typeface="Cambria Math" panose="02040503050406030204" pitchFamily="18" charset="0"/>
                                </a:rPr>
                              </m:ctrlPr>
                            </m:sSupPr>
                            <m:e>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𝑝</m:t>
                                  </m:r>
                                </m:e>
                                <m:sub>
                                  <m:r>
                                    <a:rPr lang="it-IT" sz="3200" b="0" i="1" smtClean="0">
                                      <a:latin typeface="Cambria Math" panose="02040503050406030204" pitchFamily="18" charset="0"/>
                                    </a:rPr>
                                    <m:t>0</m:t>
                                  </m:r>
                                </m:sub>
                              </m:sSub>
                            </m:e>
                            <m:sup>
                              <m:r>
                                <a:rPr lang="it-IT" sz="3200" b="0" i="1" smtClean="0">
                                  <a:latin typeface="Cambria Math" panose="02040503050406030204" pitchFamily="18" charset="0"/>
                                </a:rPr>
                                <m:t>2</m:t>
                              </m:r>
                            </m:sup>
                          </m:sSup>
                          <m:r>
                            <a:rPr lang="it-IT" sz="3200" b="0" i="1" smtClean="0">
                              <a:latin typeface="Cambria Math" panose="02040503050406030204" pitchFamily="18" charset="0"/>
                            </a:rPr>
                            <m:t>𝐸</m:t>
                          </m:r>
                        </m:num>
                        <m:den>
                          <m:r>
                            <a:rPr lang="it-IT" sz="3200" b="0" i="1" smtClean="0">
                              <a:latin typeface="Cambria Math" panose="02040503050406030204" pitchFamily="18" charset="0"/>
                            </a:rPr>
                            <m:t>3 </m:t>
                          </m:r>
                          <m:r>
                            <a:rPr lang="it-IT" sz="3200" b="0" i="1" smtClean="0">
                              <a:latin typeface="Cambria Math" panose="02040503050406030204" pitchFamily="18" charset="0"/>
                            </a:rPr>
                            <m:t>𝑘</m:t>
                          </m:r>
                          <m:r>
                            <a:rPr lang="it-IT" sz="3200" b="0" i="1" smtClean="0">
                              <a:latin typeface="Cambria Math" panose="02040503050406030204" pitchFamily="18" charset="0"/>
                            </a:rPr>
                            <m:t> </m:t>
                          </m:r>
                          <m:r>
                            <a:rPr lang="it-IT" sz="3200" b="0" i="1" smtClean="0">
                              <a:latin typeface="Cambria Math" panose="02040503050406030204" pitchFamily="18" charset="0"/>
                            </a:rPr>
                            <m:t>𝑇</m:t>
                          </m:r>
                        </m:den>
                      </m:f>
                    </m:oMath>
                  </m:oMathPara>
                </a14:m>
                <a:endParaRPr lang="it-IT" sz="3200" dirty="0"/>
              </a:p>
            </p:txBody>
          </p:sp>
        </mc:Choice>
        <mc:Fallback xmlns="">
          <p:sp>
            <p:nvSpPr>
              <p:cNvPr id="2" name="CasellaDiTesto 1">
                <a:extLst>
                  <a:ext uri="{FF2B5EF4-FFF2-40B4-BE49-F238E27FC236}">
                    <a16:creationId xmlns:a16="http://schemas.microsoft.com/office/drawing/2014/main" id="{0F65E7D0-8873-4195-BA97-6E2C8331C5DC}"/>
                  </a:ext>
                </a:extLst>
              </p:cNvPr>
              <p:cNvSpPr txBox="1">
                <a:spLocks noRot="1" noChangeAspect="1" noMove="1" noResize="1" noEditPoints="1" noAdjustHandles="1" noChangeArrowheads="1" noChangeShapeType="1" noTextEdit="1"/>
              </p:cNvSpPr>
              <p:nvPr/>
            </p:nvSpPr>
            <p:spPr>
              <a:xfrm>
                <a:off x="479136" y="1280155"/>
                <a:ext cx="4096506" cy="988156"/>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ECAADD70-75CA-457E-9F37-8B58CCC262FA}"/>
                  </a:ext>
                </a:extLst>
              </p:cNvPr>
              <p:cNvSpPr txBox="1"/>
              <p:nvPr/>
            </p:nvSpPr>
            <p:spPr>
              <a:xfrm>
                <a:off x="5465853" y="2960887"/>
                <a:ext cx="443570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m:t>
                      </m:r>
                      <m:r>
                        <a:rPr lang="it-IT" sz="3200" b="0" i="1" smtClean="0">
                          <a:latin typeface="Cambria Math" panose="02040503050406030204" pitchFamily="18" charset="0"/>
                        </a:rPr>
                        <m:t>𝑚𝑖𝑠𝑢𝑟𝑎𝑡𝑎</m:t>
                      </m:r>
                      <m:r>
                        <a:rPr lang="it-IT" sz="3200" b="0" i="1" smtClean="0">
                          <a:latin typeface="Cambria Math" panose="02040503050406030204" pitchFamily="18" charset="0"/>
                        </a:rPr>
                        <m:t> </m:t>
                      </m:r>
                      <m:r>
                        <a:rPr lang="it-IT" sz="3200" b="0" i="1" smtClean="0">
                          <a:latin typeface="Cambria Math" panose="02040503050406030204" pitchFamily="18" charset="0"/>
                        </a:rPr>
                        <m:t>𝑎</m:t>
                      </m:r>
                      <m:r>
                        <a:rPr lang="it-IT" sz="3200" b="0" i="1" smtClean="0">
                          <a:latin typeface="Cambria Math" panose="02040503050406030204" pitchFamily="18" charset="0"/>
                        </a:rPr>
                        <m:t> </m:t>
                      </m:r>
                      <m:r>
                        <a:rPr lang="it-IT" sz="3200" b="0" i="1" smtClean="0">
                          <a:latin typeface="Cambria Math" panose="02040503050406030204" pitchFamily="18" charset="0"/>
                        </a:rPr>
                        <m:t>𝑇</m:t>
                      </m:r>
                      <m:r>
                        <a:rPr lang="it-IT" sz="3200" b="0" i="1" smtClean="0">
                          <a:latin typeface="Cambria Math" panose="02040503050406030204" pitchFamily="18" charset="0"/>
                        </a:rPr>
                        <m:t>=300 </m:t>
                      </m:r>
                      <m:r>
                        <a:rPr lang="it-IT" sz="3200" b="0" i="1" smtClean="0">
                          <a:latin typeface="Cambria Math" panose="02040503050406030204" pitchFamily="18" charset="0"/>
                        </a:rPr>
                        <m:t>𝐾</m:t>
                      </m:r>
                      <m:r>
                        <a:rPr lang="it-IT" sz="3200" b="0" i="1" smtClean="0">
                          <a:latin typeface="Cambria Math" panose="02040503050406030204" pitchFamily="18" charset="0"/>
                        </a:rPr>
                        <m:t>)</m:t>
                      </m:r>
                    </m:oMath>
                  </m:oMathPara>
                </a14:m>
                <a:endParaRPr lang="it-IT" sz="3200" dirty="0"/>
              </a:p>
            </p:txBody>
          </p:sp>
        </mc:Choice>
        <mc:Fallback xmlns="">
          <p:sp>
            <p:nvSpPr>
              <p:cNvPr id="3" name="CasellaDiTesto 2">
                <a:extLst>
                  <a:ext uri="{FF2B5EF4-FFF2-40B4-BE49-F238E27FC236}">
                    <a16:creationId xmlns:a16="http://schemas.microsoft.com/office/drawing/2014/main" id="{ECAADD70-75CA-457E-9F37-8B58CCC262FA}"/>
                  </a:ext>
                </a:extLst>
              </p:cNvPr>
              <p:cNvSpPr txBox="1">
                <a:spLocks noRot="1" noChangeAspect="1" noMove="1" noResize="1" noEditPoints="1" noAdjustHandles="1" noChangeArrowheads="1" noChangeShapeType="1" noTextEdit="1"/>
              </p:cNvSpPr>
              <p:nvPr/>
            </p:nvSpPr>
            <p:spPr>
              <a:xfrm>
                <a:off x="5465853" y="2960887"/>
                <a:ext cx="4435701" cy="49244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2EF334B2-302B-4AEF-9767-631BBCB3D38F}"/>
                  </a:ext>
                </a:extLst>
              </p:cNvPr>
              <p:cNvSpPr txBox="1"/>
              <p:nvPr/>
            </p:nvSpPr>
            <p:spPr>
              <a:xfrm>
                <a:off x="1125425" y="2995170"/>
                <a:ext cx="341523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𝑝</m:t>
                          </m:r>
                        </m:e>
                        <m:sub>
                          <m:r>
                            <a:rPr lang="it-IT" sz="3200" b="0" i="1" smtClean="0">
                              <a:latin typeface="Cambria Math" panose="02040503050406030204" pitchFamily="18" charset="0"/>
                            </a:rPr>
                            <m:t>0</m:t>
                          </m:r>
                        </m:sub>
                      </m:sSub>
                      <m:r>
                        <a:rPr lang="it-IT" sz="3200" b="0" i="1" smtClean="0">
                          <a:latin typeface="Cambria Math" panose="02040503050406030204" pitchFamily="18" charset="0"/>
                        </a:rPr>
                        <m:t> </m:t>
                      </m:r>
                      <m:r>
                        <a:rPr lang="it-IT" sz="320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 6×</m:t>
                      </m:r>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10</m:t>
                          </m:r>
                        </m:e>
                        <m:sup>
                          <m:r>
                            <a:rPr lang="it-IT" sz="3200" b="0" i="1" smtClean="0">
                              <a:latin typeface="Cambria Math" panose="02040503050406030204" pitchFamily="18" charset="0"/>
                              <a:ea typeface="Cambria Math" panose="02040503050406030204" pitchFamily="18" charset="0"/>
                            </a:rPr>
                            <m:t>−3</m:t>
                          </m:r>
                          <m:r>
                            <a:rPr lang="it-IT" sz="3200" b="0" i="1" smtClean="0">
                              <a:latin typeface="Cambria Math" panose="02040503050406030204" pitchFamily="18" charset="0"/>
                              <a:ea typeface="Cambria Math" panose="02040503050406030204" pitchFamily="18" charset="0"/>
                            </a:rPr>
                            <m:t>0</m:t>
                          </m:r>
                        </m:sup>
                      </m:sSup>
                      <m:r>
                        <a:rPr lang="it-IT" sz="3200" b="0" i="1" smtClean="0">
                          <a:latin typeface="Cambria Math" panose="02040503050406030204" pitchFamily="18" charset="0"/>
                          <a:ea typeface="Cambria Math" panose="02040503050406030204" pitchFamily="18" charset="0"/>
                        </a:rPr>
                        <m:t>𝐶</m:t>
                      </m:r>
                      <m:r>
                        <a:rPr lang="it-IT" sz="3200" b="0" i="1" smtClean="0">
                          <a:latin typeface="Cambria Math" panose="02040503050406030204" pitchFamily="18" charset="0"/>
                          <a:ea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𝑚</m:t>
                      </m:r>
                    </m:oMath>
                  </m:oMathPara>
                </a14:m>
                <a:endParaRPr lang="it-IT" sz="3200" dirty="0"/>
              </a:p>
            </p:txBody>
          </p:sp>
        </mc:Choice>
        <mc:Fallback>
          <p:sp>
            <p:nvSpPr>
              <p:cNvPr id="4" name="CasellaDiTesto 3">
                <a:extLst>
                  <a:ext uri="{FF2B5EF4-FFF2-40B4-BE49-F238E27FC236}">
                    <a16:creationId xmlns:a16="http://schemas.microsoft.com/office/drawing/2014/main" id="{2EF334B2-302B-4AEF-9767-631BBCB3D38F}"/>
                  </a:ext>
                </a:extLst>
              </p:cNvPr>
              <p:cNvSpPr txBox="1">
                <a:spLocks noRot="1" noChangeAspect="1" noMove="1" noResize="1" noEditPoints="1" noAdjustHandles="1" noChangeArrowheads="1" noChangeShapeType="1" noTextEdit="1"/>
              </p:cNvSpPr>
              <p:nvPr/>
            </p:nvSpPr>
            <p:spPr>
              <a:xfrm>
                <a:off x="1125425" y="2995170"/>
                <a:ext cx="3415230" cy="49244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E93FCE5D-F0D3-436C-8EB5-071640973367}"/>
                  </a:ext>
                </a:extLst>
              </p:cNvPr>
              <p:cNvSpPr txBox="1"/>
              <p:nvPr/>
            </p:nvSpPr>
            <p:spPr>
              <a:xfrm>
                <a:off x="5602535" y="3736467"/>
                <a:ext cx="3664208" cy="918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𝐾</m:t>
                      </m:r>
                      <m:r>
                        <a:rPr lang="it-IT" sz="3200" b="0" i="1" smtClean="0">
                          <a:latin typeface="Cambria Math" panose="02040503050406030204" pitchFamily="18" charset="0"/>
                        </a:rPr>
                        <m:t>=1,38 ×</m:t>
                      </m:r>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10</m:t>
                          </m:r>
                        </m:e>
                        <m:sup>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23</m:t>
                          </m:r>
                        </m:sup>
                      </m:sSup>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𝐽</m:t>
                          </m:r>
                        </m:num>
                        <m:den>
                          <m:r>
                            <a:rPr lang="it-IT" sz="3200" b="0" i="1" smtClean="0">
                              <a:latin typeface="Cambria Math" panose="02040503050406030204" pitchFamily="18" charset="0"/>
                              <a:ea typeface="Cambria Math" panose="02040503050406030204" pitchFamily="18" charset="0"/>
                            </a:rPr>
                            <m:t>𝐾</m:t>
                          </m:r>
                        </m:den>
                      </m:f>
                    </m:oMath>
                  </m:oMathPara>
                </a14:m>
                <a:endParaRPr lang="it-IT" sz="3200" dirty="0"/>
              </a:p>
            </p:txBody>
          </p:sp>
        </mc:Choice>
        <mc:Fallback>
          <p:sp>
            <p:nvSpPr>
              <p:cNvPr id="5" name="CasellaDiTesto 4">
                <a:extLst>
                  <a:ext uri="{FF2B5EF4-FFF2-40B4-BE49-F238E27FC236}">
                    <a16:creationId xmlns:a16="http://schemas.microsoft.com/office/drawing/2014/main" id="{E93FCE5D-F0D3-436C-8EB5-071640973367}"/>
                  </a:ext>
                </a:extLst>
              </p:cNvPr>
              <p:cNvSpPr txBox="1">
                <a:spLocks noRot="1" noChangeAspect="1" noMove="1" noResize="1" noEditPoints="1" noAdjustHandles="1" noChangeArrowheads="1" noChangeShapeType="1" noTextEdit="1"/>
              </p:cNvSpPr>
              <p:nvPr/>
            </p:nvSpPr>
            <p:spPr>
              <a:xfrm>
                <a:off x="5602535" y="3736467"/>
                <a:ext cx="3664208" cy="918778"/>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79F9D7F-DA19-4167-8136-76B806A3C15C}"/>
                  </a:ext>
                </a:extLst>
              </p:cNvPr>
              <p:cNvSpPr txBox="1"/>
              <p:nvPr/>
            </p:nvSpPr>
            <p:spPr>
              <a:xfrm>
                <a:off x="107355" y="135816"/>
                <a:ext cx="12084645" cy="523220"/>
              </a:xfrm>
              <a:prstGeom prst="rect">
                <a:avLst/>
              </a:prstGeom>
              <a:noFill/>
            </p:spPr>
            <p:txBody>
              <a:bodyPr wrap="square" rtlCol="0">
                <a:spAutoFit/>
              </a:bodyPr>
              <a:lstStyle/>
              <a:p>
                <a:r>
                  <a:rPr lang="it-IT" sz="2800" dirty="0"/>
                  <a:t>Esercizio:  Calcolare la </a:t>
                </a:r>
                <a14:m>
                  <m:oMath xmlns:m="http://schemas.openxmlformats.org/officeDocument/2006/math">
                    <m:sSub>
                      <m:sSubPr>
                        <m:ctrlPr>
                          <a:rPr lang="it-IT" sz="2800" i="1" smtClean="0">
                            <a:latin typeface="Cambria Math" panose="02040503050406030204" pitchFamily="18" charset="0"/>
                          </a:rPr>
                        </m:ctrlPr>
                      </m:sSubPr>
                      <m:e>
                        <m:r>
                          <a:rPr lang="it-IT" sz="2800" i="1" smtClean="0">
                            <a:latin typeface="Cambria Math" panose="02040503050406030204" pitchFamily="18" charset="0"/>
                            <a:ea typeface="Cambria Math" panose="02040503050406030204" pitchFamily="18" charset="0"/>
                          </a:rPr>
                          <m:t>𝛼</m:t>
                        </m:r>
                      </m:e>
                      <m:sub>
                        <m:r>
                          <a:rPr lang="it-IT" sz="2800" b="0" i="1" smtClean="0">
                            <a:latin typeface="Cambria Math" panose="02040503050406030204" pitchFamily="18" charset="0"/>
                          </a:rPr>
                          <m:t>𝑜</m:t>
                        </m:r>
                      </m:sub>
                    </m:sSub>
                    <m:r>
                      <a:rPr lang="it-IT" sz="2800" b="0" i="1" smtClean="0">
                        <a:latin typeface="Cambria Math" panose="02040503050406030204" pitchFamily="18" charset="0"/>
                      </a:rPr>
                      <m:t> </m:t>
                    </m:r>
                  </m:oMath>
                </a14:m>
                <a:r>
                  <a:rPr lang="it-IT" sz="2800" dirty="0"/>
                  <a:t>delle molecole di </a:t>
                </a:r>
                <a:r>
                  <a:rPr lang="it-IT" sz="2800" dirty="0" err="1"/>
                  <a:t>vapor</a:t>
                </a:r>
                <a:r>
                  <a:rPr lang="it-IT" sz="2800" dirty="0"/>
                  <a:t> d’acqua a temperatura ambiente</a:t>
                </a:r>
              </a:p>
            </p:txBody>
          </p:sp>
        </mc:Choice>
        <mc:Fallback xmlns="">
          <p:sp>
            <p:nvSpPr>
              <p:cNvPr id="6" name="CasellaDiTesto 5">
                <a:extLst>
                  <a:ext uri="{FF2B5EF4-FFF2-40B4-BE49-F238E27FC236}">
                    <a16:creationId xmlns:a16="http://schemas.microsoft.com/office/drawing/2014/main" id="{F79F9D7F-DA19-4167-8136-76B806A3C15C}"/>
                  </a:ext>
                </a:extLst>
              </p:cNvPr>
              <p:cNvSpPr txBox="1">
                <a:spLocks noRot="1" noChangeAspect="1" noMove="1" noResize="1" noEditPoints="1" noAdjustHandles="1" noChangeArrowheads="1" noChangeShapeType="1" noTextEdit="1"/>
              </p:cNvSpPr>
              <p:nvPr/>
            </p:nvSpPr>
            <p:spPr>
              <a:xfrm>
                <a:off x="107355" y="135816"/>
                <a:ext cx="12084645" cy="523220"/>
              </a:xfrm>
              <a:prstGeom prst="rect">
                <a:avLst/>
              </a:prstGeom>
              <a:blipFill>
                <a:blip r:embed="rId6"/>
                <a:stretch>
                  <a:fillRect l="-1060" t="-10465" r="-505" b="-3255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7EDB13DA-A7A2-4695-B822-D7B4C8056FCB}"/>
                  </a:ext>
                </a:extLst>
              </p:cNvPr>
              <p:cNvSpPr txBox="1"/>
              <p:nvPr/>
            </p:nvSpPr>
            <p:spPr>
              <a:xfrm>
                <a:off x="1966564" y="4872293"/>
                <a:ext cx="9372630" cy="10577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𝛼</m:t>
                      </m:r>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sSup>
                            <m:sSupPr>
                              <m:ctrlPr>
                                <a:rPr lang="it-IT" sz="3200" b="0" i="1" smtClean="0">
                                  <a:latin typeface="Cambria Math" panose="02040503050406030204" pitchFamily="18" charset="0"/>
                                  <a:ea typeface="Cambria Math" panose="02040503050406030204" pitchFamily="18" charset="0"/>
                                </a:rPr>
                              </m:ctrlPr>
                            </m:sSupPr>
                            <m:e>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𝑝</m:t>
                                  </m:r>
                                </m:e>
                                <m:sub>
                                  <m:r>
                                    <a:rPr lang="it-IT" sz="3200" b="0" i="1" smtClean="0">
                                      <a:latin typeface="Cambria Math" panose="02040503050406030204" pitchFamily="18" charset="0"/>
                                      <a:ea typeface="Cambria Math" panose="02040503050406030204" pitchFamily="18" charset="0"/>
                                    </a:rPr>
                                    <m:t>0</m:t>
                                  </m:r>
                                </m:sub>
                              </m:sSub>
                            </m:e>
                            <m:sup>
                              <m:r>
                                <a:rPr lang="it-IT" sz="3200" b="0" i="1" smtClean="0">
                                  <a:latin typeface="Cambria Math" panose="02040503050406030204" pitchFamily="18" charset="0"/>
                                  <a:ea typeface="Cambria Math" panose="02040503050406030204" pitchFamily="18" charset="0"/>
                                </a:rPr>
                                <m:t>2</m:t>
                              </m:r>
                            </m:sup>
                          </m:sSup>
                        </m:num>
                        <m:den>
                          <m:r>
                            <a:rPr lang="it-IT" sz="3200" b="0" i="1" smtClean="0">
                              <a:latin typeface="Cambria Math" panose="02040503050406030204" pitchFamily="18" charset="0"/>
                              <a:ea typeface="Cambria Math" panose="02040503050406030204" pitchFamily="18" charset="0"/>
                            </a:rPr>
                            <m:t>3 </m:t>
                          </m:r>
                          <m:r>
                            <a:rPr lang="it-IT" sz="3200" b="0" i="1" smtClean="0">
                              <a:latin typeface="Cambria Math" panose="02040503050406030204" pitchFamily="18" charset="0"/>
                              <a:ea typeface="Cambria Math" panose="02040503050406030204" pitchFamily="18" charset="0"/>
                            </a:rPr>
                            <m:t>𝑘</m:t>
                          </m:r>
                          <m:r>
                            <a:rPr lang="it-IT" sz="3200" b="0" i="1" smtClean="0">
                              <a:latin typeface="Cambria Math" panose="02040503050406030204" pitchFamily="18" charset="0"/>
                              <a:ea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𝑇</m:t>
                          </m:r>
                        </m:den>
                      </m:f>
                      <m:r>
                        <a:rPr lang="it-IT" sz="3200" b="0" i="1" smtClean="0">
                          <a:latin typeface="Cambria Math" panose="02040503050406030204" pitchFamily="18" charset="0"/>
                          <a:ea typeface="Cambria Math" panose="02040503050406030204" pitchFamily="18" charset="0"/>
                        </a:rPr>
                        <m:t>= </m:t>
                      </m:r>
                      <m:f>
                        <m:fPr>
                          <m:ctrlPr>
                            <a:rPr lang="it-IT" sz="3200" b="0" i="1" smtClean="0">
                              <a:latin typeface="Cambria Math" panose="02040503050406030204" pitchFamily="18" charset="0"/>
                              <a:ea typeface="Cambria Math" panose="02040503050406030204" pitchFamily="18" charset="0"/>
                            </a:rPr>
                          </m:ctrlPr>
                        </m:fPr>
                        <m:num>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(6 ×</m:t>
                              </m:r>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10</m:t>
                                  </m:r>
                                </m:e>
                                <m:sup>
                                  <m:r>
                                    <a:rPr lang="it-IT" sz="3200" b="0" i="1" smtClean="0">
                                      <a:latin typeface="Cambria Math" panose="02040503050406030204" pitchFamily="18" charset="0"/>
                                      <a:ea typeface="Cambria Math" panose="02040503050406030204" pitchFamily="18" charset="0"/>
                                    </a:rPr>
                                    <m:t>−3</m:t>
                                  </m:r>
                                  <m:r>
                                    <a:rPr lang="it-IT" sz="3200" b="0" i="1" smtClean="0">
                                      <a:latin typeface="Cambria Math" panose="02040503050406030204" pitchFamily="18" charset="0"/>
                                      <a:ea typeface="Cambria Math" panose="02040503050406030204" pitchFamily="18" charset="0"/>
                                    </a:rPr>
                                    <m:t>0</m:t>
                                  </m:r>
                                </m:sup>
                              </m:sSup>
                              <m:r>
                                <a:rPr lang="it-IT" sz="3200" b="0" i="1" smtClean="0">
                                  <a:latin typeface="Cambria Math" panose="02040503050406030204" pitchFamily="18" charset="0"/>
                                  <a:ea typeface="Cambria Math" panose="02040503050406030204" pitchFamily="18" charset="0"/>
                                </a:rPr>
                                <m:t>)</m:t>
                              </m:r>
                            </m:e>
                            <m:sup>
                              <m:r>
                                <a:rPr lang="it-IT" sz="3200" b="0" i="1" smtClean="0">
                                  <a:latin typeface="Cambria Math" panose="02040503050406030204" pitchFamily="18" charset="0"/>
                                  <a:ea typeface="Cambria Math" panose="02040503050406030204" pitchFamily="18" charset="0"/>
                                </a:rPr>
                                <m:t>2</m:t>
                              </m:r>
                            </m:sup>
                          </m:sSup>
                        </m:num>
                        <m:den>
                          <m:r>
                            <a:rPr lang="it-IT" sz="3200" b="0" i="1" smtClean="0">
                              <a:latin typeface="Cambria Math" panose="02040503050406030204" pitchFamily="18" charset="0"/>
                              <a:ea typeface="Cambria Math" panose="02040503050406030204" pitchFamily="18" charset="0"/>
                            </a:rPr>
                            <m:t>3 </m:t>
                          </m:r>
                          <m:d>
                            <m:dPr>
                              <m:ctrlPr>
                                <a:rPr lang="it-IT" sz="3200" b="0" i="1" smtClean="0">
                                  <a:latin typeface="Cambria Math" panose="02040503050406030204" pitchFamily="18" charset="0"/>
                                  <a:ea typeface="Cambria Math" panose="02040503050406030204" pitchFamily="18" charset="0"/>
                                </a:rPr>
                              </m:ctrlPr>
                            </m:dPr>
                            <m:e>
                              <m:r>
                                <a:rPr lang="it-IT" sz="3200" b="0" i="1" smtClean="0">
                                  <a:latin typeface="Cambria Math" panose="02040503050406030204" pitchFamily="18" charset="0"/>
                                  <a:ea typeface="Cambria Math" panose="02040503050406030204" pitchFamily="18" charset="0"/>
                                </a:rPr>
                                <m:t>1,38 ×</m:t>
                              </m:r>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10</m:t>
                                  </m:r>
                                </m:e>
                                <m:sup>
                                  <m:r>
                                    <a:rPr lang="it-IT" sz="3200" b="0" i="1" smtClean="0">
                                      <a:latin typeface="Cambria Math" panose="02040503050406030204" pitchFamily="18" charset="0"/>
                                      <a:ea typeface="Cambria Math" panose="02040503050406030204" pitchFamily="18" charset="0"/>
                                    </a:rPr>
                                    <m:t>−23</m:t>
                                  </m:r>
                                </m:sup>
                              </m:sSup>
                            </m:e>
                          </m:d>
                          <m:r>
                            <a:rPr lang="it-IT" sz="3200" b="0" i="1" smtClean="0">
                              <a:latin typeface="Cambria Math" panose="02040503050406030204" pitchFamily="18" charset="0"/>
                              <a:ea typeface="Cambria Math" panose="02040503050406030204" pitchFamily="18" charset="0"/>
                            </a:rPr>
                            <m:t> 300</m:t>
                          </m:r>
                        </m:den>
                      </m:f>
                      <m:r>
                        <a:rPr lang="it-IT" sz="3200" b="0" i="1" smtClean="0">
                          <a:latin typeface="Cambria Math" panose="02040503050406030204" pitchFamily="18" charset="0"/>
                          <a:ea typeface="Cambria Math" panose="02040503050406030204" pitchFamily="18" charset="0"/>
                        </a:rPr>
                        <m:t>=3×</m:t>
                      </m:r>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10</m:t>
                          </m:r>
                        </m:e>
                        <m:sup>
                          <m:r>
                            <a:rPr lang="it-IT" sz="3200" b="0" i="1" smtClean="0">
                              <a:latin typeface="Cambria Math" panose="02040503050406030204" pitchFamily="18" charset="0"/>
                              <a:ea typeface="Cambria Math" panose="02040503050406030204" pitchFamily="18" charset="0"/>
                            </a:rPr>
                            <m:t>−39</m:t>
                          </m:r>
                        </m:sup>
                      </m:sSup>
                      <m:r>
                        <a:rPr lang="it-IT" sz="3200" b="0" i="1" smtClean="0">
                          <a:latin typeface="Cambria Math" panose="02040503050406030204" pitchFamily="18" charset="0"/>
                          <a:ea typeface="Cambria Math" panose="02040503050406030204" pitchFamily="18" charset="0"/>
                        </a:rPr>
                        <m:t>𝐹</m:t>
                      </m:r>
                      <m:r>
                        <a:rPr lang="it-IT" sz="3200" b="0" i="1" smtClean="0">
                          <a:latin typeface="Cambria Math" panose="02040503050406030204" pitchFamily="18" charset="0"/>
                          <a:ea typeface="Cambria Math" panose="02040503050406030204" pitchFamily="18" charset="0"/>
                        </a:rPr>
                        <m:t> </m:t>
                      </m:r>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𝑚</m:t>
                          </m:r>
                        </m:e>
                        <m:sup>
                          <m:r>
                            <a:rPr lang="it-IT" sz="3200" b="0" i="1" smtClean="0">
                              <a:latin typeface="Cambria Math" panose="02040503050406030204" pitchFamily="18" charset="0"/>
                              <a:ea typeface="Cambria Math" panose="02040503050406030204" pitchFamily="18" charset="0"/>
                            </a:rPr>
                            <m:t>2</m:t>
                          </m:r>
                        </m:sup>
                      </m:sSup>
                    </m:oMath>
                  </m:oMathPara>
                </a14:m>
                <a:endParaRPr lang="it-IT" sz="3200" dirty="0"/>
              </a:p>
            </p:txBody>
          </p:sp>
        </mc:Choice>
        <mc:Fallback>
          <p:sp>
            <p:nvSpPr>
              <p:cNvPr id="7" name="CasellaDiTesto 6">
                <a:extLst>
                  <a:ext uri="{FF2B5EF4-FFF2-40B4-BE49-F238E27FC236}">
                    <a16:creationId xmlns:a16="http://schemas.microsoft.com/office/drawing/2014/main" id="{7EDB13DA-A7A2-4695-B822-D7B4C8056FCB}"/>
                  </a:ext>
                </a:extLst>
              </p:cNvPr>
              <p:cNvSpPr txBox="1">
                <a:spLocks noRot="1" noChangeAspect="1" noMove="1" noResize="1" noEditPoints="1" noAdjustHandles="1" noChangeArrowheads="1" noChangeShapeType="1" noTextEdit="1"/>
              </p:cNvSpPr>
              <p:nvPr/>
            </p:nvSpPr>
            <p:spPr>
              <a:xfrm>
                <a:off x="1966564" y="4872293"/>
                <a:ext cx="9372630" cy="1057790"/>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0514661D-59DB-45E4-B9A7-2B927546389D}"/>
                  </a:ext>
                </a:extLst>
              </p:cNvPr>
              <p:cNvSpPr txBox="1"/>
              <p:nvPr/>
            </p:nvSpPr>
            <p:spPr>
              <a:xfrm>
                <a:off x="6716683" y="1521594"/>
                <a:ext cx="2016642"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i="1" smtClean="0">
                              <a:latin typeface="Cambria Math" panose="02040503050406030204" pitchFamily="18" charset="0"/>
                              <a:ea typeface="Cambria Math" panose="02040503050406030204" pitchFamily="18" charset="0"/>
                            </a:rPr>
                            <m:t>𝜏</m:t>
                          </m:r>
                        </m:e>
                      </m:acc>
                      <m:r>
                        <a:rPr lang="it-IT" sz="3200" b="0" i="1" smtClean="0">
                          <a:latin typeface="Cambria Math" panose="02040503050406030204" pitchFamily="18" charset="0"/>
                        </a:rPr>
                        <m:t>= </m:t>
                      </m:r>
                      <m:acc>
                        <m:accPr>
                          <m:chr m:val="⃗"/>
                          <m:ctrlPr>
                            <a:rPr lang="it-IT" sz="3200" b="0" i="1" smtClean="0">
                              <a:latin typeface="Cambria Math" panose="02040503050406030204" pitchFamily="18" charset="0"/>
                            </a:rPr>
                          </m:ctrlPr>
                        </m:accPr>
                        <m:e>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𝑝</m:t>
                              </m:r>
                            </m:e>
                            <m:sub>
                              <m:r>
                                <a:rPr lang="it-IT" sz="3200" b="0" i="1" smtClean="0">
                                  <a:latin typeface="Cambria Math" panose="02040503050406030204" pitchFamily="18" charset="0"/>
                                </a:rPr>
                                <m:t>0</m:t>
                              </m:r>
                            </m:sub>
                          </m:sSub>
                        </m:e>
                      </m:acc>
                      <m:r>
                        <a:rPr lang="it-IT" sz="3200" i="1" smtClean="0">
                          <a:latin typeface="Cambria Math" panose="02040503050406030204" pitchFamily="18" charset="0"/>
                        </a:rPr>
                        <m:t>∧</m:t>
                      </m:r>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𝐸</m:t>
                          </m:r>
                        </m:e>
                      </m:acc>
                    </m:oMath>
                  </m:oMathPara>
                </a14:m>
                <a:endParaRPr lang="it-IT" sz="3200" dirty="0"/>
              </a:p>
            </p:txBody>
          </p:sp>
        </mc:Choice>
        <mc:Fallback xmlns="">
          <p:sp>
            <p:nvSpPr>
              <p:cNvPr id="9" name="CasellaDiTesto 8">
                <a:extLst>
                  <a:ext uri="{FF2B5EF4-FFF2-40B4-BE49-F238E27FC236}">
                    <a16:creationId xmlns:a16="http://schemas.microsoft.com/office/drawing/2014/main" id="{0514661D-59DB-45E4-B9A7-2B927546389D}"/>
                  </a:ext>
                </a:extLst>
              </p:cNvPr>
              <p:cNvSpPr txBox="1">
                <a:spLocks noRot="1" noChangeAspect="1" noMove="1" noResize="1" noEditPoints="1" noAdjustHandles="1" noChangeArrowheads="1" noChangeShapeType="1" noTextEdit="1"/>
              </p:cNvSpPr>
              <p:nvPr/>
            </p:nvSpPr>
            <p:spPr>
              <a:xfrm>
                <a:off x="6716683" y="1521594"/>
                <a:ext cx="2016642" cy="552331"/>
              </a:xfrm>
              <a:prstGeom prst="rect">
                <a:avLst/>
              </a:prstGeom>
              <a:blipFill>
                <a:blip r:embed="rId8"/>
                <a:stretch>
                  <a:fillRect/>
                </a:stretch>
              </a:blipFill>
            </p:spPr>
            <p:txBody>
              <a:bodyPr/>
              <a:lstStyle/>
              <a:p>
                <a:r>
                  <a:rPr lang="it-IT">
                    <a:noFill/>
                  </a:rPr>
                  <a:t> </a:t>
                </a:r>
              </a:p>
            </p:txBody>
          </p:sp>
        </mc:Fallback>
      </mc:AlternateContent>
      <p:sp>
        <p:nvSpPr>
          <p:cNvPr id="16" name="Freccia a destra 15">
            <a:extLst>
              <a:ext uri="{FF2B5EF4-FFF2-40B4-BE49-F238E27FC236}">
                <a16:creationId xmlns:a16="http://schemas.microsoft.com/office/drawing/2014/main" id="{C9AF1277-B8C1-4A37-8C1C-BF5E84D8C8E9}"/>
              </a:ext>
            </a:extLst>
          </p:cNvPr>
          <p:cNvSpPr/>
          <p:nvPr/>
        </p:nvSpPr>
        <p:spPr>
          <a:xfrm>
            <a:off x="668225" y="5241460"/>
            <a:ext cx="914400" cy="3823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1" name="Immagine 20">
            <a:extLst>
              <a:ext uri="{FF2B5EF4-FFF2-40B4-BE49-F238E27FC236}">
                <a16:creationId xmlns:a16="http://schemas.microsoft.com/office/drawing/2014/main" id="{C519496E-26E8-4BA5-8421-DEC33C23B963}"/>
              </a:ext>
            </a:extLst>
          </p:cNvPr>
          <p:cNvPicPr>
            <a:picLocks noChangeAspect="1"/>
          </p:cNvPicPr>
          <p:nvPr/>
        </p:nvPicPr>
        <p:blipFill>
          <a:blip r:embed="rId9"/>
          <a:stretch>
            <a:fillRect/>
          </a:stretch>
        </p:blipFill>
        <p:spPr>
          <a:xfrm>
            <a:off x="1125425" y="1853680"/>
            <a:ext cx="3941015" cy="1353429"/>
          </a:xfrm>
          <a:prstGeom prst="rect">
            <a:avLst/>
          </a:prstGeom>
        </p:spPr>
      </p:pic>
      <p:sp>
        <p:nvSpPr>
          <p:cNvPr id="8" name="CasellaDiTesto 7">
            <a:extLst>
              <a:ext uri="{FF2B5EF4-FFF2-40B4-BE49-F238E27FC236}">
                <a16:creationId xmlns:a16="http://schemas.microsoft.com/office/drawing/2014/main" id="{02E9DCB7-71C6-4C47-8D3C-E0D6D0EA6A7A}"/>
              </a:ext>
            </a:extLst>
          </p:cNvPr>
          <p:cNvSpPr txBox="1"/>
          <p:nvPr/>
        </p:nvSpPr>
        <p:spPr>
          <a:xfrm>
            <a:off x="8878893" y="1541924"/>
            <a:ext cx="3009350" cy="461665"/>
          </a:xfrm>
          <a:prstGeom prst="rect">
            <a:avLst/>
          </a:prstGeom>
          <a:noFill/>
        </p:spPr>
        <p:txBody>
          <a:bodyPr wrap="none" rtlCol="0">
            <a:spAutoFit/>
          </a:bodyPr>
          <a:lstStyle/>
          <a:p>
            <a:r>
              <a:rPr lang="it-IT" sz="2400" dirty="0"/>
              <a:t>(Momento meccanico)</a:t>
            </a:r>
          </a:p>
        </p:txBody>
      </p:sp>
    </p:spTree>
    <p:extLst>
      <p:ext uri="{BB962C8B-B14F-4D97-AF65-F5344CB8AC3E}">
        <p14:creationId xmlns:p14="http://schemas.microsoft.com/office/powerpoint/2010/main" val="42495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9" grpId="0"/>
      <p:bldP spid="16"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44DA6A1-B64A-4353-A20D-C0FB3E9B7DC8}"/>
              </a:ext>
            </a:extLst>
          </p:cNvPr>
          <p:cNvSpPr txBox="1"/>
          <p:nvPr/>
        </p:nvSpPr>
        <p:spPr>
          <a:xfrm>
            <a:off x="537426" y="2618813"/>
            <a:ext cx="4208347" cy="215443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rPr>
              <a:t>Le molecole sono dotate di simmetria tale da avere il centro di massa delle cariche positive coincidente con quello delle cariche negative</a:t>
            </a:r>
          </a:p>
        </p:txBody>
      </p:sp>
      <p:sp>
        <p:nvSpPr>
          <p:cNvPr id="3" name="CasellaDiTesto 2">
            <a:extLst>
              <a:ext uri="{FF2B5EF4-FFF2-40B4-BE49-F238E27FC236}">
                <a16:creationId xmlns:a16="http://schemas.microsoft.com/office/drawing/2014/main" id="{726B1AE1-3B4D-44BF-8B47-782C1C864E67}"/>
              </a:ext>
            </a:extLst>
          </p:cNvPr>
          <p:cNvSpPr txBox="1"/>
          <p:nvPr/>
        </p:nvSpPr>
        <p:spPr>
          <a:xfrm>
            <a:off x="6980159" y="2666901"/>
            <a:ext cx="5211841" cy="172354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rPr>
              <a:t>Sono caratterizzate dal fatto di avere una polarizzazione permanete anche in assenza di campo elettrico esterno</a:t>
            </a:r>
          </a:p>
        </p:txBody>
      </p:sp>
      <p:sp>
        <p:nvSpPr>
          <p:cNvPr id="4" name="CasellaDiTesto 3">
            <a:extLst>
              <a:ext uri="{FF2B5EF4-FFF2-40B4-BE49-F238E27FC236}">
                <a16:creationId xmlns:a16="http://schemas.microsoft.com/office/drawing/2014/main" id="{5CE48CBA-07C6-4D2C-ACAA-35B98132ABDE}"/>
              </a:ext>
            </a:extLst>
          </p:cNvPr>
          <p:cNvSpPr txBox="1"/>
          <p:nvPr/>
        </p:nvSpPr>
        <p:spPr>
          <a:xfrm>
            <a:off x="4290827" y="168105"/>
            <a:ext cx="2946704" cy="4924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1" i="1" u="none" strike="noStrike" kern="1200" cap="none" spc="0" normalizeH="0" baseline="0" noProof="0" dirty="0">
                <a:ln>
                  <a:noFill/>
                </a:ln>
                <a:solidFill>
                  <a:srgbClr val="000000"/>
                </a:solidFill>
                <a:effectLst/>
                <a:uLnTx/>
                <a:uFillTx/>
                <a:latin typeface="Calibri" panose="020F0502020204030204"/>
                <a:ea typeface="+mn-ea"/>
                <a:cs typeface="+mn-cs"/>
              </a:rPr>
              <a:t>POLARIZZAZIONE</a:t>
            </a:r>
          </a:p>
        </p:txBody>
      </p:sp>
      <p:sp>
        <p:nvSpPr>
          <p:cNvPr id="8" name="Rettangolo 7">
            <a:extLst>
              <a:ext uri="{FF2B5EF4-FFF2-40B4-BE49-F238E27FC236}">
                <a16:creationId xmlns:a16="http://schemas.microsoft.com/office/drawing/2014/main" id="{BA3A009D-188C-4793-BB60-52A1DCAC7E1B}"/>
              </a:ext>
            </a:extLst>
          </p:cNvPr>
          <p:cNvSpPr/>
          <p:nvPr/>
        </p:nvSpPr>
        <p:spPr>
          <a:xfrm>
            <a:off x="842100" y="1403024"/>
            <a:ext cx="3598999" cy="523220"/>
          </a:xfrm>
          <a:prstGeom prst="rect">
            <a:avLst/>
          </a:prstGeom>
          <a:ln w="28575">
            <a:solidFill>
              <a:srgbClr val="FF0000"/>
            </a:solid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800" b="0" i="1" u="none" strike="noStrike" kern="1200" cap="none" spc="0" normalizeH="0" baseline="0" noProof="0" dirty="0">
                <a:ln>
                  <a:noFill/>
                </a:ln>
                <a:solidFill>
                  <a:srgbClr val="000000"/>
                </a:solidFill>
                <a:effectLst/>
                <a:uLnTx/>
                <a:uFillTx/>
                <a:latin typeface="Calibri" panose="020F0502020204030204"/>
                <a:ea typeface="+mn-ea"/>
                <a:cs typeface="+mn-cs"/>
              </a:rPr>
              <a:t>SOSTANZE NON POLARI</a:t>
            </a:r>
          </a:p>
        </p:txBody>
      </p:sp>
      <p:sp>
        <p:nvSpPr>
          <p:cNvPr id="9" name="Rettangolo 8">
            <a:extLst>
              <a:ext uri="{FF2B5EF4-FFF2-40B4-BE49-F238E27FC236}">
                <a16:creationId xmlns:a16="http://schemas.microsoft.com/office/drawing/2014/main" id="{519FE96A-E4FA-4029-A8A5-6D990967EB1E}"/>
              </a:ext>
            </a:extLst>
          </p:cNvPr>
          <p:cNvSpPr/>
          <p:nvPr/>
        </p:nvSpPr>
        <p:spPr>
          <a:xfrm>
            <a:off x="7750902" y="1403024"/>
            <a:ext cx="2829557" cy="523220"/>
          </a:xfrm>
          <a:prstGeom prst="rect">
            <a:avLst/>
          </a:prstGeom>
          <a:ln w="28575">
            <a:solidFill>
              <a:srgbClr val="FF0000"/>
            </a:solidFill>
          </a:ln>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rPr>
              <a:t>SOSTANZE POLARI</a:t>
            </a:r>
          </a:p>
        </p:txBody>
      </p:sp>
      <p:cxnSp>
        <p:nvCxnSpPr>
          <p:cNvPr id="11" name="Connettore 2 10">
            <a:extLst>
              <a:ext uri="{FF2B5EF4-FFF2-40B4-BE49-F238E27FC236}">
                <a16:creationId xmlns:a16="http://schemas.microsoft.com/office/drawing/2014/main" id="{46F0F9C6-33A4-427E-BB9D-EF469C53EB36}"/>
              </a:ext>
            </a:extLst>
          </p:cNvPr>
          <p:cNvCxnSpPr/>
          <p:nvPr/>
        </p:nvCxnSpPr>
        <p:spPr>
          <a:xfrm flipH="1">
            <a:off x="2873829" y="660548"/>
            <a:ext cx="1416998" cy="602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257F8911-1C09-454D-9B97-1E310F4221B3}"/>
              </a:ext>
            </a:extLst>
          </p:cNvPr>
          <p:cNvCxnSpPr>
            <a:cxnSpLocks/>
          </p:cNvCxnSpPr>
          <p:nvPr/>
        </p:nvCxnSpPr>
        <p:spPr>
          <a:xfrm>
            <a:off x="7237531" y="660548"/>
            <a:ext cx="1416998" cy="5913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09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CD842D6-8D2C-4A08-A2BD-D7F2072E58DA}"/>
              </a:ext>
            </a:extLst>
          </p:cNvPr>
          <p:cNvSpPr txBox="1"/>
          <p:nvPr/>
        </p:nvSpPr>
        <p:spPr>
          <a:xfrm>
            <a:off x="663655" y="306912"/>
            <a:ext cx="11020926" cy="923330"/>
          </a:xfrm>
          <a:prstGeom prst="rect">
            <a:avLst/>
          </a:prstGeom>
          <a:noFill/>
        </p:spPr>
        <p:txBody>
          <a:bodyPr wrap="square" rtlCol="0">
            <a:spAutoFit/>
          </a:bodyPr>
          <a:lstStyle/>
          <a:p>
            <a:pPr algn="just"/>
            <a:r>
              <a:rPr lang="it-IT" dirty="0"/>
              <a:t>In virtù del principio di sovrapposizione, il campo elettrico generato da una molecola può considerarsi come la somma dei campi dovuti ad ogni singola coppia di protoni ed elettroni. Ogni coppia elettrone protone costituisce difatti un dipolo elettrico. Se richiamiamo l’espressione del potenziale ottenuta per un dipolo elettrico:</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0FD51B90-6862-4351-9D33-C11FD716D6FB}"/>
                  </a:ext>
                </a:extLst>
              </p:cNvPr>
              <p:cNvSpPr txBox="1"/>
              <p:nvPr/>
            </p:nvSpPr>
            <p:spPr>
              <a:xfrm>
                <a:off x="3207691" y="1567733"/>
                <a:ext cx="5241307"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𝑉</m:t>
                      </m:r>
                      <m:d>
                        <m:dPr>
                          <m:ctrlPr>
                            <a:rPr lang="it-IT" sz="2400" b="0" i="1" smtClean="0">
                              <a:latin typeface="Cambria Math" panose="02040503050406030204" pitchFamily="18" charset="0"/>
                            </a:rPr>
                          </m:ctrlPr>
                        </m:d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𝑟</m:t>
                              </m:r>
                            </m:e>
                          </m:acc>
                        </m:e>
                      </m:d>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4</m:t>
                          </m:r>
                          <m:r>
                            <a:rPr lang="it-IT" sz="2400" b="0" i="1" smtClean="0">
                              <a:latin typeface="Cambria Math" panose="02040503050406030204" pitchFamily="18" charset="0"/>
                              <a:ea typeface="Cambria Math" panose="02040503050406030204" pitchFamily="18" charset="0"/>
                            </a:rPr>
                            <m:t>𝜋</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0</m:t>
                              </m:r>
                            </m:sub>
                          </m:sSub>
                        </m:den>
                      </m:f>
                      <m:f>
                        <m:fPr>
                          <m:ctrlPr>
                            <a:rPr lang="it-IT" sz="2400" b="0" i="1" smtClean="0">
                              <a:latin typeface="Cambria Math" panose="02040503050406030204" pitchFamily="18" charset="0"/>
                            </a:rPr>
                          </m:ctrlPr>
                        </m:fPr>
                        <m:num>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𝑝</m:t>
                              </m:r>
                            </m:e>
                          </m:acc>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𝑟</m:t>
                              </m:r>
                            </m:e>
                          </m:acc>
                        </m:num>
                        <m:den>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𝑟</m:t>
                              </m:r>
                            </m:e>
                            <m:sup>
                              <m:r>
                                <a:rPr lang="it-IT" sz="2400" b="0" i="1" smtClean="0">
                                  <a:latin typeface="Cambria Math" panose="02040503050406030204" pitchFamily="18" charset="0"/>
                                </a:rPr>
                                <m:t>3</m:t>
                              </m:r>
                            </m:sup>
                          </m:sSup>
                        </m:den>
                      </m:f>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4 </m:t>
                          </m:r>
                          <m:r>
                            <a:rPr lang="it-IT" sz="2400" b="0" i="1" smtClean="0">
                              <a:latin typeface="Cambria Math" panose="02040503050406030204" pitchFamily="18" charset="0"/>
                              <a:ea typeface="Cambria Math" panose="02040503050406030204" pitchFamily="18" charset="0"/>
                            </a:rPr>
                            <m:t>𝜋</m:t>
                          </m:r>
                          <m:r>
                            <a:rPr lang="it-IT" sz="2400" b="0" i="1" smtClean="0">
                              <a:latin typeface="Cambria Math" panose="02040503050406030204" pitchFamily="18" charset="0"/>
                              <a:ea typeface="Cambria Math" panose="02040503050406030204" pitchFamily="18" charset="0"/>
                            </a:rPr>
                            <m:t> </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0</m:t>
                              </m:r>
                            </m:sub>
                          </m:sSub>
                        </m:den>
                      </m:f>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𝑝</m:t>
                          </m:r>
                        </m:e>
                      </m:acc>
                      <m:r>
                        <a:rPr lang="it-IT" sz="2400" b="0" i="1" smtClean="0">
                          <a:latin typeface="Cambria Math" panose="02040503050406030204" pitchFamily="18" charset="0"/>
                        </a:rPr>
                        <m:t> </m:t>
                      </m:r>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𝑔𝑟𝑎𝑑</m:t>
                          </m:r>
                        </m:e>
                      </m:acc>
                      <m:d>
                        <m:dPr>
                          <m:ctrlPr>
                            <a:rPr lang="it-IT" sz="2400" b="0" i="1" smtClean="0">
                              <a:latin typeface="Cambria Math" panose="02040503050406030204" pitchFamily="18" charset="0"/>
                            </a:rPr>
                          </m:ctrlPr>
                        </m:dPr>
                        <m:e>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𝑟</m:t>
                              </m:r>
                            </m:den>
                          </m:f>
                        </m:e>
                      </m:d>
                    </m:oMath>
                  </m:oMathPara>
                </a14:m>
                <a:endParaRPr lang="it-IT" sz="2400" dirty="0"/>
              </a:p>
            </p:txBody>
          </p:sp>
        </mc:Choice>
        <mc:Fallback xmlns="">
          <p:sp>
            <p:nvSpPr>
              <p:cNvPr id="3" name="CasellaDiTesto 2">
                <a:extLst>
                  <a:ext uri="{FF2B5EF4-FFF2-40B4-BE49-F238E27FC236}">
                    <a16:creationId xmlns:a16="http://schemas.microsoft.com/office/drawing/2014/main" id="{0FD51B90-6862-4351-9D33-C11FD716D6FB}"/>
                  </a:ext>
                </a:extLst>
              </p:cNvPr>
              <p:cNvSpPr txBox="1">
                <a:spLocks noRot="1" noChangeAspect="1" noMove="1" noResize="1" noEditPoints="1" noAdjustHandles="1" noChangeArrowheads="1" noChangeShapeType="1" noTextEdit="1"/>
              </p:cNvSpPr>
              <p:nvPr/>
            </p:nvSpPr>
            <p:spPr>
              <a:xfrm>
                <a:off x="3207691" y="1567733"/>
                <a:ext cx="5241307" cy="829843"/>
              </a:xfrm>
              <a:prstGeom prst="rect">
                <a:avLst/>
              </a:prstGeom>
              <a:blipFill>
                <a:blip r:embed="rId2"/>
                <a:stretch>
                  <a:fillRect/>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C7C3FB0A-8525-4697-AEB0-C1AA2F7A1EED}"/>
              </a:ext>
            </a:extLst>
          </p:cNvPr>
          <p:cNvSpPr txBox="1"/>
          <p:nvPr/>
        </p:nvSpPr>
        <p:spPr>
          <a:xfrm>
            <a:off x="663655" y="2638925"/>
            <a:ext cx="11157283" cy="646331"/>
          </a:xfrm>
          <a:prstGeom prst="rect">
            <a:avLst/>
          </a:prstGeom>
          <a:noFill/>
        </p:spPr>
        <p:txBody>
          <a:bodyPr wrap="square" rtlCol="0">
            <a:spAutoFit/>
          </a:bodyPr>
          <a:lstStyle/>
          <a:p>
            <a:r>
              <a:rPr lang="it-IT" dirty="0"/>
              <a:t>Otterremo per l’intera molecola, in un punto dello spazio a distanza r&gt;&gt;d (d=dimensioni della molecola) dalla molecola stessa la seguente espressione per il potenziale molecolare:</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46306E1-9427-4CF8-AA76-D1F458A01728}"/>
                  </a:ext>
                </a:extLst>
              </p:cNvPr>
              <p:cNvSpPr txBox="1"/>
              <p:nvPr/>
            </p:nvSpPr>
            <p:spPr>
              <a:xfrm>
                <a:off x="3014317" y="3526605"/>
                <a:ext cx="5501441" cy="9728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𝑉</m:t>
                      </m:r>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4 </m:t>
                          </m:r>
                          <m:r>
                            <a:rPr lang="it-IT" sz="2400" b="0" i="1" smtClean="0">
                              <a:latin typeface="Cambria Math" panose="02040503050406030204" pitchFamily="18" charset="0"/>
                              <a:ea typeface="Cambria Math" panose="02040503050406030204" pitchFamily="18" charset="0"/>
                            </a:rPr>
                            <m:t>𝜋</m:t>
                          </m:r>
                          <m:r>
                            <a:rPr lang="it-IT" sz="2400" b="0" i="1" smtClean="0">
                              <a:latin typeface="Cambria Math" panose="02040503050406030204" pitchFamily="18" charset="0"/>
                              <a:ea typeface="Cambria Math" panose="02040503050406030204" pitchFamily="18" charset="0"/>
                            </a:rPr>
                            <m:t> </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0</m:t>
                              </m:r>
                            </m:sub>
                          </m:sSub>
                        </m:den>
                      </m:f>
                      <m:nary>
                        <m:naryPr>
                          <m:chr m:val="∑"/>
                          <m:supHide m:val="on"/>
                          <m:ctrlPr>
                            <a:rPr lang="it-IT" sz="2400" b="0" i="1" smtClean="0">
                              <a:latin typeface="Cambria Math" panose="02040503050406030204" pitchFamily="18" charset="0"/>
                            </a:rPr>
                          </m:ctrlPr>
                        </m:naryPr>
                        <m:sub>
                          <m:r>
                            <m:rPr>
                              <m:brk m:alnAt="7"/>
                            </m:rPr>
                            <a:rPr lang="it-IT" sz="2400" b="0" i="1" smtClean="0">
                              <a:latin typeface="Cambria Math" panose="02040503050406030204" pitchFamily="18" charset="0"/>
                            </a:rPr>
                            <m:t>𝑖</m:t>
                          </m:r>
                        </m:sub>
                        <m:sup/>
                        <m:e>
                          <m:sSub>
                            <m:sSubPr>
                              <m:ctrlPr>
                                <a:rPr lang="it-IT" sz="2400" b="0" i="1" smtClean="0">
                                  <a:latin typeface="Cambria Math" panose="02040503050406030204" pitchFamily="18" charset="0"/>
                                </a:rPr>
                              </m:ctrlPr>
                            </m:sSub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𝑝</m:t>
                                  </m:r>
                                </m:e>
                              </m:acc>
                            </m:e>
                            <m:sub>
                              <m:r>
                                <a:rPr lang="it-IT" sz="2400" b="0" i="1" smtClean="0">
                                  <a:latin typeface="Cambria Math" panose="02040503050406030204" pitchFamily="18" charset="0"/>
                                </a:rPr>
                                <m:t>𝑖</m:t>
                              </m:r>
                            </m:sub>
                          </m:sSub>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𝑔𝑟𝑎𝑑</m:t>
                              </m:r>
                              <m:r>
                                <a:rPr lang="it-IT" sz="2400" b="0" i="1" smtClean="0">
                                  <a:latin typeface="Cambria Math" panose="02040503050406030204" pitchFamily="18" charset="0"/>
                                </a:rPr>
                                <m:t> </m:t>
                              </m:r>
                            </m:e>
                          </m:acc>
                          <m:d>
                            <m:dPr>
                              <m:ctrlPr>
                                <a:rPr lang="it-IT" sz="2400" b="0" i="1" smtClean="0">
                                  <a:latin typeface="Cambria Math" panose="02040503050406030204" pitchFamily="18" charset="0"/>
                                </a:rPr>
                              </m:ctrlPr>
                            </m:dPr>
                            <m:e>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𝑟</m:t>
                                  </m:r>
                                </m:den>
                              </m:f>
                            </m:e>
                          </m:d>
                          <m:r>
                            <a:rPr lang="it-IT" sz="2400" b="0" i="1" smtClean="0">
                              <a:latin typeface="Cambria Math" panose="02040503050406030204" pitchFamily="18" charset="0"/>
                            </a:rPr>
                            <m:t>= </m:t>
                          </m:r>
                        </m:e>
                      </m:nary>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4 </m:t>
                          </m:r>
                          <m:r>
                            <a:rPr lang="it-IT" sz="2400" b="0" i="1" smtClean="0">
                              <a:latin typeface="Cambria Math" panose="02040503050406030204" pitchFamily="18" charset="0"/>
                              <a:ea typeface="Cambria Math" panose="02040503050406030204" pitchFamily="18" charset="0"/>
                            </a:rPr>
                            <m:t>𝜋</m:t>
                          </m:r>
                          <m:r>
                            <a:rPr lang="it-IT" sz="2400" b="0" i="1" smtClean="0">
                              <a:latin typeface="Cambria Math" panose="02040503050406030204" pitchFamily="18" charset="0"/>
                              <a:ea typeface="Cambria Math" panose="02040503050406030204" pitchFamily="18" charset="0"/>
                            </a:rPr>
                            <m:t> </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𝜀</m:t>
                              </m:r>
                            </m:e>
                            <m:sub>
                              <m:r>
                                <a:rPr lang="it-IT" sz="2400" b="0" i="1" smtClean="0">
                                  <a:latin typeface="Cambria Math" panose="02040503050406030204" pitchFamily="18" charset="0"/>
                                  <a:ea typeface="Cambria Math" panose="02040503050406030204" pitchFamily="18" charset="0"/>
                                </a:rPr>
                                <m:t>0</m:t>
                              </m:r>
                            </m:sub>
                          </m:sSub>
                        </m:den>
                      </m:f>
                      <m:f>
                        <m:fPr>
                          <m:ctrlPr>
                            <a:rPr lang="it-IT" sz="2400" b="0" i="1" smtClean="0">
                              <a:latin typeface="Cambria Math" panose="02040503050406030204" pitchFamily="18" charset="0"/>
                            </a:rPr>
                          </m:ctrlPr>
                        </m:fPr>
                        <m:num>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𝑃</m:t>
                              </m:r>
                            </m:e>
                          </m:acc>
                          <m:r>
                            <a:rPr lang="it-IT" sz="2400" b="0" i="1" smtClean="0">
                              <a:latin typeface="Cambria Math" panose="02040503050406030204" pitchFamily="18" charset="0"/>
                            </a:rPr>
                            <m:t> </m:t>
                          </m:r>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𝑟</m:t>
                              </m:r>
                            </m:e>
                          </m:acc>
                        </m:num>
                        <m:den>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𝑟</m:t>
                              </m:r>
                            </m:e>
                            <m:sup>
                              <m:r>
                                <a:rPr lang="it-IT" sz="2400" b="0" i="1" smtClean="0">
                                  <a:latin typeface="Cambria Math" panose="02040503050406030204" pitchFamily="18" charset="0"/>
                                </a:rPr>
                                <m:t>3</m:t>
                              </m:r>
                            </m:sup>
                          </m:sSup>
                        </m:den>
                      </m:f>
                    </m:oMath>
                  </m:oMathPara>
                </a14:m>
                <a:endParaRPr lang="it-IT" sz="2400" dirty="0"/>
              </a:p>
            </p:txBody>
          </p:sp>
        </mc:Choice>
        <mc:Fallback xmlns="">
          <p:sp>
            <p:nvSpPr>
              <p:cNvPr id="5" name="CasellaDiTesto 4">
                <a:extLst>
                  <a:ext uri="{FF2B5EF4-FFF2-40B4-BE49-F238E27FC236}">
                    <a16:creationId xmlns:a16="http://schemas.microsoft.com/office/drawing/2014/main" id="{446306E1-9427-4CF8-AA76-D1F458A01728}"/>
                  </a:ext>
                </a:extLst>
              </p:cNvPr>
              <p:cNvSpPr txBox="1">
                <a:spLocks noRot="1" noChangeAspect="1" noMove="1" noResize="1" noEditPoints="1" noAdjustHandles="1" noChangeArrowheads="1" noChangeShapeType="1" noTextEdit="1"/>
              </p:cNvSpPr>
              <p:nvPr/>
            </p:nvSpPr>
            <p:spPr>
              <a:xfrm>
                <a:off x="3014317" y="3526605"/>
                <a:ext cx="5501441" cy="972895"/>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F2C6A84-D6E8-4AB9-9A0F-803B5B219E8F}"/>
                  </a:ext>
                </a:extLst>
              </p:cNvPr>
              <p:cNvSpPr txBox="1"/>
              <p:nvPr/>
            </p:nvSpPr>
            <p:spPr>
              <a:xfrm>
                <a:off x="2783075" y="4828634"/>
                <a:ext cx="1943544"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𝑃</m:t>
                          </m:r>
                        </m:e>
                      </m:acc>
                      <m:r>
                        <a:rPr lang="it-IT" sz="3200" b="0" i="1" smtClean="0">
                          <a:latin typeface="Cambria Math" panose="02040503050406030204" pitchFamily="18" charset="0"/>
                        </a:rPr>
                        <m:t>= </m:t>
                      </m:r>
                      <m:nary>
                        <m:naryPr>
                          <m:chr m:val="∑"/>
                          <m:supHide m:val="on"/>
                          <m:ctrlPr>
                            <a:rPr lang="it-IT" sz="3200" b="0" i="1" smtClean="0">
                              <a:latin typeface="Cambria Math" panose="02040503050406030204" pitchFamily="18" charset="0"/>
                            </a:rPr>
                          </m:ctrlPr>
                        </m:naryPr>
                        <m:sub>
                          <m:r>
                            <m:rPr>
                              <m:brk m:alnAt="7"/>
                            </m:rPr>
                            <a:rPr lang="it-IT" sz="3200" b="0" i="1" smtClean="0">
                              <a:latin typeface="Cambria Math" panose="02040503050406030204" pitchFamily="18" charset="0"/>
                            </a:rPr>
                            <m:t>𝑖</m:t>
                          </m:r>
                        </m:sub>
                        <m:sup/>
                        <m:e>
                          <m:acc>
                            <m:accPr>
                              <m:chr m:val="⃗"/>
                              <m:ctrlPr>
                                <a:rPr lang="it-IT" sz="3200" b="0" i="1" smtClean="0">
                                  <a:latin typeface="Cambria Math" panose="02040503050406030204" pitchFamily="18" charset="0"/>
                                </a:rPr>
                              </m:ctrlPr>
                            </m:accPr>
                            <m:e>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𝑝</m:t>
                                  </m:r>
                                </m:e>
                                <m:sub>
                                  <m:r>
                                    <a:rPr lang="it-IT" sz="3200" b="0" i="1" smtClean="0">
                                      <a:latin typeface="Cambria Math" panose="02040503050406030204" pitchFamily="18" charset="0"/>
                                    </a:rPr>
                                    <m:t>𝑖</m:t>
                                  </m:r>
                                </m:sub>
                              </m:sSub>
                            </m:e>
                          </m:acc>
                        </m:e>
                      </m:nary>
                    </m:oMath>
                  </m:oMathPara>
                </a14:m>
                <a:endParaRPr lang="it-IT" sz="3200" dirty="0"/>
              </a:p>
            </p:txBody>
          </p:sp>
        </mc:Choice>
        <mc:Fallback xmlns="">
          <p:sp>
            <p:nvSpPr>
              <p:cNvPr id="8" name="CasellaDiTesto 7">
                <a:extLst>
                  <a:ext uri="{FF2B5EF4-FFF2-40B4-BE49-F238E27FC236}">
                    <a16:creationId xmlns:a16="http://schemas.microsoft.com/office/drawing/2014/main" id="{EF2C6A84-D6E8-4AB9-9A0F-803B5B219E8F}"/>
                  </a:ext>
                </a:extLst>
              </p:cNvPr>
              <p:cNvSpPr txBox="1">
                <a:spLocks noRot="1" noChangeAspect="1" noMove="1" noResize="1" noEditPoints="1" noAdjustHandles="1" noChangeArrowheads="1" noChangeShapeType="1" noTextEdit="1"/>
              </p:cNvSpPr>
              <p:nvPr/>
            </p:nvSpPr>
            <p:spPr>
              <a:xfrm>
                <a:off x="2783075" y="4828634"/>
                <a:ext cx="1943544" cy="1195007"/>
              </a:xfrm>
              <a:prstGeom prst="rect">
                <a:avLst/>
              </a:prstGeom>
              <a:blipFill>
                <a:blip r:embed="rId4"/>
                <a:stretch>
                  <a:fillRect/>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44D51C7B-0436-4D0A-88CA-99E2B7F4B0DE}"/>
              </a:ext>
            </a:extLst>
          </p:cNvPr>
          <p:cNvSpPr txBox="1"/>
          <p:nvPr/>
        </p:nvSpPr>
        <p:spPr>
          <a:xfrm>
            <a:off x="5080928" y="5163694"/>
            <a:ext cx="6603653"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it-IT" sz="2000" dirty="0"/>
              <a:t>MOMENTO DI DIPOLO ELETTRICO DELLA MOLECOLA (C m)</a:t>
            </a:r>
          </a:p>
        </p:txBody>
      </p:sp>
      <p:sp>
        <p:nvSpPr>
          <p:cNvPr id="10" name="CasellaDiTesto 9">
            <a:extLst>
              <a:ext uri="{FF2B5EF4-FFF2-40B4-BE49-F238E27FC236}">
                <a16:creationId xmlns:a16="http://schemas.microsoft.com/office/drawing/2014/main" id="{1D6EB089-0537-4B22-BDE1-B53F04CEEB4E}"/>
              </a:ext>
            </a:extLst>
          </p:cNvPr>
          <p:cNvSpPr txBox="1"/>
          <p:nvPr/>
        </p:nvSpPr>
        <p:spPr>
          <a:xfrm>
            <a:off x="1025295" y="5102139"/>
            <a:ext cx="1580626" cy="461665"/>
          </a:xfrm>
          <a:prstGeom prst="rect">
            <a:avLst/>
          </a:prstGeom>
          <a:noFill/>
        </p:spPr>
        <p:txBody>
          <a:bodyPr wrap="none" rtlCol="0">
            <a:spAutoFit/>
          </a:bodyPr>
          <a:lstStyle/>
          <a:p>
            <a:r>
              <a:rPr lang="it-IT" sz="2400" dirty="0"/>
              <a:t>La quantità</a:t>
            </a:r>
          </a:p>
        </p:txBody>
      </p:sp>
    </p:spTree>
    <p:extLst>
      <p:ext uri="{BB962C8B-B14F-4D97-AF65-F5344CB8AC3E}">
        <p14:creationId xmlns:p14="http://schemas.microsoft.com/office/powerpoint/2010/main" val="172992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44DA6A1-B64A-4353-A20D-C0FB3E9B7DC8}"/>
                  </a:ext>
                </a:extLst>
              </p:cNvPr>
              <p:cNvSpPr txBox="1"/>
              <p:nvPr/>
            </p:nvSpPr>
            <p:spPr>
              <a:xfrm>
                <a:off x="3788539" y="3554250"/>
                <a:ext cx="530786"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𝑉</m:t>
                      </m:r>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 name="CasellaDiTesto 1">
                <a:extLst>
                  <a:ext uri="{FF2B5EF4-FFF2-40B4-BE49-F238E27FC236}">
                    <a16:creationId xmlns:a16="http://schemas.microsoft.com/office/drawing/2014/main" id="{A44DA6A1-B64A-4353-A20D-C0FB3E9B7DC8}"/>
                  </a:ext>
                </a:extLst>
              </p:cNvPr>
              <p:cNvSpPr txBox="1">
                <a:spLocks noRot="1" noChangeAspect="1" noMove="1" noResize="1" noEditPoints="1" noAdjustHandles="1" noChangeArrowheads="1" noChangeShapeType="1" noTextEdit="1"/>
              </p:cNvSpPr>
              <p:nvPr/>
            </p:nvSpPr>
            <p:spPr>
              <a:xfrm>
                <a:off x="3788539" y="3554250"/>
                <a:ext cx="530786" cy="430887"/>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726B1AE1-3B4D-44BF-8B47-782C1C864E67}"/>
                  </a:ext>
                </a:extLst>
              </p:cNvPr>
              <p:cNvSpPr txBox="1"/>
              <p:nvPr/>
            </p:nvSpPr>
            <p:spPr>
              <a:xfrm>
                <a:off x="6096000" y="3531780"/>
                <a:ext cx="1869935"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8</m:t>
                          </m:r>
                        </m:sup>
                      </m:s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𝑚</m:t>
                      </m:r>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3" name="CasellaDiTesto 2">
                <a:extLst>
                  <a:ext uri="{FF2B5EF4-FFF2-40B4-BE49-F238E27FC236}">
                    <a16:creationId xmlns:a16="http://schemas.microsoft.com/office/drawing/2014/main" id="{726B1AE1-3B4D-44BF-8B47-782C1C864E67}"/>
                  </a:ext>
                </a:extLst>
              </p:cNvPr>
              <p:cNvSpPr txBox="1">
                <a:spLocks noRot="1" noChangeAspect="1" noMove="1" noResize="1" noEditPoints="1" noAdjustHandles="1" noChangeArrowheads="1" noChangeShapeType="1" noTextEdit="1"/>
              </p:cNvSpPr>
              <p:nvPr/>
            </p:nvSpPr>
            <p:spPr>
              <a:xfrm>
                <a:off x="6096000" y="3531780"/>
                <a:ext cx="1869935" cy="43088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3F5D8C01-AF87-41B7-BD40-9A186EF7A84C}"/>
                  </a:ext>
                </a:extLst>
              </p:cNvPr>
              <p:cNvSpPr txBox="1"/>
              <p:nvPr/>
            </p:nvSpPr>
            <p:spPr>
              <a:xfrm>
                <a:off x="7573296" y="4800191"/>
                <a:ext cx="4141005" cy="30687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p>
                      <m:sSupPr>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6</m:t>
                        </m:r>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sup>
                    </m:sSup>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MOLECOLE all’interno della sfera</a:t>
                </a:r>
              </a:p>
            </p:txBody>
          </p:sp>
        </mc:Choice>
        <mc:Fallback xmlns="">
          <p:sp>
            <p:nvSpPr>
              <p:cNvPr id="6" name="CasellaDiTesto 5">
                <a:extLst>
                  <a:ext uri="{FF2B5EF4-FFF2-40B4-BE49-F238E27FC236}">
                    <a16:creationId xmlns:a16="http://schemas.microsoft.com/office/drawing/2014/main" id="{3F5D8C01-AF87-41B7-BD40-9A186EF7A84C}"/>
                  </a:ext>
                </a:extLst>
              </p:cNvPr>
              <p:cNvSpPr txBox="1">
                <a:spLocks noRot="1" noChangeAspect="1" noMove="1" noResize="1" noEditPoints="1" noAdjustHandles="1" noChangeArrowheads="1" noChangeShapeType="1" noTextEdit="1"/>
              </p:cNvSpPr>
              <p:nvPr/>
            </p:nvSpPr>
            <p:spPr>
              <a:xfrm>
                <a:off x="7573296" y="4800191"/>
                <a:ext cx="4141005" cy="306879"/>
              </a:xfrm>
              <a:prstGeom prst="rect">
                <a:avLst/>
              </a:prstGeom>
              <a:blipFill>
                <a:blip r:embed="rId4"/>
                <a:stretch>
                  <a:fillRect l="-2059" t="-15686" r="-2647" b="-45098"/>
                </a:stretch>
              </a:blipFill>
            </p:spPr>
            <p:txBody>
              <a:bodyPr/>
              <a:lstStyle/>
              <a:p>
                <a:r>
                  <a:rPr lang="it-IT">
                    <a:noFill/>
                  </a:rPr>
                  <a:t> </a:t>
                </a:r>
              </a:p>
            </p:txBody>
          </p:sp>
        </mc:Fallback>
      </mc:AlternateContent>
      <p:cxnSp>
        <p:nvCxnSpPr>
          <p:cNvPr id="18" name="Connettore 2 17">
            <a:extLst>
              <a:ext uri="{FF2B5EF4-FFF2-40B4-BE49-F238E27FC236}">
                <a16:creationId xmlns:a16="http://schemas.microsoft.com/office/drawing/2014/main" id="{7FB311DD-40EA-48A1-BDC5-E4AAADD6F6E7}"/>
              </a:ext>
            </a:extLst>
          </p:cNvPr>
          <p:cNvCxnSpPr/>
          <p:nvPr/>
        </p:nvCxnSpPr>
        <p:spPr>
          <a:xfrm>
            <a:off x="4576067" y="3769691"/>
            <a:ext cx="1263191"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Ovale 18">
            <a:extLst>
              <a:ext uri="{FF2B5EF4-FFF2-40B4-BE49-F238E27FC236}">
                <a16:creationId xmlns:a16="http://schemas.microsoft.com/office/drawing/2014/main" id="{2BE928D6-EFC5-4910-BF11-30CC7E57AE30}"/>
              </a:ext>
            </a:extLst>
          </p:cNvPr>
          <p:cNvSpPr/>
          <p:nvPr/>
        </p:nvSpPr>
        <p:spPr>
          <a:xfrm>
            <a:off x="8502316" y="3177840"/>
            <a:ext cx="1448755" cy="14102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Connettore diritto 20">
            <a:extLst>
              <a:ext uri="{FF2B5EF4-FFF2-40B4-BE49-F238E27FC236}">
                <a16:creationId xmlns:a16="http://schemas.microsoft.com/office/drawing/2014/main" id="{6383D434-5C5C-420D-AC9F-E3E94E3A8C43}"/>
              </a:ext>
            </a:extLst>
          </p:cNvPr>
          <p:cNvCxnSpPr>
            <a:cxnSpLocks/>
            <a:stCxn id="31" idx="2"/>
            <a:endCxn id="19" idx="7"/>
          </p:cNvCxnSpPr>
          <p:nvPr/>
        </p:nvCxnSpPr>
        <p:spPr>
          <a:xfrm flipV="1">
            <a:off x="9188561" y="3384359"/>
            <a:ext cx="550345" cy="529918"/>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Rettangolo 30">
                <a:extLst>
                  <a:ext uri="{FF2B5EF4-FFF2-40B4-BE49-F238E27FC236}">
                    <a16:creationId xmlns:a16="http://schemas.microsoft.com/office/drawing/2014/main" id="{40AB7F88-9D4B-4E61-951A-DD9ABA930F0D}"/>
                  </a:ext>
                </a:extLst>
              </p:cNvPr>
              <p:cNvSpPr/>
              <p:nvPr/>
            </p:nvSpPr>
            <p:spPr>
              <a:xfrm>
                <a:off x="8965647" y="3391057"/>
                <a:ext cx="445828"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31" name="Rettangolo 30">
                <a:extLst>
                  <a:ext uri="{FF2B5EF4-FFF2-40B4-BE49-F238E27FC236}">
                    <a16:creationId xmlns:a16="http://schemas.microsoft.com/office/drawing/2014/main" id="{40AB7F88-9D4B-4E61-951A-DD9ABA930F0D}"/>
                  </a:ext>
                </a:extLst>
              </p:cNvPr>
              <p:cNvSpPr>
                <a:spLocks noRot="1" noChangeAspect="1" noMove="1" noResize="1" noEditPoints="1" noAdjustHandles="1" noChangeArrowheads="1" noChangeShapeType="1" noTextEdit="1"/>
              </p:cNvSpPr>
              <p:nvPr/>
            </p:nvSpPr>
            <p:spPr>
              <a:xfrm>
                <a:off x="8965647" y="3391057"/>
                <a:ext cx="445828" cy="523220"/>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BF4BE33-933C-4035-9A3C-FF3408F9C342}"/>
                  </a:ext>
                </a:extLst>
              </p:cNvPr>
              <p:cNvSpPr txBox="1"/>
              <p:nvPr/>
            </p:nvSpPr>
            <p:spPr>
              <a:xfrm>
                <a:off x="336884" y="513346"/>
                <a:ext cx="11566358" cy="2862322"/>
              </a:xfrm>
              <a:prstGeom prst="rect">
                <a:avLst/>
              </a:prstGeom>
              <a:noFill/>
            </p:spPr>
            <p:txBody>
              <a:bodyPr wrap="square" rtlCol="0">
                <a:spAutoFit/>
              </a:bodyPr>
              <a:lstStyle/>
              <a:p>
                <a:pPr algn="just"/>
                <a:r>
                  <a:rPr lang="it-IT" dirty="0"/>
                  <a:t>Sotto l’azione di un campo elettrico esterno, ogni molecola di un dielettrico, o perché acquista un momento di dipolo indotto o perché possiede un momento di dipolo permanente, tende a disporsi parallelamente al campo per minimizzare l’energia del sistema. </a:t>
                </a:r>
              </a:p>
              <a:p>
                <a:pPr algn="just"/>
                <a:endParaRPr lang="it-IT" dirty="0"/>
              </a:p>
              <a:p>
                <a:pPr algn="just"/>
                <a:r>
                  <a:rPr lang="it-IT" dirty="0"/>
                  <a:t>Consideriamo ora un volumetto </a:t>
                </a:r>
                <a14:m>
                  <m:oMath xmlns:m="http://schemas.openxmlformats.org/officeDocument/2006/math">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𝑉</m:t>
                    </m:r>
                  </m:oMath>
                </a14:m>
                <a:r>
                  <a:rPr lang="it-IT" dirty="0"/>
                  <a:t> di dielettrico </a:t>
                </a:r>
                <a:r>
                  <a:rPr lang="it-IT" b="1" dirty="0"/>
                  <a:t>sufficientemente piccolo </a:t>
                </a:r>
                <a:r>
                  <a:rPr lang="it-IT" dirty="0"/>
                  <a:t>da poter trascurare le variazioni delle grandezze fisiche macroscopiche quando ci si sposta al suo interno </a:t>
                </a:r>
                <a:r>
                  <a:rPr lang="it-IT" b="1" dirty="0"/>
                  <a:t>ma grande abbastanza </a:t>
                </a:r>
                <a:r>
                  <a:rPr lang="it-IT" dirty="0"/>
                  <a:t>da contenere un numero elevato di molecole tale da poter applicare i metodi della statistica nei riguardi dei dipoli elettrici molecolari.</a:t>
                </a:r>
              </a:p>
              <a:p>
                <a:pPr algn="just"/>
                <a:endParaRPr lang="it-IT" dirty="0"/>
              </a:p>
              <a:p>
                <a:pPr algn="just"/>
                <a:r>
                  <a:rPr lang="it-IT" dirty="0"/>
                  <a:t>Per verificare che queste due condizioni non sono contraddittorie facciamo il seguente esempio: consideriamo una sfera di raggio r</a:t>
                </a:r>
              </a:p>
            </p:txBody>
          </p:sp>
        </mc:Choice>
        <mc:Fallback xmlns="">
          <p:sp>
            <p:nvSpPr>
              <p:cNvPr id="13" name="CasellaDiTesto 12">
                <a:extLst>
                  <a:ext uri="{FF2B5EF4-FFF2-40B4-BE49-F238E27FC236}">
                    <a16:creationId xmlns:a16="http://schemas.microsoft.com/office/drawing/2014/main" id="{7BF4BE33-933C-4035-9A3C-FF3408F9C342}"/>
                  </a:ext>
                </a:extLst>
              </p:cNvPr>
              <p:cNvSpPr txBox="1">
                <a:spLocks noRot="1" noChangeAspect="1" noMove="1" noResize="1" noEditPoints="1" noAdjustHandles="1" noChangeArrowheads="1" noChangeShapeType="1" noTextEdit="1"/>
              </p:cNvSpPr>
              <p:nvPr/>
            </p:nvSpPr>
            <p:spPr>
              <a:xfrm>
                <a:off x="336884" y="513346"/>
                <a:ext cx="11566358" cy="2862322"/>
              </a:xfrm>
              <a:prstGeom prst="rect">
                <a:avLst/>
              </a:prstGeom>
              <a:blipFill>
                <a:blip r:embed="rId6"/>
                <a:stretch>
                  <a:fillRect l="-421" t="-1064" r="-421" b="-2340"/>
                </a:stretch>
              </a:blipFill>
            </p:spPr>
            <p:txBody>
              <a:bodyPr/>
              <a:lstStyle/>
              <a:p>
                <a:r>
                  <a:rPr lang="it-IT">
                    <a:noFill/>
                  </a:rPr>
                  <a:t> </a:t>
                </a:r>
              </a:p>
            </p:txBody>
          </p:sp>
        </mc:Fallback>
      </mc:AlternateContent>
      <p:sp>
        <p:nvSpPr>
          <p:cNvPr id="26" name="CasellaDiTesto 25">
            <a:extLst>
              <a:ext uri="{FF2B5EF4-FFF2-40B4-BE49-F238E27FC236}">
                <a16:creationId xmlns:a16="http://schemas.microsoft.com/office/drawing/2014/main" id="{DE467E4F-EEC7-41CC-9CCD-CD2A43E8A37C}"/>
              </a:ext>
            </a:extLst>
          </p:cNvPr>
          <p:cNvSpPr txBox="1"/>
          <p:nvPr/>
        </p:nvSpPr>
        <p:spPr>
          <a:xfrm>
            <a:off x="120316" y="4817715"/>
            <a:ext cx="3391441" cy="369332"/>
          </a:xfrm>
          <a:prstGeom prst="rect">
            <a:avLst/>
          </a:prstGeom>
          <a:noFill/>
        </p:spPr>
        <p:txBody>
          <a:bodyPr wrap="none" rtlCol="0">
            <a:spAutoFit/>
          </a:bodyPr>
          <a:lstStyle/>
          <a:p>
            <a:r>
              <a:rPr lang="it-IT" dirty="0"/>
              <a:t>Distanze interatomiche dell’ordine</a:t>
            </a:r>
          </a:p>
        </p:txBody>
      </p:sp>
      <p:sp>
        <p:nvSpPr>
          <p:cNvPr id="27" name="Freccia a destra 26">
            <a:extLst>
              <a:ext uri="{FF2B5EF4-FFF2-40B4-BE49-F238E27FC236}">
                <a16:creationId xmlns:a16="http://schemas.microsoft.com/office/drawing/2014/main" id="{6D9CC3D2-489C-48FF-9E9E-3D736CD20EB2}"/>
              </a:ext>
            </a:extLst>
          </p:cNvPr>
          <p:cNvSpPr/>
          <p:nvPr/>
        </p:nvSpPr>
        <p:spPr>
          <a:xfrm>
            <a:off x="6387434" y="4814777"/>
            <a:ext cx="890336" cy="354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9" name="Gruppo 28">
            <a:extLst>
              <a:ext uri="{FF2B5EF4-FFF2-40B4-BE49-F238E27FC236}">
                <a16:creationId xmlns:a16="http://schemas.microsoft.com/office/drawing/2014/main" id="{90B69154-66A5-4AF7-B5C1-F3873B82E52C}"/>
              </a:ext>
            </a:extLst>
          </p:cNvPr>
          <p:cNvGrpSpPr/>
          <p:nvPr/>
        </p:nvGrpSpPr>
        <p:grpSpPr>
          <a:xfrm>
            <a:off x="3511757" y="4736557"/>
            <a:ext cx="2665473" cy="481268"/>
            <a:chOff x="3511757" y="4736557"/>
            <a:chExt cx="2665473" cy="481268"/>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DFA695A5-8E75-418D-86FB-B24B24B78D22}"/>
                    </a:ext>
                  </a:extLst>
                </p:cNvPr>
                <p:cNvSpPr txBox="1"/>
                <p:nvPr/>
              </p:nvSpPr>
              <p:spPr>
                <a:xfrm>
                  <a:off x="3511757" y="4786938"/>
                  <a:ext cx="2665473"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1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𝐴</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10 </m:t>
                            </m:r>
                          </m:sup>
                        </m:sSup>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𝑚</m:t>
                        </m:r>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5" name="CasellaDiTesto 4">
                  <a:extLst>
                    <a:ext uri="{FF2B5EF4-FFF2-40B4-BE49-F238E27FC236}">
                      <a16:creationId xmlns:a16="http://schemas.microsoft.com/office/drawing/2014/main" id="{DFA695A5-8E75-418D-86FB-B24B24B78D22}"/>
                    </a:ext>
                  </a:extLst>
                </p:cNvPr>
                <p:cNvSpPr txBox="1">
                  <a:spLocks noRot="1" noChangeAspect="1" noMove="1" noResize="1" noEditPoints="1" noAdjustHandles="1" noChangeArrowheads="1" noChangeShapeType="1" noTextEdit="1"/>
                </p:cNvSpPr>
                <p:nvPr/>
              </p:nvSpPr>
              <p:spPr>
                <a:xfrm>
                  <a:off x="3511757" y="4786938"/>
                  <a:ext cx="2665473" cy="430887"/>
                </a:xfrm>
                <a:prstGeom prst="rect">
                  <a:avLst/>
                </a:prstGeom>
                <a:blipFill>
                  <a:blip r:embed="rId7"/>
                  <a:stretch>
                    <a:fillRect/>
                  </a:stretch>
                </a:blipFill>
              </p:spPr>
              <p:txBody>
                <a:bodyPr/>
                <a:lstStyle/>
                <a:p>
                  <a:r>
                    <a:rPr lang="it-IT">
                      <a:noFill/>
                    </a:rPr>
                    <a:t> </a:t>
                  </a:r>
                </a:p>
              </p:txBody>
            </p:sp>
          </mc:Fallback>
        </mc:AlternateContent>
        <p:sp>
          <p:nvSpPr>
            <p:cNvPr id="28" name="Ovale 27">
              <a:extLst>
                <a:ext uri="{FF2B5EF4-FFF2-40B4-BE49-F238E27FC236}">
                  <a16:creationId xmlns:a16="http://schemas.microsoft.com/office/drawing/2014/main" id="{3527209A-8773-40E0-AB75-4C7559DE3536}"/>
                </a:ext>
              </a:extLst>
            </p:cNvPr>
            <p:cNvSpPr/>
            <p:nvPr/>
          </p:nvSpPr>
          <p:spPr>
            <a:xfrm>
              <a:off x="4274256" y="4736557"/>
              <a:ext cx="121281" cy="7285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2D08505B-7EEC-4A14-92C9-6CD0E85700E7}"/>
                  </a:ext>
                </a:extLst>
              </p:cNvPr>
              <p:cNvSpPr txBox="1"/>
              <p:nvPr/>
            </p:nvSpPr>
            <p:spPr>
              <a:xfrm>
                <a:off x="216569" y="5524258"/>
                <a:ext cx="11566358" cy="649707"/>
              </a:xfrm>
              <a:prstGeom prst="rect">
                <a:avLst/>
              </a:prstGeom>
              <a:noFill/>
            </p:spPr>
            <p:txBody>
              <a:bodyPr wrap="square" rtlCol="0">
                <a:spAutoFit/>
              </a:bodyPr>
              <a:lstStyle/>
              <a:p>
                <a:r>
                  <a:rPr lang="it-IT" dirty="0"/>
                  <a:t>Se consideriamo che le grandezze fisiche macroscopiche non variano apprezzabilmente su distanze ben più grandi (</a:t>
                </a:r>
                <a14:m>
                  <m:oMath xmlns:m="http://schemas.openxmlformats.org/officeDocument/2006/math">
                    <m:sSup>
                      <m:sSupPr>
                        <m:ctrlPr>
                          <a:rPr lang="it-IT" i="1">
                            <a:solidFill>
                              <a:srgbClr val="000000"/>
                            </a:solidFill>
                            <a:latin typeface="Cambria Math" panose="02040503050406030204" pitchFamily="18" charset="0"/>
                            <a:ea typeface="Cambria Math" panose="02040503050406030204" pitchFamily="18" charset="0"/>
                          </a:rPr>
                        </m:ctrlPr>
                      </m:sSupPr>
                      <m:e>
                        <m:r>
                          <a:rPr lang="it-IT">
                            <a:solidFill>
                              <a:srgbClr val="000000"/>
                            </a:solidFill>
                            <a:latin typeface="Cambria Math" panose="02040503050406030204" pitchFamily="18" charset="0"/>
                            <a:ea typeface="Cambria Math" panose="02040503050406030204" pitchFamily="18" charset="0"/>
                          </a:rPr>
                          <m:t>10</m:t>
                        </m:r>
                      </m:e>
                      <m:sup>
                        <m:r>
                          <a:rPr lang="it-IT">
                            <a:solidFill>
                              <a:srgbClr val="000000"/>
                            </a:solidFill>
                            <a:latin typeface="Cambria Math" panose="02040503050406030204" pitchFamily="18" charset="0"/>
                            <a:ea typeface="Cambria Math" panose="02040503050406030204" pitchFamily="18" charset="0"/>
                          </a:rPr>
                          <m:t>−8 </m:t>
                        </m:r>
                      </m:sup>
                    </m:sSup>
                    <m:r>
                      <m:rPr>
                        <m:sty m:val="p"/>
                      </m:rPr>
                      <a:rPr lang="it-IT">
                        <a:solidFill>
                          <a:srgbClr val="000000"/>
                        </a:solidFill>
                        <a:latin typeface="Cambria Math" panose="02040503050406030204" pitchFamily="18" charset="0"/>
                        <a:ea typeface="Cambria Math" panose="02040503050406030204" pitchFamily="18" charset="0"/>
                      </a:rPr>
                      <m:t>m</m:t>
                    </m:r>
                    <m:r>
                      <a:rPr lang="it-IT">
                        <a:solidFill>
                          <a:srgbClr val="000000"/>
                        </a:solidFill>
                        <a:latin typeface="Cambria Math" panose="02040503050406030204" pitchFamily="18" charset="0"/>
                        <a:ea typeface="Cambria Math" panose="02040503050406030204" pitchFamily="18" charset="0"/>
                      </a:rPr>
                      <m:t>),</m:t>
                    </m:r>
                  </m:oMath>
                </a14:m>
                <a:r>
                  <a:rPr lang="it-IT" dirty="0"/>
                  <a:t> la nostra ipotesi risulta confermata</a:t>
                </a:r>
              </a:p>
            </p:txBody>
          </p:sp>
        </mc:Choice>
        <mc:Fallback xmlns="">
          <p:sp>
            <p:nvSpPr>
              <p:cNvPr id="30" name="CasellaDiTesto 29">
                <a:extLst>
                  <a:ext uri="{FF2B5EF4-FFF2-40B4-BE49-F238E27FC236}">
                    <a16:creationId xmlns:a16="http://schemas.microsoft.com/office/drawing/2014/main" id="{2D08505B-7EEC-4A14-92C9-6CD0E85700E7}"/>
                  </a:ext>
                </a:extLst>
              </p:cNvPr>
              <p:cNvSpPr txBox="1">
                <a:spLocks noRot="1" noChangeAspect="1" noMove="1" noResize="1" noEditPoints="1" noAdjustHandles="1" noChangeArrowheads="1" noChangeShapeType="1" noTextEdit="1"/>
              </p:cNvSpPr>
              <p:nvPr/>
            </p:nvSpPr>
            <p:spPr>
              <a:xfrm>
                <a:off x="216569" y="5524258"/>
                <a:ext cx="11566358" cy="649707"/>
              </a:xfrm>
              <a:prstGeom prst="rect">
                <a:avLst/>
              </a:prstGeom>
              <a:blipFill>
                <a:blip r:embed="rId8"/>
                <a:stretch>
                  <a:fillRect l="-474" t="-4673" b="-13084"/>
                </a:stretch>
              </a:blipFill>
            </p:spPr>
            <p:txBody>
              <a:bodyPr/>
              <a:lstStyle/>
              <a:p>
                <a:r>
                  <a:rPr lang="it-IT">
                    <a:noFill/>
                  </a:rPr>
                  <a:t> </a:t>
                </a:r>
              </a:p>
            </p:txBody>
          </p:sp>
        </mc:Fallback>
      </mc:AlternateContent>
    </p:spTree>
    <p:extLst>
      <p:ext uri="{BB962C8B-B14F-4D97-AF65-F5344CB8AC3E}">
        <p14:creationId xmlns:p14="http://schemas.microsoft.com/office/powerpoint/2010/main" val="211507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fade">
                                      <p:cBhvr>
                                        <p:cTn id="42" dur="500"/>
                                        <p:tgtEl>
                                          <p:spTgt spid="26">
                                            <p:txEl>
                                              <p:pRg st="0" end="0"/>
                                            </p:txEl>
                                          </p:spTgt>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19" grpId="0" animBg="1"/>
      <p:bldP spid="31" grpId="0"/>
      <p:bldP spid="27" grpId="0" animBg="1"/>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5CE48CBA-07C6-4D2C-ACAA-35B98132ABDE}"/>
                  </a:ext>
                </a:extLst>
              </p:cNvPr>
              <p:cNvSpPr txBox="1"/>
              <p:nvPr/>
            </p:nvSpPr>
            <p:spPr>
              <a:xfrm>
                <a:off x="4275369" y="230211"/>
                <a:ext cx="1033616" cy="806631"/>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m:t>
                          </m:r>
                        </m:den>
                      </m:f>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4" name="CasellaDiTesto 3">
                <a:extLst>
                  <a:ext uri="{FF2B5EF4-FFF2-40B4-BE49-F238E27FC236}">
                    <a16:creationId xmlns:a16="http://schemas.microsoft.com/office/drawing/2014/main" id="{5CE48CBA-07C6-4D2C-ACAA-35B98132ABDE}"/>
                  </a:ext>
                </a:extLst>
              </p:cNvPr>
              <p:cNvSpPr txBox="1">
                <a:spLocks noRot="1" noChangeAspect="1" noMove="1" noResize="1" noEditPoints="1" noAdjustHandles="1" noChangeArrowheads="1" noChangeShapeType="1" noTextEdit="1"/>
              </p:cNvSpPr>
              <p:nvPr/>
            </p:nvSpPr>
            <p:spPr>
              <a:xfrm>
                <a:off x="4275369" y="230211"/>
                <a:ext cx="1033616" cy="8066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6E64771-3EB5-41EE-8161-238130C2F14E}"/>
                  </a:ext>
                </a:extLst>
              </p:cNvPr>
              <p:cNvSpPr txBox="1"/>
              <p:nvPr/>
            </p:nvSpPr>
            <p:spPr>
              <a:xfrm>
                <a:off x="4392220" y="4570772"/>
                <a:ext cx="2832699" cy="728597"/>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sSub>
                        <m:sSub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acc>
                            <m:accPr>
                              <m:chr m:val="⃗"/>
                              <m:ctrlPr>
                                <a:rPr lang="it-IT" sz="2400" i="1">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𝑃</m:t>
                              </m:r>
                            </m:e>
                          </m:acc>
                        </m:e>
                        <m: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m:t>
                          </m:r>
                        </m:sub>
                      </m:s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nary>
                            <m:naryPr>
                              <m:chr m:val="∑"/>
                              <m:supHide m:val="on"/>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brk m:alnAt="7"/>
                                </m:r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up/>
                            <m:e>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Sub>
                            </m:e>
                          </m:nary>
                        </m:num>
                        <m:den>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𝑉</m:t>
                          </m:r>
                        </m:den>
                      </m:f>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𝑛</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&lt;</m:t>
                      </m:r>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&gt;</m:t>
                      </m:r>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7" name="CasellaDiTesto 6">
                <a:extLst>
                  <a:ext uri="{FF2B5EF4-FFF2-40B4-BE49-F238E27FC236}">
                    <a16:creationId xmlns:a16="http://schemas.microsoft.com/office/drawing/2014/main" id="{F6E64771-3EB5-41EE-8161-238130C2F14E}"/>
                  </a:ext>
                </a:extLst>
              </p:cNvPr>
              <p:cNvSpPr txBox="1">
                <a:spLocks noRot="1" noChangeAspect="1" noMove="1" noResize="1" noEditPoints="1" noAdjustHandles="1" noChangeArrowheads="1" noChangeShapeType="1" noTextEdit="1"/>
              </p:cNvSpPr>
              <p:nvPr/>
            </p:nvSpPr>
            <p:spPr>
              <a:xfrm>
                <a:off x="4392220" y="4570772"/>
                <a:ext cx="2832699" cy="72859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FE4DD5D0-03B9-4DFF-9085-75E65B25B8D4}"/>
                  </a:ext>
                </a:extLst>
              </p:cNvPr>
              <p:cNvSpPr txBox="1"/>
              <p:nvPr/>
            </p:nvSpPr>
            <p:spPr>
              <a:xfrm>
                <a:off x="3950311" y="1816028"/>
                <a:ext cx="3456054" cy="1045543"/>
              </a:xfrm>
              <a:prstGeom prst="rect">
                <a:avLst/>
              </a:prstGeom>
              <a:noFill/>
              <a:ln w="38100">
                <a:solidFill>
                  <a:srgbClr val="FF0000"/>
                </a:solidFill>
              </a:ln>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&lt;</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&gt;∆</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𝑉</m:t>
                      </m:r>
                      <m:r>
                        <a:rPr kumimoji="0" lang="it-IT" sz="2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nary>
                        <m:naryPr>
                          <m:chr m:val="∑"/>
                          <m:supHide m:val="on"/>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brk m:alnAt="7"/>
                            </m:r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up/>
                        <m:e>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Sub>
                        </m:e>
                      </m:nary>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9" name="CasellaDiTesto 8">
                <a:extLst>
                  <a:ext uri="{FF2B5EF4-FFF2-40B4-BE49-F238E27FC236}">
                    <a16:creationId xmlns:a16="http://schemas.microsoft.com/office/drawing/2014/main" id="{FE4DD5D0-03B9-4DFF-9085-75E65B25B8D4}"/>
                  </a:ext>
                </a:extLst>
              </p:cNvPr>
              <p:cNvSpPr txBox="1">
                <a:spLocks noRot="1" noChangeAspect="1" noMove="1" noResize="1" noEditPoints="1" noAdjustHandles="1" noChangeArrowheads="1" noChangeShapeType="1" noTextEdit="1"/>
              </p:cNvSpPr>
              <p:nvPr/>
            </p:nvSpPr>
            <p:spPr>
              <a:xfrm>
                <a:off x="3950311" y="1816028"/>
                <a:ext cx="3456054" cy="1045543"/>
              </a:xfrm>
              <a:prstGeom prst="rect">
                <a:avLst/>
              </a:prstGeom>
              <a:blipFill>
                <a:blip r:embed="rId4"/>
                <a:stretch>
                  <a:fillRect/>
                </a:stretch>
              </a:blipFill>
              <a:ln w="38100">
                <a:solidFill>
                  <a:srgbClr val="FF0000"/>
                </a:solidFill>
              </a:ln>
            </p:spPr>
            <p:txBody>
              <a:bodyPr/>
              <a:lstStyle/>
              <a:p>
                <a:r>
                  <a:rPr lang="it-IT">
                    <a:noFill/>
                  </a:rPr>
                  <a:t> </a:t>
                </a:r>
              </a:p>
            </p:txBody>
          </p:sp>
        </mc:Fallback>
      </mc:AlternateContent>
      <p:sp>
        <p:nvSpPr>
          <p:cNvPr id="10" name="CasellaDiTesto 9">
            <a:extLst>
              <a:ext uri="{FF2B5EF4-FFF2-40B4-BE49-F238E27FC236}">
                <a16:creationId xmlns:a16="http://schemas.microsoft.com/office/drawing/2014/main" id="{6D2A7ED3-8A67-42C9-880A-3F1A1B9EC2F0}"/>
              </a:ext>
            </a:extLst>
          </p:cNvPr>
          <p:cNvSpPr txBox="1"/>
          <p:nvPr/>
        </p:nvSpPr>
        <p:spPr>
          <a:xfrm>
            <a:off x="5808570" y="492696"/>
            <a:ext cx="2392450" cy="55399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DENSITÀ DI COSTITUENTI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rPr>
              <a:t>ELEMENTARI</a:t>
            </a:r>
          </a:p>
        </p:txBody>
      </p:sp>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0C1423BF-0675-4A8A-B531-7EF72EF945F1}"/>
                  </a:ext>
                </a:extLst>
              </p:cNvPr>
              <p:cNvSpPr/>
              <p:nvPr/>
            </p:nvSpPr>
            <p:spPr>
              <a:xfrm>
                <a:off x="3846480" y="3136897"/>
                <a:ext cx="3559885" cy="94230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&lt;</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&gt; =</m:t>
                      </m:r>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nary>
                            <m:naryPr>
                              <m:chr m:val="∑"/>
                              <m:supHide m:val="on"/>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brk m:alnAt="7"/>
                                </m:r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up/>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Sub>
                            </m:e>
                          </m:nary>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𝑛</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𝑉</m:t>
                          </m:r>
                        </m:den>
                      </m:f>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nary>
                            <m:naryPr>
                              <m:chr m:val="∑"/>
                              <m:supHide m:val="on"/>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m:rPr>
                                  <m:brk m:alnAt="7"/>
                                </m:r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up/>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m:t>
                                      </m:r>
                                    </m:e>
                                  </m:acc>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𝑖</m:t>
                                  </m:r>
                                </m:sub>
                              </m:sSub>
                            </m:e>
                          </m:nary>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𝑁</m:t>
                          </m:r>
                        </m:den>
                      </m:f>
                    </m:oMath>
                  </m:oMathPara>
                </a14:m>
                <a:endParaRPr kumimoji="0" lang="it-IT"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2" name="Rettangolo 11">
                <a:extLst>
                  <a:ext uri="{FF2B5EF4-FFF2-40B4-BE49-F238E27FC236}">
                    <a16:creationId xmlns:a16="http://schemas.microsoft.com/office/drawing/2014/main" id="{0C1423BF-0675-4A8A-B531-7EF72EF945F1}"/>
                  </a:ext>
                </a:extLst>
              </p:cNvPr>
              <p:cNvSpPr>
                <a:spLocks noRot="1" noChangeAspect="1" noMove="1" noResize="1" noEditPoints="1" noAdjustHandles="1" noChangeArrowheads="1" noChangeShapeType="1" noTextEdit="1"/>
              </p:cNvSpPr>
              <p:nvPr/>
            </p:nvSpPr>
            <p:spPr>
              <a:xfrm>
                <a:off x="3846480" y="3136897"/>
                <a:ext cx="3559885" cy="942309"/>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CC4494FC-30DD-4E39-918A-C84E0E15A5F2}"/>
                  </a:ext>
                </a:extLst>
              </p:cNvPr>
              <p:cNvSpPr txBox="1"/>
              <p:nvPr/>
            </p:nvSpPr>
            <p:spPr>
              <a:xfrm>
                <a:off x="248866" y="4270471"/>
                <a:ext cx="3644331" cy="30777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000000"/>
                    </a:solidFill>
                    <a:effectLst/>
                    <a:uLnTx/>
                    <a:uFillTx/>
                    <a:latin typeface="Calibri" panose="020F0502020204030204"/>
                    <a:cs typeface="+mn-cs"/>
                  </a:rPr>
                  <a:t>IN ASSENZA DI CAMPO </a:t>
                </a:r>
                <a14:m>
                  <m:oMath xmlns:m="http://schemas.openxmlformats.org/officeDocument/2006/math">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&lt;</m:t>
                    </m:r>
                    <m:acc>
                      <m:accPr>
                        <m:chr m:val="⃗"/>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t>𝑝</m:t>
                        </m:r>
                      </m:e>
                    </m:acc>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&gt; =</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2000" b="0" i="0" u="none" strike="noStrike" kern="1200" cap="none" spc="0" normalizeH="0" baseline="0" noProof="0" dirty="0">
                    <a:ln>
                      <a:noFill/>
                    </a:ln>
                    <a:solidFill>
                      <a:srgbClr val="000000"/>
                    </a:solidFill>
                    <a:effectLst/>
                    <a:uLnTx/>
                    <a:uFillTx/>
                    <a:latin typeface="Calibri" panose="020F0502020204030204"/>
                    <a:cs typeface="+mn-cs"/>
                  </a:rPr>
                  <a:t> </a:t>
                </a:r>
              </a:p>
            </p:txBody>
          </p:sp>
        </mc:Choice>
        <mc:Fallback xmlns="">
          <p:sp>
            <p:nvSpPr>
              <p:cNvPr id="14" name="CasellaDiTesto 13">
                <a:extLst>
                  <a:ext uri="{FF2B5EF4-FFF2-40B4-BE49-F238E27FC236}">
                    <a16:creationId xmlns:a16="http://schemas.microsoft.com/office/drawing/2014/main" id="{CC4494FC-30DD-4E39-918A-C84E0E15A5F2}"/>
                  </a:ext>
                </a:extLst>
              </p:cNvPr>
              <p:cNvSpPr txBox="1">
                <a:spLocks noRot="1" noChangeAspect="1" noMove="1" noResize="1" noEditPoints="1" noAdjustHandles="1" noChangeArrowheads="1" noChangeShapeType="1" noTextEdit="1"/>
              </p:cNvSpPr>
              <p:nvPr/>
            </p:nvSpPr>
            <p:spPr>
              <a:xfrm>
                <a:off x="248866" y="4270471"/>
                <a:ext cx="3644331" cy="307777"/>
              </a:xfrm>
              <a:prstGeom prst="rect">
                <a:avLst/>
              </a:prstGeom>
              <a:blipFill>
                <a:blip r:embed="rId6"/>
                <a:stretch>
                  <a:fillRect l="-4348" t="-40000" r="-167" b="-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319D45E-AC7E-4BCD-822B-509C9652E134}"/>
                  </a:ext>
                </a:extLst>
              </p:cNvPr>
              <p:cNvSpPr txBox="1"/>
              <p:nvPr/>
            </p:nvSpPr>
            <p:spPr>
              <a:xfrm>
                <a:off x="248866" y="4877050"/>
                <a:ext cx="3771674" cy="30777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000000"/>
                    </a:solidFill>
                    <a:effectLst/>
                    <a:uLnTx/>
                    <a:uFillTx/>
                    <a:latin typeface="Calibri" panose="020F0502020204030204"/>
                    <a:cs typeface="+mn-cs"/>
                  </a:rPr>
                  <a:t>IN PRESENZA DI CAMPO </a:t>
                </a:r>
                <a14:m>
                  <m:oMath xmlns:m="http://schemas.openxmlformats.org/officeDocument/2006/math">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&lt;</m:t>
                    </m:r>
                    <m:acc>
                      <m:accPr>
                        <m:chr m:val="⃗"/>
                        <m:ctrlP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r>
                          <a:rPr kumimoji="0" lang="it-IT" sz="2000" b="0" i="1" u="none" strike="noStrike" kern="1200" cap="none" spc="0" normalizeH="0" baseline="0" noProof="0">
                            <a:ln>
                              <a:noFill/>
                            </a:ln>
                            <a:solidFill>
                              <a:srgbClr val="000000"/>
                            </a:solidFill>
                            <a:effectLst/>
                            <a:uLnTx/>
                            <a:uFillTx/>
                            <a:latin typeface="Cambria Math" panose="02040503050406030204" pitchFamily="18" charset="0"/>
                            <a:cs typeface="+mn-cs"/>
                          </a:rPr>
                          <m:t>𝑝</m:t>
                        </m:r>
                      </m:e>
                    </m:acc>
                    <m:r>
                      <a:rPr kumimoji="0" lang="it-IT" sz="2000" b="0" i="0" u="none" strike="noStrike" kern="1200" cap="none" spc="0" normalizeH="0" baseline="0" noProof="0" smtClean="0">
                        <a:ln>
                          <a:noFill/>
                        </a:ln>
                        <a:solidFill>
                          <a:srgbClr val="000000"/>
                        </a:solidFill>
                        <a:effectLst/>
                        <a:uLnTx/>
                        <a:uFillTx/>
                        <a:latin typeface="Cambria Math" panose="02040503050406030204" pitchFamily="18" charset="0"/>
                        <a:cs typeface="+mn-cs"/>
                      </a:rPr>
                      <m:t>&gt; </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r>
                  <a:rPr kumimoji="0" lang="it-IT" sz="2000" b="0" i="0" u="none" strike="noStrike" kern="1200" cap="none" spc="0" normalizeH="0" baseline="0" noProof="0" dirty="0">
                    <a:ln>
                      <a:noFill/>
                    </a:ln>
                    <a:solidFill>
                      <a:srgbClr val="000000"/>
                    </a:solidFill>
                    <a:effectLst/>
                    <a:uLnTx/>
                    <a:uFillTx/>
                    <a:latin typeface="Calibri" panose="020F0502020204030204"/>
                    <a:cs typeface="+mn-cs"/>
                  </a:rPr>
                  <a:t> </a:t>
                </a:r>
              </a:p>
            </p:txBody>
          </p:sp>
        </mc:Choice>
        <mc:Fallback xmlns="">
          <p:sp>
            <p:nvSpPr>
              <p:cNvPr id="16" name="CasellaDiTesto 15">
                <a:extLst>
                  <a:ext uri="{FF2B5EF4-FFF2-40B4-BE49-F238E27FC236}">
                    <a16:creationId xmlns:a16="http://schemas.microsoft.com/office/drawing/2014/main" id="{9319D45E-AC7E-4BCD-822B-509C9652E134}"/>
                  </a:ext>
                </a:extLst>
              </p:cNvPr>
              <p:cNvSpPr txBox="1">
                <a:spLocks noRot="1" noChangeAspect="1" noMove="1" noResize="1" noEditPoints="1" noAdjustHandles="1" noChangeArrowheads="1" noChangeShapeType="1" noTextEdit="1"/>
              </p:cNvSpPr>
              <p:nvPr/>
            </p:nvSpPr>
            <p:spPr>
              <a:xfrm>
                <a:off x="248866" y="4877050"/>
                <a:ext cx="3771674" cy="307777"/>
              </a:xfrm>
              <a:prstGeom prst="rect">
                <a:avLst/>
              </a:prstGeom>
              <a:blipFill>
                <a:blip r:embed="rId7"/>
                <a:stretch>
                  <a:fillRect l="-4200" t="-37255" b="-49020"/>
                </a:stretch>
              </a:blipFill>
            </p:spPr>
            <p:txBody>
              <a:bodyPr/>
              <a:lstStyle/>
              <a:p>
                <a:r>
                  <a:rPr lang="it-IT">
                    <a:noFill/>
                  </a:rPr>
                  <a:t> </a:t>
                </a:r>
              </a:p>
            </p:txBody>
          </p:sp>
        </mc:Fallback>
      </mc:AlternateContent>
      <p:sp>
        <p:nvSpPr>
          <p:cNvPr id="13" name="CasellaDiTesto 12">
            <a:extLst>
              <a:ext uri="{FF2B5EF4-FFF2-40B4-BE49-F238E27FC236}">
                <a16:creationId xmlns:a16="http://schemas.microsoft.com/office/drawing/2014/main" id="{04BC2C16-FBA6-4001-BB82-C6E293E5FAFC}"/>
              </a:ext>
            </a:extLst>
          </p:cNvPr>
          <p:cNvSpPr txBox="1"/>
          <p:nvPr/>
        </p:nvSpPr>
        <p:spPr>
          <a:xfrm>
            <a:off x="3241545" y="492696"/>
            <a:ext cx="453970" cy="369332"/>
          </a:xfrm>
          <a:prstGeom prst="rect">
            <a:avLst/>
          </a:prstGeom>
          <a:noFill/>
        </p:spPr>
        <p:txBody>
          <a:bodyPr wrap="none" rtlCol="0">
            <a:spAutoFit/>
          </a:bodyPr>
          <a:lstStyle/>
          <a:p>
            <a:r>
              <a:rPr lang="it-IT" dirty="0"/>
              <a:t>Sia</a:t>
            </a:r>
          </a:p>
        </p:txBody>
      </p:sp>
      <p:sp>
        <p:nvSpPr>
          <p:cNvPr id="17" name="CasellaDiTesto 16">
            <a:extLst>
              <a:ext uri="{FF2B5EF4-FFF2-40B4-BE49-F238E27FC236}">
                <a16:creationId xmlns:a16="http://schemas.microsoft.com/office/drawing/2014/main" id="{9BC944FF-8CF1-4718-BB97-194D9DC8EC2C}"/>
              </a:ext>
            </a:extLst>
          </p:cNvPr>
          <p:cNvSpPr txBox="1"/>
          <p:nvPr/>
        </p:nvSpPr>
        <p:spPr>
          <a:xfrm>
            <a:off x="1544093" y="1256656"/>
            <a:ext cx="7790274" cy="369332"/>
          </a:xfrm>
          <a:prstGeom prst="rect">
            <a:avLst/>
          </a:prstGeom>
          <a:noFill/>
        </p:spPr>
        <p:txBody>
          <a:bodyPr wrap="none" rtlCol="0">
            <a:spAutoFit/>
          </a:bodyPr>
          <a:lstStyle/>
          <a:p>
            <a:r>
              <a:rPr lang="it-IT" dirty="0"/>
              <a:t>Il valor medio del momento di dipolo delle molecole risulta fissato dalla relazione:</a:t>
            </a:r>
          </a:p>
        </p:txBody>
      </p:sp>
      <p:sp>
        <p:nvSpPr>
          <p:cNvPr id="20" name="CasellaDiTesto 19">
            <a:extLst>
              <a:ext uri="{FF2B5EF4-FFF2-40B4-BE49-F238E27FC236}">
                <a16:creationId xmlns:a16="http://schemas.microsoft.com/office/drawing/2014/main" id="{B3D7EC46-5E3C-46BF-85B9-A4C8A421D59F}"/>
              </a:ext>
            </a:extLst>
          </p:cNvPr>
          <p:cNvSpPr txBox="1"/>
          <p:nvPr/>
        </p:nvSpPr>
        <p:spPr>
          <a:xfrm>
            <a:off x="7752327" y="2047725"/>
            <a:ext cx="3769109" cy="646331"/>
          </a:xfrm>
          <a:prstGeom prst="rect">
            <a:avLst/>
          </a:prstGeom>
          <a:noFill/>
        </p:spPr>
        <p:txBody>
          <a:bodyPr wrap="none" rtlCol="0">
            <a:spAutoFit/>
          </a:bodyPr>
          <a:lstStyle/>
          <a:p>
            <a:r>
              <a:rPr lang="it-IT" dirty="0"/>
              <a:t>(la sommatoria è estesa a tutti i dipoli </a:t>
            </a:r>
          </a:p>
          <a:p>
            <a:r>
              <a:rPr lang="it-IT" dirty="0"/>
              <a:t>contenuti nel volumetto </a:t>
            </a:r>
            <a:r>
              <a:rPr lang="it-IT" dirty="0">
                <a:latin typeface="Symbol" panose="05050102010706020507" pitchFamily="18" charset="2"/>
              </a:rPr>
              <a:t>D</a:t>
            </a:r>
            <a:r>
              <a:rPr lang="it-IT" dirty="0"/>
              <a:t>V)</a:t>
            </a:r>
          </a:p>
        </p:txBody>
      </p:sp>
      <p:sp>
        <p:nvSpPr>
          <p:cNvPr id="22" name="CasellaDiTesto 21">
            <a:extLst>
              <a:ext uri="{FF2B5EF4-FFF2-40B4-BE49-F238E27FC236}">
                <a16:creationId xmlns:a16="http://schemas.microsoft.com/office/drawing/2014/main" id="{1E5C6A1D-2613-4834-9802-5B07F313393E}"/>
              </a:ext>
            </a:extLst>
          </p:cNvPr>
          <p:cNvSpPr txBox="1"/>
          <p:nvPr/>
        </p:nvSpPr>
        <p:spPr>
          <a:xfrm>
            <a:off x="7328733" y="4764173"/>
            <a:ext cx="4614401"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it-IT" dirty="0"/>
              <a:t>VETTORE POLARIZZAZIONE DIELETTRICA (C/m</a:t>
            </a:r>
            <a:r>
              <a:rPr lang="it-IT" baseline="30000" dirty="0"/>
              <a:t>2</a:t>
            </a:r>
            <a:r>
              <a:rPr lang="it-IT" dirty="0"/>
              <a:t>)</a:t>
            </a:r>
            <a:endParaRPr lang="it-IT" baseline="30000" dirty="0"/>
          </a:p>
        </p:txBody>
      </p:sp>
      <p:sp>
        <p:nvSpPr>
          <p:cNvPr id="26" name="CasellaDiTesto 25">
            <a:extLst>
              <a:ext uri="{FF2B5EF4-FFF2-40B4-BE49-F238E27FC236}">
                <a16:creationId xmlns:a16="http://schemas.microsoft.com/office/drawing/2014/main" id="{455E59A3-F8D2-4576-8159-6AE2A2F05959}"/>
              </a:ext>
            </a:extLst>
          </p:cNvPr>
          <p:cNvSpPr txBox="1"/>
          <p:nvPr/>
        </p:nvSpPr>
        <p:spPr>
          <a:xfrm>
            <a:off x="1941401" y="5818473"/>
            <a:ext cx="830919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it-IT" dirty="0"/>
              <a:t>Il vettore polarizzazione dielettrica è il momento di dipolo elettrico per unità di volume</a:t>
            </a:r>
          </a:p>
        </p:txBody>
      </p:sp>
    </p:spTree>
    <p:extLst>
      <p:ext uri="{BB962C8B-B14F-4D97-AF65-F5344CB8AC3E}">
        <p14:creationId xmlns:p14="http://schemas.microsoft.com/office/powerpoint/2010/main" val="231346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500"/>
                                        <p:tgtEl>
                                          <p:spTgt spid="20">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fade">
                                      <p:cBhvr>
                                        <p:cTn id="29" dur="500"/>
                                        <p:tgtEl>
                                          <p:spTgt spid="20">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500"/>
                                        <p:tgtEl>
                                          <p:spTgt spid="1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animBg="1"/>
      <p:bldP spid="10" grpId="0"/>
      <p:bldP spid="14" grpId="0"/>
      <p:bldP spid="16" grpId="0"/>
      <p:bldP spid="13" grpId="0"/>
      <p:bldP spid="17" grpId="0"/>
      <p:bldP spid="22"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197A4D9-1D79-43C2-95D8-1F4F4C0799F9}"/>
              </a:ext>
            </a:extLst>
          </p:cNvPr>
          <p:cNvSpPr txBox="1"/>
          <p:nvPr/>
        </p:nvSpPr>
        <p:spPr>
          <a:xfrm>
            <a:off x="1007546" y="4274405"/>
            <a:ext cx="9583361" cy="1569660"/>
          </a:xfrm>
          <a:prstGeom prst="rect">
            <a:avLst/>
          </a:prstGeom>
          <a:noFill/>
        </p:spPr>
        <p:txBody>
          <a:bodyPr wrap="square" rtlCol="0">
            <a:spAutoFit/>
          </a:bodyPr>
          <a:lstStyle/>
          <a:p>
            <a:pPr algn="ctr"/>
            <a:r>
              <a:rPr lang="it-IT" sz="3200" dirty="0"/>
              <a:t>Il problema generale dell’elettrostatica consiste nel calcolare il campo elettrico a partire dalla distribuzione di carica</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4BA520B3-DAA5-4CD3-9F38-5E541F38DA9D}"/>
                  </a:ext>
                </a:extLst>
              </p:cNvPr>
              <p:cNvSpPr txBox="1"/>
              <p:nvPr/>
            </p:nvSpPr>
            <p:spPr>
              <a:xfrm>
                <a:off x="1741310" y="440059"/>
                <a:ext cx="165019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𝜌</m:t>
                      </m:r>
                      <m:d>
                        <m:dPr>
                          <m:ctrlPr>
                            <a:rPr lang="it-IT" sz="3200" b="0" i="1" smtClean="0">
                              <a:latin typeface="Cambria Math" panose="02040503050406030204" pitchFamily="18" charset="0"/>
                              <a:ea typeface="Cambria Math" panose="02040503050406030204" pitchFamily="18" charset="0"/>
                            </a:rPr>
                          </m:ctrlPr>
                        </m:dPr>
                        <m:e>
                          <m:r>
                            <a:rPr lang="it-IT" sz="3200" b="0" i="1" smtClean="0">
                              <a:latin typeface="Cambria Math" panose="02040503050406030204" pitchFamily="18" charset="0"/>
                              <a:ea typeface="Cambria Math" panose="02040503050406030204" pitchFamily="18" charset="0"/>
                            </a:rPr>
                            <m:t>𝑥</m:t>
                          </m:r>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𝑦</m:t>
                          </m:r>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𝑧</m:t>
                          </m:r>
                        </m:e>
                      </m:d>
                    </m:oMath>
                  </m:oMathPara>
                </a14:m>
                <a:endParaRPr lang="it-IT" sz="3200" dirty="0"/>
              </a:p>
            </p:txBody>
          </p:sp>
        </mc:Choice>
        <mc:Fallback xmlns="">
          <p:sp>
            <p:nvSpPr>
              <p:cNvPr id="3" name="CasellaDiTesto 2">
                <a:extLst>
                  <a:ext uri="{FF2B5EF4-FFF2-40B4-BE49-F238E27FC236}">
                    <a16:creationId xmlns:a16="http://schemas.microsoft.com/office/drawing/2014/main" id="{4BA520B3-DAA5-4CD3-9F38-5E541F38DA9D}"/>
                  </a:ext>
                </a:extLst>
              </p:cNvPr>
              <p:cNvSpPr txBox="1">
                <a:spLocks noRot="1" noChangeAspect="1" noMove="1" noResize="1" noEditPoints="1" noAdjustHandles="1" noChangeArrowheads="1" noChangeShapeType="1" noTextEdit="1"/>
              </p:cNvSpPr>
              <p:nvPr/>
            </p:nvSpPr>
            <p:spPr>
              <a:xfrm>
                <a:off x="1741310" y="440059"/>
                <a:ext cx="1650195" cy="49244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2D63DD25-191A-41B0-B9DD-07490B142B5C}"/>
                  </a:ext>
                </a:extLst>
              </p:cNvPr>
              <p:cNvSpPr txBox="1"/>
              <p:nvPr/>
            </p:nvSpPr>
            <p:spPr>
              <a:xfrm>
                <a:off x="6869834" y="455353"/>
                <a:ext cx="3971215" cy="1291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0</m:t>
                          </m:r>
                        </m:sub>
                      </m:sSub>
                      <m:d>
                        <m:dPr>
                          <m:ctrlPr>
                            <a:rPr lang="it-IT" sz="3200" b="0" i="1" smtClean="0">
                              <a:latin typeface="Cambria Math" panose="02040503050406030204" pitchFamily="18" charset="0"/>
                            </a:rPr>
                          </m:ctrlPr>
                        </m:dPr>
                        <m:e>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𝑟</m:t>
                              </m:r>
                            </m:e>
                          </m:acc>
                        </m:e>
                      </m:d>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1</m:t>
                          </m:r>
                        </m:num>
                        <m:den>
                          <m:r>
                            <a:rPr lang="it-IT" sz="3200" b="0" i="1" smtClean="0">
                              <a:latin typeface="Cambria Math" panose="02040503050406030204" pitchFamily="18" charset="0"/>
                            </a:rPr>
                            <m:t>4 </m:t>
                          </m:r>
                          <m:r>
                            <a:rPr lang="it-IT" sz="3200" b="0" i="1" smtClean="0">
                              <a:latin typeface="Cambria Math" panose="02040503050406030204" pitchFamily="18" charset="0"/>
                              <a:ea typeface="Cambria Math" panose="02040503050406030204" pitchFamily="18" charset="0"/>
                            </a:rPr>
                            <m:t>𝜋</m:t>
                          </m:r>
                          <m:r>
                            <a:rPr lang="it-IT" sz="3200" b="0" i="1" smtClean="0">
                              <a:latin typeface="Cambria Math" panose="02040503050406030204" pitchFamily="18" charset="0"/>
                              <a:ea typeface="Cambria Math" panose="02040503050406030204" pitchFamily="18" charset="0"/>
                            </a:rPr>
                            <m:t> </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0</m:t>
                              </m:r>
                            </m:sub>
                          </m:sSub>
                        </m:den>
                      </m:f>
                      <m:nary>
                        <m:naryPr>
                          <m:limLoc m:val="undOvr"/>
                          <m:subHide m:val="on"/>
                          <m:supHide m:val="on"/>
                          <m:ctrlPr>
                            <a:rPr lang="it-IT" sz="3200" b="0" i="1" smtClean="0">
                              <a:latin typeface="Cambria Math" panose="02040503050406030204" pitchFamily="18" charset="0"/>
                            </a:rPr>
                          </m:ctrlPr>
                        </m:naryPr>
                        <m:sub/>
                        <m:sup/>
                        <m:e>
                          <m:f>
                            <m:fPr>
                              <m:ctrlPr>
                                <a:rPr lang="it-IT" sz="3200" b="0" i="1" smtClean="0">
                                  <a:latin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𝜌</m:t>
                              </m:r>
                            </m:num>
                            <m:den>
                              <m:r>
                                <a:rPr lang="it-IT" sz="3200" b="0" i="1" smtClean="0">
                                  <a:latin typeface="Cambria Math" panose="02040503050406030204" pitchFamily="18" charset="0"/>
                                </a:rPr>
                                <m:t>𝑟</m:t>
                              </m:r>
                            </m:den>
                          </m:f>
                        </m:e>
                      </m:nary>
                      <m:r>
                        <a:rPr lang="it-IT" sz="3200" b="0" i="0" smtClean="0">
                          <a:latin typeface="Cambria Math" panose="02040503050406030204" pitchFamily="18" charset="0"/>
                        </a:rPr>
                        <m:t> </m:t>
                      </m:r>
                      <m:r>
                        <m:rPr>
                          <m:sty m:val="p"/>
                        </m:rPr>
                        <a:rPr lang="it-IT" sz="3200" b="0" i="0" smtClean="0">
                          <a:latin typeface="Cambria Math" panose="02040503050406030204" pitchFamily="18" charset="0"/>
                        </a:rPr>
                        <m:t>d</m:t>
                      </m:r>
                      <m:r>
                        <m:rPr>
                          <m:sty m:val="p"/>
                        </m:rPr>
                        <a:rPr lang="el-GR" sz="3200" b="0" i="1" smtClean="0">
                          <a:latin typeface="Cambria Math" panose="02040503050406030204" pitchFamily="18" charset="0"/>
                          <a:ea typeface="Cambria Math" panose="02040503050406030204" pitchFamily="18" charset="0"/>
                        </a:rPr>
                        <m:t>τ</m:t>
                      </m:r>
                    </m:oMath>
                  </m:oMathPara>
                </a14:m>
                <a:endParaRPr lang="it-IT" sz="3200" dirty="0"/>
              </a:p>
            </p:txBody>
          </p:sp>
        </mc:Choice>
        <mc:Fallback>
          <p:sp>
            <p:nvSpPr>
              <p:cNvPr id="4" name="CasellaDiTesto 3">
                <a:extLst>
                  <a:ext uri="{FF2B5EF4-FFF2-40B4-BE49-F238E27FC236}">
                    <a16:creationId xmlns:a16="http://schemas.microsoft.com/office/drawing/2014/main" id="{2D63DD25-191A-41B0-B9DD-07490B142B5C}"/>
                  </a:ext>
                </a:extLst>
              </p:cNvPr>
              <p:cNvSpPr txBox="1">
                <a:spLocks noRot="1" noChangeAspect="1" noMove="1" noResize="1" noEditPoints="1" noAdjustHandles="1" noChangeArrowheads="1" noChangeShapeType="1" noTextEdit="1"/>
              </p:cNvSpPr>
              <p:nvPr/>
            </p:nvSpPr>
            <p:spPr>
              <a:xfrm>
                <a:off x="6869834" y="455353"/>
                <a:ext cx="3971215" cy="1291700"/>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98AD0D3C-F7F0-4E44-A60A-1D795F9FDE7D}"/>
                  </a:ext>
                </a:extLst>
              </p:cNvPr>
              <p:cNvSpPr txBox="1"/>
              <p:nvPr/>
            </p:nvSpPr>
            <p:spPr>
              <a:xfrm>
                <a:off x="1661225" y="2404431"/>
                <a:ext cx="1810367" cy="552331"/>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𝐸</m:t>
                          </m:r>
                        </m:e>
                      </m:acc>
                      <m:r>
                        <a:rPr lang="it-IT" sz="3200" b="0" i="1" smtClean="0">
                          <a:latin typeface="Cambria Math" panose="02040503050406030204" pitchFamily="18" charset="0"/>
                        </a:rPr>
                        <m:t>=− </m:t>
                      </m:r>
                      <m:acc>
                        <m:accPr>
                          <m:chr m:val="⃗"/>
                          <m:ctrlPr>
                            <a:rPr lang="it-IT" sz="3200" b="0" i="1" smtClean="0">
                              <a:latin typeface="Cambria Math" panose="02040503050406030204" pitchFamily="18" charset="0"/>
                            </a:rPr>
                          </m:ctrlPr>
                        </m:accPr>
                        <m:e>
                          <m:r>
                            <m:rPr>
                              <m:sty m:val="p"/>
                            </m:rPr>
                            <a:rPr lang="it-IT" sz="3200" b="0" i="1" smtClean="0">
                              <a:latin typeface="Cambria Math" panose="02040503050406030204" pitchFamily="18" charset="0"/>
                              <a:ea typeface="Cambria Math" panose="02040503050406030204" pitchFamily="18" charset="0"/>
                            </a:rPr>
                            <m:t>∇</m:t>
                          </m:r>
                        </m:e>
                      </m:acc>
                      <m:r>
                        <a:rPr lang="it-IT" sz="3200" b="0" i="1" smtClean="0">
                          <a:latin typeface="Cambria Math" panose="02040503050406030204" pitchFamily="18" charset="0"/>
                        </a:rPr>
                        <m:t>𝑉</m:t>
                      </m:r>
                    </m:oMath>
                  </m:oMathPara>
                </a14:m>
                <a:endParaRPr lang="it-IT" sz="3200" dirty="0"/>
              </a:p>
            </p:txBody>
          </p:sp>
        </mc:Choice>
        <mc:Fallback xmlns="">
          <p:sp>
            <p:nvSpPr>
              <p:cNvPr id="5" name="CasellaDiTesto 4">
                <a:extLst>
                  <a:ext uri="{FF2B5EF4-FFF2-40B4-BE49-F238E27FC236}">
                    <a16:creationId xmlns:a16="http://schemas.microsoft.com/office/drawing/2014/main" id="{98AD0D3C-F7F0-4E44-A60A-1D795F9FDE7D}"/>
                  </a:ext>
                </a:extLst>
              </p:cNvPr>
              <p:cNvSpPr txBox="1">
                <a:spLocks noRot="1" noChangeAspect="1" noMove="1" noResize="1" noEditPoints="1" noAdjustHandles="1" noChangeArrowheads="1" noChangeShapeType="1" noTextEdit="1"/>
              </p:cNvSpPr>
              <p:nvPr/>
            </p:nvSpPr>
            <p:spPr>
              <a:xfrm>
                <a:off x="1661225" y="2404431"/>
                <a:ext cx="1810367" cy="55233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ABB704E2-17EA-4360-AA1A-312F8D1A18A9}"/>
                  </a:ext>
                </a:extLst>
              </p:cNvPr>
              <p:cNvSpPr txBox="1"/>
              <p:nvPr/>
            </p:nvSpPr>
            <p:spPr>
              <a:xfrm>
                <a:off x="6869834" y="1927948"/>
                <a:ext cx="4387098" cy="1501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𝐸</m:t>
                              </m:r>
                            </m:e>
                            <m:sub>
                              <m:r>
                                <a:rPr lang="it-IT" sz="3200" b="0" i="1" smtClean="0">
                                  <a:latin typeface="Cambria Math" panose="02040503050406030204" pitchFamily="18" charset="0"/>
                                </a:rPr>
                                <m:t>0</m:t>
                              </m:r>
                            </m:sub>
                          </m:sSub>
                        </m:e>
                      </m:acc>
                      <m:d>
                        <m:dPr>
                          <m:ctrlPr>
                            <a:rPr lang="it-IT" sz="3200" b="0" i="1" smtClean="0">
                              <a:latin typeface="Cambria Math" panose="02040503050406030204" pitchFamily="18" charset="0"/>
                            </a:rPr>
                          </m:ctrlPr>
                        </m:dPr>
                        <m:e>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𝑟</m:t>
                              </m:r>
                            </m:e>
                          </m:acc>
                        </m:e>
                      </m:d>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1</m:t>
                          </m:r>
                        </m:num>
                        <m:den>
                          <m:r>
                            <a:rPr lang="it-IT" sz="3200" b="0" i="1" smtClean="0">
                              <a:latin typeface="Cambria Math" panose="02040503050406030204" pitchFamily="18" charset="0"/>
                            </a:rPr>
                            <m:t>4 </m:t>
                          </m:r>
                          <m:r>
                            <a:rPr lang="it-IT" sz="3200" b="0" i="1" smtClean="0">
                              <a:latin typeface="Cambria Math" panose="02040503050406030204" pitchFamily="18" charset="0"/>
                              <a:ea typeface="Cambria Math" panose="02040503050406030204" pitchFamily="18" charset="0"/>
                            </a:rPr>
                            <m:t>𝜋</m:t>
                          </m:r>
                          <m:r>
                            <a:rPr lang="it-IT" sz="3200" b="0" i="1" smtClean="0">
                              <a:latin typeface="Cambria Math" panose="02040503050406030204" pitchFamily="18" charset="0"/>
                              <a:ea typeface="Cambria Math" panose="02040503050406030204" pitchFamily="18" charset="0"/>
                            </a:rPr>
                            <m:t> </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ea typeface="Cambria Math" panose="02040503050406030204" pitchFamily="18" charset="0"/>
                                </a:rPr>
                                <m:t>0</m:t>
                              </m:r>
                            </m:sub>
                          </m:sSub>
                        </m:den>
                      </m:f>
                      <m:nary>
                        <m:naryPr>
                          <m:limLoc m:val="undOvr"/>
                          <m:ctrlPr>
                            <a:rPr lang="it-IT" sz="3200" b="0" i="1" smtClean="0">
                              <a:latin typeface="Cambria Math" panose="02040503050406030204" pitchFamily="18" charset="0"/>
                            </a:rPr>
                          </m:ctrlPr>
                        </m:naryPr>
                        <m:sub>
                          <m:r>
                            <m:rPr>
                              <m:brk m:alnAt="24"/>
                            </m:rPr>
                            <a:rPr lang="it-IT" sz="3200" b="0" i="1" smtClean="0">
                              <a:latin typeface="Cambria Math" panose="02040503050406030204" pitchFamily="18" charset="0"/>
                              <a:ea typeface="Cambria Math" panose="02040503050406030204" pitchFamily="18" charset="0"/>
                            </a:rPr>
                            <m:t>𝜏</m:t>
                          </m:r>
                        </m:sub>
                        <m:sup>
                          <m:r>
                            <a:rPr lang="it-IT" sz="3200" b="0" i="1" smtClean="0">
                              <a:solidFill>
                                <a:schemeClr val="bg1"/>
                              </a:solidFill>
                              <a:latin typeface="Cambria Math" panose="02040503050406030204" pitchFamily="18" charset="0"/>
                            </a:rPr>
                            <m:t>𝑖</m:t>
                          </m:r>
                        </m:sup>
                        <m:e>
                          <m:f>
                            <m:fPr>
                              <m:ctrlPr>
                                <a:rPr lang="it-IT" sz="3200" b="0" i="1" smtClean="0">
                                  <a:latin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𝜌</m:t>
                              </m:r>
                            </m:num>
                            <m:den>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𝑟</m:t>
                                  </m:r>
                                </m:e>
                                <m:sup>
                                  <m:r>
                                    <a:rPr lang="it-IT" sz="3200" b="0" i="1" smtClean="0">
                                      <a:latin typeface="Cambria Math" panose="02040503050406030204" pitchFamily="18" charset="0"/>
                                    </a:rPr>
                                    <m:t>3</m:t>
                                  </m:r>
                                </m:sup>
                              </m:sSup>
                            </m:den>
                          </m:f>
                        </m:e>
                      </m:nary>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𝑟</m:t>
                          </m:r>
                        </m:e>
                      </m:acc>
                      <m:r>
                        <a:rPr lang="it-IT" sz="3200" b="0" i="1" smtClean="0">
                          <a:latin typeface="Cambria Math" panose="02040503050406030204" pitchFamily="18" charset="0"/>
                        </a:rPr>
                        <m:t> </m:t>
                      </m:r>
                      <m:r>
                        <a:rPr lang="it-IT" sz="3200" b="0" i="1" smtClean="0">
                          <a:latin typeface="Cambria Math" panose="02040503050406030204" pitchFamily="18" charset="0"/>
                        </a:rPr>
                        <m:t>𝑑</m:t>
                      </m:r>
                      <m:r>
                        <a:rPr lang="it-IT" sz="3200" b="0" i="1" smtClean="0">
                          <a:latin typeface="Cambria Math" panose="02040503050406030204" pitchFamily="18" charset="0"/>
                          <a:ea typeface="Cambria Math" panose="02040503050406030204" pitchFamily="18" charset="0"/>
                        </a:rPr>
                        <m:t>𝜏</m:t>
                      </m:r>
                    </m:oMath>
                  </m:oMathPara>
                </a14:m>
                <a:endParaRPr lang="it-IT" sz="3200" dirty="0"/>
              </a:p>
            </p:txBody>
          </p:sp>
        </mc:Choice>
        <mc:Fallback xmlns="">
          <p:sp>
            <p:nvSpPr>
              <p:cNvPr id="6" name="CasellaDiTesto 5">
                <a:extLst>
                  <a:ext uri="{FF2B5EF4-FFF2-40B4-BE49-F238E27FC236}">
                    <a16:creationId xmlns:a16="http://schemas.microsoft.com/office/drawing/2014/main" id="{ABB704E2-17EA-4360-AA1A-312F8D1A18A9}"/>
                  </a:ext>
                </a:extLst>
              </p:cNvPr>
              <p:cNvSpPr txBox="1">
                <a:spLocks noRot="1" noChangeAspect="1" noMove="1" noResize="1" noEditPoints="1" noAdjustHandles="1" noChangeArrowheads="1" noChangeShapeType="1" noTextEdit="1"/>
              </p:cNvSpPr>
              <p:nvPr/>
            </p:nvSpPr>
            <p:spPr>
              <a:xfrm>
                <a:off x="6869834" y="1927948"/>
                <a:ext cx="4387098" cy="1501052"/>
              </a:xfrm>
              <a:prstGeom prst="rect">
                <a:avLst/>
              </a:prstGeom>
              <a:blipFill>
                <a:blip r:embed="rId5"/>
                <a:stretch>
                  <a:fillRect/>
                </a:stretch>
              </a:blipFill>
            </p:spPr>
            <p:txBody>
              <a:bodyPr/>
              <a:lstStyle/>
              <a:p>
                <a:r>
                  <a:rPr lang="it-IT">
                    <a:noFill/>
                  </a:rPr>
                  <a:t> </a:t>
                </a:r>
              </a:p>
            </p:txBody>
          </p:sp>
        </mc:Fallback>
      </mc:AlternateContent>
      <p:sp>
        <p:nvSpPr>
          <p:cNvPr id="10" name="CasellaDiTesto 9">
            <a:extLst>
              <a:ext uri="{FF2B5EF4-FFF2-40B4-BE49-F238E27FC236}">
                <a16:creationId xmlns:a16="http://schemas.microsoft.com/office/drawing/2014/main" id="{8781CA27-8DA4-4EC1-9FD6-9071ECB59238}"/>
              </a:ext>
            </a:extLst>
          </p:cNvPr>
          <p:cNvSpPr txBox="1"/>
          <p:nvPr/>
        </p:nvSpPr>
        <p:spPr>
          <a:xfrm>
            <a:off x="9979770" y="56208"/>
            <a:ext cx="1856277" cy="369332"/>
          </a:xfrm>
          <a:prstGeom prst="rect">
            <a:avLst/>
          </a:prstGeom>
          <a:noFill/>
        </p:spPr>
        <p:txBody>
          <a:bodyPr wrap="none" rtlCol="0">
            <a:spAutoFit/>
          </a:bodyPr>
          <a:lstStyle/>
          <a:p>
            <a:r>
              <a:rPr lang="it-IT" dirty="0">
                <a:solidFill>
                  <a:srgbClr val="FF0000"/>
                </a:solidFill>
              </a:rPr>
              <a:t>Equazione scalare</a:t>
            </a:r>
          </a:p>
        </p:txBody>
      </p:sp>
      <p:sp>
        <p:nvSpPr>
          <p:cNvPr id="11" name="CasellaDiTesto 10">
            <a:extLst>
              <a:ext uri="{FF2B5EF4-FFF2-40B4-BE49-F238E27FC236}">
                <a16:creationId xmlns:a16="http://schemas.microsoft.com/office/drawing/2014/main" id="{8B3FC929-4E29-402F-88D8-A432B5293F4C}"/>
              </a:ext>
            </a:extLst>
          </p:cNvPr>
          <p:cNvSpPr txBox="1"/>
          <p:nvPr/>
        </p:nvSpPr>
        <p:spPr>
          <a:xfrm>
            <a:off x="9856756" y="3732189"/>
            <a:ext cx="2102307" cy="369332"/>
          </a:xfrm>
          <a:prstGeom prst="rect">
            <a:avLst/>
          </a:prstGeom>
          <a:noFill/>
        </p:spPr>
        <p:txBody>
          <a:bodyPr wrap="none" rtlCol="0">
            <a:spAutoFit/>
          </a:bodyPr>
          <a:lstStyle/>
          <a:p>
            <a:r>
              <a:rPr lang="it-IT" dirty="0">
                <a:solidFill>
                  <a:srgbClr val="FF0000"/>
                </a:solidFill>
              </a:rPr>
              <a:t>Equazione vettoriale</a:t>
            </a:r>
          </a:p>
        </p:txBody>
      </p:sp>
      <p:sp>
        <p:nvSpPr>
          <p:cNvPr id="12" name="Rettangolo 11">
            <a:extLst>
              <a:ext uri="{FF2B5EF4-FFF2-40B4-BE49-F238E27FC236}">
                <a16:creationId xmlns:a16="http://schemas.microsoft.com/office/drawing/2014/main" id="{B1B37FAA-121D-46F2-A414-543C8196BD8C}"/>
              </a:ext>
            </a:extLst>
          </p:cNvPr>
          <p:cNvSpPr/>
          <p:nvPr/>
        </p:nvSpPr>
        <p:spPr>
          <a:xfrm>
            <a:off x="6540331" y="434918"/>
            <a:ext cx="4756952" cy="1569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3446BEA4-F901-49D1-B007-5F77C52C7064}"/>
              </a:ext>
            </a:extLst>
          </p:cNvPr>
          <p:cNvSpPr/>
          <p:nvPr/>
        </p:nvSpPr>
        <p:spPr>
          <a:xfrm>
            <a:off x="6540331" y="2133285"/>
            <a:ext cx="4756952" cy="1569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Connettore 2 16">
            <a:extLst>
              <a:ext uri="{FF2B5EF4-FFF2-40B4-BE49-F238E27FC236}">
                <a16:creationId xmlns:a16="http://schemas.microsoft.com/office/drawing/2014/main" id="{A468EF37-AF3C-4991-B661-251587061616}"/>
              </a:ext>
            </a:extLst>
          </p:cNvPr>
          <p:cNvCxnSpPr>
            <a:cxnSpLocks/>
          </p:cNvCxnSpPr>
          <p:nvPr/>
        </p:nvCxnSpPr>
        <p:spPr>
          <a:xfrm flipH="1">
            <a:off x="3585411" y="1219748"/>
            <a:ext cx="3284423" cy="13149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reccia a destra 19">
            <a:extLst>
              <a:ext uri="{FF2B5EF4-FFF2-40B4-BE49-F238E27FC236}">
                <a16:creationId xmlns:a16="http://schemas.microsoft.com/office/drawing/2014/main" id="{21291EAA-E7EF-4272-8B81-7F4CBEA060E5}"/>
              </a:ext>
            </a:extLst>
          </p:cNvPr>
          <p:cNvSpPr/>
          <p:nvPr/>
        </p:nvSpPr>
        <p:spPr>
          <a:xfrm>
            <a:off x="4100150" y="490151"/>
            <a:ext cx="868680" cy="392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145A5054-20DA-4DD1-B6DF-3F73BB783B25}"/>
              </a:ext>
            </a:extLst>
          </p:cNvPr>
          <p:cNvSpPr/>
          <p:nvPr/>
        </p:nvSpPr>
        <p:spPr>
          <a:xfrm>
            <a:off x="10294366" y="2285751"/>
            <a:ext cx="489204" cy="7854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a:extLst>
              <a:ext uri="{FF2B5EF4-FFF2-40B4-BE49-F238E27FC236}">
                <a16:creationId xmlns:a16="http://schemas.microsoft.com/office/drawing/2014/main" id="{702629EF-D957-46F0-95AB-CD6C3F0B695D}"/>
              </a:ext>
            </a:extLst>
          </p:cNvPr>
          <p:cNvSpPr/>
          <p:nvPr/>
        </p:nvSpPr>
        <p:spPr>
          <a:xfrm>
            <a:off x="9803162" y="513474"/>
            <a:ext cx="600192" cy="67977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398162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right)">
                                      <p:cBhvr>
                                        <p:cTn id="49" dur="500"/>
                                        <p:tgtEl>
                                          <p:spTgt spid="17"/>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p:bldP spid="10" grpId="0"/>
      <p:bldP spid="11" grpId="0"/>
      <p:bldP spid="12" grpId="0" animBg="1"/>
      <p:bldP spid="13" grpId="0" animBg="1"/>
      <p:bldP spid="20" grpId="0" animBg="1"/>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474F31CA-2F90-4E10-8092-DCCF95587FED}"/>
                  </a:ext>
                </a:extLst>
              </p:cNvPr>
              <p:cNvSpPr txBox="1"/>
              <p:nvPr/>
            </p:nvSpPr>
            <p:spPr>
              <a:xfrm>
                <a:off x="1971819" y="979065"/>
                <a:ext cx="7566415" cy="810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𝑑𝑖𝑣</m:t>
                      </m:r>
                      <m:r>
                        <a:rPr lang="it-IT" sz="2800" b="0" i="1" smtClean="0">
                          <a:latin typeface="Cambria Math" panose="02040503050406030204" pitchFamily="18" charset="0"/>
                        </a:rPr>
                        <m:t> </m:t>
                      </m:r>
                      <m:d>
                        <m:dPr>
                          <m:ctrlPr>
                            <a:rPr lang="it-IT" sz="2800" b="0" i="1" smtClean="0">
                              <a:latin typeface="Cambria Math" panose="02040503050406030204" pitchFamily="18" charset="0"/>
                            </a:rPr>
                          </m:ctrlPr>
                        </m:dPr>
                        <m:e>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𝑔𝑟𝑎𝑑</m:t>
                              </m:r>
                            </m:e>
                          </m:acc>
                          <m:d>
                            <m:dPr>
                              <m:ctrlPr>
                                <a:rPr lang="it-IT" sz="2800" b="0" i="1" smtClean="0">
                                  <a:latin typeface="Cambria Math" panose="02040503050406030204" pitchFamily="18" charset="0"/>
                                </a:rPr>
                              </m:ctrlPr>
                            </m:dPr>
                            <m:e>
                              <m:sSub>
                                <m:sSubPr>
                                  <m:ctrlPr>
                                    <a:rPr lang="it-IT" sz="2800" b="0" i="1" smtClean="0">
                                      <a:latin typeface="Cambria Math" panose="02040503050406030204" pitchFamily="18" charset="0"/>
                                    </a:rPr>
                                  </m:ctrlPr>
                                </m:sSubPr>
                                <m:e>
                                  <m:r>
                                    <a:rPr lang="it-IT" sz="2800" b="0" i="1" smtClean="0">
                                      <a:latin typeface="Cambria Math" panose="02040503050406030204" pitchFamily="18" charset="0"/>
                                    </a:rPr>
                                    <m:t>𝑉</m:t>
                                  </m:r>
                                </m:e>
                                <m:sub>
                                  <m:r>
                                    <a:rPr lang="it-IT" sz="2800" b="0" i="1" smtClean="0">
                                      <a:latin typeface="Cambria Math" panose="02040503050406030204" pitchFamily="18" charset="0"/>
                                    </a:rPr>
                                    <m:t>0</m:t>
                                  </m:r>
                                </m:sub>
                              </m:sSub>
                            </m:e>
                          </m:d>
                        </m:e>
                      </m:d>
                      <m:r>
                        <a:rPr lang="it-IT" sz="2800" b="0" i="1" smtClean="0">
                          <a:latin typeface="Cambria Math" panose="02040503050406030204" pitchFamily="18" charset="0"/>
                          <a:ea typeface="Cambria Math" panose="02040503050406030204" pitchFamily="18" charset="0"/>
                        </a:rPr>
                        <m:t>≡</m:t>
                      </m:r>
                      <m:acc>
                        <m:accPr>
                          <m:chr m:val="⃗"/>
                          <m:ctrlPr>
                            <a:rPr lang="it-IT" sz="2800" b="0" i="1" smtClean="0">
                              <a:latin typeface="Cambria Math" panose="02040503050406030204" pitchFamily="18" charset="0"/>
                              <a:ea typeface="Cambria Math" panose="02040503050406030204" pitchFamily="18" charset="0"/>
                            </a:rPr>
                          </m:ctrlPr>
                        </m:accPr>
                        <m:e>
                          <m:r>
                            <m:rPr>
                              <m:sty m:val="p"/>
                            </m:rPr>
                            <a:rPr lang="it-IT" sz="2800" b="0" i="1" smtClean="0">
                              <a:latin typeface="Cambria Math" panose="02040503050406030204" pitchFamily="18" charset="0"/>
                              <a:ea typeface="Cambria Math" panose="02040503050406030204" pitchFamily="18" charset="0"/>
                            </a:rPr>
                            <m:t>∇</m:t>
                          </m:r>
                        </m:e>
                      </m:acc>
                      <m:d>
                        <m:dPr>
                          <m:ctrlPr>
                            <a:rPr lang="it-IT" sz="2800" b="0" i="1" smtClean="0">
                              <a:latin typeface="Cambria Math" panose="02040503050406030204" pitchFamily="18" charset="0"/>
                            </a:rPr>
                          </m:ctrlPr>
                        </m:dPr>
                        <m:e>
                          <m:acc>
                            <m:accPr>
                              <m:chr m:val="⃗"/>
                              <m:ctrlPr>
                                <a:rPr lang="it-IT" sz="2800" b="0" i="1" smtClean="0">
                                  <a:latin typeface="Cambria Math" panose="02040503050406030204" pitchFamily="18" charset="0"/>
                                </a:rPr>
                              </m:ctrlPr>
                            </m:accPr>
                            <m:e>
                              <m:r>
                                <m:rPr>
                                  <m:sty m:val="p"/>
                                </m:rPr>
                                <a:rPr lang="it-IT" sz="2800" b="0" i="1" smtClean="0">
                                  <a:latin typeface="Cambria Math" panose="02040503050406030204" pitchFamily="18" charset="0"/>
                                  <a:ea typeface="Cambria Math" panose="02040503050406030204" pitchFamily="18" charset="0"/>
                                </a:rPr>
                                <m:t>∇</m:t>
                              </m:r>
                            </m:e>
                          </m:acc>
                          <m:sSub>
                            <m:sSubPr>
                              <m:ctrlPr>
                                <a:rPr lang="it-IT" sz="2800" i="1">
                                  <a:latin typeface="Cambria Math" panose="02040503050406030204" pitchFamily="18" charset="0"/>
                                </a:rPr>
                              </m:ctrlPr>
                            </m:sSubPr>
                            <m:e>
                              <m:r>
                                <a:rPr lang="it-IT" sz="2800" i="1">
                                  <a:latin typeface="Cambria Math" panose="02040503050406030204" pitchFamily="18" charset="0"/>
                                </a:rPr>
                                <m:t>𝑉</m:t>
                              </m:r>
                            </m:e>
                            <m:sub>
                              <m:r>
                                <a:rPr lang="it-IT" sz="2800" i="1">
                                  <a:latin typeface="Cambria Math" panose="02040503050406030204" pitchFamily="18" charset="0"/>
                                </a:rPr>
                                <m:t>0</m:t>
                              </m:r>
                            </m:sub>
                          </m:sSub>
                        </m:e>
                      </m:d>
                      <m:r>
                        <a:rPr lang="it-IT" sz="2800" b="0" i="1" smtClean="0">
                          <a:latin typeface="Cambria Math" panose="02040503050406030204" pitchFamily="18" charset="0"/>
                        </a:rPr>
                        <m:t>=</m:t>
                      </m:r>
                      <m:sSup>
                        <m:sSupPr>
                          <m:ctrlPr>
                            <a:rPr lang="it-IT" sz="2800" b="0" i="1" smtClean="0">
                              <a:latin typeface="Cambria Math" panose="02040503050406030204" pitchFamily="18" charset="0"/>
                            </a:rPr>
                          </m:ctrlPr>
                        </m:sSupPr>
                        <m:e>
                          <m:r>
                            <m:rPr>
                              <m:sty m:val="p"/>
                            </m:rPr>
                            <a:rPr lang="it-IT" sz="2800" b="0" i="1" smtClean="0">
                              <a:latin typeface="Cambria Math" panose="02040503050406030204" pitchFamily="18" charset="0"/>
                              <a:ea typeface="Cambria Math" panose="02040503050406030204" pitchFamily="18" charset="0"/>
                            </a:rPr>
                            <m:t>∇</m:t>
                          </m:r>
                        </m:e>
                        <m:sup>
                          <m:r>
                            <a:rPr lang="it-IT" sz="2800" b="0" i="1" smtClean="0">
                              <a:latin typeface="Cambria Math" panose="02040503050406030204" pitchFamily="18" charset="0"/>
                            </a:rPr>
                            <m:t>2</m:t>
                          </m:r>
                        </m:sup>
                      </m:sSup>
                      <m:sSub>
                        <m:sSubPr>
                          <m:ctrlPr>
                            <a:rPr lang="it-IT" sz="2800" b="0" i="1" smtClean="0">
                              <a:latin typeface="Cambria Math" panose="02040503050406030204" pitchFamily="18" charset="0"/>
                            </a:rPr>
                          </m:ctrlPr>
                        </m:sSubPr>
                        <m:e>
                          <m:r>
                            <a:rPr lang="it-IT" sz="2800" b="0" i="1" smtClean="0">
                              <a:latin typeface="Cambria Math" panose="02040503050406030204" pitchFamily="18" charset="0"/>
                            </a:rPr>
                            <m:t>𝑉</m:t>
                          </m:r>
                        </m:e>
                        <m:sub>
                          <m:r>
                            <a:rPr lang="it-IT" sz="2800" b="0" i="1" smtClean="0">
                              <a:latin typeface="Cambria Math" panose="02040503050406030204" pitchFamily="18" charset="0"/>
                            </a:rPr>
                            <m:t>0</m:t>
                          </m:r>
                        </m:sub>
                      </m:sSub>
                      <m:r>
                        <a:rPr lang="it-IT" sz="2800" b="0" i="1" smtClean="0">
                          <a:latin typeface="Cambria Math" panose="02040503050406030204" pitchFamily="18" charset="0"/>
                        </a:rPr>
                        <m:t>=−</m:t>
                      </m:r>
                      <m:f>
                        <m:fPr>
                          <m:ctrlPr>
                            <a:rPr lang="it-IT" sz="2800" b="0" i="1" smtClean="0">
                              <a:latin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𝜌</m:t>
                          </m:r>
                        </m:num>
                        <m:den>
                          <m:sSub>
                            <m:sSubPr>
                              <m:ctrlPr>
                                <a:rPr lang="it-IT" sz="2800" b="0" i="1" smtClean="0">
                                  <a:latin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𝜀</m:t>
                              </m:r>
                            </m:e>
                            <m:sub>
                              <m:r>
                                <a:rPr lang="it-IT" sz="2800" b="0" i="1" smtClean="0">
                                  <a:latin typeface="Cambria Math" panose="02040503050406030204" pitchFamily="18" charset="0"/>
                                </a:rPr>
                                <m:t>0</m:t>
                              </m:r>
                            </m:sub>
                          </m:sSub>
                        </m:den>
                      </m:f>
                    </m:oMath>
                  </m:oMathPara>
                </a14:m>
                <a:endParaRPr lang="it-IT" sz="2800" dirty="0"/>
              </a:p>
            </p:txBody>
          </p:sp>
        </mc:Choice>
        <mc:Fallback xmlns="">
          <p:sp>
            <p:nvSpPr>
              <p:cNvPr id="2" name="CasellaDiTesto 1">
                <a:extLst>
                  <a:ext uri="{FF2B5EF4-FFF2-40B4-BE49-F238E27FC236}">
                    <a16:creationId xmlns:a16="http://schemas.microsoft.com/office/drawing/2014/main" id="{474F31CA-2F90-4E10-8092-DCCF95587FED}"/>
                  </a:ext>
                </a:extLst>
              </p:cNvPr>
              <p:cNvSpPr txBox="1">
                <a:spLocks noRot="1" noChangeAspect="1" noMove="1" noResize="1" noEditPoints="1" noAdjustHandles="1" noChangeArrowheads="1" noChangeShapeType="1" noTextEdit="1"/>
              </p:cNvSpPr>
              <p:nvPr/>
            </p:nvSpPr>
            <p:spPr>
              <a:xfrm>
                <a:off x="1971819" y="979065"/>
                <a:ext cx="7566415" cy="810928"/>
              </a:xfrm>
              <a:prstGeom prst="rect">
                <a:avLst/>
              </a:prstGeom>
              <a:blipFill>
                <a:blip r:embed="rId2"/>
                <a:stretch>
                  <a:fillRect/>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3A6D093E-F9F2-4196-B162-FCDFE5F047A5}"/>
              </a:ext>
            </a:extLst>
          </p:cNvPr>
          <p:cNvSpPr txBox="1"/>
          <p:nvPr/>
        </p:nvSpPr>
        <p:spPr>
          <a:xfrm>
            <a:off x="6397066" y="2534170"/>
            <a:ext cx="4317089" cy="584775"/>
          </a:xfrm>
          <a:prstGeom prst="rect">
            <a:avLst/>
          </a:prstGeom>
          <a:noFill/>
          <a:ln>
            <a:solidFill>
              <a:schemeClr val="bg1"/>
            </a:solidFill>
          </a:ln>
        </p:spPr>
        <p:txBody>
          <a:bodyPr wrap="square" rtlCol="0">
            <a:spAutoFit/>
          </a:bodyPr>
          <a:lstStyle/>
          <a:p>
            <a:r>
              <a:rPr lang="it-IT" sz="3200" dirty="0">
                <a:solidFill>
                  <a:srgbClr val="FF0000"/>
                </a:solidFill>
              </a:rPr>
              <a:t>EQUAZIONE DI POISSON</a:t>
            </a:r>
          </a:p>
        </p:txBody>
      </p:sp>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E825EEE9-269F-4F2B-B8F4-C0DD8B4E6E89}"/>
                  </a:ext>
                </a:extLst>
              </p:cNvPr>
              <p:cNvSpPr/>
              <p:nvPr/>
            </p:nvSpPr>
            <p:spPr>
              <a:xfrm>
                <a:off x="3262159" y="2387551"/>
                <a:ext cx="2384564" cy="1019190"/>
              </a:xfrm>
              <a:prstGeom prst="rect">
                <a:avLst/>
              </a:prstGeom>
              <a:ln w="381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3200" i="1">
                              <a:solidFill>
                                <a:srgbClr val="000000"/>
                              </a:solidFill>
                              <a:latin typeface="Cambria Math" panose="02040503050406030204" pitchFamily="18" charset="0"/>
                            </a:rPr>
                          </m:ctrlPr>
                        </m:sSupPr>
                        <m:e>
                          <m:r>
                            <m:rPr>
                              <m:sty m:val="p"/>
                            </m:rPr>
                            <a:rPr lang="it-IT" sz="3200" i="1">
                              <a:solidFill>
                                <a:srgbClr val="000000"/>
                              </a:solidFill>
                              <a:latin typeface="Cambria Math" panose="02040503050406030204" pitchFamily="18" charset="0"/>
                              <a:ea typeface="Cambria Math" panose="02040503050406030204" pitchFamily="18" charset="0"/>
                            </a:rPr>
                            <m:t>∇</m:t>
                          </m:r>
                        </m:e>
                        <m:sup>
                          <m:r>
                            <a:rPr lang="it-IT" sz="3200" i="1">
                              <a:solidFill>
                                <a:srgbClr val="000000"/>
                              </a:solidFill>
                              <a:latin typeface="Cambria Math" panose="02040503050406030204" pitchFamily="18" charset="0"/>
                            </a:rPr>
                            <m:t>2</m:t>
                          </m:r>
                        </m:sup>
                      </m:sSup>
                      <m:sSub>
                        <m:sSubPr>
                          <m:ctrlPr>
                            <a:rPr lang="it-IT" sz="3200" i="1">
                              <a:solidFill>
                                <a:srgbClr val="000000"/>
                              </a:solidFill>
                              <a:latin typeface="Cambria Math" panose="02040503050406030204" pitchFamily="18" charset="0"/>
                            </a:rPr>
                          </m:ctrlPr>
                        </m:sSubPr>
                        <m:e>
                          <m:r>
                            <a:rPr lang="it-IT" sz="3200" i="1">
                              <a:solidFill>
                                <a:srgbClr val="000000"/>
                              </a:solidFill>
                              <a:latin typeface="Cambria Math" panose="02040503050406030204" pitchFamily="18" charset="0"/>
                            </a:rPr>
                            <m:t>𝑉</m:t>
                          </m:r>
                        </m:e>
                        <m:sub>
                          <m:r>
                            <a:rPr lang="it-IT" sz="3200" i="1">
                              <a:solidFill>
                                <a:srgbClr val="000000"/>
                              </a:solidFill>
                              <a:latin typeface="Cambria Math" panose="02040503050406030204" pitchFamily="18" charset="0"/>
                            </a:rPr>
                            <m:t>0</m:t>
                          </m:r>
                        </m:sub>
                      </m:sSub>
                      <m:r>
                        <a:rPr lang="it-IT" sz="3200" i="1">
                          <a:solidFill>
                            <a:srgbClr val="000000"/>
                          </a:solidFill>
                          <a:latin typeface="Cambria Math" panose="02040503050406030204" pitchFamily="18" charset="0"/>
                        </a:rPr>
                        <m:t>=−</m:t>
                      </m:r>
                      <m:f>
                        <m:fPr>
                          <m:ctrlPr>
                            <a:rPr lang="it-IT" sz="3200" i="1">
                              <a:solidFill>
                                <a:srgbClr val="000000"/>
                              </a:solidFill>
                              <a:latin typeface="Cambria Math" panose="02040503050406030204" pitchFamily="18" charset="0"/>
                            </a:rPr>
                          </m:ctrlPr>
                        </m:fPr>
                        <m:num>
                          <m:r>
                            <a:rPr lang="it-IT" sz="3200" i="1">
                              <a:solidFill>
                                <a:srgbClr val="000000"/>
                              </a:solidFill>
                              <a:latin typeface="Cambria Math" panose="02040503050406030204" pitchFamily="18" charset="0"/>
                              <a:ea typeface="Cambria Math" panose="02040503050406030204" pitchFamily="18" charset="0"/>
                            </a:rPr>
                            <m:t>𝜌</m:t>
                          </m:r>
                        </m:num>
                        <m:den>
                          <m:sSub>
                            <m:sSubPr>
                              <m:ctrlPr>
                                <a:rPr lang="it-IT" sz="3200" i="1">
                                  <a:solidFill>
                                    <a:srgbClr val="000000"/>
                                  </a:solidFill>
                                  <a:latin typeface="Cambria Math" panose="02040503050406030204" pitchFamily="18" charset="0"/>
                                </a:rPr>
                              </m:ctrlPr>
                            </m:sSubPr>
                            <m:e>
                              <m:r>
                                <a:rPr lang="it-IT" sz="3200" i="1">
                                  <a:solidFill>
                                    <a:srgbClr val="000000"/>
                                  </a:solidFill>
                                  <a:latin typeface="Cambria Math" panose="02040503050406030204" pitchFamily="18" charset="0"/>
                                  <a:ea typeface="Cambria Math" panose="02040503050406030204" pitchFamily="18" charset="0"/>
                                </a:rPr>
                                <m:t>𝜀</m:t>
                              </m:r>
                            </m:e>
                            <m:sub>
                              <m:r>
                                <a:rPr lang="it-IT" sz="3200" i="1">
                                  <a:solidFill>
                                    <a:srgbClr val="000000"/>
                                  </a:solidFill>
                                  <a:latin typeface="Cambria Math" panose="02040503050406030204" pitchFamily="18" charset="0"/>
                                </a:rPr>
                                <m:t>0</m:t>
                              </m:r>
                            </m:sub>
                          </m:sSub>
                        </m:den>
                      </m:f>
                    </m:oMath>
                  </m:oMathPara>
                </a14:m>
                <a:endParaRPr lang="it-IT" sz="3200" dirty="0"/>
              </a:p>
            </p:txBody>
          </p:sp>
        </mc:Choice>
        <mc:Fallback xmlns="">
          <p:sp>
            <p:nvSpPr>
              <p:cNvPr id="6" name="Rettangolo 5">
                <a:extLst>
                  <a:ext uri="{FF2B5EF4-FFF2-40B4-BE49-F238E27FC236}">
                    <a16:creationId xmlns:a16="http://schemas.microsoft.com/office/drawing/2014/main" id="{E825EEE9-269F-4F2B-B8F4-C0DD8B4E6E89}"/>
                  </a:ext>
                </a:extLst>
              </p:cNvPr>
              <p:cNvSpPr>
                <a:spLocks noRot="1" noChangeAspect="1" noMove="1" noResize="1" noEditPoints="1" noAdjustHandles="1" noChangeArrowheads="1" noChangeShapeType="1" noTextEdit="1"/>
              </p:cNvSpPr>
              <p:nvPr/>
            </p:nvSpPr>
            <p:spPr>
              <a:xfrm>
                <a:off x="3262159" y="2387551"/>
                <a:ext cx="2384564" cy="1019190"/>
              </a:xfrm>
              <a:prstGeom prst="rect">
                <a:avLst/>
              </a:prstGeom>
              <a:blipFill>
                <a:blip r:embed="rId3"/>
                <a:stretch>
                  <a:fillRect/>
                </a:stretch>
              </a:blipFill>
              <a:ln w="38100">
                <a:solidFill>
                  <a:srgbClr val="FF000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Rettangolo 7">
                <a:extLst>
                  <a:ext uri="{FF2B5EF4-FFF2-40B4-BE49-F238E27FC236}">
                    <a16:creationId xmlns:a16="http://schemas.microsoft.com/office/drawing/2014/main" id="{29AE9C98-0849-4396-97D9-20D0781B02B7}"/>
                  </a:ext>
                </a:extLst>
              </p:cNvPr>
              <p:cNvSpPr/>
              <p:nvPr/>
            </p:nvSpPr>
            <p:spPr>
              <a:xfrm>
                <a:off x="2830705" y="3863122"/>
                <a:ext cx="3566361" cy="10305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it-IT" sz="2800" i="1" smtClean="0">
                              <a:solidFill>
                                <a:srgbClr val="000000"/>
                              </a:solidFill>
                              <a:latin typeface="Cambria Math" panose="02040503050406030204" pitchFamily="18" charset="0"/>
                            </a:rPr>
                          </m:ctrlPr>
                        </m:sSupPr>
                        <m:e>
                          <m:r>
                            <m:rPr>
                              <m:sty m:val="p"/>
                            </m:rPr>
                            <a:rPr lang="it-IT" sz="2800" i="1">
                              <a:solidFill>
                                <a:srgbClr val="000000"/>
                              </a:solidFill>
                              <a:latin typeface="Cambria Math" panose="02040503050406030204" pitchFamily="18" charset="0"/>
                              <a:ea typeface="Cambria Math" panose="02040503050406030204" pitchFamily="18" charset="0"/>
                            </a:rPr>
                            <m:t>∇</m:t>
                          </m:r>
                        </m:e>
                        <m:sup>
                          <m:r>
                            <a:rPr lang="it-IT" sz="2800" i="1">
                              <a:solidFill>
                                <a:srgbClr val="000000"/>
                              </a:solidFill>
                              <a:latin typeface="Cambria Math" panose="02040503050406030204" pitchFamily="18" charset="0"/>
                            </a:rPr>
                            <m:t>2</m:t>
                          </m:r>
                        </m:sup>
                      </m:sSup>
                      <m:r>
                        <a:rPr lang="it-IT" sz="2800" i="1" smtClean="0">
                          <a:solidFill>
                            <a:srgbClr val="000000"/>
                          </a:solidFill>
                          <a:latin typeface="Cambria Math" panose="02040503050406030204" pitchFamily="18" charset="0"/>
                          <a:ea typeface="Cambria Math" panose="02040503050406030204" pitchFamily="18" charset="0"/>
                        </a:rPr>
                        <m:t>≡</m:t>
                      </m:r>
                      <m:f>
                        <m:fPr>
                          <m:ctrlPr>
                            <a:rPr lang="it-IT" sz="2800" i="1" smtClean="0">
                              <a:solidFill>
                                <a:srgbClr val="000000"/>
                              </a:solidFill>
                              <a:latin typeface="Cambria Math" panose="02040503050406030204" pitchFamily="18" charset="0"/>
                              <a:ea typeface="Cambria Math" panose="02040503050406030204" pitchFamily="18" charset="0"/>
                            </a:rPr>
                          </m:ctrlPr>
                        </m:fPr>
                        <m:num>
                          <m:sSup>
                            <m:sSupPr>
                              <m:ctrlPr>
                                <a:rPr lang="it-IT" sz="2800" i="1" smtClean="0">
                                  <a:solidFill>
                                    <a:srgbClr val="000000"/>
                                  </a:solidFill>
                                  <a:latin typeface="Cambria Math" panose="02040503050406030204" pitchFamily="18" charset="0"/>
                                  <a:ea typeface="Cambria Math" panose="02040503050406030204" pitchFamily="18" charset="0"/>
                                </a:rPr>
                              </m:ctrlPr>
                            </m:sSupPr>
                            <m:e>
                              <m:r>
                                <a:rPr lang="it-IT" sz="2800" i="1" smtClean="0">
                                  <a:solidFill>
                                    <a:srgbClr val="000000"/>
                                  </a:solidFill>
                                  <a:latin typeface="Cambria Math" panose="02040503050406030204" pitchFamily="18" charset="0"/>
                                  <a:ea typeface="Cambria Math" panose="02040503050406030204" pitchFamily="18" charset="0"/>
                                </a:rPr>
                                <m:t>𝜕</m:t>
                              </m:r>
                            </m:e>
                            <m:sup>
                              <m:r>
                                <a:rPr lang="it-IT" sz="2800" b="0" i="1" smtClean="0">
                                  <a:solidFill>
                                    <a:srgbClr val="000000"/>
                                  </a:solidFill>
                                  <a:latin typeface="Cambria Math" panose="02040503050406030204" pitchFamily="18" charset="0"/>
                                  <a:ea typeface="Cambria Math" panose="02040503050406030204" pitchFamily="18" charset="0"/>
                                </a:rPr>
                                <m:t>2</m:t>
                              </m:r>
                            </m:sup>
                          </m:sSup>
                        </m:num>
                        <m:den>
                          <m:sSup>
                            <m:sSupPr>
                              <m:ctrlPr>
                                <a:rPr lang="it-IT" sz="2800" i="1" smtClean="0">
                                  <a:solidFill>
                                    <a:srgbClr val="000000"/>
                                  </a:solidFill>
                                  <a:latin typeface="Cambria Math" panose="02040503050406030204" pitchFamily="18" charset="0"/>
                                  <a:ea typeface="Cambria Math" panose="02040503050406030204" pitchFamily="18" charset="0"/>
                                </a:rPr>
                              </m:ctrlPr>
                            </m:sSupPr>
                            <m:e>
                              <m:r>
                                <a:rPr lang="it-IT" sz="2800" i="1">
                                  <a:solidFill>
                                    <a:srgbClr val="000000"/>
                                  </a:solidFill>
                                  <a:latin typeface="Cambria Math" panose="02040503050406030204" pitchFamily="18" charset="0"/>
                                  <a:ea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𝑥</m:t>
                              </m:r>
                            </m:e>
                            <m:sup>
                              <m:r>
                                <a:rPr lang="it-IT" sz="2800" b="0" i="1" smtClean="0">
                                  <a:solidFill>
                                    <a:srgbClr val="000000"/>
                                  </a:solidFill>
                                  <a:latin typeface="Cambria Math" panose="02040503050406030204" pitchFamily="18" charset="0"/>
                                  <a:ea typeface="Cambria Math" panose="02040503050406030204" pitchFamily="18" charset="0"/>
                                </a:rPr>
                                <m:t>2</m:t>
                              </m:r>
                            </m:sup>
                          </m:sSup>
                        </m:den>
                      </m:f>
                      <m:r>
                        <a:rPr lang="it-IT" sz="2800" b="0" i="1" smtClean="0">
                          <a:solidFill>
                            <a:srgbClr val="000000"/>
                          </a:solidFill>
                          <a:latin typeface="Cambria Math" panose="02040503050406030204" pitchFamily="18" charset="0"/>
                          <a:ea typeface="Cambria Math" panose="02040503050406030204" pitchFamily="18" charset="0"/>
                        </a:rPr>
                        <m:t>+</m:t>
                      </m:r>
                      <m:f>
                        <m:fPr>
                          <m:ctrlPr>
                            <a:rPr lang="it-IT" sz="2800" i="1">
                              <a:solidFill>
                                <a:srgbClr val="000000"/>
                              </a:solidFill>
                              <a:latin typeface="Cambria Math" panose="02040503050406030204" pitchFamily="18" charset="0"/>
                              <a:ea typeface="Cambria Math" panose="02040503050406030204" pitchFamily="18" charset="0"/>
                            </a:rPr>
                          </m:ctrlPr>
                        </m:fPr>
                        <m:num>
                          <m:sSup>
                            <m:sSupPr>
                              <m:ctrlPr>
                                <a:rPr lang="it-IT" sz="2800" i="1">
                                  <a:solidFill>
                                    <a:srgbClr val="000000"/>
                                  </a:solidFill>
                                  <a:latin typeface="Cambria Math" panose="02040503050406030204" pitchFamily="18" charset="0"/>
                                  <a:ea typeface="Cambria Math" panose="02040503050406030204" pitchFamily="18" charset="0"/>
                                </a:rPr>
                              </m:ctrlPr>
                            </m:sSupPr>
                            <m:e>
                              <m:r>
                                <a:rPr lang="it-IT" sz="2800" i="1">
                                  <a:solidFill>
                                    <a:srgbClr val="000000"/>
                                  </a:solidFill>
                                  <a:latin typeface="Cambria Math" panose="02040503050406030204" pitchFamily="18" charset="0"/>
                                  <a:ea typeface="Cambria Math" panose="02040503050406030204" pitchFamily="18" charset="0"/>
                                </a:rPr>
                                <m:t>𝜕</m:t>
                              </m:r>
                            </m:e>
                            <m:sup>
                              <m:r>
                                <a:rPr lang="it-IT" sz="2800" i="1">
                                  <a:solidFill>
                                    <a:srgbClr val="000000"/>
                                  </a:solidFill>
                                  <a:latin typeface="Cambria Math" panose="02040503050406030204" pitchFamily="18" charset="0"/>
                                  <a:ea typeface="Cambria Math" panose="02040503050406030204" pitchFamily="18" charset="0"/>
                                </a:rPr>
                                <m:t>2</m:t>
                              </m:r>
                            </m:sup>
                          </m:sSup>
                        </m:num>
                        <m:den>
                          <m:sSup>
                            <m:sSupPr>
                              <m:ctrlPr>
                                <a:rPr lang="it-IT" sz="2800" i="1">
                                  <a:solidFill>
                                    <a:srgbClr val="000000"/>
                                  </a:solidFill>
                                  <a:latin typeface="Cambria Math" panose="02040503050406030204" pitchFamily="18" charset="0"/>
                                  <a:ea typeface="Cambria Math" panose="02040503050406030204" pitchFamily="18" charset="0"/>
                                </a:rPr>
                              </m:ctrlPr>
                            </m:sSupPr>
                            <m:e>
                              <m:r>
                                <a:rPr lang="it-IT" sz="2800" i="1">
                                  <a:solidFill>
                                    <a:srgbClr val="000000"/>
                                  </a:solidFill>
                                  <a:latin typeface="Cambria Math" panose="02040503050406030204" pitchFamily="18" charset="0"/>
                                  <a:ea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𝑦</m:t>
                              </m:r>
                            </m:e>
                            <m:sup>
                              <m:r>
                                <a:rPr lang="it-IT" sz="2800" i="1">
                                  <a:solidFill>
                                    <a:srgbClr val="000000"/>
                                  </a:solidFill>
                                  <a:latin typeface="Cambria Math" panose="02040503050406030204" pitchFamily="18" charset="0"/>
                                  <a:ea typeface="Cambria Math" panose="02040503050406030204" pitchFamily="18" charset="0"/>
                                </a:rPr>
                                <m:t>2</m:t>
                              </m:r>
                            </m:sup>
                          </m:sSup>
                        </m:den>
                      </m:f>
                      <m:r>
                        <a:rPr lang="it-IT" sz="2800" b="0" i="0" smtClean="0">
                          <a:solidFill>
                            <a:srgbClr val="000000"/>
                          </a:solidFill>
                          <a:latin typeface="Cambria Math" panose="02040503050406030204" pitchFamily="18" charset="0"/>
                          <a:ea typeface="Cambria Math" panose="02040503050406030204" pitchFamily="18" charset="0"/>
                        </a:rPr>
                        <m:t>+</m:t>
                      </m:r>
                      <m:f>
                        <m:fPr>
                          <m:ctrlPr>
                            <a:rPr lang="it-IT" sz="2800" i="1">
                              <a:solidFill>
                                <a:srgbClr val="000000"/>
                              </a:solidFill>
                              <a:latin typeface="Cambria Math" panose="02040503050406030204" pitchFamily="18" charset="0"/>
                              <a:ea typeface="Cambria Math" panose="02040503050406030204" pitchFamily="18" charset="0"/>
                            </a:rPr>
                          </m:ctrlPr>
                        </m:fPr>
                        <m:num>
                          <m:sSup>
                            <m:sSupPr>
                              <m:ctrlPr>
                                <a:rPr lang="it-IT" sz="2800" i="1">
                                  <a:solidFill>
                                    <a:srgbClr val="000000"/>
                                  </a:solidFill>
                                  <a:latin typeface="Cambria Math" panose="02040503050406030204" pitchFamily="18" charset="0"/>
                                  <a:ea typeface="Cambria Math" panose="02040503050406030204" pitchFamily="18" charset="0"/>
                                </a:rPr>
                              </m:ctrlPr>
                            </m:sSupPr>
                            <m:e>
                              <m:r>
                                <a:rPr lang="it-IT" sz="2800" i="1">
                                  <a:solidFill>
                                    <a:srgbClr val="000000"/>
                                  </a:solidFill>
                                  <a:latin typeface="Cambria Math" panose="02040503050406030204" pitchFamily="18" charset="0"/>
                                  <a:ea typeface="Cambria Math" panose="02040503050406030204" pitchFamily="18" charset="0"/>
                                </a:rPr>
                                <m:t>𝜕</m:t>
                              </m:r>
                            </m:e>
                            <m:sup>
                              <m:r>
                                <a:rPr lang="it-IT" sz="2800" i="1">
                                  <a:solidFill>
                                    <a:srgbClr val="000000"/>
                                  </a:solidFill>
                                  <a:latin typeface="Cambria Math" panose="02040503050406030204" pitchFamily="18" charset="0"/>
                                  <a:ea typeface="Cambria Math" panose="02040503050406030204" pitchFamily="18" charset="0"/>
                                </a:rPr>
                                <m:t>2</m:t>
                              </m:r>
                            </m:sup>
                          </m:sSup>
                        </m:num>
                        <m:den>
                          <m:sSup>
                            <m:sSupPr>
                              <m:ctrlPr>
                                <a:rPr lang="it-IT" sz="2800" i="1">
                                  <a:solidFill>
                                    <a:srgbClr val="000000"/>
                                  </a:solidFill>
                                  <a:latin typeface="Cambria Math" panose="02040503050406030204" pitchFamily="18" charset="0"/>
                                  <a:ea typeface="Cambria Math" panose="02040503050406030204" pitchFamily="18" charset="0"/>
                                </a:rPr>
                              </m:ctrlPr>
                            </m:sSupPr>
                            <m:e>
                              <m:r>
                                <a:rPr lang="it-IT" sz="2800" i="1">
                                  <a:solidFill>
                                    <a:srgbClr val="000000"/>
                                  </a:solidFill>
                                  <a:latin typeface="Cambria Math" panose="02040503050406030204" pitchFamily="18" charset="0"/>
                                  <a:ea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𝑧</m:t>
                              </m:r>
                            </m:e>
                            <m:sup>
                              <m:r>
                                <a:rPr lang="it-IT" sz="2800" i="1">
                                  <a:solidFill>
                                    <a:srgbClr val="000000"/>
                                  </a:solidFill>
                                  <a:latin typeface="Cambria Math" panose="02040503050406030204" pitchFamily="18" charset="0"/>
                                  <a:ea typeface="Cambria Math" panose="02040503050406030204" pitchFamily="18" charset="0"/>
                                </a:rPr>
                                <m:t>2</m:t>
                              </m:r>
                            </m:sup>
                          </m:sSup>
                        </m:den>
                      </m:f>
                    </m:oMath>
                  </m:oMathPara>
                </a14:m>
                <a:endParaRPr lang="it-IT" sz="2800" dirty="0"/>
              </a:p>
            </p:txBody>
          </p:sp>
        </mc:Choice>
        <mc:Fallback xmlns="">
          <p:sp>
            <p:nvSpPr>
              <p:cNvPr id="8" name="Rettangolo 7">
                <a:extLst>
                  <a:ext uri="{FF2B5EF4-FFF2-40B4-BE49-F238E27FC236}">
                    <a16:creationId xmlns:a16="http://schemas.microsoft.com/office/drawing/2014/main" id="{29AE9C98-0849-4396-97D9-20D0781B02B7}"/>
                  </a:ext>
                </a:extLst>
              </p:cNvPr>
              <p:cNvSpPr>
                <a:spLocks noRot="1" noChangeAspect="1" noMove="1" noResize="1" noEditPoints="1" noAdjustHandles="1" noChangeArrowheads="1" noChangeShapeType="1" noTextEdit="1"/>
              </p:cNvSpPr>
              <p:nvPr/>
            </p:nvSpPr>
            <p:spPr>
              <a:xfrm>
                <a:off x="2830705" y="3863122"/>
                <a:ext cx="3566361" cy="1030539"/>
              </a:xfrm>
              <a:prstGeom prst="rect">
                <a:avLst/>
              </a:prstGeom>
              <a:blipFill>
                <a:blip r:embed="rId4"/>
                <a:stretch>
                  <a:fillRect/>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393543AA-3B49-45DE-942C-497868FEEA2C}"/>
              </a:ext>
            </a:extLst>
          </p:cNvPr>
          <p:cNvSpPr txBox="1"/>
          <p:nvPr/>
        </p:nvSpPr>
        <p:spPr>
          <a:xfrm>
            <a:off x="7470971" y="4116781"/>
            <a:ext cx="2575730" cy="461665"/>
          </a:xfrm>
          <a:prstGeom prst="rect">
            <a:avLst/>
          </a:prstGeom>
          <a:noFill/>
          <a:ln>
            <a:solidFill>
              <a:schemeClr val="bg1"/>
            </a:solidFill>
          </a:ln>
        </p:spPr>
        <p:txBody>
          <a:bodyPr wrap="square" rtlCol="0">
            <a:spAutoFit/>
          </a:bodyPr>
          <a:lstStyle/>
          <a:p>
            <a:r>
              <a:rPr lang="it-IT" sz="2400" dirty="0"/>
              <a:t>LAPLACIANO</a:t>
            </a:r>
          </a:p>
        </p:txBody>
      </p:sp>
    </p:spTree>
    <p:extLst>
      <p:ext uri="{BB962C8B-B14F-4D97-AF65-F5344CB8AC3E}">
        <p14:creationId xmlns:p14="http://schemas.microsoft.com/office/powerpoint/2010/main" val="5073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8"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273C3FF-D71B-4585-909F-6A125122E33F}"/>
              </a:ext>
            </a:extLst>
          </p:cNvPr>
          <p:cNvSpPr txBox="1"/>
          <p:nvPr/>
        </p:nvSpPr>
        <p:spPr>
          <a:xfrm>
            <a:off x="473242" y="649705"/>
            <a:ext cx="10421956" cy="923330"/>
          </a:xfrm>
          <a:prstGeom prst="rect">
            <a:avLst/>
          </a:prstGeom>
          <a:noFill/>
        </p:spPr>
        <p:txBody>
          <a:bodyPr wrap="none" rtlCol="0">
            <a:spAutoFit/>
          </a:bodyPr>
          <a:lstStyle/>
          <a:p>
            <a:r>
              <a:rPr lang="it-IT" dirty="0"/>
              <a:t>Più in dettaglio, risolvere il problema generale dell’elettrostatica significa ricavare il potenziale dall’equazione:</a:t>
            </a:r>
          </a:p>
          <a:p>
            <a:endParaRPr lang="it-IT" dirty="0"/>
          </a:p>
          <a:p>
            <a:endParaRPr lang="it-IT" dirty="0"/>
          </a:p>
        </p:txBody>
      </p:sp>
      <mc:AlternateContent xmlns:mc="http://schemas.openxmlformats.org/markup-compatibility/2006" xmlns:a14="http://schemas.microsoft.com/office/drawing/2010/main">
        <mc:Choice Requires="a14">
          <p:sp>
            <p:nvSpPr>
              <p:cNvPr id="3" name="Rettangolo 2">
                <a:extLst>
                  <a:ext uri="{FF2B5EF4-FFF2-40B4-BE49-F238E27FC236}">
                    <a16:creationId xmlns:a16="http://schemas.microsoft.com/office/drawing/2014/main" id="{71EDF166-66CB-44DF-8CF4-BD778BA08AAD}"/>
                  </a:ext>
                </a:extLst>
              </p:cNvPr>
              <p:cNvSpPr/>
              <p:nvPr/>
            </p:nvSpPr>
            <p:spPr>
              <a:xfrm>
                <a:off x="4810222" y="1312730"/>
                <a:ext cx="2384564" cy="1019190"/>
              </a:xfrm>
              <a:prstGeom prst="rect">
                <a:avLst/>
              </a:prstGeom>
              <a:ln w="381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3200" i="1">
                              <a:solidFill>
                                <a:srgbClr val="000000"/>
                              </a:solidFill>
                              <a:latin typeface="Cambria Math" panose="02040503050406030204" pitchFamily="18" charset="0"/>
                            </a:rPr>
                          </m:ctrlPr>
                        </m:sSupPr>
                        <m:e>
                          <m:r>
                            <m:rPr>
                              <m:sty m:val="p"/>
                            </m:rPr>
                            <a:rPr lang="it-IT" sz="3200" i="1">
                              <a:solidFill>
                                <a:srgbClr val="000000"/>
                              </a:solidFill>
                              <a:latin typeface="Cambria Math" panose="02040503050406030204" pitchFamily="18" charset="0"/>
                              <a:ea typeface="Cambria Math" panose="02040503050406030204" pitchFamily="18" charset="0"/>
                            </a:rPr>
                            <m:t>∇</m:t>
                          </m:r>
                        </m:e>
                        <m:sup>
                          <m:r>
                            <a:rPr lang="it-IT" sz="3200" i="1">
                              <a:solidFill>
                                <a:srgbClr val="000000"/>
                              </a:solidFill>
                              <a:latin typeface="Cambria Math" panose="02040503050406030204" pitchFamily="18" charset="0"/>
                            </a:rPr>
                            <m:t>2</m:t>
                          </m:r>
                        </m:sup>
                      </m:sSup>
                      <m:sSub>
                        <m:sSubPr>
                          <m:ctrlPr>
                            <a:rPr lang="it-IT" sz="3200" i="1">
                              <a:solidFill>
                                <a:srgbClr val="000000"/>
                              </a:solidFill>
                              <a:latin typeface="Cambria Math" panose="02040503050406030204" pitchFamily="18" charset="0"/>
                            </a:rPr>
                          </m:ctrlPr>
                        </m:sSubPr>
                        <m:e>
                          <m:r>
                            <a:rPr lang="it-IT" sz="3200" i="1">
                              <a:solidFill>
                                <a:srgbClr val="000000"/>
                              </a:solidFill>
                              <a:latin typeface="Cambria Math" panose="02040503050406030204" pitchFamily="18" charset="0"/>
                            </a:rPr>
                            <m:t>𝑉</m:t>
                          </m:r>
                        </m:e>
                        <m:sub>
                          <m:r>
                            <a:rPr lang="it-IT" sz="3200" i="1">
                              <a:solidFill>
                                <a:srgbClr val="000000"/>
                              </a:solidFill>
                              <a:latin typeface="Cambria Math" panose="02040503050406030204" pitchFamily="18" charset="0"/>
                            </a:rPr>
                            <m:t>0</m:t>
                          </m:r>
                        </m:sub>
                      </m:sSub>
                      <m:r>
                        <a:rPr lang="it-IT" sz="3200" i="1">
                          <a:solidFill>
                            <a:srgbClr val="000000"/>
                          </a:solidFill>
                          <a:latin typeface="Cambria Math" panose="02040503050406030204" pitchFamily="18" charset="0"/>
                        </a:rPr>
                        <m:t>=−</m:t>
                      </m:r>
                      <m:f>
                        <m:fPr>
                          <m:ctrlPr>
                            <a:rPr lang="it-IT" sz="3200" i="1">
                              <a:solidFill>
                                <a:srgbClr val="000000"/>
                              </a:solidFill>
                              <a:latin typeface="Cambria Math" panose="02040503050406030204" pitchFamily="18" charset="0"/>
                            </a:rPr>
                          </m:ctrlPr>
                        </m:fPr>
                        <m:num>
                          <m:r>
                            <a:rPr lang="it-IT" sz="3200" i="1">
                              <a:solidFill>
                                <a:srgbClr val="000000"/>
                              </a:solidFill>
                              <a:latin typeface="Cambria Math" panose="02040503050406030204" pitchFamily="18" charset="0"/>
                              <a:ea typeface="Cambria Math" panose="02040503050406030204" pitchFamily="18" charset="0"/>
                            </a:rPr>
                            <m:t>𝜌</m:t>
                          </m:r>
                        </m:num>
                        <m:den>
                          <m:sSub>
                            <m:sSubPr>
                              <m:ctrlPr>
                                <a:rPr lang="it-IT" sz="3200" i="1">
                                  <a:solidFill>
                                    <a:srgbClr val="000000"/>
                                  </a:solidFill>
                                  <a:latin typeface="Cambria Math" panose="02040503050406030204" pitchFamily="18" charset="0"/>
                                </a:rPr>
                              </m:ctrlPr>
                            </m:sSubPr>
                            <m:e>
                              <m:r>
                                <a:rPr lang="it-IT" sz="3200" i="1">
                                  <a:solidFill>
                                    <a:srgbClr val="000000"/>
                                  </a:solidFill>
                                  <a:latin typeface="Cambria Math" panose="02040503050406030204" pitchFamily="18" charset="0"/>
                                  <a:ea typeface="Cambria Math" panose="02040503050406030204" pitchFamily="18" charset="0"/>
                                </a:rPr>
                                <m:t>𝜀</m:t>
                              </m:r>
                            </m:e>
                            <m:sub>
                              <m:r>
                                <a:rPr lang="it-IT" sz="3200" i="1">
                                  <a:solidFill>
                                    <a:srgbClr val="000000"/>
                                  </a:solidFill>
                                  <a:latin typeface="Cambria Math" panose="02040503050406030204" pitchFamily="18" charset="0"/>
                                </a:rPr>
                                <m:t>0</m:t>
                              </m:r>
                            </m:sub>
                          </m:sSub>
                        </m:den>
                      </m:f>
                    </m:oMath>
                  </m:oMathPara>
                </a14:m>
                <a:endParaRPr lang="it-IT" sz="3200" dirty="0"/>
              </a:p>
            </p:txBody>
          </p:sp>
        </mc:Choice>
        <mc:Fallback xmlns="">
          <p:sp>
            <p:nvSpPr>
              <p:cNvPr id="3" name="Rettangolo 2">
                <a:extLst>
                  <a:ext uri="{FF2B5EF4-FFF2-40B4-BE49-F238E27FC236}">
                    <a16:creationId xmlns:a16="http://schemas.microsoft.com/office/drawing/2014/main" id="{71EDF166-66CB-44DF-8CF4-BD778BA08AAD}"/>
                  </a:ext>
                </a:extLst>
              </p:cNvPr>
              <p:cNvSpPr>
                <a:spLocks noRot="1" noChangeAspect="1" noMove="1" noResize="1" noEditPoints="1" noAdjustHandles="1" noChangeArrowheads="1" noChangeShapeType="1" noTextEdit="1"/>
              </p:cNvSpPr>
              <p:nvPr/>
            </p:nvSpPr>
            <p:spPr>
              <a:xfrm>
                <a:off x="4810222" y="1312730"/>
                <a:ext cx="2384564" cy="1019190"/>
              </a:xfrm>
              <a:prstGeom prst="rect">
                <a:avLst/>
              </a:prstGeom>
              <a:blipFill>
                <a:blip r:embed="rId2"/>
                <a:stretch>
                  <a:fillRect/>
                </a:stretch>
              </a:blipFill>
              <a:ln w="38100">
                <a:solidFill>
                  <a:srgbClr val="FF0000"/>
                </a:solidFill>
              </a:ln>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3AEE4BA-848C-4D64-B70A-34B02405E427}"/>
              </a:ext>
            </a:extLst>
          </p:cNvPr>
          <p:cNvSpPr txBox="1"/>
          <p:nvPr/>
        </p:nvSpPr>
        <p:spPr>
          <a:xfrm>
            <a:off x="3657600" y="2625613"/>
            <a:ext cx="4521238" cy="369332"/>
          </a:xfrm>
          <a:prstGeom prst="rect">
            <a:avLst/>
          </a:prstGeom>
          <a:noFill/>
        </p:spPr>
        <p:txBody>
          <a:bodyPr wrap="none" rtlCol="0">
            <a:spAutoFit/>
          </a:bodyPr>
          <a:lstStyle/>
          <a:p>
            <a:r>
              <a:rPr lang="it-IT" dirty="0"/>
              <a:t>Utilizzando condizioni a contorno appropriate</a:t>
            </a:r>
          </a:p>
        </p:txBody>
      </p:sp>
      <p:sp>
        <p:nvSpPr>
          <p:cNvPr id="5" name="CasellaDiTesto 4">
            <a:extLst>
              <a:ext uri="{FF2B5EF4-FFF2-40B4-BE49-F238E27FC236}">
                <a16:creationId xmlns:a16="http://schemas.microsoft.com/office/drawing/2014/main" id="{35C1A999-A311-4A32-9C06-4EF16D8B6DF8}"/>
              </a:ext>
            </a:extLst>
          </p:cNvPr>
          <p:cNvSpPr txBox="1"/>
          <p:nvPr/>
        </p:nvSpPr>
        <p:spPr>
          <a:xfrm>
            <a:off x="328864" y="3906253"/>
            <a:ext cx="11419544" cy="2585323"/>
          </a:xfrm>
          <a:prstGeom prst="rect">
            <a:avLst/>
          </a:prstGeom>
          <a:noFill/>
        </p:spPr>
        <p:txBody>
          <a:bodyPr wrap="square" rtlCol="0">
            <a:spAutoFit/>
          </a:bodyPr>
          <a:lstStyle/>
          <a:p>
            <a:pPr marL="342900" indent="-342900">
              <a:buAutoNum type="arabicParenR"/>
            </a:pPr>
            <a:r>
              <a:rPr lang="it-IT" dirty="0"/>
              <a:t>Non sono presenti cariche localizzate. Il campo elettrico è generato da un sistema di conduttori di geometria nota dei quali conosciamo i potenziali </a:t>
            </a:r>
          </a:p>
          <a:p>
            <a:pPr marL="342900" indent="-342900">
              <a:buAutoNum type="arabicParenR"/>
            </a:pPr>
            <a:endParaRPr lang="it-IT" dirty="0"/>
          </a:p>
          <a:p>
            <a:pPr marL="342900" indent="-342900">
              <a:buFontTx/>
              <a:buAutoNum type="arabicParenR"/>
            </a:pPr>
            <a:r>
              <a:rPr lang="it-IT" dirty="0"/>
              <a:t>Non sono presenti cariche localizzate. Il campo elettrico è generato da un sistema di conduttori di geometria nota dei quali conosciamo le cariche</a:t>
            </a:r>
          </a:p>
          <a:p>
            <a:pPr marL="342900" indent="-342900">
              <a:buFontTx/>
              <a:buAutoNum type="arabicParenR"/>
            </a:pPr>
            <a:endParaRPr lang="it-IT" dirty="0"/>
          </a:p>
          <a:p>
            <a:pPr marL="342900" indent="-342900">
              <a:buFontTx/>
              <a:buAutoNum type="arabicParenR"/>
            </a:pPr>
            <a:r>
              <a:rPr lang="it-IT" dirty="0"/>
              <a:t>Sono presenti cariche localizzate descritte da una distribuzione di cariche </a:t>
            </a:r>
            <a:r>
              <a:rPr lang="it-IT" dirty="0">
                <a:latin typeface="Symbol" panose="05050102010706020507" pitchFamily="18" charset="2"/>
              </a:rPr>
              <a:t>r</a:t>
            </a:r>
            <a:r>
              <a:rPr lang="it-IT" dirty="0"/>
              <a:t> e sono presenti dei conduttori per i quali sono note le cariche</a:t>
            </a:r>
          </a:p>
          <a:p>
            <a:pPr marL="342900" indent="-342900">
              <a:buAutoNum type="arabicParenR"/>
            </a:pPr>
            <a:endParaRPr lang="it-IT" dirty="0"/>
          </a:p>
        </p:txBody>
      </p:sp>
      <p:sp>
        <p:nvSpPr>
          <p:cNvPr id="6" name="CasellaDiTesto 5">
            <a:extLst>
              <a:ext uri="{FF2B5EF4-FFF2-40B4-BE49-F238E27FC236}">
                <a16:creationId xmlns:a16="http://schemas.microsoft.com/office/drawing/2014/main" id="{2532DC3E-6B0F-4AF0-A6AF-DB238B5A5F42}"/>
              </a:ext>
            </a:extLst>
          </p:cNvPr>
          <p:cNvSpPr txBox="1"/>
          <p:nvPr/>
        </p:nvSpPr>
        <p:spPr>
          <a:xfrm>
            <a:off x="328863" y="3196672"/>
            <a:ext cx="6701258" cy="646331"/>
          </a:xfrm>
          <a:prstGeom prst="rect">
            <a:avLst/>
          </a:prstGeom>
          <a:noFill/>
        </p:spPr>
        <p:txBody>
          <a:bodyPr wrap="none" rtlCol="0">
            <a:spAutoFit/>
          </a:bodyPr>
          <a:lstStyle/>
          <a:p>
            <a:r>
              <a:rPr lang="it-IT" dirty="0"/>
              <a:t>Le situazioni fisiche più comuni rientrano nelle seguenti tre categorie:</a:t>
            </a:r>
          </a:p>
          <a:p>
            <a:endParaRPr lang="it-IT" dirty="0"/>
          </a:p>
        </p:txBody>
      </p:sp>
    </p:spTree>
    <p:extLst>
      <p:ext uri="{BB962C8B-B14F-4D97-AF65-F5344CB8AC3E}">
        <p14:creationId xmlns:p14="http://schemas.microsoft.com/office/powerpoint/2010/main" val="19181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500"/>
                                        <p:tgtEl>
                                          <p:spTgt spid="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ttangolo 1">
                <a:extLst>
                  <a:ext uri="{FF2B5EF4-FFF2-40B4-BE49-F238E27FC236}">
                    <a16:creationId xmlns:a16="http://schemas.microsoft.com/office/drawing/2014/main" id="{EB2A4931-5301-47E8-962F-F1542FEDCB93}"/>
                  </a:ext>
                </a:extLst>
              </p:cNvPr>
              <p:cNvSpPr/>
              <p:nvPr/>
            </p:nvSpPr>
            <p:spPr>
              <a:xfrm>
                <a:off x="7898247" y="457493"/>
                <a:ext cx="2221161" cy="646331"/>
              </a:xfrm>
              <a:prstGeom prst="rect">
                <a:avLst/>
              </a:prstGeom>
              <a:ln w="381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3600" i="1">
                              <a:solidFill>
                                <a:srgbClr val="000000"/>
                              </a:solidFill>
                              <a:latin typeface="Cambria Math" panose="02040503050406030204" pitchFamily="18" charset="0"/>
                            </a:rPr>
                          </m:ctrlPr>
                        </m:sSupPr>
                        <m:e>
                          <m:r>
                            <m:rPr>
                              <m:sty m:val="p"/>
                            </m:rPr>
                            <a:rPr lang="it-IT" sz="3600" i="1">
                              <a:solidFill>
                                <a:srgbClr val="000000"/>
                              </a:solidFill>
                              <a:latin typeface="Cambria Math" panose="02040503050406030204" pitchFamily="18" charset="0"/>
                              <a:ea typeface="Cambria Math" panose="02040503050406030204" pitchFamily="18" charset="0"/>
                            </a:rPr>
                            <m:t>∇</m:t>
                          </m:r>
                        </m:e>
                        <m:sup>
                          <m:r>
                            <a:rPr lang="it-IT" sz="3600" i="1">
                              <a:solidFill>
                                <a:srgbClr val="000000"/>
                              </a:solidFill>
                              <a:latin typeface="Cambria Math" panose="02040503050406030204" pitchFamily="18" charset="0"/>
                            </a:rPr>
                            <m:t>2</m:t>
                          </m:r>
                        </m:sup>
                      </m:sSup>
                      <m:sSub>
                        <m:sSubPr>
                          <m:ctrlPr>
                            <a:rPr lang="it-IT" sz="3600" i="1">
                              <a:solidFill>
                                <a:srgbClr val="000000"/>
                              </a:solidFill>
                              <a:latin typeface="Cambria Math" panose="02040503050406030204" pitchFamily="18" charset="0"/>
                            </a:rPr>
                          </m:ctrlPr>
                        </m:sSubPr>
                        <m:e>
                          <m:r>
                            <a:rPr lang="it-IT" sz="3600" i="1">
                              <a:solidFill>
                                <a:srgbClr val="000000"/>
                              </a:solidFill>
                              <a:latin typeface="Cambria Math" panose="02040503050406030204" pitchFamily="18" charset="0"/>
                            </a:rPr>
                            <m:t>𝑉</m:t>
                          </m:r>
                        </m:e>
                        <m:sub>
                          <m:r>
                            <a:rPr lang="it-IT" sz="3600" i="1">
                              <a:solidFill>
                                <a:srgbClr val="000000"/>
                              </a:solidFill>
                              <a:latin typeface="Cambria Math" panose="02040503050406030204" pitchFamily="18" charset="0"/>
                            </a:rPr>
                            <m:t>0</m:t>
                          </m:r>
                        </m:sub>
                      </m:sSub>
                      <m:r>
                        <a:rPr lang="it-IT" sz="3600" i="1" smtClean="0">
                          <a:solidFill>
                            <a:srgbClr val="000000"/>
                          </a:solidFill>
                          <a:latin typeface="Cambria Math" panose="02040503050406030204" pitchFamily="18" charset="0"/>
                          <a:ea typeface="Cambria Math" panose="02040503050406030204" pitchFamily="18" charset="0"/>
                        </a:rPr>
                        <m:t>=∅</m:t>
                      </m:r>
                    </m:oMath>
                  </m:oMathPara>
                </a14:m>
                <a:endParaRPr lang="it-IT" sz="3600" dirty="0"/>
              </a:p>
            </p:txBody>
          </p:sp>
        </mc:Choice>
        <mc:Fallback xmlns="">
          <p:sp>
            <p:nvSpPr>
              <p:cNvPr id="2" name="Rettangolo 1">
                <a:extLst>
                  <a:ext uri="{FF2B5EF4-FFF2-40B4-BE49-F238E27FC236}">
                    <a16:creationId xmlns:a16="http://schemas.microsoft.com/office/drawing/2014/main" id="{EB2A4931-5301-47E8-962F-F1542FEDCB93}"/>
                  </a:ext>
                </a:extLst>
              </p:cNvPr>
              <p:cNvSpPr>
                <a:spLocks noRot="1" noChangeAspect="1" noMove="1" noResize="1" noEditPoints="1" noAdjustHandles="1" noChangeArrowheads="1" noChangeShapeType="1" noTextEdit="1"/>
              </p:cNvSpPr>
              <p:nvPr/>
            </p:nvSpPr>
            <p:spPr>
              <a:xfrm>
                <a:off x="7898247" y="457493"/>
                <a:ext cx="2221161" cy="646331"/>
              </a:xfrm>
              <a:prstGeom prst="rect">
                <a:avLst/>
              </a:prstGeom>
              <a:blipFill>
                <a:blip r:embed="rId2"/>
                <a:stretch>
                  <a:fillRect/>
                </a:stretch>
              </a:blipFill>
              <a:ln w="38100">
                <a:solidFill>
                  <a:srgbClr val="FF0000"/>
                </a:solidFill>
              </a:ln>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E02D4A90-EE9D-4178-9627-FE0A6FEDA758}"/>
              </a:ext>
            </a:extLst>
          </p:cNvPr>
          <p:cNvSpPr txBox="1"/>
          <p:nvPr/>
        </p:nvSpPr>
        <p:spPr>
          <a:xfrm>
            <a:off x="6912483" y="1642812"/>
            <a:ext cx="4317089" cy="584775"/>
          </a:xfrm>
          <a:prstGeom prst="rect">
            <a:avLst/>
          </a:prstGeom>
          <a:noFill/>
          <a:ln>
            <a:solidFill>
              <a:schemeClr val="bg1"/>
            </a:solidFill>
          </a:ln>
        </p:spPr>
        <p:txBody>
          <a:bodyPr wrap="square" rtlCol="0">
            <a:spAutoFit/>
          </a:bodyPr>
          <a:lstStyle/>
          <a:p>
            <a:r>
              <a:rPr lang="it-IT" sz="3200" dirty="0">
                <a:solidFill>
                  <a:srgbClr val="FF0000"/>
                </a:solidFill>
              </a:rPr>
              <a:t>EQUAZIONE DI LAPLACE</a:t>
            </a:r>
          </a:p>
        </p:txBody>
      </p:sp>
      <p:sp>
        <p:nvSpPr>
          <p:cNvPr id="4" name="CasellaDiTesto 3">
            <a:extLst>
              <a:ext uri="{FF2B5EF4-FFF2-40B4-BE49-F238E27FC236}">
                <a16:creationId xmlns:a16="http://schemas.microsoft.com/office/drawing/2014/main" id="{DE40245C-95FD-455E-843D-EF77412D6BAA}"/>
              </a:ext>
            </a:extLst>
          </p:cNvPr>
          <p:cNvSpPr txBox="1"/>
          <p:nvPr/>
        </p:nvSpPr>
        <p:spPr>
          <a:xfrm>
            <a:off x="408214" y="595993"/>
            <a:ext cx="2760051" cy="369332"/>
          </a:xfrm>
          <a:prstGeom prst="rect">
            <a:avLst/>
          </a:prstGeom>
          <a:noFill/>
        </p:spPr>
        <p:txBody>
          <a:bodyPr wrap="none" rtlCol="0">
            <a:spAutoFit/>
          </a:bodyPr>
          <a:lstStyle/>
          <a:p>
            <a:r>
              <a:rPr lang="it-IT" u="sng" dirty="0"/>
              <a:t>Nel primo caso </a:t>
            </a:r>
            <a:r>
              <a:rPr lang="it-IT" dirty="0"/>
              <a:t>l’equazione </a:t>
            </a:r>
          </a:p>
        </p:txBody>
      </p:sp>
      <mc:AlternateContent xmlns:mc="http://schemas.openxmlformats.org/markup-compatibility/2006" xmlns:a14="http://schemas.microsoft.com/office/drawing/2010/main">
        <mc:Choice Requires="a14">
          <p:sp>
            <p:nvSpPr>
              <p:cNvPr id="5" name="Rettangolo 4">
                <a:extLst>
                  <a:ext uri="{FF2B5EF4-FFF2-40B4-BE49-F238E27FC236}">
                    <a16:creationId xmlns:a16="http://schemas.microsoft.com/office/drawing/2014/main" id="{7DF74FDF-EB51-44D2-AD7D-712CD567EBFD}"/>
                  </a:ext>
                </a:extLst>
              </p:cNvPr>
              <p:cNvSpPr/>
              <p:nvPr/>
            </p:nvSpPr>
            <p:spPr>
              <a:xfrm>
                <a:off x="3477718" y="271064"/>
                <a:ext cx="2384564" cy="1019190"/>
              </a:xfrm>
              <a:prstGeom prst="rect">
                <a:avLst/>
              </a:prstGeom>
              <a:ln w="381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3200" i="1">
                              <a:solidFill>
                                <a:srgbClr val="000000"/>
                              </a:solidFill>
                              <a:latin typeface="Cambria Math" panose="02040503050406030204" pitchFamily="18" charset="0"/>
                            </a:rPr>
                          </m:ctrlPr>
                        </m:sSupPr>
                        <m:e>
                          <m:r>
                            <m:rPr>
                              <m:sty m:val="p"/>
                            </m:rPr>
                            <a:rPr lang="it-IT" sz="3200" i="1">
                              <a:solidFill>
                                <a:srgbClr val="000000"/>
                              </a:solidFill>
                              <a:latin typeface="Cambria Math" panose="02040503050406030204" pitchFamily="18" charset="0"/>
                              <a:ea typeface="Cambria Math" panose="02040503050406030204" pitchFamily="18" charset="0"/>
                            </a:rPr>
                            <m:t>∇</m:t>
                          </m:r>
                        </m:e>
                        <m:sup>
                          <m:r>
                            <a:rPr lang="it-IT" sz="3200" i="1">
                              <a:solidFill>
                                <a:srgbClr val="000000"/>
                              </a:solidFill>
                              <a:latin typeface="Cambria Math" panose="02040503050406030204" pitchFamily="18" charset="0"/>
                            </a:rPr>
                            <m:t>2</m:t>
                          </m:r>
                        </m:sup>
                      </m:sSup>
                      <m:sSub>
                        <m:sSubPr>
                          <m:ctrlPr>
                            <a:rPr lang="it-IT" sz="3200" i="1">
                              <a:solidFill>
                                <a:srgbClr val="000000"/>
                              </a:solidFill>
                              <a:latin typeface="Cambria Math" panose="02040503050406030204" pitchFamily="18" charset="0"/>
                            </a:rPr>
                          </m:ctrlPr>
                        </m:sSubPr>
                        <m:e>
                          <m:r>
                            <a:rPr lang="it-IT" sz="3200" i="1">
                              <a:solidFill>
                                <a:srgbClr val="000000"/>
                              </a:solidFill>
                              <a:latin typeface="Cambria Math" panose="02040503050406030204" pitchFamily="18" charset="0"/>
                            </a:rPr>
                            <m:t>𝑉</m:t>
                          </m:r>
                        </m:e>
                        <m:sub>
                          <m:r>
                            <a:rPr lang="it-IT" sz="3200" i="1">
                              <a:solidFill>
                                <a:srgbClr val="000000"/>
                              </a:solidFill>
                              <a:latin typeface="Cambria Math" panose="02040503050406030204" pitchFamily="18" charset="0"/>
                            </a:rPr>
                            <m:t>0</m:t>
                          </m:r>
                        </m:sub>
                      </m:sSub>
                      <m:r>
                        <a:rPr lang="it-IT" sz="3200" i="1">
                          <a:solidFill>
                            <a:srgbClr val="000000"/>
                          </a:solidFill>
                          <a:latin typeface="Cambria Math" panose="02040503050406030204" pitchFamily="18" charset="0"/>
                        </a:rPr>
                        <m:t>=−</m:t>
                      </m:r>
                      <m:f>
                        <m:fPr>
                          <m:ctrlPr>
                            <a:rPr lang="it-IT" sz="3200" i="1">
                              <a:solidFill>
                                <a:srgbClr val="000000"/>
                              </a:solidFill>
                              <a:latin typeface="Cambria Math" panose="02040503050406030204" pitchFamily="18" charset="0"/>
                            </a:rPr>
                          </m:ctrlPr>
                        </m:fPr>
                        <m:num>
                          <m:r>
                            <a:rPr lang="it-IT" sz="3200" i="1">
                              <a:solidFill>
                                <a:srgbClr val="000000"/>
                              </a:solidFill>
                              <a:latin typeface="Cambria Math" panose="02040503050406030204" pitchFamily="18" charset="0"/>
                              <a:ea typeface="Cambria Math" panose="02040503050406030204" pitchFamily="18" charset="0"/>
                            </a:rPr>
                            <m:t>𝜌</m:t>
                          </m:r>
                        </m:num>
                        <m:den>
                          <m:sSub>
                            <m:sSubPr>
                              <m:ctrlPr>
                                <a:rPr lang="it-IT" sz="3200" i="1">
                                  <a:solidFill>
                                    <a:srgbClr val="000000"/>
                                  </a:solidFill>
                                  <a:latin typeface="Cambria Math" panose="02040503050406030204" pitchFamily="18" charset="0"/>
                                </a:rPr>
                              </m:ctrlPr>
                            </m:sSubPr>
                            <m:e>
                              <m:r>
                                <a:rPr lang="it-IT" sz="3200" i="1">
                                  <a:solidFill>
                                    <a:srgbClr val="000000"/>
                                  </a:solidFill>
                                  <a:latin typeface="Cambria Math" panose="02040503050406030204" pitchFamily="18" charset="0"/>
                                  <a:ea typeface="Cambria Math" panose="02040503050406030204" pitchFamily="18" charset="0"/>
                                </a:rPr>
                                <m:t>𝜀</m:t>
                              </m:r>
                            </m:e>
                            <m:sub>
                              <m:r>
                                <a:rPr lang="it-IT" sz="3200" i="1">
                                  <a:solidFill>
                                    <a:srgbClr val="000000"/>
                                  </a:solidFill>
                                  <a:latin typeface="Cambria Math" panose="02040503050406030204" pitchFamily="18" charset="0"/>
                                </a:rPr>
                                <m:t>0</m:t>
                              </m:r>
                            </m:sub>
                          </m:sSub>
                        </m:den>
                      </m:f>
                    </m:oMath>
                  </m:oMathPara>
                </a14:m>
                <a:endParaRPr lang="it-IT" sz="3200" dirty="0"/>
              </a:p>
            </p:txBody>
          </p:sp>
        </mc:Choice>
        <mc:Fallback xmlns="">
          <p:sp>
            <p:nvSpPr>
              <p:cNvPr id="5" name="Rettangolo 4">
                <a:extLst>
                  <a:ext uri="{FF2B5EF4-FFF2-40B4-BE49-F238E27FC236}">
                    <a16:creationId xmlns:a16="http://schemas.microsoft.com/office/drawing/2014/main" id="{7DF74FDF-EB51-44D2-AD7D-712CD567EBFD}"/>
                  </a:ext>
                </a:extLst>
              </p:cNvPr>
              <p:cNvSpPr>
                <a:spLocks noRot="1" noChangeAspect="1" noMove="1" noResize="1" noEditPoints="1" noAdjustHandles="1" noChangeArrowheads="1" noChangeShapeType="1" noTextEdit="1"/>
              </p:cNvSpPr>
              <p:nvPr/>
            </p:nvSpPr>
            <p:spPr>
              <a:xfrm>
                <a:off x="3477718" y="271064"/>
                <a:ext cx="2384564" cy="1019190"/>
              </a:xfrm>
              <a:prstGeom prst="rect">
                <a:avLst/>
              </a:prstGeom>
              <a:blipFill>
                <a:blip r:embed="rId3"/>
                <a:stretch>
                  <a:fillRect/>
                </a:stretch>
              </a:blipFill>
              <a:ln w="38100">
                <a:solidFill>
                  <a:srgbClr val="FF0000"/>
                </a:solidFill>
              </a:ln>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70BA92F1-12BA-43B6-BA4E-E306C8E86184}"/>
              </a:ext>
            </a:extLst>
          </p:cNvPr>
          <p:cNvSpPr txBox="1"/>
          <p:nvPr/>
        </p:nvSpPr>
        <p:spPr>
          <a:xfrm>
            <a:off x="6171735" y="595993"/>
            <a:ext cx="1481496" cy="369332"/>
          </a:xfrm>
          <a:prstGeom prst="rect">
            <a:avLst/>
          </a:prstGeom>
          <a:noFill/>
        </p:spPr>
        <p:txBody>
          <a:bodyPr wrap="none" rtlCol="0">
            <a:spAutoFit/>
          </a:bodyPr>
          <a:lstStyle/>
          <a:p>
            <a:r>
              <a:rPr lang="it-IT" dirty="0"/>
              <a:t>Si riduce alla: </a:t>
            </a:r>
          </a:p>
        </p:txBody>
      </p:sp>
      <p:cxnSp>
        <p:nvCxnSpPr>
          <p:cNvPr id="8" name="Connettore 2 7">
            <a:extLst>
              <a:ext uri="{FF2B5EF4-FFF2-40B4-BE49-F238E27FC236}">
                <a16:creationId xmlns:a16="http://schemas.microsoft.com/office/drawing/2014/main" id="{20314F3B-3E1C-4F9F-9814-A63C88C1F8C0}"/>
              </a:ext>
            </a:extLst>
          </p:cNvPr>
          <p:cNvCxnSpPr/>
          <p:nvPr/>
        </p:nvCxnSpPr>
        <p:spPr>
          <a:xfrm flipV="1">
            <a:off x="9025155" y="1290254"/>
            <a:ext cx="0" cy="31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49123999-95EA-49C3-9275-47A357474E55}"/>
              </a:ext>
            </a:extLst>
          </p:cNvPr>
          <p:cNvSpPr txBox="1"/>
          <p:nvPr/>
        </p:nvSpPr>
        <p:spPr>
          <a:xfrm>
            <a:off x="408214" y="2971800"/>
            <a:ext cx="11698908" cy="923330"/>
          </a:xfrm>
          <a:prstGeom prst="rect">
            <a:avLst/>
          </a:prstGeom>
          <a:noFill/>
        </p:spPr>
        <p:txBody>
          <a:bodyPr wrap="none" rtlCol="0">
            <a:spAutoFit/>
          </a:bodyPr>
          <a:lstStyle/>
          <a:p>
            <a:r>
              <a:rPr lang="it-IT" dirty="0"/>
              <a:t>Le condizioni al contorno sono note V=Vi sulla superficie dei conduttori e V=0 all’infinito. Da un punto di vista matematico</a:t>
            </a:r>
          </a:p>
          <a:p>
            <a:r>
              <a:rPr lang="it-IT" dirty="0"/>
              <a:t>Il problema è perfettamente definito. L’equazione può essere univocamente risolta ed il potenziale ricavato. Una volta noto</a:t>
            </a:r>
          </a:p>
          <a:p>
            <a:r>
              <a:rPr lang="it-IT" dirty="0"/>
              <a:t>Il potenziale è possibile risalire al campo elettrico.</a:t>
            </a:r>
          </a:p>
        </p:txBody>
      </p:sp>
      <p:sp>
        <p:nvSpPr>
          <p:cNvPr id="10" name="CasellaDiTesto 9">
            <a:extLst>
              <a:ext uri="{FF2B5EF4-FFF2-40B4-BE49-F238E27FC236}">
                <a16:creationId xmlns:a16="http://schemas.microsoft.com/office/drawing/2014/main" id="{64F43796-0491-4C48-9BB0-589FEE65633A}"/>
              </a:ext>
            </a:extLst>
          </p:cNvPr>
          <p:cNvSpPr txBox="1"/>
          <p:nvPr/>
        </p:nvSpPr>
        <p:spPr>
          <a:xfrm>
            <a:off x="408214" y="4193916"/>
            <a:ext cx="11372850" cy="923330"/>
          </a:xfrm>
          <a:prstGeom prst="rect">
            <a:avLst/>
          </a:prstGeom>
          <a:noFill/>
        </p:spPr>
        <p:txBody>
          <a:bodyPr wrap="square" rtlCol="0">
            <a:spAutoFit/>
          </a:bodyPr>
          <a:lstStyle/>
          <a:p>
            <a:r>
              <a:rPr lang="it-IT" u="sng" dirty="0"/>
              <a:t>Nel secondo caso </a:t>
            </a:r>
            <a:r>
              <a:rPr lang="it-IT" dirty="0"/>
              <a:t>il problema presenta delle difficoltà risolutive maggiori. Si scelgono difatti in maniera arbitraria i potenziali dei singoli conduttori e poi si procede in maniera simile alla precedente con alcune complessità legate alla determinazione dei coefficienti di capacità</a:t>
            </a:r>
          </a:p>
        </p:txBody>
      </p:sp>
      <p:sp>
        <p:nvSpPr>
          <p:cNvPr id="11" name="CasellaDiTesto 10">
            <a:extLst>
              <a:ext uri="{FF2B5EF4-FFF2-40B4-BE49-F238E27FC236}">
                <a16:creationId xmlns:a16="http://schemas.microsoft.com/office/drawing/2014/main" id="{33FE9C25-CBFC-4E91-9C85-EE1FEF98C662}"/>
              </a:ext>
            </a:extLst>
          </p:cNvPr>
          <p:cNvSpPr txBox="1"/>
          <p:nvPr/>
        </p:nvSpPr>
        <p:spPr>
          <a:xfrm>
            <a:off x="408214" y="5442140"/>
            <a:ext cx="4187365" cy="369332"/>
          </a:xfrm>
          <a:prstGeom prst="rect">
            <a:avLst/>
          </a:prstGeom>
          <a:noFill/>
        </p:spPr>
        <p:txBody>
          <a:bodyPr wrap="none" rtlCol="0">
            <a:spAutoFit/>
          </a:bodyPr>
          <a:lstStyle/>
          <a:p>
            <a:r>
              <a:rPr lang="it-IT" u="sng" dirty="0"/>
              <a:t>Nel terzo caso </a:t>
            </a:r>
            <a:r>
              <a:rPr lang="it-IT" dirty="0"/>
              <a:t>si usa l’equazione di Poisson</a:t>
            </a:r>
          </a:p>
        </p:txBody>
      </p:sp>
    </p:spTree>
    <p:extLst>
      <p:ext uri="{BB962C8B-B14F-4D97-AF65-F5344CB8AC3E}">
        <p14:creationId xmlns:p14="http://schemas.microsoft.com/office/powerpoint/2010/main" val="316668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animBg="1"/>
      <p:bldP spid="6"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BF29BC34-04D4-4BC8-8E8F-6E3241812502}"/>
              </a:ext>
            </a:extLst>
          </p:cNvPr>
          <p:cNvSpPr txBox="1"/>
          <p:nvPr/>
        </p:nvSpPr>
        <p:spPr>
          <a:xfrm>
            <a:off x="3707657" y="136358"/>
            <a:ext cx="5066130" cy="461665"/>
          </a:xfrm>
          <a:prstGeom prst="rect">
            <a:avLst/>
          </a:prstGeom>
          <a:noFill/>
        </p:spPr>
        <p:txBody>
          <a:bodyPr wrap="none" rtlCol="0">
            <a:spAutoFit/>
          </a:bodyPr>
          <a:lstStyle/>
          <a:p>
            <a:r>
              <a:rPr lang="it-IT" sz="2400" b="1" dirty="0">
                <a:solidFill>
                  <a:schemeClr val="accent1"/>
                </a:solidFill>
              </a:rPr>
              <a:t>Equazione di Laplace Unidimensionale</a:t>
            </a:r>
          </a:p>
        </p:txBody>
      </p:sp>
      <p:sp>
        <p:nvSpPr>
          <p:cNvPr id="7" name="CasellaDiTesto 6">
            <a:extLst>
              <a:ext uri="{FF2B5EF4-FFF2-40B4-BE49-F238E27FC236}">
                <a16:creationId xmlns:a16="http://schemas.microsoft.com/office/drawing/2014/main" id="{5F06139F-185D-4BCD-8408-1574475FF7DA}"/>
              </a:ext>
            </a:extLst>
          </p:cNvPr>
          <p:cNvSpPr txBox="1"/>
          <p:nvPr/>
        </p:nvSpPr>
        <p:spPr>
          <a:xfrm>
            <a:off x="344905" y="946484"/>
            <a:ext cx="11542295" cy="1477328"/>
          </a:xfrm>
          <a:prstGeom prst="rect">
            <a:avLst/>
          </a:prstGeom>
          <a:noFill/>
        </p:spPr>
        <p:txBody>
          <a:bodyPr wrap="square" rtlCol="0">
            <a:spAutoFit/>
          </a:bodyPr>
          <a:lstStyle/>
          <a:p>
            <a:r>
              <a:rPr lang="it-IT" dirty="0"/>
              <a:t>Supponiamo che la nostra geometria sia costituita da un certo numero di piani paralleli infinitamente estesi carichi con distribuzioni di carica superficiali costanti. </a:t>
            </a:r>
          </a:p>
          <a:p>
            <a:endParaRPr lang="it-IT" dirty="0"/>
          </a:p>
          <a:p>
            <a:r>
              <a:rPr lang="it-IT" dirty="0"/>
              <a:t>Il fatto che siano infinitamente estesi vuol dire che il potenziale dipende solo da un’unica variabile spaziale che definisce la direzione perpendicolare ai piani stessi. Sia questa l’asse x</a:t>
            </a:r>
          </a:p>
        </p:txBody>
      </p:sp>
      <p:sp>
        <p:nvSpPr>
          <p:cNvPr id="10" name="Rettangolo 9">
            <a:extLst>
              <a:ext uri="{FF2B5EF4-FFF2-40B4-BE49-F238E27FC236}">
                <a16:creationId xmlns:a16="http://schemas.microsoft.com/office/drawing/2014/main" id="{0B0BA7D7-DA2D-488E-8848-C5531941B9BD}"/>
              </a:ext>
            </a:extLst>
          </p:cNvPr>
          <p:cNvSpPr/>
          <p:nvPr/>
        </p:nvSpPr>
        <p:spPr>
          <a:xfrm>
            <a:off x="2037347"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90AC201F-7CB2-4315-994C-DA060A22171E}"/>
              </a:ext>
            </a:extLst>
          </p:cNvPr>
          <p:cNvSpPr/>
          <p:nvPr/>
        </p:nvSpPr>
        <p:spPr>
          <a:xfrm>
            <a:off x="2486526"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0130C500-F7E2-4BB8-BDA2-D6CFB22DA345}"/>
              </a:ext>
            </a:extLst>
          </p:cNvPr>
          <p:cNvSpPr/>
          <p:nvPr/>
        </p:nvSpPr>
        <p:spPr>
          <a:xfrm>
            <a:off x="2935705"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3B7A7176-C234-4C10-A035-60989748B725}"/>
              </a:ext>
            </a:extLst>
          </p:cNvPr>
          <p:cNvSpPr/>
          <p:nvPr/>
        </p:nvSpPr>
        <p:spPr>
          <a:xfrm>
            <a:off x="3384884"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F2DC95D9-33EA-4451-B25C-CB910CA0998D}"/>
              </a:ext>
            </a:extLst>
          </p:cNvPr>
          <p:cNvSpPr/>
          <p:nvPr/>
        </p:nvSpPr>
        <p:spPr>
          <a:xfrm>
            <a:off x="3834063"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778EE975-2547-4BED-922C-492E8281EFB5}"/>
              </a:ext>
            </a:extLst>
          </p:cNvPr>
          <p:cNvSpPr/>
          <p:nvPr/>
        </p:nvSpPr>
        <p:spPr>
          <a:xfrm>
            <a:off x="4283242"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4F79FBE7-C018-4ABC-8B1D-0D7522FE1715}"/>
              </a:ext>
            </a:extLst>
          </p:cNvPr>
          <p:cNvSpPr/>
          <p:nvPr/>
        </p:nvSpPr>
        <p:spPr>
          <a:xfrm>
            <a:off x="4732421"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595A7AC4-7919-4266-8415-C0EEE9C0BF5C}"/>
              </a:ext>
            </a:extLst>
          </p:cNvPr>
          <p:cNvSpPr/>
          <p:nvPr/>
        </p:nvSpPr>
        <p:spPr>
          <a:xfrm>
            <a:off x="5181600"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id="{0D3CCEE6-3A00-463F-B10F-7DDB0BB4135F}"/>
              </a:ext>
            </a:extLst>
          </p:cNvPr>
          <p:cNvSpPr/>
          <p:nvPr/>
        </p:nvSpPr>
        <p:spPr>
          <a:xfrm>
            <a:off x="5630779"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Rettangolo 42">
            <a:extLst>
              <a:ext uri="{FF2B5EF4-FFF2-40B4-BE49-F238E27FC236}">
                <a16:creationId xmlns:a16="http://schemas.microsoft.com/office/drawing/2014/main" id="{541F0FD7-2BF9-4311-B0C2-E76D73413363}"/>
              </a:ext>
            </a:extLst>
          </p:cNvPr>
          <p:cNvSpPr/>
          <p:nvPr/>
        </p:nvSpPr>
        <p:spPr>
          <a:xfrm>
            <a:off x="6079958"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4D467183-E869-4CD1-A946-CAE14F2E5066}"/>
              </a:ext>
            </a:extLst>
          </p:cNvPr>
          <p:cNvSpPr/>
          <p:nvPr/>
        </p:nvSpPr>
        <p:spPr>
          <a:xfrm>
            <a:off x="6529137"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34939A49-6F02-46B0-A4E0-7F69E2CBA09F}"/>
              </a:ext>
            </a:extLst>
          </p:cNvPr>
          <p:cNvSpPr/>
          <p:nvPr/>
        </p:nvSpPr>
        <p:spPr>
          <a:xfrm>
            <a:off x="6978316"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F678B570-BE60-4357-91A9-A64AA27ACABB}"/>
              </a:ext>
            </a:extLst>
          </p:cNvPr>
          <p:cNvSpPr/>
          <p:nvPr/>
        </p:nvSpPr>
        <p:spPr>
          <a:xfrm>
            <a:off x="7427495"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AFADE158-5DAB-4583-ADB3-DF7DE9E1F95B}"/>
              </a:ext>
            </a:extLst>
          </p:cNvPr>
          <p:cNvSpPr/>
          <p:nvPr/>
        </p:nvSpPr>
        <p:spPr>
          <a:xfrm>
            <a:off x="7876674"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EA35B866-315B-4486-B676-6F866B5DA730}"/>
              </a:ext>
            </a:extLst>
          </p:cNvPr>
          <p:cNvSpPr/>
          <p:nvPr/>
        </p:nvSpPr>
        <p:spPr>
          <a:xfrm>
            <a:off x="8325853"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1AB8C365-E3F9-471B-8A1E-741A9EA892ED}"/>
              </a:ext>
            </a:extLst>
          </p:cNvPr>
          <p:cNvSpPr/>
          <p:nvPr/>
        </p:nvSpPr>
        <p:spPr>
          <a:xfrm>
            <a:off x="8775032"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45293E1-4CFC-4DE8-A54F-591A5B528AFF}"/>
              </a:ext>
            </a:extLst>
          </p:cNvPr>
          <p:cNvSpPr/>
          <p:nvPr/>
        </p:nvSpPr>
        <p:spPr>
          <a:xfrm>
            <a:off x="9224211" y="2815389"/>
            <a:ext cx="64169" cy="288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5A14149D-01ED-4FD4-8855-5206AE96A0CA}"/>
              </a:ext>
            </a:extLst>
          </p:cNvPr>
          <p:cNvCxnSpPr/>
          <p:nvPr/>
        </p:nvCxnSpPr>
        <p:spPr>
          <a:xfrm>
            <a:off x="1138989" y="4138863"/>
            <a:ext cx="9488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77B535D-5E14-4C7D-928A-3C99E86BD041}"/>
              </a:ext>
            </a:extLst>
          </p:cNvPr>
          <p:cNvSpPr txBox="1"/>
          <p:nvPr/>
        </p:nvSpPr>
        <p:spPr>
          <a:xfrm>
            <a:off x="10363062" y="4138863"/>
            <a:ext cx="304892" cy="369332"/>
          </a:xfrm>
          <a:prstGeom prst="rect">
            <a:avLst/>
          </a:prstGeom>
          <a:noFill/>
        </p:spPr>
        <p:txBody>
          <a:bodyPr wrap="none" rtlCol="0">
            <a:spAutoFit/>
          </a:bodyPr>
          <a:lstStyle/>
          <a:p>
            <a:r>
              <a:rPr lang="it-IT" dirty="0"/>
              <a:t>X</a:t>
            </a:r>
          </a:p>
        </p:txBody>
      </p:sp>
    </p:spTree>
    <p:extLst>
      <p:ext uri="{BB962C8B-B14F-4D97-AF65-F5344CB8AC3E}">
        <p14:creationId xmlns:p14="http://schemas.microsoft.com/office/powerpoint/2010/main" val="36117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29" grpId="0" animBg="1"/>
      <p:bldP spid="33" grpId="0" animBg="1"/>
      <p:bldP spid="36" grpId="0" animBg="1"/>
      <p:bldP spid="37" grpId="0" animBg="1"/>
      <p:bldP spid="38" grpId="0" animBg="1"/>
      <p:bldP spid="40" grpId="0" animBg="1"/>
      <p:bldP spid="41" grpId="0" animBg="1"/>
      <p:bldP spid="42" grpId="0" animBg="1"/>
      <p:bldP spid="43" grpId="0" animBg="1"/>
      <p:bldP spid="44" grpId="0" animBg="1"/>
      <p:bldP spid="45" grpId="0" animBg="1"/>
      <p:bldP spid="46" grpId="0" animBg="1"/>
      <p:bldP spid="47" grpId="0" animBg="1"/>
      <p:bldP spid="50" grpId="0" animBg="1"/>
      <p:bldP spid="52" grpId="0" animBg="1"/>
      <p:bldP spid="53"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89DE843A-755D-44F7-9386-3734DED7C89D}"/>
                  </a:ext>
                </a:extLst>
              </p:cNvPr>
              <p:cNvSpPr txBox="1"/>
              <p:nvPr/>
            </p:nvSpPr>
            <p:spPr>
              <a:xfrm>
                <a:off x="2445635" y="2221725"/>
                <a:ext cx="6444328"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3200" i="1" smtClean="0">
                              <a:latin typeface="Cambria Math" panose="02040503050406030204" pitchFamily="18" charset="0"/>
                            </a:rPr>
                          </m:ctrlPr>
                        </m:fPr>
                        <m:num>
                          <m:sSup>
                            <m:sSupPr>
                              <m:ctrlPr>
                                <a:rPr lang="it-IT" sz="3200" i="1" smtClean="0">
                                  <a:latin typeface="Cambria Math" panose="02040503050406030204" pitchFamily="18" charset="0"/>
                                </a:rPr>
                              </m:ctrlPr>
                            </m:sSupPr>
                            <m:e>
                              <m:r>
                                <a:rPr lang="it-IT" sz="3200" b="0" i="1" smtClean="0">
                                  <a:latin typeface="Cambria Math" panose="02040503050406030204" pitchFamily="18" charset="0"/>
                                </a:rPr>
                                <m:t>𝑑</m:t>
                              </m:r>
                            </m:e>
                            <m:sup>
                              <m:r>
                                <a:rPr lang="it-IT" sz="3200" b="0" i="1" smtClean="0">
                                  <a:latin typeface="Cambria Math" panose="02040503050406030204" pitchFamily="18" charset="0"/>
                                </a:rPr>
                                <m:t>2</m:t>
                              </m:r>
                            </m:sup>
                          </m:sSup>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𝑑</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𝑥</m:t>
                              </m:r>
                            </m:e>
                            <m:sup>
                              <m:r>
                                <a:rPr lang="it-IT" sz="3200" b="0" i="1" smtClean="0">
                                  <a:latin typeface="Cambria Math" panose="02040503050406030204" pitchFamily="18" charset="0"/>
                                </a:rPr>
                                <m:t>2</m:t>
                              </m:r>
                            </m:sup>
                          </m:sSup>
                        </m:den>
                      </m:f>
                      <m:r>
                        <a:rPr lang="it-IT" sz="3200" b="0" i="1" smtClean="0">
                          <a:latin typeface="Cambria Math" panose="02040503050406030204" pitchFamily="18" charset="0"/>
                        </a:rPr>
                        <m:t>=0      </m:t>
                      </m:r>
                      <m:r>
                        <a:rPr lang="it-IT" sz="3200" b="0" i="1" smtClean="0">
                          <a:latin typeface="Cambria Math" panose="02040503050406030204" pitchFamily="18" charset="0"/>
                        </a:rPr>
                        <m:t>𝑜𝑣𝑣𝑒𝑟𝑜</m:t>
                      </m:r>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𝑑</m:t>
                          </m:r>
                        </m:num>
                        <m:den>
                          <m:r>
                            <a:rPr lang="it-IT" sz="3200" b="0" i="1" smtClean="0">
                              <a:latin typeface="Cambria Math" panose="02040503050406030204" pitchFamily="18" charset="0"/>
                            </a:rPr>
                            <m:t>𝑑𝑥</m:t>
                          </m:r>
                        </m:den>
                      </m:f>
                      <m:d>
                        <m:dPr>
                          <m:ctrlPr>
                            <a:rPr lang="it-IT" sz="3200" b="0" i="1" smtClean="0">
                              <a:latin typeface="Cambria Math" panose="02040503050406030204" pitchFamily="18" charset="0"/>
                            </a:rPr>
                          </m:ctrlPr>
                        </m:dPr>
                        <m:e>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𝑑</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0</m:t>
                                  </m:r>
                                </m:sub>
                              </m:sSub>
                            </m:num>
                            <m:den>
                              <m:r>
                                <a:rPr lang="it-IT" sz="3200" b="0" i="1" smtClean="0">
                                  <a:latin typeface="Cambria Math" panose="02040503050406030204" pitchFamily="18" charset="0"/>
                                </a:rPr>
                                <m:t>𝑑𝑥</m:t>
                              </m:r>
                            </m:den>
                          </m:f>
                        </m:e>
                      </m:d>
                      <m:r>
                        <a:rPr lang="it-IT" sz="3200" b="0" i="1" smtClean="0">
                          <a:latin typeface="Cambria Math" panose="02040503050406030204" pitchFamily="18" charset="0"/>
                        </a:rPr>
                        <m:t>=0</m:t>
                      </m:r>
                    </m:oMath>
                  </m:oMathPara>
                </a14:m>
                <a:endParaRPr lang="it-IT" sz="3200" dirty="0"/>
              </a:p>
            </p:txBody>
          </p:sp>
        </mc:Choice>
        <mc:Fallback xmlns="">
          <p:sp>
            <p:nvSpPr>
              <p:cNvPr id="2" name="CasellaDiTesto 1">
                <a:extLst>
                  <a:ext uri="{FF2B5EF4-FFF2-40B4-BE49-F238E27FC236}">
                    <a16:creationId xmlns:a16="http://schemas.microsoft.com/office/drawing/2014/main" id="{89DE843A-755D-44F7-9386-3734DED7C89D}"/>
                  </a:ext>
                </a:extLst>
              </p:cNvPr>
              <p:cNvSpPr txBox="1">
                <a:spLocks noRot="1" noChangeAspect="1" noMove="1" noResize="1" noEditPoints="1" noAdjustHandles="1" noChangeArrowheads="1" noChangeShapeType="1" noTextEdit="1"/>
              </p:cNvSpPr>
              <p:nvPr/>
            </p:nvSpPr>
            <p:spPr>
              <a:xfrm>
                <a:off x="2445635" y="2221725"/>
                <a:ext cx="6444328" cy="1116459"/>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8FBB505-D3A6-4EDC-831B-79109BD38E62}"/>
                  </a:ext>
                </a:extLst>
              </p:cNvPr>
              <p:cNvSpPr txBox="1"/>
              <p:nvPr/>
            </p:nvSpPr>
            <p:spPr>
              <a:xfrm>
                <a:off x="6557543" y="1016272"/>
                <a:ext cx="2739211" cy="1020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3200" i="1" smtClean="0">
                              <a:latin typeface="Cambria Math" panose="02040503050406030204" pitchFamily="18" charset="0"/>
                            </a:rPr>
                          </m:ctrlPr>
                        </m:fPr>
                        <m:num>
                          <m:r>
                            <a:rPr lang="it-IT" sz="3200" i="1" smtClean="0">
                              <a:latin typeface="Cambria Math" panose="02040503050406030204" pitchFamily="18" charset="0"/>
                              <a:ea typeface="Cambria Math" panose="02040503050406030204" pitchFamily="18" charset="0"/>
                            </a:rPr>
                            <m:t>𝜕</m:t>
                          </m:r>
                          <m:sSub>
                            <m:sSubPr>
                              <m:ctrlPr>
                                <a:rPr lang="it-IT" sz="320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0</m:t>
                              </m:r>
                            </m:sub>
                          </m:sSub>
                        </m:num>
                        <m:den>
                          <m:r>
                            <a:rPr lang="it-IT" sz="320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𝑦</m:t>
                          </m:r>
                        </m:den>
                      </m:f>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0</m:t>
                              </m:r>
                            </m:sub>
                          </m:sSub>
                        </m:num>
                        <m:den>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𝑧</m:t>
                          </m:r>
                        </m:den>
                      </m:f>
                      <m:r>
                        <a:rPr lang="it-IT" sz="3200" b="0" i="1" smtClean="0">
                          <a:latin typeface="Cambria Math" panose="02040503050406030204" pitchFamily="18" charset="0"/>
                        </a:rPr>
                        <m:t>=0</m:t>
                      </m:r>
                    </m:oMath>
                  </m:oMathPara>
                </a14:m>
                <a:endParaRPr lang="it-IT" sz="3200" dirty="0"/>
              </a:p>
            </p:txBody>
          </p:sp>
        </mc:Choice>
        <mc:Fallback xmlns="">
          <p:sp>
            <p:nvSpPr>
              <p:cNvPr id="3" name="CasellaDiTesto 2">
                <a:extLst>
                  <a:ext uri="{FF2B5EF4-FFF2-40B4-BE49-F238E27FC236}">
                    <a16:creationId xmlns:a16="http://schemas.microsoft.com/office/drawing/2014/main" id="{28FBB505-D3A6-4EDC-831B-79109BD38E62}"/>
                  </a:ext>
                </a:extLst>
              </p:cNvPr>
              <p:cNvSpPr txBox="1">
                <a:spLocks noRot="1" noChangeAspect="1" noMove="1" noResize="1" noEditPoints="1" noAdjustHandles="1" noChangeArrowheads="1" noChangeShapeType="1" noTextEdit="1"/>
              </p:cNvSpPr>
              <p:nvPr/>
            </p:nvSpPr>
            <p:spPr>
              <a:xfrm>
                <a:off x="6557543" y="1016272"/>
                <a:ext cx="2739211" cy="1020536"/>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75368F06-9109-4F17-AC66-8436834BB0EE}"/>
                  </a:ext>
                </a:extLst>
              </p:cNvPr>
              <p:cNvSpPr txBox="1"/>
              <p:nvPr/>
            </p:nvSpPr>
            <p:spPr>
              <a:xfrm>
                <a:off x="2547681" y="1207899"/>
                <a:ext cx="168238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sz="3200" i="1" smtClean="0">
                              <a:latin typeface="Cambria Math" panose="02040503050406030204" pitchFamily="18" charset="0"/>
                            </a:rPr>
                          </m:ctrlPr>
                        </m:sSupPr>
                        <m:e>
                          <m:r>
                            <m:rPr>
                              <m:sty m:val="p"/>
                            </m:rPr>
                            <a:rPr lang="it-IT" sz="3200" i="1" smtClean="0">
                              <a:latin typeface="Cambria Math" panose="02040503050406030204" pitchFamily="18" charset="0"/>
                              <a:ea typeface="Cambria Math" panose="02040503050406030204" pitchFamily="18" charset="0"/>
                            </a:rPr>
                            <m:t>∇</m:t>
                          </m:r>
                        </m:e>
                        <m:sup>
                          <m:r>
                            <a:rPr lang="it-IT" sz="3200" b="0" i="1" smtClean="0">
                              <a:latin typeface="Cambria Math" panose="02040503050406030204" pitchFamily="18" charset="0"/>
                            </a:rPr>
                            <m:t>2</m:t>
                          </m:r>
                        </m:sup>
                      </m:sSup>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0</m:t>
                          </m:r>
                        </m:sub>
                      </m:sSub>
                      <m:r>
                        <a:rPr lang="it-IT" sz="3200" b="0" i="1" smtClean="0">
                          <a:latin typeface="Cambria Math" panose="02040503050406030204" pitchFamily="18" charset="0"/>
                        </a:rPr>
                        <m:t>=0</m:t>
                      </m:r>
                    </m:oMath>
                  </m:oMathPara>
                </a14:m>
                <a:endParaRPr lang="it-IT" sz="3200" dirty="0"/>
              </a:p>
            </p:txBody>
          </p:sp>
        </mc:Choice>
        <mc:Fallback xmlns="">
          <p:sp>
            <p:nvSpPr>
              <p:cNvPr id="4" name="CasellaDiTesto 3">
                <a:extLst>
                  <a:ext uri="{FF2B5EF4-FFF2-40B4-BE49-F238E27FC236}">
                    <a16:creationId xmlns:a16="http://schemas.microsoft.com/office/drawing/2014/main" id="{75368F06-9109-4F17-AC66-8436834BB0EE}"/>
                  </a:ext>
                </a:extLst>
              </p:cNvPr>
              <p:cNvSpPr txBox="1">
                <a:spLocks noRot="1" noChangeAspect="1" noMove="1" noResize="1" noEditPoints="1" noAdjustHandles="1" noChangeArrowheads="1" noChangeShapeType="1" noTextEdit="1"/>
              </p:cNvSpPr>
              <p:nvPr/>
            </p:nvSpPr>
            <p:spPr>
              <a:xfrm>
                <a:off x="2547681" y="1207899"/>
                <a:ext cx="1682384" cy="492443"/>
              </a:xfrm>
              <a:prstGeom prst="rect">
                <a:avLst/>
              </a:prstGeom>
              <a:blipFill>
                <a:blip r:embed="rId4"/>
                <a:stretch>
                  <a:fillRect/>
                </a:stretch>
              </a:blipFill>
            </p:spPr>
            <p:txBody>
              <a:bodyPr/>
              <a:lstStyle/>
              <a:p>
                <a:r>
                  <a:rPr lang="it-IT">
                    <a:noFill/>
                  </a:rPr>
                  <a:t> </a:t>
                </a:r>
              </a:p>
            </p:txBody>
          </p:sp>
        </mc:Fallback>
      </mc:AlternateContent>
      <p:cxnSp>
        <p:nvCxnSpPr>
          <p:cNvPr id="6" name="Connettore 2 5">
            <a:extLst>
              <a:ext uri="{FF2B5EF4-FFF2-40B4-BE49-F238E27FC236}">
                <a16:creationId xmlns:a16="http://schemas.microsoft.com/office/drawing/2014/main" id="{B08F3F2A-A18F-4FBB-9C05-EECDA808039C}"/>
              </a:ext>
            </a:extLst>
          </p:cNvPr>
          <p:cNvCxnSpPr/>
          <p:nvPr/>
        </p:nvCxnSpPr>
        <p:spPr>
          <a:xfrm>
            <a:off x="2910494" y="1691070"/>
            <a:ext cx="0" cy="417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70A05345-596D-483D-BE89-FBF381399DC1}"/>
              </a:ext>
            </a:extLst>
          </p:cNvPr>
          <p:cNvSpPr txBox="1"/>
          <p:nvPr/>
        </p:nvSpPr>
        <p:spPr>
          <a:xfrm>
            <a:off x="4680199" y="1327280"/>
            <a:ext cx="2232236" cy="369332"/>
          </a:xfrm>
          <a:prstGeom prst="rect">
            <a:avLst/>
          </a:prstGeom>
          <a:noFill/>
        </p:spPr>
        <p:txBody>
          <a:bodyPr wrap="square" rtlCol="0">
            <a:spAutoFit/>
          </a:bodyPr>
          <a:lstStyle/>
          <a:p>
            <a:r>
              <a:rPr lang="it-IT" dirty="0"/>
              <a:t>Nel caso 1D</a:t>
            </a:r>
          </a:p>
        </p:txBody>
      </p:sp>
      <p:sp>
        <p:nvSpPr>
          <p:cNvPr id="9" name="CasellaDiTesto 8">
            <a:extLst>
              <a:ext uri="{FF2B5EF4-FFF2-40B4-BE49-F238E27FC236}">
                <a16:creationId xmlns:a16="http://schemas.microsoft.com/office/drawing/2014/main" id="{6BD7C61B-2781-4700-9665-2146E9A37F93}"/>
              </a:ext>
            </a:extLst>
          </p:cNvPr>
          <p:cNvSpPr txBox="1"/>
          <p:nvPr/>
        </p:nvSpPr>
        <p:spPr>
          <a:xfrm>
            <a:off x="146395" y="100744"/>
            <a:ext cx="12045605" cy="461665"/>
          </a:xfrm>
          <a:prstGeom prst="rect">
            <a:avLst/>
          </a:prstGeom>
          <a:noFill/>
        </p:spPr>
        <p:txBody>
          <a:bodyPr wrap="none" rtlCol="0">
            <a:spAutoFit/>
          </a:bodyPr>
          <a:lstStyle/>
          <a:p>
            <a:r>
              <a:rPr lang="it-IT" sz="2400" dirty="0"/>
              <a:t>In questo caso unidimensionale (1D), l’equazione di Laplace può essere risolta molto facilmente:</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96A14BD3-21E5-42E9-B905-611876326CED}"/>
                  </a:ext>
                </a:extLst>
              </p:cNvPr>
              <p:cNvSpPr txBox="1"/>
              <p:nvPr/>
            </p:nvSpPr>
            <p:spPr>
              <a:xfrm>
                <a:off x="3015130" y="3760237"/>
                <a:ext cx="2538452"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2800" b="0" i="1" smtClean="0">
                              <a:solidFill>
                                <a:srgbClr val="000000"/>
                              </a:solidFill>
                              <a:latin typeface="Cambria Math" panose="02040503050406030204" pitchFamily="18" charset="0"/>
                            </a:rPr>
                          </m:ctrlPr>
                        </m:fPr>
                        <m:num>
                          <m:r>
                            <a:rPr lang="it-IT" sz="2800" b="0" i="1" smtClean="0">
                              <a:latin typeface="Cambria Math" panose="02040503050406030204" pitchFamily="18" charset="0"/>
                            </a:rPr>
                            <m:t>𝑑</m:t>
                          </m:r>
                          <m:sSub>
                            <m:sSubPr>
                              <m:ctrlPr>
                                <a:rPr lang="it-IT" sz="2800" i="1">
                                  <a:solidFill>
                                    <a:srgbClr val="000000"/>
                                  </a:solidFill>
                                  <a:latin typeface="Cambria Math" panose="02040503050406030204" pitchFamily="18" charset="0"/>
                                </a:rPr>
                              </m:ctrlPr>
                            </m:sSubPr>
                            <m:e>
                              <m:r>
                                <a:rPr lang="it-IT" sz="2800" i="1">
                                  <a:solidFill>
                                    <a:srgbClr val="000000"/>
                                  </a:solidFill>
                                  <a:latin typeface="Cambria Math" panose="02040503050406030204" pitchFamily="18" charset="0"/>
                                </a:rPr>
                                <m:t>𝑉</m:t>
                              </m:r>
                            </m:e>
                            <m:sub>
                              <m:r>
                                <a:rPr lang="it-IT" sz="2800" i="1">
                                  <a:solidFill>
                                    <a:srgbClr val="000000"/>
                                  </a:solidFill>
                                  <a:latin typeface="Cambria Math" panose="02040503050406030204" pitchFamily="18" charset="0"/>
                                </a:rPr>
                                <m:t>0</m:t>
                              </m:r>
                            </m:sub>
                          </m:sSub>
                        </m:num>
                        <m:den>
                          <m:r>
                            <a:rPr lang="it-IT" sz="2800" b="0" i="1" smtClean="0">
                              <a:solidFill>
                                <a:srgbClr val="000000"/>
                              </a:solidFill>
                              <a:latin typeface="Cambria Math" panose="02040503050406030204" pitchFamily="18" charset="0"/>
                            </a:rPr>
                            <m:t>𝑑𝑥</m:t>
                          </m:r>
                        </m:den>
                      </m:f>
                      <m:r>
                        <a:rPr lang="it-IT" sz="2800" b="0" i="1"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rPr>
                        <m:t>𝑐𝑜𝑠𝑡</m:t>
                      </m:r>
                      <m:r>
                        <a:rPr lang="it-IT" sz="2800" b="0" i="1"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rPr>
                        <m:t>𝑎</m:t>
                      </m:r>
                      <m:r>
                        <a:rPr lang="it-IT" sz="2800" b="0" i="1" smtClean="0">
                          <a:solidFill>
                            <a:srgbClr val="000000"/>
                          </a:solidFill>
                          <a:latin typeface="Cambria Math" panose="02040503050406030204" pitchFamily="18" charset="0"/>
                        </a:rPr>
                        <m:t> </m:t>
                      </m:r>
                    </m:oMath>
                  </m:oMathPara>
                </a14:m>
                <a:endParaRPr lang="it-IT" sz="2800" dirty="0"/>
              </a:p>
            </p:txBody>
          </p:sp>
        </mc:Choice>
        <mc:Fallback xmlns="">
          <p:sp>
            <p:nvSpPr>
              <p:cNvPr id="10" name="CasellaDiTesto 9">
                <a:extLst>
                  <a:ext uri="{FF2B5EF4-FFF2-40B4-BE49-F238E27FC236}">
                    <a16:creationId xmlns:a16="http://schemas.microsoft.com/office/drawing/2014/main" id="{96A14BD3-21E5-42E9-B905-611876326CED}"/>
                  </a:ext>
                </a:extLst>
              </p:cNvPr>
              <p:cNvSpPr txBox="1">
                <a:spLocks noRot="1" noChangeAspect="1" noMove="1" noResize="1" noEditPoints="1" noAdjustHandles="1" noChangeArrowheads="1" noChangeShapeType="1" noTextEdit="1"/>
              </p:cNvSpPr>
              <p:nvPr/>
            </p:nvSpPr>
            <p:spPr>
              <a:xfrm>
                <a:off x="3015130" y="3760237"/>
                <a:ext cx="2538452" cy="818044"/>
              </a:xfrm>
              <a:prstGeom prst="rect">
                <a:avLst/>
              </a:prstGeom>
              <a:blipFill>
                <a:blip r:embed="rId5"/>
                <a:stretch>
                  <a:fillRect/>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EBBBE87C-980F-4FCE-B744-028066504355}"/>
              </a:ext>
            </a:extLst>
          </p:cNvPr>
          <p:cNvSpPr txBox="1"/>
          <p:nvPr/>
        </p:nvSpPr>
        <p:spPr>
          <a:xfrm>
            <a:off x="7692184" y="5133842"/>
            <a:ext cx="4161404" cy="707886"/>
          </a:xfrm>
          <a:prstGeom prst="rect">
            <a:avLst/>
          </a:prstGeom>
          <a:noFill/>
          <a:ln>
            <a:solidFill>
              <a:schemeClr val="bg1"/>
            </a:solidFill>
          </a:ln>
        </p:spPr>
        <p:txBody>
          <a:bodyPr wrap="square" rtlCol="0">
            <a:spAutoFit/>
          </a:bodyPr>
          <a:lstStyle/>
          <a:p>
            <a:pPr algn="ctr"/>
            <a:r>
              <a:rPr lang="it-IT" sz="2000" dirty="0"/>
              <a:t>SOLUZIONE UNIDIMENSIONALE DELL’EQUAZIONE DI LAPLACE</a:t>
            </a:r>
          </a:p>
        </p:txBody>
      </p:sp>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731E0AE2-D849-407E-A59F-62398F1C2B8C}"/>
                  </a:ext>
                </a:extLst>
              </p:cNvPr>
              <p:cNvSpPr/>
              <p:nvPr/>
            </p:nvSpPr>
            <p:spPr>
              <a:xfrm>
                <a:off x="6212638" y="3942742"/>
                <a:ext cx="199509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2800" i="1" smtClean="0">
                          <a:solidFill>
                            <a:srgbClr val="000000"/>
                          </a:solidFill>
                          <a:latin typeface="Cambria Math" panose="02040503050406030204" pitchFamily="18" charset="0"/>
                        </a:rPr>
                        <m:t>𝑑</m:t>
                      </m:r>
                      <m:sSub>
                        <m:sSubPr>
                          <m:ctrlPr>
                            <a:rPr lang="it-IT" sz="2800" i="1">
                              <a:solidFill>
                                <a:srgbClr val="000000"/>
                              </a:solidFill>
                              <a:latin typeface="Cambria Math" panose="02040503050406030204" pitchFamily="18" charset="0"/>
                            </a:rPr>
                          </m:ctrlPr>
                        </m:sSubPr>
                        <m:e>
                          <m:r>
                            <a:rPr lang="it-IT" sz="2800" i="1">
                              <a:solidFill>
                                <a:srgbClr val="000000"/>
                              </a:solidFill>
                              <a:latin typeface="Cambria Math" panose="02040503050406030204" pitchFamily="18" charset="0"/>
                            </a:rPr>
                            <m:t>𝑉</m:t>
                          </m:r>
                        </m:e>
                        <m:sub>
                          <m:r>
                            <a:rPr lang="it-IT" sz="2800" i="1">
                              <a:solidFill>
                                <a:srgbClr val="000000"/>
                              </a:solidFill>
                              <a:latin typeface="Cambria Math" panose="02040503050406030204" pitchFamily="18" charset="0"/>
                            </a:rPr>
                            <m:t>0</m:t>
                          </m:r>
                        </m:sub>
                      </m:sSub>
                      <m:r>
                        <a:rPr lang="it-IT" sz="2800" b="0" i="1"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rPr>
                        <m:t>𝑎</m:t>
                      </m:r>
                      <m:r>
                        <a:rPr lang="it-IT" sz="2800" b="0" i="1" smtClean="0">
                          <a:solidFill>
                            <a:srgbClr val="000000"/>
                          </a:solidFill>
                          <a:latin typeface="Cambria Math" panose="02040503050406030204" pitchFamily="18" charset="0"/>
                        </a:rPr>
                        <m:t> </m:t>
                      </m:r>
                      <m:r>
                        <a:rPr lang="it-IT" sz="2800" b="0" i="1" smtClean="0">
                          <a:solidFill>
                            <a:srgbClr val="000000"/>
                          </a:solidFill>
                          <a:latin typeface="Cambria Math" panose="02040503050406030204" pitchFamily="18" charset="0"/>
                        </a:rPr>
                        <m:t>𝑑𝑥</m:t>
                      </m:r>
                    </m:oMath>
                  </m:oMathPara>
                </a14:m>
                <a:endParaRPr lang="it-IT" sz="2800" dirty="0"/>
              </a:p>
            </p:txBody>
          </p:sp>
        </mc:Choice>
        <mc:Fallback xmlns="">
          <p:sp>
            <p:nvSpPr>
              <p:cNvPr id="12" name="Rettangolo 11">
                <a:extLst>
                  <a:ext uri="{FF2B5EF4-FFF2-40B4-BE49-F238E27FC236}">
                    <a16:creationId xmlns:a16="http://schemas.microsoft.com/office/drawing/2014/main" id="{731E0AE2-D849-407E-A59F-62398F1C2B8C}"/>
                  </a:ext>
                </a:extLst>
              </p:cNvPr>
              <p:cNvSpPr>
                <a:spLocks noRot="1" noChangeAspect="1" noMove="1" noResize="1" noEditPoints="1" noAdjustHandles="1" noChangeArrowheads="1" noChangeShapeType="1" noTextEdit="1"/>
              </p:cNvSpPr>
              <p:nvPr/>
            </p:nvSpPr>
            <p:spPr>
              <a:xfrm>
                <a:off x="6212638" y="3942742"/>
                <a:ext cx="1995098" cy="523220"/>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12">
                <a:extLst>
                  <a:ext uri="{FF2B5EF4-FFF2-40B4-BE49-F238E27FC236}">
                    <a16:creationId xmlns:a16="http://schemas.microsoft.com/office/drawing/2014/main" id="{286A0C9C-4F94-4782-A4AC-662397AE8C9A}"/>
                  </a:ext>
                </a:extLst>
              </p:cNvPr>
              <p:cNvSpPr/>
              <p:nvPr/>
            </p:nvSpPr>
            <p:spPr>
              <a:xfrm>
                <a:off x="3733485" y="5197165"/>
                <a:ext cx="3323168" cy="523220"/>
              </a:xfrm>
              <a:prstGeom prst="rect">
                <a:avLst/>
              </a:prstGeom>
              <a:ln w="381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800" i="1" smtClean="0">
                              <a:solidFill>
                                <a:srgbClr val="000000"/>
                              </a:solidFill>
                              <a:latin typeface="Cambria Math" panose="02040503050406030204" pitchFamily="18" charset="0"/>
                            </a:rPr>
                          </m:ctrlPr>
                        </m:sSubPr>
                        <m:e>
                          <m:r>
                            <a:rPr lang="it-IT" sz="2800" i="1">
                              <a:solidFill>
                                <a:srgbClr val="000000"/>
                              </a:solidFill>
                              <a:latin typeface="Cambria Math" panose="02040503050406030204" pitchFamily="18" charset="0"/>
                            </a:rPr>
                            <m:t>𝑉</m:t>
                          </m:r>
                        </m:e>
                        <m:sub>
                          <m:r>
                            <a:rPr lang="it-IT" sz="2800" i="1">
                              <a:solidFill>
                                <a:srgbClr val="000000"/>
                              </a:solidFill>
                              <a:latin typeface="Cambria Math" panose="02040503050406030204" pitchFamily="18" charset="0"/>
                            </a:rPr>
                            <m:t>0</m:t>
                          </m:r>
                        </m:sub>
                      </m:sSub>
                      <m:d>
                        <m:dPr>
                          <m:ctrlPr>
                            <a:rPr lang="it-IT" sz="2800" b="0" i="1" smtClean="0">
                              <a:solidFill>
                                <a:srgbClr val="000000"/>
                              </a:solidFill>
                              <a:latin typeface="Cambria Math" panose="02040503050406030204" pitchFamily="18" charset="0"/>
                            </a:rPr>
                          </m:ctrlPr>
                        </m:dPr>
                        <m:e>
                          <m:r>
                            <a:rPr lang="it-IT" sz="2800" b="0" i="1" smtClean="0">
                              <a:solidFill>
                                <a:srgbClr val="000000"/>
                              </a:solidFill>
                              <a:latin typeface="Cambria Math" panose="02040503050406030204" pitchFamily="18" charset="0"/>
                            </a:rPr>
                            <m:t>𝑥</m:t>
                          </m:r>
                        </m:e>
                      </m:d>
                      <m:r>
                        <a:rPr lang="it-IT" sz="2800" b="0" i="1"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rPr>
                        <m:t>𝑎𝑥</m:t>
                      </m:r>
                      <m:r>
                        <a:rPr lang="it-IT" sz="2800" b="0" i="1"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rPr>
                        <m:t>𝑏</m:t>
                      </m:r>
                    </m:oMath>
                  </m:oMathPara>
                </a14:m>
                <a:endParaRPr lang="it-IT" dirty="0"/>
              </a:p>
            </p:txBody>
          </p:sp>
        </mc:Choice>
        <mc:Fallback xmlns="">
          <p:sp>
            <p:nvSpPr>
              <p:cNvPr id="13" name="Rettangolo 12">
                <a:extLst>
                  <a:ext uri="{FF2B5EF4-FFF2-40B4-BE49-F238E27FC236}">
                    <a16:creationId xmlns:a16="http://schemas.microsoft.com/office/drawing/2014/main" id="{286A0C9C-4F94-4782-A4AC-662397AE8C9A}"/>
                  </a:ext>
                </a:extLst>
              </p:cNvPr>
              <p:cNvSpPr>
                <a:spLocks noRot="1" noChangeAspect="1" noMove="1" noResize="1" noEditPoints="1" noAdjustHandles="1" noChangeArrowheads="1" noChangeShapeType="1" noTextEdit="1"/>
              </p:cNvSpPr>
              <p:nvPr/>
            </p:nvSpPr>
            <p:spPr>
              <a:xfrm>
                <a:off x="3733485" y="5197165"/>
                <a:ext cx="3323168" cy="523220"/>
              </a:xfrm>
              <a:prstGeom prst="rect">
                <a:avLst/>
              </a:prstGeom>
              <a:blipFill>
                <a:blip r:embed="rId7"/>
                <a:stretch>
                  <a:fillRect/>
                </a:stretch>
              </a:blipFill>
              <a:ln w="38100">
                <a:solidFill>
                  <a:srgbClr val="FF0000"/>
                </a:solidFill>
              </a:ln>
            </p:spPr>
            <p:txBody>
              <a:bodyPr/>
              <a:lstStyle/>
              <a:p>
                <a:r>
                  <a:rPr lang="it-IT">
                    <a:noFill/>
                  </a:rPr>
                  <a:t> </a:t>
                </a:r>
              </a:p>
            </p:txBody>
          </p:sp>
        </mc:Fallback>
      </mc:AlternateContent>
      <p:sp>
        <p:nvSpPr>
          <p:cNvPr id="15" name="Freccia a destra 14">
            <a:extLst>
              <a:ext uri="{FF2B5EF4-FFF2-40B4-BE49-F238E27FC236}">
                <a16:creationId xmlns:a16="http://schemas.microsoft.com/office/drawing/2014/main" id="{5C0BCE82-9FE5-4D16-AB6D-0033FAEBE87B}"/>
              </a:ext>
            </a:extLst>
          </p:cNvPr>
          <p:cNvSpPr/>
          <p:nvPr/>
        </p:nvSpPr>
        <p:spPr>
          <a:xfrm>
            <a:off x="1515979" y="3885372"/>
            <a:ext cx="113326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780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10" grpId="0"/>
      <p:bldP spid="11" grpId="0" animBg="1"/>
      <p:bldP spid="12" grpId="0"/>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09D284B4-0F7C-4518-8F12-7680AC2A9E1D}"/>
                  </a:ext>
                </a:extLst>
              </p:cNvPr>
              <p:cNvSpPr txBox="1"/>
              <p:nvPr/>
            </p:nvSpPr>
            <p:spPr>
              <a:xfrm>
                <a:off x="109699" y="397129"/>
                <a:ext cx="12192000" cy="800219"/>
              </a:xfrm>
              <a:prstGeom prst="rect">
                <a:avLst/>
              </a:prstGeom>
              <a:noFill/>
            </p:spPr>
            <p:txBody>
              <a:bodyPr wrap="square" lIns="0" tIns="0" rIns="0" bIns="0" rtlCol="0">
                <a:spAutoFit/>
              </a:bodyPr>
              <a:lstStyle/>
              <a:p>
                <a:r>
                  <a:rPr lang="it-IT" sz="2800" b="1" dirty="0">
                    <a:solidFill>
                      <a:schemeClr val="accent1"/>
                    </a:solidFill>
                  </a:rPr>
                  <a:t>ESERCIZIO: </a:t>
                </a:r>
                <a:r>
                  <a:rPr lang="it-IT" sz="2400" dirty="0"/>
                  <a:t>RISOLVERE L’EQ. DI LAPLACE NEL CASO DI UN CONDENSATORE PIANO PER IL QUALE </a:t>
                </a:r>
                <a14:m>
                  <m:oMath xmlns:m="http://schemas.openxmlformats.org/officeDocument/2006/math">
                    <m:r>
                      <a:rPr lang="it-IT" sz="2400" b="0" i="0" smtClean="0">
                        <a:solidFill>
                          <a:srgbClr val="000000"/>
                        </a:solidFill>
                        <a:latin typeface="Cambria Math" panose="02040503050406030204" pitchFamily="18" charset="0"/>
                      </a:rPr>
                      <m:t>                         </m:t>
                    </m:r>
                    <m:r>
                      <a:rPr lang="it-IT" sz="2400" b="0" i="1" smtClean="0">
                        <a:solidFill>
                          <a:srgbClr val="000000"/>
                        </a:solidFill>
                        <a:latin typeface="Cambria Math" panose="02040503050406030204" pitchFamily="18" charset="0"/>
                      </a:rPr>
                      <m:t> </m:t>
                    </m:r>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𝑉</m:t>
                        </m:r>
                      </m:e>
                      <m:sub>
                        <m:r>
                          <a:rPr lang="it-IT" sz="2400" i="1">
                            <a:solidFill>
                              <a:srgbClr val="000000"/>
                            </a:solidFill>
                            <a:latin typeface="Cambria Math" panose="02040503050406030204" pitchFamily="18" charset="0"/>
                          </a:rPr>
                          <m:t>0</m:t>
                        </m:r>
                      </m:sub>
                    </m:sSub>
                    <m:d>
                      <m:dPr>
                        <m:ctrlPr>
                          <a:rPr lang="it-IT" sz="2400" b="0" i="1" smtClean="0">
                            <a:solidFill>
                              <a:srgbClr val="000000"/>
                            </a:solidFill>
                            <a:latin typeface="Cambria Math" panose="02040503050406030204" pitchFamily="18" charset="0"/>
                          </a:rPr>
                        </m:ctrlPr>
                      </m:dPr>
                      <m:e>
                        <m:r>
                          <a:rPr lang="it-IT" sz="2400" b="0" i="1" smtClean="0">
                            <a:solidFill>
                              <a:srgbClr val="000000"/>
                            </a:solidFill>
                            <a:latin typeface="Cambria Math" panose="02040503050406030204" pitchFamily="18" charset="0"/>
                          </a:rPr>
                          <m:t>0</m:t>
                        </m:r>
                      </m:e>
                    </m:d>
                    <m:r>
                      <a:rPr lang="it-IT" sz="2400" b="0" i="1" smtClean="0">
                        <a:solidFill>
                          <a:srgbClr val="000000"/>
                        </a:solidFill>
                        <a:latin typeface="Cambria Math" panose="02040503050406030204" pitchFamily="18" charset="0"/>
                        <a:ea typeface="Cambria Math" panose="02040503050406030204" pitchFamily="18" charset="0"/>
                      </a:rPr>
                      <m:t>=</m:t>
                    </m:r>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𝑉</m:t>
                        </m:r>
                      </m:e>
                      <m:sub>
                        <m:r>
                          <a:rPr lang="it-IT" sz="2400" b="0" i="1" smtClean="0">
                            <a:solidFill>
                              <a:srgbClr val="000000"/>
                            </a:solidFill>
                            <a:latin typeface="Cambria Math" panose="02040503050406030204" pitchFamily="18" charset="0"/>
                          </a:rPr>
                          <m:t>1</m:t>
                        </m:r>
                      </m:sub>
                    </m:sSub>
                    <m:r>
                      <a:rPr lang="it-IT" sz="2400" b="0" i="1" smtClean="0">
                        <a:solidFill>
                          <a:srgbClr val="000000"/>
                        </a:solidFill>
                        <a:latin typeface="Cambria Math" panose="02040503050406030204" pitchFamily="18" charset="0"/>
                      </a:rPr>
                      <m:t> </m:t>
                    </m:r>
                    <m:r>
                      <a:rPr lang="it-IT" sz="2400" b="0" i="1" smtClean="0">
                        <a:solidFill>
                          <a:srgbClr val="000000"/>
                        </a:solidFill>
                        <a:latin typeface="Cambria Math" panose="02040503050406030204" pitchFamily="18" charset="0"/>
                      </a:rPr>
                      <m:t>𝑒</m:t>
                    </m:r>
                    <m:sSub>
                      <m:sSubPr>
                        <m:ctrlPr>
                          <a:rPr lang="it-IT" sz="2400" i="1">
                            <a:solidFill>
                              <a:srgbClr val="000000"/>
                            </a:solidFill>
                            <a:latin typeface="Cambria Math" panose="02040503050406030204" pitchFamily="18" charset="0"/>
                          </a:rPr>
                        </m:ctrlPr>
                      </m:sSubPr>
                      <m:e>
                        <m:r>
                          <a:rPr lang="it-IT" sz="2400" b="0" i="1" smtClean="0">
                            <a:solidFill>
                              <a:srgbClr val="000000"/>
                            </a:solidFill>
                            <a:latin typeface="Cambria Math" panose="02040503050406030204" pitchFamily="18" charset="0"/>
                          </a:rPr>
                          <m:t> </m:t>
                        </m:r>
                        <m:r>
                          <a:rPr lang="it-IT" sz="2400" i="1">
                            <a:solidFill>
                              <a:srgbClr val="000000"/>
                            </a:solidFill>
                            <a:latin typeface="Cambria Math" panose="02040503050406030204" pitchFamily="18" charset="0"/>
                          </a:rPr>
                          <m:t>𝑉</m:t>
                        </m:r>
                      </m:e>
                      <m:sub>
                        <m:r>
                          <a:rPr lang="it-IT" sz="2400" i="1">
                            <a:solidFill>
                              <a:srgbClr val="000000"/>
                            </a:solidFill>
                            <a:latin typeface="Cambria Math" panose="02040503050406030204" pitchFamily="18" charset="0"/>
                          </a:rPr>
                          <m:t>0</m:t>
                        </m:r>
                      </m:sub>
                    </m:sSub>
                    <m:d>
                      <m:dPr>
                        <m:ctrlPr>
                          <a:rPr lang="it-IT" sz="2400" b="0" i="1" smtClean="0">
                            <a:solidFill>
                              <a:srgbClr val="000000"/>
                            </a:solidFill>
                            <a:latin typeface="Cambria Math" panose="02040503050406030204" pitchFamily="18" charset="0"/>
                          </a:rPr>
                        </m:ctrlPr>
                      </m:dPr>
                      <m:e>
                        <m:r>
                          <a:rPr lang="it-IT" sz="2400" b="0" i="1" smtClean="0">
                            <a:solidFill>
                              <a:srgbClr val="000000"/>
                            </a:solidFill>
                            <a:latin typeface="Cambria Math" panose="02040503050406030204" pitchFamily="18" charset="0"/>
                          </a:rPr>
                          <m:t>𝑑</m:t>
                        </m:r>
                      </m:e>
                    </m:d>
                    <m:r>
                      <a:rPr lang="it-IT" sz="2400" b="0" i="1" smtClean="0">
                        <a:solidFill>
                          <a:srgbClr val="000000"/>
                        </a:solidFill>
                        <a:latin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m:t>
                    </m:r>
                  </m:oMath>
                </a14:m>
                <a:endParaRPr lang="it-IT" sz="2800" dirty="0"/>
              </a:p>
            </p:txBody>
          </p:sp>
        </mc:Choice>
        <mc:Fallback xmlns="">
          <p:sp>
            <p:nvSpPr>
              <p:cNvPr id="5" name="CasellaDiTesto 4">
                <a:extLst>
                  <a:ext uri="{FF2B5EF4-FFF2-40B4-BE49-F238E27FC236}">
                    <a16:creationId xmlns:a16="http://schemas.microsoft.com/office/drawing/2014/main" id="{09D284B4-0F7C-4518-8F12-7680AC2A9E1D}"/>
                  </a:ext>
                </a:extLst>
              </p:cNvPr>
              <p:cNvSpPr txBox="1">
                <a:spLocks noRot="1" noChangeAspect="1" noMove="1" noResize="1" noEditPoints="1" noAdjustHandles="1" noChangeArrowheads="1" noChangeShapeType="1" noTextEdit="1"/>
              </p:cNvSpPr>
              <p:nvPr/>
            </p:nvSpPr>
            <p:spPr>
              <a:xfrm>
                <a:off x="109699" y="397129"/>
                <a:ext cx="12192000" cy="800219"/>
              </a:xfrm>
              <a:prstGeom prst="rect">
                <a:avLst/>
              </a:prstGeom>
              <a:blipFill>
                <a:blip r:embed="rId2"/>
                <a:stretch>
                  <a:fillRect l="-1800" t="-12977" r="-50" b="-8397"/>
                </a:stretch>
              </a:blipFill>
            </p:spPr>
            <p:txBody>
              <a:bodyPr/>
              <a:lstStyle/>
              <a:p>
                <a:r>
                  <a:rPr lang="it-IT">
                    <a:noFill/>
                  </a:rPr>
                  <a:t> </a:t>
                </a:r>
              </a:p>
            </p:txBody>
          </p:sp>
        </mc:Fallback>
      </mc:AlternateContent>
      <p:pic>
        <p:nvPicPr>
          <p:cNvPr id="15" name="Immagine 14" descr="Immagine che contiene sedendo, segnale, facciata, bianco&#10;&#10;Descrizione generata automaticamente">
            <a:extLst>
              <a:ext uri="{FF2B5EF4-FFF2-40B4-BE49-F238E27FC236}">
                <a16:creationId xmlns:a16="http://schemas.microsoft.com/office/drawing/2014/main" id="{E68E2985-2DFE-457D-808F-4166B893510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8000" contrast="78000"/>
                    </a14:imgEffect>
                  </a14:imgLayer>
                </a14:imgProps>
              </a:ext>
              <a:ext uri="{28A0092B-C50C-407E-A947-70E740481C1C}">
                <a14:useLocalDpi xmlns:a14="http://schemas.microsoft.com/office/drawing/2010/main" val="0"/>
              </a:ext>
            </a:extLst>
          </a:blip>
          <a:stretch>
            <a:fillRect/>
          </a:stretch>
        </p:blipFill>
        <p:spPr>
          <a:xfrm>
            <a:off x="351888" y="1547769"/>
            <a:ext cx="2797406" cy="2941550"/>
          </a:xfrm>
          <a:prstGeom prst="rect">
            <a:avLst/>
          </a:prstGeom>
          <a:effectLst>
            <a:outerShdw blurRad="50800" dist="50800" dir="5400000" algn="ctr" rotWithShape="0">
              <a:schemeClr val="bg1"/>
            </a:outerShdw>
          </a:effectLst>
        </p:spPr>
      </p:pic>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6066EED7-BEE1-4BC7-B466-1CC53A0ADC9B}"/>
                  </a:ext>
                </a:extLst>
              </p:cNvPr>
              <p:cNvSpPr txBox="1"/>
              <p:nvPr/>
            </p:nvSpPr>
            <p:spPr>
              <a:xfrm>
                <a:off x="5505276" y="1547769"/>
                <a:ext cx="276883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0</m:t>
                          </m:r>
                        </m:sub>
                      </m:sSub>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𝑥</m:t>
                          </m:r>
                        </m:e>
                      </m:d>
                      <m:r>
                        <a:rPr lang="it-IT" sz="3200" b="0" i="1" smtClean="0">
                          <a:latin typeface="Cambria Math" panose="02040503050406030204" pitchFamily="18" charset="0"/>
                        </a:rPr>
                        <m:t>=</m:t>
                      </m:r>
                      <m:r>
                        <a:rPr lang="it-IT" sz="3200" b="0" i="1" smtClean="0">
                          <a:latin typeface="Cambria Math" panose="02040503050406030204" pitchFamily="18" charset="0"/>
                        </a:rPr>
                        <m:t>𝑎𝑥</m:t>
                      </m:r>
                      <m:r>
                        <a:rPr lang="it-IT" sz="3200" b="0" i="1" smtClean="0">
                          <a:latin typeface="Cambria Math" panose="02040503050406030204" pitchFamily="18" charset="0"/>
                        </a:rPr>
                        <m:t>+</m:t>
                      </m:r>
                      <m:r>
                        <a:rPr lang="it-IT" sz="3200" b="0" i="1" smtClean="0">
                          <a:latin typeface="Cambria Math" panose="02040503050406030204" pitchFamily="18" charset="0"/>
                        </a:rPr>
                        <m:t>𝑏</m:t>
                      </m:r>
                    </m:oMath>
                  </m:oMathPara>
                </a14:m>
                <a:endParaRPr lang="it-IT" sz="3200" dirty="0"/>
              </a:p>
            </p:txBody>
          </p:sp>
        </mc:Choice>
        <mc:Fallback xmlns="">
          <p:sp>
            <p:nvSpPr>
              <p:cNvPr id="13" name="CasellaDiTesto 12">
                <a:extLst>
                  <a:ext uri="{FF2B5EF4-FFF2-40B4-BE49-F238E27FC236}">
                    <a16:creationId xmlns:a16="http://schemas.microsoft.com/office/drawing/2014/main" id="{6066EED7-BEE1-4BC7-B466-1CC53A0ADC9B}"/>
                  </a:ext>
                </a:extLst>
              </p:cNvPr>
              <p:cNvSpPr txBox="1">
                <a:spLocks noRot="1" noChangeAspect="1" noMove="1" noResize="1" noEditPoints="1" noAdjustHandles="1" noChangeArrowheads="1" noChangeShapeType="1" noTextEdit="1"/>
              </p:cNvSpPr>
              <p:nvPr/>
            </p:nvSpPr>
            <p:spPr>
              <a:xfrm>
                <a:off x="5505276" y="1547769"/>
                <a:ext cx="2768835" cy="49244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DE348216-1611-4A0A-9AA8-71AA175A098F}"/>
                  </a:ext>
                </a:extLst>
              </p:cNvPr>
              <p:cNvSpPr txBox="1"/>
              <p:nvPr/>
            </p:nvSpPr>
            <p:spPr>
              <a:xfrm>
                <a:off x="3931622" y="2477598"/>
                <a:ext cx="300223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0 </m:t>
                          </m:r>
                        </m:sub>
                      </m:sSub>
                      <m:d>
                        <m:dPr>
                          <m:ctrlPr>
                            <a:rPr lang="it-IT" sz="3200" b="0" i="1" smtClean="0">
                              <a:latin typeface="Cambria Math" panose="02040503050406030204" pitchFamily="18" charset="0"/>
                            </a:rPr>
                          </m:ctrlPr>
                        </m:dPr>
                        <m:e>
                          <m:r>
                            <a:rPr lang="it-IT" sz="3200" b="0" i="1" smtClean="0">
                              <a:latin typeface="Cambria Math" panose="02040503050406030204" pitchFamily="18" charset="0"/>
                            </a:rPr>
                            <m:t>0</m:t>
                          </m:r>
                        </m:e>
                      </m:d>
                      <m:r>
                        <a:rPr lang="it-IT" sz="3200" b="0" i="1" smtClean="0">
                          <a:latin typeface="Cambria Math" panose="02040503050406030204" pitchFamily="18" charset="0"/>
                        </a:rPr>
                        <m:t>=</m:t>
                      </m:r>
                      <m:r>
                        <a:rPr lang="it-IT" sz="3200" b="0" i="1" smtClean="0">
                          <a:latin typeface="Cambria Math" panose="02040503050406030204" pitchFamily="18" charset="0"/>
                        </a:rPr>
                        <m:t>𝑏</m:t>
                      </m:r>
                      <m:r>
                        <a:rPr lang="it-IT" sz="3200" b="0" i="1" smtClean="0">
                          <a:latin typeface="Cambria Math" panose="02040503050406030204" pitchFamily="18" charset="0"/>
                        </a:rPr>
                        <m:t>= </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1</m:t>
                          </m:r>
                        </m:sub>
                      </m:sSub>
                    </m:oMath>
                  </m:oMathPara>
                </a14:m>
                <a:endParaRPr lang="it-IT" sz="3200" dirty="0"/>
              </a:p>
            </p:txBody>
          </p:sp>
        </mc:Choice>
        <mc:Fallback xmlns="">
          <p:sp>
            <p:nvSpPr>
              <p:cNvPr id="14" name="CasellaDiTesto 13">
                <a:extLst>
                  <a:ext uri="{FF2B5EF4-FFF2-40B4-BE49-F238E27FC236}">
                    <a16:creationId xmlns:a16="http://schemas.microsoft.com/office/drawing/2014/main" id="{DE348216-1611-4A0A-9AA8-71AA175A098F}"/>
                  </a:ext>
                </a:extLst>
              </p:cNvPr>
              <p:cNvSpPr txBox="1">
                <a:spLocks noRot="1" noChangeAspect="1" noMove="1" noResize="1" noEditPoints="1" noAdjustHandles="1" noChangeArrowheads="1" noChangeShapeType="1" noTextEdit="1"/>
              </p:cNvSpPr>
              <p:nvPr/>
            </p:nvSpPr>
            <p:spPr>
              <a:xfrm>
                <a:off x="3931622" y="2477598"/>
                <a:ext cx="3002232" cy="492443"/>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1221D4C1-ABD2-407D-81A8-AF0EC63C32CA}"/>
                  </a:ext>
                </a:extLst>
              </p:cNvPr>
              <p:cNvSpPr txBox="1"/>
              <p:nvPr/>
            </p:nvSpPr>
            <p:spPr>
              <a:xfrm>
                <a:off x="5093175" y="4797918"/>
                <a:ext cx="3593035" cy="870879"/>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0</m:t>
                          </m:r>
                        </m:sub>
                      </m:sSub>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𝑥</m:t>
                          </m:r>
                        </m:e>
                      </m:d>
                      <m:r>
                        <a:rPr lang="it-IT" sz="3200" b="0" i="1" smtClean="0">
                          <a:latin typeface="Cambria Math" panose="02040503050406030204" pitchFamily="18" charset="0"/>
                        </a:rPr>
                        <m:t>= </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1</m:t>
                          </m:r>
                        </m:sub>
                      </m:sSub>
                      <m:r>
                        <a:rPr lang="it-IT" sz="3200" b="0" i="1" smtClean="0">
                          <a:latin typeface="Cambria Math" panose="02040503050406030204" pitchFamily="18" charset="0"/>
                        </a:rPr>
                        <m:t> </m:t>
                      </m:r>
                      <m:d>
                        <m:dPr>
                          <m:ctrlPr>
                            <a:rPr lang="it-IT" sz="3200" b="0" i="1" smtClean="0">
                              <a:latin typeface="Cambria Math" panose="02040503050406030204" pitchFamily="18" charset="0"/>
                            </a:rPr>
                          </m:ctrlPr>
                        </m:dPr>
                        <m:e>
                          <m:r>
                            <a:rPr lang="it-IT" sz="3200" b="0" i="1" smtClean="0">
                              <a:latin typeface="Cambria Math" panose="02040503050406030204" pitchFamily="18" charset="0"/>
                            </a:rPr>
                            <m:t>1−</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𝑥</m:t>
                              </m:r>
                            </m:num>
                            <m:den>
                              <m:r>
                                <a:rPr lang="it-IT" sz="3200" b="0" i="1" smtClean="0">
                                  <a:latin typeface="Cambria Math" panose="02040503050406030204" pitchFamily="18" charset="0"/>
                                </a:rPr>
                                <m:t>𝑑</m:t>
                              </m:r>
                            </m:den>
                          </m:f>
                        </m:e>
                      </m:d>
                    </m:oMath>
                  </m:oMathPara>
                </a14:m>
                <a:endParaRPr lang="it-IT" sz="3200" dirty="0"/>
              </a:p>
            </p:txBody>
          </p:sp>
        </mc:Choice>
        <mc:Fallback xmlns="">
          <p:sp>
            <p:nvSpPr>
              <p:cNvPr id="16" name="CasellaDiTesto 15">
                <a:extLst>
                  <a:ext uri="{FF2B5EF4-FFF2-40B4-BE49-F238E27FC236}">
                    <a16:creationId xmlns:a16="http://schemas.microsoft.com/office/drawing/2014/main" id="{1221D4C1-ABD2-407D-81A8-AF0EC63C32CA}"/>
                  </a:ext>
                </a:extLst>
              </p:cNvPr>
              <p:cNvSpPr txBox="1">
                <a:spLocks noRot="1" noChangeAspect="1" noMove="1" noResize="1" noEditPoints="1" noAdjustHandles="1" noChangeArrowheads="1" noChangeShapeType="1" noTextEdit="1"/>
              </p:cNvSpPr>
              <p:nvPr/>
            </p:nvSpPr>
            <p:spPr>
              <a:xfrm>
                <a:off x="5093175" y="4797918"/>
                <a:ext cx="3593035" cy="87087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CFD6931F-81BC-4143-9460-2273CF7DAE6B}"/>
                  </a:ext>
                </a:extLst>
              </p:cNvPr>
              <p:cNvSpPr txBox="1"/>
              <p:nvPr/>
            </p:nvSpPr>
            <p:spPr>
              <a:xfrm>
                <a:off x="3931622" y="3025225"/>
                <a:ext cx="6806542"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0</m:t>
                          </m:r>
                        </m:sub>
                      </m:sSub>
                      <m:d>
                        <m:dPr>
                          <m:ctrlPr>
                            <a:rPr lang="it-IT" sz="3200" b="0" i="1" smtClean="0">
                              <a:latin typeface="Cambria Math" panose="02040503050406030204" pitchFamily="18" charset="0"/>
                            </a:rPr>
                          </m:ctrlPr>
                        </m:dPr>
                        <m:e>
                          <m:r>
                            <a:rPr lang="it-IT" sz="3200" b="0" i="1" smtClean="0">
                              <a:latin typeface="Cambria Math" panose="02040503050406030204" pitchFamily="18" charset="0"/>
                            </a:rPr>
                            <m:t>𝑑</m:t>
                          </m:r>
                        </m:e>
                      </m:d>
                      <m:r>
                        <a:rPr lang="it-IT" sz="3200" b="0" i="1" smtClean="0">
                          <a:latin typeface="Cambria Math" panose="02040503050406030204" pitchFamily="18" charset="0"/>
                        </a:rPr>
                        <m:t>=</m:t>
                      </m:r>
                      <m:r>
                        <a:rPr lang="it-IT" sz="3200" b="0" i="1" smtClean="0">
                          <a:latin typeface="Cambria Math" panose="02040503050406030204" pitchFamily="18" charset="0"/>
                        </a:rPr>
                        <m:t>𝑎𝑑</m:t>
                      </m:r>
                      <m:r>
                        <a:rPr lang="it-IT" sz="3200" b="0" i="1" smtClean="0">
                          <a:latin typeface="Cambria Math" panose="02040503050406030204" pitchFamily="18" charset="0"/>
                        </a:rPr>
                        <m:t>+</m:t>
                      </m:r>
                      <m:r>
                        <a:rPr lang="it-IT" sz="3200" b="0" i="1" smtClean="0">
                          <a:latin typeface="Cambria Math" panose="02040503050406030204" pitchFamily="18" charset="0"/>
                        </a:rPr>
                        <m:t>𝑏</m:t>
                      </m:r>
                      <m:r>
                        <a:rPr lang="it-IT" sz="3200" b="0" i="1" smtClean="0">
                          <a:latin typeface="Cambria Math" panose="02040503050406030204" pitchFamily="18" charset="0"/>
                        </a:rPr>
                        <m:t>=0                   </m:t>
                      </m:r>
                      <m:r>
                        <a:rPr lang="it-IT" sz="3200" b="0" i="1" smtClean="0">
                          <a:latin typeface="Cambria Math" panose="02040503050406030204" pitchFamily="18" charset="0"/>
                        </a:rPr>
                        <m:t>𝑎</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1</m:t>
                              </m:r>
                            </m:sub>
                          </m:sSub>
                        </m:num>
                        <m:den>
                          <m:r>
                            <a:rPr lang="it-IT" sz="3200" b="0" i="1" smtClean="0">
                              <a:latin typeface="Cambria Math" panose="02040503050406030204" pitchFamily="18" charset="0"/>
                            </a:rPr>
                            <m:t>𝑑</m:t>
                          </m:r>
                        </m:den>
                      </m:f>
                    </m:oMath>
                  </m:oMathPara>
                </a14:m>
                <a:endParaRPr lang="it-IT" sz="3200" dirty="0"/>
              </a:p>
            </p:txBody>
          </p:sp>
        </mc:Choice>
        <mc:Fallback xmlns="">
          <p:sp>
            <p:nvSpPr>
              <p:cNvPr id="17" name="CasellaDiTesto 16">
                <a:extLst>
                  <a:ext uri="{FF2B5EF4-FFF2-40B4-BE49-F238E27FC236}">
                    <a16:creationId xmlns:a16="http://schemas.microsoft.com/office/drawing/2014/main" id="{CFD6931F-81BC-4143-9460-2273CF7DAE6B}"/>
                  </a:ext>
                </a:extLst>
              </p:cNvPr>
              <p:cNvSpPr txBox="1">
                <a:spLocks noRot="1" noChangeAspect="1" noMove="1" noResize="1" noEditPoints="1" noAdjustHandles="1" noChangeArrowheads="1" noChangeShapeType="1" noTextEdit="1"/>
              </p:cNvSpPr>
              <p:nvPr/>
            </p:nvSpPr>
            <p:spPr>
              <a:xfrm>
                <a:off x="3931622" y="3025225"/>
                <a:ext cx="6806542" cy="921984"/>
              </a:xfrm>
              <a:prstGeom prst="rect">
                <a:avLst/>
              </a:prstGeom>
              <a:blipFill>
                <a:blip r:embed="rId8"/>
                <a:stretch>
                  <a:fillRect/>
                </a:stretch>
              </a:blipFill>
            </p:spPr>
            <p:txBody>
              <a:bodyPr/>
              <a:lstStyle/>
              <a:p>
                <a:r>
                  <a:rPr lang="it-IT">
                    <a:noFill/>
                  </a:rPr>
                  <a:t> </a:t>
                </a:r>
              </a:p>
            </p:txBody>
          </p:sp>
        </mc:Fallback>
      </mc:AlternateContent>
      <p:sp>
        <p:nvSpPr>
          <p:cNvPr id="18" name="Parentesi graffa aperta 17">
            <a:extLst>
              <a:ext uri="{FF2B5EF4-FFF2-40B4-BE49-F238E27FC236}">
                <a16:creationId xmlns:a16="http://schemas.microsoft.com/office/drawing/2014/main" id="{45AD87EB-3E3B-4A0D-BFCE-C02A6AF6A55D}"/>
              </a:ext>
            </a:extLst>
          </p:cNvPr>
          <p:cNvSpPr/>
          <p:nvPr/>
        </p:nvSpPr>
        <p:spPr>
          <a:xfrm>
            <a:off x="3551602" y="2390633"/>
            <a:ext cx="380020" cy="15565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9" name="Freccia a destra 18">
            <a:extLst>
              <a:ext uri="{FF2B5EF4-FFF2-40B4-BE49-F238E27FC236}">
                <a16:creationId xmlns:a16="http://schemas.microsoft.com/office/drawing/2014/main" id="{13D19331-6DA8-49A0-BDA4-A3A92E7DCF8A}"/>
              </a:ext>
            </a:extLst>
          </p:cNvPr>
          <p:cNvSpPr/>
          <p:nvPr/>
        </p:nvSpPr>
        <p:spPr>
          <a:xfrm>
            <a:off x="8048106" y="3357030"/>
            <a:ext cx="676531" cy="258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a destra 25">
            <a:extLst>
              <a:ext uri="{FF2B5EF4-FFF2-40B4-BE49-F238E27FC236}">
                <a16:creationId xmlns:a16="http://schemas.microsoft.com/office/drawing/2014/main" id="{67DD634C-19B8-499C-AB12-A12DB55D3963}"/>
              </a:ext>
            </a:extLst>
          </p:cNvPr>
          <p:cNvSpPr/>
          <p:nvPr/>
        </p:nvSpPr>
        <p:spPr>
          <a:xfrm>
            <a:off x="8048106" y="2489014"/>
            <a:ext cx="676531" cy="27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70328520-DD22-4E34-B5EA-B7DD08B35169}"/>
                  </a:ext>
                </a:extLst>
              </p:cNvPr>
              <p:cNvSpPr txBox="1"/>
              <p:nvPr/>
            </p:nvSpPr>
            <p:spPr>
              <a:xfrm>
                <a:off x="8957453" y="2310655"/>
                <a:ext cx="1604513"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𝑏</m:t>
                      </m:r>
                      <m:r>
                        <a:rPr lang="it-IT" sz="3200" b="0" i="1" smtClean="0">
                          <a:latin typeface="Cambria Math" panose="02040503050406030204" pitchFamily="18" charset="0"/>
                        </a:rPr>
                        <m:t>= </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rPr>
                            <m:t>𝑉</m:t>
                          </m:r>
                        </m:e>
                        <m:sub>
                          <m:r>
                            <a:rPr lang="it-IT" sz="3200" b="0" i="1" smtClean="0">
                              <a:latin typeface="Cambria Math" panose="02040503050406030204" pitchFamily="18" charset="0"/>
                            </a:rPr>
                            <m:t>1</m:t>
                          </m:r>
                        </m:sub>
                      </m:sSub>
                    </m:oMath>
                  </m:oMathPara>
                </a14:m>
                <a:endParaRPr lang="it-IT" sz="3200" dirty="0"/>
              </a:p>
            </p:txBody>
          </p:sp>
        </mc:Choice>
        <mc:Fallback xmlns="">
          <p:sp>
            <p:nvSpPr>
              <p:cNvPr id="28" name="CasellaDiTesto 27">
                <a:extLst>
                  <a:ext uri="{FF2B5EF4-FFF2-40B4-BE49-F238E27FC236}">
                    <a16:creationId xmlns:a16="http://schemas.microsoft.com/office/drawing/2014/main" id="{70328520-DD22-4E34-B5EA-B7DD08B35169}"/>
                  </a:ext>
                </a:extLst>
              </p:cNvPr>
              <p:cNvSpPr txBox="1">
                <a:spLocks noRot="1" noChangeAspect="1" noMove="1" noResize="1" noEditPoints="1" noAdjustHandles="1" noChangeArrowheads="1" noChangeShapeType="1" noTextEdit="1"/>
              </p:cNvSpPr>
              <p:nvPr/>
            </p:nvSpPr>
            <p:spPr>
              <a:xfrm>
                <a:off x="8957453" y="2310655"/>
                <a:ext cx="1604513" cy="584775"/>
              </a:xfrm>
              <a:prstGeom prst="rect">
                <a:avLst/>
              </a:prstGeom>
              <a:blipFill>
                <a:blip r:embed="rId9"/>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9724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P spid="17" grpId="0"/>
      <p:bldP spid="18" grpId="0" animBg="1"/>
      <p:bldP spid="19" grpId="0" animBg="1"/>
      <p:bldP spid="26"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74F31CA-2F90-4E10-8092-DCCF95587FED}"/>
              </a:ext>
            </a:extLst>
          </p:cNvPr>
          <p:cNvSpPr txBox="1"/>
          <p:nvPr/>
        </p:nvSpPr>
        <p:spPr>
          <a:xfrm>
            <a:off x="3272310" y="843700"/>
            <a:ext cx="5647380" cy="307777"/>
          </a:xfrm>
          <a:prstGeom prst="rect">
            <a:avLst/>
          </a:prstGeom>
          <a:noFill/>
        </p:spPr>
        <p:txBody>
          <a:bodyPr wrap="none" lIns="0" tIns="0" rIns="0" bIns="0" rtlCol="0">
            <a:spAutoFit/>
          </a:bodyPr>
          <a:lstStyle/>
          <a:p>
            <a:r>
              <a:rPr lang="it-IT" sz="2000" dirty="0"/>
              <a:t>ABBANDONIAMO L’IPOTESI CHE LO SPAZIO SIA VUOTO</a:t>
            </a:r>
          </a:p>
        </p:txBody>
      </p:sp>
      <p:sp>
        <p:nvSpPr>
          <p:cNvPr id="3" name="CasellaDiTesto 2">
            <a:extLst>
              <a:ext uri="{FF2B5EF4-FFF2-40B4-BE49-F238E27FC236}">
                <a16:creationId xmlns:a16="http://schemas.microsoft.com/office/drawing/2014/main" id="{3A6D093E-F9F2-4196-B162-FCDFE5F047A5}"/>
              </a:ext>
            </a:extLst>
          </p:cNvPr>
          <p:cNvSpPr txBox="1"/>
          <p:nvPr/>
        </p:nvSpPr>
        <p:spPr>
          <a:xfrm>
            <a:off x="2199227" y="93884"/>
            <a:ext cx="8019429" cy="584775"/>
          </a:xfrm>
          <a:prstGeom prst="rect">
            <a:avLst/>
          </a:prstGeom>
          <a:noFill/>
          <a:ln>
            <a:solidFill>
              <a:schemeClr val="bg1"/>
            </a:solidFill>
          </a:ln>
        </p:spPr>
        <p:txBody>
          <a:bodyPr wrap="square" rtlCol="0">
            <a:spAutoFit/>
          </a:bodyPr>
          <a:lstStyle/>
          <a:p>
            <a:r>
              <a:rPr lang="it-IT" sz="3200" b="1" dirty="0">
                <a:solidFill>
                  <a:schemeClr val="accent1"/>
                </a:solidFill>
              </a:rPr>
              <a:t>ELETTROSTATICA IN PRESENZA DI DIELETTRICI</a:t>
            </a:r>
          </a:p>
        </p:txBody>
      </p:sp>
      <p:sp>
        <p:nvSpPr>
          <p:cNvPr id="4" name="CasellaDiTesto 3">
            <a:extLst>
              <a:ext uri="{FF2B5EF4-FFF2-40B4-BE49-F238E27FC236}">
                <a16:creationId xmlns:a16="http://schemas.microsoft.com/office/drawing/2014/main" id="{7FEE3774-AC0C-4A6E-8083-9F0D67F60970}"/>
              </a:ext>
            </a:extLst>
          </p:cNvPr>
          <p:cNvSpPr txBox="1"/>
          <p:nvPr/>
        </p:nvSpPr>
        <p:spPr>
          <a:xfrm>
            <a:off x="4349281" y="1319487"/>
            <a:ext cx="3065519" cy="307777"/>
          </a:xfrm>
          <a:prstGeom prst="rect">
            <a:avLst/>
          </a:prstGeom>
          <a:noFill/>
        </p:spPr>
        <p:txBody>
          <a:bodyPr wrap="none" lIns="0" tIns="0" rIns="0" bIns="0" rtlCol="0">
            <a:spAutoFit/>
          </a:bodyPr>
          <a:lstStyle/>
          <a:p>
            <a:r>
              <a:rPr lang="it-IT" sz="2000" b="1" dirty="0">
                <a:solidFill>
                  <a:schemeClr val="accent1"/>
                </a:solidFill>
              </a:rPr>
              <a:t>Caso del condensatore piano</a:t>
            </a:r>
            <a:endParaRPr lang="it-IT" sz="2000" i="1" dirty="0"/>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CD3414B1-65C0-4806-BA4C-7349FEA59CCC}"/>
                  </a:ext>
                </a:extLst>
              </p:cNvPr>
              <p:cNvSpPr txBox="1"/>
              <p:nvPr/>
            </p:nvSpPr>
            <p:spPr>
              <a:xfrm>
                <a:off x="679811" y="3593048"/>
                <a:ext cx="17195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𝑄</m:t>
                      </m:r>
                      <m:r>
                        <a:rPr lang="it-IT" sz="2800" b="0" i="1" smtClean="0">
                          <a:latin typeface="Cambria Math" panose="02040503050406030204" pitchFamily="18" charset="0"/>
                        </a:rPr>
                        <m:t>=</m:t>
                      </m:r>
                      <m:sSub>
                        <m:sSubPr>
                          <m:ctrlPr>
                            <a:rPr lang="it-IT" sz="2800" b="0" i="1" smtClean="0">
                              <a:latin typeface="Cambria Math" panose="02040503050406030204" pitchFamily="18" charset="0"/>
                            </a:rPr>
                          </m:ctrlPr>
                        </m:sSubPr>
                        <m:e>
                          <m:r>
                            <a:rPr lang="it-IT" sz="2800" b="0" i="1" smtClean="0">
                              <a:latin typeface="Cambria Math" panose="02040503050406030204" pitchFamily="18" charset="0"/>
                            </a:rPr>
                            <m:t>𝐶</m:t>
                          </m:r>
                        </m:e>
                        <m:sub>
                          <m:r>
                            <a:rPr lang="it-IT" sz="2800" b="0" i="1" smtClean="0">
                              <a:latin typeface="Cambria Math" panose="02040503050406030204" pitchFamily="18" charset="0"/>
                            </a:rPr>
                            <m:t>0</m:t>
                          </m:r>
                        </m:sub>
                      </m:sSub>
                      <m:r>
                        <a:rPr lang="it-IT" sz="2800" b="0" i="1" smtClean="0">
                          <a:latin typeface="Cambria Math" panose="02040503050406030204" pitchFamily="18" charset="0"/>
                          <a:ea typeface="Cambria Math" panose="02040503050406030204" pitchFamily="18" charset="0"/>
                        </a:rPr>
                        <m:t>∆</m:t>
                      </m:r>
                      <m:sSub>
                        <m:sSubPr>
                          <m:ctrlPr>
                            <a:rPr lang="it-IT" sz="2800" b="0" i="1" smtClean="0">
                              <a:latin typeface="Cambria Math" panose="02040503050406030204" pitchFamily="18" charset="0"/>
                            </a:rPr>
                          </m:ctrlPr>
                        </m:sSubPr>
                        <m:e>
                          <m:r>
                            <a:rPr lang="it-IT" sz="2800" b="0" i="1" smtClean="0">
                              <a:latin typeface="Cambria Math" panose="02040503050406030204" pitchFamily="18" charset="0"/>
                            </a:rPr>
                            <m:t>𝑉</m:t>
                          </m:r>
                        </m:e>
                        <m:sub>
                          <m:r>
                            <a:rPr lang="it-IT" sz="2800" b="0" i="1" smtClean="0">
                              <a:latin typeface="Cambria Math" panose="02040503050406030204" pitchFamily="18" charset="0"/>
                            </a:rPr>
                            <m:t>0</m:t>
                          </m:r>
                        </m:sub>
                      </m:sSub>
                    </m:oMath>
                  </m:oMathPara>
                </a14:m>
                <a:endParaRPr lang="it-IT" sz="2800" dirty="0"/>
              </a:p>
            </p:txBody>
          </p:sp>
        </mc:Choice>
        <mc:Fallback xmlns="">
          <p:sp>
            <p:nvSpPr>
              <p:cNvPr id="5" name="CasellaDiTesto 4">
                <a:extLst>
                  <a:ext uri="{FF2B5EF4-FFF2-40B4-BE49-F238E27FC236}">
                    <a16:creationId xmlns:a16="http://schemas.microsoft.com/office/drawing/2014/main" id="{CD3414B1-65C0-4806-BA4C-7349FEA59CCC}"/>
                  </a:ext>
                </a:extLst>
              </p:cNvPr>
              <p:cNvSpPr txBox="1">
                <a:spLocks noRot="1" noChangeAspect="1" noMove="1" noResize="1" noEditPoints="1" noAdjustHandles="1" noChangeArrowheads="1" noChangeShapeType="1" noTextEdit="1"/>
              </p:cNvSpPr>
              <p:nvPr/>
            </p:nvSpPr>
            <p:spPr>
              <a:xfrm>
                <a:off x="679811" y="3593048"/>
                <a:ext cx="1719573" cy="430887"/>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CDD38C9-2F0F-487D-AA53-B98C55931728}"/>
                  </a:ext>
                </a:extLst>
              </p:cNvPr>
              <p:cNvSpPr txBox="1"/>
              <p:nvPr/>
            </p:nvSpPr>
            <p:spPr>
              <a:xfrm>
                <a:off x="4286419" y="5250111"/>
                <a:ext cx="1564466" cy="553998"/>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600" i="1" smtClean="0">
                              <a:solidFill>
                                <a:srgbClr val="000000"/>
                              </a:solidFill>
                              <a:latin typeface="Cambria Math" panose="02040503050406030204" pitchFamily="18" charset="0"/>
                            </a:rPr>
                          </m:ctrlPr>
                        </m:sSubPr>
                        <m:e>
                          <m:r>
                            <a:rPr lang="it-IT" sz="3600" i="1">
                              <a:solidFill>
                                <a:srgbClr val="000000"/>
                              </a:solidFill>
                              <a:latin typeface="Cambria Math" panose="02040503050406030204" pitchFamily="18" charset="0"/>
                            </a:rPr>
                            <m:t>𝐶</m:t>
                          </m:r>
                        </m:e>
                        <m:sub>
                          <m:r>
                            <a:rPr lang="it-IT" sz="3600" i="1">
                              <a:solidFill>
                                <a:srgbClr val="000000"/>
                              </a:solidFill>
                              <a:latin typeface="Cambria Math" panose="02040503050406030204" pitchFamily="18" charset="0"/>
                            </a:rPr>
                            <m:t>0</m:t>
                          </m:r>
                        </m:sub>
                      </m:sSub>
                      <m:r>
                        <a:rPr lang="it-IT" sz="3600" i="1" smtClean="0">
                          <a:solidFill>
                            <a:srgbClr val="000000"/>
                          </a:solidFill>
                          <a:latin typeface="Cambria Math" panose="02040503050406030204" pitchFamily="18" charset="0"/>
                          <a:ea typeface="Cambria Math" panose="02040503050406030204" pitchFamily="18" charset="0"/>
                        </a:rPr>
                        <m:t>∝</m:t>
                      </m:r>
                      <m:sSub>
                        <m:sSubPr>
                          <m:ctrlPr>
                            <a:rPr lang="it-IT" sz="3600" i="1">
                              <a:solidFill>
                                <a:srgbClr val="000000"/>
                              </a:solidFill>
                              <a:latin typeface="Cambria Math" panose="02040503050406030204" pitchFamily="18" charset="0"/>
                            </a:rPr>
                          </m:ctrlPr>
                        </m:sSubPr>
                        <m:e>
                          <m:r>
                            <a:rPr lang="it-IT" sz="3600" i="1" smtClean="0">
                              <a:solidFill>
                                <a:srgbClr val="000000"/>
                              </a:solidFill>
                              <a:latin typeface="Cambria Math" panose="02040503050406030204" pitchFamily="18" charset="0"/>
                              <a:ea typeface="Cambria Math" panose="02040503050406030204" pitchFamily="18" charset="0"/>
                            </a:rPr>
                            <m:t>𝜀</m:t>
                          </m:r>
                        </m:e>
                        <m:sub>
                          <m:r>
                            <a:rPr lang="it-IT" sz="3600" i="1">
                              <a:solidFill>
                                <a:srgbClr val="000000"/>
                              </a:solidFill>
                              <a:latin typeface="Cambria Math" panose="02040503050406030204" pitchFamily="18" charset="0"/>
                            </a:rPr>
                            <m:t>0</m:t>
                          </m:r>
                        </m:sub>
                      </m:sSub>
                    </m:oMath>
                  </m:oMathPara>
                </a14:m>
                <a:endParaRPr lang="it-IT" sz="3600" dirty="0"/>
              </a:p>
            </p:txBody>
          </p:sp>
        </mc:Choice>
        <mc:Fallback xmlns="">
          <p:sp>
            <p:nvSpPr>
              <p:cNvPr id="6" name="CasellaDiTesto 5">
                <a:extLst>
                  <a:ext uri="{FF2B5EF4-FFF2-40B4-BE49-F238E27FC236}">
                    <a16:creationId xmlns:a16="http://schemas.microsoft.com/office/drawing/2014/main" id="{FCDD38C9-2F0F-487D-AA53-B98C55931728}"/>
                  </a:ext>
                </a:extLst>
              </p:cNvPr>
              <p:cNvSpPr txBox="1">
                <a:spLocks noRot="1" noChangeAspect="1" noMove="1" noResize="1" noEditPoints="1" noAdjustHandles="1" noChangeArrowheads="1" noChangeShapeType="1" noTextEdit="1"/>
              </p:cNvSpPr>
              <p:nvPr/>
            </p:nvSpPr>
            <p:spPr>
              <a:xfrm>
                <a:off x="4286419" y="5250111"/>
                <a:ext cx="1564466" cy="553998"/>
              </a:xfrm>
              <a:prstGeom prst="rect">
                <a:avLst/>
              </a:prstGeom>
              <a:blipFill>
                <a:blip r:embed="rId3"/>
                <a:stretch>
                  <a:fillRect/>
                </a:stretch>
              </a:blipFill>
              <a:ln w="38100">
                <a:solidFill>
                  <a:srgbClr val="FF0000"/>
                </a:solidFill>
              </a:ln>
            </p:spPr>
            <p:txBody>
              <a:bodyPr/>
              <a:lstStyle/>
              <a:p>
                <a:r>
                  <a:rPr lang="it-IT">
                    <a:noFill/>
                  </a:rPr>
                  <a:t> </a:t>
                </a:r>
              </a:p>
            </p:txBody>
          </p:sp>
        </mc:Fallback>
      </mc:AlternateContent>
      <p:pic>
        <p:nvPicPr>
          <p:cNvPr id="10" name="Immagine 9" descr="Immagine che contiene testo&#10;&#10;Descrizione generata automaticamente">
            <a:extLst>
              <a:ext uri="{FF2B5EF4-FFF2-40B4-BE49-F238E27FC236}">
                <a16:creationId xmlns:a16="http://schemas.microsoft.com/office/drawing/2014/main" id="{71A35F47-FC34-48F9-A998-7185FE5EDF84}"/>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2000" contrast="83000"/>
                    </a14:imgEffect>
                  </a14:imgLayer>
                </a14:imgProps>
              </a:ext>
              <a:ext uri="{28A0092B-C50C-407E-A947-70E740481C1C}">
                <a14:useLocalDpi xmlns:a14="http://schemas.microsoft.com/office/drawing/2010/main" val="0"/>
              </a:ext>
            </a:extLst>
          </a:blip>
          <a:srcRect l="21075" t="23299" r="41330" b="21304"/>
          <a:stretch/>
        </p:blipFill>
        <p:spPr>
          <a:xfrm rot="16200000">
            <a:off x="8439360" y="1039494"/>
            <a:ext cx="2721900" cy="4476488"/>
          </a:xfrm>
          <a:prstGeom prst="rect">
            <a:avLst/>
          </a:prstGeom>
        </p:spPr>
      </p:pic>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07568694-81AA-499F-9B38-FCCD764EC01F}"/>
                  </a:ext>
                </a:extLst>
              </p:cNvPr>
              <p:cNvSpPr/>
              <p:nvPr/>
            </p:nvSpPr>
            <p:spPr>
              <a:xfrm>
                <a:off x="3272310" y="3308976"/>
                <a:ext cx="1792735" cy="9221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it-IT" sz="2400" i="1" smtClean="0">
                              <a:solidFill>
                                <a:srgbClr val="000000"/>
                              </a:solidFill>
                              <a:latin typeface="Cambria Math" panose="02040503050406030204" pitchFamily="18" charset="0"/>
                            </a:rPr>
                          </m:ctrlPr>
                        </m:dPr>
                        <m:e>
                          <m:sSub>
                            <m:sSubPr>
                              <m:ctrlPr>
                                <a:rPr lang="it-IT" sz="2400" i="1">
                                  <a:solidFill>
                                    <a:srgbClr val="000000"/>
                                  </a:solidFill>
                                  <a:latin typeface="Cambria Math" panose="02040503050406030204" pitchFamily="18" charset="0"/>
                                </a:rPr>
                              </m:ctrlPr>
                            </m:sSubPr>
                            <m:e>
                              <m:r>
                                <a:rPr lang="it-IT" sz="2400" i="1">
                                  <a:solidFill>
                                    <a:srgbClr val="000000"/>
                                  </a:solidFill>
                                  <a:latin typeface="Cambria Math" panose="02040503050406030204" pitchFamily="18" charset="0"/>
                                </a:rPr>
                                <m:t>𝐶</m:t>
                              </m:r>
                            </m:e>
                            <m:sub>
                              <m:r>
                                <a:rPr lang="it-IT" sz="2400" i="1">
                                  <a:solidFill>
                                    <a:srgbClr val="000000"/>
                                  </a:solidFill>
                                  <a:latin typeface="Cambria Math" panose="02040503050406030204" pitchFamily="18" charset="0"/>
                                </a:rPr>
                                <m:t>0</m:t>
                              </m:r>
                            </m:sub>
                          </m:sSub>
                          <m:r>
                            <a:rPr lang="it-IT" sz="2400" b="0" i="1" smtClean="0">
                              <a:solidFill>
                                <a:srgbClr val="000000"/>
                              </a:solidFill>
                              <a:latin typeface="Cambria Math" panose="02040503050406030204" pitchFamily="18" charset="0"/>
                            </a:rPr>
                            <m:t>=</m:t>
                          </m:r>
                          <m:f>
                            <m:fPr>
                              <m:ctrlPr>
                                <a:rPr lang="it-IT" sz="2400" b="0" i="1" smtClean="0">
                                  <a:solidFill>
                                    <a:srgbClr val="000000"/>
                                  </a:solidFill>
                                  <a:latin typeface="Cambria Math" panose="02040503050406030204" pitchFamily="18" charset="0"/>
                                </a:rPr>
                              </m:ctrlPr>
                            </m:fPr>
                            <m:num>
                              <m:r>
                                <a:rPr lang="it-IT" sz="2400" b="0" i="1" smtClean="0">
                                  <a:solidFill>
                                    <a:srgbClr val="000000"/>
                                  </a:solidFill>
                                  <a:latin typeface="Cambria Math" panose="02040503050406030204" pitchFamily="18" charset="0"/>
                                </a:rPr>
                                <m:t>𝑄</m:t>
                              </m:r>
                            </m:num>
                            <m:den>
                              <m:r>
                                <a:rPr lang="it-IT" sz="2400" i="1">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rPr>
                                    <m:t>𝑉</m:t>
                                  </m:r>
                                </m:e>
                                <m:sub>
                                  <m:r>
                                    <a:rPr lang="it-IT" sz="2400" i="1">
                                      <a:latin typeface="Cambria Math" panose="02040503050406030204" pitchFamily="18" charset="0"/>
                                    </a:rPr>
                                    <m:t>0</m:t>
                                  </m:r>
                                </m:sub>
                              </m:sSub>
                            </m:den>
                          </m:f>
                        </m:e>
                      </m:d>
                    </m:oMath>
                  </m:oMathPara>
                </a14:m>
                <a:endParaRPr lang="it-IT" sz="2400" dirty="0"/>
              </a:p>
            </p:txBody>
          </p:sp>
        </mc:Choice>
        <mc:Fallback xmlns="">
          <p:sp>
            <p:nvSpPr>
              <p:cNvPr id="12" name="Rettangolo 11">
                <a:extLst>
                  <a:ext uri="{FF2B5EF4-FFF2-40B4-BE49-F238E27FC236}">
                    <a16:creationId xmlns:a16="http://schemas.microsoft.com/office/drawing/2014/main" id="{07568694-81AA-499F-9B38-FCCD764EC01F}"/>
                  </a:ext>
                </a:extLst>
              </p:cNvPr>
              <p:cNvSpPr>
                <a:spLocks noRot="1" noChangeAspect="1" noMove="1" noResize="1" noEditPoints="1" noAdjustHandles="1" noChangeArrowheads="1" noChangeShapeType="1" noTextEdit="1"/>
              </p:cNvSpPr>
              <p:nvPr/>
            </p:nvSpPr>
            <p:spPr>
              <a:xfrm>
                <a:off x="3272310" y="3308976"/>
                <a:ext cx="1792735" cy="922176"/>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Rettangolo 13">
                <a:extLst>
                  <a:ext uri="{FF2B5EF4-FFF2-40B4-BE49-F238E27FC236}">
                    <a16:creationId xmlns:a16="http://schemas.microsoft.com/office/drawing/2014/main" id="{BB9E31B9-C903-4726-BC8E-23016C5FB58E}"/>
                  </a:ext>
                </a:extLst>
              </p:cNvPr>
              <p:cNvSpPr/>
              <p:nvPr/>
            </p:nvSpPr>
            <p:spPr>
              <a:xfrm>
                <a:off x="504864" y="5139131"/>
                <a:ext cx="1616725"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800" i="1" smtClean="0">
                              <a:solidFill>
                                <a:srgbClr val="000000"/>
                              </a:solidFill>
                              <a:latin typeface="Cambria Math" panose="02040503050406030204" pitchFamily="18" charset="0"/>
                            </a:rPr>
                          </m:ctrlPr>
                        </m:sSubPr>
                        <m:e>
                          <m:r>
                            <a:rPr lang="it-IT" sz="2800" i="1">
                              <a:solidFill>
                                <a:srgbClr val="000000"/>
                              </a:solidFill>
                              <a:latin typeface="Cambria Math" panose="02040503050406030204" pitchFamily="18" charset="0"/>
                            </a:rPr>
                            <m:t>𝐶</m:t>
                          </m:r>
                        </m:e>
                        <m:sub>
                          <m:r>
                            <a:rPr lang="it-IT" sz="2800" i="1">
                              <a:solidFill>
                                <a:srgbClr val="000000"/>
                              </a:solidFill>
                              <a:latin typeface="Cambria Math" panose="02040503050406030204" pitchFamily="18" charset="0"/>
                            </a:rPr>
                            <m:t>0</m:t>
                          </m:r>
                        </m:sub>
                      </m:sSub>
                      <m:r>
                        <a:rPr lang="it-IT" sz="2800" i="1">
                          <a:solidFill>
                            <a:srgbClr val="000000"/>
                          </a:solidFill>
                          <a:latin typeface="Cambria Math" panose="02040503050406030204" pitchFamily="18" charset="0"/>
                        </a:rPr>
                        <m:t>=</m:t>
                      </m:r>
                      <m:f>
                        <m:fPr>
                          <m:ctrlPr>
                            <a:rPr lang="it-IT" sz="2800" i="1">
                              <a:solidFill>
                                <a:srgbClr val="000000"/>
                              </a:solidFill>
                              <a:latin typeface="Cambria Math" panose="02040503050406030204" pitchFamily="18" charset="0"/>
                            </a:rPr>
                          </m:ctrlPr>
                        </m:fPr>
                        <m:num>
                          <m:sSub>
                            <m:sSubPr>
                              <m:ctrlPr>
                                <a:rPr lang="it-IT" sz="2800" i="1" smtClean="0">
                                  <a:solidFill>
                                    <a:srgbClr val="000000"/>
                                  </a:solidFill>
                                  <a:latin typeface="Cambria Math" panose="02040503050406030204" pitchFamily="18" charset="0"/>
                                </a:rPr>
                              </m:ctrlPr>
                            </m:sSubPr>
                            <m:e>
                              <m:r>
                                <a:rPr lang="it-IT" sz="2800" i="1" smtClean="0">
                                  <a:solidFill>
                                    <a:srgbClr val="000000"/>
                                  </a:solidFill>
                                  <a:latin typeface="Cambria Math" panose="02040503050406030204" pitchFamily="18" charset="0"/>
                                  <a:ea typeface="Cambria Math" panose="02040503050406030204" pitchFamily="18" charset="0"/>
                                </a:rPr>
                                <m:t>𝜀</m:t>
                              </m:r>
                            </m:e>
                            <m:sub>
                              <m:r>
                                <a:rPr lang="it-IT" sz="2800" b="0" i="1" smtClean="0">
                                  <a:solidFill>
                                    <a:srgbClr val="000000"/>
                                  </a:solidFill>
                                  <a:latin typeface="Cambria Math" panose="02040503050406030204" pitchFamily="18" charset="0"/>
                                </a:rPr>
                                <m:t>0</m:t>
                              </m:r>
                            </m:sub>
                          </m:sSub>
                          <m:r>
                            <a:rPr lang="it-IT" sz="2800" b="0" i="1" smtClean="0">
                              <a:solidFill>
                                <a:srgbClr val="000000"/>
                              </a:solidFill>
                              <a:latin typeface="Cambria Math" panose="02040503050406030204" pitchFamily="18" charset="0"/>
                            </a:rPr>
                            <m:t>𝑆</m:t>
                          </m:r>
                        </m:num>
                        <m:den>
                          <m:r>
                            <a:rPr lang="it-IT" sz="2800" b="0" i="1" smtClean="0">
                              <a:solidFill>
                                <a:srgbClr val="000000"/>
                              </a:solidFill>
                              <a:latin typeface="Cambria Math" panose="02040503050406030204" pitchFamily="18" charset="0"/>
                            </a:rPr>
                            <m:t>𝑑</m:t>
                          </m:r>
                        </m:den>
                      </m:f>
                    </m:oMath>
                  </m:oMathPara>
                </a14:m>
                <a:endParaRPr lang="it-IT" sz="2800" dirty="0"/>
              </a:p>
            </p:txBody>
          </p:sp>
        </mc:Choice>
        <mc:Fallback xmlns="">
          <p:sp>
            <p:nvSpPr>
              <p:cNvPr id="14" name="Rettangolo 13">
                <a:extLst>
                  <a:ext uri="{FF2B5EF4-FFF2-40B4-BE49-F238E27FC236}">
                    <a16:creationId xmlns:a16="http://schemas.microsoft.com/office/drawing/2014/main" id="{BB9E31B9-C903-4726-BC8E-23016C5FB58E}"/>
                  </a:ext>
                </a:extLst>
              </p:cNvPr>
              <p:cNvSpPr>
                <a:spLocks noRot="1" noChangeAspect="1" noMove="1" noResize="1" noEditPoints="1" noAdjustHandles="1" noChangeArrowheads="1" noChangeShapeType="1" noTextEdit="1"/>
              </p:cNvSpPr>
              <p:nvPr/>
            </p:nvSpPr>
            <p:spPr>
              <a:xfrm>
                <a:off x="504864" y="5139131"/>
                <a:ext cx="1616725" cy="901785"/>
              </a:xfrm>
              <a:prstGeom prst="rect">
                <a:avLst/>
              </a:prstGeom>
              <a:blipFill>
                <a:blip r:embed="rId7"/>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47B1DB9B-9862-4D7A-B6F8-BCD01778AC75}"/>
              </a:ext>
            </a:extLst>
          </p:cNvPr>
          <p:cNvSpPr txBox="1"/>
          <p:nvPr/>
        </p:nvSpPr>
        <p:spPr>
          <a:xfrm>
            <a:off x="253946" y="1935385"/>
            <a:ext cx="3858620" cy="369332"/>
          </a:xfrm>
          <a:prstGeom prst="rect">
            <a:avLst/>
          </a:prstGeom>
          <a:noFill/>
        </p:spPr>
        <p:txBody>
          <a:bodyPr wrap="none" rtlCol="0">
            <a:spAutoFit/>
          </a:bodyPr>
          <a:lstStyle/>
          <a:p>
            <a:r>
              <a:rPr lang="it-IT" dirty="0"/>
              <a:t>RIPORTIAMO UN DATO SPERIMENTALE:</a:t>
            </a:r>
          </a:p>
        </p:txBody>
      </p:sp>
      <p:sp>
        <p:nvSpPr>
          <p:cNvPr id="8" name="CasellaDiTesto 7">
            <a:extLst>
              <a:ext uri="{FF2B5EF4-FFF2-40B4-BE49-F238E27FC236}">
                <a16:creationId xmlns:a16="http://schemas.microsoft.com/office/drawing/2014/main" id="{F18E0CDA-A98C-4C26-A3A9-70C942C415AC}"/>
              </a:ext>
            </a:extLst>
          </p:cNvPr>
          <p:cNvSpPr txBox="1"/>
          <p:nvPr/>
        </p:nvSpPr>
        <p:spPr>
          <a:xfrm>
            <a:off x="271972" y="2439808"/>
            <a:ext cx="7445756" cy="923330"/>
          </a:xfrm>
          <a:prstGeom prst="rect">
            <a:avLst/>
          </a:prstGeom>
          <a:noFill/>
        </p:spPr>
        <p:txBody>
          <a:bodyPr wrap="none" rtlCol="0">
            <a:spAutoFit/>
          </a:bodyPr>
          <a:lstStyle/>
          <a:p>
            <a:r>
              <a:rPr lang="it-IT" dirty="0"/>
              <a:t>Carichiamo un condensatore con carica Q, tra le armature si genera una </a:t>
            </a:r>
            <a:r>
              <a:rPr lang="it-IT" dirty="0" err="1"/>
              <a:t>d.d.p</a:t>
            </a:r>
            <a:endParaRPr lang="it-IT" dirty="0"/>
          </a:p>
          <a:p>
            <a:r>
              <a:rPr lang="it-IT" dirty="0"/>
              <a:t>legata alla carica dalla:</a:t>
            </a:r>
          </a:p>
          <a:p>
            <a:endParaRPr lang="it-IT" dirty="0"/>
          </a:p>
        </p:txBody>
      </p:sp>
      <p:sp>
        <p:nvSpPr>
          <p:cNvPr id="9" name="CasellaDiTesto 8">
            <a:extLst>
              <a:ext uri="{FF2B5EF4-FFF2-40B4-BE49-F238E27FC236}">
                <a16:creationId xmlns:a16="http://schemas.microsoft.com/office/drawing/2014/main" id="{3C722985-7CAA-491C-88F9-EBFF0A85DADB}"/>
              </a:ext>
            </a:extLst>
          </p:cNvPr>
          <p:cNvSpPr txBox="1"/>
          <p:nvPr/>
        </p:nvSpPr>
        <p:spPr>
          <a:xfrm>
            <a:off x="372504" y="4563374"/>
            <a:ext cx="4250266" cy="369332"/>
          </a:xfrm>
          <a:prstGeom prst="rect">
            <a:avLst/>
          </a:prstGeom>
          <a:noFill/>
        </p:spPr>
        <p:txBody>
          <a:bodyPr wrap="none" rtlCol="0">
            <a:spAutoFit/>
          </a:bodyPr>
          <a:lstStyle/>
          <a:p>
            <a:r>
              <a:rPr lang="it-IT" dirty="0"/>
              <a:t>Per un condensatore piano la capacità vale:</a:t>
            </a:r>
          </a:p>
        </p:txBody>
      </p:sp>
      <p:sp>
        <p:nvSpPr>
          <p:cNvPr id="11" name="Freccia a destra 10">
            <a:extLst>
              <a:ext uri="{FF2B5EF4-FFF2-40B4-BE49-F238E27FC236}">
                <a16:creationId xmlns:a16="http://schemas.microsoft.com/office/drawing/2014/main" id="{0780D14F-D237-49A2-A581-5C655FD5BDC8}"/>
              </a:ext>
            </a:extLst>
          </p:cNvPr>
          <p:cNvSpPr/>
          <p:nvPr/>
        </p:nvSpPr>
        <p:spPr>
          <a:xfrm>
            <a:off x="2804826" y="5403999"/>
            <a:ext cx="602608" cy="430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5D79D6FD-BA3B-40E6-B1F4-945A85CBB09A}"/>
              </a:ext>
            </a:extLst>
          </p:cNvPr>
          <p:cNvSpPr txBox="1"/>
          <p:nvPr/>
        </p:nvSpPr>
        <p:spPr>
          <a:xfrm>
            <a:off x="6208941" y="5188555"/>
            <a:ext cx="5829613" cy="646331"/>
          </a:xfrm>
          <a:prstGeom prst="rect">
            <a:avLst/>
          </a:prstGeom>
          <a:noFill/>
        </p:spPr>
        <p:txBody>
          <a:bodyPr wrap="square" rtlCol="0">
            <a:spAutoFit/>
          </a:bodyPr>
          <a:lstStyle/>
          <a:p>
            <a:r>
              <a:rPr lang="it-IT" dirty="0"/>
              <a:t>(La proporzionalità vale anche per geometrie diverse da quella piana)</a:t>
            </a:r>
          </a:p>
        </p:txBody>
      </p:sp>
    </p:spTree>
    <p:extLst>
      <p:ext uri="{BB962C8B-B14F-4D97-AF65-F5344CB8AC3E}">
        <p14:creationId xmlns:p14="http://schemas.microsoft.com/office/powerpoint/2010/main" val="126849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fade">
                                      <p:cBhvr>
                                        <p:cTn id="25" dur="500"/>
                                        <p:tgtEl>
                                          <p:spTgt spid="8">
                                            <p:txEl>
                                              <p:pRg st="1" end="1"/>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animBg="1"/>
      <p:bldP spid="12" grpId="0"/>
      <p:bldP spid="14" grpId="0"/>
      <p:bldP spid="7" grpId="0"/>
      <p:bldP spid="9" grpId="0"/>
      <p:bldP spid="11" grpId="0" animBg="1"/>
      <p:bldP spid="13" grpId="0"/>
    </p:bld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612</TotalTime>
  <Words>1450</Words>
  <Application>Microsoft Office PowerPoint</Application>
  <PresentationFormat>Widescreen</PresentationFormat>
  <Paragraphs>179</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Calibri</vt:lpstr>
      <vt:lpstr>Calibri Light</vt:lpstr>
      <vt:lpstr>Cambria Math</vt:lpstr>
      <vt:lpstr>Symbol</vt:lpstr>
      <vt:lpstr>Retrospettivo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PARLAPIANO FEDERICA</dc:creator>
  <cp:lastModifiedBy>DANIELE EUGENIO LUCCHETTA</cp:lastModifiedBy>
  <cp:revision>83</cp:revision>
  <dcterms:created xsi:type="dcterms:W3CDTF">2020-04-23T07:26:40Z</dcterms:created>
  <dcterms:modified xsi:type="dcterms:W3CDTF">2021-04-12T14:28:46Z</dcterms:modified>
</cp:coreProperties>
</file>