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72" r:id="rId3"/>
    <p:sldId id="273" r:id="rId4"/>
    <p:sldId id="260" r:id="rId5"/>
    <p:sldId id="268" r:id="rId6"/>
    <p:sldId id="261" r:id="rId7"/>
    <p:sldId id="269" r:id="rId8"/>
    <p:sldId id="262" r:id="rId9"/>
    <p:sldId id="270" r:id="rId10"/>
    <p:sldId id="274" r:id="rId11"/>
    <p:sldId id="275" r:id="rId12"/>
    <p:sldId id="263" r:id="rId13"/>
    <p:sldId id="27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EUGENIO LUCCHETTA" initials="DEL" lastIdx="1" clrIdx="0">
    <p:extLst>
      <p:ext uri="{19B8F6BF-5375-455C-9EA6-DF929625EA0E}">
        <p15:presenceInfo xmlns:p15="http://schemas.microsoft.com/office/powerpoint/2012/main" userId="S::P003496@staff.univpm.it::2da019c9-628f-477e-9733-63f613bce7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6AA3A-1CA5-4C40-A229-11611A5195AC}" v="7" dt="2020-04-30T13:34:32.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19" d="100"/>
          <a:sy n="119" d="100"/>
        </p:scale>
        <p:origin x="2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 palazzetti" userId="873ee1e7566aa625" providerId="LiveId" clId="{E416AA3A-1CA5-4C40-A229-11611A5195AC}"/>
    <pc:docChg chg="addSld modSld">
      <pc:chgData name="francesca palazzetti" userId="873ee1e7566aa625" providerId="LiveId" clId="{E416AA3A-1CA5-4C40-A229-11611A5195AC}" dt="2020-04-30T13:34:32.916" v="6"/>
      <pc:docMkLst>
        <pc:docMk/>
      </pc:docMkLst>
      <pc:sldChg chg="add">
        <pc:chgData name="francesca palazzetti" userId="873ee1e7566aa625" providerId="LiveId" clId="{E416AA3A-1CA5-4C40-A229-11611A5195AC}" dt="2020-04-30T13:33:54.232" v="1"/>
        <pc:sldMkLst>
          <pc:docMk/>
          <pc:sldMk cId="981829669" sldId="256"/>
        </pc:sldMkLst>
      </pc:sldChg>
      <pc:sldChg chg="add">
        <pc:chgData name="francesca palazzetti" userId="873ee1e7566aa625" providerId="LiveId" clId="{E416AA3A-1CA5-4C40-A229-11611A5195AC}" dt="2020-04-30T13:33:46.915" v="0"/>
        <pc:sldMkLst>
          <pc:docMk/>
          <pc:sldMk cId="1690526891" sldId="266"/>
        </pc:sldMkLst>
      </pc:sldChg>
      <pc:sldChg chg="add">
        <pc:chgData name="francesca palazzetti" userId="873ee1e7566aa625" providerId="LiveId" clId="{E416AA3A-1CA5-4C40-A229-11611A5195AC}" dt="2020-04-30T13:34:01.831" v="2"/>
        <pc:sldMkLst>
          <pc:docMk/>
          <pc:sldMk cId="2592076581" sldId="267"/>
        </pc:sldMkLst>
      </pc:sldChg>
      <pc:sldChg chg="add">
        <pc:chgData name="francesca palazzetti" userId="873ee1e7566aa625" providerId="LiveId" clId="{E416AA3A-1CA5-4C40-A229-11611A5195AC}" dt="2020-04-30T13:34:09.108" v="3"/>
        <pc:sldMkLst>
          <pc:docMk/>
          <pc:sldMk cId="803840894" sldId="268"/>
        </pc:sldMkLst>
      </pc:sldChg>
      <pc:sldChg chg="add">
        <pc:chgData name="francesca palazzetti" userId="873ee1e7566aa625" providerId="LiveId" clId="{E416AA3A-1CA5-4C40-A229-11611A5195AC}" dt="2020-04-30T13:34:16.325" v="4"/>
        <pc:sldMkLst>
          <pc:docMk/>
          <pc:sldMk cId="2660049645" sldId="269"/>
        </pc:sldMkLst>
      </pc:sldChg>
      <pc:sldChg chg="add">
        <pc:chgData name="francesca palazzetti" userId="873ee1e7566aa625" providerId="LiveId" clId="{E416AA3A-1CA5-4C40-A229-11611A5195AC}" dt="2020-04-30T13:34:24.698" v="5"/>
        <pc:sldMkLst>
          <pc:docMk/>
          <pc:sldMk cId="4188584477" sldId="270"/>
        </pc:sldMkLst>
      </pc:sldChg>
      <pc:sldChg chg="add">
        <pc:chgData name="francesca palazzetti" userId="873ee1e7566aa625" providerId="LiveId" clId="{E416AA3A-1CA5-4C40-A229-11611A5195AC}" dt="2020-04-30T13:34:32.916" v="6"/>
        <pc:sldMkLst>
          <pc:docMk/>
          <pc:sldMk cId="2894384383"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B9F386F-F235-49D6-8FAA-141AF7E64B8B}" type="datetimeFigureOut">
              <a:rPr lang="it-IT" smtClean="0"/>
              <a:t>20/04/2021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33F413-8BBB-49AA-8A86-EC27DB0133E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61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B9F386F-F235-49D6-8FAA-141AF7E64B8B}" type="datetimeFigureOut">
              <a:rPr lang="it-IT" smtClean="0"/>
              <a:t>20/04/2021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170852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B9F386F-F235-49D6-8FAA-141AF7E64B8B}" type="datetimeFigureOut">
              <a:rPr lang="it-IT" smtClean="0"/>
              <a:t>20/04/2021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410125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B9F386F-F235-49D6-8FAA-141AF7E64B8B}" type="datetimeFigureOut">
              <a:rPr lang="it-IT" smtClean="0"/>
              <a:t>20/04/2021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15697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B9F386F-F235-49D6-8FAA-141AF7E64B8B}" type="datetimeFigureOut">
              <a:rPr lang="it-IT" smtClean="0"/>
              <a:t>20/04/2021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33F413-8BBB-49AA-8A86-EC27DB0133E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B9F386F-F235-49D6-8FAA-141AF7E64B8B}" type="datetimeFigureOut">
              <a:rPr lang="it-IT" smtClean="0"/>
              <a:t>20/04/2021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162329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B9F386F-F235-49D6-8FAA-141AF7E64B8B}" type="datetimeFigureOut">
              <a:rPr lang="it-IT" smtClean="0"/>
              <a:t>20/04/2021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289191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B9F386F-F235-49D6-8FAA-141AF7E64B8B}" type="datetimeFigureOut">
              <a:rPr lang="it-IT" smtClean="0"/>
              <a:t>20/04/2021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182147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9F386F-F235-49D6-8FAA-141AF7E64B8B}" type="datetimeFigureOut">
              <a:rPr lang="it-IT" smtClean="0"/>
              <a:t>20/04/2021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166088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9F386F-F235-49D6-8FAA-141AF7E64B8B}" type="datetimeFigureOut">
              <a:rPr lang="it-IT" smtClean="0"/>
              <a:t>20/04/2021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3F413-8BBB-49AA-8A86-EC27DB0133E5}" type="slidenum">
              <a:rPr lang="it-IT" smtClean="0"/>
              <a:t>‹N›</a:t>
            </a:fld>
            <a:endParaRPr lang="it-IT"/>
          </a:p>
        </p:txBody>
      </p:sp>
    </p:spTree>
    <p:extLst>
      <p:ext uri="{BB962C8B-B14F-4D97-AF65-F5344CB8AC3E}">
        <p14:creationId xmlns:p14="http://schemas.microsoft.com/office/powerpoint/2010/main" val="105816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B9F386F-F235-49D6-8FAA-141AF7E64B8B}" type="datetimeFigureOut">
              <a:rPr lang="it-IT" smtClean="0"/>
              <a:t>20/04/2021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33F413-8BBB-49AA-8A86-EC27DB0133E5}" type="slidenum">
              <a:rPr lang="it-IT" smtClean="0"/>
              <a:t>‹N›</a:t>
            </a:fld>
            <a:endParaRPr lang="it-IT"/>
          </a:p>
        </p:txBody>
      </p:sp>
    </p:spTree>
    <p:extLst>
      <p:ext uri="{BB962C8B-B14F-4D97-AF65-F5344CB8AC3E}">
        <p14:creationId xmlns:p14="http://schemas.microsoft.com/office/powerpoint/2010/main" val="227367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9F386F-F235-49D6-8FAA-141AF7E64B8B}" type="datetimeFigureOut">
              <a:rPr lang="it-IT" smtClean="0"/>
              <a:t>20/04/2021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3F413-8BBB-49AA-8A86-EC27DB0133E5}"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606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3.png"/><Relationship Id="rId18" Type="http://schemas.openxmlformats.org/officeDocument/2006/relationships/image" Target="../media/image68.png"/><Relationship Id="rId3" Type="http://schemas.openxmlformats.org/officeDocument/2006/relationships/image" Target="../media/image330.png"/><Relationship Id="rId21" Type="http://schemas.openxmlformats.org/officeDocument/2006/relationships/image" Target="../media/image71.png"/><Relationship Id="rId7" Type="http://schemas.openxmlformats.org/officeDocument/2006/relationships/image" Target="../media/image431.png"/><Relationship Id="rId12" Type="http://schemas.openxmlformats.org/officeDocument/2006/relationships/image" Target="../media/image62.png"/><Relationship Id="rId17" Type="http://schemas.openxmlformats.org/officeDocument/2006/relationships/image" Target="../media/image67.png"/><Relationship Id="rId2" Type="http://schemas.openxmlformats.org/officeDocument/2006/relationships/image" Target="../media/image120.png"/><Relationship Id="rId16" Type="http://schemas.openxmlformats.org/officeDocument/2006/relationships/image" Target="../media/image66.png"/><Relationship Id="rId20"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59.png"/><Relationship Id="rId11" Type="http://schemas.microsoft.com/office/2007/relationships/hdphoto" Target="../media/hdphoto1.wdp"/><Relationship Id="rId5" Type="http://schemas.openxmlformats.org/officeDocument/2006/relationships/image" Target="../media/image580.png"/><Relationship Id="rId15" Type="http://schemas.openxmlformats.org/officeDocument/2006/relationships/image" Target="../media/image65.png"/><Relationship Id="rId10" Type="http://schemas.openxmlformats.org/officeDocument/2006/relationships/image" Target="../media/image61.png"/><Relationship Id="rId19" Type="http://schemas.openxmlformats.org/officeDocument/2006/relationships/image" Target="../media/image69.png"/><Relationship Id="rId4" Type="http://schemas.openxmlformats.org/officeDocument/2006/relationships/image" Target="../media/image58.png"/><Relationship Id="rId9" Type="http://schemas.openxmlformats.org/officeDocument/2006/relationships/image" Target="../media/image450.png"/><Relationship Id="rId14" Type="http://schemas.openxmlformats.org/officeDocument/2006/relationships/image" Target="../media/image64.png"/></Relationships>
</file>

<file path=ppt/slides/_rels/slide13.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image" Target="../media/image440.png"/><Relationship Id="rId7" Type="http://schemas.openxmlformats.org/officeDocument/2006/relationships/image" Target="../media/image630.png"/><Relationship Id="rId2" Type="http://schemas.openxmlformats.org/officeDocument/2006/relationships/image" Target="../media/image430.png"/><Relationship Id="rId1" Type="http://schemas.openxmlformats.org/officeDocument/2006/relationships/slideLayout" Target="../slideLayouts/slideLayout7.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7" Type="http://schemas.openxmlformats.org/officeDocument/2006/relationships/image" Target="../media/image700.png"/><Relationship Id="rId2" Type="http://schemas.openxmlformats.org/officeDocument/2006/relationships/image" Target="../media/image650.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680.png"/><Relationship Id="rId4" Type="http://schemas.openxmlformats.org/officeDocument/2006/relationships/image" Target="../media/image67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60.png"/><Relationship Id="rId7" Type="http://schemas.openxmlformats.org/officeDocument/2006/relationships/image" Target="../media/image47.png"/><Relationship Id="rId2" Type="http://schemas.openxmlformats.org/officeDocument/2006/relationships/image" Target="../media/image350.png"/><Relationship Id="rId1" Type="http://schemas.openxmlformats.org/officeDocument/2006/relationships/slideLayout" Target="../slideLayouts/slideLayout7.xml"/><Relationship Id="rId6" Type="http://schemas.openxmlformats.org/officeDocument/2006/relationships/image" Target="../media/image461.png"/><Relationship Id="rId5" Type="http://schemas.openxmlformats.org/officeDocument/2006/relationships/image" Target="../media/image46.png"/><Relationship Id="rId4" Type="http://schemas.openxmlformats.org/officeDocument/2006/relationships/image" Target="../media/image370.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5B06EDC-ED81-4C91-B5E4-8020241B0BA6}"/>
                  </a:ext>
                </a:extLst>
              </p:cNvPr>
              <p:cNvSpPr txBox="1"/>
              <p:nvPr/>
            </p:nvSpPr>
            <p:spPr>
              <a:xfrm>
                <a:off x="9350366" y="4854582"/>
                <a:ext cx="2673192" cy="923330"/>
              </a:xfrm>
              <a:prstGeom prst="rect">
                <a:avLst/>
              </a:prstGeom>
              <a:noFill/>
            </p:spPr>
            <p:txBody>
              <a:bodyPr wrap="square" lIns="0" tIns="0" rIns="0" bIns="0" rtlCol="0">
                <a:spAutoFit/>
              </a:bodyPr>
              <a:lstStyle/>
              <a:p>
                <a14:m>
                  <m:oMath xmlns:m="http://schemas.openxmlformats.org/officeDocument/2006/math">
                    <m:r>
                      <a:rPr lang="it-IT" sz="2000" i="1" smtClean="0">
                        <a:latin typeface="Cambria Math" panose="02040503050406030204" pitchFamily="18" charset="0"/>
                        <a:ea typeface="Cambria Math" panose="02040503050406030204" pitchFamily="18" charset="0"/>
                      </a:rPr>
                      <m:t>𝜎</m:t>
                    </m:r>
                  </m:oMath>
                </a14:m>
                <a:r>
                  <a:rPr lang="it-IT" sz="2000" dirty="0"/>
                  <a:t> non di polarizzazione ovvero riferito alle cariche localizzate</a:t>
                </a:r>
              </a:p>
            </p:txBody>
          </p:sp>
        </mc:Choice>
        <mc:Fallback xmlns="">
          <p:sp>
            <p:nvSpPr>
              <p:cNvPr id="7" name="CasellaDiTesto 6">
                <a:extLst>
                  <a:ext uri="{FF2B5EF4-FFF2-40B4-BE49-F238E27FC236}">
                    <a16:creationId xmlns:a16="http://schemas.microsoft.com/office/drawing/2014/main" id="{95B06EDC-ED81-4C91-B5E4-8020241B0BA6}"/>
                  </a:ext>
                </a:extLst>
              </p:cNvPr>
              <p:cNvSpPr txBox="1">
                <a:spLocks noRot="1" noChangeAspect="1" noMove="1" noResize="1" noEditPoints="1" noAdjustHandles="1" noChangeArrowheads="1" noChangeShapeType="1" noTextEdit="1"/>
              </p:cNvSpPr>
              <p:nvPr/>
            </p:nvSpPr>
            <p:spPr>
              <a:xfrm>
                <a:off x="9350366" y="4854582"/>
                <a:ext cx="2673192" cy="923330"/>
              </a:xfrm>
              <a:prstGeom prst="rect">
                <a:avLst/>
              </a:prstGeom>
              <a:blipFill>
                <a:blip r:embed="rId2"/>
                <a:stretch>
                  <a:fillRect l="-5936" t="-8553" b="-15789"/>
                </a:stretch>
              </a:blipFill>
            </p:spPr>
            <p:txBody>
              <a:bodyPr/>
              <a:lstStyle/>
              <a:p>
                <a:r>
                  <a:rPr lang="it-IT">
                    <a:noFill/>
                  </a:rPr>
                  <a:t> </a:t>
                </a:r>
              </a:p>
            </p:txBody>
          </p:sp>
        </mc:Fallback>
      </mc:AlternateContent>
      <p:sp>
        <p:nvSpPr>
          <p:cNvPr id="8" name="Freccia a destra 7">
            <a:extLst>
              <a:ext uri="{FF2B5EF4-FFF2-40B4-BE49-F238E27FC236}">
                <a16:creationId xmlns:a16="http://schemas.microsoft.com/office/drawing/2014/main" id="{4325DD0C-CF80-4C33-B856-9F5C4419C2AC}"/>
              </a:ext>
            </a:extLst>
          </p:cNvPr>
          <p:cNvSpPr/>
          <p:nvPr/>
        </p:nvSpPr>
        <p:spPr>
          <a:xfrm>
            <a:off x="3311713" y="3636701"/>
            <a:ext cx="829559" cy="369332"/>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9F8D03FE-6771-474F-9D01-5DC4583AB735}"/>
                  </a:ext>
                </a:extLst>
              </p:cNvPr>
              <p:cNvSpPr/>
              <p:nvPr/>
            </p:nvSpPr>
            <p:spPr>
              <a:xfrm>
                <a:off x="827137" y="3680549"/>
                <a:ext cx="2109812" cy="5064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sz="2400" b="0" i="1" smtClean="0">
                          <a:solidFill>
                            <a:prstClr val="black"/>
                          </a:solidFill>
                          <a:latin typeface="Cambria Math" panose="02040503050406030204" pitchFamily="18" charset="0"/>
                        </a:rPr>
                        <m:t>(</m:t>
                      </m:r>
                      <m:acc>
                        <m:accPr>
                          <m:chr m:val="⃗"/>
                          <m:ctrlPr>
                            <a:rPr lang="it-IT" sz="2400" i="1" smtClean="0">
                              <a:solidFill>
                                <a:prstClr val="black"/>
                              </a:solidFill>
                              <a:latin typeface="Cambria Math" panose="02040503050406030204" pitchFamily="18" charset="0"/>
                            </a:rPr>
                          </m:ctrlPr>
                        </m:accPr>
                        <m:e>
                          <m:r>
                            <m:rPr>
                              <m:sty m:val="p"/>
                            </m:rPr>
                            <a:rPr lang="it-IT" sz="2400" i="1">
                              <a:solidFill>
                                <a:prstClr val="black"/>
                              </a:solidFill>
                              <a:latin typeface="Cambria Math" panose="02040503050406030204" pitchFamily="18" charset="0"/>
                              <a:ea typeface="Cambria Math" panose="02040503050406030204" pitchFamily="18" charset="0"/>
                            </a:rPr>
                            <m:t>∇</m:t>
                          </m:r>
                        </m:e>
                      </m:acc>
                      <m:r>
                        <a:rPr lang="it-IT" sz="2400" b="0" i="1" smtClean="0">
                          <a:solidFill>
                            <a:prstClr val="black"/>
                          </a:solidFill>
                          <a:latin typeface="Cambria Math" panose="02040503050406030204" pitchFamily="18" charset="0"/>
                          <a:ea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𝐷</m:t>
                          </m:r>
                        </m:e>
                      </m:acc>
                      <m:r>
                        <a:rPr lang="it-IT" sz="2400" i="1">
                          <a:solidFill>
                            <a:prstClr val="black"/>
                          </a:solidFill>
                          <a:latin typeface="Cambria Math" panose="02040503050406030204" pitchFamily="18" charset="0"/>
                        </a:rPr>
                        <m:t>=</m:t>
                      </m:r>
                      <m:r>
                        <a:rPr lang="it-IT" sz="2400" i="1">
                          <a:solidFill>
                            <a:prstClr val="black"/>
                          </a:solidFill>
                          <a:latin typeface="Cambria Math" panose="02040503050406030204" pitchFamily="18" charset="0"/>
                          <a:ea typeface="Cambria Math" panose="02040503050406030204" pitchFamily="18" charset="0"/>
                        </a:rPr>
                        <m:t>𝜌</m:t>
                      </m:r>
                      <m:r>
                        <a:rPr lang="it-IT" sz="2400" b="0" i="1" smtClean="0">
                          <a:solidFill>
                            <a:prstClr val="black"/>
                          </a:solidFill>
                          <a:latin typeface="Cambria Math" panose="02040503050406030204" pitchFamily="18" charset="0"/>
                          <a:ea typeface="Cambria Math" panose="02040503050406030204" pitchFamily="18" charset="0"/>
                        </a:rPr>
                        <m:t>)</m:t>
                      </m:r>
                    </m:oMath>
                  </m:oMathPara>
                </a14:m>
                <a:endParaRPr lang="it-IT" sz="2400" dirty="0"/>
              </a:p>
            </p:txBody>
          </p:sp>
        </mc:Choice>
        <mc:Fallback xmlns="">
          <p:sp>
            <p:nvSpPr>
              <p:cNvPr id="10" name="Rettangolo 9">
                <a:extLst>
                  <a:ext uri="{FF2B5EF4-FFF2-40B4-BE49-F238E27FC236}">
                    <a16:creationId xmlns:a16="http://schemas.microsoft.com/office/drawing/2014/main" id="{9F8D03FE-6771-474F-9D01-5DC4583AB735}"/>
                  </a:ext>
                </a:extLst>
              </p:cNvPr>
              <p:cNvSpPr>
                <a:spLocks noRot="1" noChangeAspect="1" noMove="1" noResize="1" noEditPoints="1" noAdjustHandles="1" noChangeArrowheads="1" noChangeShapeType="1" noTextEdit="1"/>
              </p:cNvSpPr>
              <p:nvPr/>
            </p:nvSpPr>
            <p:spPr>
              <a:xfrm>
                <a:off x="827137" y="3680549"/>
                <a:ext cx="2109812" cy="506421"/>
              </a:xfrm>
              <a:prstGeom prst="rect">
                <a:avLst/>
              </a:prstGeom>
              <a:blipFill>
                <a:blip r:embed="rId3"/>
                <a:stretch>
                  <a:fillRect/>
                </a:stretch>
              </a:blipFill>
            </p:spPr>
            <p:txBody>
              <a:bodyPr/>
              <a:lstStyle/>
              <a:p>
                <a:r>
                  <a:rPr lang="it-IT">
                    <a:noFill/>
                  </a:rPr>
                  <a:t> </a:t>
                </a:r>
              </a:p>
            </p:txBody>
          </p:sp>
        </mc:Fallback>
      </mc:AlternateContent>
      <p:grpSp>
        <p:nvGrpSpPr>
          <p:cNvPr id="39" name="Gruppo 38">
            <a:extLst>
              <a:ext uri="{FF2B5EF4-FFF2-40B4-BE49-F238E27FC236}">
                <a16:creationId xmlns:a16="http://schemas.microsoft.com/office/drawing/2014/main" id="{80744553-09FA-4611-86C0-E2792739BD0E}"/>
              </a:ext>
            </a:extLst>
          </p:cNvPr>
          <p:cNvGrpSpPr/>
          <p:nvPr/>
        </p:nvGrpSpPr>
        <p:grpSpPr>
          <a:xfrm>
            <a:off x="4516036" y="3021709"/>
            <a:ext cx="7181048" cy="1715194"/>
            <a:chOff x="4516036" y="3021709"/>
            <a:chExt cx="7181048" cy="1715194"/>
          </a:xfrm>
        </p:grpSpPr>
        <p:sp>
          <p:nvSpPr>
            <p:cNvPr id="2" name="CasellaDiTesto 1">
              <a:extLst>
                <a:ext uri="{FF2B5EF4-FFF2-40B4-BE49-F238E27FC236}">
                  <a16:creationId xmlns:a16="http://schemas.microsoft.com/office/drawing/2014/main" id="{AFAE8B17-6DB2-475F-A632-263364F12665}"/>
                </a:ext>
              </a:extLst>
            </p:cNvPr>
            <p:cNvSpPr txBox="1"/>
            <p:nvPr/>
          </p:nvSpPr>
          <p:spPr>
            <a:xfrm>
              <a:off x="8768298" y="3260886"/>
              <a:ext cx="2506648" cy="369332"/>
            </a:xfrm>
            <a:prstGeom prst="rect">
              <a:avLst/>
            </a:prstGeom>
            <a:noFill/>
          </p:spPr>
          <p:txBody>
            <a:bodyPr wrap="none" lIns="0" tIns="0" rIns="0" bIns="0" rtlCol="0">
              <a:spAutoFit/>
            </a:bodyPr>
            <a:lstStyle/>
            <a:p>
              <a:r>
                <a:rPr lang="it-IT" sz="2400" dirty="0"/>
                <a:t>(cariche localizzate)</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4F3105A-1B9A-4146-8A42-76C04C77C0E7}"/>
                    </a:ext>
                  </a:extLst>
                </p:cNvPr>
                <p:cNvSpPr txBox="1"/>
                <p:nvPr/>
              </p:nvSpPr>
              <p:spPr>
                <a:xfrm>
                  <a:off x="4671553" y="3021709"/>
                  <a:ext cx="3721981" cy="8838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i="1" smtClean="0">
                                <a:latin typeface="Cambria Math" panose="02040503050406030204" pitchFamily="18" charset="0"/>
                              </a:rPr>
                              <m:t>𝛷</m:t>
                            </m:r>
                          </m:e>
                          <m:sub>
                            <m:r>
                              <a:rPr lang="it-IT" sz="2800" i="1" smtClean="0">
                                <a:latin typeface="Cambria Math" panose="02040503050406030204" pitchFamily="18" charset="0"/>
                              </a:rPr>
                              <m:t>𝑠</m:t>
                            </m:r>
                          </m:sub>
                        </m:sSub>
                        <m:d>
                          <m:dPr>
                            <m:ctrlPr>
                              <a:rPr lang="it-IT" sz="2800" i="1" smtClean="0">
                                <a:latin typeface="Cambria Math" panose="02040503050406030204" pitchFamily="18" charset="0"/>
                              </a:rPr>
                            </m:ctrlPr>
                          </m:dPr>
                          <m:e>
                            <m:acc>
                              <m:accPr>
                                <m:chr m:val="⃗"/>
                                <m:ctrlPr>
                                  <a:rPr lang="it-IT" sz="2800" i="1">
                                    <a:solidFill>
                                      <a:prstClr val="black"/>
                                    </a:solidFill>
                                    <a:latin typeface="Cambria Math" panose="02040503050406030204" pitchFamily="18" charset="0"/>
                                  </a:rPr>
                                </m:ctrlPr>
                              </m:accPr>
                              <m:e>
                                <m:r>
                                  <a:rPr lang="it-IT" sz="2800" i="1">
                                    <a:solidFill>
                                      <a:prstClr val="black"/>
                                    </a:solidFill>
                                    <a:latin typeface="Cambria Math" panose="02040503050406030204" pitchFamily="18" charset="0"/>
                                  </a:rPr>
                                  <m:t>𝐷</m:t>
                                </m:r>
                              </m:e>
                            </m:acc>
                          </m:e>
                        </m:d>
                        <m:r>
                          <a:rPr lang="it-IT" sz="2800" b="0" i="1" smtClean="0">
                            <a:latin typeface="Cambria Math" panose="02040503050406030204" pitchFamily="18" charset="0"/>
                          </a:rPr>
                          <m:t>=</m:t>
                        </m:r>
                        <m:nary>
                          <m:naryPr>
                            <m:limLoc m:val="subSup"/>
                            <m:grow m:val="on"/>
                            <m:supHide m:val="on"/>
                            <m:ctrlPr>
                              <a:rPr lang="it-IT" sz="2800" i="1" dirty="0" smtClean="0">
                                <a:latin typeface="Cambria Math" panose="02040503050406030204" pitchFamily="18" charset="0"/>
                              </a:rPr>
                            </m:ctrlPr>
                          </m:naryPr>
                          <m:sub>
                            <m:r>
                              <a:rPr lang="it-IT" sz="2800" i="1" dirty="0">
                                <a:latin typeface="Cambria Math" panose="02040503050406030204" pitchFamily="18" charset="0"/>
                              </a:rPr>
                              <m:t>𝑆</m:t>
                            </m:r>
                          </m:sub>
                          <m:sup/>
                          <m:e>
                            <m:acc>
                              <m:accPr>
                                <m:chr m:val="⃗"/>
                                <m:ctrlPr>
                                  <a:rPr lang="it-IT" sz="2800" i="1">
                                    <a:solidFill>
                                      <a:prstClr val="black"/>
                                    </a:solidFill>
                                    <a:latin typeface="Cambria Math" panose="02040503050406030204" pitchFamily="18" charset="0"/>
                                  </a:rPr>
                                </m:ctrlPr>
                              </m:accPr>
                              <m:e>
                                <m:r>
                                  <a:rPr lang="it-IT" sz="2800" i="1">
                                    <a:solidFill>
                                      <a:prstClr val="black"/>
                                    </a:solidFill>
                                    <a:latin typeface="Cambria Math" panose="02040503050406030204" pitchFamily="18" charset="0"/>
                                  </a:rPr>
                                  <m:t>𝐷</m:t>
                                </m:r>
                              </m:e>
                            </m:acc>
                            <m:r>
                              <a:rPr lang="it-IT" sz="2800" b="0" i="1" smtClean="0">
                                <a:solidFill>
                                  <a:prstClr val="black"/>
                                </a:solidFill>
                                <a:latin typeface="Cambria Math" panose="02040503050406030204" pitchFamily="18" charset="0"/>
                              </a:rPr>
                              <m:t> </m:t>
                            </m:r>
                            <m:acc>
                              <m:accPr>
                                <m:chr m:val="̂"/>
                                <m:ctrlPr>
                                  <a:rPr lang="it-IT" sz="2800" b="0" i="1" smtClean="0">
                                    <a:solidFill>
                                      <a:prstClr val="black"/>
                                    </a:solidFill>
                                    <a:latin typeface="Cambria Math" panose="02040503050406030204" pitchFamily="18" charset="0"/>
                                  </a:rPr>
                                </m:ctrlPr>
                              </m:accPr>
                              <m:e>
                                <m:r>
                                  <a:rPr lang="it-IT" sz="2800" b="0" i="1" smtClean="0">
                                    <a:solidFill>
                                      <a:prstClr val="black"/>
                                    </a:solidFill>
                                    <a:latin typeface="Cambria Math" panose="02040503050406030204" pitchFamily="18" charset="0"/>
                                  </a:rPr>
                                  <m:t>𝑛</m:t>
                                </m:r>
                              </m:e>
                            </m:acc>
                            <m:r>
                              <a:rPr lang="it-IT" sz="2800" b="0" i="1" smtClean="0">
                                <a:latin typeface="Cambria Math" panose="02040503050406030204" pitchFamily="18" charset="0"/>
                              </a:rPr>
                              <m:t> </m:t>
                            </m:r>
                            <m:r>
                              <a:rPr lang="it-IT" sz="2800" b="0" i="1" smtClean="0">
                                <a:latin typeface="Cambria Math" panose="02040503050406030204" pitchFamily="18" charset="0"/>
                              </a:rPr>
                              <m:t>𝑑𝑆</m:t>
                            </m:r>
                            <m:r>
                              <a:rPr lang="it-IT" sz="2800" b="0" i="1" smtClean="0">
                                <a:latin typeface="Cambria Math" panose="02040503050406030204" pitchFamily="18" charset="0"/>
                              </a:rPr>
                              <m:t> </m:t>
                            </m:r>
                          </m:e>
                        </m:nary>
                        <m:r>
                          <a:rPr lang="it-IT" sz="2800" b="0" i="1" dirty="0" smtClean="0">
                            <a:latin typeface="Cambria Math" panose="02040503050406030204" pitchFamily="18" charset="0"/>
                          </a:rPr>
                          <m:t>=</m:t>
                        </m:r>
                        <m:r>
                          <a:rPr lang="it-IT" sz="2800" b="0" i="1" dirty="0" smtClean="0">
                            <a:latin typeface="Cambria Math" panose="02040503050406030204" pitchFamily="18" charset="0"/>
                          </a:rPr>
                          <m:t>𝑄</m:t>
                        </m:r>
                        <m:r>
                          <a:rPr lang="it-IT" sz="2800" b="0" i="1" dirty="0" smtClean="0">
                            <a:latin typeface="Cambria Math" panose="02040503050406030204" pitchFamily="18" charset="0"/>
                          </a:rPr>
                          <m:t> </m:t>
                        </m:r>
                      </m:oMath>
                    </m:oMathPara>
                  </a14:m>
                  <a:endParaRPr lang="it-IT" sz="2800" dirty="0"/>
                </a:p>
              </p:txBody>
            </p:sp>
          </mc:Choice>
          <mc:Fallback xmlns="">
            <p:sp>
              <p:nvSpPr>
                <p:cNvPr id="6" name="CasellaDiTesto 5">
                  <a:extLst>
                    <a:ext uri="{FF2B5EF4-FFF2-40B4-BE49-F238E27FC236}">
                      <a16:creationId xmlns:a16="http://schemas.microsoft.com/office/drawing/2014/main" id="{A4F3105A-1B9A-4146-8A42-76C04C77C0E7}"/>
                    </a:ext>
                  </a:extLst>
                </p:cNvPr>
                <p:cNvSpPr txBox="1">
                  <a:spLocks noRot="1" noChangeAspect="1" noMove="1" noResize="1" noEditPoints="1" noAdjustHandles="1" noChangeArrowheads="1" noChangeShapeType="1" noTextEdit="1"/>
                </p:cNvSpPr>
                <p:nvPr/>
              </p:nvSpPr>
              <p:spPr>
                <a:xfrm>
                  <a:off x="4671553" y="3021709"/>
                  <a:ext cx="3721981" cy="883832"/>
                </a:xfrm>
                <a:prstGeom prst="rect">
                  <a:avLst/>
                </a:prstGeom>
                <a:blipFill>
                  <a:blip r:embed="rId4"/>
                  <a:stretch>
                    <a:fillRect/>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8D6FD3E3-A4E6-4574-AE39-B602B1403169}"/>
                </a:ext>
              </a:extLst>
            </p:cNvPr>
            <p:cNvSpPr txBox="1"/>
            <p:nvPr/>
          </p:nvSpPr>
          <p:spPr>
            <a:xfrm>
              <a:off x="6532543" y="4062718"/>
              <a:ext cx="2986330" cy="430887"/>
            </a:xfrm>
            <a:prstGeom prst="rect">
              <a:avLst/>
            </a:prstGeom>
            <a:noFill/>
          </p:spPr>
          <p:txBody>
            <a:bodyPr wrap="none" lIns="0" tIns="0" rIns="0" bIns="0" rtlCol="0">
              <a:spAutoFit/>
            </a:bodyPr>
            <a:lstStyle/>
            <a:p>
              <a:r>
                <a:rPr lang="it-IT" sz="2800" b="1" i="1" dirty="0"/>
                <a:t>TEOREMA DI GAUSS</a:t>
              </a:r>
            </a:p>
          </p:txBody>
        </p:sp>
        <p:sp>
          <p:nvSpPr>
            <p:cNvPr id="15" name="Rettangolo 14">
              <a:extLst>
                <a:ext uri="{FF2B5EF4-FFF2-40B4-BE49-F238E27FC236}">
                  <a16:creationId xmlns:a16="http://schemas.microsoft.com/office/drawing/2014/main" id="{20C9B66B-2660-49BE-AD37-C61181A8A835}"/>
                </a:ext>
              </a:extLst>
            </p:cNvPr>
            <p:cNvSpPr/>
            <p:nvPr/>
          </p:nvSpPr>
          <p:spPr>
            <a:xfrm>
              <a:off x="4516036" y="3021709"/>
              <a:ext cx="7181048" cy="1715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1" name="Gruppo 30">
            <a:extLst>
              <a:ext uri="{FF2B5EF4-FFF2-40B4-BE49-F238E27FC236}">
                <a16:creationId xmlns:a16="http://schemas.microsoft.com/office/drawing/2014/main" id="{D964B6F6-60BF-4EE7-8BCE-BADD9B69CB58}"/>
              </a:ext>
            </a:extLst>
          </p:cNvPr>
          <p:cNvGrpSpPr/>
          <p:nvPr/>
        </p:nvGrpSpPr>
        <p:grpSpPr>
          <a:xfrm>
            <a:off x="4503583" y="4981620"/>
            <a:ext cx="4637311" cy="738664"/>
            <a:chOff x="205172" y="4946508"/>
            <a:chExt cx="4637311" cy="738664"/>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098F583-53C0-4A9F-9B8C-AF35E52F1F99}"/>
                    </a:ext>
                  </a:extLst>
                </p:cNvPr>
                <p:cNvSpPr txBox="1"/>
                <p:nvPr/>
              </p:nvSpPr>
              <p:spPr>
                <a:xfrm>
                  <a:off x="3611583" y="5019995"/>
                  <a:ext cx="1127296" cy="414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𝐷</m:t>
                            </m:r>
                          </m:e>
                        </m:acc>
                        <m:r>
                          <a:rPr lang="it-IT" sz="2400" b="0" i="1" smtClean="0">
                            <a:solidFill>
                              <a:prstClr val="black"/>
                            </a:solidFill>
                            <a:latin typeface="Cambria Math" panose="02040503050406030204" pitchFamily="18" charset="0"/>
                          </a:rPr>
                          <m:t>=</m:t>
                        </m:r>
                        <m:r>
                          <a:rPr lang="it-IT" sz="2400" b="0" i="1" smtClean="0">
                            <a:solidFill>
                              <a:prstClr val="black"/>
                            </a:solidFill>
                            <a:latin typeface="Cambria Math" panose="02040503050406030204" pitchFamily="18" charset="0"/>
                            <a:ea typeface="Cambria Math" panose="02040503050406030204" pitchFamily="18" charset="0"/>
                          </a:rPr>
                          <m:t>𝜎</m:t>
                        </m:r>
                        <m:r>
                          <a:rPr lang="it-IT" sz="2400" b="0" i="1" smtClean="0">
                            <a:solidFill>
                              <a:prstClr val="black"/>
                            </a:solidFill>
                            <a:latin typeface="Cambria Math" panose="02040503050406030204" pitchFamily="18" charset="0"/>
                            <a:ea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𝑛</m:t>
                            </m:r>
                          </m:e>
                        </m:acc>
                      </m:oMath>
                    </m:oMathPara>
                  </a14:m>
                  <a:endParaRPr lang="it-IT" sz="2400" dirty="0"/>
                </a:p>
              </p:txBody>
            </p:sp>
          </mc:Choice>
          <mc:Fallback xmlns="">
            <p:sp>
              <p:nvSpPr>
                <p:cNvPr id="3" name="CasellaDiTesto 2">
                  <a:extLst>
                    <a:ext uri="{FF2B5EF4-FFF2-40B4-BE49-F238E27FC236}">
                      <a16:creationId xmlns:a16="http://schemas.microsoft.com/office/drawing/2014/main" id="{7098F583-53C0-4A9F-9B8C-AF35E52F1F99}"/>
                    </a:ext>
                  </a:extLst>
                </p:cNvPr>
                <p:cNvSpPr txBox="1">
                  <a:spLocks noRot="1" noChangeAspect="1" noMove="1" noResize="1" noEditPoints="1" noAdjustHandles="1" noChangeArrowheads="1" noChangeShapeType="1" noTextEdit="1"/>
                </p:cNvSpPr>
                <p:nvPr/>
              </p:nvSpPr>
              <p:spPr>
                <a:xfrm>
                  <a:off x="3611583" y="5019995"/>
                  <a:ext cx="1127296" cy="414088"/>
                </a:xfrm>
                <a:prstGeom prst="rect">
                  <a:avLst/>
                </a:prstGeom>
                <a:blipFill>
                  <a:blip r:embed="rId5"/>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5F54F963-FAFE-40D5-8D4B-4A7A3080EEF1}"/>
                </a:ext>
              </a:extLst>
            </p:cNvPr>
            <p:cNvSpPr txBox="1"/>
            <p:nvPr/>
          </p:nvSpPr>
          <p:spPr>
            <a:xfrm>
              <a:off x="414644" y="5064751"/>
              <a:ext cx="3044038" cy="369332"/>
            </a:xfrm>
            <a:prstGeom prst="rect">
              <a:avLst/>
            </a:prstGeom>
            <a:noFill/>
          </p:spPr>
          <p:txBody>
            <a:bodyPr wrap="none" lIns="0" tIns="0" rIns="0" bIns="0" rtlCol="0">
              <a:spAutoFit/>
            </a:bodyPr>
            <a:lstStyle/>
            <a:p>
              <a:r>
                <a:rPr lang="it-IT" sz="2400" b="1" i="1" dirty="0"/>
                <a:t>TEOREMA DI COULOMB</a:t>
              </a:r>
            </a:p>
          </p:txBody>
        </p:sp>
        <p:sp>
          <p:nvSpPr>
            <p:cNvPr id="16" name="Rettangolo 15">
              <a:extLst>
                <a:ext uri="{FF2B5EF4-FFF2-40B4-BE49-F238E27FC236}">
                  <a16:creationId xmlns:a16="http://schemas.microsoft.com/office/drawing/2014/main" id="{25FC1182-DEC5-4826-A058-C142CF436160}"/>
                </a:ext>
              </a:extLst>
            </p:cNvPr>
            <p:cNvSpPr/>
            <p:nvPr/>
          </p:nvSpPr>
          <p:spPr>
            <a:xfrm>
              <a:off x="205172" y="4946508"/>
              <a:ext cx="4637311" cy="738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 name="CasellaDiTesto 8">
            <a:extLst>
              <a:ext uri="{FF2B5EF4-FFF2-40B4-BE49-F238E27FC236}">
                <a16:creationId xmlns:a16="http://schemas.microsoft.com/office/drawing/2014/main" id="{A453F712-D9B8-46FA-B478-C8F533F1793C}"/>
              </a:ext>
            </a:extLst>
          </p:cNvPr>
          <p:cNvSpPr txBox="1"/>
          <p:nvPr/>
        </p:nvSpPr>
        <p:spPr>
          <a:xfrm>
            <a:off x="427841" y="136738"/>
            <a:ext cx="11282440" cy="954107"/>
          </a:xfrm>
          <a:prstGeom prst="rect">
            <a:avLst/>
          </a:prstGeom>
          <a:noFill/>
        </p:spPr>
        <p:txBody>
          <a:bodyPr wrap="square" rtlCol="0">
            <a:spAutoFit/>
          </a:bodyPr>
          <a:lstStyle/>
          <a:p>
            <a:pPr algn="ctr"/>
            <a:r>
              <a:rPr lang="it-IT" sz="2800" dirty="0">
                <a:solidFill>
                  <a:schemeClr val="accent1"/>
                </a:solidFill>
              </a:rPr>
              <a:t>Il problema generale dell’elettrostatica in presenza di dielettrici e le condizioni al contorno per i vettori </a:t>
            </a:r>
            <a:r>
              <a:rPr lang="it-IT" sz="2800" b="1" dirty="0">
                <a:solidFill>
                  <a:schemeClr val="accent1"/>
                </a:solidFill>
              </a:rPr>
              <a:t>E</a:t>
            </a:r>
            <a:r>
              <a:rPr lang="it-IT" sz="2800" dirty="0">
                <a:solidFill>
                  <a:schemeClr val="accent1"/>
                </a:solidFill>
              </a:rPr>
              <a:t> </a:t>
            </a:r>
            <a:r>
              <a:rPr lang="it-IT" sz="2800" dirty="0" err="1">
                <a:solidFill>
                  <a:schemeClr val="accent1"/>
                </a:solidFill>
              </a:rPr>
              <a:t>e</a:t>
            </a:r>
            <a:r>
              <a:rPr lang="it-IT" sz="2800" dirty="0">
                <a:solidFill>
                  <a:schemeClr val="accent1"/>
                </a:solidFill>
              </a:rPr>
              <a:t> </a:t>
            </a:r>
            <a:r>
              <a:rPr lang="it-IT" sz="2800" b="1" dirty="0">
                <a:solidFill>
                  <a:schemeClr val="accent1"/>
                </a:solidFill>
              </a:rPr>
              <a:t>D</a:t>
            </a:r>
          </a:p>
        </p:txBody>
      </p:sp>
      <p:sp>
        <p:nvSpPr>
          <p:cNvPr id="18" name="CasellaDiTesto 17">
            <a:extLst>
              <a:ext uri="{FF2B5EF4-FFF2-40B4-BE49-F238E27FC236}">
                <a16:creationId xmlns:a16="http://schemas.microsoft.com/office/drawing/2014/main" id="{C828F5FF-35B1-445B-9D79-C653C602EBBA}"/>
              </a:ext>
            </a:extLst>
          </p:cNvPr>
          <p:cNvSpPr txBox="1"/>
          <p:nvPr/>
        </p:nvSpPr>
        <p:spPr>
          <a:xfrm>
            <a:off x="336884" y="1780674"/>
            <a:ext cx="4114396" cy="369332"/>
          </a:xfrm>
          <a:prstGeom prst="rect">
            <a:avLst/>
          </a:prstGeom>
          <a:noFill/>
        </p:spPr>
        <p:txBody>
          <a:bodyPr wrap="none" rtlCol="0">
            <a:spAutoFit/>
          </a:bodyPr>
          <a:lstStyle/>
          <a:p>
            <a:r>
              <a:rPr lang="it-IT" dirty="0"/>
              <a:t>Consideriamo dielettrici perfetti e isotropi</a:t>
            </a:r>
          </a:p>
        </p:txBody>
      </p:sp>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261B8366-9AF3-4962-8EC2-575CE7B1FD59}"/>
                  </a:ext>
                </a:extLst>
              </p:cNvPr>
              <p:cNvSpPr txBox="1"/>
              <p:nvPr/>
            </p:nvSpPr>
            <p:spPr>
              <a:xfrm>
                <a:off x="5537530" y="1382115"/>
                <a:ext cx="1580626"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2800" i="1" smtClean="0">
                              <a:latin typeface="Cambria Math" panose="02040503050406030204" pitchFamily="18" charset="0"/>
                            </a:rPr>
                          </m:ctrlPr>
                        </m:dPr>
                        <m:e>
                          <m:eqArr>
                            <m:eqArrPr>
                              <m:ctrlPr>
                                <a:rPr lang="it-IT" sz="2800" i="1" smtClean="0">
                                  <a:latin typeface="Cambria Math" panose="02040503050406030204" pitchFamily="18" charset="0"/>
                                </a:rPr>
                              </m:ctrlPr>
                            </m:eqArrPr>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b="0" i="1" smtClean="0">
                                  <a:latin typeface="Cambria Math" panose="02040503050406030204" pitchFamily="18" charset="0"/>
                                  <a:ea typeface="Cambria Math" panose="02040503050406030204" pitchFamily="18" charset="0"/>
                                </a:rPr>
                                <m:t> </m:t>
                              </m:r>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𝐷</m:t>
                                  </m:r>
                                </m:e>
                              </m:acc>
                              <m:r>
                                <a:rPr lang="it-IT" sz="2800" b="0" i="1" smtClean="0">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𝜌</m:t>
                              </m:r>
                            </m:e>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i="1" smtClean="0">
                                  <a:latin typeface="Cambria Math" panose="02040503050406030204" pitchFamily="18" charset="0"/>
                                  <a:ea typeface="Cambria Math" panose="02040503050406030204" pitchFamily="18" charset="0"/>
                                </a:rPr>
                                <m:t>⋀</m:t>
                              </m:r>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𝐸</m:t>
                                  </m:r>
                                </m:e>
                              </m:acc>
                              <m:r>
                                <a:rPr lang="it-IT" sz="2800" b="0" i="1" smtClean="0">
                                  <a:latin typeface="Cambria Math" panose="02040503050406030204" pitchFamily="18" charset="0"/>
                                </a:rPr>
                                <m:t>=0</m:t>
                              </m:r>
                            </m:e>
                          </m:eqArr>
                        </m:e>
                      </m:d>
                    </m:oMath>
                  </m:oMathPara>
                </a14:m>
                <a:endParaRPr lang="it-IT" sz="2800" dirty="0"/>
              </a:p>
            </p:txBody>
          </p:sp>
        </mc:Choice>
        <mc:Fallback xmlns="">
          <p:sp>
            <p:nvSpPr>
              <p:cNvPr id="35" name="CasellaDiTesto 34">
                <a:extLst>
                  <a:ext uri="{FF2B5EF4-FFF2-40B4-BE49-F238E27FC236}">
                    <a16:creationId xmlns:a16="http://schemas.microsoft.com/office/drawing/2014/main" id="{261B8366-9AF3-4962-8EC2-575CE7B1FD59}"/>
                  </a:ext>
                </a:extLst>
              </p:cNvPr>
              <p:cNvSpPr txBox="1">
                <a:spLocks noRot="1" noChangeAspect="1" noMove="1" noResize="1" noEditPoints="1" noAdjustHandles="1" noChangeArrowheads="1" noChangeShapeType="1" noTextEdit="1"/>
              </p:cNvSpPr>
              <p:nvPr/>
            </p:nvSpPr>
            <p:spPr>
              <a:xfrm>
                <a:off x="5537530" y="1382115"/>
                <a:ext cx="1580626" cy="1119089"/>
              </a:xfrm>
              <a:prstGeom prst="rect">
                <a:avLst/>
              </a:prstGeom>
              <a:blipFill>
                <a:blip r:embed="rId6"/>
                <a:stretch>
                  <a:fillRect/>
                </a:stretch>
              </a:blipFill>
            </p:spPr>
            <p:txBody>
              <a:bodyPr/>
              <a:lstStyle/>
              <a:p>
                <a:r>
                  <a:rPr lang="it-IT">
                    <a:noFill/>
                  </a:rPr>
                  <a:t> </a:t>
                </a:r>
              </a:p>
            </p:txBody>
          </p:sp>
        </mc:Fallback>
      </mc:AlternateContent>
      <p:sp>
        <p:nvSpPr>
          <p:cNvPr id="19" name="Freccia a destra 18">
            <a:extLst>
              <a:ext uri="{FF2B5EF4-FFF2-40B4-BE49-F238E27FC236}">
                <a16:creationId xmlns:a16="http://schemas.microsoft.com/office/drawing/2014/main" id="{6A4B1703-52B6-4AFE-8B40-C684DE4FB294}"/>
              </a:ext>
            </a:extLst>
          </p:cNvPr>
          <p:cNvSpPr/>
          <p:nvPr/>
        </p:nvSpPr>
        <p:spPr>
          <a:xfrm>
            <a:off x="4552771" y="1824946"/>
            <a:ext cx="729916" cy="281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3FAE9547-5C9B-4C5E-BE46-ACC3CBC25A00}"/>
                  </a:ext>
                </a:extLst>
              </p:cNvPr>
              <p:cNvSpPr txBox="1"/>
              <p:nvPr/>
            </p:nvSpPr>
            <p:spPr>
              <a:xfrm>
                <a:off x="8025708" y="1712129"/>
                <a:ext cx="1403684" cy="575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2800" b="0" i="1" smtClean="0">
                              <a:solidFill>
                                <a:schemeClr val="tx1"/>
                              </a:solidFill>
                              <a:latin typeface="Cambria Math" panose="02040503050406030204" pitchFamily="18" charset="0"/>
                            </a:rPr>
                          </m:ctrlPr>
                        </m:accPr>
                        <m:e>
                          <m:r>
                            <a:rPr lang="it-IT" sz="2800" b="0" i="1" smtClean="0">
                              <a:solidFill>
                                <a:schemeClr val="tx1"/>
                              </a:solidFill>
                              <a:latin typeface="Cambria Math" panose="02040503050406030204" pitchFamily="18" charset="0"/>
                            </a:rPr>
                            <m:t>𝐷</m:t>
                          </m:r>
                        </m:e>
                      </m:acc>
                      <m:r>
                        <a:rPr lang="it-IT" sz="2800" b="0" i="1" smtClean="0">
                          <a:solidFill>
                            <a:schemeClr val="tx1"/>
                          </a:solidFill>
                          <a:latin typeface="Cambria Math" panose="02040503050406030204" pitchFamily="18" charset="0"/>
                        </a:rPr>
                        <m:t>= </m:t>
                      </m:r>
                      <m:r>
                        <a:rPr lang="it-IT" sz="2800" b="0" i="1" smtClean="0">
                          <a:solidFill>
                            <a:schemeClr val="tx1"/>
                          </a:solidFill>
                          <a:latin typeface="Cambria Math" panose="02040503050406030204" pitchFamily="18" charset="0"/>
                          <a:ea typeface="Cambria Math" panose="02040503050406030204" pitchFamily="18" charset="0"/>
                        </a:rPr>
                        <m:t>𝜀</m:t>
                      </m:r>
                      <m:acc>
                        <m:accPr>
                          <m:chr m:val="⃗"/>
                          <m:ctrlPr>
                            <a:rPr lang="it-IT" sz="2800" b="0" i="1" smtClean="0">
                              <a:solidFill>
                                <a:schemeClr val="tx1"/>
                              </a:solidFill>
                              <a:latin typeface="Cambria Math" panose="02040503050406030204" pitchFamily="18" charset="0"/>
                              <a:ea typeface="Cambria Math" panose="02040503050406030204" pitchFamily="18" charset="0"/>
                            </a:rPr>
                          </m:ctrlPr>
                        </m:accPr>
                        <m:e>
                          <m:r>
                            <a:rPr lang="it-IT" sz="2800" b="0" i="1" smtClean="0">
                              <a:solidFill>
                                <a:schemeClr val="tx1"/>
                              </a:solidFill>
                              <a:latin typeface="Cambria Math" panose="02040503050406030204" pitchFamily="18" charset="0"/>
                              <a:ea typeface="Cambria Math" panose="02040503050406030204" pitchFamily="18" charset="0"/>
                            </a:rPr>
                            <m:t>𝐸</m:t>
                          </m:r>
                        </m:e>
                      </m:acc>
                    </m:oMath>
                  </m:oMathPara>
                </a14:m>
                <a:endParaRPr lang="it-IT" sz="2800" dirty="0">
                  <a:solidFill>
                    <a:schemeClr val="tx1"/>
                  </a:solidFill>
                </a:endParaRPr>
              </a:p>
            </p:txBody>
          </p:sp>
        </mc:Choice>
        <mc:Fallback xmlns="">
          <p:sp>
            <p:nvSpPr>
              <p:cNvPr id="37" name="CasellaDiTesto 36">
                <a:extLst>
                  <a:ext uri="{FF2B5EF4-FFF2-40B4-BE49-F238E27FC236}">
                    <a16:creationId xmlns:a16="http://schemas.microsoft.com/office/drawing/2014/main" id="{3FAE9547-5C9B-4C5E-BE46-ACC3CBC25A00}"/>
                  </a:ext>
                </a:extLst>
              </p:cNvPr>
              <p:cNvSpPr txBox="1">
                <a:spLocks noRot="1" noChangeAspect="1" noMove="1" noResize="1" noEditPoints="1" noAdjustHandles="1" noChangeArrowheads="1" noChangeShapeType="1" noTextEdit="1"/>
              </p:cNvSpPr>
              <p:nvPr/>
            </p:nvSpPr>
            <p:spPr>
              <a:xfrm>
                <a:off x="8025708" y="1712129"/>
                <a:ext cx="1403684" cy="575479"/>
              </a:xfrm>
              <a:prstGeom prst="rect">
                <a:avLst/>
              </a:prstGeom>
              <a:blipFill>
                <a:blip r:embed="rId7"/>
                <a:stretch>
                  <a:fillRect/>
                </a:stretch>
              </a:blipFill>
            </p:spPr>
            <p:txBody>
              <a:bodyPr/>
              <a:lstStyle/>
              <a:p>
                <a:r>
                  <a:rPr lang="it-IT">
                    <a:noFill/>
                  </a:rPr>
                  <a:t> </a:t>
                </a:r>
              </a:p>
            </p:txBody>
          </p:sp>
        </mc:Fallback>
      </mc:AlternateContent>
      <p:sp>
        <p:nvSpPr>
          <p:cNvPr id="25" name="CasellaDiTesto 24">
            <a:extLst>
              <a:ext uri="{FF2B5EF4-FFF2-40B4-BE49-F238E27FC236}">
                <a16:creationId xmlns:a16="http://schemas.microsoft.com/office/drawing/2014/main" id="{7140B25C-2D48-4206-8C3A-8B3857CD17B9}"/>
              </a:ext>
            </a:extLst>
          </p:cNvPr>
          <p:cNvSpPr txBox="1"/>
          <p:nvPr/>
        </p:nvSpPr>
        <p:spPr>
          <a:xfrm>
            <a:off x="7372999" y="1780674"/>
            <a:ext cx="524182" cy="369332"/>
          </a:xfrm>
          <a:prstGeom prst="rect">
            <a:avLst/>
          </a:prstGeom>
          <a:noFill/>
        </p:spPr>
        <p:txBody>
          <a:bodyPr wrap="none" rtlCol="0">
            <a:spAutoFit/>
          </a:bodyPr>
          <a:lstStyle/>
          <a:p>
            <a:r>
              <a:rPr lang="it-IT" dirty="0"/>
              <a:t>con</a:t>
            </a:r>
          </a:p>
        </p:txBody>
      </p:sp>
      <p:sp>
        <p:nvSpPr>
          <p:cNvPr id="30" name="CasellaDiTesto 29">
            <a:extLst>
              <a:ext uri="{FF2B5EF4-FFF2-40B4-BE49-F238E27FC236}">
                <a16:creationId xmlns:a16="http://schemas.microsoft.com/office/drawing/2014/main" id="{85E709E4-F8F6-412F-82DA-106278B7E14E}"/>
              </a:ext>
            </a:extLst>
          </p:cNvPr>
          <p:cNvSpPr txBox="1"/>
          <p:nvPr/>
        </p:nvSpPr>
        <p:spPr>
          <a:xfrm>
            <a:off x="688126" y="3417297"/>
            <a:ext cx="2282997" cy="369332"/>
          </a:xfrm>
          <a:prstGeom prst="rect">
            <a:avLst/>
          </a:prstGeom>
          <a:noFill/>
        </p:spPr>
        <p:txBody>
          <a:bodyPr wrap="none" rtlCol="0">
            <a:spAutoFit/>
          </a:bodyPr>
          <a:lstStyle/>
          <a:p>
            <a:r>
              <a:rPr lang="it-IT" dirty="0"/>
              <a:t>Dalla prima equazione</a:t>
            </a:r>
          </a:p>
        </p:txBody>
      </p:sp>
      <p:sp>
        <p:nvSpPr>
          <p:cNvPr id="40" name="CasellaDiTesto 39">
            <a:extLst>
              <a:ext uri="{FF2B5EF4-FFF2-40B4-BE49-F238E27FC236}">
                <a16:creationId xmlns:a16="http://schemas.microsoft.com/office/drawing/2014/main" id="{2AB3BF79-E5A8-409B-8CDC-9A61FD61309E}"/>
              </a:ext>
            </a:extLst>
          </p:cNvPr>
          <p:cNvSpPr txBox="1"/>
          <p:nvPr/>
        </p:nvSpPr>
        <p:spPr>
          <a:xfrm>
            <a:off x="475967" y="5166286"/>
            <a:ext cx="3874715" cy="369332"/>
          </a:xfrm>
          <a:prstGeom prst="rect">
            <a:avLst/>
          </a:prstGeom>
          <a:noFill/>
        </p:spPr>
        <p:txBody>
          <a:bodyPr wrap="none" rtlCol="0">
            <a:spAutoFit/>
          </a:bodyPr>
          <a:lstStyle/>
          <a:p>
            <a:r>
              <a:rPr lang="it-IT" dirty="0"/>
              <a:t>Mentre il teorema di Coulomb si scrive:</a:t>
            </a:r>
          </a:p>
        </p:txBody>
      </p:sp>
      <p:sp>
        <p:nvSpPr>
          <p:cNvPr id="41" name="CasellaDiTesto 40">
            <a:extLst>
              <a:ext uri="{FF2B5EF4-FFF2-40B4-BE49-F238E27FC236}">
                <a16:creationId xmlns:a16="http://schemas.microsoft.com/office/drawing/2014/main" id="{AA6ED3CD-488E-4215-A27E-F7EE015C2A86}"/>
              </a:ext>
            </a:extLst>
          </p:cNvPr>
          <p:cNvSpPr txBox="1"/>
          <p:nvPr/>
        </p:nvSpPr>
        <p:spPr>
          <a:xfrm>
            <a:off x="1406912" y="5567900"/>
            <a:ext cx="1564211" cy="369332"/>
          </a:xfrm>
          <a:prstGeom prst="rect">
            <a:avLst/>
          </a:prstGeom>
          <a:noFill/>
        </p:spPr>
        <p:txBody>
          <a:bodyPr wrap="none" rtlCol="0">
            <a:spAutoFit/>
          </a:bodyPr>
          <a:lstStyle/>
          <a:p>
            <a:r>
              <a:rPr lang="it-IT" dirty="0"/>
              <a:t>(</a:t>
            </a:r>
            <a:r>
              <a:rPr lang="it-IT" dirty="0" err="1"/>
              <a:t>Lez</a:t>
            </a:r>
            <a:r>
              <a:rPr lang="it-IT" dirty="0"/>
              <a:t>. 8 </a:t>
            </a:r>
            <a:r>
              <a:rPr lang="it-IT" dirty="0" err="1"/>
              <a:t>Diap</a:t>
            </a:r>
            <a:r>
              <a:rPr lang="it-IT" dirty="0"/>
              <a:t>. 9)</a:t>
            </a:r>
          </a:p>
        </p:txBody>
      </p:sp>
    </p:spTree>
    <p:extLst>
      <p:ext uri="{BB962C8B-B14F-4D97-AF65-F5344CB8AC3E}">
        <p14:creationId xmlns:p14="http://schemas.microsoft.com/office/powerpoint/2010/main" val="25920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8" grpId="0"/>
      <p:bldP spid="35" grpId="0"/>
      <p:bldP spid="19" grpId="0" animBg="1"/>
      <p:bldP spid="37" grpId="0"/>
      <p:bldP spid="25" grpId="0"/>
      <p:bldP spid="30" grpId="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FAE8B17-6DB2-475F-A632-263364F12665}"/>
                  </a:ext>
                </a:extLst>
              </p:cNvPr>
              <p:cNvSpPr txBox="1"/>
              <p:nvPr/>
            </p:nvSpPr>
            <p:spPr>
              <a:xfrm>
                <a:off x="3799882" y="792193"/>
                <a:ext cx="3788345" cy="757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r>
                        <a:rPr lang="it-IT" sz="2400" b="0" i="1" smtClean="0">
                          <a:latin typeface="Cambria Math" panose="02040503050406030204" pitchFamily="18" charset="0"/>
                          <a:ea typeface="Cambria Math" panose="02040503050406030204" pitchFamily="18" charset="0"/>
                        </a:rPr>
                        <m:t> </m:t>
                      </m:r>
                      <m:d>
                        <m:dPr>
                          <m:ctrlPr>
                            <a:rPr lang="it-IT" sz="2400" b="0" i="1" smtClean="0">
                              <a:latin typeface="Cambria Math" panose="02040503050406030204" pitchFamily="18" charset="0"/>
                              <a:ea typeface="Cambria Math" panose="02040503050406030204" pitchFamily="18" charset="0"/>
                            </a:rPr>
                          </m:ctrlPr>
                        </m:dPr>
                        <m:e>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𝐸</m:t>
                              </m:r>
                            </m:e>
                          </m:acc>
                        </m:e>
                      </m:d>
                      <m:r>
                        <a:rPr lang="it-IT" sz="2400" b="0" i="1" smtClean="0">
                          <a:latin typeface="Cambria Math" panose="02040503050406030204" pitchFamily="18" charset="0"/>
                          <a:ea typeface="Cambria Math" panose="02040503050406030204" pitchFamily="18" charset="0"/>
                        </a:rPr>
                        <m:t>=</m:t>
                      </m:r>
                      <m:nary>
                        <m:naryPr>
                          <m:limLoc m:val="subSup"/>
                          <m:grow m:val="on"/>
                          <m:supHide m:val="on"/>
                          <m:ctrlPr>
                            <a:rPr lang="it-IT" sz="2400" i="1" dirty="0" smtClean="0">
                              <a:latin typeface="Cambria Math" panose="02040503050406030204" pitchFamily="18" charset="0"/>
                            </a:rPr>
                          </m:ctrlPr>
                        </m:naryPr>
                        <m:sub>
                          <m:r>
                            <a:rPr lang="it-IT" sz="2400" i="1" dirty="0">
                              <a:latin typeface="Cambria Math" panose="02040503050406030204" pitchFamily="18" charset="0"/>
                            </a:rPr>
                            <m:t>𝑆</m:t>
                          </m:r>
                        </m:sub>
                        <m:sup/>
                        <m:e>
                          <m:acc>
                            <m:accPr>
                              <m:chr m:val="⃗"/>
                              <m:ctrlPr>
                                <a:rPr lang="it-IT" sz="2400" i="1">
                                  <a:solidFill>
                                    <a:prstClr val="black"/>
                                  </a:solidFill>
                                  <a:latin typeface="Cambria Math" panose="02040503050406030204" pitchFamily="18" charset="0"/>
                                </a:rPr>
                              </m:ctrlPr>
                            </m:accPr>
                            <m:e>
                              <m:r>
                                <a:rPr lang="it-IT" sz="2400" b="0" i="1" smtClean="0">
                                  <a:solidFill>
                                    <a:prstClr val="black"/>
                                  </a:solidFill>
                                  <a:latin typeface="Cambria Math" panose="02040503050406030204" pitchFamily="18" charset="0"/>
                                </a:rPr>
                                <m:t>𝐸</m:t>
                              </m:r>
                            </m:e>
                          </m:acc>
                          <m:r>
                            <a:rPr lang="it-IT" sz="2400" i="1">
                              <a:solidFill>
                                <a:prstClr val="black"/>
                              </a:solidFill>
                              <a:latin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𝑛</m:t>
                              </m:r>
                            </m:e>
                          </m:acc>
                          <m:r>
                            <a:rPr lang="it-IT" sz="2400" b="0" i="1" smtClean="0">
                              <a:latin typeface="Cambria Math" panose="02040503050406030204" pitchFamily="18" charset="0"/>
                            </a:rPr>
                            <m:t> </m:t>
                          </m:r>
                          <m:r>
                            <a:rPr lang="it-IT" sz="2400" b="0" i="1" smtClean="0">
                              <a:latin typeface="Cambria Math" panose="02040503050406030204" pitchFamily="18" charset="0"/>
                            </a:rPr>
                            <m:t>𝑑𝑆</m:t>
                          </m:r>
                          <m:r>
                            <a:rPr lang="it-IT" sz="2400" b="0" i="1" smtClean="0">
                              <a:latin typeface="Cambria Math" panose="02040503050406030204" pitchFamily="18" charset="0"/>
                            </a:rPr>
                            <m:t> </m:t>
                          </m:r>
                        </m:e>
                      </m:nary>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𝑞</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𝑃</m:t>
                              </m:r>
                            </m:sub>
                          </m:sSub>
                        </m:num>
                        <m:den>
                          <m:sSub>
                            <m:sSubPr>
                              <m:ctrlPr>
                                <a:rPr lang="it-IT" sz="2400" i="1">
                                  <a:solidFill>
                                    <a:prstClr val="black"/>
                                  </a:solidFill>
                                  <a:latin typeface="Cambria Math" panose="02040503050406030204" pitchFamily="18" charset="0"/>
                                  <a:ea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ea typeface="Cambria Math" panose="02040503050406030204" pitchFamily="18" charset="0"/>
                                </a:rPr>
                                <m:t>𝑂</m:t>
                              </m:r>
                            </m:sub>
                          </m:sSub>
                        </m:den>
                      </m:f>
                    </m:oMath>
                  </m:oMathPara>
                </a14:m>
                <a:endParaRPr lang="it-IT" sz="2400" dirty="0"/>
              </a:p>
            </p:txBody>
          </p:sp>
        </mc:Choice>
        <mc:Fallback xmlns="">
          <p:sp>
            <p:nvSpPr>
              <p:cNvPr id="2" name="CasellaDiTesto 1">
                <a:extLst>
                  <a:ext uri="{FF2B5EF4-FFF2-40B4-BE49-F238E27FC236}">
                    <a16:creationId xmlns:a16="http://schemas.microsoft.com/office/drawing/2014/main" id="{AFAE8B17-6DB2-475F-A632-263364F12665}"/>
                  </a:ext>
                </a:extLst>
              </p:cNvPr>
              <p:cNvSpPr txBox="1">
                <a:spLocks noRot="1" noChangeAspect="1" noMove="1" noResize="1" noEditPoints="1" noAdjustHandles="1" noChangeArrowheads="1" noChangeShapeType="1" noTextEdit="1"/>
              </p:cNvSpPr>
              <p:nvPr/>
            </p:nvSpPr>
            <p:spPr>
              <a:xfrm>
                <a:off x="3799882" y="792193"/>
                <a:ext cx="3788345" cy="757515"/>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96DBBA43-0266-46B5-97A2-1A7DCF7C8654}"/>
                  </a:ext>
                </a:extLst>
              </p:cNvPr>
              <p:cNvSpPr txBox="1"/>
              <p:nvPr/>
            </p:nvSpPr>
            <p:spPr>
              <a:xfrm>
                <a:off x="3799882" y="1628124"/>
                <a:ext cx="3067635" cy="757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r>
                        <a:rPr lang="it-IT" sz="2400" b="0" i="1" smtClean="0">
                          <a:latin typeface="Cambria Math" panose="02040503050406030204" pitchFamily="18" charset="0"/>
                          <a:ea typeface="Cambria Math" panose="02040503050406030204" pitchFamily="18" charset="0"/>
                        </a:rPr>
                        <m:t> </m:t>
                      </m:r>
                      <m:d>
                        <m:dPr>
                          <m:ctrlPr>
                            <a:rPr lang="it-IT" sz="2400" b="0" i="1" smtClean="0">
                              <a:latin typeface="Cambria Math" panose="02040503050406030204" pitchFamily="18" charset="0"/>
                              <a:ea typeface="Cambria Math" panose="02040503050406030204" pitchFamily="18" charset="0"/>
                            </a:rPr>
                          </m:ctrlPr>
                        </m:dPr>
                        <m:e>
                          <m:acc>
                            <m:accPr>
                              <m:chr m:val="⃗"/>
                              <m:ctrlPr>
                                <a:rPr lang="it-IT" sz="2400" i="1">
                                  <a:solidFill>
                                    <a:prstClr val="black"/>
                                  </a:solidFill>
                                  <a:latin typeface="Cambria Math" panose="02040503050406030204" pitchFamily="18" charset="0"/>
                                </a:rPr>
                              </m:ctrlPr>
                            </m:accPr>
                            <m:e>
                              <m:r>
                                <a:rPr lang="it-IT" sz="2400" b="0" i="1" smtClean="0">
                                  <a:solidFill>
                                    <a:prstClr val="black"/>
                                  </a:solidFill>
                                  <a:latin typeface="Cambria Math" panose="02040503050406030204" pitchFamily="18" charset="0"/>
                                </a:rPr>
                                <m:t>𝐷</m:t>
                              </m:r>
                            </m:e>
                          </m:acc>
                        </m:e>
                      </m:d>
                      <m:r>
                        <a:rPr lang="it-IT" sz="2400" b="0" i="1" smtClean="0">
                          <a:latin typeface="Cambria Math" panose="02040503050406030204" pitchFamily="18" charset="0"/>
                          <a:ea typeface="Cambria Math" panose="02040503050406030204" pitchFamily="18" charset="0"/>
                        </a:rPr>
                        <m:t>=</m:t>
                      </m:r>
                      <m:nary>
                        <m:naryPr>
                          <m:limLoc m:val="subSup"/>
                          <m:grow m:val="on"/>
                          <m:supHide m:val="on"/>
                          <m:ctrlPr>
                            <a:rPr lang="it-IT" sz="2400" i="1" dirty="0" smtClean="0">
                              <a:latin typeface="Cambria Math" panose="02040503050406030204" pitchFamily="18" charset="0"/>
                            </a:rPr>
                          </m:ctrlPr>
                        </m:naryPr>
                        <m:sub>
                          <m:r>
                            <a:rPr lang="it-IT" sz="2400" i="1" dirty="0">
                              <a:latin typeface="Cambria Math" panose="02040503050406030204" pitchFamily="18" charset="0"/>
                            </a:rPr>
                            <m:t>𝑆</m:t>
                          </m:r>
                        </m:sub>
                        <m:sup/>
                        <m:e>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𝐷</m:t>
                              </m:r>
                            </m:e>
                          </m:acc>
                          <m:r>
                            <a:rPr lang="it-IT" sz="2400" i="1">
                              <a:solidFill>
                                <a:prstClr val="black"/>
                              </a:solidFill>
                              <a:latin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𝑛</m:t>
                              </m:r>
                            </m:e>
                          </m:acc>
                          <m:r>
                            <a:rPr lang="it-IT" sz="2400" b="0" i="1" smtClean="0">
                              <a:latin typeface="Cambria Math" panose="02040503050406030204" pitchFamily="18" charset="0"/>
                            </a:rPr>
                            <m:t> </m:t>
                          </m:r>
                          <m:r>
                            <a:rPr lang="it-IT" sz="2400" b="0" i="1" smtClean="0">
                              <a:latin typeface="Cambria Math" panose="02040503050406030204" pitchFamily="18" charset="0"/>
                            </a:rPr>
                            <m:t>𝑑𝑆</m:t>
                          </m:r>
                          <m:r>
                            <a:rPr lang="it-IT" sz="2400" b="0" i="1" smtClean="0">
                              <a:latin typeface="Cambria Math" panose="02040503050406030204" pitchFamily="18" charset="0"/>
                            </a:rPr>
                            <m:t> </m:t>
                          </m:r>
                        </m:e>
                      </m:nary>
                      <m:r>
                        <a:rPr lang="it-IT" sz="2400" b="0" i="1" smtClean="0">
                          <a:latin typeface="Cambria Math" panose="02040503050406030204" pitchFamily="18" charset="0"/>
                        </a:rPr>
                        <m:t>=</m:t>
                      </m:r>
                      <m:r>
                        <a:rPr lang="it-IT" sz="2400" b="0" i="1" smtClean="0">
                          <a:latin typeface="Cambria Math" panose="02040503050406030204" pitchFamily="18" charset="0"/>
                        </a:rPr>
                        <m:t>𝑞</m:t>
                      </m:r>
                    </m:oMath>
                  </m:oMathPara>
                </a14:m>
                <a:endParaRPr lang="it-IT" sz="2400" dirty="0"/>
              </a:p>
            </p:txBody>
          </p:sp>
        </mc:Choice>
        <mc:Fallback xmlns="">
          <p:sp>
            <p:nvSpPr>
              <p:cNvPr id="12" name="CasellaDiTesto 11">
                <a:extLst>
                  <a:ext uri="{FF2B5EF4-FFF2-40B4-BE49-F238E27FC236}">
                    <a16:creationId xmlns:a16="http://schemas.microsoft.com/office/drawing/2014/main" id="{96DBBA43-0266-46B5-97A2-1A7DCF7C8654}"/>
                  </a:ext>
                </a:extLst>
              </p:cNvPr>
              <p:cNvSpPr txBox="1">
                <a:spLocks noRot="1" noChangeAspect="1" noMove="1" noResize="1" noEditPoints="1" noAdjustHandles="1" noChangeArrowheads="1" noChangeShapeType="1" noTextEdit="1"/>
              </p:cNvSpPr>
              <p:nvPr/>
            </p:nvSpPr>
            <p:spPr>
              <a:xfrm>
                <a:off x="3799882" y="1628124"/>
                <a:ext cx="3067635" cy="757515"/>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399FDD4-7626-4B09-AC92-25F4A4F5A31F}"/>
                  </a:ext>
                </a:extLst>
              </p:cNvPr>
              <p:cNvSpPr txBox="1"/>
              <p:nvPr/>
            </p:nvSpPr>
            <p:spPr>
              <a:xfrm>
                <a:off x="216569" y="39949"/>
                <a:ext cx="11758863" cy="679930"/>
              </a:xfrm>
              <a:prstGeom prst="rect">
                <a:avLst/>
              </a:prstGeom>
              <a:noFill/>
            </p:spPr>
            <p:txBody>
              <a:bodyPr wrap="square" rtlCol="0">
                <a:spAutoFit/>
              </a:bodyPr>
              <a:lstStyle/>
              <a:p>
                <a:r>
                  <a:rPr lang="it-IT" dirty="0"/>
                  <a:t>Sull’interfaccia i campi subiscono invece delle discontinuità e le derivate non sono definite. Rimangono però valide le relazioni integrali sui flussi dei due campi </a:t>
                </a:r>
                <a14:m>
                  <m:oMath xmlns:m="http://schemas.openxmlformats.org/officeDocument/2006/math">
                    <m:acc>
                      <m:accPr>
                        <m:chr m:val="⃗"/>
                        <m:ctrlPr>
                          <a:rPr lang="it-IT" sz="1800" i="1" smtClean="0">
                            <a:solidFill>
                              <a:prstClr val="black"/>
                            </a:solidFill>
                            <a:latin typeface="Cambria Math" panose="02040503050406030204" pitchFamily="18" charset="0"/>
                          </a:rPr>
                        </m:ctrlPr>
                      </m:accPr>
                      <m:e>
                        <m:r>
                          <a:rPr lang="it-IT" sz="1800" i="1">
                            <a:solidFill>
                              <a:prstClr val="black"/>
                            </a:solidFill>
                            <a:latin typeface="Cambria Math" panose="02040503050406030204" pitchFamily="18" charset="0"/>
                          </a:rPr>
                          <m:t>𝐸</m:t>
                        </m:r>
                      </m:e>
                    </m:acc>
                  </m:oMath>
                </a14:m>
                <a:r>
                  <a:rPr lang="it-IT" dirty="0"/>
                  <a:t> e </a:t>
                </a:r>
                <a14:m>
                  <m:oMath xmlns:m="http://schemas.openxmlformats.org/officeDocument/2006/math">
                    <m:acc>
                      <m:accPr>
                        <m:chr m:val="⃗"/>
                        <m:ctrlPr>
                          <a:rPr lang="it-IT" i="1">
                            <a:solidFill>
                              <a:prstClr val="black"/>
                            </a:solidFill>
                            <a:latin typeface="Cambria Math" panose="02040503050406030204" pitchFamily="18" charset="0"/>
                          </a:rPr>
                        </m:ctrlPr>
                      </m:accPr>
                      <m:e>
                        <m:r>
                          <a:rPr lang="it-IT" i="1">
                            <a:solidFill>
                              <a:prstClr val="black"/>
                            </a:solidFill>
                            <a:latin typeface="Cambria Math" panose="02040503050406030204" pitchFamily="18" charset="0"/>
                          </a:rPr>
                          <m:t>𝐷</m:t>
                        </m:r>
                      </m:e>
                    </m:acc>
                  </m:oMath>
                </a14:m>
                <a:endParaRPr lang="it-IT" dirty="0"/>
              </a:p>
            </p:txBody>
          </p:sp>
        </mc:Choice>
        <mc:Fallback xmlns="">
          <p:sp>
            <p:nvSpPr>
              <p:cNvPr id="4" name="CasellaDiTesto 3">
                <a:extLst>
                  <a:ext uri="{FF2B5EF4-FFF2-40B4-BE49-F238E27FC236}">
                    <a16:creationId xmlns:a16="http://schemas.microsoft.com/office/drawing/2014/main" id="{5399FDD4-7626-4B09-AC92-25F4A4F5A31F}"/>
                  </a:ext>
                </a:extLst>
              </p:cNvPr>
              <p:cNvSpPr txBox="1">
                <a:spLocks noRot="1" noChangeAspect="1" noMove="1" noResize="1" noEditPoints="1" noAdjustHandles="1" noChangeArrowheads="1" noChangeShapeType="1" noTextEdit="1"/>
              </p:cNvSpPr>
              <p:nvPr/>
            </p:nvSpPr>
            <p:spPr>
              <a:xfrm>
                <a:off x="216569" y="39949"/>
                <a:ext cx="11758863" cy="679930"/>
              </a:xfrm>
              <a:prstGeom prst="rect">
                <a:avLst/>
              </a:prstGeom>
              <a:blipFill>
                <a:blip r:embed="rId4"/>
                <a:stretch>
                  <a:fillRect l="-467" t="-5405" b="-14414"/>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BFAE1F8-839A-4B96-81CB-29C6E6AB1A32}"/>
              </a:ext>
            </a:extLst>
          </p:cNvPr>
          <p:cNvSpPr txBox="1"/>
          <p:nvPr/>
        </p:nvSpPr>
        <p:spPr>
          <a:xfrm>
            <a:off x="216569" y="2464055"/>
            <a:ext cx="11622506" cy="1200329"/>
          </a:xfrm>
          <a:prstGeom prst="rect">
            <a:avLst/>
          </a:prstGeom>
          <a:noFill/>
        </p:spPr>
        <p:txBody>
          <a:bodyPr wrap="square" rtlCol="0">
            <a:spAutoFit/>
          </a:bodyPr>
          <a:lstStyle/>
          <a:p>
            <a:r>
              <a:rPr lang="it-IT" dirty="0"/>
              <a:t>Questo ha come conseguenza immediata che se una generica superficie chiusa comprende al suo interno un tratto di interfaccia, il vettore campo elettrico può avere un flusso non nullo attraverso la superficie S a causa delle cariche di polarizzazione presenti sull’interfaccia anche se questa non possiede (come supporremo sempre) cariche localizzate. Il flusso dello spostamento dielettrico risulterà invece sempre nullo per ovvi motivi</a:t>
            </a:r>
          </a:p>
        </p:txBody>
      </p:sp>
      <p:pic>
        <p:nvPicPr>
          <p:cNvPr id="10" name="Immagine 9">
            <a:extLst>
              <a:ext uri="{FF2B5EF4-FFF2-40B4-BE49-F238E27FC236}">
                <a16:creationId xmlns:a16="http://schemas.microsoft.com/office/drawing/2014/main" id="{78373A08-F888-47DE-975C-887173981089}"/>
              </a:ext>
            </a:extLst>
          </p:cNvPr>
          <p:cNvPicPr>
            <a:picLocks noChangeAspect="1"/>
          </p:cNvPicPr>
          <p:nvPr/>
        </p:nvPicPr>
        <p:blipFill rotWithShape="1">
          <a:blip r:embed="rId5"/>
          <a:srcRect l="17422" t="15317" r="3676"/>
          <a:stretch/>
        </p:blipFill>
        <p:spPr>
          <a:xfrm>
            <a:off x="3972964" y="3664384"/>
            <a:ext cx="3615263" cy="2526998"/>
          </a:xfrm>
          <a:prstGeom prst="rect">
            <a:avLst/>
          </a:prstGeom>
        </p:spPr>
      </p:pic>
    </p:spTree>
    <p:extLst>
      <p:ext uri="{BB962C8B-B14F-4D97-AF65-F5344CB8AC3E}">
        <p14:creationId xmlns:p14="http://schemas.microsoft.com/office/powerpoint/2010/main" val="160343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9BA3B16C-CD17-4918-A9E0-BDC5742CACFF}"/>
              </a:ext>
            </a:extLst>
          </p:cNvPr>
          <p:cNvPicPr>
            <a:picLocks noChangeAspect="1"/>
          </p:cNvPicPr>
          <p:nvPr/>
        </p:nvPicPr>
        <p:blipFill rotWithShape="1">
          <a:blip r:embed="rId2"/>
          <a:srcRect l="11554" t="3601" r="6258" b="8813"/>
          <a:stretch/>
        </p:blipFill>
        <p:spPr>
          <a:xfrm>
            <a:off x="4458501" y="2275427"/>
            <a:ext cx="3788346" cy="2994606"/>
          </a:xfrm>
          <a:prstGeom prst="rect">
            <a:avLst/>
          </a:prstGeom>
        </p:spPr>
      </p:pic>
      <p:sp>
        <p:nvSpPr>
          <p:cNvPr id="3" name="CasellaDiTesto 2">
            <a:extLst>
              <a:ext uri="{FF2B5EF4-FFF2-40B4-BE49-F238E27FC236}">
                <a16:creationId xmlns:a16="http://schemas.microsoft.com/office/drawing/2014/main" id="{E1F7FBB4-175A-47A5-AF74-381A6C1F53CF}"/>
              </a:ext>
            </a:extLst>
          </p:cNvPr>
          <p:cNvSpPr txBox="1"/>
          <p:nvPr/>
        </p:nvSpPr>
        <p:spPr>
          <a:xfrm>
            <a:off x="437147" y="321874"/>
            <a:ext cx="11317705" cy="1323439"/>
          </a:xfrm>
          <a:prstGeom prst="rect">
            <a:avLst/>
          </a:prstGeom>
          <a:noFill/>
        </p:spPr>
        <p:txBody>
          <a:bodyPr wrap="square" rtlCol="0">
            <a:spAutoFit/>
          </a:bodyPr>
          <a:lstStyle/>
          <a:p>
            <a:pPr algn="just"/>
            <a:r>
              <a:rPr lang="it-IT" sz="2000" dirty="0"/>
              <a:t>Analogamente, per quanto riguarda la circuitazione dei due campi, il vettore spostamento dielettrico avrà sempre circuitazione diversa da zero per un percorso che attraversi la superficie di separazione tra due dielettrici mentre il campo elettrico avrà sempre circuitazione nulla per via della forma integrale della terza equazione di Maxwell</a:t>
            </a:r>
          </a:p>
        </p:txBody>
      </p:sp>
    </p:spTree>
    <p:extLst>
      <p:ext uri="{BB962C8B-B14F-4D97-AF65-F5344CB8AC3E}">
        <p14:creationId xmlns:p14="http://schemas.microsoft.com/office/powerpoint/2010/main" val="32597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5A4516CF-28DE-48DB-BC7C-D0DADB9348CF}"/>
                  </a:ext>
                </a:extLst>
              </p:cNvPr>
              <p:cNvSpPr txBox="1"/>
              <p:nvPr/>
            </p:nvSpPr>
            <p:spPr>
              <a:xfrm>
                <a:off x="5934139" y="1061314"/>
                <a:ext cx="6033062" cy="591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rPr>
                        <m:t>Φ</m:t>
                      </m:r>
                      <m:d>
                        <m:dPr>
                          <m:ctrlPr>
                            <a:rPr lang="it-IT" sz="3200" b="0" i="1" smtClean="0">
                              <a:latin typeface="Cambria Math" panose="02040503050406030204" pitchFamily="18" charset="0"/>
                            </a:rPr>
                          </m:ctrlPr>
                        </m:dPr>
                        <m:e>
                          <m:acc>
                            <m:accPr>
                              <m:chr m:val="⃗"/>
                              <m:ctrlPr>
                                <a:rPr lang="it-IT" sz="3200" i="1">
                                  <a:latin typeface="Cambria Math" panose="02040503050406030204" pitchFamily="18" charset="0"/>
                                  <a:sym typeface="Wingdings" panose="05000000000000000000" pitchFamily="2" charset="2"/>
                                </a:rPr>
                              </m:ctrlPr>
                            </m:accPr>
                            <m:e>
                              <m:r>
                                <a:rPr lang="it-IT" sz="3200" i="1">
                                  <a:latin typeface="Cambria Math" panose="02040503050406030204" pitchFamily="18" charset="0"/>
                                  <a:sym typeface="Wingdings" panose="05000000000000000000" pitchFamily="2" charset="2"/>
                                </a:rPr>
                                <m:t>𝐷</m:t>
                              </m:r>
                            </m:e>
                          </m:acc>
                        </m:e>
                      </m:d>
                      <m:r>
                        <a:rPr lang="it-IT" sz="3200" b="0" i="1" smtClean="0">
                          <a:latin typeface="Cambria Math" panose="02040503050406030204" pitchFamily="18" charset="0"/>
                          <a:sym typeface="Wingdings" panose="05000000000000000000" pitchFamily="2" charset="2"/>
                        </a:rPr>
                        <m:t>=0=</m:t>
                      </m:r>
                      <m:r>
                        <a:rPr lang="it-IT" sz="3200" b="0" i="1" smtClean="0">
                          <a:latin typeface="Cambria Math" panose="02040503050406030204" pitchFamily="18" charset="0"/>
                          <a:sym typeface="Wingdings" panose="05000000000000000000" pitchFamily="2" charset="2"/>
                        </a:rPr>
                        <m:t>𝑑𝑆</m:t>
                      </m:r>
                      <m:sSub>
                        <m:sSubPr>
                          <m:ctrlPr>
                            <a:rPr lang="it-IT" sz="3200" b="0" i="1" smtClean="0">
                              <a:latin typeface="Cambria Math" panose="02040503050406030204" pitchFamily="18" charset="0"/>
                              <a:sym typeface="Wingdings" panose="05000000000000000000" pitchFamily="2" charset="2"/>
                            </a:rPr>
                          </m:ctrlPr>
                        </m:sSubPr>
                        <m:e>
                          <m:acc>
                            <m:accPr>
                              <m:chr m:val="̂"/>
                              <m:ctrlPr>
                                <a:rPr lang="it-IT" sz="3200" b="0" i="1" smtClean="0">
                                  <a:latin typeface="Cambria Math" panose="02040503050406030204" pitchFamily="18" charset="0"/>
                                  <a:sym typeface="Wingdings" panose="05000000000000000000" pitchFamily="2" charset="2"/>
                                </a:rPr>
                              </m:ctrlPr>
                            </m:accPr>
                            <m:e>
                              <m:r>
                                <a:rPr lang="it-IT" sz="3200" b="0" i="1" smtClean="0">
                                  <a:latin typeface="Cambria Math" panose="02040503050406030204" pitchFamily="18" charset="0"/>
                                  <a:sym typeface="Wingdings" panose="05000000000000000000" pitchFamily="2" charset="2"/>
                                </a:rPr>
                                <m:t>𝑛</m:t>
                              </m:r>
                            </m:e>
                          </m:acc>
                        </m:e>
                        <m:sub>
                          <m:r>
                            <a:rPr lang="it-IT" sz="3200" b="0" i="1" smtClean="0">
                              <a:latin typeface="Cambria Math" panose="02040503050406030204" pitchFamily="18" charset="0"/>
                              <a:sym typeface="Wingdings" panose="05000000000000000000" pitchFamily="2" charset="2"/>
                            </a:rPr>
                            <m:t>1</m:t>
                          </m:r>
                        </m:sub>
                      </m:sSub>
                      <m:sSub>
                        <m:sSubPr>
                          <m:ctrlPr>
                            <a:rPr lang="it-IT" sz="3200" b="0" i="1" smtClean="0">
                              <a:latin typeface="Cambria Math" panose="02040503050406030204" pitchFamily="18" charset="0"/>
                              <a:sym typeface="Wingdings" panose="05000000000000000000" pitchFamily="2" charset="2"/>
                            </a:rPr>
                          </m:ctrlPr>
                        </m:sSubPr>
                        <m:e>
                          <m:acc>
                            <m:accPr>
                              <m:chr m:val="⃗"/>
                              <m:ctrlPr>
                                <a:rPr lang="it-IT" sz="3200" i="1">
                                  <a:latin typeface="Cambria Math" panose="02040503050406030204" pitchFamily="18" charset="0"/>
                                  <a:sym typeface="Wingdings" panose="05000000000000000000" pitchFamily="2" charset="2"/>
                                </a:rPr>
                              </m:ctrlPr>
                            </m:accPr>
                            <m:e>
                              <m:r>
                                <a:rPr lang="it-IT" sz="3200" i="1">
                                  <a:latin typeface="Cambria Math" panose="02040503050406030204" pitchFamily="18" charset="0"/>
                                  <a:sym typeface="Wingdings" panose="05000000000000000000" pitchFamily="2" charset="2"/>
                                </a:rPr>
                                <m:t>𝐷</m:t>
                              </m:r>
                            </m:e>
                          </m:acc>
                        </m:e>
                        <m:sub>
                          <m:r>
                            <a:rPr lang="it-IT" sz="3200" b="0" i="1" smtClean="0">
                              <a:latin typeface="Cambria Math" panose="02040503050406030204" pitchFamily="18" charset="0"/>
                              <a:sym typeface="Wingdings" panose="05000000000000000000" pitchFamily="2" charset="2"/>
                            </a:rPr>
                            <m:t>1</m:t>
                          </m:r>
                        </m:sub>
                      </m:sSub>
                      <m:r>
                        <a:rPr lang="it-IT" sz="3200" b="0" i="1" smtClean="0">
                          <a:latin typeface="Cambria Math" panose="02040503050406030204" pitchFamily="18" charset="0"/>
                          <a:sym typeface="Wingdings" panose="05000000000000000000" pitchFamily="2" charset="2"/>
                        </a:rPr>
                        <m:t>+</m:t>
                      </m:r>
                      <m:r>
                        <a:rPr lang="it-IT" sz="3200" b="0" i="1" smtClean="0">
                          <a:latin typeface="Cambria Math" panose="02040503050406030204" pitchFamily="18" charset="0"/>
                          <a:sym typeface="Wingdings" panose="05000000000000000000" pitchFamily="2" charset="2"/>
                        </a:rPr>
                        <m:t>𝑑𝑆</m:t>
                      </m:r>
                      <m:sSub>
                        <m:sSubPr>
                          <m:ctrlPr>
                            <a:rPr lang="it-IT" sz="3200" b="0" i="1" smtClean="0">
                              <a:latin typeface="Cambria Math" panose="02040503050406030204" pitchFamily="18" charset="0"/>
                              <a:sym typeface="Wingdings" panose="05000000000000000000" pitchFamily="2" charset="2"/>
                            </a:rPr>
                          </m:ctrlPr>
                        </m:sSubPr>
                        <m:e>
                          <m:acc>
                            <m:accPr>
                              <m:chr m:val="̂"/>
                              <m:ctrlPr>
                                <a:rPr lang="it-IT" sz="3200" b="0" i="1" smtClean="0">
                                  <a:latin typeface="Cambria Math" panose="02040503050406030204" pitchFamily="18" charset="0"/>
                                  <a:sym typeface="Wingdings" panose="05000000000000000000" pitchFamily="2" charset="2"/>
                                </a:rPr>
                              </m:ctrlPr>
                            </m:accPr>
                            <m:e>
                              <m:r>
                                <a:rPr lang="it-IT" sz="3200" b="0" i="1" smtClean="0">
                                  <a:latin typeface="Cambria Math" panose="02040503050406030204" pitchFamily="18" charset="0"/>
                                  <a:sym typeface="Wingdings" panose="05000000000000000000" pitchFamily="2" charset="2"/>
                                </a:rPr>
                                <m:t>𝑛</m:t>
                              </m:r>
                            </m:e>
                          </m:acc>
                        </m:e>
                        <m:sub>
                          <m:r>
                            <a:rPr lang="it-IT" sz="3200" b="0" i="1" smtClean="0">
                              <a:latin typeface="Cambria Math" panose="02040503050406030204" pitchFamily="18" charset="0"/>
                              <a:sym typeface="Wingdings" panose="05000000000000000000" pitchFamily="2" charset="2"/>
                            </a:rPr>
                            <m:t>2</m:t>
                          </m:r>
                        </m:sub>
                      </m:sSub>
                      <m:sSub>
                        <m:sSubPr>
                          <m:ctrlPr>
                            <a:rPr lang="it-IT" sz="3200" b="0" i="1" smtClean="0">
                              <a:latin typeface="Cambria Math" panose="02040503050406030204" pitchFamily="18" charset="0"/>
                              <a:sym typeface="Wingdings" panose="05000000000000000000" pitchFamily="2" charset="2"/>
                            </a:rPr>
                          </m:ctrlPr>
                        </m:sSubPr>
                        <m:e>
                          <m:acc>
                            <m:accPr>
                              <m:chr m:val="⃗"/>
                              <m:ctrlPr>
                                <a:rPr lang="it-IT" sz="3200" i="1">
                                  <a:latin typeface="Cambria Math" panose="02040503050406030204" pitchFamily="18" charset="0"/>
                                  <a:sym typeface="Wingdings" panose="05000000000000000000" pitchFamily="2" charset="2"/>
                                </a:rPr>
                              </m:ctrlPr>
                            </m:accPr>
                            <m:e>
                              <m:r>
                                <a:rPr lang="it-IT" sz="3200" i="1">
                                  <a:latin typeface="Cambria Math" panose="02040503050406030204" pitchFamily="18" charset="0"/>
                                  <a:sym typeface="Wingdings" panose="05000000000000000000" pitchFamily="2" charset="2"/>
                                </a:rPr>
                                <m:t>𝐷</m:t>
                              </m:r>
                            </m:e>
                          </m:acc>
                        </m:e>
                        <m:sub>
                          <m:r>
                            <a:rPr lang="it-IT" sz="3200" b="0" i="1" smtClean="0">
                              <a:latin typeface="Cambria Math" panose="02040503050406030204" pitchFamily="18" charset="0"/>
                              <a:sym typeface="Wingdings" panose="05000000000000000000" pitchFamily="2" charset="2"/>
                            </a:rPr>
                            <m:t>2</m:t>
                          </m:r>
                        </m:sub>
                      </m:sSub>
                      <m:r>
                        <a:rPr lang="it-IT" sz="3200" b="0" i="1" smtClean="0">
                          <a:latin typeface="Cambria Math" panose="02040503050406030204" pitchFamily="18" charset="0"/>
                          <a:sym typeface="Wingdings" panose="05000000000000000000" pitchFamily="2" charset="2"/>
                        </a:rPr>
                        <m:t>= </m:t>
                      </m:r>
                    </m:oMath>
                  </m:oMathPara>
                </a14:m>
                <a:endParaRPr lang="it-IT" sz="3200" dirty="0"/>
              </a:p>
            </p:txBody>
          </p:sp>
        </mc:Choice>
        <mc:Fallback xmlns="">
          <p:sp>
            <p:nvSpPr>
              <p:cNvPr id="2" name="CasellaDiTesto 1">
                <a:extLst>
                  <a:ext uri="{FF2B5EF4-FFF2-40B4-BE49-F238E27FC236}">
                    <a16:creationId xmlns:a16="http://schemas.microsoft.com/office/drawing/2014/main" id="{5A4516CF-28DE-48DB-BC7C-D0DADB9348CF}"/>
                  </a:ext>
                </a:extLst>
              </p:cNvPr>
              <p:cNvSpPr txBox="1">
                <a:spLocks noRot="1" noChangeAspect="1" noMove="1" noResize="1" noEditPoints="1" noAdjustHandles="1" noChangeArrowheads="1" noChangeShapeType="1" noTextEdit="1"/>
              </p:cNvSpPr>
              <p:nvPr/>
            </p:nvSpPr>
            <p:spPr>
              <a:xfrm>
                <a:off x="5934139" y="1061314"/>
                <a:ext cx="6033062" cy="591829"/>
              </a:xfrm>
              <a:prstGeom prst="rect">
                <a:avLst/>
              </a:prstGeom>
              <a:blipFill>
                <a:blip r:embed="rId2"/>
                <a:stretch>
                  <a:fillRect b="-10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96C73A5-446F-4972-A2AE-D639E0BB2582}"/>
                  </a:ext>
                </a:extLst>
              </p:cNvPr>
              <p:cNvSpPr txBox="1"/>
              <p:nvPr/>
            </p:nvSpPr>
            <p:spPr>
              <a:xfrm>
                <a:off x="6945516" y="1869443"/>
                <a:ext cx="318221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m:t>
                      </m:r>
                      <m:r>
                        <a:rPr lang="it-IT" sz="3200" b="0" i="1" smtClean="0">
                          <a:latin typeface="Cambria Math" panose="02040503050406030204" pitchFamily="18" charset="0"/>
                        </a:rPr>
                        <m:t>𝑑𝑆</m:t>
                      </m:r>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𝐷</m:t>
                          </m:r>
                        </m:e>
                        <m:sub>
                          <m:r>
                            <a:rPr lang="it-IT" sz="3200" b="0" i="1" smtClean="0">
                              <a:latin typeface="Cambria Math" panose="02040503050406030204" pitchFamily="18" charset="0"/>
                            </a:rPr>
                            <m:t>𝑛</m:t>
                          </m:r>
                          <m:r>
                            <a:rPr lang="it-IT" sz="3200" b="0" i="1" smtClean="0">
                              <a:latin typeface="Cambria Math" panose="02040503050406030204" pitchFamily="18" charset="0"/>
                            </a:rPr>
                            <m:t>1</m:t>
                          </m:r>
                        </m:sub>
                      </m:sSub>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𝐷</m:t>
                          </m:r>
                        </m:e>
                        <m:sub>
                          <m:r>
                            <a:rPr lang="it-IT" sz="3200" b="0" i="1" smtClean="0">
                              <a:latin typeface="Cambria Math" panose="02040503050406030204" pitchFamily="18" charset="0"/>
                            </a:rPr>
                            <m:t>𝑛</m:t>
                          </m:r>
                          <m:r>
                            <a:rPr lang="it-IT" sz="3200" b="0" i="1" smtClean="0">
                              <a:latin typeface="Cambria Math" panose="02040503050406030204" pitchFamily="18" charset="0"/>
                            </a:rPr>
                            <m:t>2</m:t>
                          </m:r>
                        </m:sub>
                      </m:sSub>
                      <m:r>
                        <a:rPr lang="it-IT" sz="3200" b="0" i="1" smtClean="0">
                          <a:latin typeface="Cambria Math" panose="02040503050406030204" pitchFamily="18" charset="0"/>
                        </a:rPr>
                        <m:t>)</m:t>
                      </m:r>
                    </m:oMath>
                  </m:oMathPara>
                </a14:m>
                <a:endParaRPr lang="it-IT" sz="3200" dirty="0"/>
              </a:p>
            </p:txBody>
          </p:sp>
        </mc:Choice>
        <mc:Fallback xmlns="">
          <p:sp>
            <p:nvSpPr>
              <p:cNvPr id="3" name="CasellaDiTesto 2">
                <a:extLst>
                  <a:ext uri="{FF2B5EF4-FFF2-40B4-BE49-F238E27FC236}">
                    <a16:creationId xmlns:a16="http://schemas.microsoft.com/office/drawing/2014/main" id="{796C73A5-446F-4972-A2AE-D639E0BB2582}"/>
                  </a:ext>
                </a:extLst>
              </p:cNvPr>
              <p:cNvSpPr txBox="1">
                <a:spLocks noRot="1" noChangeAspect="1" noMove="1" noResize="1" noEditPoints="1" noAdjustHandles="1" noChangeArrowheads="1" noChangeShapeType="1" noTextEdit="1"/>
              </p:cNvSpPr>
              <p:nvPr/>
            </p:nvSpPr>
            <p:spPr>
              <a:xfrm>
                <a:off x="6945516" y="1869443"/>
                <a:ext cx="3182218" cy="49244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D2282296-B86C-418E-96EA-0965CB3C06A7}"/>
                  </a:ext>
                </a:extLst>
              </p:cNvPr>
              <p:cNvSpPr txBox="1"/>
              <p:nvPr/>
            </p:nvSpPr>
            <p:spPr>
              <a:xfrm>
                <a:off x="7353825" y="2746652"/>
                <a:ext cx="210657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𝐷</m:t>
                          </m:r>
                        </m:e>
                        <m:sub>
                          <m:r>
                            <a:rPr lang="it-IT" sz="3200" b="0" i="1" smtClean="0">
                              <a:latin typeface="Cambria Math" panose="02040503050406030204" pitchFamily="18" charset="0"/>
                            </a:rPr>
                            <m:t>𝑛</m:t>
                          </m:r>
                          <m:r>
                            <a:rPr lang="it-IT" sz="3200" b="0" i="1" smtClean="0">
                              <a:latin typeface="Cambria Math" panose="02040503050406030204" pitchFamily="18" charset="0"/>
                            </a:rPr>
                            <m:t>1</m:t>
                          </m:r>
                        </m:sub>
                      </m:sSub>
                      <m:r>
                        <a:rPr lang="it-IT" sz="3200" b="0" i="1" smtClean="0">
                          <a:latin typeface="Cambria Math" panose="02040503050406030204" pitchFamily="18" charset="0"/>
                        </a:rPr>
                        <m:t>=</m:t>
                      </m:r>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𝐷</m:t>
                          </m:r>
                        </m:e>
                        <m:sub>
                          <m:r>
                            <a:rPr lang="it-IT" sz="3200" b="0" i="1" smtClean="0">
                              <a:latin typeface="Cambria Math" panose="02040503050406030204" pitchFamily="18" charset="0"/>
                            </a:rPr>
                            <m:t>𝑛</m:t>
                          </m:r>
                          <m:r>
                            <a:rPr lang="it-IT" sz="3200" b="0" i="1" smtClean="0">
                              <a:latin typeface="Cambria Math" panose="02040503050406030204" pitchFamily="18" charset="0"/>
                            </a:rPr>
                            <m:t>2</m:t>
                          </m:r>
                        </m:sub>
                      </m:sSub>
                    </m:oMath>
                  </m:oMathPara>
                </a14:m>
                <a:endParaRPr lang="it-IT" sz="3200" dirty="0"/>
              </a:p>
            </p:txBody>
          </p:sp>
        </mc:Choice>
        <mc:Fallback xmlns="">
          <p:sp>
            <p:nvSpPr>
              <p:cNvPr id="4" name="CasellaDiTesto 3">
                <a:extLst>
                  <a:ext uri="{FF2B5EF4-FFF2-40B4-BE49-F238E27FC236}">
                    <a16:creationId xmlns:a16="http://schemas.microsoft.com/office/drawing/2014/main" id="{D2282296-B86C-418E-96EA-0965CB3C06A7}"/>
                  </a:ext>
                </a:extLst>
              </p:cNvPr>
              <p:cNvSpPr txBox="1">
                <a:spLocks noRot="1" noChangeAspect="1" noMove="1" noResize="1" noEditPoints="1" noAdjustHandles="1" noChangeArrowheads="1" noChangeShapeType="1" noTextEdit="1"/>
              </p:cNvSpPr>
              <p:nvPr/>
            </p:nvSpPr>
            <p:spPr>
              <a:xfrm>
                <a:off x="7353825" y="2746652"/>
                <a:ext cx="2106570" cy="4924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36F9877-FA43-4958-98E7-0BD9D416C16E}"/>
                  </a:ext>
                </a:extLst>
              </p:cNvPr>
              <p:cNvSpPr txBox="1"/>
              <p:nvPr/>
            </p:nvSpPr>
            <p:spPr>
              <a:xfrm>
                <a:off x="2465253" y="4542701"/>
                <a:ext cx="268567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1</m:t>
                          </m:r>
                        </m:sub>
                      </m:sSub>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𝐸</m:t>
                          </m:r>
                        </m:e>
                        <m:sub>
                          <m:r>
                            <a:rPr lang="it-IT" sz="3200" b="0" i="1" smtClean="0">
                              <a:latin typeface="Cambria Math" panose="02040503050406030204" pitchFamily="18" charset="0"/>
                            </a:rPr>
                            <m:t>𝑛</m:t>
                          </m:r>
                          <m:r>
                            <a:rPr lang="it-IT" sz="3200" b="0" i="1" smtClean="0">
                              <a:latin typeface="Cambria Math" panose="02040503050406030204" pitchFamily="18" charset="0"/>
                            </a:rPr>
                            <m:t>1</m:t>
                          </m:r>
                        </m:sub>
                      </m:sSub>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2</m:t>
                          </m:r>
                        </m:sub>
                      </m:sSub>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𝐸</m:t>
                          </m:r>
                        </m:e>
                        <m:sub>
                          <m:r>
                            <a:rPr lang="it-IT" sz="3200" b="0" i="1" smtClean="0">
                              <a:latin typeface="Cambria Math" panose="02040503050406030204" pitchFamily="18" charset="0"/>
                            </a:rPr>
                            <m:t>𝑛</m:t>
                          </m:r>
                          <m:r>
                            <a:rPr lang="it-IT" sz="3200" b="0" i="1" smtClean="0">
                              <a:latin typeface="Cambria Math" panose="02040503050406030204" pitchFamily="18" charset="0"/>
                            </a:rPr>
                            <m:t>2</m:t>
                          </m:r>
                        </m:sub>
                      </m:sSub>
                    </m:oMath>
                  </m:oMathPara>
                </a14:m>
                <a:endParaRPr lang="it-IT" sz="3200" dirty="0"/>
              </a:p>
            </p:txBody>
          </p:sp>
        </mc:Choice>
        <mc:Fallback xmlns="">
          <p:sp>
            <p:nvSpPr>
              <p:cNvPr id="5" name="CasellaDiTesto 4">
                <a:extLst>
                  <a:ext uri="{FF2B5EF4-FFF2-40B4-BE49-F238E27FC236}">
                    <a16:creationId xmlns:a16="http://schemas.microsoft.com/office/drawing/2014/main" id="{C36F9877-FA43-4958-98E7-0BD9D416C16E}"/>
                  </a:ext>
                </a:extLst>
              </p:cNvPr>
              <p:cNvSpPr txBox="1">
                <a:spLocks noRot="1" noChangeAspect="1" noMove="1" noResize="1" noEditPoints="1" noAdjustHandles="1" noChangeArrowheads="1" noChangeShapeType="1" noTextEdit="1"/>
              </p:cNvSpPr>
              <p:nvPr/>
            </p:nvSpPr>
            <p:spPr>
              <a:xfrm>
                <a:off x="2465253" y="4542701"/>
                <a:ext cx="2685672" cy="49244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B91D5AC-20F0-497B-BCF1-04F00E6E6DB6}"/>
                  </a:ext>
                </a:extLst>
              </p:cNvPr>
              <p:cNvSpPr txBox="1"/>
              <p:nvPr/>
            </p:nvSpPr>
            <p:spPr>
              <a:xfrm>
                <a:off x="6493028" y="99063"/>
                <a:ext cx="4915285" cy="875753"/>
              </a:xfrm>
              <a:prstGeom prst="rect">
                <a:avLst/>
              </a:prstGeom>
              <a:noFill/>
            </p:spPr>
            <p:txBody>
              <a:bodyPr wrap="square" rtlCol="0">
                <a:spAutoFit/>
              </a:bodyPr>
              <a:lstStyle/>
              <a:p>
                <a:r>
                  <a:rPr lang="it-IT" sz="2400" dirty="0"/>
                  <a:t>Per </a:t>
                </a:r>
                <a:r>
                  <a:rPr lang="it-IT" sz="2400" dirty="0" err="1"/>
                  <a:t>dh</a:t>
                </a:r>
                <a:r>
                  <a:rPr lang="it-IT" sz="2400" dirty="0"/>
                  <a:t> </a:t>
                </a:r>
                <a:r>
                  <a:rPr lang="it-IT" sz="2400" dirty="0">
                    <a:sym typeface="Wingdings" panose="05000000000000000000" pitchFamily="2" charset="2"/>
                  </a:rPr>
                  <a:t> 0 calcoliamo il flusso di </a:t>
                </a:r>
                <a14:m>
                  <m:oMath xmlns:m="http://schemas.openxmlformats.org/officeDocument/2006/math">
                    <m:acc>
                      <m:accPr>
                        <m:chr m:val="⃗"/>
                        <m:ctrlPr>
                          <a:rPr lang="it-IT" sz="2400" i="1" smtClean="0">
                            <a:latin typeface="Cambria Math" panose="02040503050406030204" pitchFamily="18" charset="0"/>
                            <a:sym typeface="Wingdings" panose="05000000000000000000" pitchFamily="2" charset="2"/>
                          </a:rPr>
                        </m:ctrlPr>
                      </m:accPr>
                      <m:e>
                        <m:r>
                          <a:rPr lang="it-IT" sz="2400" b="0" i="1" smtClean="0">
                            <a:latin typeface="Cambria Math" panose="02040503050406030204" pitchFamily="18" charset="0"/>
                            <a:sym typeface="Wingdings" panose="05000000000000000000" pitchFamily="2" charset="2"/>
                          </a:rPr>
                          <m:t>𝐷</m:t>
                        </m:r>
                      </m:e>
                    </m:acc>
                    <m:r>
                      <a:rPr lang="it-IT" sz="2400" b="0" i="1" smtClean="0">
                        <a:latin typeface="Cambria Math" panose="02040503050406030204" pitchFamily="18" charset="0"/>
                        <a:sym typeface="Wingdings" panose="05000000000000000000" pitchFamily="2" charset="2"/>
                      </a:rPr>
                      <m:t> </m:t>
                    </m:r>
                  </m:oMath>
                </a14:m>
                <a:r>
                  <a:rPr lang="it-IT" sz="2400" dirty="0"/>
                  <a:t>attraverso il cilindretto</a:t>
                </a:r>
              </a:p>
            </p:txBody>
          </p:sp>
        </mc:Choice>
        <mc:Fallback xmlns="">
          <p:sp>
            <p:nvSpPr>
              <p:cNvPr id="6" name="CasellaDiTesto 5">
                <a:extLst>
                  <a:ext uri="{FF2B5EF4-FFF2-40B4-BE49-F238E27FC236}">
                    <a16:creationId xmlns:a16="http://schemas.microsoft.com/office/drawing/2014/main" id="{0B91D5AC-20F0-497B-BCF1-04F00E6E6DB6}"/>
                  </a:ext>
                </a:extLst>
              </p:cNvPr>
              <p:cNvSpPr txBox="1">
                <a:spLocks noRot="1" noChangeAspect="1" noMove="1" noResize="1" noEditPoints="1" noAdjustHandles="1" noChangeArrowheads="1" noChangeShapeType="1" noTextEdit="1"/>
              </p:cNvSpPr>
              <p:nvPr/>
            </p:nvSpPr>
            <p:spPr>
              <a:xfrm>
                <a:off x="6493028" y="99063"/>
                <a:ext cx="4915285" cy="875753"/>
              </a:xfrm>
              <a:prstGeom prst="rect">
                <a:avLst/>
              </a:prstGeom>
              <a:blipFill>
                <a:blip r:embed="rId6"/>
                <a:stretch>
                  <a:fillRect l="-1861" t="-6250" b="-1458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47B371D8-374C-4843-8EC0-217AE5738A51}"/>
                  </a:ext>
                </a:extLst>
              </p:cNvPr>
              <p:cNvSpPr txBox="1"/>
              <p:nvPr/>
            </p:nvSpPr>
            <p:spPr>
              <a:xfrm>
                <a:off x="5934139" y="5035144"/>
                <a:ext cx="1959960" cy="1005147"/>
              </a:xfrm>
              <a:prstGeom prst="rect">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3200" i="1" smtClean="0">
                              <a:latin typeface="Cambria Math" panose="02040503050406030204" pitchFamily="18" charset="0"/>
                            </a:rPr>
                          </m:ctrlPr>
                        </m:fPr>
                        <m:num>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𝐸</m:t>
                              </m:r>
                            </m:e>
                            <m:sub>
                              <m:r>
                                <a:rPr lang="it-IT" sz="3200" b="0" i="1" smtClean="0">
                                  <a:latin typeface="Cambria Math" panose="02040503050406030204" pitchFamily="18" charset="0"/>
                                </a:rPr>
                                <m:t>𝑛</m:t>
                              </m:r>
                              <m:r>
                                <a:rPr lang="it-IT" sz="3200" b="0" i="1" smtClean="0">
                                  <a:latin typeface="Cambria Math" panose="02040503050406030204" pitchFamily="18" charset="0"/>
                                </a:rPr>
                                <m:t>1</m:t>
                              </m:r>
                            </m:sub>
                          </m:sSub>
                        </m:num>
                        <m:den>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𝐸</m:t>
                              </m:r>
                            </m:e>
                            <m:sub>
                              <m:r>
                                <a:rPr lang="it-IT" sz="3200" b="0" i="1" smtClean="0">
                                  <a:latin typeface="Cambria Math" panose="02040503050406030204" pitchFamily="18" charset="0"/>
                                </a:rPr>
                                <m:t>𝑛</m:t>
                              </m:r>
                              <m:r>
                                <a:rPr lang="it-IT" sz="3200" b="0" i="1" smtClean="0">
                                  <a:latin typeface="Cambria Math" panose="02040503050406030204" pitchFamily="18" charset="0"/>
                                </a:rPr>
                                <m:t>2</m:t>
                              </m:r>
                            </m:sub>
                          </m:sSub>
                        </m:den>
                      </m:f>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2</m:t>
                              </m:r>
                            </m:sub>
                          </m:sSub>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1</m:t>
                              </m:r>
                            </m:sub>
                          </m:sSub>
                        </m:den>
                      </m:f>
                    </m:oMath>
                  </m:oMathPara>
                </a14:m>
                <a:endParaRPr lang="it-IT" sz="3200" dirty="0"/>
              </a:p>
            </p:txBody>
          </p:sp>
        </mc:Choice>
        <mc:Fallback xmlns="">
          <p:sp>
            <p:nvSpPr>
              <p:cNvPr id="7" name="CasellaDiTesto 6">
                <a:extLst>
                  <a:ext uri="{FF2B5EF4-FFF2-40B4-BE49-F238E27FC236}">
                    <a16:creationId xmlns:a16="http://schemas.microsoft.com/office/drawing/2014/main" id="{47B371D8-374C-4843-8EC0-217AE5738A51}"/>
                  </a:ext>
                </a:extLst>
              </p:cNvPr>
              <p:cNvSpPr txBox="1">
                <a:spLocks noRot="1" noChangeAspect="1" noMove="1" noResize="1" noEditPoints="1" noAdjustHandles="1" noChangeArrowheads="1" noChangeShapeType="1" noTextEdit="1"/>
              </p:cNvSpPr>
              <p:nvPr/>
            </p:nvSpPr>
            <p:spPr>
              <a:xfrm>
                <a:off x="5934139" y="5035144"/>
                <a:ext cx="1959960" cy="1005147"/>
              </a:xfrm>
              <a:prstGeom prst="rect">
                <a:avLst/>
              </a:prstGeom>
              <a:blipFill>
                <a:blip r:embed="rId7"/>
                <a:stretch>
                  <a:fillRect/>
                </a:stretch>
              </a:blipFill>
              <a:ln w="5715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FD5E91D-BD65-4CB7-9F6A-B33F9B3D5800}"/>
                  </a:ext>
                </a:extLst>
              </p:cNvPr>
              <p:cNvSpPr txBox="1"/>
              <p:nvPr/>
            </p:nvSpPr>
            <p:spPr>
              <a:xfrm>
                <a:off x="9405433" y="2557731"/>
                <a:ext cx="2786568" cy="1341265"/>
              </a:xfrm>
              <a:prstGeom prst="rect">
                <a:avLst/>
              </a:prstGeom>
              <a:noFill/>
            </p:spPr>
            <p:txBody>
              <a:bodyPr wrap="square" rtlCol="0">
                <a:spAutoFit/>
              </a:bodyPr>
              <a:lstStyle/>
              <a:p>
                <a:r>
                  <a:rPr lang="it-IT" sz="2600" dirty="0">
                    <a:solidFill>
                      <a:srgbClr val="FF0000"/>
                    </a:solidFill>
                  </a:rPr>
                  <a:t>La componente normale di </a:t>
                </a:r>
                <a14:m>
                  <m:oMath xmlns:m="http://schemas.openxmlformats.org/officeDocument/2006/math">
                    <m:acc>
                      <m:accPr>
                        <m:chr m:val="⃗"/>
                        <m:ctrlPr>
                          <a:rPr lang="it-IT" sz="2600" i="1">
                            <a:solidFill>
                              <a:srgbClr val="FF0000"/>
                            </a:solidFill>
                            <a:latin typeface="Cambria Math" panose="02040503050406030204" pitchFamily="18" charset="0"/>
                            <a:sym typeface="Wingdings" panose="05000000000000000000" pitchFamily="2" charset="2"/>
                          </a:rPr>
                        </m:ctrlPr>
                      </m:accPr>
                      <m:e>
                        <m:r>
                          <a:rPr lang="it-IT" sz="2600" i="1">
                            <a:solidFill>
                              <a:srgbClr val="FF0000"/>
                            </a:solidFill>
                            <a:latin typeface="Cambria Math" panose="02040503050406030204" pitchFamily="18" charset="0"/>
                            <a:sym typeface="Wingdings" panose="05000000000000000000" pitchFamily="2" charset="2"/>
                          </a:rPr>
                          <m:t>𝐷</m:t>
                        </m:r>
                      </m:e>
                    </m:acc>
                    <m:r>
                      <a:rPr lang="it-IT" sz="2600" i="1">
                        <a:solidFill>
                          <a:srgbClr val="FF0000"/>
                        </a:solidFill>
                        <a:latin typeface="Cambria Math" panose="02040503050406030204" pitchFamily="18" charset="0"/>
                        <a:sym typeface="Wingdings" panose="05000000000000000000" pitchFamily="2" charset="2"/>
                      </a:rPr>
                      <m:t> </m:t>
                    </m:r>
                  </m:oMath>
                </a14:m>
                <a:r>
                  <a:rPr lang="it-IT" sz="2600" dirty="0">
                    <a:solidFill>
                      <a:srgbClr val="FF0000"/>
                    </a:solidFill>
                  </a:rPr>
                  <a:t> è continua</a:t>
                </a:r>
              </a:p>
            </p:txBody>
          </p:sp>
        </mc:Choice>
        <mc:Fallback xmlns="">
          <p:sp>
            <p:nvSpPr>
              <p:cNvPr id="8" name="CasellaDiTesto 7">
                <a:extLst>
                  <a:ext uri="{FF2B5EF4-FFF2-40B4-BE49-F238E27FC236}">
                    <a16:creationId xmlns:a16="http://schemas.microsoft.com/office/drawing/2014/main" id="{EFD5E91D-BD65-4CB7-9F6A-B33F9B3D5800}"/>
                  </a:ext>
                </a:extLst>
              </p:cNvPr>
              <p:cNvSpPr txBox="1">
                <a:spLocks noRot="1" noChangeAspect="1" noMove="1" noResize="1" noEditPoints="1" noAdjustHandles="1" noChangeArrowheads="1" noChangeShapeType="1" noTextEdit="1"/>
              </p:cNvSpPr>
              <p:nvPr/>
            </p:nvSpPr>
            <p:spPr>
              <a:xfrm>
                <a:off x="9405433" y="2557731"/>
                <a:ext cx="2786568" cy="1341265"/>
              </a:xfrm>
              <a:prstGeom prst="rect">
                <a:avLst/>
              </a:prstGeom>
              <a:blipFill>
                <a:blip r:embed="rId8"/>
                <a:stretch>
                  <a:fillRect l="-3939" t="-4091" b="-109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FF46B8AD-B181-44F4-B7D5-D51336D99ABF}"/>
                  </a:ext>
                </a:extLst>
              </p:cNvPr>
              <p:cNvSpPr txBox="1"/>
              <p:nvPr/>
            </p:nvSpPr>
            <p:spPr>
              <a:xfrm>
                <a:off x="8407110" y="4867084"/>
                <a:ext cx="2639273" cy="1341265"/>
              </a:xfrm>
              <a:prstGeom prst="rect">
                <a:avLst/>
              </a:prstGeom>
              <a:noFill/>
            </p:spPr>
            <p:txBody>
              <a:bodyPr wrap="square" rtlCol="0">
                <a:spAutoFit/>
              </a:bodyPr>
              <a:lstStyle/>
              <a:p>
                <a:r>
                  <a:rPr lang="it-IT" sz="2600" dirty="0">
                    <a:solidFill>
                      <a:srgbClr val="FF0000"/>
                    </a:solidFill>
                  </a:rPr>
                  <a:t>La componente normale di </a:t>
                </a:r>
                <a14:m>
                  <m:oMath xmlns:m="http://schemas.openxmlformats.org/officeDocument/2006/math">
                    <m:acc>
                      <m:accPr>
                        <m:chr m:val="⃗"/>
                        <m:ctrlPr>
                          <a:rPr lang="it-IT" sz="2600" i="1">
                            <a:solidFill>
                              <a:srgbClr val="FF0000"/>
                            </a:solidFill>
                            <a:latin typeface="Cambria Math" panose="02040503050406030204" pitchFamily="18" charset="0"/>
                            <a:sym typeface="Wingdings" panose="05000000000000000000" pitchFamily="2" charset="2"/>
                          </a:rPr>
                        </m:ctrlPr>
                      </m:accPr>
                      <m:e>
                        <m:r>
                          <a:rPr lang="it-IT" sz="2600" b="0" i="1" smtClean="0">
                            <a:solidFill>
                              <a:srgbClr val="FF0000"/>
                            </a:solidFill>
                            <a:latin typeface="Cambria Math" panose="02040503050406030204" pitchFamily="18" charset="0"/>
                            <a:sym typeface="Wingdings" panose="05000000000000000000" pitchFamily="2" charset="2"/>
                          </a:rPr>
                          <m:t>𝐸</m:t>
                        </m:r>
                      </m:e>
                    </m:acc>
                    <m:r>
                      <a:rPr lang="it-IT" sz="2600" i="1">
                        <a:solidFill>
                          <a:srgbClr val="FF0000"/>
                        </a:solidFill>
                        <a:latin typeface="Cambria Math" panose="02040503050406030204" pitchFamily="18" charset="0"/>
                        <a:sym typeface="Wingdings" panose="05000000000000000000" pitchFamily="2" charset="2"/>
                      </a:rPr>
                      <m:t> </m:t>
                    </m:r>
                  </m:oMath>
                </a14:m>
                <a:r>
                  <a:rPr lang="it-IT" sz="2600" dirty="0">
                    <a:solidFill>
                      <a:srgbClr val="FF0000"/>
                    </a:solidFill>
                  </a:rPr>
                  <a:t> è discontinua</a:t>
                </a:r>
              </a:p>
            </p:txBody>
          </p:sp>
        </mc:Choice>
        <mc:Fallback xmlns="">
          <p:sp>
            <p:nvSpPr>
              <p:cNvPr id="9" name="CasellaDiTesto 8">
                <a:extLst>
                  <a:ext uri="{FF2B5EF4-FFF2-40B4-BE49-F238E27FC236}">
                    <a16:creationId xmlns:a16="http://schemas.microsoft.com/office/drawing/2014/main" id="{FF46B8AD-B181-44F4-B7D5-D51336D99ABF}"/>
                  </a:ext>
                </a:extLst>
              </p:cNvPr>
              <p:cNvSpPr txBox="1">
                <a:spLocks noRot="1" noChangeAspect="1" noMove="1" noResize="1" noEditPoints="1" noAdjustHandles="1" noChangeArrowheads="1" noChangeShapeType="1" noTextEdit="1"/>
              </p:cNvSpPr>
              <p:nvPr/>
            </p:nvSpPr>
            <p:spPr>
              <a:xfrm>
                <a:off x="8407110" y="4867084"/>
                <a:ext cx="2639273" cy="1341265"/>
              </a:xfrm>
              <a:prstGeom prst="rect">
                <a:avLst/>
              </a:prstGeom>
              <a:blipFill>
                <a:blip r:embed="rId9"/>
                <a:stretch>
                  <a:fillRect l="-4157" t="-3636" b="-11364"/>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DBDA9FFA-20BC-492B-9366-ADA83D9D7C12}"/>
              </a:ext>
            </a:extLst>
          </p:cNvPr>
          <p:cNvCxnSpPr>
            <a:cxnSpLocks/>
          </p:cNvCxnSpPr>
          <p:nvPr/>
        </p:nvCxnSpPr>
        <p:spPr>
          <a:xfrm flipV="1">
            <a:off x="6120875" y="3039625"/>
            <a:ext cx="74430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2440E2F-83A3-4C65-8879-5CD8083339A5}"/>
              </a:ext>
            </a:extLst>
          </p:cNvPr>
          <p:cNvCxnSpPr>
            <a:cxnSpLocks/>
          </p:cNvCxnSpPr>
          <p:nvPr/>
        </p:nvCxnSpPr>
        <p:spPr>
          <a:xfrm flipV="1">
            <a:off x="1221282" y="4788922"/>
            <a:ext cx="74430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Rettangolo 13">
            <a:extLst>
              <a:ext uri="{FF2B5EF4-FFF2-40B4-BE49-F238E27FC236}">
                <a16:creationId xmlns:a16="http://schemas.microsoft.com/office/drawing/2014/main" id="{7A5DD158-06A2-4519-9298-3B17850589CA}"/>
              </a:ext>
            </a:extLst>
          </p:cNvPr>
          <p:cNvSpPr/>
          <p:nvPr/>
        </p:nvSpPr>
        <p:spPr>
          <a:xfrm>
            <a:off x="5167693" y="5245328"/>
            <a:ext cx="631904" cy="584775"/>
          </a:xfrm>
          <a:prstGeom prst="rect">
            <a:avLst/>
          </a:prstGeom>
        </p:spPr>
        <p:txBody>
          <a:bodyPr wrap="none">
            <a:spAutoFit/>
          </a:bodyPr>
          <a:lstStyle/>
          <a:p>
            <a:r>
              <a:rPr lang="it-IT" sz="3200" dirty="0">
                <a:solidFill>
                  <a:srgbClr val="FF0000"/>
                </a:solidFill>
              </a:rPr>
              <a:t>(a)</a:t>
            </a:r>
          </a:p>
        </p:txBody>
      </p:sp>
      <p:grpSp>
        <p:nvGrpSpPr>
          <p:cNvPr id="10" name="Gruppo 9">
            <a:extLst>
              <a:ext uri="{FF2B5EF4-FFF2-40B4-BE49-F238E27FC236}">
                <a16:creationId xmlns:a16="http://schemas.microsoft.com/office/drawing/2014/main" id="{F5E94F06-BEA3-4AF3-9D3F-26D4E55CFA9B}"/>
              </a:ext>
            </a:extLst>
          </p:cNvPr>
          <p:cNvGrpSpPr/>
          <p:nvPr/>
        </p:nvGrpSpPr>
        <p:grpSpPr>
          <a:xfrm>
            <a:off x="259212" y="191592"/>
            <a:ext cx="4501231" cy="4183096"/>
            <a:chOff x="259212" y="191592"/>
            <a:chExt cx="4501231" cy="4183096"/>
          </a:xfrm>
        </p:grpSpPr>
        <p:sp>
          <p:nvSpPr>
            <p:cNvPr id="15" name="AutoShape 2">
              <a:extLst>
                <a:ext uri="{FF2B5EF4-FFF2-40B4-BE49-F238E27FC236}">
                  <a16:creationId xmlns:a16="http://schemas.microsoft.com/office/drawing/2014/main" id="{0EB691CF-3A14-4AF2-9350-F442795C58C9}"/>
                </a:ext>
              </a:extLst>
            </p:cNvPr>
            <p:cNvSpPr>
              <a:spLocks noChangeAspect="1" noChangeArrowheads="1"/>
            </p:cNvSpPr>
            <p:nvPr/>
          </p:nvSpPr>
          <p:spPr bwMode="auto">
            <a:xfrm>
              <a:off x="4148723" y="260344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7" name="Immagine 16">
              <a:extLst>
                <a:ext uri="{FF2B5EF4-FFF2-40B4-BE49-F238E27FC236}">
                  <a16:creationId xmlns:a16="http://schemas.microsoft.com/office/drawing/2014/main" id="{C8FB48B8-A3E7-4647-9045-F65B7D23984B}"/>
                </a:ext>
              </a:extLst>
            </p:cNvPr>
            <p:cNvPicPr>
              <a:picLocks noChangeAspect="1"/>
            </p:cNvPicPr>
            <p:nvPr/>
          </p:nvPicPr>
          <p:blipFill rotWithShape="1">
            <a:blip r:embed="rId10">
              <a:extLst>
                <a:ext uri="{BEBA8EAE-BF5A-486C-A8C5-ECC9F3942E4B}">
                  <a14:imgProps xmlns:a14="http://schemas.microsoft.com/office/drawing/2010/main">
                    <a14:imgLayer r:embed="rId11">
                      <a14:imgEffect>
                        <a14:sharpenSoften amount="30000"/>
                      </a14:imgEffect>
                      <a14:imgEffect>
                        <a14:brightnessContrast bright="30000"/>
                      </a14:imgEffect>
                    </a14:imgLayer>
                  </a14:imgProps>
                </a:ext>
              </a:extLst>
            </a:blip>
            <a:srcRect l="37180" t="13862" r="20621" b="16453"/>
            <a:stretch/>
          </p:blipFill>
          <p:spPr>
            <a:xfrm>
              <a:off x="443737" y="191592"/>
              <a:ext cx="4316706" cy="4007814"/>
            </a:xfrm>
            <a:prstGeom prst="rect">
              <a:avLst/>
            </a:prstGeom>
          </p:spPr>
        </p:pic>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3CBE2250-3194-4294-8A31-74BD7031F625}"/>
                    </a:ext>
                  </a:extLst>
                </p:cNvPr>
                <p:cNvSpPr/>
                <p:nvPr/>
              </p:nvSpPr>
              <p:spPr>
                <a:xfrm>
                  <a:off x="731841" y="1842496"/>
                  <a:ext cx="4969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𝑑𝑆</m:t>
                        </m:r>
                      </m:oMath>
                    </m:oMathPara>
                  </a14:m>
                  <a:endParaRPr lang="it-IT" dirty="0"/>
                </a:p>
              </p:txBody>
            </p:sp>
          </mc:Choice>
          <mc:Fallback xmlns="">
            <p:sp>
              <p:nvSpPr>
                <p:cNvPr id="18" name="Rettangolo 17">
                  <a:extLst>
                    <a:ext uri="{FF2B5EF4-FFF2-40B4-BE49-F238E27FC236}">
                      <a16:creationId xmlns:a16="http://schemas.microsoft.com/office/drawing/2014/main" id="{3CBE2250-3194-4294-8A31-74BD7031F625}"/>
                    </a:ext>
                  </a:extLst>
                </p:cNvPr>
                <p:cNvSpPr>
                  <a:spLocks noRot="1" noChangeAspect="1" noMove="1" noResize="1" noEditPoints="1" noAdjustHandles="1" noChangeArrowheads="1" noChangeShapeType="1" noTextEdit="1"/>
                </p:cNvSpPr>
                <p:nvPr/>
              </p:nvSpPr>
              <p:spPr>
                <a:xfrm>
                  <a:off x="731841" y="1842496"/>
                  <a:ext cx="496931" cy="369332"/>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E62568B4-F1AE-462B-9725-98B4A07FF34F}"/>
                    </a:ext>
                  </a:extLst>
                </p:cNvPr>
                <p:cNvSpPr/>
                <p:nvPr/>
              </p:nvSpPr>
              <p:spPr>
                <a:xfrm>
                  <a:off x="1350258" y="368174"/>
                  <a:ext cx="486352"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sym typeface="Wingdings" panose="05000000000000000000" pitchFamily="2" charset="2"/>
                              </a:rPr>
                            </m:ctrlPr>
                          </m:sSubPr>
                          <m:e>
                            <m:acc>
                              <m:accPr>
                                <m:chr m:val="⃗"/>
                                <m:ctrlPr>
                                  <a:rPr lang="it-IT" i="1">
                                    <a:latin typeface="Cambria Math" panose="02040503050406030204" pitchFamily="18" charset="0"/>
                                    <a:sym typeface="Wingdings" panose="05000000000000000000" pitchFamily="2" charset="2"/>
                                  </a:rPr>
                                </m:ctrlPr>
                              </m:accPr>
                              <m:e>
                                <m:r>
                                  <a:rPr lang="it-IT" i="1">
                                    <a:latin typeface="Cambria Math" panose="02040503050406030204" pitchFamily="18" charset="0"/>
                                    <a:sym typeface="Wingdings" panose="05000000000000000000" pitchFamily="2" charset="2"/>
                                  </a:rPr>
                                  <m:t>𝐷</m:t>
                                </m:r>
                              </m:e>
                            </m:acc>
                          </m:e>
                          <m:sub>
                            <m:r>
                              <a:rPr lang="it-IT" i="1">
                                <a:latin typeface="Cambria Math" panose="02040503050406030204" pitchFamily="18" charset="0"/>
                                <a:sym typeface="Wingdings" panose="05000000000000000000" pitchFamily="2" charset="2"/>
                              </a:rPr>
                              <m:t>1</m:t>
                            </m:r>
                          </m:sub>
                        </m:sSub>
                      </m:oMath>
                    </m:oMathPara>
                  </a14:m>
                  <a:endParaRPr lang="it-IT" dirty="0"/>
                </a:p>
              </p:txBody>
            </p:sp>
          </mc:Choice>
          <mc:Fallback xmlns="">
            <p:sp>
              <p:nvSpPr>
                <p:cNvPr id="19" name="Rettangolo 18">
                  <a:extLst>
                    <a:ext uri="{FF2B5EF4-FFF2-40B4-BE49-F238E27FC236}">
                      <a16:creationId xmlns:a16="http://schemas.microsoft.com/office/drawing/2014/main" id="{E62568B4-F1AE-462B-9725-98B4A07FF34F}"/>
                    </a:ext>
                  </a:extLst>
                </p:cNvPr>
                <p:cNvSpPr>
                  <a:spLocks noRot="1" noChangeAspect="1" noMove="1" noResize="1" noEditPoints="1" noAdjustHandles="1" noChangeArrowheads="1" noChangeShapeType="1" noTextEdit="1"/>
                </p:cNvSpPr>
                <p:nvPr/>
              </p:nvSpPr>
              <p:spPr>
                <a:xfrm>
                  <a:off x="1350258" y="368174"/>
                  <a:ext cx="486352" cy="402931"/>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81AE54F1-5CFF-4A65-A57F-4B01305FCA3B}"/>
                    </a:ext>
                  </a:extLst>
                </p:cNvPr>
                <p:cNvSpPr/>
                <p:nvPr/>
              </p:nvSpPr>
              <p:spPr>
                <a:xfrm>
                  <a:off x="2814656" y="3971757"/>
                  <a:ext cx="491673"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sym typeface="Wingdings" panose="05000000000000000000" pitchFamily="2" charset="2"/>
                              </a:rPr>
                            </m:ctrlPr>
                          </m:sSubPr>
                          <m:e>
                            <m:acc>
                              <m:accPr>
                                <m:chr m:val="⃗"/>
                                <m:ctrlPr>
                                  <a:rPr lang="it-IT" i="1">
                                    <a:latin typeface="Cambria Math" panose="02040503050406030204" pitchFamily="18" charset="0"/>
                                    <a:sym typeface="Wingdings" panose="05000000000000000000" pitchFamily="2" charset="2"/>
                                  </a:rPr>
                                </m:ctrlPr>
                              </m:accPr>
                              <m:e>
                                <m:r>
                                  <a:rPr lang="it-IT" i="1">
                                    <a:latin typeface="Cambria Math" panose="02040503050406030204" pitchFamily="18" charset="0"/>
                                    <a:sym typeface="Wingdings" panose="05000000000000000000" pitchFamily="2" charset="2"/>
                                  </a:rPr>
                                  <m:t>𝐷</m:t>
                                </m:r>
                              </m:e>
                            </m:acc>
                          </m:e>
                          <m:sub>
                            <m:r>
                              <a:rPr lang="it-IT" b="0" i="1" smtClean="0">
                                <a:latin typeface="Cambria Math" panose="02040503050406030204" pitchFamily="18" charset="0"/>
                                <a:sym typeface="Wingdings" panose="05000000000000000000" pitchFamily="2" charset="2"/>
                              </a:rPr>
                              <m:t>2</m:t>
                            </m:r>
                          </m:sub>
                        </m:sSub>
                      </m:oMath>
                    </m:oMathPara>
                  </a14:m>
                  <a:endParaRPr lang="it-IT" dirty="0"/>
                </a:p>
              </p:txBody>
            </p:sp>
          </mc:Choice>
          <mc:Fallback xmlns="">
            <p:sp>
              <p:nvSpPr>
                <p:cNvPr id="20" name="Rettangolo 19">
                  <a:extLst>
                    <a:ext uri="{FF2B5EF4-FFF2-40B4-BE49-F238E27FC236}">
                      <a16:creationId xmlns:a16="http://schemas.microsoft.com/office/drawing/2014/main" id="{81AE54F1-5CFF-4A65-A57F-4B01305FCA3B}"/>
                    </a:ext>
                  </a:extLst>
                </p:cNvPr>
                <p:cNvSpPr>
                  <a:spLocks noRot="1" noChangeAspect="1" noMove="1" noResize="1" noEditPoints="1" noAdjustHandles="1" noChangeArrowheads="1" noChangeShapeType="1" noTextEdit="1"/>
                </p:cNvSpPr>
                <p:nvPr/>
              </p:nvSpPr>
              <p:spPr>
                <a:xfrm>
                  <a:off x="2814656" y="3971757"/>
                  <a:ext cx="491673" cy="402931"/>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ettangolo 20">
                  <a:extLst>
                    <a:ext uri="{FF2B5EF4-FFF2-40B4-BE49-F238E27FC236}">
                      <a16:creationId xmlns:a16="http://schemas.microsoft.com/office/drawing/2014/main" id="{D1FDE4F1-355B-4054-9C41-1BCCED1CF65F}"/>
                    </a:ext>
                  </a:extLst>
                </p:cNvPr>
                <p:cNvSpPr/>
                <p:nvPr/>
              </p:nvSpPr>
              <p:spPr>
                <a:xfrm>
                  <a:off x="259212" y="855552"/>
                  <a:ext cx="4726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sym typeface="Wingdings" panose="05000000000000000000" pitchFamily="2" charset="2"/>
                              </a:rPr>
                            </m:ctrlPr>
                          </m:sSubPr>
                          <m:e>
                            <m:acc>
                              <m:accPr>
                                <m:chr m:val="̂"/>
                                <m:ctrlPr>
                                  <a:rPr lang="it-IT" i="1">
                                    <a:latin typeface="Cambria Math" panose="02040503050406030204" pitchFamily="18" charset="0"/>
                                    <a:sym typeface="Wingdings" panose="05000000000000000000" pitchFamily="2" charset="2"/>
                                  </a:rPr>
                                </m:ctrlPr>
                              </m:accPr>
                              <m:e>
                                <m:r>
                                  <a:rPr lang="it-IT" i="1">
                                    <a:latin typeface="Cambria Math" panose="02040503050406030204" pitchFamily="18" charset="0"/>
                                    <a:sym typeface="Wingdings" panose="05000000000000000000" pitchFamily="2" charset="2"/>
                                  </a:rPr>
                                  <m:t>𝑛</m:t>
                                </m:r>
                              </m:e>
                            </m:acc>
                          </m:e>
                          <m:sub>
                            <m:r>
                              <a:rPr lang="it-IT" i="1">
                                <a:latin typeface="Cambria Math" panose="02040503050406030204" pitchFamily="18" charset="0"/>
                                <a:sym typeface="Wingdings" panose="05000000000000000000" pitchFamily="2" charset="2"/>
                              </a:rPr>
                              <m:t>1</m:t>
                            </m:r>
                          </m:sub>
                        </m:sSub>
                      </m:oMath>
                    </m:oMathPara>
                  </a14:m>
                  <a:endParaRPr lang="it-IT" dirty="0"/>
                </a:p>
              </p:txBody>
            </p:sp>
          </mc:Choice>
          <mc:Fallback xmlns="">
            <p:sp>
              <p:nvSpPr>
                <p:cNvPr id="21" name="Rettangolo 20">
                  <a:extLst>
                    <a:ext uri="{FF2B5EF4-FFF2-40B4-BE49-F238E27FC236}">
                      <a16:creationId xmlns:a16="http://schemas.microsoft.com/office/drawing/2014/main" id="{D1FDE4F1-355B-4054-9C41-1BCCED1CF65F}"/>
                    </a:ext>
                  </a:extLst>
                </p:cNvPr>
                <p:cNvSpPr>
                  <a:spLocks noRot="1" noChangeAspect="1" noMove="1" noResize="1" noEditPoints="1" noAdjustHandles="1" noChangeArrowheads="1" noChangeShapeType="1" noTextEdit="1"/>
                </p:cNvSpPr>
                <p:nvPr/>
              </p:nvSpPr>
              <p:spPr>
                <a:xfrm>
                  <a:off x="259212" y="855552"/>
                  <a:ext cx="472629" cy="369332"/>
                </a:xfrm>
                <a:prstGeom prst="rect">
                  <a:avLst/>
                </a:prstGeom>
                <a:blipFill>
                  <a:blip r:embed="rId15"/>
                  <a:stretch>
                    <a:fillRect t="-6557" r="-1168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500F7048-D20A-465B-A8FD-C0BFF7C2252C}"/>
                    </a:ext>
                  </a:extLst>
                </p:cNvPr>
                <p:cNvSpPr/>
                <p:nvPr/>
              </p:nvSpPr>
              <p:spPr>
                <a:xfrm>
                  <a:off x="3276761" y="3389401"/>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sym typeface="Wingdings" panose="05000000000000000000" pitchFamily="2" charset="2"/>
                              </a:rPr>
                            </m:ctrlPr>
                          </m:sSubPr>
                          <m:e>
                            <m:acc>
                              <m:accPr>
                                <m:chr m:val="̂"/>
                                <m:ctrlPr>
                                  <a:rPr lang="it-IT" i="1">
                                    <a:latin typeface="Cambria Math" panose="02040503050406030204" pitchFamily="18" charset="0"/>
                                    <a:sym typeface="Wingdings" panose="05000000000000000000" pitchFamily="2" charset="2"/>
                                  </a:rPr>
                                </m:ctrlPr>
                              </m:accPr>
                              <m:e>
                                <m:r>
                                  <a:rPr lang="it-IT" i="1">
                                    <a:latin typeface="Cambria Math" panose="02040503050406030204" pitchFamily="18" charset="0"/>
                                    <a:sym typeface="Wingdings" panose="05000000000000000000" pitchFamily="2" charset="2"/>
                                  </a:rPr>
                                  <m:t>𝑛</m:t>
                                </m:r>
                              </m:e>
                            </m:acc>
                          </m:e>
                          <m:sub>
                            <m:r>
                              <a:rPr lang="it-IT" b="0" i="1" smtClean="0">
                                <a:latin typeface="Cambria Math" panose="02040503050406030204" pitchFamily="18" charset="0"/>
                                <a:sym typeface="Wingdings" panose="05000000000000000000" pitchFamily="2" charset="2"/>
                              </a:rPr>
                              <m:t>2</m:t>
                            </m:r>
                          </m:sub>
                        </m:sSub>
                      </m:oMath>
                    </m:oMathPara>
                  </a14:m>
                  <a:endParaRPr lang="it-IT" dirty="0"/>
                </a:p>
              </p:txBody>
            </p:sp>
          </mc:Choice>
          <mc:Fallback xmlns="">
            <p:sp>
              <p:nvSpPr>
                <p:cNvPr id="22" name="Rettangolo 21">
                  <a:extLst>
                    <a:ext uri="{FF2B5EF4-FFF2-40B4-BE49-F238E27FC236}">
                      <a16:creationId xmlns:a16="http://schemas.microsoft.com/office/drawing/2014/main" id="{500F7048-D20A-465B-A8FD-C0BFF7C2252C}"/>
                    </a:ext>
                  </a:extLst>
                </p:cNvPr>
                <p:cNvSpPr>
                  <a:spLocks noRot="1" noChangeAspect="1" noMove="1" noResize="1" noEditPoints="1" noAdjustHandles="1" noChangeArrowheads="1" noChangeShapeType="1" noTextEdit="1"/>
                </p:cNvSpPr>
                <p:nvPr/>
              </p:nvSpPr>
              <p:spPr>
                <a:xfrm>
                  <a:off x="3276761" y="3389401"/>
                  <a:ext cx="477951" cy="369332"/>
                </a:xfrm>
                <a:prstGeom prst="rect">
                  <a:avLst/>
                </a:prstGeom>
                <a:blipFill>
                  <a:blip r:embed="rId16"/>
                  <a:stretch>
                    <a:fillRect t="-6557" r="-115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Rettangolo 22">
                  <a:extLst>
                    <a:ext uri="{FF2B5EF4-FFF2-40B4-BE49-F238E27FC236}">
                      <a16:creationId xmlns:a16="http://schemas.microsoft.com/office/drawing/2014/main" id="{65449CC8-6CCC-4AEC-AC7B-5EAD47C5FF8F}"/>
                    </a:ext>
                  </a:extLst>
                </p:cNvPr>
                <p:cNvSpPr/>
                <p:nvPr/>
              </p:nvSpPr>
              <p:spPr>
                <a:xfrm>
                  <a:off x="2424792" y="1224884"/>
                  <a:ext cx="5028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𝑑</m:t>
                        </m:r>
                        <m:r>
                          <a:rPr lang="it-IT" b="0" i="1" smtClean="0">
                            <a:latin typeface="Cambria Math" panose="02040503050406030204" pitchFamily="18" charset="0"/>
                          </a:rPr>
                          <m:t>h</m:t>
                        </m:r>
                      </m:oMath>
                    </m:oMathPara>
                  </a14:m>
                  <a:endParaRPr lang="it-IT" dirty="0"/>
                </a:p>
              </p:txBody>
            </p:sp>
          </mc:Choice>
          <mc:Fallback xmlns="">
            <p:sp>
              <p:nvSpPr>
                <p:cNvPr id="23" name="Rettangolo 22">
                  <a:extLst>
                    <a:ext uri="{FF2B5EF4-FFF2-40B4-BE49-F238E27FC236}">
                      <a16:creationId xmlns:a16="http://schemas.microsoft.com/office/drawing/2014/main" id="{65449CC8-6CCC-4AEC-AC7B-5EAD47C5FF8F}"/>
                    </a:ext>
                  </a:extLst>
                </p:cNvPr>
                <p:cNvSpPr>
                  <a:spLocks noRot="1" noChangeAspect="1" noMove="1" noResize="1" noEditPoints="1" noAdjustHandles="1" noChangeArrowheads="1" noChangeShapeType="1" noTextEdit="1"/>
                </p:cNvSpPr>
                <p:nvPr/>
              </p:nvSpPr>
              <p:spPr>
                <a:xfrm>
                  <a:off x="2424792" y="1224884"/>
                  <a:ext cx="502830" cy="369332"/>
                </a:xfrm>
                <a:prstGeom prst="rect">
                  <a:avLst/>
                </a:prstGeom>
                <a:blipFill>
                  <a:blip r:embed="rId17"/>
                  <a:stretch>
                    <a:fillRect/>
                  </a:stretch>
                </a:blipFill>
              </p:spPr>
              <p:txBody>
                <a:bodyPr/>
                <a:lstStyle/>
                <a:p>
                  <a:r>
                    <a:rPr lang="it-IT">
                      <a:noFill/>
                    </a:rPr>
                    <a:t> </a:t>
                  </a:r>
                </a:p>
              </p:txBody>
            </p:sp>
          </mc:Fallback>
        </mc:AlternateContent>
        <p:cxnSp>
          <p:nvCxnSpPr>
            <p:cNvPr id="25" name="Connettore 2 24">
              <a:extLst>
                <a:ext uri="{FF2B5EF4-FFF2-40B4-BE49-F238E27FC236}">
                  <a16:creationId xmlns:a16="http://schemas.microsoft.com/office/drawing/2014/main" id="{9D18DD14-88D4-47C0-B1C5-B0123C9AAB2A}"/>
                </a:ext>
              </a:extLst>
            </p:cNvPr>
            <p:cNvCxnSpPr>
              <a:cxnSpLocks/>
            </p:cNvCxnSpPr>
            <p:nvPr/>
          </p:nvCxnSpPr>
          <p:spPr>
            <a:xfrm>
              <a:off x="2114364" y="1181969"/>
              <a:ext cx="1098986" cy="11759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0" name="Rettangolo 29">
              <a:extLst>
                <a:ext uri="{FF2B5EF4-FFF2-40B4-BE49-F238E27FC236}">
                  <a16:creationId xmlns:a16="http://schemas.microsoft.com/office/drawing/2014/main" id="{A38DE440-6D65-4C04-9151-DE681102B605}"/>
                </a:ext>
              </a:extLst>
            </p:cNvPr>
            <p:cNvSpPr/>
            <p:nvPr/>
          </p:nvSpPr>
          <p:spPr>
            <a:xfrm>
              <a:off x="699365" y="3375776"/>
              <a:ext cx="349776" cy="523220"/>
            </a:xfrm>
            <a:prstGeom prst="rect">
              <a:avLst/>
            </a:prstGeom>
          </p:spPr>
          <p:txBody>
            <a:bodyPr wrap="none">
              <a:spAutoFit/>
            </a:bodyPr>
            <a:lstStyle/>
            <a:p>
              <a:r>
                <a:rPr lang="el-GR" sz="2800" dirty="0"/>
                <a:t>Σ</a:t>
              </a:r>
              <a:endParaRPr lang="it-IT" sz="2800" dirty="0"/>
            </a:p>
          </p:txBody>
        </p:sp>
        <mc:AlternateContent xmlns:mc="http://schemas.openxmlformats.org/markup-compatibility/2006" xmlns:a14="http://schemas.microsoft.com/office/drawing/2010/main">
          <mc:Choice Requires="a14">
            <p:sp>
              <p:nvSpPr>
                <p:cNvPr id="31" name="Rettangolo 30">
                  <a:extLst>
                    <a:ext uri="{FF2B5EF4-FFF2-40B4-BE49-F238E27FC236}">
                      <a16:creationId xmlns:a16="http://schemas.microsoft.com/office/drawing/2014/main" id="{8812A961-2DBA-4342-8EB4-CEAB2505D594}"/>
                    </a:ext>
                  </a:extLst>
                </p:cNvPr>
                <p:cNvSpPr/>
                <p:nvPr/>
              </p:nvSpPr>
              <p:spPr>
                <a:xfrm>
                  <a:off x="3802894" y="556482"/>
                  <a:ext cx="441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1</m:t>
                            </m:r>
                          </m:sub>
                        </m:sSub>
                      </m:oMath>
                    </m:oMathPara>
                  </a14:m>
                  <a:endParaRPr lang="it-IT" dirty="0"/>
                </a:p>
              </p:txBody>
            </p:sp>
          </mc:Choice>
          <mc:Fallback xmlns="">
            <p:sp>
              <p:nvSpPr>
                <p:cNvPr id="31" name="Rettangolo 30">
                  <a:extLst>
                    <a:ext uri="{FF2B5EF4-FFF2-40B4-BE49-F238E27FC236}">
                      <a16:creationId xmlns:a16="http://schemas.microsoft.com/office/drawing/2014/main" id="{8812A961-2DBA-4342-8EB4-CEAB2505D594}"/>
                    </a:ext>
                  </a:extLst>
                </p:cNvPr>
                <p:cNvSpPr>
                  <a:spLocks noRot="1" noChangeAspect="1" noMove="1" noResize="1" noEditPoints="1" noAdjustHandles="1" noChangeArrowheads="1" noChangeShapeType="1" noTextEdit="1"/>
                </p:cNvSpPr>
                <p:nvPr/>
              </p:nvSpPr>
              <p:spPr>
                <a:xfrm>
                  <a:off x="3802894" y="556482"/>
                  <a:ext cx="441339" cy="369332"/>
                </a:xfrm>
                <a:prstGeom prst="rect">
                  <a:avLst/>
                </a:prstGeom>
                <a:blipFill>
                  <a:blip r:embed="rId1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Rettangolo 31">
                  <a:extLst>
                    <a:ext uri="{FF2B5EF4-FFF2-40B4-BE49-F238E27FC236}">
                      <a16:creationId xmlns:a16="http://schemas.microsoft.com/office/drawing/2014/main" id="{A2C6074A-2483-4E6F-BCBC-9F044A093D17}"/>
                    </a:ext>
                  </a:extLst>
                </p:cNvPr>
                <p:cNvSpPr/>
                <p:nvPr/>
              </p:nvSpPr>
              <p:spPr>
                <a:xfrm>
                  <a:off x="4012184" y="954797"/>
                  <a:ext cx="4466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2</m:t>
                            </m:r>
                          </m:sub>
                        </m:sSub>
                      </m:oMath>
                    </m:oMathPara>
                  </a14:m>
                  <a:endParaRPr lang="it-IT" dirty="0"/>
                </a:p>
              </p:txBody>
            </p:sp>
          </mc:Choice>
          <mc:Fallback xmlns="">
            <p:sp>
              <p:nvSpPr>
                <p:cNvPr id="32" name="Rettangolo 31">
                  <a:extLst>
                    <a:ext uri="{FF2B5EF4-FFF2-40B4-BE49-F238E27FC236}">
                      <a16:creationId xmlns:a16="http://schemas.microsoft.com/office/drawing/2014/main" id="{A2C6074A-2483-4E6F-BCBC-9F044A093D17}"/>
                    </a:ext>
                  </a:extLst>
                </p:cNvPr>
                <p:cNvSpPr>
                  <a:spLocks noRot="1" noChangeAspect="1" noMove="1" noResize="1" noEditPoints="1" noAdjustHandles="1" noChangeArrowheads="1" noChangeShapeType="1" noTextEdit="1"/>
                </p:cNvSpPr>
                <p:nvPr/>
              </p:nvSpPr>
              <p:spPr>
                <a:xfrm>
                  <a:off x="4012184" y="954797"/>
                  <a:ext cx="446661" cy="369332"/>
                </a:xfrm>
                <a:prstGeom prst="rect">
                  <a:avLst/>
                </a:prstGeom>
                <a:blipFill>
                  <a:blip r:embed="rId1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Rettangolo 32">
                  <a:extLst>
                    <a:ext uri="{FF2B5EF4-FFF2-40B4-BE49-F238E27FC236}">
                      <a16:creationId xmlns:a16="http://schemas.microsoft.com/office/drawing/2014/main" id="{8EE29956-A577-4F87-8CE9-80C2119A7F82}"/>
                    </a:ext>
                  </a:extLst>
                </p:cNvPr>
                <p:cNvSpPr/>
                <p:nvPr/>
              </p:nvSpPr>
              <p:spPr>
                <a:xfrm>
                  <a:off x="858078" y="741148"/>
                  <a:ext cx="4612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𝜃</m:t>
                            </m:r>
                          </m:e>
                          <m:sub>
                            <m:r>
                              <a:rPr lang="it-IT" b="0" i="1" smtClean="0">
                                <a:latin typeface="Cambria Math" panose="02040503050406030204" pitchFamily="18" charset="0"/>
                              </a:rPr>
                              <m:t>1</m:t>
                            </m:r>
                          </m:sub>
                        </m:sSub>
                      </m:oMath>
                    </m:oMathPara>
                  </a14:m>
                  <a:endParaRPr lang="it-IT" dirty="0"/>
                </a:p>
              </p:txBody>
            </p:sp>
          </mc:Choice>
          <mc:Fallback xmlns="">
            <p:sp>
              <p:nvSpPr>
                <p:cNvPr id="33" name="Rettangolo 32">
                  <a:extLst>
                    <a:ext uri="{FF2B5EF4-FFF2-40B4-BE49-F238E27FC236}">
                      <a16:creationId xmlns:a16="http://schemas.microsoft.com/office/drawing/2014/main" id="{8EE29956-A577-4F87-8CE9-80C2119A7F82}"/>
                    </a:ext>
                  </a:extLst>
                </p:cNvPr>
                <p:cNvSpPr>
                  <a:spLocks noRot="1" noChangeAspect="1" noMove="1" noResize="1" noEditPoints="1" noAdjustHandles="1" noChangeArrowheads="1" noChangeShapeType="1" noTextEdit="1"/>
                </p:cNvSpPr>
                <p:nvPr/>
              </p:nvSpPr>
              <p:spPr>
                <a:xfrm>
                  <a:off x="858078" y="741148"/>
                  <a:ext cx="461280" cy="369332"/>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4" name="Rettangolo 33">
                  <a:extLst>
                    <a:ext uri="{FF2B5EF4-FFF2-40B4-BE49-F238E27FC236}">
                      <a16:creationId xmlns:a16="http://schemas.microsoft.com/office/drawing/2014/main" id="{DE5CD290-E004-437C-BB9A-CC438FAA7062}"/>
                    </a:ext>
                  </a:extLst>
                </p:cNvPr>
                <p:cNvSpPr/>
                <p:nvPr/>
              </p:nvSpPr>
              <p:spPr>
                <a:xfrm>
                  <a:off x="2814656" y="3548354"/>
                  <a:ext cx="466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𝜃</m:t>
                            </m:r>
                          </m:e>
                          <m:sub>
                            <m:r>
                              <a:rPr lang="it-IT" b="0" i="1" smtClean="0">
                                <a:latin typeface="Cambria Math" panose="02040503050406030204" pitchFamily="18" charset="0"/>
                              </a:rPr>
                              <m:t>2</m:t>
                            </m:r>
                          </m:sub>
                        </m:sSub>
                      </m:oMath>
                    </m:oMathPara>
                  </a14:m>
                  <a:endParaRPr lang="it-IT" dirty="0"/>
                </a:p>
              </p:txBody>
            </p:sp>
          </mc:Choice>
          <mc:Fallback xmlns="">
            <p:sp>
              <p:nvSpPr>
                <p:cNvPr id="34" name="Rettangolo 33">
                  <a:extLst>
                    <a:ext uri="{FF2B5EF4-FFF2-40B4-BE49-F238E27FC236}">
                      <a16:creationId xmlns:a16="http://schemas.microsoft.com/office/drawing/2014/main" id="{DE5CD290-E004-437C-BB9A-CC438FAA7062}"/>
                    </a:ext>
                  </a:extLst>
                </p:cNvPr>
                <p:cNvSpPr>
                  <a:spLocks noRot="1" noChangeAspect="1" noMove="1" noResize="1" noEditPoints="1" noAdjustHandles="1" noChangeArrowheads="1" noChangeShapeType="1" noTextEdit="1"/>
                </p:cNvSpPr>
                <p:nvPr/>
              </p:nvSpPr>
              <p:spPr>
                <a:xfrm>
                  <a:off x="2814656" y="3548354"/>
                  <a:ext cx="466603" cy="369332"/>
                </a:xfrm>
                <a:prstGeom prst="rect">
                  <a:avLst/>
                </a:prstGeom>
                <a:blipFill>
                  <a:blip r:embed="rId21"/>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55683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animBg="1"/>
      <p:bldP spid="8" grpId="0"/>
      <p:bldP spid="9"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FAE8B17-6DB2-475F-A632-263364F12665}"/>
              </a:ext>
            </a:extLst>
          </p:cNvPr>
          <p:cNvSpPr txBox="1"/>
          <p:nvPr/>
        </p:nvSpPr>
        <p:spPr>
          <a:xfrm>
            <a:off x="5535964" y="4166449"/>
            <a:ext cx="5716065" cy="615553"/>
          </a:xfrm>
          <a:prstGeom prst="rect">
            <a:avLst/>
          </a:prstGeom>
          <a:noFill/>
        </p:spPr>
        <p:txBody>
          <a:bodyPr wrap="square" lIns="0" tIns="0" rIns="0" bIns="0" rtlCol="0">
            <a:spAutoFit/>
          </a:bodyPr>
          <a:lstStyle/>
          <a:p>
            <a:pPr algn="ctr"/>
            <a:r>
              <a:rPr lang="it-IT" sz="2000" dirty="0">
                <a:solidFill>
                  <a:srgbClr val="FF0000"/>
                </a:solidFill>
              </a:rPr>
              <a:t>LEGGE DI RIFRAZIONE DELLE LINEE DEL CAMPO ELETTRICO ALL’ INTERFACCIA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098F583-53C0-4A9F-9B8C-AF35E52F1F99}"/>
                  </a:ext>
                </a:extLst>
              </p:cNvPr>
              <p:cNvSpPr txBox="1"/>
              <p:nvPr/>
            </p:nvSpPr>
            <p:spPr>
              <a:xfrm>
                <a:off x="4622094" y="1273363"/>
                <a:ext cx="4706447" cy="751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t-IT" sz="2400" b="0" i="1" smtClean="0">
                              <a:solidFill>
                                <a:srgbClr val="FF0000"/>
                              </a:solidFill>
                              <a:latin typeface="Cambria Math" panose="02040503050406030204" pitchFamily="18" charset="0"/>
                            </a:rPr>
                          </m:ctrlPr>
                        </m:dPr>
                        <m:e>
                          <m:r>
                            <a:rPr lang="it-IT" sz="2400" b="0" i="1" smtClean="0">
                              <a:solidFill>
                                <a:srgbClr val="FF0000"/>
                              </a:solidFill>
                              <a:latin typeface="Cambria Math" panose="02040503050406030204" pitchFamily="18" charset="0"/>
                            </a:rPr>
                            <m:t>𝑏</m:t>
                          </m:r>
                        </m:e>
                      </m:d>
                      <m:r>
                        <a:rPr lang="it-IT" sz="2400" b="0" i="1" smtClean="0">
                          <a:latin typeface="Cambria Math" panose="02040503050406030204" pitchFamily="18" charset="0"/>
                        </a:rPr>
                        <m:t>   </m:t>
                      </m:r>
                      <m:f>
                        <m:fPr>
                          <m:ctrlPr>
                            <a:rPr lang="it-IT" sz="2400" i="1" smtClean="0">
                              <a:latin typeface="Cambria Math" panose="02040503050406030204" pitchFamily="18" charset="0"/>
                            </a:rPr>
                          </m:ctrlPr>
                        </m:fPr>
                        <m:num>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𝑡</m:t>
                              </m:r>
                              <m:r>
                                <a:rPr lang="it-IT" sz="2400" b="0" i="1" smtClean="0">
                                  <a:latin typeface="Cambria Math" panose="02040503050406030204" pitchFamily="18" charset="0"/>
                                </a:rPr>
                                <m:t>1</m:t>
                              </m:r>
                            </m:sub>
                          </m:sSub>
                        </m:num>
                        <m:den>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rPr>
                                <m:t>1</m:t>
                              </m:r>
                            </m:sub>
                          </m:sSub>
                        </m:den>
                      </m:f>
                      <m:r>
                        <a:rPr lang="it-IT" sz="2400" b="0" i="1" smtClean="0">
                          <a:latin typeface="Cambria Math" panose="02040503050406030204" pitchFamily="18" charset="0"/>
                        </a:rPr>
                        <m:t>=</m:t>
                      </m:r>
                      <m:f>
                        <m:fPr>
                          <m:ctrlPr>
                            <a:rPr lang="it-IT" sz="2400" i="1" smtClean="0">
                              <a:latin typeface="Cambria Math" panose="02040503050406030204" pitchFamily="18" charset="0"/>
                            </a:rPr>
                          </m:ctrlPr>
                        </m:fPr>
                        <m:num>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𝑡</m:t>
                              </m:r>
                              <m:r>
                                <a:rPr lang="it-IT" sz="2400" b="0" i="1" smtClean="0">
                                  <a:latin typeface="Cambria Math" panose="02040503050406030204" pitchFamily="18" charset="0"/>
                                </a:rPr>
                                <m:t>2</m:t>
                              </m:r>
                            </m:sub>
                          </m:sSub>
                        </m:num>
                        <m:den>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2</m:t>
                              </m:r>
                            </m:sub>
                          </m:sSub>
                        </m:den>
                      </m:f>
                      <m:r>
                        <a:rPr lang="it-IT" sz="2400" i="1" smtClean="0">
                          <a:latin typeface="Cambria Math" panose="02040503050406030204" pitchFamily="18" charset="0"/>
                          <a:ea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𝑡</m:t>
                          </m:r>
                          <m:r>
                            <a:rPr lang="it-IT" sz="2400" b="0" i="1" smtClean="0">
                              <a:latin typeface="Cambria Math" panose="02040503050406030204" pitchFamily="18" charset="0"/>
                            </a:rPr>
                            <m:t>1</m:t>
                          </m:r>
                        </m:sub>
                      </m:sSub>
                      <m:r>
                        <a:rPr lang="it-IT" sz="2400" b="0" i="1" smtClean="0">
                          <a:latin typeface="Cambria Math" panose="02040503050406030204" pitchFamily="18" charset="0"/>
                        </a:rPr>
                        <m:t>=</m:t>
                      </m:r>
                      <m:f>
                        <m:fPr>
                          <m:ctrlPr>
                            <a:rPr lang="it-IT" sz="2400" i="1" smtClean="0">
                              <a:latin typeface="Cambria Math" panose="02040503050406030204" pitchFamily="18" charset="0"/>
                            </a:rPr>
                          </m:ctrlPr>
                        </m:fPr>
                        <m:num>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1</m:t>
                              </m:r>
                            </m:sub>
                          </m:sSub>
                        </m:num>
                        <m:den>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2</m:t>
                              </m:r>
                            </m:sub>
                          </m:sSub>
                        </m:den>
                      </m:f>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𝑡</m:t>
                          </m:r>
                          <m:r>
                            <a:rPr lang="it-IT" sz="2400" b="0" i="1" smtClean="0">
                              <a:latin typeface="Cambria Math" panose="02040503050406030204" pitchFamily="18" charset="0"/>
                            </a:rPr>
                            <m:t>2</m:t>
                          </m:r>
                        </m:sub>
                      </m:sSub>
                    </m:oMath>
                  </m:oMathPara>
                </a14:m>
                <a:endParaRPr lang="it-IT" sz="2400" dirty="0"/>
              </a:p>
            </p:txBody>
          </p:sp>
        </mc:Choice>
        <mc:Fallback xmlns="">
          <p:sp>
            <p:nvSpPr>
              <p:cNvPr id="3" name="CasellaDiTesto 2">
                <a:extLst>
                  <a:ext uri="{FF2B5EF4-FFF2-40B4-BE49-F238E27FC236}">
                    <a16:creationId xmlns:a16="http://schemas.microsoft.com/office/drawing/2014/main" id="{7098F583-53C0-4A9F-9B8C-AF35E52F1F99}"/>
                  </a:ext>
                </a:extLst>
              </p:cNvPr>
              <p:cNvSpPr txBox="1">
                <a:spLocks noRot="1" noChangeAspect="1" noMove="1" noResize="1" noEditPoints="1" noAdjustHandles="1" noChangeArrowheads="1" noChangeShapeType="1" noTextEdit="1"/>
              </p:cNvSpPr>
              <p:nvPr/>
            </p:nvSpPr>
            <p:spPr>
              <a:xfrm>
                <a:off x="4622094" y="1273363"/>
                <a:ext cx="4706447" cy="75187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4F3105A-1B9A-4146-8A42-76C04C77C0E7}"/>
                  </a:ext>
                </a:extLst>
              </p:cNvPr>
              <p:cNvSpPr txBox="1"/>
              <p:nvPr/>
            </p:nvSpPr>
            <p:spPr>
              <a:xfrm>
                <a:off x="6398572" y="468940"/>
                <a:ext cx="1304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𝐸</m:t>
                          </m:r>
                        </m:e>
                        <m:sub>
                          <m:r>
                            <a:rPr lang="it-IT" sz="2400" b="0" i="1" smtClean="0">
                              <a:latin typeface="Cambria Math" panose="02040503050406030204" pitchFamily="18" charset="0"/>
                            </a:rPr>
                            <m:t>𝑡</m:t>
                          </m:r>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𝐸</m:t>
                          </m:r>
                        </m:e>
                        <m:sub>
                          <m:r>
                            <a:rPr lang="it-IT" sz="2400" b="0" i="1" smtClean="0">
                              <a:latin typeface="Cambria Math" panose="02040503050406030204" pitchFamily="18" charset="0"/>
                            </a:rPr>
                            <m:t>𝑡</m:t>
                          </m:r>
                          <m:r>
                            <a:rPr lang="it-IT" sz="2400" b="0" i="1" smtClean="0">
                              <a:latin typeface="Cambria Math" panose="02040503050406030204" pitchFamily="18" charset="0"/>
                            </a:rPr>
                            <m:t>2</m:t>
                          </m:r>
                        </m:sub>
                      </m:sSub>
                    </m:oMath>
                  </m:oMathPara>
                </a14:m>
                <a:endParaRPr lang="it-IT" sz="2400" dirty="0"/>
              </a:p>
            </p:txBody>
          </p:sp>
        </mc:Choice>
        <mc:Fallback xmlns="">
          <p:sp>
            <p:nvSpPr>
              <p:cNvPr id="6" name="CasellaDiTesto 5">
                <a:extLst>
                  <a:ext uri="{FF2B5EF4-FFF2-40B4-BE49-F238E27FC236}">
                    <a16:creationId xmlns:a16="http://schemas.microsoft.com/office/drawing/2014/main" id="{A4F3105A-1B9A-4146-8A42-76C04C77C0E7}"/>
                  </a:ext>
                </a:extLst>
              </p:cNvPr>
              <p:cNvSpPr txBox="1">
                <a:spLocks noRot="1" noChangeAspect="1" noMove="1" noResize="1" noEditPoints="1" noAdjustHandles="1" noChangeArrowheads="1" noChangeShapeType="1" noTextEdit="1"/>
              </p:cNvSpPr>
              <p:nvPr/>
            </p:nvSpPr>
            <p:spPr>
              <a:xfrm>
                <a:off x="6398572" y="468940"/>
                <a:ext cx="1304716" cy="369332"/>
              </a:xfrm>
              <a:prstGeom prst="rect">
                <a:avLst/>
              </a:prstGeom>
              <a:blipFill>
                <a:blip r:embed="rId3"/>
                <a:stretch>
                  <a:fillRect l="-5140" r="-935" b="-13115"/>
                </a:stretch>
              </a:blipFill>
            </p:spPr>
            <p:txBody>
              <a:bodyPr/>
              <a:lstStyle/>
              <a:p>
                <a:r>
                  <a:rPr lang="it-IT">
                    <a:noFill/>
                  </a:rPr>
                  <a:t> </a:t>
                </a:r>
              </a:p>
            </p:txBody>
          </p:sp>
        </mc:Fallback>
      </mc:AlternateContent>
      <p:pic>
        <p:nvPicPr>
          <p:cNvPr id="9" name="Immagine 8">
            <a:extLst>
              <a:ext uri="{FF2B5EF4-FFF2-40B4-BE49-F238E27FC236}">
                <a16:creationId xmlns:a16="http://schemas.microsoft.com/office/drawing/2014/main" id="{63179E61-223B-4A99-B1FC-69BE9749A5F5}"/>
              </a:ext>
            </a:extLst>
          </p:cNvPr>
          <p:cNvPicPr>
            <a:picLocks noChangeAspect="1"/>
          </p:cNvPicPr>
          <p:nvPr/>
        </p:nvPicPr>
        <p:blipFill rotWithShape="1">
          <a:blip r:embed="rId4"/>
          <a:srcRect l="5394" t="-247" r="7821" b="9933"/>
          <a:stretch/>
        </p:blipFill>
        <p:spPr>
          <a:xfrm>
            <a:off x="291548" y="2583"/>
            <a:ext cx="4330546" cy="4830183"/>
          </a:xfrm>
          <a:prstGeom prst="rect">
            <a:avLst/>
          </a:prstGeom>
        </p:spPr>
      </p:pic>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A37AA47A-605B-406F-BAB6-CFE6D9EE5F57}"/>
                  </a:ext>
                </a:extLst>
              </p:cNvPr>
              <p:cNvSpPr/>
              <p:nvPr/>
            </p:nvSpPr>
            <p:spPr>
              <a:xfrm>
                <a:off x="5112425" y="2640944"/>
                <a:ext cx="3922484" cy="8541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it-IT" sz="2400" i="1" smtClean="0">
                              <a:solidFill>
                                <a:prstClr val="black"/>
                              </a:solidFill>
                              <a:latin typeface="Cambria Math" panose="02040503050406030204" pitchFamily="18" charset="0"/>
                            </a:rPr>
                          </m:ctrlPr>
                        </m:fPr>
                        <m:num>
                          <m:sSub>
                            <m:sSubPr>
                              <m:ctrlPr>
                                <a:rPr lang="it-IT" sz="2400" i="1">
                                  <a:solidFill>
                                    <a:prstClr val="black"/>
                                  </a:solidFill>
                                  <a:latin typeface="Cambria Math" panose="02040503050406030204" pitchFamily="18" charset="0"/>
                                </a:rPr>
                              </m:ctrlPr>
                            </m:sSubPr>
                            <m:e>
                              <m:r>
                                <a:rPr lang="it-IT" sz="2400" b="0" i="1" smtClean="0">
                                  <a:solidFill>
                                    <a:prstClr val="black"/>
                                  </a:solidFill>
                                  <a:latin typeface="Cambria Math" panose="02040503050406030204" pitchFamily="18" charset="0"/>
                                </a:rPr>
                                <m:t>𝐸</m:t>
                              </m:r>
                            </m:e>
                            <m:sub>
                              <m:r>
                                <a:rPr lang="it-IT" sz="2400" i="1">
                                  <a:solidFill>
                                    <a:prstClr val="black"/>
                                  </a:solidFill>
                                  <a:latin typeface="Cambria Math" panose="02040503050406030204" pitchFamily="18" charset="0"/>
                                </a:rPr>
                                <m:t>𝑡</m:t>
                              </m:r>
                              <m:r>
                                <a:rPr lang="it-IT" sz="2400" i="1">
                                  <a:solidFill>
                                    <a:prstClr val="black"/>
                                  </a:solidFill>
                                  <a:latin typeface="Cambria Math" panose="02040503050406030204" pitchFamily="18" charset="0"/>
                                </a:rPr>
                                <m:t>1</m:t>
                              </m:r>
                            </m:sub>
                          </m:sSub>
                        </m:num>
                        <m:den>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rPr>
                                <m:t>1</m:t>
                              </m:r>
                            </m:sub>
                          </m:sSub>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rPr>
                                <m:t>𝐸</m:t>
                              </m:r>
                            </m:e>
                            <m:sub>
                              <m:r>
                                <a:rPr lang="it-IT" sz="2400" b="0" i="1" smtClean="0">
                                  <a:solidFill>
                                    <a:prstClr val="black"/>
                                  </a:solidFill>
                                  <a:latin typeface="Cambria Math" panose="02040503050406030204" pitchFamily="18" charset="0"/>
                                </a:rPr>
                                <m:t>𝑛</m:t>
                              </m:r>
                              <m:r>
                                <a:rPr lang="it-IT" sz="2400" i="1">
                                  <a:solidFill>
                                    <a:prstClr val="black"/>
                                  </a:solidFill>
                                  <a:latin typeface="Cambria Math" panose="02040503050406030204" pitchFamily="18" charset="0"/>
                                </a:rPr>
                                <m:t>1</m:t>
                              </m:r>
                            </m:sub>
                          </m:sSub>
                        </m:den>
                      </m:f>
                      <m:r>
                        <a:rPr lang="it-IT" sz="2400" i="1">
                          <a:solidFill>
                            <a:prstClr val="black"/>
                          </a:solidFill>
                          <a:latin typeface="Cambria Math" panose="02040503050406030204" pitchFamily="18" charset="0"/>
                        </a:rPr>
                        <m:t>=</m:t>
                      </m:r>
                      <m:f>
                        <m:fPr>
                          <m:ctrlPr>
                            <a:rPr lang="it-IT" sz="2400" i="1">
                              <a:solidFill>
                                <a:prstClr val="black"/>
                              </a:solidFill>
                              <a:latin typeface="Cambria Math" panose="02040503050406030204" pitchFamily="18" charset="0"/>
                            </a:rPr>
                          </m:ctrlPr>
                        </m:fPr>
                        <m:num>
                          <m:sSub>
                            <m:sSubPr>
                              <m:ctrlPr>
                                <a:rPr lang="it-IT" sz="2400" i="1">
                                  <a:solidFill>
                                    <a:prstClr val="black"/>
                                  </a:solidFill>
                                  <a:latin typeface="Cambria Math" panose="02040503050406030204" pitchFamily="18" charset="0"/>
                                </a:rPr>
                              </m:ctrlPr>
                            </m:sSubPr>
                            <m:e>
                              <m:r>
                                <a:rPr lang="it-IT" sz="2400" b="0" i="1" smtClean="0">
                                  <a:solidFill>
                                    <a:prstClr val="black"/>
                                  </a:solidFill>
                                  <a:latin typeface="Cambria Math" panose="02040503050406030204" pitchFamily="18" charset="0"/>
                                </a:rPr>
                                <m:t>𝐸</m:t>
                              </m:r>
                            </m:e>
                            <m:sub>
                              <m:r>
                                <a:rPr lang="it-IT" sz="2400" i="1">
                                  <a:solidFill>
                                    <a:prstClr val="black"/>
                                  </a:solidFill>
                                  <a:latin typeface="Cambria Math" panose="02040503050406030204" pitchFamily="18" charset="0"/>
                                </a:rPr>
                                <m:t>𝑡</m:t>
                              </m:r>
                              <m:r>
                                <a:rPr lang="it-IT" sz="2400" i="1">
                                  <a:solidFill>
                                    <a:prstClr val="black"/>
                                  </a:solidFill>
                                  <a:latin typeface="Cambria Math" panose="02040503050406030204" pitchFamily="18" charset="0"/>
                                </a:rPr>
                                <m:t>2</m:t>
                              </m:r>
                            </m:sub>
                          </m:sSub>
                        </m:num>
                        <m:den>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ea typeface="Cambria Math" panose="02040503050406030204" pitchFamily="18" charset="0"/>
                                </a:rPr>
                                <m:t>2</m:t>
                              </m:r>
                            </m:sub>
                          </m:sSub>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rPr>
                                <m:t>𝐸</m:t>
                              </m:r>
                            </m:e>
                            <m:sub>
                              <m:r>
                                <a:rPr lang="it-IT" sz="2400" i="1">
                                  <a:solidFill>
                                    <a:prstClr val="black"/>
                                  </a:solidFill>
                                  <a:latin typeface="Cambria Math" panose="02040503050406030204" pitchFamily="18" charset="0"/>
                                </a:rPr>
                                <m:t>𝑛</m:t>
                              </m:r>
                              <m:r>
                                <a:rPr lang="it-IT" sz="2400" b="0" i="1" smtClean="0">
                                  <a:solidFill>
                                    <a:prstClr val="black"/>
                                  </a:solidFill>
                                  <a:latin typeface="Cambria Math" panose="02040503050406030204" pitchFamily="18" charset="0"/>
                                </a:rPr>
                                <m:t>2</m:t>
                              </m:r>
                            </m:sub>
                          </m:sSub>
                        </m:den>
                      </m:f>
                      <m:r>
                        <a:rPr lang="it-IT" sz="2400" i="1" smtClean="0">
                          <a:solidFill>
                            <a:srgbClr val="FF0000"/>
                          </a:solidFill>
                          <a:latin typeface="Cambria Math" panose="02040503050406030204" pitchFamily="18" charset="0"/>
                          <a:ea typeface="Cambria Math" panose="02040503050406030204" pitchFamily="18" charset="0"/>
                        </a:rPr>
                        <m:t>⇒</m:t>
                      </m:r>
                      <m:r>
                        <a:rPr lang="it-IT" sz="2400" b="0" i="1" smtClean="0">
                          <a:solidFill>
                            <a:prstClr val="black"/>
                          </a:solidFill>
                          <a:latin typeface="Cambria Math" panose="02040503050406030204" pitchFamily="18" charset="0"/>
                          <a:ea typeface="Cambria Math" panose="02040503050406030204" pitchFamily="18" charset="0"/>
                        </a:rPr>
                        <m:t> </m:t>
                      </m:r>
                      <m:f>
                        <m:fPr>
                          <m:ctrlPr>
                            <a:rPr lang="it-IT" sz="2400" i="1" smtClean="0">
                              <a:solidFill>
                                <a:prstClr val="black"/>
                              </a:solidFill>
                              <a:latin typeface="Cambria Math" panose="02040503050406030204" pitchFamily="18" charset="0"/>
                              <a:ea typeface="Cambria Math" panose="02040503050406030204" pitchFamily="18" charset="0"/>
                            </a:rPr>
                          </m:ctrlPr>
                        </m:fPr>
                        <m:num>
                          <m:func>
                            <m:funcPr>
                              <m:ctrlPr>
                                <a:rPr lang="it-IT" sz="2400" b="0" i="1" smtClean="0">
                                  <a:solidFill>
                                    <a:prstClr val="black"/>
                                  </a:solidFill>
                                  <a:latin typeface="Cambria Math" panose="02040503050406030204" pitchFamily="18" charset="0"/>
                                  <a:ea typeface="Cambria Math" panose="02040503050406030204" pitchFamily="18" charset="0"/>
                                </a:rPr>
                              </m:ctrlPr>
                            </m:funcPr>
                            <m:fName>
                              <m:r>
                                <m:rPr>
                                  <m:sty m:val="p"/>
                                </m:rPr>
                                <a:rPr lang="it-IT" sz="2400" b="0" i="0" smtClean="0">
                                  <a:solidFill>
                                    <a:prstClr val="black"/>
                                  </a:solidFill>
                                  <a:latin typeface="Cambria Math" panose="02040503050406030204" pitchFamily="18" charset="0"/>
                                  <a:ea typeface="Cambria Math" panose="02040503050406030204" pitchFamily="18" charset="0"/>
                                </a:rPr>
                                <m:t>tg</m:t>
                              </m:r>
                            </m:fName>
                            <m:e>
                              <m:sSub>
                                <m:sSubPr>
                                  <m:ctrlPr>
                                    <a:rPr lang="it-IT" sz="2400" b="0" i="1" smtClean="0">
                                      <a:solidFill>
                                        <a:prstClr val="black"/>
                                      </a:solidFill>
                                      <a:latin typeface="Cambria Math" panose="02040503050406030204" pitchFamily="18" charset="0"/>
                                      <a:ea typeface="Cambria Math" panose="02040503050406030204" pitchFamily="18" charset="0"/>
                                    </a:rPr>
                                  </m:ctrlPr>
                                </m:sSubPr>
                                <m:e>
                                  <m:r>
                                    <a:rPr lang="it-IT" sz="2400" b="0" i="1" smtClean="0">
                                      <a:solidFill>
                                        <a:prstClr val="black"/>
                                      </a:solidFill>
                                      <a:latin typeface="Cambria Math" panose="02040503050406030204" pitchFamily="18" charset="0"/>
                                      <a:ea typeface="Cambria Math" panose="02040503050406030204" pitchFamily="18" charset="0"/>
                                    </a:rPr>
                                    <m:t>𝜃</m:t>
                                  </m:r>
                                </m:e>
                                <m:sub>
                                  <m:r>
                                    <a:rPr lang="it-IT" sz="2400" b="0" i="1" smtClean="0">
                                      <a:solidFill>
                                        <a:prstClr val="black"/>
                                      </a:solidFill>
                                      <a:latin typeface="Cambria Math" panose="02040503050406030204" pitchFamily="18" charset="0"/>
                                      <a:ea typeface="Cambria Math" panose="02040503050406030204" pitchFamily="18" charset="0"/>
                                    </a:rPr>
                                    <m:t>1</m:t>
                                  </m:r>
                                </m:sub>
                              </m:sSub>
                            </m:e>
                          </m:func>
                        </m:num>
                        <m:den>
                          <m:func>
                            <m:funcPr>
                              <m:ctrlPr>
                                <a:rPr lang="it-IT" sz="2400" i="1">
                                  <a:solidFill>
                                    <a:prstClr val="black"/>
                                  </a:solidFill>
                                  <a:latin typeface="Cambria Math" panose="02040503050406030204" pitchFamily="18" charset="0"/>
                                  <a:ea typeface="Cambria Math" panose="02040503050406030204" pitchFamily="18" charset="0"/>
                                </a:rPr>
                              </m:ctrlPr>
                            </m:funcPr>
                            <m:fName>
                              <m:r>
                                <m:rPr>
                                  <m:sty m:val="p"/>
                                </m:rPr>
                                <a:rPr lang="it-IT" sz="2400">
                                  <a:solidFill>
                                    <a:prstClr val="black"/>
                                  </a:solidFill>
                                  <a:latin typeface="Cambria Math" panose="02040503050406030204" pitchFamily="18" charset="0"/>
                                  <a:ea typeface="Cambria Math" panose="02040503050406030204" pitchFamily="18" charset="0"/>
                                </a:rPr>
                                <m:t>tg</m:t>
                              </m:r>
                            </m:fName>
                            <m:e>
                              <m:sSub>
                                <m:sSubPr>
                                  <m:ctrlPr>
                                    <a:rPr lang="it-IT" sz="2400" i="1">
                                      <a:solidFill>
                                        <a:prstClr val="black"/>
                                      </a:solidFill>
                                      <a:latin typeface="Cambria Math" panose="02040503050406030204" pitchFamily="18" charset="0"/>
                                      <a:ea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𝜃</m:t>
                                  </m:r>
                                </m:e>
                                <m:sub>
                                  <m:r>
                                    <a:rPr lang="it-IT" sz="2400" b="0" i="1" smtClean="0">
                                      <a:solidFill>
                                        <a:prstClr val="black"/>
                                      </a:solidFill>
                                      <a:latin typeface="Cambria Math" panose="02040503050406030204" pitchFamily="18" charset="0"/>
                                      <a:ea typeface="Cambria Math" panose="02040503050406030204" pitchFamily="18" charset="0"/>
                                    </a:rPr>
                                    <m:t>2</m:t>
                                  </m:r>
                                </m:sub>
                              </m:sSub>
                            </m:e>
                          </m:func>
                        </m:den>
                      </m:f>
                      <m:r>
                        <a:rPr lang="it-IT" sz="2400" b="0" i="1" smtClean="0">
                          <a:solidFill>
                            <a:prstClr val="black"/>
                          </a:solidFill>
                          <a:latin typeface="Cambria Math" panose="02040503050406030204" pitchFamily="18" charset="0"/>
                          <a:ea typeface="Cambria Math" panose="02040503050406030204" pitchFamily="18" charset="0"/>
                        </a:rPr>
                        <m:t>=</m:t>
                      </m:r>
                      <m:f>
                        <m:fPr>
                          <m:ctrlPr>
                            <a:rPr lang="it-IT" sz="2400" i="1" smtClean="0">
                              <a:latin typeface="Cambria Math" panose="02040503050406030204" pitchFamily="18" charset="0"/>
                            </a:rPr>
                          </m:ctrlPr>
                        </m:fPr>
                        <m:num>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1</m:t>
                              </m:r>
                            </m:sub>
                          </m:sSub>
                        </m:num>
                        <m:den>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2</m:t>
                              </m:r>
                            </m:sub>
                          </m:sSub>
                        </m:den>
                      </m:f>
                    </m:oMath>
                  </m:oMathPara>
                </a14:m>
                <a:endParaRPr lang="it-IT" dirty="0"/>
              </a:p>
            </p:txBody>
          </p:sp>
        </mc:Choice>
        <mc:Fallback xmlns="">
          <p:sp>
            <p:nvSpPr>
              <p:cNvPr id="11" name="Rettangolo 10">
                <a:extLst>
                  <a:ext uri="{FF2B5EF4-FFF2-40B4-BE49-F238E27FC236}">
                    <a16:creationId xmlns:a16="http://schemas.microsoft.com/office/drawing/2014/main" id="{A37AA47A-605B-406F-BAB6-CFE6D9EE5F57}"/>
                  </a:ext>
                </a:extLst>
              </p:cNvPr>
              <p:cNvSpPr>
                <a:spLocks noRot="1" noChangeAspect="1" noMove="1" noResize="1" noEditPoints="1" noAdjustHandles="1" noChangeArrowheads="1" noChangeShapeType="1" noTextEdit="1"/>
              </p:cNvSpPr>
              <p:nvPr/>
            </p:nvSpPr>
            <p:spPr>
              <a:xfrm>
                <a:off x="5112425" y="2640944"/>
                <a:ext cx="3922484" cy="854145"/>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0EA2C5F6-CB67-4300-85C1-F52A85C2565B}"/>
                  </a:ext>
                </a:extLst>
              </p:cNvPr>
              <p:cNvSpPr/>
              <p:nvPr/>
            </p:nvSpPr>
            <p:spPr>
              <a:xfrm>
                <a:off x="5535964" y="5155540"/>
                <a:ext cx="2167324"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it-IT" sz="2400" i="1" smtClean="0">
                              <a:solidFill>
                                <a:prstClr val="black"/>
                              </a:solidFill>
                              <a:latin typeface="Cambria Math" panose="02040503050406030204" pitchFamily="18" charset="0"/>
                            </a:rPr>
                          </m:ctrlPr>
                        </m:fPr>
                        <m:num>
                          <m:sSub>
                            <m:sSubPr>
                              <m:ctrlPr>
                                <a:rPr lang="it-IT" sz="2400" i="1">
                                  <a:solidFill>
                                    <a:prstClr val="black"/>
                                  </a:solidFill>
                                  <a:latin typeface="Cambria Math" panose="02040503050406030204" pitchFamily="18" charset="0"/>
                                </a:rPr>
                              </m:ctrlPr>
                            </m:sSubPr>
                            <m:e>
                              <m:r>
                                <a:rPr lang="it-IT" sz="2400" b="0" i="1" smtClean="0">
                                  <a:solidFill>
                                    <a:prstClr val="black"/>
                                  </a:solidFill>
                                  <a:latin typeface="Cambria Math" panose="02040503050406030204" pitchFamily="18" charset="0"/>
                                </a:rPr>
                                <m:t>𝐷</m:t>
                              </m:r>
                            </m:e>
                            <m:sub>
                              <m:r>
                                <a:rPr lang="it-IT" sz="2400" i="1">
                                  <a:solidFill>
                                    <a:prstClr val="black"/>
                                  </a:solidFill>
                                  <a:latin typeface="Cambria Math" panose="02040503050406030204" pitchFamily="18" charset="0"/>
                                </a:rPr>
                                <m:t>𝑡</m:t>
                              </m:r>
                              <m:r>
                                <a:rPr lang="it-IT" sz="2400" i="1">
                                  <a:solidFill>
                                    <a:prstClr val="black"/>
                                  </a:solidFill>
                                  <a:latin typeface="Cambria Math" panose="02040503050406030204" pitchFamily="18" charset="0"/>
                                </a:rPr>
                                <m:t>1</m:t>
                              </m:r>
                            </m:sub>
                          </m:sSub>
                        </m:num>
                        <m:den>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rPr>
                                <m:t>1</m:t>
                              </m:r>
                            </m:sub>
                          </m:sSub>
                          <m:sSub>
                            <m:sSubPr>
                              <m:ctrlPr>
                                <a:rPr lang="it-IT" sz="2400" i="1">
                                  <a:solidFill>
                                    <a:prstClr val="black"/>
                                  </a:solidFill>
                                  <a:latin typeface="Cambria Math" panose="02040503050406030204" pitchFamily="18" charset="0"/>
                                </a:rPr>
                              </m:ctrlPr>
                            </m:sSubPr>
                            <m:e>
                              <m:r>
                                <a:rPr lang="it-IT" sz="2400" b="0" i="1" smtClean="0">
                                  <a:solidFill>
                                    <a:prstClr val="black"/>
                                  </a:solidFill>
                                  <a:latin typeface="Cambria Math" panose="02040503050406030204" pitchFamily="18" charset="0"/>
                                </a:rPr>
                                <m:t>𝐷</m:t>
                              </m:r>
                            </m:e>
                            <m:sub>
                              <m:r>
                                <a:rPr lang="it-IT" sz="2400" i="1">
                                  <a:solidFill>
                                    <a:prstClr val="black"/>
                                  </a:solidFill>
                                  <a:latin typeface="Cambria Math" panose="02040503050406030204" pitchFamily="18" charset="0"/>
                                </a:rPr>
                                <m:t>𝑛</m:t>
                              </m:r>
                              <m:r>
                                <a:rPr lang="it-IT" sz="2400" i="1">
                                  <a:solidFill>
                                    <a:prstClr val="black"/>
                                  </a:solidFill>
                                  <a:latin typeface="Cambria Math" panose="02040503050406030204" pitchFamily="18" charset="0"/>
                                </a:rPr>
                                <m:t>1</m:t>
                              </m:r>
                            </m:sub>
                          </m:sSub>
                        </m:den>
                      </m:f>
                      <m:r>
                        <a:rPr lang="it-IT" sz="2400" i="1">
                          <a:solidFill>
                            <a:prstClr val="black"/>
                          </a:solidFill>
                          <a:latin typeface="Cambria Math" panose="02040503050406030204" pitchFamily="18" charset="0"/>
                        </a:rPr>
                        <m:t>=</m:t>
                      </m:r>
                      <m:f>
                        <m:fPr>
                          <m:ctrlPr>
                            <a:rPr lang="it-IT" sz="2400" i="1">
                              <a:solidFill>
                                <a:prstClr val="black"/>
                              </a:solidFill>
                              <a:latin typeface="Cambria Math" panose="02040503050406030204" pitchFamily="18" charset="0"/>
                            </a:rPr>
                          </m:ctrlPr>
                        </m:fPr>
                        <m:num>
                          <m:sSub>
                            <m:sSubPr>
                              <m:ctrlPr>
                                <a:rPr lang="it-IT" sz="2400" i="1">
                                  <a:solidFill>
                                    <a:prstClr val="black"/>
                                  </a:solidFill>
                                  <a:latin typeface="Cambria Math" panose="02040503050406030204" pitchFamily="18" charset="0"/>
                                </a:rPr>
                              </m:ctrlPr>
                            </m:sSubPr>
                            <m:e>
                              <m:r>
                                <a:rPr lang="it-IT" sz="2400" b="0" i="1" smtClean="0">
                                  <a:solidFill>
                                    <a:prstClr val="black"/>
                                  </a:solidFill>
                                  <a:latin typeface="Cambria Math" panose="02040503050406030204" pitchFamily="18" charset="0"/>
                                </a:rPr>
                                <m:t>𝐷</m:t>
                              </m:r>
                            </m:e>
                            <m:sub>
                              <m:r>
                                <a:rPr lang="it-IT" sz="2400" i="1">
                                  <a:solidFill>
                                    <a:prstClr val="black"/>
                                  </a:solidFill>
                                  <a:latin typeface="Cambria Math" panose="02040503050406030204" pitchFamily="18" charset="0"/>
                                </a:rPr>
                                <m:t>𝑡</m:t>
                              </m:r>
                              <m:r>
                                <a:rPr lang="it-IT" sz="2400" i="1">
                                  <a:solidFill>
                                    <a:prstClr val="black"/>
                                  </a:solidFill>
                                  <a:latin typeface="Cambria Math" panose="02040503050406030204" pitchFamily="18" charset="0"/>
                                </a:rPr>
                                <m:t>2</m:t>
                              </m:r>
                            </m:sub>
                          </m:sSub>
                        </m:num>
                        <m:den>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ea typeface="Cambria Math" panose="02040503050406030204" pitchFamily="18" charset="0"/>
                                </a:rPr>
                                <m:t>2</m:t>
                              </m:r>
                            </m:sub>
                          </m:sSub>
                          <m:sSub>
                            <m:sSubPr>
                              <m:ctrlPr>
                                <a:rPr lang="it-IT" sz="2400" i="1">
                                  <a:solidFill>
                                    <a:prstClr val="black"/>
                                  </a:solidFill>
                                  <a:latin typeface="Cambria Math" panose="02040503050406030204" pitchFamily="18" charset="0"/>
                                </a:rPr>
                              </m:ctrlPr>
                            </m:sSubPr>
                            <m:e>
                              <m:r>
                                <a:rPr lang="it-IT" sz="2400" b="0" i="1" smtClean="0">
                                  <a:solidFill>
                                    <a:prstClr val="black"/>
                                  </a:solidFill>
                                  <a:latin typeface="Cambria Math" panose="02040503050406030204" pitchFamily="18" charset="0"/>
                                </a:rPr>
                                <m:t>𝐷</m:t>
                              </m:r>
                            </m:e>
                            <m:sub>
                              <m:r>
                                <a:rPr lang="it-IT" sz="2400" i="1">
                                  <a:solidFill>
                                    <a:prstClr val="black"/>
                                  </a:solidFill>
                                  <a:latin typeface="Cambria Math" panose="02040503050406030204" pitchFamily="18" charset="0"/>
                                </a:rPr>
                                <m:t>𝑛</m:t>
                              </m:r>
                              <m:r>
                                <a:rPr lang="it-IT" sz="2400" i="1">
                                  <a:solidFill>
                                    <a:prstClr val="black"/>
                                  </a:solidFill>
                                  <a:latin typeface="Cambria Math" panose="02040503050406030204" pitchFamily="18" charset="0"/>
                                </a:rPr>
                                <m:t>2</m:t>
                              </m:r>
                            </m:sub>
                          </m:sSub>
                        </m:den>
                      </m:f>
                    </m:oMath>
                  </m:oMathPara>
                </a14:m>
                <a:endParaRPr lang="it-IT" dirty="0"/>
              </a:p>
            </p:txBody>
          </p:sp>
        </mc:Choice>
        <mc:Fallback xmlns="">
          <p:sp>
            <p:nvSpPr>
              <p:cNvPr id="13" name="Rettangolo 12">
                <a:extLst>
                  <a:ext uri="{FF2B5EF4-FFF2-40B4-BE49-F238E27FC236}">
                    <a16:creationId xmlns:a16="http://schemas.microsoft.com/office/drawing/2014/main" id="{0EA2C5F6-CB67-4300-85C1-F52A85C2565B}"/>
                  </a:ext>
                </a:extLst>
              </p:cNvPr>
              <p:cNvSpPr>
                <a:spLocks noRot="1" noChangeAspect="1" noMove="1" noResize="1" noEditPoints="1" noAdjustHandles="1" noChangeArrowheads="1" noChangeShapeType="1" noTextEdit="1"/>
              </p:cNvSpPr>
              <p:nvPr/>
            </p:nvSpPr>
            <p:spPr>
              <a:xfrm>
                <a:off x="5535964" y="5155540"/>
                <a:ext cx="2167324" cy="846194"/>
              </a:xfrm>
              <a:prstGeom prst="rect">
                <a:avLst/>
              </a:prstGeom>
              <a:blipFill>
                <a:blip r:embed="rId6"/>
                <a:stretch>
                  <a:fillRect/>
                </a:stretch>
              </a:blipFill>
            </p:spPr>
            <p:txBody>
              <a:bodyPr/>
              <a:lstStyle/>
              <a:p>
                <a:r>
                  <a:rPr lang="it-IT">
                    <a:noFill/>
                  </a:rPr>
                  <a:t> </a:t>
                </a:r>
              </a:p>
            </p:txBody>
          </p:sp>
        </mc:Fallback>
      </mc:AlternateContent>
      <p:sp>
        <p:nvSpPr>
          <p:cNvPr id="14" name="Rettangolo 13">
            <a:extLst>
              <a:ext uri="{FF2B5EF4-FFF2-40B4-BE49-F238E27FC236}">
                <a16:creationId xmlns:a16="http://schemas.microsoft.com/office/drawing/2014/main" id="{7C8F8CF3-A84B-46CE-9BDE-B713CE12F8E6}"/>
              </a:ext>
            </a:extLst>
          </p:cNvPr>
          <p:cNvSpPr/>
          <p:nvPr/>
        </p:nvSpPr>
        <p:spPr>
          <a:xfrm>
            <a:off x="7544347" y="2596337"/>
            <a:ext cx="1512985" cy="9990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2 15">
            <a:extLst>
              <a:ext uri="{FF2B5EF4-FFF2-40B4-BE49-F238E27FC236}">
                <a16:creationId xmlns:a16="http://schemas.microsoft.com/office/drawing/2014/main" id="{2C0D78B3-F4A1-4001-8773-87B8EF08F1A8}"/>
              </a:ext>
            </a:extLst>
          </p:cNvPr>
          <p:cNvCxnSpPr>
            <a:stCxn id="14" idx="2"/>
          </p:cNvCxnSpPr>
          <p:nvPr/>
        </p:nvCxnSpPr>
        <p:spPr>
          <a:xfrm flipH="1">
            <a:off x="8300839" y="3595347"/>
            <a:ext cx="1" cy="5195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E992713-A3D7-47DD-A993-DC55C016A8D4}"/>
                  </a:ext>
                </a:extLst>
              </p:cNvPr>
              <p:cNvSpPr txBox="1"/>
              <p:nvPr/>
            </p:nvSpPr>
            <p:spPr>
              <a:xfrm>
                <a:off x="9328541" y="1273363"/>
                <a:ext cx="2072700" cy="1053045"/>
              </a:xfrm>
              <a:prstGeom prst="rect">
                <a:avLst/>
              </a:prstGeom>
              <a:noFill/>
            </p:spPr>
            <p:txBody>
              <a:bodyPr wrap="square" rtlCol="0">
                <a:spAutoFit/>
              </a:bodyPr>
              <a:lstStyle/>
              <a:p>
                <a:r>
                  <a:rPr lang="it-IT" sz="2000" dirty="0">
                    <a:solidFill>
                      <a:srgbClr val="FF0000"/>
                    </a:solidFill>
                  </a:rPr>
                  <a:t>La componente tangenziale di </a:t>
                </a:r>
                <a14:m>
                  <m:oMath xmlns:m="http://schemas.openxmlformats.org/officeDocument/2006/math">
                    <m:acc>
                      <m:accPr>
                        <m:chr m:val="⃗"/>
                        <m:ctrlPr>
                          <a:rPr lang="it-IT" sz="2000" i="1">
                            <a:solidFill>
                              <a:srgbClr val="FF0000"/>
                            </a:solidFill>
                            <a:latin typeface="Cambria Math" panose="02040503050406030204" pitchFamily="18" charset="0"/>
                            <a:sym typeface="Wingdings" panose="05000000000000000000" pitchFamily="2" charset="2"/>
                          </a:rPr>
                        </m:ctrlPr>
                      </m:accPr>
                      <m:e>
                        <m:r>
                          <a:rPr lang="it-IT" sz="2000" i="1">
                            <a:solidFill>
                              <a:srgbClr val="FF0000"/>
                            </a:solidFill>
                            <a:latin typeface="Cambria Math" panose="02040503050406030204" pitchFamily="18" charset="0"/>
                            <a:sym typeface="Wingdings" panose="05000000000000000000" pitchFamily="2" charset="2"/>
                          </a:rPr>
                          <m:t>𝐷</m:t>
                        </m:r>
                      </m:e>
                    </m:acc>
                    <m:r>
                      <a:rPr lang="it-IT" sz="2000" i="1">
                        <a:solidFill>
                          <a:srgbClr val="FF0000"/>
                        </a:solidFill>
                        <a:latin typeface="Cambria Math" panose="02040503050406030204" pitchFamily="18" charset="0"/>
                        <a:sym typeface="Wingdings" panose="05000000000000000000" pitchFamily="2" charset="2"/>
                      </a:rPr>
                      <m:t> </m:t>
                    </m:r>
                  </m:oMath>
                </a14:m>
                <a:r>
                  <a:rPr lang="it-IT" sz="2000" dirty="0">
                    <a:solidFill>
                      <a:srgbClr val="FF0000"/>
                    </a:solidFill>
                  </a:rPr>
                  <a:t> è discontinua</a:t>
                </a:r>
              </a:p>
            </p:txBody>
          </p:sp>
        </mc:Choice>
        <mc:Fallback xmlns="">
          <p:sp>
            <p:nvSpPr>
              <p:cNvPr id="10" name="CasellaDiTesto 9">
                <a:extLst>
                  <a:ext uri="{FF2B5EF4-FFF2-40B4-BE49-F238E27FC236}">
                    <a16:creationId xmlns:a16="http://schemas.microsoft.com/office/drawing/2014/main" id="{8E992713-A3D7-47DD-A993-DC55C016A8D4}"/>
                  </a:ext>
                </a:extLst>
              </p:cNvPr>
              <p:cNvSpPr txBox="1">
                <a:spLocks noRot="1" noChangeAspect="1" noMove="1" noResize="1" noEditPoints="1" noAdjustHandles="1" noChangeArrowheads="1" noChangeShapeType="1" noTextEdit="1"/>
              </p:cNvSpPr>
              <p:nvPr/>
            </p:nvSpPr>
            <p:spPr>
              <a:xfrm>
                <a:off x="9328541" y="1273363"/>
                <a:ext cx="2072700" cy="1053045"/>
              </a:xfrm>
              <a:prstGeom prst="rect">
                <a:avLst/>
              </a:prstGeom>
              <a:blipFill>
                <a:blip r:embed="rId7"/>
                <a:stretch>
                  <a:fillRect l="-2941" t="-3468" b="-924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6653CE61-4EF9-4B7E-A755-E87F25B16388}"/>
                  </a:ext>
                </a:extLst>
              </p:cNvPr>
              <p:cNvSpPr txBox="1"/>
              <p:nvPr/>
            </p:nvSpPr>
            <p:spPr>
              <a:xfrm>
                <a:off x="9328541" y="220318"/>
                <a:ext cx="2072700" cy="1081578"/>
              </a:xfrm>
              <a:prstGeom prst="rect">
                <a:avLst/>
              </a:prstGeom>
              <a:noFill/>
            </p:spPr>
            <p:txBody>
              <a:bodyPr wrap="square" rtlCol="0">
                <a:spAutoFit/>
              </a:bodyPr>
              <a:lstStyle/>
              <a:p>
                <a:r>
                  <a:rPr lang="it-IT" sz="2000" dirty="0">
                    <a:solidFill>
                      <a:srgbClr val="FF0000"/>
                    </a:solidFill>
                  </a:rPr>
                  <a:t>La componente tangenziale di </a:t>
                </a:r>
                <a14:m>
                  <m:oMath xmlns:m="http://schemas.openxmlformats.org/officeDocument/2006/math">
                    <m:acc>
                      <m:accPr>
                        <m:chr m:val="⃗"/>
                        <m:ctrlPr>
                          <a:rPr lang="it-IT" sz="2000" i="1">
                            <a:solidFill>
                              <a:srgbClr val="FF0000"/>
                            </a:solidFill>
                            <a:latin typeface="Cambria Math" panose="02040503050406030204" pitchFamily="18" charset="0"/>
                            <a:sym typeface="Wingdings" panose="05000000000000000000" pitchFamily="2" charset="2"/>
                          </a:rPr>
                        </m:ctrlPr>
                      </m:accPr>
                      <m:e>
                        <m:r>
                          <a:rPr lang="it-IT" sz="2000" b="0" i="1" smtClean="0">
                            <a:solidFill>
                              <a:srgbClr val="FF0000"/>
                            </a:solidFill>
                            <a:latin typeface="Cambria Math" panose="02040503050406030204" pitchFamily="18" charset="0"/>
                            <a:sym typeface="Wingdings" panose="05000000000000000000" pitchFamily="2" charset="2"/>
                          </a:rPr>
                          <m:t>𝐸</m:t>
                        </m:r>
                      </m:e>
                    </m:acc>
                    <m:r>
                      <a:rPr lang="it-IT" sz="2000" i="1">
                        <a:solidFill>
                          <a:srgbClr val="FF0000"/>
                        </a:solidFill>
                        <a:latin typeface="Cambria Math" panose="02040503050406030204" pitchFamily="18" charset="0"/>
                        <a:sym typeface="Wingdings" panose="05000000000000000000" pitchFamily="2" charset="2"/>
                      </a:rPr>
                      <m:t> </m:t>
                    </m:r>
                  </m:oMath>
                </a14:m>
                <a:r>
                  <a:rPr lang="it-IT" sz="2000" dirty="0">
                    <a:solidFill>
                      <a:srgbClr val="FF0000"/>
                    </a:solidFill>
                  </a:rPr>
                  <a:t> è continua</a:t>
                </a:r>
              </a:p>
            </p:txBody>
          </p:sp>
        </mc:Choice>
        <mc:Fallback xmlns="">
          <p:sp>
            <p:nvSpPr>
              <p:cNvPr id="12" name="CasellaDiTesto 11">
                <a:extLst>
                  <a:ext uri="{FF2B5EF4-FFF2-40B4-BE49-F238E27FC236}">
                    <a16:creationId xmlns:a16="http://schemas.microsoft.com/office/drawing/2014/main" id="{6653CE61-4EF9-4B7E-A755-E87F25B16388}"/>
                  </a:ext>
                </a:extLst>
              </p:cNvPr>
              <p:cNvSpPr txBox="1">
                <a:spLocks noRot="1" noChangeAspect="1" noMove="1" noResize="1" noEditPoints="1" noAdjustHandles="1" noChangeArrowheads="1" noChangeShapeType="1" noTextEdit="1"/>
              </p:cNvSpPr>
              <p:nvPr/>
            </p:nvSpPr>
            <p:spPr>
              <a:xfrm>
                <a:off x="9328541" y="220318"/>
                <a:ext cx="2072700" cy="1081578"/>
              </a:xfrm>
              <a:prstGeom prst="rect">
                <a:avLst/>
              </a:prstGeom>
              <a:blipFill>
                <a:blip r:embed="rId8"/>
                <a:stretch>
                  <a:fillRect l="-2941" t="-2809" b="-6180"/>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41182626-4636-4DEC-A1CD-5AA041387AFC}"/>
              </a:ext>
            </a:extLst>
          </p:cNvPr>
          <p:cNvSpPr txBox="1"/>
          <p:nvPr/>
        </p:nvSpPr>
        <p:spPr>
          <a:xfrm>
            <a:off x="3400926" y="2893614"/>
            <a:ext cx="1887962" cy="369332"/>
          </a:xfrm>
          <a:prstGeom prst="rect">
            <a:avLst/>
          </a:prstGeom>
          <a:noFill/>
        </p:spPr>
        <p:txBody>
          <a:bodyPr wrap="square" rtlCol="0">
            <a:spAutoFit/>
          </a:bodyPr>
          <a:lstStyle/>
          <a:p>
            <a:r>
              <a:rPr lang="it-IT" dirty="0"/>
              <a:t>Facendo (b)/(a) :</a:t>
            </a:r>
          </a:p>
        </p:txBody>
      </p:sp>
      <p:sp>
        <p:nvSpPr>
          <p:cNvPr id="5" name="CasellaDiTesto 4">
            <a:extLst>
              <a:ext uri="{FF2B5EF4-FFF2-40B4-BE49-F238E27FC236}">
                <a16:creationId xmlns:a16="http://schemas.microsoft.com/office/drawing/2014/main" id="{C9AF145D-9F6A-412E-8DCD-D52BBA7963B6}"/>
              </a:ext>
            </a:extLst>
          </p:cNvPr>
          <p:cNvSpPr txBox="1"/>
          <p:nvPr/>
        </p:nvSpPr>
        <p:spPr>
          <a:xfrm>
            <a:off x="3676844" y="5370095"/>
            <a:ext cx="1612044" cy="369332"/>
          </a:xfrm>
          <a:prstGeom prst="rect">
            <a:avLst/>
          </a:prstGeom>
          <a:noFill/>
        </p:spPr>
        <p:txBody>
          <a:bodyPr wrap="none" rtlCol="0">
            <a:spAutoFit/>
          </a:bodyPr>
          <a:lstStyle/>
          <a:p>
            <a:r>
              <a:rPr lang="it-IT" dirty="0"/>
              <a:t>Analogamente:</a:t>
            </a:r>
          </a:p>
        </p:txBody>
      </p:sp>
      <p:sp>
        <p:nvSpPr>
          <p:cNvPr id="7" name="CasellaDiTesto 6">
            <a:extLst>
              <a:ext uri="{FF2B5EF4-FFF2-40B4-BE49-F238E27FC236}">
                <a16:creationId xmlns:a16="http://schemas.microsoft.com/office/drawing/2014/main" id="{9C6B2710-2D62-41D6-9361-5224236031E7}"/>
              </a:ext>
            </a:extLst>
          </p:cNvPr>
          <p:cNvSpPr txBox="1"/>
          <p:nvPr/>
        </p:nvSpPr>
        <p:spPr>
          <a:xfrm>
            <a:off x="8076914" y="5174638"/>
            <a:ext cx="2675451" cy="923330"/>
          </a:xfrm>
          <a:prstGeom prst="rect">
            <a:avLst/>
          </a:prstGeom>
          <a:noFill/>
        </p:spPr>
        <p:txBody>
          <a:bodyPr wrap="square" rtlCol="0">
            <a:spAutoFit/>
          </a:bodyPr>
          <a:lstStyle/>
          <a:p>
            <a:pPr algn="just"/>
            <a:r>
              <a:rPr lang="it-IT" dirty="0"/>
              <a:t>(D soddisfa la stessa legge di rifrazione di E  perché sono paralleli)</a:t>
            </a:r>
          </a:p>
        </p:txBody>
      </p:sp>
    </p:spTree>
    <p:extLst>
      <p:ext uri="{BB962C8B-B14F-4D97-AF65-F5344CB8AC3E}">
        <p14:creationId xmlns:p14="http://schemas.microsoft.com/office/powerpoint/2010/main" val="289438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2000"/>
                                        <p:tgtEl>
                                          <p:spTgt spid="14"/>
                                        </p:tgtEl>
                                      </p:cBhvr>
                                    </p:animEffect>
                                  </p:childTnLst>
                                </p:cTn>
                              </p:par>
                            </p:childTnLst>
                          </p:cTn>
                        </p:par>
                        <p:par>
                          <p:cTn id="43" fill="hold">
                            <p:stCondLst>
                              <p:cond delay="2000"/>
                            </p:stCondLst>
                            <p:childTnLst>
                              <p:par>
                                <p:cTn id="44" presetID="22" presetClass="entr" presetSubtype="1"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 grpId="0"/>
      <p:bldP spid="14" grpId="0" animBg="1"/>
      <p:bldP spid="10" grpId="0"/>
      <p:bldP spid="12" grpId="0"/>
      <p:bldP spid="4"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B2F918-9C29-497E-8845-42D04C2DFCA8}"/>
              </a:ext>
            </a:extLst>
          </p:cNvPr>
          <p:cNvSpPr txBox="1"/>
          <p:nvPr/>
        </p:nvSpPr>
        <p:spPr>
          <a:xfrm flipH="1">
            <a:off x="2350807" y="131772"/>
            <a:ext cx="7066289" cy="461665"/>
          </a:xfrm>
          <a:prstGeom prst="rect">
            <a:avLst/>
          </a:prstGeom>
          <a:noFill/>
        </p:spPr>
        <p:txBody>
          <a:bodyPr wrap="square" rtlCol="0">
            <a:spAutoFit/>
          </a:bodyPr>
          <a:lstStyle/>
          <a:p>
            <a:r>
              <a:rPr lang="it-IT" sz="2400" dirty="0">
                <a:solidFill>
                  <a:schemeClr val="accent1"/>
                </a:solidFill>
              </a:rPr>
              <a:t>ENERGIA ELETTROSTATICA IN PRESENZA DI DIELETTRICI</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F67BE962-A031-4562-A57D-97137029396D}"/>
                  </a:ext>
                </a:extLst>
              </p:cNvPr>
              <p:cNvSpPr txBox="1"/>
              <p:nvPr/>
            </p:nvSpPr>
            <p:spPr>
              <a:xfrm>
                <a:off x="2148736" y="1501730"/>
                <a:ext cx="4525854"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ea typeface="Cambria Math" panose="02040503050406030204" pitchFamily="18" charset="0"/>
                        </a:rPr>
                        <m:t>𝑈</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1</m:t>
                          </m:r>
                        </m:num>
                        <m:den>
                          <m:r>
                            <a:rPr lang="it-IT" sz="3200" b="0" i="1" smtClean="0">
                              <a:latin typeface="Cambria Math" panose="02040503050406030204" pitchFamily="18" charset="0"/>
                              <a:ea typeface="Cambria Math" panose="02040503050406030204" pitchFamily="18" charset="0"/>
                            </a:rPr>
                            <m:t>2</m:t>
                          </m:r>
                        </m:den>
                      </m:f>
                      <m:nary>
                        <m:naryPr>
                          <m:limLoc m:val="undOvr"/>
                          <m:subHide m:val="on"/>
                          <m:supHide m:val="on"/>
                          <m:ctrlPr>
                            <a:rPr lang="it-IT" sz="3200" b="0" i="1" smtClean="0">
                              <a:latin typeface="Cambria Math" panose="02040503050406030204" pitchFamily="18" charset="0"/>
                              <a:ea typeface="Cambria Math" panose="02040503050406030204" pitchFamily="18" charset="0"/>
                            </a:rPr>
                          </m:ctrlPr>
                        </m:naryPr>
                        <m:sub/>
                        <m:sup/>
                        <m:e>
                          <m:r>
                            <a:rPr lang="it-IT" sz="3200" b="0" i="1" smtClean="0">
                              <a:latin typeface="Cambria Math" panose="02040503050406030204" pitchFamily="18" charset="0"/>
                              <a:ea typeface="Cambria Math" panose="02040503050406030204" pitchFamily="18" charset="0"/>
                            </a:rPr>
                            <m:t>𝜌</m:t>
                          </m:r>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𝑉</m:t>
                          </m:r>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𝑑</m:t>
                          </m:r>
                          <m:r>
                            <a:rPr lang="it-IT" sz="3200" b="0" i="1" smtClean="0">
                              <a:latin typeface="Cambria Math" panose="02040503050406030204" pitchFamily="18" charset="0"/>
                              <a:ea typeface="Cambria Math" panose="02040503050406030204" pitchFamily="18" charset="0"/>
                            </a:rPr>
                            <m:t>𝜏</m:t>
                          </m:r>
                        </m:e>
                      </m:nary>
                      <m:r>
                        <a:rPr lang="it-IT" sz="3200" b="0" i="1" smtClean="0">
                          <a:latin typeface="Cambria Math" panose="02040503050406030204" pitchFamily="18" charset="0"/>
                          <a:ea typeface="Cambria Math" panose="02040503050406030204" pitchFamily="18" charset="0"/>
                        </a:rPr>
                        <m:t>= </m:t>
                      </m:r>
                      <m:nary>
                        <m:naryPr>
                          <m:limLoc m:val="undOvr"/>
                          <m:subHide m:val="on"/>
                          <m:supHide m:val="on"/>
                          <m:ctrlPr>
                            <a:rPr lang="it-IT" sz="3200" b="0" i="1" smtClean="0">
                              <a:latin typeface="Cambria Math" panose="02040503050406030204" pitchFamily="18" charset="0"/>
                              <a:ea typeface="Cambria Math" panose="02040503050406030204" pitchFamily="18" charset="0"/>
                            </a:rPr>
                          </m:ctrlPr>
                        </m:naryPr>
                        <m:sub/>
                        <m:sup/>
                        <m:e>
                          <m:r>
                            <a:rPr lang="it-IT" sz="3200" b="0" i="1" smtClean="0">
                              <a:latin typeface="Cambria Math" panose="02040503050406030204" pitchFamily="18" charset="0"/>
                              <a:ea typeface="Cambria Math" panose="02040503050406030204" pitchFamily="18" charset="0"/>
                            </a:rPr>
                            <m:t>𝑢</m:t>
                          </m:r>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𝑑</m:t>
                          </m:r>
                          <m:r>
                            <a:rPr lang="it-IT" sz="3200" b="0" i="1" smtClean="0">
                              <a:latin typeface="Cambria Math" panose="02040503050406030204" pitchFamily="18" charset="0"/>
                              <a:ea typeface="Cambria Math" panose="02040503050406030204" pitchFamily="18" charset="0"/>
                            </a:rPr>
                            <m:t>𝜏</m:t>
                          </m:r>
                        </m:e>
                      </m:nary>
                    </m:oMath>
                  </m:oMathPara>
                </a14:m>
                <a:endParaRPr lang="it-IT" sz="3200" dirty="0"/>
              </a:p>
            </p:txBody>
          </p:sp>
        </mc:Choice>
        <mc:Fallback xmlns="">
          <p:sp>
            <p:nvSpPr>
              <p:cNvPr id="3" name="CasellaDiTesto 2">
                <a:extLst>
                  <a:ext uri="{FF2B5EF4-FFF2-40B4-BE49-F238E27FC236}">
                    <a16:creationId xmlns:a16="http://schemas.microsoft.com/office/drawing/2014/main" id="{F67BE962-A031-4562-A57D-97137029396D}"/>
                  </a:ext>
                </a:extLst>
              </p:cNvPr>
              <p:cNvSpPr txBox="1">
                <a:spLocks noRot="1" noChangeAspect="1" noMove="1" noResize="1" noEditPoints="1" noAdjustHandles="1" noChangeArrowheads="1" noChangeShapeType="1" noTextEdit="1"/>
              </p:cNvSpPr>
              <p:nvPr/>
            </p:nvSpPr>
            <p:spPr>
              <a:xfrm>
                <a:off x="2148736" y="1501730"/>
                <a:ext cx="4525854" cy="129170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B1DEC41F-0FD6-46AE-9D81-6942F86FC379}"/>
                  </a:ext>
                </a:extLst>
              </p:cNvPr>
              <p:cNvSpPr txBox="1"/>
              <p:nvPr/>
            </p:nvSpPr>
            <p:spPr>
              <a:xfrm>
                <a:off x="3287640" y="4858108"/>
                <a:ext cx="3934539" cy="10717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𝑢</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1</m:t>
                          </m:r>
                        </m:num>
                        <m:den>
                          <m:r>
                            <a:rPr lang="it-IT" sz="3200" b="0" i="1" smtClean="0">
                              <a:latin typeface="Cambria Math" panose="02040503050406030204" pitchFamily="18" charset="0"/>
                            </a:rPr>
                            <m:t>2</m:t>
                          </m:r>
                        </m:den>
                      </m:f>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0</m:t>
                          </m:r>
                        </m:sub>
                      </m:sSub>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𝐸</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1</m:t>
                          </m:r>
                        </m:num>
                        <m:den>
                          <m:r>
                            <a:rPr lang="it-IT" sz="3200" b="0" i="1" smtClean="0">
                              <a:latin typeface="Cambria Math" panose="02040503050406030204" pitchFamily="18" charset="0"/>
                            </a:rPr>
                            <m:t>2</m:t>
                          </m:r>
                        </m:den>
                      </m:f>
                      <m:f>
                        <m:fPr>
                          <m:ctrlPr>
                            <a:rPr lang="it-IT" sz="3200" b="0" i="1" smtClean="0">
                              <a:latin typeface="Cambria Math" panose="02040503050406030204" pitchFamily="18" charset="0"/>
                            </a:rPr>
                          </m:ctrlPr>
                        </m:fPr>
                        <m:num>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𝐷</m:t>
                              </m:r>
                            </m:e>
                            <m:sup>
                              <m:r>
                                <a:rPr lang="it-IT" sz="3200" b="0" i="1" smtClean="0">
                                  <a:latin typeface="Cambria Math" panose="02040503050406030204" pitchFamily="18" charset="0"/>
                                </a:rPr>
                                <m:t>2</m:t>
                              </m:r>
                            </m:sup>
                          </m:sSup>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0</m:t>
                              </m:r>
                            </m:sub>
                          </m:sSub>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den>
                      </m:f>
                    </m:oMath>
                  </m:oMathPara>
                </a14:m>
                <a:endParaRPr lang="it-IT" sz="3200" dirty="0"/>
              </a:p>
            </p:txBody>
          </p:sp>
        </mc:Choice>
        <mc:Fallback xmlns="">
          <p:sp>
            <p:nvSpPr>
              <p:cNvPr id="4" name="CasellaDiTesto 3">
                <a:extLst>
                  <a:ext uri="{FF2B5EF4-FFF2-40B4-BE49-F238E27FC236}">
                    <a16:creationId xmlns:a16="http://schemas.microsoft.com/office/drawing/2014/main" id="{B1DEC41F-0FD6-46AE-9D81-6942F86FC379}"/>
                  </a:ext>
                </a:extLst>
              </p:cNvPr>
              <p:cNvSpPr txBox="1">
                <a:spLocks noRot="1" noChangeAspect="1" noMove="1" noResize="1" noEditPoints="1" noAdjustHandles="1" noChangeArrowheads="1" noChangeShapeType="1" noTextEdit="1"/>
              </p:cNvSpPr>
              <p:nvPr/>
            </p:nvSpPr>
            <p:spPr>
              <a:xfrm>
                <a:off x="3287640" y="4858108"/>
                <a:ext cx="3934539" cy="1071768"/>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EA5E630A-0E5E-425D-ACA3-BE2B8A11ADEA}"/>
                  </a:ext>
                </a:extLst>
              </p:cNvPr>
              <p:cNvSpPr txBox="1"/>
              <p:nvPr/>
            </p:nvSpPr>
            <p:spPr>
              <a:xfrm>
                <a:off x="3287640" y="3599794"/>
                <a:ext cx="1441548" cy="104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𝑢</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𝐷</m:t>
                              </m:r>
                            </m:e>
                          </m:acc>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𝐸</m:t>
                              </m:r>
                            </m:e>
                          </m:acc>
                        </m:num>
                        <m:den>
                          <m:r>
                            <a:rPr lang="it-IT" sz="3200" b="0" i="1" smtClean="0">
                              <a:latin typeface="Cambria Math" panose="02040503050406030204" pitchFamily="18" charset="0"/>
                            </a:rPr>
                            <m:t>2</m:t>
                          </m:r>
                        </m:den>
                      </m:f>
                    </m:oMath>
                  </m:oMathPara>
                </a14:m>
                <a:endParaRPr lang="it-IT" sz="3200" dirty="0"/>
              </a:p>
            </p:txBody>
          </p:sp>
        </mc:Choice>
        <mc:Fallback xmlns="">
          <p:sp>
            <p:nvSpPr>
              <p:cNvPr id="6" name="CasellaDiTesto 5">
                <a:extLst>
                  <a:ext uri="{FF2B5EF4-FFF2-40B4-BE49-F238E27FC236}">
                    <a16:creationId xmlns:a16="http://schemas.microsoft.com/office/drawing/2014/main" id="{EA5E630A-0E5E-425D-ACA3-BE2B8A11ADEA}"/>
                  </a:ext>
                </a:extLst>
              </p:cNvPr>
              <p:cNvSpPr txBox="1">
                <a:spLocks noRot="1" noChangeAspect="1" noMove="1" noResize="1" noEditPoints="1" noAdjustHandles="1" noChangeArrowheads="1" noChangeShapeType="1" noTextEdit="1"/>
              </p:cNvSpPr>
              <p:nvPr/>
            </p:nvSpPr>
            <p:spPr>
              <a:xfrm>
                <a:off x="3287640" y="3599794"/>
                <a:ext cx="1441548" cy="1046248"/>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BDC5F513-7BF4-4A6F-883E-0E967ABF4DBB}"/>
                  </a:ext>
                </a:extLst>
              </p:cNvPr>
              <p:cNvSpPr/>
              <p:nvPr/>
            </p:nvSpPr>
            <p:spPr>
              <a:xfrm>
                <a:off x="6674590" y="3800586"/>
                <a:ext cx="3392852" cy="6446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rPr>
                        <m:t> </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𝐷</m:t>
                          </m:r>
                        </m:e>
                      </m:acc>
                      <m:r>
                        <a:rPr lang="it-IT" sz="3200" b="0" i="1" smtClean="0">
                          <a:latin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𝜀</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𝐸</m:t>
                          </m:r>
                        </m:e>
                      </m:acc>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0</m:t>
                          </m:r>
                        </m:sub>
                      </m:sSub>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𝐸</m:t>
                          </m:r>
                        </m:e>
                      </m:acc>
                    </m:oMath>
                  </m:oMathPara>
                </a14:m>
                <a:endParaRPr lang="it-IT" sz="3200" dirty="0"/>
              </a:p>
            </p:txBody>
          </p:sp>
        </mc:Choice>
        <mc:Fallback xmlns="">
          <p:sp>
            <p:nvSpPr>
              <p:cNvPr id="7" name="Rettangolo 6">
                <a:extLst>
                  <a:ext uri="{FF2B5EF4-FFF2-40B4-BE49-F238E27FC236}">
                    <a16:creationId xmlns:a16="http://schemas.microsoft.com/office/drawing/2014/main" id="{BDC5F513-7BF4-4A6F-883E-0E967ABF4DBB}"/>
                  </a:ext>
                </a:extLst>
              </p:cNvPr>
              <p:cNvSpPr>
                <a:spLocks noRot="1" noChangeAspect="1" noMove="1" noResize="1" noEditPoints="1" noAdjustHandles="1" noChangeArrowheads="1" noChangeShapeType="1" noTextEdit="1"/>
              </p:cNvSpPr>
              <p:nvPr/>
            </p:nvSpPr>
            <p:spPr>
              <a:xfrm>
                <a:off x="6674590" y="3800586"/>
                <a:ext cx="3392852" cy="644664"/>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92EE0342-2299-4007-8AEE-83138DEA5902}"/>
                  </a:ext>
                </a:extLst>
              </p:cNvPr>
              <p:cNvSpPr txBox="1"/>
              <p:nvPr/>
            </p:nvSpPr>
            <p:spPr>
              <a:xfrm>
                <a:off x="262288" y="581254"/>
                <a:ext cx="11667423" cy="646331"/>
              </a:xfrm>
              <a:prstGeom prst="rect">
                <a:avLst/>
              </a:prstGeom>
              <a:noFill/>
            </p:spPr>
            <p:txBody>
              <a:bodyPr wrap="square" rtlCol="0">
                <a:spAutoFit/>
              </a:bodyPr>
              <a:lstStyle/>
              <a:p>
                <a:r>
                  <a:rPr lang="it-IT" dirty="0"/>
                  <a:t>Sappiamo che l’energia elettrostatica di un sistema di cariche libere caratterizzate da una distribuzione di carica </a:t>
                </a:r>
                <a14:m>
                  <m:oMath xmlns:m="http://schemas.openxmlformats.org/officeDocument/2006/math">
                    <m:r>
                      <a:rPr lang="it-IT" sz="1800" i="1" smtClean="0">
                        <a:latin typeface="Cambria Math" panose="02040503050406030204" pitchFamily="18" charset="0"/>
                        <a:ea typeface="Cambria Math" panose="02040503050406030204" pitchFamily="18" charset="0"/>
                      </a:rPr>
                      <m:t>𝜌</m:t>
                    </m:r>
                  </m:oMath>
                </a14:m>
                <a:r>
                  <a:rPr lang="it-IT" dirty="0"/>
                  <a:t> è data da (</a:t>
                </a:r>
                <a:r>
                  <a:rPr lang="it-IT" dirty="0" err="1"/>
                  <a:t>Lez</a:t>
                </a:r>
                <a:r>
                  <a:rPr lang="it-IT" dirty="0"/>
                  <a:t>. 10, </a:t>
                </a:r>
                <a:r>
                  <a:rPr lang="it-IT" dirty="0" err="1"/>
                  <a:t>Diap</a:t>
                </a:r>
                <a:r>
                  <a:rPr lang="it-IT" dirty="0"/>
                  <a:t>. 12): </a:t>
                </a:r>
              </a:p>
            </p:txBody>
          </p:sp>
        </mc:Choice>
        <mc:Fallback xmlns="">
          <p:sp>
            <p:nvSpPr>
              <p:cNvPr id="5" name="CasellaDiTesto 4">
                <a:extLst>
                  <a:ext uri="{FF2B5EF4-FFF2-40B4-BE49-F238E27FC236}">
                    <a16:creationId xmlns:a16="http://schemas.microsoft.com/office/drawing/2014/main" id="{92EE0342-2299-4007-8AEE-83138DEA5902}"/>
                  </a:ext>
                </a:extLst>
              </p:cNvPr>
              <p:cNvSpPr txBox="1">
                <a:spLocks noRot="1" noChangeAspect="1" noMove="1" noResize="1" noEditPoints="1" noAdjustHandles="1" noChangeArrowheads="1" noChangeShapeType="1" noTextEdit="1"/>
              </p:cNvSpPr>
              <p:nvPr/>
            </p:nvSpPr>
            <p:spPr>
              <a:xfrm>
                <a:off x="262288" y="581254"/>
                <a:ext cx="11667423" cy="646331"/>
              </a:xfrm>
              <a:prstGeom prst="rect">
                <a:avLst/>
              </a:prstGeom>
              <a:blipFill>
                <a:blip r:embed="rId6"/>
                <a:stretch>
                  <a:fillRect l="-418" t="-4717" r="-209"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8AA16307-F7A6-44D1-8B22-0B1DD4874F49}"/>
                  </a:ext>
                </a:extLst>
              </p:cNvPr>
              <p:cNvSpPr txBox="1"/>
              <p:nvPr/>
            </p:nvSpPr>
            <p:spPr>
              <a:xfrm>
                <a:off x="8601716" y="1529135"/>
                <a:ext cx="1842748"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𝑢</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i="1">
                                  <a:latin typeface="Cambria Math" panose="02040503050406030204" pitchFamily="18" charset="0"/>
                                </a:rPr>
                                <m:t>0</m:t>
                              </m:r>
                            </m:sub>
                          </m:sSub>
                          <m:sSup>
                            <m:sSupPr>
                              <m:ctrlPr>
                                <a:rPr lang="it-IT" sz="3200" i="1">
                                  <a:latin typeface="Cambria Math" panose="02040503050406030204" pitchFamily="18" charset="0"/>
                                </a:rPr>
                              </m:ctrlPr>
                            </m:sSupPr>
                            <m:e>
                              <m:r>
                                <a:rPr lang="it-IT" sz="3200" i="1">
                                  <a:latin typeface="Cambria Math" panose="02040503050406030204" pitchFamily="18" charset="0"/>
                                </a:rPr>
                                <m:t>𝐸</m:t>
                              </m:r>
                              <m:r>
                                <a:rPr lang="it-IT" sz="3200" b="0" i="1" baseline="-25000" smtClean="0">
                                  <a:latin typeface="Cambria Math" panose="02040503050406030204" pitchFamily="18" charset="0"/>
                                </a:rPr>
                                <m:t>0</m:t>
                              </m:r>
                            </m:e>
                            <m:sup>
                              <m:r>
                                <a:rPr lang="it-IT" sz="3200" i="1">
                                  <a:latin typeface="Cambria Math" panose="02040503050406030204" pitchFamily="18" charset="0"/>
                                </a:rPr>
                                <m:t>2</m:t>
                              </m:r>
                            </m:sup>
                          </m:sSup>
                        </m:num>
                        <m:den>
                          <m:r>
                            <a:rPr lang="it-IT" sz="3200" b="0" i="1" smtClean="0">
                              <a:latin typeface="Cambria Math" panose="02040503050406030204" pitchFamily="18" charset="0"/>
                            </a:rPr>
                            <m:t>2</m:t>
                          </m:r>
                        </m:den>
                      </m:f>
                    </m:oMath>
                  </m:oMathPara>
                </a14:m>
                <a:endParaRPr lang="it-IT" sz="3200" dirty="0"/>
              </a:p>
            </p:txBody>
          </p:sp>
        </mc:Choice>
        <mc:Fallback xmlns="">
          <p:sp>
            <p:nvSpPr>
              <p:cNvPr id="8" name="CasellaDiTesto 7">
                <a:extLst>
                  <a:ext uri="{FF2B5EF4-FFF2-40B4-BE49-F238E27FC236}">
                    <a16:creationId xmlns:a16="http://schemas.microsoft.com/office/drawing/2014/main" id="{8AA16307-F7A6-44D1-8B22-0B1DD4874F49}"/>
                  </a:ext>
                </a:extLst>
              </p:cNvPr>
              <p:cNvSpPr txBox="1">
                <a:spLocks noRot="1" noChangeAspect="1" noMove="1" noResize="1" noEditPoints="1" noAdjustHandles="1" noChangeArrowheads="1" noChangeShapeType="1" noTextEdit="1"/>
              </p:cNvSpPr>
              <p:nvPr/>
            </p:nvSpPr>
            <p:spPr>
              <a:xfrm>
                <a:off x="8601716" y="1529135"/>
                <a:ext cx="1842748" cy="984950"/>
              </a:xfrm>
              <a:prstGeom prst="rect">
                <a:avLst/>
              </a:prstGeom>
              <a:blipFill>
                <a:blip r:embed="rId7"/>
                <a:stretch>
                  <a:fillRect/>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C6DB9793-8E99-47E2-9F27-7C66B182D4F3}"/>
              </a:ext>
            </a:extLst>
          </p:cNvPr>
          <p:cNvSpPr txBox="1"/>
          <p:nvPr/>
        </p:nvSpPr>
        <p:spPr>
          <a:xfrm>
            <a:off x="7362276" y="1946628"/>
            <a:ext cx="551754" cy="369332"/>
          </a:xfrm>
          <a:prstGeom prst="rect">
            <a:avLst/>
          </a:prstGeom>
          <a:noFill/>
        </p:spPr>
        <p:txBody>
          <a:bodyPr wrap="none" rtlCol="0">
            <a:spAutoFit/>
          </a:bodyPr>
          <a:lstStyle/>
          <a:p>
            <a:r>
              <a:rPr lang="it-IT" dirty="0"/>
              <a:t>Con</a:t>
            </a:r>
          </a:p>
        </p:txBody>
      </p:sp>
      <p:sp>
        <p:nvSpPr>
          <p:cNvPr id="10" name="CasellaDiTesto 9">
            <a:extLst>
              <a:ext uri="{FF2B5EF4-FFF2-40B4-BE49-F238E27FC236}">
                <a16:creationId xmlns:a16="http://schemas.microsoft.com/office/drawing/2014/main" id="{E9AE0194-0279-4062-9CE1-1F46300D2994}"/>
              </a:ext>
            </a:extLst>
          </p:cNvPr>
          <p:cNvSpPr txBox="1"/>
          <p:nvPr/>
        </p:nvSpPr>
        <p:spPr>
          <a:xfrm>
            <a:off x="729916" y="2951747"/>
            <a:ext cx="6355009" cy="369332"/>
          </a:xfrm>
          <a:prstGeom prst="rect">
            <a:avLst/>
          </a:prstGeom>
          <a:noFill/>
        </p:spPr>
        <p:txBody>
          <a:bodyPr wrap="none" rtlCol="0">
            <a:spAutoFit/>
          </a:bodyPr>
          <a:lstStyle/>
          <a:p>
            <a:r>
              <a:rPr lang="it-IT" dirty="0"/>
              <a:t>L’ultima espressione può essere generalizzata nel seguente modo:</a:t>
            </a:r>
          </a:p>
        </p:txBody>
      </p:sp>
      <p:sp>
        <p:nvSpPr>
          <p:cNvPr id="11" name="CasellaDiTesto 10">
            <a:extLst>
              <a:ext uri="{FF2B5EF4-FFF2-40B4-BE49-F238E27FC236}">
                <a16:creationId xmlns:a16="http://schemas.microsoft.com/office/drawing/2014/main" id="{709D46D6-5512-47FA-8FEA-CF6030DC922C}"/>
              </a:ext>
            </a:extLst>
          </p:cNvPr>
          <p:cNvSpPr txBox="1"/>
          <p:nvPr/>
        </p:nvSpPr>
        <p:spPr>
          <a:xfrm>
            <a:off x="5461285" y="3995561"/>
            <a:ext cx="551754" cy="369332"/>
          </a:xfrm>
          <a:prstGeom prst="rect">
            <a:avLst/>
          </a:prstGeom>
          <a:noFill/>
        </p:spPr>
        <p:txBody>
          <a:bodyPr wrap="none" rtlCol="0">
            <a:spAutoFit/>
          </a:bodyPr>
          <a:lstStyle/>
          <a:p>
            <a:r>
              <a:rPr lang="it-IT" dirty="0"/>
              <a:t>Con</a:t>
            </a:r>
          </a:p>
        </p:txBody>
      </p:sp>
      <p:sp>
        <p:nvSpPr>
          <p:cNvPr id="12" name="Freccia a destra 11">
            <a:extLst>
              <a:ext uri="{FF2B5EF4-FFF2-40B4-BE49-F238E27FC236}">
                <a16:creationId xmlns:a16="http://schemas.microsoft.com/office/drawing/2014/main" id="{7988EA9D-82B2-42EA-A006-0D5000B41602}"/>
              </a:ext>
            </a:extLst>
          </p:cNvPr>
          <p:cNvSpPr/>
          <p:nvPr/>
        </p:nvSpPr>
        <p:spPr>
          <a:xfrm>
            <a:off x="1491916" y="5229726"/>
            <a:ext cx="125930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F9AA7DCF-8AF2-4538-946C-66C2BCD9B483}"/>
              </a:ext>
            </a:extLst>
          </p:cNvPr>
          <p:cNvSpPr txBox="1"/>
          <p:nvPr/>
        </p:nvSpPr>
        <p:spPr>
          <a:xfrm>
            <a:off x="7827892" y="5200739"/>
            <a:ext cx="2834237" cy="369332"/>
          </a:xfrm>
          <a:prstGeom prst="rect">
            <a:avLst/>
          </a:prstGeom>
          <a:noFill/>
        </p:spPr>
        <p:txBody>
          <a:bodyPr wrap="none" rtlCol="0">
            <a:spAutoFit/>
          </a:bodyPr>
          <a:lstStyle/>
          <a:p>
            <a:r>
              <a:rPr lang="it-IT" dirty="0"/>
              <a:t>Valida per dielettrici isotropi</a:t>
            </a:r>
          </a:p>
        </p:txBody>
      </p:sp>
    </p:spTree>
    <p:extLst>
      <p:ext uri="{BB962C8B-B14F-4D97-AF65-F5344CB8AC3E}">
        <p14:creationId xmlns:p14="http://schemas.microsoft.com/office/powerpoint/2010/main" val="27815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5" grpId="0"/>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ACD2276C-72E2-414C-A2B9-495FEBBE8F3E}"/>
              </a:ext>
            </a:extLst>
          </p:cNvPr>
          <p:cNvSpPr txBox="1"/>
          <p:nvPr/>
        </p:nvSpPr>
        <p:spPr>
          <a:xfrm>
            <a:off x="2199413" y="177340"/>
            <a:ext cx="7998793" cy="430887"/>
          </a:xfrm>
          <a:prstGeom prst="rect">
            <a:avLst/>
          </a:prstGeom>
          <a:noFill/>
        </p:spPr>
        <p:txBody>
          <a:bodyPr wrap="none" lIns="0" tIns="0" rIns="0" bIns="0" rtlCol="0">
            <a:spAutoFit/>
          </a:bodyPr>
          <a:lstStyle/>
          <a:p>
            <a:r>
              <a:rPr lang="it-IT" sz="2800" dirty="0">
                <a:solidFill>
                  <a:schemeClr val="accent1"/>
                </a:solidFill>
              </a:rPr>
              <a:t>CASO DEL DIELETTRICO CHE OCCUPA TUTTO LO SPAZIO</a:t>
            </a: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0217141-CADB-4230-8E3D-1D2F5D648023}"/>
                  </a:ext>
                </a:extLst>
              </p:cNvPr>
              <p:cNvSpPr txBox="1"/>
              <p:nvPr/>
            </p:nvSpPr>
            <p:spPr>
              <a:xfrm>
                <a:off x="6459495" y="1823816"/>
                <a:ext cx="1876668" cy="159550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it-IT" sz="2800" i="1" smtClean="0">
                              <a:latin typeface="Cambria Math" panose="02040503050406030204" pitchFamily="18" charset="0"/>
                            </a:rPr>
                          </m:ctrlPr>
                        </m:dPr>
                        <m:e>
                          <m:eqArr>
                            <m:eqArrPr>
                              <m:ctrlPr>
                                <a:rPr lang="it-IT" sz="2800" i="1" smtClean="0">
                                  <a:latin typeface="Cambria Math" panose="02040503050406030204" pitchFamily="18" charset="0"/>
                                </a:rPr>
                              </m:ctrlPr>
                            </m:eqArrPr>
                            <m:e>
                              <m:acc>
                                <m:accPr>
                                  <m:chr m:val="⃗"/>
                                  <m:ctrlPr>
                                    <a:rPr lang="it-IT" sz="2800" i="1">
                                      <a:latin typeface="Cambria Math" panose="02040503050406030204" pitchFamily="18" charset="0"/>
                                    </a:rPr>
                                  </m:ctrlPr>
                                </m:accPr>
                                <m:e>
                                  <m:r>
                                    <m:rPr>
                                      <m:sty m:val="p"/>
                                    </m:rPr>
                                    <a:rPr lang="it-IT" sz="2800" i="1">
                                      <a:latin typeface="Cambria Math" panose="02040503050406030204" pitchFamily="18" charset="0"/>
                                      <a:ea typeface="Cambria Math" panose="02040503050406030204" pitchFamily="18" charset="0"/>
                                    </a:rPr>
                                    <m:t>∇</m:t>
                                  </m:r>
                                </m:e>
                              </m:acc>
                              <m:acc>
                                <m:accPr>
                                  <m:chr m:val="⃗"/>
                                  <m:ctrlPr>
                                    <a:rPr lang="it-IT" sz="2800" i="1">
                                      <a:latin typeface="Cambria Math" panose="02040503050406030204" pitchFamily="18" charset="0"/>
                                    </a:rPr>
                                  </m:ctrlPr>
                                </m:accPr>
                                <m:e>
                                  <m:r>
                                    <a:rPr lang="it-IT" sz="2800" i="1">
                                      <a:latin typeface="Cambria Math" panose="02040503050406030204" pitchFamily="18" charset="0"/>
                                    </a:rPr>
                                    <m:t>𝐸</m:t>
                                  </m:r>
                                </m:e>
                              </m:acc>
                              <m:r>
                                <a:rPr lang="it-IT" sz="2800" b="0" i="1" smtClean="0">
                                  <a:latin typeface="Cambria Math" panose="02040503050406030204" pitchFamily="18" charset="0"/>
                                </a:rPr>
                                <m:t>=</m:t>
                              </m:r>
                              <m:f>
                                <m:fPr>
                                  <m:ctrlPr>
                                    <a:rPr lang="it-IT" sz="2800" i="1">
                                      <a:latin typeface="Cambria Math" panose="02040503050406030204" pitchFamily="18"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𝜌</m:t>
                                  </m:r>
                                </m:num>
                                <m:den>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ea typeface="Cambria Math" panose="02040503050406030204" pitchFamily="18" charset="0"/>
                                        </a:rPr>
                                        <m:t>0</m:t>
                                      </m:r>
                                    </m:sub>
                                  </m:sSub>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ea typeface="Cambria Math" panose="02040503050406030204" pitchFamily="18" charset="0"/>
                                        </a:rPr>
                                        <m:t>𝑟</m:t>
                                      </m:r>
                                    </m:sub>
                                  </m:sSub>
                                </m:den>
                              </m:f>
                            </m:e>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i="1" smtClean="0">
                                  <a:latin typeface="Cambria Math" panose="02040503050406030204" pitchFamily="18" charset="0"/>
                                  <a:ea typeface="Cambria Math" panose="02040503050406030204" pitchFamily="18" charset="0"/>
                                </a:rPr>
                                <m:t>⋀</m:t>
                              </m:r>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𝐸</m:t>
                                  </m:r>
                                </m:e>
                              </m:acc>
                              <m:r>
                                <a:rPr lang="it-IT" sz="2800" b="0" i="1" smtClean="0">
                                  <a:latin typeface="Cambria Math" panose="02040503050406030204" pitchFamily="18" charset="0"/>
                                </a:rPr>
                                <m:t>=0</m:t>
                              </m:r>
                            </m:e>
                          </m:eqArr>
                        </m:e>
                      </m:d>
                    </m:oMath>
                  </m:oMathPara>
                </a14:m>
                <a:endParaRPr lang="it-IT" sz="2800" dirty="0"/>
              </a:p>
            </p:txBody>
          </p:sp>
        </mc:Choice>
        <mc:Fallback xmlns="">
          <p:sp>
            <p:nvSpPr>
              <p:cNvPr id="14" name="CasellaDiTesto 13">
                <a:extLst>
                  <a:ext uri="{FF2B5EF4-FFF2-40B4-BE49-F238E27FC236}">
                    <a16:creationId xmlns:a16="http://schemas.microsoft.com/office/drawing/2014/main" id="{D0217141-CADB-4230-8E3D-1D2F5D648023}"/>
                  </a:ext>
                </a:extLst>
              </p:cNvPr>
              <p:cNvSpPr txBox="1">
                <a:spLocks noRot="1" noChangeAspect="1" noMove="1" noResize="1" noEditPoints="1" noAdjustHandles="1" noChangeArrowheads="1" noChangeShapeType="1" noTextEdit="1"/>
              </p:cNvSpPr>
              <p:nvPr/>
            </p:nvSpPr>
            <p:spPr>
              <a:xfrm>
                <a:off x="6459495" y="1823816"/>
                <a:ext cx="1876668" cy="1595501"/>
              </a:xfrm>
              <a:prstGeom prst="rect">
                <a:avLst/>
              </a:prstGeom>
              <a:blipFill>
                <a:blip r:embed="rId2"/>
                <a:stretch>
                  <a:fillRect/>
                </a:stretch>
              </a:blipFill>
            </p:spPr>
            <p:txBody>
              <a:bodyPr/>
              <a:lstStyle/>
              <a:p>
                <a:r>
                  <a:rPr lang="it-IT">
                    <a:noFill/>
                  </a:rPr>
                  <a:t> </a:t>
                </a:r>
              </a:p>
            </p:txBody>
          </p:sp>
        </mc:Fallback>
      </mc:AlternateContent>
      <p:sp>
        <p:nvSpPr>
          <p:cNvPr id="17" name="Freccia a destra 16">
            <a:extLst>
              <a:ext uri="{FF2B5EF4-FFF2-40B4-BE49-F238E27FC236}">
                <a16:creationId xmlns:a16="http://schemas.microsoft.com/office/drawing/2014/main" id="{DB69989E-21E4-40B2-9E41-5AD2E44412BE}"/>
              </a:ext>
            </a:extLst>
          </p:cNvPr>
          <p:cNvSpPr/>
          <p:nvPr/>
        </p:nvSpPr>
        <p:spPr>
          <a:xfrm>
            <a:off x="263452" y="3303175"/>
            <a:ext cx="829559" cy="369332"/>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572AB1F4-247E-46C3-A2D6-F32098ECB774}"/>
                  </a:ext>
                </a:extLst>
              </p:cNvPr>
              <p:cNvSpPr txBox="1"/>
              <p:nvPr/>
            </p:nvSpPr>
            <p:spPr>
              <a:xfrm>
                <a:off x="2292034" y="1047386"/>
                <a:ext cx="6856637" cy="41408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𝐷</m:t>
                          </m:r>
                        </m:e>
                      </m:acc>
                      <m:r>
                        <a:rPr lang="it-IT" sz="2400" b="0" i="1" smtClean="0">
                          <a:latin typeface="Cambria Math" panose="02040503050406030204" pitchFamily="18" charset="0"/>
                        </a:rPr>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rPr>
                            <m:t>0</m:t>
                          </m:r>
                        </m:sub>
                      </m:sSub>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sSub>
                        <m:sSubPr>
                          <m:ctrlPr>
                            <a:rPr lang="it-IT" sz="2400" i="1">
                              <a:latin typeface="Cambria Math" panose="02040503050406030204" pitchFamily="18" charset="0"/>
                            </a:rPr>
                          </m:ctrlPr>
                        </m:sSubPr>
                        <m:e>
                          <m:acc>
                            <m:accPr>
                              <m:chr m:val="⃗"/>
                              <m:ctrlPr>
                                <a:rPr lang="it-IT" sz="2400" i="1">
                                  <a:latin typeface="Cambria Math" panose="02040503050406030204" pitchFamily="18" charset="0"/>
                                </a:rPr>
                              </m:ctrlPr>
                            </m:accPr>
                            <m:e>
                              <m:r>
                                <a:rPr lang="it-IT" sz="2400" i="1">
                                  <a:latin typeface="Cambria Math" panose="02040503050406030204" pitchFamily="18" charset="0"/>
                                </a:rPr>
                                <m:t>𝑃</m:t>
                              </m:r>
                            </m:e>
                          </m:acc>
                        </m:e>
                        <m:sub>
                          <m:r>
                            <a:rPr lang="it-IT" sz="2400" i="1">
                              <a:latin typeface="Cambria Math" panose="02040503050406030204" pitchFamily="18" charset="0"/>
                            </a:rPr>
                            <m:t>𝑒</m:t>
                          </m:r>
                        </m:sub>
                      </m:sSub>
                      <m:r>
                        <a:rPr lang="it-IT" sz="2400" b="0" i="1" smtClean="0">
                          <a:latin typeface="Cambria Math" panose="02040503050406030204" pitchFamily="18" charset="0"/>
                        </a:rPr>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rPr>
                            <m:t>0</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 </m:t>
                          </m:r>
                          <m:r>
                            <m:rPr>
                              <m:sty m:val="p"/>
                            </m:rPr>
                            <a:rPr lang="el-GR" sz="2400" b="0" i="1" smtClean="0">
                              <a:latin typeface="Cambria Math" panose="02040503050406030204" pitchFamily="18" charset="0"/>
                            </a:rPr>
                            <m:t>χ</m:t>
                          </m:r>
                        </m:e>
                      </m:d>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𝜀</m:t>
                          </m:r>
                        </m:e>
                        <m:sub>
                          <m:r>
                            <a:rPr lang="it-IT" sz="2400" i="1">
                              <a:latin typeface="Cambria Math" panose="02040503050406030204" pitchFamily="18" charset="0"/>
                            </a:rPr>
                            <m:t>0</m:t>
                          </m:r>
                        </m:sub>
                      </m:sSub>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𝑟</m:t>
                          </m:r>
                        </m:sub>
                      </m:sSub>
                      <m:acc>
                        <m:accPr>
                          <m:chr m:val="⃗"/>
                          <m:ctrlPr>
                            <a:rPr lang="it-IT" sz="2400" i="1">
                              <a:latin typeface="Cambria Math" panose="02040503050406030204" pitchFamily="18" charset="0"/>
                            </a:rPr>
                          </m:ctrlPr>
                        </m:accPr>
                        <m:e>
                          <m:r>
                            <a:rPr lang="it-IT" sz="2400" i="1">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𝜀</m:t>
                      </m:r>
                      <m:r>
                        <a:rPr lang="it-IT" sz="2400" b="0" i="1" smtClean="0">
                          <a:latin typeface="Cambria Math" panose="02040503050406030204" pitchFamily="18" charset="0"/>
                          <a:ea typeface="Cambria Math" panose="02040503050406030204" pitchFamily="18" charset="0"/>
                        </a:rPr>
                        <m:t> </m:t>
                      </m:r>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𝐸</m:t>
                          </m:r>
                        </m:e>
                      </m:acc>
                    </m:oMath>
                  </m:oMathPara>
                </a14:m>
                <a:endParaRPr lang="it-IT" sz="2400" dirty="0"/>
              </a:p>
            </p:txBody>
          </p:sp>
        </mc:Choice>
        <mc:Fallback xmlns="">
          <p:sp>
            <p:nvSpPr>
              <p:cNvPr id="30" name="CasellaDiTesto 29">
                <a:extLst>
                  <a:ext uri="{FF2B5EF4-FFF2-40B4-BE49-F238E27FC236}">
                    <a16:creationId xmlns:a16="http://schemas.microsoft.com/office/drawing/2014/main" id="{572AB1F4-247E-46C3-A2D6-F32098ECB774}"/>
                  </a:ext>
                </a:extLst>
              </p:cNvPr>
              <p:cNvSpPr txBox="1">
                <a:spLocks noRot="1" noChangeAspect="1" noMove="1" noResize="1" noEditPoints="1" noAdjustHandles="1" noChangeArrowheads="1" noChangeShapeType="1" noTextEdit="1"/>
              </p:cNvSpPr>
              <p:nvPr/>
            </p:nvSpPr>
            <p:spPr>
              <a:xfrm>
                <a:off x="2292034" y="1047386"/>
                <a:ext cx="6856637" cy="414088"/>
              </a:xfrm>
              <a:prstGeom prst="rect">
                <a:avLst/>
              </a:prstGeom>
              <a:blipFill>
                <a:blip r:embed="rId3"/>
                <a:stretch>
                  <a:fillRect/>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FC0093B0-BA71-4994-9CBF-A4F4C30F2E26}"/>
              </a:ext>
            </a:extLst>
          </p:cNvPr>
          <p:cNvSpPr txBox="1"/>
          <p:nvPr/>
        </p:nvSpPr>
        <p:spPr>
          <a:xfrm>
            <a:off x="409073" y="1076098"/>
            <a:ext cx="1367875" cy="369332"/>
          </a:xfrm>
          <a:prstGeom prst="rect">
            <a:avLst/>
          </a:prstGeom>
          <a:noFill/>
        </p:spPr>
        <p:txBody>
          <a:bodyPr wrap="none" rtlCol="0">
            <a:spAutoFit/>
          </a:bodyPr>
          <a:lstStyle/>
          <a:p>
            <a:r>
              <a:rPr lang="it-IT" dirty="0"/>
              <a:t>La relazione:</a:t>
            </a:r>
          </a:p>
        </p:txBody>
      </p:sp>
      <p:sp>
        <p:nvSpPr>
          <p:cNvPr id="18" name="CasellaDiTesto 17">
            <a:extLst>
              <a:ext uri="{FF2B5EF4-FFF2-40B4-BE49-F238E27FC236}">
                <a16:creationId xmlns:a16="http://schemas.microsoft.com/office/drawing/2014/main" id="{022294F4-32D2-4116-B19A-2EDB4EF79F46}"/>
              </a:ext>
            </a:extLst>
          </p:cNvPr>
          <p:cNvSpPr txBox="1"/>
          <p:nvPr/>
        </p:nvSpPr>
        <p:spPr>
          <a:xfrm>
            <a:off x="8376851" y="1073073"/>
            <a:ext cx="3232484" cy="369332"/>
          </a:xfrm>
          <a:prstGeom prst="rect">
            <a:avLst/>
          </a:prstGeom>
          <a:noFill/>
        </p:spPr>
        <p:txBody>
          <a:bodyPr wrap="square" rtlCol="0">
            <a:spAutoFit/>
          </a:bodyPr>
          <a:lstStyle/>
          <a:p>
            <a:r>
              <a:rPr lang="it-IT" dirty="0"/>
              <a:t>vale in tutti i punti dello spazio</a:t>
            </a:r>
          </a:p>
        </p:txBody>
      </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1E7E0F1D-78AC-4EB9-AD16-71E5CB841C30}"/>
                  </a:ext>
                </a:extLst>
              </p:cNvPr>
              <p:cNvSpPr txBox="1"/>
              <p:nvPr/>
            </p:nvSpPr>
            <p:spPr>
              <a:xfrm>
                <a:off x="1273818" y="2933464"/>
                <a:ext cx="3011530"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2800" i="1" smtClean="0">
                              <a:latin typeface="Cambria Math" panose="02040503050406030204" pitchFamily="18" charset="0"/>
                            </a:rPr>
                          </m:ctrlPr>
                        </m:dPr>
                        <m:e>
                          <m:eqArr>
                            <m:eqArrPr>
                              <m:ctrlPr>
                                <a:rPr lang="it-IT" sz="2800" i="1" smtClean="0">
                                  <a:latin typeface="Cambria Math" panose="02040503050406030204" pitchFamily="18" charset="0"/>
                                </a:rPr>
                              </m:ctrlPr>
                            </m:eqArrPr>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b="0" i="1" smtClean="0">
                                  <a:latin typeface="Cambria Math" panose="02040503050406030204" pitchFamily="18" charset="0"/>
                                  <a:ea typeface="Cambria Math" panose="02040503050406030204" pitchFamily="18" charset="0"/>
                                </a:rPr>
                                <m:t> </m:t>
                              </m:r>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𝐷</m:t>
                                  </m:r>
                                </m:e>
                              </m:acc>
                              <m:r>
                                <a:rPr lang="it-IT" sz="2800" b="0" i="1" smtClean="0">
                                  <a:latin typeface="Cambria Math" panose="02040503050406030204" pitchFamily="18" charset="0"/>
                                </a:rPr>
                                <m:t>=</m:t>
                              </m:r>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rPr>
                                    <m:t>0</m:t>
                                  </m:r>
                                </m:sub>
                              </m:sSub>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ea typeface="Cambria Math" panose="02040503050406030204" pitchFamily="18" charset="0"/>
                                    </a:rPr>
                                    <m:t>𝑟</m:t>
                                  </m:r>
                                </m:sub>
                              </m:sSub>
                              <m:acc>
                                <m:accPr>
                                  <m:chr m:val="⃗"/>
                                  <m:ctrlPr>
                                    <a:rPr lang="it-IT" sz="2800" i="1">
                                      <a:latin typeface="Cambria Math" panose="02040503050406030204" pitchFamily="18" charset="0"/>
                                    </a:rPr>
                                  </m:ctrlPr>
                                </m:accPr>
                                <m:e>
                                  <m:r>
                                    <m:rPr>
                                      <m:sty m:val="p"/>
                                    </m:rPr>
                                    <a:rPr lang="it-IT" sz="2800" i="1">
                                      <a:latin typeface="Cambria Math" panose="02040503050406030204" pitchFamily="18" charset="0"/>
                                      <a:ea typeface="Cambria Math" panose="02040503050406030204" pitchFamily="18" charset="0"/>
                                    </a:rPr>
                                    <m:t>∇</m:t>
                                  </m:r>
                                </m:e>
                              </m:acc>
                              <m:acc>
                                <m:accPr>
                                  <m:chr m:val="⃗"/>
                                  <m:ctrlPr>
                                    <a:rPr lang="it-IT" sz="2800" i="1">
                                      <a:latin typeface="Cambria Math" panose="02040503050406030204" pitchFamily="18" charset="0"/>
                                    </a:rPr>
                                  </m:ctrlPr>
                                </m:accPr>
                                <m:e>
                                  <m:r>
                                    <a:rPr lang="it-IT" sz="2800" i="1">
                                      <a:latin typeface="Cambria Math" panose="02040503050406030204" pitchFamily="18" charset="0"/>
                                    </a:rPr>
                                    <m:t>𝐸</m:t>
                                  </m:r>
                                </m:e>
                              </m:acc>
                              <m:r>
                                <a:rPr lang="it-IT" sz="2800" b="0" i="1" smtClean="0">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𝜌</m:t>
                              </m:r>
                            </m:e>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i="1" smtClean="0">
                                  <a:latin typeface="Cambria Math" panose="02040503050406030204" pitchFamily="18" charset="0"/>
                                  <a:ea typeface="Cambria Math" panose="02040503050406030204" pitchFamily="18" charset="0"/>
                                </a:rPr>
                                <m:t>⋀</m:t>
                              </m:r>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𝐸</m:t>
                                  </m:r>
                                </m:e>
                              </m:acc>
                              <m:r>
                                <a:rPr lang="it-IT" sz="2800" b="0" i="1" smtClean="0">
                                  <a:latin typeface="Cambria Math" panose="02040503050406030204" pitchFamily="18" charset="0"/>
                                </a:rPr>
                                <m:t>=0</m:t>
                              </m:r>
                            </m:e>
                          </m:eqArr>
                        </m:e>
                      </m:d>
                    </m:oMath>
                  </m:oMathPara>
                </a14:m>
                <a:endParaRPr lang="it-IT" sz="2800" dirty="0"/>
              </a:p>
            </p:txBody>
          </p:sp>
        </mc:Choice>
        <mc:Fallback xmlns="">
          <p:sp>
            <p:nvSpPr>
              <p:cNvPr id="37" name="CasellaDiTesto 36">
                <a:extLst>
                  <a:ext uri="{FF2B5EF4-FFF2-40B4-BE49-F238E27FC236}">
                    <a16:creationId xmlns:a16="http://schemas.microsoft.com/office/drawing/2014/main" id="{1E7E0F1D-78AC-4EB9-AD16-71E5CB841C30}"/>
                  </a:ext>
                </a:extLst>
              </p:cNvPr>
              <p:cNvSpPr txBox="1">
                <a:spLocks noRot="1" noChangeAspect="1" noMove="1" noResize="1" noEditPoints="1" noAdjustHandles="1" noChangeArrowheads="1" noChangeShapeType="1" noTextEdit="1"/>
              </p:cNvSpPr>
              <p:nvPr/>
            </p:nvSpPr>
            <p:spPr>
              <a:xfrm>
                <a:off x="1273818" y="2933464"/>
                <a:ext cx="3011530" cy="1119089"/>
              </a:xfrm>
              <a:prstGeom prst="rect">
                <a:avLst/>
              </a:prstGeom>
              <a:blipFill>
                <a:blip r:embed="rId4"/>
                <a:stretch>
                  <a:fillRect/>
                </a:stretch>
              </a:blipFill>
            </p:spPr>
            <p:txBody>
              <a:bodyPr/>
              <a:lstStyle/>
              <a:p>
                <a:r>
                  <a:rPr lang="it-IT">
                    <a:noFill/>
                  </a:rPr>
                  <a:t> </a:t>
                </a:r>
              </a:p>
            </p:txBody>
          </p:sp>
        </mc:Fallback>
      </mc:AlternateContent>
      <p:sp>
        <p:nvSpPr>
          <p:cNvPr id="21" name="Freccia in giù 20">
            <a:extLst>
              <a:ext uri="{FF2B5EF4-FFF2-40B4-BE49-F238E27FC236}">
                <a16:creationId xmlns:a16="http://schemas.microsoft.com/office/drawing/2014/main" id="{CD76F373-1FA1-4D22-9F34-3656F2076BE1}"/>
              </a:ext>
            </a:extLst>
          </p:cNvPr>
          <p:cNvSpPr/>
          <p:nvPr/>
        </p:nvSpPr>
        <p:spPr>
          <a:xfrm rot="17953280">
            <a:off x="5133524" y="3721541"/>
            <a:ext cx="409821" cy="122429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chemeClr val="accent2"/>
              </a:solidFill>
            </a:endParaRPr>
          </a:p>
        </p:txBody>
      </p: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6D1BCCB8-3B7B-409F-BEDE-DC76A0AFDB12}"/>
                  </a:ext>
                </a:extLst>
              </p:cNvPr>
              <p:cNvSpPr txBox="1"/>
              <p:nvPr/>
            </p:nvSpPr>
            <p:spPr>
              <a:xfrm>
                <a:off x="6529138" y="4251819"/>
                <a:ext cx="1601143"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2800" i="1" smtClean="0">
                              <a:latin typeface="Cambria Math" panose="02040503050406030204" pitchFamily="18" charset="0"/>
                            </a:rPr>
                          </m:ctrlPr>
                        </m:dPr>
                        <m:e>
                          <m:eqArr>
                            <m:eqArrPr>
                              <m:ctrlPr>
                                <a:rPr lang="it-IT" sz="2800" i="1" smtClean="0">
                                  <a:latin typeface="Cambria Math" panose="02040503050406030204" pitchFamily="18" charset="0"/>
                                </a:rPr>
                              </m:ctrlPr>
                            </m:eqArrPr>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b="0" i="1" smtClean="0">
                                  <a:latin typeface="Cambria Math" panose="02040503050406030204" pitchFamily="18" charset="0"/>
                                  <a:ea typeface="Cambria Math" panose="02040503050406030204" pitchFamily="18" charset="0"/>
                                </a:rPr>
                                <m:t> </m:t>
                              </m:r>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𝐷</m:t>
                                  </m:r>
                                </m:e>
                              </m:acc>
                              <m:r>
                                <a:rPr lang="it-IT" sz="2800" b="0" i="1" smtClean="0">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𝜌</m:t>
                              </m:r>
                            </m:e>
                            <m:e>
                              <m:acc>
                                <m:accPr>
                                  <m:chr m:val="⃗"/>
                                  <m:ctrlPr>
                                    <a:rPr lang="it-IT" sz="2800" i="1" smtClean="0">
                                      <a:latin typeface="Cambria Math" panose="02040503050406030204" pitchFamily="18" charset="0"/>
                                    </a:rPr>
                                  </m:ctrlPr>
                                </m:accPr>
                                <m:e>
                                  <m:r>
                                    <m:rPr>
                                      <m:sty m:val="p"/>
                                    </m:rPr>
                                    <a:rPr lang="it-IT" sz="2800" i="1" smtClean="0">
                                      <a:latin typeface="Cambria Math" panose="02040503050406030204" pitchFamily="18" charset="0"/>
                                      <a:ea typeface="Cambria Math" panose="02040503050406030204" pitchFamily="18" charset="0"/>
                                    </a:rPr>
                                    <m:t>∇</m:t>
                                  </m:r>
                                </m:e>
                              </m:acc>
                              <m:r>
                                <a:rPr lang="it-IT" sz="2800" i="1" smtClean="0">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𝐷</m:t>
                                  </m:r>
                                </m:e>
                              </m:acc>
                              <m:r>
                                <a:rPr lang="it-IT" sz="2800" b="0" i="1" smtClean="0">
                                  <a:latin typeface="Cambria Math" panose="02040503050406030204" pitchFamily="18" charset="0"/>
                                </a:rPr>
                                <m:t>=0</m:t>
                              </m:r>
                            </m:e>
                          </m:eqArr>
                        </m:e>
                      </m:d>
                    </m:oMath>
                  </m:oMathPara>
                </a14:m>
                <a:endParaRPr lang="it-IT" sz="2800" dirty="0"/>
              </a:p>
            </p:txBody>
          </p:sp>
        </mc:Choice>
        <mc:Fallback xmlns="">
          <p:sp>
            <p:nvSpPr>
              <p:cNvPr id="39" name="CasellaDiTesto 38">
                <a:extLst>
                  <a:ext uri="{FF2B5EF4-FFF2-40B4-BE49-F238E27FC236}">
                    <a16:creationId xmlns:a16="http://schemas.microsoft.com/office/drawing/2014/main" id="{6D1BCCB8-3B7B-409F-BEDE-DC76A0AFDB12}"/>
                  </a:ext>
                </a:extLst>
              </p:cNvPr>
              <p:cNvSpPr txBox="1">
                <a:spLocks noRot="1" noChangeAspect="1" noMove="1" noResize="1" noEditPoints="1" noAdjustHandles="1" noChangeArrowheads="1" noChangeShapeType="1" noTextEdit="1"/>
              </p:cNvSpPr>
              <p:nvPr/>
            </p:nvSpPr>
            <p:spPr>
              <a:xfrm>
                <a:off x="6529138" y="4251819"/>
                <a:ext cx="1601143" cy="1119089"/>
              </a:xfrm>
              <a:prstGeom prst="rect">
                <a:avLst/>
              </a:prstGeom>
              <a:blipFill>
                <a:blip r:embed="rId5"/>
                <a:stretch>
                  <a:fillRect/>
                </a:stretch>
              </a:blipFill>
            </p:spPr>
            <p:txBody>
              <a:bodyPr/>
              <a:lstStyle/>
              <a:p>
                <a:r>
                  <a:rPr lang="it-IT">
                    <a:noFill/>
                  </a:rPr>
                  <a:t> </a:t>
                </a:r>
              </a:p>
            </p:txBody>
          </p:sp>
        </mc:Fallback>
      </mc:AlternateContent>
      <p:sp>
        <p:nvSpPr>
          <p:cNvPr id="25" name="CasellaDiTesto 24">
            <a:extLst>
              <a:ext uri="{FF2B5EF4-FFF2-40B4-BE49-F238E27FC236}">
                <a16:creationId xmlns:a16="http://schemas.microsoft.com/office/drawing/2014/main" id="{75562CEA-4CA2-47F1-BBAF-1A20B6CBE05A}"/>
              </a:ext>
            </a:extLst>
          </p:cNvPr>
          <p:cNvSpPr txBox="1"/>
          <p:nvPr/>
        </p:nvSpPr>
        <p:spPr>
          <a:xfrm>
            <a:off x="5938126" y="2391166"/>
            <a:ext cx="521369" cy="369332"/>
          </a:xfrm>
          <a:prstGeom prst="rect">
            <a:avLst/>
          </a:prstGeom>
          <a:noFill/>
        </p:spPr>
        <p:txBody>
          <a:bodyPr wrap="square" rtlCol="0">
            <a:spAutoFit/>
          </a:bodyPr>
          <a:lstStyle/>
          <a:p>
            <a:r>
              <a:rPr lang="it-IT" b="1" dirty="0"/>
              <a:t>(A)</a:t>
            </a:r>
          </a:p>
        </p:txBody>
      </p:sp>
      <p:sp>
        <p:nvSpPr>
          <p:cNvPr id="40" name="CasellaDiTesto 39">
            <a:extLst>
              <a:ext uri="{FF2B5EF4-FFF2-40B4-BE49-F238E27FC236}">
                <a16:creationId xmlns:a16="http://schemas.microsoft.com/office/drawing/2014/main" id="{3F3AC94C-D2C4-4A9B-A9F2-E691E66261D2}"/>
              </a:ext>
            </a:extLst>
          </p:cNvPr>
          <p:cNvSpPr txBox="1"/>
          <p:nvPr/>
        </p:nvSpPr>
        <p:spPr>
          <a:xfrm>
            <a:off x="6096000" y="4626697"/>
            <a:ext cx="521369" cy="369332"/>
          </a:xfrm>
          <a:prstGeom prst="rect">
            <a:avLst/>
          </a:prstGeom>
          <a:noFill/>
        </p:spPr>
        <p:txBody>
          <a:bodyPr wrap="square" rtlCol="0">
            <a:spAutoFit/>
          </a:bodyPr>
          <a:lstStyle/>
          <a:p>
            <a:r>
              <a:rPr lang="it-IT" b="1" dirty="0"/>
              <a:t>(B)</a:t>
            </a:r>
          </a:p>
        </p:txBody>
      </p:sp>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1E52FA01-2C3E-473D-8D1A-D9C1BF1DD929}"/>
                  </a:ext>
                </a:extLst>
              </p:cNvPr>
              <p:cNvSpPr txBox="1"/>
              <p:nvPr/>
            </p:nvSpPr>
            <p:spPr>
              <a:xfrm>
                <a:off x="8376851" y="2037223"/>
                <a:ext cx="3592150" cy="1077218"/>
              </a:xfrm>
              <a:prstGeom prst="rect">
                <a:avLst/>
              </a:prstGeom>
              <a:noFill/>
            </p:spPr>
            <p:txBody>
              <a:bodyPr wrap="square" rtlCol="0">
                <a:spAutoFit/>
              </a:bodyPr>
              <a:lstStyle/>
              <a:p>
                <a:pPr algn="just"/>
                <a:r>
                  <a:rPr lang="it-IT" sz="1600" dirty="0"/>
                  <a:t>Fissate la disposizione delle sorgenti e le condizioni al contorno all’infinito, dalle (A) il campo elettrico rispetto al caso nel vuoto risulta scalato di un fattore </a:t>
                </a:r>
                <a14:m>
                  <m:oMath xmlns:m="http://schemas.openxmlformats.org/officeDocument/2006/math">
                    <m:sSub>
                      <m:sSubPr>
                        <m:ctrlPr>
                          <a:rPr lang="it-IT" sz="1600" i="1" smtClean="0">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𝜀</m:t>
                        </m:r>
                      </m:e>
                      <m:sub>
                        <m:r>
                          <a:rPr lang="it-IT" sz="1600" i="1">
                            <a:latin typeface="Cambria Math" panose="02040503050406030204" pitchFamily="18" charset="0"/>
                            <a:ea typeface="Cambria Math" panose="02040503050406030204" pitchFamily="18" charset="0"/>
                          </a:rPr>
                          <m:t>𝑟</m:t>
                        </m:r>
                      </m:sub>
                    </m:sSub>
                  </m:oMath>
                </a14:m>
                <a:endParaRPr lang="it-IT" sz="1600" dirty="0"/>
              </a:p>
            </p:txBody>
          </p:sp>
        </mc:Choice>
        <mc:Fallback xmlns="">
          <p:sp>
            <p:nvSpPr>
              <p:cNvPr id="31" name="CasellaDiTesto 30">
                <a:extLst>
                  <a:ext uri="{FF2B5EF4-FFF2-40B4-BE49-F238E27FC236}">
                    <a16:creationId xmlns:a16="http://schemas.microsoft.com/office/drawing/2014/main" id="{1E52FA01-2C3E-473D-8D1A-D9C1BF1DD929}"/>
                  </a:ext>
                </a:extLst>
              </p:cNvPr>
              <p:cNvSpPr txBox="1">
                <a:spLocks noRot="1" noChangeAspect="1" noMove="1" noResize="1" noEditPoints="1" noAdjustHandles="1" noChangeArrowheads="1" noChangeShapeType="1" noTextEdit="1"/>
              </p:cNvSpPr>
              <p:nvPr/>
            </p:nvSpPr>
            <p:spPr>
              <a:xfrm>
                <a:off x="8376851" y="2037223"/>
                <a:ext cx="3592150" cy="1077218"/>
              </a:xfrm>
              <a:prstGeom prst="rect">
                <a:avLst/>
              </a:prstGeom>
              <a:blipFill>
                <a:blip r:embed="rId6"/>
                <a:stretch>
                  <a:fillRect l="-849" t="-1695" r="-1019" b="-62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C3F3EEDE-F85F-47C7-9A69-5AEC4F9419FC}"/>
                  </a:ext>
                </a:extLst>
              </p:cNvPr>
              <p:cNvSpPr txBox="1"/>
              <p:nvPr/>
            </p:nvSpPr>
            <p:spPr>
              <a:xfrm>
                <a:off x="8376851" y="4293690"/>
                <a:ext cx="3592150" cy="1107163"/>
              </a:xfrm>
              <a:prstGeom prst="rect">
                <a:avLst/>
              </a:prstGeom>
              <a:noFill/>
            </p:spPr>
            <p:txBody>
              <a:bodyPr wrap="square" rtlCol="0">
                <a:spAutoFit/>
              </a:bodyPr>
              <a:lstStyle/>
              <a:p>
                <a:pPr algn="just"/>
                <a:r>
                  <a:rPr lang="it-IT" sz="1600" dirty="0"/>
                  <a:t>Le (B) ci dicono che il campo </a:t>
                </a:r>
                <a14:m>
                  <m:oMath xmlns:m="http://schemas.openxmlformats.org/officeDocument/2006/math">
                    <m:acc>
                      <m:accPr>
                        <m:chr m:val="⃗"/>
                        <m:ctrlPr>
                          <a:rPr lang="it-IT" sz="1600" i="1" smtClean="0">
                            <a:latin typeface="Cambria Math" panose="02040503050406030204" pitchFamily="18" charset="0"/>
                          </a:rPr>
                        </m:ctrlPr>
                      </m:accPr>
                      <m:e>
                        <m:r>
                          <a:rPr lang="it-IT" sz="1600" b="0" i="1" smtClean="0">
                            <a:latin typeface="Cambria Math" panose="02040503050406030204" pitchFamily="18" charset="0"/>
                          </a:rPr>
                          <m:t>𝐷</m:t>
                        </m:r>
                      </m:e>
                    </m:acc>
                  </m:oMath>
                </a14:m>
                <a:r>
                  <a:rPr lang="it-IT" sz="1600" dirty="0"/>
                  <a:t> è conservativo. Inoltre fissate le sorgenti la sua configurazione è la stessa per tutti i dielettrici compresa l’aria</a:t>
                </a:r>
              </a:p>
            </p:txBody>
          </p:sp>
        </mc:Choice>
        <mc:Fallback xmlns="">
          <p:sp>
            <p:nvSpPr>
              <p:cNvPr id="41" name="CasellaDiTesto 40">
                <a:extLst>
                  <a:ext uri="{FF2B5EF4-FFF2-40B4-BE49-F238E27FC236}">
                    <a16:creationId xmlns:a16="http://schemas.microsoft.com/office/drawing/2014/main" id="{C3F3EEDE-F85F-47C7-9A69-5AEC4F9419FC}"/>
                  </a:ext>
                </a:extLst>
              </p:cNvPr>
              <p:cNvSpPr txBox="1">
                <a:spLocks noRot="1" noChangeAspect="1" noMove="1" noResize="1" noEditPoints="1" noAdjustHandles="1" noChangeArrowheads="1" noChangeShapeType="1" noTextEdit="1"/>
              </p:cNvSpPr>
              <p:nvPr/>
            </p:nvSpPr>
            <p:spPr>
              <a:xfrm>
                <a:off x="8376851" y="4293690"/>
                <a:ext cx="3592150" cy="1107163"/>
              </a:xfrm>
              <a:prstGeom prst="rect">
                <a:avLst/>
              </a:prstGeom>
              <a:blipFill>
                <a:blip r:embed="rId7"/>
                <a:stretch>
                  <a:fillRect l="-849" r="-1019" b="-6044"/>
                </a:stretch>
              </a:blipFill>
            </p:spPr>
            <p:txBody>
              <a:bodyPr/>
              <a:lstStyle/>
              <a:p>
                <a:r>
                  <a:rPr lang="it-IT">
                    <a:noFill/>
                  </a:rPr>
                  <a:t> </a:t>
                </a:r>
              </a:p>
            </p:txBody>
          </p:sp>
        </mc:Fallback>
      </mc:AlternateContent>
      <p:sp>
        <p:nvSpPr>
          <p:cNvPr id="42" name="Freccia in giù 41">
            <a:extLst>
              <a:ext uri="{FF2B5EF4-FFF2-40B4-BE49-F238E27FC236}">
                <a16:creationId xmlns:a16="http://schemas.microsoft.com/office/drawing/2014/main" id="{E80CB8FB-7EBF-4C5F-9A09-7C4EBC8B13E4}"/>
              </a:ext>
            </a:extLst>
          </p:cNvPr>
          <p:cNvSpPr/>
          <p:nvPr/>
        </p:nvSpPr>
        <p:spPr>
          <a:xfrm rot="14263554">
            <a:off x="5129997" y="2308874"/>
            <a:ext cx="409821" cy="11870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chemeClr val="accent2"/>
              </a:solidFill>
            </a:endParaRPr>
          </a:p>
        </p:txBody>
      </p:sp>
    </p:spTree>
    <p:extLst>
      <p:ext uri="{BB962C8B-B14F-4D97-AF65-F5344CB8AC3E}">
        <p14:creationId xmlns:p14="http://schemas.microsoft.com/office/powerpoint/2010/main" val="344690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P spid="30" grpId="0"/>
      <p:bldP spid="9" grpId="0"/>
      <p:bldP spid="18" grpId="0"/>
      <p:bldP spid="37" grpId="0"/>
      <p:bldP spid="21" grpId="0" animBg="1"/>
      <p:bldP spid="39" grpId="0"/>
      <p:bldP spid="25" grpId="0"/>
      <p:bldP spid="40" grpId="0"/>
      <p:bldP spid="31" grpId="0"/>
      <p:bldP spid="41"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DBBCAF6-1B3F-405F-A9E1-43EA33459EF5}"/>
              </a:ext>
            </a:extLst>
          </p:cNvPr>
          <p:cNvSpPr/>
          <p:nvPr/>
        </p:nvSpPr>
        <p:spPr>
          <a:xfrm>
            <a:off x="4236745" y="3303748"/>
            <a:ext cx="3891841" cy="25275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t-IT"/>
          </a:p>
        </p:txBody>
      </p:sp>
      <p:grpSp>
        <p:nvGrpSpPr>
          <p:cNvPr id="3" name="Gruppo 2">
            <a:extLst>
              <a:ext uri="{FF2B5EF4-FFF2-40B4-BE49-F238E27FC236}">
                <a16:creationId xmlns:a16="http://schemas.microsoft.com/office/drawing/2014/main" id="{D18FDA6C-59C9-412B-8CB4-F98EA632CDA1}"/>
              </a:ext>
            </a:extLst>
          </p:cNvPr>
          <p:cNvGrpSpPr/>
          <p:nvPr/>
        </p:nvGrpSpPr>
        <p:grpSpPr>
          <a:xfrm>
            <a:off x="4354585" y="2637637"/>
            <a:ext cx="3724245" cy="369332"/>
            <a:chOff x="4354585" y="2637637"/>
            <a:chExt cx="3724245" cy="369332"/>
          </a:xfrm>
        </p:grpSpPr>
        <p:sp>
          <p:nvSpPr>
            <p:cNvPr id="27" name="CasellaDiTesto 26">
              <a:extLst>
                <a:ext uri="{FF2B5EF4-FFF2-40B4-BE49-F238E27FC236}">
                  <a16:creationId xmlns:a16="http://schemas.microsoft.com/office/drawing/2014/main" id="{B94FD1E6-15EE-4184-9C56-BC7A2ADB0764}"/>
                </a:ext>
              </a:extLst>
            </p:cNvPr>
            <p:cNvSpPr txBox="1"/>
            <p:nvPr/>
          </p:nvSpPr>
          <p:spPr>
            <a:xfrm>
              <a:off x="4354585" y="2637637"/>
              <a:ext cx="981679" cy="369332"/>
            </a:xfrm>
            <a:prstGeom prst="rect">
              <a:avLst/>
            </a:prstGeom>
            <a:noFill/>
          </p:spPr>
          <p:txBody>
            <a:bodyPr wrap="none" lIns="0" tIns="0" rIns="0" bIns="0" rtlCol="0">
              <a:spAutoFit/>
            </a:bodyPr>
            <a:lstStyle/>
            <a:p>
              <a:r>
                <a:rPr lang="it-IT" sz="2400" dirty="0"/>
                <a:t>VUOTO </a:t>
              </a:r>
            </a:p>
          </p:txBody>
        </p:sp>
        <p:sp>
          <p:nvSpPr>
            <p:cNvPr id="28" name="CasellaDiTesto 27">
              <a:extLst>
                <a:ext uri="{FF2B5EF4-FFF2-40B4-BE49-F238E27FC236}">
                  <a16:creationId xmlns:a16="http://schemas.microsoft.com/office/drawing/2014/main" id="{54582DCB-56F1-451E-AD2A-8DD93948AAF7}"/>
                </a:ext>
              </a:extLst>
            </p:cNvPr>
            <p:cNvSpPr txBox="1"/>
            <p:nvPr/>
          </p:nvSpPr>
          <p:spPr>
            <a:xfrm>
              <a:off x="6398947" y="2637637"/>
              <a:ext cx="1679883" cy="369332"/>
            </a:xfrm>
            <a:prstGeom prst="rect">
              <a:avLst/>
            </a:prstGeom>
            <a:noFill/>
          </p:spPr>
          <p:txBody>
            <a:bodyPr wrap="none" lIns="0" tIns="0" rIns="0" bIns="0" rtlCol="0">
              <a:spAutoFit/>
            </a:bodyPr>
            <a:lstStyle/>
            <a:p>
              <a:r>
                <a:rPr lang="it-IT" sz="2400" dirty="0"/>
                <a:t>DIELETTRICO </a:t>
              </a:r>
            </a:p>
          </p:txBody>
        </p:sp>
        <p:cxnSp>
          <p:nvCxnSpPr>
            <p:cNvPr id="29" name="Connettore 2 28">
              <a:extLst>
                <a:ext uri="{FF2B5EF4-FFF2-40B4-BE49-F238E27FC236}">
                  <a16:creationId xmlns:a16="http://schemas.microsoft.com/office/drawing/2014/main" id="{4E3FCE93-5801-4E2B-B504-D1AC31B76CEA}"/>
                </a:ext>
              </a:extLst>
            </p:cNvPr>
            <p:cNvCxnSpPr>
              <a:cxnSpLocks/>
            </p:cNvCxnSpPr>
            <p:nvPr/>
          </p:nvCxnSpPr>
          <p:spPr>
            <a:xfrm>
              <a:off x="5668602" y="2863423"/>
              <a:ext cx="485294"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 name="Gruppo 3">
            <a:extLst>
              <a:ext uri="{FF2B5EF4-FFF2-40B4-BE49-F238E27FC236}">
                <a16:creationId xmlns:a16="http://schemas.microsoft.com/office/drawing/2014/main" id="{36B61534-6041-46DD-8F71-F6CDB5334AED}"/>
              </a:ext>
            </a:extLst>
          </p:cNvPr>
          <p:cNvGrpSpPr/>
          <p:nvPr/>
        </p:nvGrpSpPr>
        <p:grpSpPr>
          <a:xfrm>
            <a:off x="4608119" y="3534663"/>
            <a:ext cx="2784361" cy="507136"/>
            <a:chOff x="4558363" y="3237884"/>
            <a:chExt cx="2784361" cy="507136"/>
          </a:xfrm>
        </p:grpSpPr>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A2F39765-DBE8-4ABF-AC51-550B69493050}"/>
                    </a:ext>
                  </a:extLst>
                </p:cNvPr>
                <p:cNvSpPr/>
                <p:nvPr/>
              </p:nvSpPr>
              <p:spPr>
                <a:xfrm>
                  <a:off x="4558363" y="3238599"/>
                  <a:ext cx="591380"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accPr>
                          <m:e>
                            <m:sSub>
                              <m:sSubPr>
                                <m:ctrlP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sSubPr>
                              <m:e>
                                <m:r>
                                  <a:rPr lang="it-IT" sz="2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𝐷</m:t>
                                </m:r>
                              </m:e>
                              <m:sub>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0</m:t>
                                </m:r>
                              </m:sub>
                            </m:sSub>
                          </m:e>
                        </m:acc>
                      </m:oMath>
                    </m:oMathPara>
                  </a14:m>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mc:Choice>
          <mc:Fallback xmlns="">
            <p:sp>
              <p:nvSpPr>
                <p:cNvPr id="20" name="Rettangolo 19">
                  <a:extLst>
                    <a:ext uri="{FF2B5EF4-FFF2-40B4-BE49-F238E27FC236}">
                      <a16:creationId xmlns:a16="http://schemas.microsoft.com/office/drawing/2014/main" id="{A2F39765-DBE8-4ABF-AC51-550B69493050}"/>
                    </a:ext>
                  </a:extLst>
                </p:cNvPr>
                <p:cNvSpPr>
                  <a:spLocks noRot="1" noChangeAspect="1" noMove="1" noResize="1" noEditPoints="1" noAdjustHandles="1" noChangeArrowheads="1" noChangeShapeType="1" noTextEdit="1"/>
                </p:cNvSpPr>
                <p:nvPr/>
              </p:nvSpPr>
              <p:spPr>
                <a:xfrm>
                  <a:off x="4558363" y="3238599"/>
                  <a:ext cx="591380" cy="50642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Rettangolo 22">
                  <a:extLst>
                    <a:ext uri="{FF2B5EF4-FFF2-40B4-BE49-F238E27FC236}">
                      <a16:creationId xmlns:a16="http://schemas.microsoft.com/office/drawing/2014/main" id="{78406882-C0A5-43CF-8363-37C31BCD9FED}"/>
                    </a:ext>
                  </a:extLst>
                </p:cNvPr>
                <p:cNvSpPr/>
                <p:nvPr/>
              </p:nvSpPr>
              <p:spPr>
                <a:xfrm>
                  <a:off x="6866888" y="3237884"/>
                  <a:ext cx="475836"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accPr>
                          <m:e>
                            <m:r>
                              <a:rPr lang="it-IT" sz="2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𝐷</m:t>
                            </m:r>
                          </m:e>
                        </m:acc>
                      </m:oMath>
                    </m:oMathPara>
                  </a14:m>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mc:Choice>
          <mc:Fallback xmlns="">
            <p:sp>
              <p:nvSpPr>
                <p:cNvPr id="23" name="Rettangolo 22">
                  <a:extLst>
                    <a:ext uri="{FF2B5EF4-FFF2-40B4-BE49-F238E27FC236}">
                      <a16:creationId xmlns:a16="http://schemas.microsoft.com/office/drawing/2014/main" id="{78406882-C0A5-43CF-8363-37C31BCD9FED}"/>
                    </a:ext>
                  </a:extLst>
                </p:cNvPr>
                <p:cNvSpPr>
                  <a:spLocks noRot="1" noChangeAspect="1" noMove="1" noResize="1" noEditPoints="1" noAdjustHandles="1" noChangeArrowheads="1" noChangeShapeType="1" noTextEdit="1"/>
                </p:cNvSpPr>
                <p:nvPr/>
              </p:nvSpPr>
              <p:spPr>
                <a:xfrm>
                  <a:off x="6866888" y="3237884"/>
                  <a:ext cx="475836" cy="506421"/>
                </a:xfrm>
                <a:prstGeom prst="rect">
                  <a:avLst/>
                </a:prstGeom>
                <a:blipFill>
                  <a:blip r:embed="rId3"/>
                  <a:stretch>
                    <a:fillRect/>
                  </a:stretch>
                </a:blipFill>
              </p:spPr>
              <p:txBody>
                <a:bodyPr/>
                <a:lstStyle/>
                <a:p>
                  <a:r>
                    <a:rPr lang="it-IT">
                      <a:noFill/>
                    </a:rPr>
                    <a:t> </a:t>
                  </a:r>
                </a:p>
              </p:txBody>
            </p:sp>
          </mc:Fallback>
        </mc:AlternateContent>
        <p:cxnSp>
          <p:nvCxnSpPr>
            <p:cNvPr id="32" name="Connettore 2 31">
              <a:extLst>
                <a:ext uri="{FF2B5EF4-FFF2-40B4-BE49-F238E27FC236}">
                  <a16:creationId xmlns:a16="http://schemas.microsoft.com/office/drawing/2014/main" id="{3996B870-D32F-4F04-BE94-AE39884B5E3C}"/>
                </a:ext>
              </a:extLst>
            </p:cNvPr>
            <p:cNvCxnSpPr>
              <a:cxnSpLocks/>
            </p:cNvCxnSpPr>
            <p:nvPr/>
          </p:nvCxnSpPr>
          <p:spPr>
            <a:xfrm>
              <a:off x="5620501" y="3491095"/>
              <a:ext cx="485294"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 name="Gruppo 4">
            <a:extLst>
              <a:ext uri="{FF2B5EF4-FFF2-40B4-BE49-F238E27FC236}">
                <a16:creationId xmlns:a16="http://schemas.microsoft.com/office/drawing/2014/main" id="{03F6F354-13C8-4EAB-A3CC-9C85C584E212}"/>
              </a:ext>
            </a:extLst>
          </p:cNvPr>
          <p:cNvGrpSpPr/>
          <p:nvPr/>
        </p:nvGrpSpPr>
        <p:grpSpPr>
          <a:xfrm>
            <a:off x="4564937" y="4157635"/>
            <a:ext cx="2956969" cy="552243"/>
            <a:chOff x="4515181" y="3860856"/>
            <a:chExt cx="2956969" cy="552243"/>
          </a:xfrm>
        </p:grpSpPr>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51040E8A-DA02-4DCE-A7F8-C067CACE4C74}"/>
                    </a:ext>
                  </a:extLst>
                </p:cNvPr>
                <p:cNvSpPr/>
                <p:nvPr/>
              </p:nvSpPr>
              <p:spPr>
                <a:xfrm>
                  <a:off x="4515181" y="3906678"/>
                  <a:ext cx="572015"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accPr>
                          <m:e>
                            <m:sSub>
                              <m:sSubPr>
                                <m:ctrlP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sSubPr>
                              <m:e>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𝐸</m:t>
                                </m:r>
                              </m:e>
                              <m:sub>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0</m:t>
                                </m:r>
                              </m:sub>
                            </m:sSub>
                          </m:e>
                        </m:acc>
                      </m:oMath>
                    </m:oMathPara>
                  </a14:m>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mc:Choice>
          <mc:Fallback xmlns="">
            <p:sp>
              <p:nvSpPr>
                <p:cNvPr id="22" name="Rettangolo 21">
                  <a:extLst>
                    <a:ext uri="{FF2B5EF4-FFF2-40B4-BE49-F238E27FC236}">
                      <a16:creationId xmlns:a16="http://schemas.microsoft.com/office/drawing/2014/main" id="{51040E8A-DA02-4DCE-A7F8-C067CACE4C74}"/>
                    </a:ext>
                  </a:extLst>
                </p:cNvPr>
                <p:cNvSpPr>
                  <a:spLocks noRot="1" noChangeAspect="1" noMove="1" noResize="1" noEditPoints="1" noAdjustHandles="1" noChangeArrowheads="1" noChangeShapeType="1" noTextEdit="1"/>
                </p:cNvSpPr>
                <p:nvPr/>
              </p:nvSpPr>
              <p:spPr>
                <a:xfrm>
                  <a:off x="4515181" y="3906678"/>
                  <a:ext cx="572015" cy="50642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4067B909-5AB2-4C78-B3E0-0B6B42A937FC}"/>
                    </a:ext>
                  </a:extLst>
                </p:cNvPr>
                <p:cNvSpPr/>
                <p:nvPr/>
              </p:nvSpPr>
              <p:spPr>
                <a:xfrm>
                  <a:off x="6737462" y="3860856"/>
                  <a:ext cx="734688"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m:ctrlPr>
                          </m:sSubPr>
                          <m:e>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m:t>𝜀</m:t>
                            </m:r>
                          </m:e>
                          <m:sub>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m:t>𝑟</m:t>
                            </m:r>
                          </m:sub>
                        </m:sSub>
                        <m:acc>
                          <m:accPr>
                            <m:chr m:val="⃗"/>
                            <m:ctrlPr>
                              <a:rPr lang="it-IT" sz="2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accPr>
                          <m:e>
                            <m:r>
                              <a:rPr lang="it-IT" sz="2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𝐸</m:t>
                            </m:r>
                          </m:e>
                        </m:acc>
                      </m:oMath>
                    </m:oMathPara>
                  </a14:m>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mc:Choice>
          <mc:Fallback xmlns="">
            <p:sp>
              <p:nvSpPr>
                <p:cNvPr id="24" name="Rettangolo 23">
                  <a:extLst>
                    <a:ext uri="{FF2B5EF4-FFF2-40B4-BE49-F238E27FC236}">
                      <a16:creationId xmlns:a16="http://schemas.microsoft.com/office/drawing/2014/main" id="{4067B909-5AB2-4C78-B3E0-0B6B42A937FC}"/>
                    </a:ext>
                  </a:extLst>
                </p:cNvPr>
                <p:cNvSpPr>
                  <a:spLocks noRot="1" noChangeAspect="1" noMove="1" noResize="1" noEditPoints="1" noAdjustHandles="1" noChangeArrowheads="1" noChangeShapeType="1" noTextEdit="1"/>
                </p:cNvSpPr>
                <p:nvPr/>
              </p:nvSpPr>
              <p:spPr>
                <a:xfrm>
                  <a:off x="6737462" y="3860856"/>
                  <a:ext cx="734688" cy="506421"/>
                </a:xfrm>
                <a:prstGeom prst="rect">
                  <a:avLst/>
                </a:prstGeom>
                <a:blipFill>
                  <a:blip r:embed="rId5"/>
                  <a:stretch>
                    <a:fillRect/>
                  </a:stretch>
                </a:blipFill>
              </p:spPr>
              <p:txBody>
                <a:bodyPr/>
                <a:lstStyle/>
                <a:p>
                  <a:r>
                    <a:rPr lang="it-IT">
                      <a:noFill/>
                    </a:rPr>
                    <a:t> </a:t>
                  </a:r>
                </a:p>
              </p:txBody>
            </p:sp>
          </mc:Fallback>
        </mc:AlternateContent>
        <p:cxnSp>
          <p:nvCxnSpPr>
            <p:cNvPr id="33" name="Connettore 2 32">
              <a:extLst>
                <a:ext uri="{FF2B5EF4-FFF2-40B4-BE49-F238E27FC236}">
                  <a16:creationId xmlns:a16="http://schemas.microsoft.com/office/drawing/2014/main" id="{B608B386-1A41-430A-BA8E-BE98DF1CAA52}"/>
                </a:ext>
              </a:extLst>
            </p:cNvPr>
            <p:cNvCxnSpPr>
              <a:cxnSpLocks/>
            </p:cNvCxnSpPr>
            <p:nvPr/>
          </p:nvCxnSpPr>
          <p:spPr>
            <a:xfrm>
              <a:off x="5620501" y="4159888"/>
              <a:ext cx="485294"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 name="Gruppo 5">
            <a:extLst>
              <a:ext uri="{FF2B5EF4-FFF2-40B4-BE49-F238E27FC236}">
                <a16:creationId xmlns:a16="http://schemas.microsoft.com/office/drawing/2014/main" id="{A9A5EE4E-6590-44BF-A55D-3DBE5715F2A2}"/>
              </a:ext>
            </a:extLst>
          </p:cNvPr>
          <p:cNvGrpSpPr/>
          <p:nvPr/>
        </p:nvGrpSpPr>
        <p:grpSpPr>
          <a:xfrm>
            <a:off x="4720453" y="4946872"/>
            <a:ext cx="2812928" cy="470180"/>
            <a:chOff x="4670697" y="4650093"/>
            <a:chExt cx="2812928" cy="470180"/>
          </a:xfrm>
        </p:grpSpPr>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E4CE9E6-53AF-452F-A7DB-044C38720C70}"/>
                    </a:ext>
                  </a:extLst>
                </p:cNvPr>
                <p:cNvSpPr txBox="1"/>
                <p:nvPr/>
              </p:nvSpPr>
              <p:spPr>
                <a:xfrm>
                  <a:off x="4670697" y="4750941"/>
                  <a:ext cx="296556" cy="369332"/>
                </a:xfrm>
                <a:prstGeom prst="rect">
                  <a:avLst/>
                </a:prstGeom>
                <a:noFill/>
              </p:spPr>
              <p:txBody>
                <a:bodyPr wrap="none" lIns="0" tIns="0" rIns="0" bIns="0" rtlCol="0">
                  <a:spAutoFit/>
                </a:bodyPr>
                <a:lstStyle/>
                <a:p>
                  <a:r>
                    <a:rPr lang="it-IT"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a:t>
                  </a:r>
                  <a14:m>
                    <m:oMath xmlns:m="http://schemas.openxmlformats.org/officeDocument/2006/math">
                      <m:r>
                        <a:rPr lang="it-IT" sz="2400" b="1" i="1" baseline="-25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0</m:t>
                      </m:r>
                    </m:oMath>
                  </a14:m>
                  <a:endParaRPr lang="it-IT" sz="2400" b="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mc:Choice>
          <mc:Fallback xmlns="">
            <p:sp>
              <p:nvSpPr>
                <p:cNvPr id="13" name="CasellaDiTesto 12">
                  <a:extLst>
                    <a:ext uri="{FF2B5EF4-FFF2-40B4-BE49-F238E27FC236}">
                      <a16:creationId xmlns:a16="http://schemas.microsoft.com/office/drawing/2014/main" id="{CE4CE9E6-53AF-452F-A7DB-044C38720C70}"/>
                    </a:ext>
                  </a:extLst>
                </p:cNvPr>
                <p:cNvSpPr txBox="1">
                  <a:spLocks noRot="1" noChangeAspect="1" noMove="1" noResize="1" noEditPoints="1" noAdjustHandles="1" noChangeArrowheads="1" noChangeShapeType="1" noTextEdit="1"/>
                </p:cNvSpPr>
                <p:nvPr/>
              </p:nvSpPr>
              <p:spPr>
                <a:xfrm>
                  <a:off x="4670697" y="4750941"/>
                  <a:ext cx="296556" cy="369332"/>
                </a:xfrm>
                <a:prstGeom prst="rect">
                  <a:avLst/>
                </a:prstGeom>
                <a:blipFill>
                  <a:blip r:embed="rId6"/>
                  <a:stretch>
                    <a:fillRect l="-8163" r="-4082" b="-819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Rettangolo 25">
                  <a:extLst>
                    <a:ext uri="{FF2B5EF4-FFF2-40B4-BE49-F238E27FC236}">
                      <a16:creationId xmlns:a16="http://schemas.microsoft.com/office/drawing/2014/main" id="{0D6617B9-F79C-4514-BA0A-061BC2F0898A}"/>
                    </a:ext>
                  </a:extLst>
                </p:cNvPr>
                <p:cNvSpPr/>
                <p:nvPr/>
              </p:nvSpPr>
              <p:spPr>
                <a:xfrm>
                  <a:off x="6748937" y="4650093"/>
                  <a:ext cx="73468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m:ctrlPr>
                          </m:sSubPr>
                          <m:e>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m:t>𝜀</m:t>
                            </m:r>
                          </m:e>
                          <m:sub>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m:t>𝑟</m:t>
                            </m:r>
                          </m:sub>
                        </m:sSub>
                        <m:r>
                          <a:rPr lang="it-IT" sz="24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𝑉</m:t>
                        </m:r>
                      </m:oMath>
                    </m:oMathPara>
                  </a14:m>
                  <a:endParaRPr lang="it-IT"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mc:Choice>
          <mc:Fallback xmlns="">
            <p:sp>
              <p:nvSpPr>
                <p:cNvPr id="26" name="Rettangolo 25">
                  <a:extLst>
                    <a:ext uri="{FF2B5EF4-FFF2-40B4-BE49-F238E27FC236}">
                      <a16:creationId xmlns:a16="http://schemas.microsoft.com/office/drawing/2014/main" id="{0D6617B9-F79C-4514-BA0A-061BC2F0898A}"/>
                    </a:ext>
                  </a:extLst>
                </p:cNvPr>
                <p:cNvSpPr>
                  <a:spLocks noRot="1" noChangeAspect="1" noMove="1" noResize="1" noEditPoints="1" noAdjustHandles="1" noChangeArrowheads="1" noChangeShapeType="1" noTextEdit="1"/>
                </p:cNvSpPr>
                <p:nvPr/>
              </p:nvSpPr>
              <p:spPr>
                <a:xfrm>
                  <a:off x="6748937" y="4650093"/>
                  <a:ext cx="734688" cy="461665"/>
                </a:xfrm>
                <a:prstGeom prst="rect">
                  <a:avLst/>
                </a:prstGeom>
                <a:blipFill>
                  <a:blip r:embed="rId7"/>
                  <a:stretch>
                    <a:fillRect/>
                  </a:stretch>
                </a:blipFill>
              </p:spPr>
              <p:txBody>
                <a:bodyPr/>
                <a:lstStyle/>
                <a:p>
                  <a:r>
                    <a:rPr lang="it-IT">
                      <a:noFill/>
                    </a:rPr>
                    <a:t> </a:t>
                  </a:r>
                </a:p>
              </p:txBody>
            </p:sp>
          </mc:Fallback>
        </mc:AlternateContent>
        <p:cxnSp>
          <p:nvCxnSpPr>
            <p:cNvPr id="34" name="Connettore 2 33">
              <a:extLst>
                <a:ext uri="{FF2B5EF4-FFF2-40B4-BE49-F238E27FC236}">
                  <a16:creationId xmlns:a16="http://schemas.microsoft.com/office/drawing/2014/main" id="{26A95256-23C4-4927-882C-D918CD7469E8}"/>
                </a:ext>
              </a:extLst>
            </p:cNvPr>
            <p:cNvCxnSpPr>
              <a:cxnSpLocks/>
            </p:cNvCxnSpPr>
            <p:nvPr/>
          </p:nvCxnSpPr>
          <p:spPr>
            <a:xfrm>
              <a:off x="5620501" y="4957985"/>
              <a:ext cx="485294"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 name="CasellaDiTesto 1">
            <a:extLst>
              <a:ext uri="{FF2B5EF4-FFF2-40B4-BE49-F238E27FC236}">
                <a16:creationId xmlns:a16="http://schemas.microsoft.com/office/drawing/2014/main" id="{E28B48D8-8EE3-4EBD-9BF0-0A9A59084E91}"/>
              </a:ext>
            </a:extLst>
          </p:cNvPr>
          <p:cNvSpPr txBox="1"/>
          <p:nvPr/>
        </p:nvSpPr>
        <p:spPr>
          <a:xfrm>
            <a:off x="800538" y="473799"/>
            <a:ext cx="10764253" cy="1200329"/>
          </a:xfrm>
          <a:prstGeom prst="rect">
            <a:avLst/>
          </a:prstGeom>
          <a:noFill/>
        </p:spPr>
        <p:txBody>
          <a:bodyPr wrap="square" rtlCol="0">
            <a:spAutoFit/>
          </a:bodyPr>
          <a:lstStyle/>
          <a:p>
            <a:pPr algn="just"/>
            <a:r>
              <a:rPr lang="it-IT" sz="2400" dirty="0"/>
              <a:t>Se le sorgenti dei campi sono le stesse, la soluzione delle equazioni in presenza di dielettrico è legata alla soluzione delle stesse nel caso del vuoto attraverso le seguenti relazioni:</a:t>
            </a:r>
          </a:p>
        </p:txBody>
      </p:sp>
    </p:spTree>
    <p:extLst>
      <p:ext uri="{BB962C8B-B14F-4D97-AF65-F5344CB8AC3E}">
        <p14:creationId xmlns:p14="http://schemas.microsoft.com/office/powerpoint/2010/main" val="8629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186DFA5-5072-4E29-A15D-739C0D47F889}"/>
                  </a:ext>
                </a:extLst>
              </p:cNvPr>
              <p:cNvSpPr txBox="1"/>
              <p:nvPr/>
            </p:nvSpPr>
            <p:spPr>
              <a:xfrm>
                <a:off x="3610418" y="2877505"/>
                <a:ext cx="6537302" cy="1005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𝑃</m:t>
                          </m:r>
                        </m:e>
                      </m:acc>
                      <m:r>
                        <a:rPr lang="it-IT" sz="3200" b="0" i="1" smtClean="0">
                          <a:latin typeface="Cambria Math" panose="02040503050406030204" pitchFamily="18" charset="0"/>
                        </a:rPr>
                        <m:t>= </m:t>
                      </m:r>
                      <m:r>
                        <a:rPr lang="it-IT" sz="3200" i="1" dirty="0" smtClean="0">
                          <a:latin typeface="Cambria Math" panose="02040503050406030204" pitchFamily="18" charset="0"/>
                        </a:rPr>
                        <m:t>𝜒</m:t>
                      </m:r>
                      <m:sSub>
                        <m:sSubPr>
                          <m:ctrlPr>
                            <a:rPr lang="it-IT" sz="3200" i="1" dirty="0" smtClean="0">
                              <a:latin typeface="Cambria Math" panose="02040503050406030204" pitchFamily="18" charset="0"/>
                            </a:rPr>
                          </m:ctrlPr>
                        </m:sSubPr>
                        <m:e>
                          <m:r>
                            <a:rPr lang="it-IT" sz="3200" i="1" dirty="0" smtClean="0">
                              <a:latin typeface="Cambria Math" panose="02040503050406030204" pitchFamily="18" charset="0"/>
                              <a:ea typeface="Cambria Math" panose="02040503050406030204" pitchFamily="18" charset="0"/>
                            </a:rPr>
                            <m:t>𝜀</m:t>
                          </m:r>
                        </m:e>
                        <m:sub>
                          <m:r>
                            <a:rPr lang="it-IT" sz="3200" b="0" i="1" dirty="0" smtClean="0">
                              <a:latin typeface="Cambria Math" panose="02040503050406030204" pitchFamily="18" charset="0"/>
                            </a:rPr>
                            <m:t>0</m:t>
                          </m:r>
                        </m:sub>
                      </m:sSub>
                      <m:acc>
                        <m:accPr>
                          <m:chr m:val="⃗"/>
                          <m:ctrlPr>
                            <a:rPr lang="it-IT" sz="3200" i="1" dirty="0" smtClean="0">
                              <a:latin typeface="Cambria Math" panose="02040503050406030204" pitchFamily="18" charset="0"/>
                            </a:rPr>
                          </m:ctrlPr>
                        </m:accPr>
                        <m:e>
                          <m:r>
                            <a:rPr lang="it-IT" sz="3200" b="0" i="1" dirty="0" smtClean="0">
                              <a:latin typeface="Cambria Math" panose="02040503050406030204" pitchFamily="18" charset="0"/>
                            </a:rPr>
                            <m:t>𝐸</m:t>
                          </m:r>
                        </m:e>
                      </m:acc>
                      <m:r>
                        <a:rPr lang="it-IT" sz="3200" b="0" i="1" smtClean="0">
                          <a:latin typeface="Cambria Math" panose="02040503050406030204" pitchFamily="18" charset="0"/>
                        </a:rPr>
                        <m:t>=</m:t>
                      </m:r>
                      <m:d>
                        <m:dPr>
                          <m:ctrlPr>
                            <a:rPr lang="it-IT" sz="3200" b="0" i="1" smtClean="0">
                              <a:latin typeface="Cambria Math" panose="02040503050406030204" pitchFamily="18" charset="0"/>
                            </a:rPr>
                          </m:ctrlPr>
                        </m:dPr>
                        <m:e>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r>
                            <a:rPr lang="it-IT" sz="3200" b="0" i="1" smtClean="0">
                              <a:latin typeface="Cambria Math" panose="02040503050406030204" pitchFamily="18" charset="0"/>
                            </a:rPr>
                            <m:t>−1</m:t>
                          </m:r>
                        </m:e>
                      </m:d>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0</m:t>
                          </m:r>
                        </m:sub>
                      </m:sSub>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𝐸</m:t>
                          </m:r>
                        </m:e>
                      </m:acc>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r>
                            <a:rPr lang="it-IT" sz="3200" b="0" i="1" smtClean="0">
                              <a:latin typeface="Cambria Math" panose="02040503050406030204" pitchFamily="18" charset="0"/>
                            </a:rPr>
                            <m:t>−1</m:t>
                          </m:r>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den>
                      </m:f>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𝐷</m:t>
                          </m:r>
                        </m:e>
                      </m:acc>
                    </m:oMath>
                  </m:oMathPara>
                </a14:m>
                <a:endParaRPr lang="it-IT" sz="3200" dirty="0"/>
              </a:p>
            </p:txBody>
          </p:sp>
        </mc:Choice>
        <mc:Fallback xmlns="">
          <p:sp>
            <p:nvSpPr>
              <p:cNvPr id="2" name="CasellaDiTesto 1">
                <a:extLst>
                  <a:ext uri="{FF2B5EF4-FFF2-40B4-BE49-F238E27FC236}">
                    <a16:creationId xmlns:a16="http://schemas.microsoft.com/office/drawing/2014/main" id="{3186DFA5-5072-4E29-A15D-739C0D47F889}"/>
                  </a:ext>
                </a:extLst>
              </p:cNvPr>
              <p:cNvSpPr txBox="1">
                <a:spLocks noRot="1" noChangeAspect="1" noMove="1" noResize="1" noEditPoints="1" noAdjustHandles="1" noChangeArrowheads="1" noChangeShapeType="1" noTextEdit="1"/>
              </p:cNvSpPr>
              <p:nvPr/>
            </p:nvSpPr>
            <p:spPr>
              <a:xfrm>
                <a:off x="3610418" y="2877505"/>
                <a:ext cx="6537302" cy="1005725"/>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1A2757D-BD70-454E-AE6A-48CA5DCDE7C9}"/>
                  </a:ext>
                </a:extLst>
              </p:cNvPr>
              <p:cNvSpPr txBox="1"/>
              <p:nvPr/>
            </p:nvSpPr>
            <p:spPr>
              <a:xfrm>
                <a:off x="883431" y="615153"/>
                <a:ext cx="1372812"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𝐷</m:t>
                          </m:r>
                        </m:e>
                      </m:acc>
                      <m:r>
                        <a:rPr lang="it-IT" sz="3200" b="0" i="1" smtClean="0">
                          <a:latin typeface="Cambria Math" panose="02040503050406030204" pitchFamily="18" charset="0"/>
                        </a:rPr>
                        <m:t>=</m:t>
                      </m:r>
                      <m:acc>
                        <m:accPr>
                          <m:chr m:val="⃗"/>
                          <m:ctrlPr>
                            <a:rPr lang="it-IT" sz="3200" i="1" smtClean="0">
                              <a:latin typeface="Cambria Math" panose="02040503050406030204" pitchFamily="18" charset="0"/>
                            </a:rPr>
                          </m:ctrlPr>
                        </m:accPr>
                        <m:e>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𝐷</m:t>
                              </m:r>
                            </m:e>
                            <m:sub>
                              <m:r>
                                <a:rPr lang="it-IT" sz="3200" b="0" i="1" smtClean="0">
                                  <a:latin typeface="Cambria Math" panose="02040503050406030204" pitchFamily="18" charset="0"/>
                                </a:rPr>
                                <m:t>0</m:t>
                              </m:r>
                            </m:sub>
                          </m:sSub>
                        </m:e>
                      </m:acc>
                    </m:oMath>
                  </m:oMathPara>
                </a14:m>
                <a:endParaRPr lang="it-IT" sz="3200" dirty="0"/>
              </a:p>
            </p:txBody>
          </p:sp>
        </mc:Choice>
        <mc:Fallback xmlns="">
          <p:sp>
            <p:nvSpPr>
              <p:cNvPr id="3" name="CasellaDiTesto 2">
                <a:extLst>
                  <a:ext uri="{FF2B5EF4-FFF2-40B4-BE49-F238E27FC236}">
                    <a16:creationId xmlns:a16="http://schemas.microsoft.com/office/drawing/2014/main" id="{21A2757D-BD70-454E-AE6A-48CA5DCDE7C9}"/>
                  </a:ext>
                </a:extLst>
              </p:cNvPr>
              <p:cNvSpPr txBox="1">
                <a:spLocks noRot="1" noChangeAspect="1" noMove="1" noResize="1" noEditPoints="1" noAdjustHandles="1" noChangeArrowheads="1" noChangeShapeType="1" noTextEdit="1"/>
              </p:cNvSpPr>
              <p:nvPr/>
            </p:nvSpPr>
            <p:spPr>
              <a:xfrm>
                <a:off x="883431" y="615153"/>
                <a:ext cx="1372812" cy="552331"/>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1698756A-C7C4-435E-9887-0DA44FBC3160}"/>
                  </a:ext>
                </a:extLst>
              </p:cNvPr>
              <p:cNvSpPr txBox="1"/>
              <p:nvPr/>
            </p:nvSpPr>
            <p:spPr>
              <a:xfrm>
                <a:off x="7140977" y="4327034"/>
                <a:ext cx="1556965" cy="6016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𝜎</m:t>
                          </m:r>
                        </m:e>
                        <m:sub>
                          <m:r>
                            <a:rPr lang="it-IT" sz="3200" b="0" i="1" smtClean="0">
                              <a:latin typeface="Cambria Math" panose="02040503050406030204" pitchFamily="18" charset="0"/>
                            </a:rPr>
                            <m:t>𝑝</m:t>
                          </m:r>
                        </m:sub>
                      </m:sSub>
                      <m:r>
                        <a:rPr lang="it-IT" sz="3200" b="0" i="1" smtClean="0">
                          <a:latin typeface="Cambria Math" panose="02040503050406030204" pitchFamily="18" charset="0"/>
                        </a:rPr>
                        <m:t>=</m:t>
                      </m:r>
                      <m:acc>
                        <m:accPr>
                          <m:chr m:val="⃗"/>
                          <m:ctrlPr>
                            <a:rPr lang="it-IT" sz="3200" i="1">
                              <a:latin typeface="Cambria Math" panose="02040503050406030204" pitchFamily="18" charset="0"/>
                            </a:rPr>
                          </m:ctrlPr>
                        </m:accPr>
                        <m:e>
                          <m:r>
                            <a:rPr lang="it-IT" sz="3200" i="1">
                              <a:latin typeface="Cambria Math" panose="02040503050406030204" pitchFamily="18" charset="0"/>
                            </a:rPr>
                            <m:t>𝑃</m:t>
                          </m:r>
                        </m:e>
                      </m:acc>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𝑛</m:t>
                          </m:r>
                        </m:e>
                      </m:acc>
                    </m:oMath>
                  </m:oMathPara>
                </a14:m>
                <a:endParaRPr lang="it-IT" sz="3200" dirty="0"/>
              </a:p>
            </p:txBody>
          </p:sp>
        </mc:Choice>
        <mc:Fallback xmlns="">
          <p:sp>
            <p:nvSpPr>
              <p:cNvPr id="4" name="CasellaDiTesto 3">
                <a:extLst>
                  <a:ext uri="{FF2B5EF4-FFF2-40B4-BE49-F238E27FC236}">
                    <a16:creationId xmlns:a16="http://schemas.microsoft.com/office/drawing/2014/main" id="{1698756A-C7C4-435E-9887-0DA44FBC3160}"/>
                  </a:ext>
                </a:extLst>
              </p:cNvPr>
              <p:cNvSpPr txBox="1">
                <a:spLocks noRot="1" noChangeAspect="1" noMove="1" noResize="1" noEditPoints="1" noAdjustHandles="1" noChangeArrowheads="1" noChangeShapeType="1" noTextEdit="1"/>
              </p:cNvSpPr>
              <p:nvPr/>
            </p:nvSpPr>
            <p:spPr>
              <a:xfrm>
                <a:off x="7140977" y="4327034"/>
                <a:ext cx="1556965" cy="601640"/>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EC7679D2-AE82-47B9-B20B-090745E632AE}"/>
                  </a:ext>
                </a:extLst>
              </p:cNvPr>
              <p:cNvSpPr txBox="1"/>
              <p:nvPr/>
            </p:nvSpPr>
            <p:spPr>
              <a:xfrm>
                <a:off x="7140977" y="5052369"/>
                <a:ext cx="1970668"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𝜌</m:t>
                          </m:r>
                        </m:e>
                        <m:sub>
                          <m:r>
                            <a:rPr lang="it-IT" sz="3200" b="0" i="1" smtClean="0">
                              <a:latin typeface="Cambria Math" panose="02040503050406030204" pitchFamily="18" charset="0"/>
                            </a:rPr>
                            <m:t>𝑃</m:t>
                          </m:r>
                        </m:sub>
                      </m:sSub>
                      <m:r>
                        <a:rPr lang="it-IT" sz="3200" b="0" i="1" smtClean="0">
                          <a:latin typeface="Cambria Math" panose="02040503050406030204" pitchFamily="18" charset="0"/>
                        </a:rPr>
                        <m:t>=− </m:t>
                      </m:r>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𝑃</m:t>
                          </m:r>
                        </m:e>
                      </m:acc>
                    </m:oMath>
                  </m:oMathPara>
                </a14:m>
                <a:endParaRPr lang="it-IT" sz="3200" dirty="0"/>
              </a:p>
            </p:txBody>
          </p:sp>
        </mc:Choice>
        <mc:Fallback xmlns="">
          <p:sp>
            <p:nvSpPr>
              <p:cNvPr id="5" name="CasellaDiTesto 4">
                <a:extLst>
                  <a:ext uri="{FF2B5EF4-FFF2-40B4-BE49-F238E27FC236}">
                    <a16:creationId xmlns:a16="http://schemas.microsoft.com/office/drawing/2014/main" id="{EC7679D2-AE82-47B9-B20B-090745E632AE}"/>
                  </a:ext>
                </a:extLst>
              </p:cNvPr>
              <p:cNvSpPr txBox="1">
                <a:spLocks noRot="1" noChangeAspect="1" noMove="1" noResize="1" noEditPoints="1" noAdjustHandles="1" noChangeArrowheads="1" noChangeShapeType="1" noTextEdit="1"/>
              </p:cNvSpPr>
              <p:nvPr/>
            </p:nvSpPr>
            <p:spPr>
              <a:xfrm>
                <a:off x="7140977" y="5052369"/>
                <a:ext cx="1970668" cy="552331"/>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91F8579-466D-4BBB-A212-FB3B3A4AAEF6}"/>
                  </a:ext>
                </a:extLst>
              </p:cNvPr>
              <p:cNvSpPr txBox="1"/>
              <p:nvPr/>
            </p:nvSpPr>
            <p:spPr>
              <a:xfrm>
                <a:off x="931970" y="1316881"/>
                <a:ext cx="1324273" cy="11299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𝐸</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acc>
                            <m:accPr>
                              <m:chr m:val="⃗"/>
                              <m:ctrlPr>
                                <a:rPr lang="it-IT" sz="3200" i="1">
                                  <a:latin typeface="Cambria Math" panose="02040503050406030204" pitchFamily="18" charset="0"/>
                                </a:rPr>
                              </m:ctrlPr>
                            </m:accPr>
                            <m:e>
                              <m:sSub>
                                <m:sSubPr>
                                  <m:ctrlPr>
                                    <a:rPr lang="it-IT" sz="3200" i="1">
                                      <a:latin typeface="Cambria Math" panose="02040503050406030204" pitchFamily="18" charset="0"/>
                                    </a:rPr>
                                  </m:ctrlPr>
                                </m:sSubPr>
                                <m:e>
                                  <m:r>
                                    <a:rPr lang="it-IT" sz="3200" b="0" i="1" smtClean="0">
                                      <a:latin typeface="Cambria Math" panose="02040503050406030204" pitchFamily="18" charset="0"/>
                                    </a:rPr>
                                    <m:t>𝐸</m:t>
                                  </m:r>
                                </m:e>
                                <m:sub>
                                  <m:r>
                                    <a:rPr lang="it-IT" sz="3200" i="1">
                                      <a:latin typeface="Cambria Math" panose="02040503050406030204" pitchFamily="18" charset="0"/>
                                    </a:rPr>
                                    <m:t>0</m:t>
                                  </m:r>
                                </m:sub>
                              </m:sSub>
                            </m:e>
                          </m:acc>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den>
                      </m:f>
                    </m:oMath>
                  </m:oMathPara>
                </a14:m>
                <a:endParaRPr lang="it-IT" sz="3200" dirty="0"/>
              </a:p>
            </p:txBody>
          </p:sp>
        </mc:Choice>
        <mc:Fallback xmlns="">
          <p:sp>
            <p:nvSpPr>
              <p:cNvPr id="7" name="CasellaDiTesto 6">
                <a:extLst>
                  <a:ext uri="{FF2B5EF4-FFF2-40B4-BE49-F238E27FC236}">
                    <a16:creationId xmlns:a16="http://schemas.microsoft.com/office/drawing/2014/main" id="{091F8579-466D-4BBB-A212-FB3B3A4AAEF6}"/>
                  </a:ext>
                </a:extLst>
              </p:cNvPr>
              <p:cNvSpPr txBox="1">
                <a:spLocks noRot="1" noChangeAspect="1" noMove="1" noResize="1" noEditPoints="1" noAdjustHandles="1" noChangeArrowheads="1" noChangeShapeType="1" noTextEdit="1"/>
              </p:cNvSpPr>
              <p:nvPr/>
            </p:nvSpPr>
            <p:spPr>
              <a:xfrm>
                <a:off x="931970" y="1316881"/>
                <a:ext cx="1324273" cy="1129989"/>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24081052-0856-46D0-B7FA-8EDD29AF27DC}"/>
                  </a:ext>
                </a:extLst>
              </p:cNvPr>
              <p:cNvSpPr txBox="1"/>
              <p:nvPr/>
            </p:nvSpPr>
            <p:spPr>
              <a:xfrm>
                <a:off x="967429" y="2526475"/>
                <a:ext cx="1288814" cy="10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a:solidFill>
                            <a:prstClr val="black"/>
                          </a:solidFill>
                          <a:latin typeface="Cambria Math" panose="02040503050406030204" pitchFamily="18" charset="0"/>
                        </a:rPr>
                        <m:t>𝑉</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rPr>
                                <m:t>𝑉</m:t>
                              </m:r>
                            </m:e>
                            <m:sub>
                              <m:r>
                                <a:rPr lang="it-IT" sz="3200" i="1">
                                  <a:latin typeface="Cambria Math" panose="02040503050406030204" pitchFamily="18" charset="0"/>
                                </a:rPr>
                                <m:t>0</m:t>
                              </m:r>
                            </m:sub>
                          </m:sSub>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den>
                      </m:f>
                    </m:oMath>
                  </m:oMathPara>
                </a14:m>
                <a:endParaRPr lang="it-IT" sz="3200" dirty="0"/>
              </a:p>
            </p:txBody>
          </p:sp>
        </mc:Choice>
        <mc:Fallback xmlns="">
          <p:sp>
            <p:nvSpPr>
              <p:cNvPr id="8" name="CasellaDiTesto 7">
                <a:extLst>
                  <a:ext uri="{FF2B5EF4-FFF2-40B4-BE49-F238E27FC236}">
                    <a16:creationId xmlns:a16="http://schemas.microsoft.com/office/drawing/2014/main" id="{24081052-0856-46D0-B7FA-8EDD29AF27DC}"/>
                  </a:ext>
                </a:extLst>
              </p:cNvPr>
              <p:cNvSpPr txBox="1">
                <a:spLocks noRot="1" noChangeAspect="1" noMove="1" noResize="1" noEditPoints="1" noAdjustHandles="1" noChangeArrowheads="1" noChangeShapeType="1" noTextEdit="1"/>
              </p:cNvSpPr>
              <p:nvPr/>
            </p:nvSpPr>
            <p:spPr>
              <a:xfrm>
                <a:off x="967429" y="2526475"/>
                <a:ext cx="1288814" cy="100251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DACEBC1-97C5-4D2B-9033-91FC9CE06CFE}"/>
                  </a:ext>
                </a:extLst>
              </p:cNvPr>
              <p:cNvSpPr txBox="1"/>
              <p:nvPr/>
            </p:nvSpPr>
            <p:spPr>
              <a:xfrm>
                <a:off x="2936893" y="4381736"/>
                <a:ext cx="3640888" cy="1341265"/>
              </a:xfrm>
              <a:prstGeom prst="rect">
                <a:avLst/>
              </a:prstGeom>
              <a:noFill/>
            </p:spPr>
            <p:txBody>
              <a:bodyPr wrap="square" rtlCol="0">
                <a:spAutoFit/>
              </a:bodyPr>
              <a:lstStyle/>
              <a:p>
                <a:r>
                  <a:rPr lang="it-IT" sz="2600" dirty="0"/>
                  <a:t>Noto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𝑃</m:t>
                        </m:r>
                      </m:e>
                    </m:acc>
                  </m:oMath>
                </a14:m>
                <a:r>
                  <a:rPr lang="it-IT" sz="2600" dirty="0"/>
                  <a:t> le cariche di polarizzazione sono ricavabili dalle: </a:t>
                </a:r>
              </a:p>
            </p:txBody>
          </p:sp>
        </mc:Choice>
        <mc:Fallback xmlns="">
          <p:sp>
            <p:nvSpPr>
              <p:cNvPr id="9" name="CasellaDiTesto 8">
                <a:extLst>
                  <a:ext uri="{FF2B5EF4-FFF2-40B4-BE49-F238E27FC236}">
                    <a16:creationId xmlns:a16="http://schemas.microsoft.com/office/drawing/2014/main" id="{CDACEBC1-97C5-4D2B-9033-91FC9CE06CFE}"/>
                  </a:ext>
                </a:extLst>
              </p:cNvPr>
              <p:cNvSpPr txBox="1">
                <a:spLocks noRot="1" noChangeAspect="1" noMove="1" noResize="1" noEditPoints="1" noAdjustHandles="1" noChangeArrowheads="1" noChangeShapeType="1" noTextEdit="1"/>
              </p:cNvSpPr>
              <p:nvPr/>
            </p:nvSpPr>
            <p:spPr>
              <a:xfrm>
                <a:off x="2936893" y="4381736"/>
                <a:ext cx="3640888" cy="1341265"/>
              </a:xfrm>
              <a:prstGeom prst="rect">
                <a:avLst/>
              </a:prstGeom>
              <a:blipFill>
                <a:blip r:embed="rId8"/>
                <a:stretch>
                  <a:fillRect l="-3015" b="-109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3A6AD8DE-E024-4A03-9373-A3CECC97F392}"/>
                  </a:ext>
                </a:extLst>
              </p:cNvPr>
              <p:cNvSpPr txBox="1"/>
              <p:nvPr/>
            </p:nvSpPr>
            <p:spPr>
              <a:xfrm>
                <a:off x="3408855" y="1316881"/>
                <a:ext cx="7330533" cy="541046"/>
              </a:xfrm>
              <a:prstGeom prst="rect">
                <a:avLst/>
              </a:prstGeom>
              <a:noFill/>
            </p:spPr>
            <p:txBody>
              <a:bodyPr wrap="none" rtlCol="0">
                <a:spAutoFit/>
              </a:bodyPr>
              <a:lstStyle/>
              <a:p>
                <a:r>
                  <a:rPr lang="it-IT" sz="2600" dirty="0">
                    <a:solidFill>
                      <a:schemeClr val="tx1"/>
                    </a:solidFill>
                  </a:rPr>
                  <a:t>Ricavato </a:t>
                </a:r>
                <a14:m>
                  <m:oMath xmlns:m="http://schemas.openxmlformats.org/officeDocument/2006/math">
                    <m:r>
                      <a:rPr lang="it-IT" sz="2600" i="1">
                        <a:solidFill>
                          <a:schemeClr val="tx1"/>
                        </a:solidFill>
                        <a:latin typeface="Cambria Math" panose="02040503050406030204" pitchFamily="18" charset="0"/>
                      </a:rPr>
                      <m:t>𝑉</m:t>
                    </m:r>
                  </m:oMath>
                </a14:m>
                <a:r>
                  <a:rPr lang="it-IT" sz="2600" dirty="0">
                    <a:solidFill>
                      <a:schemeClr val="tx1"/>
                    </a:solidFill>
                  </a:rPr>
                  <a:t> otteniamo </a:t>
                </a:r>
                <a14:m>
                  <m:oMath xmlns:m="http://schemas.openxmlformats.org/officeDocument/2006/math">
                    <m:acc>
                      <m:accPr>
                        <m:chr m:val="⃗"/>
                        <m:ctrlPr>
                          <a:rPr lang="it-IT" sz="2600" i="1" smtClean="0">
                            <a:solidFill>
                              <a:schemeClr val="tx1"/>
                            </a:solidFill>
                            <a:latin typeface="Cambria Math" panose="02040503050406030204" pitchFamily="18" charset="0"/>
                          </a:rPr>
                        </m:ctrlPr>
                      </m:accPr>
                      <m:e>
                        <m:r>
                          <a:rPr lang="it-IT" sz="2600" b="0" i="1" smtClean="0">
                            <a:solidFill>
                              <a:schemeClr val="tx1"/>
                            </a:solidFill>
                            <a:latin typeface="Cambria Math" panose="02040503050406030204" pitchFamily="18" charset="0"/>
                          </a:rPr>
                          <m:t>𝐸</m:t>
                        </m:r>
                      </m:e>
                    </m:acc>
                    <m:r>
                      <a:rPr lang="it-IT" sz="2600" b="0" i="1" smtClean="0">
                        <a:solidFill>
                          <a:schemeClr val="tx1"/>
                        </a:solidFill>
                        <a:latin typeface="Cambria Math" panose="02040503050406030204" pitchFamily="18" charset="0"/>
                      </a:rPr>
                      <m:t>=− </m:t>
                    </m:r>
                    <m:acc>
                      <m:accPr>
                        <m:chr m:val="⃗"/>
                        <m:ctrlPr>
                          <a:rPr lang="it-IT" sz="2600" b="0" i="1" smtClean="0">
                            <a:solidFill>
                              <a:schemeClr val="tx1"/>
                            </a:solidFill>
                            <a:latin typeface="Cambria Math" panose="02040503050406030204" pitchFamily="18" charset="0"/>
                          </a:rPr>
                        </m:ctrlPr>
                      </m:accPr>
                      <m:e>
                        <m:r>
                          <m:rPr>
                            <m:sty m:val="p"/>
                          </m:rPr>
                          <a:rPr lang="it-IT" sz="2600" b="0" i="1" smtClean="0">
                            <a:solidFill>
                              <a:schemeClr val="tx1"/>
                            </a:solidFill>
                            <a:latin typeface="Cambria Math" panose="02040503050406030204" pitchFamily="18" charset="0"/>
                            <a:ea typeface="Cambria Math" panose="02040503050406030204" pitchFamily="18" charset="0"/>
                          </a:rPr>
                          <m:t>∇</m:t>
                        </m:r>
                      </m:e>
                    </m:acc>
                    <m:r>
                      <a:rPr lang="it-IT" sz="2600" b="0" i="1" smtClean="0">
                        <a:solidFill>
                          <a:schemeClr val="tx1"/>
                        </a:solidFill>
                        <a:latin typeface="Cambria Math" panose="02040503050406030204" pitchFamily="18" charset="0"/>
                      </a:rPr>
                      <m:t>𝑉</m:t>
                    </m:r>
                    <m:r>
                      <a:rPr lang="it-IT" sz="2600" b="0" i="1" smtClean="0">
                        <a:solidFill>
                          <a:schemeClr val="tx1"/>
                        </a:solidFill>
                        <a:latin typeface="Cambria Math" panose="02040503050406030204" pitchFamily="18" charset="0"/>
                      </a:rPr>
                      <m:t>                      </m:t>
                    </m:r>
                    <m:acc>
                      <m:accPr>
                        <m:chr m:val="⃗"/>
                        <m:ctrlPr>
                          <a:rPr lang="it-IT" sz="2600" b="0" i="1" smtClean="0">
                            <a:solidFill>
                              <a:schemeClr val="tx1"/>
                            </a:solidFill>
                            <a:latin typeface="Cambria Math" panose="02040503050406030204" pitchFamily="18" charset="0"/>
                          </a:rPr>
                        </m:ctrlPr>
                      </m:accPr>
                      <m:e>
                        <m:r>
                          <a:rPr lang="it-IT" sz="2600" b="0" i="1" smtClean="0">
                            <a:solidFill>
                              <a:schemeClr val="tx1"/>
                            </a:solidFill>
                            <a:latin typeface="Cambria Math" panose="02040503050406030204" pitchFamily="18" charset="0"/>
                          </a:rPr>
                          <m:t>𝐷</m:t>
                        </m:r>
                      </m:e>
                    </m:acc>
                    <m:r>
                      <a:rPr lang="it-IT" sz="2600" b="0" i="1" smtClean="0">
                        <a:solidFill>
                          <a:schemeClr val="tx1"/>
                        </a:solidFill>
                        <a:latin typeface="Cambria Math" panose="02040503050406030204" pitchFamily="18" charset="0"/>
                      </a:rPr>
                      <m:t>= </m:t>
                    </m:r>
                    <m:r>
                      <a:rPr lang="it-IT" sz="2600" b="0" i="1" smtClean="0">
                        <a:solidFill>
                          <a:schemeClr val="tx1"/>
                        </a:solidFill>
                        <a:latin typeface="Cambria Math" panose="02040503050406030204" pitchFamily="18" charset="0"/>
                        <a:ea typeface="Cambria Math" panose="02040503050406030204" pitchFamily="18" charset="0"/>
                      </a:rPr>
                      <m:t>𝜀</m:t>
                    </m:r>
                    <m:acc>
                      <m:accPr>
                        <m:chr m:val="⃗"/>
                        <m:ctrlPr>
                          <a:rPr lang="it-IT" sz="2600" b="0" i="1" smtClean="0">
                            <a:solidFill>
                              <a:schemeClr val="tx1"/>
                            </a:solidFill>
                            <a:latin typeface="Cambria Math" panose="02040503050406030204" pitchFamily="18" charset="0"/>
                            <a:ea typeface="Cambria Math" panose="02040503050406030204" pitchFamily="18" charset="0"/>
                          </a:rPr>
                        </m:ctrlPr>
                      </m:accPr>
                      <m:e>
                        <m:r>
                          <a:rPr lang="it-IT" sz="2600" b="0" i="1" smtClean="0">
                            <a:solidFill>
                              <a:schemeClr val="tx1"/>
                            </a:solidFill>
                            <a:latin typeface="Cambria Math" panose="02040503050406030204" pitchFamily="18" charset="0"/>
                            <a:ea typeface="Cambria Math" panose="02040503050406030204" pitchFamily="18" charset="0"/>
                          </a:rPr>
                          <m:t>𝐸</m:t>
                        </m:r>
                      </m:e>
                    </m:acc>
                  </m:oMath>
                </a14:m>
                <a:endParaRPr lang="it-IT" sz="2600" dirty="0">
                  <a:solidFill>
                    <a:schemeClr val="tx1"/>
                  </a:solidFill>
                </a:endParaRPr>
              </a:p>
            </p:txBody>
          </p:sp>
        </mc:Choice>
        <mc:Fallback xmlns="">
          <p:sp>
            <p:nvSpPr>
              <p:cNvPr id="10" name="CasellaDiTesto 9">
                <a:extLst>
                  <a:ext uri="{FF2B5EF4-FFF2-40B4-BE49-F238E27FC236}">
                    <a16:creationId xmlns:a16="http://schemas.microsoft.com/office/drawing/2014/main" id="{3A6AD8DE-E024-4A03-9373-A3CECC97F392}"/>
                  </a:ext>
                </a:extLst>
              </p:cNvPr>
              <p:cNvSpPr txBox="1">
                <a:spLocks noRot="1" noChangeAspect="1" noMove="1" noResize="1" noEditPoints="1" noAdjustHandles="1" noChangeArrowheads="1" noChangeShapeType="1" noTextEdit="1"/>
              </p:cNvSpPr>
              <p:nvPr/>
            </p:nvSpPr>
            <p:spPr>
              <a:xfrm>
                <a:off x="3408855" y="1316881"/>
                <a:ext cx="7330533" cy="541046"/>
              </a:xfrm>
              <a:prstGeom prst="rect">
                <a:avLst/>
              </a:prstGeom>
              <a:blipFill>
                <a:blip r:embed="rId9"/>
                <a:stretch>
                  <a:fillRect l="-1496" b="-29213"/>
                </a:stretch>
              </a:blipFill>
            </p:spPr>
            <p:txBody>
              <a:bodyPr/>
              <a:lstStyle/>
              <a:p>
                <a:r>
                  <a:rPr lang="it-IT">
                    <a:noFill/>
                  </a:rPr>
                  <a:t> </a:t>
                </a:r>
              </a:p>
            </p:txBody>
          </p:sp>
        </mc:Fallback>
      </mc:AlternateContent>
      <p:sp>
        <p:nvSpPr>
          <p:cNvPr id="11" name="Ovale 10">
            <a:extLst>
              <a:ext uri="{FF2B5EF4-FFF2-40B4-BE49-F238E27FC236}">
                <a16:creationId xmlns:a16="http://schemas.microsoft.com/office/drawing/2014/main" id="{572EE396-74EF-4183-86E1-4CD1F205019D}"/>
              </a:ext>
            </a:extLst>
          </p:cNvPr>
          <p:cNvSpPr/>
          <p:nvPr/>
        </p:nvSpPr>
        <p:spPr>
          <a:xfrm>
            <a:off x="883431" y="2737711"/>
            <a:ext cx="506423" cy="691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269EEB02-3AF1-4248-9378-9BB86734D570}"/>
              </a:ext>
            </a:extLst>
          </p:cNvPr>
          <p:cNvSpPr/>
          <p:nvPr/>
        </p:nvSpPr>
        <p:spPr>
          <a:xfrm>
            <a:off x="8414512" y="1507725"/>
            <a:ext cx="543572" cy="242316"/>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1"/>
              </a:solidFill>
            </a:endParaRPr>
          </a:p>
        </p:txBody>
      </p:sp>
      <p:cxnSp>
        <p:nvCxnSpPr>
          <p:cNvPr id="14" name="Connettore 2 13">
            <a:extLst>
              <a:ext uri="{FF2B5EF4-FFF2-40B4-BE49-F238E27FC236}">
                <a16:creationId xmlns:a16="http://schemas.microsoft.com/office/drawing/2014/main" id="{B150AC72-5E52-4614-A194-C3068529926D}"/>
              </a:ext>
            </a:extLst>
          </p:cNvPr>
          <p:cNvCxnSpPr>
            <a:cxnSpLocks/>
          </p:cNvCxnSpPr>
          <p:nvPr/>
        </p:nvCxnSpPr>
        <p:spPr>
          <a:xfrm flipV="1">
            <a:off x="2462463" y="1857927"/>
            <a:ext cx="946392" cy="10195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Parentesi graffa aperta 14">
            <a:extLst>
              <a:ext uri="{FF2B5EF4-FFF2-40B4-BE49-F238E27FC236}">
                <a16:creationId xmlns:a16="http://schemas.microsoft.com/office/drawing/2014/main" id="{718F7141-04BD-45C3-8B51-8CD61FD00703}"/>
              </a:ext>
            </a:extLst>
          </p:cNvPr>
          <p:cNvSpPr/>
          <p:nvPr/>
        </p:nvSpPr>
        <p:spPr>
          <a:xfrm>
            <a:off x="6577781" y="4316970"/>
            <a:ext cx="563196" cy="1504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3B4CFFB7-2960-4E8B-8D55-BFA4AD6C5DB4}"/>
                  </a:ext>
                </a:extLst>
              </p:cNvPr>
              <p:cNvSpPr txBox="1"/>
              <p:nvPr/>
            </p:nvSpPr>
            <p:spPr>
              <a:xfrm>
                <a:off x="3610418" y="2141385"/>
                <a:ext cx="8397098" cy="679930"/>
              </a:xfrm>
              <a:prstGeom prst="rect">
                <a:avLst/>
              </a:prstGeom>
              <a:noFill/>
            </p:spPr>
            <p:txBody>
              <a:bodyPr wrap="square" rtlCol="0">
                <a:spAutoFit/>
              </a:bodyPr>
              <a:lstStyle/>
              <a:p>
                <a:r>
                  <a:rPr lang="it-IT" dirty="0"/>
                  <a:t>Se occorre possiamo anche calcolare il vettore polarizzazione elettrica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𝑃</m:t>
                        </m:r>
                      </m:e>
                    </m:acc>
                  </m:oMath>
                </a14:m>
                <a:r>
                  <a:rPr lang="it-IT" dirty="0"/>
                  <a:t> (per semplicità di scrittura non mettiamo più il pedice e):</a:t>
                </a:r>
              </a:p>
            </p:txBody>
          </p:sp>
        </mc:Choice>
        <mc:Fallback xmlns="">
          <p:sp>
            <p:nvSpPr>
              <p:cNvPr id="6" name="CasellaDiTesto 5">
                <a:extLst>
                  <a:ext uri="{FF2B5EF4-FFF2-40B4-BE49-F238E27FC236}">
                    <a16:creationId xmlns:a16="http://schemas.microsoft.com/office/drawing/2014/main" id="{3B4CFFB7-2960-4E8B-8D55-BFA4AD6C5DB4}"/>
                  </a:ext>
                </a:extLst>
              </p:cNvPr>
              <p:cNvSpPr txBox="1">
                <a:spLocks noRot="1" noChangeAspect="1" noMove="1" noResize="1" noEditPoints="1" noAdjustHandles="1" noChangeArrowheads="1" noChangeShapeType="1" noTextEdit="1"/>
              </p:cNvSpPr>
              <p:nvPr/>
            </p:nvSpPr>
            <p:spPr>
              <a:xfrm>
                <a:off x="3610418" y="2141385"/>
                <a:ext cx="8397098" cy="679930"/>
              </a:xfrm>
              <a:prstGeom prst="rect">
                <a:avLst/>
              </a:prstGeom>
              <a:blipFill>
                <a:blip r:embed="rId10"/>
                <a:stretch>
                  <a:fillRect l="-581" b="-13393"/>
                </a:stretch>
              </a:blipFill>
            </p:spPr>
            <p:txBody>
              <a:bodyPr/>
              <a:lstStyle/>
              <a:p>
                <a:r>
                  <a:rPr lang="it-IT">
                    <a:noFill/>
                  </a:rPr>
                  <a:t> </a:t>
                </a:r>
              </a:p>
            </p:txBody>
          </p:sp>
        </mc:Fallback>
      </mc:AlternateContent>
      <p:sp>
        <p:nvSpPr>
          <p:cNvPr id="13" name="Parentesi graffa aperta 12">
            <a:extLst>
              <a:ext uri="{FF2B5EF4-FFF2-40B4-BE49-F238E27FC236}">
                <a16:creationId xmlns:a16="http://schemas.microsoft.com/office/drawing/2014/main" id="{267EA459-8BBD-4C3B-9AEC-156BE9521FBF}"/>
              </a:ext>
            </a:extLst>
          </p:cNvPr>
          <p:cNvSpPr/>
          <p:nvPr/>
        </p:nvSpPr>
        <p:spPr>
          <a:xfrm>
            <a:off x="288758" y="473242"/>
            <a:ext cx="433137" cy="31201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2858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0" end="0"/>
                                            </p:txEl>
                                          </p:spTgt>
                                        </p:tgtEl>
                                        <p:attrNameLst>
                                          <p:attrName>style.visibility</p:attrName>
                                        </p:attrNameLst>
                                      </p:cBhvr>
                                      <p:to>
                                        <p:strVal val="visible"/>
                                      </p:to>
                                    </p:set>
                                    <p:animEffect transition="in" filter="fade">
                                      <p:cBhvr>
                                        <p:cTn id="65" dur="500"/>
                                        <p:tgtEl>
                                          <p:spTgt spid="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8" grpId="0"/>
      <p:bldP spid="9" grpId="0"/>
      <p:bldP spid="10" grpId="0"/>
      <p:bldP spid="11" grpId="0" animBg="1"/>
      <p:bldP spid="12" grpId="0" animBg="1"/>
      <p:bldP spid="15" grpId="0" animBg="1"/>
      <p:bldP spid="6"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FAE8B17-6DB2-475F-A632-263364F12665}"/>
                  </a:ext>
                </a:extLst>
              </p:cNvPr>
              <p:cNvSpPr txBox="1"/>
              <p:nvPr/>
            </p:nvSpPr>
            <p:spPr>
              <a:xfrm>
                <a:off x="147484" y="83025"/>
                <a:ext cx="11901948" cy="1538883"/>
              </a:xfrm>
              <a:prstGeom prst="rect">
                <a:avLst/>
              </a:prstGeom>
              <a:noFill/>
            </p:spPr>
            <p:txBody>
              <a:bodyPr wrap="square" lIns="0" tIns="0" rIns="0" bIns="0" rtlCol="0">
                <a:spAutoFit/>
              </a:bodyPr>
              <a:lstStyle/>
              <a:p>
                <a:r>
                  <a:rPr lang="it-IT" sz="2000" b="1" dirty="0">
                    <a:solidFill>
                      <a:schemeClr val="accent2"/>
                    </a:solidFill>
                  </a:rPr>
                  <a:t>ESERCIZIO: </a:t>
                </a:r>
                <a:endParaRPr lang="it-IT" sz="2400" b="1" dirty="0">
                  <a:solidFill>
                    <a:schemeClr val="accent2"/>
                  </a:solidFill>
                </a:endParaRPr>
              </a:p>
              <a:p>
                <a:pPr marL="342900" indent="-342900">
                  <a:buFont typeface="Arial" panose="020B0604020202020204" pitchFamily="34" charset="0"/>
                  <a:buChar char="•"/>
                </a:pPr>
                <a:r>
                  <a:rPr lang="it-IT" sz="2000" dirty="0"/>
                  <a:t>CALCOLARE IL CAMPO ELETTRICO GENERATO DA UNA </a:t>
                </a:r>
                <a:r>
                  <a:rPr lang="it-IT" sz="2000" dirty="0">
                    <a:solidFill>
                      <a:srgbClr val="FF0000"/>
                    </a:solidFill>
                  </a:rPr>
                  <a:t>SFERA CONDUTTRICE </a:t>
                </a:r>
                <a:r>
                  <a:rPr lang="it-IT" sz="2000" dirty="0"/>
                  <a:t>DI RAGGIO R DOTATA DI CARICA Q, </a:t>
                </a:r>
                <a:r>
                  <a:rPr lang="it-IT" sz="2000" dirty="0">
                    <a:solidFill>
                      <a:srgbClr val="0070C0"/>
                    </a:solidFill>
                  </a:rPr>
                  <a:t>IMMERSA IN UN DIELETTRICO </a:t>
                </a:r>
                <a:r>
                  <a:rPr lang="it-IT" sz="2000" dirty="0"/>
                  <a:t>PERFETTO OMOGENEO DI COSTANTE DIELETTRICA </a:t>
                </a:r>
                <a14:m>
                  <m:oMath xmlns:m="http://schemas.openxmlformats.org/officeDocument/2006/math">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𝜀</m:t>
                        </m:r>
                      </m:e>
                      <m:sub>
                        <m:r>
                          <a:rPr lang="it-IT" sz="2000" b="0" i="1" smtClean="0">
                            <a:latin typeface="Cambria Math" panose="02040503050406030204" pitchFamily="18" charset="0"/>
                            <a:ea typeface="Cambria Math" panose="02040503050406030204" pitchFamily="18" charset="0"/>
                          </a:rPr>
                          <m:t>𝑟</m:t>
                        </m:r>
                      </m:sub>
                    </m:sSub>
                  </m:oMath>
                </a14:m>
                <a:r>
                  <a:rPr lang="it-IT" sz="2000" dirty="0"/>
                  <a:t> </a:t>
                </a:r>
              </a:p>
              <a:p>
                <a:endParaRPr lang="it-IT" sz="2000" dirty="0"/>
              </a:p>
              <a:p>
                <a:pPr marL="342900" indent="-342900">
                  <a:buFont typeface="Arial" panose="020B0604020202020204" pitchFamily="34" charset="0"/>
                  <a:buChar char="•"/>
                </a:pPr>
                <a:r>
                  <a:rPr lang="it-IT" sz="2000" dirty="0"/>
                  <a:t>CALCOLARE INOLTRE LE CARICHE DI POLARIZZAZIONE PRESENTI NEL DIELETTRICO</a:t>
                </a:r>
              </a:p>
            </p:txBody>
          </p:sp>
        </mc:Choice>
        <mc:Fallback xmlns="">
          <p:sp>
            <p:nvSpPr>
              <p:cNvPr id="2" name="CasellaDiTesto 1">
                <a:extLst>
                  <a:ext uri="{FF2B5EF4-FFF2-40B4-BE49-F238E27FC236}">
                    <a16:creationId xmlns:a16="http://schemas.microsoft.com/office/drawing/2014/main" id="{AFAE8B17-6DB2-475F-A632-263364F12665}"/>
                  </a:ext>
                </a:extLst>
              </p:cNvPr>
              <p:cNvSpPr txBox="1">
                <a:spLocks noRot="1" noChangeAspect="1" noMove="1" noResize="1" noEditPoints="1" noAdjustHandles="1" noChangeArrowheads="1" noChangeShapeType="1" noTextEdit="1"/>
              </p:cNvSpPr>
              <p:nvPr/>
            </p:nvSpPr>
            <p:spPr>
              <a:xfrm>
                <a:off x="147484" y="83025"/>
                <a:ext cx="11901948" cy="1538883"/>
              </a:xfrm>
              <a:prstGeom prst="rect">
                <a:avLst/>
              </a:prstGeom>
              <a:blipFill>
                <a:blip r:embed="rId2"/>
                <a:stretch>
                  <a:fillRect l="-1280" t="-5159" r="-461" b="-91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098F583-53C0-4A9F-9B8C-AF35E52F1F99}"/>
                  </a:ext>
                </a:extLst>
              </p:cNvPr>
              <p:cNvSpPr txBox="1"/>
              <p:nvPr/>
            </p:nvSpPr>
            <p:spPr>
              <a:xfrm>
                <a:off x="3650305" y="2240250"/>
                <a:ext cx="2838726" cy="7913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𝐸</m:t>
                              </m:r>
                            </m:e>
                            <m:sub>
                              <m:r>
                                <a:rPr lang="it-IT" sz="2400" b="0" i="1" smtClean="0">
                                  <a:latin typeface="Cambria Math" panose="02040503050406030204" pitchFamily="18" charset="0"/>
                                </a:rPr>
                                <m:t>0</m:t>
                              </m:r>
                            </m:sub>
                          </m:sSub>
                        </m:e>
                      </m:acc>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4</m:t>
                          </m:r>
                          <m:r>
                            <a:rPr lang="it-IT" sz="2400" b="0" i="1" smtClean="0">
                              <a:latin typeface="Cambria Math" panose="02040503050406030204" pitchFamily="18" charset="0"/>
                              <a:ea typeface="Cambria Math" panose="02040503050406030204" pitchFamily="18" charset="0"/>
                            </a:rPr>
                            <m:t>𝜋</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0</m:t>
                              </m:r>
                            </m:sub>
                          </m:sSub>
                        </m:den>
                      </m:f>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𝑄</m:t>
                          </m:r>
                        </m:num>
                        <m:den>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𝑟</m:t>
                              </m:r>
                            </m:e>
                            <m:sup>
                              <m:r>
                                <a:rPr lang="it-IT" sz="2400" b="0" i="1" smtClean="0">
                                  <a:latin typeface="Cambria Math" panose="02040503050406030204" pitchFamily="18" charset="0"/>
                                </a:rPr>
                                <m:t>2</m:t>
                              </m:r>
                            </m:sup>
                          </m:sSup>
                        </m:den>
                      </m:f>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𝑟</m:t>
                              </m:r>
                            </m:e>
                          </m:acc>
                        </m:num>
                        <m:den>
                          <m:r>
                            <a:rPr lang="it-IT" sz="2400" b="0" i="1" smtClean="0">
                              <a:latin typeface="Cambria Math" panose="02040503050406030204" pitchFamily="18" charset="0"/>
                            </a:rPr>
                            <m:t>𝑟</m:t>
                          </m:r>
                        </m:den>
                      </m:f>
                    </m:oMath>
                  </m:oMathPara>
                </a14:m>
                <a:endParaRPr lang="it-IT" sz="2400" dirty="0"/>
              </a:p>
            </p:txBody>
          </p:sp>
        </mc:Choice>
        <mc:Fallback xmlns="">
          <p:sp>
            <p:nvSpPr>
              <p:cNvPr id="3" name="CasellaDiTesto 2">
                <a:extLst>
                  <a:ext uri="{FF2B5EF4-FFF2-40B4-BE49-F238E27FC236}">
                    <a16:creationId xmlns:a16="http://schemas.microsoft.com/office/drawing/2014/main" id="{7098F583-53C0-4A9F-9B8C-AF35E52F1F99}"/>
                  </a:ext>
                </a:extLst>
              </p:cNvPr>
              <p:cNvSpPr txBox="1">
                <a:spLocks noRot="1" noChangeAspect="1" noMove="1" noResize="1" noEditPoints="1" noAdjustHandles="1" noChangeArrowheads="1" noChangeShapeType="1" noTextEdit="1"/>
              </p:cNvSpPr>
              <p:nvPr/>
            </p:nvSpPr>
            <p:spPr>
              <a:xfrm>
                <a:off x="3650305" y="2240250"/>
                <a:ext cx="2838726" cy="79130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F54F963-FAFE-40D5-8D4B-4A7A3080EEF1}"/>
                  </a:ext>
                </a:extLst>
              </p:cNvPr>
              <p:cNvSpPr txBox="1"/>
              <p:nvPr/>
            </p:nvSpPr>
            <p:spPr>
              <a:xfrm>
                <a:off x="5813762" y="4205236"/>
                <a:ext cx="4302653" cy="7772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𝑃</m:t>
                          </m:r>
                        </m:e>
                      </m:acc>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𝑟</m:t>
                              </m:r>
                            </m:sub>
                          </m:sSub>
                          <m:r>
                            <a:rPr lang="it-IT" sz="2400" b="0" i="1" smtClean="0">
                              <a:latin typeface="Cambria Math" panose="02040503050406030204" pitchFamily="18" charset="0"/>
                              <a:ea typeface="Cambria Math" panose="02040503050406030204" pitchFamily="18" charset="0"/>
                            </a:rPr>
                            <m:t>−1</m:t>
                          </m:r>
                        </m:e>
                      </m:d>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0</m:t>
                          </m:r>
                        </m:sub>
                      </m:sSub>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f>
                        <m:fPr>
                          <m:ctrlPr>
                            <a:rPr lang="it-IT" sz="2400" i="1">
                              <a:solidFill>
                                <a:prstClr val="black"/>
                              </a:solidFill>
                              <a:latin typeface="Cambria Math" panose="02040503050406030204" pitchFamily="18" charset="0"/>
                            </a:rPr>
                          </m:ctrlPr>
                        </m:fPr>
                        <m:num>
                          <m:d>
                            <m:dPr>
                              <m:ctrlPr>
                                <a:rPr lang="it-IT" sz="2400" b="0" i="1" smtClean="0">
                                  <a:latin typeface="Cambria Math" panose="02040503050406030204" pitchFamily="18" charset="0"/>
                                </a:rPr>
                              </m:ctrlPr>
                            </m:dPr>
                            <m:e>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𝑟</m:t>
                                  </m:r>
                                </m:sub>
                              </m:sSub>
                              <m:r>
                                <a:rPr lang="it-IT" sz="2400" b="0" i="1" smtClean="0">
                                  <a:latin typeface="Cambria Math" panose="02040503050406030204" pitchFamily="18" charset="0"/>
                                  <a:ea typeface="Cambria Math" panose="02040503050406030204" pitchFamily="18" charset="0"/>
                                </a:rPr>
                                <m:t>−1</m:t>
                              </m:r>
                            </m:e>
                          </m:d>
                        </m:num>
                        <m:den>
                          <m:r>
                            <a:rPr lang="it-IT" sz="2400" i="1">
                              <a:solidFill>
                                <a:prstClr val="black"/>
                              </a:solidFill>
                              <a:latin typeface="Cambria Math" panose="02040503050406030204" pitchFamily="18" charset="0"/>
                            </a:rPr>
                            <m:t>4</m:t>
                          </m:r>
                          <m:r>
                            <a:rPr lang="it-IT" sz="2400" i="1">
                              <a:solidFill>
                                <a:prstClr val="black"/>
                              </a:solidFill>
                              <a:latin typeface="Cambria Math" panose="02040503050406030204" pitchFamily="18" charset="0"/>
                              <a:ea typeface="Cambria Math" panose="02040503050406030204" pitchFamily="18" charset="0"/>
                            </a:rPr>
                            <m:t>𝜋</m:t>
                          </m:r>
                          <m:sSub>
                            <m:sSubPr>
                              <m:ctrlPr>
                                <a:rPr lang="it-IT" sz="2400" i="1">
                                  <a:solidFill>
                                    <a:prstClr val="black"/>
                                  </a:solidFill>
                                  <a:latin typeface="Cambria Math" panose="02040503050406030204" pitchFamily="18" charset="0"/>
                                  <a:ea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b="0" i="1" smtClean="0">
                                  <a:solidFill>
                                    <a:prstClr val="black"/>
                                  </a:solidFill>
                                  <a:latin typeface="Cambria Math" panose="02040503050406030204" pitchFamily="18" charset="0"/>
                                  <a:ea typeface="Cambria Math" panose="02040503050406030204" pitchFamily="18" charset="0"/>
                                </a:rPr>
                                <m:t>𝑟</m:t>
                              </m:r>
                            </m:sub>
                          </m:sSub>
                        </m:den>
                      </m:f>
                      <m:f>
                        <m:fPr>
                          <m:ctrlPr>
                            <a:rPr lang="it-IT" sz="2400" i="1">
                              <a:solidFill>
                                <a:prstClr val="black"/>
                              </a:solidFill>
                              <a:latin typeface="Cambria Math" panose="02040503050406030204" pitchFamily="18" charset="0"/>
                            </a:rPr>
                          </m:ctrlPr>
                        </m:fPr>
                        <m:num>
                          <m:r>
                            <a:rPr lang="it-IT" sz="2400" i="1">
                              <a:solidFill>
                                <a:prstClr val="black"/>
                              </a:solidFill>
                              <a:latin typeface="Cambria Math" panose="02040503050406030204" pitchFamily="18" charset="0"/>
                            </a:rPr>
                            <m:t>𝑄</m:t>
                          </m:r>
                        </m:num>
                        <m:den>
                          <m:sSup>
                            <m:sSupPr>
                              <m:ctrlPr>
                                <a:rPr lang="it-IT" sz="2400" i="1">
                                  <a:solidFill>
                                    <a:prstClr val="black"/>
                                  </a:solidFill>
                                  <a:latin typeface="Cambria Math" panose="02040503050406030204" pitchFamily="18" charset="0"/>
                                </a:rPr>
                              </m:ctrlPr>
                            </m:sSupPr>
                            <m:e>
                              <m:r>
                                <a:rPr lang="it-IT" sz="2400" i="1">
                                  <a:solidFill>
                                    <a:prstClr val="black"/>
                                  </a:solidFill>
                                  <a:latin typeface="Cambria Math" panose="02040503050406030204" pitchFamily="18" charset="0"/>
                                </a:rPr>
                                <m:t>𝑟</m:t>
                              </m:r>
                            </m:e>
                            <m:sup>
                              <m:r>
                                <a:rPr lang="it-IT" sz="2400" i="1">
                                  <a:solidFill>
                                    <a:prstClr val="black"/>
                                  </a:solidFill>
                                  <a:latin typeface="Cambria Math" panose="02040503050406030204" pitchFamily="18" charset="0"/>
                                </a:rPr>
                                <m:t>2</m:t>
                              </m:r>
                            </m:sup>
                          </m:sSup>
                        </m:den>
                      </m:f>
                      <m:r>
                        <a:rPr lang="it-IT" sz="2400" i="1">
                          <a:solidFill>
                            <a:prstClr val="black"/>
                          </a:solidFill>
                          <a:latin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𝑟</m:t>
                          </m:r>
                        </m:e>
                      </m:acc>
                    </m:oMath>
                  </m:oMathPara>
                </a14:m>
                <a:endParaRPr lang="it-IT" sz="2400" dirty="0"/>
              </a:p>
            </p:txBody>
          </p:sp>
        </mc:Choice>
        <mc:Fallback xmlns="">
          <p:sp>
            <p:nvSpPr>
              <p:cNvPr id="5" name="CasellaDiTesto 4">
                <a:extLst>
                  <a:ext uri="{FF2B5EF4-FFF2-40B4-BE49-F238E27FC236}">
                    <a16:creationId xmlns:a16="http://schemas.microsoft.com/office/drawing/2014/main" id="{5F54F963-FAFE-40D5-8D4B-4A7A3080EEF1}"/>
                  </a:ext>
                </a:extLst>
              </p:cNvPr>
              <p:cNvSpPr txBox="1">
                <a:spLocks noRot="1" noChangeAspect="1" noMove="1" noResize="1" noEditPoints="1" noAdjustHandles="1" noChangeArrowheads="1" noChangeShapeType="1" noTextEdit="1"/>
              </p:cNvSpPr>
              <p:nvPr/>
            </p:nvSpPr>
            <p:spPr>
              <a:xfrm>
                <a:off x="5813762" y="4205236"/>
                <a:ext cx="4302653" cy="777200"/>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4F3105A-1B9A-4146-8A42-76C04C77C0E7}"/>
                  </a:ext>
                </a:extLst>
              </p:cNvPr>
              <p:cNvSpPr txBox="1"/>
              <p:nvPr/>
            </p:nvSpPr>
            <p:spPr>
              <a:xfrm>
                <a:off x="2495117" y="2398802"/>
                <a:ext cx="8279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𝑟</m:t>
                      </m:r>
                      <m:r>
                        <a:rPr lang="it-IT" sz="2400" b="0" i="1" smtClean="0">
                          <a:latin typeface="Cambria Math" panose="02040503050406030204" pitchFamily="18" charset="0"/>
                        </a:rPr>
                        <m:t>&gt;</m:t>
                      </m:r>
                      <m:r>
                        <a:rPr lang="it-IT" sz="2400" b="0" i="1" smtClean="0">
                          <a:latin typeface="Cambria Math" panose="02040503050406030204" pitchFamily="18" charset="0"/>
                        </a:rPr>
                        <m:t>𝑅</m:t>
                      </m:r>
                    </m:oMath>
                  </m:oMathPara>
                </a14:m>
                <a:endParaRPr lang="it-IT" sz="2400" dirty="0"/>
              </a:p>
            </p:txBody>
          </p:sp>
        </mc:Choice>
        <mc:Fallback xmlns="">
          <p:sp>
            <p:nvSpPr>
              <p:cNvPr id="6" name="CasellaDiTesto 5">
                <a:extLst>
                  <a:ext uri="{FF2B5EF4-FFF2-40B4-BE49-F238E27FC236}">
                    <a16:creationId xmlns:a16="http://schemas.microsoft.com/office/drawing/2014/main" id="{A4F3105A-1B9A-4146-8A42-76C04C77C0E7}"/>
                  </a:ext>
                </a:extLst>
              </p:cNvPr>
              <p:cNvSpPr txBox="1">
                <a:spLocks noRot="1" noChangeAspect="1" noMove="1" noResize="1" noEditPoints="1" noAdjustHandles="1" noChangeArrowheads="1" noChangeShapeType="1" noTextEdit="1"/>
              </p:cNvSpPr>
              <p:nvPr/>
            </p:nvSpPr>
            <p:spPr>
              <a:xfrm>
                <a:off x="2495117" y="2398802"/>
                <a:ext cx="827919" cy="369332"/>
              </a:xfrm>
              <a:prstGeom prst="rect">
                <a:avLst/>
              </a:prstGeom>
              <a:blipFill>
                <a:blip r:embed="rId5"/>
                <a:stretch>
                  <a:fillRect l="-4412" r="-7353" b="-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5B06EDC-ED81-4C91-B5E4-8020241B0BA6}"/>
                  </a:ext>
                </a:extLst>
              </p:cNvPr>
              <p:cNvSpPr txBox="1"/>
              <p:nvPr/>
            </p:nvSpPr>
            <p:spPr>
              <a:xfrm>
                <a:off x="10460767" y="5262018"/>
                <a:ext cx="1107945" cy="726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2400" i="1" smtClean="0">
                              <a:solidFill>
                                <a:srgbClr val="FF0000"/>
                              </a:solidFill>
                              <a:latin typeface="Cambria Math" panose="02040503050406030204" pitchFamily="18" charset="0"/>
                            </a:rPr>
                          </m:ctrlPr>
                        </m:fPr>
                        <m:num>
                          <m:acc>
                            <m:accPr>
                              <m:chr m:val="̂"/>
                              <m:ctrlPr>
                                <a:rPr lang="it-IT" sz="2400" i="1" smtClean="0">
                                  <a:solidFill>
                                    <a:srgbClr val="FF0000"/>
                                  </a:solidFill>
                                  <a:latin typeface="Cambria Math" panose="02040503050406030204" pitchFamily="18" charset="0"/>
                                </a:rPr>
                              </m:ctrlPr>
                            </m:accPr>
                            <m:e>
                              <m:r>
                                <a:rPr lang="it-IT" sz="2400" b="0" i="1" smtClean="0">
                                  <a:solidFill>
                                    <a:srgbClr val="FF0000"/>
                                  </a:solidFill>
                                  <a:latin typeface="Cambria Math" panose="02040503050406030204" pitchFamily="18" charset="0"/>
                                </a:rPr>
                                <m:t>𝑟</m:t>
                              </m:r>
                            </m:e>
                          </m:acc>
                        </m:num>
                        <m:den>
                          <m:sSup>
                            <m:sSupPr>
                              <m:ctrlPr>
                                <a:rPr lang="it-IT" sz="2400" i="1">
                                  <a:solidFill>
                                    <a:srgbClr val="FF0000"/>
                                  </a:solidFill>
                                  <a:latin typeface="Cambria Math" panose="02040503050406030204" pitchFamily="18" charset="0"/>
                                </a:rPr>
                              </m:ctrlPr>
                            </m:sSupPr>
                            <m:e>
                              <m:r>
                                <a:rPr lang="it-IT" sz="2400" i="1">
                                  <a:solidFill>
                                    <a:srgbClr val="FF0000"/>
                                  </a:solidFill>
                                  <a:latin typeface="Cambria Math" panose="02040503050406030204" pitchFamily="18" charset="0"/>
                                </a:rPr>
                                <m:t>𝑟</m:t>
                              </m:r>
                            </m:e>
                            <m:sup>
                              <m:r>
                                <a:rPr lang="it-IT" sz="2400" i="1">
                                  <a:solidFill>
                                    <a:srgbClr val="FF0000"/>
                                  </a:solidFill>
                                  <a:latin typeface="Cambria Math" panose="02040503050406030204" pitchFamily="18" charset="0"/>
                                </a:rPr>
                                <m:t>2</m:t>
                              </m:r>
                            </m:sup>
                          </m:sSup>
                        </m:den>
                      </m:f>
                      <m:r>
                        <a:rPr lang="it-IT" sz="2400" b="0" i="1" smtClean="0">
                          <a:solidFill>
                            <a:srgbClr val="FF0000"/>
                          </a:solidFill>
                          <a:latin typeface="Cambria Math" panose="02040503050406030204" pitchFamily="18" charset="0"/>
                        </a:rPr>
                        <m:t>=</m:t>
                      </m:r>
                      <m:f>
                        <m:fPr>
                          <m:ctrlPr>
                            <a:rPr lang="it-IT" sz="2400" i="1">
                              <a:solidFill>
                                <a:srgbClr val="FF0000"/>
                              </a:solidFill>
                              <a:latin typeface="Cambria Math" panose="02040503050406030204" pitchFamily="18" charset="0"/>
                            </a:rPr>
                          </m:ctrlPr>
                        </m:fPr>
                        <m:num>
                          <m:acc>
                            <m:accPr>
                              <m:chr m:val="⃗"/>
                              <m:ctrlPr>
                                <a:rPr lang="it-IT" sz="2400" i="1">
                                  <a:solidFill>
                                    <a:srgbClr val="FF0000"/>
                                  </a:solidFill>
                                  <a:latin typeface="Cambria Math" panose="02040503050406030204" pitchFamily="18" charset="0"/>
                                </a:rPr>
                              </m:ctrlPr>
                            </m:accPr>
                            <m:e>
                              <m:r>
                                <a:rPr lang="it-IT" sz="2400" i="1">
                                  <a:solidFill>
                                    <a:srgbClr val="FF0000"/>
                                  </a:solidFill>
                                  <a:latin typeface="Cambria Math" panose="02040503050406030204" pitchFamily="18" charset="0"/>
                                </a:rPr>
                                <m:t>𝑟</m:t>
                              </m:r>
                            </m:e>
                          </m:acc>
                        </m:num>
                        <m:den>
                          <m:sSup>
                            <m:sSupPr>
                              <m:ctrlPr>
                                <a:rPr lang="it-IT" sz="2400" i="1">
                                  <a:solidFill>
                                    <a:srgbClr val="FF0000"/>
                                  </a:solidFill>
                                  <a:latin typeface="Cambria Math" panose="02040503050406030204" pitchFamily="18" charset="0"/>
                                </a:rPr>
                              </m:ctrlPr>
                            </m:sSupPr>
                            <m:e>
                              <m:r>
                                <a:rPr lang="it-IT" sz="2400" i="1">
                                  <a:solidFill>
                                    <a:srgbClr val="FF0000"/>
                                  </a:solidFill>
                                  <a:latin typeface="Cambria Math" panose="02040503050406030204" pitchFamily="18" charset="0"/>
                                </a:rPr>
                                <m:t>𝑟</m:t>
                              </m:r>
                            </m:e>
                            <m:sup>
                              <m:r>
                                <a:rPr lang="it-IT" sz="2400" i="1">
                                  <a:solidFill>
                                    <a:srgbClr val="FF0000"/>
                                  </a:solidFill>
                                  <a:latin typeface="Cambria Math" panose="02040503050406030204" pitchFamily="18" charset="0"/>
                                </a:rPr>
                                <m:t>3</m:t>
                              </m:r>
                            </m:sup>
                          </m:sSup>
                        </m:den>
                      </m:f>
                    </m:oMath>
                  </m:oMathPara>
                </a14:m>
                <a:endParaRPr lang="it-IT" sz="2400" dirty="0">
                  <a:solidFill>
                    <a:srgbClr val="FF0000"/>
                  </a:solidFill>
                </a:endParaRPr>
              </a:p>
            </p:txBody>
          </p:sp>
        </mc:Choice>
        <mc:Fallback xmlns="">
          <p:sp>
            <p:nvSpPr>
              <p:cNvPr id="7" name="CasellaDiTesto 6">
                <a:extLst>
                  <a:ext uri="{FF2B5EF4-FFF2-40B4-BE49-F238E27FC236}">
                    <a16:creationId xmlns:a16="http://schemas.microsoft.com/office/drawing/2014/main" id="{95B06EDC-ED81-4C91-B5E4-8020241B0BA6}"/>
                  </a:ext>
                </a:extLst>
              </p:cNvPr>
              <p:cNvSpPr txBox="1">
                <a:spLocks noRot="1" noChangeAspect="1" noMove="1" noResize="1" noEditPoints="1" noAdjustHandles="1" noChangeArrowheads="1" noChangeShapeType="1" noTextEdit="1"/>
              </p:cNvSpPr>
              <p:nvPr/>
            </p:nvSpPr>
            <p:spPr>
              <a:xfrm>
                <a:off x="10460767" y="5262018"/>
                <a:ext cx="1107945" cy="726161"/>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BC0070E4-83E0-4799-8319-CA2F5D3261DB}"/>
                  </a:ext>
                </a:extLst>
              </p:cNvPr>
              <p:cNvSpPr/>
              <p:nvPr/>
            </p:nvSpPr>
            <p:spPr>
              <a:xfrm>
                <a:off x="716361" y="3494416"/>
                <a:ext cx="3103991" cy="732573"/>
              </a:xfrm>
              <a:prstGeom prst="rect">
                <a:avLst/>
              </a:prstGeom>
            </p:spPr>
            <p:txBody>
              <a:bodyPr wrap="none">
                <a:spAutoFit/>
              </a:bodyPr>
              <a:lstStyle/>
              <a:p>
                <a:pPr marL="342900" indent="-342900">
                  <a:buFont typeface="Arial" panose="020B0604020202020204" pitchFamily="34" charset="0"/>
                  <a:buChar char="•"/>
                </a:pPr>
                <a14:m>
                  <m:oMath xmlns:m="http://schemas.openxmlformats.org/officeDocument/2006/math">
                    <m:acc>
                      <m:accPr>
                        <m:chr m:val="⃗"/>
                        <m:ctrlPr>
                          <a:rPr lang="it-IT" sz="2400" i="1" smtClean="0">
                            <a:solidFill>
                              <a:prstClr val="black"/>
                            </a:solidFill>
                            <a:latin typeface="Cambria Math" panose="02040503050406030204" pitchFamily="18" charset="0"/>
                          </a:rPr>
                        </m:ctrlPr>
                      </m:accPr>
                      <m:e>
                        <m:r>
                          <a:rPr lang="it-IT" sz="2400" b="0" i="1" smtClean="0">
                            <a:solidFill>
                              <a:prstClr val="black"/>
                            </a:solidFill>
                            <a:latin typeface="Cambria Math" panose="02040503050406030204" pitchFamily="18" charset="0"/>
                          </a:rPr>
                          <m:t>𝐸</m:t>
                        </m:r>
                      </m:e>
                    </m:acc>
                    <m:r>
                      <a:rPr lang="it-IT" sz="2400" i="1">
                        <a:solidFill>
                          <a:prstClr val="black"/>
                        </a:solidFill>
                        <a:latin typeface="Cambria Math" panose="02040503050406030204" pitchFamily="18" charset="0"/>
                      </a:rPr>
                      <m:t>=</m:t>
                    </m:r>
                    <m:f>
                      <m:fPr>
                        <m:ctrlPr>
                          <a:rPr lang="it-IT" sz="2400" i="1" smtClean="0">
                            <a:solidFill>
                              <a:prstClr val="black"/>
                            </a:solidFill>
                            <a:latin typeface="Cambria Math" panose="02040503050406030204" pitchFamily="18" charset="0"/>
                          </a:rPr>
                        </m:ctrlPr>
                      </m:fPr>
                      <m:num>
                        <m:acc>
                          <m:accPr>
                            <m:chr m:val="⃗"/>
                            <m:ctrlPr>
                              <a:rPr lang="it-IT" sz="2400" i="1" smtClean="0">
                                <a:latin typeface="Cambria Math" panose="02040503050406030204" pitchFamily="18" charset="0"/>
                              </a:rPr>
                            </m:ctrlPr>
                          </m:accPr>
                          <m:e>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𝐸</m:t>
                                </m:r>
                              </m:e>
                              <m:sub>
                                <m:r>
                                  <a:rPr lang="it-IT" sz="2400" b="0" i="1" smtClean="0">
                                    <a:latin typeface="Cambria Math" panose="02040503050406030204" pitchFamily="18" charset="0"/>
                                  </a:rPr>
                                  <m:t>0</m:t>
                                </m:r>
                              </m:sub>
                            </m:sSub>
                          </m:e>
                        </m:acc>
                      </m:num>
                      <m:den>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𝑟</m:t>
                            </m:r>
                          </m:sub>
                        </m:sSub>
                      </m:den>
                    </m:f>
                    <m:r>
                      <a:rPr lang="it-IT" sz="2400" b="0" i="1" smtClean="0">
                        <a:solidFill>
                          <a:prstClr val="black"/>
                        </a:solidFill>
                        <a:latin typeface="Cambria Math" panose="02040503050406030204" pitchFamily="18" charset="0"/>
                      </a:rPr>
                      <m:t>=</m:t>
                    </m:r>
                    <m:f>
                      <m:fPr>
                        <m:ctrlPr>
                          <a:rPr lang="it-IT" sz="2400" i="1">
                            <a:solidFill>
                              <a:prstClr val="black"/>
                            </a:solidFill>
                            <a:latin typeface="Cambria Math" panose="02040503050406030204" pitchFamily="18" charset="0"/>
                          </a:rPr>
                        </m:ctrlPr>
                      </m:fPr>
                      <m:num>
                        <m:r>
                          <a:rPr lang="it-IT" sz="2400" i="1">
                            <a:solidFill>
                              <a:prstClr val="black"/>
                            </a:solidFill>
                            <a:latin typeface="Cambria Math" panose="02040503050406030204" pitchFamily="18" charset="0"/>
                          </a:rPr>
                          <m:t>1</m:t>
                        </m:r>
                      </m:num>
                      <m:den>
                        <m:r>
                          <a:rPr lang="it-IT" sz="2400" i="1">
                            <a:solidFill>
                              <a:prstClr val="black"/>
                            </a:solidFill>
                            <a:latin typeface="Cambria Math" panose="02040503050406030204" pitchFamily="18" charset="0"/>
                          </a:rPr>
                          <m:t>4</m:t>
                        </m:r>
                        <m:r>
                          <a:rPr lang="it-IT" sz="2400" i="1">
                            <a:solidFill>
                              <a:prstClr val="black"/>
                            </a:solidFill>
                            <a:latin typeface="Cambria Math" panose="02040503050406030204" pitchFamily="18" charset="0"/>
                            <a:ea typeface="Cambria Math" panose="02040503050406030204" pitchFamily="18" charset="0"/>
                          </a:rPr>
                          <m:t>𝜋</m:t>
                        </m:r>
                        <m:sSub>
                          <m:sSubPr>
                            <m:ctrlPr>
                              <a:rPr lang="it-IT" sz="2400" i="1">
                                <a:solidFill>
                                  <a:prstClr val="black"/>
                                </a:solidFill>
                                <a:latin typeface="Cambria Math" panose="02040503050406030204" pitchFamily="18" charset="0"/>
                                <a:ea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ea typeface="Cambria Math" panose="02040503050406030204" pitchFamily="18" charset="0"/>
                              </a:rPr>
                              <m:t>0</m:t>
                            </m:r>
                          </m:sub>
                        </m:sSub>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𝜀</m:t>
                            </m:r>
                          </m:e>
                          <m:sub>
                            <m:r>
                              <a:rPr lang="it-IT" sz="2400" i="1">
                                <a:latin typeface="Cambria Math" panose="02040503050406030204" pitchFamily="18" charset="0"/>
                                <a:ea typeface="Cambria Math" panose="02040503050406030204" pitchFamily="18" charset="0"/>
                              </a:rPr>
                              <m:t>𝑟</m:t>
                            </m:r>
                          </m:sub>
                        </m:sSub>
                      </m:den>
                    </m:f>
                    <m:f>
                      <m:fPr>
                        <m:ctrlPr>
                          <a:rPr lang="it-IT" sz="2400" i="1">
                            <a:solidFill>
                              <a:prstClr val="black"/>
                            </a:solidFill>
                            <a:latin typeface="Cambria Math" panose="02040503050406030204" pitchFamily="18" charset="0"/>
                          </a:rPr>
                        </m:ctrlPr>
                      </m:fPr>
                      <m:num>
                        <m:r>
                          <a:rPr lang="it-IT" sz="2400" i="1">
                            <a:solidFill>
                              <a:prstClr val="black"/>
                            </a:solidFill>
                            <a:latin typeface="Cambria Math" panose="02040503050406030204" pitchFamily="18" charset="0"/>
                          </a:rPr>
                          <m:t>𝑄</m:t>
                        </m:r>
                      </m:num>
                      <m:den>
                        <m:sSup>
                          <m:sSupPr>
                            <m:ctrlPr>
                              <a:rPr lang="it-IT" sz="2400" i="1">
                                <a:solidFill>
                                  <a:prstClr val="black"/>
                                </a:solidFill>
                                <a:latin typeface="Cambria Math" panose="02040503050406030204" pitchFamily="18" charset="0"/>
                              </a:rPr>
                            </m:ctrlPr>
                          </m:sSupPr>
                          <m:e>
                            <m:r>
                              <a:rPr lang="it-IT" sz="2400" i="1">
                                <a:solidFill>
                                  <a:prstClr val="black"/>
                                </a:solidFill>
                                <a:latin typeface="Cambria Math" panose="02040503050406030204" pitchFamily="18" charset="0"/>
                              </a:rPr>
                              <m:t>𝑟</m:t>
                            </m:r>
                          </m:e>
                          <m:sup>
                            <m:r>
                              <a:rPr lang="it-IT" sz="2400" i="1">
                                <a:solidFill>
                                  <a:prstClr val="black"/>
                                </a:solidFill>
                                <a:latin typeface="Cambria Math" panose="02040503050406030204" pitchFamily="18" charset="0"/>
                              </a:rPr>
                              <m:t>2</m:t>
                            </m:r>
                          </m:sup>
                        </m:sSup>
                      </m:den>
                    </m:f>
                    <m:r>
                      <a:rPr lang="it-IT" sz="2400" i="1">
                        <a:solidFill>
                          <a:prstClr val="black"/>
                        </a:solidFill>
                        <a:latin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𝑟</m:t>
                        </m:r>
                      </m:e>
                    </m:acc>
                  </m:oMath>
                </a14:m>
                <a:endParaRPr lang="it-IT" dirty="0"/>
              </a:p>
            </p:txBody>
          </p:sp>
        </mc:Choice>
        <mc:Fallback xmlns="">
          <p:sp>
            <p:nvSpPr>
              <p:cNvPr id="10" name="Rettangolo 9">
                <a:extLst>
                  <a:ext uri="{FF2B5EF4-FFF2-40B4-BE49-F238E27FC236}">
                    <a16:creationId xmlns:a16="http://schemas.microsoft.com/office/drawing/2014/main" id="{BC0070E4-83E0-4799-8319-CA2F5D3261DB}"/>
                  </a:ext>
                </a:extLst>
              </p:cNvPr>
              <p:cNvSpPr>
                <a:spLocks noRot="1" noChangeAspect="1" noMove="1" noResize="1" noEditPoints="1" noAdjustHandles="1" noChangeArrowheads="1" noChangeShapeType="1" noTextEdit="1"/>
              </p:cNvSpPr>
              <p:nvPr/>
            </p:nvSpPr>
            <p:spPr>
              <a:xfrm>
                <a:off x="716361" y="3494416"/>
                <a:ext cx="3103991" cy="732573"/>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E7455A1D-00BE-4DB2-B474-65A0B1FC3952}"/>
                  </a:ext>
                </a:extLst>
              </p:cNvPr>
              <p:cNvSpPr/>
              <p:nvPr/>
            </p:nvSpPr>
            <p:spPr>
              <a:xfrm>
                <a:off x="682360" y="5428533"/>
                <a:ext cx="2581604" cy="693973"/>
              </a:xfrm>
              <a:prstGeom prst="rect">
                <a:avLst/>
              </a:prstGeom>
            </p:spPr>
            <p:txBody>
              <a:bodyPr wrap="none">
                <a:spAutoFit/>
              </a:bodyPr>
              <a:lstStyle/>
              <a:p>
                <a:pPr marL="457200" indent="-457200">
                  <a:buFont typeface="Arial" panose="020B0604020202020204" pitchFamily="34" charset="0"/>
                  <a:buChar char="•"/>
                </a:pPr>
                <a14:m>
                  <m:oMath xmlns:m="http://schemas.openxmlformats.org/officeDocument/2006/math">
                    <m:sSub>
                      <m:sSubPr>
                        <m:ctrlPr>
                          <a:rPr lang="it-IT" sz="3200" i="1">
                            <a:solidFill>
                              <a:prstClr val="black"/>
                            </a:solidFill>
                            <a:latin typeface="Cambria Math" panose="02040503050406030204" pitchFamily="18" charset="0"/>
                          </a:rPr>
                        </m:ctrlPr>
                      </m:sSubPr>
                      <m:e>
                        <m:r>
                          <a:rPr lang="it-IT" sz="3200" i="1">
                            <a:solidFill>
                              <a:prstClr val="black"/>
                            </a:solidFill>
                            <a:latin typeface="Cambria Math" panose="02040503050406030204" pitchFamily="18" charset="0"/>
                          </a:rPr>
                          <m:t>  </m:t>
                        </m:r>
                        <m:r>
                          <a:rPr lang="it-IT" sz="3200" i="1">
                            <a:solidFill>
                              <a:prstClr val="black"/>
                            </a:solidFill>
                            <a:latin typeface="Cambria Math" panose="02040503050406030204" pitchFamily="18" charset="0"/>
                            <a:ea typeface="Cambria Math" panose="02040503050406030204" pitchFamily="18" charset="0"/>
                          </a:rPr>
                          <m:t>𝜌</m:t>
                        </m:r>
                      </m:e>
                      <m:sub>
                        <m:r>
                          <a:rPr lang="it-IT" sz="3200" i="1">
                            <a:solidFill>
                              <a:prstClr val="black"/>
                            </a:solidFill>
                            <a:latin typeface="Cambria Math" panose="02040503050406030204" pitchFamily="18" charset="0"/>
                          </a:rPr>
                          <m:t>𝑝</m:t>
                        </m:r>
                      </m:sub>
                    </m:sSub>
                    <m:r>
                      <a:rPr lang="it-IT" sz="3200" b="0" i="1" smtClean="0">
                        <a:solidFill>
                          <a:prstClr val="black"/>
                        </a:solidFill>
                        <a:latin typeface="Cambria Math" panose="02040503050406030204" pitchFamily="18" charset="0"/>
                        <a:ea typeface="Cambria Math" panose="02040503050406030204" pitchFamily="18" charset="0"/>
                      </a:rPr>
                      <m:t>=</m:t>
                    </m:r>
                    <m:r>
                      <a:rPr lang="it-IT" sz="3200" i="1">
                        <a:solidFill>
                          <a:prstClr val="black"/>
                        </a:solidFill>
                        <a:latin typeface="Cambria Math" panose="02040503050406030204" pitchFamily="18" charset="0"/>
                        <a:ea typeface="Cambria Math" panose="02040503050406030204" pitchFamily="18" charset="0"/>
                      </a:rPr>
                      <m:t>−</m:t>
                    </m:r>
                    <m:acc>
                      <m:accPr>
                        <m:chr m:val="⃗"/>
                        <m:ctrlPr>
                          <a:rPr lang="it-IT" sz="3200" i="1">
                            <a:solidFill>
                              <a:prstClr val="black"/>
                            </a:solidFill>
                            <a:latin typeface="Cambria Math" panose="02040503050406030204" pitchFamily="18" charset="0"/>
                          </a:rPr>
                        </m:ctrlPr>
                      </m:accPr>
                      <m:e>
                        <m:r>
                          <m:rPr>
                            <m:sty m:val="p"/>
                          </m:rPr>
                          <a:rPr lang="it-IT" sz="3200" i="1">
                            <a:solidFill>
                              <a:prstClr val="black"/>
                            </a:solidFill>
                            <a:latin typeface="Cambria Math" panose="02040503050406030204" pitchFamily="18" charset="0"/>
                            <a:ea typeface="Cambria Math" panose="02040503050406030204" pitchFamily="18" charset="0"/>
                          </a:rPr>
                          <m:t>∇</m:t>
                        </m:r>
                      </m:e>
                    </m:acc>
                    <m:acc>
                      <m:accPr>
                        <m:chr m:val="⃗"/>
                        <m:ctrlPr>
                          <a:rPr lang="it-IT" sz="3200" i="1">
                            <a:solidFill>
                              <a:prstClr val="black"/>
                            </a:solidFill>
                            <a:latin typeface="Cambria Math" panose="02040503050406030204" pitchFamily="18" charset="0"/>
                          </a:rPr>
                        </m:ctrlPr>
                      </m:accPr>
                      <m:e>
                        <m:r>
                          <a:rPr lang="it-IT" sz="3200" i="1">
                            <a:solidFill>
                              <a:prstClr val="black"/>
                            </a:solidFill>
                            <a:latin typeface="Cambria Math" panose="02040503050406030204" pitchFamily="18" charset="0"/>
                          </a:rPr>
                          <m:t>𝑃</m:t>
                        </m:r>
                      </m:e>
                    </m:acc>
                  </m:oMath>
                </a14:m>
                <a:endParaRPr lang="it-IT" dirty="0"/>
              </a:p>
            </p:txBody>
          </p:sp>
        </mc:Choice>
        <mc:Fallback xmlns="">
          <p:sp>
            <p:nvSpPr>
              <p:cNvPr id="12" name="Rettangolo 11">
                <a:extLst>
                  <a:ext uri="{FF2B5EF4-FFF2-40B4-BE49-F238E27FC236}">
                    <a16:creationId xmlns:a16="http://schemas.microsoft.com/office/drawing/2014/main" id="{E7455A1D-00BE-4DB2-B474-65A0B1FC3952}"/>
                  </a:ext>
                </a:extLst>
              </p:cNvPr>
              <p:cNvSpPr>
                <a:spLocks noRot="1" noChangeAspect="1" noMove="1" noResize="1" noEditPoints="1" noAdjustHandles="1" noChangeArrowheads="1" noChangeShapeType="1" noTextEdit="1"/>
              </p:cNvSpPr>
              <p:nvPr/>
            </p:nvSpPr>
            <p:spPr>
              <a:xfrm>
                <a:off x="682360" y="5428533"/>
                <a:ext cx="2581604" cy="693973"/>
              </a:xfrm>
              <a:prstGeom prst="rect">
                <a:avLst/>
              </a:prstGeom>
              <a:blipFill>
                <a:blip r:embed="rId8"/>
                <a:stretch>
                  <a:fillRect/>
                </a:stretch>
              </a:blipFill>
            </p:spPr>
            <p:txBody>
              <a:bodyPr/>
              <a:lstStyle/>
              <a:p>
                <a:r>
                  <a:rPr lang="it-IT">
                    <a:noFill/>
                  </a:rPr>
                  <a:t> </a:t>
                </a:r>
              </a:p>
            </p:txBody>
          </p:sp>
        </mc:Fallback>
      </mc:AlternateContent>
      <p:sp>
        <p:nvSpPr>
          <p:cNvPr id="17" name="Ovale 16">
            <a:extLst>
              <a:ext uri="{FF2B5EF4-FFF2-40B4-BE49-F238E27FC236}">
                <a16:creationId xmlns:a16="http://schemas.microsoft.com/office/drawing/2014/main" id="{772C409A-636C-48C2-876D-2B0525B7A4E3}"/>
              </a:ext>
            </a:extLst>
          </p:cNvPr>
          <p:cNvSpPr/>
          <p:nvPr/>
        </p:nvSpPr>
        <p:spPr>
          <a:xfrm>
            <a:off x="5617335" y="4173507"/>
            <a:ext cx="719440" cy="8406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D8D1F200-2209-4E44-AE0B-345D3BEEFF07}"/>
              </a:ext>
            </a:extLst>
          </p:cNvPr>
          <p:cNvSpPr/>
          <p:nvPr/>
        </p:nvSpPr>
        <p:spPr>
          <a:xfrm>
            <a:off x="5700067" y="1987015"/>
            <a:ext cx="719440" cy="1232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cxnSp>
        <p:nvCxnSpPr>
          <p:cNvPr id="19" name="Connettore 2 18">
            <a:extLst>
              <a:ext uri="{FF2B5EF4-FFF2-40B4-BE49-F238E27FC236}">
                <a16:creationId xmlns:a16="http://schemas.microsoft.com/office/drawing/2014/main" id="{3AE0BA0E-ACAE-4A7E-81AE-31AF55EDB101}"/>
              </a:ext>
            </a:extLst>
          </p:cNvPr>
          <p:cNvCxnSpPr>
            <a:cxnSpLocks/>
            <a:endCxn id="22" idx="1"/>
          </p:cNvCxnSpPr>
          <p:nvPr/>
        </p:nvCxnSpPr>
        <p:spPr>
          <a:xfrm flipV="1">
            <a:off x="6419507" y="2158214"/>
            <a:ext cx="477821" cy="2704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2" name="Rettangolo 21">
                <a:extLst>
                  <a:ext uri="{FF2B5EF4-FFF2-40B4-BE49-F238E27FC236}">
                    <a16:creationId xmlns:a16="http://schemas.microsoft.com/office/drawing/2014/main" id="{318AB852-966B-4D33-9043-F5FA85806C6B}"/>
                  </a:ext>
                </a:extLst>
              </p:cNvPr>
              <p:cNvSpPr/>
              <p:nvPr/>
            </p:nvSpPr>
            <p:spPr>
              <a:xfrm>
                <a:off x="6897328" y="1867748"/>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𝑟</m:t>
                          </m:r>
                        </m:e>
                      </m:acc>
                    </m:oMath>
                  </m:oMathPara>
                </a14:m>
                <a:endParaRPr lang="it-IT" dirty="0"/>
              </a:p>
            </p:txBody>
          </p:sp>
        </mc:Choice>
        <mc:Fallback xmlns="">
          <p:sp>
            <p:nvSpPr>
              <p:cNvPr id="22" name="Rettangolo 21">
                <a:extLst>
                  <a:ext uri="{FF2B5EF4-FFF2-40B4-BE49-F238E27FC236}">
                    <a16:creationId xmlns:a16="http://schemas.microsoft.com/office/drawing/2014/main" id="{318AB852-966B-4D33-9043-F5FA85806C6B}"/>
                  </a:ext>
                </a:extLst>
              </p:cNvPr>
              <p:cNvSpPr>
                <a:spLocks noRot="1" noChangeAspect="1" noMove="1" noResize="1" noEditPoints="1" noAdjustHandles="1" noChangeArrowheads="1" noChangeShapeType="1" noTextEdit="1"/>
              </p:cNvSpPr>
              <p:nvPr/>
            </p:nvSpPr>
            <p:spPr>
              <a:xfrm>
                <a:off x="6897328" y="1867748"/>
                <a:ext cx="406201" cy="461665"/>
              </a:xfrm>
              <a:prstGeom prst="rect">
                <a:avLst/>
              </a:prstGeom>
              <a:blipFill>
                <a:blip r:embed="rId9"/>
                <a:stretch>
                  <a:fillRect t="-3947" r="-44776"/>
                </a:stretch>
              </a:blipFill>
            </p:spPr>
            <p:txBody>
              <a:bodyPr/>
              <a:lstStyle/>
              <a:p>
                <a:r>
                  <a:rPr lang="it-IT">
                    <a:noFill/>
                  </a:rPr>
                  <a:t> </a:t>
                </a:r>
              </a:p>
            </p:txBody>
          </p:sp>
        </mc:Fallback>
      </mc:AlternateContent>
      <p:cxnSp>
        <p:nvCxnSpPr>
          <p:cNvPr id="28" name="Connettore 2 27">
            <a:extLst>
              <a:ext uri="{FF2B5EF4-FFF2-40B4-BE49-F238E27FC236}">
                <a16:creationId xmlns:a16="http://schemas.microsoft.com/office/drawing/2014/main" id="{FACEBC11-1803-4D64-B2EE-1A789BF722B9}"/>
              </a:ext>
            </a:extLst>
          </p:cNvPr>
          <p:cNvCxnSpPr>
            <a:cxnSpLocks/>
          </p:cNvCxnSpPr>
          <p:nvPr/>
        </p:nvCxnSpPr>
        <p:spPr>
          <a:xfrm>
            <a:off x="10116415" y="4982436"/>
            <a:ext cx="344352" cy="36577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2 8">
            <a:extLst>
              <a:ext uri="{FF2B5EF4-FFF2-40B4-BE49-F238E27FC236}">
                <a16:creationId xmlns:a16="http://schemas.microsoft.com/office/drawing/2014/main" id="{3EC76F09-A611-4EF0-A5CC-84C0CDEFA18E}"/>
              </a:ext>
            </a:extLst>
          </p:cNvPr>
          <p:cNvCxnSpPr>
            <a:cxnSpLocks/>
          </p:cNvCxnSpPr>
          <p:nvPr/>
        </p:nvCxnSpPr>
        <p:spPr>
          <a:xfrm flipH="1">
            <a:off x="3323037" y="4780547"/>
            <a:ext cx="2294298" cy="81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A77BA23C-7FEE-431F-AE26-2EA3DA621C6D}"/>
              </a:ext>
            </a:extLst>
          </p:cNvPr>
          <p:cNvSpPr txBox="1"/>
          <p:nvPr/>
        </p:nvSpPr>
        <p:spPr>
          <a:xfrm>
            <a:off x="4016265" y="5975851"/>
            <a:ext cx="6363217" cy="369332"/>
          </a:xfrm>
          <a:prstGeom prst="rect">
            <a:avLst/>
          </a:prstGeom>
          <a:noFill/>
        </p:spPr>
        <p:txBody>
          <a:bodyPr wrap="none" rtlCol="0">
            <a:spAutoFit/>
          </a:bodyPr>
          <a:lstStyle/>
          <a:p>
            <a:r>
              <a:rPr lang="it-IT" dirty="0"/>
              <a:t>(Dobbiamo calcolare la divergenza della polarizzazione dielettrica)</a:t>
            </a:r>
          </a:p>
        </p:txBody>
      </p:sp>
      <p:sp>
        <p:nvSpPr>
          <p:cNvPr id="16" name="Freccia a destra 15">
            <a:extLst>
              <a:ext uri="{FF2B5EF4-FFF2-40B4-BE49-F238E27FC236}">
                <a16:creationId xmlns:a16="http://schemas.microsoft.com/office/drawing/2014/main" id="{DDCD3A58-D7D2-4F14-8D11-489CF759C34A}"/>
              </a:ext>
            </a:extLst>
          </p:cNvPr>
          <p:cNvSpPr/>
          <p:nvPr/>
        </p:nvSpPr>
        <p:spPr>
          <a:xfrm>
            <a:off x="10460767" y="6021880"/>
            <a:ext cx="1307431" cy="30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CasellaDiTesto 10">
            <a:extLst>
              <a:ext uri="{FF2B5EF4-FFF2-40B4-BE49-F238E27FC236}">
                <a16:creationId xmlns:a16="http://schemas.microsoft.com/office/drawing/2014/main" id="{E17DF6F9-44BD-499A-B1EF-92F7D9DDC4DF}"/>
              </a:ext>
            </a:extLst>
          </p:cNvPr>
          <p:cNvSpPr txBox="1"/>
          <p:nvPr/>
        </p:nvSpPr>
        <p:spPr>
          <a:xfrm>
            <a:off x="4227718" y="3675023"/>
            <a:ext cx="5745419" cy="369332"/>
          </a:xfrm>
          <a:prstGeom prst="rect">
            <a:avLst/>
          </a:prstGeom>
          <a:noFill/>
        </p:spPr>
        <p:txBody>
          <a:bodyPr wrap="none" rtlCol="0">
            <a:spAutoFit/>
          </a:bodyPr>
          <a:lstStyle/>
          <a:p>
            <a:r>
              <a:rPr lang="it-IT" dirty="0"/>
              <a:t>Per rispondere alla seconda domanda ricaviamo il vettore </a:t>
            </a:r>
            <a:r>
              <a:rPr lang="it-IT" b="1" dirty="0"/>
              <a:t>P</a:t>
            </a:r>
          </a:p>
        </p:txBody>
      </p:sp>
    </p:spTree>
    <p:extLst>
      <p:ext uri="{BB962C8B-B14F-4D97-AF65-F5344CB8AC3E}">
        <p14:creationId xmlns:p14="http://schemas.microsoft.com/office/powerpoint/2010/main" val="80384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heel(1)">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heel(1)">
                                      <p:cBhvr>
                                        <p:cTn id="56" dur="2000"/>
                                        <p:tgtEl>
                                          <p:spTgt spid="17"/>
                                        </p:tgtEl>
                                      </p:cBhvr>
                                    </p:animEffect>
                                  </p:childTnLst>
                                </p:cTn>
                              </p:par>
                            </p:childTnLst>
                          </p:cTn>
                        </p:par>
                        <p:par>
                          <p:cTn id="57" fill="hold">
                            <p:stCondLst>
                              <p:cond delay="2000"/>
                            </p:stCondLst>
                            <p:childTnLst>
                              <p:par>
                                <p:cTn id="58" presetID="22" presetClass="entr" presetSubtype="2"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right)">
                                      <p:cBhvr>
                                        <p:cTn id="60" dur="500"/>
                                        <p:tgtEl>
                                          <p:spTgt spid="9"/>
                                        </p:tgtEl>
                                      </p:cBhvr>
                                    </p:animEffec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7">
                                            <p:txEl>
                                              <p:pRg st="0" end="0"/>
                                            </p:txEl>
                                          </p:spTgt>
                                        </p:tgtEl>
                                        <p:attrNameLst>
                                          <p:attrName>style.visibility</p:attrName>
                                        </p:attrNameLst>
                                      </p:cBhvr>
                                      <p:to>
                                        <p:strVal val="visible"/>
                                      </p:to>
                                    </p:set>
                                    <p:animEffect transition="in" filter="fade">
                                      <p:cBhvr>
                                        <p:cTn id="78" dur="500"/>
                                        <p:tgtEl>
                                          <p:spTgt spid="7">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left)">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0" grpId="0"/>
      <p:bldP spid="12" grpId="0"/>
      <p:bldP spid="17" grpId="0" animBg="1"/>
      <p:bldP spid="18" grpId="0" animBg="1"/>
      <p:bldP spid="22" grpId="0"/>
      <p:bldP spid="15" grpId="0"/>
      <p:bldP spid="16"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29A3FDCE-B29F-4C7E-9C3F-EF12E91871B0}"/>
                  </a:ext>
                </a:extLst>
              </p:cNvPr>
              <p:cNvSpPr txBox="1"/>
              <p:nvPr/>
            </p:nvSpPr>
            <p:spPr>
              <a:xfrm>
                <a:off x="4238341" y="516933"/>
                <a:ext cx="3149260" cy="8990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600" i="1" smtClean="0">
                              <a:latin typeface="Cambria Math" panose="02040503050406030204" pitchFamily="18" charset="0"/>
                            </a:rPr>
                          </m:ctrlPr>
                        </m:accPr>
                        <m:e>
                          <m:r>
                            <m:rPr>
                              <m:sty m:val="p"/>
                            </m:rPr>
                            <a:rPr lang="it-IT" sz="2600" i="1" smtClean="0">
                              <a:latin typeface="Cambria Math" panose="02040503050406030204" pitchFamily="18" charset="0"/>
                              <a:ea typeface="Cambria Math" panose="02040503050406030204" pitchFamily="18" charset="0"/>
                            </a:rPr>
                            <m:t>∇</m:t>
                          </m:r>
                        </m:e>
                      </m:acc>
                      <m:d>
                        <m:dPr>
                          <m:ctrlPr>
                            <a:rPr lang="it-IT" sz="2600" b="0" i="1" smtClean="0">
                              <a:latin typeface="Cambria Math" panose="02040503050406030204" pitchFamily="18" charset="0"/>
                            </a:rPr>
                          </m:ctrlPr>
                        </m:dPr>
                        <m:e>
                          <m:f>
                            <m:fPr>
                              <m:ctrlPr>
                                <a:rPr lang="it-IT" sz="2600" b="0" i="1" smtClean="0">
                                  <a:latin typeface="Cambria Math" panose="02040503050406030204" pitchFamily="18" charset="0"/>
                                </a:rPr>
                              </m:ctrlPr>
                            </m:fPr>
                            <m:num>
                              <m:acc>
                                <m:accPr>
                                  <m:chr m:val="⃗"/>
                                  <m:ctrlPr>
                                    <a:rPr lang="it-IT" sz="2600" b="0" i="1" smtClean="0">
                                      <a:latin typeface="Cambria Math" panose="02040503050406030204" pitchFamily="18" charset="0"/>
                                    </a:rPr>
                                  </m:ctrlPr>
                                </m:accPr>
                                <m:e>
                                  <m:r>
                                    <a:rPr lang="it-IT" sz="2600" b="0" i="1" smtClean="0">
                                      <a:latin typeface="Cambria Math" panose="02040503050406030204" pitchFamily="18" charset="0"/>
                                    </a:rPr>
                                    <m:t>𝑟</m:t>
                                  </m:r>
                                </m:e>
                              </m:acc>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3</m:t>
                                  </m:r>
                                </m:sup>
                              </m:sSup>
                            </m:den>
                          </m:f>
                        </m:e>
                      </m:d>
                      <m:r>
                        <a:rPr lang="it-IT" sz="2600" i="1">
                          <a:latin typeface="Cambria Math" panose="02040503050406030204" pitchFamily="18" charset="0"/>
                          <a:ea typeface="Cambria Math" panose="02040503050406030204" pitchFamily="18" charset="0"/>
                        </a:rPr>
                        <m:t>≡</m:t>
                      </m:r>
                      <m:r>
                        <a:rPr lang="it-IT" sz="2600" b="0" i="1" smtClean="0">
                          <a:latin typeface="Cambria Math" panose="02040503050406030204" pitchFamily="18" charset="0"/>
                          <a:ea typeface="Cambria Math" panose="02040503050406030204" pitchFamily="18" charset="0"/>
                        </a:rPr>
                        <m:t>𝑑𝑖𝑣</m:t>
                      </m:r>
                      <m:r>
                        <a:rPr lang="it-IT" sz="2600" b="0" i="1" smtClean="0">
                          <a:latin typeface="Cambria Math" panose="02040503050406030204" pitchFamily="18" charset="0"/>
                          <a:ea typeface="Cambria Math" panose="02040503050406030204" pitchFamily="18" charset="0"/>
                        </a:rPr>
                        <m:t> </m:t>
                      </m:r>
                      <m:d>
                        <m:dPr>
                          <m:ctrlPr>
                            <a:rPr lang="it-IT" sz="2600" b="0" i="1" smtClean="0">
                              <a:latin typeface="Cambria Math" panose="02040503050406030204" pitchFamily="18" charset="0"/>
                              <a:ea typeface="Cambria Math" panose="02040503050406030204" pitchFamily="18" charset="0"/>
                            </a:rPr>
                          </m:ctrlPr>
                        </m:dPr>
                        <m:e>
                          <m:f>
                            <m:fPr>
                              <m:ctrlPr>
                                <a:rPr lang="it-IT" sz="2600" b="0" i="1" smtClean="0">
                                  <a:latin typeface="Cambria Math" panose="02040503050406030204" pitchFamily="18" charset="0"/>
                                  <a:ea typeface="Cambria Math" panose="02040503050406030204" pitchFamily="18" charset="0"/>
                                </a:rPr>
                              </m:ctrlPr>
                            </m:fPr>
                            <m:num>
                              <m:acc>
                                <m:accPr>
                                  <m:chr m:val="⃗"/>
                                  <m:ctrlPr>
                                    <a:rPr lang="it-IT" sz="2600" b="0" i="1" smtClean="0">
                                      <a:latin typeface="Cambria Math" panose="02040503050406030204" pitchFamily="18" charset="0"/>
                                      <a:ea typeface="Cambria Math" panose="02040503050406030204" pitchFamily="18" charset="0"/>
                                    </a:rPr>
                                  </m:ctrlPr>
                                </m:accPr>
                                <m:e>
                                  <m:r>
                                    <a:rPr lang="it-IT" sz="2600" b="0" i="1" smtClean="0">
                                      <a:latin typeface="Cambria Math" panose="02040503050406030204" pitchFamily="18" charset="0"/>
                                      <a:ea typeface="Cambria Math" panose="02040503050406030204" pitchFamily="18" charset="0"/>
                                    </a:rPr>
                                    <m:t>𝑟</m:t>
                                  </m:r>
                                </m:e>
                              </m:acc>
                            </m:num>
                            <m:den>
                              <m:sSup>
                                <m:sSupPr>
                                  <m:ctrlPr>
                                    <a:rPr lang="it-IT" sz="2600" b="0" i="1" smtClean="0">
                                      <a:latin typeface="Cambria Math" panose="02040503050406030204" pitchFamily="18" charset="0"/>
                                      <a:ea typeface="Cambria Math" panose="02040503050406030204" pitchFamily="18" charset="0"/>
                                    </a:rPr>
                                  </m:ctrlPr>
                                </m:sSupPr>
                                <m:e>
                                  <m:r>
                                    <a:rPr lang="it-IT" sz="2600" b="0" i="1" smtClean="0">
                                      <a:latin typeface="Cambria Math" panose="02040503050406030204" pitchFamily="18" charset="0"/>
                                      <a:ea typeface="Cambria Math" panose="02040503050406030204" pitchFamily="18" charset="0"/>
                                    </a:rPr>
                                    <m:t>𝑟</m:t>
                                  </m:r>
                                </m:e>
                                <m:sup>
                                  <m:r>
                                    <a:rPr lang="it-IT" sz="2600" b="0" i="1" smtClean="0">
                                      <a:latin typeface="Cambria Math" panose="02040503050406030204" pitchFamily="18" charset="0"/>
                                      <a:ea typeface="Cambria Math" panose="02040503050406030204" pitchFamily="18" charset="0"/>
                                    </a:rPr>
                                    <m:t>3</m:t>
                                  </m:r>
                                </m:sup>
                              </m:sSup>
                            </m:den>
                          </m:f>
                        </m:e>
                      </m:d>
                      <m:r>
                        <a:rPr lang="it-IT" sz="2600" b="0" i="1" smtClean="0">
                          <a:latin typeface="Cambria Math" panose="02040503050406030204" pitchFamily="18" charset="0"/>
                          <a:ea typeface="Cambria Math" panose="02040503050406030204" pitchFamily="18" charset="0"/>
                        </a:rPr>
                        <m:t>=</m:t>
                      </m:r>
                    </m:oMath>
                  </m:oMathPara>
                </a14:m>
                <a:endParaRPr lang="it-IT" sz="2600" dirty="0"/>
              </a:p>
            </p:txBody>
          </p:sp>
        </mc:Choice>
        <mc:Fallback xmlns="">
          <p:sp>
            <p:nvSpPr>
              <p:cNvPr id="2" name="CasellaDiTesto 1">
                <a:extLst>
                  <a:ext uri="{FF2B5EF4-FFF2-40B4-BE49-F238E27FC236}">
                    <a16:creationId xmlns:a16="http://schemas.microsoft.com/office/drawing/2014/main" id="{29A3FDCE-B29F-4C7E-9C3F-EF12E91871B0}"/>
                  </a:ext>
                </a:extLst>
              </p:cNvPr>
              <p:cNvSpPr txBox="1">
                <a:spLocks noRot="1" noChangeAspect="1" noMove="1" noResize="1" noEditPoints="1" noAdjustHandles="1" noChangeArrowheads="1" noChangeShapeType="1" noTextEdit="1"/>
              </p:cNvSpPr>
              <p:nvPr/>
            </p:nvSpPr>
            <p:spPr>
              <a:xfrm>
                <a:off x="4238341" y="516933"/>
                <a:ext cx="3149260" cy="899029"/>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C39D6B5-C27E-4594-93A3-C6121F7EB586}"/>
                  </a:ext>
                </a:extLst>
              </p:cNvPr>
              <p:cNvSpPr txBox="1"/>
              <p:nvPr/>
            </p:nvSpPr>
            <p:spPr>
              <a:xfrm>
                <a:off x="233515" y="3294100"/>
                <a:ext cx="7866384" cy="8002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600" b="0" i="1" smtClean="0">
                          <a:latin typeface="Cambria Math" panose="02040503050406030204" pitchFamily="18" charset="0"/>
                        </a:rPr>
                        <m:t>= </m:t>
                      </m:r>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1</m:t>
                          </m:r>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3</m:t>
                              </m:r>
                            </m:sup>
                          </m:sSup>
                        </m:den>
                      </m:f>
                      <m:r>
                        <a:rPr lang="it-IT" sz="2600" b="0" i="1" smtClean="0">
                          <a:latin typeface="Cambria Math" panose="02040503050406030204" pitchFamily="18" charset="0"/>
                        </a:rPr>
                        <m:t>− </m:t>
                      </m:r>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3</m:t>
                          </m:r>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𝑥</m:t>
                              </m:r>
                            </m:e>
                            <m:sup>
                              <m:r>
                                <a:rPr lang="it-IT" sz="2600" b="0" i="1" smtClean="0">
                                  <a:latin typeface="Cambria Math" panose="02040503050406030204" pitchFamily="18" charset="0"/>
                                </a:rPr>
                                <m:t>2</m:t>
                              </m:r>
                            </m:sup>
                          </m:sSup>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5</m:t>
                              </m:r>
                            </m:sup>
                          </m:sSup>
                        </m:den>
                      </m:f>
                      <m:r>
                        <a:rPr lang="it-IT" sz="2600" b="0" i="1" smtClean="0">
                          <a:latin typeface="Cambria Math" panose="02040503050406030204" pitchFamily="18" charset="0"/>
                        </a:rPr>
                        <m:t>+ </m:t>
                      </m:r>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1</m:t>
                          </m:r>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3</m:t>
                              </m:r>
                            </m:sup>
                          </m:sSup>
                        </m:den>
                      </m:f>
                      <m:r>
                        <a:rPr lang="it-IT" sz="2600" b="0" i="1" smtClean="0">
                          <a:latin typeface="Cambria Math" panose="02040503050406030204" pitchFamily="18" charset="0"/>
                        </a:rPr>
                        <m:t>−</m:t>
                      </m:r>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3</m:t>
                          </m:r>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𝑦</m:t>
                              </m:r>
                            </m:e>
                            <m:sup>
                              <m:r>
                                <a:rPr lang="it-IT" sz="2600" b="0" i="1" smtClean="0">
                                  <a:latin typeface="Cambria Math" panose="02040503050406030204" pitchFamily="18" charset="0"/>
                                </a:rPr>
                                <m:t>2</m:t>
                              </m:r>
                            </m:sup>
                          </m:sSup>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5</m:t>
                              </m:r>
                            </m:sup>
                          </m:sSup>
                        </m:den>
                      </m:f>
                      <m:r>
                        <a:rPr lang="it-IT" sz="2600" b="0" i="1" smtClean="0">
                          <a:latin typeface="Cambria Math" panose="02040503050406030204" pitchFamily="18" charset="0"/>
                        </a:rPr>
                        <m:t>+</m:t>
                      </m:r>
                      <m:f>
                        <m:fPr>
                          <m:ctrlPr>
                            <a:rPr lang="it-IT" sz="2600" i="1">
                              <a:latin typeface="Cambria Math" panose="02040503050406030204" pitchFamily="18" charset="0"/>
                            </a:rPr>
                          </m:ctrlPr>
                        </m:fPr>
                        <m:num>
                          <m:r>
                            <a:rPr lang="it-IT" sz="2600" i="1">
                              <a:latin typeface="Cambria Math" panose="02040503050406030204" pitchFamily="18" charset="0"/>
                            </a:rPr>
                            <m:t>1</m:t>
                          </m:r>
                        </m:num>
                        <m:den>
                          <m:sSup>
                            <m:sSupPr>
                              <m:ctrlPr>
                                <a:rPr lang="it-IT" sz="2600" i="1">
                                  <a:latin typeface="Cambria Math" panose="02040503050406030204" pitchFamily="18" charset="0"/>
                                </a:rPr>
                              </m:ctrlPr>
                            </m:sSupPr>
                            <m:e>
                              <m:r>
                                <a:rPr lang="it-IT" sz="2600" i="1">
                                  <a:latin typeface="Cambria Math" panose="02040503050406030204" pitchFamily="18" charset="0"/>
                                </a:rPr>
                                <m:t>𝑟</m:t>
                              </m:r>
                            </m:e>
                            <m:sup>
                              <m:r>
                                <a:rPr lang="it-IT" sz="2600" i="1">
                                  <a:latin typeface="Cambria Math" panose="02040503050406030204" pitchFamily="18" charset="0"/>
                                </a:rPr>
                                <m:t>3</m:t>
                              </m:r>
                            </m:sup>
                          </m:sSup>
                        </m:den>
                      </m:f>
                      <m:r>
                        <a:rPr lang="it-IT" sz="2600" i="1">
                          <a:latin typeface="Cambria Math" panose="02040503050406030204" pitchFamily="18" charset="0"/>
                        </a:rPr>
                        <m:t>− </m:t>
                      </m:r>
                      <m:f>
                        <m:fPr>
                          <m:ctrlPr>
                            <a:rPr lang="it-IT" sz="2600" i="1">
                              <a:latin typeface="Cambria Math" panose="02040503050406030204" pitchFamily="18" charset="0"/>
                            </a:rPr>
                          </m:ctrlPr>
                        </m:fPr>
                        <m:num>
                          <m:r>
                            <a:rPr lang="it-IT" sz="2600" i="1">
                              <a:latin typeface="Cambria Math" panose="02040503050406030204" pitchFamily="18" charset="0"/>
                            </a:rPr>
                            <m:t>3</m:t>
                          </m:r>
                          <m:sSup>
                            <m:sSupPr>
                              <m:ctrlPr>
                                <a:rPr lang="it-IT" sz="2600" i="1">
                                  <a:latin typeface="Cambria Math" panose="02040503050406030204" pitchFamily="18" charset="0"/>
                                </a:rPr>
                              </m:ctrlPr>
                            </m:sSupPr>
                            <m:e>
                              <m:r>
                                <a:rPr lang="it-IT" sz="2600" b="0" i="1" smtClean="0">
                                  <a:latin typeface="Cambria Math" panose="02040503050406030204" pitchFamily="18" charset="0"/>
                                </a:rPr>
                                <m:t>𝑧</m:t>
                              </m:r>
                            </m:e>
                            <m:sup>
                              <m:r>
                                <a:rPr lang="it-IT" sz="2600" i="1">
                                  <a:latin typeface="Cambria Math" panose="02040503050406030204" pitchFamily="18" charset="0"/>
                                </a:rPr>
                                <m:t>2</m:t>
                              </m:r>
                            </m:sup>
                          </m:sSup>
                        </m:num>
                        <m:den>
                          <m:sSup>
                            <m:sSupPr>
                              <m:ctrlPr>
                                <a:rPr lang="it-IT" sz="2600" i="1">
                                  <a:latin typeface="Cambria Math" panose="02040503050406030204" pitchFamily="18" charset="0"/>
                                </a:rPr>
                              </m:ctrlPr>
                            </m:sSupPr>
                            <m:e>
                              <m:r>
                                <a:rPr lang="it-IT" sz="2600" i="1">
                                  <a:latin typeface="Cambria Math" panose="02040503050406030204" pitchFamily="18" charset="0"/>
                                </a:rPr>
                                <m:t>𝑟</m:t>
                              </m:r>
                            </m:e>
                            <m:sup>
                              <m:r>
                                <a:rPr lang="it-IT" sz="2600" i="1">
                                  <a:latin typeface="Cambria Math" panose="02040503050406030204" pitchFamily="18" charset="0"/>
                                </a:rPr>
                                <m:t>5</m:t>
                              </m:r>
                            </m:sup>
                          </m:sSup>
                        </m:den>
                      </m:f>
                      <m:r>
                        <a:rPr lang="it-IT" sz="2600" b="0" i="1" smtClean="0">
                          <a:latin typeface="Cambria Math" panose="02040503050406030204" pitchFamily="18" charset="0"/>
                        </a:rPr>
                        <m:t>= </m:t>
                      </m:r>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3</m:t>
                          </m:r>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3</m:t>
                              </m:r>
                            </m:sup>
                          </m:sSup>
                        </m:den>
                      </m:f>
                      <m:r>
                        <a:rPr lang="it-IT" sz="2600" b="0" i="1" smtClean="0">
                          <a:latin typeface="Cambria Math" panose="02040503050406030204" pitchFamily="18" charset="0"/>
                        </a:rPr>
                        <m:t>− </m:t>
                      </m:r>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3 </m:t>
                          </m:r>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2</m:t>
                              </m:r>
                            </m:sup>
                          </m:sSup>
                        </m:num>
                        <m:den>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𝑟</m:t>
                              </m:r>
                            </m:e>
                            <m:sup>
                              <m:r>
                                <a:rPr lang="it-IT" sz="2600" b="0" i="1" smtClean="0">
                                  <a:latin typeface="Cambria Math" panose="02040503050406030204" pitchFamily="18" charset="0"/>
                                </a:rPr>
                                <m:t>5</m:t>
                              </m:r>
                            </m:sup>
                          </m:sSup>
                        </m:den>
                      </m:f>
                      <m:r>
                        <a:rPr lang="it-IT" sz="2600" b="0" i="1" smtClean="0">
                          <a:latin typeface="Cambria Math" panose="02040503050406030204" pitchFamily="18" charset="0"/>
                        </a:rPr>
                        <m:t>=0 </m:t>
                      </m:r>
                    </m:oMath>
                  </m:oMathPara>
                </a14:m>
                <a:endParaRPr lang="it-IT" sz="2600" dirty="0"/>
              </a:p>
            </p:txBody>
          </p:sp>
        </mc:Choice>
        <mc:Fallback xmlns="">
          <p:sp>
            <p:nvSpPr>
              <p:cNvPr id="3" name="CasellaDiTesto 2">
                <a:extLst>
                  <a:ext uri="{FF2B5EF4-FFF2-40B4-BE49-F238E27FC236}">
                    <a16:creationId xmlns:a16="http://schemas.microsoft.com/office/drawing/2014/main" id="{AC39D6B5-C27E-4594-93A3-C6121F7EB586}"/>
                  </a:ext>
                </a:extLst>
              </p:cNvPr>
              <p:cNvSpPr txBox="1">
                <a:spLocks noRot="1" noChangeAspect="1" noMove="1" noResize="1" noEditPoints="1" noAdjustHandles="1" noChangeArrowheads="1" noChangeShapeType="1" noTextEdit="1"/>
              </p:cNvSpPr>
              <p:nvPr/>
            </p:nvSpPr>
            <p:spPr>
              <a:xfrm>
                <a:off x="233515" y="3294100"/>
                <a:ext cx="7866384" cy="800284"/>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DF02BCBA-5176-4ED0-A1C2-ED38F5909527}"/>
                  </a:ext>
                </a:extLst>
              </p:cNvPr>
              <p:cNvSpPr txBox="1"/>
              <p:nvPr/>
            </p:nvSpPr>
            <p:spPr>
              <a:xfrm>
                <a:off x="5698876" y="4417721"/>
                <a:ext cx="2642711"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𝜌</m:t>
                          </m:r>
                        </m:e>
                        <m:sub>
                          <m:r>
                            <a:rPr lang="it-IT" sz="3200" b="0" i="1" smtClean="0">
                              <a:latin typeface="Cambria Math" panose="02040503050406030204" pitchFamily="18" charset="0"/>
                            </a:rPr>
                            <m:t>𝑃</m:t>
                          </m:r>
                        </m:sub>
                      </m:sSub>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𝑃</m:t>
                          </m:r>
                        </m:e>
                      </m:acc>
                      <m:r>
                        <a:rPr lang="it-IT" sz="3200" b="0" i="1" smtClean="0">
                          <a:latin typeface="Cambria Math" panose="02040503050406030204" pitchFamily="18" charset="0"/>
                        </a:rPr>
                        <m:t>=0</m:t>
                      </m:r>
                    </m:oMath>
                  </m:oMathPara>
                </a14:m>
                <a:endParaRPr lang="it-IT" sz="3200" dirty="0"/>
              </a:p>
            </p:txBody>
          </p:sp>
        </mc:Choice>
        <mc:Fallback xmlns="">
          <p:sp>
            <p:nvSpPr>
              <p:cNvPr id="4" name="CasellaDiTesto 3">
                <a:extLst>
                  <a:ext uri="{FF2B5EF4-FFF2-40B4-BE49-F238E27FC236}">
                    <a16:creationId xmlns:a16="http://schemas.microsoft.com/office/drawing/2014/main" id="{DF02BCBA-5176-4ED0-A1C2-ED38F5909527}"/>
                  </a:ext>
                </a:extLst>
              </p:cNvPr>
              <p:cNvSpPr txBox="1">
                <a:spLocks noRot="1" noChangeAspect="1" noMove="1" noResize="1" noEditPoints="1" noAdjustHandles="1" noChangeArrowheads="1" noChangeShapeType="1" noTextEdit="1"/>
              </p:cNvSpPr>
              <p:nvPr/>
            </p:nvSpPr>
            <p:spPr>
              <a:xfrm>
                <a:off x="5698876" y="4417721"/>
                <a:ext cx="2642711" cy="55233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01534F9B-3C78-44FC-A9D4-6DAECB772B09}"/>
                  </a:ext>
                </a:extLst>
              </p:cNvPr>
              <p:cNvSpPr/>
              <p:nvPr/>
            </p:nvSpPr>
            <p:spPr>
              <a:xfrm>
                <a:off x="0" y="1926468"/>
                <a:ext cx="12192000" cy="9215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sz="2600" b="0" i="1" smtClean="0">
                          <a:latin typeface="Cambria Math" panose="02040503050406030204" pitchFamily="18" charset="0"/>
                          <a:ea typeface="Cambria Math" panose="02040503050406030204" pitchFamily="18" charset="0"/>
                        </a:rPr>
                        <m:t>=</m:t>
                      </m:r>
                      <m:f>
                        <m:fPr>
                          <m:ctrlPr>
                            <a:rPr lang="it-IT" sz="2600" i="1">
                              <a:latin typeface="Cambria Math" panose="02040503050406030204" pitchFamily="18" charset="0"/>
                              <a:ea typeface="Cambria Math" panose="02040503050406030204" pitchFamily="18" charset="0"/>
                            </a:rPr>
                          </m:ctrlPr>
                        </m:fPr>
                        <m:num>
                          <m:r>
                            <a:rPr lang="it-IT" sz="2600" i="1">
                              <a:latin typeface="Cambria Math" panose="02040503050406030204" pitchFamily="18" charset="0"/>
                              <a:ea typeface="Cambria Math" panose="02040503050406030204" pitchFamily="18" charset="0"/>
                            </a:rPr>
                            <m:t>𝜕</m:t>
                          </m:r>
                        </m:num>
                        <m:den>
                          <m:r>
                            <a:rPr lang="it-IT" sz="2600" i="1">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𝑥</m:t>
                          </m:r>
                        </m:den>
                      </m:f>
                      <m:r>
                        <a:rPr lang="it-IT" sz="2600" i="1">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𝑥</m:t>
                      </m:r>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sSup>
                            <m:sSupPr>
                              <m:ctrlPr>
                                <a:rPr lang="it-IT" sz="2600" i="1">
                                  <a:latin typeface="Cambria Math" panose="02040503050406030204" pitchFamily="18" charset="0"/>
                                  <a:ea typeface="Cambria Math" panose="02040503050406030204" pitchFamily="18" charset="0"/>
                                </a:rPr>
                              </m:ctrlPr>
                            </m:sSupPr>
                            <m:e>
                              <m:r>
                                <a:rPr lang="it-IT" sz="2600" i="1">
                                  <a:latin typeface="Cambria Math" panose="02040503050406030204" pitchFamily="18" charset="0"/>
                                  <a:ea typeface="Cambria Math" panose="02040503050406030204" pitchFamily="18" charset="0"/>
                                </a:rPr>
                                <m:t>𝑥</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r>
                                <a:rPr lang="it-IT" sz="2600" i="1">
                                  <a:latin typeface="Cambria Math" panose="02040503050406030204" pitchFamily="18" charset="0"/>
                                  <a:ea typeface="Cambria Math" panose="02040503050406030204" pitchFamily="18" charset="0"/>
                                </a:rPr>
                                <m:t>𝑦</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r>
                                <a:rPr lang="it-IT" sz="2600" b="0" i="1" smtClean="0">
                                  <a:latin typeface="Cambria Math" panose="02040503050406030204" pitchFamily="18" charset="0"/>
                                  <a:ea typeface="Cambria Math" panose="02040503050406030204" pitchFamily="18" charset="0"/>
                                </a:rPr>
                                <m:t>𝑧</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e>
                        <m:sup>
                          <m:r>
                            <a:rPr lang="it-IT" sz="2600" i="1">
                              <a:latin typeface="Cambria Math" panose="02040503050406030204" pitchFamily="18" charset="0"/>
                              <a:ea typeface="Cambria Math" panose="02040503050406030204" pitchFamily="18" charset="0"/>
                            </a:rPr>
                            <m:t>−</m:t>
                          </m:r>
                          <m:f>
                            <m:fPr>
                              <m:ctrlPr>
                                <a:rPr lang="it-IT" sz="2600" i="1">
                                  <a:latin typeface="Cambria Math" panose="02040503050406030204" pitchFamily="18" charset="0"/>
                                  <a:ea typeface="Cambria Math" panose="02040503050406030204" pitchFamily="18" charset="0"/>
                                </a:rPr>
                              </m:ctrlPr>
                            </m:fPr>
                            <m:num>
                              <m:r>
                                <a:rPr lang="it-IT" sz="2600" i="1">
                                  <a:latin typeface="Cambria Math" panose="02040503050406030204" pitchFamily="18" charset="0"/>
                                  <a:ea typeface="Cambria Math" panose="02040503050406030204" pitchFamily="18" charset="0"/>
                                </a:rPr>
                                <m:t>3</m:t>
                              </m:r>
                            </m:num>
                            <m:den>
                              <m:r>
                                <a:rPr lang="it-IT" sz="2600" i="1">
                                  <a:latin typeface="Cambria Math" panose="02040503050406030204" pitchFamily="18" charset="0"/>
                                  <a:ea typeface="Cambria Math" panose="02040503050406030204" pitchFamily="18" charset="0"/>
                                </a:rPr>
                                <m:t>2</m:t>
                              </m:r>
                            </m:den>
                          </m:f>
                        </m:sup>
                      </m:sSup>
                      <m:r>
                        <a:rPr lang="it-IT" sz="2600" b="0" i="1" smtClean="0">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m:t>
                      </m:r>
                      <m:f>
                        <m:fPr>
                          <m:ctrlPr>
                            <a:rPr lang="it-IT" sz="2600" i="1">
                              <a:latin typeface="Cambria Math" panose="02040503050406030204" pitchFamily="18" charset="0"/>
                              <a:ea typeface="Cambria Math" panose="02040503050406030204" pitchFamily="18" charset="0"/>
                            </a:rPr>
                          </m:ctrlPr>
                        </m:fPr>
                        <m:num>
                          <m:r>
                            <a:rPr lang="it-IT" sz="2600" i="1">
                              <a:latin typeface="Cambria Math" panose="02040503050406030204" pitchFamily="18" charset="0"/>
                              <a:ea typeface="Cambria Math" panose="02040503050406030204" pitchFamily="18" charset="0"/>
                            </a:rPr>
                            <m:t>𝜕</m:t>
                          </m:r>
                        </m:num>
                        <m:den>
                          <m:r>
                            <a:rPr lang="it-IT" sz="2600" i="1">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𝑦</m:t>
                          </m:r>
                        </m:den>
                      </m:f>
                      <m:r>
                        <a:rPr lang="it-IT" sz="2600" i="1">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𝑦</m:t>
                      </m:r>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sSup>
                            <m:sSupPr>
                              <m:ctrlPr>
                                <a:rPr lang="it-IT" sz="2600" i="1">
                                  <a:latin typeface="Cambria Math" panose="02040503050406030204" pitchFamily="18" charset="0"/>
                                  <a:ea typeface="Cambria Math" panose="02040503050406030204" pitchFamily="18" charset="0"/>
                                </a:rPr>
                              </m:ctrlPr>
                            </m:sSupPr>
                            <m:e>
                              <m:r>
                                <a:rPr lang="it-IT" sz="2600" i="1">
                                  <a:latin typeface="Cambria Math" panose="02040503050406030204" pitchFamily="18" charset="0"/>
                                  <a:ea typeface="Cambria Math" panose="02040503050406030204" pitchFamily="18" charset="0"/>
                                </a:rPr>
                                <m:t>𝑥</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r>
                                <a:rPr lang="it-IT" sz="2600" i="1">
                                  <a:latin typeface="Cambria Math" panose="02040503050406030204" pitchFamily="18" charset="0"/>
                                  <a:ea typeface="Cambria Math" panose="02040503050406030204" pitchFamily="18" charset="0"/>
                                </a:rPr>
                                <m:t>𝑦</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r>
                                <a:rPr lang="it-IT" sz="2600" b="0" i="1" smtClean="0">
                                  <a:latin typeface="Cambria Math" panose="02040503050406030204" pitchFamily="18" charset="0"/>
                                  <a:ea typeface="Cambria Math" panose="02040503050406030204" pitchFamily="18" charset="0"/>
                                </a:rPr>
                                <m:t>𝑧</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e>
                        <m:sup>
                          <m:r>
                            <a:rPr lang="it-IT" sz="2600" i="1">
                              <a:latin typeface="Cambria Math" panose="02040503050406030204" pitchFamily="18" charset="0"/>
                              <a:ea typeface="Cambria Math" panose="02040503050406030204" pitchFamily="18" charset="0"/>
                            </a:rPr>
                            <m:t>−</m:t>
                          </m:r>
                          <m:f>
                            <m:fPr>
                              <m:ctrlPr>
                                <a:rPr lang="it-IT" sz="2600" i="1">
                                  <a:latin typeface="Cambria Math" panose="02040503050406030204" pitchFamily="18" charset="0"/>
                                  <a:ea typeface="Cambria Math" panose="02040503050406030204" pitchFamily="18" charset="0"/>
                                </a:rPr>
                              </m:ctrlPr>
                            </m:fPr>
                            <m:num>
                              <m:r>
                                <a:rPr lang="it-IT" sz="2600" i="1">
                                  <a:latin typeface="Cambria Math" panose="02040503050406030204" pitchFamily="18" charset="0"/>
                                  <a:ea typeface="Cambria Math" panose="02040503050406030204" pitchFamily="18" charset="0"/>
                                </a:rPr>
                                <m:t>3</m:t>
                              </m:r>
                            </m:num>
                            <m:den>
                              <m:r>
                                <a:rPr lang="it-IT" sz="2600" i="1">
                                  <a:latin typeface="Cambria Math" panose="02040503050406030204" pitchFamily="18" charset="0"/>
                                  <a:ea typeface="Cambria Math" panose="02040503050406030204" pitchFamily="18" charset="0"/>
                                </a:rPr>
                                <m:t>2</m:t>
                              </m:r>
                            </m:den>
                          </m:f>
                        </m:sup>
                      </m:sSup>
                      <m:r>
                        <a:rPr lang="it-IT" sz="2600" b="0" i="1" smtClean="0">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m:t>
                      </m:r>
                      <m:f>
                        <m:fPr>
                          <m:ctrlPr>
                            <a:rPr lang="it-IT" sz="2600" i="1">
                              <a:latin typeface="Cambria Math" panose="02040503050406030204" pitchFamily="18" charset="0"/>
                              <a:ea typeface="Cambria Math" panose="02040503050406030204" pitchFamily="18" charset="0"/>
                            </a:rPr>
                          </m:ctrlPr>
                        </m:fPr>
                        <m:num>
                          <m:r>
                            <a:rPr lang="it-IT" sz="2600" i="1">
                              <a:latin typeface="Cambria Math" panose="02040503050406030204" pitchFamily="18" charset="0"/>
                              <a:ea typeface="Cambria Math" panose="02040503050406030204" pitchFamily="18" charset="0"/>
                            </a:rPr>
                            <m:t>𝜕</m:t>
                          </m:r>
                        </m:num>
                        <m:den>
                          <m:r>
                            <a:rPr lang="it-IT" sz="2600" i="1">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𝑧</m:t>
                          </m:r>
                        </m:den>
                      </m:f>
                      <m:r>
                        <a:rPr lang="it-IT" sz="2600" i="1">
                          <a:latin typeface="Cambria Math" panose="02040503050406030204" pitchFamily="18" charset="0"/>
                          <a:ea typeface="Cambria Math" panose="02040503050406030204" pitchFamily="18" charset="0"/>
                        </a:rPr>
                        <m:t>(</m:t>
                      </m:r>
                      <m:r>
                        <a:rPr lang="it-IT" sz="2600" i="1">
                          <a:latin typeface="Cambria Math" panose="02040503050406030204" pitchFamily="18" charset="0"/>
                          <a:ea typeface="Cambria Math" panose="02040503050406030204" pitchFamily="18" charset="0"/>
                        </a:rPr>
                        <m:t>𝑧</m:t>
                      </m:r>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sSup>
                            <m:sSupPr>
                              <m:ctrlPr>
                                <a:rPr lang="it-IT" sz="2600" i="1">
                                  <a:latin typeface="Cambria Math" panose="02040503050406030204" pitchFamily="18" charset="0"/>
                                  <a:ea typeface="Cambria Math" panose="02040503050406030204" pitchFamily="18" charset="0"/>
                                </a:rPr>
                              </m:ctrlPr>
                            </m:sSupPr>
                            <m:e>
                              <m:r>
                                <a:rPr lang="it-IT" sz="2600" i="1">
                                  <a:latin typeface="Cambria Math" panose="02040503050406030204" pitchFamily="18" charset="0"/>
                                  <a:ea typeface="Cambria Math" panose="02040503050406030204" pitchFamily="18" charset="0"/>
                                </a:rPr>
                                <m:t>𝑥</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r>
                                <a:rPr lang="it-IT" sz="2600" i="1">
                                  <a:latin typeface="Cambria Math" panose="02040503050406030204" pitchFamily="18" charset="0"/>
                                  <a:ea typeface="Cambria Math" panose="02040503050406030204" pitchFamily="18" charset="0"/>
                                </a:rPr>
                                <m:t>𝑦</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sSup>
                            <m:sSupPr>
                              <m:ctrlPr>
                                <a:rPr lang="it-IT" sz="2600" i="1">
                                  <a:latin typeface="Cambria Math" panose="02040503050406030204" pitchFamily="18" charset="0"/>
                                  <a:ea typeface="Cambria Math" panose="02040503050406030204" pitchFamily="18" charset="0"/>
                                </a:rPr>
                              </m:ctrlPr>
                            </m:sSupPr>
                            <m:e>
                              <m:r>
                                <a:rPr lang="it-IT" sz="2600" b="0" i="1" smtClean="0">
                                  <a:latin typeface="Cambria Math" panose="02040503050406030204" pitchFamily="18" charset="0"/>
                                  <a:ea typeface="Cambria Math" panose="02040503050406030204" pitchFamily="18" charset="0"/>
                                </a:rPr>
                                <m:t>𝑧</m:t>
                              </m:r>
                            </m:e>
                            <m:sup>
                              <m:r>
                                <a:rPr lang="it-IT" sz="2600" i="1">
                                  <a:latin typeface="Cambria Math" panose="02040503050406030204" pitchFamily="18" charset="0"/>
                                  <a:ea typeface="Cambria Math" panose="02040503050406030204" pitchFamily="18" charset="0"/>
                                </a:rPr>
                                <m:t>2</m:t>
                              </m:r>
                            </m:sup>
                          </m:sSup>
                          <m:r>
                            <a:rPr lang="it-IT" sz="2600" i="1">
                              <a:latin typeface="Cambria Math" panose="02040503050406030204" pitchFamily="18" charset="0"/>
                              <a:ea typeface="Cambria Math" panose="02040503050406030204" pitchFamily="18" charset="0"/>
                            </a:rPr>
                            <m:t>)</m:t>
                          </m:r>
                        </m:e>
                        <m:sup>
                          <m:r>
                            <a:rPr lang="it-IT" sz="2600" i="1">
                              <a:latin typeface="Cambria Math" panose="02040503050406030204" pitchFamily="18" charset="0"/>
                              <a:ea typeface="Cambria Math" panose="02040503050406030204" pitchFamily="18" charset="0"/>
                            </a:rPr>
                            <m:t>−</m:t>
                          </m:r>
                          <m:f>
                            <m:fPr>
                              <m:ctrlPr>
                                <a:rPr lang="it-IT" sz="2600" i="1">
                                  <a:latin typeface="Cambria Math" panose="02040503050406030204" pitchFamily="18" charset="0"/>
                                  <a:ea typeface="Cambria Math" panose="02040503050406030204" pitchFamily="18" charset="0"/>
                                </a:rPr>
                              </m:ctrlPr>
                            </m:fPr>
                            <m:num>
                              <m:r>
                                <a:rPr lang="it-IT" sz="2600" i="1">
                                  <a:latin typeface="Cambria Math" panose="02040503050406030204" pitchFamily="18" charset="0"/>
                                  <a:ea typeface="Cambria Math" panose="02040503050406030204" pitchFamily="18" charset="0"/>
                                </a:rPr>
                                <m:t>3</m:t>
                              </m:r>
                            </m:num>
                            <m:den>
                              <m:r>
                                <a:rPr lang="it-IT" sz="2600" i="1">
                                  <a:latin typeface="Cambria Math" panose="02040503050406030204" pitchFamily="18" charset="0"/>
                                  <a:ea typeface="Cambria Math" panose="02040503050406030204" pitchFamily="18" charset="0"/>
                                </a:rPr>
                                <m:t>2</m:t>
                              </m:r>
                            </m:den>
                          </m:f>
                        </m:sup>
                      </m:sSup>
                      <m:r>
                        <a:rPr lang="it-IT" sz="2600" b="0" i="1" smtClean="0">
                          <a:latin typeface="Cambria Math" panose="02040503050406030204" pitchFamily="18" charset="0"/>
                          <a:ea typeface="Cambria Math" panose="02040503050406030204" pitchFamily="18" charset="0"/>
                        </a:rPr>
                        <m:t>)=</m:t>
                      </m:r>
                    </m:oMath>
                  </m:oMathPara>
                </a14:m>
                <a:endParaRPr lang="it-IT" sz="2600" dirty="0"/>
              </a:p>
            </p:txBody>
          </p:sp>
        </mc:Choice>
        <mc:Fallback xmlns="">
          <p:sp>
            <p:nvSpPr>
              <p:cNvPr id="7" name="Rettangolo 6">
                <a:extLst>
                  <a:ext uri="{FF2B5EF4-FFF2-40B4-BE49-F238E27FC236}">
                    <a16:creationId xmlns:a16="http://schemas.microsoft.com/office/drawing/2014/main" id="{01534F9B-3C78-44FC-A9D4-6DAECB772B09}"/>
                  </a:ext>
                </a:extLst>
              </p:cNvPr>
              <p:cNvSpPr>
                <a:spLocks noRot="1" noChangeAspect="1" noMove="1" noResize="1" noEditPoints="1" noAdjustHandles="1" noChangeArrowheads="1" noChangeShapeType="1" noTextEdit="1"/>
              </p:cNvSpPr>
              <p:nvPr/>
            </p:nvSpPr>
            <p:spPr>
              <a:xfrm>
                <a:off x="0" y="1926468"/>
                <a:ext cx="12192000" cy="921599"/>
              </a:xfrm>
              <a:prstGeom prst="rect">
                <a:avLst/>
              </a:prstGeom>
              <a:blipFill>
                <a:blip r:embed="rId5"/>
                <a:stretch>
                  <a:fillRect/>
                </a:stretch>
              </a:blipFill>
            </p:spPr>
            <p:txBody>
              <a:bodyPr/>
              <a:lstStyle/>
              <a:p>
                <a:r>
                  <a:rPr lang="it-IT">
                    <a:noFill/>
                  </a:rPr>
                  <a:t> </a:t>
                </a:r>
              </a:p>
            </p:txBody>
          </p:sp>
        </mc:Fallback>
      </mc:AlternateContent>
      <p:cxnSp>
        <p:nvCxnSpPr>
          <p:cNvPr id="6" name="Connettore diritto 5">
            <a:extLst>
              <a:ext uri="{FF2B5EF4-FFF2-40B4-BE49-F238E27FC236}">
                <a16:creationId xmlns:a16="http://schemas.microsoft.com/office/drawing/2014/main" id="{764CCDF1-45D9-4B37-920B-ABBB782BCFB3}"/>
              </a:ext>
            </a:extLst>
          </p:cNvPr>
          <p:cNvCxnSpPr/>
          <p:nvPr/>
        </p:nvCxnSpPr>
        <p:spPr>
          <a:xfrm flipV="1">
            <a:off x="7020232" y="3390908"/>
            <a:ext cx="309716" cy="2897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7C47D7C3-E767-4F27-8509-BDECDCE1B628}"/>
              </a:ext>
            </a:extLst>
          </p:cNvPr>
          <p:cNvCxnSpPr>
            <a:cxnSpLocks/>
          </p:cNvCxnSpPr>
          <p:nvPr/>
        </p:nvCxnSpPr>
        <p:spPr>
          <a:xfrm flipV="1">
            <a:off x="7020232" y="3802649"/>
            <a:ext cx="309716" cy="16975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Freccia a destra 4">
            <a:extLst>
              <a:ext uri="{FF2B5EF4-FFF2-40B4-BE49-F238E27FC236}">
                <a16:creationId xmlns:a16="http://schemas.microsoft.com/office/drawing/2014/main" id="{A4243DB0-589F-4775-8100-A8AE43729372}"/>
              </a:ext>
            </a:extLst>
          </p:cNvPr>
          <p:cNvSpPr/>
          <p:nvPr/>
        </p:nvSpPr>
        <p:spPr>
          <a:xfrm>
            <a:off x="3763450" y="4523014"/>
            <a:ext cx="1207261" cy="447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72EB49F-0AE2-436A-92A0-E1AD33D45A31}"/>
              </a:ext>
            </a:extLst>
          </p:cNvPr>
          <p:cNvSpPr txBox="1"/>
          <p:nvPr/>
        </p:nvSpPr>
        <p:spPr>
          <a:xfrm>
            <a:off x="175148" y="5664038"/>
            <a:ext cx="11841703" cy="461665"/>
          </a:xfrm>
          <a:prstGeom prst="rect">
            <a:avLst/>
          </a:prstGeom>
          <a:noFill/>
        </p:spPr>
        <p:txBody>
          <a:bodyPr wrap="none" rtlCol="0">
            <a:spAutoFit/>
          </a:bodyPr>
          <a:lstStyle/>
          <a:p>
            <a:r>
              <a:rPr lang="it-IT" sz="2400" dirty="0"/>
              <a:t>La densità volumetrica delle cariche di polarizzazione risulta nulla in ogni punto del dielettrico</a:t>
            </a:r>
          </a:p>
        </p:txBody>
      </p:sp>
    </p:spTree>
    <p:extLst>
      <p:ext uri="{BB962C8B-B14F-4D97-AF65-F5344CB8AC3E}">
        <p14:creationId xmlns:p14="http://schemas.microsoft.com/office/powerpoint/2010/main" val="30821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5"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FAE8B17-6DB2-475F-A632-263364F12665}"/>
                  </a:ext>
                </a:extLst>
              </p:cNvPr>
              <p:cNvSpPr txBox="1"/>
              <p:nvPr/>
            </p:nvSpPr>
            <p:spPr>
              <a:xfrm>
                <a:off x="5068828" y="5228797"/>
                <a:ext cx="4052135" cy="693010"/>
              </a:xfrm>
              <a:prstGeom prst="rect">
                <a:avLst/>
              </a:prstGeom>
              <a:noFill/>
            </p:spPr>
            <p:txBody>
              <a:bodyPr wrap="none" lIns="0" tIns="0" rIns="0" bIns="0" rtlCol="0">
                <a:spAutoFit/>
              </a:bodyPr>
              <a:lstStyle/>
              <a:p>
                <a14:m>
                  <m:oMath xmlns:m="http://schemas.openxmlformats.org/officeDocument/2006/math">
                    <m:r>
                      <a:rPr lang="it-IT" sz="2800" i="1" smtClean="0">
                        <a:latin typeface="Cambria Math" panose="02040503050406030204" pitchFamily="18" charset="0"/>
                        <a:ea typeface="Cambria Math" panose="02040503050406030204" pitchFamily="18" charset="0"/>
                      </a:rPr>
                      <m:t>𝜎</m:t>
                    </m:r>
                    <m:r>
                      <a:rPr lang="it-IT" sz="2800" b="0" i="1" smtClean="0">
                        <a:latin typeface="Cambria Math" panose="02040503050406030204" pitchFamily="18" charset="0"/>
                        <a:ea typeface="Cambria Math" panose="02040503050406030204" pitchFamily="18" charset="0"/>
                      </a:rPr>
                      <m:t>+</m:t>
                    </m:r>
                    <m:sSub>
                      <m:sSubPr>
                        <m:ctrlPr>
                          <a:rPr lang="it-IT" sz="2800" b="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𝜎</m:t>
                        </m:r>
                      </m:e>
                      <m:sub>
                        <m:r>
                          <a:rPr lang="it-IT" sz="2800" b="0" i="1" smtClean="0">
                            <a:latin typeface="Cambria Math" panose="02040503050406030204" pitchFamily="18" charset="0"/>
                            <a:ea typeface="Cambria Math" panose="02040503050406030204" pitchFamily="18" charset="0"/>
                          </a:rPr>
                          <m:t>𝑃</m:t>
                        </m:r>
                      </m:sub>
                    </m:sSub>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𝜎</m:t>
                    </m:r>
                    <m:r>
                      <a:rPr lang="it-IT" sz="2800" b="0" i="1" smtClean="0">
                        <a:latin typeface="Cambria Math" panose="02040503050406030204" pitchFamily="18" charset="0"/>
                        <a:ea typeface="Cambria Math" panose="02040503050406030204" pitchFamily="18" charset="0"/>
                      </a:rPr>
                      <m:t>−</m:t>
                    </m:r>
                    <m:f>
                      <m:fPr>
                        <m:ctrlPr>
                          <a:rPr lang="it-IT" sz="2800" i="1">
                            <a:solidFill>
                              <a:prstClr val="black"/>
                            </a:solidFill>
                            <a:latin typeface="Cambria Math" panose="02040503050406030204" pitchFamily="18" charset="0"/>
                          </a:rPr>
                        </m:ctrlPr>
                      </m:fPr>
                      <m:num>
                        <m:d>
                          <m:dPr>
                            <m:ctrlPr>
                              <a:rPr lang="it-IT" sz="2800" i="1">
                                <a:solidFill>
                                  <a:prstClr val="black"/>
                                </a:solidFill>
                                <a:latin typeface="Cambria Math" panose="02040503050406030204" pitchFamily="18" charset="0"/>
                              </a:rPr>
                            </m:ctrlPr>
                          </m:dPr>
                          <m:e>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r>
                              <a:rPr lang="it-IT" sz="2800" i="1">
                                <a:solidFill>
                                  <a:prstClr val="black"/>
                                </a:solidFill>
                                <a:latin typeface="Cambria Math" panose="02040503050406030204" pitchFamily="18" charset="0"/>
                                <a:ea typeface="Cambria Math" panose="02040503050406030204" pitchFamily="18" charset="0"/>
                              </a:rPr>
                              <m:t>−1</m:t>
                            </m:r>
                          </m:e>
                        </m:d>
                      </m:num>
                      <m:den>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den>
                    </m:f>
                    <m:r>
                      <a:rPr lang="it-IT" sz="2800" i="1" smtClean="0">
                        <a:solidFill>
                          <a:prstClr val="black"/>
                        </a:solidFill>
                        <a:latin typeface="Cambria Math" panose="02040503050406030204" pitchFamily="18" charset="0"/>
                        <a:ea typeface="Cambria Math" panose="02040503050406030204" pitchFamily="18" charset="0"/>
                      </a:rPr>
                      <m:t>𝜎</m:t>
                    </m:r>
                    <m:r>
                      <a:rPr lang="it-IT" sz="2800" b="0" i="0" smtClean="0">
                        <a:solidFill>
                          <a:prstClr val="black"/>
                        </a:solidFill>
                        <a:latin typeface="Cambria Math" panose="02040503050406030204" pitchFamily="18" charset="0"/>
                        <a:ea typeface="Cambria Math" panose="02040503050406030204" pitchFamily="18" charset="0"/>
                      </a:rPr>
                      <m:t>=</m:t>
                    </m:r>
                    <m:f>
                      <m:fPr>
                        <m:ctrlPr>
                          <a:rPr lang="it-IT" sz="2800" b="0" i="1" smtClean="0">
                            <a:solidFill>
                              <a:prstClr val="black"/>
                            </a:solidFill>
                            <a:latin typeface="Cambria Math" panose="02040503050406030204" pitchFamily="18" charset="0"/>
                            <a:ea typeface="Cambria Math" panose="02040503050406030204" pitchFamily="18" charset="0"/>
                          </a:rPr>
                        </m:ctrlPr>
                      </m:fPr>
                      <m:num>
                        <m:r>
                          <a:rPr lang="it-IT" sz="2800" b="0" i="1" smtClean="0">
                            <a:solidFill>
                              <a:prstClr val="black"/>
                            </a:solidFill>
                            <a:latin typeface="Cambria Math" panose="02040503050406030204" pitchFamily="18" charset="0"/>
                            <a:ea typeface="Cambria Math" panose="02040503050406030204" pitchFamily="18" charset="0"/>
                          </a:rPr>
                          <m:t>𝜎</m:t>
                        </m:r>
                      </m:num>
                      <m:den>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den>
                    </m:f>
                  </m:oMath>
                </a14:m>
                <a:r>
                  <a:rPr lang="it-IT" sz="2800" dirty="0"/>
                  <a:t> </a:t>
                </a:r>
              </a:p>
            </p:txBody>
          </p:sp>
        </mc:Choice>
        <mc:Fallback xmlns="">
          <p:sp>
            <p:nvSpPr>
              <p:cNvPr id="2" name="CasellaDiTesto 1">
                <a:extLst>
                  <a:ext uri="{FF2B5EF4-FFF2-40B4-BE49-F238E27FC236}">
                    <a16:creationId xmlns:a16="http://schemas.microsoft.com/office/drawing/2014/main" id="{AFAE8B17-6DB2-475F-A632-263364F12665}"/>
                  </a:ext>
                </a:extLst>
              </p:cNvPr>
              <p:cNvSpPr txBox="1">
                <a:spLocks noRot="1" noChangeAspect="1" noMove="1" noResize="1" noEditPoints="1" noAdjustHandles="1" noChangeArrowheads="1" noChangeShapeType="1" noTextEdit="1"/>
              </p:cNvSpPr>
              <p:nvPr/>
            </p:nvSpPr>
            <p:spPr>
              <a:xfrm>
                <a:off x="5068828" y="5228797"/>
                <a:ext cx="4052135" cy="69301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4F3105A-1B9A-4146-8A42-76C04C77C0E7}"/>
                  </a:ext>
                </a:extLst>
              </p:cNvPr>
              <p:cNvSpPr txBox="1"/>
              <p:nvPr/>
            </p:nvSpPr>
            <p:spPr>
              <a:xfrm>
                <a:off x="4854801" y="2027357"/>
                <a:ext cx="1311193" cy="430887"/>
              </a:xfrm>
              <a:prstGeom prst="rect">
                <a:avLst/>
              </a:prstGeom>
              <a:noFill/>
            </p:spPr>
            <p:txBody>
              <a:bodyPr wrap="none" lIns="0" tIns="0" rIns="0" bIns="0" rtlCol="0">
                <a:spAutoFit/>
              </a:bodyPr>
              <a:lstStyle/>
              <a:p>
                <a:r>
                  <a:rPr lang="it-IT" sz="2800" dirty="0"/>
                  <a:t>Se </a:t>
                </a:r>
                <a14:m>
                  <m:oMath xmlns:m="http://schemas.openxmlformats.org/officeDocument/2006/math">
                    <m:r>
                      <a:rPr lang="it-IT" sz="2800" b="0" i="1" smtClean="0">
                        <a:latin typeface="Cambria Math" panose="02040503050406030204" pitchFamily="18" charset="0"/>
                      </a:rPr>
                      <m:t>𝑟</m:t>
                    </m:r>
                    <m:r>
                      <a:rPr lang="it-IT" sz="2800" b="0" i="1" smtClean="0">
                        <a:latin typeface="Cambria Math" panose="02040503050406030204" pitchFamily="18" charset="0"/>
                      </a:rPr>
                      <m:t>=</m:t>
                    </m:r>
                    <m:r>
                      <a:rPr lang="it-IT" sz="2800" b="0" i="1" smtClean="0">
                        <a:latin typeface="Cambria Math" panose="02040503050406030204" pitchFamily="18" charset="0"/>
                      </a:rPr>
                      <m:t>𝑅</m:t>
                    </m:r>
                  </m:oMath>
                </a14:m>
                <a:endParaRPr lang="it-IT" sz="2800" dirty="0"/>
              </a:p>
            </p:txBody>
          </p:sp>
        </mc:Choice>
        <mc:Fallback xmlns="">
          <p:sp>
            <p:nvSpPr>
              <p:cNvPr id="6" name="CasellaDiTesto 5">
                <a:extLst>
                  <a:ext uri="{FF2B5EF4-FFF2-40B4-BE49-F238E27FC236}">
                    <a16:creationId xmlns:a16="http://schemas.microsoft.com/office/drawing/2014/main" id="{A4F3105A-1B9A-4146-8A42-76C04C77C0E7}"/>
                  </a:ext>
                </a:extLst>
              </p:cNvPr>
              <p:cNvSpPr txBox="1">
                <a:spLocks noRot="1" noChangeAspect="1" noMove="1" noResize="1" noEditPoints="1" noAdjustHandles="1" noChangeArrowheads="1" noChangeShapeType="1" noTextEdit="1"/>
              </p:cNvSpPr>
              <p:nvPr/>
            </p:nvSpPr>
            <p:spPr>
              <a:xfrm>
                <a:off x="4854801" y="2027357"/>
                <a:ext cx="1311193" cy="430887"/>
              </a:xfrm>
              <a:prstGeom prst="rect">
                <a:avLst/>
              </a:prstGeom>
              <a:blipFill>
                <a:blip r:embed="rId3"/>
                <a:stretch>
                  <a:fillRect l="-16279" t="-24286" b="-514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8AA0699C-691A-4CD6-823C-6CAEC5399E46}"/>
                  </a:ext>
                </a:extLst>
              </p:cNvPr>
              <p:cNvSpPr/>
              <p:nvPr/>
            </p:nvSpPr>
            <p:spPr>
              <a:xfrm>
                <a:off x="4046243" y="3497129"/>
                <a:ext cx="7530972" cy="785343"/>
              </a:xfrm>
              <a:prstGeom prst="rect">
                <a:avLst/>
              </a:prstGeom>
            </p:spPr>
            <p:txBody>
              <a:bodyPr wrap="none">
                <a:spAutoFit/>
              </a:bodyPr>
              <a:lstStyle/>
              <a:p>
                <a14:m>
                  <m:oMath xmlns:m="http://schemas.openxmlformats.org/officeDocument/2006/math">
                    <m:sSub>
                      <m:sSubPr>
                        <m:ctrlPr>
                          <a:rPr lang="it-IT" sz="2800" i="1" smtClean="0">
                            <a:solidFill>
                              <a:prstClr val="black"/>
                            </a:solidFill>
                            <a:latin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𝜎</m:t>
                        </m:r>
                      </m:e>
                      <m:sub>
                        <m:r>
                          <a:rPr lang="it-IT" sz="2800" i="1">
                            <a:solidFill>
                              <a:prstClr val="black"/>
                            </a:solidFill>
                            <a:latin typeface="Cambria Math" panose="02040503050406030204" pitchFamily="18" charset="0"/>
                          </a:rPr>
                          <m:t>𝑝</m:t>
                        </m:r>
                        <m:r>
                          <a:rPr lang="it-IT" sz="2800" i="1">
                            <a:solidFill>
                              <a:prstClr val="black"/>
                            </a:solidFill>
                            <a:latin typeface="Cambria Math" panose="02040503050406030204" pitchFamily="18" charset="0"/>
                          </a:rPr>
                          <m:t>  </m:t>
                        </m:r>
                      </m:sub>
                    </m:sSub>
                    <m:r>
                      <a:rPr lang="it-IT" sz="2800" i="1">
                        <a:solidFill>
                          <a:prstClr val="black"/>
                        </a:solidFill>
                        <a:latin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𝑃</m:t>
                        </m:r>
                      </m:e>
                    </m:acc>
                    <m:acc>
                      <m:accPr>
                        <m:chr m:val="̂"/>
                        <m:ctrlPr>
                          <a:rPr lang="it-IT" sz="2800" i="1">
                            <a:solidFill>
                              <a:prstClr val="black"/>
                            </a:solidFill>
                            <a:latin typeface="Cambria Math" panose="02040503050406030204" pitchFamily="18" charset="0"/>
                          </a:rPr>
                        </m:ctrlPr>
                      </m:accPr>
                      <m:e>
                        <m:r>
                          <a:rPr lang="it-IT" sz="2800" i="1">
                            <a:solidFill>
                              <a:prstClr val="black"/>
                            </a:solidFill>
                            <a:latin typeface="Cambria Math" panose="02040503050406030204" pitchFamily="18" charset="0"/>
                          </a:rPr>
                          <m:t>𝑛</m:t>
                        </m:r>
                      </m:e>
                    </m:acc>
                    <m:r>
                      <a:rPr lang="it-IT" sz="2800" b="0" i="1" smtClean="0">
                        <a:solidFill>
                          <a:prstClr val="black"/>
                        </a:solidFill>
                        <a:latin typeface="Cambria Math" panose="02040503050406030204" pitchFamily="18" charset="0"/>
                      </a:rPr>
                      <m:t>=</m:t>
                    </m:r>
                  </m:oMath>
                </a14:m>
                <a:r>
                  <a:rPr lang="it-IT" sz="2800" dirty="0">
                    <a:solidFill>
                      <a:prstClr val="black"/>
                    </a:solidFill>
                  </a:rPr>
                  <a:t> </a:t>
                </a:r>
                <a14:m>
                  <m:oMath xmlns:m="http://schemas.openxmlformats.org/officeDocument/2006/math">
                    <m:r>
                      <a:rPr lang="it-IT" sz="2800" i="1">
                        <a:solidFill>
                          <a:prstClr val="black"/>
                        </a:solidFill>
                        <a:latin typeface="Cambria Math" panose="02040503050406030204" pitchFamily="18" charset="0"/>
                      </a:rPr>
                      <m:t>−</m:t>
                    </m:r>
                    <m:f>
                      <m:fPr>
                        <m:ctrlPr>
                          <a:rPr lang="it-IT" sz="2800" i="1">
                            <a:solidFill>
                              <a:prstClr val="black"/>
                            </a:solidFill>
                            <a:latin typeface="Cambria Math" panose="02040503050406030204" pitchFamily="18" charset="0"/>
                          </a:rPr>
                        </m:ctrlPr>
                      </m:fPr>
                      <m:num>
                        <m:d>
                          <m:dPr>
                            <m:ctrlPr>
                              <a:rPr lang="it-IT" sz="2800" i="1">
                                <a:solidFill>
                                  <a:prstClr val="black"/>
                                </a:solidFill>
                                <a:latin typeface="Cambria Math" panose="02040503050406030204" pitchFamily="18" charset="0"/>
                              </a:rPr>
                            </m:ctrlPr>
                          </m:dPr>
                          <m:e>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r>
                              <a:rPr lang="it-IT" sz="2800" i="1">
                                <a:solidFill>
                                  <a:prstClr val="black"/>
                                </a:solidFill>
                                <a:latin typeface="Cambria Math" panose="02040503050406030204" pitchFamily="18" charset="0"/>
                                <a:ea typeface="Cambria Math" panose="02040503050406030204" pitchFamily="18" charset="0"/>
                              </a:rPr>
                              <m:t>−1</m:t>
                            </m:r>
                          </m:e>
                        </m:d>
                      </m:num>
                      <m:den>
                        <m:r>
                          <a:rPr lang="it-IT" sz="2800" i="1">
                            <a:solidFill>
                              <a:prstClr val="black"/>
                            </a:solidFill>
                            <a:latin typeface="Cambria Math" panose="02040503050406030204" pitchFamily="18" charset="0"/>
                          </a:rPr>
                          <m:t>4</m:t>
                        </m:r>
                        <m:r>
                          <a:rPr lang="it-IT" sz="2800" b="0" i="1" smtClean="0">
                            <a:solidFill>
                              <a:prstClr val="black"/>
                            </a:solidFill>
                            <a:latin typeface="Cambria Math" panose="02040503050406030204" pitchFamily="18" charset="0"/>
                          </a:rPr>
                          <m:t> </m:t>
                        </m:r>
                        <m:r>
                          <a:rPr lang="it-IT" sz="2800" i="1">
                            <a:solidFill>
                              <a:prstClr val="black"/>
                            </a:solidFill>
                            <a:latin typeface="Cambria Math" panose="02040503050406030204" pitchFamily="18" charset="0"/>
                            <a:ea typeface="Cambria Math" panose="02040503050406030204" pitchFamily="18" charset="0"/>
                          </a:rPr>
                          <m:t>𝜋</m:t>
                        </m:r>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b="0" i="1" smtClean="0">
                                <a:solidFill>
                                  <a:prstClr val="black"/>
                                </a:solidFill>
                                <a:latin typeface="Cambria Math" panose="02040503050406030204" pitchFamily="18" charset="0"/>
                                <a:ea typeface="Cambria Math" panose="02040503050406030204" pitchFamily="18" charset="0"/>
                              </a:rPr>
                              <m:t> </m:t>
                            </m:r>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den>
                    </m:f>
                    <m:f>
                      <m:fPr>
                        <m:ctrlPr>
                          <a:rPr lang="it-IT" sz="2800" i="1">
                            <a:solidFill>
                              <a:prstClr val="black"/>
                            </a:solidFill>
                            <a:latin typeface="Cambria Math" panose="02040503050406030204" pitchFamily="18" charset="0"/>
                          </a:rPr>
                        </m:ctrlPr>
                      </m:fPr>
                      <m:num>
                        <m:r>
                          <a:rPr lang="it-IT" sz="2800" i="1">
                            <a:solidFill>
                              <a:prstClr val="black"/>
                            </a:solidFill>
                            <a:latin typeface="Cambria Math" panose="02040503050406030204" pitchFamily="18" charset="0"/>
                          </a:rPr>
                          <m:t>𝑄</m:t>
                        </m:r>
                      </m:num>
                      <m:den>
                        <m:sSup>
                          <m:sSupPr>
                            <m:ctrlPr>
                              <a:rPr lang="it-IT" sz="2800" i="1">
                                <a:solidFill>
                                  <a:prstClr val="black"/>
                                </a:solidFill>
                                <a:latin typeface="Cambria Math" panose="02040503050406030204" pitchFamily="18" charset="0"/>
                              </a:rPr>
                            </m:ctrlPr>
                          </m:sSupPr>
                          <m:e>
                            <m:r>
                              <a:rPr lang="it-IT" sz="2800" b="0" i="1" smtClean="0">
                                <a:solidFill>
                                  <a:prstClr val="black"/>
                                </a:solidFill>
                                <a:latin typeface="Cambria Math" panose="02040503050406030204" pitchFamily="18" charset="0"/>
                              </a:rPr>
                              <m:t>𝑅</m:t>
                            </m:r>
                          </m:e>
                          <m:sup>
                            <m:r>
                              <a:rPr lang="it-IT" sz="2800" i="1">
                                <a:solidFill>
                                  <a:prstClr val="black"/>
                                </a:solidFill>
                                <a:latin typeface="Cambria Math" panose="02040503050406030204" pitchFamily="18" charset="0"/>
                              </a:rPr>
                              <m:t>2</m:t>
                            </m:r>
                          </m:sup>
                        </m:sSup>
                      </m:den>
                    </m:f>
                    <m:r>
                      <a:rPr lang="it-IT" sz="2800" i="1">
                        <a:solidFill>
                          <a:prstClr val="black"/>
                        </a:solidFill>
                        <a:latin typeface="Cambria Math" panose="02040503050406030204" pitchFamily="18" charset="0"/>
                      </a:rPr>
                      <m:t>=</m:t>
                    </m:r>
                  </m:oMath>
                </a14:m>
                <a:r>
                  <a:rPr lang="it-IT" sz="2800" dirty="0">
                    <a:solidFill>
                      <a:prstClr val="black"/>
                    </a:solidFill>
                  </a:rPr>
                  <a:t> </a:t>
                </a:r>
                <a14:m>
                  <m:oMath xmlns:m="http://schemas.openxmlformats.org/officeDocument/2006/math">
                    <m:r>
                      <a:rPr lang="it-IT" sz="2800" i="1">
                        <a:solidFill>
                          <a:prstClr val="black"/>
                        </a:solidFill>
                        <a:latin typeface="Cambria Math" panose="02040503050406030204" pitchFamily="18" charset="0"/>
                      </a:rPr>
                      <m:t>−</m:t>
                    </m:r>
                    <m:f>
                      <m:fPr>
                        <m:ctrlPr>
                          <a:rPr lang="it-IT" sz="2800" i="1">
                            <a:solidFill>
                              <a:prstClr val="black"/>
                            </a:solidFill>
                            <a:latin typeface="Cambria Math" panose="02040503050406030204" pitchFamily="18" charset="0"/>
                          </a:rPr>
                        </m:ctrlPr>
                      </m:fPr>
                      <m:num>
                        <m:d>
                          <m:dPr>
                            <m:ctrlPr>
                              <a:rPr lang="it-IT" sz="2800" i="1">
                                <a:solidFill>
                                  <a:prstClr val="black"/>
                                </a:solidFill>
                                <a:latin typeface="Cambria Math" panose="02040503050406030204" pitchFamily="18" charset="0"/>
                              </a:rPr>
                            </m:ctrlPr>
                          </m:dPr>
                          <m:e>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r>
                              <a:rPr lang="it-IT" sz="2800" i="1">
                                <a:solidFill>
                                  <a:prstClr val="black"/>
                                </a:solidFill>
                                <a:latin typeface="Cambria Math" panose="02040503050406030204" pitchFamily="18" charset="0"/>
                                <a:ea typeface="Cambria Math" panose="02040503050406030204" pitchFamily="18" charset="0"/>
                              </a:rPr>
                              <m:t>−1</m:t>
                            </m:r>
                          </m:e>
                        </m:d>
                      </m:num>
                      <m:den>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den>
                    </m:f>
                    <m:f>
                      <m:fPr>
                        <m:ctrlPr>
                          <a:rPr lang="it-IT" sz="2800" i="1">
                            <a:solidFill>
                              <a:prstClr val="black"/>
                            </a:solidFill>
                            <a:latin typeface="Cambria Math" panose="02040503050406030204" pitchFamily="18" charset="0"/>
                          </a:rPr>
                        </m:ctrlPr>
                      </m:fPr>
                      <m:num>
                        <m:r>
                          <a:rPr lang="it-IT" sz="2800" i="1">
                            <a:solidFill>
                              <a:prstClr val="black"/>
                            </a:solidFill>
                            <a:latin typeface="Cambria Math" panose="02040503050406030204" pitchFamily="18" charset="0"/>
                          </a:rPr>
                          <m:t>𝑄</m:t>
                        </m:r>
                      </m:num>
                      <m:den>
                        <m:r>
                          <a:rPr lang="it-IT" sz="2800" b="0" i="1" smtClean="0">
                            <a:solidFill>
                              <a:prstClr val="black"/>
                            </a:solidFill>
                            <a:latin typeface="Cambria Math" panose="02040503050406030204" pitchFamily="18" charset="0"/>
                          </a:rPr>
                          <m:t>𝑆</m:t>
                        </m:r>
                      </m:den>
                    </m:f>
                    <m:r>
                      <a:rPr lang="it-IT" sz="2800" b="0" i="1" smtClean="0">
                        <a:solidFill>
                          <a:prstClr val="black"/>
                        </a:solidFill>
                        <a:latin typeface="Cambria Math" panose="02040503050406030204" pitchFamily="18" charset="0"/>
                      </a:rPr>
                      <m:t>=−</m:t>
                    </m:r>
                    <m:f>
                      <m:fPr>
                        <m:ctrlPr>
                          <a:rPr lang="it-IT" sz="2800" i="1">
                            <a:solidFill>
                              <a:prstClr val="black"/>
                            </a:solidFill>
                            <a:latin typeface="Cambria Math" panose="02040503050406030204" pitchFamily="18" charset="0"/>
                          </a:rPr>
                        </m:ctrlPr>
                      </m:fPr>
                      <m:num>
                        <m:d>
                          <m:dPr>
                            <m:ctrlPr>
                              <a:rPr lang="it-IT" sz="2800" i="1">
                                <a:solidFill>
                                  <a:prstClr val="black"/>
                                </a:solidFill>
                                <a:latin typeface="Cambria Math" panose="02040503050406030204" pitchFamily="18" charset="0"/>
                              </a:rPr>
                            </m:ctrlPr>
                          </m:dPr>
                          <m:e>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r>
                              <a:rPr lang="it-IT" sz="2800" i="1">
                                <a:solidFill>
                                  <a:prstClr val="black"/>
                                </a:solidFill>
                                <a:latin typeface="Cambria Math" panose="02040503050406030204" pitchFamily="18" charset="0"/>
                                <a:ea typeface="Cambria Math" panose="02040503050406030204" pitchFamily="18" charset="0"/>
                              </a:rPr>
                              <m:t>−1</m:t>
                            </m:r>
                          </m:e>
                        </m:d>
                      </m:num>
                      <m:den>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den>
                    </m:f>
                    <m:r>
                      <a:rPr lang="it-IT" sz="2800" b="0" i="1" smtClean="0">
                        <a:solidFill>
                          <a:prstClr val="black"/>
                        </a:solidFill>
                        <a:latin typeface="Cambria Math" panose="02040503050406030204" pitchFamily="18" charset="0"/>
                        <a:ea typeface="Cambria Math" panose="02040503050406030204" pitchFamily="18" charset="0"/>
                      </a:rPr>
                      <m:t> </m:t>
                    </m:r>
                    <m:r>
                      <a:rPr lang="it-IT" sz="2800" b="0" i="1" smtClean="0">
                        <a:solidFill>
                          <a:prstClr val="black"/>
                        </a:solidFill>
                        <a:latin typeface="Cambria Math" panose="02040503050406030204" pitchFamily="18" charset="0"/>
                        <a:ea typeface="Cambria Math" panose="02040503050406030204" pitchFamily="18" charset="0"/>
                      </a:rPr>
                      <m:t>𝜎</m:t>
                    </m:r>
                  </m:oMath>
                </a14:m>
                <a:r>
                  <a:rPr lang="it-IT" sz="2800" dirty="0"/>
                  <a:t> </a:t>
                </a:r>
              </a:p>
            </p:txBody>
          </p:sp>
        </mc:Choice>
        <mc:Fallback xmlns="">
          <p:sp>
            <p:nvSpPr>
              <p:cNvPr id="9" name="Rettangolo 8">
                <a:extLst>
                  <a:ext uri="{FF2B5EF4-FFF2-40B4-BE49-F238E27FC236}">
                    <a16:creationId xmlns:a16="http://schemas.microsoft.com/office/drawing/2014/main" id="{8AA0699C-691A-4CD6-823C-6CAEC5399E46}"/>
                  </a:ext>
                </a:extLst>
              </p:cNvPr>
              <p:cNvSpPr>
                <a:spLocks noRot="1" noChangeAspect="1" noMove="1" noResize="1" noEditPoints="1" noAdjustHandles="1" noChangeArrowheads="1" noChangeShapeType="1" noTextEdit="1"/>
              </p:cNvSpPr>
              <p:nvPr/>
            </p:nvSpPr>
            <p:spPr>
              <a:xfrm>
                <a:off x="4046243" y="3497129"/>
                <a:ext cx="7530972" cy="7853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43E2C926-4DA6-4F77-8332-D60D5FFAB088}"/>
                  </a:ext>
                </a:extLst>
              </p:cNvPr>
              <p:cNvSpPr/>
              <p:nvPr/>
            </p:nvSpPr>
            <p:spPr>
              <a:xfrm>
                <a:off x="7094896" y="1617962"/>
                <a:ext cx="2851743" cy="11209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𝑃</m:t>
                          </m:r>
                        </m:e>
                      </m:acc>
                      <m:r>
                        <a:rPr lang="it-IT" sz="2800" b="0" i="1" smtClean="0">
                          <a:solidFill>
                            <a:prstClr val="black"/>
                          </a:solidFill>
                          <a:latin typeface="Cambria Math" panose="02040503050406030204" pitchFamily="18" charset="0"/>
                        </a:rPr>
                        <m:t>=</m:t>
                      </m:r>
                      <m:f>
                        <m:fPr>
                          <m:ctrlPr>
                            <a:rPr lang="it-IT" sz="2800" i="1" smtClean="0">
                              <a:solidFill>
                                <a:prstClr val="black"/>
                              </a:solidFill>
                              <a:latin typeface="Cambria Math" panose="02040503050406030204" pitchFamily="18" charset="0"/>
                            </a:rPr>
                          </m:ctrlPr>
                        </m:fPr>
                        <m:num>
                          <m:d>
                            <m:dPr>
                              <m:ctrlPr>
                                <a:rPr lang="it-IT" sz="2800" i="1">
                                  <a:solidFill>
                                    <a:prstClr val="black"/>
                                  </a:solidFill>
                                  <a:latin typeface="Cambria Math" panose="02040503050406030204" pitchFamily="18" charset="0"/>
                                </a:rPr>
                              </m:ctrlPr>
                            </m:dPr>
                            <m:e>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r>
                                <a:rPr lang="it-IT" sz="2800" i="1">
                                  <a:solidFill>
                                    <a:prstClr val="black"/>
                                  </a:solidFill>
                                  <a:latin typeface="Cambria Math" panose="02040503050406030204" pitchFamily="18" charset="0"/>
                                  <a:ea typeface="Cambria Math" panose="02040503050406030204" pitchFamily="18" charset="0"/>
                                </a:rPr>
                                <m:t>−1</m:t>
                              </m:r>
                            </m:e>
                          </m:d>
                        </m:num>
                        <m:den>
                          <m:r>
                            <a:rPr lang="it-IT" sz="2800" i="1">
                              <a:solidFill>
                                <a:prstClr val="black"/>
                              </a:solidFill>
                              <a:latin typeface="Cambria Math" panose="02040503050406030204" pitchFamily="18" charset="0"/>
                            </a:rPr>
                            <m:t>4</m:t>
                          </m:r>
                          <m:r>
                            <a:rPr lang="it-IT" sz="2800" i="1">
                              <a:solidFill>
                                <a:prstClr val="black"/>
                              </a:solidFill>
                              <a:latin typeface="Cambria Math" panose="02040503050406030204" pitchFamily="18" charset="0"/>
                              <a:ea typeface="Cambria Math" panose="02040503050406030204" pitchFamily="18" charset="0"/>
                            </a:rPr>
                            <m:t>𝜋</m:t>
                          </m:r>
                          <m:sSub>
                            <m:sSubPr>
                              <m:ctrlPr>
                                <a:rPr lang="it-IT" sz="2800" i="1">
                                  <a:solidFill>
                                    <a:prstClr val="black"/>
                                  </a:solidFill>
                                  <a:latin typeface="Cambria Math" panose="02040503050406030204" pitchFamily="18" charset="0"/>
                                  <a:ea typeface="Cambria Math" panose="02040503050406030204" pitchFamily="18" charset="0"/>
                                </a:rPr>
                              </m:ctrlPr>
                            </m:sSubPr>
                            <m:e>
                              <m:r>
                                <a:rPr lang="it-IT" sz="2800" i="1">
                                  <a:solidFill>
                                    <a:prstClr val="black"/>
                                  </a:solidFill>
                                  <a:latin typeface="Cambria Math" panose="02040503050406030204" pitchFamily="18" charset="0"/>
                                  <a:ea typeface="Cambria Math" panose="02040503050406030204" pitchFamily="18" charset="0"/>
                                </a:rPr>
                                <m:t>𝜀</m:t>
                              </m:r>
                            </m:e>
                            <m:sub>
                              <m:r>
                                <a:rPr lang="it-IT" sz="2800" i="1">
                                  <a:solidFill>
                                    <a:prstClr val="black"/>
                                  </a:solidFill>
                                  <a:latin typeface="Cambria Math" panose="02040503050406030204" pitchFamily="18" charset="0"/>
                                  <a:ea typeface="Cambria Math" panose="02040503050406030204" pitchFamily="18" charset="0"/>
                                </a:rPr>
                                <m:t>𝑟</m:t>
                              </m:r>
                            </m:sub>
                          </m:sSub>
                        </m:den>
                      </m:f>
                      <m:f>
                        <m:fPr>
                          <m:ctrlPr>
                            <a:rPr lang="it-IT" sz="2800" i="1">
                              <a:solidFill>
                                <a:prstClr val="black"/>
                              </a:solidFill>
                              <a:latin typeface="Cambria Math" panose="02040503050406030204" pitchFamily="18" charset="0"/>
                            </a:rPr>
                          </m:ctrlPr>
                        </m:fPr>
                        <m:num>
                          <m:r>
                            <a:rPr lang="it-IT" sz="2800" i="1">
                              <a:solidFill>
                                <a:prstClr val="black"/>
                              </a:solidFill>
                              <a:latin typeface="Cambria Math" panose="02040503050406030204" pitchFamily="18" charset="0"/>
                            </a:rPr>
                            <m:t>𝑄</m:t>
                          </m:r>
                          <m:acc>
                            <m:accPr>
                              <m:chr m:val="⃗"/>
                              <m:ctrlPr>
                                <a:rPr lang="it-IT" sz="2800" i="1" smtClean="0">
                                  <a:solidFill>
                                    <a:prstClr val="black"/>
                                  </a:solidFill>
                                  <a:latin typeface="Cambria Math" panose="02040503050406030204" pitchFamily="18" charset="0"/>
                                </a:rPr>
                              </m:ctrlPr>
                            </m:accPr>
                            <m:e>
                              <m:r>
                                <a:rPr lang="it-IT" sz="2800" b="0" i="1" smtClean="0">
                                  <a:solidFill>
                                    <a:prstClr val="black"/>
                                  </a:solidFill>
                                  <a:latin typeface="Cambria Math" panose="02040503050406030204" pitchFamily="18" charset="0"/>
                                </a:rPr>
                                <m:t>𝑅</m:t>
                              </m:r>
                            </m:e>
                          </m:acc>
                        </m:num>
                        <m:den>
                          <m:sSup>
                            <m:sSupPr>
                              <m:ctrlPr>
                                <a:rPr lang="it-IT" sz="2800" i="1">
                                  <a:solidFill>
                                    <a:prstClr val="black"/>
                                  </a:solidFill>
                                  <a:latin typeface="Cambria Math" panose="02040503050406030204" pitchFamily="18" charset="0"/>
                                </a:rPr>
                              </m:ctrlPr>
                            </m:sSupPr>
                            <m:e>
                              <m:r>
                                <a:rPr lang="it-IT" sz="2800" b="0" i="1" smtClean="0">
                                  <a:solidFill>
                                    <a:prstClr val="black"/>
                                  </a:solidFill>
                                  <a:latin typeface="Cambria Math" panose="02040503050406030204" pitchFamily="18" charset="0"/>
                                </a:rPr>
                                <m:t>𝑅</m:t>
                              </m:r>
                            </m:e>
                            <m:sup>
                              <m:r>
                                <a:rPr lang="it-IT" sz="2800" b="0" i="1" smtClean="0">
                                  <a:solidFill>
                                    <a:prstClr val="black"/>
                                  </a:solidFill>
                                  <a:latin typeface="Cambria Math" panose="02040503050406030204" pitchFamily="18" charset="0"/>
                                </a:rPr>
                                <m:t>3</m:t>
                              </m:r>
                            </m:sup>
                          </m:sSup>
                        </m:den>
                      </m:f>
                    </m:oMath>
                  </m:oMathPara>
                </a14:m>
                <a:endParaRPr lang="it-IT" sz="2800" dirty="0"/>
              </a:p>
            </p:txBody>
          </p:sp>
        </mc:Choice>
        <mc:Fallback xmlns="">
          <p:sp>
            <p:nvSpPr>
              <p:cNvPr id="13" name="Rettangolo 12">
                <a:extLst>
                  <a:ext uri="{FF2B5EF4-FFF2-40B4-BE49-F238E27FC236}">
                    <a16:creationId xmlns:a16="http://schemas.microsoft.com/office/drawing/2014/main" id="{43E2C926-4DA6-4F77-8332-D60D5FFAB088}"/>
                  </a:ext>
                </a:extLst>
              </p:cNvPr>
              <p:cNvSpPr>
                <a:spLocks noRot="1" noChangeAspect="1" noMove="1" noResize="1" noEditPoints="1" noAdjustHandles="1" noChangeArrowheads="1" noChangeShapeType="1" noTextEdit="1"/>
              </p:cNvSpPr>
              <p:nvPr/>
            </p:nvSpPr>
            <p:spPr>
              <a:xfrm>
                <a:off x="7094896" y="1617962"/>
                <a:ext cx="2851743" cy="1120948"/>
              </a:xfrm>
              <a:prstGeom prst="rect">
                <a:avLst/>
              </a:prstGeom>
              <a:blipFill>
                <a:blip r:embed="rId5"/>
                <a:stretch>
                  <a:fillRect/>
                </a:stretch>
              </a:blipFill>
            </p:spPr>
            <p:txBody>
              <a:bodyPr/>
              <a:lstStyle/>
              <a:p>
                <a:r>
                  <a:rPr lang="it-IT">
                    <a:noFill/>
                  </a:rPr>
                  <a:t> </a:t>
                </a:r>
              </a:p>
            </p:txBody>
          </p:sp>
        </mc:Fallback>
      </mc:AlternateContent>
      <p:pic>
        <p:nvPicPr>
          <p:cNvPr id="14" name="Immagine 13">
            <a:extLst>
              <a:ext uri="{FF2B5EF4-FFF2-40B4-BE49-F238E27FC236}">
                <a16:creationId xmlns:a16="http://schemas.microsoft.com/office/drawing/2014/main" id="{91847B92-965A-4940-8881-6B069394FA7C}"/>
              </a:ext>
            </a:extLst>
          </p:cNvPr>
          <p:cNvPicPr>
            <a:picLocks noChangeAspect="1"/>
          </p:cNvPicPr>
          <p:nvPr/>
        </p:nvPicPr>
        <p:blipFill rotWithShape="1">
          <a:blip r:embed="rId6"/>
          <a:srcRect l="17388" t="8520" r="5920" b="10009"/>
          <a:stretch/>
        </p:blipFill>
        <p:spPr>
          <a:xfrm>
            <a:off x="322383" y="1422585"/>
            <a:ext cx="3723860" cy="3256722"/>
          </a:xfrm>
          <a:prstGeom prst="rect">
            <a:avLst/>
          </a:prstGeom>
        </p:spPr>
      </p:pic>
      <p:sp>
        <p:nvSpPr>
          <p:cNvPr id="12" name="Ovale 11">
            <a:extLst>
              <a:ext uri="{FF2B5EF4-FFF2-40B4-BE49-F238E27FC236}">
                <a16:creationId xmlns:a16="http://schemas.microsoft.com/office/drawing/2014/main" id="{0AB7181A-3B74-401C-87F4-69E5EEDAEBA6}"/>
              </a:ext>
            </a:extLst>
          </p:cNvPr>
          <p:cNvSpPr/>
          <p:nvPr/>
        </p:nvSpPr>
        <p:spPr>
          <a:xfrm>
            <a:off x="10768905" y="3441814"/>
            <a:ext cx="719440" cy="8406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 name="Connettore a gomito 4">
            <a:extLst>
              <a:ext uri="{FF2B5EF4-FFF2-40B4-BE49-F238E27FC236}">
                <a16:creationId xmlns:a16="http://schemas.microsoft.com/office/drawing/2014/main" id="{730716CB-8C65-4F78-ACDB-EEFA46E7E2EB}"/>
              </a:ext>
            </a:extLst>
          </p:cNvPr>
          <p:cNvCxnSpPr>
            <a:cxnSpLocks/>
          </p:cNvCxnSpPr>
          <p:nvPr/>
        </p:nvCxnSpPr>
        <p:spPr>
          <a:xfrm>
            <a:off x="1694883" y="2961892"/>
            <a:ext cx="9433742" cy="1397683"/>
          </a:xfrm>
          <a:prstGeom prst="bentConnector4">
            <a:avLst>
              <a:gd name="adj1" fmla="val 22245"/>
              <a:gd name="adj2" fmla="val 116356"/>
            </a:avLst>
          </a:prstGeom>
          <a:ln w="28575" cap="flat" cmpd="sng" algn="ctr">
            <a:solidFill>
              <a:srgbClr val="FF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7A3A56A-414A-464E-8F7D-5A94F22146DB}"/>
                  </a:ext>
                </a:extLst>
              </p:cNvPr>
              <p:cNvSpPr txBox="1"/>
              <p:nvPr/>
            </p:nvSpPr>
            <p:spPr>
              <a:xfrm>
                <a:off x="86983" y="188323"/>
                <a:ext cx="12018034" cy="490199"/>
              </a:xfrm>
              <a:prstGeom prst="rect">
                <a:avLst/>
              </a:prstGeom>
              <a:noFill/>
            </p:spPr>
            <p:txBody>
              <a:bodyPr wrap="none" rtlCol="0">
                <a:spAutoFit/>
              </a:bodyPr>
              <a:lstStyle/>
              <a:p>
                <a:r>
                  <a:rPr lang="it-IT" sz="2400" dirty="0"/>
                  <a:t>Sulla superficie del dielettrico si ha invece una densità superficiale di carica </a:t>
                </a:r>
                <a14:m>
                  <m:oMath xmlns:m="http://schemas.openxmlformats.org/officeDocument/2006/math">
                    <m:sSub>
                      <m:sSubPr>
                        <m:ctrlPr>
                          <a:rPr lang="it-IT" sz="2400" i="1" smtClean="0">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𝜎</m:t>
                        </m:r>
                      </m:e>
                      <m:sub>
                        <m:r>
                          <a:rPr lang="it-IT" sz="2400" i="1">
                            <a:solidFill>
                              <a:prstClr val="black"/>
                            </a:solidFill>
                            <a:latin typeface="Cambria Math" panose="02040503050406030204" pitchFamily="18" charset="0"/>
                          </a:rPr>
                          <m:t>𝑝</m:t>
                        </m:r>
                        <m:r>
                          <a:rPr lang="it-IT" sz="2400" i="1">
                            <a:solidFill>
                              <a:prstClr val="black"/>
                            </a:solidFill>
                            <a:latin typeface="Cambria Math" panose="02040503050406030204" pitchFamily="18" charset="0"/>
                          </a:rPr>
                          <m:t>  </m:t>
                        </m:r>
                      </m:sub>
                    </m:sSub>
                    <m:r>
                      <a:rPr lang="it-IT" sz="2400" i="1">
                        <a:solidFill>
                          <a:prstClr val="black"/>
                        </a:solidFill>
                        <a:latin typeface="Cambria Math" panose="02040503050406030204" pitchFamily="18" charset="0"/>
                      </a:rPr>
                      <m:t> </m:t>
                    </m:r>
                  </m:oMath>
                </a14:m>
                <a:r>
                  <a:rPr lang="it-IT" sz="2400" dirty="0"/>
                  <a:t> diversa da zero:</a:t>
                </a:r>
              </a:p>
            </p:txBody>
          </p:sp>
        </mc:Choice>
        <mc:Fallback xmlns="">
          <p:sp>
            <p:nvSpPr>
              <p:cNvPr id="3" name="CasellaDiTesto 2">
                <a:extLst>
                  <a:ext uri="{FF2B5EF4-FFF2-40B4-BE49-F238E27FC236}">
                    <a16:creationId xmlns:a16="http://schemas.microsoft.com/office/drawing/2014/main" id="{67A3A56A-414A-464E-8F7D-5A94F22146DB}"/>
                  </a:ext>
                </a:extLst>
              </p:cNvPr>
              <p:cNvSpPr txBox="1">
                <a:spLocks noRot="1" noChangeAspect="1" noMove="1" noResize="1" noEditPoints="1" noAdjustHandles="1" noChangeArrowheads="1" noChangeShapeType="1" noTextEdit="1"/>
              </p:cNvSpPr>
              <p:nvPr/>
            </p:nvSpPr>
            <p:spPr>
              <a:xfrm>
                <a:off x="86983" y="188323"/>
                <a:ext cx="12018034" cy="490199"/>
              </a:xfrm>
              <a:prstGeom prst="rect">
                <a:avLst/>
              </a:prstGeom>
              <a:blipFill>
                <a:blip r:embed="rId7"/>
                <a:stretch>
                  <a:fillRect l="-761" t="-8750" r="-304" b="-2375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8DE4D39-3ACD-490D-AB82-7B958CDEEBAB}"/>
                  </a:ext>
                </a:extLst>
              </p:cNvPr>
              <p:cNvSpPr txBox="1"/>
              <p:nvPr/>
            </p:nvSpPr>
            <p:spPr>
              <a:xfrm>
                <a:off x="6312153" y="868033"/>
                <a:ext cx="4303742" cy="628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m:t>
                      </m:r>
                      <m:acc>
                        <m:accPr>
                          <m:chr m:val="⃗"/>
                          <m:ctrlPr>
                            <a:rPr lang="it-IT" sz="2000" i="1" smtClean="0">
                              <a:solidFill>
                                <a:srgbClr val="FF0000"/>
                              </a:solidFill>
                              <a:latin typeface="Cambria Math" panose="02040503050406030204" pitchFamily="18" charset="0"/>
                            </a:rPr>
                          </m:ctrlPr>
                        </m:accPr>
                        <m:e>
                          <m:r>
                            <a:rPr lang="it-IT" sz="2000" b="0" i="1" smtClean="0">
                              <a:solidFill>
                                <a:srgbClr val="FF0000"/>
                              </a:solidFill>
                              <a:latin typeface="Cambria Math" panose="02040503050406030204" pitchFamily="18" charset="0"/>
                            </a:rPr>
                            <m:t>𝑃</m:t>
                          </m:r>
                        </m:e>
                      </m:acc>
                      <m:r>
                        <a:rPr lang="it-IT" sz="2000" b="0" i="1" smtClean="0">
                          <a:solidFill>
                            <a:srgbClr val="FF0000"/>
                          </a:solidFill>
                          <a:latin typeface="Cambria Math" panose="02040503050406030204" pitchFamily="18" charset="0"/>
                        </a:rPr>
                        <m:t>= </m:t>
                      </m:r>
                      <m:r>
                        <a:rPr lang="it-IT" sz="2000" i="1" dirty="0" smtClean="0">
                          <a:latin typeface="Cambria Math" panose="02040503050406030204" pitchFamily="18" charset="0"/>
                        </a:rPr>
                        <m:t>𝜒</m:t>
                      </m:r>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𝜀</m:t>
                          </m:r>
                        </m:e>
                        <m:sub>
                          <m:r>
                            <a:rPr lang="it-IT" sz="2000" b="0" i="1" dirty="0" smtClean="0">
                              <a:latin typeface="Cambria Math" panose="02040503050406030204" pitchFamily="18" charset="0"/>
                            </a:rPr>
                            <m:t>0</m:t>
                          </m:r>
                        </m:sub>
                      </m:sSub>
                      <m:acc>
                        <m:accPr>
                          <m:chr m:val="⃗"/>
                          <m:ctrlPr>
                            <a:rPr lang="it-IT" sz="2000" i="1" dirty="0" smtClean="0">
                              <a:latin typeface="Cambria Math" panose="02040503050406030204" pitchFamily="18" charset="0"/>
                            </a:rPr>
                          </m:ctrlPr>
                        </m:accPr>
                        <m:e>
                          <m:r>
                            <a:rPr lang="it-IT" sz="2000" b="0" i="1" dirty="0" smtClean="0">
                              <a:latin typeface="Cambria Math" panose="02040503050406030204" pitchFamily="18" charset="0"/>
                            </a:rPr>
                            <m:t>𝐸</m:t>
                          </m:r>
                        </m:e>
                      </m:acc>
                      <m:r>
                        <a:rPr lang="it-IT" sz="2000" b="0" i="1" smtClean="0">
                          <a:latin typeface="Cambria Math" panose="02040503050406030204" pitchFamily="18" charset="0"/>
                        </a:rPr>
                        <m:t>=</m:t>
                      </m:r>
                      <m:d>
                        <m:dPr>
                          <m:ctrlPr>
                            <a:rPr lang="it-IT" sz="2000" b="0" i="1" smtClean="0">
                              <a:solidFill>
                                <a:srgbClr val="FF0000"/>
                              </a:solidFill>
                              <a:latin typeface="Cambria Math" panose="02040503050406030204" pitchFamily="18" charset="0"/>
                            </a:rPr>
                          </m:ctrlPr>
                        </m:dPr>
                        <m:e>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ea typeface="Cambria Math" panose="02040503050406030204" pitchFamily="18" charset="0"/>
                                </a:rPr>
                                <m:t>𝜀</m:t>
                              </m:r>
                            </m:e>
                            <m:sub>
                              <m:r>
                                <a:rPr lang="it-IT" sz="2000" b="0" i="1" smtClean="0">
                                  <a:solidFill>
                                    <a:srgbClr val="FF0000"/>
                                  </a:solidFill>
                                  <a:latin typeface="Cambria Math" panose="02040503050406030204" pitchFamily="18" charset="0"/>
                                </a:rPr>
                                <m:t>𝑟</m:t>
                              </m:r>
                            </m:sub>
                          </m:sSub>
                          <m:r>
                            <a:rPr lang="it-IT" sz="2000" b="0" i="1" smtClean="0">
                              <a:solidFill>
                                <a:srgbClr val="FF0000"/>
                              </a:solidFill>
                              <a:latin typeface="Cambria Math" panose="02040503050406030204" pitchFamily="18" charset="0"/>
                            </a:rPr>
                            <m:t>−1</m:t>
                          </m:r>
                        </m:e>
                      </m:d>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ea typeface="Cambria Math" panose="02040503050406030204" pitchFamily="18" charset="0"/>
                            </a:rPr>
                            <m:t>𝜀</m:t>
                          </m:r>
                        </m:e>
                        <m:sub>
                          <m:r>
                            <a:rPr lang="it-IT" sz="2000" b="0" i="1" smtClean="0">
                              <a:solidFill>
                                <a:srgbClr val="FF0000"/>
                              </a:solidFill>
                              <a:latin typeface="Cambria Math" panose="02040503050406030204" pitchFamily="18" charset="0"/>
                            </a:rPr>
                            <m:t>0</m:t>
                          </m:r>
                        </m:sub>
                      </m:sSub>
                      <m:acc>
                        <m:accPr>
                          <m:chr m:val="⃗"/>
                          <m:ctrlPr>
                            <a:rPr lang="it-IT" sz="2000" b="0" i="1" smtClean="0">
                              <a:solidFill>
                                <a:srgbClr val="FF0000"/>
                              </a:solidFill>
                              <a:latin typeface="Cambria Math" panose="02040503050406030204" pitchFamily="18" charset="0"/>
                            </a:rPr>
                          </m:ctrlPr>
                        </m:accPr>
                        <m:e>
                          <m:r>
                            <a:rPr lang="it-IT" sz="2000" b="0" i="1" smtClean="0">
                              <a:solidFill>
                                <a:srgbClr val="FF0000"/>
                              </a:solidFill>
                              <a:latin typeface="Cambria Math" panose="02040503050406030204" pitchFamily="18" charset="0"/>
                            </a:rPr>
                            <m:t>𝐸</m:t>
                          </m:r>
                        </m:e>
                      </m:acc>
                      <m:r>
                        <a:rPr lang="it-IT" sz="2000" b="0" i="1" smtClean="0">
                          <a:latin typeface="Cambria Math" panose="02040503050406030204" pitchFamily="18" charset="0"/>
                        </a:rPr>
                        <m:t>= </m:t>
                      </m:r>
                      <m:f>
                        <m:fPr>
                          <m:ctrlPr>
                            <a:rPr lang="it-IT" sz="2000" b="0" i="1" smtClean="0">
                              <a:latin typeface="Cambria Math" panose="02040503050406030204" pitchFamily="18" charset="0"/>
                            </a:rPr>
                          </m:ctrlPr>
                        </m:fPr>
                        <m:num>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𝜀</m:t>
                              </m:r>
                            </m:e>
                            <m:sub>
                              <m:r>
                                <a:rPr lang="it-IT" sz="2000" b="0" i="1" smtClean="0">
                                  <a:latin typeface="Cambria Math" panose="02040503050406030204" pitchFamily="18" charset="0"/>
                                </a:rPr>
                                <m:t>𝑟</m:t>
                              </m:r>
                            </m:sub>
                          </m:sSub>
                          <m:r>
                            <a:rPr lang="it-IT" sz="2000" b="0" i="1" smtClean="0">
                              <a:latin typeface="Cambria Math" panose="02040503050406030204" pitchFamily="18" charset="0"/>
                            </a:rPr>
                            <m:t>−1</m:t>
                          </m:r>
                        </m:num>
                        <m:den>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𝜀</m:t>
                              </m:r>
                            </m:e>
                            <m:sub>
                              <m:r>
                                <a:rPr lang="it-IT" sz="2000" b="0" i="1" smtClean="0">
                                  <a:latin typeface="Cambria Math" panose="02040503050406030204" pitchFamily="18" charset="0"/>
                                </a:rPr>
                                <m:t>𝑟</m:t>
                              </m:r>
                            </m:sub>
                          </m:sSub>
                        </m:den>
                      </m:f>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𝐷</m:t>
                          </m:r>
                        </m:e>
                      </m:acc>
                      <m:r>
                        <a:rPr lang="it-IT" sz="2000" b="0" i="1" smtClean="0">
                          <a:latin typeface="Cambria Math" panose="02040503050406030204" pitchFamily="18" charset="0"/>
                        </a:rPr>
                        <m:t>)</m:t>
                      </m:r>
                    </m:oMath>
                  </m:oMathPara>
                </a14:m>
                <a:endParaRPr lang="it-IT" sz="2000" dirty="0"/>
              </a:p>
            </p:txBody>
          </p:sp>
        </mc:Choice>
        <mc:Fallback xmlns="">
          <p:sp>
            <p:nvSpPr>
              <p:cNvPr id="10" name="CasellaDiTesto 9">
                <a:extLst>
                  <a:ext uri="{FF2B5EF4-FFF2-40B4-BE49-F238E27FC236}">
                    <a16:creationId xmlns:a16="http://schemas.microsoft.com/office/drawing/2014/main" id="{08DE4D39-3ACD-490D-AB82-7B958CDEEBAB}"/>
                  </a:ext>
                </a:extLst>
              </p:cNvPr>
              <p:cNvSpPr txBox="1">
                <a:spLocks noRot="1" noChangeAspect="1" noMove="1" noResize="1" noEditPoints="1" noAdjustHandles="1" noChangeArrowheads="1" noChangeShapeType="1" noTextEdit="1"/>
              </p:cNvSpPr>
              <p:nvPr/>
            </p:nvSpPr>
            <p:spPr>
              <a:xfrm>
                <a:off x="6312153" y="868033"/>
                <a:ext cx="4303742" cy="628505"/>
              </a:xfrm>
              <a:prstGeom prst="rect">
                <a:avLst/>
              </a:prstGeom>
              <a:blipFill>
                <a:blip r:embed="rId8"/>
                <a:stretch>
                  <a:fillRect b="-971"/>
                </a:stretch>
              </a:blipFill>
            </p:spPr>
            <p:txBody>
              <a:bodyPr/>
              <a:lstStyle/>
              <a:p>
                <a:r>
                  <a:rPr lang="it-IT">
                    <a:noFill/>
                  </a:rPr>
                  <a:t> </a:t>
                </a:r>
              </a:p>
            </p:txBody>
          </p:sp>
        </mc:Fallback>
      </mc:AlternateContent>
      <p:cxnSp>
        <p:nvCxnSpPr>
          <p:cNvPr id="7" name="Connettore 2 6">
            <a:extLst>
              <a:ext uri="{FF2B5EF4-FFF2-40B4-BE49-F238E27FC236}">
                <a16:creationId xmlns:a16="http://schemas.microsoft.com/office/drawing/2014/main" id="{B849FCA9-F1B9-40CC-8A2E-EC7BCD0FFA67}"/>
              </a:ext>
            </a:extLst>
          </p:cNvPr>
          <p:cNvCxnSpPr>
            <a:endCxn id="13" idx="0"/>
          </p:cNvCxnSpPr>
          <p:nvPr/>
        </p:nvCxnSpPr>
        <p:spPr>
          <a:xfrm>
            <a:off x="8285747" y="1422585"/>
            <a:ext cx="235021" cy="19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reccia a destra 3">
            <a:extLst>
              <a:ext uri="{FF2B5EF4-FFF2-40B4-BE49-F238E27FC236}">
                <a16:creationId xmlns:a16="http://schemas.microsoft.com/office/drawing/2014/main" id="{C230746F-CB09-47E5-AFDC-983EC7B16A25}"/>
              </a:ext>
            </a:extLst>
          </p:cNvPr>
          <p:cNvSpPr/>
          <p:nvPr/>
        </p:nvSpPr>
        <p:spPr>
          <a:xfrm>
            <a:off x="6481011" y="2143876"/>
            <a:ext cx="613885" cy="221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6004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heel(1)">
                                      <p:cBhvr>
                                        <p:cTn id="40" dur="2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righ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3" grpId="0"/>
      <p:bldP spid="12" grpId="0" animBg="1"/>
      <p:bldP spid="10"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1E970E95-5A1B-42DB-B69F-32AAF39EB9A9}"/>
                  </a:ext>
                </a:extLst>
              </p:cNvPr>
              <p:cNvSpPr txBox="1"/>
              <p:nvPr/>
            </p:nvSpPr>
            <p:spPr>
              <a:xfrm>
                <a:off x="1466687" y="1634241"/>
                <a:ext cx="925862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𝜌</m:t>
                          </m:r>
                        </m:e>
                        <m:sub>
                          <m:r>
                            <a:rPr lang="it-IT" sz="3200" b="0" i="1" smtClean="0">
                              <a:latin typeface="Cambria Math" panose="02040503050406030204" pitchFamily="18" charset="0"/>
                            </a:rPr>
                            <m:t>𝑃</m:t>
                          </m:r>
                        </m:sub>
                      </m:sSub>
                      <m:r>
                        <a:rPr lang="it-IT" sz="3200" b="0" i="1" smtClean="0">
                          <a:latin typeface="Cambria Math" panose="02040503050406030204" pitchFamily="18" charset="0"/>
                        </a:rPr>
                        <m:t>=−</m:t>
                      </m:r>
                      <m:r>
                        <a:rPr lang="it-IT" sz="3200" b="0" i="1" smtClean="0">
                          <a:latin typeface="Cambria Math" panose="02040503050406030204" pitchFamily="18" charset="0"/>
                        </a:rPr>
                        <m:t>𝑑𝑖𝑣</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𝑃</m:t>
                          </m:r>
                        </m:e>
                      </m:acc>
                      <m:r>
                        <a:rPr lang="it-IT" sz="3200" b="0" i="1" smtClean="0">
                          <a:latin typeface="Cambria Math" panose="02040503050406030204" pitchFamily="18" charset="0"/>
                        </a:rPr>
                        <m:t>=− </m:t>
                      </m:r>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d>
                        <m:dPr>
                          <m:ctrlPr>
                            <a:rPr lang="it-IT" sz="3200" b="0" i="1" smtClean="0">
                              <a:latin typeface="Cambria Math" panose="02040503050406030204" pitchFamily="18" charset="0"/>
                            </a:rPr>
                          </m:ctrlPr>
                        </m:dPr>
                        <m:e>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i="1">
                                  <a:latin typeface="Cambria Math" panose="02040503050406030204" pitchFamily="18" charset="0"/>
                                </a:rPr>
                                <m:t>0</m:t>
                              </m:r>
                            </m:sub>
                          </m:sSub>
                          <m:d>
                            <m:dPr>
                              <m:ctrlPr>
                                <a:rPr lang="it-IT" sz="3200" b="0" i="1" smtClean="0">
                                  <a:latin typeface="Cambria Math" panose="02040503050406030204" pitchFamily="18" charset="0"/>
                                </a:rPr>
                              </m:ctrlPr>
                            </m:dPr>
                            <m:e>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r>
                                <a:rPr lang="it-IT" sz="3200" b="0" i="1" smtClean="0">
                                  <a:latin typeface="Cambria Math" panose="02040503050406030204" pitchFamily="18" charset="0"/>
                                </a:rPr>
                                <m:t>−1</m:t>
                              </m:r>
                            </m:e>
                          </m:d>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𝐸</m:t>
                              </m:r>
                            </m:e>
                          </m:acc>
                        </m:e>
                      </m:d>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d>
                        <m:dPr>
                          <m:ctrlPr>
                            <a:rPr lang="it-IT" sz="3200" b="0" i="1" smtClean="0">
                              <a:latin typeface="Cambria Math" panose="02040503050406030204" pitchFamily="18" charset="0"/>
                            </a:rPr>
                          </m:ctrlPr>
                        </m:dPr>
                        <m:e>
                          <m:f>
                            <m:fPr>
                              <m:ctrlPr>
                                <a:rPr lang="it-IT" sz="3200" b="0" i="1" smtClean="0">
                                  <a:latin typeface="Cambria Math" panose="02040503050406030204" pitchFamily="18" charset="0"/>
                                </a:rPr>
                              </m:ctrlPr>
                            </m:fPr>
                            <m:num>
                              <m:d>
                                <m:dPr>
                                  <m:ctrlPr>
                                    <a:rPr lang="it-IT" sz="3200" b="0" i="1" smtClean="0">
                                      <a:latin typeface="Cambria Math" panose="02040503050406030204" pitchFamily="18" charset="0"/>
                                    </a:rPr>
                                  </m:ctrlPr>
                                </m:dPr>
                                <m:e>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r>
                                    <a:rPr lang="it-IT" sz="3200" b="0" i="1" smtClean="0">
                                      <a:latin typeface="Cambria Math" panose="02040503050406030204" pitchFamily="18" charset="0"/>
                                    </a:rPr>
                                    <m:t>−1</m:t>
                                  </m:r>
                                </m:e>
                              </m:d>
                            </m:num>
                            <m:den>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den>
                          </m:f>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𝐷</m:t>
                              </m:r>
                            </m:e>
                          </m:acc>
                        </m:e>
                      </m:d>
                    </m:oMath>
                  </m:oMathPara>
                </a14:m>
                <a:endParaRPr lang="it-IT" sz="3200" dirty="0"/>
              </a:p>
            </p:txBody>
          </p:sp>
        </mc:Choice>
        <mc:Fallback xmlns="">
          <p:sp>
            <p:nvSpPr>
              <p:cNvPr id="2" name="CasellaDiTesto 1">
                <a:extLst>
                  <a:ext uri="{FF2B5EF4-FFF2-40B4-BE49-F238E27FC236}">
                    <a16:creationId xmlns:a16="http://schemas.microsoft.com/office/drawing/2014/main" id="{1E970E95-5A1B-42DB-B69F-32AAF39EB9A9}"/>
                  </a:ext>
                </a:extLst>
              </p:cNvPr>
              <p:cNvSpPr txBox="1">
                <a:spLocks noRot="1" noChangeAspect="1" noMove="1" noResize="1" noEditPoints="1" noAdjustHandles="1" noChangeArrowheads="1" noChangeShapeType="1" noTextEdit="1"/>
              </p:cNvSpPr>
              <p:nvPr/>
            </p:nvSpPr>
            <p:spPr>
              <a:xfrm>
                <a:off x="1466687" y="1634241"/>
                <a:ext cx="9258625" cy="110652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B67B6637-7AFB-403D-A52E-28202D0F2E98}"/>
                  </a:ext>
                </a:extLst>
              </p:cNvPr>
              <p:cNvSpPr txBox="1"/>
              <p:nvPr/>
            </p:nvSpPr>
            <p:spPr>
              <a:xfrm>
                <a:off x="3345426" y="2888226"/>
                <a:ext cx="3560014" cy="10185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𝜌</m:t>
                          </m:r>
                        </m:e>
                        <m:sub>
                          <m:r>
                            <a:rPr lang="it-IT" sz="3200" b="0" i="1" smtClean="0">
                              <a:latin typeface="Cambria Math" panose="02040503050406030204" pitchFamily="18" charset="0"/>
                            </a:rPr>
                            <m:t>𝑃</m:t>
                          </m:r>
                        </m:sub>
                      </m:sSub>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m:t>
                          </m:r>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r>
                            <a:rPr lang="it-IT" sz="3200" b="0" i="1" smtClean="0">
                              <a:latin typeface="Cambria Math" panose="02040503050406030204" pitchFamily="18" charset="0"/>
                            </a:rPr>
                            <m:t>−1)</m:t>
                          </m:r>
                        </m:num>
                        <m:den>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den>
                      </m:f>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𝐷</m:t>
                          </m:r>
                        </m:e>
                      </m:acc>
                    </m:oMath>
                  </m:oMathPara>
                </a14:m>
                <a:endParaRPr lang="it-IT" sz="3200" dirty="0"/>
              </a:p>
            </p:txBody>
          </p:sp>
        </mc:Choice>
        <mc:Fallback xmlns="">
          <p:sp>
            <p:nvSpPr>
              <p:cNvPr id="3" name="CasellaDiTesto 2">
                <a:extLst>
                  <a:ext uri="{FF2B5EF4-FFF2-40B4-BE49-F238E27FC236}">
                    <a16:creationId xmlns:a16="http://schemas.microsoft.com/office/drawing/2014/main" id="{B67B6637-7AFB-403D-A52E-28202D0F2E98}"/>
                  </a:ext>
                </a:extLst>
              </p:cNvPr>
              <p:cNvSpPr txBox="1">
                <a:spLocks noRot="1" noChangeAspect="1" noMove="1" noResize="1" noEditPoints="1" noAdjustHandles="1" noChangeArrowheads="1" noChangeShapeType="1" noTextEdit="1"/>
              </p:cNvSpPr>
              <p:nvPr/>
            </p:nvSpPr>
            <p:spPr>
              <a:xfrm>
                <a:off x="3345426" y="2888226"/>
                <a:ext cx="3560014" cy="1018549"/>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1285C6E-D9BA-466D-9CFB-5159654772D2}"/>
                  </a:ext>
                </a:extLst>
              </p:cNvPr>
              <p:cNvSpPr txBox="1"/>
              <p:nvPr/>
            </p:nvSpPr>
            <p:spPr>
              <a:xfrm>
                <a:off x="3345426" y="4268208"/>
                <a:ext cx="3256404" cy="10185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𝜌</m:t>
                          </m:r>
                        </m:e>
                        <m:sub>
                          <m:r>
                            <a:rPr lang="it-IT" sz="3200" b="0" i="1" smtClean="0">
                              <a:latin typeface="Cambria Math" panose="02040503050406030204" pitchFamily="18" charset="0"/>
                            </a:rPr>
                            <m:t>𝑃</m:t>
                          </m:r>
                        </m:sub>
                      </m:sSub>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m:t>
                          </m:r>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r>
                            <a:rPr lang="it-IT" sz="3200" b="0" i="1" smtClean="0">
                              <a:latin typeface="Cambria Math" panose="02040503050406030204" pitchFamily="18" charset="0"/>
                            </a:rPr>
                            <m:t>−1)</m:t>
                          </m:r>
                        </m:num>
                        <m:den>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den>
                      </m:f>
                      <m:r>
                        <a:rPr lang="it-IT" sz="3200" b="0" i="1" smtClean="0">
                          <a:latin typeface="Cambria Math" panose="02040503050406030204" pitchFamily="18" charset="0"/>
                          <a:ea typeface="Cambria Math" panose="02040503050406030204" pitchFamily="18" charset="0"/>
                        </a:rPr>
                        <m:t>𝜌</m:t>
                      </m:r>
                    </m:oMath>
                  </m:oMathPara>
                </a14:m>
                <a:endParaRPr lang="it-IT" sz="3200" dirty="0"/>
              </a:p>
            </p:txBody>
          </p:sp>
        </mc:Choice>
        <mc:Fallback xmlns="">
          <p:sp>
            <p:nvSpPr>
              <p:cNvPr id="4" name="CasellaDiTesto 3">
                <a:extLst>
                  <a:ext uri="{FF2B5EF4-FFF2-40B4-BE49-F238E27FC236}">
                    <a16:creationId xmlns:a16="http://schemas.microsoft.com/office/drawing/2014/main" id="{E1285C6E-D9BA-466D-9CFB-5159654772D2}"/>
                  </a:ext>
                </a:extLst>
              </p:cNvPr>
              <p:cNvSpPr txBox="1">
                <a:spLocks noRot="1" noChangeAspect="1" noMove="1" noResize="1" noEditPoints="1" noAdjustHandles="1" noChangeArrowheads="1" noChangeShapeType="1" noTextEdit="1"/>
              </p:cNvSpPr>
              <p:nvPr/>
            </p:nvSpPr>
            <p:spPr>
              <a:xfrm>
                <a:off x="3345426" y="4268208"/>
                <a:ext cx="3256404" cy="101854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84A33E-0BA7-4EDD-8159-906F3ADD1938}"/>
                  </a:ext>
                </a:extLst>
              </p:cNvPr>
              <p:cNvSpPr txBox="1"/>
              <p:nvPr/>
            </p:nvSpPr>
            <p:spPr>
              <a:xfrm flipH="1">
                <a:off x="207949" y="206478"/>
                <a:ext cx="11856231" cy="707886"/>
              </a:xfrm>
              <a:prstGeom prst="rect">
                <a:avLst/>
              </a:prstGeom>
              <a:noFill/>
            </p:spPr>
            <p:txBody>
              <a:bodyPr wrap="square" rtlCol="0">
                <a:spAutoFit/>
              </a:bodyPr>
              <a:lstStyle/>
              <a:p>
                <a:pPr algn="just"/>
                <a:r>
                  <a:rPr lang="it-IT" sz="2000" b="1" dirty="0">
                    <a:solidFill>
                      <a:schemeClr val="accent1"/>
                    </a:solidFill>
                  </a:rPr>
                  <a:t>Esercizio:  </a:t>
                </a:r>
                <a:r>
                  <a:rPr lang="it-IT" sz="2000" dirty="0"/>
                  <a:t>Delle cariche libere localizzate sono distribuite all’interno di un dielettrico   omogeneo ed isotropo con densità volumetrica </a:t>
                </a:r>
                <a14:m>
                  <m:oMath xmlns:m="http://schemas.openxmlformats.org/officeDocument/2006/math">
                    <m:r>
                      <a:rPr lang="it-IT" sz="2000" i="1" smtClean="0">
                        <a:latin typeface="Cambria Math" panose="02040503050406030204" pitchFamily="18" charset="0"/>
                        <a:ea typeface="Cambria Math" panose="02040503050406030204" pitchFamily="18" charset="0"/>
                      </a:rPr>
                      <m:t>𝜌</m:t>
                    </m:r>
                    <m:r>
                      <a:rPr lang="it-IT" sz="2000" b="0" i="1" smtClean="0">
                        <a:latin typeface="Cambria Math" panose="02040503050406030204" pitchFamily="18" charset="0"/>
                        <a:ea typeface="Cambria Math" panose="02040503050406030204" pitchFamily="18" charset="0"/>
                      </a:rPr>
                      <m:t> </m:t>
                    </m:r>
                  </m:oMath>
                </a14:m>
                <a:r>
                  <a:rPr lang="it-IT" sz="2000" dirty="0"/>
                  <a:t>. Calcolare la densità delle cariche di polarizzazione</a:t>
                </a:r>
              </a:p>
            </p:txBody>
          </p:sp>
        </mc:Choice>
        <mc:Fallback xmlns="">
          <p:sp>
            <p:nvSpPr>
              <p:cNvPr id="8" name="CasellaDiTesto 7">
                <a:extLst>
                  <a:ext uri="{FF2B5EF4-FFF2-40B4-BE49-F238E27FC236}">
                    <a16:creationId xmlns:a16="http://schemas.microsoft.com/office/drawing/2014/main" id="{0784A33E-0BA7-4EDD-8159-906F3ADD1938}"/>
                  </a:ext>
                </a:extLst>
              </p:cNvPr>
              <p:cNvSpPr txBox="1">
                <a:spLocks noRot="1" noChangeAspect="1" noMove="1" noResize="1" noEditPoints="1" noAdjustHandles="1" noChangeArrowheads="1" noChangeShapeType="1" noTextEdit="1"/>
              </p:cNvSpPr>
              <p:nvPr/>
            </p:nvSpPr>
            <p:spPr>
              <a:xfrm flipH="1">
                <a:off x="207949" y="206478"/>
                <a:ext cx="11856231" cy="707886"/>
              </a:xfrm>
              <a:prstGeom prst="rect">
                <a:avLst/>
              </a:prstGeom>
              <a:blipFill>
                <a:blip r:embed="rId5"/>
                <a:stretch>
                  <a:fillRect l="-514" t="-5172" r="-566" b="-146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E5F7BCA-F579-45C6-AD0C-732F1E9D089F}"/>
                  </a:ext>
                </a:extLst>
              </p:cNvPr>
              <p:cNvSpPr txBox="1"/>
              <p:nvPr/>
            </p:nvSpPr>
            <p:spPr>
              <a:xfrm>
                <a:off x="2598694" y="5305342"/>
                <a:ext cx="6907725" cy="461665"/>
              </a:xfrm>
              <a:prstGeom prst="rect">
                <a:avLst/>
              </a:prstGeom>
              <a:noFill/>
            </p:spPr>
            <p:txBody>
              <a:bodyPr wrap="none" rtlCol="0">
                <a:spAutoFit/>
              </a:bodyPr>
              <a:lstStyle/>
              <a:p>
                <a:pPr marL="342900" indent="-342900">
                  <a:buFont typeface="Arial" panose="020B0604020202020204" pitchFamily="34" charset="0"/>
                  <a:buChar char="•"/>
                </a:pPr>
                <a:r>
                  <a:rPr lang="it-IT" sz="2400" dirty="0"/>
                  <a:t>Siccome </a:t>
                </a:r>
                <a14:m>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rPr>
                          <m:t>𝑟</m:t>
                        </m:r>
                      </m:sub>
                    </m:sSub>
                    <m:r>
                      <a:rPr lang="it-IT" sz="2400" b="0" i="1" smtClean="0">
                        <a:latin typeface="Cambria Math" panose="02040503050406030204" pitchFamily="18" charset="0"/>
                      </a:rPr>
                      <m:t>&gt;1</m:t>
                    </m:r>
                    <m:sSub>
                      <m:sSubPr>
                        <m:ctrlPr>
                          <a:rPr lang="it-IT" sz="2400" i="1">
                            <a:latin typeface="Cambria Math" panose="02040503050406030204" pitchFamily="18" charset="0"/>
                          </a:rPr>
                        </m:ctrlPr>
                      </m:sSubPr>
                      <m:e>
                        <m:r>
                          <a:rPr lang="it-IT" sz="2400" b="0" i="1" smtClean="0">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𝜌</m:t>
                        </m:r>
                      </m:e>
                      <m:sub>
                        <m:r>
                          <a:rPr lang="it-IT" sz="2400" i="1">
                            <a:latin typeface="Cambria Math" panose="02040503050406030204" pitchFamily="18" charset="0"/>
                          </a:rPr>
                          <m:t>𝑃</m:t>
                        </m:r>
                      </m:sub>
                    </m:sSub>
                  </m:oMath>
                </a14:m>
                <a:r>
                  <a:rPr lang="it-IT" sz="2400" dirty="0"/>
                  <a:t>  ha sempre segno opposto a </a:t>
                </a:r>
                <a14:m>
                  <m:oMath xmlns:m="http://schemas.openxmlformats.org/officeDocument/2006/math">
                    <m:r>
                      <a:rPr lang="it-IT" sz="2400" i="1">
                        <a:latin typeface="Cambria Math" panose="02040503050406030204" pitchFamily="18" charset="0"/>
                        <a:ea typeface="Cambria Math" panose="02040503050406030204" pitchFamily="18" charset="0"/>
                      </a:rPr>
                      <m:t>𝜌</m:t>
                    </m:r>
                  </m:oMath>
                </a14:m>
                <a:endParaRPr lang="it-IT" sz="2400" dirty="0"/>
              </a:p>
            </p:txBody>
          </p:sp>
        </mc:Choice>
        <mc:Fallback xmlns="">
          <p:sp>
            <p:nvSpPr>
              <p:cNvPr id="9" name="CasellaDiTesto 8">
                <a:extLst>
                  <a:ext uri="{FF2B5EF4-FFF2-40B4-BE49-F238E27FC236}">
                    <a16:creationId xmlns:a16="http://schemas.microsoft.com/office/drawing/2014/main" id="{DE5F7BCA-F579-45C6-AD0C-732F1E9D089F}"/>
                  </a:ext>
                </a:extLst>
              </p:cNvPr>
              <p:cNvSpPr txBox="1">
                <a:spLocks noRot="1" noChangeAspect="1" noMove="1" noResize="1" noEditPoints="1" noAdjustHandles="1" noChangeArrowheads="1" noChangeShapeType="1" noTextEdit="1"/>
              </p:cNvSpPr>
              <p:nvPr/>
            </p:nvSpPr>
            <p:spPr>
              <a:xfrm>
                <a:off x="2598694" y="5305342"/>
                <a:ext cx="6907725" cy="461665"/>
              </a:xfrm>
              <a:prstGeom prst="rect">
                <a:avLst/>
              </a:prstGeom>
              <a:blipFill>
                <a:blip r:embed="rId6"/>
                <a:stretch>
                  <a:fillRect l="-1147" t="-10526" b="-28947"/>
                </a:stretch>
              </a:blipFill>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24744052-E7AE-4E3E-85E3-95D68A574587}"/>
              </a:ext>
            </a:extLst>
          </p:cNvPr>
          <p:cNvSpPr txBox="1"/>
          <p:nvPr/>
        </p:nvSpPr>
        <p:spPr>
          <a:xfrm>
            <a:off x="7174169" y="3618982"/>
            <a:ext cx="3706529" cy="892552"/>
          </a:xfrm>
          <a:prstGeom prst="rect">
            <a:avLst/>
          </a:prstGeom>
          <a:noFill/>
        </p:spPr>
        <p:txBody>
          <a:bodyPr wrap="square" rtlCol="0">
            <a:spAutoFit/>
          </a:bodyPr>
          <a:lstStyle/>
          <a:p>
            <a:r>
              <a:rPr lang="it-IT" sz="2600" dirty="0"/>
              <a:t>Dalla 1ª equazione di Maxwell</a:t>
            </a:r>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C034807-755A-4A28-A513-B94EFC7B5043}"/>
                  </a:ext>
                </a:extLst>
              </p:cNvPr>
              <p:cNvSpPr txBox="1"/>
              <p:nvPr/>
            </p:nvSpPr>
            <p:spPr>
              <a:xfrm>
                <a:off x="3865731" y="1090993"/>
                <a:ext cx="4303742" cy="628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m:t>
                      </m:r>
                      <m:acc>
                        <m:accPr>
                          <m:chr m:val="⃗"/>
                          <m:ctrlPr>
                            <a:rPr lang="it-IT" sz="2000" i="1" smtClean="0">
                              <a:solidFill>
                                <a:srgbClr val="FF0000"/>
                              </a:solidFill>
                              <a:latin typeface="Cambria Math" panose="02040503050406030204" pitchFamily="18" charset="0"/>
                            </a:rPr>
                          </m:ctrlPr>
                        </m:accPr>
                        <m:e>
                          <m:r>
                            <a:rPr lang="it-IT" sz="2000" b="0" i="1" smtClean="0">
                              <a:solidFill>
                                <a:srgbClr val="FF0000"/>
                              </a:solidFill>
                              <a:latin typeface="Cambria Math" panose="02040503050406030204" pitchFamily="18" charset="0"/>
                            </a:rPr>
                            <m:t>𝑃</m:t>
                          </m:r>
                        </m:e>
                      </m:acc>
                      <m:r>
                        <a:rPr lang="it-IT" sz="2000" b="0" i="1" smtClean="0">
                          <a:solidFill>
                            <a:srgbClr val="FF0000"/>
                          </a:solidFill>
                          <a:latin typeface="Cambria Math" panose="02040503050406030204" pitchFamily="18" charset="0"/>
                        </a:rPr>
                        <m:t>= </m:t>
                      </m:r>
                      <m:r>
                        <a:rPr lang="it-IT" sz="2000" i="1" dirty="0" smtClean="0">
                          <a:latin typeface="Cambria Math" panose="02040503050406030204" pitchFamily="18" charset="0"/>
                        </a:rPr>
                        <m:t>𝜒</m:t>
                      </m:r>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𝜀</m:t>
                          </m:r>
                        </m:e>
                        <m:sub>
                          <m:r>
                            <a:rPr lang="it-IT" sz="2000" b="0" i="1" dirty="0" smtClean="0">
                              <a:latin typeface="Cambria Math" panose="02040503050406030204" pitchFamily="18" charset="0"/>
                            </a:rPr>
                            <m:t>0</m:t>
                          </m:r>
                        </m:sub>
                      </m:sSub>
                      <m:acc>
                        <m:accPr>
                          <m:chr m:val="⃗"/>
                          <m:ctrlPr>
                            <a:rPr lang="it-IT" sz="2000" i="1" dirty="0" smtClean="0">
                              <a:latin typeface="Cambria Math" panose="02040503050406030204" pitchFamily="18" charset="0"/>
                            </a:rPr>
                          </m:ctrlPr>
                        </m:accPr>
                        <m:e>
                          <m:r>
                            <a:rPr lang="it-IT" sz="2000" b="0" i="1" dirty="0" smtClean="0">
                              <a:latin typeface="Cambria Math" panose="02040503050406030204" pitchFamily="18" charset="0"/>
                            </a:rPr>
                            <m:t>𝐸</m:t>
                          </m:r>
                        </m:e>
                      </m:acc>
                      <m:r>
                        <a:rPr lang="it-IT" sz="2000" b="0" i="1" smtClean="0">
                          <a:latin typeface="Cambria Math" panose="02040503050406030204" pitchFamily="18" charset="0"/>
                        </a:rPr>
                        <m:t>=</m:t>
                      </m:r>
                      <m:d>
                        <m:dPr>
                          <m:ctrlPr>
                            <a:rPr lang="it-IT" sz="2000" b="0" i="1" smtClean="0">
                              <a:solidFill>
                                <a:srgbClr val="FF0000"/>
                              </a:solidFill>
                              <a:latin typeface="Cambria Math" panose="02040503050406030204" pitchFamily="18" charset="0"/>
                            </a:rPr>
                          </m:ctrlPr>
                        </m:dPr>
                        <m:e>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ea typeface="Cambria Math" panose="02040503050406030204" pitchFamily="18" charset="0"/>
                                </a:rPr>
                                <m:t>𝜀</m:t>
                              </m:r>
                            </m:e>
                            <m:sub>
                              <m:r>
                                <a:rPr lang="it-IT" sz="2000" b="0" i="1" smtClean="0">
                                  <a:solidFill>
                                    <a:srgbClr val="FF0000"/>
                                  </a:solidFill>
                                  <a:latin typeface="Cambria Math" panose="02040503050406030204" pitchFamily="18" charset="0"/>
                                </a:rPr>
                                <m:t>𝑟</m:t>
                              </m:r>
                            </m:sub>
                          </m:sSub>
                          <m:r>
                            <a:rPr lang="it-IT" sz="2000" b="0" i="1" smtClean="0">
                              <a:solidFill>
                                <a:srgbClr val="FF0000"/>
                              </a:solidFill>
                              <a:latin typeface="Cambria Math" panose="02040503050406030204" pitchFamily="18" charset="0"/>
                            </a:rPr>
                            <m:t>−1</m:t>
                          </m:r>
                        </m:e>
                      </m:d>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ea typeface="Cambria Math" panose="02040503050406030204" pitchFamily="18" charset="0"/>
                            </a:rPr>
                            <m:t>𝜀</m:t>
                          </m:r>
                        </m:e>
                        <m:sub>
                          <m:r>
                            <a:rPr lang="it-IT" sz="2000" b="0" i="1" smtClean="0">
                              <a:solidFill>
                                <a:srgbClr val="FF0000"/>
                              </a:solidFill>
                              <a:latin typeface="Cambria Math" panose="02040503050406030204" pitchFamily="18" charset="0"/>
                            </a:rPr>
                            <m:t>0</m:t>
                          </m:r>
                        </m:sub>
                      </m:sSub>
                      <m:acc>
                        <m:accPr>
                          <m:chr m:val="⃗"/>
                          <m:ctrlPr>
                            <a:rPr lang="it-IT" sz="2000" b="0" i="1" smtClean="0">
                              <a:solidFill>
                                <a:srgbClr val="FF0000"/>
                              </a:solidFill>
                              <a:latin typeface="Cambria Math" panose="02040503050406030204" pitchFamily="18" charset="0"/>
                            </a:rPr>
                          </m:ctrlPr>
                        </m:accPr>
                        <m:e>
                          <m:r>
                            <a:rPr lang="it-IT" sz="2000" b="0" i="1" smtClean="0">
                              <a:solidFill>
                                <a:srgbClr val="FF0000"/>
                              </a:solidFill>
                              <a:latin typeface="Cambria Math" panose="02040503050406030204" pitchFamily="18" charset="0"/>
                            </a:rPr>
                            <m:t>𝐸</m:t>
                          </m:r>
                        </m:e>
                      </m:acc>
                      <m:r>
                        <a:rPr lang="it-IT" sz="2000" b="0" i="1" smtClean="0">
                          <a:latin typeface="Cambria Math" panose="02040503050406030204" pitchFamily="18" charset="0"/>
                        </a:rPr>
                        <m:t>= </m:t>
                      </m:r>
                      <m:f>
                        <m:fPr>
                          <m:ctrlPr>
                            <a:rPr lang="it-IT" sz="2000" b="0" i="1" smtClean="0">
                              <a:latin typeface="Cambria Math" panose="02040503050406030204" pitchFamily="18" charset="0"/>
                            </a:rPr>
                          </m:ctrlPr>
                        </m:fPr>
                        <m:num>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𝜀</m:t>
                              </m:r>
                            </m:e>
                            <m:sub>
                              <m:r>
                                <a:rPr lang="it-IT" sz="2000" b="0" i="1" smtClean="0">
                                  <a:latin typeface="Cambria Math" panose="02040503050406030204" pitchFamily="18" charset="0"/>
                                </a:rPr>
                                <m:t>𝑟</m:t>
                              </m:r>
                            </m:sub>
                          </m:sSub>
                          <m:r>
                            <a:rPr lang="it-IT" sz="2000" b="0" i="1" smtClean="0">
                              <a:latin typeface="Cambria Math" panose="02040503050406030204" pitchFamily="18" charset="0"/>
                            </a:rPr>
                            <m:t>−1</m:t>
                          </m:r>
                        </m:num>
                        <m:den>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𝜀</m:t>
                              </m:r>
                            </m:e>
                            <m:sub>
                              <m:r>
                                <a:rPr lang="it-IT" sz="2000" b="0" i="1" smtClean="0">
                                  <a:latin typeface="Cambria Math" panose="02040503050406030204" pitchFamily="18" charset="0"/>
                                </a:rPr>
                                <m:t>𝑟</m:t>
                              </m:r>
                            </m:sub>
                          </m:sSub>
                        </m:den>
                      </m:f>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𝐷</m:t>
                          </m:r>
                        </m:e>
                      </m:acc>
                      <m:r>
                        <a:rPr lang="it-IT" sz="2000" b="0" i="1" smtClean="0">
                          <a:latin typeface="Cambria Math" panose="02040503050406030204" pitchFamily="18" charset="0"/>
                        </a:rPr>
                        <m:t>)</m:t>
                      </m:r>
                    </m:oMath>
                  </m:oMathPara>
                </a14:m>
                <a:endParaRPr lang="it-IT" sz="2000" dirty="0"/>
              </a:p>
            </p:txBody>
          </p:sp>
        </mc:Choice>
        <mc:Fallback xmlns="">
          <p:sp>
            <p:nvSpPr>
              <p:cNvPr id="11" name="CasellaDiTesto 10">
                <a:extLst>
                  <a:ext uri="{FF2B5EF4-FFF2-40B4-BE49-F238E27FC236}">
                    <a16:creationId xmlns:a16="http://schemas.microsoft.com/office/drawing/2014/main" id="{5C034807-755A-4A28-A513-B94EFC7B5043}"/>
                  </a:ext>
                </a:extLst>
              </p:cNvPr>
              <p:cNvSpPr txBox="1">
                <a:spLocks noRot="1" noChangeAspect="1" noMove="1" noResize="1" noEditPoints="1" noAdjustHandles="1" noChangeArrowheads="1" noChangeShapeType="1" noTextEdit="1"/>
              </p:cNvSpPr>
              <p:nvPr/>
            </p:nvSpPr>
            <p:spPr>
              <a:xfrm>
                <a:off x="3865731" y="1090993"/>
                <a:ext cx="4303742" cy="628505"/>
              </a:xfrm>
              <a:prstGeom prst="rect">
                <a:avLst/>
              </a:prstGeom>
              <a:blipFill>
                <a:blip r:embed="rId7"/>
                <a:stretch>
                  <a:fillRect/>
                </a:stretch>
              </a:blipFill>
            </p:spPr>
            <p:txBody>
              <a:bodyPr/>
              <a:lstStyle/>
              <a:p>
                <a:r>
                  <a:rPr lang="it-IT">
                    <a:noFill/>
                  </a:rPr>
                  <a:t> </a:t>
                </a:r>
              </a:p>
            </p:txBody>
          </p:sp>
        </mc:Fallback>
      </mc:AlternateContent>
      <p:cxnSp>
        <p:nvCxnSpPr>
          <p:cNvPr id="6" name="Connettore 2 5">
            <a:extLst>
              <a:ext uri="{FF2B5EF4-FFF2-40B4-BE49-F238E27FC236}">
                <a16:creationId xmlns:a16="http://schemas.microsoft.com/office/drawing/2014/main" id="{356C1384-E79B-49F9-9695-70EB2BCA4746}"/>
              </a:ext>
            </a:extLst>
          </p:cNvPr>
          <p:cNvCxnSpPr/>
          <p:nvPr/>
        </p:nvCxnSpPr>
        <p:spPr>
          <a:xfrm flipH="1">
            <a:off x="5879432" y="1623997"/>
            <a:ext cx="56147" cy="324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BE5AF94E-761F-4EAE-A048-9F494F8C8D84}"/>
              </a:ext>
            </a:extLst>
          </p:cNvPr>
          <p:cNvCxnSpPr/>
          <p:nvPr/>
        </p:nvCxnSpPr>
        <p:spPr>
          <a:xfrm>
            <a:off x="7772400" y="1556084"/>
            <a:ext cx="633663" cy="163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EADF0A10-E589-46E4-A836-F91CECEB8A76}"/>
              </a:ext>
            </a:extLst>
          </p:cNvPr>
          <p:cNvSpPr txBox="1"/>
          <p:nvPr/>
        </p:nvSpPr>
        <p:spPr>
          <a:xfrm>
            <a:off x="75844" y="3042820"/>
            <a:ext cx="3135217" cy="923330"/>
          </a:xfrm>
          <a:prstGeom prst="rect">
            <a:avLst/>
          </a:prstGeom>
          <a:noFill/>
        </p:spPr>
        <p:txBody>
          <a:bodyPr wrap="none" rtlCol="0">
            <a:spAutoFit/>
          </a:bodyPr>
          <a:lstStyle/>
          <a:p>
            <a:r>
              <a:rPr lang="it-IT" dirty="0"/>
              <a:t>Se il dielettrico è omogeneo </a:t>
            </a:r>
          </a:p>
          <a:p>
            <a:r>
              <a:rPr lang="it-IT" dirty="0"/>
              <a:t>e isotropo, portiamo tutto fuori</a:t>
            </a:r>
          </a:p>
          <a:p>
            <a:pPr algn="just"/>
            <a:r>
              <a:rPr lang="it-IT" dirty="0"/>
              <a:t>dall’operatore gradiente</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032868DD-DA87-46DE-8B7B-D8ECDA5234E7}"/>
                  </a:ext>
                </a:extLst>
              </p:cNvPr>
              <p:cNvSpPr txBox="1"/>
              <p:nvPr/>
            </p:nvSpPr>
            <p:spPr>
              <a:xfrm>
                <a:off x="2583219" y="5761399"/>
                <a:ext cx="8037222" cy="461665"/>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rPr>
                          <m:t>𝑃</m:t>
                        </m:r>
                      </m:sub>
                    </m:sSub>
                    <m:r>
                      <a:rPr lang="it-IT" sz="2400" b="0" i="1" smtClean="0">
                        <a:latin typeface="Cambria Math" panose="02040503050406030204" pitchFamily="18" charset="0"/>
                      </a:rPr>
                      <m:t>≠</m:t>
                    </m:r>
                  </m:oMath>
                </a14:m>
                <a:r>
                  <a:rPr lang="it-IT" sz="2400" dirty="0"/>
                  <a:t>0 solo dove esiste una densità di cariche localizzate</a:t>
                </a:r>
              </a:p>
            </p:txBody>
          </p:sp>
        </mc:Choice>
        <mc:Fallback xmlns="">
          <p:sp>
            <p:nvSpPr>
              <p:cNvPr id="15" name="CasellaDiTesto 14">
                <a:extLst>
                  <a:ext uri="{FF2B5EF4-FFF2-40B4-BE49-F238E27FC236}">
                    <a16:creationId xmlns:a16="http://schemas.microsoft.com/office/drawing/2014/main" id="{032868DD-DA87-46DE-8B7B-D8ECDA5234E7}"/>
                  </a:ext>
                </a:extLst>
              </p:cNvPr>
              <p:cNvSpPr txBox="1">
                <a:spLocks noRot="1" noChangeAspect="1" noMove="1" noResize="1" noEditPoints="1" noAdjustHandles="1" noChangeArrowheads="1" noChangeShapeType="1" noTextEdit="1"/>
              </p:cNvSpPr>
              <p:nvPr/>
            </p:nvSpPr>
            <p:spPr>
              <a:xfrm>
                <a:off x="2583219" y="5761399"/>
                <a:ext cx="8037222" cy="461665"/>
              </a:xfrm>
              <a:prstGeom prst="rect">
                <a:avLst/>
              </a:prstGeom>
              <a:blipFill>
                <a:blip r:embed="rId8"/>
                <a:stretch>
                  <a:fillRect l="-1062" t="-10526" b="-28947"/>
                </a:stretch>
              </a:blipFill>
            </p:spPr>
            <p:txBody>
              <a:bodyPr/>
              <a:lstStyle/>
              <a:p>
                <a:r>
                  <a:rPr lang="it-IT">
                    <a:noFill/>
                  </a:rPr>
                  <a:t> </a:t>
                </a:r>
              </a:p>
            </p:txBody>
          </p:sp>
        </mc:Fallback>
      </mc:AlternateContent>
    </p:spTree>
    <p:extLst>
      <p:ext uri="{BB962C8B-B14F-4D97-AF65-F5344CB8AC3E}">
        <p14:creationId xmlns:p14="http://schemas.microsoft.com/office/powerpoint/2010/main" val="35024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10" grpId="0"/>
      <p:bldP spid="11" grpId="0"/>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7098F583-53C0-4A9F-9B8C-AF35E52F1F99}"/>
              </a:ext>
            </a:extLst>
          </p:cNvPr>
          <p:cNvSpPr txBox="1"/>
          <p:nvPr/>
        </p:nvSpPr>
        <p:spPr>
          <a:xfrm>
            <a:off x="451312" y="240718"/>
            <a:ext cx="11289376" cy="861774"/>
          </a:xfrm>
          <a:prstGeom prst="rect">
            <a:avLst/>
          </a:prstGeom>
          <a:noFill/>
        </p:spPr>
        <p:txBody>
          <a:bodyPr wrap="square" lIns="0" tIns="0" rIns="0" bIns="0" rtlCol="0">
            <a:spAutoFit/>
          </a:bodyPr>
          <a:lstStyle/>
          <a:p>
            <a:pPr algn="ctr"/>
            <a:r>
              <a:rPr lang="it-IT" sz="2800" b="1" dirty="0">
                <a:solidFill>
                  <a:schemeClr val="accent1"/>
                </a:solidFill>
              </a:rPr>
              <a:t>CONDIZIONI DI CONTINUITÀ DEI CAMPI ALL’INTERFACCIA TRA DUE DIELETTRICI</a:t>
            </a:r>
          </a:p>
        </p:txBody>
      </p:sp>
      <p:sp>
        <p:nvSpPr>
          <p:cNvPr id="4" name="CasellaDiTesto 3">
            <a:extLst>
              <a:ext uri="{FF2B5EF4-FFF2-40B4-BE49-F238E27FC236}">
                <a16:creationId xmlns:a16="http://schemas.microsoft.com/office/drawing/2014/main" id="{CF595B45-B011-4A1D-92BA-202108AD357F}"/>
              </a:ext>
            </a:extLst>
          </p:cNvPr>
          <p:cNvSpPr txBox="1"/>
          <p:nvPr/>
        </p:nvSpPr>
        <p:spPr>
          <a:xfrm>
            <a:off x="451311" y="1336066"/>
            <a:ext cx="11289375" cy="923330"/>
          </a:xfrm>
          <a:prstGeom prst="rect">
            <a:avLst/>
          </a:prstGeom>
          <a:noFill/>
        </p:spPr>
        <p:txBody>
          <a:bodyPr wrap="square" rtlCol="0">
            <a:spAutoFit/>
          </a:bodyPr>
          <a:lstStyle/>
          <a:p>
            <a:r>
              <a:rPr lang="it-IT" dirty="0"/>
              <a:t>Consideriamo ora il caso in cui il dielettrico, omogeneo ed isotropo, </a:t>
            </a:r>
            <a:r>
              <a:rPr lang="it-IT" dirty="0">
                <a:solidFill>
                  <a:srgbClr val="FF0000"/>
                </a:solidFill>
              </a:rPr>
              <a:t>non occupi tutto lo spazio</a:t>
            </a:r>
            <a:r>
              <a:rPr lang="it-IT" dirty="0"/>
              <a:t>. Lo spazio potrebbe essere ad esempio riempito con dielettrici diversi tra i quali anche l’aria. All’interno del dielettrico valgono le seguenti relazioni integrali e differenziali:</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5BAFD4D-75D7-4776-91A5-027E3E15198F}"/>
                  </a:ext>
                </a:extLst>
              </p:cNvPr>
              <p:cNvSpPr txBox="1"/>
              <p:nvPr/>
            </p:nvSpPr>
            <p:spPr>
              <a:xfrm>
                <a:off x="1908237" y="3049937"/>
                <a:ext cx="3788345" cy="757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r>
                        <a:rPr lang="it-IT" sz="2400" b="0" i="1" smtClean="0">
                          <a:latin typeface="Cambria Math" panose="02040503050406030204" pitchFamily="18" charset="0"/>
                          <a:ea typeface="Cambria Math" panose="02040503050406030204" pitchFamily="18" charset="0"/>
                        </a:rPr>
                        <m:t> </m:t>
                      </m:r>
                      <m:d>
                        <m:dPr>
                          <m:ctrlPr>
                            <a:rPr lang="it-IT" sz="2400" b="0" i="1" smtClean="0">
                              <a:latin typeface="Cambria Math" panose="02040503050406030204" pitchFamily="18" charset="0"/>
                              <a:ea typeface="Cambria Math" panose="02040503050406030204" pitchFamily="18" charset="0"/>
                            </a:rPr>
                          </m:ctrlPr>
                        </m:dPr>
                        <m:e>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𝐸</m:t>
                              </m:r>
                            </m:e>
                          </m:acc>
                        </m:e>
                      </m:d>
                      <m:r>
                        <a:rPr lang="it-IT" sz="2400" b="0" i="1" smtClean="0">
                          <a:latin typeface="Cambria Math" panose="02040503050406030204" pitchFamily="18" charset="0"/>
                          <a:ea typeface="Cambria Math" panose="02040503050406030204" pitchFamily="18" charset="0"/>
                        </a:rPr>
                        <m:t>=</m:t>
                      </m:r>
                      <m:nary>
                        <m:naryPr>
                          <m:limLoc m:val="subSup"/>
                          <m:grow m:val="on"/>
                          <m:supHide m:val="on"/>
                          <m:ctrlPr>
                            <a:rPr lang="it-IT" sz="2400" i="1" dirty="0" smtClean="0">
                              <a:latin typeface="Cambria Math" panose="02040503050406030204" pitchFamily="18" charset="0"/>
                            </a:rPr>
                          </m:ctrlPr>
                        </m:naryPr>
                        <m:sub>
                          <m:r>
                            <a:rPr lang="it-IT" sz="2400" i="1" dirty="0">
                              <a:latin typeface="Cambria Math" panose="02040503050406030204" pitchFamily="18" charset="0"/>
                            </a:rPr>
                            <m:t>𝑆</m:t>
                          </m:r>
                        </m:sub>
                        <m:sup/>
                        <m:e>
                          <m:acc>
                            <m:accPr>
                              <m:chr m:val="⃗"/>
                              <m:ctrlPr>
                                <a:rPr lang="it-IT" sz="2400" i="1">
                                  <a:solidFill>
                                    <a:prstClr val="black"/>
                                  </a:solidFill>
                                  <a:latin typeface="Cambria Math" panose="02040503050406030204" pitchFamily="18" charset="0"/>
                                </a:rPr>
                              </m:ctrlPr>
                            </m:accPr>
                            <m:e>
                              <m:r>
                                <a:rPr lang="it-IT" sz="2400" b="0" i="1" smtClean="0">
                                  <a:solidFill>
                                    <a:prstClr val="black"/>
                                  </a:solidFill>
                                  <a:latin typeface="Cambria Math" panose="02040503050406030204" pitchFamily="18" charset="0"/>
                                </a:rPr>
                                <m:t>𝐸</m:t>
                              </m:r>
                            </m:e>
                          </m:acc>
                          <m:r>
                            <a:rPr lang="it-IT" sz="2400" i="1">
                              <a:solidFill>
                                <a:prstClr val="black"/>
                              </a:solidFill>
                              <a:latin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𝑛</m:t>
                              </m:r>
                            </m:e>
                          </m:acc>
                          <m:r>
                            <a:rPr lang="it-IT" sz="2400" b="0" i="1" smtClean="0">
                              <a:latin typeface="Cambria Math" panose="02040503050406030204" pitchFamily="18" charset="0"/>
                            </a:rPr>
                            <m:t> </m:t>
                          </m:r>
                          <m:r>
                            <a:rPr lang="it-IT" sz="2400" b="0" i="1" smtClean="0">
                              <a:latin typeface="Cambria Math" panose="02040503050406030204" pitchFamily="18" charset="0"/>
                            </a:rPr>
                            <m:t>𝑑𝑆</m:t>
                          </m:r>
                          <m:r>
                            <a:rPr lang="it-IT" sz="2400" b="0" i="1" smtClean="0">
                              <a:latin typeface="Cambria Math" panose="02040503050406030204" pitchFamily="18" charset="0"/>
                            </a:rPr>
                            <m:t> </m:t>
                          </m:r>
                        </m:e>
                      </m:nary>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𝑞</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𝑃</m:t>
                              </m:r>
                            </m:sub>
                          </m:sSub>
                        </m:num>
                        <m:den>
                          <m:sSub>
                            <m:sSubPr>
                              <m:ctrlPr>
                                <a:rPr lang="it-IT" sz="2400" i="1">
                                  <a:solidFill>
                                    <a:prstClr val="black"/>
                                  </a:solidFill>
                                  <a:latin typeface="Cambria Math" panose="02040503050406030204" pitchFamily="18" charset="0"/>
                                  <a:ea typeface="Cambria Math" panose="02040503050406030204" pitchFamily="18" charset="0"/>
                                </a:rPr>
                              </m:ctrlPr>
                            </m:sSubPr>
                            <m:e>
                              <m:r>
                                <a:rPr lang="it-IT" sz="2400" i="1">
                                  <a:solidFill>
                                    <a:prstClr val="black"/>
                                  </a:solidFill>
                                  <a:latin typeface="Cambria Math" panose="02040503050406030204" pitchFamily="18" charset="0"/>
                                  <a:ea typeface="Cambria Math" panose="02040503050406030204" pitchFamily="18" charset="0"/>
                                </a:rPr>
                                <m:t>𝜀</m:t>
                              </m:r>
                            </m:e>
                            <m:sub>
                              <m:r>
                                <a:rPr lang="it-IT" sz="2400" i="1">
                                  <a:solidFill>
                                    <a:prstClr val="black"/>
                                  </a:solidFill>
                                  <a:latin typeface="Cambria Math" panose="02040503050406030204" pitchFamily="18" charset="0"/>
                                  <a:ea typeface="Cambria Math" panose="02040503050406030204" pitchFamily="18" charset="0"/>
                                </a:rPr>
                                <m:t>𝑂</m:t>
                              </m:r>
                            </m:sub>
                          </m:sSub>
                        </m:den>
                      </m:f>
                    </m:oMath>
                  </m:oMathPara>
                </a14:m>
                <a:endParaRPr lang="it-IT" sz="2400" dirty="0"/>
              </a:p>
            </p:txBody>
          </p:sp>
        </mc:Choice>
        <mc:Fallback xmlns="">
          <p:sp>
            <p:nvSpPr>
              <p:cNvPr id="8" name="CasellaDiTesto 7">
                <a:extLst>
                  <a:ext uri="{FF2B5EF4-FFF2-40B4-BE49-F238E27FC236}">
                    <a16:creationId xmlns:a16="http://schemas.microsoft.com/office/drawing/2014/main" id="{E5BAFD4D-75D7-4776-91A5-027E3E15198F}"/>
                  </a:ext>
                </a:extLst>
              </p:cNvPr>
              <p:cNvSpPr txBox="1">
                <a:spLocks noRot="1" noChangeAspect="1" noMove="1" noResize="1" noEditPoints="1" noAdjustHandles="1" noChangeArrowheads="1" noChangeShapeType="1" noTextEdit="1"/>
              </p:cNvSpPr>
              <p:nvPr/>
            </p:nvSpPr>
            <p:spPr>
              <a:xfrm>
                <a:off x="1908237" y="3049937"/>
                <a:ext cx="3788345" cy="757515"/>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5EF5C210-077A-4ED1-AE81-393036E0513B}"/>
                  </a:ext>
                </a:extLst>
              </p:cNvPr>
              <p:cNvSpPr txBox="1"/>
              <p:nvPr/>
            </p:nvSpPr>
            <p:spPr>
              <a:xfrm>
                <a:off x="1908237" y="4387263"/>
                <a:ext cx="3067635" cy="757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r>
                        <a:rPr lang="it-IT" sz="2400" b="0" i="1" smtClean="0">
                          <a:latin typeface="Cambria Math" panose="02040503050406030204" pitchFamily="18" charset="0"/>
                          <a:ea typeface="Cambria Math" panose="02040503050406030204" pitchFamily="18" charset="0"/>
                        </a:rPr>
                        <m:t> </m:t>
                      </m:r>
                      <m:d>
                        <m:dPr>
                          <m:ctrlPr>
                            <a:rPr lang="it-IT" sz="2400" b="0" i="1" smtClean="0">
                              <a:latin typeface="Cambria Math" panose="02040503050406030204" pitchFamily="18" charset="0"/>
                              <a:ea typeface="Cambria Math" panose="02040503050406030204" pitchFamily="18" charset="0"/>
                            </a:rPr>
                          </m:ctrlPr>
                        </m:dPr>
                        <m:e>
                          <m:acc>
                            <m:accPr>
                              <m:chr m:val="⃗"/>
                              <m:ctrlPr>
                                <a:rPr lang="it-IT" sz="2400" i="1">
                                  <a:solidFill>
                                    <a:prstClr val="black"/>
                                  </a:solidFill>
                                  <a:latin typeface="Cambria Math" panose="02040503050406030204" pitchFamily="18" charset="0"/>
                                </a:rPr>
                              </m:ctrlPr>
                            </m:accPr>
                            <m:e>
                              <m:r>
                                <a:rPr lang="it-IT" sz="2400" b="0" i="1" smtClean="0">
                                  <a:solidFill>
                                    <a:prstClr val="black"/>
                                  </a:solidFill>
                                  <a:latin typeface="Cambria Math" panose="02040503050406030204" pitchFamily="18" charset="0"/>
                                </a:rPr>
                                <m:t>𝐷</m:t>
                              </m:r>
                            </m:e>
                          </m:acc>
                        </m:e>
                      </m:d>
                      <m:r>
                        <a:rPr lang="it-IT" sz="2400" b="0" i="1" smtClean="0">
                          <a:latin typeface="Cambria Math" panose="02040503050406030204" pitchFamily="18" charset="0"/>
                          <a:ea typeface="Cambria Math" panose="02040503050406030204" pitchFamily="18" charset="0"/>
                        </a:rPr>
                        <m:t>=</m:t>
                      </m:r>
                      <m:nary>
                        <m:naryPr>
                          <m:limLoc m:val="subSup"/>
                          <m:grow m:val="on"/>
                          <m:supHide m:val="on"/>
                          <m:ctrlPr>
                            <a:rPr lang="it-IT" sz="2400" i="1" dirty="0" smtClean="0">
                              <a:latin typeface="Cambria Math" panose="02040503050406030204" pitchFamily="18" charset="0"/>
                            </a:rPr>
                          </m:ctrlPr>
                        </m:naryPr>
                        <m:sub>
                          <m:r>
                            <a:rPr lang="it-IT" sz="2400" i="1" dirty="0">
                              <a:latin typeface="Cambria Math" panose="02040503050406030204" pitchFamily="18" charset="0"/>
                            </a:rPr>
                            <m:t>𝑆</m:t>
                          </m:r>
                        </m:sub>
                        <m:sup/>
                        <m:e>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𝐷</m:t>
                              </m:r>
                            </m:e>
                          </m:acc>
                          <m:r>
                            <a:rPr lang="it-IT" sz="2400" i="1">
                              <a:solidFill>
                                <a:prstClr val="black"/>
                              </a:solidFill>
                              <a:latin typeface="Cambria Math" panose="02040503050406030204" pitchFamily="18" charset="0"/>
                            </a:rPr>
                            <m:t> </m:t>
                          </m:r>
                          <m:acc>
                            <m:accPr>
                              <m:chr m:val="̂"/>
                              <m:ctrlPr>
                                <a:rPr lang="it-IT" sz="2400" i="1">
                                  <a:solidFill>
                                    <a:prstClr val="black"/>
                                  </a:solidFill>
                                  <a:latin typeface="Cambria Math" panose="02040503050406030204" pitchFamily="18" charset="0"/>
                                </a:rPr>
                              </m:ctrlPr>
                            </m:accPr>
                            <m:e>
                              <m:r>
                                <a:rPr lang="it-IT" sz="2400" i="1">
                                  <a:solidFill>
                                    <a:prstClr val="black"/>
                                  </a:solidFill>
                                  <a:latin typeface="Cambria Math" panose="02040503050406030204" pitchFamily="18" charset="0"/>
                                </a:rPr>
                                <m:t>𝑛</m:t>
                              </m:r>
                            </m:e>
                          </m:acc>
                          <m:r>
                            <a:rPr lang="it-IT" sz="2400" b="0" i="1" smtClean="0">
                              <a:latin typeface="Cambria Math" panose="02040503050406030204" pitchFamily="18" charset="0"/>
                            </a:rPr>
                            <m:t> </m:t>
                          </m:r>
                          <m:r>
                            <a:rPr lang="it-IT" sz="2400" b="0" i="1" smtClean="0">
                              <a:latin typeface="Cambria Math" panose="02040503050406030204" pitchFamily="18" charset="0"/>
                            </a:rPr>
                            <m:t>𝑑𝑆</m:t>
                          </m:r>
                          <m:r>
                            <a:rPr lang="it-IT" sz="2400" b="0" i="1" smtClean="0">
                              <a:latin typeface="Cambria Math" panose="02040503050406030204" pitchFamily="18" charset="0"/>
                            </a:rPr>
                            <m:t> </m:t>
                          </m:r>
                        </m:e>
                      </m:nary>
                      <m:r>
                        <a:rPr lang="it-IT" sz="2400" b="0" i="1" smtClean="0">
                          <a:latin typeface="Cambria Math" panose="02040503050406030204" pitchFamily="18" charset="0"/>
                        </a:rPr>
                        <m:t>=</m:t>
                      </m:r>
                      <m:r>
                        <a:rPr lang="it-IT" sz="2400" b="0" i="1" smtClean="0">
                          <a:latin typeface="Cambria Math" panose="02040503050406030204" pitchFamily="18" charset="0"/>
                        </a:rPr>
                        <m:t>𝑞</m:t>
                      </m:r>
                    </m:oMath>
                  </m:oMathPara>
                </a14:m>
                <a:endParaRPr lang="it-IT" sz="2400" dirty="0"/>
              </a:p>
            </p:txBody>
          </p:sp>
        </mc:Choice>
        <mc:Fallback xmlns="">
          <p:sp>
            <p:nvSpPr>
              <p:cNvPr id="10" name="CasellaDiTesto 9">
                <a:extLst>
                  <a:ext uri="{FF2B5EF4-FFF2-40B4-BE49-F238E27FC236}">
                    <a16:creationId xmlns:a16="http://schemas.microsoft.com/office/drawing/2014/main" id="{5EF5C210-077A-4ED1-AE81-393036E0513B}"/>
                  </a:ext>
                </a:extLst>
              </p:cNvPr>
              <p:cNvSpPr txBox="1">
                <a:spLocks noRot="1" noChangeAspect="1" noMove="1" noResize="1" noEditPoints="1" noAdjustHandles="1" noChangeArrowheads="1" noChangeShapeType="1" noTextEdit="1"/>
              </p:cNvSpPr>
              <p:nvPr/>
            </p:nvSpPr>
            <p:spPr>
              <a:xfrm>
                <a:off x="1908237" y="4387263"/>
                <a:ext cx="3067635" cy="757515"/>
              </a:xfrm>
              <a:prstGeom prst="rect">
                <a:avLst/>
              </a:prstGeom>
              <a:blipFill>
                <a:blip r:embed="rId3"/>
                <a:stretch>
                  <a:fillRect/>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5A3A65AA-4F6F-4C94-884C-0925475B8928}"/>
              </a:ext>
            </a:extLst>
          </p:cNvPr>
          <p:cNvPicPr>
            <a:picLocks noChangeAspect="1"/>
          </p:cNvPicPr>
          <p:nvPr/>
        </p:nvPicPr>
        <p:blipFill>
          <a:blip r:embed="rId4"/>
          <a:stretch>
            <a:fillRect/>
          </a:stretch>
        </p:blipFill>
        <p:spPr>
          <a:xfrm>
            <a:off x="7888478" y="2979525"/>
            <a:ext cx="1548518" cy="755970"/>
          </a:xfrm>
          <a:prstGeom prst="rect">
            <a:avLst/>
          </a:prstGeom>
        </p:spPr>
      </p:pic>
      <p:pic>
        <p:nvPicPr>
          <p:cNvPr id="14" name="Immagine 13">
            <a:extLst>
              <a:ext uri="{FF2B5EF4-FFF2-40B4-BE49-F238E27FC236}">
                <a16:creationId xmlns:a16="http://schemas.microsoft.com/office/drawing/2014/main" id="{75A75A35-692A-43EC-AD47-FFF3CF78F783}"/>
              </a:ext>
            </a:extLst>
          </p:cNvPr>
          <p:cNvPicPr>
            <a:picLocks noChangeAspect="1"/>
          </p:cNvPicPr>
          <p:nvPr/>
        </p:nvPicPr>
        <p:blipFill>
          <a:blip r:embed="rId5"/>
          <a:stretch>
            <a:fillRect/>
          </a:stretch>
        </p:blipFill>
        <p:spPr>
          <a:xfrm>
            <a:off x="7888478" y="4621003"/>
            <a:ext cx="1188823" cy="426757"/>
          </a:xfrm>
          <a:prstGeom prst="rect">
            <a:avLst/>
          </a:prstGeom>
        </p:spPr>
      </p:pic>
      <p:sp>
        <p:nvSpPr>
          <p:cNvPr id="15" name="Parentesi graffa aperta 14">
            <a:extLst>
              <a:ext uri="{FF2B5EF4-FFF2-40B4-BE49-F238E27FC236}">
                <a16:creationId xmlns:a16="http://schemas.microsoft.com/office/drawing/2014/main" id="{42842653-695C-4E3B-AF53-39907B072EBD}"/>
              </a:ext>
            </a:extLst>
          </p:cNvPr>
          <p:cNvSpPr/>
          <p:nvPr/>
        </p:nvSpPr>
        <p:spPr>
          <a:xfrm>
            <a:off x="7264402" y="2855495"/>
            <a:ext cx="401053" cy="24779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6" name="Parentesi graffa aperta 15">
            <a:extLst>
              <a:ext uri="{FF2B5EF4-FFF2-40B4-BE49-F238E27FC236}">
                <a16:creationId xmlns:a16="http://schemas.microsoft.com/office/drawing/2014/main" id="{8014B827-5F77-4DCC-96DF-5F35FEEB4720}"/>
              </a:ext>
            </a:extLst>
          </p:cNvPr>
          <p:cNvSpPr/>
          <p:nvPr/>
        </p:nvSpPr>
        <p:spPr>
          <a:xfrm>
            <a:off x="1535813" y="2855495"/>
            <a:ext cx="401053" cy="24779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Tree>
    <p:extLst>
      <p:ext uri="{BB962C8B-B14F-4D97-AF65-F5344CB8AC3E}">
        <p14:creationId xmlns:p14="http://schemas.microsoft.com/office/powerpoint/2010/main" val="418858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out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out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animBg="1"/>
      <p:bldP spid="16" grpId="0" animBg="1"/>
    </p:bld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577</TotalTime>
  <Words>1073</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Cambria Math</vt:lpstr>
      <vt:lpstr>Retrospettivo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PARLAPIANO FEDERICA</dc:creator>
  <cp:lastModifiedBy>DANIELE EUGENIO LUCCHETTA</cp:lastModifiedBy>
  <cp:revision>89</cp:revision>
  <dcterms:created xsi:type="dcterms:W3CDTF">2020-04-30T07:33:18Z</dcterms:created>
  <dcterms:modified xsi:type="dcterms:W3CDTF">2021-04-20T13:28:35Z</dcterms:modified>
</cp:coreProperties>
</file>