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70" r:id="rId5"/>
    <p:sldId id="271" r:id="rId6"/>
    <p:sldId id="272" r:id="rId7"/>
    <p:sldId id="273" r:id="rId8"/>
    <p:sldId id="274" r:id="rId9"/>
    <p:sldId id="275" r:id="rId10"/>
    <p:sldId id="276" r:id="rId11"/>
    <p:sldId id="277" r:id="rId12"/>
    <p:sldId id="280" r:id="rId13"/>
    <p:sldId id="279" r:id="rId14"/>
    <p:sldId id="281" r:id="rId15"/>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9" d="100"/>
          <a:sy n="119" d="100"/>
        </p:scale>
        <p:origin x="21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2D6F21-F2C9-46D6-9B8E-14CCF3F6DFE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25090C4-3C3D-4427-AA2C-08971A1B5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0089FB7B-EDA0-464C-ADF0-DDEC3E44FDC3}"/>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5" name="Segnaposto piè di pagina 4">
            <a:extLst>
              <a:ext uri="{FF2B5EF4-FFF2-40B4-BE49-F238E27FC236}">
                <a16:creationId xmlns:a16="http://schemas.microsoft.com/office/drawing/2014/main" id="{6E16ABBD-7376-4849-9967-0DE47C9096F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ECC3DED-3036-4A87-A3D3-D5C07083A74D}"/>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2259086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D729FE-57A2-495C-8223-5170D5FBC22F}"/>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F443B60-1554-4638-AFFD-CC3F39D49D20}"/>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A5D3A83-DB64-44A3-8F63-193933952640}"/>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5" name="Segnaposto piè di pagina 4">
            <a:extLst>
              <a:ext uri="{FF2B5EF4-FFF2-40B4-BE49-F238E27FC236}">
                <a16:creationId xmlns:a16="http://schemas.microsoft.com/office/drawing/2014/main" id="{2283469E-3020-432B-8BBC-DC8CE172673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6DCFCC1-F30A-4FEF-9E08-A715225A5ED6}"/>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2825919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EB95C0D-184E-4572-8A92-9A2BA093776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326E518-D53D-4677-85EE-29F6EB787BB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B9E889C-67E8-4398-9813-D1653086CD00}"/>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5" name="Segnaposto piè di pagina 4">
            <a:extLst>
              <a:ext uri="{FF2B5EF4-FFF2-40B4-BE49-F238E27FC236}">
                <a16:creationId xmlns:a16="http://schemas.microsoft.com/office/drawing/2014/main" id="{D727560C-AE9A-4671-953F-04B297A5656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640B31C-31C4-42D2-BB29-42A200C3E21E}"/>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2216493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ED54C8-4B37-431B-BF0E-0961BFED906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0ED562A-773B-4441-8390-F5E928A62DFD}"/>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109DEF7-F6FF-4E36-B3A4-871FDC6A7295}"/>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5" name="Segnaposto piè di pagina 4">
            <a:extLst>
              <a:ext uri="{FF2B5EF4-FFF2-40B4-BE49-F238E27FC236}">
                <a16:creationId xmlns:a16="http://schemas.microsoft.com/office/drawing/2014/main" id="{F424CEB1-A350-4CCA-ACA3-A7341DBF8B8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731DBF5-1172-4C8B-9649-41336F73B14B}"/>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3048306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FCB2F8-B6E8-4002-AACD-3B823FAECC6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EC360EA-8305-474D-9738-5034861194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41A76BF-0776-454E-B87F-4B05C9B80492}"/>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5" name="Segnaposto piè di pagina 4">
            <a:extLst>
              <a:ext uri="{FF2B5EF4-FFF2-40B4-BE49-F238E27FC236}">
                <a16:creationId xmlns:a16="http://schemas.microsoft.com/office/drawing/2014/main" id="{7905EC2C-A69E-4954-8BB0-11D4FA8ECC3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312D2E0-772C-478C-AB36-672D5DFCDA16}"/>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4119598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ECAA6A-DDB5-41E3-B8EB-DA38AFE9BC9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934D250-ACDB-4946-A902-FE93902E564B}"/>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6BC7E355-710A-4930-A59F-95F6BE4A7D4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5878B343-F658-4786-8E26-45AE80AD9A8B}"/>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6" name="Segnaposto piè di pagina 5">
            <a:extLst>
              <a:ext uri="{FF2B5EF4-FFF2-40B4-BE49-F238E27FC236}">
                <a16:creationId xmlns:a16="http://schemas.microsoft.com/office/drawing/2014/main" id="{BCC3D0F7-696D-44B2-9707-B4C75E78329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DDAE429-8E78-4314-BEC5-2DF78BB752CA}"/>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2499905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4CC338-D573-4BC6-965C-0C869CEFAB26}"/>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48FDFC5-9907-4CA8-BD02-4DE4E709F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94E2A88-E822-4BFF-86C3-F7416AA7F24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6B5D78B-2F2E-4992-A5D6-F6952A6696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89F1FE0-63DA-4561-8825-AA5C8DEE9BA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579A18C-43FB-4A62-80C1-5D44B7A6B631}"/>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8" name="Segnaposto piè di pagina 7">
            <a:extLst>
              <a:ext uri="{FF2B5EF4-FFF2-40B4-BE49-F238E27FC236}">
                <a16:creationId xmlns:a16="http://schemas.microsoft.com/office/drawing/2014/main" id="{10A16A85-30F6-41C6-9ABE-AB82BC1F4DA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47CDA740-9AC1-4E89-AC42-5761EF762B3E}"/>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71161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B42EF1-38B4-4BBF-A9E1-7FB2308591F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54C045C-5425-4A04-B50E-F965CEDF0665}"/>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4" name="Segnaposto piè di pagina 3">
            <a:extLst>
              <a:ext uri="{FF2B5EF4-FFF2-40B4-BE49-F238E27FC236}">
                <a16:creationId xmlns:a16="http://schemas.microsoft.com/office/drawing/2014/main" id="{74EE656E-7BB0-4606-A11A-B80443806A2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6C9AFC8-8E35-4402-B27E-D5F018F7F877}"/>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27163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7025F32-442F-4332-966E-5C61B26D1647}"/>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3" name="Segnaposto piè di pagina 2">
            <a:extLst>
              <a:ext uri="{FF2B5EF4-FFF2-40B4-BE49-F238E27FC236}">
                <a16:creationId xmlns:a16="http://schemas.microsoft.com/office/drawing/2014/main" id="{6E183969-FA59-44F8-AA45-C40684B8B2D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CC746211-B6CB-4747-A208-3B6F4F96FF74}"/>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11444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53DB03-E575-426A-B1E7-C8F155B5B05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B165764-CA8C-4F63-B2EF-0C8C11D8B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A74188CB-3412-4CB7-A66C-525D048C5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E5400EF-D823-42E5-8620-EDAC58B12583}"/>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6" name="Segnaposto piè di pagina 5">
            <a:extLst>
              <a:ext uri="{FF2B5EF4-FFF2-40B4-BE49-F238E27FC236}">
                <a16:creationId xmlns:a16="http://schemas.microsoft.com/office/drawing/2014/main" id="{1F0A3508-47A6-4107-B7CF-8C6E6523FEB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48FF1F8-62FD-4437-8B77-DBD15DA7B51D}"/>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1510774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DC8202-56D6-4C70-AE9A-F2C3D9CD362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C1BE71D-8781-46F8-B1F5-A7D90176F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DF3CF6F1-B9F6-4E02-98F6-5471425BFB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95D31ED-B80E-4494-A43F-E309C256882B}"/>
              </a:ext>
            </a:extLst>
          </p:cNvPr>
          <p:cNvSpPr>
            <a:spLocks noGrp="1"/>
          </p:cNvSpPr>
          <p:nvPr>
            <p:ph type="dt" sz="half" idx="10"/>
          </p:nvPr>
        </p:nvSpPr>
        <p:spPr/>
        <p:txBody>
          <a:bodyPr/>
          <a:lstStyle/>
          <a:p>
            <a:fld id="{4D7D6FD9-B5FB-4622-8673-9CC87E092568}" type="datetimeFigureOut">
              <a:rPr lang="it-IT" smtClean="0"/>
              <a:t>01/03/2021</a:t>
            </a:fld>
            <a:endParaRPr lang="it-IT"/>
          </a:p>
        </p:txBody>
      </p:sp>
      <p:sp>
        <p:nvSpPr>
          <p:cNvPr id="6" name="Segnaposto piè di pagina 5">
            <a:extLst>
              <a:ext uri="{FF2B5EF4-FFF2-40B4-BE49-F238E27FC236}">
                <a16:creationId xmlns:a16="http://schemas.microsoft.com/office/drawing/2014/main" id="{0FA62DA8-4FE5-482C-83CB-030A943C733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A6D87D2-D5C7-4F66-B748-846233D280C6}"/>
              </a:ext>
            </a:extLst>
          </p:cNvPr>
          <p:cNvSpPr>
            <a:spLocks noGrp="1"/>
          </p:cNvSpPr>
          <p:nvPr>
            <p:ph type="sldNum" sz="quarter" idx="12"/>
          </p:nvPr>
        </p:nvSpPr>
        <p:spPr/>
        <p:txBody>
          <a:bodyPr/>
          <a:lstStyle/>
          <a:p>
            <a:fld id="{3FF1E344-AD37-4DB4-9C3C-27C4823B40F7}" type="slidenum">
              <a:rPr lang="it-IT" smtClean="0"/>
              <a:t>‹N›</a:t>
            </a:fld>
            <a:endParaRPr lang="it-IT"/>
          </a:p>
        </p:txBody>
      </p:sp>
    </p:spTree>
    <p:extLst>
      <p:ext uri="{BB962C8B-B14F-4D97-AF65-F5344CB8AC3E}">
        <p14:creationId xmlns:p14="http://schemas.microsoft.com/office/powerpoint/2010/main" val="22105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FE38C8-44BE-40C2-89CF-BA398B0D2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13F5227-80EF-4490-B33A-DA4E7F3818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4242AE0-9F3A-434F-AD61-BF8C87F27C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7D6FD9-B5FB-4622-8673-9CC87E092568}" type="datetimeFigureOut">
              <a:rPr lang="it-IT" smtClean="0"/>
              <a:t>01/03/2021</a:t>
            </a:fld>
            <a:endParaRPr lang="it-IT"/>
          </a:p>
        </p:txBody>
      </p:sp>
      <p:sp>
        <p:nvSpPr>
          <p:cNvPr id="5" name="Segnaposto piè di pagina 4">
            <a:extLst>
              <a:ext uri="{FF2B5EF4-FFF2-40B4-BE49-F238E27FC236}">
                <a16:creationId xmlns:a16="http://schemas.microsoft.com/office/drawing/2014/main" id="{953AF0C6-3675-4970-A3A0-9C13BEB8BC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4F8E3909-5963-470C-8182-D8BA1C5430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F1E344-AD37-4DB4-9C3C-27C4823B40F7}" type="slidenum">
              <a:rPr lang="it-IT" smtClean="0"/>
              <a:t>‹N›</a:t>
            </a:fld>
            <a:endParaRPr lang="it-IT"/>
          </a:p>
        </p:txBody>
      </p:sp>
    </p:spTree>
    <p:extLst>
      <p:ext uri="{BB962C8B-B14F-4D97-AF65-F5344CB8AC3E}">
        <p14:creationId xmlns:p14="http://schemas.microsoft.com/office/powerpoint/2010/main" val="1079289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it.wikipedia.org/wiki/Legge_di_Amp%C3%A8re-Maxwell" TargetMode="External"/><Relationship Id="rId3" Type="http://schemas.openxmlformats.org/officeDocument/2006/relationships/image" Target="../media/image11.png"/><Relationship Id="rId7" Type="http://schemas.openxmlformats.org/officeDocument/2006/relationships/hyperlink" Target="https://it.wikipedia.org/wiki/Legge_di_Faraday" TargetMode="Externa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s://it.wikipedia.org/wiki/Teorema_del_flusso#Campo_magnetico" TargetMode="Externa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hyperlink" Target="https://it.wikipedia.org/wiki/Teorema_del_flusso#Campo_elettric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t.wikipedia.org/wiki/Teorema_del_flusso#Campo_magnetico" TargetMode="External"/><Relationship Id="rId7" Type="http://schemas.openxmlformats.org/officeDocument/2006/relationships/image" Target="../media/image15.png"/><Relationship Id="rId2" Type="http://schemas.openxmlformats.org/officeDocument/2006/relationships/hyperlink" Target="https://it.wikipedia.org/wiki/Teorema_del_flusso#Campo_elettrico"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it.wikipedia.org/wiki/Legge_di_Amp%C3%A8re-Maxwell" TargetMode="External"/><Relationship Id="rId4" Type="http://schemas.openxmlformats.org/officeDocument/2006/relationships/hyperlink" Target="https://it.wikipedia.org/wiki/Legge_di_Farada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earn.univpm.it/course/view.php?id=11231" TargetMode="External"/><Relationship Id="rId2" Type="http://schemas.openxmlformats.org/officeDocument/2006/relationships/hyperlink" Target="https://learn.univpm.it/mod/forum/view.php?id=136339" TargetMode="External"/><Relationship Id="rId1" Type="http://schemas.openxmlformats.org/officeDocument/2006/relationships/slideLayout" Target="../slideLayouts/slideLayout2.xml"/><Relationship Id="rId5" Type="http://schemas.openxmlformats.org/officeDocument/2006/relationships/hyperlink" Target="https://learn.univpm.it/course/view.php?id=11232" TargetMode="External"/><Relationship Id="rId4" Type="http://schemas.openxmlformats.org/officeDocument/2006/relationships/hyperlink" Target="https://learn.univpm.it/mod/forum/view.php?id=136340"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it.wikipedia.org/wiki/V_secolo_a.C." TargetMode="External"/><Relationship Id="rId13" Type="http://schemas.openxmlformats.org/officeDocument/2006/relationships/hyperlink" Target="http://it.wikipedia.org/wiki/Protone" TargetMode="External"/><Relationship Id="rId3" Type="http://schemas.openxmlformats.org/officeDocument/2006/relationships/hyperlink" Target="http://it.wikipedia.org/wiki/Elettromagnetismo" TargetMode="External"/><Relationship Id="rId7" Type="http://schemas.openxmlformats.org/officeDocument/2006/relationships/hyperlink" Target="http://it.wikipedia.org/wiki/Talete" TargetMode="External"/><Relationship Id="rId12" Type="http://schemas.openxmlformats.org/officeDocument/2006/relationships/hyperlink" Target="http://it.wikipedia.org/wiki/Atomo" TargetMode="External"/><Relationship Id="rId2" Type="http://schemas.openxmlformats.org/officeDocument/2006/relationships/hyperlink" Target="http://it.wikipedia.org/wiki/Fisica_classica" TargetMode="External"/><Relationship Id="rId1" Type="http://schemas.openxmlformats.org/officeDocument/2006/relationships/slideLayout" Target="../slideLayouts/slideLayout2.xml"/><Relationship Id="rId6" Type="http://schemas.openxmlformats.org/officeDocument/2006/relationships/hyperlink" Target="http://it.wikipedia.org/wiki/Campo_elettrostatico" TargetMode="External"/><Relationship Id="rId11" Type="http://schemas.openxmlformats.org/officeDocument/2006/relationships/hyperlink" Target="http://it.wikipedia.org/wiki/Legge_di_Coulomb" TargetMode="External"/><Relationship Id="rId5" Type="http://schemas.openxmlformats.org/officeDocument/2006/relationships/hyperlink" Target="http://it.wikipedia.org/wiki/Tempo_(fisica)" TargetMode="External"/><Relationship Id="rId15" Type="http://schemas.openxmlformats.org/officeDocument/2006/relationships/image" Target="../media/image2.png"/><Relationship Id="rId10" Type="http://schemas.openxmlformats.org/officeDocument/2006/relationships/hyperlink" Target="http://it.wikipedia.org/wiki/Elettricit%C3%A0" TargetMode="External"/><Relationship Id="rId4" Type="http://schemas.openxmlformats.org/officeDocument/2006/relationships/hyperlink" Target="http://it.wikipedia.org/wiki/Carica_elettrica" TargetMode="External"/><Relationship Id="rId9" Type="http://schemas.openxmlformats.org/officeDocument/2006/relationships/hyperlink" Target="http://it.wikipedia.org/wiki/Ambra_(resina)" TargetMode="External"/><Relationship Id="rId14" Type="http://schemas.openxmlformats.org/officeDocument/2006/relationships/hyperlink" Target="http://it.wikipedia.org/wiki/Elettron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ggetto 1">
            <a:extLst>
              <a:ext uri="{FF2B5EF4-FFF2-40B4-BE49-F238E27FC236}">
                <a16:creationId xmlns:a16="http://schemas.microsoft.com/office/drawing/2014/main" id="{EED4681F-A609-476B-AE89-792367FBD289}"/>
              </a:ext>
            </a:extLst>
          </p:cNvPr>
          <p:cNvGraphicFramePr>
            <a:graphicFrameLocks noChangeAspect="1"/>
          </p:cNvGraphicFramePr>
          <p:nvPr>
            <p:extLst>
              <p:ext uri="{D42A27DB-BD31-4B8C-83A1-F6EECF244321}">
                <p14:modId xmlns:p14="http://schemas.microsoft.com/office/powerpoint/2010/main" val="2215332374"/>
              </p:ext>
            </p:extLst>
          </p:nvPr>
        </p:nvGraphicFramePr>
        <p:xfrm>
          <a:off x="1454726" y="14562"/>
          <a:ext cx="9684327" cy="6843438"/>
        </p:xfrm>
        <a:graphic>
          <a:graphicData uri="http://schemas.openxmlformats.org/presentationml/2006/ole">
            <mc:AlternateContent xmlns:mc="http://schemas.openxmlformats.org/markup-compatibility/2006">
              <mc:Choice xmlns:v="urn:schemas-microsoft-com:vml" Requires="v">
                <p:oleObj name="Acrobat Document" r:id="rId2" imgW="8019808" imgH="5667341" progId="AcroExch.Document.DC">
                  <p:embed/>
                </p:oleObj>
              </mc:Choice>
              <mc:Fallback>
                <p:oleObj name="Acrobat Document" r:id="rId2" imgW="8019808" imgH="5667341" progId="AcroExch.Document.DC">
                  <p:embed/>
                  <p:pic>
                    <p:nvPicPr>
                      <p:cNvPr id="0" name=""/>
                      <p:cNvPicPr/>
                      <p:nvPr/>
                    </p:nvPicPr>
                    <p:blipFill>
                      <a:blip r:embed="rId3"/>
                      <a:stretch>
                        <a:fillRect/>
                      </a:stretch>
                    </p:blipFill>
                    <p:spPr>
                      <a:xfrm>
                        <a:off x="1454726" y="14562"/>
                        <a:ext cx="9684327" cy="6843438"/>
                      </a:xfrm>
                      <a:prstGeom prst="rect">
                        <a:avLst/>
                      </a:prstGeom>
                    </p:spPr>
                  </p:pic>
                </p:oleObj>
              </mc:Fallback>
            </mc:AlternateContent>
          </a:graphicData>
        </a:graphic>
      </p:graphicFrame>
    </p:spTree>
    <p:extLst>
      <p:ext uri="{BB962C8B-B14F-4D97-AF65-F5344CB8AC3E}">
        <p14:creationId xmlns:p14="http://schemas.microsoft.com/office/powerpoint/2010/main" val="256530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DFB0E37-FED8-44E7-8300-F136795E5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564" y="1399308"/>
            <a:ext cx="2700258" cy="3726873"/>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8BF6DA3C-A69B-4064-97CB-35FA0DA35BCE}"/>
              </a:ext>
            </a:extLst>
          </p:cNvPr>
          <p:cNvSpPr txBox="1"/>
          <p:nvPr/>
        </p:nvSpPr>
        <p:spPr>
          <a:xfrm>
            <a:off x="944564" y="5239526"/>
            <a:ext cx="2700258" cy="1410656"/>
          </a:xfrm>
          <a:prstGeom prst="rect">
            <a:avLst/>
          </a:prstGeom>
          <a:noFill/>
        </p:spPr>
        <p:txBody>
          <a:bodyPr wrap="square">
            <a:spAutoFit/>
          </a:bodyPr>
          <a:lstStyle/>
          <a:p>
            <a:r>
              <a:rPr lang="it-IT" sz="1400" dirty="0"/>
              <a:t>Nobel </a:t>
            </a:r>
            <a:r>
              <a:rPr lang="it-IT" sz="1400" dirty="0" err="1"/>
              <a:t>foundation</a:t>
            </a:r>
            <a:r>
              <a:rPr lang="it-IT" sz="1400" dirty="0"/>
              <a:t> - http://nobelprize.org/</a:t>
            </a:r>
            <a:r>
              <a:rPr lang="it-IT" sz="1400" dirty="0" err="1"/>
              <a:t>nobel_prizes</a:t>
            </a:r>
            <a:r>
              <a:rPr lang="it-IT" sz="1400" dirty="0"/>
              <a:t>/</a:t>
            </a:r>
            <a:r>
              <a:rPr lang="it-IT" sz="1400" dirty="0" err="1"/>
              <a:t>physics</a:t>
            </a:r>
            <a:r>
              <a:rPr lang="it-IT" sz="1400" dirty="0"/>
              <a:t>/</a:t>
            </a:r>
            <a:r>
              <a:rPr lang="it-IT" sz="1400" dirty="0" err="1"/>
              <a:t>laureates</a:t>
            </a:r>
            <a:r>
              <a:rPr lang="it-IT" sz="1400" dirty="0"/>
              <a:t>/1933/schrodinger-bio.html, Pubblico dominio, https://commons.wikimedia.org/w/index.php?curid=6209244</a:t>
            </a:r>
          </a:p>
        </p:txBody>
      </p:sp>
      <p:pic>
        <p:nvPicPr>
          <p:cNvPr id="3076" name="Picture 4">
            <a:extLst>
              <a:ext uri="{FF2B5EF4-FFF2-40B4-BE49-F238E27FC236}">
                <a16:creationId xmlns:a16="http://schemas.microsoft.com/office/drawing/2014/main" id="{4768B9F1-C06D-47CC-8DAF-1AC4F8FB0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1488" y="2240368"/>
            <a:ext cx="7211697" cy="2377263"/>
          </a:xfrm>
          <a:prstGeom prst="rect">
            <a:avLst/>
          </a:prstGeom>
          <a:noFill/>
          <a:extLst>
            <a:ext uri="{909E8E84-426E-40DD-AFC4-6F175D3DCCD1}">
              <a14:hiddenFill xmlns:a14="http://schemas.microsoft.com/office/drawing/2010/main">
                <a:solidFill>
                  <a:srgbClr val="FFFFFF"/>
                </a:solidFill>
              </a14:hiddenFill>
            </a:ext>
          </a:extLst>
        </p:spPr>
      </p:pic>
      <p:sp>
        <p:nvSpPr>
          <p:cNvPr id="8" name="CasellaDiTesto 7">
            <a:extLst>
              <a:ext uri="{FF2B5EF4-FFF2-40B4-BE49-F238E27FC236}">
                <a16:creationId xmlns:a16="http://schemas.microsoft.com/office/drawing/2014/main" id="{A5878474-07B9-4762-9FB6-C26AC634A4B2}"/>
              </a:ext>
            </a:extLst>
          </p:cNvPr>
          <p:cNvSpPr txBox="1"/>
          <p:nvPr/>
        </p:nvSpPr>
        <p:spPr>
          <a:xfrm>
            <a:off x="4045527" y="224043"/>
            <a:ext cx="4100945" cy="523220"/>
          </a:xfrm>
          <a:prstGeom prst="rect">
            <a:avLst/>
          </a:prstGeom>
          <a:noFill/>
        </p:spPr>
        <p:txBody>
          <a:bodyPr wrap="square">
            <a:spAutoFit/>
          </a:bodyPr>
          <a:lstStyle/>
          <a:p>
            <a:pPr algn="l"/>
            <a:r>
              <a:rPr lang="it-IT" sz="2800" i="0" dirty="0">
                <a:solidFill>
                  <a:srgbClr val="3E3F3E"/>
                </a:solidFill>
                <a:effectLst/>
                <a:latin typeface="Times New Roman" panose="02020603050405020304" pitchFamily="18" charset="0"/>
                <a:cs typeface="Times New Roman" panose="02020603050405020304" pitchFamily="18" charset="0"/>
              </a:rPr>
              <a:t>Equazione di </a:t>
            </a:r>
            <a:r>
              <a:rPr lang="it-IT" sz="2800" i="0" dirty="0" err="1">
                <a:solidFill>
                  <a:srgbClr val="3E3F3E"/>
                </a:solidFill>
                <a:effectLst/>
                <a:latin typeface="Times New Roman" panose="02020603050405020304" pitchFamily="18" charset="0"/>
                <a:cs typeface="Times New Roman" panose="02020603050405020304" pitchFamily="18" charset="0"/>
              </a:rPr>
              <a:t>Schrödinger</a:t>
            </a:r>
            <a:endParaRPr lang="it-IT" sz="2800" i="0" dirty="0">
              <a:solidFill>
                <a:srgbClr val="3E3F3E"/>
              </a:solidFill>
              <a:effectLst/>
              <a:latin typeface="Times New Roman" panose="02020603050405020304" pitchFamily="18" charset="0"/>
              <a:cs typeface="Times New Roman" panose="02020603050405020304" pitchFamily="18" charset="0"/>
            </a:endParaRPr>
          </a:p>
        </p:txBody>
      </p:sp>
      <p:sp>
        <p:nvSpPr>
          <p:cNvPr id="10" name="CasellaDiTesto 9">
            <a:extLst>
              <a:ext uri="{FF2B5EF4-FFF2-40B4-BE49-F238E27FC236}">
                <a16:creationId xmlns:a16="http://schemas.microsoft.com/office/drawing/2014/main" id="{797B6471-C5EA-4331-999C-BF6B8BFC45C8}"/>
              </a:ext>
            </a:extLst>
          </p:cNvPr>
          <p:cNvSpPr txBox="1"/>
          <p:nvPr/>
        </p:nvSpPr>
        <p:spPr>
          <a:xfrm>
            <a:off x="4710544" y="4910407"/>
            <a:ext cx="7024255" cy="923330"/>
          </a:xfrm>
          <a:prstGeom prst="rect">
            <a:avLst/>
          </a:prstGeom>
          <a:noFill/>
        </p:spPr>
        <p:txBody>
          <a:bodyPr wrap="square">
            <a:spAutoFit/>
          </a:bodyPr>
          <a:lstStyle/>
          <a:p>
            <a:r>
              <a:rPr lang="it-IT" dirty="0">
                <a:solidFill>
                  <a:srgbClr val="3E3F3E"/>
                </a:solidFill>
                <a:latin typeface="Crimson Text"/>
              </a:rPr>
              <a:t>l</a:t>
            </a:r>
            <a:r>
              <a:rPr lang="it-IT" b="0" i="0" dirty="0">
                <a:solidFill>
                  <a:srgbClr val="3E3F3E"/>
                </a:solidFill>
                <a:effectLst/>
                <a:latin typeface="Crimson Text"/>
              </a:rPr>
              <a:t>a funzione d’onda </a:t>
            </a:r>
            <a:r>
              <a:rPr lang="it-IT" b="0" i="1" dirty="0">
                <a:solidFill>
                  <a:srgbClr val="3E3F3E"/>
                </a:solidFill>
                <a:effectLst/>
                <a:latin typeface="Crimson Text"/>
              </a:rPr>
              <a:t>Ψ</a:t>
            </a:r>
            <a:r>
              <a:rPr lang="it-IT" b="0" i="0" dirty="0">
                <a:solidFill>
                  <a:srgbClr val="3E3F3E"/>
                </a:solidFill>
                <a:effectLst/>
                <a:latin typeface="Crimson Text"/>
              </a:rPr>
              <a:t>(</a:t>
            </a:r>
            <a:r>
              <a:rPr lang="it-IT" b="0" i="1" dirty="0" err="1">
                <a:solidFill>
                  <a:srgbClr val="3E3F3E"/>
                </a:solidFill>
                <a:effectLst/>
                <a:latin typeface="Crimson Text"/>
              </a:rPr>
              <a:t>r</a:t>
            </a:r>
            <a:r>
              <a:rPr lang="it-IT" b="0" i="0" dirty="0" err="1">
                <a:solidFill>
                  <a:srgbClr val="3E3F3E"/>
                </a:solidFill>
                <a:effectLst/>
                <a:latin typeface="Crimson Text"/>
              </a:rPr>
              <a:t>,</a:t>
            </a:r>
            <a:r>
              <a:rPr lang="it-IT" b="0" i="1" dirty="0" err="1">
                <a:solidFill>
                  <a:srgbClr val="3E3F3E"/>
                </a:solidFill>
                <a:effectLst/>
                <a:latin typeface="Crimson Text"/>
              </a:rPr>
              <a:t>t</a:t>
            </a:r>
            <a:r>
              <a:rPr lang="it-IT" b="0" i="0" dirty="0">
                <a:solidFill>
                  <a:srgbClr val="3E3F3E"/>
                </a:solidFill>
                <a:effectLst/>
                <a:latin typeface="Crimson Text"/>
              </a:rPr>
              <a:t>) caratterizza il comportamento dell’elettrone. </a:t>
            </a:r>
            <a:r>
              <a:rPr lang="it-IT" dirty="0">
                <a:solidFill>
                  <a:srgbClr val="3E3F3E"/>
                </a:solidFill>
                <a:latin typeface="Crimson Text"/>
              </a:rPr>
              <a:t>I</a:t>
            </a:r>
            <a:r>
              <a:rPr lang="it-IT" b="0" i="0" dirty="0">
                <a:solidFill>
                  <a:srgbClr val="3E3F3E"/>
                </a:solidFill>
                <a:effectLst/>
                <a:latin typeface="Crimson Text"/>
              </a:rPr>
              <a:t>l suo modulo quadrato, rappresenta la probabilità (è una semplificazione) che tale particella si trovi nel punto </a:t>
            </a:r>
            <a:r>
              <a:rPr lang="it-IT" b="0" i="1" dirty="0">
                <a:solidFill>
                  <a:srgbClr val="3E3F3E"/>
                </a:solidFill>
                <a:effectLst/>
                <a:latin typeface="Crimson Text"/>
              </a:rPr>
              <a:t>r</a:t>
            </a:r>
            <a:r>
              <a:rPr lang="it-IT" b="1" i="0" dirty="0">
                <a:solidFill>
                  <a:srgbClr val="3E3F3E"/>
                </a:solidFill>
                <a:effectLst/>
                <a:latin typeface="Crimson Text"/>
              </a:rPr>
              <a:t> </a:t>
            </a:r>
            <a:r>
              <a:rPr lang="it-IT" b="0" i="0" dirty="0">
                <a:solidFill>
                  <a:srgbClr val="3E3F3E"/>
                </a:solidFill>
                <a:effectLst/>
                <a:latin typeface="Crimson Text"/>
              </a:rPr>
              <a:t>al tempo </a:t>
            </a:r>
            <a:r>
              <a:rPr lang="it-IT" b="0" i="1" dirty="0">
                <a:solidFill>
                  <a:srgbClr val="3E3F3E"/>
                </a:solidFill>
                <a:effectLst/>
                <a:latin typeface="Crimson Text"/>
              </a:rPr>
              <a:t>t</a:t>
            </a:r>
            <a:endParaRPr lang="it-IT" dirty="0"/>
          </a:p>
        </p:txBody>
      </p:sp>
      <p:sp>
        <p:nvSpPr>
          <p:cNvPr id="6" name="Freccia in su 5">
            <a:extLst>
              <a:ext uri="{FF2B5EF4-FFF2-40B4-BE49-F238E27FC236}">
                <a16:creationId xmlns:a16="http://schemas.microsoft.com/office/drawing/2014/main" id="{CC01BFF8-6538-4755-A1DC-DEB84E28BD3D}"/>
              </a:ext>
            </a:extLst>
          </p:cNvPr>
          <p:cNvSpPr/>
          <p:nvPr/>
        </p:nvSpPr>
        <p:spPr>
          <a:xfrm>
            <a:off x="9892145" y="3840689"/>
            <a:ext cx="332510" cy="92333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56925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fade">
                                      <p:cBhvr>
                                        <p:cTn id="7" dur="5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8EF9C48-6859-4A97-A9DB-8C46F393AACE}"/>
              </a:ext>
            </a:extLst>
          </p:cNvPr>
          <p:cNvSpPr txBox="1"/>
          <p:nvPr/>
        </p:nvSpPr>
        <p:spPr>
          <a:xfrm>
            <a:off x="2822503" y="167673"/>
            <a:ext cx="6414705" cy="430887"/>
          </a:xfrm>
          <a:prstGeom prst="rect">
            <a:avLst/>
          </a:prstGeom>
          <a:noFill/>
        </p:spPr>
        <p:txBody>
          <a:bodyPr wrap="none" lIns="0" tIns="0" rIns="0" bIns="0" rtlCol="0">
            <a:spAutoFit/>
          </a:bodyPr>
          <a:lstStyle/>
          <a:p>
            <a:r>
              <a:rPr lang="it-IT" sz="2800" dirty="0"/>
              <a:t>EQUAZIONI DI MAXWELL IN FORMA LOCALE</a:t>
            </a:r>
          </a:p>
        </p:txBody>
      </p:sp>
      <p:sp>
        <p:nvSpPr>
          <p:cNvPr id="6" name="CasellaDiTesto 5">
            <a:extLst>
              <a:ext uri="{FF2B5EF4-FFF2-40B4-BE49-F238E27FC236}">
                <a16:creationId xmlns:a16="http://schemas.microsoft.com/office/drawing/2014/main" id="{4C6B8EC4-6004-4414-9E05-7959B6F3D710}"/>
              </a:ext>
            </a:extLst>
          </p:cNvPr>
          <p:cNvSpPr txBox="1"/>
          <p:nvPr/>
        </p:nvSpPr>
        <p:spPr>
          <a:xfrm>
            <a:off x="840802" y="870435"/>
            <a:ext cx="1737162" cy="369332"/>
          </a:xfrm>
          <a:prstGeom prst="rect">
            <a:avLst/>
          </a:prstGeom>
          <a:noFill/>
        </p:spPr>
        <p:txBody>
          <a:bodyPr wrap="square" lIns="0" tIns="0" rIns="0" bIns="0" rtlCol="0">
            <a:spAutoFit/>
          </a:bodyPr>
          <a:lstStyle/>
          <a:p>
            <a:r>
              <a:rPr lang="it-IT" sz="2400" dirty="0">
                <a:solidFill>
                  <a:srgbClr val="FF0000"/>
                </a:solidFill>
              </a:rPr>
              <a:t>NEL VUOTO</a:t>
            </a:r>
          </a:p>
        </p:txBody>
      </p:sp>
      <p:sp>
        <p:nvSpPr>
          <p:cNvPr id="7" name="CasellaDiTesto 6">
            <a:extLst>
              <a:ext uri="{FF2B5EF4-FFF2-40B4-BE49-F238E27FC236}">
                <a16:creationId xmlns:a16="http://schemas.microsoft.com/office/drawing/2014/main" id="{4F40B2AB-2934-4D47-B591-3E5CACD37CA6}"/>
              </a:ext>
            </a:extLst>
          </p:cNvPr>
          <p:cNvSpPr txBox="1"/>
          <p:nvPr/>
        </p:nvSpPr>
        <p:spPr>
          <a:xfrm>
            <a:off x="5086108" y="870435"/>
            <a:ext cx="2019784" cy="369332"/>
          </a:xfrm>
          <a:prstGeom prst="rect">
            <a:avLst/>
          </a:prstGeom>
          <a:noFill/>
        </p:spPr>
        <p:txBody>
          <a:bodyPr wrap="none" lIns="0" tIns="0" rIns="0" bIns="0" rtlCol="0">
            <a:spAutoFit/>
          </a:bodyPr>
          <a:lstStyle/>
          <a:p>
            <a:r>
              <a:rPr lang="it-IT" sz="2400" dirty="0">
                <a:solidFill>
                  <a:srgbClr val="FF0000"/>
                </a:solidFill>
              </a:rPr>
              <a:t>NELLA MATERIA</a:t>
            </a: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12359538-8529-4150-A0FC-B05F9F2FBAA3}"/>
                  </a:ext>
                </a:extLst>
              </p:cNvPr>
              <p:cNvSpPr txBox="1"/>
              <p:nvPr/>
            </p:nvSpPr>
            <p:spPr>
              <a:xfrm>
                <a:off x="677619" y="1486533"/>
                <a:ext cx="3425361" cy="3259226"/>
              </a:xfrm>
              <a:prstGeom prst="rect">
                <a:avLst/>
              </a:prstGeom>
              <a:noFill/>
            </p:spPr>
            <p:txBody>
              <a:bodyPr wrap="none" lIns="0" tIns="0" rIns="0" bIns="0" rtlCol="0">
                <a:spAutoFit/>
              </a:bodyPr>
              <a:lstStyle/>
              <a:p>
                <a:pPr marL="571500" indent="-571500">
                  <a:buFont typeface="+mj-lt"/>
                  <a:buAutoNum type="romanUcPeriod"/>
                </a:pPr>
                <a14:m>
                  <m:oMath xmlns:m="http://schemas.openxmlformats.org/officeDocument/2006/math">
                    <m:acc>
                      <m:accPr>
                        <m:chr m:val="⃗"/>
                        <m:ctrlPr>
                          <a:rPr lang="it-IT" sz="2400" i="1" smtClean="0">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i="1">
                            <a:solidFill>
                              <a:srgbClr val="000000"/>
                            </a:solidFill>
                            <a:latin typeface="Cambria Math" panose="02040503050406030204" pitchFamily="18" charset="0"/>
                            <a:ea typeface="Cambria Math" panose="02040503050406030204" pitchFamily="18" charset="0"/>
                          </a:rPr>
                          <m:t>𝜌</m:t>
                        </m:r>
                      </m:num>
                      <m:den>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den>
                    </m:f>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r>
                      <a:rPr lang="it-IT" sz="2400" i="1" smtClean="0">
                        <a:solidFill>
                          <a:srgbClr val="000000"/>
                        </a:solidFill>
                        <a:latin typeface="Cambria Math" panose="02040503050406030204" pitchFamily="18" charset="0"/>
                        <a:ea typeface="Cambria Math" panose="02040503050406030204" pitchFamily="18" charset="0"/>
                      </a:rPr>
                      <m:t>∅</m:t>
                    </m:r>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smtClean="0">
                            <a:solidFill>
                              <a:srgbClr val="000000"/>
                            </a:solidFill>
                            <a:latin typeface="Cambria Math" panose="02040503050406030204" pitchFamily="18" charset="0"/>
                            <a:ea typeface="Cambria Math" panose="02040503050406030204" pitchFamily="18" charset="0"/>
                          </a:rPr>
                          <m:t>𝜕</m:t>
                        </m:r>
                        <m:acc>
                          <m:accPr>
                            <m:chr m:val="⃗"/>
                            <m:ctrlPr>
                              <a:rPr lang="it-IT" sz="2400" i="1" smtClean="0">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𝐵</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𝜇</m:t>
                        </m:r>
                      </m:e>
                      <m:sub>
                        <m:r>
                          <a:rPr lang="it-IT" sz="2400" b="0" i="1" smtClean="0">
                            <a:solidFill>
                              <a:srgbClr val="000000"/>
                            </a:solidFill>
                            <a:latin typeface="Cambria Math" panose="02040503050406030204" pitchFamily="18" charset="0"/>
                            <a:ea typeface="Cambria Math" panose="02040503050406030204" pitchFamily="18" charset="0"/>
                          </a:rPr>
                          <m:t>0</m:t>
                        </m:r>
                      </m:sub>
                    </m:sSub>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rPr>
                      <m:t>+</m:t>
                    </m:r>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𝜇</m:t>
                        </m:r>
                      </m:e>
                      <m:sub>
                        <m:r>
                          <a:rPr lang="it-IT" sz="2400" i="1">
                            <a:solidFill>
                              <a:srgbClr val="000000"/>
                            </a:solidFill>
                            <a:latin typeface="Cambria Math" panose="02040503050406030204" pitchFamily="18" charset="0"/>
                            <a:ea typeface="Cambria Math" panose="02040503050406030204" pitchFamily="18" charset="0"/>
                          </a:rPr>
                          <m:t>0</m:t>
                        </m:r>
                      </m:sub>
                    </m:sSub>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𝐸</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a14:m>
                <a:endParaRPr lang="it-IT" sz="2400" dirty="0">
                  <a:solidFill>
                    <a:srgbClr val="000000"/>
                  </a:solidFill>
                  <a:ea typeface="Cambria Math" panose="02040503050406030204" pitchFamily="18" charset="0"/>
                </a:endParaRPr>
              </a:p>
            </p:txBody>
          </p:sp>
        </mc:Choice>
        <mc:Fallback>
          <p:sp>
            <p:nvSpPr>
              <p:cNvPr id="8" name="CasellaDiTesto 7">
                <a:extLst>
                  <a:ext uri="{FF2B5EF4-FFF2-40B4-BE49-F238E27FC236}">
                    <a16:creationId xmlns:a16="http://schemas.microsoft.com/office/drawing/2014/main" id="{12359538-8529-4150-A0FC-B05F9F2FBAA3}"/>
                  </a:ext>
                </a:extLst>
              </p:cNvPr>
              <p:cNvSpPr txBox="1">
                <a:spLocks noRot="1" noChangeAspect="1" noMove="1" noResize="1" noEditPoints="1" noAdjustHandles="1" noChangeArrowheads="1" noChangeShapeType="1" noTextEdit="1"/>
              </p:cNvSpPr>
              <p:nvPr/>
            </p:nvSpPr>
            <p:spPr>
              <a:xfrm>
                <a:off x="677619" y="1486533"/>
                <a:ext cx="3425361" cy="3259226"/>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111930D5-FF17-468E-8921-BE3FEFD8F96A}"/>
                  </a:ext>
                </a:extLst>
              </p:cNvPr>
              <p:cNvSpPr txBox="1"/>
              <p:nvPr/>
            </p:nvSpPr>
            <p:spPr>
              <a:xfrm>
                <a:off x="4689704" y="1334091"/>
                <a:ext cx="2812592" cy="35100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𝐷</m:t>
                          </m:r>
                        </m:e>
                      </m:acc>
                      <m:r>
                        <a:rPr lang="it-IT" sz="2400" i="1">
                          <a:solidFill>
                            <a:srgbClr val="000000"/>
                          </a:solidFill>
                          <a:latin typeface="Cambria Math" panose="02040503050406030204" pitchFamily="18" charset="0"/>
                          <a:ea typeface="Cambria Math" panose="02040503050406030204" pitchFamily="18" charset="0"/>
                        </a:rPr>
                        <m:t>=</m:t>
                      </m:r>
                      <m:r>
                        <a:rPr lang="it-IT" sz="2400" i="1">
                          <a:solidFill>
                            <a:srgbClr val="000000"/>
                          </a:solidFill>
                          <a:latin typeface="Cambria Math" panose="02040503050406030204" pitchFamily="18" charset="0"/>
                          <a:ea typeface="Cambria Math" panose="02040503050406030204" pitchFamily="18" charset="0"/>
                        </a:rPr>
                        <m:t>𝜌</m:t>
                      </m:r>
                    </m:oMath>
                  </m:oMathPara>
                </a14:m>
                <a:endParaRPr lang="it-IT" sz="2400" dirty="0"/>
              </a:p>
              <a:p>
                <a:pPr/>
                <a:endParaRPr lang="it-IT" sz="2400" dirty="0"/>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r>
                        <a:rPr lang="it-IT" sz="2400" i="1" smtClean="0">
                          <a:solidFill>
                            <a:srgbClr val="000000"/>
                          </a:solidFill>
                          <a:latin typeface="Cambria Math" panose="02040503050406030204" pitchFamily="18" charset="0"/>
                          <a:ea typeface="Cambria Math" panose="02040503050406030204" pitchFamily="18" charset="0"/>
                        </a:rPr>
                        <m:t>∅</m:t>
                      </m:r>
                    </m:oMath>
                  </m:oMathPara>
                </a14:m>
                <a:endParaRPr lang="it-IT" sz="2400" dirty="0">
                  <a:solidFill>
                    <a:srgbClr val="000000"/>
                  </a:solidFill>
                  <a:ea typeface="Cambria Math" panose="02040503050406030204" pitchFamily="18" charset="0"/>
                </a:endParaRPr>
              </a:p>
              <a:p>
                <a:pPr/>
                <a:endParaRPr lang="it-IT" sz="2400" dirty="0">
                  <a:solidFill>
                    <a:srgbClr val="000000"/>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𝐵</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m:oMathPara>
                </a14:m>
                <a:endParaRPr lang="it-IT" sz="2400" dirty="0"/>
              </a:p>
              <a:p>
                <a:pPr/>
                <a:endParaRPr lang="it-IT" sz="2400" dirty="0"/>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𝐻</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𝐷</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m:oMathPara>
                </a14:m>
                <a:endParaRPr lang="it-IT" sz="2400" dirty="0"/>
              </a:p>
            </p:txBody>
          </p:sp>
        </mc:Choice>
        <mc:Fallback>
          <p:sp>
            <p:nvSpPr>
              <p:cNvPr id="9" name="CasellaDiTesto 8">
                <a:extLst>
                  <a:ext uri="{FF2B5EF4-FFF2-40B4-BE49-F238E27FC236}">
                    <a16:creationId xmlns:a16="http://schemas.microsoft.com/office/drawing/2014/main" id="{111930D5-FF17-468E-8921-BE3FEFD8F96A}"/>
                  </a:ext>
                </a:extLst>
              </p:cNvPr>
              <p:cNvSpPr txBox="1">
                <a:spLocks noRot="1" noChangeAspect="1" noMove="1" noResize="1" noEditPoints="1" noAdjustHandles="1" noChangeArrowheads="1" noChangeShapeType="1" noTextEdit="1"/>
              </p:cNvSpPr>
              <p:nvPr/>
            </p:nvSpPr>
            <p:spPr>
              <a:xfrm>
                <a:off x="4689704" y="1334091"/>
                <a:ext cx="2812592" cy="351006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1" name="Rettangolo 10">
                <a:extLst>
                  <a:ext uri="{FF2B5EF4-FFF2-40B4-BE49-F238E27FC236}">
                    <a16:creationId xmlns:a16="http://schemas.microsoft.com/office/drawing/2014/main" id="{40B085D9-45C8-4C90-A7F0-5B822D0B6E84}"/>
                  </a:ext>
                </a:extLst>
              </p:cNvPr>
              <p:cNvSpPr/>
              <p:nvPr/>
            </p:nvSpPr>
            <p:spPr>
              <a:xfrm>
                <a:off x="4347094" y="6063049"/>
                <a:ext cx="1406026"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rPr>
                          </m:ctrlPr>
                        </m:accPr>
                        <m:e>
                          <m:r>
                            <a:rPr lang="it-IT" sz="2800" i="1">
                              <a:solidFill>
                                <a:srgbClr val="000000"/>
                              </a:solidFill>
                              <a:latin typeface="Cambria Math" panose="02040503050406030204" pitchFamily="18" charset="0"/>
                            </a:rPr>
                            <m:t>𝐷</m:t>
                          </m:r>
                        </m:e>
                      </m:acc>
                      <m:r>
                        <a:rPr lang="it-IT" sz="2800" b="0" i="0"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𝜀</m:t>
                      </m:r>
                      <m:acc>
                        <m:accPr>
                          <m:chr m:val="⃗"/>
                          <m:ctrlPr>
                            <a:rPr lang="it-IT" sz="2800" i="1">
                              <a:solidFill>
                                <a:srgbClr val="000000"/>
                              </a:solidFill>
                              <a:latin typeface="Cambria Math" panose="02040503050406030204" pitchFamily="18" charset="0"/>
                            </a:rPr>
                          </m:ctrlPr>
                        </m:accPr>
                        <m:e>
                          <m:r>
                            <a:rPr lang="it-IT" sz="2800" b="0" i="1" smtClean="0">
                              <a:solidFill>
                                <a:srgbClr val="000000"/>
                              </a:solidFill>
                              <a:latin typeface="Cambria Math" panose="02040503050406030204" pitchFamily="18" charset="0"/>
                            </a:rPr>
                            <m:t>𝐸</m:t>
                          </m:r>
                        </m:e>
                      </m:acc>
                    </m:oMath>
                  </m:oMathPara>
                </a14:m>
                <a:endParaRPr lang="it-IT" dirty="0"/>
              </a:p>
            </p:txBody>
          </p:sp>
        </mc:Choice>
        <mc:Fallback>
          <p:sp>
            <p:nvSpPr>
              <p:cNvPr id="11" name="Rettangolo 10">
                <a:extLst>
                  <a:ext uri="{FF2B5EF4-FFF2-40B4-BE49-F238E27FC236}">
                    <a16:creationId xmlns:a16="http://schemas.microsoft.com/office/drawing/2014/main" id="{40B085D9-45C8-4C90-A7F0-5B822D0B6E84}"/>
                  </a:ext>
                </a:extLst>
              </p:cNvPr>
              <p:cNvSpPr>
                <a:spLocks noRot="1" noChangeAspect="1" noMove="1" noResize="1" noEditPoints="1" noAdjustHandles="1" noChangeArrowheads="1" noChangeShapeType="1" noTextEdit="1"/>
              </p:cNvSpPr>
              <p:nvPr/>
            </p:nvSpPr>
            <p:spPr>
              <a:xfrm>
                <a:off x="4347094" y="6063049"/>
                <a:ext cx="1406026" cy="57547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2" name="Rettangolo 11">
                <a:extLst>
                  <a:ext uri="{FF2B5EF4-FFF2-40B4-BE49-F238E27FC236}">
                    <a16:creationId xmlns:a16="http://schemas.microsoft.com/office/drawing/2014/main" id="{95961375-79F5-4FB0-A3A8-912B16CCB61F}"/>
                  </a:ext>
                </a:extLst>
              </p:cNvPr>
              <p:cNvSpPr/>
              <p:nvPr/>
            </p:nvSpPr>
            <p:spPr>
              <a:xfrm>
                <a:off x="6554447" y="6018841"/>
                <a:ext cx="1457514"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𝐵</m:t>
                          </m:r>
                        </m:e>
                      </m:acc>
                      <m:r>
                        <a:rPr lang="it-IT" sz="2800" b="0" i="1" smtClean="0">
                          <a:solidFill>
                            <a:srgbClr val="000000"/>
                          </a:solidFill>
                          <a:latin typeface="Cambria Math" panose="02040503050406030204" pitchFamily="18" charset="0"/>
                          <a:ea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𝜇</m:t>
                      </m:r>
                      <m:acc>
                        <m:accPr>
                          <m:chr m:val="⃗"/>
                          <m:ctrlPr>
                            <a:rPr lang="it-IT" sz="2800" b="0" i="1" smtClean="0">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𝐻</m:t>
                          </m:r>
                        </m:e>
                      </m:acc>
                    </m:oMath>
                  </m:oMathPara>
                </a14:m>
                <a:endParaRPr lang="it-IT" dirty="0"/>
              </a:p>
            </p:txBody>
          </p:sp>
        </mc:Choice>
        <mc:Fallback>
          <p:sp>
            <p:nvSpPr>
              <p:cNvPr id="12" name="Rettangolo 11">
                <a:extLst>
                  <a:ext uri="{FF2B5EF4-FFF2-40B4-BE49-F238E27FC236}">
                    <a16:creationId xmlns:a16="http://schemas.microsoft.com/office/drawing/2014/main" id="{95961375-79F5-4FB0-A3A8-912B16CCB61F}"/>
                  </a:ext>
                </a:extLst>
              </p:cNvPr>
              <p:cNvSpPr>
                <a:spLocks noRot="1" noChangeAspect="1" noMove="1" noResize="1" noEditPoints="1" noAdjustHandles="1" noChangeArrowheads="1" noChangeShapeType="1" noTextEdit="1"/>
              </p:cNvSpPr>
              <p:nvPr/>
            </p:nvSpPr>
            <p:spPr>
              <a:xfrm>
                <a:off x="6554447" y="6018841"/>
                <a:ext cx="1457514" cy="575479"/>
              </a:xfrm>
              <a:prstGeom prst="rect">
                <a:avLst/>
              </a:prstGeom>
              <a:blipFill>
                <a:blip r:embed="rId5"/>
                <a:stretch>
                  <a:fillRect/>
                </a:stretch>
              </a:blipFill>
            </p:spPr>
            <p:txBody>
              <a:bodyPr/>
              <a:lstStyle/>
              <a:p>
                <a:r>
                  <a:rPr lang="it-IT">
                    <a:noFill/>
                  </a:rPr>
                  <a:t> </a:t>
                </a:r>
              </a:p>
            </p:txBody>
          </p:sp>
        </mc:Fallback>
      </mc:AlternateContent>
      <p:sp>
        <p:nvSpPr>
          <p:cNvPr id="14" name="CasellaDiTesto 13">
            <a:extLst>
              <a:ext uri="{FF2B5EF4-FFF2-40B4-BE49-F238E27FC236}">
                <a16:creationId xmlns:a16="http://schemas.microsoft.com/office/drawing/2014/main" id="{81EABA8A-64FD-4A32-AB35-B28BEFCC1331}"/>
              </a:ext>
            </a:extLst>
          </p:cNvPr>
          <p:cNvSpPr txBox="1"/>
          <p:nvPr/>
        </p:nvSpPr>
        <p:spPr>
          <a:xfrm>
            <a:off x="4482918" y="5515854"/>
            <a:ext cx="3529043" cy="430887"/>
          </a:xfrm>
          <a:prstGeom prst="rect">
            <a:avLst/>
          </a:prstGeom>
          <a:noFill/>
        </p:spPr>
        <p:txBody>
          <a:bodyPr wrap="none" lIns="0" tIns="0" rIns="0" bIns="0" rtlCol="0">
            <a:spAutoFit/>
          </a:bodyPr>
          <a:lstStyle/>
          <a:p>
            <a:r>
              <a:rPr lang="it-IT" sz="2800" dirty="0"/>
              <a:t>RELAZIONI COSTITUTIVE</a:t>
            </a:r>
          </a:p>
        </p:txBody>
      </p:sp>
      <p:sp>
        <p:nvSpPr>
          <p:cNvPr id="18" name="CasellaDiTesto 17">
            <a:extLst>
              <a:ext uri="{FF2B5EF4-FFF2-40B4-BE49-F238E27FC236}">
                <a16:creationId xmlns:a16="http://schemas.microsoft.com/office/drawing/2014/main" id="{59A9B191-2BFC-4ABC-B4D5-48725F9CF7C9}"/>
              </a:ext>
            </a:extLst>
          </p:cNvPr>
          <p:cNvSpPr txBox="1"/>
          <p:nvPr/>
        </p:nvSpPr>
        <p:spPr>
          <a:xfrm>
            <a:off x="8503722" y="2069622"/>
            <a:ext cx="3047010" cy="369332"/>
          </a:xfrm>
          <a:prstGeom prst="rect">
            <a:avLst/>
          </a:prstGeom>
          <a:noFill/>
        </p:spPr>
        <p:txBody>
          <a:bodyPr wrap="square">
            <a:spAutoFit/>
          </a:bodyPr>
          <a:lstStyle/>
          <a:p>
            <a:r>
              <a:rPr lang="it-IT" b="0" i="0" u="sng" dirty="0">
                <a:solidFill>
                  <a:srgbClr val="0645AD"/>
                </a:solidFill>
                <a:effectLst/>
                <a:latin typeface="Arial" panose="020B0604020202020204" pitchFamily="34" charset="0"/>
                <a:hlinkClick r:id="rId6"/>
              </a:rPr>
              <a:t>Legge di Gauss magnetica</a:t>
            </a:r>
            <a:endParaRPr lang="it-IT" dirty="0"/>
          </a:p>
        </p:txBody>
      </p:sp>
      <p:sp>
        <p:nvSpPr>
          <p:cNvPr id="20" name="CasellaDiTesto 19">
            <a:extLst>
              <a:ext uri="{FF2B5EF4-FFF2-40B4-BE49-F238E27FC236}">
                <a16:creationId xmlns:a16="http://schemas.microsoft.com/office/drawing/2014/main" id="{85F0192D-0B3A-44A2-B1F4-CAB07367873B}"/>
              </a:ext>
            </a:extLst>
          </p:cNvPr>
          <p:cNvSpPr txBox="1"/>
          <p:nvPr/>
        </p:nvSpPr>
        <p:spPr>
          <a:xfrm>
            <a:off x="8503722" y="3116146"/>
            <a:ext cx="2268446" cy="369332"/>
          </a:xfrm>
          <a:prstGeom prst="rect">
            <a:avLst/>
          </a:prstGeom>
          <a:noFill/>
        </p:spPr>
        <p:txBody>
          <a:bodyPr wrap="square">
            <a:spAutoFit/>
          </a:bodyPr>
          <a:lstStyle/>
          <a:p>
            <a:r>
              <a:rPr lang="it-IT" b="0" i="0" u="sng" dirty="0">
                <a:solidFill>
                  <a:srgbClr val="FAA700"/>
                </a:solidFill>
                <a:effectLst/>
                <a:latin typeface="Arial" panose="020B0604020202020204" pitchFamily="34" charset="0"/>
                <a:hlinkClick r:id="rId7"/>
              </a:rPr>
              <a:t>Legge di Faraday</a:t>
            </a:r>
            <a:endParaRPr lang="it-IT" dirty="0"/>
          </a:p>
        </p:txBody>
      </p:sp>
      <p:sp>
        <p:nvSpPr>
          <p:cNvPr id="22" name="CasellaDiTesto 21">
            <a:extLst>
              <a:ext uri="{FF2B5EF4-FFF2-40B4-BE49-F238E27FC236}">
                <a16:creationId xmlns:a16="http://schemas.microsoft.com/office/drawing/2014/main" id="{22581249-9ACB-42EC-BC27-8E81B0F9A5BA}"/>
              </a:ext>
            </a:extLst>
          </p:cNvPr>
          <p:cNvSpPr txBox="1"/>
          <p:nvPr/>
        </p:nvSpPr>
        <p:spPr>
          <a:xfrm>
            <a:off x="8531273" y="4182188"/>
            <a:ext cx="3047010" cy="369332"/>
          </a:xfrm>
          <a:prstGeom prst="rect">
            <a:avLst/>
          </a:prstGeom>
          <a:noFill/>
        </p:spPr>
        <p:txBody>
          <a:bodyPr wrap="square">
            <a:spAutoFit/>
          </a:bodyPr>
          <a:lstStyle/>
          <a:p>
            <a:r>
              <a:rPr lang="it-IT" b="0" i="0" u="sng" dirty="0">
                <a:solidFill>
                  <a:srgbClr val="0645AD"/>
                </a:solidFill>
                <a:effectLst/>
                <a:latin typeface="Arial" panose="020B0604020202020204" pitchFamily="34" charset="0"/>
                <a:hlinkClick r:id="rId8"/>
              </a:rPr>
              <a:t>Legge di Ampère-Maxwell</a:t>
            </a:r>
            <a:endParaRPr lang="it-IT" dirty="0"/>
          </a:p>
        </p:txBody>
      </p:sp>
      <p:sp>
        <p:nvSpPr>
          <p:cNvPr id="24" name="CasellaDiTesto 23">
            <a:extLst>
              <a:ext uri="{FF2B5EF4-FFF2-40B4-BE49-F238E27FC236}">
                <a16:creationId xmlns:a16="http://schemas.microsoft.com/office/drawing/2014/main" id="{71E4F199-8F5B-4D59-BEB6-9D65F5327130}"/>
              </a:ext>
            </a:extLst>
          </p:cNvPr>
          <p:cNvSpPr txBox="1"/>
          <p:nvPr/>
        </p:nvSpPr>
        <p:spPr>
          <a:xfrm>
            <a:off x="8503722" y="1334091"/>
            <a:ext cx="2812592" cy="369332"/>
          </a:xfrm>
          <a:prstGeom prst="rect">
            <a:avLst/>
          </a:prstGeom>
          <a:noFill/>
        </p:spPr>
        <p:txBody>
          <a:bodyPr wrap="square">
            <a:spAutoFit/>
          </a:bodyPr>
          <a:lstStyle/>
          <a:p>
            <a:r>
              <a:rPr lang="it-IT" b="0" i="0" u="sng" dirty="0">
                <a:solidFill>
                  <a:srgbClr val="FAA700"/>
                </a:solidFill>
                <a:effectLst/>
                <a:latin typeface="Arial" panose="020B0604020202020204" pitchFamily="34" charset="0"/>
                <a:hlinkClick r:id="rId9"/>
              </a:rPr>
              <a:t>Legge di Gauss elettrica</a:t>
            </a:r>
            <a:endParaRPr lang="it-IT" dirty="0"/>
          </a:p>
        </p:txBody>
      </p:sp>
    </p:spTree>
    <p:extLst>
      <p:ext uri="{BB962C8B-B14F-4D97-AF65-F5344CB8AC3E}">
        <p14:creationId xmlns:p14="http://schemas.microsoft.com/office/powerpoint/2010/main" val="4064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4" grpId="0"/>
      <p:bldP spid="18" grpId="0"/>
      <p:bldP spid="20" grpId="0"/>
      <p:bldP spid="22"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1531B803-5C16-4D64-A3B2-ECB1DFF53FEC}"/>
              </a:ext>
            </a:extLst>
          </p:cNvPr>
          <p:cNvSpPr txBox="1"/>
          <p:nvPr/>
        </p:nvSpPr>
        <p:spPr>
          <a:xfrm>
            <a:off x="-1" y="874223"/>
            <a:ext cx="12158935" cy="830997"/>
          </a:xfrm>
          <a:prstGeom prst="rect">
            <a:avLst/>
          </a:prstGeom>
          <a:noFill/>
        </p:spPr>
        <p:txBody>
          <a:bodyPr wrap="square" rtlCol="0">
            <a:spAutoFit/>
          </a:bodyPr>
          <a:lstStyle/>
          <a:p>
            <a:pPr algn="ctr"/>
            <a:r>
              <a:rPr lang="it-IT" sz="2400" dirty="0">
                <a:latin typeface="Arial" panose="020B0604020202020204" pitchFamily="34" charset="0"/>
                <a:cs typeface="Arial" panose="020B0604020202020204" pitchFamily="34" charset="0"/>
              </a:rPr>
              <a:t>Il Teorema di Gauss per i fenomeni elettrici indica che l’origine del campo elettrico sono le distribuzioni di cariche elettriche</a:t>
            </a:r>
          </a:p>
        </p:txBody>
      </p:sp>
      <p:sp>
        <p:nvSpPr>
          <p:cNvPr id="5" name="CasellaDiTesto 4">
            <a:extLst>
              <a:ext uri="{FF2B5EF4-FFF2-40B4-BE49-F238E27FC236}">
                <a16:creationId xmlns:a16="http://schemas.microsoft.com/office/drawing/2014/main" id="{65322A10-6E6A-4EDD-BE91-B96B9C92BD44}"/>
              </a:ext>
            </a:extLst>
          </p:cNvPr>
          <p:cNvSpPr txBox="1"/>
          <p:nvPr/>
        </p:nvSpPr>
        <p:spPr>
          <a:xfrm>
            <a:off x="-40856" y="2330055"/>
            <a:ext cx="12158935" cy="830997"/>
          </a:xfrm>
          <a:prstGeom prst="rect">
            <a:avLst/>
          </a:prstGeom>
          <a:noFill/>
        </p:spPr>
        <p:txBody>
          <a:bodyPr wrap="square" rtlCol="0">
            <a:spAutoFit/>
          </a:bodyPr>
          <a:lstStyle/>
          <a:p>
            <a:pPr algn="ctr"/>
            <a:r>
              <a:rPr lang="it-IT" sz="2400" dirty="0">
                <a:latin typeface="Arial" panose="020B0604020202020204" pitchFamily="34" charset="0"/>
                <a:cs typeface="Arial" panose="020B0604020202020204" pitchFamily="34" charset="0"/>
              </a:rPr>
              <a:t>Il teorema di Gauss per i fenomeni magnetici afferma che non esistono </a:t>
            </a:r>
            <a:r>
              <a:rPr lang="it-IT" sz="2400" dirty="0" err="1">
                <a:latin typeface="Arial" panose="020B0604020202020204" pitchFamily="34" charset="0"/>
                <a:cs typeface="Arial" panose="020B0604020202020204" pitchFamily="34" charset="0"/>
              </a:rPr>
              <a:t>monopòli</a:t>
            </a:r>
            <a:r>
              <a:rPr lang="it-IT" sz="2400" dirty="0">
                <a:latin typeface="Arial" panose="020B0604020202020204" pitchFamily="34" charset="0"/>
                <a:cs typeface="Arial" panose="020B0604020202020204" pitchFamily="34" charset="0"/>
              </a:rPr>
              <a:t> magnetici</a:t>
            </a:r>
          </a:p>
        </p:txBody>
      </p:sp>
      <p:sp>
        <p:nvSpPr>
          <p:cNvPr id="6" name="CasellaDiTesto 5">
            <a:extLst>
              <a:ext uri="{FF2B5EF4-FFF2-40B4-BE49-F238E27FC236}">
                <a16:creationId xmlns:a16="http://schemas.microsoft.com/office/drawing/2014/main" id="{61F107C6-C0D2-4655-B67C-288B086AA490}"/>
              </a:ext>
            </a:extLst>
          </p:cNvPr>
          <p:cNvSpPr txBox="1"/>
          <p:nvPr/>
        </p:nvSpPr>
        <p:spPr>
          <a:xfrm>
            <a:off x="0" y="3745594"/>
            <a:ext cx="12158934" cy="830997"/>
          </a:xfrm>
          <a:prstGeom prst="rect">
            <a:avLst/>
          </a:prstGeom>
          <a:noFill/>
        </p:spPr>
        <p:txBody>
          <a:bodyPr wrap="square" rtlCol="0">
            <a:spAutoFit/>
          </a:bodyPr>
          <a:lstStyle/>
          <a:p>
            <a:pPr algn="ctr"/>
            <a:r>
              <a:rPr lang="it-IT" sz="2400" b="0" i="0" dirty="0">
                <a:solidFill>
                  <a:srgbClr val="202122"/>
                </a:solidFill>
                <a:effectLst/>
                <a:latin typeface="Arial" panose="020B0604020202020204" pitchFamily="34" charset="0"/>
              </a:rPr>
              <a:t>La Legge di Faraday afferma che un campo magnetico variabile nel tempo genera un campo elettrico</a:t>
            </a:r>
            <a:endParaRPr lang="it-IT" sz="2400" dirty="0"/>
          </a:p>
        </p:txBody>
      </p:sp>
      <p:sp>
        <p:nvSpPr>
          <p:cNvPr id="7" name="CasellaDiTesto 6">
            <a:extLst>
              <a:ext uri="{FF2B5EF4-FFF2-40B4-BE49-F238E27FC236}">
                <a16:creationId xmlns:a16="http://schemas.microsoft.com/office/drawing/2014/main" id="{00511E3C-D095-4E45-9D88-E7BFF4043B4C}"/>
              </a:ext>
            </a:extLst>
          </p:cNvPr>
          <p:cNvSpPr txBox="1"/>
          <p:nvPr/>
        </p:nvSpPr>
        <p:spPr>
          <a:xfrm>
            <a:off x="0" y="4914678"/>
            <a:ext cx="12192000" cy="830997"/>
          </a:xfrm>
          <a:prstGeom prst="rect">
            <a:avLst/>
          </a:prstGeom>
          <a:noFill/>
        </p:spPr>
        <p:txBody>
          <a:bodyPr wrap="square" rtlCol="0">
            <a:spAutoFit/>
          </a:bodyPr>
          <a:lstStyle/>
          <a:p>
            <a:pPr algn="ctr"/>
            <a:r>
              <a:rPr lang="it-IT" sz="2400" b="0" i="0" dirty="0">
                <a:solidFill>
                  <a:srgbClr val="202122"/>
                </a:solidFill>
                <a:effectLst/>
                <a:latin typeface="Arial" panose="020B0604020202020204" pitchFamily="34" charset="0"/>
              </a:rPr>
              <a:t>La legge di Ampère-Maxwell afferma che i campi magnetici possono essere generati  tramite correnti elettriche e da campi elettrici variabili</a:t>
            </a:r>
            <a:endParaRPr lang="it-IT" sz="2400" dirty="0"/>
          </a:p>
        </p:txBody>
      </p:sp>
      <p:sp>
        <p:nvSpPr>
          <p:cNvPr id="8" name="CasellaDiTesto 7">
            <a:extLst>
              <a:ext uri="{FF2B5EF4-FFF2-40B4-BE49-F238E27FC236}">
                <a16:creationId xmlns:a16="http://schemas.microsoft.com/office/drawing/2014/main" id="{E3DD8914-ADB6-40D4-B11E-08C03C415447}"/>
              </a:ext>
            </a:extLst>
          </p:cNvPr>
          <p:cNvSpPr txBox="1"/>
          <p:nvPr/>
        </p:nvSpPr>
        <p:spPr>
          <a:xfrm>
            <a:off x="2502035" y="6011123"/>
            <a:ext cx="7187930" cy="523220"/>
          </a:xfrm>
          <a:prstGeom prst="rect">
            <a:avLst/>
          </a:prstGeom>
          <a:noFill/>
        </p:spPr>
        <p:txBody>
          <a:bodyPr wrap="none" rtlCol="0">
            <a:spAutoFit/>
          </a:bodyPr>
          <a:lstStyle/>
          <a:p>
            <a:r>
              <a:rPr lang="it-IT" sz="2800" b="1" dirty="0"/>
              <a:t>ESISTE SOLO UN CAMPO ELETTROMAGNETICO!</a:t>
            </a:r>
          </a:p>
        </p:txBody>
      </p:sp>
    </p:spTree>
    <p:extLst>
      <p:ext uri="{BB962C8B-B14F-4D97-AF65-F5344CB8AC3E}">
        <p14:creationId xmlns:p14="http://schemas.microsoft.com/office/powerpoint/2010/main" val="403695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98EF9C48-6859-4A97-A9DB-8C46F393AACE}"/>
              </a:ext>
            </a:extLst>
          </p:cNvPr>
          <p:cNvSpPr txBox="1"/>
          <p:nvPr/>
        </p:nvSpPr>
        <p:spPr>
          <a:xfrm>
            <a:off x="2822503" y="167673"/>
            <a:ext cx="6876241" cy="430887"/>
          </a:xfrm>
          <a:prstGeom prst="rect">
            <a:avLst/>
          </a:prstGeom>
          <a:noFill/>
        </p:spPr>
        <p:txBody>
          <a:bodyPr wrap="none" lIns="0" tIns="0" rIns="0" bIns="0" rtlCol="0">
            <a:spAutoFit/>
          </a:bodyPr>
          <a:lstStyle/>
          <a:p>
            <a:r>
              <a:rPr lang="it-IT" sz="2800" dirty="0"/>
              <a:t>EQUAZIONI DI MAXWELL IN FORMA INTEGRALE</a:t>
            </a:r>
          </a:p>
        </p:txBody>
      </p:sp>
      <p:sp>
        <p:nvSpPr>
          <p:cNvPr id="6" name="CasellaDiTesto 5">
            <a:extLst>
              <a:ext uri="{FF2B5EF4-FFF2-40B4-BE49-F238E27FC236}">
                <a16:creationId xmlns:a16="http://schemas.microsoft.com/office/drawing/2014/main" id="{4C6B8EC4-6004-4414-9E05-7959B6F3D710}"/>
              </a:ext>
            </a:extLst>
          </p:cNvPr>
          <p:cNvSpPr txBox="1"/>
          <p:nvPr/>
        </p:nvSpPr>
        <p:spPr>
          <a:xfrm>
            <a:off x="5274927" y="823061"/>
            <a:ext cx="1737162" cy="369332"/>
          </a:xfrm>
          <a:prstGeom prst="rect">
            <a:avLst/>
          </a:prstGeom>
          <a:noFill/>
        </p:spPr>
        <p:txBody>
          <a:bodyPr wrap="square" lIns="0" tIns="0" rIns="0" bIns="0" rtlCol="0">
            <a:spAutoFit/>
          </a:bodyPr>
          <a:lstStyle/>
          <a:p>
            <a:r>
              <a:rPr lang="it-IT" sz="2400" dirty="0">
                <a:solidFill>
                  <a:srgbClr val="FF0000"/>
                </a:solidFill>
              </a:rPr>
              <a:t>NEL VUOTO</a:t>
            </a:r>
          </a:p>
        </p:txBody>
      </p:sp>
      <p:sp>
        <p:nvSpPr>
          <p:cNvPr id="7" name="CasellaDiTesto 6">
            <a:extLst>
              <a:ext uri="{FF2B5EF4-FFF2-40B4-BE49-F238E27FC236}">
                <a16:creationId xmlns:a16="http://schemas.microsoft.com/office/drawing/2014/main" id="{4F40B2AB-2934-4D47-B591-3E5CACD37CA6}"/>
              </a:ext>
            </a:extLst>
          </p:cNvPr>
          <p:cNvSpPr txBox="1"/>
          <p:nvPr/>
        </p:nvSpPr>
        <p:spPr>
          <a:xfrm>
            <a:off x="5098129" y="3926837"/>
            <a:ext cx="1995739" cy="369332"/>
          </a:xfrm>
          <a:prstGeom prst="rect">
            <a:avLst/>
          </a:prstGeom>
          <a:noFill/>
        </p:spPr>
        <p:txBody>
          <a:bodyPr wrap="none" lIns="0" tIns="0" rIns="0" bIns="0" rtlCol="0">
            <a:spAutoFit/>
          </a:bodyPr>
          <a:lstStyle/>
          <a:p>
            <a:r>
              <a:rPr lang="it-IT" sz="2400" dirty="0">
                <a:solidFill>
                  <a:srgbClr val="FF0000"/>
                </a:solidFill>
              </a:rPr>
              <a:t>NELLA MATERIA</a:t>
            </a: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12359538-8529-4150-A0FC-B05F9F2FBAA3}"/>
                  </a:ext>
                </a:extLst>
              </p:cNvPr>
              <p:cNvSpPr txBox="1"/>
              <p:nvPr/>
            </p:nvSpPr>
            <p:spPr>
              <a:xfrm>
                <a:off x="1932959" y="1478449"/>
                <a:ext cx="8421098" cy="2121478"/>
              </a:xfrm>
              <a:prstGeom prst="rect">
                <a:avLst/>
              </a:prstGeom>
              <a:noFill/>
            </p:spPr>
            <p:txBody>
              <a:bodyPr wrap="square" lIns="0" tIns="0" rIns="0" bIns="0" rtlCol="0">
                <a:spAutoFit/>
              </a:bodyPr>
              <a:lstStyle/>
              <a:p>
                <a:pPr marL="571500" indent="-571500">
                  <a:buFont typeface="+mj-lt"/>
                  <a:buAutoNum type="romanUcPeriod"/>
                </a:pPr>
                <a14:m>
                  <m:oMath xmlns:m="http://schemas.openxmlformats.org/officeDocument/2006/math">
                    <m:nary>
                      <m:naryPr>
                        <m:chr m:val="∮"/>
                        <m:limLoc m:val="undOvr"/>
                        <m:subHide m:val="on"/>
                        <m:supHide m:val="on"/>
                        <m:ctrlPr>
                          <a:rPr lang="it-IT" sz="2400" i="1" smtClean="0">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𝐸</m:t>
                            </m:r>
                          </m:e>
                        </m:acc>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𝑛</m:t>
                            </m:r>
                          </m:e>
                        </m:acc>
                        <m:r>
                          <m:rPr>
                            <m:brk/>
                          </m:rPr>
                          <a:rPr lang="it-IT" sz="2400" b="0" i="1" smtClean="0">
                            <a:solidFill>
                              <a:srgbClr val="000000"/>
                            </a:solidFill>
                            <a:latin typeface="Cambria Math" panose="02040503050406030204" pitchFamily="18" charset="0"/>
                            <a:ea typeface="Cambria Math" panose="02040503050406030204" pitchFamily="18" charset="0"/>
                          </a:rPr>
                          <m:t>𝑑𝑆</m:t>
                        </m:r>
                      </m:e>
                    </m:nary>
                    <m:r>
                      <a:rPr lang="it-IT" sz="2400" i="1">
                        <a:solidFill>
                          <a:srgbClr val="000000"/>
                        </a:solidFill>
                        <a:latin typeface="Cambria Math" panose="02040503050406030204" pitchFamily="18" charset="0"/>
                        <a:ea typeface="Cambria Math" panose="02040503050406030204" pitchFamily="18" charset="0"/>
                      </a:rPr>
                      <m:t>=</m:t>
                    </m:r>
                    <m:f>
                      <m:fPr>
                        <m:ctrlPr>
                          <a:rPr lang="it-IT" sz="2400" i="1" smtClean="0">
                            <a:solidFill>
                              <a:srgbClr val="000000"/>
                            </a:solidFill>
                            <a:latin typeface="Cambria Math" panose="02040503050406030204" pitchFamily="18" charset="0"/>
                            <a:ea typeface="Cambria Math" panose="02040503050406030204" pitchFamily="18" charset="0"/>
                          </a:rPr>
                        </m:ctrlPr>
                      </m:fPr>
                      <m:num>
                        <m:r>
                          <a:rPr lang="it-IT" sz="2400" b="0" i="1" smtClean="0">
                            <a:solidFill>
                              <a:srgbClr val="000000"/>
                            </a:solidFill>
                            <a:latin typeface="Cambria Math" panose="02040503050406030204" pitchFamily="18" charset="0"/>
                            <a:ea typeface="Cambria Math" panose="02040503050406030204" pitchFamily="18" charset="0"/>
                          </a:rPr>
                          <m:t>𝑄</m:t>
                        </m:r>
                      </m:num>
                      <m:den>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𝜀</m:t>
                            </m:r>
                          </m:e>
                          <m:sub>
                            <m:r>
                              <a:rPr lang="it-IT" sz="2400" b="0" i="1" smtClean="0">
                                <a:solidFill>
                                  <a:srgbClr val="000000"/>
                                </a:solidFill>
                                <a:latin typeface="Cambria Math" panose="02040503050406030204" pitchFamily="18" charset="0"/>
                                <a:ea typeface="Cambria Math" panose="02040503050406030204" pitchFamily="18" charset="0"/>
                              </a:rPr>
                              <m:t>0</m:t>
                            </m:r>
                          </m:sub>
                        </m:sSub>
                      </m:den>
                    </m:f>
                  </m:oMath>
                </a14:m>
                <a:r>
                  <a:rPr lang="it-IT" sz="2400" dirty="0">
                    <a:solidFill>
                      <a:srgbClr val="000000"/>
                    </a:solidFill>
                    <a:ea typeface="Cambria Math" panose="02040503050406030204" pitchFamily="18" charset="0"/>
                  </a:rPr>
                  <a:t>                                                      </a:t>
                </a:r>
                <a:r>
                  <a:rPr lang="it-IT" dirty="0">
                    <a:hlinkClick r:id="rId2"/>
                  </a:rPr>
                  <a:t>Legge di Gauss elettrica</a:t>
                </a: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r>
                      <a:rPr lang="it-IT" sz="2400" b="0" i="1" smtClean="0">
                        <a:solidFill>
                          <a:srgbClr val="000000"/>
                        </a:solidFill>
                        <a:latin typeface="Cambria Math" panose="02040503050406030204" pitchFamily="18" charset="0"/>
                        <a:ea typeface="Cambria Math" panose="02040503050406030204" pitchFamily="18" charset="0"/>
                      </a:rPr>
                      <m:t>=0</m:t>
                    </m:r>
                  </m:oMath>
                </a14:m>
                <a:r>
                  <a:rPr lang="it-IT" sz="2400" dirty="0">
                    <a:solidFill>
                      <a:srgbClr val="000000"/>
                    </a:solidFill>
                    <a:ea typeface="Cambria Math" panose="02040503050406030204" pitchFamily="18" charset="0"/>
                  </a:rPr>
                  <a:t>                                                       </a:t>
                </a:r>
                <a:r>
                  <a:rPr lang="it-IT" dirty="0">
                    <a:hlinkClick r:id="rId3" tooltip="Teorema del flusso"/>
                  </a:rPr>
                  <a:t>Legge di Gauss magnetica</a:t>
                </a:r>
                <a:r>
                  <a:rPr lang="it-IT" dirty="0"/>
                  <a:t> </a:t>
                </a: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b="0" i="1" smtClean="0">
                            <a:solidFill>
                              <a:srgbClr val="000000"/>
                            </a:solidFill>
                            <a:latin typeface="Cambria Math" panose="02040503050406030204" pitchFamily="18" charset="0"/>
                            <a:ea typeface="Cambria Math" panose="02040503050406030204" pitchFamily="18" charset="0"/>
                          </a:rPr>
                          <m:t>𝑑</m:t>
                        </m:r>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b="0" i="1" smtClean="0">
                            <a:solidFill>
                              <a:srgbClr val="000000"/>
                            </a:solidFill>
                            <a:latin typeface="Cambria Math" panose="02040503050406030204" pitchFamily="18" charset="0"/>
                            <a:ea typeface="Cambria Math" panose="02040503050406030204" pitchFamily="18" charset="0"/>
                          </a:rPr>
                          <m:t>𝑑</m:t>
                        </m:r>
                      </m:num>
                      <m:den>
                        <m:r>
                          <a:rPr lang="it-IT" sz="2400" b="0" i="1" smtClean="0">
                            <a:solidFill>
                              <a:srgbClr val="000000"/>
                            </a:solidFill>
                            <a:latin typeface="Cambria Math" panose="02040503050406030204" pitchFamily="18" charset="0"/>
                            <a:ea typeface="Cambria Math" panose="02040503050406030204" pitchFamily="18" charset="0"/>
                          </a:rPr>
                          <m:t>𝑑𝑡</m:t>
                        </m:r>
                      </m:den>
                    </m:f>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𝐵</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a14:m>
                <a:r>
                  <a:rPr lang="it-IT" sz="2400" dirty="0">
                    <a:solidFill>
                      <a:srgbClr val="000000"/>
                    </a:solidFill>
                    <a:ea typeface="Cambria Math" panose="02040503050406030204" pitchFamily="18" charset="0"/>
                  </a:rPr>
                  <a:t>                                       </a:t>
                </a:r>
                <a:r>
                  <a:rPr lang="it-IT" dirty="0">
                    <a:hlinkClick r:id="rId4" tooltip="Legge di Faraday"/>
                  </a:rPr>
                  <a:t>Legge di Faraday</a:t>
                </a: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𝑑</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𝜇</m:t>
                        </m:r>
                      </m:e>
                      <m:sub>
                        <m:r>
                          <a:rPr lang="it-IT" sz="2400" b="0" i="1" smtClean="0">
                            <a:solidFill>
                              <a:srgbClr val="000000"/>
                            </a:solidFill>
                            <a:latin typeface="Cambria Math" panose="02040503050406030204" pitchFamily="18" charset="0"/>
                            <a:ea typeface="Cambria Math" panose="02040503050406030204" pitchFamily="18" charset="0"/>
                          </a:rPr>
                          <m:t>0</m:t>
                        </m:r>
                      </m:sub>
                    </m:sSub>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r>
                      <a:rPr lang="it-IT" sz="2400" b="0" i="1" smtClean="0">
                        <a:solidFill>
                          <a:srgbClr val="000000"/>
                        </a:solidFill>
                        <a:latin typeface="Cambria Math" panose="02040503050406030204" pitchFamily="18" charset="0"/>
                        <a:ea typeface="Cambria Math" panose="02040503050406030204" pitchFamily="18" charset="0"/>
                      </a:rPr>
                      <m:t>+</m:t>
                    </m:r>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𝜇</m:t>
                        </m:r>
                      </m:e>
                      <m:sub>
                        <m:r>
                          <a:rPr lang="it-IT" sz="2400" i="1">
                            <a:solidFill>
                              <a:srgbClr val="000000"/>
                            </a:solidFill>
                            <a:latin typeface="Cambria Math" panose="02040503050406030204" pitchFamily="18" charset="0"/>
                            <a:ea typeface="Cambria Math" panose="02040503050406030204" pitchFamily="18" charset="0"/>
                          </a:rPr>
                          <m:t>0</m:t>
                        </m:r>
                      </m:sub>
                    </m:sSub>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i="1">
                            <a:solidFill>
                              <a:srgbClr val="000000"/>
                            </a:solidFill>
                            <a:latin typeface="Cambria Math" panose="02040503050406030204" pitchFamily="18" charset="0"/>
                            <a:ea typeface="Cambria Math" panose="02040503050406030204" pitchFamily="18" charset="0"/>
                          </a:rPr>
                          <m:t>𝑑</m:t>
                        </m:r>
                      </m:num>
                      <m:den>
                        <m:r>
                          <a:rPr lang="it-IT" sz="2400" i="1">
                            <a:solidFill>
                              <a:srgbClr val="000000"/>
                            </a:solidFill>
                            <a:latin typeface="Cambria Math" panose="02040503050406030204" pitchFamily="18" charset="0"/>
                            <a:ea typeface="Cambria Math" panose="02040503050406030204" pitchFamily="18" charset="0"/>
                          </a:rPr>
                          <m:t>𝑑𝑡</m:t>
                        </m:r>
                      </m:den>
                    </m:f>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𝐸</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a14:m>
                <a:r>
                  <a:rPr lang="it-IT" sz="2400" dirty="0">
                    <a:solidFill>
                      <a:srgbClr val="000000"/>
                    </a:solidFill>
                    <a:ea typeface="Cambria Math" panose="02040503050406030204" pitchFamily="18" charset="0"/>
                  </a:rPr>
                  <a:t>          </a:t>
                </a:r>
                <a:r>
                  <a:rPr lang="it-IT" dirty="0">
                    <a:hlinkClick r:id="rId5" tooltip="Legge di Ampère-Maxwell"/>
                  </a:rPr>
                  <a:t>Legge di Ampère-Maxwell</a:t>
                </a:r>
                <a:endParaRPr lang="it-IT" sz="2400" dirty="0">
                  <a:solidFill>
                    <a:srgbClr val="000000"/>
                  </a:solidFill>
                  <a:ea typeface="Cambria Math" panose="02040503050406030204" pitchFamily="18" charset="0"/>
                </a:endParaRPr>
              </a:p>
            </p:txBody>
          </p:sp>
        </mc:Choice>
        <mc:Fallback>
          <p:sp>
            <p:nvSpPr>
              <p:cNvPr id="8" name="CasellaDiTesto 7">
                <a:extLst>
                  <a:ext uri="{FF2B5EF4-FFF2-40B4-BE49-F238E27FC236}">
                    <a16:creationId xmlns:a16="http://schemas.microsoft.com/office/drawing/2014/main" id="{12359538-8529-4150-A0FC-B05F9F2FBAA3}"/>
                  </a:ext>
                </a:extLst>
              </p:cNvPr>
              <p:cNvSpPr txBox="1">
                <a:spLocks noRot="1" noChangeAspect="1" noMove="1" noResize="1" noEditPoints="1" noAdjustHandles="1" noChangeArrowheads="1" noChangeShapeType="1" noTextEdit="1"/>
              </p:cNvSpPr>
              <p:nvPr/>
            </p:nvSpPr>
            <p:spPr>
              <a:xfrm>
                <a:off x="1932959" y="1478449"/>
                <a:ext cx="8421098" cy="2121478"/>
              </a:xfrm>
              <a:prstGeom prst="rect">
                <a:avLst/>
              </a:prstGeom>
              <a:blipFill>
                <a:blip r:embed="rId6"/>
                <a:stretch>
                  <a:fillRect r="-217" b="-575"/>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B946A11F-7C1B-46E6-BC8F-5460701C50BF}"/>
                  </a:ext>
                </a:extLst>
              </p:cNvPr>
              <p:cNvSpPr txBox="1"/>
              <p:nvPr/>
            </p:nvSpPr>
            <p:spPr>
              <a:xfrm>
                <a:off x="3927936" y="4495269"/>
                <a:ext cx="4336123" cy="2014013"/>
              </a:xfrm>
              <a:prstGeom prst="rect">
                <a:avLst/>
              </a:prstGeom>
              <a:noFill/>
            </p:spPr>
            <p:txBody>
              <a:bodyPr wrap="none" lIns="0" tIns="0" rIns="0" bIns="0" rtlCol="0">
                <a:spAutoFit/>
              </a:bodyPr>
              <a:lstStyle/>
              <a:p>
                <a:pPr marL="571500" indent="-571500">
                  <a:buFont typeface="+mj-lt"/>
                  <a:buAutoNum type="romanUcPeriod"/>
                </a:pPr>
                <a14:m>
                  <m:oMath xmlns:m="http://schemas.openxmlformats.org/officeDocument/2006/math">
                    <m:nary>
                      <m:naryPr>
                        <m:chr m:val="∮"/>
                        <m:limLoc m:val="undOvr"/>
                        <m:subHide m:val="on"/>
                        <m:supHide m:val="on"/>
                        <m:ctrlPr>
                          <a:rPr lang="it-IT" sz="2400" i="1" smtClean="0">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𝐷</m:t>
                            </m:r>
                          </m:e>
                        </m:acc>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𝑛</m:t>
                            </m:r>
                          </m:e>
                        </m:acc>
                        <m:r>
                          <m:rPr>
                            <m:brk/>
                          </m:rPr>
                          <a:rPr lang="it-IT" sz="2400" b="0" i="1" smtClean="0">
                            <a:solidFill>
                              <a:srgbClr val="000000"/>
                            </a:solidFill>
                            <a:latin typeface="Cambria Math" panose="02040503050406030204" pitchFamily="18" charset="0"/>
                            <a:ea typeface="Cambria Math" panose="02040503050406030204" pitchFamily="18" charset="0"/>
                          </a:rPr>
                          <m:t>𝑑𝑆</m:t>
                        </m:r>
                      </m:e>
                    </m:nary>
                    <m:r>
                      <a:rPr lang="it-IT" sz="2400" i="1">
                        <a:solidFill>
                          <a:srgbClr val="000000"/>
                        </a:solidFill>
                        <a:latin typeface="Cambria Math" panose="02040503050406030204" pitchFamily="18" charset="0"/>
                        <a:ea typeface="Cambria Math" panose="02040503050406030204" pitchFamily="18" charset="0"/>
                      </a:rPr>
                      <m:t>=</m:t>
                    </m:r>
                    <m:nary>
                      <m:naryPr>
                        <m:limLoc m:val="undOvr"/>
                        <m:subHide m:val="on"/>
                        <m:supHide m:val="on"/>
                        <m:ctrlPr>
                          <a:rPr lang="it-IT" sz="2400" i="1" smtClean="0">
                            <a:solidFill>
                              <a:srgbClr val="000000"/>
                            </a:solidFill>
                            <a:latin typeface="Cambria Math" panose="02040503050406030204" pitchFamily="18" charset="0"/>
                            <a:ea typeface="Cambria Math" panose="02040503050406030204" pitchFamily="18" charset="0"/>
                          </a:rPr>
                        </m:ctrlPr>
                      </m:naryPr>
                      <m:sub/>
                      <m:sup/>
                      <m:e>
                        <m:r>
                          <a:rPr lang="it-IT" sz="2400" i="1" smtClean="0">
                            <a:solidFill>
                              <a:srgbClr val="000000"/>
                            </a:solidFill>
                            <a:latin typeface="Cambria Math" panose="02040503050406030204" pitchFamily="18" charset="0"/>
                            <a:ea typeface="Cambria Math" panose="02040503050406030204" pitchFamily="18" charset="0"/>
                          </a:rPr>
                          <m:t>𝜌</m:t>
                        </m:r>
                        <m:r>
                          <a:rPr lang="it-IT" sz="2400" b="0" i="1" smtClean="0">
                            <a:solidFill>
                              <a:srgbClr val="000000"/>
                            </a:solidFill>
                            <a:latin typeface="Cambria Math" panose="02040503050406030204" pitchFamily="18" charset="0"/>
                            <a:ea typeface="Cambria Math" panose="02040503050406030204" pitchFamily="18" charset="0"/>
                          </a:rPr>
                          <m:t>𝑑𝑉</m:t>
                        </m:r>
                      </m:e>
                    </m:nary>
                  </m:oMath>
                </a14:m>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r>
                      <a:rPr lang="it-IT" sz="2400" i="1">
                        <a:solidFill>
                          <a:srgbClr val="000000"/>
                        </a:solidFill>
                        <a:latin typeface="Cambria Math" panose="02040503050406030204" pitchFamily="18" charset="0"/>
                        <a:ea typeface="Cambria Math" panose="02040503050406030204" pitchFamily="18" charset="0"/>
                      </a:rPr>
                      <m:t>=</m:t>
                    </m:r>
                    <m:r>
                      <a:rPr lang="it-IT" sz="2400" b="0" i="1" smtClean="0">
                        <a:solidFill>
                          <a:srgbClr val="000000"/>
                        </a:solidFill>
                        <a:latin typeface="Cambria Math" panose="02040503050406030204" pitchFamily="18" charset="0"/>
                        <a:ea typeface="Cambria Math" panose="02040503050406030204" pitchFamily="18" charset="0"/>
                      </a:rPr>
                      <m:t>0</m:t>
                    </m:r>
                  </m:oMath>
                </a14:m>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b="0" i="1" smtClean="0">
                            <a:solidFill>
                              <a:srgbClr val="000000"/>
                            </a:solidFill>
                            <a:latin typeface="Cambria Math" panose="02040503050406030204" pitchFamily="18" charset="0"/>
                            <a:ea typeface="Cambria Math" panose="02040503050406030204" pitchFamily="18" charset="0"/>
                          </a:rPr>
                          <m:t>𝑑</m:t>
                        </m:r>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b="0" i="1" smtClean="0">
                            <a:solidFill>
                              <a:srgbClr val="000000"/>
                            </a:solidFill>
                            <a:latin typeface="Cambria Math" panose="02040503050406030204" pitchFamily="18" charset="0"/>
                            <a:ea typeface="Cambria Math" panose="02040503050406030204" pitchFamily="18" charset="0"/>
                          </a:rPr>
                          <m:t>𝑑</m:t>
                        </m:r>
                      </m:num>
                      <m:den>
                        <m:r>
                          <a:rPr lang="it-IT" sz="2400" b="0" i="1" smtClean="0">
                            <a:solidFill>
                              <a:srgbClr val="000000"/>
                            </a:solidFill>
                            <a:latin typeface="Cambria Math" panose="02040503050406030204" pitchFamily="18" charset="0"/>
                            <a:ea typeface="Cambria Math" panose="02040503050406030204" pitchFamily="18" charset="0"/>
                          </a:rPr>
                          <m:t>𝑑𝑡</m:t>
                        </m:r>
                      </m:den>
                    </m:f>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𝐵</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a14:m>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nary>
                      <m:naryPr>
                        <m:chr m:val="∮"/>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𝐻</m:t>
                            </m:r>
                          </m:e>
                        </m:acc>
                        <m:r>
                          <a:rPr lang="it-IT" sz="2400" i="1">
                            <a:solidFill>
                              <a:srgbClr val="000000"/>
                            </a:solidFill>
                            <a:latin typeface="Cambria Math" panose="02040503050406030204" pitchFamily="18" charset="0"/>
                            <a:ea typeface="Cambria Math" panose="02040503050406030204" pitchFamily="18" charset="0"/>
                          </a:rPr>
                          <m:t>𝑑</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𝑙</m:t>
                            </m:r>
                          </m:e>
                        </m:acc>
                      </m:e>
                    </m:nary>
                    <m:r>
                      <a:rPr lang="it-IT" sz="2400" i="1">
                        <a:solidFill>
                          <a:srgbClr val="000000"/>
                        </a:solidFill>
                        <a:latin typeface="Cambria Math" panose="02040503050406030204" pitchFamily="18" charset="0"/>
                        <a:ea typeface="Cambria Math" panose="02040503050406030204" pitchFamily="18" charset="0"/>
                      </a:rPr>
                      <m:t>=</m:t>
                    </m:r>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i="1">
                            <a:solidFill>
                              <a:srgbClr val="000000"/>
                            </a:solidFill>
                            <a:latin typeface="Cambria Math" panose="02040503050406030204" pitchFamily="18" charset="0"/>
                            <a:ea typeface="Cambria Math" panose="02040503050406030204" pitchFamily="18" charset="0"/>
                          </a:rPr>
                          <m:t>𝑑</m:t>
                        </m:r>
                      </m:num>
                      <m:den>
                        <m:r>
                          <a:rPr lang="it-IT" sz="2400" i="1">
                            <a:solidFill>
                              <a:srgbClr val="000000"/>
                            </a:solidFill>
                            <a:latin typeface="Cambria Math" panose="02040503050406030204" pitchFamily="18" charset="0"/>
                            <a:ea typeface="Cambria Math" panose="02040503050406030204" pitchFamily="18" charset="0"/>
                          </a:rPr>
                          <m:t>𝑑𝑡</m:t>
                        </m:r>
                      </m:den>
                    </m:f>
                    <m:nary>
                      <m:naryPr>
                        <m:limLoc m:val="undOvr"/>
                        <m:subHide m:val="on"/>
                        <m:supHide m:val="on"/>
                        <m:ctrlPr>
                          <a:rPr lang="it-IT" sz="2400" i="1">
                            <a:solidFill>
                              <a:srgbClr val="000000"/>
                            </a:solidFill>
                            <a:latin typeface="Cambria Math" panose="02040503050406030204" pitchFamily="18" charset="0"/>
                            <a:ea typeface="Cambria Math" panose="02040503050406030204" pitchFamily="18" charset="0"/>
                          </a:rPr>
                        </m:ctrlPr>
                      </m:naryPr>
                      <m:sub/>
                      <m:sup/>
                      <m:e>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𝐷</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𝑛</m:t>
                            </m:r>
                          </m:e>
                        </m:acc>
                        <m:r>
                          <m:rPr>
                            <m:brk/>
                          </m:rPr>
                          <a:rPr lang="it-IT" sz="2400" i="1">
                            <a:solidFill>
                              <a:srgbClr val="000000"/>
                            </a:solidFill>
                            <a:latin typeface="Cambria Math" panose="02040503050406030204" pitchFamily="18" charset="0"/>
                            <a:ea typeface="Cambria Math" panose="02040503050406030204" pitchFamily="18" charset="0"/>
                          </a:rPr>
                          <m:t>𝑑</m:t>
                        </m:r>
                        <m:r>
                          <a:rPr lang="it-IT" sz="2400" i="1">
                            <a:solidFill>
                              <a:srgbClr val="000000"/>
                            </a:solidFill>
                            <a:latin typeface="Cambria Math" panose="02040503050406030204" pitchFamily="18" charset="0"/>
                            <a:ea typeface="Cambria Math" panose="02040503050406030204" pitchFamily="18" charset="0"/>
                          </a:rPr>
                          <m:t>𝑆</m:t>
                        </m:r>
                      </m:e>
                    </m:nary>
                  </m:oMath>
                </a14:m>
                <a:endParaRPr lang="it-IT" sz="2400" dirty="0">
                  <a:solidFill>
                    <a:srgbClr val="000000"/>
                  </a:solidFill>
                  <a:ea typeface="Cambria Math" panose="02040503050406030204" pitchFamily="18" charset="0"/>
                </a:endParaRPr>
              </a:p>
            </p:txBody>
          </p:sp>
        </mc:Choice>
        <mc:Fallback>
          <p:sp>
            <p:nvSpPr>
              <p:cNvPr id="15" name="CasellaDiTesto 14">
                <a:extLst>
                  <a:ext uri="{FF2B5EF4-FFF2-40B4-BE49-F238E27FC236}">
                    <a16:creationId xmlns:a16="http://schemas.microsoft.com/office/drawing/2014/main" id="{B946A11F-7C1B-46E6-BC8F-5460701C50BF}"/>
                  </a:ext>
                </a:extLst>
              </p:cNvPr>
              <p:cNvSpPr txBox="1">
                <a:spLocks noRot="1" noChangeAspect="1" noMove="1" noResize="1" noEditPoints="1" noAdjustHandles="1" noChangeArrowheads="1" noChangeShapeType="1" noTextEdit="1"/>
              </p:cNvSpPr>
              <p:nvPr/>
            </p:nvSpPr>
            <p:spPr>
              <a:xfrm>
                <a:off x="3927936" y="4495269"/>
                <a:ext cx="4336123" cy="2014013"/>
              </a:xfrm>
              <a:prstGeom prst="rect">
                <a:avLst/>
              </a:prstGeom>
              <a:blipFill>
                <a:blip r:embed="rId7"/>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348030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B85FDABB-6B2F-428F-8CF3-467E05BB8137}"/>
              </a:ext>
            </a:extLst>
          </p:cNvPr>
          <p:cNvPicPr>
            <a:picLocks noChangeAspect="1"/>
          </p:cNvPicPr>
          <p:nvPr/>
        </p:nvPicPr>
        <p:blipFill>
          <a:blip r:embed="rId2"/>
          <a:stretch>
            <a:fillRect/>
          </a:stretch>
        </p:blipFill>
        <p:spPr>
          <a:xfrm>
            <a:off x="3553747" y="2810694"/>
            <a:ext cx="5084505" cy="3724979"/>
          </a:xfrm>
          <a:prstGeom prst="rect">
            <a:avLst/>
          </a:prstGeom>
        </p:spPr>
      </p:pic>
      <p:sp>
        <p:nvSpPr>
          <p:cNvPr id="9" name="CasellaDiTesto 8">
            <a:extLst>
              <a:ext uri="{FF2B5EF4-FFF2-40B4-BE49-F238E27FC236}">
                <a16:creationId xmlns:a16="http://schemas.microsoft.com/office/drawing/2014/main" id="{4FBE4118-6A74-4356-823E-B34E9F520144}"/>
              </a:ext>
            </a:extLst>
          </p:cNvPr>
          <p:cNvSpPr txBox="1"/>
          <p:nvPr/>
        </p:nvSpPr>
        <p:spPr>
          <a:xfrm>
            <a:off x="0" y="0"/>
            <a:ext cx="12192000" cy="954107"/>
          </a:xfrm>
          <a:prstGeom prst="rect">
            <a:avLst/>
          </a:prstGeom>
          <a:noFill/>
        </p:spPr>
        <p:txBody>
          <a:bodyPr wrap="square" rtlCol="0">
            <a:spAutoFit/>
          </a:bodyPr>
          <a:lstStyle/>
          <a:p>
            <a:pPr algn="ctr"/>
            <a:r>
              <a:rPr lang="it-IT" sz="2800" b="1" dirty="0"/>
              <a:t>Soluzione delle equazioni di Maxwell, equazione di D’Alembert per la propagazione del campo elettromagnetico</a:t>
            </a:r>
          </a:p>
        </p:txBody>
      </p:sp>
      <p:pic>
        <p:nvPicPr>
          <p:cNvPr id="10" name="Immagine 9">
            <a:extLst>
              <a:ext uri="{FF2B5EF4-FFF2-40B4-BE49-F238E27FC236}">
                <a16:creationId xmlns:a16="http://schemas.microsoft.com/office/drawing/2014/main" id="{BCE08EEE-4FF9-4B3F-B054-2836E7BBADAE}"/>
              </a:ext>
            </a:extLst>
          </p:cNvPr>
          <p:cNvPicPr>
            <a:picLocks noChangeAspect="1"/>
          </p:cNvPicPr>
          <p:nvPr/>
        </p:nvPicPr>
        <p:blipFill>
          <a:blip r:embed="rId3"/>
          <a:stretch>
            <a:fillRect/>
          </a:stretch>
        </p:blipFill>
        <p:spPr>
          <a:xfrm>
            <a:off x="4587934" y="1388581"/>
            <a:ext cx="3182388" cy="987638"/>
          </a:xfrm>
          <a:prstGeom prst="rect">
            <a:avLst/>
          </a:prstGeom>
        </p:spPr>
      </p:pic>
    </p:spTree>
    <p:extLst>
      <p:ext uri="{BB962C8B-B14F-4D97-AF65-F5344CB8AC3E}">
        <p14:creationId xmlns:p14="http://schemas.microsoft.com/office/powerpoint/2010/main" val="356929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a 1">
            <a:extLst>
              <a:ext uri="{FF2B5EF4-FFF2-40B4-BE49-F238E27FC236}">
                <a16:creationId xmlns:a16="http://schemas.microsoft.com/office/drawing/2014/main" id="{941A5A5A-2D2D-4BA6-8700-E1923E8A805A}"/>
              </a:ext>
            </a:extLst>
          </p:cNvPr>
          <p:cNvGraphicFramePr>
            <a:graphicFrameLocks noGrp="1"/>
          </p:cNvGraphicFramePr>
          <p:nvPr>
            <p:extLst>
              <p:ext uri="{D42A27DB-BD31-4B8C-83A1-F6EECF244321}">
                <p14:modId xmlns:p14="http://schemas.microsoft.com/office/powerpoint/2010/main" val="2160845208"/>
              </p:ext>
            </p:extLst>
          </p:nvPr>
        </p:nvGraphicFramePr>
        <p:xfrm>
          <a:off x="2" y="1288338"/>
          <a:ext cx="12191998" cy="5203667"/>
        </p:xfrm>
        <a:graphic>
          <a:graphicData uri="http://schemas.openxmlformats.org/drawingml/2006/table">
            <a:tbl>
              <a:tblPr/>
              <a:tblGrid>
                <a:gridCol w="304798">
                  <a:extLst>
                    <a:ext uri="{9D8B030D-6E8A-4147-A177-3AD203B41FA5}">
                      <a16:colId xmlns:a16="http://schemas.microsoft.com/office/drawing/2014/main" val="3596298602"/>
                    </a:ext>
                  </a:extLst>
                </a:gridCol>
                <a:gridCol w="2078182">
                  <a:extLst>
                    <a:ext uri="{9D8B030D-6E8A-4147-A177-3AD203B41FA5}">
                      <a16:colId xmlns:a16="http://schemas.microsoft.com/office/drawing/2014/main" val="3963443032"/>
                    </a:ext>
                  </a:extLst>
                </a:gridCol>
                <a:gridCol w="3034145">
                  <a:extLst>
                    <a:ext uri="{9D8B030D-6E8A-4147-A177-3AD203B41FA5}">
                      <a16:colId xmlns:a16="http://schemas.microsoft.com/office/drawing/2014/main" val="705689961"/>
                    </a:ext>
                  </a:extLst>
                </a:gridCol>
                <a:gridCol w="817418">
                  <a:extLst>
                    <a:ext uri="{9D8B030D-6E8A-4147-A177-3AD203B41FA5}">
                      <a16:colId xmlns:a16="http://schemas.microsoft.com/office/drawing/2014/main" val="4211471299"/>
                    </a:ext>
                  </a:extLst>
                </a:gridCol>
                <a:gridCol w="2474027">
                  <a:extLst>
                    <a:ext uri="{9D8B030D-6E8A-4147-A177-3AD203B41FA5}">
                      <a16:colId xmlns:a16="http://schemas.microsoft.com/office/drawing/2014/main" val="3788515287"/>
                    </a:ext>
                  </a:extLst>
                </a:gridCol>
                <a:gridCol w="3365116">
                  <a:extLst>
                    <a:ext uri="{9D8B030D-6E8A-4147-A177-3AD203B41FA5}">
                      <a16:colId xmlns:a16="http://schemas.microsoft.com/office/drawing/2014/main" val="2104031132"/>
                    </a:ext>
                  </a:extLst>
                </a:gridCol>
                <a:gridCol w="118312">
                  <a:extLst>
                    <a:ext uri="{9D8B030D-6E8A-4147-A177-3AD203B41FA5}">
                      <a16:colId xmlns:a16="http://schemas.microsoft.com/office/drawing/2014/main" val="3974673860"/>
                    </a:ext>
                  </a:extLst>
                </a:gridCol>
              </a:tblGrid>
              <a:tr h="1662151">
                <a:tc>
                  <a:txBody>
                    <a:bodyPr/>
                    <a:lstStyle/>
                    <a:p>
                      <a:pPr algn="l"/>
                      <a:r>
                        <a:rPr lang="it-IT" sz="1600">
                          <a:effectLst/>
                        </a:rPr>
                        <a:t>7</a:t>
                      </a:r>
                    </a:p>
                  </a:txBody>
                  <a:tcPr marL="38713" marR="38713" marT="38713" marB="38713" anchor="ctr">
                    <a:lnL>
                      <a:noFill/>
                    </a:lnL>
                    <a:lnR>
                      <a:noFill/>
                    </a:lnR>
                    <a:lnT>
                      <a:noFill/>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dirty="0">
                          <a:effectLst/>
                        </a:rPr>
                        <a:t>CORSO GENERICO A-L</a:t>
                      </a:r>
                    </a:p>
                  </a:txBody>
                  <a:tcPr marL="38713" marR="38713" marT="38713" marB="38713" anchor="ctr">
                    <a:lnL>
                      <a:noFill/>
                    </a:lnL>
                    <a:lnR>
                      <a:noFill/>
                    </a:lnR>
                    <a:lnT>
                      <a:noFill/>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b="1" dirty="0">
                          <a:effectLst/>
                        </a:rPr>
                        <a:t>FISICA GENERALE II (Cognomi A-L)</a:t>
                      </a:r>
                    </a:p>
                  </a:txBody>
                  <a:tcPr marL="38713" marR="38713" marT="38713" marB="38713" anchor="ctr">
                    <a:lnL>
                      <a:noFill/>
                    </a:lnL>
                    <a:lnR>
                      <a:noFill/>
                    </a:lnR>
                    <a:lnT>
                      <a:noFill/>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b="1" dirty="0">
                          <a:effectLst/>
                        </a:rPr>
                        <a:t>6 CFU</a:t>
                      </a:r>
                    </a:p>
                  </a:txBody>
                  <a:tcPr marL="38713" marR="38713" marT="38713" marB="38713" anchor="ctr">
                    <a:lnL>
                      <a:noFill/>
                    </a:lnL>
                    <a:lnR>
                      <a:noFill/>
                    </a:lnR>
                    <a:lnT>
                      <a:noFill/>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b="1" dirty="0">
                          <a:effectLst/>
                        </a:rPr>
                        <a:t>Lucchetta Daniele Eugenio</a:t>
                      </a:r>
                    </a:p>
                  </a:txBody>
                  <a:tcPr marL="38713" marR="38713" marT="38713" marB="38713" anchor="ctr">
                    <a:lnL>
                      <a:noFill/>
                    </a:lnL>
                    <a:lnR>
                      <a:noFill/>
                    </a:lnR>
                    <a:lnT>
                      <a:noFill/>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b="1" dirty="0">
                          <a:effectLst/>
                        </a:rPr>
                        <a:t>lunedì (14:30 - 16:30) - aula virtuale</a:t>
                      </a:r>
                      <a:br>
                        <a:rPr lang="it-IT" sz="1600" b="1" dirty="0">
                          <a:effectLst/>
                        </a:rPr>
                      </a:br>
                      <a:r>
                        <a:rPr lang="it-IT" sz="1600" b="1" dirty="0">
                          <a:effectLst/>
                        </a:rPr>
                        <a:t>mercoledì (14:30 - 16:30) - 145/3 (Trifogli - </a:t>
                      </a:r>
                      <a:r>
                        <a:rPr lang="it-IT" sz="1600" b="1" dirty="0" err="1">
                          <a:effectLst/>
                        </a:rPr>
                        <a:t>Montedago</a:t>
                      </a:r>
                      <a:r>
                        <a:rPr lang="it-IT" sz="1600" b="1" dirty="0">
                          <a:effectLst/>
                        </a:rPr>
                        <a:t>)</a:t>
                      </a:r>
                    </a:p>
                  </a:txBody>
                  <a:tcPr marL="38713" marR="38713" marT="38713" marB="38713" anchor="ctr">
                    <a:lnL>
                      <a:noFill/>
                    </a:lnL>
                    <a:lnR>
                      <a:noFill/>
                    </a:lnR>
                    <a:lnT>
                      <a:noFill/>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900" dirty="0">
                          <a:effectLst/>
                        </a:rPr>
                        <a:t> </a:t>
                      </a:r>
                    </a:p>
                  </a:txBody>
                  <a:tcPr marL="38713" marR="38713" marT="38713" marB="38713" anchor="ctr">
                    <a:lnL>
                      <a:noFill/>
                    </a:lnL>
                    <a:lnR>
                      <a:noFill/>
                    </a:lnR>
                    <a:lnT>
                      <a:noFill/>
                    </a:lnT>
                    <a:lnB w="4763"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819120045"/>
                  </a:ext>
                </a:extLst>
              </a:tr>
              <a:tr h="291206">
                <a:tc>
                  <a:txBody>
                    <a:bodyPr/>
                    <a:lstStyle/>
                    <a:p>
                      <a:pPr algn="l"/>
                      <a:r>
                        <a:rPr lang="it-IT" sz="1600">
                          <a:effectLst/>
                        </a:rPr>
                        <a:t>8</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a:effectLst/>
                        </a:rPr>
                        <a:t>CORSO GENERICO A-L</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a:effectLst/>
                        </a:rPr>
                        <a:t>FISICA GENERALE II (Cognomi A-L) - Recupero</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dirty="0">
                          <a:effectLst/>
                        </a:rPr>
                        <a:t>0</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a:effectLst/>
                        </a:rPr>
                        <a:t>Lucchetta Daniele Eugenio</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a:effectLst/>
                        </a:rPr>
                        <a:t>lunedì (16:30 - 17:30) - aula virtuale</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900" dirty="0">
                          <a:effectLst/>
                        </a:rPr>
                        <a:t> </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528628093"/>
                  </a:ext>
                </a:extLst>
              </a:tr>
              <a:tr h="1836097">
                <a:tc>
                  <a:txBody>
                    <a:bodyPr/>
                    <a:lstStyle/>
                    <a:p>
                      <a:pPr algn="l"/>
                      <a:r>
                        <a:rPr lang="it-IT" sz="1600">
                          <a:effectLst/>
                        </a:rPr>
                        <a:t>9</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a:effectLst/>
                        </a:rPr>
                        <a:t>CORSO GENERICO M-Z</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b="1" dirty="0">
                          <a:effectLst/>
                        </a:rPr>
                        <a:t>FISICA GENERALE II (Cognomi M-Z)</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b="1" dirty="0">
                          <a:effectLst/>
                        </a:rPr>
                        <a:t>6 CFU</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b="1" dirty="0">
                          <a:effectLst/>
                        </a:rPr>
                        <a:t>Lucchetta Daniele Eugenio</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b="1" dirty="0">
                          <a:effectLst/>
                        </a:rPr>
                        <a:t>martedì (14:30 - 16:30) - aula virtuale</a:t>
                      </a:r>
                      <a:br>
                        <a:rPr lang="it-IT" sz="1600" b="1" dirty="0">
                          <a:effectLst/>
                        </a:rPr>
                      </a:br>
                      <a:r>
                        <a:rPr lang="it-IT" sz="1600" b="1" dirty="0">
                          <a:effectLst/>
                        </a:rPr>
                        <a:t>giovedì (09:30 - 11:30) - 150/1 (Trifogli - </a:t>
                      </a:r>
                      <a:r>
                        <a:rPr lang="it-IT" sz="1600" b="1" dirty="0" err="1">
                          <a:effectLst/>
                        </a:rPr>
                        <a:t>Montedago</a:t>
                      </a:r>
                      <a:r>
                        <a:rPr lang="it-IT" sz="1600" b="1" dirty="0">
                          <a:effectLst/>
                        </a:rPr>
                        <a:t>)</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900">
                          <a:effectLst/>
                        </a:rPr>
                        <a:t> </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extLst>
                  <a:ext uri="{0D108BD9-81ED-4DB2-BD59-A6C34878D82A}">
                    <a16:rowId xmlns:a16="http://schemas.microsoft.com/office/drawing/2014/main" val="2514111661"/>
                  </a:ext>
                </a:extLst>
              </a:tr>
              <a:tr h="1140313">
                <a:tc>
                  <a:txBody>
                    <a:bodyPr/>
                    <a:lstStyle/>
                    <a:p>
                      <a:pPr algn="l"/>
                      <a:r>
                        <a:rPr lang="it-IT" sz="1600">
                          <a:effectLst/>
                        </a:rPr>
                        <a:t>10</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a:effectLst/>
                        </a:rPr>
                        <a:t>CORSO GENERICO M-Z</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a:effectLst/>
                        </a:rPr>
                        <a:t>FISICA GENERALE II (Cognomi M-Z) - Recupero</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a:effectLst/>
                        </a:rPr>
                        <a:t>0</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dirty="0">
                          <a:effectLst/>
                        </a:rPr>
                        <a:t>Lucchetta Daniele Eugenio</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pPr algn="l"/>
                      <a:r>
                        <a:rPr lang="it-IT" sz="1600" dirty="0">
                          <a:effectLst/>
                        </a:rPr>
                        <a:t>giovedì (08:30 - 09:30) - 150/1 (Trifogli - </a:t>
                      </a:r>
                      <a:r>
                        <a:rPr lang="it-IT" sz="1600" dirty="0" err="1">
                          <a:effectLst/>
                        </a:rPr>
                        <a:t>Montedago</a:t>
                      </a:r>
                      <a:r>
                        <a:rPr lang="it-IT" sz="1600" dirty="0">
                          <a:effectLst/>
                        </a:rPr>
                        <a:t>)</a:t>
                      </a:r>
                    </a:p>
                  </a:txBody>
                  <a:tcPr marL="38713" marR="38713" marT="38713" marB="38713" anchor="ctr">
                    <a:lnL>
                      <a:noFill/>
                    </a:lnL>
                    <a:lnR>
                      <a:noFill/>
                    </a:lnR>
                    <a:lnT w="4763" cap="flat" cmpd="sng" algn="ctr">
                      <a:solidFill>
                        <a:srgbClr val="C0C0C0"/>
                      </a:solidFill>
                      <a:prstDash val="dot"/>
                      <a:round/>
                      <a:headEnd type="none" w="med" len="med"/>
                      <a:tailEnd type="none" w="med" len="med"/>
                    </a:lnT>
                    <a:lnB w="4763" cap="flat" cmpd="sng" algn="ctr">
                      <a:solidFill>
                        <a:srgbClr val="C0C0C0"/>
                      </a:solidFill>
                      <a:prstDash val="dot"/>
                      <a:round/>
                      <a:headEnd type="none" w="med" len="med"/>
                      <a:tailEnd type="none" w="med" len="med"/>
                    </a:lnB>
                    <a:solidFill>
                      <a:srgbClr val="FFFFFF"/>
                    </a:solidFill>
                  </a:tcPr>
                </a:tc>
                <a:tc>
                  <a:txBody>
                    <a:bodyPr/>
                    <a:lstStyle/>
                    <a:p>
                      <a:endParaRPr lang="it-IT" sz="900" dirty="0"/>
                    </a:p>
                  </a:txBody>
                  <a:tcPr marL="46456" marR="46456" marT="23228" marB="23228">
                    <a:lnL>
                      <a:noFill/>
                    </a:lnL>
                    <a:lnT w="4763" cap="flat" cmpd="sng" algn="ctr">
                      <a:solidFill>
                        <a:srgbClr val="C0C0C0"/>
                      </a:solidFill>
                      <a:prstDash val="dot"/>
                      <a:round/>
                      <a:headEnd type="none" w="med" len="med"/>
                      <a:tailEnd type="none" w="med" len="med"/>
                    </a:lnT>
                  </a:tcPr>
                </a:tc>
                <a:extLst>
                  <a:ext uri="{0D108BD9-81ED-4DB2-BD59-A6C34878D82A}">
                    <a16:rowId xmlns:a16="http://schemas.microsoft.com/office/drawing/2014/main" val="1442609852"/>
                  </a:ext>
                </a:extLst>
              </a:tr>
            </a:tbl>
          </a:graphicData>
        </a:graphic>
      </p:graphicFrame>
      <p:sp>
        <p:nvSpPr>
          <p:cNvPr id="3" name="CasellaDiTesto 2">
            <a:extLst>
              <a:ext uri="{FF2B5EF4-FFF2-40B4-BE49-F238E27FC236}">
                <a16:creationId xmlns:a16="http://schemas.microsoft.com/office/drawing/2014/main" id="{43D83CA5-C491-4156-AC07-0150C58BD1F5}"/>
              </a:ext>
            </a:extLst>
          </p:cNvPr>
          <p:cNvSpPr txBox="1"/>
          <p:nvPr/>
        </p:nvSpPr>
        <p:spPr>
          <a:xfrm>
            <a:off x="2964873" y="471055"/>
            <a:ext cx="6033190" cy="369332"/>
          </a:xfrm>
          <a:prstGeom prst="rect">
            <a:avLst/>
          </a:prstGeom>
          <a:noFill/>
        </p:spPr>
        <p:txBody>
          <a:bodyPr wrap="none" rtlCol="0">
            <a:spAutoFit/>
          </a:bodyPr>
          <a:lstStyle/>
          <a:p>
            <a:r>
              <a:rPr lang="it-IT" b="1" dirty="0"/>
              <a:t>Orario dei corsi di Fisica Generale II AL ed MZ  A.A. 2020 2021</a:t>
            </a:r>
          </a:p>
        </p:txBody>
      </p:sp>
    </p:spTree>
    <p:extLst>
      <p:ext uri="{BB962C8B-B14F-4D97-AF65-F5344CB8AC3E}">
        <p14:creationId xmlns:p14="http://schemas.microsoft.com/office/powerpoint/2010/main" val="141812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4E3D59D7-6F3B-483F-BB3E-B71CDD85333D}"/>
              </a:ext>
            </a:extLst>
          </p:cNvPr>
          <p:cNvSpPr txBox="1"/>
          <p:nvPr/>
        </p:nvSpPr>
        <p:spPr>
          <a:xfrm>
            <a:off x="0" y="168809"/>
            <a:ext cx="12192000" cy="861774"/>
          </a:xfrm>
          <a:prstGeom prst="rect">
            <a:avLst/>
          </a:prstGeom>
          <a:noFill/>
        </p:spPr>
        <p:txBody>
          <a:bodyPr wrap="square">
            <a:spAutoFit/>
          </a:bodyPr>
          <a:lstStyle/>
          <a:p>
            <a:r>
              <a:rPr lang="it-IT" sz="1600" b="1" dirty="0"/>
              <a:t>PREREQUISITI</a:t>
            </a:r>
          </a:p>
          <a:p>
            <a:r>
              <a:rPr lang="it-IT" sz="1600" dirty="0"/>
              <a:t>Conoscenza dei concetti di base, delle grandezze fisiche, dei metodi e degli strumenti logico-matematici necessari per discutere di problemi di meccanica, errori sperimentali, fluidostatica, fluidodinamica, termologia e </a:t>
            </a:r>
            <a:r>
              <a:rPr lang="it-IT" sz="1600" dirty="0" err="1"/>
              <a:t>termodimanica</a:t>
            </a:r>
            <a:endParaRPr lang="it-IT" sz="1600" dirty="0"/>
          </a:p>
        </p:txBody>
      </p:sp>
      <p:sp>
        <p:nvSpPr>
          <p:cNvPr id="5" name="CasellaDiTesto 4">
            <a:extLst>
              <a:ext uri="{FF2B5EF4-FFF2-40B4-BE49-F238E27FC236}">
                <a16:creationId xmlns:a16="http://schemas.microsoft.com/office/drawing/2014/main" id="{231FF78B-19BB-42E5-AC21-502007C74BE9}"/>
              </a:ext>
            </a:extLst>
          </p:cNvPr>
          <p:cNvSpPr txBox="1"/>
          <p:nvPr/>
        </p:nvSpPr>
        <p:spPr>
          <a:xfrm>
            <a:off x="0" y="1680380"/>
            <a:ext cx="12192000" cy="4770537"/>
          </a:xfrm>
          <a:prstGeom prst="rect">
            <a:avLst/>
          </a:prstGeom>
          <a:noFill/>
        </p:spPr>
        <p:txBody>
          <a:bodyPr wrap="square">
            <a:spAutoFit/>
          </a:bodyPr>
          <a:lstStyle/>
          <a:p>
            <a:pPr algn="just"/>
            <a:r>
              <a:rPr lang="it-IT" sz="1600" b="1" dirty="0"/>
              <a:t>PROGRAMMA</a:t>
            </a:r>
          </a:p>
          <a:p>
            <a:pPr algn="just"/>
            <a:r>
              <a:rPr lang="it-IT" sz="1600" u="sng" dirty="0"/>
              <a:t>Elettrostatica nel vuoto e nella materia:</a:t>
            </a:r>
          </a:p>
          <a:p>
            <a:pPr algn="just"/>
            <a:r>
              <a:rPr lang="it-IT" sz="1600" dirty="0"/>
              <a:t>Calcolo differenziale, operatori e teoremi. Introduzione all’elettrostatica. Carica elettrica e legge di Coulomb. Campo elettrico. Campo elettrico generato da distribuzioni di cariche note. Teorema di Gauss. Prima equazione di Maxwell. Potenziale elettrostatico. Dipolo elettrico. Il problema generale dell’elettrostatica.</a:t>
            </a:r>
          </a:p>
          <a:p>
            <a:pPr algn="just"/>
            <a:r>
              <a:rPr lang="it-IT" sz="1600" dirty="0"/>
              <a:t>Conduttori elettrostatici. Capacità elettrica. Condensatori e sistemi di condensatori in serie e in parallelo. Energia del campo elettrostatico.</a:t>
            </a:r>
          </a:p>
          <a:p>
            <a:pPr algn="just"/>
            <a:r>
              <a:rPr lang="it-IT" sz="1600" dirty="0"/>
              <a:t>Dielettrici. Polarizzazione per deformazione e per orientamento. Il vettore polarizzazione elettrica. Equazioni dell’elettrostatica in presenza di dielettrici. Il problema generale dell’elettrostatica in presenza di dielettrici e condizioni al contorno per i campi.</a:t>
            </a:r>
          </a:p>
          <a:p>
            <a:pPr algn="just"/>
            <a:r>
              <a:rPr lang="it-IT" sz="1600" u="sng" dirty="0"/>
              <a:t>Magnetostatica nel vuoto e nella materia:</a:t>
            </a:r>
          </a:p>
          <a:p>
            <a:pPr algn="just"/>
            <a:r>
              <a:rPr lang="it-IT" sz="1600" dirty="0"/>
              <a:t>Induzione magnetica. Correnti elettriche. Forza di Lorentz ed induzione magnetica. Azioni meccaniche su circuiti percorsi da corrente stazionaria in un campo magnetico esterno. Campo generato da correnti stazionarie nel vuoto. Interazioni tra circuiti percorsi da corrente.</a:t>
            </a:r>
          </a:p>
          <a:p>
            <a:pPr algn="just"/>
            <a:r>
              <a:rPr lang="it-IT" sz="1600" dirty="0"/>
              <a:t>Magnetismo nella materia. Equazioni fondamentali della magnetostatica e condizioni di raccordo tra i campi. Proprietà macroscopiche dei materiali dia-, para- e ferromagnetici. Interpretazione microscopica.</a:t>
            </a:r>
          </a:p>
          <a:p>
            <a:pPr algn="just"/>
            <a:r>
              <a:rPr lang="it-IT" sz="1600" u="sng" dirty="0"/>
              <a:t>Campi elettromagnetici variabili nel tempo:</a:t>
            </a:r>
          </a:p>
          <a:p>
            <a:pPr algn="just"/>
            <a:r>
              <a:rPr lang="it-IT" sz="1600" dirty="0"/>
              <a:t>Legge di Faraday Neumann. Induzione ed autoinduzione. Equazioni di Maxwell nel caso non stazionario.</a:t>
            </a:r>
          </a:p>
          <a:p>
            <a:pPr algn="just"/>
            <a:r>
              <a:rPr lang="it-IT" sz="1600" u="sng" dirty="0"/>
              <a:t>Onde elettromagnetiche:</a:t>
            </a:r>
          </a:p>
          <a:p>
            <a:pPr algn="just"/>
            <a:r>
              <a:rPr lang="it-IT" sz="1600" dirty="0"/>
              <a:t>Equazione d’onda. Propagazione nel vuoto e nella materia. Vettore di </a:t>
            </a:r>
            <a:r>
              <a:rPr lang="it-IT" sz="1600" dirty="0" err="1"/>
              <a:t>Poynting</a:t>
            </a:r>
            <a:r>
              <a:rPr lang="it-IT" sz="1600" dirty="0"/>
              <a:t>. Proprietà delle onde elettromagnetiche. Interazione con la materia. Diffrazione e interferenza.</a:t>
            </a:r>
          </a:p>
          <a:p>
            <a:pPr algn="just"/>
            <a:r>
              <a:rPr lang="it-IT" sz="1600" dirty="0"/>
              <a:t>Ottica Geometrica: Approssimazione dell’ottica geometrica. Proprietà delle lenti sottili. Formalismo matriciale.</a:t>
            </a:r>
          </a:p>
        </p:txBody>
      </p:sp>
    </p:spTree>
    <p:extLst>
      <p:ext uri="{BB962C8B-B14F-4D97-AF65-F5344CB8AC3E}">
        <p14:creationId xmlns:p14="http://schemas.microsoft.com/office/powerpoint/2010/main" val="52738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5C161224-2DE4-4146-B4CA-4FDC8C580825}"/>
              </a:ext>
            </a:extLst>
          </p:cNvPr>
          <p:cNvSpPr txBox="1"/>
          <p:nvPr/>
        </p:nvSpPr>
        <p:spPr>
          <a:xfrm>
            <a:off x="0" y="0"/>
            <a:ext cx="12192000" cy="1477328"/>
          </a:xfrm>
          <a:prstGeom prst="rect">
            <a:avLst/>
          </a:prstGeom>
          <a:noFill/>
        </p:spPr>
        <p:txBody>
          <a:bodyPr wrap="square">
            <a:spAutoFit/>
          </a:bodyPr>
          <a:lstStyle/>
          <a:p>
            <a:pPr algn="ctr"/>
            <a:r>
              <a:rPr lang="it-IT" b="1" dirty="0"/>
              <a:t>MODALITÀ DI SVOLGIMENTO DELL'ESAME</a:t>
            </a:r>
          </a:p>
          <a:p>
            <a:endParaRPr lang="it-IT" dirty="0"/>
          </a:p>
          <a:p>
            <a:r>
              <a:rPr lang="it-IT" u="sng" dirty="0"/>
              <a:t>Modalità di valutazione dell'apprendimento.</a:t>
            </a:r>
          </a:p>
          <a:p>
            <a:r>
              <a:rPr lang="it-IT" dirty="0"/>
              <a:t>La valutazione dell’apprendimento avverrà per mezzo di prove scritte (test), contenenti domande di teoria ed esercizi su tutti gli argomenti del corso</a:t>
            </a:r>
          </a:p>
        </p:txBody>
      </p:sp>
      <p:sp>
        <p:nvSpPr>
          <p:cNvPr id="5" name="CasellaDiTesto 4">
            <a:extLst>
              <a:ext uri="{FF2B5EF4-FFF2-40B4-BE49-F238E27FC236}">
                <a16:creationId xmlns:a16="http://schemas.microsoft.com/office/drawing/2014/main" id="{564466E7-081E-492F-8BD6-C0C56096BA91}"/>
              </a:ext>
            </a:extLst>
          </p:cNvPr>
          <p:cNvSpPr txBox="1"/>
          <p:nvPr/>
        </p:nvSpPr>
        <p:spPr>
          <a:xfrm>
            <a:off x="-27708" y="2122253"/>
            <a:ext cx="12219708" cy="923330"/>
          </a:xfrm>
          <a:prstGeom prst="rect">
            <a:avLst/>
          </a:prstGeom>
          <a:noFill/>
        </p:spPr>
        <p:txBody>
          <a:bodyPr wrap="square">
            <a:spAutoFit/>
          </a:bodyPr>
          <a:lstStyle/>
          <a:p>
            <a:r>
              <a:rPr lang="it-IT" u="sng" dirty="0"/>
              <a:t>Criteri di attribuzione del voto finale.</a:t>
            </a:r>
          </a:p>
          <a:p>
            <a:r>
              <a:rPr lang="it-IT" dirty="0"/>
              <a:t>Il voto finale è attribuito in trentesimi sulla base dei risultati ottenuti nei test e, dove dovesse rendersi necessario, potrà essere integrato da una prova orale da svolgersi in presenza</a:t>
            </a:r>
          </a:p>
        </p:txBody>
      </p:sp>
      <p:sp>
        <p:nvSpPr>
          <p:cNvPr id="7" name="CasellaDiTesto 6">
            <a:extLst>
              <a:ext uri="{FF2B5EF4-FFF2-40B4-BE49-F238E27FC236}">
                <a16:creationId xmlns:a16="http://schemas.microsoft.com/office/drawing/2014/main" id="{CD2AF239-0224-47A3-89B9-0ADD57B5C861}"/>
              </a:ext>
            </a:extLst>
          </p:cNvPr>
          <p:cNvSpPr txBox="1"/>
          <p:nvPr/>
        </p:nvSpPr>
        <p:spPr>
          <a:xfrm>
            <a:off x="0" y="3429000"/>
            <a:ext cx="12192000" cy="3416320"/>
          </a:xfrm>
          <a:prstGeom prst="rect">
            <a:avLst/>
          </a:prstGeom>
          <a:noFill/>
        </p:spPr>
        <p:txBody>
          <a:bodyPr wrap="square">
            <a:spAutoFit/>
          </a:bodyPr>
          <a:lstStyle/>
          <a:p>
            <a:r>
              <a:rPr lang="it-IT" u="sng" dirty="0"/>
              <a:t>Libri di testo e collegamenti utili.</a:t>
            </a:r>
          </a:p>
          <a:p>
            <a:endParaRPr lang="it-IT" dirty="0"/>
          </a:p>
          <a:p>
            <a:r>
              <a:rPr lang="it-IT" dirty="0"/>
              <a:t>- </a:t>
            </a:r>
            <a:r>
              <a:rPr lang="it-IT" dirty="0" err="1"/>
              <a:t>Mencuccini</a:t>
            </a:r>
            <a:r>
              <a:rPr lang="it-IT" dirty="0"/>
              <a:t> Silvestrini, Fisica elettromagnetismo e ottica, Ed. Ambrosiana </a:t>
            </a:r>
          </a:p>
          <a:p>
            <a:endParaRPr lang="it-IT" dirty="0"/>
          </a:p>
          <a:p>
            <a:r>
              <a:rPr lang="it-IT" dirty="0"/>
              <a:t>- Pavan Sartori, problemi di Fisica risolti e commentati, Ed. Ambrosiana </a:t>
            </a:r>
          </a:p>
          <a:p>
            <a:endParaRPr lang="it-IT" dirty="0"/>
          </a:p>
          <a:p>
            <a:r>
              <a:rPr lang="it-IT" dirty="0">
                <a:hlinkClick r:id="rId2"/>
              </a:rPr>
              <a:t>https://learn.univpm.it/mod/forum/view.php?id=136339</a:t>
            </a:r>
            <a:r>
              <a:rPr lang="it-IT" dirty="0"/>
              <a:t> (AL)</a:t>
            </a:r>
          </a:p>
          <a:p>
            <a:r>
              <a:rPr lang="it-IT" dirty="0">
                <a:hlinkClick r:id="rId3"/>
              </a:rPr>
              <a:t>https://learn.univpm.it/course/view.php?id=11231</a:t>
            </a:r>
            <a:endParaRPr lang="it-IT" dirty="0"/>
          </a:p>
          <a:p>
            <a:endParaRPr lang="it-IT" dirty="0"/>
          </a:p>
          <a:p>
            <a:r>
              <a:rPr lang="it-IT" dirty="0">
                <a:hlinkClick r:id="rId4"/>
              </a:rPr>
              <a:t>https://learn.univpm.it/mod/forum/view.php?id=136340</a:t>
            </a:r>
            <a:r>
              <a:rPr lang="it-IT" dirty="0"/>
              <a:t> (MZ)</a:t>
            </a:r>
          </a:p>
          <a:p>
            <a:r>
              <a:rPr lang="it-IT" dirty="0">
                <a:hlinkClick r:id="rId5"/>
              </a:rPr>
              <a:t>https://learn.univpm.it/course/view.php?id=11232</a:t>
            </a:r>
            <a:endParaRPr lang="it-IT" dirty="0"/>
          </a:p>
          <a:p>
            <a:endParaRPr lang="it-IT" dirty="0"/>
          </a:p>
        </p:txBody>
      </p:sp>
    </p:spTree>
    <p:extLst>
      <p:ext uri="{BB962C8B-B14F-4D97-AF65-F5344CB8AC3E}">
        <p14:creationId xmlns:p14="http://schemas.microsoft.com/office/powerpoint/2010/main" val="364731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C5D36AE0-87EF-48E4-BA08-BFE2193F2B78}"/>
              </a:ext>
            </a:extLst>
          </p:cNvPr>
          <p:cNvSpPr txBox="1"/>
          <p:nvPr/>
        </p:nvSpPr>
        <p:spPr>
          <a:xfrm>
            <a:off x="0" y="0"/>
            <a:ext cx="12192000" cy="1815882"/>
          </a:xfrm>
          <a:prstGeom prst="rect">
            <a:avLst/>
          </a:prstGeom>
          <a:noFill/>
        </p:spPr>
        <p:txBody>
          <a:bodyPr wrap="square">
            <a:spAutoFit/>
          </a:bodyPr>
          <a:lstStyle/>
          <a:p>
            <a:r>
              <a:rPr lang="it-IT" sz="1400" b="1" dirty="0">
                <a:effectLst/>
                <a:latin typeface="Calibri" panose="020F0502020204030204" pitchFamily="34" charset="0"/>
                <a:ea typeface="Times New Roman" panose="02020603050405020304" pitchFamily="18" charset="0"/>
                <a:cs typeface="Times New Roman" panose="02020603050405020304" pitchFamily="18" charset="0"/>
              </a:rPr>
              <a:t>ELETTROSTATICA</a:t>
            </a:r>
            <a:endParaRPr lang="it-IT"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it-IT" sz="1400" b="1" dirty="0">
                <a:effectLst/>
                <a:latin typeface="Calibri" panose="020F0502020204030204" pitchFamily="34" charset="0"/>
                <a:ea typeface="Times New Roman" panose="02020603050405020304" pitchFamily="18" charset="0"/>
                <a:cs typeface="Times New Roman" panose="02020603050405020304" pitchFamily="18" charset="0"/>
              </a:rPr>
              <a:t> </a:t>
            </a:r>
            <a:endParaRPr lang="it-IT"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In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2" tooltip="Fisica classica"/>
              </a:rPr>
              <a:t>fisica classica</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l'elettrostatica è una branca dell'</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3" tooltip="Elettromagnetismo"/>
              </a:rPr>
              <a:t>elettromagnetismo</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che studia le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4" tooltip="Carica elettrica"/>
              </a:rPr>
              <a:t>cariche elettriche</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stazionarie nel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5" tooltip="Tempo (fisica)"/>
              </a:rPr>
              <a:t>tempo</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generatrici del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6" tooltip="Campo elettrostatico"/>
              </a:rPr>
              <a:t>campo elettrostatico</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Fin dai tempi di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7" tooltip="Talete"/>
              </a:rPr>
              <a:t>Talete</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nel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8" tooltip="V secolo a.C."/>
              </a:rPr>
              <a:t>V secolo a.C.</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si era notato che una bacchetta di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9" tooltip="Ambra (resina)"/>
              </a:rPr>
              <a:t>ambra</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strofinata con un panno era in grado di attirare piume, pagliuzze, fili, definendo il fenomeno elettrizzazione dei corpi. Il termine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10" tooltip="Elettricità"/>
              </a:rPr>
              <a:t>elettricità</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deriva infatti proprio dalla parola greca "elektron", che significa ambra. Esistono due tipi di stati elettrici (o cariche): - positivo, come quello del vetro; - negativo, come quello dell'ambra. Cariche dello stesso segno si respingono, mentre cariche di segno opposto si attraggono, in entrambi i casi nel rispetto della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11" tooltip="Legge di Coulomb"/>
              </a:rPr>
              <a:t>legge di Coulomb</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it-IT"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it-IT" sz="1400" b="1" dirty="0">
                <a:effectLst/>
                <a:latin typeface="Calibri" panose="020F0502020204030204" pitchFamily="34" charset="0"/>
                <a:ea typeface="Times New Roman" panose="02020603050405020304" pitchFamily="18" charset="0"/>
                <a:cs typeface="Times New Roman" panose="02020603050405020304" pitchFamily="18" charset="0"/>
              </a:rPr>
              <a:t>L’elettrostatica è lo studio delle cariche a riposo</a:t>
            </a:r>
            <a:endParaRPr lang="it-IT" sz="1400" b="1" dirty="0"/>
          </a:p>
        </p:txBody>
      </p:sp>
      <p:sp>
        <p:nvSpPr>
          <p:cNvPr id="5" name="CasellaDiTesto 4">
            <a:extLst>
              <a:ext uri="{FF2B5EF4-FFF2-40B4-BE49-F238E27FC236}">
                <a16:creationId xmlns:a16="http://schemas.microsoft.com/office/drawing/2014/main" id="{B5FE622B-BF78-4A18-973B-D8EE60C4FA6B}"/>
              </a:ext>
            </a:extLst>
          </p:cNvPr>
          <p:cNvSpPr txBox="1"/>
          <p:nvPr/>
        </p:nvSpPr>
        <p:spPr>
          <a:xfrm>
            <a:off x="0" y="1826374"/>
            <a:ext cx="12192000" cy="2246769"/>
          </a:xfrm>
          <a:prstGeom prst="rect">
            <a:avLst/>
          </a:prstGeom>
          <a:noFill/>
        </p:spPr>
        <p:txBody>
          <a:bodyPr wrap="square">
            <a:spAutoFit/>
          </a:bodyPr>
          <a:lstStyle/>
          <a:p>
            <a:pPr algn="just"/>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Un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12" tooltip="Atomo"/>
              </a:rPr>
              <a:t>atomo</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è elettricamente neutro perché il numero dei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13" tooltip="Protone"/>
              </a:rPr>
              <a:t>protoni</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particelle con carica positiva, è uguale al numero di </a:t>
            </a:r>
            <a:r>
              <a:rPr lang="it-IT" sz="1400" u="none" strike="noStrike"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14" tooltip="Elettrone"/>
              </a:rPr>
              <a:t>elettroni</a:t>
            </a:r>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particelle con carica negativa; quindi una bacchetta di vetro, o una di ebanite (miscela di zolfo e gomma), costituita da atomi elettricamente neutri, è neutra. Quando si strofina la bacchetta di vetro con un panno di lana, alcuni elettroni, che sono le particelle libere di muoversi, lasciano la bacchetta e si trasferiscono sul panno. La bacchetta di vetro perde dunque elettroni e si carica positivamente; il panno, invece, acquista elettroni e si carica negativamente. Se invece di una bacchetta di vetro si utilizza una bacchetta di ebanite, gli elettroni passano dal panno alla bacchetta. In questo caso la bacchetta di ebanite, che acquista elettroni, si carica negativamente e il panno, che perde elettroni, si carica positivamente. Dunque, quando si strofinano due corpi, uno si elettrizza positivamente e uno negativamente. Questa convenzione fu introdotta da Benjamin Franklin il quale ipotizzò la presenza in ogni oggetto di un certo quantitativo di cariche che possono essere trasferite da un corpo all’altro.</a:t>
            </a:r>
            <a:endParaRPr lang="it-IT"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r>
              <a:rPr lang="it-IT"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Da un punto di vista elettrico esistono due gruppi di oggetti*:</a:t>
            </a:r>
            <a:endParaRPr lang="it-IT"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buFont typeface="Calibri" panose="020F0502020204030204" pitchFamily="34" charset="0"/>
              <a:buChar char="-"/>
            </a:pPr>
            <a:r>
              <a:rPr lang="it-IT"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Oggetti appartenenti allo stesso gruppo si respingono (+ + , - -)</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Calibri" panose="020F0502020204030204" pitchFamily="34" charset="0"/>
              <a:buChar char="-"/>
            </a:pPr>
            <a:r>
              <a:rPr lang="it-IT"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Oggetti appartenenti a gruppi diversi si attraggono (+ -, - +)</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magine 5">
            <a:extLst>
              <a:ext uri="{FF2B5EF4-FFF2-40B4-BE49-F238E27FC236}">
                <a16:creationId xmlns:a16="http://schemas.microsoft.com/office/drawing/2014/main" id="{3F3DACD2-6F38-4426-A393-8D263B90273A}"/>
              </a:ext>
            </a:extLst>
          </p:cNvPr>
          <p:cNvPicPr>
            <a:picLocks noChangeAspect="1"/>
          </p:cNvPicPr>
          <p:nvPr/>
        </p:nvPicPr>
        <p:blipFill>
          <a:blip r:embed="rId15"/>
          <a:stretch>
            <a:fillRect/>
          </a:stretch>
        </p:blipFill>
        <p:spPr>
          <a:xfrm>
            <a:off x="1385108" y="4086887"/>
            <a:ext cx="9421783" cy="2771113"/>
          </a:xfrm>
          <a:prstGeom prst="rect">
            <a:avLst/>
          </a:prstGeom>
        </p:spPr>
      </p:pic>
    </p:spTree>
    <p:extLst>
      <p:ext uri="{BB962C8B-B14F-4D97-AF65-F5344CB8AC3E}">
        <p14:creationId xmlns:p14="http://schemas.microsoft.com/office/powerpoint/2010/main" val="391611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magine 3">
            <a:extLst>
              <a:ext uri="{FF2B5EF4-FFF2-40B4-BE49-F238E27FC236}">
                <a16:creationId xmlns:a16="http://schemas.microsoft.com/office/drawing/2014/main" id="{63928664-ED87-4061-B06F-104BD5B9CD54}"/>
              </a:ext>
            </a:extLst>
          </p:cNvPr>
          <p:cNvPicPr>
            <a:picLocks noChangeAspect="1"/>
          </p:cNvPicPr>
          <p:nvPr/>
        </p:nvPicPr>
        <p:blipFill>
          <a:blip r:embed="rId2"/>
          <a:stretch>
            <a:fillRect/>
          </a:stretch>
        </p:blipFill>
        <p:spPr>
          <a:xfrm>
            <a:off x="36943" y="0"/>
            <a:ext cx="12118113" cy="4400550"/>
          </a:xfrm>
          <a:prstGeom prst="rect">
            <a:avLst/>
          </a:prstGeom>
        </p:spPr>
      </p:pic>
      <p:pic>
        <p:nvPicPr>
          <p:cNvPr id="8" name="Immagine 7">
            <a:extLst>
              <a:ext uri="{FF2B5EF4-FFF2-40B4-BE49-F238E27FC236}">
                <a16:creationId xmlns:a16="http://schemas.microsoft.com/office/drawing/2014/main" id="{D2682798-D851-4781-8576-EC9A5C39A6A1}"/>
              </a:ext>
            </a:extLst>
          </p:cNvPr>
          <p:cNvPicPr>
            <a:picLocks noChangeAspect="1"/>
          </p:cNvPicPr>
          <p:nvPr/>
        </p:nvPicPr>
        <p:blipFill>
          <a:blip r:embed="rId3"/>
          <a:stretch>
            <a:fillRect/>
          </a:stretch>
        </p:blipFill>
        <p:spPr>
          <a:xfrm>
            <a:off x="36942" y="4683943"/>
            <a:ext cx="12118113" cy="1340085"/>
          </a:xfrm>
          <a:prstGeom prst="rect">
            <a:avLst/>
          </a:prstGeom>
        </p:spPr>
      </p:pic>
    </p:spTree>
    <p:extLst>
      <p:ext uri="{BB962C8B-B14F-4D97-AF65-F5344CB8AC3E}">
        <p14:creationId xmlns:p14="http://schemas.microsoft.com/office/powerpoint/2010/main" val="392507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633A3BC4-6DC5-4FAA-A753-AD23AB481F37}"/>
              </a:ext>
            </a:extLst>
          </p:cNvPr>
          <p:cNvPicPr>
            <a:picLocks noChangeAspect="1"/>
          </p:cNvPicPr>
          <p:nvPr/>
        </p:nvPicPr>
        <p:blipFill>
          <a:blip r:embed="rId2"/>
          <a:stretch>
            <a:fillRect/>
          </a:stretch>
        </p:blipFill>
        <p:spPr>
          <a:xfrm>
            <a:off x="184483" y="1556084"/>
            <a:ext cx="11863137" cy="3911266"/>
          </a:xfrm>
          <a:prstGeom prst="rect">
            <a:avLst/>
          </a:prstGeom>
        </p:spPr>
      </p:pic>
      <p:sp>
        <p:nvSpPr>
          <p:cNvPr id="3" name="CasellaDiTesto 2">
            <a:extLst>
              <a:ext uri="{FF2B5EF4-FFF2-40B4-BE49-F238E27FC236}">
                <a16:creationId xmlns:a16="http://schemas.microsoft.com/office/drawing/2014/main" id="{27A38AA9-8008-4BF1-9D98-F4104E1611CA}"/>
              </a:ext>
            </a:extLst>
          </p:cNvPr>
          <p:cNvSpPr txBox="1"/>
          <p:nvPr/>
        </p:nvSpPr>
        <p:spPr>
          <a:xfrm>
            <a:off x="4438334" y="352926"/>
            <a:ext cx="3315331" cy="584775"/>
          </a:xfrm>
          <a:prstGeom prst="rect">
            <a:avLst/>
          </a:prstGeom>
          <a:noFill/>
        </p:spPr>
        <p:txBody>
          <a:bodyPr wrap="none" rtlCol="0">
            <a:spAutoFit/>
          </a:bodyPr>
          <a:lstStyle/>
          <a:p>
            <a:r>
              <a:rPr lang="it-IT" sz="3200" dirty="0"/>
              <a:t>Il Modello atomico</a:t>
            </a:r>
          </a:p>
        </p:txBody>
      </p:sp>
    </p:spTree>
    <p:extLst>
      <p:ext uri="{BB962C8B-B14F-4D97-AF65-F5344CB8AC3E}">
        <p14:creationId xmlns:p14="http://schemas.microsoft.com/office/powerpoint/2010/main" val="139749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EEBAC9BF-B198-499A-A713-77B86A790EDC}"/>
              </a:ext>
            </a:extLst>
          </p:cNvPr>
          <p:cNvPicPr/>
          <p:nvPr/>
        </p:nvPicPr>
        <p:blipFill>
          <a:blip r:embed="rId2" cstate="print"/>
          <a:srcRect b="75442"/>
          <a:stretch>
            <a:fillRect/>
          </a:stretch>
        </p:blipFill>
        <p:spPr bwMode="auto">
          <a:xfrm>
            <a:off x="0" y="-1"/>
            <a:ext cx="12191999" cy="2838451"/>
          </a:xfrm>
          <a:prstGeom prst="rect">
            <a:avLst/>
          </a:prstGeom>
          <a:noFill/>
          <a:ln w="9525">
            <a:noFill/>
            <a:miter lim="800000"/>
            <a:headEnd/>
            <a:tailEnd/>
          </a:ln>
        </p:spPr>
      </p:pic>
      <p:pic>
        <p:nvPicPr>
          <p:cNvPr id="3" name="Immagine 2">
            <a:extLst>
              <a:ext uri="{FF2B5EF4-FFF2-40B4-BE49-F238E27FC236}">
                <a16:creationId xmlns:a16="http://schemas.microsoft.com/office/drawing/2014/main" id="{DF38A725-89FB-426A-A51F-EE383E208DD1}"/>
              </a:ext>
            </a:extLst>
          </p:cNvPr>
          <p:cNvPicPr/>
          <p:nvPr/>
        </p:nvPicPr>
        <p:blipFill>
          <a:blip r:embed="rId2" cstate="print"/>
          <a:srcRect t="29550" b="39279"/>
          <a:stretch>
            <a:fillRect/>
          </a:stretch>
        </p:blipFill>
        <p:spPr bwMode="auto">
          <a:xfrm>
            <a:off x="0" y="3429000"/>
            <a:ext cx="12191999" cy="3429000"/>
          </a:xfrm>
          <a:prstGeom prst="rect">
            <a:avLst/>
          </a:prstGeom>
          <a:noFill/>
          <a:ln w="9525">
            <a:noFill/>
            <a:miter lim="800000"/>
            <a:headEnd/>
            <a:tailEnd/>
          </a:ln>
        </p:spPr>
      </p:pic>
    </p:spTree>
    <p:extLst>
      <p:ext uri="{BB962C8B-B14F-4D97-AF65-F5344CB8AC3E}">
        <p14:creationId xmlns:p14="http://schemas.microsoft.com/office/powerpoint/2010/main" val="317796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9490238E-67E0-4985-A08F-433BDBA5D1AF}"/>
              </a:ext>
            </a:extLst>
          </p:cNvPr>
          <p:cNvPicPr/>
          <p:nvPr/>
        </p:nvPicPr>
        <p:blipFill>
          <a:blip r:embed="rId2" cstate="print"/>
          <a:srcRect t="63964" b="7387"/>
          <a:stretch>
            <a:fillRect/>
          </a:stretch>
        </p:blipFill>
        <p:spPr bwMode="auto">
          <a:xfrm>
            <a:off x="0" y="0"/>
            <a:ext cx="12192000" cy="3342254"/>
          </a:xfrm>
          <a:prstGeom prst="rect">
            <a:avLst/>
          </a:prstGeom>
          <a:noFill/>
          <a:ln w="9525">
            <a:noFill/>
            <a:miter lim="800000"/>
            <a:headEnd/>
            <a:tailEnd/>
          </a:ln>
        </p:spPr>
      </p:pic>
      <p:pic>
        <p:nvPicPr>
          <p:cNvPr id="3" name="Immagine 2">
            <a:extLst>
              <a:ext uri="{FF2B5EF4-FFF2-40B4-BE49-F238E27FC236}">
                <a16:creationId xmlns:a16="http://schemas.microsoft.com/office/drawing/2014/main" id="{6B806C7C-E722-49FF-AF5D-0ACF5B59E3CE}"/>
              </a:ext>
            </a:extLst>
          </p:cNvPr>
          <p:cNvPicPr/>
          <p:nvPr/>
        </p:nvPicPr>
        <p:blipFill>
          <a:blip r:embed="rId3" cstate="print"/>
          <a:srcRect t="17949"/>
          <a:stretch>
            <a:fillRect/>
          </a:stretch>
        </p:blipFill>
        <p:spPr bwMode="auto">
          <a:xfrm>
            <a:off x="1638300" y="3342254"/>
            <a:ext cx="8420100" cy="3181904"/>
          </a:xfrm>
          <a:prstGeom prst="rect">
            <a:avLst/>
          </a:prstGeom>
          <a:noFill/>
          <a:ln w="9525">
            <a:noFill/>
            <a:miter lim="800000"/>
            <a:headEnd/>
            <a:tailEnd/>
          </a:ln>
        </p:spPr>
      </p:pic>
    </p:spTree>
    <p:extLst>
      <p:ext uri="{BB962C8B-B14F-4D97-AF65-F5344CB8AC3E}">
        <p14:creationId xmlns:p14="http://schemas.microsoft.com/office/powerpoint/2010/main" val="140482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1337</Words>
  <Application>Microsoft Office PowerPoint</Application>
  <PresentationFormat>Widescreen</PresentationFormat>
  <Paragraphs>113</Paragraphs>
  <Slides>14</Slides>
  <Notes>0</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14</vt:i4>
      </vt:variant>
    </vt:vector>
  </HeadingPairs>
  <TitlesOfParts>
    <vt:vector size="22" baseType="lpstr">
      <vt:lpstr>Arial</vt:lpstr>
      <vt:lpstr>Calibri</vt:lpstr>
      <vt:lpstr>Calibri Light</vt:lpstr>
      <vt:lpstr>Cambria Math</vt:lpstr>
      <vt:lpstr>Crimson Text</vt:lpstr>
      <vt:lpstr>Times New Roman</vt:lpstr>
      <vt:lpstr>Tema di Office</vt:lpstr>
      <vt:lpstr>Adobe Acrobat Document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DANIELE EUGENIO LUCCHETTA</dc:creator>
  <cp:lastModifiedBy>DANIELE EUGENIO LUCCHETTA</cp:lastModifiedBy>
  <cp:revision>63</cp:revision>
  <dcterms:created xsi:type="dcterms:W3CDTF">2020-04-02T06:59:03Z</dcterms:created>
  <dcterms:modified xsi:type="dcterms:W3CDTF">2021-03-01T11:28:57Z</dcterms:modified>
</cp:coreProperties>
</file>