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70" r:id="rId4"/>
    <p:sldId id="269" r:id="rId5"/>
    <p:sldId id="271" r:id="rId6"/>
    <p:sldId id="272" r:id="rId7"/>
    <p:sldId id="273" r:id="rId8"/>
    <p:sldId id="274" r:id="rId9"/>
    <p:sldId id="276" r:id="rId10"/>
    <p:sldId id="275" r:id="rId11"/>
    <p:sldId id="256" r:id="rId12"/>
    <p:sldId id="257" r:id="rId13"/>
    <p:sldId id="259" r:id="rId14"/>
    <p:sldId id="260" r:id="rId15"/>
    <p:sldId id="258" r:id="rId16"/>
    <p:sldId id="261" r:id="rId17"/>
    <p:sldId id="262" r:id="rId18"/>
    <p:sldId id="264" r:id="rId19"/>
    <p:sldId id="266" r:id="rId20"/>
    <p:sldId id="265" r:id="rId21"/>
    <p:sldId id="263" r:id="rId22"/>
    <p:sldId id="277" r:id="rId23"/>
    <p:sldId id="278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D6F21-F2C9-46D6-9B8E-14CCF3F6D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25090C4-3C3D-4427-AA2C-08971A1B5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89FB7B-EDA0-464C-ADF0-DDEC3E44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16ABBD-7376-4849-9967-0DE47C9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CC3DED-3036-4A87-A3D3-D5C07083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08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729FE-57A2-495C-8223-5170D5FB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F443B60-1554-4638-AFFD-CC3F39D49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5D3A83-DB64-44A3-8F63-19393395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83469E-3020-432B-8BBC-DC8CE172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DCFCC1-F30A-4FEF-9E08-A715225A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591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EB95C0D-184E-4572-8A92-9A2BA0937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26E518-D53D-4677-85EE-29F6EB78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9E889C-67E8-4398-9813-D1653086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27560C-AE9A-4671-953F-04B297A5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40B31C-31C4-42D2-BB29-42A200C3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649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D54C8-4B37-431B-BF0E-0961BFED9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ED562A-773B-4441-8390-F5E928A62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09DEF7-F6FF-4E36-B3A4-871FDC6A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24CEB1-A350-4CCA-ACA3-A7341DBF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31DBF5-1172-4C8B-9649-41336F73B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30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FCB2F8-B6E8-4002-AACD-3B823FAE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C360EA-8305-474D-9738-503486119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1A76BF-0776-454E-B87F-4B05C9B8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5EC2C-A69E-4954-8BB0-11D4FA8E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2D2E0-772C-478C-AB36-672D5DFC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59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CAA6A-DDB5-41E3-B8EB-DA38AFE9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34D250-ACDB-4946-A902-FE93902E5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BC7E355-710A-4930-A59F-95F6BE4A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78B343-F658-4786-8E26-45AE80AD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C3D0F7-696D-44B2-9707-B4C75E78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DAE429-8E78-4314-BEC5-2DF78BB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99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4CC338-D573-4BC6-965C-0C869CEF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8FDFC5-9907-4CA8-BD02-4DE4E709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94E2A88-E822-4BFF-86C3-F7416AA7F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B5D78B-2F2E-4992-A5D6-F6952A66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9F1FE0-63DA-4561-8825-AA5C8DEE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579A18C-43FB-4A62-80C1-5D44B7A6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0A16A85-30F6-41C6-9ABE-AB82BC1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7CDA740-9AC1-4E89-AC42-5761EF7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161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B42EF1-38B4-4BBF-A9E1-7FB23085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54C045C-5425-4A04-B50E-F965CEDF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4EE656E-7BB0-4606-A11A-B8044380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C9AFC8-8E35-4402-B27E-D5F018F7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63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7025F32-442F-4332-966E-5C61B26D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183969-FA59-44F8-AA45-C40684B8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746211-B6CB-4747-A208-3B6F4F96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44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53DB03-E575-426A-B1E7-C8F155B5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165764-CA8C-4F63-B2EF-0C8C11D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4188CB-3412-4CB7-A66C-525D048C5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E5400EF-D823-42E5-8620-EDAC58B1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0A3508-47A6-4107-B7CF-8C6E6523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8FF1F8-62FD-4437-8B77-DBD15DA7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077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C8202-56D6-4C70-AE9A-F2C3D9CD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1BE71D-8781-46F8-B1F5-A7D90176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CF6F1-B9F6-4E02-98F6-5471425BF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5D31ED-B80E-4494-A43F-E309C256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A62DA8-4FE5-482C-83CB-030A943C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D87D2-D5C7-4F66-B748-846233D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5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FE38C8-44BE-40C2-89CF-BA398B0D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F5227-80EF-4490-B33A-DA4E7F381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242AE0-9F3A-434F-AD61-BF8C87F27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D6FD9-B5FB-4622-8673-9CC87E092568}" type="datetimeFigureOut">
              <a:rPr lang="it-IT" smtClean="0"/>
              <a:t>03/03/2021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3AF0C6-3675-4970-A3A0-9C13BEB8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8E3909-5963-470C-8182-D8BA1C543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1E344-AD37-4DB4-9C3C-27C4823B40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28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FDA2F0F-F7F1-4166-9A26-787507E05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" y="1685109"/>
            <a:ext cx="11936298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2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561B0BB4-F8D5-491C-9F7A-615F1C95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4" y="555171"/>
            <a:ext cx="12193514" cy="57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2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C18E6D-7903-4EC9-906E-306EDC75919A}"/>
                  </a:ext>
                </a:extLst>
              </p:cNvPr>
              <p:cNvSpPr txBox="1"/>
              <p:nvPr/>
            </p:nvSpPr>
            <p:spPr>
              <a:xfrm>
                <a:off x="0" y="634482"/>
                <a:ext cx="12192000" cy="6028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4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ENERGIA POTENZIALE E POTENZIALE ELETTROSTATICO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it-IT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Esiste U tale che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it-IT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it-IT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è una forza conservativa per cui </a:t>
                </a:r>
                <a:r>
                  <a:rPr lang="it-IT" sz="24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non dipende dal cammino percorso.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 comodità si prende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ovvero quando le particelle del nostro sistema sono infinitamente distanti.</a:t>
                </a:r>
              </a:p>
              <a:p>
                <a:pPr algn="just"/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Quando esse si avvicinano si ha: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 =&gt;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è il lavoro compiuto dalle forze elettrostatiche per avvicinare le particelle, quindi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it-IT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C18E6D-7903-4EC9-906E-306EDC759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4482"/>
                <a:ext cx="12192000" cy="6028830"/>
              </a:xfrm>
              <a:prstGeom prst="rect">
                <a:avLst/>
              </a:prstGeom>
              <a:blipFill>
                <a:blip r:embed="rId2"/>
                <a:stretch>
                  <a:fillRect l="-750" t="-809" r="-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62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E311C3E-265F-4A03-8E3F-58E7F03DDEE4}"/>
                  </a:ext>
                </a:extLst>
              </p:cNvPr>
              <p:cNvSpPr txBox="1"/>
              <p:nvPr/>
            </p:nvSpPr>
            <p:spPr>
              <a:xfrm>
                <a:off x="0" y="841657"/>
                <a:ext cx="12192000" cy="5544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L’energia potenziale finale è l’opposto del lavoro compiuto dalle forze conservative.</a:t>
                </a:r>
              </a:p>
              <a:p>
                <a:pPr algn="just"/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it-IT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q</m:t>
                    </m:r>
                    <m:acc>
                      <m:accPr>
                        <m:chr m:val="⃗"/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</m:acc>
                  </m:oMath>
                </a14:m>
                <a:r>
                  <a:rPr lang="it-IT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Dunque: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𝑞𝑉</m:t>
                      </m:r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(potenziale elettrostatico) è l’energia potenziale per unità di carica </a:t>
                </a:r>
                <a14:m>
                  <m:oMath xmlns:m="http://schemas.openxmlformats.org/officeDocument/2006/math"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num>
                      <m:den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è uno scalare, non un vettore!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Quindi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it-IT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it-IT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it-IT" sz="24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d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𝑑𝑖𝑓𝑓𝑒𝑟𝑒𝑛𝑧𝑎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𝑑𝑖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𝑝𝑜𝑡𝑒𝑛𝑧𝑖𝑎𝑙𝑒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𝑒𝑙𝑒𝑡𝑡𝑟𝑖𝑐𝑜</m:t>
                      </m:r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E311C3E-265F-4A03-8E3F-58E7F03DD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41657"/>
                <a:ext cx="12192000" cy="5544018"/>
              </a:xfrm>
              <a:prstGeom prst="rect">
                <a:avLst/>
              </a:prstGeom>
              <a:blipFill>
                <a:blip r:embed="rId2"/>
                <a:stretch>
                  <a:fillRect l="-750" t="-8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38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E5D6259-1C08-4A09-9D82-F41EF2E31FC3}"/>
                  </a:ext>
                </a:extLst>
              </p:cNvPr>
              <p:cNvSpPr txBox="1"/>
              <p:nvPr/>
            </p:nvSpPr>
            <p:spPr>
              <a:xfrm>
                <a:off x="0" y="627111"/>
                <a:ext cx="12192000" cy="6034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Come accadeva per l’energia potenziale è possibile definire il potenziale elettrico in ogni punto dello spazio in cui sia presente un campo elettrico come: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it-IT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[q = carica di prova]</a:t>
                </a:r>
              </a:p>
              <a:p>
                <a:pPr algn="just"/>
                <a:endParaRPr lang="it-IT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L’</a:t>
                </a:r>
                <a:r>
                  <a:rPr lang="it-IT" sz="28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unità di misura</a:t>
                </a:r>
                <a:r>
                  <a:rPr lang="it-IT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del potenziale elettrico è:</a:t>
                </a:r>
                <a:endParaRPr lang="it-IT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𝑉𝑜𝑙𝑡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t-IT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 eV (elettronvolt) è l’energia corrispondente al lavoro richiesto per spostare una carica elementare </a:t>
                </a:r>
                <a:r>
                  <a:rPr lang="it-IT" sz="2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it-IT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(quanto di carica) attraverso una differenza di potenziale di 1V.</a:t>
                </a:r>
                <a:endParaRPr lang="it-IT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Da </a:t>
                </a:r>
                <a14:m>
                  <m:oMath xmlns:m="http://schemas.openxmlformats.org/officeDocument/2006/math">
                    <m:r>
                      <a:rPr lang="it-IT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it-IT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it-IT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it-IT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it-IT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it-IT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si ha:</a:t>
                </a:r>
                <a:endParaRPr lang="it-IT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𝑒𝑉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·1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=1,6·</m:t>
                      </m:r>
                      <m:sSup>
                        <m:sSupPr>
                          <m:ctrlP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·1</m:t>
                      </m:r>
                      <m:f>
                        <m:fPr>
                          <m:ctrlP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=1,6·</m:t>
                      </m:r>
                      <m:sSup>
                        <m:sSupPr>
                          <m:ctrlP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−19</m:t>
                          </m:r>
                        </m:sup>
                      </m:sSup>
                      <m:r>
                        <a:rPr lang="it-IT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it-IT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E5D6259-1C08-4A09-9D82-F41EF2E31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27111"/>
                <a:ext cx="12192000" cy="6034665"/>
              </a:xfrm>
              <a:prstGeom prst="rect">
                <a:avLst/>
              </a:prstGeom>
              <a:blipFill>
                <a:blip r:embed="rId2"/>
                <a:stretch>
                  <a:fillRect l="-1000" t="-1010" r="-1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425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667C0E1-313C-44EB-B16A-2931D9FB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" y="223935"/>
            <a:ext cx="12140310" cy="64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09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61B010F9-90F6-4CDC-B2A9-ED456653B61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87922314"/>
                        </a:ext>
                      </a:extLst>
                    </a:gridCol>
                  </a:tblGrid>
                  <a:tr h="6858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Relazioni tra forza ed energia potenziale e tra campo elettrico e potenziale elettrostatico:</a:t>
                          </a:r>
                        </a:p>
                        <a:p>
                          <a:endParaRPr lang="it-IT" sz="2800" i="1" dirty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f>
                                  <m:fPr>
                                    <m:ctrlPr>
                                      <a:rPr lang="it-IT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it-IT" sz="2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it-IT" sz="2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p>
                                        <m:r>
                                          <a:rPr lang="it-IT" sz="2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it-IT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2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Allora</a:t>
                          </a:r>
                          <a:r>
                            <a:rPr lang="it-IT" sz="2800" baseline="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it-IT" sz="2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  <m:r>
                                <a:rPr lang="it-IT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it-IT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it-IT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sz="2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sz="2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it-IT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lang="it-IT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it-IT" sz="2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2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r</m:t>
                                          </m:r>
                                        </m:e>
                                        <m:sup>
                                          <m:r>
                                            <a:rPr lang="it-IT" sz="28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it-IT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dr</m:t>
                              </m:r>
                              <m:r>
                                <a:rPr lang="it-IT" sz="2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it-IT" sz="2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it-IT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t-IT" sz="2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t-IT" sz="2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t-IT" sz="2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r</m:t>
                                  </m:r>
                                </m:den>
                              </m:f>
                            </m:oMath>
                          </a14:m>
                          <a:endParaRPr lang="it-IT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it-IT" sz="28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it-IT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it-IT" sz="2800" dirty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Inoltre se                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it-IT" sz="2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  <m:r>
                                <a:rPr lang="it-IT" sz="2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it-IT" sz="280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f>
                                <m:fPr>
                                  <m:ctrlPr>
                                    <a:rPr lang="it-IT" sz="2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it-IT" sz="2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sz="2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2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r</m:t>
                                      </m:r>
                                    </m:e>
                                    <m:sup>
                                      <m:r>
                                        <a:rPr lang="it-IT" sz="28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oMath>
                          </a14:m>
                          <a:endParaRPr lang="it-IT" sz="2800" i="1" dirty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it-IT" sz="2800" i="1" dirty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it-IT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it-IT" sz="2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  <m: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it-IT" sz="2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f>
                                  <m:fPr>
                                    <m:ctrlPr>
                                      <a:rPr lang="it-IT" sz="2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it-IT" sz="28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it-IT" sz="28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r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t-IT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it-IT" sz="32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it-IT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it-IT" sz="32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it-IT" sz="32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2648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a 3">
                <a:extLst>
                  <a:ext uri="{FF2B5EF4-FFF2-40B4-BE49-F238E27FC236}">
                    <a16:creationId xmlns:a16="http://schemas.microsoft.com/office/drawing/2014/main" id="{61B010F9-90F6-4CDC-B2A9-ED456653B6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291697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87922314"/>
                        </a:ext>
                      </a:extLst>
                    </a:gridCol>
                  </a:tblGrid>
                  <a:tr h="685800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" t="-1511" r="-150" b="-2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26484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4859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95F6C45-1B8B-4AF5-B721-6817A193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1326"/>
            <a:ext cx="11933050" cy="685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6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3E0031D-DDC8-4BED-9646-A3CE6DA4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631" y="1"/>
            <a:ext cx="8756729" cy="48221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8A64C67-54C5-4AF7-AD86-4E159E087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31" y="4822199"/>
            <a:ext cx="8980702" cy="202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3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D470988-2F77-4FAD-B06E-BB411098E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9" y="410547"/>
            <a:ext cx="11986485" cy="602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538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D5C61CF1-9CB7-4833-B36A-B1E889BE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67" y="6146"/>
            <a:ext cx="10464800" cy="686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4EFDBCE-E315-4745-8BB3-CD4229BC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1" y="1396314"/>
            <a:ext cx="11939001" cy="405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264FE16-3655-4028-8953-1ACA5ED0E034}"/>
                  </a:ext>
                </a:extLst>
              </p:cNvPr>
              <p:cNvSpPr txBox="1"/>
              <p:nvPr/>
            </p:nvSpPr>
            <p:spPr>
              <a:xfrm>
                <a:off x="0" y="373226"/>
                <a:ext cx="12192000" cy="5583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it-IT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RESISTENZA E RESISTIVITA’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 si applica una differenza di potenziale ai capi di un conduttore e si misura la corrente che si instaura, posiamo definire la resistenza come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it-IT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num>
                      <m:den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den>
                    </m:f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  </m:t>
                    </m:r>
                    <m:d>
                      <m:dPr>
                        <m:begChr m:val="["/>
                        <m:endChr m:val="]"/>
                        <m:ctrlP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𝑉𝑜𝑙𝑡</m:t>
                            </m:r>
                          </m:num>
                          <m:den>
                            <m:r>
                              <a:rPr lang="it-IT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den>
                        </m:f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=Ω (</m:t>
                        </m:r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𝑜h𝑚</m:t>
                        </m:r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[legge di Ohm]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r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Più è grande la resistenza meno corrente passa nel filo. Se ragioniamo in termini di campo elettrico e di densità di corrente, si ha: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den>
                      </m:f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=Ω·</m:t>
                          </m:r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it-IT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resistività. Vettorialmente, per materiali isotopi, si ha:</a:t>
                </a:r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it-IT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264FE16-3655-4028-8953-1ACA5ED0E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3226"/>
                <a:ext cx="12192000" cy="5583131"/>
              </a:xfrm>
              <a:prstGeom prst="rect">
                <a:avLst/>
              </a:prstGeom>
              <a:blipFill>
                <a:blip r:embed="rId2"/>
                <a:stretch>
                  <a:fillRect l="-750" t="-873" r="-75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991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BBF4325-0971-4B9A-A354-1AB35459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80" y="261257"/>
            <a:ext cx="10478228" cy="641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7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004C34E-EA24-4BBE-A2C2-88DBAB695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6" y="821094"/>
            <a:ext cx="11796708" cy="520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043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4669F17-64F6-42DE-A111-6F4EB0462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5" y="-4421"/>
            <a:ext cx="6850477" cy="686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6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87BEF05-4F0F-4427-8FBF-CB1E2FE6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5" y="1747157"/>
            <a:ext cx="12010401" cy="334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16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DCA80530-089A-4706-8BD8-7EC77401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1"/>
            <a:ext cx="9152238" cy="68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24447C5-212D-4598-85B9-DFEBF781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2" y="0"/>
            <a:ext cx="12003288" cy="488224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1B514DDA-3F53-48E8-9FDA-FE1188E6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4947" y="3340213"/>
            <a:ext cx="1880718" cy="308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19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2B127B3-FE99-455E-9899-518ED1C51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31" y="-1"/>
            <a:ext cx="11496625" cy="681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7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3509B5D-D424-445D-99E9-26B89C72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8" y="1248032"/>
            <a:ext cx="11995324" cy="436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77587D8-15DF-4EAE-AC4B-C66B62818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656245"/>
            <a:ext cx="11974360" cy="555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65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C3A4337B-DD1E-4989-8A00-83A74155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848" y="648597"/>
            <a:ext cx="6314303" cy="61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2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422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EUGENIO LUCCHETTA</dc:creator>
  <cp:lastModifiedBy>DANIELE EUGENIO LUCCHETTA</cp:lastModifiedBy>
  <cp:revision>40</cp:revision>
  <dcterms:created xsi:type="dcterms:W3CDTF">2020-04-02T06:59:03Z</dcterms:created>
  <dcterms:modified xsi:type="dcterms:W3CDTF">2021-03-03T12:00:08Z</dcterms:modified>
</cp:coreProperties>
</file>