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8" r:id="rId2"/>
    <p:sldId id="259" r:id="rId3"/>
    <p:sldId id="260" r:id="rId4"/>
    <p:sldId id="268" r:id="rId5"/>
    <p:sldId id="261" r:id="rId6"/>
    <p:sldId id="269" r:id="rId7"/>
    <p:sldId id="262" r:id="rId8"/>
    <p:sldId id="263" r:id="rId9"/>
    <p:sldId id="279" r:id="rId10"/>
    <p:sldId id="264" r:id="rId11"/>
    <p:sldId id="266" r:id="rId12"/>
    <p:sldId id="273" r:id="rId13"/>
    <p:sldId id="256" r:id="rId14"/>
    <p:sldId id="257" r:id="rId15"/>
    <p:sldId id="275" r:id="rId16"/>
    <p:sldId id="276" r:id="rId17"/>
    <p:sldId id="277" r:id="rId18"/>
    <p:sldId id="27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ancesca palazzetti" initials="fp" lastIdx="1" clrIdx="0">
    <p:extLst>
      <p:ext uri="{19B8F6BF-5375-455C-9EA6-DF929625EA0E}">
        <p15:presenceInfo xmlns:p15="http://schemas.microsoft.com/office/powerpoint/2012/main" userId="873ee1e7566aa62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7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5549DB-E6D4-4A73-99DF-4789309AA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41072A3-9501-4E3C-B2F9-5B62ADFEE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2181384-8AF3-4B77-AD38-409F177E8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F8BD-7C91-4274-8A41-E097D1146C3C}" type="datetimeFigureOut">
              <a:rPr lang="it-IT" smtClean="0"/>
              <a:t>23/04/2021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A38DA27-D71B-49B1-A0A1-700E124D3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F3EB31C-4E06-41ED-B912-7752942EF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8E3D-DADC-4AF6-A927-0AEC4B4906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752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5887DE-2E3A-42BF-82FB-897097CA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EE2BBE3-6DFD-40DE-8523-7B112F3FE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4484851-625F-4309-8E5E-2BDAA0EE2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F8BD-7C91-4274-8A41-E097D1146C3C}" type="datetimeFigureOut">
              <a:rPr lang="it-IT" smtClean="0"/>
              <a:t>23/04/2021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BA9C94B-5915-4F41-A8EB-FC200FC6D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E3577A0-ADE6-4954-B726-0D4A394D3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8E3D-DADC-4AF6-A927-0AEC4B4906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8038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D630095-33AD-4B76-B7D3-917B76CFCF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022C1E8-80AC-4F9E-AEAB-1FFA70805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889AA6D-41F3-4961-BF60-ED5CEDC52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F8BD-7C91-4274-8A41-E097D1146C3C}" type="datetimeFigureOut">
              <a:rPr lang="it-IT" smtClean="0"/>
              <a:t>23/04/2021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425258A-3B31-44D5-8587-2FD8B8846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581CD55-6A9F-4E9D-81E2-46FF4B9E8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8E3D-DADC-4AF6-A927-0AEC4B4906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6512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B6BBE3-3822-4A61-9C9E-2CF806A23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0C56AC-3976-475B-8050-17FE029A7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1FDDCBF-7A84-47EC-997B-C4EA07905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F8BD-7C91-4274-8A41-E097D1146C3C}" type="datetimeFigureOut">
              <a:rPr lang="it-IT" smtClean="0"/>
              <a:t>23/04/2021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0A00A33-F9C6-4BE8-8427-DDB627D35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086E2D9-3148-470A-B967-E42B76AFF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8E3D-DADC-4AF6-A927-0AEC4B4906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5688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6C21C7-0D04-402E-9EBC-8DD6514E6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E61FAB7-B597-46CB-B90B-62590F7CC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93FAE52-470C-4B25-9372-D9E28D3D2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F8BD-7C91-4274-8A41-E097D1146C3C}" type="datetimeFigureOut">
              <a:rPr lang="it-IT" smtClean="0"/>
              <a:t>23/04/2021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E1F556-FB8E-4E75-AC40-46A8C8D9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4CFE50-3F6B-4EA5-97E0-3226C01DC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8E3D-DADC-4AF6-A927-0AEC4B4906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6645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3D0692-1825-4648-8B70-7DEA516FD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97D0B2-2189-4732-9AD3-38F077C313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B6D9346-4DEE-4180-BD1E-054E81BC1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5F74C0E-E9EE-463E-A423-3FC23C21D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F8BD-7C91-4274-8A41-E097D1146C3C}" type="datetimeFigureOut">
              <a:rPr lang="it-IT" smtClean="0"/>
              <a:t>23/04/2021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E0C2720-AD0E-4463-9FD4-682DB1EAB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3D17ABA-59F4-4FF1-8523-851AAEF0D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8E3D-DADC-4AF6-A927-0AEC4B4906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159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53B9ECD-B987-49F4-9D49-CE37DCDF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1A99683-F03E-4632-A76E-9E5868ABA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8493BCC-22F1-4FCD-A899-831147CC87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6B034A6-1F4B-41CF-AA39-EDC0D9B5FF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79AD045-5047-4A91-BE5A-F842B9FE36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65435D7-ADBE-46FE-8E9B-0952E2C69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F8BD-7C91-4274-8A41-E097D1146C3C}" type="datetimeFigureOut">
              <a:rPr lang="it-IT" smtClean="0"/>
              <a:t>23/04/2021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79B64F7-8400-4101-8D73-AF56E6F41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1E88EE6-B4E8-46C5-A291-FA95EB9E8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8E3D-DADC-4AF6-A927-0AEC4B4906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5691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F8B809-F9ED-4517-B142-3CEC65200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4546330-DB55-4749-8396-748030C67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F8BD-7C91-4274-8A41-E097D1146C3C}" type="datetimeFigureOut">
              <a:rPr lang="it-IT" smtClean="0"/>
              <a:t>23/04/2021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3B355E2-5A7B-461D-BDE2-190D5A5E9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01316D9-1E38-4AA6-8888-6B80BBA4E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8E3D-DADC-4AF6-A927-0AEC4B4906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0265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9889B93-E0CE-438D-AE43-341622BC9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F8BD-7C91-4274-8A41-E097D1146C3C}" type="datetimeFigureOut">
              <a:rPr lang="it-IT" smtClean="0"/>
              <a:t>23/04/2021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397ACC3-F1B3-41B5-B69B-E8C43F28E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B136E7E-2675-471E-B767-3F374B635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8E3D-DADC-4AF6-A927-0AEC4B4906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279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DCD3D6-045A-498D-A8F4-D7BAFA9FE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853945-83C7-40F9-A0DE-4DD6684E7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C6CDA70-4115-41F1-B37E-406EECE80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6F7BCFD-68F6-4AF2-BD48-6C3983D2E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F8BD-7C91-4274-8A41-E097D1146C3C}" type="datetimeFigureOut">
              <a:rPr lang="it-IT" smtClean="0"/>
              <a:t>23/04/2021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8B3FAC8-2D38-47BB-9137-1FE6A7C60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38C8668-B3F3-4F23-98D5-0FA05EFA4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8E3D-DADC-4AF6-A927-0AEC4B4906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169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485E77-C8B0-425A-A7DA-9920A86CC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1352837-328F-4238-BA1F-BC1226D0A8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90A476F-4147-4549-AD30-E5E351AF0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E09FCEE-AA25-4986-AA9A-7909E5565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8F8BD-7C91-4274-8A41-E097D1146C3C}" type="datetimeFigureOut">
              <a:rPr lang="it-IT" smtClean="0"/>
              <a:t>23/04/2021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F091B1B-AF32-484F-BCDB-9B476CD3D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02D7B9B-2FCD-4D73-A79B-DFC141216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8E3D-DADC-4AF6-A927-0AEC4B4906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3469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044FF89-36E2-44AE-B058-4FF5B30EE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303EB59-77C0-4EB1-8775-A105D2520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F5CF850-CAAF-4CD4-BC27-C03633D6FB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8F8BD-7C91-4274-8A41-E097D1146C3C}" type="datetimeFigureOut">
              <a:rPr lang="it-IT" smtClean="0"/>
              <a:t>23/04/2021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4CA8611-7AA8-4DC9-A233-65377AAA6D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C345E92-1428-4C0A-A9BC-8E82193BF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18E3D-DADC-4AF6-A927-0AEC4B4906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64835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0.png"/><Relationship Id="rId7" Type="http://schemas.openxmlformats.org/officeDocument/2006/relationships/image" Target="../media/image27.png"/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412.png"/><Relationship Id="rId4" Type="http://schemas.openxmlformats.org/officeDocument/2006/relationships/image" Target="../media/image3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image" Target="../media/image70.png"/><Relationship Id="rId7" Type="http://schemas.openxmlformats.org/officeDocument/2006/relationships/image" Target="../media/image36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35.png"/><Relationship Id="rId9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png"/><Relationship Id="rId13" Type="http://schemas.openxmlformats.org/officeDocument/2006/relationships/image" Target="../media/image231.png"/><Relationship Id="rId3" Type="http://schemas.openxmlformats.org/officeDocument/2006/relationships/image" Target="../media/image130.png"/><Relationship Id="rId7" Type="http://schemas.openxmlformats.org/officeDocument/2006/relationships/image" Target="../media/image170.png"/><Relationship Id="rId12" Type="http://schemas.openxmlformats.org/officeDocument/2006/relationships/image" Target="../media/image22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211.png"/><Relationship Id="rId5" Type="http://schemas.openxmlformats.org/officeDocument/2006/relationships/image" Target="../media/image150.png"/><Relationship Id="rId10" Type="http://schemas.openxmlformats.org/officeDocument/2006/relationships/image" Target="../media/image200.png"/><Relationship Id="rId4" Type="http://schemas.openxmlformats.org/officeDocument/2006/relationships/image" Target="../media/image140.png"/><Relationship Id="rId9" Type="http://schemas.openxmlformats.org/officeDocument/2006/relationships/image" Target="../media/image19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png"/><Relationship Id="rId13" Type="http://schemas.openxmlformats.org/officeDocument/2006/relationships/image" Target="../media/image340.png"/><Relationship Id="rId18" Type="http://schemas.openxmlformats.org/officeDocument/2006/relationships/image" Target="../media/image360.png"/><Relationship Id="rId3" Type="http://schemas.openxmlformats.org/officeDocument/2006/relationships/image" Target="../media/image260.png"/><Relationship Id="rId21" Type="http://schemas.openxmlformats.org/officeDocument/2006/relationships/image" Target="../media/image40.png"/><Relationship Id="rId7" Type="http://schemas.openxmlformats.org/officeDocument/2006/relationships/image" Target="../media/image301.png"/><Relationship Id="rId12" Type="http://schemas.openxmlformats.org/officeDocument/2006/relationships/image" Target="../media/image300.png"/><Relationship Id="rId17" Type="http://schemas.openxmlformats.org/officeDocument/2006/relationships/image" Target="../media/image38.png"/><Relationship Id="rId2" Type="http://schemas.openxmlformats.org/officeDocument/2006/relationships/image" Target="../media/image241.png"/><Relationship Id="rId16" Type="http://schemas.openxmlformats.org/officeDocument/2006/relationships/image" Target="../media/image171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15" Type="http://schemas.openxmlformats.org/officeDocument/2006/relationships/image" Target="../media/image320.png"/><Relationship Id="rId10" Type="http://schemas.openxmlformats.org/officeDocument/2006/relationships/image" Target="../media/image330.png"/><Relationship Id="rId19" Type="http://schemas.openxmlformats.org/officeDocument/2006/relationships/image" Target="../media/image361.png"/><Relationship Id="rId4" Type="http://schemas.openxmlformats.org/officeDocument/2006/relationships/image" Target="../media/image270.png"/><Relationship Id="rId9" Type="http://schemas.openxmlformats.org/officeDocument/2006/relationships/image" Target="../media/image252.png"/><Relationship Id="rId14" Type="http://schemas.openxmlformats.org/officeDocument/2006/relationships/image" Target="../media/image35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0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0.png"/><Relationship Id="rId10" Type="http://schemas.openxmlformats.org/officeDocument/2006/relationships/image" Target="../media/image46.png"/><Relationship Id="rId4" Type="http://schemas.openxmlformats.org/officeDocument/2006/relationships/image" Target="../media/image41.png"/><Relationship Id="rId9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3.png"/><Relationship Id="rId2" Type="http://schemas.openxmlformats.org/officeDocument/2006/relationships/image" Target="../media/image4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0.png"/><Relationship Id="rId5" Type="http://schemas.openxmlformats.org/officeDocument/2006/relationships/image" Target="../media/image51.pn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8B5C67-8DC1-46E9-A9F3-E8B7401C87F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57175"/>
            <a:ext cx="7661275" cy="787400"/>
          </a:xfrm>
        </p:spPr>
        <p:txBody>
          <a:bodyPr/>
          <a:lstStyle/>
          <a:p>
            <a:r>
              <a:rPr lang="it-IT" b="1" dirty="0">
                <a:solidFill>
                  <a:schemeClr val="accent1"/>
                </a:solidFill>
              </a:rPr>
              <a:t>Campi scalari e campi vettoriali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974B01-CB3D-40E5-8669-B759586CBC0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2055813"/>
            <a:ext cx="7242175" cy="1068387"/>
          </a:xfrm>
          <a:ln w="19050">
            <a:solidFill>
              <a:srgbClr val="002060"/>
            </a:solidFill>
          </a:ln>
        </p:spPr>
        <p:txBody>
          <a:bodyPr/>
          <a:lstStyle/>
          <a:p>
            <a:pPr algn="ctr"/>
            <a:r>
              <a:rPr lang="it-IT" b="1" dirty="0">
                <a:solidFill>
                  <a:schemeClr val="accent1"/>
                </a:solidFill>
              </a:rPr>
              <a:t>GRANDEZZA FISICA</a:t>
            </a:r>
          </a:p>
          <a:p>
            <a:pPr algn="ctr"/>
            <a:r>
              <a:rPr lang="it-IT" dirty="0"/>
              <a:t>E’ una qualsiasi quantità misurabile</a:t>
            </a:r>
          </a:p>
          <a:p>
            <a:endParaRPr lang="it-IT" dirty="0"/>
          </a:p>
        </p:txBody>
      </p:sp>
      <p:cxnSp>
        <p:nvCxnSpPr>
          <p:cNvPr id="4" name="Connettore a gomito 3">
            <a:extLst>
              <a:ext uri="{FF2B5EF4-FFF2-40B4-BE49-F238E27FC236}">
                <a16:creationId xmlns:a16="http://schemas.microsoft.com/office/drawing/2014/main" id="{1FF5A56B-F7D6-4C27-8C50-31A0FA779284}"/>
              </a:ext>
            </a:extLst>
          </p:cNvPr>
          <p:cNvCxnSpPr/>
          <p:nvPr/>
        </p:nvCxnSpPr>
        <p:spPr>
          <a:xfrm rot="10800000" flipV="1">
            <a:off x="4866144" y="4098948"/>
            <a:ext cx="1241196" cy="688157"/>
          </a:xfrm>
          <a:prstGeom prst="bentConnector3">
            <a:avLst>
              <a:gd name="adj1" fmla="val 6091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a gomito 4">
            <a:extLst>
              <a:ext uri="{FF2B5EF4-FFF2-40B4-BE49-F238E27FC236}">
                <a16:creationId xmlns:a16="http://schemas.microsoft.com/office/drawing/2014/main" id="{BC76B1BA-7653-4D83-9D46-F2E6C3377D97}"/>
              </a:ext>
            </a:extLst>
          </p:cNvPr>
          <p:cNvCxnSpPr>
            <a:cxnSpLocks/>
          </p:cNvCxnSpPr>
          <p:nvPr/>
        </p:nvCxnSpPr>
        <p:spPr>
          <a:xfrm>
            <a:off x="6107340" y="4098948"/>
            <a:ext cx="1280471" cy="688158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CB9146C-18E4-4D07-943D-EC60AFC25DA9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046739" y="3124200"/>
            <a:ext cx="0" cy="9747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7">
            <a:extLst>
              <a:ext uri="{FF2B5EF4-FFF2-40B4-BE49-F238E27FC236}">
                <a16:creationId xmlns:a16="http://schemas.microsoft.com/office/drawing/2014/main" id="{3F7CF320-DE99-41CD-9BB8-2115E77444D1}"/>
              </a:ext>
            </a:extLst>
          </p:cNvPr>
          <p:cNvSpPr/>
          <p:nvPr/>
        </p:nvSpPr>
        <p:spPr>
          <a:xfrm>
            <a:off x="322020" y="4397906"/>
            <a:ext cx="4478580" cy="923330"/>
          </a:xfrm>
          <a:prstGeom prst="rect">
            <a:avLst/>
          </a:prstGeom>
          <a:ln w="1270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t-IT" b="1" dirty="0">
                <a:solidFill>
                  <a:schemeClr val="accent1"/>
                </a:solidFill>
              </a:rPr>
              <a:t>SCALARE</a:t>
            </a:r>
            <a:r>
              <a:rPr lang="it-IT" dirty="0"/>
              <a:t>:</a:t>
            </a:r>
          </a:p>
          <a:p>
            <a:pPr algn="ctr"/>
            <a:r>
              <a:rPr lang="it-IT" dirty="0"/>
              <a:t>Se la sua misura è specificata da un numero e da un’unità di misura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7EC11476-4E3E-4D8F-BAEE-F6BF0DD6905D}"/>
              </a:ext>
            </a:extLst>
          </p:cNvPr>
          <p:cNvSpPr/>
          <p:nvPr/>
        </p:nvSpPr>
        <p:spPr>
          <a:xfrm>
            <a:off x="7564199" y="4325441"/>
            <a:ext cx="4207253" cy="923330"/>
          </a:xfrm>
          <a:prstGeom prst="rect">
            <a:avLst/>
          </a:prstGeom>
          <a:ln w="1270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it-IT" b="1" dirty="0">
                <a:solidFill>
                  <a:schemeClr val="accent1"/>
                </a:solidFill>
              </a:rPr>
              <a:t>VETTORIALE</a:t>
            </a:r>
            <a:r>
              <a:rPr lang="it-IT" dirty="0">
                <a:solidFill>
                  <a:schemeClr val="accent1"/>
                </a:solidFill>
              </a:rPr>
              <a:t>: </a:t>
            </a:r>
          </a:p>
          <a:p>
            <a:pPr algn="ctr"/>
            <a:r>
              <a:rPr lang="it-IT" dirty="0"/>
              <a:t>Se la sua misura è caratterizzata da un vettore eventualmente applicato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F1AAF3F-FA38-48EE-AE1A-6137BDB597DC}"/>
              </a:ext>
            </a:extLst>
          </p:cNvPr>
          <p:cNvSpPr txBox="1"/>
          <p:nvPr/>
        </p:nvSpPr>
        <p:spPr>
          <a:xfrm>
            <a:off x="354954" y="1200411"/>
            <a:ext cx="5964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1) CHE COS’È UNA </a:t>
            </a:r>
            <a:r>
              <a:rPr lang="it-IT" sz="2400" i="1" dirty="0"/>
              <a:t>GRANDEZZA FISICA? </a:t>
            </a:r>
          </a:p>
        </p:txBody>
      </p:sp>
    </p:spTree>
    <p:extLst>
      <p:ext uri="{BB962C8B-B14F-4D97-AF65-F5344CB8AC3E}">
        <p14:creationId xmlns:p14="http://schemas.microsoft.com/office/powerpoint/2010/main" val="351340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F58A99D2-2C8D-4E91-AE3D-0703DEF22576}"/>
              </a:ext>
            </a:extLst>
          </p:cNvPr>
          <p:cNvSpPr/>
          <p:nvPr/>
        </p:nvSpPr>
        <p:spPr>
          <a:xfrm>
            <a:off x="1566942" y="219295"/>
            <a:ext cx="95240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b="1" dirty="0">
                <a:solidFill>
                  <a:schemeClr val="accent1"/>
                </a:solidFill>
              </a:rPr>
              <a:t>CALCOLO DEGLI INTEGRALI IN UN CAMPO VETTORIALE </a:t>
            </a:r>
            <a:endParaRPr lang="it-IT" sz="3200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3D9145E-4433-42D4-82E5-AC46C4BCCF32}"/>
              </a:ext>
            </a:extLst>
          </p:cNvPr>
          <p:cNvSpPr txBox="1"/>
          <p:nvPr/>
        </p:nvSpPr>
        <p:spPr>
          <a:xfrm>
            <a:off x="406400" y="1170810"/>
            <a:ext cx="2321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/>
              <a:t>1) INTEGRALE DI LINEA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9F043ADD-BD60-4CCB-AF2C-65477A26222F}"/>
                  </a:ext>
                </a:extLst>
              </p:cNvPr>
              <p:cNvSpPr txBox="1"/>
              <p:nvPr/>
            </p:nvSpPr>
            <p:spPr>
              <a:xfrm>
                <a:off x="7156422" y="2794570"/>
                <a:ext cx="2641492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Circuitazione di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/>
                  <a:t>lungo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it-IT" dirty="0"/>
                  <a:t> 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9F043ADD-BD60-4CCB-AF2C-65477A2622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422" y="2794570"/>
                <a:ext cx="2641492" cy="402931"/>
              </a:xfrm>
              <a:prstGeom prst="rect">
                <a:avLst/>
              </a:prstGeom>
              <a:blipFill>
                <a:blip r:embed="rId2"/>
                <a:stretch>
                  <a:fillRect l="-2079" t="-22388" b="-2238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0DDB807A-5C36-432D-B51D-4C186CA6280B}"/>
              </a:ext>
            </a:extLst>
          </p:cNvPr>
          <p:cNvSpPr txBox="1"/>
          <p:nvPr/>
        </p:nvSpPr>
        <p:spPr>
          <a:xfrm>
            <a:off x="7756135" y="1994254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se la linea è chiusa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85110C1-680E-403D-9A67-83C2B4C4A9BF}"/>
              </a:ext>
            </a:extLst>
          </p:cNvPr>
          <p:cNvSpPr txBox="1"/>
          <p:nvPr/>
        </p:nvSpPr>
        <p:spPr>
          <a:xfrm>
            <a:off x="5203345" y="1994254"/>
            <a:ext cx="864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oppure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A7601EB-065A-4A4E-B829-A5178938F424}"/>
              </a:ext>
            </a:extLst>
          </p:cNvPr>
          <p:cNvSpPr txBox="1"/>
          <p:nvPr/>
        </p:nvSpPr>
        <p:spPr>
          <a:xfrm>
            <a:off x="4968657" y="5285703"/>
            <a:ext cx="5140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 il CAMPO si dice </a:t>
            </a:r>
            <a:r>
              <a:rPr lang="it-IT" dirty="0">
                <a:solidFill>
                  <a:schemeClr val="accent1"/>
                </a:solidFill>
              </a:rPr>
              <a:t>IRROTAZIONALE o CONSERVATIVO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A289F0C1-A48D-4EA9-83CB-BF91BBC35E5E}"/>
                  </a:ext>
                </a:extLst>
              </p:cNvPr>
              <p:cNvSpPr/>
              <p:nvPr/>
            </p:nvSpPr>
            <p:spPr>
              <a:xfrm>
                <a:off x="3403600" y="981675"/>
                <a:ext cx="1919406" cy="8485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it-IT" i="0">
                          <a:latin typeface="Cambria Math" panose="02040503050406030204" pitchFamily="18" charset="0"/>
                        </a:rPr>
                        <m:t>∙ ∆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A289F0C1-A48D-4EA9-83CB-BF91BBC35E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600" y="981675"/>
                <a:ext cx="1919406" cy="8485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997BDCD6-C2D6-47DA-A57C-9731C9BC9AC3}"/>
                  </a:ext>
                </a:extLst>
              </p:cNvPr>
              <p:cNvSpPr/>
              <p:nvPr/>
            </p:nvSpPr>
            <p:spPr>
              <a:xfrm>
                <a:off x="3309126" y="1868135"/>
                <a:ext cx="1919406" cy="6914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>
                          <a:latin typeface="Cambria Math" panose="02040503050406030204" pitchFamily="18" charset="0"/>
                        </a:rPr>
                        <m:t>⇛</m:t>
                      </m:r>
                      <m:r>
                        <a:rPr lang="it-IT" i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limLoc m:val="subSup"/>
                          <m:grow m:val="on"/>
                          <m:supHide m:val="on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  <m:r>
                            <a:rPr lang="it-IT" i="0">
                              <a:latin typeface="Cambria Math" panose="02040503050406030204" pitchFamily="18" charset="0"/>
                            </a:rPr>
                            <m:t>∙ 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997BDCD6-C2D6-47DA-A57C-9731C9BC9A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126" y="1868135"/>
                <a:ext cx="1919406" cy="6914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45381980-339A-4571-9D47-843FA77CE61B}"/>
                  </a:ext>
                </a:extLst>
              </p:cNvPr>
              <p:cNvSpPr/>
              <p:nvPr/>
            </p:nvSpPr>
            <p:spPr>
              <a:xfrm>
                <a:off x="6334753" y="1833216"/>
                <a:ext cx="1064779" cy="6914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limLoc m:val="subSup"/>
                          <m:grow m:val="on"/>
                          <m:supHide m:val="on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  <m:r>
                            <a:rPr lang="it-IT" i="0">
                              <a:latin typeface="Cambria Math" panose="02040503050406030204" pitchFamily="18" charset="0"/>
                            </a:rPr>
                            <m:t>∙ 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45381980-339A-4571-9D47-843FA77CE6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753" y="1833216"/>
                <a:ext cx="1064779" cy="6914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tangolo 12">
                <a:extLst>
                  <a:ext uri="{FF2B5EF4-FFF2-40B4-BE49-F238E27FC236}">
                    <a16:creationId xmlns:a16="http://schemas.microsoft.com/office/drawing/2014/main" id="{C1A4CB03-E4D0-4903-9FEB-D4E5C1AC8FA5}"/>
                  </a:ext>
                </a:extLst>
              </p:cNvPr>
              <p:cNvSpPr/>
              <p:nvPr/>
            </p:nvSpPr>
            <p:spPr>
              <a:xfrm>
                <a:off x="226632" y="3429000"/>
                <a:ext cx="146304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t-IT" sz="2400" dirty="0"/>
                  <a:t>Se</a:t>
                </a:r>
                <a:r>
                  <a:rPr lang="it-IT" sz="1400" dirty="0"/>
                  <a:t>    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it-IT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it-IT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</m:acc>
                    <m:r>
                      <a:rPr lang="it-IT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13" name="Rettangolo 12">
                <a:extLst>
                  <a:ext uri="{FF2B5EF4-FFF2-40B4-BE49-F238E27FC236}">
                    <a16:creationId xmlns:a16="http://schemas.microsoft.com/office/drawing/2014/main" id="{C1A4CB03-E4D0-4903-9FEB-D4E5C1AC8F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632" y="3429000"/>
                <a:ext cx="1463040" cy="461665"/>
              </a:xfrm>
              <a:prstGeom prst="rect">
                <a:avLst/>
              </a:prstGeom>
              <a:blipFill>
                <a:blip r:embed="rId6"/>
                <a:stretch>
                  <a:fillRect l="-6250" t="-12000" b="-29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onnettore 13">
            <a:extLst>
              <a:ext uri="{FF2B5EF4-FFF2-40B4-BE49-F238E27FC236}">
                <a16:creationId xmlns:a16="http://schemas.microsoft.com/office/drawing/2014/main" id="{4A98F0D1-D5F4-4A6B-BD46-F836FFB11B02}"/>
              </a:ext>
            </a:extLst>
          </p:cNvPr>
          <p:cNvSpPr/>
          <p:nvPr/>
        </p:nvSpPr>
        <p:spPr>
          <a:xfrm>
            <a:off x="6124125" y="1830241"/>
            <a:ext cx="1414595" cy="729302"/>
          </a:xfrm>
          <a:prstGeom prst="flowChartConnector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cxnSp>
        <p:nvCxnSpPr>
          <p:cNvPr id="16" name="Connettore a gomito 15">
            <a:extLst>
              <a:ext uri="{FF2B5EF4-FFF2-40B4-BE49-F238E27FC236}">
                <a16:creationId xmlns:a16="http://schemas.microsoft.com/office/drawing/2014/main" id="{86053F04-DDC9-4720-BED4-83F066B3524A}"/>
              </a:ext>
            </a:extLst>
          </p:cNvPr>
          <p:cNvCxnSpPr>
            <a:stCxn id="14" idx="4"/>
            <a:endCxn id="5" idx="1"/>
          </p:cNvCxnSpPr>
          <p:nvPr/>
        </p:nvCxnSpPr>
        <p:spPr>
          <a:xfrm rot="16200000" flipH="1">
            <a:off x="6775676" y="2615289"/>
            <a:ext cx="436493" cy="32499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ttangolo 16">
                <a:extLst>
                  <a:ext uri="{FF2B5EF4-FFF2-40B4-BE49-F238E27FC236}">
                    <a16:creationId xmlns:a16="http://schemas.microsoft.com/office/drawing/2014/main" id="{5A0E4387-9A4B-4977-9495-5F9BB242F4D0}"/>
                  </a:ext>
                </a:extLst>
              </p:cNvPr>
              <p:cNvSpPr/>
              <p:nvPr/>
            </p:nvSpPr>
            <p:spPr>
              <a:xfrm>
                <a:off x="1878232" y="3308522"/>
                <a:ext cx="10556380" cy="15933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grow m:val="on"/>
                          <m:supHide m:val="on"/>
                          <m:ctrlPr>
                            <a:rPr lang="it-IT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  <m:r>
                            <a:rPr lang="it-IT" sz="1600">
                              <a:latin typeface="Cambria Math" panose="02040503050406030204" pitchFamily="18" charset="0"/>
                            </a:rPr>
                            <m:t>∙ </m:t>
                          </m:r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nary>
                      <m:r>
                        <a:rPr lang="it-IT" sz="16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grow m:val="on"/>
                          <m:supHide m:val="on"/>
                          <m:ctrlPr>
                            <a:rPr lang="it-IT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it-IT" sz="160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</m:acc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it-IT" sz="1600">
                              <a:latin typeface="Cambria Math" panose="02040503050406030204" pitchFamily="18" charset="0"/>
                            </a:rPr>
                            <m:t>∙ </m:t>
                          </m:r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nary>
                      <m:r>
                        <a:rPr lang="it-IT" sz="16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grow m:val="on"/>
                          <m:supHide m:val="on"/>
                          <m:ctrlPr>
                            <a:rPr lang="it-IT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it-IT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it-IT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sz="16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it-IT" sz="1600" i="1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num>
                                    <m:den>
                                      <m:r>
                                        <a:rPr lang="it-IT" sz="16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it-IT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  <m:acc>
                                    <m:accPr>
                                      <m:chr m:val="̂"/>
                                      <m:ctrlPr>
                                        <a:rPr lang="it-IT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acc>
                                  <m:r>
                                    <a:rPr lang="it-IT" sz="160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it-IT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sz="16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it-IT" sz="1600" i="1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num>
                                    <m:den>
                                      <m:r>
                                        <a:rPr lang="it-IT" sz="16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it-IT" sz="16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den>
                                  </m:f>
                                  <m:acc>
                                    <m:accPr>
                                      <m:chr m:val="̂"/>
                                      <m:ctrlPr>
                                        <a:rPr lang="it-IT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1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acc>
                                  <m:r>
                                    <a:rPr lang="it-IT" sz="160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it-IT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sz="16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it-IT" sz="1600" i="1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num>
                                    <m:den>
                                      <m:r>
                                        <a:rPr lang="it-IT" sz="16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it-IT" sz="16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den>
                                  </m:f>
                                  <m:acc>
                                    <m:accPr>
                                      <m:chr m:val="̂"/>
                                      <m:ctrlPr>
                                        <a:rPr lang="it-IT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16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it-IT" sz="160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d>
                                <m:dPr>
                                  <m:ctrlP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it-IT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acc>
                                  <m: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  <m:t>𝑑𝑥</m:t>
                                  </m:r>
                                  <m:r>
                                    <a:rPr lang="it-IT" sz="160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it-IT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1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acc>
                                  <m: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  <m:t>𝑑𝑦</m:t>
                                  </m:r>
                                  <m:r>
                                    <a:rPr lang="it-IT" sz="160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it-IT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sz="16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acc>
                                  <m: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  <m:t>𝑑𝑧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it-IT" sz="160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it-IT" sz="160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grow m:val="on"/>
                          <m:supHide m:val="on"/>
                          <m:ctrlPr>
                            <a:rPr lang="it-IT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num>
                                <m:den>
                                  <m:r>
                                    <a:rPr lang="it-IT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it-IT" sz="16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num>
                                <m:den>
                                  <m:r>
                                    <a:rPr lang="it-IT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  <m:r>
                                <a:rPr lang="it-IT" sz="160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num>
                                <m:den>
                                  <m:r>
                                    <a:rPr lang="it-IT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it-IT" sz="16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𝑑𝑧</m:t>
                              </m:r>
                            </m:e>
                          </m:d>
                        </m:e>
                      </m:nary>
                      <m:r>
                        <a:rPr lang="it-IT" sz="16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grow m:val="on"/>
                          <m:supHide m:val="on"/>
                          <m:ctrlPr>
                            <a:rPr lang="it-IT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  <m:sup/>
                        <m:e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t-IT" sz="16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nary>
                      <m:r>
                        <a:rPr lang="it-IT" sz="160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it-IT" sz="1600" i="1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it-IT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it-IT" sz="16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it-IT" sz="160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sz="1600" i="1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it-IT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it-IT" sz="16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17" name="Rettangolo 16">
                <a:extLst>
                  <a:ext uri="{FF2B5EF4-FFF2-40B4-BE49-F238E27FC236}">
                    <a16:creationId xmlns:a16="http://schemas.microsoft.com/office/drawing/2014/main" id="{5A0E4387-9A4B-4977-9495-5F9BB242F4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8232" y="3308522"/>
                <a:ext cx="10556380" cy="15933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ttangolo 17">
                <a:extLst>
                  <a:ext uri="{FF2B5EF4-FFF2-40B4-BE49-F238E27FC236}">
                    <a16:creationId xmlns:a16="http://schemas.microsoft.com/office/drawing/2014/main" id="{A3B04DDA-2167-4BF3-AF38-C1B5C80FAA03}"/>
                  </a:ext>
                </a:extLst>
              </p:cNvPr>
              <p:cNvSpPr/>
              <p:nvPr/>
            </p:nvSpPr>
            <p:spPr>
              <a:xfrm>
                <a:off x="1689673" y="3403086"/>
                <a:ext cx="72508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i="1">
                          <a:latin typeface="Cambria Math" panose="02040503050406030204" pitchFamily="18" charset="0"/>
                        </a:rPr>
                        <m:t>⟹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8" name="Rettangolo 17">
                <a:extLst>
                  <a:ext uri="{FF2B5EF4-FFF2-40B4-BE49-F238E27FC236}">
                    <a16:creationId xmlns:a16="http://schemas.microsoft.com/office/drawing/2014/main" id="{A3B04DDA-2167-4BF3-AF38-C1B5C80FAA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673" y="3403086"/>
                <a:ext cx="72508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ttangolo 18">
                <a:extLst>
                  <a:ext uri="{FF2B5EF4-FFF2-40B4-BE49-F238E27FC236}">
                    <a16:creationId xmlns:a16="http://schemas.microsoft.com/office/drawing/2014/main" id="{814406CB-EDBF-4470-9D6C-7514C104AFCC}"/>
                  </a:ext>
                </a:extLst>
              </p:cNvPr>
              <p:cNvSpPr/>
              <p:nvPr/>
            </p:nvSpPr>
            <p:spPr>
              <a:xfrm>
                <a:off x="239249" y="5260331"/>
                <a:ext cx="176472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it-IT" sz="2400" dirty="0"/>
                  <a:t>Se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19" name="Rettangolo 18">
                <a:extLst>
                  <a:ext uri="{FF2B5EF4-FFF2-40B4-BE49-F238E27FC236}">
                    <a16:creationId xmlns:a16="http://schemas.microsoft.com/office/drawing/2014/main" id="{814406CB-EDBF-4470-9D6C-7514C104AF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49" y="5260331"/>
                <a:ext cx="1764728" cy="461665"/>
              </a:xfrm>
              <a:prstGeom prst="rect">
                <a:avLst/>
              </a:prstGeom>
              <a:blipFill>
                <a:blip r:embed="rId9"/>
                <a:stretch>
                  <a:fillRect l="-5172" t="-10526" b="-289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ttangolo 20">
                <a:extLst>
                  <a:ext uri="{FF2B5EF4-FFF2-40B4-BE49-F238E27FC236}">
                    <a16:creationId xmlns:a16="http://schemas.microsoft.com/office/drawing/2014/main" id="{5DF7FDF5-A641-4A97-93D0-082D55CCCED8}"/>
                  </a:ext>
                </a:extLst>
              </p:cNvPr>
              <p:cNvSpPr/>
              <p:nvPr/>
            </p:nvSpPr>
            <p:spPr>
              <a:xfrm>
                <a:off x="2055611" y="5208759"/>
                <a:ext cx="72508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i="1">
                          <a:latin typeface="Cambria Math" panose="02040503050406030204" pitchFamily="18" charset="0"/>
                        </a:rPr>
                        <m:t>⟹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1" name="Rettangolo 20">
                <a:extLst>
                  <a:ext uri="{FF2B5EF4-FFF2-40B4-BE49-F238E27FC236}">
                    <a16:creationId xmlns:a16="http://schemas.microsoft.com/office/drawing/2014/main" id="{5DF7FDF5-A641-4A97-93D0-082D55CCCE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611" y="5208759"/>
                <a:ext cx="72508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ttangolo 21">
                <a:extLst>
                  <a:ext uri="{FF2B5EF4-FFF2-40B4-BE49-F238E27FC236}">
                    <a16:creationId xmlns:a16="http://schemas.microsoft.com/office/drawing/2014/main" id="{42DDF001-163E-4DBF-85D6-A61A80B0B753}"/>
                  </a:ext>
                </a:extLst>
              </p:cNvPr>
              <p:cNvSpPr/>
              <p:nvPr/>
            </p:nvSpPr>
            <p:spPr>
              <a:xfrm>
                <a:off x="2705871" y="5189523"/>
                <a:ext cx="805771" cy="7579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grow m:val="on"/>
                          <m:supHide m:val="on"/>
                          <m:ctrlPr>
                            <a:rPr lang="it-IT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  <m:sup/>
                        <m:e>
                          <m:r>
                            <a:rPr lang="it-IT" sz="2000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2000" i="0">
                              <a:latin typeface="Cambria Math" panose="02040503050406030204" pitchFamily="18" charset="0"/>
                            </a:rPr>
                            <m:t>∅</m:t>
                          </m:r>
                        </m:e>
                      </m:nary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2" name="Rettangolo 21">
                <a:extLst>
                  <a:ext uri="{FF2B5EF4-FFF2-40B4-BE49-F238E27FC236}">
                    <a16:creationId xmlns:a16="http://schemas.microsoft.com/office/drawing/2014/main" id="{42DDF001-163E-4DBF-85D6-A61A80B0B7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871" y="5189523"/>
                <a:ext cx="805771" cy="75796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AD26299E-FB69-4710-8AFE-55C0B42BBDFF}"/>
              </a:ext>
            </a:extLst>
          </p:cNvPr>
          <p:cNvCxnSpPr/>
          <p:nvPr/>
        </p:nvCxnSpPr>
        <p:spPr>
          <a:xfrm>
            <a:off x="3809583" y="5470369"/>
            <a:ext cx="110744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D8162C1-6149-4E7C-867A-154C69A925FD}"/>
              </a:ext>
            </a:extLst>
          </p:cNvPr>
          <p:cNvSpPr txBox="1"/>
          <p:nvPr/>
        </p:nvSpPr>
        <p:spPr>
          <a:xfrm>
            <a:off x="7156422" y="406715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(1)</a:t>
            </a:r>
          </a:p>
        </p:txBody>
      </p:sp>
      <p:sp>
        <p:nvSpPr>
          <p:cNvPr id="9" name="Arco 8">
            <a:extLst>
              <a:ext uri="{FF2B5EF4-FFF2-40B4-BE49-F238E27FC236}">
                <a16:creationId xmlns:a16="http://schemas.microsoft.com/office/drawing/2014/main" id="{F4E3E9F5-6B4A-4A1D-A103-DC34C7442B1E}"/>
              </a:ext>
            </a:extLst>
          </p:cNvPr>
          <p:cNvSpPr/>
          <p:nvPr/>
        </p:nvSpPr>
        <p:spPr>
          <a:xfrm rot="17901686">
            <a:off x="593775" y="1637120"/>
            <a:ext cx="2360902" cy="2403296"/>
          </a:xfrm>
          <a:prstGeom prst="arc">
            <a:avLst>
              <a:gd name="adj1" fmla="val 13730179"/>
              <a:gd name="adj2" fmla="val 11132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D76DF828-49F6-46B9-BEB6-B135F04546F8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611541" y="2328383"/>
            <a:ext cx="91192" cy="774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A0A821CF-EA0A-4450-B406-5E68FF2E858D}"/>
              </a:ext>
            </a:extLst>
          </p:cNvPr>
          <p:cNvCxnSpPr>
            <a:cxnSpLocks/>
          </p:cNvCxnSpPr>
          <p:nvPr/>
        </p:nvCxnSpPr>
        <p:spPr>
          <a:xfrm flipV="1">
            <a:off x="702733" y="1770698"/>
            <a:ext cx="553698" cy="574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7A5B6C2B-DD7E-4FFE-B6FB-87A5FE95FDD8}"/>
              </a:ext>
            </a:extLst>
          </p:cNvPr>
          <p:cNvCxnSpPr/>
          <p:nvPr/>
        </p:nvCxnSpPr>
        <p:spPr>
          <a:xfrm flipV="1">
            <a:off x="1230788" y="1719441"/>
            <a:ext cx="852406" cy="61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6D9E7EFA-A419-4E61-96D0-B6BA4133C0F9}"/>
              </a:ext>
            </a:extLst>
          </p:cNvPr>
          <p:cNvCxnSpPr>
            <a:cxnSpLocks/>
          </p:cNvCxnSpPr>
          <p:nvPr/>
        </p:nvCxnSpPr>
        <p:spPr>
          <a:xfrm>
            <a:off x="2076357" y="1724028"/>
            <a:ext cx="587369" cy="333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20DAA25C-5E67-46AE-97A4-2A202198BDBA}"/>
              </a:ext>
            </a:extLst>
          </p:cNvPr>
          <p:cNvSpPr txBox="1"/>
          <p:nvPr/>
        </p:nvSpPr>
        <p:spPr>
          <a:xfrm>
            <a:off x="275301" y="291439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</a:t>
            </a:r>
            <a:r>
              <a:rPr lang="it-IT" baseline="-25000" dirty="0"/>
              <a:t>1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CBC9D35E-20BC-45D9-8864-79E96BC20130}"/>
              </a:ext>
            </a:extLst>
          </p:cNvPr>
          <p:cNvSpPr txBox="1"/>
          <p:nvPr/>
        </p:nvSpPr>
        <p:spPr>
          <a:xfrm>
            <a:off x="2579654" y="207942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</a:t>
            </a:r>
            <a:r>
              <a:rPr lang="it-IT" baseline="-25000" dirty="0"/>
              <a:t>2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5B32489F-7865-4362-B3C1-354CAE9FF906}"/>
              </a:ext>
            </a:extLst>
          </p:cNvPr>
          <p:cNvSpPr txBox="1"/>
          <p:nvPr/>
        </p:nvSpPr>
        <p:spPr>
          <a:xfrm>
            <a:off x="558974" y="1733082"/>
            <a:ext cx="27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1"/>
                </a:solidFill>
                <a:latin typeface="Symbol" panose="05050102010706020507" pitchFamily="18" charset="2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338921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10" grpId="0"/>
      <p:bldP spid="11" grpId="0"/>
      <p:bldP spid="12" grpId="0"/>
      <p:bldP spid="13" grpId="0"/>
      <p:bldP spid="14" grpId="0" animBg="1"/>
      <p:bldP spid="17" grpId="0"/>
      <p:bldP spid="18" grpId="0"/>
      <p:bldP spid="19" grpId="0"/>
      <p:bldP spid="21" grpId="0"/>
      <p:bldP spid="22" grpId="0"/>
      <p:bldP spid="4" grpId="0"/>
      <p:bldP spid="37" grpId="0"/>
      <p:bldP spid="38" grpId="0"/>
      <p:bldP spid="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F58A99D2-2C8D-4E91-AE3D-0703DEF22576}"/>
              </a:ext>
            </a:extLst>
          </p:cNvPr>
          <p:cNvSpPr/>
          <p:nvPr/>
        </p:nvSpPr>
        <p:spPr>
          <a:xfrm>
            <a:off x="1689673" y="244625"/>
            <a:ext cx="95240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b="1" dirty="0">
                <a:solidFill>
                  <a:schemeClr val="accent1"/>
                </a:solidFill>
              </a:rPr>
              <a:t>CALCOLO DEGLI INTEGRALI IN UN CAMPO VETTORIALE </a:t>
            </a:r>
            <a:endParaRPr lang="it-IT" sz="3200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3D9145E-4433-42D4-82E5-AC46C4BCCF32}"/>
              </a:ext>
            </a:extLst>
          </p:cNvPr>
          <p:cNvSpPr txBox="1"/>
          <p:nvPr/>
        </p:nvSpPr>
        <p:spPr>
          <a:xfrm>
            <a:off x="406400" y="1170810"/>
            <a:ext cx="2839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2) INTEGRALE DI SUPERFICIE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997BDCD6-C2D6-47DA-A57C-9731C9BC9AC3}"/>
                  </a:ext>
                </a:extLst>
              </p:cNvPr>
              <p:cNvSpPr/>
              <p:nvPr/>
            </p:nvSpPr>
            <p:spPr>
              <a:xfrm>
                <a:off x="3448638" y="1138833"/>
                <a:ext cx="8277695" cy="4814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limLoc m:val="subSup"/>
                        <m:grow m:val="on"/>
                        <m:supHide m:val="on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  <m:r>
                          <a:rPr lang="it-IT" i="0">
                            <a:latin typeface="Cambria Math" panose="02040503050406030204" pitchFamily="18" charset="0"/>
                          </a:rPr>
                          <m:t>∙</m:t>
                        </m:r>
                        <m:acc>
                          <m:accPr>
                            <m:chr m:val="̂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it-IT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nary>
                  </m:oMath>
                </a14:m>
                <a:r>
                  <a:rPr lang="it-IT" dirty="0"/>
                  <a:t>= </a:t>
                </a:r>
                <a14:m>
                  <m:oMath xmlns:m="http://schemas.openxmlformats.org/officeDocument/2006/math">
                    <m:nary>
                      <m:naryPr>
                        <m:limLoc m:val="subSup"/>
                        <m:grow m:val="on"/>
                        <m:supHide m:val="on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  <m:r>
                          <a:rPr lang="it-IT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  <m:r>
                          <m:rPr>
                            <m:brk m:alnAt="1"/>
                            <m:aln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𝐹𝑙𝑢𝑠𝑠𝑜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𝑑𝑒𝑙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𝑐𝑎𝑚𝑝𝑜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⃗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  <m:r>
                          <m:rPr>
                            <m:brk m:alnAt="1"/>
                            <m:aln/>
                          </m:rP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𝑎𝑡𝑡𝑟𝑎𝑣𝑒𝑟𝑠𝑜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𝑙𝑎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𝑠𝑢𝑝𝑒𝑟𝑓𝑖𝑐𝑖𝑒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nary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997BDCD6-C2D6-47DA-A57C-9731C9BC9A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638" y="1138833"/>
                <a:ext cx="8277695" cy="481478"/>
              </a:xfrm>
              <a:prstGeom prst="rect">
                <a:avLst/>
              </a:prstGeom>
              <a:blipFill>
                <a:blip r:embed="rId2"/>
                <a:stretch>
                  <a:fillRect l="-6627" t="-149367" b="-21265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igura a mano libera: forma 3">
            <a:extLst>
              <a:ext uri="{FF2B5EF4-FFF2-40B4-BE49-F238E27FC236}">
                <a16:creationId xmlns:a16="http://schemas.microsoft.com/office/drawing/2014/main" id="{E90D788C-5FDF-4055-B184-4DFC8F89F136}"/>
              </a:ext>
            </a:extLst>
          </p:cNvPr>
          <p:cNvSpPr/>
          <p:nvPr/>
        </p:nvSpPr>
        <p:spPr>
          <a:xfrm>
            <a:off x="4449937" y="2228703"/>
            <a:ext cx="2378547" cy="2400593"/>
          </a:xfrm>
          <a:custGeom>
            <a:avLst/>
            <a:gdLst>
              <a:gd name="connsiteX0" fmla="*/ 780984 w 2378547"/>
              <a:gd name="connsiteY0" fmla="*/ 1986131 h 2400593"/>
              <a:gd name="connsiteX1" fmla="*/ 493117 w 2378547"/>
              <a:gd name="connsiteY1" fmla="*/ 1283397 h 2400593"/>
              <a:gd name="connsiteX2" fmla="*/ 2050 w 2378547"/>
              <a:gd name="connsiteY2" fmla="*/ 1003997 h 2400593"/>
              <a:gd name="connsiteX3" fmla="*/ 696317 w 2378547"/>
              <a:gd name="connsiteY3" fmla="*/ 98064 h 2400593"/>
              <a:gd name="connsiteX4" fmla="*/ 1754650 w 2378547"/>
              <a:gd name="connsiteY4" fmla="*/ 106531 h 2400593"/>
              <a:gd name="connsiteX5" fmla="*/ 2355784 w 2378547"/>
              <a:gd name="connsiteY5" fmla="*/ 826197 h 2400593"/>
              <a:gd name="connsiteX6" fmla="*/ 2177984 w 2378547"/>
              <a:gd name="connsiteY6" fmla="*/ 1647464 h 2400593"/>
              <a:gd name="connsiteX7" fmla="*/ 1483717 w 2378547"/>
              <a:gd name="connsiteY7" fmla="*/ 2392531 h 2400593"/>
              <a:gd name="connsiteX8" fmla="*/ 780984 w 2378547"/>
              <a:gd name="connsiteY8" fmla="*/ 1986131 h 2400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78547" h="2400593">
                <a:moveTo>
                  <a:pt x="780984" y="1986131"/>
                </a:moveTo>
                <a:cubicBezTo>
                  <a:pt x="615884" y="1801275"/>
                  <a:pt x="622939" y="1447086"/>
                  <a:pt x="493117" y="1283397"/>
                </a:cubicBezTo>
                <a:cubicBezTo>
                  <a:pt x="363295" y="1119708"/>
                  <a:pt x="-31817" y="1201552"/>
                  <a:pt x="2050" y="1003997"/>
                </a:cubicBezTo>
                <a:cubicBezTo>
                  <a:pt x="35917" y="806442"/>
                  <a:pt x="404217" y="247642"/>
                  <a:pt x="696317" y="98064"/>
                </a:cubicBezTo>
                <a:cubicBezTo>
                  <a:pt x="988417" y="-51514"/>
                  <a:pt x="1478072" y="-14824"/>
                  <a:pt x="1754650" y="106531"/>
                </a:cubicBezTo>
                <a:cubicBezTo>
                  <a:pt x="2031228" y="227886"/>
                  <a:pt x="2285228" y="569375"/>
                  <a:pt x="2355784" y="826197"/>
                </a:cubicBezTo>
                <a:cubicBezTo>
                  <a:pt x="2426340" y="1083019"/>
                  <a:pt x="2323329" y="1386408"/>
                  <a:pt x="2177984" y="1647464"/>
                </a:cubicBezTo>
                <a:cubicBezTo>
                  <a:pt x="2032639" y="1908520"/>
                  <a:pt x="1715139" y="2333264"/>
                  <a:pt x="1483717" y="2392531"/>
                </a:cubicBezTo>
                <a:cubicBezTo>
                  <a:pt x="1252295" y="2451798"/>
                  <a:pt x="946084" y="2170987"/>
                  <a:pt x="780984" y="1986131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5" name="Parallelogramma 4">
            <a:extLst>
              <a:ext uri="{FF2B5EF4-FFF2-40B4-BE49-F238E27FC236}">
                <a16:creationId xmlns:a16="http://schemas.microsoft.com/office/drawing/2014/main" id="{013AF0F0-87CA-4FC7-9BB5-3AB54E6110D5}"/>
              </a:ext>
            </a:extLst>
          </p:cNvPr>
          <p:cNvSpPr/>
          <p:nvPr/>
        </p:nvSpPr>
        <p:spPr>
          <a:xfrm rot="20631135" flipH="1">
            <a:off x="6036732" y="2723046"/>
            <a:ext cx="507998" cy="465667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805CF31E-8715-47BC-A4E0-2A91A399D43D}"/>
              </a:ext>
            </a:extLst>
          </p:cNvPr>
          <p:cNvCxnSpPr>
            <a:cxnSpLocks/>
          </p:cNvCxnSpPr>
          <p:nvPr/>
        </p:nvCxnSpPr>
        <p:spPr>
          <a:xfrm flipV="1">
            <a:off x="6290731" y="2735747"/>
            <a:ext cx="1075269" cy="220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07D1E3A6-6FA0-427F-AB75-C2A971182B87}"/>
              </a:ext>
            </a:extLst>
          </p:cNvPr>
          <p:cNvCxnSpPr/>
          <p:nvPr/>
        </p:nvCxnSpPr>
        <p:spPr>
          <a:xfrm flipV="1">
            <a:off x="6290731" y="2661590"/>
            <a:ext cx="308733" cy="294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22E56299-A93C-465B-ABAF-AE2BAD564C67}"/>
              </a:ext>
            </a:extLst>
          </p:cNvPr>
          <p:cNvSpPr txBox="1"/>
          <p:nvPr/>
        </p:nvSpPr>
        <p:spPr>
          <a:xfrm rot="20696656">
            <a:off x="5938138" y="2676536"/>
            <a:ext cx="5136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600" dirty="0">
                <a:latin typeface="Symbol" panose="05050102010706020507" pitchFamily="18" charset="2"/>
              </a:rPr>
              <a:t>D</a:t>
            </a:r>
            <a:r>
              <a:rPr lang="it-IT" sz="16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510A1C9-94CC-45FF-8C30-1C9425F52E96}"/>
              </a:ext>
            </a:extLst>
          </p:cNvPr>
          <p:cNvSpPr txBox="1"/>
          <p:nvPr/>
        </p:nvSpPr>
        <p:spPr>
          <a:xfrm>
            <a:off x="6586762" y="237576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n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D4AB6110-3D8D-4F27-B74C-3246E4F3465E}"/>
              </a:ext>
            </a:extLst>
          </p:cNvPr>
          <p:cNvSpPr txBox="1"/>
          <p:nvPr/>
        </p:nvSpPr>
        <p:spPr>
          <a:xfrm>
            <a:off x="7366000" y="2514003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F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81971DE6-3EA5-4C33-8D13-CF271F8B9CFA}"/>
              </a:ext>
            </a:extLst>
          </p:cNvPr>
          <p:cNvSpPr txBox="1"/>
          <p:nvPr/>
        </p:nvSpPr>
        <p:spPr>
          <a:xfrm>
            <a:off x="5015589" y="3065503"/>
            <a:ext cx="400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417393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  <p:bldP spid="4" grpId="0" animBg="1"/>
      <p:bldP spid="5" grpId="0" animBg="1"/>
      <p:bldP spid="21" grpId="0"/>
      <p:bldP spid="13" grpId="0"/>
      <p:bldP spid="14" grpId="0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F58A99D2-2C8D-4E91-AE3D-0703DEF22576}"/>
              </a:ext>
            </a:extLst>
          </p:cNvPr>
          <p:cNvSpPr/>
          <p:nvPr/>
        </p:nvSpPr>
        <p:spPr>
          <a:xfrm>
            <a:off x="1689673" y="244625"/>
            <a:ext cx="95240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3200" b="1" dirty="0">
                <a:solidFill>
                  <a:schemeClr val="accent1"/>
                </a:solidFill>
              </a:rPr>
              <a:t>CALCOLO DEGLI INTEGRALI IN UN CAMPO VETTORIALE </a:t>
            </a:r>
            <a:endParaRPr lang="it-IT" sz="3200" dirty="0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4693F9E2-3F81-4667-87EB-6446D170882E}"/>
              </a:ext>
            </a:extLst>
          </p:cNvPr>
          <p:cNvSpPr txBox="1"/>
          <p:nvPr/>
        </p:nvSpPr>
        <p:spPr>
          <a:xfrm>
            <a:off x="558800" y="2025943"/>
            <a:ext cx="2604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3) INTEGRALE DI VOLUME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9961AF0B-56BD-4266-B7E8-A0D4EBB337B0}"/>
              </a:ext>
            </a:extLst>
          </p:cNvPr>
          <p:cNvSpPr txBox="1"/>
          <p:nvPr/>
        </p:nvSpPr>
        <p:spPr>
          <a:xfrm>
            <a:off x="5613400" y="2025943"/>
            <a:ext cx="326743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it-IT" dirty="0"/>
              <a:t>Su campo scalare </a:t>
            </a:r>
            <a:r>
              <a:rPr lang="it-IT" i="1" dirty="0">
                <a:latin typeface="Symbol" panose="05050102010706020507" pitchFamily="18" charset="2"/>
              </a:rPr>
              <a:t>f</a:t>
            </a:r>
            <a:r>
              <a:rPr lang="it-IT" dirty="0">
                <a:latin typeface="Symbol" panose="05050102010706020507" pitchFamily="18" charset="2"/>
              </a:rPr>
              <a:t> </a:t>
            </a:r>
            <a:r>
              <a:rPr lang="it-IT" dirty="0"/>
              <a:t>o vettoriale </a:t>
            </a:r>
            <a:r>
              <a:rPr lang="it-IT" b="1" dirty="0"/>
              <a:t>F</a:t>
            </a:r>
            <a:endParaRPr lang="it-IT" dirty="0"/>
          </a:p>
        </p:txBody>
      </p: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D8211D6E-16F0-4D54-9EE5-531ECBC1F3C4}"/>
              </a:ext>
            </a:extLst>
          </p:cNvPr>
          <p:cNvCxnSpPr>
            <a:cxnSpLocks/>
          </p:cNvCxnSpPr>
          <p:nvPr/>
        </p:nvCxnSpPr>
        <p:spPr>
          <a:xfrm flipH="1">
            <a:off x="4614333" y="2395275"/>
            <a:ext cx="2320933" cy="1057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0E3F41A4-731D-4D22-9E66-225709614E63}"/>
              </a:ext>
            </a:extLst>
          </p:cNvPr>
          <p:cNvCxnSpPr>
            <a:cxnSpLocks/>
          </p:cNvCxnSpPr>
          <p:nvPr/>
        </p:nvCxnSpPr>
        <p:spPr>
          <a:xfrm>
            <a:off x="8329942" y="2395275"/>
            <a:ext cx="899790" cy="954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uppo 4">
            <a:extLst>
              <a:ext uri="{FF2B5EF4-FFF2-40B4-BE49-F238E27FC236}">
                <a16:creationId xmlns:a16="http://schemas.microsoft.com/office/drawing/2014/main" id="{31750FD1-B2E2-4017-982B-E5BC05B69DEA}"/>
              </a:ext>
            </a:extLst>
          </p:cNvPr>
          <p:cNvGrpSpPr/>
          <p:nvPr/>
        </p:nvGrpSpPr>
        <p:grpSpPr>
          <a:xfrm>
            <a:off x="2319867" y="3217335"/>
            <a:ext cx="2554802" cy="794908"/>
            <a:chOff x="2192867" y="2565401"/>
            <a:chExt cx="2554802" cy="7949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asellaDiTesto 25">
                  <a:extLst>
                    <a:ext uri="{FF2B5EF4-FFF2-40B4-BE49-F238E27FC236}">
                      <a16:creationId xmlns:a16="http://schemas.microsoft.com/office/drawing/2014/main" id="{E175D99A-1408-44FA-A449-20BB4650701B}"/>
                    </a:ext>
                  </a:extLst>
                </p:cNvPr>
                <p:cNvSpPr txBox="1"/>
                <p:nvPr/>
              </p:nvSpPr>
              <p:spPr>
                <a:xfrm>
                  <a:off x="2192867" y="2604076"/>
                  <a:ext cx="2554802" cy="7562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it-IT" i="0" smtClean="0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it-IT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ctrlP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it-IT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func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nary>
                          <m:naryPr>
                            <m:ctrlPr>
                              <a:rPr lang="it-IT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sub>
                          <m:sup/>
                          <m:e>
                            <m:r>
                              <a:rPr lang="it-IT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𝑑𝑉</m:t>
                            </m:r>
                          </m:e>
                        </m:nary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6" name="CasellaDiTesto 25">
                  <a:extLst>
                    <a:ext uri="{FF2B5EF4-FFF2-40B4-BE49-F238E27FC236}">
                      <a16:creationId xmlns:a16="http://schemas.microsoft.com/office/drawing/2014/main" id="{E175D99A-1408-44FA-A449-20BB465070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2867" y="2604076"/>
                  <a:ext cx="2554802" cy="75623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Parallelogramma 3">
              <a:extLst>
                <a:ext uri="{FF2B5EF4-FFF2-40B4-BE49-F238E27FC236}">
                  <a16:creationId xmlns:a16="http://schemas.microsoft.com/office/drawing/2014/main" id="{2C510B7E-10E3-4BF7-9897-9E96DDCB9519}"/>
                </a:ext>
              </a:extLst>
            </p:cNvPr>
            <p:cNvSpPr/>
            <p:nvPr/>
          </p:nvSpPr>
          <p:spPr>
            <a:xfrm>
              <a:off x="4114800" y="2565401"/>
              <a:ext cx="372533" cy="235506"/>
            </a:xfrm>
            <a:prstGeom prst="parallelogram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F3948367-785F-4009-8FCF-12D8BF325ABE}"/>
              </a:ext>
            </a:extLst>
          </p:cNvPr>
          <p:cNvGrpSpPr/>
          <p:nvPr/>
        </p:nvGrpSpPr>
        <p:grpSpPr>
          <a:xfrm>
            <a:off x="8329942" y="3231536"/>
            <a:ext cx="2789610" cy="1277996"/>
            <a:chOff x="8202942" y="2579602"/>
            <a:chExt cx="2789610" cy="12779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CasellaDiTesto 32">
                  <a:extLst>
                    <a:ext uri="{FF2B5EF4-FFF2-40B4-BE49-F238E27FC236}">
                      <a16:creationId xmlns:a16="http://schemas.microsoft.com/office/drawing/2014/main" id="{0B4C5A46-4B18-4CBC-8BD3-129F22BC813E}"/>
                    </a:ext>
                  </a:extLst>
                </p:cNvPr>
                <p:cNvSpPr txBox="1"/>
                <p:nvPr/>
              </p:nvSpPr>
              <p:spPr>
                <a:xfrm>
                  <a:off x="8202942" y="2604075"/>
                  <a:ext cx="2506520" cy="7562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it-IT" i="0" smtClean="0">
                                    <a:latin typeface="Cambria Math" panose="020405030504060302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it-IT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→0</m:t>
                                </m:r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ctrlPr>
                                  <a:rPr lang="it-IT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it-IT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it-IT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sSub>
                                  <m:sSubPr>
                                    <m:ctrlPr>
                                      <a:rPr lang="it-IT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func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nary>
                          <m:naryPr>
                            <m:ctrlPr>
                              <a:rPr lang="it-IT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sub>
                          <m:sup/>
                          <m:e>
                            <m:acc>
                              <m:accPr>
                                <m:chr m:val="⃗"/>
                                <m:ctrlPr>
                                  <a:rPr lang="it-IT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</m:acc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𝑑𝑉</m:t>
                            </m:r>
                          </m:e>
                        </m:nary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33" name="CasellaDiTesto 32">
                  <a:extLst>
                    <a:ext uri="{FF2B5EF4-FFF2-40B4-BE49-F238E27FC236}">
                      <a16:creationId xmlns:a16="http://schemas.microsoft.com/office/drawing/2014/main" id="{0B4C5A46-4B18-4CBC-8BD3-129F22BC81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2942" y="2604075"/>
                  <a:ext cx="2506520" cy="75623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B7ED8927-FD42-4976-9B50-B45319ABB654}"/>
                </a:ext>
              </a:extLst>
            </p:cNvPr>
            <p:cNvSpPr txBox="1"/>
            <p:nvPr/>
          </p:nvSpPr>
          <p:spPr>
            <a:xfrm>
              <a:off x="8202942" y="3488266"/>
              <a:ext cx="2789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Ovvero tre equazioni scalari</a:t>
              </a:r>
            </a:p>
          </p:txBody>
        </p:sp>
        <p:sp>
          <p:nvSpPr>
            <p:cNvPr id="13" name="Parallelogramma 12">
              <a:extLst>
                <a:ext uri="{FF2B5EF4-FFF2-40B4-BE49-F238E27FC236}">
                  <a16:creationId xmlns:a16="http://schemas.microsoft.com/office/drawing/2014/main" id="{B43D3F1E-8B28-4CEA-887B-9713530C17AC}"/>
                </a:ext>
              </a:extLst>
            </p:cNvPr>
            <p:cNvSpPr/>
            <p:nvPr/>
          </p:nvSpPr>
          <p:spPr>
            <a:xfrm>
              <a:off x="10026472" y="2579602"/>
              <a:ext cx="237067" cy="235506"/>
            </a:xfrm>
            <a:prstGeom prst="parallelogram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360366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>
            <a:extLst>
              <a:ext uri="{FF2B5EF4-FFF2-40B4-BE49-F238E27FC236}">
                <a16:creationId xmlns:a16="http://schemas.microsoft.com/office/drawing/2014/main" id="{3C87DD9C-ECD5-46C2-99A5-367BE95E2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7401"/>
            <a:ext cx="9144000" cy="1655762"/>
          </a:xfrm>
        </p:spPr>
        <p:txBody>
          <a:bodyPr>
            <a:normAutofit/>
          </a:bodyPr>
          <a:lstStyle/>
          <a:p>
            <a:r>
              <a:rPr lang="it-IT" sz="3200" dirty="0">
                <a:latin typeface="Bahnschrift" panose="020B0502040204020203" pitchFamily="34" charset="0"/>
                <a:cs typeface="Aparajita" panose="020B0502040204020203" pitchFamily="18" charset="0"/>
              </a:rPr>
              <a:t>TEOREMA DELLA DIVERGENZA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tangolo 3">
                <a:extLst>
                  <a:ext uri="{FF2B5EF4-FFF2-40B4-BE49-F238E27FC236}">
                    <a16:creationId xmlns:a16="http://schemas.microsoft.com/office/drawing/2014/main" id="{91DF9B7B-C436-41B3-A6CC-9E4D21C6894F}"/>
                  </a:ext>
                </a:extLst>
              </p:cNvPr>
              <p:cNvSpPr/>
              <p:nvPr/>
            </p:nvSpPr>
            <p:spPr>
              <a:xfrm>
                <a:off x="519429" y="1908091"/>
                <a:ext cx="5110577" cy="39326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it-IT" sz="2400" dirty="0">
                    <a:latin typeface="Bahnschrift" panose="020B0502040204020203" pitchFamily="34" charset="0"/>
                  </a:rPr>
                  <a:t>Su un sistema di assi cartesiani costruiamo un cubo di spigoli</a:t>
                </a:r>
                <a14:m>
                  <m:oMath xmlns:m="http://schemas.openxmlformats.org/officeDocument/2006/math">
                    <m:r>
                      <a:rPr lang="it-IT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400" i="1">
                        <a:latin typeface="Cambria Math" panose="02040503050406030204" pitchFamily="18" charset="0"/>
                      </a:rPr>
                      <m:t>𝛥</m:t>
                    </m:r>
                    <m:r>
                      <a:rPr lang="it-IT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400" i="1">
                        <a:latin typeface="Cambria Math" panose="02040503050406030204" pitchFamily="18" charset="0"/>
                      </a:rPr>
                      <m:t>𝛥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t-IT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400" i="1">
                        <a:latin typeface="Cambria Math" panose="02040503050406030204" pitchFamily="18" charset="0"/>
                      </a:rPr>
                      <m:t>𝛥</m:t>
                    </m:r>
                    <m:r>
                      <a:rPr lang="it-IT" sz="24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it-IT" sz="2400" dirty="0">
                    <a:latin typeface="Bahnschrift" panose="020B0502040204020203" pitchFamily="34" charset="0"/>
                  </a:rPr>
                  <a:t>. </a:t>
                </a:r>
              </a:p>
              <a:p>
                <a:pPr algn="ctr"/>
                <a:r>
                  <a:rPr lang="it-IT" sz="2400" dirty="0">
                    <a:latin typeface="Bahnschrift" panose="020B0502040204020203" pitchFamily="34" charset="0"/>
                  </a:rPr>
                  <a:t>Vogliamo calcolare il flusso di </a:t>
                </a:r>
                <a:r>
                  <a:rPr lang="it-IT" sz="2400" b="1" i="1" dirty="0">
                    <a:latin typeface="Bahnschrift" panose="020B0502040204020203" pitchFamily="34" charset="0"/>
                  </a:rPr>
                  <a:t>F</a:t>
                </a:r>
                <a:r>
                  <a:rPr lang="it-IT" sz="2400" dirty="0">
                    <a:latin typeface="Bahnschrift" panose="020B0502040204020203" pitchFamily="34" charset="0"/>
                  </a:rPr>
                  <a:t> attraverso le sei superfici. </a:t>
                </a:r>
              </a:p>
              <a:p>
                <a:pPr algn="ctr"/>
                <a:endParaRPr lang="it-IT" sz="2400" dirty="0">
                  <a:latin typeface="Bahnschrift" panose="020B0502040204020203" pitchFamily="34" charset="0"/>
                </a:endParaRPr>
              </a:p>
              <a:p>
                <a:pPr algn="ctr"/>
                <a:r>
                  <a:rPr lang="it-IT" sz="2400" dirty="0">
                    <a:latin typeface="Bahnschrift" panose="020B0502040204020203" pitchFamily="34" charset="0"/>
                  </a:rPr>
                  <a:t>Facciamo il calcolo inizialmente su due superfici e poi estenderemo il calcolo a tutte le superfici. </a:t>
                </a:r>
              </a:p>
              <a:p>
                <a:pPr algn="ctr"/>
                <a:r>
                  <a:rPr lang="it-IT" sz="2400" dirty="0">
                    <a:latin typeface="Bahnschrift" panose="020B0502040204020203" pitchFamily="34" charset="0"/>
                  </a:rPr>
                  <a:t>Il flusso è definito come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supHide m:val="on"/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it-IT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𝑆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it-IT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</m:acc>
                        <m:acc>
                          <m:accPr>
                            <m:chr m:val="̂"/>
                            <m:ctrlPr>
                              <a:rPr lang="it-IT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it-IT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ⅆ</m:t>
                        </m:r>
                        <m:r>
                          <a:rPr lang="it-IT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</m:nary>
                  </m:oMath>
                </a14:m>
                <a:r>
                  <a:rPr lang="it-IT" sz="2400" dirty="0">
                    <a:latin typeface="Bahnschrift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Rettangolo 3">
                <a:extLst>
                  <a:ext uri="{FF2B5EF4-FFF2-40B4-BE49-F238E27FC236}">
                    <a16:creationId xmlns:a16="http://schemas.microsoft.com/office/drawing/2014/main" id="{91DF9B7B-C436-41B3-A6CC-9E4D21C689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29" y="1908091"/>
                <a:ext cx="5110577" cy="3932615"/>
              </a:xfrm>
              <a:prstGeom prst="rect">
                <a:avLst/>
              </a:prstGeom>
              <a:blipFill>
                <a:blip r:embed="rId2"/>
                <a:stretch>
                  <a:fillRect l="-238" t="-1240" r="-178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bo 4">
            <a:extLst>
              <a:ext uri="{FF2B5EF4-FFF2-40B4-BE49-F238E27FC236}">
                <a16:creationId xmlns:a16="http://schemas.microsoft.com/office/drawing/2014/main" id="{7D23C8FD-EF87-4C85-A970-263F3A1B095C}"/>
              </a:ext>
            </a:extLst>
          </p:cNvPr>
          <p:cNvSpPr/>
          <p:nvPr/>
        </p:nvSpPr>
        <p:spPr>
          <a:xfrm>
            <a:off x="7785717" y="2385874"/>
            <a:ext cx="2299316" cy="2086252"/>
          </a:xfrm>
          <a:prstGeom prst="cub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566A51E7-1013-42DF-8670-FEE25E4A62F2}"/>
              </a:ext>
            </a:extLst>
          </p:cNvPr>
          <p:cNvCxnSpPr>
            <a:cxnSpLocks/>
          </p:cNvCxnSpPr>
          <p:nvPr/>
        </p:nvCxnSpPr>
        <p:spPr>
          <a:xfrm flipV="1">
            <a:off x="8291743" y="1414370"/>
            <a:ext cx="0" cy="25450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583ADEE1-59F8-42E0-AA4A-9A00FCC7D38D}"/>
              </a:ext>
            </a:extLst>
          </p:cNvPr>
          <p:cNvCxnSpPr/>
          <p:nvPr/>
        </p:nvCxnSpPr>
        <p:spPr>
          <a:xfrm>
            <a:off x="8291743" y="3959441"/>
            <a:ext cx="28497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EAAED379-8628-4251-BF08-784703242068}"/>
              </a:ext>
            </a:extLst>
          </p:cNvPr>
          <p:cNvCxnSpPr/>
          <p:nvPr/>
        </p:nvCxnSpPr>
        <p:spPr>
          <a:xfrm flipH="1">
            <a:off x="7190913" y="3959441"/>
            <a:ext cx="1100830" cy="11274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E246467-3AD9-4964-9A99-140177F2CA1F}"/>
              </a:ext>
            </a:extLst>
          </p:cNvPr>
          <p:cNvSpPr txBox="1"/>
          <p:nvPr/>
        </p:nvSpPr>
        <p:spPr>
          <a:xfrm>
            <a:off x="8291743" y="1339166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z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52C0454-BBDF-4F11-9357-6C8D93DE2CF1}"/>
              </a:ext>
            </a:extLst>
          </p:cNvPr>
          <p:cNvSpPr txBox="1"/>
          <p:nvPr/>
        </p:nvSpPr>
        <p:spPr>
          <a:xfrm>
            <a:off x="10852615" y="395944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y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D46F3B4-1071-4FC6-B468-2B2B82293A39}"/>
              </a:ext>
            </a:extLst>
          </p:cNvPr>
          <p:cNvSpPr txBox="1"/>
          <p:nvPr/>
        </p:nvSpPr>
        <p:spPr>
          <a:xfrm>
            <a:off x="6906860" y="478017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05A17C65-F62E-4BB4-B0AC-3EA3927981CC}"/>
                  </a:ext>
                </a:extLst>
              </p:cNvPr>
              <p:cNvSpPr txBox="1"/>
              <p:nvPr/>
            </p:nvSpPr>
            <p:spPr>
              <a:xfrm>
                <a:off x="7572652" y="4541560"/>
                <a:ext cx="11594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(x+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𝛥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t-IT" dirty="0"/>
                  <a:t>,</a:t>
                </a:r>
                <a:r>
                  <a:rPr lang="it-IT" dirty="0" err="1"/>
                  <a:t>y,z</a:t>
                </a:r>
                <a:r>
                  <a:rPr lang="it-IT" dirty="0"/>
                  <a:t>)</a:t>
                </a: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05A17C65-F62E-4BB4-B0AC-3EA3927981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2652" y="4541560"/>
                <a:ext cx="1159420" cy="369332"/>
              </a:xfrm>
              <a:prstGeom prst="rect">
                <a:avLst/>
              </a:prstGeom>
              <a:blipFill>
                <a:blip r:embed="rId3"/>
                <a:stretch>
                  <a:fillRect l="-4211" t="-8197" r="-3684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e 16">
            <a:extLst>
              <a:ext uri="{FF2B5EF4-FFF2-40B4-BE49-F238E27FC236}">
                <a16:creationId xmlns:a16="http://schemas.microsoft.com/office/drawing/2014/main" id="{31E60A86-D410-4B77-A31E-BCEEFDAE2815}"/>
              </a:ext>
            </a:extLst>
          </p:cNvPr>
          <p:cNvSpPr/>
          <p:nvPr/>
        </p:nvSpPr>
        <p:spPr>
          <a:xfrm>
            <a:off x="7785717" y="4428874"/>
            <a:ext cx="45719" cy="500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5058731F-D14E-42FB-97F4-EA18A95F11A2}"/>
                  </a:ext>
                </a:extLst>
              </p:cNvPr>
              <p:cNvSpPr txBox="1"/>
              <p:nvPr/>
            </p:nvSpPr>
            <p:spPr>
              <a:xfrm>
                <a:off x="9101302" y="4541560"/>
                <a:ext cx="17513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(x+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𝛥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t-IT" dirty="0"/>
                  <a:t>, y+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5058731F-D14E-42FB-97F4-EA18A95F11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1302" y="4541560"/>
                <a:ext cx="1751313" cy="369332"/>
              </a:xfrm>
              <a:prstGeom prst="rect">
                <a:avLst/>
              </a:prstGeom>
              <a:blipFill>
                <a:blip r:embed="rId4"/>
                <a:stretch>
                  <a:fillRect l="-3136" t="-8197" r="-348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2331ACDD-AD69-4A77-BCAB-59680A2EE5A4}"/>
                  </a:ext>
                </a:extLst>
              </p:cNvPr>
              <p:cNvSpPr txBox="1"/>
              <p:nvPr/>
            </p:nvSpPr>
            <p:spPr>
              <a:xfrm>
                <a:off x="10085033" y="3505067"/>
                <a:ext cx="1338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(x, y+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it-IT" dirty="0"/>
                  <a:t>) </a:t>
                </a:r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2331ACDD-AD69-4A77-BCAB-59680A2EE5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5033" y="3505067"/>
                <a:ext cx="1338764" cy="369332"/>
              </a:xfrm>
              <a:prstGeom prst="rect">
                <a:avLst/>
              </a:prstGeom>
              <a:blipFill>
                <a:blip r:embed="rId5"/>
                <a:stretch>
                  <a:fillRect l="-3636" t="-9836" r="-3182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ttangolo 20">
                <a:extLst>
                  <a:ext uri="{FF2B5EF4-FFF2-40B4-BE49-F238E27FC236}">
                    <a16:creationId xmlns:a16="http://schemas.microsoft.com/office/drawing/2014/main" id="{94A6B68B-9975-4B47-9557-3222F45251E5}"/>
                  </a:ext>
                </a:extLst>
              </p:cNvPr>
              <p:cNvSpPr/>
              <p:nvPr/>
            </p:nvSpPr>
            <p:spPr>
              <a:xfrm>
                <a:off x="8191010" y="3974478"/>
                <a:ext cx="86831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it-IT" dirty="0"/>
                  <a:t>(x, y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21" name="Rettangolo 20">
                <a:extLst>
                  <a:ext uri="{FF2B5EF4-FFF2-40B4-BE49-F238E27FC236}">
                    <a16:creationId xmlns:a16="http://schemas.microsoft.com/office/drawing/2014/main" id="{94A6B68B-9975-4B47-9557-3222F45251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010" y="3974478"/>
                <a:ext cx="868315" cy="369332"/>
              </a:xfrm>
              <a:prstGeom prst="rect">
                <a:avLst/>
              </a:prstGeom>
              <a:blipFill>
                <a:blip r:embed="rId6"/>
                <a:stretch>
                  <a:fillRect l="-6338" t="-9836" r="-1408" b="-245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e 21">
            <a:extLst>
              <a:ext uri="{FF2B5EF4-FFF2-40B4-BE49-F238E27FC236}">
                <a16:creationId xmlns:a16="http://schemas.microsoft.com/office/drawing/2014/main" id="{642A80C1-CDD2-471D-A6BA-DCA21326AD9C}"/>
              </a:ext>
            </a:extLst>
          </p:cNvPr>
          <p:cNvSpPr/>
          <p:nvPr/>
        </p:nvSpPr>
        <p:spPr>
          <a:xfrm>
            <a:off x="9545244" y="4433445"/>
            <a:ext cx="45719" cy="500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60ACC6C2-7327-463B-8C07-35EF7E56EAEB}"/>
              </a:ext>
            </a:extLst>
          </p:cNvPr>
          <p:cNvSpPr/>
          <p:nvPr/>
        </p:nvSpPr>
        <p:spPr>
          <a:xfrm>
            <a:off x="10062174" y="3930981"/>
            <a:ext cx="45719" cy="500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B77AC1A8-A9D8-4A59-8A26-3BF3A01757DC}"/>
              </a:ext>
            </a:extLst>
          </p:cNvPr>
          <p:cNvSpPr/>
          <p:nvPr/>
        </p:nvSpPr>
        <p:spPr>
          <a:xfrm>
            <a:off x="8280314" y="3924390"/>
            <a:ext cx="45719" cy="500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C183450-64D9-40CF-A6F4-9C260FB738D9}"/>
              </a:ext>
            </a:extLst>
          </p:cNvPr>
          <p:cNvSpPr txBox="1"/>
          <p:nvPr/>
        </p:nvSpPr>
        <p:spPr>
          <a:xfrm>
            <a:off x="6725567" y="2733532"/>
            <a:ext cx="362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4139445F-0824-42C1-8C6F-82FBF3BD42C8}"/>
              </a:ext>
            </a:extLst>
          </p:cNvPr>
          <p:cNvSpPr txBox="1"/>
          <p:nvPr/>
        </p:nvSpPr>
        <p:spPr>
          <a:xfrm>
            <a:off x="10498544" y="2528148"/>
            <a:ext cx="362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2</a:t>
            </a:r>
          </a:p>
        </p:txBody>
      </p:sp>
      <p:cxnSp>
        <p:nvCxnSpPr>
          <p:cNvPr id="8" name="Connettore curvo 7">
            <a:extLst>
              <a:ext uri="{FF2B5EF4-FFF2-40B4-BE49-F238E27FC236}">
                <a16:creationId xmlns:a16="http://schemas.microsoft.com/office/drawing/2014/main" id="{AED81448-7382-4BB9-9801-A88B293E163E}"/>
              </a:ext>
            </a:extLst>
          </p:cNvPr>
          <p:cNvCxnSpPr>
            <a:cxnSpLocks/>
          </p:cNvCxnSpPr>
          <p:nvPr/>
        </p:nvCxnSpPr>
        <p:spPr>
          <a:xfrm>
            <a:off x="6968941" y="2947408"/>
            <a:ext cx="667661" cy="48159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curvo 10">
            <a:extLst>
              <a:ext uri="{FF2B5EF4-FFF2-40B4-BE49-F238E27FC236}">
                <a16:creationId xmlns:a16="http://schemas.microsoft.com/office/drawing/2014/main" id="{6AFB2B00-7136-4C93-9A07-086D32C94E05}"/>
              </a:ext>
            </a:extLst>
          </p:cNvPr>
          <p:cNvCxnSpPr>
            <a:stCxn id="25" idx="2"/>
          </p:cNvCxnSpPr>
          <p:nvPr/>
        </p:nvCxnSpPr>
        <p:spPr>
          <a:xfrm rot="5400000">
            <a:off x="10069778" y="2742873"/>
            <a:ext cx="455453" cy="76466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051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3" grpId="0"/>
      <p:bldP spid="14" grpId="0"/>
      <p:bldP spid="15" grpId="0"/>
      <p:bldP spid="16" grpId="0"/>
      <p:bldP spid="17" grpId="0" animBg="1"/>
      <p:bldP spid="19" grpId="0"/>
      <p:bldP spid="20" grpId="0"/>
      <p:bldP spid="21" grpId="0"/>
      <p:bldP spid="22" grpId="0" animBg="1"/>
      <p:bldP spid="23" grpId="0" animBg="1"/>
      <p:bldP spid="24" grpId="0" animBg="1"/>
      <p:bldP spid="2" grpId="0"/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tangolo 3">
                <a:extLst>
                  <a:ext uri="{FF2B5EF4-FFF2-40B4-BE49-F238E27FC236}">
                    <a16:creationId xmlns:a16="http://schemas.microsoft.com/office/drawing/2014/main" id="{7B3BCB8B-7D7C-45C9-A205-B6B1455C4A51}"/>
                  </a:ext>
                </a:extLst>
              </p:cNvPr>
              <p:cNvSpPr/>
              <p:nvPr/>
            </p:nvSpPr>
            <p:spPr>
              <a:xfrm>
                <a:off x="2796050" y="645829"/>
                <a:ext cx="6060826" cy="7509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supHide m:val="on"/>
                        <m:ctrlPr>
                          <a:rPr lang="it-IT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it-IT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𝑆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it-IT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</m:acc>
                        <m:acc>
                          <m:accPr>
                            <m:chr m:val="̂"/>
                            <m:ctrlPr>
                              <a:rPr lang="it-IT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it-IT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ⅆ</m:t>
                        </m:r>
                        <m:r>
                          <a:rPr lang="it-IT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</m:nary>
                  </m:oMath>
                </a14:m>
                <a:r>
                  <a:rPr lang="it-IT" sz="12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it-IT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supHide m:val="on"/>
                        <m:ctrlPr>
                          <a:rPr lang="it-IT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it-IT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it-IT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</m:acc>
                        <m:acc>
                          <m:accPr>
                            <m:chr m:val="̂"/>
                            <m:ctrlPr>
                              <a:rPr lang="it-IT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it-IT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ⅆ</m:t>
                        </m:r>
                        <m:r>
                          <a:rPr lang="it-IT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</m:nary>
                  </m:oMath>
                </a14:m>
                <a:r>
                  <a:rPr lang="it-IT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24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it-IT" sz="1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supHide m:val="on"/>
                        <m:ctrlPr>
                          <a:rPr lang="it-IT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it-IT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it-IT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</m:acc>
                        <m:acc>
                          <m:accPr>
                            <m:chr m:val="̂"/>
                            <m:ctrlPr>
                              <a:rPr lang="it-IT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it-IT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ⅆ</m:t>
                        </m:r>
                        <m:r>
                          <a:rPr lang="it-IT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</m:nary>
                  </m:oMath>
                </a14:m>
                <a:r>
                  <a:rPr lang="it-IT" sz="24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+ … +</a:t>
                </a:r>
                <a:r>
                  <a:rPr lang="it-IT" sz="40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supHide m:val="on"/>
                        <m:ctrlPr>
                          <a:rPr lang="it-IT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it-IT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6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it-IT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</m:acc>
                        <m:acc>
                          <m:accPr>
                            <m:chr m:val="̂"/>
                            <m:ctrlPr>
                              <a:rPr lang="it-IT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it-IT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ⅆ</m:t>
                        </m:r>
                        <m:r>
                          <a:rPr lang="it-IT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</m:nary>
                  </m:oMath>
                </a14:m>
                <a:endParaRPr lang="it-IT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ttangolo 3">
                <a:extLst>
                  <a:ext uri="{FF2B5EF4-FFF2-40B4-BE49-F238E27FC236}">
                    <a16:creationId xmlns:a16="http://schemas.microsoft.com/office/drawing/2014/main" id="{7B3BCB8B-7D7C-45C9-A205-B6B1455C4A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050" y="645829"/>
                <a:ext cx="6060826" cy="750975"/>
              </a:xfrm>
              <a:prstGeom prst="rect">
                <a:avLst/>
              </a:prstGeom>
              <a:blipFill>
                <a:blip r:embed="rId2"/>
                <a:stretch>
                  <a:fillRect b="-569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sellaDiTesto 4">
            <a:extLst>
              <a:ext uri="{FF2B5EF4-FFF2-40B4-BE49-F238E27FC236}">
                <a16:creationId xmlns:a16="http://schemas.microsoft.com/office/drawing/2014/main" id="{9CE296E3-E84F-4ED5-8446-B317E43DCA58}"/>
              </a:ext>
            </a:extLst>
          </p:cNvPr>
          <p:cNvSpPr txBox="1"/>
          <p:nvPr/>
        </p:nvSpPr>
        <p:spPr>
          <a:xfrm>
            <a:off x="3869327" y="322562"/>
            <a:ext cx="3829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Bahnschrift" panose="020B0502040204020203" pitchFamily="34" charset="0"/>
              </a:rPr>
              <a:t>Dividiamo l’integrale in più integrali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F467EC26-86B2-4447-839D-0D1212A153F9}"/>
                  </a:ext>
                </a:extLst>
              </p:cNvPr>
              <p:cNvSpPr/>
              <p:nvPr/>
            </p:nvSpPr>
            <p:spPr>
              <a:xfrm>
                <a:off x="108496" y="2043885"/>
                <a:ext cx="5006820" cy="6422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supHide m:val="on"/>
                        <m:ctrlPr>
                          <a:rPr lang="it-IT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it-IT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it-IT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</m:acc>
                        <m:acc>
                          <m:accPr>
                            <m:chr m:val="̂"/>
                            <m:ctrlPr>
                              <a:rPr lang="it-IT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it-IT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ⅆ</m:t>
                        </m:r>
                        <m:r>
                          <a:rPr lang="it-IT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</m:nary>
                  </m:oMath>
                </a14:m>
                <a:r>
                  <a:rPr lang="it-IT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it-IT" sz="24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-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supHide m:val="on"/>
                        <m:ctrlPr>
                          <a:rPr lang="it-IT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it-IT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it-IT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it-IT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it-IT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𝑑𝑥𝑑𝑧</m:t>
                        </m:r>
                      </m:e>
                    </m:nary>
                  </m:oMath>
                </a14:m>
                <a:r>
                  <a:rPr lang="it-IT" sz="24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≈</m:t>
                    </m:r>
                  </m:oMath>
                </a14:m>
                <a:r>
                  <a:rPr lang="it-IT" sz="24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it-IT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it-IT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  <m:r>
                      <a:rPr lang="it-IT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(1)</m:t>
                    </m:r>
                    <m:r>
                      <a:rPr lang="it-IT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𝛥</m:t>
                    </m:r>
                    <m:r>
                      <a:rPr lang="it-IT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it-IT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it-IT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𝛥</m:t>
                    </m:r>
                    <m:r>
                      <a:rPr lang="it-IT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𝑧</m:t>
                    </m:r>
                  </m:oMath>
                </a14:m>
                <a:endParaRPr lang="it-IT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F467EC26-86B2-4447-839D-0D1212A153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96" y="2043885"/>
                <a:ext cx="5006820" cy="642227"/>
              </a:xfrm>
              <a:prstGeom prst="rect">
                <a:avLst/>
              </a:prstGeom>
              <a:blipFill>
                <a:blip r:embed="rId3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sellaDiTesto 6">
            <a:extLst>
              <a:ext uri="{FF2B5EF4-FFF2-40B4-BE49-F238E27FC236}">
                <a16:creationId xmlns:a16="http://schemas.microsoft.com/office/drawing/2014/main" id="{5C220360-8611-4272-9876-5661E6E0A168}"/>
              </a:ext>
            </a:extLst>
          </p:cNvPr>
          <p:cNvSpPr txBox="1"/>
          <p:nvPr/>
        </p:nvSpPr>
        <p:spPr>
          <a:xfrm>
            <a:off x="336502" y="1612885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Bahnschrift" panose="020B0502040204020203" pitchFamily="34" charset="0"/>
              </a:rPr>
              <a:t>Ma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A941AF3-C03C-46C9-A24A-07C58185EA84}"/>
              </a:ext>
            </a:extLst>
          </p:cNvPr>
          <p:cNvSpPr txBox="1"/>
          <p:nvPr/>
        </p:nvSpPr>
        <p:spPr>
          <a:xfrm>
            <a:off x="6570388" y="1612885"/>
            <a:ext cx="4057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Bahnschrift" panose="020B0502040204020203" pitchFamily="34" charset="0"/>
              </a:rPr>
              <a:t>Allo stesso modo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CB3B4402-BD4D-454A-BFE3-B5E2DCA177EC}"/>
                  </a:ext>
                </a:extLst>
              </p:cNvPr>
              <p:cNvSpPr/>
              <p:nvPr/>
            </p:nvSpPr>
            <p:spPr>
              <a:xfrm>
                <a:off x="6383884" y="2057892"/>
                <a:ext cx="4905830" cy="6422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supHide m:val="on"/>
                        <m:ctrlPr>
                          <a:rPr lang="it-IT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it-IT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it-IT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</m:acc>
                        <m:acc>
                          <m:accPr>
                            <m:chr m:val="̂"/>
                            <m:ctrlPr>
                              <a:rPr lang="it-IT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it-IT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ⅆ</m:t>
                        </m:r>
                        <m:r>
                          <a:rPr lang="it-IT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</m:nary>
                  </m:oMath>
                </a14:m>
                <a:r>
                  <a:rPr lang="it-IT" sz="12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it-IT" sz="24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 +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supHide m:val="on"/>
                        <m:ctrlPr>
                          <a:rPr lang="it-IT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it-IT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it-IT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it-IT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it-IT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𝑑𝑥𝑑𝑧</m:t>
                        </m:r>
                      </m:e>
                    </m:nary>
                  </m:oMath>
                </a14:m>
                <a:r>
                  <a:rPr lang="it-IT" sz="24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≈</m:t>
                    </m:r>
                  </m:oMath>
                </a14:m>
                <a:r>
                  <a:rPr lang="it-IT" sz="24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it-IT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  <m:r>
                      <a:rPr lang="it-IT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(2)</m:t>
                    </m:r>
                    <m:r>
                      <a:rPr lang="it-IT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𝛥</m:t>
                    </m:r>
                    <m:r>
                      <a:rPr lang="it-IT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it-IT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it-IT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𝛥</m:t>
                    </m:r>
                    <m:r>
                      <a:rPr lang="it-IT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𝑧</m:t>
                    </m:r>
                  </m:oMath>
                </a14:m>
                <a:endParaRPr lang="it-IT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CB3B4402-BD4D-454A-BFE3-B5E2DCA177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884" y="2057892"/>
                <a:ext cx="4905830" cy="642227"/>
              </a:xfrm>
              <a:prstGeom prst="rect">
                <a:avLst/>
              </a:prstGeom>
              <a:blipFill>
                <a:blip r:embed="rId4"/>
                <a:stretch>
                  <a:fillRect b="-761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E2257641-8D57-494B-82ED-37ECD42453B2}"/>
                  </a:ext>
                </a:extLst>
              </p:cNvPr>
              <p:cNvSpPr/>
              <p:nvPr/>
            </p:nvSpPr>
            <p:spPr>
              <a:xfrm>
                <a:off x="7479311" y="2743493"/>
                <a:ext cx="3531416" cy="741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 sz="24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it-IT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  <m:r>
                      <a:rPr lang="it-IT" sz="24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(1)</m:t>
                    </m:r>
                    <m:r>
                      <a:rPr lang="it-IT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it-IT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it-IT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it-IT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it-IT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r>
                          <a:rPr lang="it-IT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it-IT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den>
                    </m:f>
                    <m:r>
                      <a:rPr lang="it-IT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𝛥</m:t>
                    </m:r>
                    <m:r>
                      <a:rPr lang="it-IT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</m:oMath>
                </a14:m>
                <a:r>
                  <a:rPr lang="it-IT" sz="24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) </a:t>
                </a:r>
                <a14:m>
                  <m:oMath xmlns:m="http://schemas.openxmlformats.org/officeDocument/2006/math">
                    <m:r>
                      <a:rPr lang="it-IT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𝛥</m:t>
                    </m:r>
                    <m:r>
                      <a:rPr lang="it-IT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it-IT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it-IT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𝛥</m:t>
                    </m:r>
                    <m:r>
                      <a:rPr lang="it-IT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𝑧</m:t>
                    </m:r>
                  </m:oMath>
                </a14:m>
                <a:endParaRPr lang="it-IT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E2257641-8D57-494B-82ED-37ECD42453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311" y="2743493"/>
                <a:ext cx="3531416" cy="741421"/>
              </a:xfrm>
              <a:prstGeom prst="rect">
                <a:avLst/>
              </a:prstGeom>
              <a:blipFill>
                <a:blip r:embed="rId5"/>
                <a:stretch>
                  <a:fillRect l="-864" b="-163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CE5BFE1-4F77-446C-8738-4399511C476C}"/>
              </a:ext>
            </a:extLst>
          </p:cNvPr>
          <p:cNvSpPr txBox="1"/>
          <p:nvPr/>
        </p:nvSpPr>
        <p:spPr>
          <a:xfrm>
            <a:off x="108496" y="3818977"/>
            <a:ext cx="22759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Bahnschrift" panose="020B0502040204020203" pitchFamily="34" charset="0"/>
              </a:rPr>
              <a:t>Facendo lo stesso ragionamento per tutte le superfici e sommando, alla fine si ha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6C2E55C7-79E5-4EB8-AEA8-6ADC65369B89}"/>
                  </a:ext>
                </a:extLst>
              </p:cNvPr>
              <p:cNvSpPr/>
              <p:nvPr/>
            </p:nvSpPr>
            <p:spPr>
              <a:xfrm>
                <a:off x="2796050" y="3699640"/>
                <a:ext cx="6317179" cy="741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it-IT" sz="12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supHide m:val="on"/>
                        <m:ctrlPr>
                          <a:rPr lang="it-IT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it-IT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𝑆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it-IT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</m:acc>
                        <m:acc>
                          <m:accPr>
                            <m:chr m:val="̂"/>
                            <m:ctrlPr>
                              <a:rPr lang="it-IT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it-IT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ⅆ</m:t>
                        </m:r>
                        <m:r>
                          <a:rPr lang="it-IT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</m:nary>
                  </m:oMath>
                </a14:m>
                <a:r>
                  <a:rPr lang="it-IT" sz="24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it-IT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it-IT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it-IT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it-IT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it-IT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it-IT" sz="24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it-IT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it-IT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it-IT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r>
                          <a:rPr lang="it-IT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it-IT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it-IT" sz="24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it-IT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it-IT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it-IT" sz="24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sub>
                        </m:sSub>
                      </m:num>
                      <m:den>
                        <m:r>
                          <a:rPr lang="it-IT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𝜕</m:t>
                        </m:r>
                        <m:r>
                          <a:rPr lang="it-IT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it-IT" sz="24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) </a:t>
                </a:r>
                <a14:m>
                  <m:oMath xmlns:m="http://schemas.openxmlformats.org/officeDocument/2006/math">
                    <m:r>
                      <a:rPr lang="it-IT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𝛥</m:t>
                    </m:r>
                    <m:r>
                      <a:rPr lang="it-IT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it-IT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it-IT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𝛥</m:t>
                    </m:r>
                    <m:r>
                      <a:rPr lang="it-IT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it-IT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it-IT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𝛥</m:t>
                    </m:r>
                    <m:r>
                      <a:rPr lang="it-IT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𝑧</m:t>
                    </m:r>
                  </m:oMath>
                </a14:m>
                <a:r>
                  <a:rPr lang="it-IT" sz="24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div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it-IT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</m:acc>
                  </m:oMath>
                </a14:m>
                <a:r>
                  <a:rPr lang="it-IT" sz="24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𝛥</m:t>
                    </m:r>
                    <m:r>
                      <a:rPr lang="it-IT" sz="24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endParaRPr lang="it-IT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6C2E55C7-79E5-4EB8-AEA8-6ADC65369B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050" y="3699640"/>
                <a:ext cx="6317179" cy="741421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tangolo 12">
                <a:extLst>
                  <a:ext uri="{FF2B5EF4-FFF2-40B4-BE49-F238E27FC236}">
                    <a16:creationId xmlns:a16="http://schemas.microsoft.com/office/drawing/2014/main" id="{A4120028-1EB1-4040-8AC6-6B1AAD731480}"/>
                  </a:ext>
                </a:extLst>
              </p:cNvPr>
              <p:cNvSpPr/>
              <p:nvPr/>
            </p:nvSpPr>
            <p:spPr>
              <a:xfrm>
                <a:off x="3869327" y="5431252"/>
                <a:ext cx="4046492" cy="780919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>
                <a:spAutoFit/>
              </a:bodyPr>
              <a:lstStyle/>
              <a:p>
                <a:r>
                  <a:rPr lang="it-IT" sz="32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supHide m:val="on"/>
                        <m:ctrlPr>
                          <a:rPr lang="it-IT" sz="3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it-IT" sz="3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𝑆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it-IT" sz="32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it-IT" sz="32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</m:acc>
                        <m:acc>
                          <m:accPr>
                            <m:chr m:val="̂"/>
                            <m:ctrlPr>
                              <a:rPr lang="it-IT" sz="32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it-IT" sz="32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it-IT" sz="3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ⅆ</m:t>
                        </m:r>
                        <m:r>
                          <a:rPr lang="it-IT" sz="3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</m:nary>
                  </m:oMath>
                </a14:m>
                <a:r>
                  <a:rPr lang="it-IT" sz="32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grow m:val="on"/>
                        <m:supHide m:val="on"/>
                        <m:ctrlPr>
                          <a:rPr lang="it-IT" sz="3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it-IT" sz="3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it-IT" sz="32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div</m:t>
                        </m:r>
                        <m:r>
                          <a:rPr lang="it-IT" sz="32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acc>
                          <m:accPr>
                            <m:chr m:val="⃗"/>
                            <m:ctrlPr>
                              <a:rPr lang="it-IT" sz="32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it-IT" sz="32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</m:acc>
                        <m:r>
                          <a:rPr lang="it-IT" sz="32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it-IT" sz="32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it-IT" sz="3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</m:nary>
                  </m:oMath>
                </a14:m>
                <a:endParaRPr lang="it-IT" sz="3200" dirty="0"/>
              </a:p>
            </p:txBody>
          </p:sp>
        </mc:Choice>
        <mc:Fallback xmlns="">
          <p:sp>
            <p:nvSpPr>
              <p:cNvPr id="13" name="Rettangolo 12">
                <a:extLst>
                  <a:ext uri="{FF2B5EF4-FFF2-40B4-BE49-F238E27FC236}">
                    <a16:creationId xmlns:a16="http://schemas.microsoft.com/office/drawing/2014/main" id="{A4120028-1EB1-4040-8AC6-6B1AAD7314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9327" y="5431252"/>
                <a:ext cx="4046492" cy="780919"/>
              </a:xfrm>
              <a:prstGeom prst="rect">
                <a:avLst/>
              </a:prstGeom>
              <a:blipFill>
                <a:blip r:embed="rId7"/>
                <a:stretch>
                  <a:fillRect b="-1015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7E923A10-6915-4ED5-874C-30755939303B}"/>
                  </a:ext>
                </a:extLst>
              </p:cNvPr>
              <p:cNvSpPr txBox="1"/>
              <p:nvPr/>
            </p:nvSpPr>
            <p:spPr>
              <a:xfrm>
                <a:off x="641177" y="2720089"/>
                <a:ext cx="3228150" cy="7648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dirty="0">
                    <a:latin typeface="Bahnschrift" panose="020B0502040204020203" pitchFamily="34" charset="0"/>
                  </a:rPr>
                  <a:t>Il segno meno deriva dal fatto che la normale ha segno opposto rispetto a quello di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it-IT" sz="1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</m:acc>
                  </m:oMath>
                </a14:m>
                <a:endParaRPr lang="it-IT" sz="1400" dirty="0">
                  <a:latin typeface="Bahnschrift" panose="020B0502040204020203" pitchFamily="34" charset="0"/>
                </a:endParaRP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7E923A10-6915-4ED5-874C-307559393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177" y="2720089"/>
                <a:ext cx="3228150" cy="764825"/>
              </a:xfrm>
              <a:prstGeom prst="rect">
                <a:avLst/>
              </a:prstGeom>
              <a:blipFill>
                <a:blip r:embed="rId8"/>
                <a:stretch>
                  <a:fillRect l="-566" t="-1587" b="-71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F332D0CD-3352-430F-B452-A688A78670B1}"/>
              </a:ext>
            </a:extLst>
          </p:cNvPr>
          <p:cNvCxnSpPr/>
          <p:nvPr/>
        </p:nvCxnSpPr>
        <p:spPr>
          <a:xfrm flipV="1">
            <a:off x="1411550" y="2539014"/>
            <a:ext cx="115409" cy="2044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6954797A-F57E-4456-A642-AE0D42133B0B}"/>
              </a:ext>
            </a:extLst>
          </p:cNvPr>
          <p:cNvCxnSpPr>
            <a:cxnSpLocks/>
          </p:cNvCxnSpPr>
          <p:nvPr/>
        </p:nvCxnSpPr>
        <p:spPr>
          <a:xfrm flipV="1">
            <a:off x="2185531" y="4213110"/>
            <a:ext cx="610519" cy="2002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3426E70B-5F35-44C5-93A3-122C900DC932}"/>
                  </a:ext>
                </a:extLst>
              </p:cNvPr>
              <p:cNvSpPr txBox="1"/>
              <p:nvPr/>
            </p:nvSpPr>
            <p:spPr>
              <a:xfrm>
                <a:off x="3241358" y="5637045"/>
                <a:ext cx="3350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3426E70B-5F35-44C5-93A3-122C900DC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358" y="5637045"/>
                <a:ext cx="335027" cy="369332"/>
              </a:xfrm>
              <a:prstGeom prst="rect">
                <a:avLst/>
              </a:prstGeom>
              <a:blipFill>
                <a:blip r:embed="rId9"/>
                <a:stretch>
                  <a:fillRect l="-14545" r="-1272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3C545A78-D55F-400E-8DFB-020CFB0F9AAF}"/>
              </a:ext>
            </a:extLst>
          </p:cNvPr>
          <p:cNvCxnSpPr/>
          <p:nvPr/>
        </p:nvCxnSpPr>
        <p:spPr>
          <a:xfrm>
            <a:off x="8315809" y="5821711"/>
            <a:ext cx="3604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DED6394D-0458-45BB-A9FC-57B99B13C379}"/>
              </a:ext>
            </a:extLst>
          </p:cNvPr>
          <p:cNvSpPr txBox="1"/>
          <p:nvPr/>
        </p:nvSpPr>
        <p:spPr>
          <a:xfrm>
            <a:off x="949474" y="5436687"/>
            <a:ext cx="24057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Bahnschrift" panose="020B0502040204020203" pitchFamily="34" charset="0"/>
              </a:rPr>
              <a:t>Il Flusso di un campo vettoriale attraverso una superficie chiusa è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93067DCA-4769-424E-825B-4FB02AF87F4F}"/>
              </a:ext>
            </a:extLst>
          </p:cNvPr>
          <p:cNvSpPr txBox="1"/>
          <p:nvPr/>
        </p:nvSpPr>
        <p:spPr>
          <a:xfrm>
            <a:off x="8818797" y="5560101"/>
            <a:ext cx="24436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latin typeface="Bahnschrift" panose="020B0502040204020203" pitchFamily="34" charset="0"/>
              </a:rPr>
              <a:t>Con V volume contenuto dalla superficie S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EEBA38A0-2710-4987-8B28-8013282D3013}"/>
              </a:ext>
            </a:extLst>
          </p:cNvPr>
          <p:cNvSpPr txBox="1"/>
          <p:nvPr/>
        </p:nvSpPr>
        <p:spPr>
          <a:xfrm>
            <a:off x="3869327" y="6285390"/>
            <a:ext cx="406893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dirty="0">
                <a:latin typeface="Bahnschrift" panose="020B0502040204020203" pitchFamily="34" charset="0"/>
              </a:rPr>
              <a:t>Teorema della Divergenza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208956C-F500-49F5-A254-80F627085A1C}"/>
              </a:ext>
            </a:extLst>
          </p:cNvPr>
          <p:cNvSpPr txBox="1"/>
          <p:nvPr/>
        </p:nvSpPr>
        <p:spPr>
          <a:xfrm>
            <a:off x="1644073" y="4809227"/>
            <a:ext cx="9255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Nel caso di una regione di volume finito e di forma qualunque la relazione da usare è la seguente:</a:t>
            </a:r>
          </a:p>
        </p:txBody>
      </p:sp>
    </p:spTree>
    <p:extLst>
      <p:ext uri="{BB962C8B-B14F-4D97-AF65-F5344CB8AC3E}">
        <p14:creationId xmlns:p14="http://schemas.microsoft.com/office/powerpoint/2010/main" val="4219573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 animBg="1"/>
      <p:bldP spid="2" grpId="0"/>
      <p:bldP spid="17" grpId="0"/>
      <p:bldP spid="21" grpId="0"/>
      <p:bldP spid="22" grpId="0"/>
      <p:bldP spid="23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CC9E8A62-2BBE-4F1A-B0C9-556561B18CEE}"/>
              </a:ext>
            </a:extLst>
          </p:cNvPr>
          <p:cNvSpPr txBox="1"/>
          <p:nvPr/>
        </p:nvSpPr>
        <p:spPr>
          <a:xfrm>
            <a:off x="3870934" y="-4576"/>
            <a:ext cx="41825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>
                <a:latin typeface="Bahnschrift" panose="020B0502040204020203" pitchFamily="34" charset="0"/>
              </a:rPr>
              <a:t>TEOREMA DI STOKES 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4996B02F-7AC9-498C-AF40-6FF0A5DBD85B}"/>
              </a:ext>
            </a:extLst>
          </p:cNvPr>
          <p:cNvSpPr/>
          <p:nvPr/>
        </p:nvSpPr>
        <p:spPr>
          <a:xfrm>
            <a:off x="4511335" y="1287262"/>
            <a:ext cx="3169328" cy="16068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0BDC2FF3-F336-4586-AC78-1BE8C9AB3AC8}"/>
              </a:ext>
            </a:extLst>
          </p:cNvPr>
          <p:cNvSpPr/>
          <p:nvPr/>
        </p:nvSpPr>
        <p:spPr>
          <a:xfrm>
            <a:off x="4488475" y="1262848"/>
            <a:ext cx="45719" cy="488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ADFBA3DF-D43C-49DE-9FC3-1FBA315F876C}"/>
              </a:ext>
            </a:extLst>
          </p:cNvPr>
          <p:cNvSpPr/>
          <p:nvPr/>
        </p:nvSpPr>
        <p:spPr>
          <a:xfrm>
            <a:off x="4488474" y="2869706"/>
            <a:ext cx="45719" cy="488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63576EAA-F835-420A-8BCE-83AF0759859E}"/>
              </a:ext>
            </a:extLst>
          </p:cNvPr>
          <p:cNvSpPr/>
          <p:nvPr/>
        </p:nvSpPr>
        <p:spPr>
          <a:xfrm>
            <a:off x="7660760" y="2869706"/>
            <a:ext cx="45719" cy="488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2E404695-D487-4F46-A72E-42D071523A78}"/>
              </a:ext>
            </a:extLst>
          </p:cNvPr>
          <p:cNvSpPr/>
          <p:nvPr/>
        </p:nvSpPr>
        <p:spPr>
          <a:xfrm>
            <a:off x="7657803" y="1262848"/>
            <a:ext cx="45719" cy="4882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4D2F31D-EBA7-41CF-B78A-DE36A9473BD4}"/>
              </a:ext>
            </a:extLst>
          </p:cNvPr>
          <p:cNvSpPr txBox="1"/>
          <p:nvPr/>
        </p:nvSpPr>
        <p:spPr>
          <a:xfrm>
            <a:off x="4198421" y="2894120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latin typeface="Bahnschrift" panose="020B0502040204020203" pitchFamily="34" charset="0"/>
              </a:rPr>
              <a:t>(</a:t>
            </a:r>
            <a:r>
              <a:rPr lang="it-IT" sz="1600" dirty="0" err="1">
                <a:latin typeface="Bahnschrift" panose="020B0502040204020203" pitchFamily="34" charset="0"/>
              </a:rPr>
              <a:t>x,y</a:t>
            </a:r>
            <a:r>
              <a:rPr lang="it-IT" sz="1600" dirty="0">
                <a:latin typeface="Bahnschrift" panose="020B0502040204020203" pitchFamily="34" charset="0"/>
              </a:rPr>
              <a:t>)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FE3BBEE-67ED-41F6-B54F-FDD3E0754571}"/>
              </a:ext>
            </a:extLst>
          </p:cNvPr>
          <p:cNvSpPr txBox="1"/>
          <p:nvPr/>
        </p:nvSpPr>
        <p:spPr>
          <a:xfrm>
            <a:off x="4039723" y="924294"/>
            <a:ext cx="8915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(x, </a:t>
            </a:r>
            <a:r>
              <a:rPr lang="it-IT" sz="1600" dirty="0" err="1"/>
              <a:t>y+dy</a:t>
            </a:r>
            <a:r>
              <a:rPr lang="it-IT" sz="1600" dirty="0"/>
              <a:t>)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4ADD36C-37C3-494D-B43C-FE2783B66EA9}"/>
              </a:ext>
            </a:extLst>
          </p:cNvPr>
          <p:cNvSpPr txBox="1"/>
          <p:nvPr/>
        </p:nvSpPr>
        <p:spPr>
          <a:xfrm>
            <a:off x="7212007" y="2918534"/>
            <a:ext cx="886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(</a:t>
            </a:r>
            <a:r>
              <a:rPr lang="it-IT" sz="1600" dirty="0" err="1"/>
              <a:t>x+dx</a:t>
            </a:r>
            <a:r>
              <a:rPr lang="it-IT" sz="1600" dirty="0"/>
              <a:t>, y)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7BF17A7-5448-414F-896F-D6E1335A2F63}"/>
              </a:ext>
            </a:extLst>
          </p:cNvPr>
          <p:cNvSpPr txBox="1"/>
          <p:nvPr/>
        </p:nvSpPr>
        <p:spPr>
          <a:xfrm>
            <a:off x="7082999" y="924294"/>
            <a:ext cx="1189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(</a:t>
            </a:r>
            <a:r>
              <a:rPr lang="it-IT" sz="1600" dirty="0" err="1"/>
              <a:t>x+dx</a:t>
            </a:r>
            <a:r>
              <a:rPr lang="it-IT" sz="1600" dirty="0"/>
              <a:t>, </a:t>
            </a:r>
            <a:r>
              <a:rPr lang="it-IT" sz="1600" dirty="0" err="1"/>
              <a:t>y+dy</a:t>
            </a:r>
            <a:r>
              <a:rPr lang="it-IT" sz="1600" dirty="0"/>
              <a:t>)</a:t>
            </a:r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9499F806-2B0F-4EE5-BB53-C76D6DD0F7AC}"/>
              </a:ext>
            </a:extLst>
          </p:cNvPr>
          <p:cNvCxnSpPr>
            <a:stCxn id="10" idx="0"/>
            <a:endCxn id="5" idx="2"/>
          </p:cNvCxnSpPr>
          <p:nvPr/>
        </p:nvCxnSpPr>
        <p:spPr>
          <a:xfrm>
            <a:off x="4485519" y="2894120"/>
            <a:ext cx="16104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e 15">
            <a:extLst>
              <a:ext uri="{FF2B5EF4-FFF2-40B4-BE49-F238E27FC236}">
                <a16:creationId xmlns:a16="http://schemas.microsoft.com/office/drawing/2014/main" id="{2F7F67F0-C128-4B98-93EC-0C3C4E2546E2}"/>
              </a:ext>
            </a:extLst>
          </p:cNvPr>
          <p:cNvSpPr/>
          <p:nvPr/>
        </p:nvSpPr>
        <p:spPr>
          <a:xfrm>
            <a:off x="605724" y="540962"/>
            <a:ext cx="2494625" cy="223938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5" name="Connettore curvo 24">
            <a:extLst>
              <a:ext uri="{FF2B5EF4-FFF2-40B4-BE49-F238E27FC236}">
                <a16:creationId xmlns:a16="http://schemas.microsoft.com/office/drawing/2014/main" id="{FA2EC32C-80FF-495E-9B57-8A2E30786670}"/>
              </a:ext>
            </a:extLst>
          </p:cNvPr>
          <p:cNvCxnSpPr>
            <a:cxnSpLocks/>
          </p:cNvCxnSpPr>
          <p:nvPr/>
        </p:nvCxnSpPr>
        <p:spPr>
          <a:xfrm rot="16200000" flipH="1">
            <a:off x="747605" y="1486085"/>
            <a:ext cx="2239383" cy="349135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ttangolo 26">
                <a:extLst>
                  <a:ext uri="{FF2B5EF4-FFF2-40B4-BE49-F238E27FC236}">
                    <a16:creationId xmlns:a16="http://schemas.microsoft.com/office/drawing/2014/main" id="{1EF41130-EB35-4A96-A045-2826BE2B9422}"/>
                  </a:ext>
                </a:extLst>
              </p:cNvPr>
              <p:cNvSpPr/>
              <p:nvPr/>
            </p:nvSpPr>
            <p:spPr>
              <a:xfrm>
                <a:off x="1081651" y="1721359"/>
                <a:ext cx="58526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7" name="Rettangolo 26">
                <a:extLst>
                  <a:ext uri="{FF2B5EF4-FFF2-40B4-BE49-F238E27FC236}">
                    <a16:creationId xmlns:a16="http://schemas.microsoft.com/office/drawing/2014/main" id="{1EF41130-EB35-4A96-A045-2826BE2B94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651" y="1721359"/>
                <a:ext cx="585261" cy="369332"/>
              </a:xfrm>
              <a:prstGeom prst="rect">
                <a:avLst/>
              </a:prstGeom>
              <a:blipFill>
                <a:blip r:embed="rId2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3555FD27-314E-4654-A393-0B77E7B1841A}"/>
              </a:ext>
            </a:extLst>
          </p:cNvPr>
          <p:cNvSpPr txBox="1"/>
          <p:nvPr/>
        </p:nvSpPr>
        <p:spPr>
          <a:xfrm>
            <a:off x="1293139" y="190602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dirty="0"/>
              <a:t>1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ttangolo 28">
                <a:extLst>
                  <a:ext uri="{FF2B5EF4-FFF2-40B4-BE49-F238E27FC236}">
                    <a16:creationId xmlns:a16="http://schemas.microsoft.com/office/drawing/2014/main" id="{5FBBE72C-7FD1-43B1-AC6E-9F67DE152CD4}"/>
                  </a:ext>
                </a:extLst>
              </p:cNvPr>
              <p:cNvSpPr/>
              <p:nvPr/>
            </p:nvSpPr>
            <p:spPr>
              <a:xfrm>
                <a:off x="2099921" y="1721359"/>
                <a:ext cx="3656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9" name="Rettangolo 28">
                <a:extLst>
                  <a:ext uri="{FF2B5EF4-FFF2-40B4-BE49-F238E27FC236}">
                    <a16:creationId xmlns:a16="http://schemas.microsoft.com/office/drawing/2014/main" id="{5FBBE72C-7FD1-43B1-AC6E-9F67DE152C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9921" y="1721359"/>
                <a:ext cx="365613" cy="369332"/>
              </a:xfrm>
              <a:prstGeom prst="rect">
                <a:avLst/>
              </a:prstGeom>
              <a:blipFill>
                <a:blip r:embed="rId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D461CDB2-3C84-44BE-98F2-DCD84AB772DE}"/>
              </a:ext>
            </a:extLst>
          </p:cNvPr>
          <p:cNvSpPr txBox="1"/>
          <p:nvPr/>
        </p:nvSpPr>
        <p:spPr>
          <a:xfrm>
            <a:off x="2208732" y="1906025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050" dirty="0"/>
              <a:t>2</a:t>
            </a:r>
            <a:endParaRPr lang="it-IT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ttangolo 30">
                <a:extLst>
                  <a:ext uri="{FF2B5EF4-FFF2-40B4-BE49-F238E27FC236}">
                    <a16:creationId xmlns:a16="http://schemas.microsoft.com/office/drawing/2014/main" id="{AAAC1857-30F9-4FE1-8720-40A81177C1CF}"/>
                  </a:ext>
                </a:extLst>
              </p:cNvPr>
              <p:cNvSpPr/>
              <p:nvPr/>
            </p:nvSpPr>
            <p:spPr>
              <a:xfrm>
                <a:off x="2553120" y="2471617"/>
                <a:ext cx="3656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1" name="Rettangolo 30">
                <a:extLst>
                  <a:ext uri="{FF2B5EF4-FFF2-40B4-BE49-F238E27FC236}">
                    <a16:creationId xmlns:a16="http://schemas.microsoft.com/office/drawing/2014/main" id="{AAAC1857-30F9-4FE1-8720-40A81177C1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3120" y="2471617"/>
                <a:ext cx="365613" cy="369332"/>
              </a:xfrm>
              <a:prstGeom prst="rect">
                <a:avLst/>
              </a:prstGeom>
              <a:blipFill>
                <a:blip r:embed="rId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Freccia circolare in su 34">
            <a:extLst>
              <a:ext uri="{FF2B5EF4-FFF2-40B4-BE49-F238E27FC236}">
                <a16:creationId xmlns:a16="http://schemas.microsoft.com/office/drawing/2014/main" id="{C7E7A688-C60D-4A2D-B819-D90374A5B8EA}"/>
              </a:ext>
            </a:extLst>
          </p:cNvPr>
          <p:cNvSpPr/>
          <p:nvPr/>
        </p:nvSpPr>
        <p:spPr>
          <a:xfrm>
            <a:off x="1106383" y="2152174"/>
            <a:ext cx="585261" cy="200127"/>
          </a:xfrm>
          <a:prstGeom prst="curved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36" name="Freccia circolare in su 35">
            <a:extLst>
              <a:ext uri="{FF2B5EF4-FFF2-40B4-BE49-F238E27FC236}">
                <a16:creationId xmlns:a16="http://schemas.microsoft.com/office/drawing/2014/main" id="{C23D489C-C866-4792-A075-6739C098D03D}"/>
              </a:ext>
            </a:extLst>
          </p:cNvPr>
          <p:cNvSpPr/>
          <p:nvPr/>
        </p:nvSpPr>
        <p:spPr>
          <a:xfrm>
            <a:off x="2093076" y="2155043"/>
            <a:ext cx="585261" cy="200127"/>
          </a:xfrm>
          <a:prstGeom prst="curved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38" name="Freccia circolare a destra 37">
            <a:extLst>
              <a:ext uri="{FF2B5EF4-FFF2-40B4-BE49-F238E27FC236}">
                <a16:creationId xmlns:a16="http://schemas.microsoft.com/office/drawing/2014/main" id="{386E61AC-7115-4DA8-81A9-EF629ACAA540}"/>
              </a:ext>
            </a:extLst>
          </p:cNvPr>
          <p:cNvSpPr/>
          <p:nvPr/>
        </p:nvSpPr>
        <p:spPr>
          <a:xfrm rot="14847549">
            <a:off x="2423765" y="2233280"/>
            <a:ext cx="330255" cy="1279642"/>
          </a:xfrm>
          <a:prstGeom prst="curvedRightArrow">
            <a:avLst>
              <a:gd name="adj1" fmla="val 14511"/>
              <a:gd name="adj2" fmla="val 26233"/>
              <a:gd name="adj3" fmla="val 3936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31F8D082-CEB7-4FA5-9347-AEA4F444112C}"/>
                  </a:ext>
                </a:extLst>
              </p:cNvPr>
              <p:cNvSpPr txBox="1"/>
              <p:nvPr/>
            </p:nvSpPr>
            <p:spPr>
              <a:xfrm flipH="1">
                <a:off x="4753237" y="3423861"/>
                <a:ext cx="3345551" cy="40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latin typeface="Bahnschrift" panose="020B0502040204020203" pitchFamily="34" charset="0"/>
                  </a:rPr>
                  <a:t>La circuitazione di</a:t>
                </a:r>
                <a:r>
                  <a:rPr lang="it-IT" dirty="0">
                    <a:latin typeface="Bahnschrift" panose="020B0502040204020203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</m:acc>
                  </m:oMath>
                </a14:m>
                <a:r>
                  <a:rPr lang="it-IT" dirty="0">
                    <a:latin typeface="Bahnschrift" panose="020B0502040204020203" pitchFamily="34" charset="0"/>
                  </a:rPr>
                  <a:t> è</a:t>
                </a:r>
              </a:p>
            </p:txBody>
          </p:sp>
        </mc:Choice>
        <mc:Fallback xmlns="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31F8D082-CEB7-4FA5-9347-AEA4F44411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753237" y="3423861"/>
                <a:ext cx="3345551" cy="402931"/>
              </a:xfrm>
              <a:prstGeom prst="rect">
                <a:avLst/>
              </a:prstGeom>
              <a:blipFill>
                <a:blip r:embed="rId5"/>
                <a:stretch>
                  <a:fillRect l="-1639" t="-21212" b="-2272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ttangolo 40">
                <a:extLst>
                  <a:ext uri="{FF2B5EF4-FFF2-40B4-BE49-F238E27FC236}">
                    <a16:creationId xmlns:a16="http://schemas.microsoft.com/office/drawing/2014/main" id="{85E32906-9A80-4416-9C0B-4692F691A846}"/>
                  </a:ext>
                </a:extLst>
              </p:cNvPr>
              <p:cNvSpPr/>
              <p:nvPr/>
            </p:nvSpPr>
            <p:spPr>
              <a:xfrm>
                <a:off x="1748193" y="3833048"/>
                <a:ext cx="9483430" cy="8678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it-IT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𝑑𝑥</m:t>
                      </m:r>
                      <m:r>
                        <a:rPr lang="it-IT" sz="2400" b="0" i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it-IT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𝑑𝑦</m:t>
                      </m:r>
                      <m:r>
                        <a:rPr lang="it-IT" sz="2400" b="0" i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it-IT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𝑑𝑥</m:t>
                      </m:r>
                      <m:r>
                        <a:rPr lang="it-IT" sz="2400" b="0" i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 </m:t>
                      </m:r>
                      <m:sSub>
                        <m:sSubPr>
                          <m:ctrlPr>
                            <a:rPr lang="it-IT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it-IT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𝑑𝑦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it-IT" sz="2400" b="0" i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 </m:t>
                      </m:r>
                      <m:f>
                        <m:fPr>
                          <m:ctrlPr>
                            <a:rPr lang="it-IT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it-IT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it-IT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r>
                        <m:rPr>
                          <m:nor/>
                        </m:rPr>
                        <a:rPr lang="it-IT" sz="2400" dirty="0"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it-IT" sz="2400" b="0" i="1" dirty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 </m:t>
                      </m:r>
                      <m:f>
                        <m:fPr>
                          <m:ctrlPr>
                            <a:rPr lang="it-IT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it-IT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it-IT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den>
                      </m:f>
                      <m:r>
                        <a:rPr lang="it-IT" sz="2400" b="0" i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) </m:t>
                      </m:r>
                      <m:r>
                        <m:rPr>
                          <m:sty m:val="p"/>
                        </m:rPr>
                        <a:rPr lang="it-IT" sz="2400" b="0" i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dx</m:t>
                      </m:r>
                      <m:r>
                        <a:rPr lang="it-IT" sz="2400" b="0" i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it-IT" sz="2400" b="0" i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dy</m:t>
                      </m:r>
                      <m:r>
                        <a:rPr lang="it-IT" sz="2400" b="0" i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41" name="Rettangolo 40">
                <a:extLst>
                  <a:ext uri="{FF2B5EF4-FFF2-40B4-BE49-F238E27FC236}">
                    <a16:creationId xmlns:a16="http://schemas.microsoft.com/office/drawing/2014/main" id="{85E32906-9A80-4416-9C0B-4692F691A8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193" y="3833048"/>
                <a:ext cx="9483430" cy="8678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B62BDDA3-00CD-4114-AFD1-6BDD356B1ADD}"/>
                  </a:ext>
                </a:extLst>
              </p:cNvPr>
              <p:cNvSpPr txBox="1"/>
              <p:nvPr/>
            </p:nvSpPr>
            <p:spPr>
              <a:xfrm>
                <a:off x="3433985" y="4611473"/>
                <a:ext cx="3931910" cy="5360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2400" b="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it-IT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𝑟𝑜𝑡</m:t>
                        </m:r>
                        <m:acc>
                          <m:accPr>
                            <m:chr m:val="⃗"/>
                            <m:ctrlPr>
                              <a:rPr lang="it-IT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</m:acc>
                      </m:e>
                    </m:d>
                    <m:r>
                      <a:rPr lang="it-IT" sz="2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𝑑𝑥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𝑑𝑦</m:t>
                    </m:r>
                    <m:r>
                      <a:rPr lang="it-IT" sz="2400" b="0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it-IT" sz="24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𝑟𝑜𝑡</m:t>
                    </m:r>
                    <m:acc>
                      <m:accPr>
                        <m:chr m:val="⃗"/>
                        <m:ctrlPr>
                          <a:rPr lang="it-IT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it-IT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</m:acc>
                    <m:r>
                      <a:rPr lang="it-IT" sz="2400" b="0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it-IT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it-IT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acc>
                    <m:r>
                      <a:rPr lang="it-IT" sz="2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it-IT" sz="2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𝑑𝑆</m:t>
                    </m:r>
                  </m:oMath>
                </a14:m>
                <a:endParaRPr lang="it-IT" sz="2400" dirty="0"/>
              </a:p>
            </p:txBody>
          </p:sp>
        </mc:Choice>
        <mc:Fallback xmlns="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B62BDDA3-00CD-4114-AFD1-6BDD356B1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3985" y="4611473"/>
                <a:ext cx="3931910" cy="536044"/>
              </a:xfrm>
              <a:prstGeom prst="rect">
                <a:avLst/>
              </a:prstGeom>
              <a:blipFill>
                <a:blip r:embed="rId7"/>
                <a:stretch>
                  <a:fillRect l="-2326" b="-2159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A3ABA95C-E325-4586-AA62-73884EE9DB39}"/>
              </a:ext>
            </a:extLst>
          </p:cNvPr>
          <p:cNvSpPr txBox="1"/>
          <p:nvPr/>
        </p:nvSpPr>
        <p:spPr>
          <a:xfrm>
            <a:off x="4534193" y="4879495"/>
            <a:ext cx="255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z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6FFE4077-25DE-412D-B2DE-232ED2FF41DE}"/>
                  </a:ext>
                </a:extLst>
              </p:cNvPr>
              <p:cNvSpPr txBox="1"/>
              <p:nvPr/>
            </p:nvSpPr>
            <p:spPr>
              <a:xfrm>
                <a:off x="4405600" y="5365917"/>
                <a:ext cx="3092641" cy="79868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supHide m:val="on"/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m:rPr>
                              <m:nor/>
                            </m:rPr>
                            <a:rPr lang="it-IT" sz="2400" dirty="0"/>
                            <m:t> 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it-IT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</m:acc>
                          <m:r>
                            <a:rPr lang="it-IT" sz="24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it-IT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acc>
                          <m:r>
                            <a:rPr lang="it-IT" sz="24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 </m:t>
                          </m:r>
                          <m:nary>
                            <m:naryPr>
                              <m:supHide m:val="on"/>
                              <m:ctrlPr>
                                <a:rPr lang="it-IT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/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𝑟𝑜𝑡</m:t>
                              </m:r>
                              <m:acc>
                                <m:accPr>
                                  <m:chr m:val="⃗"/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e>
                              </m:acc>
                              <m:r>
                                <a:rPr lang="it-IT" sz="24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̂"/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</m:acc>
                              <m:r>
                                <a:rPr lang="it-IT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it-IT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𝑑𝑆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6FFE4077-25DE-412D-B2DE-232ED2FF4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600" y="5365917"/>
                <a:ext cx="3092641" cy="79868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D8C2ADFA-68CD-4CDC-8EB7-8D096B142A0B}"/>
                  </a:ext>
                </a:extLst>
              </p:cNvPr>
              <p:cNvSpPr txBox="1"/>
              <p:nvPr/>
            </p:nvSpPr>
            <p:spPr>
              <a:xfrm>
                <a:off x="2918733" y="5568887"/>
                <a:ext cx="3350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D8C2ADFA-68CD-4CDC-8EB7-8D096B142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733" y="5568887"/>
                <a:ext cx="335027" cy="369332"/>
              </a:xfrm>
              <a:prstGeom prst="rect">
                <a:avLst/>
              </a:prstGeom>
              <a:blipFill>
                <a:blip r:embed="rId9"/>
                <a:stretch>
                  <a:fillRect l="-14545" r="-1272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4D734D7E-A452-4A40-B0DA-8DE95DDC5B08}"/>
                  </a:ext>
                </a:extLst>
              </p:cNvPr>
              <p:cNvSpPr txBox="1"/>
              <p:nvPr/>
            </p:nvSpPr>
            <p:spPr>
              <a:xfrm>
                <a:off x="8550845" y="131539"/>
                <a:ext cx="2760956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latin typeface="Bahnschrift" panose="020B0502040204020203" pitchFamily="34" charset="0"/>
                  </a:rPr>
                  <a:t>Consideriamo la circuitazione di un campo vettoriale F generico lungo una linea chiusa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it-IT" dirty="0">
                  <a:latin typeface="Bahnschrift" panose="020B0502040204020203" pitchFamily="34" charset="0"/>
                </a:endParaRPr>
              </a:p>
              <a:p>
                <a:r>
                  <a:rPr lang="it-IT" dirty="0">
                    <a:latin typeface="Bahnschrift" panose="020B0502040204020203" pitchFamily="34" charset="0"/>
                  </a:rPr>
                  <a:t>Questa circuitazione è uguale alla somma delle circuitazioni esercitate su      e      .</a:t>
                </a:r>
              </a:p>
              <a:p>
                <a:r>
                  <a:rPr lang="it-IT" dirty="0">
                    <a:latin typeface="Bahnschrift" panose="020B0502040204020203" pitchFamily="34" charset="0"/>
                  </a:rPr>
                  <a:t>Immaginiamo    come costituita da tanti rettangoli</a:t>
                </a: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4D734D7E-A452-4A40-B0DA-8DE95DDC5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0845" y="131539"/>
                <a:ext cx="2760956" cy="3416320"/>
              </a:xfrm>
              <a:prstGeom prst="rect">
                <a:avLst/>
              </a:prstGeom>
              <a:blipFill>
                <a:blip r:embed="rId10"/>
                <a:stretch>
                  <a:fillRect l="-1987" t="-1071" r="-1545" b="-196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ttangolo 33">
                <a:extLst>
                  <a:ext uri="{FF2B5EF4-FFF2-40B4-BE49-F238E27FC236}">
                    <a16:creationId xmlns:a16="http://schemas.microsoft.com/office/drawing/2014/main" id="{7A8C7FD0-A90F-45D1-A928-7915D236A782}"/>
                  </a:ext>
                </a:extLst>
              </p:cNvPr>
              <p:cNvSpPr/>
              <p:nvPr/>
            </p:nvSpPr>
            <p:spPr>
              <a:xfrm>
                <a:off x="8779552" y="2332903"/>
                <a:ext cx="58526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4" name="Rettangolo 33">
                <a:extLst>
                  <a:ext uri="{FF2B5EF4-FFF2-40B4-BE49-F238E27FC236}">
                    <a16:creationId xmlns:a16="http://schemas.microsoft.com/office/drawing/2014/main" id="{7A8C7FD0-A90F-45D1-A928-7915D236A7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9552" y="2332903"/>
                <a:ext cx="585261" cy="369332"/>
              </a:xfrm>
              <a:prstGeom prst="rect">
                <a:avLst/>
              </a:prstGeom>
              <a:blipFill>
                <a:blip r:embed="rId11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ttangolo 36">
                <a:extLst>
                  <a:ext uri="{FF2B5EF4-FFF2-40B4-BE49-F238E27FC236}">
                    <a16:creationId xmlns:a16="http://schemas.microsoft.com/office/drawing/2014/main" id="{FC741448-F499-4E08-B918-8BC666D125C8}"/>
                  </a:ext>
                </a:extLst>
              </p:cNvPr>
              <p:cNvSpPr/>
              <p:nvPr/>
            </p:nvSpPr>
            <p:spPr>
              <a:xfrm>
                <a:off x="9260185" y="2332903"/>
                <a:ext cx="58526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7" name="Rettangolo 36">
                <a:extLst>
                  <a:ext uri="{FF2B5EF4-FFF2-40B4-BE49-F238E27FC236}">
                    <a16:creationId xmlns:a16="http://schemas.microsoft.com/office/drawing/2014/main" id="{FC741448-F499-4E08-B918-8BC666D125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0185" y="2332903"/>
                <a:ext cx="585261" cy="369332"/>
              </a:xfrm>
              <a:prstGeom prst="rect">
                <a:avLst/>
              </a:prstGeom>
              <a:blipFill>
                <a:blip r:embed="rId1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tangolo 2">
            <a:extLst>
              <a:ext uri="{FF2B5EF4-FFF2-40B4-BE49-F238E27FC236}">
                <a16:creationId xmlns:a16="http://schemas.microsoft.com/office/drawing/2014/main" id="{84F665B2-1F3F-4A24-B286-BDB7C83A7896}"/>
              </a:ext>
            </a:extLst>
          </p:cNvPr>
          <p:cNvSpPr/>
          <p:nvPr/>
        </p:nvSpPr>
        <p:spPr>
          <a:xfrm>
            <a:off x="8988908" y="2529185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200" dirty="0"/>
              <a:t>1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F13D4542-43C8-4F86-BD1C-E5C81AFA28B0}"/>
              </a:ext>
            </a:extLst>
          </p:cNvPr>
          <p:cNvSpPr/>
          <p:nvPr/>
        </p:nvSpPr>
        <p:spPr>
          <a:xfrm>
            <a:off x="9507273" y="2517569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200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ttangolo 39">
                <a:extLst>
                  <a:ext uri="{FF2B5EF4-FFF2-40B4-BE49-F238E27FC236}">
                    <a16:creationId xmlns:a16="http://schemas.microsoft.com/office/drawing/2014/main" id="{DF54FEE7-25A8-4F3D-8E7F-4C83CE5D05BB}"/>
                  </a:ext>
                </a:extLst>
              </p:cNvPr>
              <p:cNvSpPr/>
              <p:nvPr/>
            </p:nvSpPr>
            <p:spPr>
              <a:xfrm>
                <a:off x="9967967" y="2609902"/>
                <a:ext cx="3656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0" name="Rettangolo 39">
                <a:extLst>
                  <a:ext uri="{FF2B5EF4-FFF2-40B4-BE49-F238E27FC236}">
                    <a16:creationId xmlns:a16="http://schemas.microsoft.com/office/drawing/2014/main" id="{DF54FEE7-25A8-4F3D-8E7F-4C83CE5D05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7967" y="2609902"/>
                <a:ext cx="365613" cy="369332"/>
              </a:xfrm>
              <a:prstGeom prst="rect">
                <a:avLst/>
              </a:prstGeom>
              <a:blipFill>
                <a:blip r:embed="rId1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3DC245B-8A66-482C-91C8-63D2F10ACE37}"/>
              </a:ext>
            </a:extLst>
          </p:cNvPr>
          <p:cNvSpPr txBox="1"/>
          <p:nvPr/>
        </p:nvSpPr>
        <p:spPr>
          <a:xfrm>
            <a:off x="7834799" y="5426057"/>
            <a:ext cx="2876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Bahnschrift" panose="020B0502040204020203" pitchFamily="34" charset="0"/>
              </a:rPr>
              <a:t>S è la superficie che ha come contorno </a:t>
            </a:r>
            <a:r>
              <a:rPr lang="it-IT" dirty="0">
                <a:latin typeface="Symbol" panose="05050102010706020507" pitchFamily="18" charset="2"/>
              </a:rPr>
              <a:t>g</a:t>
            </a:r>
            <a:endParaRPr lang="it-IT" dirty="0">
              <a:latin typeface="Bahnschrift" panose="020B0502040204020203" pitchFamily="34" charset="0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F394B48D-2912-4F3B-BE14-AF7B065E7076}"/>
              </a:ext>
            </a:extLst>
          </p:cNvPr>
          <p:cNvSpPr txBox="1"/>
          <p:nvPr/>
        </p:nvSpPr>
        <p:spPr>
          <a:xfrm flipH="1">
            <a:off x="7288772" y="4702719"/>
            <a:ext cx="54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Bahnschrift" panose="020B0502040204020203" pitchFamily="34" charset="0"/>
              </a:rPr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133169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/>
      <p:bldP spid="39" grpId="0"/>
      <p:bldP spid="41" grpId="0"/>
      <p:bldP spid="42" grpId="0"/>
      <p:bldP spid="43" grpId="0"/>
      <p:bldP spid="44" grpId="0" animBg="1"/>
      <p:bldP spid="45" grpId="0"/>
      <p:bldP spid="2" grpId="0"/>
      <p:bldP spid="34" grpId="0"/>
      <p:bldP spid="37" grpId="0"/>
      <p:bldP spid="3" grpId="0"/>
      <p:bldP spid="14" grpId="0"/>
      <p:bldP spid="40" grpId="0"/>
      <p:bldP spid="17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B80422F7-FD40-481A-B9C3-7448420F96A8}"/>
              </a:ext>
            </a:extLst>
          </p:cNvPr>
          <p:cNvSpPr txBox="1"/>
          <p:nvPr/>
        </p:nvSpPr>
        <p:spPr>
          <a:xfrm>
            <a:off x="103767" y="41103"/>
            <a:ext cx="8631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latin typeface="Bahnschrift" panose="020B0502040204020203" pitchFamily="34" charset="0"/>
              </a:rPr>
              <a:t>Ritorniamo sulla DEFINIZIONE DI ROTORE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3EC18B4A-2348-46BE-B878-66E98CE40DE9}"/>
              </a:ext>
            </a:extLst>
          </p:cNvPr>
          <p:cNvSpPr/>
          <p:nvPr/>
        </p:nvSpPr>
        <p:spPr>
          <a:xfrm>
            <a:off x="1263794" y="1072960"/>
            <a:ext cx="4651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000" dirty="0">
                <a:ea typeface="Calibri" panose="020F0502020204030204" pitchFamily="34" charset="0"/>
                <a:cs typeface="Times New Roman" panose="02020603050405020304" pitchFamily="18" charset="0"/>
              </a:rPr>
              <a:t>Da</a:t>
            </a:r>
            <a:endParaRPr lang="it-IT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3F0590F2-42EC-4043-9BC7-31AFF1876B3E}"/>
                  </a:ext>
                </a:extLst>
              </p:cNvPr>
              <p:cNvSpPr/>
              <p:nvPr/>
            </p:nvSpPr>
            <p:spPr>
              <a:xfrm>
                <a:off x="2077226" y="820235"/>
                <a:ext cx="3657091" cy="9126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𝑟𝑜𝑡</m:t>
                      </m:r>
                      <m:acc>
                        <m:accPr>
                          <m:chr m:val="⃗"/>
                          <m:ctrlPr>
                            <a:rPr lang="it-IT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</m:acc>
                      <m:r>
                        <a:rPr lang="it-IT" sz="240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it-IT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acc>
                      <m:r>
                        <a:rPr lang="it-IT" sz="24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400" b="0" i="0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it-IT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𝛥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𝑆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den>
                          </m:f>
                          <m:nary>
                            <m:naryPr>
                              <m:chr m:val="∮"/>
                              <m:supHide m:val="on"/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m:rPr>
                                  <m:nor/>
                                </m:rPr>
                                <a:rPr lang="it-IT" sz="2400" dirty="0"/>
                                <m:t> </m:t>
                              </m:r>
                            </m:sub>
                            <m:sup/>
                            <m:e>
                              <m:acc>
                                <m:accPr>
                                  <m:chr m:val="⃗"/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e>
                              </m:acc>
                              <m:r>
                                <a:rPr lang="it-IT" sz="24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it-IT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acc>
                                <m:accPr>
                                  <m:chr m:val="⃗"/>
                                  <m:ctrlPr>
                                    <a:rPr lang="it-IT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</m:nary>
                        </m:e>
                      </m:func>
                      <m:r>
                        <a:rPr lang="it-IT" sz="2400" b="0" i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3F0590F2-42EC-4043-9BC7-31AFF1876B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7226" y="820235"/>
                <a:ext cx="3657091" cy="9126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tangolo 6">
                <a:extLst>
                  <a:ext uri="{FF2B5EF4-FFF2-40B4-BE49-F238E27FC236}">
                    <a16:creationId xmlns:a16="http://schemas.microsoft.com/office/drawing/2014/main" id="{CFE5EE59-C1D2-4EC2-9AC9-A3FE9D7FF251}"/>
                  </a:ext>
                </a:extLst>
              </p:cNvPr>
              <p:cNvSpPr/>
              <p:nvPr/>
            </p:nvSpPr>
            <p:spPr>
              <a:xfrm>
                <a:off x="485343" y="1875395"/>
                <a:ext cx="1556901" cy="4374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it-IT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Se 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𝑟𝑜𝑡</m:t>
                    </m:r>
                    <m:acc>
                      <m:accPr>
                        <m:chr m:val="⃗"/>
                        <m:ctrlPr>
                          <a:rPr lang="it-IT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it-IT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</m:acc>
                    <m:r>
                      <a:rPr lang="it-IT" sz="2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it-IT" sz="2000" dirty="0"/>
              </a:p>
            </p:txBody>
          </p:sp>
        </mc:Choice>
        <mc:Fallback xmlns="">
          <p:sp>
            <p:nvSpPr>
              <p:cNvPr id="7" name="Rettangolo 6">
                <a:extLst>
                  <a:ext uri="{FF2B5EF4-FFF2-40B4-BE49-F238E27FC236}">
                    <a16:creationId xmlns:a16="http://schemas.microsoft.com/office/drawing/2014/main" id="{CFE5EE59-C1D2-4EC2-9AC9-A3FE9D7FF2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343" y="1875395"/>
                <a:ext cx="1556901" cy="437492"/>
              </a:xfrm>
              <a:prstGeom prst="rect">
                <a:avLst/>
              </a:prstGeom>
              <a:blipFill>
                <a:blip r:embed="rId3"/>
                <a:stretch>
                  <a:fillRect l="-4314" t="-19718" b="-2535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8AEE43FA-D343-41EC-861B-E840E6B8879E}"/>
                  </a:ext>
                </a:extLst>
              </p:cNvPr>
              <p:cNvSpPr txBox="1"/>
              <p:nvPr/>
            </p:nvSpPr>
            <p:spPr>
              <a:xfrm>
                <a:off x="4989457" y="1977479"/>
                <a:ext cx="3350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8AEE43FA-D343-41EC-861B-E840E6B88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457" y="1977479"/>
                <a:ext cx="335027" cy="369332"/>
              </a:xfrm>
              <a:prstGeom prst="rect">
                <a:avLst/>
              </a:prstGeom>
              <a:blipFill>
                <a:blip r:embed="rId4"/>
                <a:stretch>
                  <a:fillRect l="-12727" r="-1454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F8AE9424-DAB6-43B3-9BFC-76B06C74AFCF}"/>
                  </a:ext>
                </a:extLst>
              </p:cNvPr>
              <p:cNvSpPr txBox="1"/>
              <p:nvPr/>
            </p:nvSpPr>
            <p:spPr>
              <a:xfrm>
                <a:off x="2115599" y="1950497"/>
                <a:ext cx="3350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F8AE9424-DAB6-43B3-9BFC-76B06C74A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5599" y="1950497"/>
                <a:ext cx="335027" cy="369332"/>
              </a:xfrm>
              <a:prstGeom prst="rect">
                <a:avLst/>
              </a:prstGeom>
              <a:blipFill>
                <a:blip r:embed="rId5"/>
                <a:stretch>
                  <a:fillRect l="-12727" r="-1454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31C15E12-6761-4045-86D3-CC8790C14A5E}"/>
                  </a:ext>
                </a:extLst>
              </p:cNvPr>
              <p:cNvSpPr txBox="1"/>
              <p:nvPr/>
            </p:nvSpPr>
            <p:spPr>
              <a:xfrm>
                <a:off x="8064356" y="1977479"/>
                <a:ext cx="3350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31C15E12-6761-4045-86D3-CC8790C14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4356" y="1977479"/>
                <a:ext cx="335027" cy="369332"/>
              </a:xfrm>
              <a:prstGeom prst="rect">
                <a:avLst/>
              </a:prstGeom>
              <a:blipFill>
                <a:blip r:embed="rId6"/>
                <a:stretch>
                  <a:fillRect l="-14545" r="-1272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FB6D325-65AB-427A-BBF4-40C097C5A5D4}"/>
              </a:ext>
            </a:extLst>
          </p:cNvPr>
          <p:cNvSpPr txBox="1"/>
          <p:nvPr/>
        </p:nvSpPr>
        <p:spPr>
          <a:xfrm>
            <a:off x="2432587" y="1946701"/>
            <a:ext cx="2293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Campo irrotazionale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9EB3D776-5F5B-41E8-9BFE-0B800184702C}"/>
                  </a:ext>
                </a:extLst>
              </p:cNvPr>
              <p:cNvSpPr txBox="1"/>
              <p:nvPr/>
            </p:nvSpPr>
            <p:spPr>
              <a:xfrm>
                <a:off x="5519507" y="1920013"/>
                <a:ext cx="2551917" cy="4374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it-IT" sz="20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</m:acc>
                    <m:r>
                      <a:rPr lang="it-IT" sz="2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it-IT" sz="2000" dirty="0"/>
                  <a:t>campo conservativo</a:t>
                </a:r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9EB3D776-5F5B-41E8-9BFE-0B80018470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507" y="1920013"/>
                <a:ext cx="2551917" cy="437492"/>
              </a:xfrm>
              <a:prstGeom prst="rect">
                <a:avLst/>
              </a:prstGeom>
              <a:blipFill>
                <a:blip r:embed="rId7"/>
                <a:stretch>
                  <a:fillRect t="-19444" r="-1909" b="-236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tangolo 12">
                <a:extLst>
                  <a:ext uri="{FF2B5EF4-FFF2-40B4-BE49-F238E27FC236}">
                    <a16:creationId xmlns:a16="http://schemas.microsoft.com/office/drawing/2014/main" id="{62DD499C-D3FE-4485-84A0-17F730674E4E}"/>
                  </a:ext>
                </a:extLst>
              </p:cNvPr>
              <p:cNvSpPr/>
              <p:nvPr/>
            </p:nvSpPr>
            <p:spPr>
              <a:xfrm>
                <a:off x="8440541" y="1902968"/>
                <a:ext cx="1613968" cy="4456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t-IT" sz="200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it-IT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</m:acc>
                      <m:r>
                        <a:rPr lang="it-IT" sz="2000" b="0" i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acc>
                        <m:accPr>
                          <m:chr m:val="⃗"/>
                          <m:ctrlPr>
                            <a:rPr lang="it-IT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𝑔𝑟𝑎𝑑</m:t>
                          </m:r>
                          <m:r>
                            <a:rPr lang="it-IT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a:rPr lang="it-IT" sz="2000" i="1" dirty="0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13" name="Rettangolo 12">
                <a:extLst>
                  <a:ext uri="{FF2B5EF4-FFF2-40B4-BE49-F238E27FC236}">
                    <a16:creationId xmlns:a16="http://schemas.microsoft.com/office/drawing/2014/main" id="{62DD499C-D3FE-4485-84A0-17F730674E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541" y="1902968"/>
                <a:ext cx="1613968" cy="445635"/>
              </a:xfrm>
              <a:prstGeom prst="rect">
                <a:avLst/>
              </a:prstGeom>
              <a:blipFill>
                <a:blip r:embed="rId8"/>
                <a:stretch>
                  <a:fillRect t="-16438" b="-1369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4B59A2D-8D7D-49E6-AABE-78CD6F3FE824}"/>
              </a:ext>
            </a:extLst>
          </p:cNvPr>
          <p:cNvSpPr txBox="1"/>
          <p:nvPr/>
        </p:nvSpPr>
        <p:spPr>
          <a:xfrm>
            <a:off x="484474" y="267960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Se S </a:t>
            </a:r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7198B597-5771-4A39-907F-86C207EEC87B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1101951" y="2864270"/>
            <a:ext cx="2525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7DA2E521-2DA4-48D2-B5EA-7449F1A5FBD2}"/>
                  </a:ext>
                </a:extLst>
              </p:cNvPr>
              <p:cNvSpPr txBox="1"/>
              <p:nvPr/>
            </p:nvSpPr>
            <p:spPr>
              <a:xfrm>
                <a:off x="1314973" y="2667575"/>
                <a:ext cx="634699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sz="2000" dirty="0"/>
                  <a:t>superficie chiusa                lunghezza di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it-IT" sz="2000" dirty="0"/>
                  <a:t>       0  (vedi figura)  </a:t>
                </a:r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7DA2E521-2DA4-48D2-B5EA-7449F1A5F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973" y="2667575"/>
                <a:ext cx="6346994" cy="400110"/>
              </a:xfrm>
              <a:prstGeom prst="rect">
                <a:avLst/>
              </a:prstGeom>
              <a:blipFill>
                <a:blip r:embed="rId9"/>
                <a:stretch>
                  <a:fillRect l="-1057" t="-9231" r="-96" b="-2769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B57C6E20-3DE3-4945-9907-833453A904B8}"/>
              </a:ext>
            </a:extLst>
          </p:cNvPr>
          <p:cNvCxnSpPr>
            <a:cxnSpLocks/>
          </p:cNvCxnSpPr>
          <p:nvPr/>
        </p:nvCxnSpPr>
        <p:spPr>
          <a:xfrm>
            <a:off x="5594184" y="2886165"/>
            <a:ext cx="2525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14ED83CA-AFD4-44C8-9BE3-3D18C48C2A31}"/>
                  </a:ext>
                </a:extLst>
              </p:cNvPr>
              <p:cNvSpPr txBox="1"/>
              <p:nvPr/>
            </p:nvSpPr>
            <p:spPr>
              <a:xfrm>
                <a:off x="3360916" y="2701499"/>
                <a:ext cx="3350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14ED83CA-AFD4-44C8-9BE3-3D18C48C2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0916" y="2701499"/>
                <a:ext cx="335027" cy="369332"/>
              </a:xfrm>
              <a:prstGeom prst="rect">
                <a:avLst/>
              </a:prstGeom>
              <a:blipFill>
                <a:blip r:embed="rId10"/>
                <a:stretch>
                  <a:fillRect l="-12727" r="-1454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e 20">
            <a:extLst>
              <a:ext uri="{FF2B5EF4-FFF2-40B4-BE49-F238E27FC236}">
                <a16:creationId xmlns:a16="http://schemas.microsoft.com/office/drawing/2014/main" id="{0033FE7E-11AE-4219-8CFD-694A7CABF1FB}"/>
              </a:ext>
            </a:extLst>
          </p:cNvPr>
          <p:cNvSpPr/>
          <p:nvPr/>
        </p:nvSpPr>
        <p:spPr>
          <a:xfrm rot="18776245">
            <a:off x="9560016" y="2724438"/>
            <a:ext cx="567342" cy="10215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Figura a mano libera: forma 22">
            <a:extLst>
              <a:ext uri="{FF2B5EF4-FFF2-40B4-BE49-F238E27FC236}">
                <a16:creationId xmlns:a16="http://schemas.microsoft.com/office/drawing/2014/main" id="{9BED60C6-94A2-48AE-9899-DF0C91A27016}"/>
              </a:ext>
            </a:extLst>
          </p:cNvPr>
          <p:cNvSpPr/>
          <p:nvPr/>
        </p:nvSpPr>
        <p:spPr>
          <a:xfrm rot="14184252">
            <a:off x="9709516" y="2550909"/>
            <a:ext cx="908478" cy="854263"/>
          </a:xfrm>
          <a:custGeom>
            <a:avLst/>
            <a:gdLst>
              <a:gd name="connsiteX0" fmla="*/ 0 w 1127464"/>
              <a:gd name="connsiteY0" fmla="*/ 349701 h 1221520"/>
              <a:gd name="connsiteX1" fmla="*/ 870012 w 1127464"/>
              <a:gd name="connsiteY1" fmla="*/ 1219712 h 1221520"/>
              <a:gd name="connsiteX2" fmla="*/ 1083076 w 1127464"/>
              <a:gd name="connsiteY2" fmla="*/ 145514 h 1221520"/>
              <a:gd name="connsiteX3" fmla="*/ 1127464 w 1127464"/>
              <a:gd name="connsiteY3" fmla="*/ 38982 h 122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7464" h="1221520">
                <a:moveTo>
                  <a:pt x="0" y="349701"/>
                </a:moveTo>
                <a:cubicBezTo>
                  <a:pt x="344749" y="801722"/>
                  <a:pt x="689499" y="1253743"/>
                  <a:pt x="870012" y="1219712"/>
                </a:cubicBezTo>
                <a:cubicBezTo>
                  <a:pt x="1050525" y="1185681"/>
                  <a:pt x="1040167" y="342302"/>
                  <a:pt x="1083076" y="145514"/>
                </a:cubicBezTo>
                <a:cubicBezTo>
                  <a:pt x="1125985" y="-51274"/>
                  <a:pt x="1126724" y="-6146"/>
                  <a:pt x="1127464" y="38982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ttangolo 23">
                <a:extLst>
                  <a:ext uri="{FF2B5EF4-FFF2-40B4-BE49-F238E27FC236}">
                    <a16:creationId xmlns:a16="http://schemas.microsoft.com/office/drawing/2014/main" id="{A40D7578-328F-4A13-B80E-EED509F18BD9}"/>
                  </a:ext>
                </a:extLst>
              </p:cNvPr>
              <p:cNvSpPr/>
              <p:nvPr/>
            </p:nvSpPr>
            <p:spPr>
              <a:xfrm>
                <a:off x="9191013" y="3193556"/>
                <a:ext cx="3656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4" name="Rettangolo 23">
                <a:extLst>
                  <a:ext uri="{FF2B5EF4-FFF2-40B4-BE49-F238E27FC236}">
                    <a16:creationId xmlns:a16="http://schemas.microsoft.com/office/drawing/2014/main" id="{A40D7578-328F-4A13-B80E-EED509F18B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1013" y="3193556"/>
                <a:ext cx="365613" cy="369332"/>
              </a:xfrm>
              <a:prstGeom prst="rect">
                <a:avLst/>
              </a:prstGeom>
              <a:blipFill>
                <a:blip r:embed="rId1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ttangolo 24">
            <a:extLst>
              <a:ext uri="{FF2B5EF4-FFF2-40B4-BE49-F238E27FC236}">
                <a16:creationId xmlns:a16="http://schemas.microsoft.com/office/drawing/2014/main" id="{08969CAC-5518-4E99-9C1C-1F9669A4F098}"/>
              </a:ext>
            </a:extLst>
          </p:cNvPr>
          <p:cNvSpPr/>
          <p:nvPr/>
        </p:nvSpPr>
        <p:spPr>
          <a:xfrm>
            <a:off x="10410875" y="2793374"/>
            <a:ext cx="290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60E46188-D6A0-4528-A4AC-3E81FFF7EB1A}"/>
                  </a:ext>
                </a:extLst>
              </p:cNvPr>
              <p:cNvSpPr txBox="1"/>
              <p:nvPr/>
            </p:nvSpPr>
            <p:spPr>
              <a:xfrm>
                <a:off x="2374985" y="5181330"/>
                <a:ext cx="3350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60E46188-D6A0-4528-A4AC-3E81FFF7E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985" y="5181330"/>
                <a:ext cx="335027" cy="369332"/>
              </a:xfrm>
              <a:prstGeom prst="rect">
                <a:avLst/>
              </a:prstGeom>
              <a:blipFill>
                <a:blip r:embed="rId13"/>
                <a:stretch>
                  <a:fillRect l="-14545" r="-1272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941B662F-BE8B-4BCE-9CC5-814D44901140}"/>
                  </a:ext>
                </a:extLst>
              </p:cNvPr>
              <p:cNvSpPr txBox="1"/>
              <p:nvPr/>
            </p:nvSpPr>
            <p:spPr>
              <a:xfrm>
                <a:off x="2141389" y="3345057"/>
                <a:ext cx="33502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941B662F-BE8B-4BCE-9CC5-814D44901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1389" y="3345057"/>
                <a:ext cx="335027" cy="369332"/>
              </a:xfrm>
              <a:prstGeom prst="rect">
                <a:avLst/>
              </a:prstGeom>
              <a:blipFill>
                <a:blip r:embed="rId14"/>
                <a:stretch>
                  <a:fillRect l="-12727" r="-1454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ttangolo 27">
                <a:extLst>
                  <a:ext uri="{FF2B5EF4-FFF2-40B4-BE49-F238E27FC236}">
                    <a16:creationId xmlns:a16="http://schemas.microsoft.com/office/drawing/2014/main" id="{FFC95AB2-1C2A-425E-8F96-DF04AED4990E}"/>
                  </a:ext>
                </a:extLst>
              </p:cNvPr>
              <p:cNvSpPr/>
              <p:nvPr/>
            </p:nvSpPr>
            <p:spPr>
              <a:xfrm>
                <a:off x="2542499" y="3208090"/>
                <a:ext cx="3847399" cy="8910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supHide m:val="on"/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m:rPr>
                              <m:nor/>
                            </m:rPr>
                            <a:rPr lang="it-IT" sz="2400" dirty="0"/>
                            <m:t> 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it-IT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</m:acc>
                          <m:r>
                            <a:rPr lang="it-IT" sz="240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it-IT" sz="240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acc>
                          <m:r>
                            <a:rPr lang="it-IT" sz="2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 </m:t>
                          </m:r>
                          <m:nary>
                            <m:naryPr>
                              <m:supHide m:val="on"/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/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𝑟𝑜𝑡</m:t>
                              </m:r>
                              <m:acc>
                                <m:accPr>
                                  <m:chr m:val="⃗"/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e>
                              </m:acc>
                              <m:r>
                                <a:rPr lang="it-IT" sz="240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̂"/>
                                  <m:ctrlPr>
                                    <a:rPr lang="it-IT" sz="2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24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</m:acc>
                              <m:r>
                                <a:rPr lang="it-IT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it-IT" sz="24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𝑑𝑆</m:t>
                              </m:r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28" name="Rettangolo 27">
                <a:extLst>
                  <a:ext uri="{FF2B5EF4-FFF2-40B4-BE49-F238E27FC236}">
                    <a16:creationId xmlns:a16="http://schemas.microsoft.com/office/drawing/2014/main" id="{FFC95AB2-1C2A-425E-8F96-DF04AED499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499" y="3208090"/>
                <a:ext cx="3847399" cy="89101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D3B4F857-23D1-423F-AC99-F9046FCCCBD9}"/>
              </a:ext>
            </a:extLst>
          </p:cNvPr>
          <p:cNvSpPr txBox="1"/>
          <p:nvPr/>
        </p:nvSpPr>
        <p:spPr>
          <a:xfrm>
            <a:off x="116840" y="4310162"/>
            <a:ext cx="5868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Bahnschrift" panose="020B0502040204020203" pitchFamily="34" charset="0"/>
              </a:rPr>
              <a:t>E per il teorema della divergenza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ttangolo 29">
                <a:extLst>
                  <a:ext uri="{FF2B5EF4-FFF2-40B4-BE49-F238E27FC236}">
                    <a16:creationId xmlns:a16="http://schemas.microsoft.com/office/drawing/2014/main" id="{D43232DB-4FBF-4846-A860-FE4D010D3028}"/>
                  </a:ext>
                </a:extLst>
              </p:cNvPr>
              <p:cNvSpPr/>
              <p:nvPr/>
            </p:nvSpPr>
            <p:spPr>
              <a:xfrm>
                <a:off x="3779944" y="4156731"/>
                <a:ext cx="2352311" cy="8204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grow m:val="on"/>
                          <m:supHide m:val="on"/>
                          <m:ctrlPr>
                            <a:rPr lang="it-IT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it-IT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div</m:t>
                          </m:r>
                          <m:r>
                            <a:rPr lang="it-IT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it-IT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rot</m:t>
                              </m:r>
                              <m:r>
                                <a:rPr lang="it-IT" b="0" i="0" smtClean="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⃗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e>
                              </m:acc>
                              <m:r>
                                <a:rPr lang="it-IT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</m:nary>
                      <m:r>
                        <a:rPr lang="it-IT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0" name="Rettangolo 29">
                <a:extLst>
                  <a:ext uri="{FF2B5EF4-FFF2-40B4-BE49-F238E27FC236}">
                    <a16:creationId xmlns:a16="http://schemas.microsoft.com/office/drawing/2014/main" id="{D43232DB-4FBF-4846-A860-FE4D010D30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44" y="4156731"/>
                <a:ext cx="2352311" cy="82041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ttangolo 30">
            <a:extLst>
              <a:ext uri="{FF2B5EF4-FFF2-40B4-BE49-F238E27FC236}">
                <a16:creationId xmlns:a16="http://schemas.microsoft.com/office/drawing/2014/main" id="{3A759782-EC9D-4FE1-8AD4-8965B4C0B023}"/>
              </a:ext>
            </a:extLst>
          </p:cNvPr>
          <p:cNvSpPr/>
          <p:nvPr/>
        </p:nvSpPr>
        <p:spPr>
          <a:xfrm>
            <a:off x="357018" y="5196766"/>
            <a:ext cx="19159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>
                <a:latin typeface="Bahnschrift" panose="020B0502040204020203" pitchFamily="34" charset="0"/>
              </a:rPr>
              <a:t>Ma V è arbitrario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ttangolo 31">
                <a:extLst>
                  <a:ext uri="{FF2B5EF4-FFF2-40B4-BE49-F238E27FC236}">
                    <a16:creationId xmlns:a16="http://schemas.microsoft.com/office/drawing/2014/main" id="{70B05788-BC72-4FFD-8072-E4E96B559114}"/>
                  </a:ext>
                </a:extLst>
              </p:cNvPr>
              <p:cNvSpPr/>
              <p:nvPr/>
            </p:nvSpPr>
            <p:spPr>
              <a:xfrm>
                <a:off x="2815029" y="5177241"/>
                <a:ext cx="1830950" cy="4251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div</m:t>
                      </m:r>
                      <m:r>
                        <a:rPr lang="it-IT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t-IT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it-IT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rot</m:t>
                          </m:r>
                          <m:r>
                            <a:rPr lang="it-IT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acc>
                            <m:accPr>
                              <m:chr m:val="⃗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</m:acc>
                          <m:r>
                            <a:rPr lang="it-IT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2" name="Rettangolo 31">
                <a:extLst>
                  <a:ext uri="{FF2B5EF4-FFF2-40B4-BE49-F238E27FC236}">
                    <a16:creationId xmlns:a16="http://schemas.microsoft.com/office/drawing/2014/main" id="{70B05788-BC72-4FFD-8072-E4E96B5591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5029" y="5177241"/>
                <a:ext cx="1830950" cy="425181"/>
              </a:xfrm>
              <a:prstGeom prst="rect">
                <a:avLst/>
              </a:prstGeom>
              <a:blipFill>
                <a:blip r:embed="rId17"/>
                <a:stretch>
                  <a:fillRect t="-2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E3671A21-78E3-438E-8375-78CFBC9459A1}"/>
              </a:ext>
            </a:extLst>
          </p:cNvPr>
          <p:cNvCxnSpPr>
            <a:cxnSpLocks/>
          </p:cNvCxnSpPr>
          <p:nvPr/>
        </p:nvCxnSpPr>
        <p:spPr>
          <a:xfrm>
            <a:off x="9908887" y="3815490"/>
            <a:ext cx="0" cy="4127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9F1B2A5F-F07E-4270-A913-66A75B24F638}"/>
              </a:ext>
            </a:extLst>
          </p:cNvPr>
          <p:cNvCxnSpPr>
            <a:cxnSpLocks/>
          </p:cNvCxnSpPr>
          <p:nvPr/>
        </p:nvCxnSpPr>
        <p:spPr>
          <a:xfrm>
            <a:off x="9911774" y="5381432"/>
            <a:ext cx="0" cy="4127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e 36">
            <a:extLst>
              <a:ext uri="{FF2B5EF4-FFF2-40B4-BE49-F238E27FC236}">
                <a16:creationId xmlns:a16="http://schemas.microsoft.com/office/drawing/2014/main" id="{4D35F61D-AE93-444B-A016-4A12AF9FDCF6}"/>
              </a:ext>
            </a:extLst>
          </p:cNvPr>
          <p:cNvSpPr/>
          <p:nvPr/>
        </p:nvSpPr>
        <p:spPr>
          <a:xfrm rot="2315605">
            <a:off x="9453124" y="4725230"/>
            <a:ext cx="670493" cy="23155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Figura a mano libera: forma 37">
            <a:extLst>
              <a:ext uri="{FF2B5EF4-FFF2-40B4-BE49-F238E27FC236}">
                <a16:creationId xmlns:a16="http://schemas.microsoft.com/office/drawing/2014/main" id="{C3A3CB1D-A0BA-4843-AEEF-2CD6DFB29559}"/>
              </a:ext>
            </a:extLst>
          </p:cNvPr>
          <p:cNvSpPr/>
          <p:nvPr/>
        </p:nvSpPr>
        <p:spPr>
          <a:xfrm>
            <a:off x="9534935" y="4246095"/>
            <a:ext cx="875940" cy="814487"/>
          </a:xfrm>
          <a:custGeom>
            <a:avLst/>
            <a:gdLst>
              <a:gd name="connsiteX0" fmla="*/ 0 w 643552"/>
              <a:gd name="connsiteY0" fmla="*/ 261712 h 594122"/>
              <a:gd name="connsiteX1" fmla="*/ 514905 w 643552"/>
              <a:gd name="connsiteY1" fmla="*/ 4260 h 594122"/>
              <a:gd name="connsiteX2" fmla="*/ 639193 w 643552"/>
              <a:gd name="connsiteY2" fmla="*/ 448143 h 594122"/>
              <a:gd name="connsiteX3" fmla="*/ 408373 w 643552"/>
              <a:gd name="connsiteY3" fmla="*/ 581309 h 594122"/>
              <a:gd name="connsiteX4" fmla="*/ 399495 w 643552"/>
              <a:gd name="connsiteY4" fmla="*/ 581309 h 594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552" h="594122">
                <a:moveTo>
                  <a:pt x="0" y="261712"/>
                </a:moveTo>
                <a:cubicBezTo>
                  <a:pt x="204186" y="117450"/>
                  <a:pt x="408373" y="-26812"/>
                  <a:pt x="514905" y="4260"/>
                </a:cubicBezTo>
                <a:cubicBezTo>
                  <a:pt x="621437" y="35332"/>
                  <a:pt x="656948" y="351968"/>
                  <a:pt x="639193" y="448143"/>
                </a:cubicBezTo>
                <a:cubicBezTo>
                  <a:pt x="621438" y="544318"/>
                  <a:pt x="448323" y="559115"/>
                  <a:pt x="408373" y="581309"/>
                </a:cubicBezTo>
                <a:cubicBezTo>
                  <a:pt x="368423" y="603503"/>
                  <a:pt x="383959" y="592406"/>
                  <a:pt x="399495" y="58130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ttangolo 38">
                <a:extLst>
                  <a:ext uri="{FF2B5EF4-FFF2-40B4-BE49-F238E27FC236}">
                    <a16:creationId xmlns:a16="http://schemas.microsoft.com/office/drawing/2014/main" id="{EF866481-D316-4B82-8ACC-6DD3BDEF094B}"/>
                  </a:ext>
                </a:extLst>
              </p:cNvPr>
              <p:cNvSpPr/>
              <p:nvPr/>
            </p:nvSpPr>
            <p:spPr>
              <a:xfrm>
                <a:off x="9236403" y="4792482"/>
                <a:ext cx="3656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9" name="Rettangolo 38">
                <a:extLst>
                  <a:ext uri="{FF2B5EF4-FFF2-40B4-BE49-F238E27FC236}">
                    <a16:creationId xmlns:a16="http://schemas.microsoft.com/office/drawing/2014/main" id="{EF866481-D316-4B82-8ACC-6DD3BDEF09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6403" y="4792482"/>
                <a:ext cx="365613" cy="369332"/>
              </a:xfrm>
              <a:prstGeom prst="rect">
                <a:avLst/>
              </a:prstGeom>
              <a:blipFill>
                <a:blip r:embed="rId18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Figura a mano libera: forma 39">
            <a:extLst>
              <a:ext uri="{FF2B5EF4-FFF2-40B4-BE49-F238E27FC236}">
                <a16:creationId xmlns:a16="http://schemas.microsoft.com/office/drawing/2014/main" id="{5C128136-F4BA-44C5-B1F6-203ED7970104}"/>
              </a:ext>
            </a:extLst>
          </p:cNvPr>
          <p:cNvSpPr/>
          <p:nvPr/>
        </p:nvSpPr>
        <p:spPr>
          <a:xfrm>
            <a:off x="9276499" y="5836890"/>
            <a:ext cx="999209" cy="746912"/>
          </a:xfrm>
          <a:custGeom>
            <a:avLst/>
            <a:gdLst>
              <a:gd name="connsiteX0" fmla="*/ 11651 w 965806"/>
              <a:gd name="connsiteY0" fmla="*/ 342814 h 730001"/>
              <a:gd name="connsiteX1" fmla="*/ 73795 w 965806"/>
              <a:gd name="connsiteY1" fmla="*/ 325058 h 730001"/>
              <a:gd name="connsiteX2" fmla="*/ 455535 w 965806"/>
              <a:gd name="connsiteY2" fmla="*/ 49850 h 730001"/>
              <a:gd name="connsiteX3" fmla="*/ 890541 w 965806"/>
              <a:gd name="connsiteY3" fmla="*/ 49850 h 730001"/>
              <a:gd name="connsiteX4" fmla="*/ 899418 w 965806"/>
              <a:gd name="connsiteY4" fmla="*/ 555878 h 730001"/>
              <a:gd name="connsiteX5" fmla="*/ 224715 w 965806"/>
              <a:gd name="connsiteY5" fmla="*/ 724553 h 730001"/>
              <a:gd name="connsiteX6" fmla="*/ 11651 w 965806"/>
              <a:gd name="connsiteY6" fmla="*/ 342814 h 73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5806" h="730001">
                <a:moveTo>
                  <a:pt x="11651" y="342814"/>
                </a:moveTo>
                <a:cubicBezTo>
                  <a:pt x="-13502" y="276231"/>
                  <a:pt x="-186" y="373885"/>
                  <a:pt x="73795" y="325058"/>
                </a:cubicBezTo>
                <a:cubicBezTo>
                  <a:pt x="147776" y="276231"/>
                  <a:pt x="319411" y="95718"/>
                  <a:pt x="455535" y="49850"/>
                </a:cubicBezTo>
                <a:cubicBezTo>
                  <a:pt x="591659" y="3982"/>
                  <a:pt x="816561" y="-34488"/>
                  <a:pt x="890541" y="49850"/>
                </a:cubicBezTo>
                <a:cubicBezTo>
                  <a:pt x="964521" y="134188"/>
                  <a:pt x="1010389" y="443428"/>
                  <a:pt x="899418" y="555878"/>
                </a:cubicBezTo>
                <a:cubicBezTo>
                  <a:pt x="788447" y="668328"/>
                  <a:pt x="374156" y="752666"/>
                  <a:pt x="224715" y="724553"/>
                </a:cubicBezTo>
                <a:cubicBezTo>
                  <a:pt x="75274" y="696440"/>
                  <a:pt x="36804" y="409397"/>
                  <a:pt x="11651" y="342814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ttangolo 40">
                <a:extLst>
                  <a:ext uri="{FF2B5EF4-FFF2-40B4-BE49-F238E27FC236}">
                    <a16:creationId xmlns:a16="http://schemas.microsoft.com/office/drawing/2014/main" id="{6C9C8F6E-5B33-46B0-825A-716F6955F312}"/>
                  </a:ext>
                </a:extLst>
              </p:cNvPr>
              <p:cNvSpPr/>
              <p:nvPr/>
            </p:nvSpPr>
            <p:spPr>
              <a:xfrm>
                <a:off x="8753191" y="5994160"/>
                <a:ext cx="1332035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1600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it-IT" sz="1600" dirty="0"/>
                  <a:t> = 0</a:t>
                </a:r>
              </a:p>
            </p:txBody>
          </p:sp>
        </mc:Choice>
        <mc:Fallback xmlns="">
          <p:sp>
            <p:nvSpPr>
              <p:cNvPr id="41" name="Rettangolo 40">
                <a:extLst>
                  <a:ext uri="{FF2B5EF4-FFF2-40B4-BE49-F238E27FC236}">
                    <a16:creationId xmlns:a16="http://schemas.microsoft.com/office/drawing/2014/main" id="{6C9C8F6E-5B33-46B0-825A-716F6955F3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3191" y="5994160"/>
                <a:ext cx="1332035" cy="338554"/>
              </a:xfrm>
              <a:prstGeom prst="rect">
                <a:avLst/>
              </a:prstGeom>
              <a:blipFill>
                <a:blip r:embed="rId19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92D71B7D-2932-4EB8-B018-EAB5A0A258D6}"/>
              </a:ext>
            </a:extLst>
          </p:cNvPr>
          <p:cNvSpPr txBox="1"/>
          <p:nvPr/>
        </p:nvSpPr>
        <p:spPr>
          <a:xfrm flipH="1">
            <a:off x="1746123" y="1088349"/>
            <a:ext cx="465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Bahnschrift" panose="020B0502040204020203" pitchFamily="34" charset="0"/>
              </a:rPr>
              <a:t>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853A27AB-6C7B-491E-B09A-139234D38B87}"/>
                  </a:ext>
                </a:extLst>
              </p:cNvPr>
              <p:cNvSpPr txBox="1"/>
              <p:nvPr/>
            </p:nvSpPr>
            <p:spPr>
              <a:xfrm>
                <a:off x="8213012" y="549078"/>
                <a:ext cx="2557872" cy="956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>
                    <a:latin typeface="Bahnschrift" panose="020B0502040204020203" pitchFamily="34" charset="0"/>
                  </a:rPr>
                  <a:t>Il rotore di F è la rotazione del campo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</m:acc>
                  </m:oMath>
                </a14:m>
                <a:r>
                  <a:rPr lang="it-IT" dirty="0">
                    <a:latin typeface="Bahnschrift" panose="020B0502040204020203" pitchFamily="34" charset="0"/>
                  </a:rPr>
                  <a:t> attorno al punto P </a:t>
                </a: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853A27AB-6C7B-491E-B09A-139234D38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3012" y="549078"/>
                <a:ext cx="2557872" cy="956929"/>
              </a:xfrm>
              <a:prstGeom prst="rect">
                <a:avLst/>
              </a:prstGeom>
              <a:blipFill>
                <a:blip r:embed="rId20"/>
                <a:stretch>
                  <a:fillRect l="-1905" t="-3185" r="-7619" b="-955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04615CCF-FDB1-4E1A-91F9-DF8C2634667F}"/>
                  </a:ext>
                </a:extLst>
              </p:cNvPr>
              <p:cNvSpPr txBox="1"/>
              <p:nvPr/>
            </p:nvSpPr>
            <p:spPr>
              <a:xfrm>
                <a:off x="10116948" y="3790859"/>
                <a:ext cx="18195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>
                    <a:latin typeface="Bahnschrift" panose="020B0502040204020203" pitchFamily="34" charset="0"/>
                  </a:rPr>
                  <a:t>Restringiamo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it-IT" dirty="0">
                    <a:latin typeface="Bahnschrift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04615CCF-FDB1-4E1A-91F9-DF8C26346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6948" y="3790859"/>
                <a:ext cx="1819537" cy="369332"/>
              </a:xfrm>
              <a:prstGeom prst="rect">
                <a:avLst/>
              </a:prstGeom>
              <a:blipFill>
                <a:blip r:embed="rId21"/>
                <a:stretch>
                  <a:fillRect l="-3020"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FE2636AE-9B3C-42E7-8228-4A0061D937DE}"/>
              </a:ext>
            </a:extLst>
          </p:cNvPr>
          <p:cNvSpPr txBox="1"/>
          <p:nvPr/>
        </p:nvSpPr>
        <p:spPr>
          <a:xfrm>
            <a:off x="408590" y="5785040"/>
            <a:ext cx="6957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Bahnschrift" panose="020B0502040204020203" pitchFamily="34" charset="0"/>
              </a:rPr>
              <a:t>Vale anche il viceversa. Se abbiamo un campo </a:t>
            </a:r>
            <a:r>
              <a:rPr lang="it-IT" b="1" dirty="0">
                <a:latin typeface="Bahnschrift" panose="020B0502040204020203" pitchFamily="34" charset="0"/>
              </a:rPr>
              <a:t>B</a:t>
            </a:r>
            <a:r>
              <a:rPr lang="it-IT" dirty="0">
                <a:latin typeface="Bahnschrift" panose="020B0502040204020203" pitchFamily="34" charset="0"/>
              </a:rPr>
              <a:t> la cui divergenza    è 0 (campo  </a:t>
            </a:r>
            <a:r>
              <a:rPr lang="it-IT" b="1" dirty="0">
                <a:latin typeface="Bahnschrift" panose="020B0502040204020203" pitchFamily="34" charset="0"/>
              </a:rPr>
              <a:t>solenoidale</a:t>
            </a:r>
            <a:r>
              <a:rPr lang="it-IT" dirty="0">
                <a:latin typeface="Bahnschrift" panose="020B0502040204020203" pitchFamily="34" charset="0"/>
              </a:rPr>
              <a:t>) , si può esprimere il campo vettoriale come la rotazione di un altro campo vettoriale ovvero </a:t>
            </a:r>
            <a:r>
              <a:rPr lang="it-IT" b="1" dirty="0">
                <a:latin typeface="Bahnschrift" panose="020B0502040204020203" pitchFamily="34" charset="0"/>
              </a:rPr>
              <a:t>B</a:t>
            </a:r>
            <a:r>
              <a:rPr lang="it-IT" dirty="0">
                <a:latin typeface="Bahnschrift" panose="020B0502040204020203" pitchFamily="34" charset="0"/>
              </a:rPr>
              <a:t>=</a:t>
            </a:r>
            <a:r>
              <a:rPr lang="it-IT" dirty="0" err="1">
                <a:latin typeface="Bahnschrift" panose="020B0502040204020203" pitchFamily="34" charset="0"/>
              </a:rPr>
              <a:t>rot</a:t>
            </a:r>
            <a:r>
              <a:rPr lang="it-IT" b="1" dirty="0" err="1">
                <a:latin typeface="Bahnschrift" panose="020B0502040204020203" pitchFamily="34" charset="0"/>
              </a:rPr>
              <a:t>F</a:t>
            </a:r>
            <a:endParaRPr lang="it-IT" dirty="0">
              <a:latin typeface="Bahnschrift" panose="020B0502040204020203" pitchFamily="34" charset="0"/>
            </a:endParaRPr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FB0F609E-39F8-4700-8868-A7A224EE80F8}"/>
              </a:ext>
            </a:extLst>
          </p:cNvPr>
          <p:cNvCxnSpPr>
            <a:cxnSpLocks/>
          </p:cNvCxnSpPr>
          <p:nvPr/>
        </p:nvCxnSpPr>
        <p:spPr>
          <a:xfrm>
            <a:off x="2889965" y="3150462"/>
            <a:ext cx="710519" cy="94864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0B4EC1C3-5210-41D3-A7F7-47C6CD4ACF42}"/>
              </a:ext>
            </a:extLst>
          </p:cNvPr>
          <p:cNvCxnSpPr>
            <a:cxnSpLocks/>
          </p:cNvCxnSpPr>
          <p:nvPr/>
        </p:nvCxnSpPr>
        <p:spPr>
          <a:xfrm flipH="1">
            <a:off x="2889965" y="3208090"/>
            <a:ext cx="661499" cy="89101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8BD565D-D001-41B9-81EF-152A5488C036}"/>
              </a:ext>
            </a:extLst>
          </p:cNvPr>
          <p:cNvSpPr txBox="1"/>
          <p:nvPr/>
        </p:nvSpPr>
        <p:spPr>
          <a:xfrm>
            <a:off x="4818701" y="5213743"/>
            <a:ext cx="3334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Per qualunque superficie chiusa S</a:t>
            </a:r>
          </a:p>
        </p:txBody>
      </p: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BD27755F-C490-4826-AAC0-C7F3532AFB9D}"/>
              </a:ext>
            </a:extLst>
          </p:cNvPr>
          <p:cNvCxnSpPr/>
          <p:nvPr/>
        </p:nvCxnSpPr>
        <p:spPr>
          <a:xfrm>
            <a:off x="8326182" y="5449249"/>
            <a:ext cx="1019825" cy="433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646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8" grpId="0"/>
      <p:bldP spid="20" grpId="0"/>
      <p:bldP spid="21" grpId="0" animBg="1"/>
      <p:bldP spid="23" grpId="0" animBg="1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7" grpId="0" animBg="1"/>
      <p:bldP spid="38" grpId="0" animBg="1"/>
      <p:bldP spid="39" grpId="0"/>
      <p:bldP spid="40" grpId="0" animBg="1"/>
      <p:bldP spid="41" grpId="0"/>
      <p:bldP spid="42" grpId="0"/>
      <p:bldP spid="2" grpId="0"/>
      <p:bldP spid="3" grpId="0"/>
      <p:bldP spid="22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7229C7D1-7107-4849-AB5D-2A76F714E106}"/>
              </a:ext>
            </a:extLst>
          </p:cNvPr>
          <p:cNvSpPr txBox="1"/>
          <p:nvPr/>
        </p:nvSpPr>
        <p:spPr>
          <a:xfrm>
            <a:off x="2381681" y="168676"/>
            <a:ext cx="74286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latin typeface="Bahnschrift" panose="020B0502040204020203" pitchFamily="34" charset="0"/>
              </a:rPr>
              <a:t>Valgono le seguenti relazioni facilmente dimostrabili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F32FB600-1E4E-4B10-B4C9-602F44529DE5}"/>
                  </a:ext>
                </a:extLst>
              </p:cNvPr>
              <p:cNvSpPr/>
              <p:nvPr/>
            </p:nvSpPr>
            <p:spPr>
              <a:xfrm>
                <a:off x="4620234" y="925357"/>
                <a:ext cx="227825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it-IT" sz="20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it-IT" sz="200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𝑟𝑜𝑡</m:t>
                    </m:r>
                    <m:d>
                      <m:dPr>
                        <m:ctrlPr>
                          <a:rPr lang="it-IT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it-IT" sz="20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𝑔𝑟𝑎𝑑</m:t>
                        </m:r>
                        <m:r>
                          <a:rPr lang="it-IT" sz="2000" i="1" dirty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it-IT" sz="2000" b="0" i="0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it-IT" sz="2000" dirty="0"/>
              </a:p>
            </p:txBody>
          </p:sp>
        </mc:Choice>
        <mc:Fallback xmlns=""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F32FB600-1E4E-4B10-B4C9-602F44529D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0234" y="925357"/>
                <a:ext cx="2278252" cy="400110"/>
              </a:xfrm>
              <a:prstGeom prst="rect">
                <a:avLst/>
              </a:prstGeom>
              <a:blipFill>
                <a:blip r:embed="rId2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2606284F-CE06-4D90-AC74-D536D0202B50}"/>
                  </a:ext>
                </a:extLst>
              </p:cNvPr>
              <p:cNvSpPr/>
              <p:nvPr/>
            </p:nvSpPr>
            <p:spPr>
              <a:xfrm>
                <a:off x="7222520" y="876349"/>
                <a:ext cx="1860574" cy="4621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𝑑𝑖𝑣</m:t>
                      </m:r>
                      <m:d>
                        <m:dPr>
                          <m:ctrlPr>
                            <a:rPr lang="it-IT" sz="20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t-IT" sz="20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𝑟𝑜𝑡</m:t>
                          </m:r>
                          <m:acc>
                            <m:accPr>
                              <m:chr m:val="⃗"/>
                              <m:ctrlPr>
                                <a:rPr lang="it-IT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0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</m:d>
                      <m:r>
                        <a:rPr lang="it-IT" sz="20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2606284F-CE06-4D90-AC74-D536D0202B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2520" y="876349"/>
                <a:ext cx="1860574" cy="462114"/>
              </a:xfrm>
              <a:prstGeom prst="rect">
                <a:avLst/>
              </a:prstGeom>
              <a:blipFill>
                <a:blip r:embed="rId3"/>
                <a:stretch>
                  <a:fillRect t="-1578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tangolo 6">
                <a:extLst>
                  <a:ext uri="{FF2B5EF4-FFF2-40B4-BE49-F238E27FC236}">
                    <a16:creationId xmlns:a16="http://schemas.microsoft.com/office/drawing/2014/main" id="{C3F13102-AA83-4F10-8A57-026F5071F573}"/>
                  </a:ext>
                </a:extLst>
              </p:cNvPr>
              <p:cNvSpPr/>
              <p:nvPr/>
            </p:nvSpPr>
            <p:spPr>
              <a:xfrm>
                <a:off x="4620234" y="1467110"/>
                <a:ext cx="37363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it-IT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𝑟𝑎𝑑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𝜑</m:t>
                    </m:r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</a:rPr>
                      <m:t>ψ</m:t>
                    </m:r>
                    <m:r>
                      <a:rPr lang="it-IT" b="0" i="0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it-IT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𝑔𝑟𝑎𝑑</m:t>
                    </m:r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</a:rPr>
                      <m:t>ψ</m:t>
                    </m:r>
                    <m:r>
                      <a:rPr lang="it-IT" b="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</a:rPr>
                      <m:t>ψ</m:t>
                    </m:r>
                    <m:r>
                      <a:rPr lang="it-IT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𝑔𝑟𝑎𝑑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7" name="Rettangolo 6">
                <a:extLst>
                  <a:ext uri="{FF2B5EF4-FFF2-40B4-BE49-F238E27FC236}">
                    <a16:creationId xmlns:a16="http://schemas.microsoft.com/office/drawing/2014/main" id="{C3F13102-AA83-4F10-8A57-026F5071F5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0234" y="1467110"/>
                <a:ext cx="3736344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8D5E4D71-0AF9-4E79-AED7-36C8EE90E647}"/>
                  </a:ext>
                </a:extLst>
              </p:cNvPr>
              <p:cNvSpPr/>
              <p:nvPr/>
            </p:nvSpPr>
            <p:spPr>
              <a:xfrm>
                <a:off x="4879732" y="1921483"/>
                <a:ext cx="3141950" cy="4251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𝑑𝑖𝑣</m:t>
                      </m:r>
                      <m:d>
                        <m:dPr>
                          <m:ctrlPr>
                            <a:rPr lang="it-IT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𝜑</m:t>
                          </m:r>
                          <m:acc>
                            <m:accPr>
                              <m:chr m:val="⃗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it-IT" i="1" dirty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𝑑𝑖𝑣</m:t>
                      </m:r>
                      <m:acc>
                        <m:accPr>
                          <m:chr m:val="⃗"/>
                          <m:ctrlPr>
                            <a:rPr lang="it-IT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</m:acc>
                      <m:r>
                        <a:rPr lang="it-IT" b="0" i="0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it-IT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</m:acc>
                      <m:r>
                        <a:rPr lang="it-IT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𝑔𝑟𝑎𝑑</m:t>
                      </m:r>
                      <m:r>
                        <a:rPr lang="it-IT" i="1" dirty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8D5E4D71-0AF9-4E79-AED7-36C8EE90E6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732" y="1921483"/>
                <a:ext cx="3141950" cy="425181"/>
              </a:xfrm>
              <a:prstGeom prst="rect">
                <a:avLst/>
              </a:prstGeom>
              <a:blipFill>
                <a:blip r:embed="rId5"/>
                <a:stretch>
                  <a:fillRect t="-20000" b="-857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DA63AAEF-7253-4E68-9D51-B733A983A2CB}"/>
                  </a:ext>
                </a:extLst>
              </p:cNvPr>
              <p:cNvSpPr/>
              <p:nvPr/>
            </p:nvSpPr>
            <p:spPr>
              <a:xfrm>
                <a:off x="4896920" y="2375137"/>
                <a:ext cx="3330527" cy="4270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𝑑𝑖𝑣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acc>
                            <m:accPr>
                              <m:chr m:val="⃗"/>
                              <m:ctrlPr>
                                <a:rPr lang="it-IT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  <m:r>
                            <a:rPr lang="it-IT" i="0" dirty="0">
                              <a:latin typeface="Cambria Math" panose="02040503050406030204" pitchFamily="18" charset="0"/>
                            </a:rPr>
                            <m:t>∧</m:t>
                          </m:r>
                          <m:acc>
                            <m:accPr>
                              <m:chr m:val="⃗"/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acc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acc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𝑟𝑜𝑡</m:t>
                      </m:r>
                      <m:acc>
                        <m:accPr>
                          <m:chr m:val="⃗"/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it-IT" b="0" i="0" dirty="0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𝑟𝑜𝑡</m:t>
                      </m:r>
                      <m:acc>
                        <m:accPr>
                          <m:chr m:val="⃗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acc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DA63AAEF-7253-4E68-9D51-B733A983A2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920" y="2375137"/>
                <a:ext cx="3330527" cy="427040"/>
              </a:xfrm>
              <a:prstGeom prst="rect">
                <a:avLst/>
              </a:prstGeom>
              <a:blipFill>
                <a:blip r:embed="rId6"/>
                <a:stretch>
                  <a:fillRect t="-20000" r="-71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121F4BA4-D040-4115-962A-0953740CD86B}"/>
                  </a:ext>
                </a:extLst>
              </p:cNvPr>
              <p:cNvSpPr/>
              <p:nvPr/>
            </p:nvSpPr>
            <p:spPr>
              <a:xfrm>
                <a:off x="4879732" y="2878927"/>
                <a:ext cx="3562257" cy="4251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𝑟𝑜𝑡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𝜑</m:t>
                          </m:r>
                          <m:acc>
                            <m:accPr>
                              <m:chr m:val="⃗"/>
                              <m:ctrlPr>
                                <a:rPr lang="it-IT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</m:d>
                      <m:r>
                        <a:rPr lang="it-IT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i="1" dirty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𝑟𝑜𝑡</m:t>
                      </m:r>
                      <m:acc>
                        <m:accPr>
                          <m:chr m:val="⃗"/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𝑔𝑟𝑎𝑑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i="1" dirty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it-IT" dirty="0">
                          <a:latin typeface="Cambria Math" panose="02040503050406030204" pitchFamily="18" charset="0"/>
                        </a:rPr>
                        <m:t>∧</m:t>
                      </m:r>
                      <m:acc>
                        <m:accPr>
                          <m:chr m:val="⃗"/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121F4BA4-D040-4115-962A-0953740CD8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732" y="2878927"/>
                <a:ext cx="3562257" cy="425181"/>
              </a:xfrm>
              <a:prstGeom prst="rect">
                <a:avLst/>
              </a:prstGeom>
              <a:blipFill>
                <a:blip r:embed="rId7"/>
                <a:stretch>
                  <a:fillRect t="-20000" r="-3932" b="-857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1BA73E2E-2E75-4BB7-8F6D-E597F7D32186}"/>
                  </a:ext>
                </a:extLst>
              </p:cNvPr>
              <p:cNvSpPr/>
              <p:nvPr/>
            </p:nvSpPr>
            <p:spPr>
              <a:xfrm>
                <a:off x="4813683" y="3386542"/>
                <a:ext cx="5178725" cy="4270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𝑟𝑜𝑡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acc>
                            <m:accPr>
                              <m:chr m:val="⃗"/>
                              <m:ctrlPr>
                                <a:rPr lang="it-IT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  <m:r>
                            <a:rPr lang="it-IT" i="0" dirty="0">
                              <a:latin typeface="Cambria Math" panose="02040503050406030204" pitchFamily="18" charset="0"/>
                            </a:rPr>
                            <m:t>∧</m:t>
                          </m:r>
                          <m:acc>
                            <m:accPr>
                              <m:chr m:val="⃗"/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acc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𝑑𝑖𝑣</m:t>
                      </m:r>
                      <m:acc>
                        <m:accPr>
                          <m:chr m:val="⃗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acc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acc>
                      <m:r>
                        <a:rPr lang="it-IT" i="1" dirty="0">
                          <a:latin typeface="Cambria Math" panose="02040503050406030204" pitchFamily="18" charset="0"/>
                        </a:rPr>
                        <m:t>𝑑𝑖𝑣</m:t>
                      </m:r>
                      <m:acc>
                        <m:accPr>
                          <m:chr m:val="⃗"/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it-IT" b="0" i="0" dirty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it-IT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acc>
                          <m:acc>
                            <m:accPr>
                              <m:chr m:val="⃗"/>
                              <m:ctrlPr>
                                <a:rPr lang="it-IT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it-IT" dirty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it-IT" b="0" i="0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⃗"/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acc>
                        <m:accPr>
                          <m:chr m:val="⃗"/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it-IT" dirty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⃗"/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acc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1BA73E2E-2E75-4BB7-8F6D-E597F7D321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3683" y="3386542"/>
                <a:ext cx="5178725" cy="427040"/>
              </a:xfrm>
              <a:prstGeom prst="rect">
                <a:avLst/>
              </a:prstGeom>
              <a:blipFill>
                <a:blip r:embed="rId8"/>
                <a:stretch>
                  <a:fillRect t="-20000" r="-4476" b="-71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ttangolo 12">
                <a:extLst>
                  <a:ext uri="{FF2B5EF4-FFF2-40B4-BE49-F238E27FC236}">
                    <a16:creationId xmlns:a16="http://schemas.microsoft.com/office/drawing/2014/main" id="{83519766-8190-4A89-A6EE-BB170776B58E}"/>
                  </a:ext>
                </a:extLst>
              </p:cNvPr>
              <p:cNvSpPr/>
              <p:nvPr/>
            </p:nvSpPr>
            <p:spPr>
              <a:xfrm>
                <a:off x="4813683" y="3884521"/>
                <a:ext cx="3543599" cy="4251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𝑟𝑜𝑡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𝑟𝑜𝑡</m:t>
                          </m:r>
                          <m:acc>
                            <m:accPr>
                              <m:chr m:val="⃗"/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</m:d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𝑔𝑟𝑎𝑑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it-IT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𝑑𝑖𝑣</m:t>
                          </m:r>
                          <m:acc>
                            <m:accPr>
                              <m:chr m:val="⃗"/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</m:d>
                      <m:r>
                        <a:rPr lang="it-IT" b="0" i="0" dirty="0" smtClean="0">
                          <a:latin typeface="Cambria Math" panose="02040503050406030204" pitchFamily="18" charset="0"/>
                        </a:rPr>
                        <m:t>− </m:t>
                      </m:r>
                      <m:sSup>
                        <m:sSupPr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it-IT" dirty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it-IT" i="0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3" name="Rettangolo 12">
                <a:extLst>
                  <a:ext uri="{FF2B5EF4-FFF2-40B4-BE49-F238E27FC236}">
                    <a16:creationId xmlns:a16="http://schemas.microsoft.com/office/drawing/2014/main" id="{83519766-8190-4A89-A6EE-BB170776B5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3683" y="3884521"/>
                <a:ext cx="3543599" cy="425181"/>
              </a:xfrm>
              <a:prstGeom prst="rect">
                <a:avLst/>
              </a:prstGeom>
              <a:blipFill>
                <a:blip r:embed="rId9"/>
                <a:stretch>
                  <a:fillRect t="-20000" r="-6713" b="-857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9F3158E9-AF87-4E1C-9427-C70C24930EA3}"/>
                  </a:ext>
                </a:extLst>
              </p:cNvPr>
              <p:cNvSpPr/>
              <p:nvPr/>
            </p:nvSpPr>
            <p:spPr>
              <a:xfrm>
                <a:off x="4813683" y="4341607"/>
                <a:ext cx="5434693" cy="4270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𝑔</m:t>
                      </m:r>
                      <m:r>
                        <a:rPr lang="it-IT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𝑟𝑎𝑑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it-IT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  <m:acc>
                            <m:accPr>
                              <m:chr m:val="⃗"/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acc>
                        </m:e>
                      </m:d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it-IT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it-IT" dirty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𝑟𝑜𝑡</m:t>
                      </m:r>
                      <m:acc>
                        <m:accPr>
                          <m:chr m:val="⃗"/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acc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acc>
                      <m:r>
                        <a:rPr lang="it-IT" dirty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𝑟𝑜𝑡</m:t>
                      </m:r>
                      <m:acc>
                        <m:accPr>
                          <m:chr m:val="⃗"/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it-IT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  <m:acc>
                            <m:accPr>
                              <m:chr m:val="⃗"/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it-IT" dirty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acc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+(</m:t>
                      </m:r>
                      <m:acc>
                        <m:accPr>
                          <m:chr m:val="⃗"/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acc>
                      <m:acc>
                        <m:accPr>
                          <m:chr m:val="⃗"/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it-IT" dirty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⃗"/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9F3158E9-AF87-4E1C-9427-C70C24930E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3683" y="4341607"/>
                <a:ext cx="5434693" cy="427040"/>
              </a:xfrm>
              <a:prstGeom prst="rect">
                <a:avLst/>
              </a:prstGeom>
              <a:blipFill>
                <a:blip r:embed="rId10"/>
                <a:stretch>
                  <a:fillRect t="-20000" r="-4265" b="-857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D8E65774-1A4F-4339-B8A5-9E8CB91E4AA6}"/>
                  </a:ext>
                </a:extLst>
              </p:cNvPr>
              <p:cNvSpPr txBox="1"/>
              <p:nvPr/>
            </p:nvSpPr>
            <p:spPr>
              <a:xfrm>
                <a:off x="5786529" y="5116006"/>
                <a:ext cx="2686569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200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it-IT" sz="2000" i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it-IT" sz="2000" i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lang="it-IT" sz="2000" i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sz="2000" i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it-IT" sz="2000" i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</m:acc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it-IT" sz="2000" i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</m:acc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000" dirty="0"/>
                  <a:t>= laplaciano</a:t>
                </a:r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D8E65774-1A4F-4339-B8A5-9E8CB91E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6529" y="5116006"/>
                <a:ext cx="2686569" cy="345159"/>
              </a:xfrm>
              <a:prstGeom prst="rect">
                <a:avLst/>
              </a:prstGeom>
              <a:blipFill>
                <a:blip r:embed="rId11"/>
                <a:stretch>
                  <a:fillRect l="-3175" t="-12281" r="-5215" b="-4386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ttangolo 15">
                <a:extLst>
                  <a:ext uri="{FF2B5EF4-FFF2-40B4-BE49-F238E27FC236}">
                    <a16:creationId xmlns:a16="http://schemas.microsoft.com/office/drawing/2014/main" id="{662F4757-57D9-4FC9-9107-1EF7EC6F801D}"/>
                  </a:ext>
                </a:extLst>
              </p:cNvPr>
              <p:cNvSpPr/>
              <p:nvPr/>
            </p:nvSpPr>
            <p:spPr>
              <a:xfrm>
                <a:off x="4896920" y="5594278"/>
                <a:ext cx="4833952" cy="695447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it-IT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( </m:t>
                      </m:r>
                      <m:acc>
                        <m:accPr>
                          <m:chr m:val="̂"/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f>
                        <m:f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dirty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it-IT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it-IT" i="1" dirty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f>
                        <m:f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dirty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it-IT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it-IT" dirty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f>
                        <m:f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dirty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it-IT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it-IT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it-IT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it-IT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it-IT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t-IT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it-IT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it-IT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it-IT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it-IT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dirty="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6" name="Rettangolo 15">
                <a:extLst>
                  <a:ext uri="{FF2B5EF4-FFF2-40B4-BE49-F238E27FC236}">
                    <a16:creationId xmlns:a16="http://schemas.microsoft.com/office/drawing/2014/main" id="{662F4757-57D9-4FC9-9107-1EF7EC6F80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920" y="5594278"/>
                <a:ext cx="4833952" cy="69544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asellaDiTesto 1">
            <a:extLst>
              <a:ext uri="{FF2B5EF4-FFF2-40B4-BE49-F238E27FC236}">
                <a16:creationId xmlns:a16="http://schemas.microsoft.com/office/drawing/2014/main" id="{1C5F3C07-A098-42B1-8147-200E37F61D34}"/>
              </a:ext>
            </a:extLst>
          </p:cNvPr>
          <p:cNvSpPr txBox="1"/>
          <p:nvPr/>
        </p:nvSpPr>
        <p:spPr>
          <a:xfrm>
            <a:off x="4296200" y="976794"/>
            <a:ext cx="64806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1)</a:t>
            </a:r>
          </a:p>
          <a:p>
            <a:endParaRPr lang="it-IT" sz="1600" dirty="0"/>
          </a:p>
          <a:p>
            <a:r>
              <a:rPr lang="it-IT" sz="1600" dirty="0"/>
              <a:t>2)</a:t>
            </a:r>
          </a:p>
          <a:p>
            <a:endParaRPr lang="it-IT" sz="1600" dirty="0"/>
          </a:p>
          <a:p>
            <a:r>
              <a:rPr lang="it-IT" sz="1600" dirty="0"/>
              <a:t>3)</a:t>
            </a:r>
          </a:p>
          <a:p>
            <a:endParaRPr lang="it-IT" sz="1600" dirty="0"/>
          </a:p>
          <a:p>
            <a:r>
              <a:rPr lang="it-IT" sz="1600" dirty="0"/>
              <a:t>4)</a:t>
            </a:r>
          </a:p>
          <a:p>
            <a:endParaRPr lang="it-IT" sz="1600" dirty="0"/>
          </a:p>
          <a:p>
            <a:r>
              <a:rPr lang="it-IT" sz="1600" dirty="0"/>
              <a:t>5)</a:t>
            </a:r>
          </a:p>
          <a:p>
            <a:endParaRPr lang="it-IT" sz="1600" dirty="0"/>
          </a:p>
          <a:p>
            <a:r>
              <a:rPr lang="it-IT" sz="1600" dirty="0"/>
              <a:t>6)</a:t>
            </a:r>
          </a:p>
          <a:p>
            <a:endParaRPr lang="it-IT" sz="1600" dirty="0"/>
          </a:p>
          <a:p>
            <a:r>
              <a:rPr lang="it-IT" sz="1600" dirty="0"/>
              <a:t>7)</a:t>
            </a:r>
          </a:p>
          <a:p>
            <a:endParaRPr lang="it-IT" sz="1600" dirty="0"/>
          </a:p>
          <a:p>
            <a:r>
              <a:rPr lang="it-IT" sz="1600" dirty="0"/>
              <a:t>8)</a:t>
            </a:r>
          </a:p>
          <a:p>
            <a:endParaRPr lang="it-IT" sz="14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BD651ED-82B0-46A3-B993-8F5CDF8D625A}"/>
              </a:ext>
            </a:extLst>
          </p:cNvPr>
          <p:cNvSpPr txBox="1"/>
          <p:nvPr/>
        </p:nvSpPr>
        <p:spPr>
          <a:xfrm flipH="1">
            <a:off x="2017949" y="2388602"/>
            <a:ext cx="19948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Bahnschrift" panose="020B0502040204020203" pitchFamily="34" charset="0"/>
              </a:rPr>
              <a:t>Da ricordare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59A8D783-B64D-41AC-92B2-2605F16CA23A}"/>
              </a:ext>
            </a:extLst>
          </p:cNvPr>
          <p:cNvCxnSpPr/>
          <p:nvPr/>
        </p:nvCxnSpPr>
        <p:spPr>
          <a:xfrm flipH="1">
            <a:off x="3861881" y="2151098"/>
            <a:ext cx="359923" cy="237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D97B4922-6B82-470B-88C1-C7ACD41EB660}"/>
              </a:ext>
            </a:extLst>
          </p:cNvPr>
          <p:cNvCxnSpPr>
            <a:cxnSpLocks/>
          </p:cNvCxnSpPr>
          <p:nvPr/>
        </p:nvCxnSpPr>
        <p:spPr>
          <a:xfrm flipH="1">
            <a:off x="3777393" y="2628551"/>
            <a:ext cx="51880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416AB3C6-9CE9-4E7F-BEE1-AD7CA545ACFA}"/>
              </a:ext>
            </a:extLst>
          </p:cNvPr>
          <p:cNvCxnSpPr>
            <a:cxnSpLocks/>
          </p:cNvCxnSpPr>
          <p:nvPr/>
        </p:nvCxnSpPr>
        <p:spPr>
          <a:xfrm flipH="1" flipV="1">
            <a:off x="3836125" y="2870084"/>
            <a:ext cx="385679" cy="2214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925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 animBg="1"/>
      <p:bldP spid="2" grpId="0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3CF4C9C8-CA0B-43CE-B14B-CCDB0FD109D8}"/>
              </a:ext>
            </a:extLst>
          </p:cNvPr>
          <p:cNvSpPr txBox="1"/>
          <p:nvPr/>
        </p:nvSpPr>
        <p:spPr>
          <a:xfrm>
            <a:off x="2374776" y="115410"/>
            <a:ext cx="744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Bahnschrift" panose="020B0502040204020203" pitchFamily="34" charset="0"/>
              </a:rPr>
              <a:t>Laplaciano applicato a campi scalari e vettoriali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62CEF649-3745-454D-B9D8-4A48811EA75A}"/>
                  </a:ext>
                </a:extLst>
              </p:cNvPr>
              <p:cNvSpPr/>
              <p:nvPr/>
            </p:nvSpPr>
            <p:spPr>
              <a:xfrm>
                <a:off x="2836211" y="879243"/>
                <a:ext cx="4828309" cy="6954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it-IT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it-IT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i="1" dirty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it-IT" i="1" dirty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it-IT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𝑑𝑖𝑣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𝑔𝑟𝑎𝑑</m:t>
                      </m:r>
                      <m:r>
                        <a:rPr lang="it-IT" i="1" dirty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it-IT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𝜑</m:t>
                          </m:r>
                        </m:num>
                        <m:den>
                          <m:r>
                            <a:rPr lang="it-IT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it-IT" i="1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it-IT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𝜑</m:t>
                          </m:r>
                        </m:num>
                        <m:den>
                          <m:r>
                            <a:rPr lang="it-IT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it-IT" i="1" dirty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dirty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it-IT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𝜑</m:t>
                          </m:r>
                        </m:num>
                        <m:den>
                          <m:r>
                            <a:rPr lang="it-IT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" name="Rettangolo 4">
                <a:extLst>
                  <a:ext uri="{FF2B5EF4-FFF2-40B4-BE49-F238E27FC236}">
                    <a16:creationId xmlns:a16="http://schemas.microsoft.com/office/drawing/2014/main" id="{62CEF649-3745-454D-B9D8-4A48811EA7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211" y="879243"/>
                <a:ext cx="4828309" cy="6954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5C51FFC6-81EA-405E-BDF1-213D326A5252}"/>
                  </a:ext>
                </a:extLst>
              </p:cNvPr>
              <p:cNvSpPr/>
              <p:nvPr/>
            </p:nvSpPr>
            <p:spPr>
              <a:xfrm>
                <a:off x="2836211" y="1880161"/>
                <a:ext cx="6067558" cy="4312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it-IT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it-IT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𝑔𝑟𝑎𝑑</m:t>
                      </m:r>
                      <m:d>
                        <m:dPr>
                          <m:ctrlPr>
                            <a:rPr lang="it-IT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𝑑𝑖𝑣</m:t>
                          </m:r>
                          <m:acc>
                            <m:accPr>
                              <m:chr m:val="⃗"/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</m:d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𝑟𝑜𝑡</m:t>
                      </m:r>
                      <m:d>
                        <m:dPr>
                          <m:ctrlPr>
                            <a:rPr lang="it-IT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𝑟𝑜𝑡</m:t>
                          </m:r>
                          <m:acc>
                            <m:accPr>
                              <m:chr m:val="⃗"/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</m:d>
                      <m:r>
                        <a:rPr lang="it-IT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it-IT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it-IT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it-IT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it-IT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it-IT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it-IT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it-IT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lang="it-IT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it-IT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5C51FFC6-81EA-405E-BDF1-213D326A52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211" y="1880161"/>
                <a:ext cx="6067558" cy="431208"/>
              </a:xfrm>
              <a:prstGeom prst="rect">
                <a:avLst/>
              </a:prstGeom>
              <a:blipFill>
                <a:blip r:embed="rId3"/>
                <a:stretch>
                  <a:fillRect t="-19718" r="-2811" b="-70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sellaDiTesto 6">
            <a:extLst>
              <a:ext uri="{FF2B5EF4-FFF2-40B4-BE49-F238E27FC236}">
                <a16:creationId xmlns:a16="http://schemas.microsoft.com/office/drawing/2014/main" id="{C30C08CA-B6A9-4C94-844D-3ABEF8443CB2}"/>
              </a:ext>
            </a:extLst>
          </p:cNvPr>
          <p:cNvSpPr txBox="1"/>
          <p:nvPr/>
        </p:nvSpPr>
        <p:spPr>
          <a:xfrm>
            <a:off x="2374776" y="2637484"/>
            <a:ext cx="6646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Bahnschrift" panose="020B0502040204020203" pitchFamily="34" charset="0"/>
              </a:rPr>
              <a:t>Infine dal Teorema della Divergenza e dalle relazioni 3), 4) e 5)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14E9DE8D-4E06-40D1-B969-C7BB670BA4F3}"/>
                  </a:ext>
                </a:extLst>
              </p:cNvPr>
              <p:cNvSpPr/>
              <p:nvPr/>
            </p:nvSpPr>
            <p:spPr>
              <a:xfrm>
                <a:off x="3018510" y="3030576"/>
                <a:ext cx="2660344" cy="8206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grow m:val="on"/>
                          <m:supHide m:val="on"/>
                          <m:ctrlPr>
                            <a:rPr lang="it-IT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acc>
                          <m:r>
                            <a:rPr lang="it-IT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ⅆ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</m:nary>
                      <m:r>
                        <a:rPr lang="it-IT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grow m:val="on"/>
                          <m:supHide m:val="on"/>
                          <m:ctrlPr>
                            <a:rPr lang="it-IT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𝑔𝑟𝑎𝑑</m:t>
                          </m:r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8" name="Rettangolo 7">
                <a:extLst>
                  <a:ext uri="{FF2B5EF4-FFF2-40B4-BE49-F238E27FC236}">
                    <a16:creationId xmlns:a16="http://schemas.microsoft.com/office/drawing/2014/main" id="{14E9DE8D-4E06-40D1-B969-C7BB670BA4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510" y="3030576"/>
                <a:ext cx="2660344" cy="8206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4B00FB49-9E0B-4D85-B1D3-7D81C4BC3372}"/>
                  </a:ext>
                </a:extLst>
              </p:cNvPr>
              <p:cNvSpPr/>
              <p:nvPr/>
            </p:nvSpPr>
            <p:spPr>
              <a:xfrm>
                <a:off x="2989678" y="3961473"/>
                <a:ext cx="2642134" cy="8206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grow m:val="on"/>
                          <m:supHide m:val="on"/>
                          <m:ctrlPr>
                            <a:rPr lang="it-IT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sub>
                        <m:sup/>
                        <m:e>
                          <m:acc>
                            <m:accPr>
                              <m:chr m:val="̂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</m:acc>
                          <m:r>
                            <a:rPr lang="it-IT" dirty="0">
                              <a:latin typeface="Cambria Math" panose="02040503050406030204" pitchFamily="18" charset="0"/>
                            </a:rPr>
                            <m:t>∧</m:t>
                          </m:r>
                          <m:acc>
                            <m:accPr>
                              <m:chr m:val="⃗"/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  <m:r>
                            <a:rPr lang="it-IT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ⅆ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𝑆</m:t>
                          </m:r>
                        </m:e>
                      </m:nary>
                      <m:r>
                        <a:rPr lang="it-IT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grow m:val="on"/>
                          <m:supHide m:val="on"/>
                          <m:ctrlPr>
                            <a:rPr lang="it-IT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sub>
                        <m:sup/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𝑟𝑜𝑡</m:t>
                          </m:r>
                          <m:acc>
                            <m:accPr>
                              <m:chr m:val="⃗"/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𝑑𝑉</m:t>
                          </m:r>
                        </m:e>
                      </m:nary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9" name="Rettangolo 8">
                <a:extLst>
                  <a:ext uri="{FF2B5EF4-FFF2-40B4-BE49-F238E27FC236}">
                    <a16:creationId xmlns:a16="http://schemas.microsoft.com/office/drawing/2014/main" id="{4B00FB49-9E0B-4D85-B1D3-7D81C4BC33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9678" y="3961473"/>
                <a:ext cx="2642134" cy="8206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EF69408-399D-4A09-B581-6B20CFCEC574}"/>
              </a:ext>
            </a:extLst>
          </p:cNvPr>
          <p:cNvSpPr txBox="1"/>
          <p:nvPr/>
        </p:nvSpPr>
        <p:spPr>
          <a:xfrm>
            <a:off x="2374776" y="4892370"/>
            <a:ext cx="2630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Bahnschrift" panose="020B0502040204020203" pitchFamily="34" charset="0"/>
              </a:rPr>
              <a:t>e dal teorema di Stokes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B4B1CA15-F341-4B04-8DF9-8454322063DB}"/>
                  </a:ext>
                </a:extLst>
              </p:cNvPr>
              <p:cNvSpPr/>
              <p:nvPr/>
            </p:nvSpPr>
            <p:spPr>
              <a:xfrm>
                <a:off x="2915106" y="5261702"/>
                <a:ext cx="2956515" cy="6914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supHide m:val="on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m:rPr>
                              <m:nor/>
                            </m:rPr>
                            <a:rPr lang="it-IT" dirty="0"/>
                            <m:t> </m:t>
                          </m:r>
                        </m:sub>
                        <m:sup/>
                        <m:e>
                          <m:r>
                            <a:rPr lang="it-IT" i="1" dirty="0"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it-IT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it-IT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acc>
                          <m:r>
                            <a:rPr lang="it-IT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 </m:t>
                          </m:r>
                          <m:nary>
                            <m:naryPr>
                              <m:supHide m:val="on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/>
                            <m:e>
                              <m:r>
                                <a:rPr lang="it-IT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acc>
                                <m:accPr>
                                  <m:chr m:val="̂"/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</m:acc>
                              <m:r>
                                <a:rPr lang="it-IT" dirty="0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it-IT" b="0" i="1" dirty="0" smtClean="0">
                                  <a:latin typeface="Cambria Math" panose="02040503050406030204" pitchFamily="18" charset="0"/>
                                </a:rPr>
                                <m:t>𝑔𝑟𝑎𝑑</m:t>
                              </m:r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it-IT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𝑑𝑆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1" name="Rettangolo 10">
                <a:extLst>
                  <a:ext uri="{FF2B5EF4-FFF2-40B4-BE49-F238E27FC236}">
                    <a16:creationId xmlns:a16="http://schemas.microsoft.com/office/drawing/2014/main" id="{B4B1CA15-F341-4B04-8DF9-8454322063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106" y="5261702"/>
                <a:ext cx="2956515" cy="6914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840C0E92-8A13-4AC0-973C-4C022BC043D4}"/>
                  </a:ext>
                </a:extLst>
              </p:cNvPr>
              <p:cNvSpPr/>
              <p:nvPr/>
            </p:nvSpPr>
            <p:spPr>
              <a:xfrm>
                <a:off x="2836211" y="5957870"/>
                <a:ext cx="3141629" cy="6914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supHide m:val="on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m:rPr>
                              <m:nor/>
                            </m:rPr>
                            <a:rPr lang="it-IT" dirty="0"/>
                            <m:t> </m:t>
                          </m:r>
                        </m:sub>
                        <m:sup/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e>
                          </m:acc>
                          <m:r>
                            <a:rPr lang="it-IT" dirty="0">
                              <a:latin typeface="Cambria Math" panose="02040503050406030204" pitchFamily="18" charset="0"/>
                            </a:rPr>
                            <m:t>∧</m:t>
                          </m:r>
                          <m:acc>
                            <m:accPr>
                              <m:chr m:val="⃗"/>
                              <m:ctrlPr>
                                <a:rPr lang="it-IT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  <m:r>
                            <a:rPr lang="it-IT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 </m:t>
                          </m:r>
                          <m:nary>
                            <m:naryPr>
                              <m:supHide m:val="on"/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/>
                            <m:e>
                              <m:r>
                                <a:rPr lang="it-IT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𝑑𝑆</m:t>
                              </m:r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e>
                                  </m:acc>
                                  <m:r>
                                    <a:rPr lang="it-IT" dirty="0">
                                      <a:latin typeface="Cambria Math" panose="02040503050406030204" pitchFamily="18" charset="0"/>
                                    </a:rPr>
                                    <m:t>∧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it-IT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it-IT" dirty="0">
                                          <a:latin typeface="Cambria Math" panose="02040503050406030204" pitchFamily="18" charset="0"/>
                                        </a:rPr>
                                        <m:t>∇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  <m:r>
                            <a:rPr lang="it-IT" dirty="0">
                              <a:latin typeface="Cambria Math" panose="02040503050406030204" pitchFamily="18" charset="0"/>
                            </a:rPr>
                            <m:t>∧</m:t>
                          </m:r>
                          <m:acc>
                            <m:accPr>
                              <m:chr m:val="⃗"/>
                              <m:ctrlPr>
                                <a:rPr lang="it-IT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840C0E92-8A13-4AC0-973C-4C022BC043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211" y="5957870"/>
                <a:ext cx="3141629" cy="6914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922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7CCA299D-BD44-4617-9A13-3B82F463099D}"/>
              </a:ext>
            </a:extLst>
          </p:cNvPr>
          <p:cNvSpPr txBox="1"/>
          <p:nvPr/>
        </p:nvSpPr>
        <p:spPr>
          <a:xfrm>
            <a:off x="451413" y="1400534"/>
            <a:ext cx="5312780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dirty="0"/>
              <a:t>Una regione di spazio è sede di un </a:t>
            </a:r>
            <a:r>
              <a:rPr lang="it-IT" sz="2800" b="1" i="1" dirty="0"/>
              <a:t>campo scalare </a:t>
            </a:r>
            <a:r>
              <a:rPr lang="it-IT" sz="2800" dirty="0"/>
              <a:t>se ad ogni punto della regione possiamo associare il valore di una grandezza fisica scalare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ACDBE4B-CFA1-4577-A1B4-D29D08D2F1B0}"/>
              </a:ext>
            </a:extLst>
          </p:cNvPr>
          <p:cNvSpPr txBox="1"/>
          <p:nvPr/>
        </p:nvSpPr>
        <p:spPr>
          <a:xfrm>
            <a:off x="6215604" y="1400534"/>
            <a:ext cx="5787341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2800" dirty="0"/>
              <a:t>Una regione di spazio è sede di un </a:t>
            </a:r>
            <a:r>
              <a:rPr lang="it-IT" sz="2800" b="1" i="1" dirty="0"/>
              <a:t>campo vettoriale </a:t>
            </a:r>
            <a:r>
              <a:rPr lang="it-IT" sz="2800" dirty="0"/>
              <a:t>se ad ogni punto della regione possiamo associare il valore di una grandezza fisica vettoriale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7586193A-563C-408A-B6D0-7BE7EBE32776}"/>
              </a:ext>
            </a:extLst>
          </p:cNvPr>
          <p:cNvCxnSpPr>
            <a:cxnSpLocks/>
          </p:cNvCxnSpPr>
          <p:nvPr/>
        </p:nvCxnSpPr>
        <p:spPr>
          <a:xfrm>
            <a:off x="3107803" y="3900667"/>
            <a:ext cx="0" cy="6134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FCEF8685-CEF0-478A-9BAE-B42663E9413F}"/>
              </a:ext>
            </a:extLst>
          </p:cNvPr>
          <p:cNvCxnSpPr>
            <a:cxnSpLocks/>
          </p:cNvCxnSpPr>
          <p:nvPr/>
        </p:nvCxnSpPr>
        <p:spPr>
          <a:xfrm>
            <a:off x="9190297" y="3900668"/>
            <a:ext cx="0" cy="6134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19E87C1-8058-4357-9AB6-1C04F5D36E9F}"/>
              </a:ext>
            </a:extLst>
          </p:cNvPr>
          <p:cNvSpPr txBox="1"/>
          <p:nvPr/>
        </p:nvSpPr>
        <p:spPr>
          <a:xfrm>
            <a:off x="451409" y="4534136"/>
            <a:ext cx="53127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/>
                </a:solidFill>
              </a:rPr>
              <a:t>ESEMPI di CAMPO SCALARE: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La temperatura misurata nei punti di un qualche ambiente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Il potenziale elettrostatico prodotto in una regione di spazio da una distribuzione di cariche elettriche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CA4AC6A-9B4E-4D39-BE38-37F6F25354C4}"/>
              </a:ext>
            </a:extLst>
          </p:cNvPr>
          <p:cNvSpPr txBox="1"/>
          <p:nvPr/>
        </p:nvSpPr>
        <p:spPr>
          <a:xfrm>
            <a:off x="6215604" y="4556075"/>
            <a:ext cx="57873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accent1"/>
                </a:solidFill>
              </a:rPr>
              <a:t>ESEMPI di CAMPO VETTORIALE: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Il campo delle forze peso che rappresenta un campo vettoriale costante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Il campo elettrico generato da una carica elettrica nello spazio ad essa circostante</a:t>
            </a:r>
          </a:p>
        </p:txBody>
      </p:sp>
    </p:spTree>
    <p:extLst>
      <p:ext uri="{BB962C8B-B14F-4D97-AF65-F5344CB8AC3E}">
        <p14:creationId xmlns:p14="http://schemas.microsoft.com/office/powerpoint/2010/main" val="33213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0D693345-1B96-4B7B-B601-DC5C30CE741E}"/>
              </a:ext>
            </a:extLst>
          </p:cNvPr>
          <p:cNvSpPr txBox="1"/>
          <p:nvPr/>
        </p:nvSpPr>
        <p:spPr>
          <a:xfrm>
            <a:off x="-1" y="90821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>
                <a:solidFill>
                  <a:schemeClr val="accent1"/>
                </a:solidFill>
                <a:latin typeface="+mj-lt"/>
              </a:rPr>
              <a:t>L’ operatore Gradiente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E364482-11F6-421E-B66D-1864B26D1C9D}"/>
              </a:ext>
            </a:extLst>
          </p:cNvPr>
          <p:cNvSpPr txBox="1"/>
          <p:nvPr/>
        </p:nvSpPr>
        <p:spPr>
          <a:xfrm>
            <a:off x="430192" y="796367"/>
            <a:ext cx="11331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Il gradiente rappresenta la variazione del CAMPO SCALARE SCELTO lungo le tre direzioni spaziali.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ttangolo 27">
                <a:extLst>
                  <a:ext uri="{FF2B5EF4-FFF2-40B4-BE49-F238E27FC236}">
                    <a16:creationId xmlns:a16="http://schemas.microsoft.com/office/drawing/2014/main" id="{2C0C1D50-81C8-4579-890B-5BF2406DA065}"/>
                  </a:ext>
                </a:extLst>
              </p:cNvPr>
              <p:cNvSpPr/>
              <p:nvPr/>
            </p:nvSpPr>
            <p:spPr>
              <a:xfrm>
                <a:off x="1041401" y="4478134"/>
                <a:ext cx="9652000" cy="20202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240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it-IT" sz="240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it-IT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𝑑𝑦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𝑑𝑧</m:t>
                          </m:r>
                        </m:e>
                      </m:d>
                      <m:r>
                        <a:rPr lang="it-IT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𝜑</m:t>
                          </m:r>
                        </m:num>
                        <m:den>
                          <m:r>
                            <a:rPr lang="it-IT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it-IT" sz="24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𝜑</m:t>
                          </m:r>
                        </m:num>
                        <m:den>
                          <m:r>
                            <a:rPr lang="it-IT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it-IT" sz="24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𝜑</m:t>
                          </m:r>
                        </m:num>
                        <m:den>
                          <m:r>
                            <a:rPr lang="it-IT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𝑑𝑧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it-IT" sz="2400" i="1" dirty="0"/>
              </a:p>
              <a:p>
                <a:pPr algn="ctr"/>
                <a:endParaRPr lang="it-IT" sz="24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it-IT" sz="24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it-IT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𝑔𝑟𝑎𝑑</m:t>
                        </m:r>
                      </m:e>
                    </m:acc>
                    <m:r>
                      <a:rPr lang="it-IT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400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it-IT" sz="2400" i="1">
                        <a:latin typeface="Cambria Math" panose="02040503050406030204" pitchFamily="18" charset="0"/>
                      </a:rPr>
                      <m:t>∙</m:t>
                    </m:r>
                    <m:r>
                      <a:rPr lang="it-IT" sz="2400" i="1">
                        <a:latin typeface="Cambria Math" panose="02040503050406030204" pitchFamily="18" charset="0"/>
                      </a:rPr>
                      <m:t>𝑑</m:t>
                    </m:r>
                    <m:acc>
                      <m:accPr>
                        <m:chr m:val="⃗"/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it-IT" sz="2400" i="1">
                        <a:latin typeface="Cambria Math" panose="02040503050406030204" pitchFamily="18" charset="0"/>
                      </a:rPr>
                      <m:t>≡</m:t>
                    </m:r>
                    <m:acc>
                      <m:accPr>
                        <m:chr m:val="⃗"/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it-IT" sz="240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</m:acc>
                    <m:r>
                      <a:rPr lang="it-IT" sz="2400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it-IT" sz="2400" i="1">
                        <a:latin typeface="Cambria Math" panose="02040503050406030204" pitchFamily="18" charset="0"/>
                      </a:rPr>
                      <m:t>∙ </m:t>
                    </m:r>
                    <m:r>
                      <a:rPr lang="it-IT" sz="2400" i="1">
                        <a:latin typeface="Cambria Math" panose="02040503050406030204" pitchFamily="18" charset="0"/>
                      </a:rPr>
                      <m:t>𝑑</m:t>
                    </m:r>
                    <m:acc>
                      <m:accPr>
                        <m:chr m:val="⃗"/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</m:oMath>
                </a14:m>
                <a:r>
                  <a:rPr lang="it-IT" sz="2000" dirty="0"/>
                  <a:t>  </a:t>
                </a:r>
              </a:p>
            </p:txBody>
          </p:sp>
        </mc:Choice>
        <mc:Fallback xmlns="">
          <p:sp>
            <p:nvSpPr>
              <p:cNvPr id="28" name="Rettangolo 27">
                <a:extLst>
                  <a:ext uri="{FF2B5EF4-FFF2-40B4-BE49-F238E27FC236}">
                    <a16:creationId xmlns:a16="http://schemas.microsoft.com/office/drawing/2014/main" id="{2C0C1D50-81C8-4579-890B-5BF2406DA0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401" y="4478134"/>
                <a:ext cx="9652000" cy="20202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uppo 8">
            <a:extLst>
              <a:ext uri="{FF2B5EF4-FFF2-40B4-BE49-F238E27FC236}">
                <a16:creationId xmlns:a16="http://schemas.microsoft.com/office/drawing/2014/main" id="{2E989283-6EEA-4D63-8A3D-F83858884B6F}"/>
              </a:ext>
            </a:extLst>
          </p:cNvPr>
          <p:cNvGrpSpPr/>
          <p:nvPr/>
        </p:nvGrpSpPr>
        <p:grpSpPr>
          <a:xfrm>
            <a:off x="3732192" y="1359443"/>
            <a:ext cx="3949237" cy="373234"/>
            <a:chOff x="582592" y="1762258"/>
            <a:chExt cx="3949237" cy="3732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ttangolo 3">
                  <a:extLst>
                    <a:ext uri="{FF2B5EF4-FFF2-40B4-BE49-F238E27FC236}">
                      <a16:creationId xmlns:a16="http://schemas.microsoft.com/office/drawing/2014/main" id="{B55B6FBA-B05D-4D4B-B83B-75E42F8C04A9}"/>
                    </a:ext>
                  </a:extLst>
                </p:cNvPr>
                <p:cNvSpPr/>
                <p:nvPr/>
              </p:nvSpPr>
              <p:spPr>
                <a:xfrm>
                  <a:off x="3387092" y="1762258"/>
                  <a:ext cx="11447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i="1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it-IT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it-IT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4" name="Rettangolo 3">
                  <a:extLst>
                    <a:ext uri="{FF2B5EF4-FFF2-40B4-BE49-F238E27FC236}">
                      <a16:creationId xmlns:a16="http://schemas.microsoft.com/office/drawing/2014/main" id="{B55B6FBA-B05D-4D4B-B83B-75E42F8C04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7092" y="1762258"/>
                  <a:ext cx="1144737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5E196757-F627-4680-BB77-7CFBAC3012FD}"/>
                </a:ext>
              </a:extLst>
            </p:cNvPr>
            <p:cNvSpPr txBox="1"/>
            <p:nvPr/>
          </p:nvSpPr>
          <p:spPr>
            <a:xfrm>
              <a:off x="582592" y="1766160"/>
              <a:ext cx="29378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Si consideri un campo scalare</a:t>
              </a:r>
            </a:p>
          </p:txBody>
        </p:sp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CE7DCCB7-73FB-42D4-B9F4-849D3E86A78A}"/>
              </a:ext>
            </a:extLst>
          </p:cNvPr>
          <p:cNvGrpSpPr/>
          <p:nvPr/>
        </p:nvGrpSpPr>
        <p:grpSpPr>
          <a:xfrm>
            <a:off x="275541" y="2067437"/>
            <a:ext cx="11183720" cy="1539736"/>
            <a:chOff x="220133" y="1720774"/>
            <a:chExt cx="11183720" cy="1539736"/>
          </a:xfrm>
        </p:grpSpPr>
        <p:cxnSp>
          <p:nvCxnSpPr>
            <p:cNvPr id="6" name="Connettore 2 5">
              <a:extLst>
                <a:ext uri="{FF2B5EF4-FFF2-40B4-BE49-F238E27FC236}">
                  <a16:creationId xmlns:a16="http://schemas.microsoft.com/office/drawing/2014/main" id="{B9C03DB5-B927-4F75-85E5-D5FF6F8B191D}"/>
                </a:ext>
              </a:extLst>
            </p:cNvPr>
            <p:cNvCxnSpPr>
              <a:cxnSpLocks/>
            </p:cNvCxnSpPr>
            <p:nvPr/>
          </p:nvCxnSpPr>
          <p:spPr>
            <a:xfrm>
              <a:off x="3590303" y="2698544"/>
              <a:ext cx="740935" cy="476651"/>
            </a:xfrm>
            <a:prstGeom prst="straightConnector1">
              <a:avLst/>
            </a:prstGeom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ttangolo 7">
                  <a:extLst>
                    <a:ext uri="{FF2B5EF4-FFF2-40B4-BE49-F238E27FC236}">
                      <a16:creationId xmlns:a16="http://schemas.microsoft.com/office/drawing/2014/main" id="{9C1B23B7-AFD4-4DEA-8A6B-A7AEC6387112}"/>
                    </a:ext>
                  </a:extLst>
                </p:cNvPr>
                <p:cNvSpPr/>
                <p:nvPr/>
              </p:nvSpPr>
              <p:spPr>
                <a:xfrm>
                  <a:off x="3345268" y="2891178"/>
                  <a:ext cx="49007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i="1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8" name="Rettangolo 7">
                  <a:extLst>
                    <a:ext uri="{FF2B5EF4-FFF2-40B4-BE49-F238E27FC236}">
                      <a16:creationId xmlns:a16="http://schemas.microsoft.com/office/drawing/2014/main" id="{9C1B23B7-AFD4-4DEA-8A6B-A7AEC63871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5268" y="2891178"/>
                  <a:ext cx="490070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22951" r="-46250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5299F024-7507-4963-A524-02ECEACF7D35}"/>
                </a:ext>
              </a:extLst>
            </p:cNvPr>
            <p:cNvSpPr txBox="1"/>
            <p:nvPr/>
          </p:nvSpPr>
          <p:spPr>
            <a:xfrm>
              <a:off x="4709859" y="2428072"/>
              <a:ext cx="72920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2000" dirty="0"/>
                <a:t>con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ttangolo 10">
                  <a:extLst>
                    <a:ext uri="{FF2B5EF4-FFF2-40B4-BE49-F238E27FC236}">
                      <a16:creationId xmlns:a16="http://schemas.microsoft.com/office/drawing/2014/main" id="{6615168C-6801-4FE3-B27B-89F952128386}"/>
                    </a:ext>
                  </a:extLst>
                </p:cNvPr>
                <p:cNvSpPr/>
                <p:nvPr/>
              </p:nvSpPr>
              <p:spPr>
                <a:xfrm>
                  <a:off x="8120160" y="1720774"/>
                  <a:ext cx="2665794" cy="41658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  <m:r>
                          <a:rPr lang="it-IT" sz="2000" i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it-IT" sz="2000" i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𝑑𝑦</m:t>
                        </m:r>
                        <m:r>
                          <a:rPr lang="it-IT" sz="2000" i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̂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𝑑𝑧</m:t>
                        </m:r>
                      </m:oMath>
                    </m:oMathPara>
                  </a14:m>
                  <a:endParaRPr lang="it-IT" sz="2000" dirty="0"/>
                </a:p>
              </p:txBody>
            </p:sp>
          </mc:Choice>
          <mc:Fallback xmlns="">
            <p:sp>
              <p:nvSpPr>
                <p:cNvPr id="11" name="Rettangolo 10">
                  <a:extLst>
                    <a:ext uri="{FF2B5EF4-FFF2-40B4-BE49-F238E27FC236}">
                      <a16:creationId xmlns:a16="http://schemas.microsoft.com/office/drawing/2014/main" id="{6615168C-6801-4FE3-B27B-89F9521283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0160" y="1720774"/>
                  <a:ext cx="2665794" cy="416589"/>
                </a:xfrm>
                <a:prstGeom prst="rect">
                  <a:avLst/>
                </a:prstGeom>
                <a:blipFill>
                  <a:blip r:embed="rId5"/>
                  <a:stretch>
                    <a:fillRect t="-13235" b="-14706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ttangolo 12">
                  <a:extLst>
                    <a:ext uri="{FF2B5EF4-FFF2-40B4-BE49-F238E27FC236}">
                      <a16:creationId xmlns:a16="http://schemas.microsoft.com/office/drawing/2014/main" id="{24235C70-4C83-4F93-90E9-10AE5915B73F}"/>
                    </a:ext>
                  </a:extLst>
                </p:cNvPr>
                <p:cNvSpPr/>
                <p:nvPr/>
              </p:nvSpPr>
              <p:spPr>
                <a:xfrm>
                  <a:off x="5509136" y="2425692"/>
                  <a:ext cx="128310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20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  <m:r>
                          <a:rPr lang="it-IT" sz="2000" i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𝑑𝑠</m:t>
                        </m:r>
                      </m:oMath>
                    </m:oMathPara>
                  </a14:m>
                  <a:endParaRPr lang="it-IT" sz="2000" dirty="0"/>
                </a:p>
              </p:txBody>
            </p:sp>
          </mc:Choice>
          <mc:Fallback xmlns="">
            <p:sp>
              <p:nvSpPr>
                <p:cNvPr id="13" name="Rettangolo 12">
                  <a:extLst>
                    <a:ext uri="{FF2B5EF4-FFF2-40B4-BE49-F238E27FC236}">
                      <a16:creationId xmlns:a16="http://schemas.microsoft.com/office/drawing/2014/main" id="{24235C70-4C83-4F93-90E9-10AE5915B7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9136" y="2425692"/>
                  <a:ext cx="1283107" cy="400110"/>
                </a:xfrm>
                <a:prstGeom prst="rect">
                  <a:avLst/>
                </a:prstGeom>
                <a:blipFill>
                  <a:blip r:embed="rId6"/>
                  <a:stretch>
                    <a:fillRect t="-18462" r="-476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ttangolo 22">
                  <a:extLst>
                    <a:ext uri="{FF2B5EF4-FFF2-40B4-BE49-F238E27FC236}">
                      <a16:creationId xmlns:a16="http://schemas.microsoft.com/office/drawing/2014/main" id="{C6DA118C-C8DD-492E-BAEA-C9B0DB9CDE73}"/>
                    </a:ext>
                  </a:extLst>
                </p:cNvPr>
                <p:cNvSpPr/>
                <p:nvPr/>
              </p:nvSpPr>
              <p:spPr>
                <a:xfrm>
                  <a:off x="2979825" y="2279603"/>
                  <a:ext cx="104842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it-IT" dirty="0"/>
                    <a:t>P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it-IT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3" name="Rettangolo 22">
                  <a:extLst>
                    <a:ext uri="{FF2B5EF4-FFF2-40B4-BE49-F238E27FC236}">
                      <a16:creationId xmlns:a16="http://schemas.microsoft.com/office/drawing/2014/main" id="{C6DA118C-C8DD-492E-BAEA-C9B0DB9CDE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825" y="2279603"/>
                  <a:ext cx="1048429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5233" t="-10000" b="-26667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Gruppo 16">
              <a:extLst>
                <a:ext uri="{FF2B5EF4-FFF2-40B4-BE49-F238E27FC236}">
                  <a16:creationId xmlns:a16="http://schemas.microsoft.com/office/drawing/2014/main" id="{CF350A9F-0EE0-488E-9EC4-AC73706386BB}"/>
                </a:ext>
              </a:extLst>
            </p:cNvPr>
            <p:cNvGrpSpPr/>
            <p:nvPr/>
          </p:nvGrpSpPr>
          <p:grpSpPr>
            <a:xfrm>
              <a:off x="7494973" y="2253072"/>
              <a:ext cx="965770" cy="859320"/>
              <a:chOff x="10839307" y="2894227"/>
              <a:chExt cx="965770" cy="859320"/>
            </a:xfrm>
          </p:grpSpPr>
          <p:cxnSp>
            <p:nvCxnSpPr>
              <p:cNvPr id="14" name="Connettore 2 13">
                <a:extLst>
                  <a:ext uri="{FF2B5EF4-FFF2-40B4-BE49-F238E27FC236}">
                    <a16:creationId xmlns:a16="http://schemas.microsoft.com/office/drawing/2014/main" id="{E534CE12-50B9-4C8B-B6FA-F58AF7042E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82331" y="3140576"/>
                <a:ext cx="922746" cy="612971"/>
              </a:xfrm>
              <a:prstGeom prst="straightConnector1">
                <a:avLst/>
              </a:prstGeom>
              <a:ln w="2857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5" name="Connettore 2 14">
                <a:extLst>
                  <a:ext uri="{FF2B5EF4-FFF2-40B4-BE49-F238E27FC236}">
                    <a16:creationId xmlns:a16="http://schemas.microsoft.com/office/drawing/2014/main" id="{D30B0148-7AAC-452D-8C35-9186B86AF8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66008" y="3147220"/>
                <a:ext cx="394573" cy="233478"/>
              </a:xfrm>
              <a:prstGeom prst="straightConnector1">
                <a:avLst/>
              </a:prstGeom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1" name="Connettore 20">
                <a:extLst>
                  <a:ext uri="{FF2B5EF4-FFF2-40B4-BE49-F238E27FC236}">
                    <a16:creationId xmlns:a16="http://schemas.microsoft.com/office/drawing/2014/main" id="{95A55249-02E7-4698-ADE1-952B4517C7D5}"/>
                  </a:ext>
                </a:extLst>
              </p:cNvPr>
              <p:cNvSpPr/>
              <p:nvPr/>
            </p:nvSpPr>
            <p:spPr>
              <a:xfrm>
                <a:off x="10839307" y="3120763"/>
                <a:ext cx="116909" cy="104172"/>
              </a:xfrm>
              <a:prstGeom prst="flowChartConnector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Rettangolo 24">
                    <a:extLst>
                      <a:ext uri="{FF2B5EF4-FFF2-40B4-BE49-F238E27FC236}">
                        <a16:creationId xmlns:a16="http://schemas.microsoft.com/office/drawing/2014/main" id="{199E002E-27A0-461B-8CC5-9A8F12185D60}"/>
                      </a:ext>
                    </a:extLst>
                  </p:cNvPr>
                  <p:cNvSpPr/>
                  <p:nvPr/>
                </p:nvSpPr>
                <p:spPr>
                  <a:xfrm>
                    <a:off x="10931158" y="2894227"/>
                    <a:ext cx="354129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25" name="Rettangolo 24">
                    <a:extLst>
                      <a:ext uri="{FF2B5EF4-FFF2-40B4-BE49-F238E27FC236}">
                        <a16:creationId xmlns:a16="http://schemas.microsoft.com/office/drawing/2014/main" id="{199E002E-27A0-461B-8CC5-9A8F12185D6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31158" y="2894227"/>
                    <a:ext cx="354129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t="-6557" r="-1206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Rettangolo 25">
                    <a:extLst>
                      <a:ext uri="{FF2B5EF4-FFF2-40B4-BE49-F238E27FC236}">
                        <a16:creationId xmlns:a16="http://schemas.microsoft.com/office/drawing/2014/main" id="{9DBB48BD-B780-4F92-8AF5-5781643F27E9}"/>
                      </a:ext>
                    </a:extLst>
                  </p:cNvPr>
                  <p:cNvSpPr/>
                  <p:nvPr/>
                </p:nvSpPr>
                <p:spPr>
                  <a:xfrm rot="2141286">
                    <a:off x="10895596" y="3359660"/>
                    <a:ext cx="49007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26" name="Rettangolo 25">
                    <a:extLst>
                      <a:ext uri="{FF2B5EF4-FFF2-40B4-BE49-F238E27FC236}">
                        <a16:creationId xmlns:a16="http://schemas.microsoft.com/office/drawing/2014/main" id="{9DBB48BD-B780-4F92-8AF5-5781643F27E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41286">
                    <a:off x="10895596" y="3359660"/>
                    <a:ext cx="49007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36275" b="-1855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258DDBDF-F547-4D2E-9FE6-DBAC37F93797}"/>
                </a:ext>
              </a:extLst>
            </p:cNvPr>
            <p:cNvSpPr txBox="1"/>
            <p:nvPr/>
          </p:nvSpPr>
          <p:spPr>
            <a:xfrm>
              <a:off x="220133" y="1766160"/>
              <a:ext cx="11183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Se partendo da un punto generico P(</a:t>
              </a:r>
              <a:r>
                <a:rPr lang="it-IT" dirty="0" err="1"/>
                <a:t>x,y,z</a:t>
              </a:r>
              <a:r>
                <a:rPr lang="it-IT" dirty="0"/>
                <a:t>) eseguiamo uno spostamento infinitesimo</a:t>
              </a:r>
            </a:p>
          </p:txBody>
        </p:sp>
        <p:sp>
          <p:nvSpPr>
            <p:cNvPr id="16" name="Ovale 15">
              <a:extLst>
                <a:ext uri="{FF2B5EF4-FFF2-40B4-BE49-F238E27FC236}">
                  <a16:creationId xmlns:a16="http://schemas.microsoft.com/office/drawing/2014/main" id="{0E9EA9B2-69D9-41DC-B4E9-0CCEC50526C1}"/>
                </a:ext>
              </a:extLst>
            </p:cNvPr>
            <p:cNvSpPr/>
            <p:nvPr/>
          </p:nvSpPr>
          <p:spPr>
            <a:xfrm>
              <a:off x="3504039" y="2625747"/>
              <a:ext cx="145594" cy="1455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9CC6C6F2-4F81-423A-BCD9-47AFB1E56A97}"/>
              </a:ext>
            </a:extLst>
          </p:cNvPr>
          <p:cNvSpPr txBox="1"/>
          <p:nvPr/>
        </p:nvSpPr>
        <p:spPr>
          <a:xfrm>
            <a:off x="3328985" y="3992024"/>
            <a:ext cx="4921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La corrispondente variazione di </a:t>
            </a:r>
            <a:r>
              <a:rPr lang="it-IT" i="1" dirty="0">
                <a:latin typeface="Symbol" panose="05050102010706020507" pitchFamily="18" charset="2"/>
              </a:rPr>
              <a:t>j</a:t>
            </a:r>
            <a:r>
              <a:rPr lang="it-IT" dirty="0"/>
              <a:t> si scriverà come:</a:t>
            </a:r>
          </a:p>
        </p:txBody>
      </p:sp>
    </p:spTree>
    <p:extLst>
      <p:ext uri="{BB962C8B-B14F-4D97-AF65-F5344CB8AC3E}">
        <p14:creationId xmlns:p14="http://schemas.microsoft.com/office/powerpoint/2010/main" val="3905086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8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ttangolo 30">
                <a:extLst>
                  <a:ext uri="{FF2B5EF4-FFF2-40B4-BE49-F238E27FC236}">
                    <a16:creationId xmlns:a16="http://schemas.microsoft.com/office/drawing/2014/main" id="{85BEDA32-061B-4106-8E75-FCF8357E216B}"/>
                  </a:ext>
                </a:extLst>
              </p:cNvPr>
              <p:cNvSpPr/>
              <p:nvPr/>
            </p:nvSpPr>
            <p:spPr>
              <a:xfrm>
                <a:off x="4812783" y="3217298"/>
                <a:ext cx="4870050" cy="8576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𝑔𝑟𝑎𝑑</m:t>
                          </m:r>
                        </m:e>
                      </m:acc>
                      <m:r>
                        <a:rPr lang="it-IT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it-IT" sz="2400" i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it-IT" sz="2400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it-IT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𝜑</m:t>
                          </m:r>
                        </m:num>
                        <m:den>
                          <m:r>
                            <a:rPr lang="it-IT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acc>
                        <m:accPr>
                          <m:chr m:val="̂"/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it-IT" sz="2400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𝜑</m:t>
                          </m:r>
                        </m:num>
                        <m:den>
                          <m:r>
                            <a:rPr lang="it-IT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acc>
                        <m:accPr>
                          <m:chr m:val="̂"/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it-IT" sz="2400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𝜑</m:t>
                          </m:r>
                        </m:num>
                        <m:den>
                          <m:r>
                            <a:rPr lang="it-IT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acc>
                        <m:accPr>
                          <m:chr m:val="̂"/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31" name="Rettangolo 30">
                <a:extLst>
                  <a:ext uri="{FF2B5EF4-FFF2-40B4-BE49-F238E27FC236}">
                    <a16:creationId xmlns:a16="http://schemas.microsoft.com/office/drawing/2014/main" id="{85BEDA32-061B-4106-8E75-FCF8357E21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2783" y="3217298"/>
                <a:ext cx="4870050" cy="8576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uppo 4">
            <a:extLst>
              <a:ext uri="{FF2B5EF4-FFF2-40B4-BE49-F238E27FC236}">
                <a16:creationId xmlns:a16="http://schemas.microsoft.com/office/drawing/2014/main" id="{DC391248-739C-45D9-A48B-C7A2E40F26BB}"/>
              </a:ext>
            </a:extLst>
          </p:cNvPr>
          <p:cNvGrpSpPr/>
          <p:nvPr/>
        </p:nvGrpSpPr>
        <p:grpSpPr>
          <a:xfrm>
            <a:off x="1212321" y="569389"/>
            <a:ext cx="9652000" cy="2127370"/>
            <a:chOff x="1134534" y="2652189"/>
            <a:chExt cx="9652000" cy="21273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ttangolo 27">
                  <a:extLst>
                    <a:ext uri="{FF2B5EF4-FFF2-40B4-BE49-F238E27FC236}">
                      <a16:creationId xmlns:a16="http://schemas.microsoft.com/office/drawing/2014/main" id="{2C0C1D50-81C8-4579-890B-5BF2406DA065}"/>
                    </a:ext>
                  </a:extLst>
                </p:cNvPr>
                <p:cNvSpPr/>
                <p:nvPr/>
              </p:nvSpPr>
              <p:spPr>
                <a:xfrm>
                  <a:off x="1134534" y="2652189"/>
                  <a:ext cx="9652000" cy="16509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it-IT" sz="24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it-IT" sz="240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it-IT" sz="24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sz="240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it-IT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𝑑𝑦</m:t>
                            </m:r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𝑑𝑧</m:t>
                            </m:r>
                          </m:e>
                        </m:d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it-IT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it-IT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num>
                          <m:den>
                            <m:r>
                              <a:rPr lang="it-IT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it-IT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num>
                          <m:den>
                            <m:r>
                              <a:rPr lang="it-IT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𝑑𝑦</m:t>
                        </m:r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it-IT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num>
                          <m:den>
                            <m:r>
                              <a:rPr lang="it-IT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𝑑𝑧</m:t>
                        </m:r>
                      </m:oMath>
                    </m:oMathPara>
                  </a14:m>
                  <a:endParaRPr lang="it-IT" sz="2400" i="1" dirty="0"/>
                </a:p>
                <a:p>
                  <a:pPr algn="ctr"/>
                  <a:endParaRPr lang="it-IT" sz="2400" i="1" dirty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 xmlns:m="http://schemas.openxmlformats.org/officeDocument/2006/math">
                      <m:r>
                        <a:rPr lang="it-IT" sz="2400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𝑔𝑟𝑎𝑑</m:t>
                          </m:r>
                        </m:e>
                      </m:acc>
                      <m:r>
                        <a:rPr lang="it-IT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  <m:r>
                        <a:rPr lang="it-IT" sz="2400" i="1">
                          <a:latin typeface="Cambria Math" panose="02040503050406030204" pitchFamily="18" charset="0"/>
                        </a:rPr>
                        <m:t>≡</m:t>
                      </m:r>
                      <m:acc>
                        <m:accPr>
                          <m:chr m:val="⃗"/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it-IT" sz="24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it-IT" sz="2400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∙ </m:t>
                      </m:r>
                      <m:r>
                        <a:rPr lang="it-IT" sz="2400" i="1">
                          <a:latin typeface="Cambria Math" panose="02040503050406030204" pitchFamily="18" charset="0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</m:oMath>
                  </a14:m>
                  <a:r>
                    <a:rPr lang="it-IT" sz="2000" dirty="0"/>
                    <a:t>  </a:t>
                  </a:r>
                </a:p>
              </p:txBody>
            </p:sp>
          </mc:Choice>
          <mc:Fallback xmlns="">
            <p:sp>
              <p:nvSpPr>
                <p:cNvPr id="28" name="Rettangolo 27">
                  <a:extLst>
                    <a:ext uri="{FF2B5EF4-FFF2-40B4-BE49-F238E27FC236}">
                      <a16:creationId xmlns:a16="http://schemas.microsoft.com/office/drawing/2014/main" id="{2C0C1D50-81C8-4579-890B-5BF2406DA0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4534" y="2652189"/>
                  <a:ext cx="9652000" cy="16509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Rettangolo 28">
              <a:extLst>
                <a:ext uri="{FF2B5EF4-FFF2-40B4-BE49-F238E27FC236}">
                  <a16:creationId xmlns:a16="http://schemas.microsoft.com/office/drawing/2014/main" id="{68E93754-11BD-4A54-935A-325763C54638}"/>
                </a:ext>
              </a:extLst>
            </p:cNvPr>
            <p:cNvSpPr/>
            <p:nvPr/>
          </p:nvSpPr>
          <p:spPr>
            <a:xfrm flipH="1">
              <a:off x="7751043" y="3834201"/>
              <a:ext cx="57873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it-IT" dirty="0"/>
                <a:t>(</a:t>
              </a:r>
              <a:r>
                <a:rPr lang="it-IT" sz="2400" dirty="0"/>
                <a:t>1</a:t>
              </a:r>
              <a:r>
                <a:rPr lang="it-IT" dirty="0"/>
                <a:t>)</a:t>
              </a:r>
            </a:p>
          </p:txBody>
        </p:sp>
        <p:sp>
          <p:nvSpPr>
            <p:cNvPr id="32" name="Connettore 31">
              <a:extLst>
                <a:ext uri="{FF2B5EF4-FFF2-40B4-BE49-F238E27FC236}">
                  <a16:creationId xmlns:a16="http://schemas.microsoft.com/office/drawing/2014/main" id="{C0087DF7-F746-4F12-8B27-74C818F3DBDB}"/>
                </a:ext>
              </a:extLst>
            </p:cNvPr>
            <p:cNvSpPr/>
            <p:nvPr/>
          </p:nvSpPr>
          <p:spPr>
            <a:xfrm>
              <a:off x="4047066" y="3649133"/>
              <a:ext cx="2302933" cy="831803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42" name="Connettore a gomito 41">
              <a:extLst>
                <a:ext uri="{FF2B5EF4-FFF2-40B4-BE49-F238E27FC236}">
                  <a16:creationId xmlns:a16="http://schemas.microsoft.com/office/drawing/2014/main" id="{0B46CAD6-38A3-4070-B0A1-73D9ED01FB6F}"/>
                </a:ext>
              </a:extLst>
            </p:cNvPr>
            <p:cNvCxnSpPr/>
            <p:nvPr/>
          </p:nvCxnSpPr>
          <p:spPr>
            <a:xfrm>
              <a:off x="5198532" y="4364686"/>
              <a:ext cx="347241" cy="1777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CasellaDiTesto 42">
              <a:extLst>
                <a:ext uri="{FF2B5EF4-FFF2-40B4-BE49-F238E27FC236}">
                  <a16:creationId xmlns:a16="http://schemas.microsoft.com/office/drawing/2014/main" id="{79FAB0A5-4041-46EB-B0CB-BA72021BC49F}"/>
                </a:ext>
              </a:extLst>
            </p:cNvPr>
            <p:cNvSpPr txBox="1"/>
            <p:nvPr/>
          </p:nvSpPr>
          <p:spPr>
            <a:xfrm>
              <a:off x="5685113" y="4410227"/>
              <a:ext cx="3427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dirty="0"/>
                <a:t>Prodotto scalare tra due vettori</a:t>
              </a:r>
            </a:p>
          </p:txBody>
        </p:sp>
      </p:grp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6A50EF16-E9D6-46DA-BC78-888824462C70}"/>
              </a:ext>
            </a:extLst>
          </p:cNvPr>
          <p:cNvSpPr txBox="1"/>
          <p:nvPr/>
        </p:nvSpPr>
        <p:spPr>
          <a:xfrm>
            <a:off x="2921189" y="4773886"/>
            <a:ext cx="33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ttangolo 44">
                <a:extLst>
                  <a:ext uri="{FF2B5EF4-FFF2-40B4-BE49-F238E27FC236}">
                    <a16:creationId xmlns:a16="http://schemas.microsoft.com/office/drawing/2014/main" id="{E8EF741E-BF73-441A-B7B4-02836849D88C}"/>
                  </a:ext>
                </a:extLst>
              </p:cNvPr>
              <p:cNvSpPr/>
              <p:nvPr/>
            </p:nvSpPr>
            <p:spPr>
              <a:xfrm>
                <a:off x="3525627" y="4502514"/>
                <a:ext cx="6242222" cy="9221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it-IT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𝑔𝑟𝑎𝑑</m:t>
                          </m:r>
                        </m:e>
                      </m:acc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it-IT" sz="24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it-IT" sz="2400" i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f>
                        <m:f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it-IT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it-IT" sz="2400" i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f>
                        <m:f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it-IT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it-IT" sz="2400" i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f>
                        <m:f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it-IT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it-IT" sz="2400" i="0">
                          <a:latin typeface="Cambria Math" panose="02040503050406030204" pitchFamily="18" charset="0"/>
                        </a:rPr>
                        <m:t>≡</m:t>
                      </m:r>
                      <m:d>
                        <m:d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it-IT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it-IT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it-IT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it-IT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num>
                            <m:den>
                              <m:r>
                                <a:rPr lang="it-IT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5" name="Rettangolo 44">
                <a:extLst>
                  <a:ext uri="{FF2B5EF4-FFF2-40B4-BE49-F238E27FC236}">
                    <a16:creationId xmlns:a16="http://schemas.microsoft.com/office/drawing/2014/main" id="{E8EF741E-BF73-441A-B7B4-02836849D8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627" y="4502514"/>
                <a:ext cx="6242222" cy="9221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sellaDiTesto 8">
            <a:extLst>
              <a:ext uri="{FF2B5EF4-FFF2-40B4-BE49-F238E27FC236}">
                <a16:creationId xmlns:a16="http://schemas.microsoft.com/office/drawing/2014/main" id="{1CD2100B-DE92-468C-AADE-7579E23F8A23}"/>
              </a:ext>
            </a:extLst>
          </p:cNvPr>
          <p:cNvSpPr txBox="1"/>
          <p:nvPr/>
        </p:nvSpPr>
        <p:spPr>
          <a:xfrm>
            <a:off x="1515534" y="3461436"/>
            <a:ext cx="3239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Nell’ultima equazione si è posto:</a:t>
            </a:r>
          </a:p>
        </p:txBody>
      </p:sp>
    </p:spTree>
    <p:extLst>
      <p:ext uri="{BB962C8B-B14F-4D97-AF65-F5344CB8AC3E}">
        <p14:creationId xmlns:p14="http://schemas.microsoft.com/office/powerpoint/2010/main" val="1427467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44" grpId="0"/>
      <p:bldP spid="45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B68C6CE6-3A30-4786-AB69-A7B75E5D8B2A}"/>
              </a:ext>
            </a:extLst>
          </p:cNvPr>
          <p:cNvSpPr/>
          <p:nvPr/>
        </p:nvSpPr>
        <p:spPr>
          <a:xfrm>
            <a:off x="3570713" y="177043"/>
            <a:ext cx="53978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sz="3600" b="1" dirty="0">
                <a:solidFill>
                  <a:schemeClr val="accent1"/>
                </a:solidFill>
              </a:rPr>
              <a:t>LA DERIVATA DIREZIONALE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04CB5B6-C7A4-499E-BF8C-1012692998D1}"/>
              </a:ext>
            </a:extLst>
          </p:cNvPr>
          <p:cNvSpPr txBox="1"/>
          <p:nvPr/>
        </p:nvSpPr>
        <p:spPr>
          <a:xfrm>
            <a:off x="528655" y="2013265"/>
            <a:ext cx="498176" cy="397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sia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48DD7B5E-8BE5-4D01-9857-4B52B6C0B581}"/>
                  </a:ext>
                </a:extLst>
              </p:cNvPr>
              <p:cNvSpPr/>
              <p:nvPr/>
            </p:nvSpPr>
            <p:spPr>
              <a:xfrm>
                <a:off x="920283" y="1971151"/>
                <a:ext cx="4019488" cy="4813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2400" i="1">
                        <a:latin typeface="Cambria Math" panose="02040503050406030204" pitchFamily="18" charset="0"/>
                      </a:rPr>
                      <m:t>𝑑</m:t>
                    </m:r>
                    <m:acc>
                      <m:accPr>
                        <m:chr m:val="⃗"/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it-IT" sz="2400" i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it-IT" sz="2400" i="1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it-IT" sz="2400" i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it-IT" sz="2400" i="1"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it-IT" sz="2400" i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  <m:r>
                      <a:rPr lang="it-IT" sz="2400" i="1">
                        <a:latin typeface="Cambria Math" panose="02040503050406030204" pitchFamily="18" charset="0"/>
                      </a:rPr>
                      <m:t>𝑑𝑧</m:t>
                    </m:r>
                  </m:oMath>
                </a14:m>
                <a:r>
                  <a:rPr lang="it-IT" sz="2400" dirty="0"/>
                  <a:t>=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it-IT" sz="2400" i="1">
                        <a:latin typeface="Cambria Math" panose="02040503050406030204" pitchFamily="18" charset="0"/>
                      </a:rPr>
                      <m:t>𝑑𝑠</m:t>
                    </m:r>
                  </m:oMath>
                </a14:m>
                <a:endParaRPr lang="it-IT" sz="2400" dirty="0"/>
              </a:p>
            </p:txBody>
          </p:sp>
        </mc:Choice>
        <mc:Fallback xmlns="">
          <p:sp>
            <p:nvSpPr>
              <p:cNvPr id="6" name="Rettangolo 5">
                <a:extLst>
                  <a:ext uri="{FF2B5EF4-FFF2-40B4-BE49-F238E27FC236}">
                    <a16:creationId xmlns:a16="http://schemas.microsoft.com/office/drawing/2014/main" id="{48DD7B5E-8BE5-4D01-9857-4B52B6C0B5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283" y="1971151"/>
                <a:ext cx="4019488" cy="481350"/>
              </a:xfrm>
              <a:prstGeom prst="rect">
                <a:avLst/>
              </a:prstGeom>
              <a:blipFill>
                <a:blip r:embed="rId2"/>
                <a:stretch>
                  <a:fillRect t="-6329" b="-2784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tangolo 6">
                <a:extLst>
                  <a:ext uri="{FF2B5EF4-FFF2-40B4-BE49-F238E27FC236}">
                    <a16:creationId xmlns:a16="http://schemas.microsoft.com/office/drawing/2014/main" id="{4CE56AA9-8AC9-4991-85FD-9AF9FDA6B156}"/>
                  </a:ext>
                </a:extLst>
              </p:cNvPr>
              <p:cNvSpPr/>
              <p:nvPr/>
            </p:nvSpPr>
            <p:spPr>
              <a:xfrm>
                <a:off x="2581452" y="4268003"/>
                <a:ext cx="7676012" cy="9105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𝜑</m:t>
                          </m:r>
                        </m:num>
                        <m:den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it-IT" sz="2800" i="0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⃗"/>
                          <m:ctrlPr>
                            <a:rPr lang="it-IT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it-IT" sz="2800" i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it-IT" sz="2800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it-IT" sz="2800" i="0">
                          <a:latin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̂"/>
                          <m:ctrlPr>
                            <a:rPr lang="it-IT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it-IT" sz="28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it-IT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it-IT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it-IT" sz="2800" i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</m:acc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it-IT" sz="2800" i="0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|"/>
                          <m:endChr m:val="|"/>
                          <m:ctrlPr>
                            <a:rPr lang="it-IT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it-IT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</m:d>
                      <m:r>
                        <a:rPr lang="it-IT" sz="2800" i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it-IT" sz="2800" i="1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it-IT" sz="28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it-IT" sz="28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it-IT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it-IT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it-IT" sz="2800" i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</m:acc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it-IT" sz="2800" i="0">
                          <a:latin typeface="Cambria Math" panose="02040503050406030204" pitchFamily="18" charset="0"/>
                        </a:rPr>
                        <m:t>∙1∙</m:t>
                      </m:r>
                      <m:r>
                        <a:rPr lang="it-IT" sz="2800" i="1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it-IT" sz="28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7" name="Rettangolo 6">
                <a:extLst>
                  <a:ext uri="{FF2B5EF4-FFF2-40B4-BE49-F238E27FC236}">
                    <a16:creationId xmlns:a16="http://schemas.microsoft.com/office/drawing/2014/main" id="{4CE56AA9-8AC9-4991-85FD-9AF9FDA6B1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1452" y="4268003"/>
                <a:ext cx="7676012" cy="9105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sellaDiTesto 2">
            <a:extLst>
              <a:ext uri="{FF2B5EF4-FFF2-40B4-BE49-F238E27FC236}">
                <a16:creationId xmlns:a16="http://schemas.microsoft.com/office/drawing/2014/main" id="{0F44DD4A-8857-4C39-91DB-32805F4972B1}"/>
              </a:ext>
            </a:extLst>
          </p:cNvPr>
          <p:cNvSpPr txBox="1"/>
          <p:nvPr/>
        </p:nvSpPr>
        <p:spPr>
          <a:xfrm>
            <a:off x="528655" y="1103789"/>
            <a:ext cx="10985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In un punto P(</a:t>
            </a:r>
            <a:r>
              <a:rPr lang="it-IT" dirty="0" err="1"/>
              <a:t>x,y,z</a:t>
            </a:r>
            <a:r>
              <a:rPr lang="it-IT" dirty="0"/>
              <a:t>) la derivata direzionale della funzione scalare </a:t>
            </a:r>
            <a:r>
              <a:rPr lang="it-IT" dirty="0">
                <a:latin typeface="Symbol" panose="05050102010706020507" pitchFamily="18" charset="2"/>
              </a:rPr>
              <a:t>j</a:t>
            </a:r>
            <a:r>
              <a:rPr lang="it-IT" dirty="0"/>
              <a:t>(</a:t>
            </a:r>
            <a:r>
              <a:rPr lang="it-IT" dirty="0" err="1"/>
              <a:t>x,y,z</a:t>
            </a:r>
            <a:r>
              <a:rPr lang="it-IT" dirty="0"/>
              <a:t>) lungo la direzione specificata dal versore </a:t>
            </a:r>
            <a:r>
              <a:rPr lang="it-IT" b="1" dirty="0"/>
              <a:t>n</a:t>
            </a:r>
            <a:r>
              <a:rPr lang="it-IT" dirty="0"/>
              <a:t> </a:t>
            </a:r>
          </a:p>
          <a:p>
            <a:pPr algn="ctr"/>
            <a:r>
              <a:rPr lang="it-IT" dirty="0"/>
              <a:t>Viene definita nel seguente modo:</a:t>
            </a:r>
            <a:endParaRPr lang="it-IT" b="1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FBF886B-E318-4FC8-B1E4-DF18E559616E}"/>
              </a:ext>
            </a:extLst>
          </p:cNvPr>
          <p:cNvSpPr txBox="1"/>
          <p:nvPr/>
        </p:nvSpPr>
        <p:spPr>
          <a:xfrm flipH="1">
            <a:off x="4755207" y="2041056"/>
            <a:ext cx="6898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lo spostamento da un punto P=(</a:t>
            </a:r>
            <a:r>
              <a:rPr lang="it-IT" dirty="0" err="1"/>
              <a:t>x,y,z</a:t>
            </a:r>
            <a:r>
              <a:rPr lang="it-IT" dirty="0"/>
              <a:t>) ad un punto P’=(</a:t>
            </a:r>
            <a:r>
              <a:rPr lang="it-IT" dirty="0" err="1"/>
              <a:t>x+dx,y+dy,z+dz</a:t>
            </a:r>
            <a:r>
              <a:rPr lang="it-IT" dirty="0"/>
              <a:t>) 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48238C1-2784-4B62-B162-CEDFBAC19D85}"/>
              </a:ext>
            </a:extLst>
          </p:cNvPr>
          <p:cNvSpPr txBox="1"/>
          <p:nvPr/>
        </p:nvSpPr>
        <p:spPr>
          <a:xfrm>
            <a:off x="528655" y="2930637"/>
            <a:ext cx="107663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Sia d</a:t>
            </a:r>
            <a:r>
              <a:rPr lang="it-IT" sz="2000" dirty="0">
                <a:latin typeface="Symbol" panose="05050102010706020507" pitchFamily="18" charset="2"/>
              </a:rPr>
              <a:t>j</a:t>
            </a:r>
            <a:r>
              <a:rPr lang="it-IT" sz="2000" dirty="0"/>
              <a:t> la corrispondente variazione di </a:t>
            </a:r>
            <a:r>
              <a:rPr lang="it-IT" sz="2000" dirty="0">
                <a:latin typeface="Symbol" panose="05050102010706020507" pitchFamily="18" charset="2"/>
              </a:rPr>
              <a:t>j</a:t>
            </a:r>
            <a:r>
              <a:rPr lang="it-IT" sz="2000" dirty="0"/>
              <a:t>, la derivata direzionale è la variazione di </a:t>
            </a:r>
            <a:r>
              <a:rPr lang="it-IT" sz="2000" dirty="0">
                <a:latin typeface="Symbol" panose="05050102010706020507" pitchFamily="18" charset="2"/>
              </a:rPr>
              <a:t>j</a:t>
            </a:r>
            <a:r>
              <a:rPr lang="it-IT" sz="2000" dirty="0"/>
              <a:t> rispetto ad s ed è data direttamente dalla </a:t>
            </a:r>
            <a:r>
              <a:rPr lang="it-IT" sz="2000" dirty="0" err="1"/>
              <a:t>eq</a:t>
            </a:r>
            <a:r>
              <a:rPr lang="it-IT" sz="2000" dirty="0"/>
              <a:t>. (1)</a:t>
            </a:r>
          </a:p>
        </p:txBody>
      </p:sp>
      <p:sp>
        <p:nvSpPr>
          <p:cNvPr id="11" name="Freccia a destra 10">
            <a:extLst>
              <a:ext uri="{FF2B5EF4-FFF2-40B4-BE49-F238E27FC236}">
                <a16:creationId xmlns:a16="http://schemas.microsoft.com/office/drawing/2014/main" id="{4F7BA5C1-184A-4553-A6DF-7AE270012C4A}"/>
              </a:ext>
            </a:extLst>
          </p:cNvPr>
          <p:cNvSpPr/>
          <p:nvPr/>
        </p:nvSpPr>
        <p:spPr>
          <a:xfrm>
            <a:off x="1203702" y="4483496"/>
            <a:ext cx="1210491" cy="5936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277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3" grpId="0"/>
      <p:bldP spid="4" grpId="0"/>
      <p:bldP spid="10" grpId="0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C1D1F291-A328-4BE9-B1AC-3B7D977A7092}"/>
                  </a:ext>
                </a:extLst>
              </p:cNvPr>
              <p:cNvSpPr txBox="1"/>
              <p:nvPr/>
            </p:nvSpPr>
            <p:spPr>
              <a:xfrm>
                <a:off x="3207592" y="3528844"/>
                <a:ext cx="6193732" cy="2041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800" dirty="0"/>
                  <a:t> i) Se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it-IT" sz="280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</m:acc>
                    <m:r>
                      <a:rPr lang="it-IT" sz="2800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it-IT" sz="2800" dirty="0"/>
                  <a:t> e </a:t>
                </a:r>
                <a14:m>
                  <m:oMath xmlns:m="http://schemas.openxmlformats.org/officeDocument/2006/math">
                    <m:r>
                      <a:rPr lang="it-IT" sz="2800" i="1">
                        <a:latin typeface="Cambria Math" panose="02040503050406030204" pitchFamily="18" charset="0"/>
                      </a:rPr>
                      <m:t>𝑑</m:t>
                    </m:r>
                    <m:acc>
                      <m:accPr>
                        <m:chr m:val="⃗"/>
                        <m:ctrlPr>
                          <a:rPr lang="it-IT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800" dirty="0"/>
                  <a:t>sono // </a:t>
                </a:r>
                <a14:m>
                  <m:oMath xmlns:m="http://schemas.openxmlformats.org/officeDocument/2006/math">
                    <m:r>
                      <a:rPr lang="it-IT" sz="280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it-IT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𝜑</m:t>
                        </m:r>
                      </m:num>
                      <m:den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it-IT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it-IT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it-IT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it-IT" sz="2800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</m:acc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</m:oMath>
                </a14:m>
                <a:endParaRPr lang="it-IT" sz="2800" dirty="0"/>
              </a:p>
              <a:p>
                <a:endParaRPr lang="it-IT" sz="2800" dirty="0"/>
              </a:p>
              <a:p>
                <a:r>
                  <a:rPr lang="it-IT" sz="2800" dirty="0"/>
                  <a:t> ii) Se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it-IT" sz="280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</m:acc>
                    <m:r>
                      <a:rPr lang="it-IT" sz="2800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it-IT" sz="2800" dirty="0"/>
                  <a:t> e </a:t>
                </a:r>
                <a14:m>
                  <m:oMath xmlns:m="http://schemas.openxmlformats.org/officeDocument/2006/math">
                    <m:r>
                      <a:rPr lang="it-IT" sz="2800" i="1">
                        <a:latin typeface="Cambria Math" panose="02040503050406030204" pitchFamily="18" charset="0"/>
                      </a:rPr>
                      <m:t>𝑑</m:t>
                    </m:r>
                    <m:acc>
                      <m:accPr>
                        <m:chr m:val="⃗"/>
                        <m:ctrlPr>
                          <a:rPr lang="it-IT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it-IT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800" dirty="0"/>
                  <a:t>sono </a:t>
                </a:r>
                <a14:m>
                  <m:oMath xmlns:m="http://schemas.openxmlformats.org/officeDocument/2006/math">
                    <m:r>
                      <a:rPr lang="it-IT" sz="2800" smtClean="0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it-IT" sz="2800" dirty="0"/>
                  <a:t> </a:t>
                </a:r>
                <a14:m>
                  <m:oMath xmlns:m="http://schemas.openxmlformats.org/officeDocument/2006/math">
                    <m:r>
                      <a:rPr lang="it-IT" sz="280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it-IT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𝜑</m:t>
                        </m:r>
                      </m:num>
                      <m:den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it-IT" sz="2800" i="1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it-IT" sz="2800" i="1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it-IT" sz="2800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C1D1F291-A328-4BE9-B1AC-3B7D977A7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7592" y="3528844"/>
                <a:ext cx="6193732" cy="2041328"/>
              </a:xfrm>
              <a:prstGeom prst="rect">
                <a:avLst/>
              </a:prstGeom>
              <a:blipFill>
                <a:blip r:embed="rId2"/>
                <a:stretch>
                  <a:fillRect l="-68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uppo 9">
            <a:extLst>
              <a:ext uri="{FF2B5EF4-FFF2-40B4-BE49-F238E27FC236}">
                <a16:creationId xmlns:a16="http://schemas.microsoft.com/office/drawing/2014/main" id="{BFD69D26-4AC7-4874-BE6C-DDBFF081EDE1}"/>
              </a:ext>
            </a:extLst>
          </p:cNvPr>
          <p:cNvGrpSpPr/>
          <p:nvPr/>
        </p:nvGrpSpPr>
        <p:grpSpPr>
          <a:xfrm>
            <a:off x="1356108" y="725124"/>
            <a:ext cx="10026915" cy="1390572"/>
            <a:chOff x="1243445" y="1247638"/>
            <a:chExt cx="10026915" cy="13905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ttangolo 6">
                  <a:extLst>
                    <a:ext uri="{FF2B5EF4-FFF2-40B4-BE49-F238E27FC236}">
                      <a16:creationId xmlns:a16="http://schemas.microsoft.com/office/drawing/2014/main" id="{4CE56AA9-8AC9-4991-85FD-9AF9FDA6B156}"/>
                    </a:ext>
                  </a:extLst>
                </p:cNvPr>
                <p:cNvSpPr/>
                <p:nvPr/>
              </p:nvSpPr>
              <p:spPr>
                <a:xfrm>
                  <a:off x="1953194" y="1247638"/>
                  <a:ext cx="8227126" cy="71288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it-IT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𝜑</m:t>
                          </m:r>
                        </m:num>
                        <m:den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it-IT" sz="2800" i="0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⃗"/>
                          <m:ctrlPr>
                            <a:rPr lang="it-IT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it-IT" sz="2800" i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it-IT" sz="2800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it-IT" sz="2800" i="0">
                          <a:latin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̂"/>
                          <m:ctrlPr>
                            <a:rPr lang="it-IT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it-IT" sz="28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it-IT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it-IT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it-IT" sz="2800" i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</m:acc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it-IT" sz="2800" i="0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|"/>
                          <m:endChr m:val="|"/>
                          <m:ctrlPr>
                            <a:rPr lang="it-IT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it-IT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</m:d>
                      <m:r>
                        <a:rPr lang="it-IT" sz="2800" i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it-IT" sz="2800" i="1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it-IT" sz="28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it-IT" sz="28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it-IT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it-IT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it-IT" sz="2800" i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</m:acc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it-IT" sz="2800" i="0">
                          <a:latin typeface="Cambria Math" panose="02040503050406030204" pitchFamily="18" charset="0"/>
                        </a:rPr>
                        <m:t>∙1∙</m:t>
                      </m:r>
                      <m:r>
                        <a:rPr lang="it-IT" sz="2800" i="1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it-IT" sz="28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it-IT" dirty="0"/>
                    <a:t>      </a:t>
                  </a:r>
                  <a:r>
                    <a:rPr lang="it-IT" sz="2400" dirty="0"/>
                    <a:t>(2)</a:t>
                  </a:r>
                </a:p>
              </p:txBody>
            </p:sp>
          </mc:Choice>
          <mc:Fallback xmlns="">
            <p:sp>
              <p:nvSpPr>
                <p:cNvPr id="7" name="Rettangolo 6">
                  <a:extLst>
                    <a:ext uri="{FF2B5EF4-FFF2-40B4-BE49-F238E27FC236}">
                      <a16:creationId xmlns:a16="http://schemas.microsoft.com/office/drawing/2014/main" id="{4CE56AA9-8AC9-4991-85FD-9AF9FDA6B1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3194" y="1247638"/>
                  <a:ext cx="8227126" cy="712887"/>
                </a:xfrm>
                <a:prstGeom prst="rect">
                  <a:avLst/>
                </a:prstGeom>
                <a:blipFill>
                  <a:blip r:embed="rId3"/>
                  <a:stretch>
                    <a:fillRect b="-4274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id="{7B1404CA-6D46-460C-B788-AE4639C55487}"/>
                </a:ext>
              </a:extLst>
            </p:cNvPr>
            <p:cNvSpPr txBox="1"/>
            <p:nvPr/>
          </p:nvSpPr>
          <p:spPr>
            <a:xfrm>
              <a:off x="1953194" y="2268878"/>
              <a:ext cx="93171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In questa espressione l’angolo </a:t>
              </a:r>
              <a:r>
                <a:rPr lang="it-IT" dirty="0">
                  <a:latin typeface="Symbol" panose="05050102010706020507" pitchFamily="18" charset="2"/>
                </a:rPr>
                <a:t>q</a:t>
              </a:r>
              <a:r>
                <a:rPr lang="it-IT" dirty="0"/>
                <a:t> è l’angolo tra </a:t>
              </a:r>
              <a:r>
                <a:rPr lang="it-IT" b="1" dirty="0"/>
                <a:t>n</a:t>
              </a:r>
              <a:r>
                <a:rPr lang="it-IT" dirty="0"/>
                <a:t> e la direzione del gradiente nel punto considerato</a:t>
              </a:r>
            </a:p>
          </p:txBody>
        </p:sp>
        <p:sp>
          <p:nvSpPr>
            <p:cNvPr id="4" name="Freccia circolare a destra 3">
              <a:extLst>
                <a:ext uri="{FF2B5EF4-FFF2-40B4-BE49-F238E27FC236}">
                  <a16:creationId xmlns:a16="http://schemas.microsoft.com/office/drawing/2014/main" id="{8F94F180-4CC6-4ABE-9637-D773EA7C9819}"/>
                </a:ext>
              </a:extLst>
            </p:cNvPr>
            <p:cNvSpPr/>
            <p:nvPr/>
          </p:nvSpPr>
          <p:spPr>
            <a:xfrm>
              <a:off x="1243445" y="1678077"/>
              <a:ext cx="531223" cy="960133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>
                <a:solidFill>
                  <a:schemeClr val="tx1"/>
                </a:solidFill>
              </a:endParaRPr>
            </a:p>
          </p:txBody>
        </p:sp>
      </p:grp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5C31B85-159B-4E79-83AB-C3A49DEEC7F6}"/>
              </a:ext>
            </a:extLst>
          </p:cNvPr>
          <p:cNvSpPr txBox="1"/>
          <p:nvPr/>
        </p:nvSpPr>
        <p:spPr>
          <a:xfrm>
            <a:off x="225326" y="2362505"/>
            <a:ext cx="11966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In definitiva, la derivata direzionale è la componente del vettore gradiente lungo la direzione dello spostamento infinitesimo </a:t>
            </a:r>
            <a:r>
              <a:rPr lang="it-IT" dirty="0" err="1"/>
              <a:t>ds</a:t>
            </a:r>
            <a:endParaRPr lang="it-IT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7B56457-3B70-4281-A5BC-1FED14ED44C8}"/>
              </a:ext>
            </a:extLst>
          </p:cNvPr>
          <p:cNvSpPr txBox="1"/>
          <p:nvPr/>
        </p:nvSpPr>
        <p:spPr>
          <a:xfrm>
            <a:off x="3770264" y="2841336"/>
            <a:ext cx="3878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Dalla (2) si ricava immediatamente che: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5CD4040-FD06-4D7F-8F49-80D62DE64E7F}"/>
              </a:ext>
            </a:extLst>
          </p:cNvPr>
          <p:cNvSpPr txBox="1"/>
          <p:nvPr/>
        </p:nvSpPr>
        <p:spPr>
          <a:xfrm>
            <a:off x="8765840" y="3656331"/>
            <a:ext cx="3338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La derivata direzionale è massima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C6B019F-E886-40BC-B75A-6B2563C89361}"/>
              </a:ext>
            </a:extLst>
          </p:cNvPr>
          <p:cNvSpPr txBox="1"/>
          <p:nvPr/>
        </p:nvSpPr>
        <p:spPr>
          <a:xfrm>
            <a:off x="8765840" y="4638004"/>
            <a:ext cx="2976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La derivata direzionale è nulla</a:t>
            </a:r>
          </a:p>
        </p:txBody>
      </p:sp>
    </p:spTree>
    <p:extLst>
      <p:ext uri="{BB962C8B-B14F-4D97-AF65-F5344CB8AC3E}">
        <p14:creationId xmlns:p14="http://schemas.microsoft.com/office/powerpoint/2010/main" val="3690507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99F7CFA0-B38A-42E2-86F5-33E91EF9E917}"/>
                  </a:ext>
                </a:extLst>
              </p:cNvPr>
              <p:cNvSpPr txBox="1"/>
              <p:nvPr/>
            </p:nvSpPr>
            <p:spPr>
              <a:xfrm>
                <a:off x="639940" y="78903"/>
                <a:ext cx="10564985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000" dirty="0">
                    <a:solidFill>
                      <a:schemeClr val="accent1"/>
                    </a:solidFill>
                  </a:rPr>
                  <a:t>POSSIAMO QUINDI DEDURRE PER IL GRADIENTE CHE: </a:t>
                </a:r>
              </a:p>
              <a:p>
                <a:endParaRPr lang="it-IT" sz="2000" dirty="0">
                  <a:solidFill>
                    <a:schemeClr val="accent1"/>
                  </a:solidFill>
                </a:endParaRPr>
              </a:p>
              <a:p>
                <a:r>
                  <a:rPr lang="it-IT" sz="2000" dirty="0"/>
                  <a:t>1. IL GRADIENTE DI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it-IT" sz="2000" dirty="0"/>
                  <a:t> È UN VETTORE DI MODULO UGUALE AL VALORE ASSOLUTO  MASSIMO DELLA DERIVATA DIREZIONALE ( dalla (i) ).</a:t>
                </a:r>
              </a:p>
              <a:p>
                <a:endParaRPr lang="it-IT" sz="2000" dirty="0"/>
              </a:p>
              <a:p>
                <a:r>
                  <a:rPr lang="it-IT" sz="2000" dirty="0"/>
                  <a:t>2. LA DIREZIONE ED IL VERSO COINCIDONO CON QUELLI PER I QUALI LA DERIVATA DIREZIONALE È MASSIMA, OVVERO LA VELOCITÀ DI CAMBIAMENTO È MASSIMA.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it-IT" sz="2000" dirty="0"/>
              </a:p>
              <a:p>
                <a:r>
                  <a:rPr lang="it-IT" sz="2000" dirty="0"/>
                  <a:t>3.IN OGNI PUNTO IL VETTORE GRADIENTE È </a:t>
                </a:r>
                <a14:m>
                  <m:oMath xmlns:m="http://schemas.openxmlformats.org/officeDocument/2006/math">
                    <m:r>
                      <a:rPr lang="it-IT" sz="2000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it-IT" sz="2000" dirty="0"/>
                  <a:t> ALLA SUPERFICIE DEFINITA DAI VALORI COSTANTI DI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it-IT" sz="2000" dirty="0"/>
                  <a:t>. OVVERO DALL’ EQUAZIONE: 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it-IT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it-IT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it-IT" sz="2000" dirty="0"/>
                  <a:t> = Costante</a:t>
                </a: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99F7CFA0-B38A-42E2-86F5-33E91EF9E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940" y="78903"/>
                <a:ext cx="10564985" cy="3170099"/>
              </a:xfrm>
              <a:prstGeom prst="rect">
                <a:avLst/>
              </a:prstGeom>
              <a:blipFill>
                <a:blip r:embed="rId2"/>
                <a:stretch>
                  <a:fillRect l="-635" t="-1154" b="-25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uppo 20">
            <a:extLst>
              <a:ext uri="{FF2B5EF4-FFF2-40B4-BE49-F238E27FC236}">
                <a16:creationId xmlns:a16="http://schemas.microsoft.com/office/drawing/2014/main" id="{E92B5BA5-5D16-4C40-AD0C-69F0AC1A16EE}"/>
              </a:ext>
            </a:extLst>
          </p:cNvPr>
          <p:cNvGrpSpPr/>
          <p:nvPr/>
        </p:nvGrpSpPr>
        <p:grpSpPr>
          <a:xfrm>
            <a:off x="2489199" y="3525335"/>
            <a:ext cx="4807713" cy="4213198"/>
            <a:chOff x="2489199" y="3525335"/>
            <a:chExt cx="4807713" cy="4213198"/>
          </a:xfrm>
        </p:grpSpPr>
        <p:sp>
          <p:nvSpPr>
            <p:cNvPr id="3" name="Arco 2">
              <a:extLst>
                <a:ext uri="{FF2B5EF4-FFF2-40B4-BE49-F238E27FC236}">
                  <a16:creationId xmlns:a16="http://schemas.microsoft.com/office/drawing/2014/main" id="{C3CEC616-AFE1-4194-B2AD-ECF4EB06FA74}"/>
                </a:ext>
              </a:extLst>
            </p:cNvPr>
            <p:cNvSpPr/>
            <p:nvPr/>
          </p:nvSpPr>
          <p:spPr>
            <a:xfrm>
              <a:off x="2489199" y="3894667"/>
              <a:ext cx="3606800" cy="3843866"/>
            </a:xfrm>
            <a:prstGeom prst="arc">
              <a:avLst>
                <a:gd name="adj1" fmla="val 16200000"/>
                <a:gd name="adj2" fmla="val 2040120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" name="Arco 4">
              <a:extLst>
                <a:ext uri="{FF2B5EF4-FFF2-40B4-BE49-F238E27FC236}">
                  <a16:creationId xmlns:a16="http://schemas.microsoft.com/office/drawing/2014/main" id="{8CC49F4A-BF6C-4F65-BA92-B08F35AC05A4}"/>
                </a:ext>
              </a:extLst>
            </p:cNvPr>
            <p:cNvSpPr/>
            <p:nvPr/>
          </p:nvSpPr>
          <p:spPr>
            <a:xfrm rot="933375">
              <a:off x="3325254" y="3772215"/>
              <a:ext cx="3971658" cy="3843866"/>
            </a:xfrm>
            <a:prstGeom prst="arc">
              <a:avLst>
                <a:gd name="adj1" fmla="val 16200000"/>
                <a:gd name="adj2" fmla="val 20401201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grpSp>
          <p:nvGrpSpPr>
            <p:cNvPr id="20" name="Gruppo 19">
              <a:extLst>
                <a:ext uri="{FF2B5EF4-FFF2-40B4-BE49-F238E27FC236}">
                  <a16:creationId xmlns:a16="http://schemas.microsoft.com/office/drawing/2014/main" id="{190845D1-CC20-4B70-8E61-73E778220744}"/>
                </a:ext>
              </a:extLst>
            </p:cNvPr>
            <p:cNvGrpSpPr/>
            <p:nvPr/>
          </p:nvGrpSpPr>
          <p:grpSpPr>
            <a:xfrm>
              <a:off x="3935373" y="3525335"/>
              <a:ext cx="3210494" cy="1650831"/>
              <a:chOff x="3935373" y="3525335"/>
              <a:chExt cx="3210494" cy="1650831"/>
            </a:xfrm>
          </p:grpSpPr>
          <p:cxnSp>
            <p:nvCxnSpPr>
              <p:cNvPr id="7" name="Connettore 2 6">
                <a:extLst>
                  <a:ext uri="{FF2B5EF4-FFF2-40B4-BE49-F238E27FC236}">
                    <a16:creationId xmlns:a16="http://schemas.microsoft.com/office/drawing/2014/main" id="{8E422E5D-E084-482A-AECE-C256589A248B}"/>
                  </a:ext>
                </a:extLst>
              </p:cNvPr>
              <p:cNvCxnSpPr/>
              <p:nvPr/>
            </p:nvCxnSpPr>
            <p:spPr>
              <a:xfrm>
                <a:off x="5748867" y="4665133"/>
                <a:ext cx="1397000" cy="3725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Connettore 2 8">
                <a:extLst>
                  <a:ext uri="{FF2B5EF4-FFF2-40B4-BE49-F238E27FC236}">
                    <a16:creationId xmlns:a16="http://schemas.microsoft.com/office/drawing/2014/main" id="{650F3440-74E3-4D37-9538-A2B3404D45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48867" y="4478868"/>
                <a:ext cx="347132" cy="1862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D3B6090C-E517-4F66-8C5F-32EB9BFD2DEE}"/>
                  </a:ext>
                </a:extLst>
              </p:cNvPr>
              <p:cNvSpPr txBox="1"/>
              <p:nvPr/>
            </p:nvSpPr>
            <p:spPr>
              <a:xfrm>
                <a:off x="3935373" y="3894667"/>
                <a:ext cx="369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S</a:t>
                </a:r>
                <a:r>
                  <a:rPr lang="it-IT" baseline="-25000" dirty="0"/>
                  <a:t>1</a:t>
                </a:r>
              </a:p>
            </p:txBody>
          </p:sp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A7DD1B68-734F-4561-94DD-ED5784905CD8}"/>
                  </a:ext>
                </a:extLst>
              </p:cNvPr>
              <p:cNvSpPr txBox="1"/>
              <p:nvPr/>
            </p:nvSpPr>
            <p:spPr>
              <a:xfrm>
                <a:off x="5135337" y="3525335"/>
                <a:ext cx="369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it-IT" dirty="0"/>
                  <a:t>S</a:t>
                </a:r>
                <a:r>
                  <a:rPr lang="it-IT" baseline="-25000" dirty="0"/>
                  <a:t>2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CasellaDiTesto 14">
                    <a:extLst>
                      <a:ext uri="{FF2B5EF4-FFF2-40B4-BE49-F238E27FC236}">
                        <a16:creationId xmlns:a16="http://schemas.microsoft.com/office/drawing/2014/main" id="{009C5675-8C92-485E-B8BF-822DF87D61CD}"/>
                      </a:ext>
                    </a:extLst>
                  </p:cNvPr>
                  <p:cNvSpPr txBox="1"/>
                  <p:nvPr/>
                </p:nvSpPr>
                <p:spPr>
                  <a:xfrm>
                    <a:off x="5575430" y="4185069"/>
                    <a:ext cx="537455" cy="4029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it-IT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it-IT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</m:acc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5" name="CasellaDiTesto 14">
                    <a:extLst>
                      <a:ext uri="{FF2B5EF4-FFF2-40B4-BE49-F238E27FC236}">
                        <a16:creationId xmlns:a16="http://schemas.microsoft.com/office/drawing/2014/main" id="{009C5675-8C92-485E-B8BF-822DF87D61C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75430" y="4185069"/>
                    <a:ext cx="537455" cy="40293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6061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CasellaDiTesto 16">
                    <a:extLst>
                      <a:ext uri="{FF2B5EF4-FFF2-40B4-BE49-F238E27FC236}">
                        <a16:creationId xmlns:a16="http://schemas.microsoft.com/office/drawing/2014/main" id="{D42BF318-9C85-459A-BFEE-4D80B6D619F8}"/>
                      </a:ext>
                    </a:extLst>
                  </p:cNvPr>
                  <p:cNvSpPr txBox="1"/>
                  <p:nvPr/>
                </p:nvSpPr>
                <p:spPr>
                  <a:xfrm>
                    <a:off x="6213576" y="4899167"/>
                    <a:ext cx="30540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7" name="CasellaDiTesto 16">
                    <a:extLst>
                      <a:ext uri="{FF2B5EF4-FFF2-40B4-BE49-F238E27FC236}">
                        <a16:creationId xmlns:a16="http://schemas.microsoft.com/office/drawing/2014/main" id="{D42BF318-9C85-459A-BFEE-4D80B6D619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13576" y="4899167"/>
                    <a:ext cx="305405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0000" t="-48889" r="-106000" b="-8889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CasellaDiTesto 17">
                    <a:extLst>
                      <a:ext uri="{FF2B5EF4-FFF2-40B4-BE49-F238E27FC236}">
                        <a16:creationId xmlns:a16="http://schemas.microsoft.com/office/drawing/2014/main" id="{39E29653-7154-4A95-8CBF-5A2467913F39}"/>
                      </a:ext>
                    </a:extLst>
                  </p:cNvPr>
                  <p:cNvSpPr txBox="1"/>
                  <p:nvPr/>
                </p:nvSpPr>
                <p:spPr>
                  <a:xfrm>
                    <a:off x="6306275" y="3783000"/>
                    <a:ext cx="56130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oMath>
                    </a14:m>
                    <a:r>
                      <a:rPr lang="it-IT" dirty="0"/>
                      <a:t>+d</a:t>
                    </a:r>
                    <a14:m>
                      <m:oMath xmlns:m="http://schemas.openxmlformats.org/officeDocument/2006/math"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oMath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8" name="CasellaDiTesto 17">
                    <a:extLst>
                      <a:ext uri="{FF2B5EF4-FFF2-40B4-BE49-F238E27FC236}">
                        <a16:creationId xmlns:a16="http://schemas.microsoft.com/office/drawing/2014/main" id="{39E29653-7154-4A95-8CBF-5A2467913F3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06275" y="3783000"/>
                    <a:ext cx="561308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5054" t="-28889" r="-12903" b="-51111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CasellaDiTesto 18">
                    <a:extLst>
                      <a:ext uri="{FF2B5EF4-FFF2-40B4-BE49-F238E27FC236}">
                        <a16:creationId xmlns:a16="http://schemas.microsoft.com/office/drawing/2014/main" id="{C856169E-9BE5-4240-A500-B330FEAE6889}"/>
                      </a:ext>
                    </a:extLst>
                  </p:cNvPr>
                  <p:cNvSpPr txBox="1"/>
                  <p:nvPr/>
                </p:nvSpPr>
                <p:spPr>
                  <a:xfrm>
                    <a:off x="5052297" y="4185068"/>
                    <a:ext cx="21493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oMath>
                      </m:oMathPara>
                    </a14:m>
                    <a:endParaRPr lang="it-IT" dirty="0"/>
                  </a:p>
                </p:txBody>
              </p:sp>
            </mc:Choice>
            <mc:Fallback xmlns="">
              <p:sp>
                <p:nvSpPr>
                  <p:cNvPr id="19" name="CasellaDiTesto 18">
                    <a:extLst>
                      <a:ext uri="{FF2B5EF4-FFF2-40B4-BE49-F238E27FC236}">
                        <a16:creationId xmlns:a16="http://schemas.microsoft.com/office/drawing/2014/main" id="{C856169E-9BE5-4240-A500-B330FEAE688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52297" y="4185068"/>
                    <a:ext cx="214931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8571" r="-25714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706932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ttangolo 1">
                <a:extLst>
                  <a:ext uri="{FF2B5EF4-FFF2-40B4-BE49-F238E27FC236}">
                    <a16:creationId xmlns:a16="http://schemas.microsoft.com/office/drawing/2014/main" id="{F9C04492-357B-4B99-8088-83C8B297AEFB}"/>
                  </a:ext>
                </a:extLst>
              </p:cNvPr>
              <p:cNvSpPr/>
              <p:nvPr/>
            </p:nvSpPr>
            <p:spPr>
              <a:xfrm>
                <a:off x="990867" y="104894"/>
                <a:ext cx="10352514" cy="7136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it-IT" sz="3600" b="1" dirty="0">
                    <a:solidFill>
                      <a:schemeClr val="accent1"/>
                    </a:solidFill>
                  </a:rPr>
                  <a:t>DIVERGENZA E ROTORE DI UN CAMPO VETTORIALE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it-IT" sz="36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sz="3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endParaRPr lang="it-IT" sz="36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Rettangolo 1">
                <a:extLst>
                  <a:ext uri="{FF2B5EF4-FFF2-40B4-BE49-F238E27FC236}">
                    <a16:creationId xmlns:a16="http://schemas.microsoft.com/office/drawing/2014/main" id="{F9C04492-357B-4B99-8088-83C8B297AE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867" y="104894"/>
                <a:ext cx="10352514" cy="713657"/>
              </a:xfrm>
              <a:prstGeom prst="rect">
                <a:avLst/>
              </a:prstGeom>
              <a:blipFill>
                <a:blip r:embed="rId2"/>
                <a:stretch>
                  <a:fillRect l="-1355" t="-2564" b="-3247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tangolo 2">
                <a:extLst>
                  <a:ext uri="{FF2B5EF4-FFF2-40B4-BE49-F238E27FC236}">
                    <a16:creationId xmlns:a16="http://schemas.microsoft.com/office/drawing/2014/main" id="{16305E09-1486-41BF-9BA3-6B0E1E7BADC8}"/>
                  </a:ext>
                </a:extLst>
              </p:cNvPr>
              <p:cNvSpPr/>
              <p:nvPr/>
            </p:nvSpPr>
            <p:spPr>
              <a:xfrm>
                <a:off x="792479" y="2617241"/>
                <a:ext cx="4511039" cy="86767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i="1">
                          <a:latin typeface="Cambria Math" panose="02040503050406030204" pitchFamily="18" charset="0"/>
                        </a:rPr>
                        <m:t>𝑑𝑖𝑣</m:t>
                      </m:r>
                      <m:r>
                        <a:rPr lang="it-IT" sz="2400" i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it-IT" sz="2400" i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it-IT" sz="2400" i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it-IT" sz="2400" i="0">
                          <a:latin typeface="Cambria Math" panose="02040503050406030204" pitchFamily="18" charset="0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it-IT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it-IT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it-IT" sz="2400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it-IT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it-IT" sz="2400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it-IT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it-IT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it-IT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it-IT" sz="2400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sz="2400" dirty="0"/>
              </a:p>
            </p:txBody>
          </p:sp>
        </mc:Choice>
        <mc:Fallback xmlns="">
          <p:sp>
            <p:nvSpPr>
              <p:cNvPr id="3" name="Rettangolo 2">
                <a:extLst>
                  <a:ext uri="{FF2B5EF4-FFF2-40B4-BE49-F238E27FC236}">
                    <a16:creationId xmlns:a16="http://schemas.microsoft.com/office/drawing/2014/main" id="{16305E09-1486-41BF-9BA3-6B0E1E7BAD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79" y="2617241"/>
                <a:ext cx="4511039" cy="8676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tangolo 3">
                <a:extLst>
                  <a:ext uri="{FF2B5EF4-FFF2-40B4-BE49-F238E27FC236}">
                    <a16:creationId xmlns:a16="http://schemas.microsoft.com/office/drawing/2014/main" id="{E509CBA4-2229-452F-A2C1-E8DF418E3186}"/>
                  </a:ext>
                </a:extLst>
              </p:cNvPr>
              <p:cNvSpPr/>
              <p:nvPr/>
            </p:nvSpPr>
            <p:spPr>
              <a:xfrm>
                <a:off x="6167124" y="2545653"/>
                <a:ext cx="5734124" cy="112902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i="1" smtClean="0">
                          <a:latin typeface="Cambria Math" panose="02040503050406030204" pitchFamily="18" charset="0"/>
                        </a:rPr>
                        <m:t>𝑟𝑜𝑡</m:t>
                      </m:r>
                      <m:r>
                        <a:rPr lang="it-IT" sz="2000" i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it-IT" sz="2000" i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it-IT" sz="2000" i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it-IT" sz="2000" i="0">
                          <a:latin typeface="Cambria Math" panose="02040503050406030204" pitchFamily="18" charset="0"/>
                        </a:rPr>
                        <m:t>∧</m:t>
                      </m:r>
                      <m:acc>
                        <m:accPr>
                          <m:chr m:val="⃗"/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it-IT" sz="2000" i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it-IT" sz="200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0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it-IT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it-IT" sz="2000" i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it-IT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</m:e>
                      </m:d>
                      <m:acc>
                        <m:accPr>
                          <m:chr m:val="̂"/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it-IT" sz="2000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it-IT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  <m:r>
                            <a:rPr lang="it-IT" sz="2000" i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it-IT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acc>
                        <m:accPr>
                          <m:chr m:val="̂"/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it-IT" sz="2000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it-IT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it-IT" sz="2000" i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it-IT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d>
                      <m:acc>
                        <m:accPr>
                          <m:chr m:val="̂"/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r>
                        <a:rPr lang="it-IT" sz="2000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t-IT" sz="2000" dirty="0"/>
              </a:p>
            </p:txBody>
          </p:sp>
        </mc:Choice>
        <mc:Fallback xmlns="">
          <p:sp>
            <p:nvSpPr>
              <p:cNvPr id="4" name="Rettangolo 3">
                <a:extLst>
                  <a:ext uri="{FF2B5EF4-FFF2-40B4-BE49-F238E27FC236}">
                    <a16:creationId xmlns:a16="http://schemas.microsoft.com/office/drawing/2014/main" id="{E509CBA4-2229-452F-A2C1-E8DF418E31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124" y="2545653"/>
                <a:ext cx="5734124" cy="1129027"/>
              </a:xfrm>
              <a:prstGeom prst="rect">
                <a:avLst/>
              </a:prstGeom>
              <a:blipFill>
                <a:blip r:embed="rId4"/>
                <a:stretch>
                  <a:fillRect t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sellaDiTesto 4">
            <a:extLst>
              <a:ext uri="{FF2B5EF4-FFF2-40B4-BE49-F238E27FC236}">
                <a16:creationId xmlns:a16="http://schemas.microsoft.com/office/drawing/2014/main" id="{65EC626D-C788-464F-81FA-AD7A0EE488FC}"/>
              </a:ext>
            </a:extLst>
          </p:cNvPr>
          <p:cNvSpPr txBox="1"/>
          <p:nvPr/>
        </p:nvSpPr>
        <p:spPr>
          <a:xfrm>
            <a:off x="375920" y="1278775"/>
            <a:ext cx="534415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accent1"/>
                </a:solidFill>
              </a:rPr>
              <a:t>DIVERGENZA: </a:t>
            </a:r>
          </a:p>
          <a:p>
            <a:pPr algn="ctr"/>
            <a:r>
              <a:rPr lang="it-IT" dirty="0"/>
              <a:t>indica localmente la presenza di una sorgente o un pozzo per il campo vettoriale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BD92AE5-A554-4E72-BEB3-1C275CE87570}"/>
              </a:ext>
            </a:extLst>
          </p:cNvPr>
          <p:cNvSpPr txBox="1"/>
          <p:nvPr/>
        </p:nvSpPr>
        <p:spPr>
          <a:xfrm>
            <a:off x="6845357" y="1268939"/>
            <a:ext cx="449802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accent1"/>
                </a:solidFill>
              </a:rPr>
              <a:t>ROTORE: </a:t>
            </a:r>
          </a:p>
          <a:p>
            <a:pPr algn="ctr"/>
            <a:r>
              <a:rPr lang="it-IT" dirty="0"/>
              <a:t>indica localmente il grado di rotazione dei vettori del campo vettoriale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tangolo 6">
                <a:extLst>
                  <a:ext uri="{FF2B5EF4-FFF2-40B4-BE49-F238E27FC236}">
                    <a16:creationId xmlns:a16="http://schemas.microsoft.com/office/drawing/2014/main" id="{92A0C830-36AC-43E5-AB7A-0A0F47814A4B}"/>
                  </a:ext>
                </a:extLst>
              </p:cNvPr>
              <p:cNvSpPr/>
              <p:nvPr/>
            </p:nvSpPr>
            <p:spPr>
              <a:xfrm>
                <a:off x="375920" y="4746717"/>
                <a:ext cx="5478925" cy="99052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Se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𝑑𝑖𝑣</m:t>
                    </m:r>
                    <m:r>
                      <a:rPr lang="it-IT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&gt;0 </m:t>
                    </m:r>
                    <m:r>
                      <a:rPr lang="it-IT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it-IT" dirty="0"/>
                  <a:t> ci troviamo in presenza di una sorgente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Se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𝑑𝑖𝑣</m:t>
                    </m:r>
                    <m:r>
                      <a:rPr lang="it-IT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it-IT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0 </m:t>
                    </m:r>
                    <m:r>
                      <a:rPr lang="it-IT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it-IT" dirty="0"/>
                  <a:t> ci troviamo in presenza di un pozzo</a:t>
                </a:r>
              </a:p>
            </p:txBody>
          </p:sp>
        </mc:Choice>
        <mc:Fallback xmlns="">
          <p:sp>
            <p:nvSpPr>
              <p:cNvPr id="7" name="Rettangolo 6">
                <a:extLst>
                  <a:ext uri="{FF2B5EF4-FFF2-40B4-BE49-F238E27FC236}">
                    <a16:creationId xmlns:a16="http://schemas.microsoft.com/office/drawing/2014/main" id="{92A0C830-36AC-43E5-AB7A-0A0F47814A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920" y="4746717"/>
                <a:ext cx="5478925" cy="990528"/>
              </a:xfrm>
              <a:prstGeom prst="rect">
                <a:avLst/>
              </a:prstGeom>
              <a:blipFill>
                <a:blip r:embed="rId5"/>
                <a:stretch>
                  <a:fillRect l="-667" t="-8537" b="-853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C144AE1F-6920-4860-9290-177432723CD6}"/>
              </a:ext>
            </a:extLst>
          </p:cNvPr>
          <p:cNvCxnSpPr>
            <a:cxnSpLocks/>
          </p:cNvCxnSpPr>
          <p:nvPr/>
        </p:nvCxnSpPr>
        <p:spPr>
          <a:xfrm flipH="1">
            <a:off x="3068316" y="2267444"/>
            <a:ext cx="2" cy="2844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10C5039E-06C0-4166-B49E-AABCA8DB3645}"/>
              </a:ext>
            </a:extLst>
          </p:cNvPr>
          <p:cNvCxnSpPr>
            <a:cxnSpLocks/>
          </p:cNvCxnSpPr>
          <p:nvPr/>
        </p:nvCxnSpPr>
        <p:spPr>
          <a:xfrm flipH="1">
            <a:off x="3047996" y="4235184"/>
            <a:ext cx="2" cy="2844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17833AD1-3D5B-4824-A33B-6DD5445429CF}"/>
              </a:ext>
            </a:extLst>
          </p:cNvPr>
          <p:cNvCxnSpPr>
            <a:cxnSpLocks/>
          </p:cNvCxnSpPr>
          <p:nvPr/>
        </p:nvCxnSpPr>
        <p:spPr>
          <a:xfrm flipH="1">
            <a:off x="9265916" y="2228973"/>
            <a:ext cx="2" cy="2844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CED7E17-4EFD-4712-BC6A-8E2EF8551A2D}"/>
              </a:ext>
            </a:extLst>
          </p:cNvPr>
          <p:cNvSpPr txBox="1"/>
          <p:nvPr/>
        </p:nvSpPr>
        <p:spPr>
          <a:xfrm>
            <a:off x="1143000" y="3629039"/>
            <a:ext cx="4220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La divergenza è uno scalare (UN NUMERO)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CC4D9D0-BED7-4E51-BAEC-9A9815305259}"/>
              </a:ext>
            </a:extLst>
          </p:cNvPr>
          <p:cNvSpPr txBox="1"/>
          <p:nvPr/>
        </p:nvSpPr>
        <p:spPr>
          <a:xfrm>
            <a:off x="7694491" y="3865852"/>
            <a:ext cx="2529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IL ROTORE è un VETTORE</a:t>
            </a:r>
          </a:p>
        </p:txBody>
      </p:sp>
    </p:spTree>
    <p:extLst>
      <p:ext uri="{BB962C8B-B14F-4D97-AF65-F5344CB8AC3E}">
        <p14:creationId xmlns:p14="http://schemas.microsoft.com/office/powerpoint/2010/main" val="2992756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348" name="Object 4">
            <a:extLst>
              <a:ext uri="{FF2B5EF4-FFF2-40B4-BE49-F238E27FC236}">
                <a16:creationId xmlns:a16="http://schemas.microsoft.com/office/drawing/2014/main" id="{870C54C1-64C9-49D4-BF38-C91485372B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0"/>
          <a:ext cx="8534400" cy="680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2" imgW="4279401" imgH="3413478" progId="Photoshop.Image.8">
                  <p:embed/>
                </p:oleObj>
              </mc:Choice>
              <mc:Fallback>
                <p:oleObj name="Image" r:id="rId2" imgW="4279401" imgH="3413478" progId="Photoshop.Image.8">
                  <p:embed/>
                  <p:pic>
                    <p:nvPicPr>
                      <p:cNvPr id="57348" name="Object 4">
                        <a:extLst>
                          <a:ext uri="{FF2B5EF4-FFF2-40B4-BE49-F238E27FC236}">
                            <a16:creationId xmlns:a16="http://schemas.microsoft.com/office/drawing/2014/main" id="{870C54C1-64C9-49D4-BF38-C91485372B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0"/>
                        <a:ext cx="8534400" cy="680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0" name="Rectangle 6">
            <a:extLst>
              <a:ext uri="{FF2B5EF4-FFF2-40B4-BE49-F238E27FC236}">
                <a16:creationId xmlns:a16="http://schemas.microsoft.com/office/drawing/2014/main" id="{2EC5CBF1-6661-4988-B1D1-9956A6738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105400"/>
            <a:ext cx="1371600" cy="16002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graphicFrame>
        <p:nvGraphicFramePr>
          <p:cNvPr id="57351" name="Object 7">
            <a:extLst>
              <a:ext uri="{FF2B5EF4-FFF2-40B4-BE49-F238E27FC236}">
                <a16:creationId xmlns:a16="http://schemas.microsoft.com/office/drawing/2014/main" id="{8D80C63D-6A0B-4F15-AC2C-680062721D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53400" y="5105400"/>
          <a:ext cx="135255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4" imgW="658091" imgH="780091" progId="Photoshop.Image.8">
                  <p:embed/>
                </p:oleObj>
              </mc:Choice>
              <mc:Fallback>
                <p:oleObj name="Image" r:id="rId4" imgW="658091" imgH="780091" progId="Photoshop.Image.8">
                  <p:embed/>
                  <p:pic>
                    <p:nvPicPr>
                      <p:cNvPr id="57351" name="Object 7">
                        <a:extLst>
                          <a:ext uri="{FF2B5EF4-FFF2-40B4-BE49-F238E27FC236}">
                            <a16:creationId xmlns:a16="http://schemas.microsoft.com/office/drawing/2014/main" id="{8D80C63D-6A0B-4F15-AC2C-680062721D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400" y="5105400"/>
                        <a:ext cx="135255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2" name="Rectangle 8">
            <a:extLst>
              <a:ext uri="{FF2B5EF4-FFF2-40B4-BE49-F238E27FC236}">
                <a16:creationId xmlns:a16="http://schemas.microsoft.com/office/drawing/2014/main" id="{0164FCB7-FA07-4B22-BCDA-EEA846E71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5105400"/>
            <a:ext cx="1371600" cy="16002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57353" name="Line 9">
            <a:extLst>
              <a:ext uri="{FF2B5EF4-FFF2-40B4-BE49-F238E27FC236}">
                <a16:creationId xmlns:a16="http://schemas.microsoft.com/office/drawing/2014/main" id="{EB88054B-E89E-4BB9-AAD2-F8E35E251A5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5181600"/>
            <a:ext cx="2209800" cy="1447800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57354" name="Line 10">
            <a:extLst>
              <a:ext uri="{FF2B5EF4-FFF2-40B4-BE49-F238E27FC236}">
                <a16:creationId xmlns:a16="http://schemas.microsoft.com/office/drawing/2014/main" id="{A916FDC2-3139-49C5-9E6E-9DF1146B2050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5181600"/>
            <a:ext cx="2209800" cy="1447800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57355" name="Line 11">
            <a:extLst>
              <a:ext uri="{FF2B5EF4-FFF2-40B4-BE49-F238E27FC236}">
                <a16:creationId xmlns:a16="http://schemas.microsoft.com/office/drawing/2014/main" id="{6CEC0ADF-5F1F-484F-917E-D9DCEB855999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5181600"/>
            <a:ext cx="2209800" cy="1447800"/>
          </a:xfrm>
          <a:prstGeom prst="line">
            <a:avLst/>
          </a:prstGeom>
          <a:noFill/>
          <a:ln w="25400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57356" name="Line 12">
            <a:extLst>
              <a:ext uri="{FF2B5EF4-FFF2-40B4-BE49-F238E27FC236}">
                <a16:creationId xmlns:a16="http://schemas.microsoft.com/office/drawing/2014/main" id="{4DA523A1-1B1E-41D4-B2E6-C64AA1FB75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2600" y="5105400"/>
            <a:ext cx="2209800" cy="1447800"/>
          </a:xfrm>
          <a:prstGeom prst="line">
            <a:avLst/>
          </a:prstGeom>
          <a:noFill/>
          <a:ln w="25400">
            <a:solidFill>
              <a:srgbClr val="3366FF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57357" name="Line 13">
            <a:extLst>
              <a:ext uri="{FF2B5EF4-FFF2-40B4-BE49-F238E27FC236}">
                <a16:creationId xmlns:a16="http://schemas.microsoft.com/office/drawing/2014/main" id="{8AB0FFAB-7525-4480-B44B-6220EBA505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0800" y="5105400"/>
            <a:ext cx="2209800" cy="1447800"/>
          </a:xfrm>
          <a:prstGeom prst="line">
            <a:avLst/>
          </a:prstGeom>
          <a:noFill/>
          <a:ln w="25400">
            <a:solidFill>
              <a:srgbClr val="3366FF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57358" name="Line 14">
            <a:extLst>
              <a:ext uri="{FF2B5EF4-FFF2-40B4-BE49-F238E27FC236}">
                <a16:creationId xmlns:a16="http://schemas.microsoft.com/office/drawing/2014/main" id="{E5EF6854-C0E6-493E-A668-CE8C809429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9000" y="5105400"/>
            <a:ext cx="2209800" cy="1447800"/>
          </a:xfrm>
          <a:prstGeom prst="line">
            <a:avLst/>
          </a:prstGeom>
          <a:noFill/>
          <a:ln w="25400">
            <a:solidFill>
              <a:srgbClr val="3366FF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57359" name="Line 15">
            <a:extLst>
              <a:ext uri="{FF2B5EF4-FFF2-40B4-BE49-F238E27FC236}">
                <a16:creationId xmlns:a16="http://schemas.microsoft.com/office/drawing/2014/main" id="{D09A20F3-C9E1-457B-A8F7-6E3984963F3B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4876800"/>
            <a:ext cx="228600" cy="0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it-IT"/>
          </a:p>
        </p:txBody>
      </p:sp>
      <p:sp>
        <p:nvSpPr>
          <p:cNvPr id="57360" name="Text Box 16">
            <a:extLst>
              <a:ext uri="{FF2B5EF4-FFF2-40B4-BE49-F238E27FC236}">
                <a16:creationId xmlns:a16="http://schemas.microsoft.com/office/drawing/2014/main" id="{DCA1B17A-C94D-4EEA-B1EA-9A690B5C3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125" y="4075113"/>
            <a:ext cx="260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/>
              <a:t>)</a:t>
            </a:r>
          </a:p>
        </p:txBody>
      </p:sp>
      <p:sp>
        <p:nvSpPr>
          <p:cNvPr id="57361" name="Text Box 17">
            <a:extLst>
              <a:ext uri="{FF2B5EF4-FFF2-40B4-BE49-F238E27FC236}">
                <a16:creationId xmlns:a16="http://schemas.microsoft.com/office/drawing/2014/main" id="{1A97EE89-3808-4136-BE28-4272EAACA5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114801"/>
            <a:ext cx="260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it-IT" altLang="it-IT"/>
              <a:t>)</a:t>
            </a:r>
          </a:p>
        </p:txBody>
      </p:sp>
      <p:sp>
        <p:nvSpPr>
          <p:cNvPr id="57362" name="Text Box 18">
            <a:extLst>
              <a:ext uri="{FF2B5EF4-FFF2-40B4-BE49-F238E27FC236}">
                <a16:creationId xmlns:a16="http://schemas.microsoft.com/office/drawing/2014/main" id="{41169EFB-2E98-468E-8EF2-25A91418A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4114801"/>
            <a:ext cx="457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it-IT" altLang="it-IT"/>
              <a:t>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5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57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57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7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57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57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57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1613</Words>
  <Application>Microsoft Office PowerPoint</Application>
  <PresentationFormat>Widescreen</PresentationFormat>
  <Paragraphs>242</Paragraphs>
  <Slides>18</Slides>
  <Notes>0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6" baseType="lpstr">
      <vt:lpstr>Arial</vt:lpstr>
      <vt:lpstr>Bahnschrift</vt:lpstr>
      <vt:lpstr>Calibri</vt:lpstr>
      <vt:lpstr>Calibri Light</vt:lpstr>
      <vt:lpstr>Cambria Math</vt:lpstr>
      <vt:lpstr>Symbol</vt:lpstr>
      <vt:lpstr>Tema di Office</vt:lpstr>
      <vt:lpstr>Adobe Photoshop Image</vt:lpstr>
      <vt:lpstr>Campi scalari e campi vettoriali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RIPASSIAMO ALCUNI CONCETTI</dc:title>
  <dc:creator>francesca palazzetti</dc:creator>
  <cp:lastModifiedBy>DANIELE EUGENIO LUCCHETTA</cp:lastModifiedBy>
  <cp:revision>72</cp:revision>
  <dcterms:created xsi:type="dcterms:W3CDTF">2020-03-13T14:54:39Z</dcterms:created>
  <dcterms:modified xsi:type="dcterms:W3CDTF">2021-04-23T13:15:25Z</dcterms:modified>
</cp:coreProperties>
</file>