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5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LAPIANO FEDERICA" userId="d7615e12-386b-4050-b2f7-8d06fd9c46db" providerId="ADAL" clId="{437D1452-C7A7-4A8D-9A62-E624E301CBF3}"/>
    <pc:docChg chg="modSld">
      <pc:chgData name="PARLAPIANO FEDERICA" userId="d7615e12-386b-4050-b2f7-8d06fd9c46db" providerId="ADAL" clId="{437D1452-C7A7-4A8D-9A62-E624E301CBF3}" dt="2020-03-16T15:36:18.358" v="0" actId="1076"/>
      <pc:docMkLst>
        <pc:docMk/>
      </pc:docMkLst>
      <pc:sldChg chg="modSp">
        <pc:chgData name="PARLAPIANO FEDERICA" userId="d7615e12-386b-4050-b2f7-8d06fd9c46db" providerId="ADAL" clId="{437D1452-C7A7-4A8D-9A62-E624E301CBF3}" dt="2020-03-16T15:36:18.358" v="0" actId="1076"/>
        <pc:sldMkLst>
          <pc:docMk/>
          <pc:sldMk cId="4028022973" sldId="258"/>
        </pc:sldMkLst>
        <pc:spChg chg="mod">
          <ac:chgData name="PARLAPIANO FEDERICA" userId="d7615e12-386b-4050-b2f7-8d06fd9c46db" providerId="ADAL" clId="{437D1452-C7A7-4A8D-9A62-E624E301CBF3}" dt="2020-03-16T15:36:18.358" v="0" actId="1076"/>
          <ac:spMkLst>
            <pc:docMk/>
            <pc:sldMk cId="4028022973" sldId="258"/>
            <ac:spMk id="16" creationId="{288B974D-8756-40AE-AF10-CA7EE705F2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4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7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36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71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7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96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04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28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1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BFC7E1-BAA9-4094-B40E-4D06CEC656B8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0FCCF-DD2A-479C-ABE4-48F917F8D0CE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33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25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50.png"/><Relationship Id="rId7" Type="http://schemas.openxmlformats.org/officeDocument/2006/relationships/image" Target="../media/image44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9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80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10" Type="http://schemas.openxmlformats.org/officeDocument/2006/relationships/image" Target="../media/image470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65.png"/><Relationship Id="rId18" Type="http://schemas.openxmlformats.org/officeDocument/2006/relationships/image" Target="../media/image7.png"/><Relationship Id="rId3" Type="http://schemas.openxmlformats.org/officeDocument/2006/relationships/image" Target="../media/image310.png"/><Relationship Id="rId21" Type="http://schemas.openxmlformats.org/officeDocument/2006/relationships/image" Target="../media/image10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15" Type="http://schemas.openxmlformats.org/officeDocument/2006/relationships/image" Target="../media/image4.png"/><Relationship Id="rId19" Type="http://schemas.openxmlformats.org/officeDocument/2006/relationships/image" Target="../media/image8.png"/><Relationship Id="rId4" Type="http://schemas.openxmlformats.org/officeDocument/2006/relationships/image" Target="../media/image62.png"/><Relationship Id="rId9" Type="http://schemas.openxmlformats.org/officeDocument/2006/relationships/image" Target="../media/image64.png"/><Relationship Id="rId14" Type="http://schemas.openxmlformats.org/officeDocument/2006/relationships/image" Target="../media/image66.png"/><Relationship Id="rId2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81.png"/><Relationship Id="rId7" Type="http://schemas.openxmlformats.org/officeDocument/2006/relationships/image" Target="../media/image21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11" Type="http://schemas.openxmlformats.org/officeDocument/2006/relationships/image" Target="../media/image251.png"/><Relationship Id="rId5" Type="http://schemas.openxmlformats.org/officeDocument/2006/relationships/image" Target="../media/image32.png"/><Relationship Id="rId10" Type="http://schemas.openxmlformats.org/officeDocument/2006/relationships/image" Target="../media/image241.png"/><Relationship Id="rId4" Type="http://schemas.openxmlformats.org/officeDocument/2006/relationships/image" Target="../media/image700.png"/><Relationship Id="rId9" Type="http://schemas.openxmlformats.org/officeDocument/2006/relationships/image" Target="../media/image2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22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DF7266E-EBB8-46C0-A342-21CBAA492687}"/>
              </a:ext>
            </a:extLst>
          </p:cNvPr>
          <p:cNvSpPr txBox="1"/>
          <p:nvPr/>
        </p:nvSpPr>
        <p:spPr>
          <a:xfrm>
            <a:off x="3114471" y="194375"/>
            <a:ext cx="707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ESERCIZIO SUL CAMPO ELETTROSTATICO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582766A-FB95-4FCE-A156-89E7F43D3A48}"/>
                  </a:ext>
                </a:extLst>
              </p:cNvPr>
              <p:cNvSpPr txBox="1"/>
              <p:nvPr/>
            </p:nvSpPr>
            <p:spPr>
              <a:xfrm>
                <a:off x="4133111" y="1818240"/>
                <a:ext cx="66537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Clr>
                    <a:schemeClr val="accent1"/>
                  </a:buClr>
                  <a:buFont typeface="+mj-lt"/>
                  <a:buAutoNum type="romanLcPeriod"/>
                </a:pPr>
                <a:r>
                  <a:rPr lang="it-IT" dirty="0">
                    <a:latin typeface="Arial Narrow" panose="020B0606020202030204" pitchFamily="34" charset="0"/>
                  </a:rPr>
                  <a:t>Calcolare il campo elettrico nel centro del triangolo</a:t>
                </a:r>
              </a:p>
              <a:p>
                <a:pPr marL="400050" indent="-400050">
                  <a:buClr>
                    <a:schemeClr val="accent1"/>
                  </a:buClr>
                  <a:buFont typeface="+mj-lt"/>
                  <a:buAutoNum type="romanLcPeriod"/>
                </a:pPr>
                <a:r>
                  <a:rPr lang="it-IT" dirty="0">
                    <a:latin typeface="Arial Narrow" panose="020B0606020202030204" pitchFamily="34" charset="0"/>
                  </a:rPr>
                  <a:t>Calcolare il campo elettrico nel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582766A-FB95-4FCE-A156-89E7F43D3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11" y="1818240"/>
                <a:ext cx="6653719" cy="646331"/>
              </a:xfrm>
              <a:prstGeom prst="rect">
                <a:avLst/>
              </a:prstGeom>
              <a:blipFill>
                <a:blip r:embed="rId2"/>
                <a:stretch>
                  <a:fillRect l="-64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8CB9ED-D5D8-4BF1-A043-9E4049237844}"/>
                  </a:ext>
                </a:extLst>
              </p:cNvPr>
              <p:cNvSpPr txBox="1"/>
              <p:nvPr/>
            </p:nvSpPr>
            <p:spPr>
              <a:xfrm>
                <a:off x="5561814" y="1214723"/>
                <a:ext cx="27714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8CB9ED-D5D8-4BF1-A043-9E4049237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14" y="1214723"/>
                <a:ext cx="2771481" cy="400110"/>
              </a:xfrm>
              <a:prstGeom prst="rect">
                <a:avLst/>
              </a:prstGeom>
              <a:blipFill>
                <a:blip r:embed="rId3"/>
                <a:stretch>
                  <a:fillRect l="-659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7BC752-8125-4048-B15E-3EBEE34FB6B4}"/>
                  </a:ext>
                </a:extLst>
              </p:cNvPr>
              <p:cNvSpPr txBox="1"/>
              <p:nvPr/>
            </p:nvSpPr>
            <p:spPr>
              <a:xfrm>
                <a:off x="2164637" y="2789703"/>
                <a:ext cx="7698184" cy="68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i)</a:t>
                </a:r>
                <a:r>
                  <a:rPr lang="it-IT" dirty="0">
                    <a:latin typeface="Arial Narrow" panose="020B0606020202030204" pitchFamily="34" charset="0"/>
                  </a:rPr>
                  <a:t> Nel centro del triangolo il campo è nullo poiché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2 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Arial Narrow" panose="020B0606020202030204" pitchFamily="34" charset="0"/>
                  </a:rPr>
                  <a:t>  con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it-IT" dirty="0">
                    <a:latin typeface="Arial Narrow" panose="020B0606020202030204" pitchFamily="34" charset="0"/>
                  </a:rPr>
                  <a:t>°), dimostriamolo matematicamente: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7BC752-8125-4048-B15E-3EBEE34F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37" y="2789703"/>
                <a:ext cx="7698184" cy="680764"/>
              </a:xfrm>
              <a:prstGeom prst="rect">
                <a:avLst/>
              </a:prstGeom>
              <a:blipFill>
                <a:blip r:embed="rId4"/>
                <a:stretch>
                  <a:fillRect l="-633" t="-27928" b="-306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67887D89-ECD3-4BFE-971B-BFF6E0804F5D}"/>
                  </a:ext>
                </a:extLst>
              </p:cNvPr>
              <p:cNvSpPr/>
              <p:nvPr/>
            </p:nvSpPr>
            <p:spPr>
              <a:xfrm>
                <a:off x="2517604" y="3529028"/>
                <a:ext cx="1615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30°=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67887D89-ECD3-4BFE-971B-BFF6E0804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04" y="3529028"/>
                <a:ext cx="16155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967C2419-6CDB-4AF4-B201-0DB34DFFA5F8}"/>
                  </a:ext>
                </a:extLst>
              </p:cNvPr>
              <p:cNvSpPr/>
              <p:nvPr/>
            </p:nvSpPr>
            <p:spPr>
              <a:xfrm>
                <a:off x="2508479" y="3894008"/>
                <a:ext cx="1567352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30°=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967C2419-6CDB-4AF4-B201-0DB34DFFA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79" y="3894008"/>
                <a:ext cx="1567352" cy="616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B4A9509-D154-4BC5-BF78-21A51F6553A2}"/>
                  </a:ext>
                </a:extLst>
              </p:cNvPr>
              <p:cNvSpPr/>
              <p:nvPr/>
            </p:nvSpPr>
            <p:spPr>
              <a:xfrm rot="10800000">
                <a:off x="4034626" y="3607636"/>
                <a:ext cx="60946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5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it-IT" sz="5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B4A9509-D154-4BC5-BF78-21A51F655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034626" y="3607636"/>
                <a:ext cx="60946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1992AEA-F1F9-46C9-8F1B-35634947904A}"/>
                  </a:ext>
                </a:extLst>
              </p:cNvPr>
              <p:cNvSpPr/>
              <p:nvPr/>
            </p:nvSpPr>
            <p:spPr>
              <a:xfrm>
                <a:off x="4546100" y="3675129"/>
                <a:ext cx="68800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1992AEA-F1F9-46C9-8F1B-356349479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00" y="3675129"/>
                <a:ext cx="68800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D31DDDB7-A741-4AC6-8F01-80109F0A07DF}"/>
                  </a:ext>
                </a:extLst>
              </p:cNvPr>
              <p:cNvSpPr/>
              <p:nvPr/>
            </p:nvSpPr>
            <p:spPr>
              <a:xfrm>
                <a:off x="5379161" y="3627317"/>
                <a:ext cx="1189941" cy="67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D31DDDB7-A741-4AC6-8F01-80109F0A0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61" y="3627317"/>
                <a:ext cx="1189941" cy="6701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E5E6BE9-4609-4FCB-BFAA-F53B3E8010A9}"/>
              </a:ext>
            </a:extLst>
          </p:cNvPr>
          <p:cNvSpPr txBox="1"/>
          <p:nvPr/>
        </p:nvSpPr>
        <p:spPr>
          <a:xfrm>
            <a:off x="6869118" y="3781193"/>
            <a:ext cx="2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288B974D-8756-40AE-AF10-CA7EE705F271}"/>
                  </a:ext>
                </a:extLst>
              </p:cNvPr>
              <p:cNvSpPr/>
              <p:nvPr/>
            </p:nvSpPr>
            <p:spPr>
              <a:xfrm>
                <a:off x="7531279" y="3637204"/>
                <a:ext cx="1055224" cy="670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288B974D-8756-40AE-AF10-CA7EE705F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279" y="3637204"/>
                <a:ext cx="1055224" cy="6701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491F9B0A-292D-4B47-A580-3D12343AD816}"/>
                  </a:ext>
                </a:extLst>
              </p:cNvPr>
              <p:cNvSpPr/>
              <p:nvPr/>
            </p:nvSpPr>
            <p:spPr>
              <a:xfrm>
                <a:off x="4236453" y="4589998"/>
                <a:ext cx="2464906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 3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491F9B0A-292D-4B47-A580-3D12343AD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53" y="4589998"/>
                <a:ext cx="2464906" cy="6705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F1732959-EC98-42FD-88AC-F307874D7E8D}"/>
                  </a:ext>
                </a:extLst>
              </p:cNvPr>
              <p:cNvSpPr/>
              <p:nvPr/>
            </p:nvSpPr>
            <p:spPr>
              <a:xfrm>
                <a:off x="2453468" y="5350354"/>
                <a:ext cx="8645952" cy="743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 3⇒2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it-IT" sz="2000" i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F1732959-EC98-42FD-88AC-F307874D7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468" y="5350354"/>
                <a:ext cx="8645952" cy="7437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F0F44C2A-CE0E-429A-AA63-C1312F73F23F}"/>
              </a:ext>
            </a:extLst>
          </p:cNvPr>
          <p:cNvGrpSpPr/>
          <p:nvPr/>
        </p:nvGrpSpPr>
        <p:grpSpPr>
          <a:xfrm>
            <a:off x="583704" y="281461"/>
            <a:ext cx="2193361" cy="2320122"/>
            <a:chOff x="795372" y="408461"/>
            <a:chExt cx="1796724" cy="1952214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2D6A29EF-57AA-4AE9-9506-CEDB2645D433}"/>
                </a:ext>
              </a:extLst>
            </p:cNvPr>
            <p:cNvSpPr/>
            <p:nvPr/>
          </p:nvSpPr>
          <p:spPr>
            <a:xfrm>
              <a:off x="1606256" y="929045"/>
              <a:ext cx="235671" cy="2418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64E5D347-317E-48E1-82B9-B8261548FC27}"/>
                </a:ext>
              </a:extLst>
            </p:cNvPr>
            <p:cNvSpPr/>
            <p:nvPr/>
          </p:nvSpPr>
          <p:spPr>
            <a:xfrm>
              <a:off x="2228478" y="1895856"/>
              <a:ext cx="235671" cy="2418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6AFC7775-17F0-4D79-BBEE-52FB84955BF0}"/>
                </a:ext>
              </a:extLst>
            </p:cNvPr>
            <p:cNvSpPr/>
            <p:nvPr/>
          </p:nvSpPr>
          <p:spPr>
            <a:xfrm>
              <a:off x="1070552" y="1895856"/>
              <a:ext cx="235671" cy="2418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D1AB04AE-6432-401B-9CDA-143530D1AB4F}"/>
                </a:ext>
              </a:extLst>
            </p:cNvPr>
            <p:cNvCxnSpPr>
              <a:cxnSpLocks/>
              <a:stCxn id="7" idx="5"/>
              <a:endCxn id="19" idx="1"/>
            </p:cNvCxnSpPr>
            <p:nvPr/>
          </p:nvCxnSpPr>
          <p:spPr>
            <a:xfrm>
              <a:off x="1807414" y="1135453"/>
              <a:ext cx="455577" cy="795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9A8D3189-5E26-4D1D-8AEB-48794D92917F}"/>
                </a:ext>
              </a:extLst>
            </p:cNvPr>
            <p:cNvCxnSpPr>
              <a:cxnSpLocks/>
              <a:stCxn id="20" idx="0"/>
              <a:endCxn id="7" idx="3"/>
            </p:cNvCxnSpPr>
            <p:nvPr/>
          </p:nvCxnSpPr>
          <p:spPr>
            <a:xfrm flipV="1">
              <a:off x="1188388" y="1135453"/>
              <a:ext cx="452381" cy="760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5530F0C4-07C4-4DD4-9CAA-3A787D707B1E}"/>
                </a:ext>
              </a:extLst>
            </p:cNvPr>
            <p:cNvCxnSpPr>
              <a:cxnSpLocks/>
              <a:stCxn id="20" idx="6"/>
              <a:endCxn id="19" idx="2"/>
            </p:cNvCxnSpPr>
            <p:nvPr/>
          </p:nvCxnSpPr>
          <p:spPr>
            <a:xfrm>
              <a:off x="1306223" y="2016767"/>
              <a:ext cx="9222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DE661ACB-0507-4BC3-9B86-C0EB8C03026E}"/>
                    </a:ext>
                  </a:extLst>
                </p:cNvPr>
                <p:cNvSpPr txBox="1"/>
                <p:nvPr/>
              </p:nvSpPr>
              <p:spPr>
                <a:xfrm>
                  <a:off x="2001777" y="1288240"/>
                  <a:ext cx="317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DE661ACB-0507-4BC3-9B86-C0EB8C030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777" y="1288240"/>
                  <a:ext cx="31701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326DBD1B-478A-4E4A-9C2F-E1684D2C96C2}"/>
                    </a:ext>
                  </a:extLst>
                </p:cNvPr>
                <p:cNvSpPr/>
                <p:nvPr/>
              </p:nvSpPr>
              <p:spPr>
                <a:xfrm>
                  <a:off x="1058128" y="1306415"/>
                  <a:ext cx="317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326DBD1B-478A-4E4A-9C2F-E1684D2C96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28" y="1306415"/>
                  <a:ext cx="31701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B5E7FC30-A665-43FF-BAD0-64B1DA780586}"/>
                    </a:ext>
                  </a:extLst>
                </p:cNvPr>
                <p:cNvSpPr/>
                <p:nvPr/>
              </p:nvSpPr>
              <p:spPr>
                <a:xfrm>
                  <a:off x="1565586" y="1991343"/>
                  <a:ext cx="317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B5E7FC30-A665-43FF-BAD0-64B1DA780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586" y="1991343"/>
                  <a:ext cx="31701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A60A3115-CE7E-47F6-84CD-5F0F0C305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3473" y="1463255"/>
              <a:ext cx="765006" cy="5354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2C7369C2-CC23-459A-B709-43429294C6E5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1297909" y="1472906"/>
              <a:ext cx="703868" cy="4781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75AEAC96-AAEA-497E-B0F3-AF54602FB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4091" y="1170867"/>
              <a:ext cx="0" cy="853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229C52D5-99BB-4E2D-9680-D57D0E83281D}"/>
                    </a:ext>
                  </a:extLst>
                </p:cNvPr>
                <p:cNvSpPr txBox="1"/>
                <p:nvPr/>
              </p:nvSpPr>
              <p:spPr>
                <a:xfrm>
                  <a:off x="795372" y="1893608"/>
                  <a:ext cx="54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229C52D5-99BB-4E2D-9680-D57D0E832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72" y="1893608"/>
                  <a:ext cx="5499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72727" r="-35454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F2CF308A-F222-40D6-B9E4-E7A29CA84B72}"/>
                    </a:ext>
                  </a:extLst>
                </p:cNvPr>
                <p:cNvSpPr txBox="1"/>
                <p:nvPr/>
              </p:nvSpPr>
              <p:spPr>
                <a:xfrm>
                  <a:off x="1565586" y="408461"/>
                  <a:ext cx="353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F2CF308A-F222-40D6-B9E4-E7A29CA84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586" y="408461"/>
                  <a:ext cx="35393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C35E144E-55C0-4A56-852C-B3DC8B02B367}"/>
                    </a:ext>
                  </a:extLst>
                </p:cNvPr>
                <p:cNvSpPr txBox="1"/>
                <p:nvPr/>
              </p:nvSpPr>
              <p:spPr>
                <a:xfrm>
                  <a:off x="2537106" y="1934250"/>
                  <a:ext cx="54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C35E144E-55C0-4A56-852C-B3DC8B02B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106" y="1934250"/>
                  <a:ext cx="54990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72727" r="-36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49210440-8B7C-4F22-ADD3-510B59BB6407}"/>
                    </a:ext>
                  </a:extLst>
                </p:cNvPr>
                <p:cNvSpPr txBox="1"/>
                <p:nvPr/>
              </p:nvSpPr>
              <p:spPr>
                <a:xfrm>
                  <a:off x="1565586" y="1190892"/>
                  <a:ext cx="45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49210440-8B7C-4F22-ADD3-510B59BB6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586" y="1190892"/>
                  <a:ext cx="45719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33333" r="-211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BB69C6B0-43FE-4978-8FFE-108AA8F55C9F}"/>
                </a:ext>
              </a:extLst>
            </p:cNvPr>
            <p:cNvSpPr/>
            <p:nvPr/>
          </p:nvSpPr>
          <p:spPr>
            <a:xfrm rot="20289174">
              <a:off x="1686021" y="1430984"/>
              <a:ext cx="221888" cy="354779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E9A83747-E82A-41E4-9FEE-ED87468D11CD}"/>
                </a:ext>
              </a:extLst>
            </p:cNvPr>
            <p:cNvSpPr txBox="1"/>
            <p:nvPr/>
          </p:nvSpPr>
          <p:spPr>
            <a:xfrm>
              <a:off x="1708717" y="1249639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/>
                <a:t>θ</a:t>
              </a:r>
              <a:endParaRPr lang="it-IT" sz="1200" dirty="0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CF6EC264-1A5B-42E4-AB3C-2D3D986FBF07}"/>
                </a:ext>
              </a:extLst>
            </p:cNvPr>
            <p:cNvSpPr txBox="1"/>
            <p:nvPr/>
          </p:nvSpPr>
          <p:spPr>
            <a:xfrm>
              <a:off x="1282428" y="1646476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tangolo 54">
                  <a:extLst>
                    <a:ext uri="{FF2B5EF4-FFF2-40B4-BE49-F238E27FC236}">
                      <a16:creationId xmlns:a16="http://schemas.microsoft.com/office/drawing/2014/main" id="{038D8821-8E4F-4B5B-9AC7-58ADDCA31251}"/>
                    </a:ext>
                  </a:extLst>
                </p:cNvPr>
                <p:cNvSpPr/>
                <p:nvPr/>
              </p:nvSpPr>
              <p:spPr>
                <a:xfrm>
                  <a:off x="1630497" y="1732209"/>
                  <a:ext cx="31457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55" name="Rettangolo 54">
                  <a:extLst>
                    <a:ext uri="{FF2B5EF4-FFF2-40B4-BE49-F238E27FC236}">
                      <a16:creationId xmlns:a16="http://schemas.microsoft.com/office/drawing/2014/main" id="{038D8821-8E4F-4B5B-9AC7-58ADDCA31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497" y="1732209"/>
                  <a:ext cx="314573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97D977A1-177E-40D7-8A75-212D9C4FDD29}"/>
                </a:ext>
              </a:extLst>
            </p:cNvPr>
            <p:cNvSpPr txBox="1"/>
            <p:nvPr/>
          </p:nvSpPr>
          <p:spPr>
            <a:xfrm>
              <a:off x="1343371" y="1808145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30°</a:t>
              </a:r>
            </a:p>
          </p:txBody>
        </p:sp>
        <p:sp>
          <p:nvSpPr>
            <p:cNvPr id="57" name="Arco 56">
              <a:extLst>
                <a:ext uri="{FF2B5EF4-FFF2-40B4-BE49-F238E27FC236}">
                  <a16:creationId xmlns:a16="http://schemas.microsoft.com/office/drawing/2014/main" id="{EB80FFD6-B7F2-4330-8E37-B0718EC6A5E0}"/>
                </a:ext>
              </a:extLst>
            </p:cNvPr>
            <p:cNvSpPr/>
            <p:nvPr/>
          </p:nvSpPr>
          <p:spPr>
            <a:xfrm>
              <a:off x="1254694" y="1931270"/>
              <a:ext cx="179666" cy="14827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12A1DA-CF8B-4ADF-A656-B31601BF0240}"/>
              </a:ext>
            </a:extLst>
          </p:cNvPr>
          <p:cNvCxnSpPr/>
          <p:nvPr/>
        </p:nvCxnSpPr>
        <p:spPr>
          <a:xfrm flipH="1">
            <a:off x="8333295" y="5554133"/>
            <a:ext cx="253208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432F0B9-3B29-4118-B842-3F10A0AA4B9B}"/>
              </a:ext>
            </a:extLst>
          </p:cNvPr>
          <p:cNvCxnSpPr/>
          <p:nvPr/>
        </p:nvCxnSpPr>
        <p:spPr>
          <a:xfrm flipH="1">
            <a:off x="9254067" y="5816600"/>
            <a:ext cx="220133" cy="33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0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EDD30E8-CAD1-4BCB-BFEB-ED2AE31BAF83}"/>
                  </a:ext>
                </a:extLst>
              </p:cNvPr>
              <p:cNvSpPr txBox="1"/>
              <p:nvPr/>
            </p:nvSpPr>
            <p:spPr>
              <a:xfrm>
                <a:off x="461913" y="358999"/>
                <a:ext cx="41372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PROVIAMO ORA </a:t>
                </a:r>
                <a:r>
                  <a:rPr lang="it-IT" sz="2000"/>
                  <a:t>A PORTARE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it-IT" sz="2000" dirty="0"/>
              </a:p>
              <a:p>
                <a:r>
                  <a:rPr lang="it-IT" sz="2000" dirty="0"/>
                  <a:t>MANTENENDO COSTANTE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EDD30E8-CAD1-4BCB-BFEB-ED2AE31BA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3" y="358999"/>
                <a:ext cx="4137286" cy="707886"/>
              </a:xfrm>
              <a:prstGeom prst="rect">
                <a:avLst/>
              </a:prstGeom>
              <a:blipFill>
                <a:blip r:embed="rId2"/>
                <a:stretch>
                  <a:fillRect l="-1622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AF2792B-F333-44A1-AC79-48C9A6206F2A}"/>
              </a:ext>
            </a:extLst>
          </p:cNvPr>
          <p:cNvSpPr txBox="1"/>
          <p:nvPr/>
        </p:nvSpPr>
        <p:spPr>
          <a:xfrm rot="10800000">
            <a:off x="4599199" y="294668"/>
            <a:ext cx="359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{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86709D3-AC15-4885-86E6-BF4E28D17EB7}"/>
              </a:ext>
            </a:extLst>
          </p:cNvPr>
          <p:cNvSpPr txBox="1"/>
          <p:nvPr/>
        </p:nvSpPr>
        <p:spPr>
          <a:xfrm>
            <a:off x="4958963" y="448556"/>
            <a:ext cx="351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SUPERFICIE PIANA INFINITA UNIFORMEMENTE CARICA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3D45438-4988-49CA-A32A-CC984FD18020}"/>
                  </a:ext>
                </a:extLst>
              </p:cNvPr>
              <p:cNvSpPr txBox="1"/>
              <p:nvPr/>
            </p:nvSpPr>
            <p:spPr>
              <a:xfrm>
                <a:off x="461913" y="1586822"/>
                <a:ext cx="7045378" cy="10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FACENDO IL LIMITE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it-IT" dirty="0"/>
                  <a:t>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it-IT" dirty="0"/>
                  <a:t> OTTENIAMO</a:t>
                </a:r>
              </a:p>
              <a:p>
                <a:pPr algn="ctr"/>
                <a:endParaRPr lang="it-IT" dirty="0"/>
              </a:p>
              <a:p>
                <a:r>
                  <a:rPr lang="it-IT" dirty="0"/>
                  <a:t>È UN CAMPO COSTANTE IN OGNI REGIONE DELLO SPAZIO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UNIFORME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3D45438-4988-49CA-A32A-CC984FD18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3" y="1586822"/>
                <a:ext cx="7045378" cy="1040734"/>
              </a:xfrm>
              <a:prstGeom prst="rect">
                <a:avLst/>
              </a:prstGeom>
              <a:blipFill>
                <a:blip r:embed="rId3"/>
                <a:stretch>
                  <a:fillRect l="-779" b="-7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214E39EF-3B0E-4EC9-B751-54F6645E9BEA}"/>
                  </a:ext>
                </a:extLst>
              </p:cNvPr>
              <p:cNvSpPr/>
              <p:nvPr/>
            </p:nvSpPr>
            <p:spPr>
              <a:xfrm>
                <a:off x="5747135" y="1495355"/>
                <a:ext cx="1566904" cy="611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=±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214E39EF-3B0E-4EC9-B751-54F6645E9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135" y="1495355"/>
                <a:ext cx="1566904" cy="611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8AE6A73-F111-4A5E-99E4-DAA33E97212D}"/>
              </a:ext>
            </a:extLst>
          </p:cNvPr>
          <p:cNvSpPr txBox="1"/>
          <p:nvPr/>
        </p:nvSpPr>
        <p:spPr>
          <a:xfrm>
            <a:off x="2134474" y="2943840"/>
            <a:ext cx="7923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CALCOLARE IL CAMPO TRA LE ARMATURE DI UN CONDENSATORE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C2F8200-A55E-4651-8AE5-C6F7E640B7EB}"/>
              </a:ext>
            </a:extLst>
          </p:cNvPr>
          <p:cNvCxnSpPr/>
          <p:nvPr/>
        </p:nvCxnSpPr>
        <p:spPr>
          <a:xfrm>
            <a:off x="4496586" y="2809188"/>
            <a:ext cx="2630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9C2F49-8B4B-4CEA-8840-5E40DEF6B310}"/>
              </a:ext>
            </a:extLst>
          </p:cNvPr>
          <p:cNvSpPr txBox="1"/>
          <p:nvPr/>
        </p:nvSpPr>
        <p:spPr>
          <a:xfrm>
            <a:off x="508504" y="3882719"/>
            <a:ext cx="680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CAMPO AL CENTRO È 2 VOLTE QUELLO PRODOTTO DA UNA SINGOLA ARMATURA ( che supponiamo indefinita)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5B95251F-A656-49AD-9BDF-FF0A0F901E17}"/>
                  </a:ext>
                </a:extLst>
              </p:cNvPr>
              <p:cNvSpPr/>
              <p:nvPr/>
            </p:nvSpPr>
            <p:spPr>
              <a:xfrm>
                <a:off x="2668751" y="4936780"/>
                <a:ext cx="3323346" cy="669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e>
                          </m:d>
                        </m:sub>
                      </m:sSub>
                      <m:r>
                        <a:rPr lang="it-IT" sz="2000" i="0">
                          <a:latin typeface="Cambria Math" panose="02040503050406030204" pitchFamily="18" charset="0"/>
                        </a:rPr>
                        <m:t>=2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5B95251F-A656-49AD-9BDF-FF0A0F901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51" y="4936780"/>
                <a:ext cx="3323346" cy="669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CEDB3BD-9701-429C-8649-4941FD040D42}"/>
              </a:ext>
            </a:extLst>
          </p:cNvPr>
          <p:cNvCxnSpPr/>
          <p:nvPr/>
        </p:nvCxnSpPr>
        <p:spPr>
          <a:xfrm>
            <a:off x="9130890" y="5749228"/>
            <a:ext cx="23095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EBBF653-A1CD-423A-A76D-0A6B656569E9}"/>
              </a:ext>
            </a:extLst>
          </p:cNvPr>
          <p:cNvCxnSpPr/>
          <p:nvPr/>
        </p:nvCxnSpPr>
        <p:spPr>
          <a:xfrm>
            <a:off x="9581806" y="3889791"/>
            <a:ext cx="0" cy="15648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BEAB561-CB74-43A1-8DC5-0BA97851EE2D}"/>
              </a:ext>
            </a:extLst>
          </p:cNvPr>
          <p:cNvCxnSpPr/>
          <p:nvPr/>
        </p:nvCxnSpPr>
        <p:spPr>
          <a:xfrm>
            <a:off x="10865422" y="3880364"/>
            <a:ext cx="0" cy="15648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86D89D7-84AE-4234-B718-89C5D1DBB98F}"/>
              </a:ext>
            </a:extLst>
          </p:cNvPr>
          <p:cNvCxnSpPr>
            <a:cxnSpLocks/>
          </p:cNvCxnSpPr>
          <p:nvPr/>
        </p:nvCxnSpPr>
        <p:spPr>
          <a:xfrm flipH="1">
            <a:off x="8865369" y="4360346"/>
            <a:ext cx="49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847736C-236D-4640-B7CD-A91429964371}"/>
              </a:ext>
            </a:extLst>
          </p:cNvPr>
          <p:cNvCxnSpPr/>
          <p:nvPr/>
        </p:nvCxnSpPr>
        <p:spPr>
          <a:xfrm>
            <a:off x="10002870" y="4376057"/>
            <a:ext cx="51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17CB6DA-F9BD-4C69-9F2D-DDC0DAACB7DD}"/>
              </a:ext>
            </a:extLst>
          </p:cNvPr>
          <p:cNvCxnSpPr/>
          <p:nvPr/>
        </p:nvCxnSpPr>
        <p:spPr>
          <a:xfrm>
            <a:off x="11145085" y="4376057"/>
            <a:ext cx="51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28B28B9-A3CD-468B-8E9C-B35CA41B8063}"/>
              </a:ext>
            </a:extLst>
          </p:cNvPr>
          <p:cNvCxnSpPr/>
          <p:nvPr/>
        </p:nvCxnSpPr>
        <p:spPr>
          <a:xfrm>
            <a:off x="8837087" y="4828544"/>
            <a:ext cx="51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8EBD3A1-E65F-4BC6-BAEB-CFDE0A7FE892}"/>
              </a:ext>
            </a:extLst>
          </p:cNvPr>
          <p:cNvCxnSpPr/>
          <p:nvPr/>
        </p:nvCxnSpPr>
        <p:spPr>
          <a:xfrm>
            <a:off x="10002870" y="4828544"/>
            <a:ext cx="51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0BAFBF4-9072-4FBE-959E-8A1932CC6E4E}"/>
              </a:ext>
            </a:extLst>
          </p:cNvPr>
          <p:cNvCxnSpPr>
            <a:cxnSpLocks/>
          </p:cNvCxnSpPr>
          <p:nvPr/>
        </p:nvCxnSpPr>
        <p:spPr>
          <a:xfrm flipH="1">
            <a:off x="11115767" y="4828544"/>
            <a:ext cx="54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0B09429-D07A-4743-8DD4-F9378DD8F428}"/>
              </a:ext>
            </a:extLst>
          </p:cNvPr>
          <p:cNvSpPr txBox="1"/>
          <p:nvPr/>
        </p:nvSpPr>
        <p:spPr>
          <a:xfrm>
            <a:off x="9331467" y="3764274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C204E-3E4D-4A4E-806F-C03F6127A36C}"/>
              </a:ext>
            </a:extLst>
          </p:cNvPr>
          <p:cNvSpPr txBox="1"/>
          <p:nvPr/>
        </p:nvSpPr>
        <p:spPr>
          <a:xfrm>
            <a:off x="9547226" y="3764274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  <a:p>
            <a:r>
              <a:rPr lang="it-IT" sz="1400" dirty="0"/>
              <a:t>+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5B6BD7A-A1D4-4FF9-9ADD-2C7FF2C1E47C}"/>
              </a:ext>
            </a:extLst>
          </p:cNvPr>
          <p:cNvSpPr txBox="1"/>
          <p:nvPr/>
        </p:nvSpPr>
        <p:spPr>
          <a:xfrm>
            <a:off x="10615598" y="3764274"/>
            <a:ext cx="274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0DE63E6-2F94-42E1-B4CE-268D52A3E0B9}"/>
              </a:ext>
            </a:extLst>
          </p:cNvPr>
          <p:cNvSpPr txBox="1"/>
          <p:nvPr/>
        </p:nvSpPr>
        <p:spPr>
          <a:xfrm>
            <a:off x="10870651" y="3764274"/>
            <a:ext cx="2744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  <a:p>
            <a:r>
              <a:rPr lang="it-IT" sz="16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1C668BB-799A-44E3-99F0-8BD76A69F0FB}"/>
                  </a:ext>
                </a:extLst>
              </p:cNvPr>
              <p:cNvSpPr/>
              <p:nvPr/>
            </p:nvSpPr>
            <p:spPr>
              <a:xfrm>
                <a:off x="10521345" y="3452038"/>
                <a:ext cx="6487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1C668BB-799A-44E3-99F0-8BD76A69F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45" y="3452038"/>
                <a:ext cx="64870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17CB32E5-F9DD-4223-A548-A8E87E952250}"/>
                  </a:ext>
                </a:extLst>
              </p:cNvPr>
              <p:cNvSpPr/>
              <p:nvPr/>
            </p:nvSpPr>
            <p:spPr>
              <a:xfrm>
                <a:off x="9250417" y="3452038"/>
                <a:ext cx="6487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17CB32E5-F9DD-4223-A548-A8E87E95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417" y="3452038"/>
                <a:ext cx="64870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CD8B23C8-1B0C-4DC0-AFF1-9F6E209612DC}"/>
                  </a:ext>
                </a:extLst>
              </p:cNvPr>
              <p:cNvSpPr/>
              <p:nvPr/>
            </p:nvSpPr>
            <p:spPr>
              <a:xfrm>
                <a:off x="11271436" y="5749228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CD8B23C8-1B0C-4DC0-AFF1-9F6E20961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436" y="5749228"/>
                <a:ext cx="3537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4EADAACA-409C-4FAC-A968-96CC0A00F55E}"/>
                  </a:ext>
                </a:extLst>
              </p:cNvPr>
              <p:cNvSpPr/>
              <p:nvPr/>
            </p:nvSpPr>
            <p:spPr>
              <a:xfrm>
                <a:off x="9383251" y="5829547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4EADAACA-409C-4FAC-A968-96CC0A00F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251" y="5829547"/>
                <a:ext cx="4461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8A77FF68-4C6C-40D6-8423-A6A252F9FF91}"/>
                  </a:ext>
                </a:extLst>
              </p:cNvPr>
              <p:cNvSpPr/>
              <p:nvPr/>
            </p:nvSpPr>
            <p:spPr>
              <a:xfrm>
                <a:off x="10664297" y="5858862"/>
                <a:ext cx="45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8A77FF68-4C6C-40D6-8423-A6A252F9F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297" y="5858862"/>
                <a:ext cx="4514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4BF46E55-6239-45EF-A302-C2036FE00D6C}"/>
              </a:ext>
            </a:extLst>
          </p:cNvPr>
          <p:cNvGrpSpPr/>
          <p:nvPr/>
        </p:nvGrpSpPr>
        <p:grpSpPr>
          <a:xfrm>
            <a:off x="9045547" y="4205884"/>
            <a:ext cx="242984" cy="356399"/>
            <a:chOff x="9045547" y="4205884"/>
            <a:chExt cx="242984" cy="356399"/>
          </a:xfrm>
        </p:grpSpPr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33F90D1-1C3F-40C0-BE99-A10A65BD2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5547" y="4205884"/>
              <a:ext cx="242984" cy="356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36462A6-94CF-4BB8-89E4-C2F2F9F28EEC}"/>
                </a:ext>
              </a:extLst>
            </p:cNvPr>
            <p:cNvCxnSpPr/>
            <p:nvPr/>
          </p:nvCxnSpPr>
          <p:spPr>
            <a:xfrm>
              <a:off x="9045547" y="4205884"/>
              <a:ext cx="242984" cy="323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F1EAAB5-3599-4A8E-8A86-5A9B131A51CD}"/>
              </a:ext>
            </a:extLst>
          </p:cNvPr>
          <p:cNvGrpSpPr/>
          <p:nvPr/>
        </p:nvGrpSpPr>
        <p:grpSpPr>
          <a:xfrm>
            <a:off x="8995337" y="4650344"/>
            <a:ext cx="242984" cy="356399"/>
            <a:chOff x="9045547" y="4205884"/>
            <a:chExt cx="242984" cy="356399"/>
          </a:xfrm>
        </p:grpSpPr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1A3643A1-6396-4075-84AA-F3295D6FD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5547" y="4205884"/>
              <a:ext cx="242984" cy="356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19271B98-B0D3-42F1-8218-E7F9C57C0F54}"/>
                </a:ext>
              </a:extLst>
            </p:cNvPr>
            <p:cNvCxnSpPr/>
            <p:nvPr/>
          </p:nvCxnSpPr>
          <p:spPr>
            <a:xfrm>
              <a:off x="9045547" y="4205884"/>
              <a:ext cx="242984" cy="323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DD989B70-781F-445C-86D2-AF551A80E0EC}"/>
              </a:ext>
            </a:extLst>
          </p:cNvPr>
          <p:cNvGrpSpPr/>
          <p:nvPr/>
        </p:nvGrpSpPr>
        <p:grpSpPr>
          <a:xfrm>
            <a:off x="11251498" y="4189267"/>
            <a:ext cx="242984" cy="356399"/>
            <a:chOff x="9045547" y="4205884"/>
            <a:chExt cx="242984" cy="356399"/>
          </a:xfrm>
        </p:grpSpPr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4B760F53-49DB-47D5-BF64-2BC695805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5547" y="4205884"/>
              <a:ext cx="242984" cy="356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92D8A934-2C31-4379-9686-A484E9CB1035}"/>
                </a:ext>
              </a:extLst>
            </p:cNvPr>
            <p:cNvCxnSpPr/>
            <p:nvPr/>
          </p:nvCxnSpPr>
          <p:spPr>
            <a:xfrm>
              <a:off x="9045547" y="4205884"/>
              <a:ext cx="242984" cy="323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9E45716-6160-4FDD-A3A0-E9DD4DFD04CC}"/>
              </a:ext>
            </a:extLst>
          </p:cNvPr>
          <p:cNvGrpSpPr/>
          <p:nvPr/>
        </p:nvGrpSpPr>
        <p:grpSpPr>
          <a:xfrm>
            <a:off x="11282830" y="4650343"/>
            <a:ext cx="242984" cy="356399"/>
            <a:chOff x="9045547" y="4205884"/>
            <a:chExt cx="242984" cy="356399"/>
          </a:xfrm>
        </p:grpSpPr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2B24451E-CCB8-4035-93EF-69006EF632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5547" y="4205884"/>
              <a:ext cx="242984" cy="356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2ECB5F42-8DCC-4B2C-8369-62B5633D15B2}"/>
                </a:ext>
              </a:extLst>
            </p:cNvPr>
            <p:cNvCxnSpPr/>
            <p:nvPr/>
          </p:nvCxnSpPr>
          <p:spPr>
            <a:xfrm>
              <a:off x="9045547" y="4205884"/>
              <a:ext cx="242984" cy="323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7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93C861-B957-40B5-950C-711321E08F37}"/>
              </a:ext>
            </a:extLst>
          </p:cNvPr>
          <p:cNvSpPr txBox="1"/>
          <p:nvPr/>
        </p:nvSpPr>
        <p:spPr>
          <a:xfrm>
            <a:off x="2038923" y="105524"/>
            <a:ext cx="790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Consideriamo un flusso di aria che attraversa una spira quadrata di area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EA8D03C-7EDB-4190-9D7B-24210BA4A476}"/>
                  </a:ext>
                </a:extLst>
              </p:cNvPr>
              <p:cNvSpPr txBox="1"/>
              <p:nvPr/>
            </p:nvSpPr>
            <p:spPr>
              <a:xfrm>
                <a:off x="3060503" y="998806"/>
                <a:ext cx="8835406" cy="2186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Sia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la velocità costante con cui si muove la corrente d’aria. Il flusso rappresenta il volume complessivo di aria che attraversa la superficie A in 1 secondo.</a:t>
                </a:r>
              </a:p>
              <a:p>
                <a:endParaRPr lang="it-IT" dirty="0">
                  <a:latin typeface="Bahnschrif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Bahnschrift" panose="020B0502040204020203" pitchFamily="34" charset="0"/>
                  </a:rPr>
                  <a:t>Se le linee di flusso sono </a:t>
                </a:r>
                <a14:m>
                  <m:oMath xmlns:m="http://schemas.openxmlformats.org/officeDocument/2006/math">
                    <m:r>
                      <a:rPr lang="it-IT" dirty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alla spira il flusso è massimo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e vale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  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0" dirty="0">
                  <a:latin typeface="Bahnschrift" panose="020B0502040204020203" pitchFamily="34" charset="0"/>
                </a:endParaRPr>
              </a:p>
              <a:p>
                <a:endParaRPr lang="it-IT" b="0" dirty="0">
                  <a:latin typeface="Bahnschrif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Bahnschrift" panose="020B0502040204020203" pitchFamily="34" charset="0"/>
                  </a:rPr>
                  <a:t>Se è parallelo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//)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alla spira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= 0 !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EA8D03C-7EDB-4190-9D7B-24210BA4A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03" y="998806"/>
                <a:ext cx="8835406" cy="2186176"/>
              </a:xfrm>
              <a:prstGeom prst="rect">
                <a:avLst/>
              </a:prstGeom>
              <a:blipFill>
                <a:blip r:embed="rId2"/>
                <a:stretch>
                  <a:fillRect l="-552" t="-3352" r="-483" b="-36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allelogramma 3">
            <a:extLst>
              <a:ext uri="{FF2B5EF4-FFF2-40B4-BE49-F238E27FC236}">
                <a16:creationId xmlns:a16="http://schemas.microsoft.com/office/drawing/2014/main" id="{E33D1AC4-50DF-44F4-9ED3-DF07DEDAE5DD}"/>
              </a:ext>
            </a:extLst>
          </p:cNvPr>
          <p:cNvSpPr/>
          <p:nvPr/>
        </p:nvSpPr>
        <p:spPr>
          <a:xfrm>
            <a:off x="913757" y="1146584"/>
            <a:ext cx="1838227" cy="1519948"/>
          </a:xfrm>
          <a:prstGeom prst="parallelogram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EAA09B9-3BE8-47D8-8E6A-2605D95FCF51}"/>
              </a:ext>
            </a:extLst>
          </p:cNvPr>
          <p:cNvCxnSpPr>
            <a:cxnSpLocks/>
          </p:cNvCxnSpPr>
          <p:nvPr/>
        </p:nvCxnSpPr>
        <p:spPr>
          <a:xfrm flipV="1">
            <a:off x="948124" y="1638178"/>
            <a:ext cx="1696944" cy="6693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721B5A5-604A-4C16-8CD1-B398F4B59478}"/>
              </a:ext>
            </a:extLst>
          </p:cNvPr>
          <p:cNvCxnSpPr>
            <a:cxnSpLocks/>
          </p:cNvCxnSpPr>
          <p:nvPr/>
        </p:nvCxnSpPr>
        <p:spPr>
          <a:xfrm flipV="1">
            <a:off x="621351" y="1008214"/>
            <a:ext cx="1684117" cy="6518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47AA77E-F6D4-4A9D-B891-8DF6A840A03E}"/>
              </a:ext>
            </a:extLst>
          </p:cNvPr>
          <p:cNvCxnSpPr>
            <a:cxnSpLocks/>
          </p:cNvCxnSpPr>
          <p:nvPr/>
        </p:nvCxnSpPr>
        <p:spPr>
          <a:xfrm flipV="1">
            <a:off x="1820380" y="1743004"/>
            <a:ext cx="528618" cy="24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005C969-48D5-4E77-A0FB-A6F096C6536A}"/>
              </a:ext>
            </a:extLst>
          </p:cNvPr>
          <p:cNvCxnSpPr>
            <a:cxnSpLocks/>
          </p:cNvCxnSpPr>
          <p:nvPr/>
        </p:nvCxnSpPr>
        <p:spPr>
          <a:xfrm flipV="1">
            <a:off x="1831875" y="1982483"/>
            <a:ext cx="449878" cy="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co 31">
            <a:extLst>
              <a:ext uri="{FF2B5EF4-FFF2-40B4-BE49-F238E27FC236}">
                <a16:creationId xmlns:a16="http://schemas.microsoft.com/office/drawing/2014/main" id="{8EA98363-E8BB-4061-9F55-2BF9BA6A388B}"/>
              </a:ext>
            </a:extLst>
          </p:cNvPr>
          <p:cNvSpPr/>
          <p:nvPr/>
        </p:nvSpPr>
        <p:spPr>
          <a:xfrm>
            <a:off x="1873717" y="1888039"/>
            <a:ext cx="224939" cy="1888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78309A70-1E69-4A27-9956-69B48467C019}"/>
                  </a:ext>
                </a:extLst>
              </p:cNvPr>
              <p:cNvSpPr/>
              <p:nvPr/>
            </p:nvSpPr>
            <p:spPr>
              <a:xfrm>
                <a:off x="2024998" y="1743004"/>
                <a:ext cx="3048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78309A70-1E69-4A27-9956-69B48467C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998" y="1743004"/>
                <a:ext cx="30489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81F81B59-68B7-4B70-82C6-A14AF1C6304E}"/>
                  </a:ext>
                </a:extLst>
              </p:cNvPr>
              <p:cNvSpPr/>
              <p:nvPr/>
            </p:nvSpPr>
            <p:spPr>
              <a:xfrm>
                <a:off x="1742027" y="1688073"/>
                <a:ext cx="3357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t-IT" sz="1400" dirty="0">
                    <a:latin typeface="Bahnschrift" panose="020B0502040204020203" pitchFamily="34" charset="0"/>
                  </a:rPr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81F81B59-68B7-4B70-82C6-A14AF1C63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27" y="1688073"/>
                <a:ext cx="335798" cy="307777"/>
              </a:xfrm>
              <a:prstGeom prst="rect">
                <a:avLst/>
              </a:prstGeom>
              <a:blipFill>
                <a:blip r:embed="rId4"/>
                <a:stretch>
                  <a:fillRect t="-10000" r="-7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5131EED8-0CD0-4F68-93E6-205501C7A238}"/>
                  </a:ext>
                </a:extLst>
              </p:cNvPr>
              <p:cNvSpPr/>
              <p:nvPr/>
            </p:nvSpPr>
            <p:spPr>
              <a:xfrm>
                <a:off x="1708513" y="1953395"/>
                <a:ext cx="3304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5131EED8-0CD0-4F68-93E6-205501C7A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513" y="1953395"/>
                <a:ext cx="330410" cy="307777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C4CE6EF-F2A0-4A7B-AF3B-632678FDD9B9}"/>
              </a:ext>
            </a:extLst>
          </p:cNvPr>
          <p:cNvCxnSpPr>
            <a:cxnSpLocks/>
          </p:cNvCxnSpPr>
          <p:nvPr/>
        </p:nvCxnSpPr>
        <p:spPr>
          <a:xfrm flipV="1">
            <a:off x="773756" y="1339750"/>
            <a:ext cx="1684117" cy="6518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C1C20E8-35D2-4E7E-AB24-ECC30EC46918}"/>
              </a:ext>
            </a:extLst>
          </p:cNvPr>
          <p:cNvCxnSpPr>
            <a:cxnSpLocks/>
          </p:cNvCxnSpPr>
          <p:nvPr/>
        </p:nvCxnSpPr>
        <p:spPr>
          <a:xfrm flipV="1">
            <a:off x="866454" y="1481356"/>
            <a:ext cx="1684117" cy="6518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E84FCC0-C3C2-4BCE-B00A-68B55452F3BE}"/>
              </a:ext>
            </a:extLst>
          </p:cNvPr>
          <p:cNvCxnSpPr>
            <a:cxnSpLocks/>
          </p:cNvCxnSpPr>
          <p:nvPr/>
        </p:nvCxnSpPr>
        <p:spPr>
          <a:xfrm flipV="1">
            <a:off x="664881" y="1149820"/>
            <a:ext cx="1684117" cy="6518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677C5F93-CA0E-4CD3-B7B5-637BF3442951}"/>
              </a:ext>
            </a:extLst>
          </p:cNvPr>
          <p:cNvCxnSpPr>
            <a:cxnSpLocks/>
          </p:cNvCxnSpPr>
          <p:nvPr/>
        </p:nvCxnSpPr>
        <p:spPr>
          <a:xfrm flipV="1">
            <a:off x="1136808" y="2025351"/>
            <a:ext cx="1684117" cy="6518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A65A7DE9-275F-4C81-9F01-E738CC5A57E5}"/>
              </a:ext>
            </a:extLst>
          </p:cNvPr>
          <p:cNvCxnSpPr>
            <a:cxnSpLocks/>
          </p:cNvCxnSpPr>
          <p:nvPr/>
        </p:nvCxnSpPr>
        <p:spPr>
          <a:xfrm flipV="1">
            <a:off x="1256597" y="2176695"/>
            <a:ext cx="1684117" cy="6518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95A96BCF-77C8-4994-B45A-72878D6C96D7}"/>
              </a:ext>
            </a:extLst>
          </p:cNvPr>
          <p:cNvCxnSpPr>
            <a:cxnSpLocks/>
          </p:cNvCxnSpPr>
          <p:nvPr/>
        </p:nvCxnSpPr>
        <p:spPr>
          <a:xfrm flipV="1">
            <a:off x="1067867" y="1868529"/>
            <a:ext cx="1684117" cy="6518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B4977F1-D98F-4742-845A-D61EFDCB0B6A}"/>
                  </a:ext>
                </a:extLst>
              </p:cNvPr>
              <p:cNvSpPr txBox="1"/>
              <p:nvPr/>
            </p:nvSpPr>
            <p:spPr>
              <a:xfrm>
                <a:off x="3067499" y="3583761"/>
                <a:ext cx="5995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IN UNA POSIZIONE INTERMEDIA DIPENDERÀ DALL’ANGOLO TRA LE LINEE DI FLUSSO E 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it-IT" dirty="0"/>
                  <a:t> ALLA SUPERFICIE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B4977F1-D98F-4742-845A-D61EFDCB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499" y="3583761"/>
                <a:ext cx="5995912" cy="646331"/>
              </a:xfrm>
              <a:prstGeom prst="rect">
                <a:avLst/>
              </a:prstGeom>
              <a:blipFill>
                <a:blip r:embed="rId6"/>
                <a:stretch>
                  <a:fillRect l="-610" t="-5660" r="-61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DE3F4E2E-9567-4C2A-A51F-7F2C847F5E49}"/>
                  </a:ext>
                </a:extLst>
              </p:cNvPr>
              <p:cNvSpPr/>
              <p:nvPr/>
            </p:nvSpPr>
            <p:spPr>
              <a:xfrm>
                <a:off x="4093029" y="4435841"/>
                <a:ext cx="3579365" cy="4047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≡ 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DE3F4E2E-9567-4C2A-A51F-7F2C847F5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29" y="4435841"/>
                <a:ext cx="3579365" cy="404791"/>
              </a:xfrm>
              <a:prstGeom prst="rect">
                <a:avLst/>
              </a:prstGeom>
              <a:blipFill>
                <a:blip r:embed="rId7"/>
                <a:stretch>
                  <a:fillRect t="-20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67DE87B-DF84-408D-89EF-B9F267E05A3C}"/>
                  </a:ext>
                </a:extLst>
              </p:cNvPr>
              <p:cNvSpPr txBox="1"/>
              <p:nvPr/>
            </p:nvSpPr>
            <p:spPr>
              <a:xfrm>
                <a:off x="2439395" y="5219822"/>
                <a:ext cx="750265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it-IT" dirty="0"/>
                  <a:t> È UN VETTORE «AREALE» DI MODULO A E DIREZIONE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t-IT" dirty="0"/>
                  <a:t> AL PIANO DELL’AREA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67DE87B-DF84-408D-89EF-B9F267E05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5" y="5219822"/>
                <a:ext cx="7502654" cy="404791"/>
              </a:xfrm>
              <a:prstGeom prst="rect">
                <a:avLst/>
              </a:prstGeom>
              <a:blipFill>
                <a:blip r:embed="rId8"/>
                <a:stretch>
                  <a:fillRect t="-22388" r="-406" b="-2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32" grpId="0" animBg="1"/>
      <p:bldP spid="33" grpId="0"/>
      <p:bldP spid="34" grpId="0"/>
      <p:bldP spid="35" grpId="0"/>
      <p:bldP spid="19" grpId="0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EA19C17-96DC-446E-8CAA-04F1C5BC1A78}"/>
              </a:ext>
            </a:extLst>
          </p:cNvPr>
          <p:cNvCxnSpPr/>
          <p:nvPr/>
        </p:nvCxnSpPr>
        <p:spPr>
          <a:xfrm>
            <a:off x="4711160" y="1796512"/>
            <a:ext cx="148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E124A5-8D12-476F-9F7F-A3E3C1F7F94C}"/>
              </a:ext>
            </a:extLst>
          </p:cNvPr>
          <p:cNvSpPr txBox="1"/>
          <p:nvPr/>
        </p:nvSpPr>
        <p:spPr>
          <a:xfrm>
            <a:off x="3657779" y="317680"/>
            <a:ext cx="4904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70C0"/>
                </a:solidFill>
              </a:rPr>
              <a:t>FLUSSO DEL CAMPO ELETTRICO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C2AB7DB-1833-43CA-87D8-E75DE08270C1}"/>
              </a:ext>
            </a:extLst>
          </p:cNvPr>
          <p:cNvSpPr txBox="1"/>
          <p:nvPr/>
        </p:nvSpPr>
        <p:spPr>
          <a:xfrm>
            <a:off x="5085883" y="3063427"/>
            <a:ext cx="62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FACCIAMO TENDERE A ZERO L’AREA DEI QUADRATINI SI HA: 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B6E28C7-1F1D-42CE-B7AB-1471C1258E47}"/>
              </a:ext>
            </a:extLst>
          </p:cNvPr>
          <p:cNvGrpSpPr/>
          <p:nvPr/>
        </p:nvGrpSpPr>
        <p:grpSpPr>
          <a:xfrm>
            <a:off x="6532104" y="972943"/>
            <a:ext cx="1996482" cy="1287437"/>
            <a:chOff x="6532104" y="972943"/>
            <a:chExt cx="1996482" cy="1287437"/>
          </a:xfrm>
        </p:grpSpPr>
        <p:sp>
          <p:nvSpPr>
            <p:cNvPr id="20" name="Parallelogramma 19">
              <a:extLst>
                <a:ext uri="{FF2B5EF4-FFF2-40B4-BE49-F238E27FC236}">
                  <a16:creationId xmlns:a16="http://schemas.microsoft.com/office/drawing/2014/main" id="{B1651037-617E-4155-82FB-E9E6B519762E}"/>
                </a:ext>
              </a:extLst>
            </p:cNvPr>
            <p:cNvSpPr/>
            <p:nvPr/>
          </p:nvSpPr>
          <p:spPr>
            <a:xfrm rot="14039156">
              <a:off x="6412288" y="1401463"/>
              <a:ext cx="1081732" cy="636102"/>
            </a:xfrm>
            <a:prstGeom prst="parallelogram">
              <a:avLst>
                <a:gd name="adj" fmla="val 6318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C2110A25-9739-42DF-BB6B-70CDFDFC15A6}"/>
                </a:ext>
              </a:extLst>
            </p:cNvPr>
            <p:cNvGrpSpPr/>
            <p:nvPr/>
          </p:nvGrpSpPr>
          <p:grpSpPr>
            <a:xfrm>
              <a:off x="6532104" y="972943"/>
              <a:ext cx="1996482" cy="849904"/>
              <a:chOff x="5693795" y="2289003"/>
              <a:chExt cx="1996482" cy="849904"/>
            </a:xfrm>
          </p:grpSpPr>
          <p:cxnSp>
            <p:nvCxnSpPr>
              <p:cNvPr id="22" name="Connettore 2 21">
                <a:extLst>
                  <a:ext uri="{FF2B5EF4-FFF2-40B4-BE49-F238E27FC236}">
                    <a16:creationId xmlns:a16="http://schemas.microsoft.com/office/drawing/2014/main" id="{23F8AFEE-2C66-4FBF-87BC-0AEC2D6775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34855" y="2658335"/>
                <a:ext cx="867267" cy="40524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63EB8E57-F815-48E2-BB9F-FC7AE56D0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34855" y="2914615"/>
                <a:ext cx="1527142" cy="1602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0257ACF1-9920-467C-8678-4F13617A5FBD}"/>
                      </a:ext>
                    </a:extLst>
                  </p:cNvPr>
                  <p:cNvSpPr/>
                  <p:nvPr/>
                </p:nvSpPr>
                <p:spPr>
                  <a:xfrm>
                    <a:off x="6502500" y="2289003"/>
                    <a:ext cx="4258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0257ACF1-9920-467C-8678-4F13617A5F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500" y="2289003"/>
                    <a:ext cx="42588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6667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ttangolo 3">
                    <a:extLst>
                      <a:ext uri="{FF2B5EF4-FFF2-40B4-BE49-F238E27FC236}">
                        <a16:creationId xmlns:a16="http://schemas.microsoft.com/office/drawing/2014/main" id="{952B923F-EFDC-411D-8C3F-850AFC1890DB}"/>
                      </a:ext>
                    </a:extLst>
                  </p:cNvPr>
                  <p:cNvSpPr/>
                  <p:nvPr/>
                </p:nvSpPr>
                <p:spPr>
                  <a:xfrm>
                    <a:off x="7299401" y="2575061"/>
                    <a:ext cx="390876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" name="Rettangolo 3">
                    <a:extLst>
                      <a:ext uri="{FF2B5EF4-FFF2-40B4-BE49-F238E27FC236}">
                        <a16:creationId xmlns:a16="http://schemas.microsoft.com/office/drawing/2014/main" id="{952B923F-EFDC-411D-8C3F-850AFC1890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401" y="2575061"/>
                    <a:ext cx="390876" cy="4029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Arco 4">
                <a:extLst>
                  <a:ext uri="{FF2B5EF4-FFF2-40B4-BE49-F238E27FC236}">
                    <a16:creationId xmlns:a16="http://schemas.microsoft.com/office/drawing/2014/main" id="{30514FEF-9690-438D-A388-3A7966456C4F}"/>
                  </a:ext>
                </a:extLst>
              </p:cNvPr>
              <p:cNvSpPr/>
              <p:nvPr/>
            </p:nvSpPr>
            <p:spPr>
              <a:xfrm rot="1366910">
                <a:off x="6430112" y="2817077"/>
                <a:ext cx="288531" cy="32183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E62887EB-AC67-4A74-A421-7C5619BBF8AC}"/>
                      </a:ext>
                    </a:extLst>
                  </p:cNvPr>
                  <p:cNvSpPr/>
                  <p:nvPr/>
                </p:nvSpPr>
                <p:spPr>
                  <a:xfrm>
                    <a:off x="5693795" y="2743021"/>
                    <a:ext cx="447687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E62887EB-AC67-4A74-A421-7C5619BBF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795" y="2743021"/>
                    <a:ext cx="44768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ttangolo 7">
                    <a:extLst>
                      <a:ext uri="{FF2B5EF4-FFF2-40B4-BE49-F238E27FC236}">
                        <a16:creationId xmlns:a16="http://schemas.microsoft.com/office/drawing/2014/main" id="{C82D948C-1902-4946-9F08-009AA1FA8D90}"/>
                      </a:ext>
                    </a:extLst>
                  </p:cNvPr>
                  <p:cNvSpPr/>
                  <p:nvPr/>
                </p:nvSpPr>
                <p:spPr>
                  <a:xfrm>
                    <a:off x="6663280" y="2699893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" name="Rettangolo 7">
                    <a:extLst>
                      <a:ext uri="{FF2B5EF4-FFF2-40B4-BE49-F238E27FC236}">
                        <a16:creationId xmlns:a16="http://schemas.microsoft.com/office/drawing/2014/main" id="{C82D948C-1902-4946-9F08-009AA1FA8D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3280" y="2699893"/>
                    <a:ext cx="37414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3F04D513-CCA9-4F59-BE0B-DB0BB533A8AB}"/>
                  </a:ext>
                </a:extLst>
              </p:cNvPr>
              <p:cNvSpPr/>
              <p:nvPr/>
            </p:nvSpPr>
            <p:spPr>
              <a:xfrm>
                <a:off x="8928121" y="915546"/>
                <a:ext cx="2650469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it-IT" sz="24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it-IT" sz="2400" i="0">
                          <a:latin typeface="Cambria Math" panose="02040503050406030204" pitchFamily="18" charset="0"/>
                        </a:rPr>
                        <m:t> ∙∆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3F04D513-CCA9-4F59-BE0B-DB0BB533A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121" y="915546"/>
                <a:ext cx="2650469" cy="986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26F1C049-4ABF-405D-9562-F3BF8AA88F02}"/>
                  </a:ext>
                </a:extLst>
              </p:cNvPr>
              <p:cNvSpPr/>
              <p:nvPr/>
            </p:nvSpPr>
            <p:spPr>
              <a:xfrm>
                <a:off x="9218713" y="1590656"/>
                <a:ext cx="2211118" cy="538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̂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  ∆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26F1C049-4ABF-405D-9562-F3BF8AA88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713" y="1590656"/>
                <a:ext cx="2211118" cy="538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F5CA98E0-F8CC-4F84-81AA-6B9F426BFEBD}"/>
              </a:ext>
            </a:extLst>
          </p:cNvPr>
          <p:cNvGrpSpPr/>
          <p:nvPr/>
        </p:nvGrpSpPr>
        <p:grpSpPr>
          <a:xfrm>
            <a:off x="179197" y="805115"/>
            <a:ext cx="4073950" cy="2967775"/>
            <a:chOff x="358398" y="1819822"/>
            <a:chExt cx="4073950" cy="2967775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D48DA07-12D6-42AE-8537-2B2B9558ABF8}"/>
                </a:ext>
              </a:extLst>
            </p:cNvPr>
            <p:cNvSpPr/>
            <p:nvPr/>
          </p:nvSpPr>
          <p:spPr>
            <a:xfrm>
              <a:off x="961714" y="2355718"/>
              <a:ext cx="2696065" cy="1611059"/>
            </a:xfrm>
            <a:custGeom>
              <a:avLst/>
              <a:gdLst>
                <a:gd name="connsiteX0" fmla="*/ 1002952 w 3015411"/>
                <a:gd name="connsiteY0" fmla="*/ 123981 h 2292860"/>
                <a:gd name="connsiteX1" fmla="*/ 522185 w 3015411"/>
                <a:gd name="connsiteY1" fmla="*/ 387931 h 2292860"/>
                <a:gd name="connsiteX2" fmla="*/ 390210 w 3015411"/>
                <a:gd name="connsiteY2" fmla="*/ 944113 h 2292860"/>
                <a:gd name="connsiteX3" fmla="*/ 220527 w 3015411"/>
                <a:gd name="connsiteY3" fmla="*/ 1396599 h 2292860"/>
                <a:gd name="connsiteX4" fmla="*/ 22564 w 3015411"/>
                <a:gd name="connsiteY4" fmla="*/ 1764245 h 2292860"/>
                <a:gd name="connsiteX5" fmla="*/ 41418 w 3015411"/>
                <a:gd name="connsiteY5" fmla="*/ 2056475 h 2292860"/>
                <a:gd name="connsiteX6" fmla="*/ 352503 w 3015411"/>
                <a:gd name="connsiteY6" fmla="*/ 2292146 h 2292860"/>
                <a:gd name="connsiteX7" fmla="*/ 1163208 w 3015411"/>
                <a:gd name="connsiteY7" fmla="*/ 2131890 h 2292860"/>
                <a:gd name="connsiteX8" fmla="*/ 1804230 w 3015411"/>
                <a:gd name="connsiteY8" fmla="*/ 2197878 h 2292860"/>
                <a:gd name="connsiteX9" fmla="*/ 2369839 w 3015411"/>
                <a:gd name="connsiteY9" fmla="*/ 2122463 h 2292860"/>
                <a:gd name="connsiteX10" fmla="*/ 2897740 w 3015411"/>
                <a:gd name="connsiteY10" fmla="*/ 1717111 h 2292860"/>
                <a:gd name="connsiteX11" fmla="*/ 3010861 w 3015411"/>
                <a:gd name="connsiteY11" fmla="*/ 1094941 h 2292860"/>
                <a:gd name="connsiteX12" fmla="*/ 2803472 w 3015411"/>
                <a:gd name="connsiteY12" fmla="*/ 472772 h 2292860"/>
                <a:gd name="connsiteX13" fmla="*/ 2416973 w 3015411"/>
                <a:gd name="connsiteY13" fmla="*/ 161688 h 2292860"/>
                <a:gd name="connsiteX14" fmla="*/ 2068181 w 3015411"/>
                <a:gd name="connsiteY14" fmla="*/ 29713 h 2292860"/>
                <a:gd name="connsiteX15" fmla="*/ 1728816 w 3015411"/>
                <a:gd name="connsiteY15" fmla="*/ 1432 h 2292860"/>
                <a:gd name="connsiteX16" fmla="*/ 1248049 w 3015411"/>
                <a:gd name="connsiteY16" fmla="*/ 57993 h 2292860"/>
                <a:gd name="connsiteX17" fmla="*/ 1002952 w 3015411"/>
                <a:gd name="connsiteY17" fmla="*/ 123981 h 229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5411" h="2292860">
                  <a:moveTo>
                    <a:pt x="1002952" y="123981"/>
                  </a:moveTo>
                  <a:cubicBezTo>
                    <a:pt x="881975" y="178971"/>
                    <a:pt x="624309" y="251242"/>
                    <a:pt x="522185" y="387931"/>
                  </a:cubicBezTo>
                  <a:cubicBezTo>
                    <a:pt x="420061" y="524620"/>
                    <a:pt x="440486" y="776002"/>
                    <a:pt x="390210" y="944113"/>
                  </a:cubicBezTo>
                  <a:cubicBezTo>
                    <a:pt x="339934" y="1112224"/>
                    <a:pt x="281801" y="1259910"/>
                    <a:pt x="220527" y="1396599"/>
                  </a:cubicBezTo>
                  <a:cubicBezTo>
                    <a:pt x="159253" y="1533288"/>
                    <a:pt x="52415" y="1654266"/>
                    <a:pt x="22564" y="1764245"/>
                  </a:cubicBezTo>
                  <a:cubicBezTo>
                    <a:pt x="-7287" y="1874224"/>
                    <a:pt x="-13572" y="1968492"/>
                    <a:pt x="41418" y="2056475"/>
                  </a:cubicBezTo>
                  <a:cubicBezTo>
                    <a:pt x="96408" y="2144459"/>
                    <a:pt x="165538" y="2279577"/>
                    <a:pt x="352503" y="2292146"/>
                  </a:cubicBezTo>
                  <a:cubicBezTo>
                    <a:pt x="539468" y="2304715"/>
                    <a:pt x="921253" y="2147601"/>
                    <a:pt x="1163208" y="2131890"/>
                  </a:cubicBezTo>
                  <a:cubicBezTo>
                    <a:pt x="1405163" y="2116179"/>
                    <a:pt x="1603125" y="2199449"/>
                    <a:pt x="1804230" y="2197878"/>
                  </a:cubicBezTo>
                  <a:cubicBezTo>
                    <a:pt x="2005335" y="2196307"/>
                    <a:pt x="2187587" y="2202591"/>
                    <a:pt x="2369839" y="2122463"/>
                  </a:cubicBezTo>
                  <a:cubicBezTo>
                    <a:pt x="2552091" y="2042335"/>
                    <a:pt x="2790903" y="1888365"/>
                    <a:pt x="2897740" y="1717111"/>
                  </a:cubicBezTo>
                  <a:cubicBezTo>
                    <a:pt x="3004577" y="1545857"/>
                    <a:pt x="3026572" y="1302331"/>
                    <a:pt x="3010861" y="1094941"/>
                  </a:cubicBezTo>
                  <a:cubicBezTo>
                    <a:pt x="2995150" y="887551"/>
                    <a:pt x="2902453" y="628314"/>
                    <a:pt x="2803472" y="472772"/>
                  </a:cubicBezTo>
                  <a:cubicBezTo>
                    <a:pt x="2704491" y="317230"/>
                    <a:pt x="2539522" y="235531"/>
                    <a:pt x="2416973" y="161688"/>
                  </a:cubicBezTo>
                  <a:cubicBezTo>
                    <a:pt x="2294425" y="87845"/>
                    <a:pt x="2182874" y="56422"/>
                    <a:pt x="2068181" y="29713"/>
                  </a:cubicBezTo>
                  <a:cubicBezTo>
                    <a:pt x="1953488" y="3004"/>
                    <a:pt x="1865505" y="-3281"/>
                    <a:pt x="1728816" y="1432"/>
                  </a:cubicBezTo>
                  <a:cubicBezTo>
                    <a:pt x="1592127" y="6145"/>
                    <a:pt x="1372169" y="34426"/>
                    <a:pt x="1248049" y="57993"/>
                  </a:cubicBezTo>
                  <a:cubicBezTo>
                    <a:pt x="1123929" y="81560"/>
                    <a:pt x="1123929" y="68991"/>
                    <a:pt x="1002952" y="12398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Parallelogramma 9">
              <a:extLst>
                <a:ext uri="{FF2B5EF4-FFF2-40B4-BE49-F238E27FC236}">
                  <a16:creationId xmlns:a16="http://schemas.microsoft.com/office/drawing/2014/main" id="{A66343FE-A4CC-42CA-B41D-F68CEC027860}"/>
                </a:ext>
              </a:extLst>
            </p:cNvPr>
            <p:cNvSpPr/>
            <p:nvPr/>
          </p:nvSpPr>
          <p:spPr>
            <a:xfrm>
              <a:off x="1442480" y="2847344"/>
              <a:ext cx="509048" cy="172501"/>
            </a:xfrm>
            <a:prstGeom prst="parallelogram">
              <a:avLst>
                <a:gd name="adj" fmla="val 9079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75E694A8-BB40-4179-9E8E-1553EF3A45B5}"/>
                </a:ext>
              </a:extLst>
            </p:cNvPr>
            <p:cNvSpPr/>
            <p:nvPr/>
          </p:nvSpPr>
          <p:spPr>
            <a:xfrm>
              <a:off x="2493564" y="3567059"/>
              <a:ext cx="537329" cy="160258"/>
            </a:xfrm>
            <a:prstGeom prst="parallelogram">
              <a:avLst>
                <a:gd name="adj" fmla="val 9079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3E3E6A46-D432-409A-8E5B-C86FF535E130}"/>
                </a:ext>
              </a:extLst>
            </p:cNvPr>
            <p:cNvSpPr/>
            <p:nvPr/>
          </p:nvSpPr>
          <p:spPr>
            <a:xfrm rot="12904578">
              <a:off x="2762232" y="2687086"/>
              <a:ext cx="537327" cy="160257"/>
            </a:xfrm>
            <a:prstGeom prst="parallelogram">
              <a:avLst>
                <a:gd name="adj" fmla="val 9079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759B355E-79B7-4AFE-80DF-32D017DD60DD}"/>
                </a:ext>
              </a:extLst>
            </p:cNvPr>
            <p:cNvCxnSpPr/>
            <p:nvPr/>
          </p:nvCxnSpPr>
          <p:spPr>
            <a:xfrm flipV="1">
              <a:off x="358398" y="1819822"/>
              <a:ext cx="3007150" cy="14894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02CB76B-0151-4A71-8CC5-3EAA786BA83A}"/>
                </a:ext>
              </a:extLst>
            </p:cNvPr>
            <p:cNvCxnSpPr/>
            <p:nvPr/>
          </p:nvCxnSpPr>
          <p:spPr>
            <a:xfrm flipV="1">
              <a:off x="510798" y="1972222"/>
              <a:ext cx="3007150" cy="14894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C64665A5-4F32-44A0-A81D-7CE7544FD7CF}"/>
                </a:ext>
              </a:extLst>
            </p:cNvPr>
            <p:cNvCxnSpPr/>
            <p:nvPr/>
          </p:nvCxnSpPr>
          <p:spPr>
            <a:xfrm flipV="1">
              <a:off x="663198" y="2124622"/>
              <a:ext cx="3007150" cy="14894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C42D4EAE-970F-43D6-9BD2-A3C1DA08744A}"/>
                </a:ext>
              </a:extLst>
            </p:cNvPr>
            <p:cNvCxnSpPr/>
            <p:nvPr/>
          </p:nvCxnSpPr>
          <p:spPr>
            <a:xfrm flipV="1">
              <a:off x="815598" y="2277022"/>
              <a:ext cx="3007150" cy="14894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9BFFB6FA-9F28-4AE8-9032-003E12929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325" y="2423593"/>
              <a:ext cx="2978617" cy="15253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9C3D62-B494-43B7-944E-3330CC9F3B16}"/>
                </a:ext>
              </a:extLst>
            </p:cNvPr>
            <p:cNvCxnSpPr/>
            <p:nvPr/>
          </p:nvCxnSpPr>
          <p:spPr>
            <a:xfrm flipV="1">
              <a:off x="1120398" y="2581822"/>
              <a:ext cx="3007150" cy="14894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27BA8155-5032-42B2-ADCF-2E768DE40F67}"/>
                </a:ext>
              </a:extLst>
            </p:cNvPr>
            <p:cNvCxnSpPr/>
            <p:nvPr/>
          </p:nvCxnSpPr>
          <p:spPr>
            <a:xfrm flipV="1">
              <a:off x="1272798" y="2734222"/>
              <a:ext cx="3007150" cy="14894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B1388EFA-0023-4A7F-B475-1B3268B62E52}"/>
                </a:ext>
              </a:extLst>
            </p:cNvPr>
            <p:cNvCxnSpPr/>
            <p:nvPr/>
          </p:nvCxnSpPr>
          <p:spPr>
            <a:xfrm flipV="1">
              <a:off x="1425198" y="2886622"/>
              <a:ext cx="3007150" cy="14894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CD23FA59-0B3F-46E0-9F0D-BE09259D14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1658" y="3991130"/>
              <a:ext cx="222315" cy="424205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A82AF8F-A0E8-46CB-BF68-45E59AD3B6FA}"/>
                </a:ext>
              </a:extLst>
            </p:cNvPr>
            <p:cNvCxnSpPr>
              <a:cxnSpLocks/>
            </p:cNvCxnSpPr>
            <p:nvPr/>
          </p:nvCxnSpPr>
          <p:spPr>
            <a:xfrm>
              <a:off x="2728440" y="3653776"/>
              <a:ext cx="192012" cy="26321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98B1DEF0-1E85-4DE9-87A4-A8F4417E3D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8579" y="2615017"/>
              <a:ext cx="164634" cy="34230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BD72F246-51D4-4DEF-ADB1-53707D828F94}"/>
                </a:ext>
              </a:extLst>
            </p:cNvPr>
            <p:cNvCxnSpPr>
              <a:cxnSpLocks/>
            </p:cNvCxnSpPr>
            <p:nvPr/>
          </p:nvCxnSpPr>
          <p:spPr>
            <a:xfrm rot="2104578" flipV="1">
              <a:off x="3139858" y="2511739"/>
              <a:ext cx="75337" cy="30403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tangolo 39">
                  <a:extLst>
                    <a:ext uri="{FF2B5EF4-FFF2-40B4-BE49-F238E27FC236}">
                      <a16:creationId xmlns:a16="http://schemas.microsoft.com/office/drawing/2014/main" id="{D1B0B705-7B83-441F-92BC-92F940B7083E}"/>
                    </a:ext>
                  </a:extLst>
                </p:cNvPr>
                <p:cNvSpPr/>
                <p:nvPr/>
              </p:nvSpPr>
              <p:spPr>
                <a:xfrm>
                  <a:off x="1283243" y="2238927"/>
                  <a:ext cx="425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0" name="Rettangolo 39">
                  <a:extLst>
                    <a:ext uri="{FF2B5EF4-FFF2-40B4-BE49-F238E27FC236}">
                      <a16:creationId xmlns:a16="http://schemas.microsoft.com/office/drawing/2014/main" id="{D1B0B705-7B83-441F-92BC-92F940B708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243" y="2238927"/>
                  <a:ext cx="42588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tangolo 40">
                  <a:extLst>
                    <a:ext uri="{FF2B5EF4-FFF2-40B4-BE49-F238E27FC236}">
                      <a16:creationId xmlns:a16="http://schemas.microsoft.com/office/drawing/2014/main" id="{D0BAC2E3-4A87-4DBC-B97A-C0AF1D53BE9A}"/>
                    </a:ext>
                  </a:extLst>
                </p:cNvPr>
                <p:cNvSpPr/>
                <p:nvPr/>
              </p:nvSpPr>
              <p:spPr>
                <a:xfrm>
                  <a:off x="2817950" y="3816687"/>
                  <a:ext cx="425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1" name="Rettangolo 40">
                  <a:extLst>
                    <a:ext uri="{FF2B5EF4-FFF2-40B4-BE49-F238E27FC236}">
                      <a16:creationId xmlns:a16="http://schemas.microsoft.com/office/drawing/2014/main" id="{D0BAC2E3-4A87-4DBC-B97A-C0AF1D53B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950" y="3816687"/>
                  <a:ext cx="425886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r="-1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tangolo 41">
                  <a:extLst>
                    <a:ext uri="{FF2B5EF4-FFF2-40B4-BE49-F238E27FC236}">
                      <a16:creationId xmlns:a16="http://schemas.microsoft.com/office/drawing/2014/main" id="{209D86FA-F87A-4774-AF30-9B478FF03101}"/>
                    </a:ext>
                  </a:extLst>
                </p:cNvPr>
                <p:cNvSpPr/>
                <p:nvPr/>
              </p:nvSpPr>
              <p:spPr>
                <a:xfrm>
                  <a:off x="3251625" y="2304932"/>
                  <a:ext cx="425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2" name="Rettangolo 41">
                  <a:extLst>
                    <a:ext uri="{FF2B5EF4-FFF2-40B4-BE49-F238E27FC236}">
                      <a16:creationId xmlns:a16="http://schemas.microsoft.com/office/drawing/2014/main" id="{209D86FA-F87A-4774-AF30-9B478FF031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625" y="2304932"/>
                  <a:ext cx="425886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6667" r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C3DF96ED-4CFF-42FF-A24D-6AFEF7FDEFEC}"/>
                </a:ext>
              </a:extLst>
            </p:cNvPr>
            <p:cNvSpPr txBox="1"/>
            <p:nvPr/>
          </p:nvSpPr>
          <p:spPr>
            <a:xfrm>
              <a:off x="2195178" y="4418265"/>
              <a:ext cx="180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Superficie chiusa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BDFAF50D-0A87-47D3-9664-CF69A3F14FE9}"/>
                  </a:ext>
                </a:extLst>
              </p:cNvPr>
              <p:cNvSpPr/>
              <p:nvPr/>
            </p:nvSpPr>
            <p:spPr>
              <a:xfrm>
                <a:off x="4867650" y="3981340"/>
                <a:ext cx="6562181" cy="7841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3200">
                        <a:latin typeface="Cambria Math" panose="02040503050406030204" pitchFamily="18" charset="0"/>
                      </a:rPr>
                      <m:t>Φ</m:t>
                    </m:r>
                    <m:r>
                      <a:rPr lang="it-IT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bHide m:val="on"/>
                        <m:supHide m:val="on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nary>
                    <m:r>
                      <a:rPr lang="it-IT" sz="3200">
                        <a:latin typeface="Cambria Math" panose="02040503050406030204" pitchFamily="18" charset="0"/>
                      </a:rPr>
                      <m:t>∙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t-IT" sz="3200">
                        <a:latin typeface="Cambria Math" panose="02040503050406030204" pitchFamily="18" charset="0"/>
                      </a:rPr>
                      <m:t>≡ </m:t>
                    </m:r>
                    <m:nary>
                      <m:naryPr>
                        <m:chr m:val="∮"/>
                        <m:limLoc m:val="subSup"/>
                        <m:grow m:val="on"/>
                        <m:supHide m:val="on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it-IT" sz="3200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3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it-IT" sz="3200">
                        <a:latin typeface="Cambria Math" panose="02040503050406030204" pitchFamily="18" charset="0"/>
                      </a:rPr>
                      <m:t>≡ </m:t>
                    </m:r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32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32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3200" dirty="0"/>
                  <a:t>)</a:t>
                </a:r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BDFAF50D-0A87-47D3-9664-CF69A3F14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50" y="3981340"/>
                <a:ext cx="6562181" cy="784125"/>
              </a:xfrm>
              <a:prstGeom prst="rect">
                <a:avLst/>
              </a:prstGeom>
              <a:blipFill>
                <a:blip r:embed="rId11"/>
                <a:stretch>
                  <a:fillRect r="-1204" b="-75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3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3" grpId="0"/>
      <p:bldP spid="44" grpId="0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E97C4873-4C2A-4981-A009-17555ADEF77F}"/>
                  </a:ext>
                </a:extLst>
              </p:cNvPr>
              <p:cNvSpPr/>
              <p:nvPr/>
            </p:nvSpPr>
            <p:spPr>
              <a:xfrm>
                <a:off x="1409131" y="1601449"/>
                <a:ext cx="2072299" cy="873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f>
                                <m:fPr>
                                  <m:type m:val="skw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E97C4873-4C2A-4981-A009-17555ADEF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31" y="1601449"/>
                <a:ext cx="2072299" cy="873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A366E5C9-4A6D-4171-AAA4-C67B08B3404C}"/>
                  </a:ext>
                </a:extLst>
              </p:cNvPr>
              <p:cNvSpPr/>
              <p:nvPr/>
            </p:nvSpPr>
            <p:spPr>
              <a:xfrm>
                <a:off x="1409131" y="2559659"/>
                <a:ext cx="6383542" cy="869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it-IT" sz="2400" i="0">
                          <a:latin typeface="Cambria Math" panose="02040503050406030204" pitchFamily="18" charset="0"/>
                        </a:rPr>
                        <m:t>=2 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it-IT" sz="2400" i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A366E5C9-4A6D-4171-AAA4-C67B08B3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31" y="2559659"/>
                <a:ext cx="6383542" cy="869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A59A015-5B5E-4917-8448-0A32BE3C29C2}"/>
                  </a:ext>
                </a:extLst>
              </p:cNvPr>
              <p:cNvSpPr/>
              <p:nvPr/>
            </p:nvSpPr>
            <p:spPr>
              <a:xfrm>
                <a:off x="3402144" y="4470374"/>
                <a:ext cx="2397516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ad>
                        <m:radPr>
                          <m:deg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acc>
                        <m:accPr>
                          <m:chr m:val="̂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DA59A015-5B5E-4917-8448-0A32BE3C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144" y="4470374"/>
                <a:ext cx="2397516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3E9506-6312-4B32-860F-15003E747922}"/>
                  </a:ext>
                </a:extLst>
              </p:cNvPr>
              <p:cNvSpPr txBox="1"/>
              <p:nvPr/>
            </p:nvSpPr>
            <p:spPr>
              <a:xfrm>
                <a:off x="994127" y="480551"/>
                <a:ext cx="7441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solidFill>
                      <a:schemeClr val="accent1"/>
                    </a:solidFill>
                    <a:latin typeface="Arial Narrow" panose="020B0606020202030204" pitchFamily="34" charset="0"/>
                  </a:rPr>
                  <a:t>ii) </a:t>
                </a:r>
                <a:r>
                  <a:rPr lang="it-IT" sz="2400" dirty="0">
                    <a:latin typeface="Arial Narrow" panose="020B0606020202030204" pitchFamily="34" charset="0"/>
                  </a:rPr>
                  <a:t>Per calcolare il campo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2400" dirty="0">
                    <a:latin typeface="Arial Narrow" panose="020B0606020202030204" pitchFamily="34" charset="0"/>
                  </a:rPr>
                  <a:t> sommiamo i campi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Arial Narrow" panose="020B0606020202030204" pitchFamily="34" charset="0"/>
                  </a:rPr>
                  <a:t> 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Arial Narrow" panose="020B0606020202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3E9506-6312-4B32-860F-15003E74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27" y="480551"/>
                <a:ext cx="7441243" cy="461665"/>
              </a:xfrm>
              <a:prstGeom prst="rect">
                <a:avLst/>
              </a:prstGeom>
              <a:blipFill>
                <a:blip r:embed="rId5"/>
                <a:stretch>
                  <a:fillRect l="-1229" t="-9211" b="-30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3D37FC34-B254-4F6D-B3E8-7F583D504774}"/>
              </a:ext>
            </a:extLst>
          </p:cNvPr>
          <p:cNvGrpSpPr/>
          <p:nvPr/>
        </p:nvGrpSpPr>
        <p:grpSpPr>
          <a:xfrm>
            <a:off x="8256504" y="29592"/>
            <a:ext cx="3105319" cy="4111626"/>
            <a:chOff x="8256504" y="29592"/>
            <a:chExt cx="3105319" cy="4111626"/>
          </a:xfrm>
        </p:grpSpPr>
        <p:sp>
          <p:nvSpPr>
            <p:cNvPr id="12" name="Triangolo isoscele 11">
              <a:extLst>
                <a:ext uri="{FF2B5EF4-FFF2-40B4-BE49-F238E27FC236}">
                  <a16:creationId xmlns:a16="http://schemas.microsoft.com/office/drawing/2014/main" id="{2AD3943B-F0E4-4BA4-8C1F-25AE2EBA30C5}"/>
                </a:ext>
              </a:extLst>
            </p:cNvPr>
            <p:cNvSpPr/>
            <p:nvPr/>
          </p:nvSpPr>
          <p:spPr>
            <a:xfrm>
              <a:off x="8822094" y="1843221"/>
              <a:ext cx="1960775" cy="199348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D2F5B7A9-E62C-4DFD-944B-0C4CBA004524}"/>
                </a:ext>
              </a:extLst>
            </p:cNvPr>
            <p:cNvSpPr/>
            <p:nvPr/>
          </p:nvSpPr>
          <p:spPr>
            <a:xfrm>
              <a:off x="8671265" y="3686159"/>
              <a:ext cx="301658" cy="2733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+</a:t>
              </a: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A584B08-48D7-453B-B56F-E91DDCCB2BB9}"/>
                </a:ext>
              </a:extLst>
            </p:cNvPr>
            <p:cNvSpPr/>
            <p:nvPr/>
          </p:nvSpPr>
          <p:spPr>
            <a:xfrm>
              <a:off x="10632040" y="3700019"/>
              <a:ext cx="301658" cy="2733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+</a:t>
              </a:r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C7650D83-82A8-4600-A1BF-B47ED262617B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9320320" y="810707"/>
              <a:ext cx="482162" cy="103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E7FEBDB3-55DB-41CA-875B-C465C17326C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9802482" y="810143"/>
              <a:ext cx="477449" cy="1033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047EC3B2-7181-4689-8883-830999AC50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2481" y="29592"/>
              <a:ext cx="1" cy="1813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o 23">
              <a:extLst>
                <a:ext uri="{FF2B5EF4-FFF2-40B4-BE49-F238E27FC236}">
                  <a16:creationId xmlns:a16="http://schemas.microsoft.com/office/drawing/2014/main" id="{C98A8D85-F4AA-43C2-95E6-CA8AFA417AF2}"/>
                </a:ext>
              </a:extLst>
            </p:cNvPr>
            <p:cNvSpPr/>
            <p:nvPr/>
          </p:nvSpPr>
          <p:spPr>
            <a:xfrm rot="20105011">
              <a:off x="9698688" y="1539564"/>
              <a:ext cx="258564" cy="15941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BD49006-0B93-49AA-807D-3CD92EB29E03}"/>
                </a:ext>
              </a:extLst>
            </p:cNvPr>
            <p:cNvSpPr txBox="1"/>
            <p:nvPr/>
          </p:nvSpPr>
          <p:spPr>
            <a:xfrm>
              <a:off x="9784850" y="1242436"/>
              <a:ext cx="177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θ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9A38A39C-066B-43B4-844D-6F324B433251}"/>
                    </a:ext>
                  </a:extLst>
                </p:cNvPr>
                <p:cNvSpPr txBox="1"/>
                <p:nvPr/>
              </p:nvSpPr>
              <p:spPr>
                <a:xfrm>
                  <a:off x="9144002" y="1105219"/>
                  <a:ext cx="195310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9A38A39C-066B-43B4-844D-6F324B433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2" y="1105219"/>
                  <a:ext cx="195310" cy="207108"/>
                </a:xfrm>
                <a:prstGeom prst="rect">
                  <a:avLst/>
                </a:prstGeom>
                <a:blipFill>
                  <a:blip r:embed="rId6"/>
                  <a:stretch>
                    <a:fillRect l="-18750" r="-6250" b="-1176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B1E4FBD7-D650-4401-9A5A-30E5847836D2}"/>
                    </a:ext>
                  </a:extLst>
                </p:cNvPr>
                <p:cNvSpPr txBox="1"/>
                <p:nvPr/>
              </p:nvSpPr>
              <p:spPr>
                <a:xfrm>
                  <a:off x="10307174" y="1105219"/>
                  <a:ext cx="191719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B1E4FBD7-D650-4401-9A5A-30E584783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7174" y="1105219"/>
                  <a:ext cx="191719" cy="207108"/>
                </a:xfrm>
                <a:prstGeom prst="rect">
                  <a:avLst/>
                </a:prstGeom>
                <a:blipFill>
                  <a:blip r:embed="rId7"/>
                  <a:stretch>
                    <a:fillRect l="-19355" r="-6452" b="-1176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85A36B5F-D2A3-4A2B-89FC-E2BF01C7900B}"/>
                    </a:ext>
                  </a:extLst>
                </p:cNvPr>
                <p:cNvSpPr txBox="1"/>
                <p:nvPr/>
              </p:nvSpPr>
              <p:spPr>
                <a:xfrm>
                  <a:off x="9671559" y="259238"/>
                  <a:ext cx="137474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85A36B5F-D2A3-4A2B-89FC-E2BF01C79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1559" y="259238"/>
                  <a:ext cx="137474" cy="207108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588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D5300CAA-E63E-4842-B8AF-78C56C18F214}"/>
                </a:ext>
              </a:extLst>
            </p:cNvPr>
            <p:cNvCxnSpPr>
              <a:cxnSpLocks/>
            </p:cNvCxnSpPr>
            <p:nvPr/>
          </p:nvCxnSpPr>
          <p:spPr>
            <a:xfrm>
              <a:off x="9320318" y="1843220"/>
              <a:ext cx="9596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A92F30B1-F76A-4B94-AD25-3B3872C51CE0}"/>
                    </a:ext>
                  </a:extLst>
                </p:cNvPr>
                <p:cNvSpPr txBox="1"/>
                <p:nvPr/>
              </p:nvSpPr>
              <p:spPr>
                <a:xfrm>
                  <a:off x="8256504" y="3821038"/>
                  <a:ext cx="303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A92F30B1-F76A-4B94-AD25-3B3872C51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504" y="3821038"/>
                  <a:ext cx="30309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000" r="-8000" b="-31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AC5D95EA-369B-4F8F-AF54-D6A880227D2E}"/>
                    </a:ext>
                  </a:extLst>
                </p:cNvPr>
                <p:cNvSpPr txBox="1"/>
                <p:nvPr/>
              </p:nvSpPr>
              <p:spPr>
                <a:xfrm>
                  <a:off x="11053405" y="3864219"/>
                  <a:ext cx="308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AC5D95EA-369B-4F8F-AF54-D6A880227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3405" y="3864219"/>
                  <a:ext cx="3084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3529" r="-7843" b="-31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C18F2AA4-4F09-4663-B3AF-66C250390356}"/>
                    </a:ext>
                  </a:extLst>
                </p:cNvPr>
                <p:cNvSpPr txBox="1"/>
                <p:nvPr/>
              </p:nvSpPr>
              <p:spPr>
                <a:xfrm>
                  <a:off x="9380691" y="1532541"/>
                  <a:ext cx="278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C18F2AA4-4F09-4663-B3AF-66C250390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0691" y="1532541"/>
                  <a:ext cx="2780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8889" b="-152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B773A1B9-9F2A-408F-9017-F19658697781}"/>
                </a:ext>
              </a:extLst>
            </p:cNvPr>
            <p:cNvCxnSpPr>
              <a:cxnSpLocks/>
              <a:stCxn id="12" idx="0"/>
              <a:endCxn id="12" idx="3"/>
            </p:cNvCxnSpPr>
            <p:nvPr/>
          </p:nvCxnSpPr>
          <p:spPr>
            <a:xfrm>
              <a:off x="9802482" y="1843221"/>
              <a:ext cx="0" cy="19934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7C15F98A-A70C-4442-A4D0-E5DD99463537}"/>
                </a:ext>
              </a:extLst>
            </p:cNvPr>
            <p:cNvSpPr/>
            <p:nvPr/>
          </p:nvSpPr>
          <p:spPr>
            <a:xfrm rot="7858139">
              <a:off x="9485678" y="2040711"/>
              <a:ext cx="278329" cy="46847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1A5B7878-1FF0-43E4-90CD-E2DB9A315D90}"/>
                </a:ext>
              </a:extLst>
            </p:cNvPr>
            <p:cNvSpPr/>
            <p:nvPr/>
          </p:nvSpPr>
          <p:spPr>
            <a:xfrm rot="21253546">
              <a:off x="8845805" y="3602469"/>
              <a:ext cx="278329" cy="46847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DA17DC-AF51-4AA7-A203-FA4755401536}"/>
                </a:ext>
              </a:extLst>
            </p:cNvPr>
            <p:cNvCxnSpPr>
              <a:cxnSpLocks/>
            </p:cNvCxnSpPr>
            <p:nvPr/>
          </p:nvCxnSpPr>
          <p:spPr>
            <a:xfrm>
              <a:off x="9624842" y="3591612"/>
              <a:ext cx="1790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2E283F69-8ACD-45B1-AD59-113FC8FF8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4842" y="3604043"/>
              <a:ext cx="934" cy="232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4C4F4467-02F8-40D6-9285-8E63D66584DC}"/>
                </a:ext>
              </a:extLst>
            </p:cNvPr>
            <p:cNvSpPr txBox="1"/>
            <p:nvPr/>
          </p:nvSpPr>
          <p:spPr>
            <a:xfrm>
              <a:off x="9414792" y="2441532"/>
              <a:ext cx="10460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30°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5E6233FB-87BF-4BA5-9F51-CC0511A0989E}"/>
                </a:ext>
              </a:extLst>
            </p:cNvPr>
            <p:cNvSpPr txBox="1"/>
            <p:nvPr/>
          </p:nvSpPr>
          <p:spPr>
            <a:xfrm>
              <a:off x="9085414" y="3561519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60°</a:t>
              </a:r>
            </a:p>
          </p:txBody>
        </p:sp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4326C125-9EF2-4E34-8778-6942E2FD0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8315" y="242712"/>
              <a:ext cx="0" cy="12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B88819CC-5A01-48B8-A647-6BF6E31F2AF8}"/>
                </a:ext>
              </a:extLst>
            </p:cNvPr>
            <p:cNvSpPr txBox="1"/>
            <p:nvPr/>
          </p:nvSpPr>
          <p:spPr>
            <a:xfrm>
              <a:off x="10987501" y="742573"/>
              <a:ext cx="245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7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0C33FF-5937-42D7-A492-804C200B9F37}"/>
              </a:ext>
            </a:extLst>
          </p:cNvPr>
          <p:cNvSpPr txBox="1"/>
          <p:nvPr/>
        </p:nvSpPr>
        <p:spPr>
          <a:xfrm>
            <a:off x="155089" y="142043"/>
            <a:ext cx="1188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ngsana New" panose="020B0502040204020203" pitchFamily="18" charset="-34"/>
              </a:rPr>
              <a:t>CAMPO ELETTRICO PRODOTTO DA DISTRIBUZIONI CONTINUE DI CARICHE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CFB1D81-42B9-43A2-B57F-4391BCEF6C33}"/>
                  </a:ext>
                </a:extLst>
              </p:cNvPr>
              <p:cNvSpPr txBox="1"/>
              <p:nvPr/>
            </p:nvSpPr>
            <p:spPr>
              <a:xfrm>
                <a:off x="843378" y="806425"/>
                <a:ext cx="7554897" cy="1741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+mn-cs"/>
                  </a:rPr>
                  <a:t>Le cariche elettriche, nella maggior parte dei casi pratici, non sono concentrate in un solo punto ma distribuite nello spazio secondo determinate geometrie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+mn-cs"/>
                  </a:rPr>
                  <a:t>Definiamo la densità volumetrica di carica come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it-IT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</m:t>
                      </m:r>
                      <m:d>
                        <m:dPr>
                          <m:ctrlPr>
                            <a:rPr kumimoji="0" lang="it-IT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it-IT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it-IT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p>
                              <m:r>
                                <a:rPr kumimoji="0" lang="it-IT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it-IT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it-IT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it-IT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it-IT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it-IT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2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it-IT" sz="28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it-IT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≡</m:t>
                      </m:r>
                      <m:f>
                        <m:fPr>
                          <m:ctrlPr>
                            <a:rPr kumimoji="0" lang="it-IT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kumimoji="0" lang="it-IT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it-IT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dτ</m:t>
                          </m:r>
                        </m:den>
                      </m:f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CFB1D81-42B9-43A2-B57F-4391BCEF6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78" y="806425"/>
                <a:ext cx="7554897" cy="1741567"/>
              </a:xfrm>
              <a:prstGeom prst="rect">
                <a:avLst/>
              </a:prstGeom>
              <a:blipFill>
                <a:blip r:embed="rId2"/>
                <a:stretch>
                  <a:fillRect l="-484" t="-1399" r="-4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81CFE37-97DC-426F-BFDD-20663D2EAAE4}"/>
                  </a:ext>
                </a:extLst>
              </p:cNvPr>
              <p:cNvSpPr txBox="1"/>
              <p:nvPr/>
            </p:nvSpPr>
            <p:spPr>
              <a:xfrm>
                <a:off x="7043863" y="1537895"/>
                <a:ext cx="39328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:r>
                  <a:rPr kumimoji="0" lang="it-IT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dx’dy’dz</a:t>
                </a: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’ 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+mn-cs"/>
                  </a:rPr>
                  <a:t>volume elementare nell’intorno del punto P(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+mn-cs"/>
                  </a:rPr>
                  <a:t>x’,y’,z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+mn-cs"/>
                  </a:rPr>
                  <a:t>’) contenente la carica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+mn-cs"/>
                  </a:rPr>
                  <a:t>dq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81CFE37-97DC-426F-BFDD-20663D2E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863" y="1537895"/>
                <a:ext cx="3932808" cy="1077218"/>
              </a:xfrm>
              <a:prstGeom prst="rect">
                <a:avLst/>
              </a:prstGeom>
              <a:blipFill>
                <a:blip r:embed="rId3"/>
                <a:stretch>
                  <a:fillRect l="-1238" t="-5085" r="-2012" b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6572BCC-99B2-4631-8F2A-FAFB1E335646}"/>
                  </a:ext>
                </a:extLst>
              </p:cNvPr>
              <p:cNvSpPr txBox="1"/>
              <p:nvPr/>
            </p:nvSpPr>
            <p:spPr>
              <a:xfrm>
                <a:off x="1572718" y="313270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6572BCC-99B2-4631-8F2A-FAFB1E335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18" y="3132707"/>
                <a:ext cx="253274" cy="276999"/>
              </a:xfrm>
              <a:prstGeom prst="rect">
                <a:avLst/>
              </a:prstGeom>
              <a:blipFill>
                <a:blip r:embed="rId4"/>
                <a:stretch>
                  <a:fillRect l="-16667" r="-14286" b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2D99940-26E9-456B-ADD3-CD98830E575B}"/>
                  </a:ext>
                </a:extLst>
              </p:cNvPr>
              <p:cNvSpPr txBox="1"/>
              <p:nvPr/>
            </p:nvSpPr>
            <p:spPr>
              <a:xfrm>
                <a:off x="1980342" y="3009596"/>
                <a:ext cx="16346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dq = </a:t>
                </a:r>
                <a14:m>
                  <m:oMath xmlns:m="http://schemas.openxmlformats.org/officeDocument/2006/math">
                    <m:r>
                      <a:rPr kumimoji="0" lang="it-IT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𝜌</m:t>
                    </m:r>
                    <m:r>
                      <a:rPr kumimoji="0" lang="it-IT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14:m>
                  <m:oMath xmlns:m="http://schemas.openxmlformats.org/officeDocument/2006/math">
                    <m:r>
                      <a:rPr kumimoji="0" lang="it-IT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2D99940-26E9-456B-ADD3-CD98830E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42" y="3009596"/>
                <a:ext cx="1634615" cy="523220"/>
              </a:xfrm>
              <a:prstGeom prst="rect">
                <a:avLst/>
              </a:prstGeom>
              <a:blipFill>
                <a:blip r:embed="rId5"/>
                <a:stretch>
                  <a:fillRect l="-7836"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1A4915-07E4-4CC5-B2E5-79B5E83B70FA}"/>
                  </a:ext>
                </a:extLst>
              </p:cNvPr>
              <p:cNvSpPr txBox="1"/>
              <p:nvPr/>
            </p:nvSpPr>
            <p:spPr>
              <a:xfrm>
                <a:off x="3865303" y="313452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1A4915-07E4-4CC5-B2E5-79B5E83B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303" y="3134521"/>
                <a:ext cx="253274" cy="276999"/>
              </a:xfrm>
              <a:prstGeom prst="rect">
                <a:avLst/>
              </a:prstGeom>
              <a:blipFill>
                <a:blip r:embed="rId6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7071551-5B12-4DF3-9C8C-6F6FC1778451}"/>
                  </a:ext>
                </a:extLst>
              </p:cNvPr>
              <p:cNvSpPr txBox="1"/>
              <p:nvPr/>
            </p:nvSpPr>
            <p:spPr>
              <a:xfrm>
                <a:off x="4430597" y="3061217"/>
                <a:ext cx="6658983" cy="520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𝜏</m:t>
                        </m:r>
                      </m:sub>
                      <m:sup/>
                      <m:e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𝜌</m:t>
                        </m:r>
                        <m:d>
                          <m:dPr>
                            <m:ctrlPr>
                              <a:rPr kumimoji="0" lang="it-IT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it-IT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it-IT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it-IT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0" lang="it-IT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0" lang="it-IT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it-IT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0" lang="it-IT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0" lang="it-IT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0" lang="it-IT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it-IT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it-IT" sz="2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ⅆ</m:t>
                        </m:r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𝜏</m:t>
                        </m:r>
                      </m:e>
                    </m:nary>
                  </m:oMath>
                </a14:m>
                <a:r>
                  <a:rPr kumimoji="0" lang="it-IT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= 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+mn-cs"/>
                  </a:rPr>
                  <a:t>carica totale posseduta dal corpo</a:t>
                </a:r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7071551-5B12-4DF3-9C8C-6F6FC1778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597" y="3061217"/>
                <a:ext cx="6658983" cy="520655"/>
              </a:xfrm>
              <a:prstGeom prst="rect">
                <a:avLst/>
              </a:prstGeom>
              <a:blipFill>
                <a:blip r:embed="rId7"/>
                <a:stretch>
                  <a:fillRect l="-2930" t="-140698" b="-20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AF884F8-2F38-4250-A2EF-43BE6097F538}"/>
                  </a:ext>
                </a:extLst>
              </p:cNvPr>
              <p:cNvSpPr txBox="1"/>
              <p:nvPr/>
            </p:nvSpPr>
            <p:spPr>
              <a:xfrm>
                <a:off x="3991940" y="4583735"/>
                <a:ext cx="3997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𝜌</m:t>
                    </m:r>
                  </m:oMath>
                </a14:m>
                <a:r>
                  <a:rPr kumimoji="0" lang="it-IT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+mn-cs"/>
                  </a:rPr>
                  <a:t> può essere costante oppure no!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AF884F8-2F38-4250-A2EF-43BE6097F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40" y="4583735"/>
                <a:ext cx="3997184" cy="461665"/>
              </a:xfrm>
              <a:prstGeom prst="rect">
                <a:avLst/>
              </a:prstGeom>
              <a:blipFill>
                <a:blip r:embed="rId8"/>
                <a:stretch>
                  <a:fillRect l="-457" t="-9211" r="-1220" b="-30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E91B79C-A368-453F-A718-2393E182A432}"/>
                  </a:ext>
                </a:extLst>
              </p:cNvPr>
              <p:cNvSpPr txBox="1"/>
              <p:nvPr/>
            </p:nvSpPr>
            <p:spPr>
              <a:xfrm>
                <a:off x="2797649" y="5291559"/>
                <a:ext cx="503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</m:oMath>
                  </m:oMathPara>
                </a14:m>
                <a:endParaRPr kumimoji="0" lang="it-IT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E91B79C-A368-453F-A718-2393E182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49" y="5291559"/>
                <a:ext cx="50334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765FCD6-1C81-46E6-B498-014BDE9B639B}"/>
                  </a:ext>
                </a:extLst>
              </p:cNvPr>
              <p:cNvSpPr txBox="1"/>
              <p:nvPr/>
            </p:nvSpPr>
            <p:spPr>
              <a:xfrm>
                <a:off x="3445265" y="5160947"/>
                <a:ext cx="4776308" cy="815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ⅆ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f>
                        <m:f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𝑑𝑞</m:t>
                          </m:r>
                        </m:num>
                        <m:den>
                          <m:sSup>
                            <m:sSup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f>
                        <m:f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𝜌</m:t>
                          </m:r>
                          <m:r>
                            <a:rPr kumimoji="0" lang="it-IT" sz="2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2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num>
                        <m:den>
                          <m:sSup>
                            <m:sSup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765FCD6-1C81-46E6-B498-014BDE9B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65" y="5160947"/>
                <a:ext cx="4776308" cy="8152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3F06DE9-02C3-4135-AD7B-7346C9A71EEC}"/>
                  </a:ext>
                </a:extLst>
              </p:cNvPr>
              <p:cNvSpPr txBox="1"/>
              <p:nvPr/>
            </p:nvSpPr>
            <p:spPr>
              <a:xfrm>
                <a:off x="8984866" y="5320105"/>
                <a:ext cx="76873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</m:oMath>
                  </m:oMathPara>
                </a14:m>
                <a:endParaRPr kumimoji="0" lang="it-IT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3F06DE9-02C3-4135-AD7B-7346C9A71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866" y="5320105"/>
                <a:ext cx="7687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0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C5C6690-1374-4ADB-89AA-18D499B4589D}"/>
                  </a:ext>
                </a:extLst>
              </p:cNvPr>
              <p:cNvSpPr txBox="1"/>
              <p:nvPr/>
            </p:nvSpPr>
            <p:spPr>
              <a:xfrm>
                <a:off x="962148" y="597515"/>
                <a:ext cx="5594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4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C5C6690-1374-4ADB-89AA-18D499B4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48" y="597515"/>
                <a:ext cx="55944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EE066537-E667-48FE-B1A4-1CC3B964E49C}"/>
                  </a:ext>
                </a:extLst>
              </p:cNvPr>
              <p:cNvSpPr/>
              <p:nvPr/>
            </p:nvSpPr>
            <p:spPr>
              <a:xfrm>
                <a:off x="1777253" y="198433"/>
                <a:ext cx="8637493" cy="1606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0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 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0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sz="28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it-IT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sz="28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it-IT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it-IT" sz="2800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EE066537-E667-48FE-B1A4-1CC3B964E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53" y="198433"/>
                <a:ext cx="8637493" cy="1606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9A0DFF-8EAC-46A5-B2D7-2A32B31D50D6}"/>
              </a:ext>
            </a:extLst>
          </p:cNvPr>
          <p:cNvSpPr txBox="1"/>
          <p:nvPr/>
        </p:nvSpPr>
        <p:spPr>
          <a:xfrm>
            <a:off x="417250" y="1739759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Se le distribuzioni di carica da volumetriche diventano superficiali o lineari si ha: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C71A335-82E8-4AF2-B573-F2FFCB11DDEA}"/>
                  </a:ext>
                </a:extLst>
              </p:cNvPr>
              <p:cNvSpPr/>
              <p:nvPr/>
            </p:nvSpPr>
            <p:spPr>
              <a:xfrm>
                <a:off x="1815743" y="2318763"/>
                <a:ext cx="3672416" cy="1225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C71A335-82E8-4AF2-B573-F2FFCB11D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43" y="2318763"/>
                <a:ext cx="3672416" cy="1225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6930F65B-8F8B-43A9-9C27-94C40C5A36B2}"/>
                  </a:ext>
                </a:extLst>
              </p:cNvPr>
              <p:cNvSpPr/>
              <p:nvPr/>
            </p:nvSpPr>
            <p:spPr>
              <a:xfrm>
                <a:off x="1815743" y="3468828"/>
                <a:ext cx="3569439" cy="1224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6930F65B-8F8B-43A9-9C27-94C40C5A3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43" y="3468828"/>
                <a:ext cx="3569439" cy="1224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E69363-8285-48A8-928B-84A3D4206C27}"/>
              </a:ext>
            </a:extLst>
          </p:cNvPr>
          <p:cNvSpPr txBox="1"/>
          <p:nvPr/>
        </p:nvSpPr>
        <p:spPr>
          <a:xfrm>
            <a:off x="5388746" y="3736484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rispettivamente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7274D90-E15B-4AF9-8229-EC1DDEB97BAE}"/>
                  </a:ext>
                </a:extLst>
              </p:cNvPr>
              <p:cNvSpPr txBox="1"/>
              <p:nvPr/>
            </p:nvSpPr>
            <p:spPr>
              <a:xfrm>
                <a:off x="417250" y="4814705"/>
                <a:ext cx="7254743" cy="49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Arial Narrow" panose="020B0606020202030204" pitchFamily="34" charset="0"/>
                  </a:rPr>
                  <a:t>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</m:oMath>
                </a14:m>
                <a:r>
                  <a:rPr lang="it-IT" dirty="0">
                    <a:latin typeface="Arial Narrow" panose="020B0606020202030204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it-IT" dirty="0">
                    <a:latin typeface="Arial Narrow" panose="020B0606020202030204" pitchFamily="34" charset="0"/>
                  </a:rPr>
                  <a:t>(sigma) = densità superficiale di carica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7274D90-E15B-4AF9-8229-EC1DDEB9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0" y="4814705"/>
                <a:ext cx="7254743" cy="491609"/>
              </a:xfrm>
              <a:prstGeom prst="rect">
                <a:avLst/>
              </a:prstGeom>
              <a:blipFill>
                <a:blip r:embed="rId6"/>
                <a:stretch>
                  <a:fillRect l="-672"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704B6BA-1E37-44C9-B429-5C137DB2DFBF}"/>
                  </a:ext>
                </a:extLst>
              </p:cNvPr>
              <p:cNvSpPr/>
              <p:nvPr/>
            </p:nvSpPr>
            <p:spPr>
              <a:xfrm>
                <a:off x="808447" y="5523915"/>
                <a:ext cx="6543010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𝑑𝑙</m:t>
                        </m:r>
                      </m:den>
                    </m:f>
                  </m:oMath>
                </a14:m>
                <a:r>
                  <a:rPr lang="it-IT" dirty="0">
                    <a:latin typeface="Arial Narrow" panose="020B0606020202030204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it-IT" dirty="0">
                    <a:latin typeface="Arial Narrow" panose="020B0606020202030204" pitchFamily="34" charset="0"/>
                  </a:rPr>
                  <a:t>(lambda) = densità lineare di carica</a:t>
                </a: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704B6BA-1E37-44C9-B429-5C137DB2D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7" y="5523915"/>
                <a:ext cx="6543010" cy="491288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8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C8C9DE-2CE9-4C7A-9069-6CF02988E337}"/>
              </a:ext>
            </a:extLst>
          </p:cNvPr>
          <p:cNvSpPr txBox="1"/>
          <p:nvPr/>
        </p:nvSpPr>
        <p:spPr>
          <a:xfrm>
            <a:off x="4116279" y="79900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ALCUNI ESEMPI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C91E08-6D4F-47E6-9336-77BBACBA44B3}"/>
              </a:ext>
            </a:extLst>
          </p:cNvPr>
          <p:cNvSpPr txBox="1"/>
          <p:nvPr/>
        </p:nvSpPr>
        <p:spPr>
          <a:xfrm>
            <a:off x="1430784" y="726231"/>
            <a:ext cx="849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Calcolare il campo elettrico prodotto in un punto dello spazio da un filo rettilineo carico uniformemente, di lunghezza infinita.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1044B28-DC50-47DF-A3BF-CE2B7C113955}"/>
                  </a:ext>
                </a:extLst>
              </p:cNvPr>
              <p:cNvSpPr txBox="1"/>
              <p:nvPr/>
            </p:nvSpPr>
            <p:spPr>
              <a:xfrm>
                <a:off x="1010139" y="3805387"/>
                <a:ext cx="557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Arial Narrow" panose="020B0606020202030204" pitchFamily="34" charset="0"/>
                  </a:rPr>
                  <a:t>Ogni elemento di filo ha una carica </a:t>
                </a:r>
                <a:r>
                  <a:rPr lang="it-IT" dirty="0" err="1">
                    <a:latin typeface="Arial Narrow" panose="020B0606020202030204" pitchFamily="34" charset="0"/>
                  </a:rPr>
                  <a:t>dq</a:t>
                </a:r>
                <a:r>
                  <a:rPr lang="it-IT" dirty="0">
                    <a:latin typeface="Arial Narrow" panose="020B0606020202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Arial Narrow" panose="020B0606020202030204" pitchFamily="34" charset="0"/>
                  </a:rPr>
                  <a:t>dx’ 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1044B28-DC50-47DF-A3BF-CE2B7C11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39" y="3805387"/>
                <a:ext cx="5575177" cy="369332"/>
              </a:xfrm>
              <a:prstGeom prst="rect">
                <a:avLst/>
              </a:prstGeom>
              <a:blipFill>
                <a:blip r:embed="rId2"/>
                <a:stretch>
                  <a:fillRect l="-985"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256C056-90C8-4C4D-9238-3C8B6C64F0DE}"/>
                  </a:ext>
                </a:extLst>
              </p:cNvPr>
              <p:cNvSpPr txBox="1"/>
              <p:nvPr/>
            </p:nvSpPr>
            <p:spPr>
              <a:xfrm>
                <a:off x="5063101" y="385463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256C056-90C8-4C4D-9238-3C8B6C64F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01" y="3854638"/>
                <a:ext cx="253274" cy="276999"/>
              </a:xfrm>
              <a:prstGeom prst="rect">
                <a:avLst/>
              </a:prstGeom>
              <a:blipFill>
                <a:blip r:embed="rId3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8BCE98EE-DFFF-49A8-BDD4-CE3D6DBFB387}"/>
                  </a:ext>
                </a:extLst>
              </p:cNvPr>
              <p:cNvSpPr/>
              <p:nvPr/>
            </p:nvSpPr>
            <p:spPr>
              <a:xfrm>
                <a:off x="5256121" y="3521082"/>
                <a:ext cx="5533374" cy="811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2400" i="1" dirty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8BCE98EE-DFFF-49A8-BDD4-CE3D6DBFB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21" y="3521082"/>
                <a:ext cx="5533374" cy="811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B14CBB2-2942-465D-926C-2FA8F1F9DF7B}"/>
                  </a:ext>
                </a:extLst>
              </p:cNvPr>
              <p:cNvSpPr txBox="1"/>
              <p:nvPr/>
            </p:nvSpPr>
            <p:spPr>
              <a:xfrm>
                <a:off x="2709389" y="452816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B14CBB2-2942-465D-926C-2FA8F1F9D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89" y="4528168"/>
                <a:ext cx="253274" cy="276999"/>
              </a:xfrm>
              <a:prstGeom prst="rect">
                <a:avLst/>
              </a:prstGeom>
              <a:blipFill>
                <a:blip r:embed="rId5"/>
                <a:stretch>
                  <a:fillRect l="-16667" r="-14286" b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114883E5-DD02-48B4-8443-057338AD4900}"/>
                  </a:ext>
                </a:extLst>
              </p:cNvPr>
              <p:cNvSpPr/>
              <p:nvPr/>
            </p:nvSpPr>
            <p:spPr>
              <a:xfrm>
                <a:off x="3039998" y="4200372"/>
                <a:ext cx="5326330" cy="811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2400" i="1" dirty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114883E5-DD02-48B4-8443-057338AD4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998" y="4200372"/>
                <a:ext cx="5326330" cy="811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17C962-CCEF-471E-BEA6-4C99AE78ABDB}"/>
                  </a:ext>
                </a:extLst>
              </p:cNvPr>
              <p:cNvSpPr txBox="1"/>
              <p:nvPr/>
            </p:nvSpPr>
            <p:spPr>
              <a:xfrm>
                <a:off x="22803" y="5364683"/>
                <a:ext cx="4397229" cy="633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Arial Narrow" panose="020B0606020202030204" pitchFamily="34" charset="0"/>
                  </a:rPr>
                  <a:t>Ma</a:t>
                </a:r>
                <a:r>
                  <a:rPr lang="it-IT" sz="2400" dirty="0"/>
                  <a:t> </a:t>
                </a:r>
                <a:r>
                  <a:rPr lang="it-IT" sz="2400" dirty="0" err="1"/>
                  <a:t>rcos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sz="2400" dirty="0"/>
                  <a:t>=y    x’=y tg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    dx’=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𝑦𝑑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num>
                      <m:den>
                        <m:sSup>
                          <m:sSup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17C962-CCEF-471E-BEA6-4C99AE78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3" y="5364683"/>
                <a:ext cx="4397229" cy="633956"/>
              </a:xfrm>
              <a:prstGeom prst="rect">
                <a:avLst/>
              </a:prstGeom>
              <a:blipFill>
                <a:blip r:embed="rId7"/>
                <a:stretch>
                  <a:fillRect l="-1248" b="-9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4A78FC3-E07B-4D83-B40E-EC3BF8224E28}"/>
                  </a:ext>
                </a:extLst>
              </p:cNvPr>
              <p:cNvSpPr txBox="1"/>
              <p:nvPr/>
            </p:nvSpPr>
            <p:spPr>
              <a:xfrm>
                <a:off x="4467237" y="554316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4A78FC3-E07B-4D83-B40E-EC3BF8224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237" y="5543161"/>
                <a:ext cx="253274" cy="276999"/>
              </a:xfrm>
              <a:prstGeom prst="rect">
                <a:avLst/>
              </a:prstGeom>
              <a:blipFill>
                <a:blip r:embed="rId8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A82D26-1314-49F5-B47B-FFA1BDDDDC4B}"/>
                  </a:ext>
                </a:extLst>
              </p:cNvPr>
              <p:cNvSpPr txBox="1"/>
              <p:nvPr/>
            </p:nvSpPr>
            <p:spPr>
              <a:xfrm>
                <a:off x="4808043" y="5349581"/>
                <a:ext cx="3114324" cy="676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400" i="1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it-IT" sz="2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A82D26-1314-49F5-B47B-FFA1BDDDD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043" y="5349581"/>
                <a:ext cx="3114324" cy="6762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1B7ED896-5467-4289-9C68-34E8D4F2C1B3}"/>
                  </a:ext>
                </a:extLst>
              </p:cNvPr>
              <p:cNvSpPr/>
              <p:nvPr/>
            </p:nvSpPr>
            <p:spPr>
              <a:xfrm>
                <a:off x="7819630" y="4916055"/>
                <a:ext cx="4214167" cy="13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it-IT" sz="2400" i="1" dirty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2400" i="1" dirty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1B7ED896-5467-4289-9C68-34E8D4F2C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30" y="4916055"/>
                <a:ext cx="4214167" cy="13621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F2D5F7E-4C15-4E1F-A84D-9A8814FB73F8}"/>
                  </a:ext>
                </a:extLst>
              </p:cNvPr>
              <p:cNvSpPr txBox="1"/>
              <p:nvPr/>
            </p:nvSpPr>
            <p:spPr>
              <a:xfrm>
                <a:off x="7614058" y="554316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F2D5F7E-4C15-4E1F-A84D-9A8814FB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58" y="5543161"/>
                <a:ext cx="253274" cy="276999"/>
              </a:xfrm>
              <a:prstGeom prst="rect">
                <a:avLst/>
              </a:prstGeom>
              <a:blipFill>
                <a:blip r:embed="rId11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4AEE2A0A-D988-4E24-A8EE-4670B8F26520}"/>
              </a:ext>
            </a:extLst>
          </p:cNvPr>
          <p:cNvGrpSpPr/>
          <p:nvPr/>
        </p:nvGrpSpPr>
        <p:grpSpPr>
          <a:xfrm>
            <a:off x="1752600" y="1178052"/>
            <a:ext cx="7555308" cy="2509934"/>
            <a:chOff x="1752600" y="1178052"/>
            <a:chExt cx="7555308" cy="2509934"/>
          </a:xfrm>
        </p:grpSpPr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64FCF4BF-D3F0-439A-8708-CB0BE2E662C8}"/>
                </a:ext>
              </a:extLst>
            </p:cNvPr>
            <p:cNvSpPr txBox="1"/>
            <p:nvPr/>
          </p:nvSpPr>
          <p:spPr>
            <a:xfrm>
              <a:off x="5100222" y="341098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y</a:t>
              </a:r>
              <a:endParaRPr lang="it-IT" dirty="0"/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34E72C20-AE74-4687-8CEB-A5288C7583DB}"/>
                </a:ext>
              </a:extLst>
            </p:cNvPr>
            <p:cNvGrpSpPr/>
            <p:nvPr/>
          </p:nvGrpSpPr>
          <p:grpSpPr>
            <a:xfrm>
              <a:off x="1752600" y="1178052"/>
              <a:ext cx="7555308" cy="2313393"/>
              <a:chOff x="1227667" y="1262162"/>
              <a:chExt cx="7555308" cy="2313393"/>
            </a:xfrm>
          </p:grpSpPr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6AEF7A54-1CBD-4124-B342-BD76FBD25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6560" y="1705903"/>
                <a:ext cx="48837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79E6CDA4-0729-4872-A126-F5F6A02CD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4346" y="1720396"/>
                <a:ext cx="1074198" cy="1297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ttore 2 23">
                <a:extLst>
                  <a:ext uri="{FF2B5EF4-FFF2-40B4-BE49-F238E27FC236}">
                    <a16:creationId xmlns:a16="http://schemas.microsoft.com/office/drawing/2014/main" id="{BCC7701A-6AD0-4A1C-8049-5CE0D9E4C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1188" y="1716645"/>
                <a:ext cx="884807" cy="1304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ttore 2 29">
                <a:extLst>
                  <a:ext uri="{FF2B5EF4-FFF2-40B4-BE49-F238E27FC236}">
                    <a16:creationId xmlns:a16="http://schemas.microsoft.com/office/drawing/2014/main" id="{D2CAA628-D6C4-4088-947E-D91C93DE6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0222" y="1716645"/>
                <a:ext cx="0" cy="1694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ADA40680-D765-40B4-A183-F65110A82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0222" y="3017636"/>
                <a:ext cx="0" cy="557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Arco 35">
                <a:extLst>
                  <a:ext uri="{FF2B5EF4-FFF2-40B4-BE49-F238E27FC236}">
                    <a16:creationId xmlns:a16="http://schemas.microsoft.com/office/drawing/2014/main" id="{6D54FDCD-E169-405E-9F39-3938A979F138}"/>
                  </a:ext>
                </a:extLst>
              </p:cNvPr>
              <p:cNvSpPr/>
              <p:nvPr/>
            </p:nvSpPr>
            <p:spPr>
              <a:xfrm rot="18116014" flipH="1" flipV="1">
                <a:off x="5065197" y="2517644"/>
                <a:ext cx="214111" cy="245521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ttangolo 36">
                    <a:extLst>
                      <a:ext uri="{FF2B5EF4-FFF2-40B4-BE49-F238E27FC236}">
                        <a16:creationId xmlns:a16="http://schemas.microsoft.com/office/drawing/2014/main" id="{B1A0FBBE-DF6B-48CF-8ACA-C64401C870C4}"/>
                      </a:ext>
                    </a:extLst>
                  </p:cNvPr>
                  <p:cNvSpPr/>
                  <p:nvPr/>
                </p:nvSpPr>
                <p:spPr>
                  <a:xfrm>
                    <a:off x="5076601" y="2683585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7" name="Rettangolo 36">
                    <a:extLst>
                      <a:ext uri="{FF2B5EF4-FFF2-40B4-BE49-F238E27FC236}">
                        <a16:creationId xmlns:a16="http://schemas.microsoft.com/office/drawing/2014/main" id="{B1A0FBBE-DF6B-48CF-8ACA-C64401C870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601" y="2683585"/>
                    <a:ext cx="36420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ttangolo 38">
                    <a:extLst>
                      <a:ext uri="{FF2B5EF4-FFF2-40B4-BE49-F238E27FC236}">
                        <a16:creationId xmlns:a16="http://schemas.microsoft.com/office/drawing/2014/main" id="{37193016-3BF5-4356-9305-66781EF8207F}"/>
                      </a:ext>
                    </a:extLst>
                  </p:cNvPr>
                  <p:cNvSpPr/>
                  <p:nvPr/>
                </p:nvSpPr>
                <p:spPr>
                  <a:xfrm>
                    <a:off x="3991991" y="2783853"/>
                    <a:ext cx="631455" cy="2994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39" name="Rettangolo 38">
                    <a:extLst>
                      <a:ext uri="{FF2B5EF4-FFF2-40B4-BE49-F238E27FC236}">
                        <a16:creationId xmlns:a16="http://schemas.microsoft.com/office/drawing/2014/main" id="{37193016-3BF5-4356-9305-66781EF820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991" y="2783853"/>
                    <a:ext cx="631455" cy="29944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ttangolo 39">
                    <a:extLst>
                      <a:ext uri="{FF2B5EF4-FFF2-40B4-BE49-F238E27FC236}">
                        <a16:creationId xmlns:a16="http://schemas.microsoft.com/office/drawing/2014/main" id="{B080CE89-6CCF-432C-9AF3-FE24FDF4E804}"/>
                      </a:ext>
                    </a:extLst>
                  </p:cNvPr>
                  <p:cNvSpPr/>
                  <p:nvPr/>
                </p:nvSpPr>
                <p:spPr>
                  <a:xfrm>
                    <a:off x="5548544" y="2913033"/>
                    <a:ext cx="696296" cy="29944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40" name="Rettangolo 39">
                    <a:extLst>
                      <a:ext uri="{FF2B5EF4-FFF2-40B4-BE49-F238E27FC236}">
                        <a16:creationId xmlns:a16="http://schemas.microsoft.com/office/drawing/2014/main" id="{B080CE89-6CCF-432C-9AF3-FE24FDF4E8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8544" y="2913033"/>
                    <a:ext cx="696296" cy="2994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ttangolo 40">
                    <a:extLst>
                      <a:ext uri="{FF2B5EF4-FFF2-40B4-BE49-F238E27FC236}">
                        <a16:creationId xmlns:a16="http://schemas.microsoft.com/office/drawing/2014/main" id="{582875AC-386F-4594-A609-99C99B54A93A}"/>
                      </a:ext>
                    </a:extLst>
                  </p:cNvPr>
                  <p:cNvSpPr/>
                  <p:nvPr/>
                </p:nvSpPr>
                <p:spPr>
                  <a:xfrm>
                    <a:off x="5061643" y="3022544"/>
                    <a:ext cx="416781" cy="2994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41" name="Rettangolo 40">
                    <a:extLst>
                      <a:ext uri="{FF2B5EF4-FFF2-40B4-BE49-F238E27FC236}">
                        <a16:creationId xmlns:a16="http://schemas.microsoft.com/office/drawing/2014/main" id="{582875AC-386F-4594-A609-99C99B54A9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1643" y="3022544"/>
                    <a:ext cx="416781" cy="29944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57684542-F6B1-4BAA-AF6F-ACC2BD5D8C94}"/>
                  </a:ext>
                </a:extLst>
              </p:cNvPr>
              <p:cNvSpPr/>
              <p:nvPr/>
            </p:nvSpPr>
            <p:spPr>
              <a:xfrm>
                <a:off x="4857825" y="1876914"/>
                <a:ext cx="2535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1200" dirty="0">
                    <a:latin typeface="Arial Narrow" panose="020B0606020202030204" pitchFamily="34" charset="0"/>
                  </a:rPr>
                  <a:t>y</a:t>
                </a: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3D9F225-9D79-4F62-BEFC-F96D6CFDFA2D}"/>
                  </a:ext>
                </a:extLst>
              </p:cNvPr>
              <p:cNvSpPr txBox="1"/>
              <p:nvPr/>
            </p:nvSpPr>
            <p:spPr>
              <a:xfrm>
                <a:off x="3086867" y="1397070"/>
                <a:ext cx="4897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+ + + + + + + + + + + + + + + + + + + + + + + + + + + +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5AC01DD-980F-4A94-9FD2-DFCBA42E0627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015" y="2104086"/>
                    <a:ext cx="11240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5AC01DD-980F-4A94-9FD2-DFCBA42E06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015" y="2104086"/>
                    <a:ext cx="112402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053" t="-25806" r="-842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C50480F-B0A8-43F8-AC36-ECBD1B548316}"/>
                  </a:ext>
                </a:extLst>
              </p:cNvPr>
              <p:cNvSpPr txBox="1"/>
              <p:nvPr/>
            </p:nvSpPr>
            <p:spPr>
              <a:xfrm>
                <a:off x="4847127" y="2332160"/>
                <a:ext cx="45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P</a:t>
                </a:r>
              </a:p>
            </p:txBody>
          </p: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AAC16FF-42EC-4E7E-9B29-6E3D58BC6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3844" y="1722892"/>
                <a:ext cx="497750" cy="7377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D233684-D4A0-41BB-8364-DF8B21C6CF4B}"/>
                  </a:ext>
                </a:extLst>
              </p:cNvPr>
              <p:cNvSpPr txBox="1"/>
              <p:nvPr/>
            </p:nvSpPr>
            <p:spPr>
              <a:xfrm>
                <a:off x="3198531" y="1262162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q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ttangolo 26">
                    <a:extLst>
                      <a:ext uri="{FF2B5EF4-FFF2-40B4-BE49-F238E27FC236}">
                        <a16:creationId xmlns:a16="http://schemas.microsoft.com/office/drawing/2014/main" id="{0D741D10-5184-4D9D-86CF-2E63328B461E}"/>
                      </a:ext>
                    </a:extLst>
                  </p:cNvPr>
                  <p:cNvSpPr/>
                  <p:nvPr/>
                </p:nvSpPr>
                <p:spPr>
                  <a:xfrm>
                    <a:off x="7841395" y="1465789"/>
                    <a:ext cx="46679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27" name="Rettangolo 26">
                    <a:extLst>
                      <a:ext uri="{FF2B5EF4-FFF2-40B4-BE49-F238E27FC236}">
                        <a16:creationId xmlns:a16="http://schemas.microsoft.com/office/drawing/2014/main" id="{0D741D10-5184-4D9D-86CF-2E63328B46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1395" y="1465789"/>
                    <a:ext cx="466794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ttangolo 43">
                    <a:extLst>
                      <a:ext uri="{FF2B5EF4-FFF2-40B4-BE49-F238E27FC236}">
                        <a16:creationId xmlns:a16="http://schemas.microsoft.com/office/drawing/2014/main" id="{92F01449-9CC9-43A2-B8C9-E23F4690A823}"/>
                      </a:ext>
                    </a:extLst>
                  </p:cNvPr>
                  <p:cNvSpPr/>
                  <p:nvPr/>
                </p:nvSpPr>
                <p:spPr>
                  <a:xfrm>
                    <a:off x="2558579" y="1465789"/>
                    <a:ext cx="40267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44" name="Rettangolo 43">
                    <a:extLst>
                      <a:ext uri="{FF2B5EF4-FFF2-40B4-BE49-F238E27FC236}">
                        <a16:creationId xmlns:a16="http://schemas.microsoft.com/office/drawing/2014/main" id="{92F01449-9CC9-43A2-B8C9-E23F4690A8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8579" y="1465789"/>
                    <a:ext cx="402674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CC29BE6E-2EEA-4AD3-B622-D10E92F5F5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9957" y="1546286"/>
                <a:ext cx="1" cy="2489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ttore diritto 44">
                <a:extLst>
                  <a:ext uri="{FF2B5EF4-FFF2-40B4-BE49-F238E27FC236}">
                    <a16:creationId xmlns:a16="http://schemas.microsoft.com/office/drawing/2014/main" id="{19126CAF-C142-4550-99FC-0BAA87E81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0572" y="1556874"/>
                <a:ext cx="1" cy="2489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nettore diritto 47">
                <a:extLst>
                  <a:ext uri="{FF2B5EF4-FFF2-40B4-BE49-F238E27FC236}">
                    <a16:creationId xmlns:a16="http://schemas.microsoft.com/office/drawing/2014/main" id="{1088C5E8-51B1-4F4D-B9B4-2573E6B7A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047" y="1517811"/>
                <a:ext cx="1" cy="2489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A424838A-A674-4860-8753-34BBC502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0309" y="1539161"/>
                <a:ext cx="1" cy="2489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A6AE4724-3B76-466B-AC72-A5CADF9D09FC}"/>
                  </a:ext>
                </a:extLst>
              </p:cNvPr>
              <p:cNvSpPr txBox="1"/>
              <p:nvPr/>
            </p:nvSpPr>
            <p:spPr>
              <a:xfrm>
                <a:off x="5430925" y="1262162"/>
                <a:ext cx="3744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dx’</a:t>
                </a:r>
              </a:p>
            </p:txBody>
          </p:sp>
          <p:cxnSp>
            <p:nvCxnSpPr>
              <p:cNvPr id="38" name="Connettore 2 37">
                <a:extLst>
                  <a:ext uri="{FF2B5EF4-FFF2-40B4-BE49-F238E27FC236}">
                    <a16:creationId xmlns:a16="http://schemas.microsoft.com/office/drawing/2014/main" id="{38EE2FDE-A03F-4F62-A77B-1D91E0861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7667" y="1705903"/>
                <a:ext cx="75553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C097E4D9-7234-4E86-81DD-68E61DF81A6F}"/>
                  </a:ext>
                </a:extLst>
              </p:cNvPr>
              <p:cNvSpPr txBox="1"/>
              <p:nvPr/>
            </p:nvSpPr>
            <p:spPr>
              <a:xfrm>
                <a:off x="8526299" y="1400661"/>
                <a:ext cx="2471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>
                    <a:latin typeface="Arial Narrow" panose="020B0606020202030204" pitchFamily="34" charset="0"/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19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9590-DC14-481C-BA51-26CDE7576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921" y="197225"/>
            <a:ext cx="9946695" cy="635150"/>
          </a:xfrm>
        </p:spPr>
        <p:txBody>
          <a:bodyPr>
            <a:normAutofit fontScale="90000"/>
          </a:bodyPr>
          <a:lstStyle/>
          <a:p>
            <a:r>
              <a:rPr lang="it-IT" sz="4000" cap="all" dirty="0">
                <a:solidFill>
                  <a:schemeClr val="accent1"/>
                </a:solidFill>
                <a:latin typeface="Bahnschrift" panose="020B0502040204020203" pitchFamily="34" charset="0"/>
              </a:rPr>
              <a:t>Anello sottile uniformemente carico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D41E7-49FE-4DF1-83B3-F8854144C922}"/>
                  </a:ext>
                </a:extLst>
              </p:cNvPr>
              <p:cNvSpPr txBox="1"/>
              <p:nvPr/>
            </p:nvSpPr>
            <p:spPr>
              <a:xfrm>
                <a:off x="548150" y="2547192"/>
                <a:ext cx="4734501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sSup>
                            <m:sSupPr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D41E7-49FE-4DF1-83B3-F885414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50" y="2547192"/>
                <a:ext cx="4734501" cy="698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02E9738-33AB-40CA-9333-79942F2B824D}"/>
              </a:ext>
            </a:extLst>
          </p:cNvPr>
          <p:cNvSpPr/>
          <p:nvPr/>
        </p:nvSpPr>
        <p:spPr>
          <a:xfrm>
            <a:off x="6534476" y="4789326"/>
            <a:ext cx="291198" cy="268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7CA341C5-C294-405B-B706-6FD8C5FC9F21}"/>
                  </a:ext>
                </a:extLst>
              </p:cNvPr>
              <p:cNvSpPr/>
              <p:nvPr/>
            </p:nvSpPr>
            <p:spPr>
              <a:xfrm>
                <a:off x="7549807" y="4425067"/>
                <a:ext cx="3687676" cy="1036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 2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7CA341C5-C294-405B-B706-6FD8C5FC9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807" y="4425067"/>
                <a:ext cx="3687676" cy="1036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7C0F79-83B4-4634-A16F-22AEF608F391}"/>
                  </a:ext>
                </a:extLst>
              </p:cNvPr>
              <p:cNvSpPr txBox="1"/>
              <p:nvPr/>
            </p:nvSpPr>
            <p:spPr>
              <a:xfrm>
                <a:off x="4135713" y="5570433"/>
                <a:ext cx="3085499" cy="6680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⃗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7C0F79-83B4-4634-A16F-22AEF608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713" y="5570433"/>
                <a:ext cx="3085499" cy="668068"/>
              </a:xfrm>
              <a:prstGeom prst="rect">
                <a:avLst/>
              </a:prstGeom>
              <a:blipFill>
                <a:blip r:embed="rId5"/>
                <a:stretch>
                  <a:fillRect t="-63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A86769A6-3623-4D47-A588-9D208B78365D}"/>
              </a:ext>
            </a:extLst>
          </p:cNvPr>
          <p:cNvCxnSpPr/>
          <p:nvPr/>
        </p:nvCxnSpPr>
        <p:spPr>
          <a:xfrm>
            <a:off x="812799" y="4359647"/>
            <a:ext cx="102920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6DDF7F5-D4FE-40C3-82D2-C75DA5C238FB}"/>
                  </a:ext>
                </a:extLst>
              </p:cNvPr>
              <p:cNvSpPr txBox="1"/>
              <p:nvPr/>
            </p:nvSpPr>
            <p:spPr>
              <a:xfrm>
                <a:off x="544997" y="3318175"/>
                <a:ext cx="6912405" cy="111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nary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6DDF7F5-D4FE-40C3-82D2-C75DA5C23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97" y="3318175"/>
                <a:ext cx="6912405" cy="11119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63CE280-3FED-4AF1-A78F-BEFB32C79998}"/>
                  </a:ext>
                </a:extLst>
              </p:cNvPr>
              <p:cNvSpPr txBox="1"/>
              <p:nvPr/>
            </p:nvSpPr>
            <p:spPr>
              <a:xfrm>
                <a:off x="5444627" y="2621897"/>
                <a:ext cx="51322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Bahnschrift" panose="020B0502040204020203" pitchFamily="34" charset="0"/>
                  </a:rPr>
                  <a:t>È la componente lungo z del campo dovuto ad ogni elemento infinitesimo di filo contenente la carica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𝑑𝑞</m:t>
                    </m:r>
                  </m:oMath>
                </a14:m>
                <a:endParaRPr lang="it-IT" sz="16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63CE280-3FED-4AF1-A78F-BEFB32C7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627" y="2621897"/>
                <a:ext cx="5132228" cy="584775"/>
              </a:xfrm>
              <a:prstGeom prst="rect">
                <a:avLst/>
              </a:prstGeom>
              <a:blipFill>
                <a:blip r:embed="rId9"/>
                <a:stretch>
                  <a:fillRect l="-594" t="-3125"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o 32">
            <a:extLst>
              <a:ext uri="{FF2B5EF4-FFF2-40B4-BE49-F238E27FC236}">
                <a16:creationId xmlns:a16="http://schemas.microsoft.com/office/drawing/2014/main" id="{BF07E0BD-0AA0-42A8-9F92-B327CC5FA0B5}"/>
              </a:ext>
            </a:extLst>
          </p:cNvPr>
          <p:cNvGrpSpPr/>
          <p:nvPr/>
        </p:nvGrpSpPr>
        <p:grpSpPr>
          <a:xfrm>
            <a:off x="125290" y="4588612"/>
            <a:ext cx="5605662" cy="699102"/>
            <a:chOff x="137547" y="4701590"/>
            <a:chExt cx="5605662" cy="699102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94AD2D3-D6AD-461A-AC24-AB725C3F2953}"/>
                </a:ext>
              </a:extLst>
            </p:cNvPr>
            <p:cNvSpPr txBox="1"/>
            <p:nvPr/>
          </p:nvSpPr>
          <p:spPr>
            <a:xfrm>
              <a:off x="137547" y="479892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Bahnschrift" panose="020B0502040204020203" pitchFamily="34" charset="0"/>
                </a:rPr>
                <a:t>ma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E3EB6F07-E3BA-4D88-A826-B272BC16E378}"/>
                    </a:ext>
                  </a:extLst>
                </p:cNvPr>
                <p:cNvSpPr txBox="1"/>
                <p:nvPr/>
              </p:nvSpPr>
              <p:spPr>
                <a:xfrm>
                  <a:off x="709383" y="4798925"/>
                  <a:ext cx="19271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E3EB6F07-E3BA-4D88-A826-B272BC16E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3" y="4798925"/>
                  <a:ext cx="1927194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582" t="-1667" r="-94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2D317C07-87A9-4D9D-9B5B-F94194EA91C5}"/>
                    </a:ext>
                  </a:extLst>
                </p:cNvPr>
                <p:cNvSpPr txBox="1"/>
                <p:nvPr/>
              </p:nvSpPr>
              <p:spPr>
                <a:xfrm>
                  <a:off x="3301835" y="4701590"/>
                  <a:ext cx="2441374" cy="6991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p>
                                  <m:sSup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2D317C07-87A9-4D9D-9B5B-F94194EA9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835" y="4701590"/>
                  <a:ext cx="2441374" cy="69910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0E2BB255-9338-4C68-9AC0-608398BEAF7E}"/>
                </a:ext>
              </a:extLst>
            </p:cNvPr>
            <p:cNvSpPr/>
            <p:nvPr/>
          </p:nvSpPr>
          <p:spPr>
            <a:xfrm>
              <a:off x="2810612" y="4798925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latin typeface="Bahnschrift" panose="020B0502040204020203" pitchFamily="34" charset="0"/>
                </a:rPr>
                <a:t>e</a:t>
              </a:r>
              <a:endParaRPr lang="it-IT" dirty="0"/>
            </a:p>
          </p:txBody>
        </p:sp>
      </p:grpSp>
      <p:sp>
        <p:nvSpPr>
          <p:cNvPr id="87" name="Rettangolo 86">
            <a:extLst>
              <a:ext uri="{FF2B5EF4-FFF2-40B4-BE49-F238E27FC236}">
                <a16:creationId xmlns:a16="http://schemas.microsoft.com/office/drawing/2014/main" id="{F22D3C67-57BC-459B-AA66-1C0175413F5F}"/>
              </a:ext>
            </a:extLst>
          </p:cNvPr>
          <p:cNvSpPr/>
          <p:nvPr/>
        </p:nvSpPr>
        <p:spPr>
          <a:xfrm>
            <a:off x="1335767" y="5676190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Oppure usando la (1)</a:t>
            </a:r>
            <a:endParaRPr lang="it-IT" dirty="0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D74D2D7-9DCE-49D0-A1B3-9ED273723568}"/>
              </a:ext>
            </a:extLst>
          </p:cNvPr>
          <p:cNvGrpSpPr/>
          <p:nvPr/>
        </p:nvGrpSpPr>
        <p:grpSpPr>
          <a:xfrm>
            <a:off x="137547" y="912893"/>
            <a:ext cx="10286783" cy="1683225"/>
            <a:chOff x="137547" y="912893"/>
            <a:chExt cx="10286783" cy="1683225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68E0DB7-7248-4C2C-8F9A-59DC7A968378}"/>
                </a:ext>
              </a:extLst>
            </p:cNvPr>
            <p:cNvSpPr txBox="1"/>
            <p:nvPr/>
          </p:nvSpPr>
          <p:spPr>
            <a:xfrm>
              <a:off x="3631588" y="221332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ttangolo 51">
                  <a:extLst>
                    <a:ext uri="{FF2B5EF4-FFF2-40B4-BE49-F238E27FC236}">
                      <a16:creationId xmlns:a16="http://schemas.microsoft.com/office/drawing/2014/main" id="{EF9549B0-0953-49C7-8702-4F9EF7174C58}"/>
                    </a:ext>
                  </a:extLst>
                </p:cNvPr>
                <p:cNvSpPr/>
                <p:nvPr/>
              </p:nvSpPr>
              <p:spPr>
                <a:xfrm>
                  <a:off x="3614965" y="2319119"/>
                  <a:ext cx="46217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>
            <p:sp>
              <p:nvSpPr>
                <p:cNvPr id="52" name="Rettangolo 51">
                  <a:extLst>
                    <a:ext uri="{FF2B5EF4-FFF2-40B4-BE49-F238E27FC236}">
                      <a16:creationId xmlns:a16="http://schemas.microsoft.com/office/drawing/2014/main" id="{EF9549B0-0953-49C7-8702-4F9EF7174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965" y="2319119"/>
                  <a:ext cx="462178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4BC0F746-EC46-4B19-9AA1-7B28A44D8C64}"/>
                    </a:ext>
                  </a:extLst>
                </p:cNvPr>
                <p:cNvSpPr txBox="1"/>
                <p:nvPr/>
              </p:nvSpPr>
              <p:spPr>
                <a:xfrm>
                  <a:off x="794874" y="1399857"/>
                  <a:ext cx="1180258" cy="632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it-IT" sz="2400" dirty="0"/>
                </a:p>
              </p:txBody>
            </p:sp>
          </mc:Choice>
          <mc:Fallback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4BC0F746-EC46-4B19-9AA1-7B28A44D8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874" y="1399857"/>
                  <a:ext cx="1180258" cy="63248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86502894-0DD9-4821-ACB4-5A5196BBBA7D}"/>
                </a:ext>
              </a:extLst>
            </p:cNvPr>
            <p:cNvSpPr/>
            <p:nvPr/>
          </p:nvSpPr>
          <p:spPr>
            <a:xfrm>
              <a:off x="3434080" y="1168400"/>
              <a:ext cx="723397" cy="11779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E94807DA-C6D1-4DEE-9151-08DB83377F6C}"/>
                </a:ext>
              </a:extLst>
            </p:cNvPr>
            <p:cNvSpPr txBox="1"/>
            <p:nvPr/>
          </p:nvSpPr>
          <p:spPr>
            <a:xfrm>
              <a:off x="3710634" y="92152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EBB688F-D035-4C9F-967A-3831BDE77327}"/>
                </a:ext>
              </a:extLst>
            </p:cNvPr>
            <p:cNvSpPr txBox="1"/>
            <p:nvPr/>
          </p:nvSpPr>
          <p:spPr>
            <a:xfrm>
              <a:off x="3525017" y="98373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110A4AC-0555-4C43-815E-0792280C0C9B}"/>
                </a:ext>
              </a:extLst>
            </p:cNvPr>
            <p:cNvSpPr txBox="1"/>
            <p:nvPr/>
          </p:nvSpPr>
          <p:spPr>
            <a:xfrm>
              <a:off x="3406042" y="111826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6E3C3C6-65F9-4558-A0EE-B838A1823A6D}"/>
                </a:ext>
              </a:extLst>
            </p:cNvPr>
            <p:cNvSpPr txBox="1"/>
            <p:nvPr/>
          </p:nvSpPr>
          <p:spPr>
            <a:xfrm>
              <a:off x="3336358" y="129673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F7E0C11-2E0B-4ECF-8177-9CD9DD9D1523}"/>
                </a:ext>
              </a:extLst>
            </p:cNvPr>
            <p:cNvSpPr txBox="1"/>
            <p:nvPr/>
          </p:nvSpPr>
          <p:spPr>
            <a:xfrm>
              <a:off x="3304539" y="151005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2369CFE-43A2-434A-9181-C7F6BCCAC3CC}"/>
                </a:ext>
              </a:extLst>
            </p:cNvPr>
            <p:cNvSpPr txBox="1"/>
            <p:nvPr/>
          </p:nvSpPr>
          <p:spPr>
            <a:xfrm>
              <a:off x="3313498" y="172599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4FEDA2E-22C5-4ED3-9ADA-3C5824060C36}"/>
                </a:ext>
              </a:extLst>
            </p:cNvPr>
            <p:cNvSpPr txBox="1"/>
            <p:nvPr/>
          </p:nvSpPr>
          <p:spPr>
            <a:xfrm>
              <a:off x="3365193" y="191798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3A9FD50-4493-4314-8548-5DA0EE59928E}"/>
                </a:ext>
              </a:extLst>
            </p:cNvPr>
            <p:cNvSpPr txBox="1"/>
            <p:nvPr/>
          </p:nvSpPr>
          <p:spPr>
            <a:xfrm>
              <a:off x="3469028" y="211078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6701F25-40FC-4327-A215-1428E63DFDB0}"/>
                </a:ext>
              </a:extLst>
            </p:cNvPr>
            <p:cNvSpPr txBox="1"/>
            <p:nvPr/>
          </p:nvSpPr>
          <p:spPr>
            <a:xfrm>
              <a:off x="3871672" y="217803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B6A41F51-5848-4909-B65A-6E85C531A1D7}"/>
                </a:ext>
              </a:extLst>
            </p:cNvPr>
            <p:cNvSpPr txBox="1"/>
            <p:nvPr/>
          </p:nvSpPr>
          <p:spPr>
            <a:xfrm>
              <a:off x="4014574" y="200867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0A44538-21A8-4796-BD74-954EA16AA281}"/>
                </a:ext>
              </a:extLst>
            </p:cNvPr>
            <p:cNvSpPr txBox="1"/>
            <p:nvPr/>
          </p:nvSpPr>
          <p:spPr>
            <a:xfrm>
              <a:off x="4111756" y="181886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B1CE5AED-140B-4DE5-946C-0E75837CEA00}"/>
                </a:ext>
              </a:extLst>
            </p:cNvPr>
            <p:cNvSpPr txBox="1"/>
            <p:nvPr/>
          </p:nvSpPr>
          <p:spPr>
            <a:xfrm>
              <a:off x="4134926" y="163388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51971205-3F59-4EDD-96FA-BB5280B5C580}"/>
                </a:ext>
              </a:extLst>
            </p:cNvPr>
            <p:cNvSpPr txBox="1"/>
            <p:nvPr/>
          </p:nvSpPr>
          <p:spPr>
            <a:xfrm>
              <a:off x="4106888" y="139965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A6142DA-4DE3-4276-AD90-1D73BDE32D91}"/>
                </a:ext>
              </a:extLst>
            </p:cNvPr>
            <p:cNvSpPr txBox="1"/>
            <p:nvPr/>
          </p:nvSpPr>
          <p:spPr>
            <a:xfrm>
              <a:off x="4035168" y="114478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C02A4B05-3DA7-43BD-A6B3-D8F551DF2747}"/>
                </a:ext>
              </a:extLst>
            </p:cNvPr>
            <p:cNvSpPr txBox="1"/>
            <p:nvPr/>
          </p:nvSpPr>
          <p:spPr>
            <a:xfrm>
              <a:off x="3915373" y="100249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2869A043-4D6F-46E3-A3F9-0EDE42AD79B5}"/>
                </a:ext>
              </a:extLst>
            </p:cNvPr>
            <p:cNvCxnSpPr>
              <a:cxnSpLocks/>
            </p:cNvCxnSpPr>
            <p:nvPr/>
          </p:nvCxnSpPr>
          <p:spPr>
            <a:xfrm>
              <a:off x="3777254" y="1740327"/>
              <a:ext cx="3646750" cy="22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C49B78F1-922E-4FD8-B3D5-F70F57F4DC18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3795779" y="1168400"/>
              <a:ext cx="2503338" cy="934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BD89FDE0-D049-42D4-B05F-31F89BF1A2E6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3677307" y="1370555"/>
              <a:ext cx="2659132" cy="102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F2F4D5A6-ED2C-49B7-A36E-876F6BECBEFA}"/>
                </a:ext>
              </a:extLst>
            </p:cNvPr>
            <p:cNvSpPr/>
            <p:nvPr/>
          </p:nvSpPr>
          <p:spPr>
            <a:xfrm>
              <a:off x="5353187" y="173236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6CA7196F-0A0F-44D7-A9E4-7AEB07710D00}"/>
                    </a:ext>
                  </a:extLst>
                </p:cNvPr>
                <p:cNvSpPr txBox="1"/>
                <p:nvPr/>
              </p:nvSpPr>
              <p:spPr>
                <a:xfrm>
                  <a:off x="8718927" y="1607388"/>
                  <a:ext cx="170540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6CA7196F-0A0F-44D7-A9E4-7AEB0771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927" y="1607388"/>
                  <a:ext cx="1705403" cy="310598"/>
                </a:xfrm>
                <a:prstGeom prst="rect">
                  <a:avLst/>
                </a:prstGeom>
                <a:blipFill>
                  <a:blip r:embed="rId17"/>
                  <a:stretch>
                    <a:fillRect l="-2857" r="-1071" b="-1372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68346D40-A8A1-4A9F-8EA5-CB0E22AAC563}"/>
                    </a:ext>
                  </a:extLst>
                </p:cNvPr>
                <p:cNvSpPr txBox="1"/>
                <p:nvPr/>
              </p:nvSpPr>
              <p:spPr>
                <a:xfrm>
                  <a:off x="3777254" y="912893"/>
                  <a:ext cx="27392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68346D40-A8A1-4A9F-8EA5-CB0E22AAC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254" y="912893"/>
                  <a:ext cx="27392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20000" t="-3333" r="-2222" b="-3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5B98AF18-B68D-4CD1-ABE1-387662BBE96B}"/>
                </a:ext>
              </a:extLst>
            </p:cNvPr>
            <p:cNvCxnSpPr>
              <a:cxnSpLocks/>
            </p:cNvCxnSpPr>
            <p:nvPr/>
          </p:nvCxnSpPr>
          <p:spPr>
            <a:xfrm>
              <a:off x="3774488" y="1740327"/>
              <a:ext cx="1" cy="6059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D517CFCA-BED8-408D-B0C6-D81343CA44AA}"/>
                </a:ext>
              </a:extLst>
            </p:cNvPr>
            <p:cNvSpPr txBox="1"/>
            <p:nvPr/>
          </p:nvSpPr>
          <p:spPr>
            <a:xfrm>
              <a:off x="3670244" y="1493088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O</a:t>
              </a: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AEC9AF67-0136-444B-B05E-1900FDD24314}"/>
                </a:ext>
              </a:extLst>
            </p:cNvPr>
            <p:cNvSpPr txBox="1"/>
            <p:nvPr/>
          </p:nvSpPr>
          <p:spPr>
            <a:xfrm>
              <a:off x="3549695" y="1860008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R</a:t>
              </a:r>
            </a:p>
          </p:txBody>
        </p: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D380B275-FF3E-4C40-B675-D35B325B9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4810" y="1848682"/>
              <a:ext cx="1105913" cy="14183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17B18B7C-FDFC-4CFE-88B6-967263A68584}"/>
                </a:ext>
              </a:extLst>
            </p:cNvPr>
            <p:cNvSpPr txBox="1"/>
            <p:nvPr/>
          </p:nvSpPr>
          <p:spPr>
            <a:xfrm>
              <a:off x="4465487" y="1767345"/>
              <a:ext cx="45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z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078D74AC-81F7-4DB8-95CF-AEB4363532A9}"/>
                </a:ext>
              </a:extLst>
            </p:cNvPr>
            <p:cNvSpPr txBox="1"/>
            <p:nvPr/>
          </p:nvSpPr>
          <p:spPr>
            <a:xfrm>
              <a:off x="4532980" y="125609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</a:t>
              </a:r>
            </a:p>
          </p:txBody>
        </p:sp>
        <p:sp>
          <p:nvSpPr>
            <p:cNvPr id="65" name="Arco 64">
              <a:extLst>
                <a:ext uri="{FF2B5EF4-FFF2-40B4-BE49-F238E27FC236}">
                  <a16:creationId xmlns:a16="http://schemas.microsoft.com/office/drawing/2014/main" id="{BCF93CD1-6100-4952-8B14-5B73392F48B4}"/>
                </a:ext>
              </a:extLst>
            </p:cNvPr>
            <p:cNvSpPr/>
            <p:nvPr/>
          </p:nvSpPr>
          <p:spPr>
            <a:xfrm flipH="1">
              <a:off x="4843374" y="1616199"/>
              <a:ext cx="300385" cy="369331"/>
            </a:xfrm>
            <a:prstGeom prst="arc">
              <a:avLst>
                <a:gd name="adj1" fmla="val 16200000"/>
                <a:gd name="adj2" fmla="val 2007204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94739E00-1B83-4196-9714-8A157256726C}"/>
                    </a:ext>
                  </a:extLst>
                </p:cNvPr>
                <p:cNvSpPr/>
                <p:nvPr/>
              </p:nvSpPr>
              <p:spPr>
                <a:xfrm>
                  <a:off x="4613422" y="1516425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it-IT" sz="1200" dirty="0"/>
                </a:p>
              </p:txBody>
            </p:sp>
          </mc:Choice>
          <mc:Fallback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94739E00-1B83-4196-9714-8A1572567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422" y="1516425"/>
                  <a:ext cx="304891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7092AB79-9379-43D4-B2DB-C4C2E8E63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3711" y="1332424"/>
              <a:ext cx="6695" cy="8112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2E87937E-68A0-41D3-9E5F-782C7554C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491" y="1467380"/>
              <a:ext cx="230664" cy="98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BFC3395A-60E0-410D-8980-FD7866CDA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2651" y="1529902"/>
              <a:ext cx="230664" cy="98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ttore diritto 74">
              <a:extLst>
                <a:ext uri="{FF2B5EF4-FFF2-40B4-BE49-F238E27FC236}">
                  <a16:creationId xmlns:a16="http://schemas.microsoft.com/office/drawing/2014/main" id="{91D3E49C-7B61-4A7E-BB3F-C8544B486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587" y="1844021"/>
              <a:ext cx="230664" cy="98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CB6967E1-E86F-46DC-89FF-72265A3F4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2651" y="1912618"/>
              <a:ext cx="230664" cy="980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ttangolo 76">
                  <a:extLst>
                    <a:ext uri="{FF2B5EF4-FFF2-40B4-BE49-F238E27FC236}">
                      <a16:creationId xmlns:a16="http://schemas.microsoft.com/office/drawing/2014/main" id="{B73BD537-F3E7-4520-A2DE-E6F2B2439DF9}"/>
                    </a:ext>
                  </a:extLst>
                </p:cNvPr>
                <p:cNvSpPr/>
                <p:nvPr/>
              </p:nvSpPr>
              <p:spPr>
                <a:xfrm>
                  <a:off x="6072164" y="1435049"/>
                  <a:ext cx="505908" cy="3339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>
            <p:sp>
              <p:nvSpPr>
                <p:cNvPr id="77" name="Rettangolo 76">
                  <a:extLst>
                    <a:ext uri="{FF2B5EF4-FFF2-40B4-BE49-F238E27FC236}">
                      <a16:creationId xmlns:a16="http://schemas.microsoft.com/office/drawing/2014/main" id="{B73BD537-F3E7-4520-A2DE-E6F2B2439D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4" y="1435049"/>
                  <a:ext cx="505908" cy="33393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ttore 2 78">
              <a:extLst>
                <a:ext uri="{FF2B5EF4-FFF2-40B4-BE49-F238E27FC236}">
                  <a16:creationId xmlns:a16="http://schemas.microsoft.com/office/drawing/2014/main" id="{C1D3ABA1-AB8D-4B1F-B2DC-4DFC5886A70B}"/>
                </a:ext>
              </a:extLst>
            </p:cNvPr>
            <p:cNvCxnSpPr>
              <a:cxnSpLocks/>
            </p:cNvCxnSpPr>
            <p:nvPr/>
          </p:nvCxnSpPr>
          <p:spPr>
            <a:xfrm>
              <a:off x="5383002" y="1745369"/>
              <a:ext cx="2644167" cy="18052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ttangolo 82">
                  <a:extLst>
                    <a:ext uri="{FF2B5EF4-FFF2-40B4-BE49-F238E27FC236}">
                      <a16:creationId xmlns:a16="http://schemas.microsoft.com/office/drawing/2014/main" id="{5674A739-68CD-49C8-8B46-94A5B8B758D1}"/>
                    </a:ext>
                  </a:extLst>
                </p:cNvPr>
                <p:cNvSpPr/>
                <p:nvPr/>
              </p:nvSpPr>
              <p:spPr>
                <a:xfrm>
                  <a:off x="5652011" y="1960439"/>
                  <a:ext cx="471026" cy="29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>
            <p:sp>
              <p:nvSpPr>
                <p:cNvPr id="83" name="Rettangolo 82">
                  <a:extLst>
                    <a:ext uri="{FF2B5EF4-FFF2-40B4-BE49-F238E27FC236}">
                      <a16:creationId xmlns:a16="http://schemas.microsoft.com/office/drawing/2014/main" id="{5674A739-68CD-49C8-8B46-94A5B8B75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011" y="1960439"/>
                  <a:ext cx="471026" cy="29944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ttangolo 83">
                  <a:extLst>
                    <a:ext uri="{FF2B5EF4-FFF2-40B4-BE49-F238E27FC236}">
                      <a16:creationId xmlns:a16="http://schemas.microsoft.com/office/drawing/2014/main" id="{EB15F84C-E0B3-47E1-BACB-9ACE450774D2}"/>
                    </a:ext>
                  </a:extLst>
                </p:cNvPr>
                <p:cNvSpPr/>
                <p:nvPr/>
              </p:nvSpPr>
              <p:spPr>
                <a:xfrm>
                  <a:off x="5692652" y="1208231"/>
                  <a:ext cx="474617" cy="29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>
            <p:sp>
              <p:nvSpPr>
                <p:cNvPr id="84" name="Rettangolo 83">
                  <a:extLst>
                    <a:ext uri="{FF2B5EF4-FFF2-40B4-BE49-F238E27FC236}">
                      <a16:creationId xmlns:a16="http://schemas.microsoft.com/office/drawing/2014/main" id="{EB15F84C-E0B3-47E1-BACB-9ACE450774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52" y="1208231"/>
                  <a:ext cx="474617" cy="29944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949BD3EE-31FD-4A9A-B767-C2E958E62CE1}"/>
                </a:ext>
              </a:extLst>
            </p:cNvPr>
            <p:cNvSpPr txBox="1"/>
            <p:nvPr/>
          </p:nvSpPr>
          <p:spPr>
            <a:xfrm>
              <a:off x="5243456" y="1710787"/>
              <a:ext cx="45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P</a:t>
              </a:r>
            </a:p>
          </p:txBody>
        </p: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DC0A8F85-D8B7-4E94-B0F4-70413D5F260E}"/>
                </a:ext>
              </a:extLst>
            </p:cNvPr>
            <p:cNvSpPr/>
            <p:nvPr/>
          </p:nvSpPr>
          <p:spPr>
            <a:xfrm>
              <a:off x="137547" y="1479954"/>
              <a:ext cx="5950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2400" dirty="0"/>
                <a:t>(1) </a:t>
              </a:r>
            </a:p>
          </p:txBody>
        </p: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CA60747E-1FE4-4ED3-A1EE-F1973F725BE9}"/>
                </a:ext>
              </a:extLst>
            </p:cNvPr>
            <p:cNvCxnSpPr/>
            <p:nvPr/>
          </p:nvCxnSpPr>
          <p:spPr>
            <a:xfrm>
              <a:off x="6299117" y="1353066"/>
              <a:ext cx="999150" cy="37930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3F9B76CB-474D-401B-93E9-F89ED0A7F428}"/>
                </a:ext>
              </a:extLst>
            </p:cNvPr>
            <p:cNvCxnSpPr/>
            <p:nvPr/>
          </p:nvCxnSpPr>
          <p:spPr>
            <a:xfrm flipV="1">
              <a:off x="6296220" y="1793424"/>
              <a:ext cx="1004437" cy="3057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11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4" grpId="0" animBg="1"/>
      <p:bldP spid="8" grpId="0"/>
      <p:bldP spid="7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E29631-5953-4B8C-938C-FF9B0D4C5FA1}"/>
              </a:ext>
            </a:extLst>
          </p:cNvPr>
          <p:cNvSpPr txBox="1"/>
          <p:nvPr/>
        </p:nvSpPr>
        <p:spPr>
          <a:xfrm>
            <a:off x="4268746" y="351876"/>
            <a:ext cx="3407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accent1"/>
                </a:solidFill>
              </a:rPr>
              <a:t>OSSERVAZIONI</a:t>
            </a:r>
            <a:endParaRPr lang="it-IT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4A7BCF6-AC31-4E64-8600-5D0BB8F63569}"/>
                  </a:ext>
                </a:extLst>
              </p:cNvPr>
              <p:cNvSpPr txBox="1"/>
              <p:nvPr/>
            </p:nvSpPr>
            <p:spPr>
              <a:xfrm>
                <a:off x="586032" y="1187777"/>
                <a:ext cx="11019934" cy="1068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it-IT" sz="2000" dirty="0"/>
                  <a:t>IL CAMPO È PARALLELO E CONCORDE ALL’ ASSE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000" dirty="0"/>
                  <a:t> PER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t-IT" sz="2000" dirty="0"/>
                  <a:t> E DISCORDE PER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it-IT" sz="2000" dirty="0"/>
              </a:p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it-IT" sz="2000" dirty="0"/>
                  <a:t>IL CAMPO È NULLO AL CENTRO DELL’ANELLO</a:t>
                </a:r>
              </a:p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it-IT" sz="2000" dirty="0"/>
                  <a:t>NEI PUNTI A GRANDE DISTANZA DAL CENTRO OVVERO PER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≫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4A7BCF6-AC31-4E64-8600-5D0BB8F6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32" y="1187777"/>
                <a:ext cx="11019934" cy="1068690"/>
              </a:xfrm>
              <a:prstGeom prst="rect">
                <a:avLst/>
              </a:prstGeom>
              <a:blipFill>
                <a:blip r:embed="rId2"/>
                <a:stretch>
                  <a:fillRect l="-608" b="-9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091DFF0D-1E79-4158-85D2-52D09237819B}"/>
                  </a:ext>
                </a:extLst>
              </p:cNvPr>
              <p:cNvSpPr/>
              <p:nvPr/>
            </p:nvSpPr>
            <p:spPr>
              <a:xfrm>
                <a:off x="7334314" y="2866376"/>
                <a:ext cx="3341043" cy="82747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≫</m:t>
                          </m:r>
                          <m:r>
                            <a:rPr lang="it-IT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it-IT" sz="2800" i="1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800" i="1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800" i="1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it-IT" sz="2800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800" i="1">
                                  <a:ln>
                                    <a:noFill/>
                                  </a:ln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800" i="1">
                          <a:ln>
                            <a:noFill/>
                          </a:ln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091DFF0D-1E79-4158-85D2-52D092378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314" y="2866376"/>
                <a:ext cx="3341043" cy="82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279F5ED7-76E4-44F8-A2E9-883D52FCE0EA}"/>
              </a:ext>
            </a:extLst>
          </p:cNvPr>
          <p:cNvSpPr/>
          <p:nvPr/>
        </p:nvSpPr>
        <p:spPr>
          <a:xfrm>
            <a:off x="5523717" y="2976062"/>
            <a:ext cx="954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i="1" dirty="0"/>
              <a:t>diventa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CB2E15BB-EBF1-40F1-BF86-D4A8097A7D30}"/>
                  </a:ext>
                </a:extLst>
              </p:cNvPr>
              <p:cNvSpPr/>
              <p:nvPr/>
            </p:nvSpPr>
            <p:spPr>
              <a:xfrm>
                <a:off x="1002228" y="2794876"/>
                <a:ext cx="4339842" cy="99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8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it-IT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it-IT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it-IT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it-IT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CB2E15BB-EBF1-40F1-BF86-D4A8097A7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28" y="2794876"/>
                <a:ext cx="4339842" cy="995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E8DAA3-A49E-4DD0-BF63-3A4DBB9D4C81}"/>
              </a:ext>
            </a:extLst>
          </p:cNvPr>
          <p:cNvSpPr txBox="1"/>
          <p:nvPr/>
        </p:nvSpPr>
        <p:spPr>
          <a:xfrm>
            <a:off x="647307" y="4509743"/>
            <a:ext cx="10897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SOLO IN QUESTO CASO NON SI DISTINGUE PIÙ LA STRUTTURA DELL’ANELLO E IL CAMPO, CONCORDE A DESTRA E DISCORDE A SINISTRA, SEMBRERÀ PRODOTTO DA UNA SOLA CARICA POSTA NEL SUO CENTRO</a:t>
            </a:r>
          </a:p>
        </p:txBody>
      </p:sp>
    </p:spTree>
    <p:extLst>
      <p:ext uri="{BB962C8B-B14F-4D97-AF65-F5344CB8AC3E}">
        <p14:creationId xmlns:p14="http://schemas.microsoft.com/office/powerpoint/2010/main" val="6095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C3A6FD-4F84-4E4F-93DE-5090E71F0E55}"/>
              </a:ext>
            </a:extLst>
          </p:cNvPr>
          <p:cNvSpPr/>
          <p:nvPr/>
        </p:nvSpPr>
        <p:spPr>
          <a:xfrm>
            <a:off x="2029005" y="95781"/>
            <a:ext cx="8926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dirty="0">
                <a:solidFill>
                  <a:schemeClr val="accent1"/>
                </a:solidFill>
              </a:rPr>
              <a:t>DISCO SOTTILE UNIFORMEMENTE CARICO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A0714F1-1DD2-4CEF-9A10-8CC0105CE192}"/>
                  </a:ext>
                </a:extLst>
              </p:cNvPr>
              <p:cNvSpPr txBox="1"/>
              <p:nvPr/>
            </p:nvSpPr>
            <p:spPr>
              <a:xfrm>
                <a:off x="6035749" y="1965932"/>
                <a:ext cx="6359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Isoliamo una corona circolare compresa tra</a:t>
                </a:r>
                <a:r>
                  <a:rPr lang="it-IT" i="1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ovvero un anello di superficie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𝑑𝑟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contiene una carica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dr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9A0714F1-1DD2-4CEF-9A10-8CC0105CE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49" y="1965932"/>
                <a:ext cx="6359633" cy="923330"/>
              </a:xfrm>
              <a:prstGeom prst="rect">
                <a:avLst/>
              </a:prstGeom>
              <a:blipFill>
                <a:blip r:embed="rId2"/>
                <a:stretch>
                  <a:fillRect l="-767" t="-3289" b="-4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F9D1884E-FB93-4525-93F6-18447DC8B513}"/>
                  </a:ext>
                </a:extLst>
              </p:cNvPr>
              <p:cNvSpPr/>
              <p:nvPr/>
            </p:nvSpPr>
            <p:spPr>
              <a:xfrm>
                <a:off x="2114320" y="4048654"/>
                <a:ext cx="9738969" cy="790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F9D1884E-FB93-4525-93F6-18447DC8B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20" y="4048654"/>
                <a:ext cx="9738969" cy="790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51">
                <a:extLst>
                  <a:ext uri="{FF2B5EF4-FFF2-40B4-BE49-F238E27FC236}">
                    <a16:creationId xmlns:a16="http://schemas.microsoft.com/office/drawing/2014/main" id="{507F800B-07E2-4057-B8E1-3F46EF2F0EFC}"/>
                  </a:ext>
                </a:extLst>
              </p:cNvPr>
              <p:cNvSpPr/>
              <p:nvPr/>
            </p:nvSpPr>
            <p:spPr>
              <a:xfrm>
                <a:off x="7778922" y="937801"/>
                <a:ext cx="1951945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2" name="Rettangolo 51">
                <a:extLst>
                  <a:ext uri="{FF2B5EF4-FFF2-40B4-BE49-F238E27FC236}">
                    <a16:creationId xmlns:a16="http://schemas.microsoft.com/office/drawing/2014/main" id="{507F800B-07E2-4057-B8E1-3F46EF2F0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922" y="937801"/>
                <a:ext cx="1951945" cy="725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1B61A44F-7EF6-4B6E-82B6-90630FABBF46}"/>
                  </a:ext>
                </a:extLst>
              </p:cNvPr>
              <p:cNvSpPr/>
              <p:nvPr/>
            </p:nvSpPr>
            <p:spPr>
              <a:xfrm>
                <a:off x="2497332" y="5245887"/>
                <a:ext cx="8330357" cy="890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subSup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it-IT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it-IT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it-IT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it-IT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1B61A44F-7EF6-4B6E-82B6-90630FABB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32" y="5245887"/>
                <a:ext cx="8330357" cy="890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e 33">
            <a:extLst>
              <a:ext uri="{FF2B5EF4-FFF2-40B4-BE49-F238E27FC236}">
                <a16:creationId xmlns:a16="http://schemas.microsoft.com/office/drawing/2014/main" id="{95B64F36-338C-4506-85BF-696B87412258}"/>
              </a:ext>
            </a:extLst>
          </p:cNvPr>
          <p:cNvSpPr/>
          <p:nvPr/>
        </p:nvSpPr>
        <p:spPr>
          <a:xfrm>
            <a:off x="7418895" y="3763718"/>
            <a:ext cx="1853442" cy="1166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58C72D7-ECF2-434B-AB9A-E2543B522EBA}"/>
              </a:ext>
            </a:extLst>
          </p:cNvPr>
          <p:cNvSpPr txBox="1"/>
          <p:nvPr/>
        </p:nvSpPr>
        <p:spPr>
          <a:xfrm>
            <a:off x="9385972" y="4930033"/>
            <a:ext cx="164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Ora integriamo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3D136097-DBD1-4542-AD2D-1EDAC2E0BF89}"/>
              </a:ext>
            </a:extLst>
          </p:cNvPr>
          <p:cNvGrpSpPr/>
          <p:nvPr/>
        </p:nvGrpSpPr>
        <p:grpSpPr>
          <a:xfrm>
            <a:off x="901409" y="1217389"/>
            <a:ext cx="4697752" cy="2831265"/>
            <a:chOff x="901409" y="1217389"/>
            <a:chExt cx="4697752" cy="2831265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D00A210D-641E-4E96-ACFD-D3179EDA1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7538" y="2648812"/>
              <a:ext cx="3901623" cy="16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FAAE35B5-7608-480B-94F1-C9E0B92412EA}"/>
                </a:ext>
              </a:extLst>
            </p:cNvPr>
            <p:cNvCxnSpPr>
              <a:cxnSpLocks/>
            </p:cNvCxnSpPr>
            <p:nvPr/>
          </p:nvCxnSpPr>
          <p:spPr>
            <a:xfrm>
              <a:off x="2950590" y="2378179"/>
              <a:ext cx="7190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B4DD4EFF-E48D-47DF-9061-0447A55ECB9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545237"/>
              <a:ext cx="0" cy="235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C8DF82E-C0CA-4C89-BA83-540F087D0CA8}"/>
                    </a:ext>
                  </a:extLst>
                </p:cNvPr>
                <p:cNvSpPr/>
                <p:nvPr/>
              </p:nvSpPr>
              <p:spPr>
                <a:xfrm>
                  <a:off x="2504696" y="2104431"/>
                  <a:ext cx="4079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C8DF82E-C0CA-4C89-BA83-540F087D0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696" y="2104431"/>
                  <a:ext cx="40793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F46E91A3-6C54-4AB2-8449-4CA9734706FD}"/>
                    </a:ext>
                  </a:extLst>
                </p:cNvPr>
                <p:cNvSpPr/>
                <p:nvPr/>
              </p:nvSpPr>
              <p:spPr>
                <a:xfrm>
                  <a:off x="5232164" y="2650366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F46E91A3-6C54-4AB2-8449-4CA973470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164" y="2650366"/>
                  <a:ext cx="35375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8CA74AF-579D-4C94-A2A1-4B0809C1CAEC}"/>
                </a:ext>
              </a:extLst>
            </p:cNvPr>
            <p:cNvSpPr txBox="1"/>
            <p:nvPr/>
          </p:nvSpPr>
          <p:spPr>
            <a:xfrm>
              <a:off x="3492804" y="2860782"/>
              <a:ext cx="353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i="1" dirty="0"/>
                <a:t>P</a:t>
              </a: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34EAD03F-6AA3-44BF-B29B-2B89A3AEB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4902" y="1508289"/>
              <a:ext cx="792431" cy="546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4538C813-5C69-45C1-A0B9-FEA496AD340F}"/>
                    </a:ext>
                  </a:extLst>
                </p:cNvPr>
                <p:cNvSpPr/>
                <p:nvPr/>
              </p:nvSpPr>
              <p:spPr>
                <a:xfrm>
                  <a:off x="2504696" y="1217389"/>
                  <a:ext cx="6059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4538C813-5C69-45C1-A0B9-FEA496AD3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696" y="1217389"/>
                  <a:ext cx="60593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57515C85-32F1-414E-B6E1-FD8A7F4069DA}"/>
                </a:ext>
              </a:extLst>
            </p:cNvPr>
            <p:cNvSpPr/>
            <p:nvPr/>
          </p:nvSpPr>
          <p:spPr>
            <a:xfrm rot="21312671">
              <a:off x="901409" y="1859900"/>
              <a:ext cx="1428161" cy="1593130"/>
            </a:xfrm>
            <a:prstGeom prst="ellipse">
              <a:avLst/>
            </a:prstGeom>
            <a:noFill/>
            <a:ln w="38100"/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tangolo 27">
                  <a:extLst>
                    <a:ext uri="{FF2B5EF4-FFF2-40B4-BE49-F238E27FC236}">
                      <a16:creationId xmlns:a16="http://schemas.microsoft.com/office/drawing/2014/main" id="{A0B30CE6-04EF-481D-9113-71ABA83E0A89}"/>
                    </a:ext>
                  </a:extLst>
                </p:cNvPr>
                <p:cNvSpPr/>
                <p:nvPr/>
              </p:nvSpPr>
              <p:spPr>
                <a:xfrm rot="21312671">
                  <a:off x="1352663" y="3404559"/>
                  <a:ext cx="5432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8" name="Rettangolo 27">
                  <a:extLst>
                    <a:ext uri="{FF2B5EF4-FFF2-40B4-BE49-F238E27FC236}">
                      <a16:creationId xmlns:a16="http://schemas.microsoft.com/office/drawing/2014/main" id="{A0B30CE6-04EF-481D-9113-71ABA83E0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12671">
                  <a:off x="1352663" y="3404559"/>
                  <a:ext cx="54329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3188" r="-357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1BECA3BA-717B-4E14-B5A6-D7D8944B28AD}"/>
                </a:ext>
              </a:extLst>
            </p:cNvPr>
            <p:cNvSpPr/>
            <p:nvPr/>
          </p:nvSpPr>
          <p:spPr>
            <a:xfrm rot="21514055">
              <a:off x="1242682" y="2022673"/>
              <a:ext cx="760783" cy="1227746"/>
            </a:xfrm>
            <a:prstGeom prst="ellipse">
              <a:avLst/>
            </a:prstGeom>
            <a:noFill/>
            <a:ln w="28575"/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5BB9B2B3-BB71-4A52-AC09-11F1CFE44F87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1205653" y="2650801"/>
              <a:ext cx="477454" cy="9996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1DEC3643-9D59-4E4B-AA3D-B2AE1135E80D}"/>
                </a:ext>
              </a:extLst>
            </p:cNvPr>
            <p:cNvCxnSpPr>
              <a:cxnSpLocks/>
            </p:cNvCxnSpPr>
            <p:nvPr/>
          </p:nvCxnSpPr>
          <p:spPr>
            <a:xfrm rot="21312671" flipV="1">
              <a:off x="1651892" y="2031667"/>
              <a:ext cx="19209" cy="634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8F91F92B-7C66-4119-A76B-97B08C00AD2F}"/>
                </a:ext>
              </a:extLst>
            </p:cNvPr>
            <p:cNvCxnSpPr>
              <a:cxnSpLocks/>
            </p:cNvCxnSpPr>
            <p:nvPr/>
          </p:nvCxnSpPr>
          <p:spPr>
            <a:xfrm rot="21312671">
              <a:off x="1600308" y="3206636"/>
              <a:ext cx="0" cy="2152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ttangolo 28">
                  <a:extLst>
                    <a:ext uri="{FF2B5EF4-FFF2-40B4-BE49-F238E27FC236}">
                      <a16:creationId xmlns:a16="http://schemas.microsoft.com/office/drawing/2014/main" id="{67ACF942-2455-42F7-A66A-ECF06CDCF5AA}"/>
                    </a:ext>
                  </a:extLst>
                </p:cNvPr>
                <p:cNvSpPr/>
                <p:nvPr/>
              </p:nvSpPr>
              <p:spPr>
                <a:xfrm rot="21312671">
                  <a:off x="1404342" y="2245795"/>
                  <a:ext cx="4029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" name="Rettangolo 28">
                  <a:extLst>
                    <a:ext uri="{FF2B5EF4-FFF2-40B4-BE49-F238E27FC236}">
                      <a16:creationId xmlns:a16="http://schemas.microsoft.com/office/drawing/2014/main" id="{67ACF942-2455-42F7-A66A-ECF06CDCF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12671">
                  <a:off x="1404342" y="2245795"/>
                  <a:ext cx="402931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0896" r="-208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0AE4C778-8A65-4E13-A16D-50A39CA38CAC}"/>
                    </a:ext>
                  </a:extLst>
                </p:cNvPr>
                <p:cNvSpPr/>
                <p:nvPr/>
              </p:nvSpPr>
              <p:spPr>
                <a:xfrm rot="21312671">
                  <a:off x="1068823" y="2933905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0AE4C778-8A65-4E13-A16D-50A39CA38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12671">
                  <a:off x="1068823" y="2933905"/>
                  <a:ext cx="39177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B73D54B6-2772-4D83-AC15-759C4F457E6F}"/>
                </a:ext>
              </a:extLst>
            </p:cNvPr>
            <p:cNvSpPr/>
            <p:nvPr/>
          </p:nvSpPr>
          <p:spPr>
            <a:xfrm>
              <a:off x="1044461" y="1329267"/>
              <a:ext cx="1100691" cy="27193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E9A0300B-6545-40E4-A0DE-96F0D424E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538" y="2378179"/>
              <a:ext cx="855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5542294-6B32-4F77-88C8-7A1B88A5EE07}"/>
              </a:ext>
            </a:extLst>
          </p:cNvPr>
          <p:cNvCxnSpPr/>
          <p:nvPr/>
        </p:nvCxnSpPr>
        <p:spPr>
          <a:xfrm flipH="1" flipV="1">
            <a:off x="9184553" y="4637426"/>
            <a:ext cx="289204" cy="33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72AA274-676D-4644-848B-84F326C606FF}"/>
              </a:ext>
            </a:extLst>
          </p:cNvPr>
          <p:cNvCxnSpPr/>
          <p:nvPr/>
        </p:nvCxnSpPr>
        <p:spPr>
          <a:xfrm flipH="1">
            <a:off x="8633551" y="5123999"/>
            <a:ext cx="695604" cy="7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34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1078AC-CC48-406F-89F5-FDEF704C5230}"/>
              </a:ext>
            </a:extLst>
          </p:cNvPr>
          <p:cNvSpPr txBox="1"/>
          <p:nvPr/>
        </p:nvSpPr>
        <p:spPr>
          <a:xfrm>
            <a:off x="4473440" y="78812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cap="all" dirty="0">
                <a:solidFill>
                  <a:schemeClr val="accent1"/>
                </a:solidFill>
                <a:latin typeface="Bahnschrift" panose="020B0502040204020203" pitchFamily="34" charset="0"/>
              </a:rPr>
              <a:t>Osservazioni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C39E092-46D6-47D5-B544-80041FC3C7B6}"/>
                  </a:ext>
                </a:extLst>
              </p:cNvPr>
              <p:cNvSpPr txBox="1"/>
              <p:nvPr/>
            </p:nvSpPr>
            <p:spPr>
              <a:xfrm>
                <a:off x="4538986" y="826418"/>
                <a:ext cx="3358676" cy="589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 smtClean="0"/>
                          <m:t>σ</m:t>
                        </m:r>
                      </m:num>
                      <m:den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dirty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1− </m:t>
                        </m:r>
                        <m:f>
                          <m:f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C39E092-46D6-47D5-B544-80041FC3C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986" y="826418"/>
                <a:ext cx="3358676" cy="589392"/>
              </a:xfrm>
              <a:prstGeom prst="rect">
                <a:avLst/>
              </a:prstGeom>
              <a:blipFill>
                <a:blip r:embed="rId2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99486A5E-C965-478B-A486-4036C863E721}"/>
                  </a:ext>
                </a:extLst>
              </p:cNvPr>
              <p:cNvSpPr/>
              <p:nvPr/>
            </p:nvSpPr>
            <p:spPr>
              <a:xfrm>
                <a:off x="2186271" y="2422274"/>
                <a:ext cx="7548733" cy="699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l-G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 smtClean="0"/>
                          <m:t>σ</m:t>
                        </m:r>
                      </m:num>
                      <m:den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l-G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1− </m:t>
                        </m:r>
                        <m:f>
                          <m:f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it-IT" sz="2400" dirty="0"/>
                  <a:t> =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b="0" i="1" dirty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sSub>
                              <m:sSubPr>
                                <m:ctrlPr>
                                  <a:rPr lang="el-G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 dirty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 1− </m:t>
                        </m:r>
                        <m:f>
                          <m:f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acc>
                      <m:accPr>
                        <m:chr m:val="̂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99486A5E-C965-478B-A486-4036C863E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271" y="2422274"/>
                <a:ext cx="7548733" cy="699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060FA70-A1B3-44DC-A34A-1B38D3299FC1}"/>
                  </a:ext>
                </a:extLst>
              </p:cNvPr>
              <p:cNvSpPr txBox="1"/>
              <p:nvPr/>
            </p:nvSpPr>
            <p:spPr>
              <a:xfrm>
                <a:off x="3115824" y="4271354"/>
                <a:ext cx="1500219" cy="69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2400" dirty="0" smtClean="0"/>
                            <m:t>σ</m:t>
                          </m:r>
                        </m:num>
                        <m:den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l-G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060FA70-A1B3-44DC-A34A-1B38D3299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24" y="4271354"/>
                <a:ext cx="1500219" cy="69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09F5D24-32E1-4D5E-A583-27A6A47EC7C5}"/>
                  </a:ext>
                </a:extLst>
              </p:cNvPr>
              <p:cNvSpPr/>
              <p:nvPr/>
            </p:nvSpPr>
            <p:spPr>
              <a:xfrm>
                <a:off x="6096000" y="4225188"/>
                <a:ext cx="2032736" cy="78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el-GR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2400" dirty="0" smtClean="0"/>
                            <m:t>σ</m:t>
                          </m:r>
                        </m:num>
                        <m:den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l-G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09F5D24-32E1-4D5E-A583-27A6A47EC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25188"/>
                <a:ext cx="2032736" cy="78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E3125A-3E7C-4DDA-B1DA-8B5F9C325632}"/>
              </a:ext>
            </a:extLst>
          </p:cNvPr>
          <p:cNvCxnSpPr/>
          <p:nvPr/>
        </p:nvCxnSpPr>
        <p:spPr>
          <a:xfrm>
            <a:off x="1148080" y="1718047"/>
            <a:ext cx="1029208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8C3F86-88E6-4F64-AC96-C7563B9E07BF}"/>
              </a:ext>
            </a:extLst>
          </p:cNvPr>
          <p:cNvSpPr txBox="1"/>
          <p:nvPr/>
        </p:nvSpPr>
        <p:spPr>
          <a:xfrm>
            <a:off x="680720" y="93644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1)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FA3F05-E81B-4B2C-ABFE-C069F5928B19}"/>
              </a:ext>
            </a:extLst>
          </p:cNvPr>
          <p:cNvSpPr txBox="1"/>
          <p:nvPr/>
        </p:nvSpPr>
        <p:spPr>
          <a:xfrm>
            <a:off x="318420" y="1749132"/>
            <a:ext cx="899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</a:rPr>
              <a:t>È l’espressione del campo per z&gt;0 mentre per z&lt;0 cambia il verso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33430C88-35DE-4B67-93E7-73E49444CE72}"/>
              </a:ext>
            </a:extLst>
          </p:cNvPr>
          <p:cNvSpPr/>
          <p:nvPr/>
        </p:nvSpPr>
        <p:spPr>
          <a:xfrm>
            <a:off x="768801" y="2612290"/>
            <a:ext cx="291198" cy="268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424E72-6321-4B11-8457-FCE16660BE77}"/>
              </a:ext>
            </a:extLst>
          </p:cNvPr>
          <p:cNvSpPr txBox="1"/>
          <p:nvPr/>
        </p:nvSpPr>
        <p:spPr>
          <a:xfrm flipH="1">
            <a:off x="318420" y="3286711"/>
            <a:ext cx="763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</a:rPr>
              <a:t>Il segno positivo vale per z&gt;0, quello negativo per z&lt;0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5036350-158F-4DB4-858F-75F8E96692D1}"/>
                  </a:ext>
                </a:extLst>
              </p:cNvPr>
              <p:cNvSpPr txBox="1"/>
              <p:nvPr/>
            </p:nvSpPr>
            <p:spPr>
              <a:xfrm>
                <a:off x="680720" y="3801218"/>
                <a:ext cx="5712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>
                    <a:latin typeface="Bahnschrift" panose="020B0502040204020203" pitchFamily="34" charset="0"/>
                  </a:rPr>
                  <a:t>2) Quando z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Bahnschrift" panose="020B0502040204020203" pitchFamily="34" charset="0"/>
                  </a:rPr>
                  <a:t>i limiti destro e sinistro valgono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5036350-158F-4DB4-858F-75F8E9669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3801218"/>
                <a:ext cx="5712526" cy="400110"/>
              </a:xfrm>
              <a:prstGeom prst="rect">
                <a:avLst/>
              </a:prstGeom>
              <a:blipFill>
                <a:blip r:embed="rId6"/>
                <a:stretch>
                  <a:fillRect l="-1174" t="-9231" r="-213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403F9C9-6257-4612-9128-E3B0DC315BA3}"/>
              </a:ext>
            </a:extLst>
          </p:cNvPr>
          <p:cNvSpPr/>
          <p:nvPr/>
        </p:nvSpPr>
        <p:spPr>
          <a:xfrm>
            <a:off x="768801" y="5131970"/>
            <a:ext cx="291198" cy="268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102422-EAB0-4D86-9430-7E96AA28A0E2}"/>
              </a:ext>
            </a:extLst>
          </p:cNvPr>
          <p:cNvSpPr txBox="1"/>
          <p:nvPr/>
        </p:nvSpPr>
        <p:spPr>
          <a:xfrm>
            <a:off x="1148080" y="5066260"/>
            <a:ext cx="837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Nell’attraversamento della superficie il campo </a:t>
            </a:r>
            <a:r>
              <a:rPr lang="it-IT" b="1" dirty="0">
                <a:latin typeface="Bahnschrift" panose="020B0502040204020203" pitchFamily="34" charset="0"/>
              </a:rPr>
              <a:t>subirà </a:t>
            </a:r>
            <a:r>
              <a:rPr lang="it-IT" dirty="0">
                <a:latin typeface="Bahnschrift" panose="020B0502040204020203" pitchFamily="34" charset="0"/>
              </a:rPr>
              <a:t>una discontinuità data 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6FB926AD-62D5-4682-8F3E-618516A23B72}"/>
                  </a:ext>
                </a:extLst>
              </p:cNvPr>
              <p:cNvSpPr/>
              <p:nvPr/>
            </p:nvSpPr>
            <p:spPr>
              <a:xfrm>
                <a:off x="4207378" y="5505618"/>
                <a:ext cx="2254207" cy="663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/>
                          <m:t>σ</m:t>
                        </m:r>
                      </m:num>
                      <m:den>
                        <m:sSub>
                          <m:sSub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dirty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2400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6FB926AD-62D5-4682-8F3E-618516A23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378" y="5505618"/>
                <a:ext cx="2254207" cy="6633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9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6F6ADED97B1A4A868B0157F67E4AFC" ma:contentTypeVersion="4" ma:contentTypeDescription="Creare un nuovo documento." ma:contentTypeScope="" ma:versionID="7827ce90a8ce25a92dbefefd1945f465">
  <xsd:schema xmlns:xsd="http://www.w3.org/2001/XMLSchema" xmlns:xs="http://www.w3.org/2001/XMLSchema" xmlns:p="http://schemas.microsoft.com/office/2006/metadata/properties" xmlns:ns3="c81e87da-12aa-4087-b994-ec99db9c6203" targetNamespace="http://schemas.microsoft.com/office/2006/metadata/properties" ma:root="true" ma:fieldsID="031c7ba0678404c46b7f475c09e1639d" ns3:_="">
    <xsd:import namespace="c81e87da-12aa-4087-b994-ec99db9c62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e87da-12aa-4087-b994-ec99db9c6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C6F298-F37E-453D-9F99-C9CE6A5A2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e87da-12aa-4087-b994-ec99db9c6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CD5229-D98F-421F-9FB9-F8A3E1CC26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232005-0A07-4FC8-9123-6C1DFF9D63B3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c81e87da-12aa-4087-b994-ec99db9c620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1162</Words>
  <Application>Microsoft Office PowerPoint</Application>
  <PresentationFormat>Widescreen</PresentationFormat>
  <Paragraphs>236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Arial Rounded MT Bold</vt:lpstr>
      <vt:lpstr>Bahnschrift</vt:lpstr>
      <vt:lpstr>Calibri</vt:lpstr>
      <vt:lpstr>Calibri Light</vt:lpstr>
      <vt:lpstr>Cambria Math</vt:lpstr>
      <vt:lpstr>Wingdings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Anello sottile uniformemente carico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francesca palazzetti</dc:creator>
  <cp:lastModifiedBy>DANIELE EUGENIO LUCCHETTA</cp:lastModifiedBy>
  <cp:revision>45</cp:revision>
  <dcterms:created xsi:type="dcterms:W3CDTF">2020-03-16T10:16:02Z</dcterms:created>
  <dcterms:modified xsi:type="dcterms:W3CDTF">2021-03-11T10:11:30Z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0x010100DB6F6ADED97B1A4A868B0157F67E4AFC</vt:lpwstr>
  </property>
</Properties>
</file>