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Bellante" initials="LB" lastIdx="2" clrIdx="0">
    <p:extLst>
      <p:ext uri="{19B8F6BF-5375-455C-9EA6-DF929625EA0E}">
        <p15:presenceInfo xmlns:p15="http://schemas.microsoft.com/office/powerpoint/2012/main" userId="a18be3b37a99d1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D29BD-F99C-43C7-9CC3-5A8303FEA3C2}" v="3253" dt="2021-03-15T21:27:59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5292E-7A62-4F1F-9678-4F48D2CF4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067B73-1A0A-4EA0-99B6-57D3B4D35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CE63A4-701C-427D-8C49-54BB42F7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8C197C-9982-4D4E-8A26-F138EE3B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C22FD6-59F0-4F7D-929D-14086CFF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602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D7872C-6F2D-4E23-88F3-CE612DAE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AB5872-6376-465C-A050-4BEEF3A96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AEC6B3-7024-4212-8D93-BD50861C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8DF054-5018-4067-906A-034245E1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48CE07-F0B3-415F-AFA8-81DBF0AF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72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64DAB5-5BF4-4D2A-946A-0A542DF6A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A4D775-FC4B-475E-B870-671BB4EA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FB0A1D-6845-4A66-AF4E-B65C0DF6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F9393A-B7C7-4BA3-81B9-B37B02EA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CC1A38-E0BF-4404-8587-4A5241DC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72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31D6CE-B134-46FA-930E-75D44BA0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2425D8-4319-4F33-AED5-CAA3FE84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E8A170-5192-46AB-AB89-C4D2A3F8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4B48B-1A01-422A-877E-9541D83F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F6903D-4E7C-4370-B531-5551C540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49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EBD25D-F15D-4EF1-998B-C1081990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5113FE-3FC2-44F2-B673-A8C56911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B6E0EA-2E57-47B4-AE82-3782964E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75F31E-047A-4D55-BD9A-39319C81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779B4F-3F99-42D3-8F18-0AF26C30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307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7A701-183D-479A-9CCD-BCAD9859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C941D4-CCCD-49F4-8BB1-BB97C114F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FE8C71-53FA-46C9-BFFB-7603920D6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1287E0-5C41-4CB7-A81F-814036C5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5D2C0F-F952-4D4B-8C41-DE1E2E43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8C6F8E-EAB0-4D70-B65F-1E380A05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84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11C78-1654-4144-AA7C-F54B9B65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868A93-E538-4ADE-B276-19AE9BAA2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2C1A8A-5FE5-4ADE-A9DD-3CE27BB1C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B1AD01-4DE8-4FCB-B274-2BF9FBBCF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A9C2D7-12A2-4055-B830-5DCB61E10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C72503-A294-4B25-9682-92937711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44FAD3C-A6EF-489E-834B-187B0A67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B57F83-E55B-48E4-A9ED-6BFA4355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484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802A78-612F-49FA-8E8F-0DB3AECB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06A6DF-A8D4-44EA-9E74-A70107FE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1ED279-064E-4CB9-81AA-E3BADF87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A88CCE-8820-485E-87C5-017DBE30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17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4E6FED-8CCF-485F-9471-4B6DAF03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1D4ABD-4FC6-44E8-A088-17B4459D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991E8B-CC0D-4C7B-9792-906D3FE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2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AD143-DAC7-4B52-B220-B1D99919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C7133A-D467-4F41-A903-D9F86FA18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EBCD49-DB98-4E0A-85FE-C49E8732B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F7DA68-21FC-48A1-9DBC-6A6AD344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97AC64-AA5A-4F88-A397-E67BEC44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8FB5D8-EB40-4746-9A2F-416D18A4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959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3BFBA8-9DBE-4768-8618-DFCBA5D4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CC2368-50F9-444A-A4DA-F4B691FA7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174975-E091-48EF-B7F9-6CBDAFD19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8971F5-734E-4F29-8653-3AFA8F85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19F4F9-7BD1-4BF0-B0E4-29A3E3E1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08660C-FFBD-4A37-AC68-A0B95742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0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3000F2B-29B9-4836-B836-32FA7064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814057-7483-453D-A576-18E0B828C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34DE24-59F9-40C9-BBB5-702D97436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3A01A-D933-441B-9ABA-6D9ABD2D980D}" type="datetimeFigureOut">
              <a:rPr lang="it-IT" smtClean="0"/>
              <a:t>17/03/2021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FB8E19-4E01-44D7-98E8-8CEE00C37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5866EF-A670-4EEE-B729-E838DCC7A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44DC-2CC4-4B1C-8FDC-5B816B380C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7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530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5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3" Type="http://schemas.openxmlformats.org/officeDocument/2006/relationships/image" Target="../media/image40.png"/><Relationship Id="rId12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2.png"/><Relationship Id="rId15" Type="http://schemas.openxmlformats.org/officeDocument/2006/relationships/image" Target="../media/image47.png"/><Relationship Id="rId10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E25F8-FE15-4217-8B87-4418CC4DD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i="1" dirty="0">
                <a:solidFill>
                  <a:srgbClr val="FF0000"/>
                </a:solidFill>
              </a:rPr>
              <a:t>Esercizi sul campo elettrico e sulla legge di Coulomb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FD18948-B6BD-42FF-89F0-F3413EEB7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0086" y="7499123"/>
            <a:ext cx="9144000" cy="1655762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6138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87DBE1-CD58-4749-A9FE-FD89C44B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7375525"/>
            <a:ext cx="10515600" cy="1325563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B0F3FB-E3E5-4EB3-9A4A-A492D9AF3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7573283"/>
            <a:ext cx="10515600" cy="4351338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F8562C4-8D6D-4325-AB81-67E356A52B0C}"/>
              </a:ext>
            </a:extLst>
          </p:cNvPr>
          <p:cNvSpPr txBox="1"/>
          <p:nvPr/>
        </p:nvSpPr>
        <p:spPr>
          <a:xfrm>
            <a:off x="4528457" y="262801"/>
            <a:ext cx="495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campo elettrico risultante non dipende dalle 2 cariche positive poste alla base, perché il loro contributo al campo nel punto L/2 è nullo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3258306-2E01-4BAE-B7F2-1B8C811848C3}"/>
                  </a:ext>
                </a:extLst>
              </p:cNvPr>
              <p:cNvSpPr txBox="1"/>
              <p:nvPr/>
            </p:nvSpPr>
            <p:spPr>
              <a:xfrm>
                <a:off x="0" y="5485235"/>
                <a:ext cx="7572393" cy="975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−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=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− 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=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−  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√3</m:t>
                                      </m:r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    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B3258306-2E01-4BAE-B7F2-1B8C8118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5235"/>
                <a:ext cx="7572393" cy="975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uppo 36">
            <a:extLst>
              <a:ext uri="{FF2B5EF4-FFF2-40B4-BE49-F238E27FC236}">
                <a16:creationId xmlns:a16="http://schemas.microsoft.com/office/drawing/2014/main" id="{3B4B063D-70B7-4100-922A-4CC20EB7C970}"/>
              </a:ext>
            </a:extLst>
          </p:cNvPr>
          <p:cNvGrpSpPr/>
          <p:nvPr/>
        </p:nvGrpSpPr>
        <p:grpSpPr>
          <a:xfrm>
            <a:off x="597568" y="257351"/>
            <a:ext cx="3744686" cy="4894243"/>
            <a:chOff x="685800" y="-89632"/>
            <a:chExt cx="3744686" cy="4894243"/>
          </a:xfrm>
        </p:grpSpPr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DCC2AEA5-63A1-4661-8113-1E9B36EE938B}"/>
                </a:ext>
              </a:extLst>
            </p:cNvPr>
            <p:cNvCxnSpPr/>
            <p:nvPr/>
          </p:nvCxnSpPr>
          <p:spPr>
            <a:xfrm flipV="1">
              <a:off x="2514600" y="0"/>
              <a:ext cx="0" cy="37802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riangolo isoscele 4">
              <a:extLst>
                <a:ext uri="{FF2B5EF4-FFF2-40B4-BE49-F238E27FC236}">
                  <a16:creationId xmlns:a16="http://schemas.microsoft.com/office/drawing/2014/main" id="{364A23EE-EA91-4AE9-9725-673EA6B0607C}"/>
                </a:ext>
              </a:extLst>
            </p:cNvPr>
            <p:cNvSpPr/>
            <p:nvPr/>
          </p:nvSpPr>
          <p:spPr>
            <a:xfrm>
              <a:off x="827314" y="1091519"/>
              <a:ext cx="3374572" cy="26887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Connettore 5">
              <a:extLst>
                <a:ext uri="{FF2B5EF4-FFF2-40B4-BE49-F238E27FC236}">
                  <a16:creationId xmlns:a16="http://schemas.microsoft.com/office/drawing/2014/main" id="{42407F14-E682-445E-9FD9-3951E0DB4C46}"/>
                </a:ext>
              </a:extLst>
            </p:cNvPr>
            <p:cNvSpPr/>
            <p:nvPr/>
          </p:nvSpPr>
          <p:spPr>
            <a:xfrm>
              <a:off x="2286000" y="724466"/>
              <a:ext cx="457200" cy="536348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7" name="Connettore 6">
              <a:extLst>
                <a:ext uri="{FF2B5EF4-FFF2-40B4-BE49-F238E27FC236}">
                  <a16:creationId xmlns:a16="http://schemas.microsoft.com/office/drawing/2014/main" id="{5028C9DC-5ABD-43A0-96BA-F2A047FB2289}"/>
                </a:ext>
              </a:extLst>
            </p:cNvPr>
            <p:cNvSpPr/>
            <p:nvPr/>
          </p:nvSpPr>
          <p:spPr>
            <a:xfrm>
              <a:off x="3973286" y="3512117"/>
              <a:ext cx="457200" cy="536348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</a:t>
              </a:r>
            </a:p>
          </p:txBody>
        </p:sp>
        <p:sp>
          <p:nvSpPr>
            <p:cNvPr id="8" name="Connettore 7">
              <a:extLst>
                <a:ext uri="{FF2B5EF4-FFF2-40B4-BE49-F238E27FC236}">
                  <a16:creationId xmlns:a16="http://schemas.microsoft.com/office/drawing/2014/main" id="{56AE882D-E389-402D-8E1E-F629FA7F05E2}"/>
                </a:ext>
              </a:extLst>
            </p:cNvPr>
            <p:cNvSpPr/>
            <p:nvPr/>
          </p:nvSpPr>
          <p:spPr>
            <a:xfrm>
              <a:off x="685800" y="3512117"/>
              <a:ext cx="457200" cy="536348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</a:t>
              </a:r>
            </a:p>
          </p:txBody>
        </p:sp>
        <p:sp>
          <p:nvSpPr>
            <p:cNvPr id="9" name="Segno di moltiplicazione 8">
              <a:extLst>
                <a:ext uri="{FF2B5EF4-FFF2-40B4-BE49-F238E27FC236}">
                  <a16:creationId xmlns:a16="http://schemas.microsoft.com/office/drawing/2014/main" id="{DEE6D930-3439-419D-807D-04BAB2F6AF93}"/>
                </a:ext>
              </a:extLst>
            </p:cNvPr>
            <p:cNvSpPr/>
            <p:nvPr/>
          </p:nvSpPr>
          <p:spPr>
            <a:xfrm>
              <a:off x="2286000" y="3474583"/>
              <a:ext cx="457200" cy="623434"/>
            </a:xfrm>
            <a:prstGeom prst="mathMultiply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9B704BE6-28B7-460C-BA37-EDE6AB1D0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4600" y="2887579"/>
              <a:ext cx="0" cy="8927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B5AAE0E7-C96C-4B9F-A358-A8510132A3B2}"/>
                </a:ext>
              </a:extLst>
            </p:cNvPr>
            <p:cNvCxnSpPr>
              <a:cxnSpLocks/>
            </p:cNvCxnSpPr>
            <p:nvPr/>
          </p:nvCxnSpPr>
          <p:spPr>
            <a:xfrm>
              <a:off x="2514600" y="3780291"/>
              <a:ext cx="9194" cy="102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B872A7DE-F4C4-44E5-B6D6-5DC292F19AB3}"/>
                </a:ext>
              </a:extLst>
            </p:cNvPr>
            <p:cNvCxnSpPr/>
            <p:nvPr/>
          </p:nvCxnSpPr>
          <p:spPr>
            <a:xfrm flipH="1">
              <a:off x="1600200" y="3780291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0E1C9297-DBCD-420D-92EE-4AAD39BBB76A}"/>
                </a:ext>
              </a:extLst>
            </p:cNvPr>
            <p:cNvCxnSpPr/>
            <p:nvPr/>
          </p:nvCxnSpPr>
          <p:spPr>
            <a:xfrm>
              <a:off x="2514600" y="3780291"/>
              <a:ext cx="8817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Segno di moltiplicazione 17">
              <a:extLst>
                <a:ext uri="{FF2B5EF4-FFF2-40B4-BE49-F238E27FC236}">
                  <a16:creationId xmlns:a16="http://schemas.microsoft.com/office/drawing/2014/main" id="{724E9410-E485-43E5-A1D0-5862808F0951}"/>
                </a:ext>
              </a:extLst>
            </p:cNvPr>
            <p:cNvSpPr/>
            <p:nvPr/>
          </p:nvSpPr>
          <p:spPr>
            <a:xfrm>
              <a:off x="1839685" y="3603171"/>
              <a:ext cx="359229" cy="374868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Segno di moltiplicazione 18">
              <a:extLst>
                <a:ext uri="{FF2B5EF4-FFF2-40B4-BE49-F238E27FC236}">
                  <a16:creationId xmlns:a16="http://schemas.microsoft.com/office/drawing/2014/main" id="{7831C864-8634-4CA3-A03A-63C9ED04CCBD}"/>
                </a:ext>
              </a:extLst>
            </p:cNvPr>
            <p:cNvSpPr/>
            <p:nvPr/>
          </p:nvSpPr>
          <p:spPr>
            <a:xfrm>
              <a:off x="2911928" y="3592857"/>
              <a:ext cx="359229" cy="374868"/>
            </a:xfrm>
            <a:prstGeom prst="mathMultiply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9A9F200F-0201-44A1-A4BA-0AFE991F888F}"/>
                    </a:ext>
                  </a:extLst>
                </p:cNvPr>
                <p:cNvSpPr txBox="1"/>
                <p:nvPr/>
              </p:nvSpPr>
              <p:spPr>
                <a:xfrm>
                  <a:off x="2058174" y="2983596"/>
                  <a:ext cx="437684" cy="336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9A9F200F-0201-44A1-A4BA-0AFE991F8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174" y="2983596"/>
                  <a:ext cx="437684" cy="336502"/>
                </a:xfrm>
                <a:prstGeom prst="rect">
                  <a:avLst/>
                </a:prstGeom>
                <a:blipFill>
                  <a:blip r:embed="rId3"/>
                  <a:stretch>
                    <a:fillRect l="-11111" r="-8333" b="-196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6D6D1AD0-7A68-4997-87B5-10A7AE056580}"/>
                    </a:ext>
                  </a:extLst>
                </p:cNvPr>
                <p:cNvSpPr txBox="1"/>
                <p:nvPr/>
              </p:nvSpPr>
              <p:spPr>
                <a:xfrm>
                  <a:off x="1926506" y="4287652"/>
                  <a:ext cx="737508" cy="4306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6D6D1AD0-7A68-4997-87B5-10A7AE056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6506" y="4287652"/>
                  <a:ext cx="737508" cy="430695"/>
                </a:xfrm>
                <a:prstGeom prst="rect">
                  <a:avLst/>
                </a:prstGeom>
                <a:blipFill>
                  <a:blip r:embed="rId4"/>
                  <a:stretch>
                    <a:fillRect b="-563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72D31C49-56A7-445C-AAB0-9483C24C28B5}"/>
                </a:ext>
              </a:extLst>
            </p:cNvPr>
            <p:cNvSpPr txBox="1"/>
            <p:nvPr/>
          </p:nvSpPr>
          <p:spPr>
            <a:xfrm>
              <a:off x="2139966" y="-8963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Z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1A233D-8272-4E6F-9F3A-5A8336F8A5D8}"/>
                    </a:ext>
                  </a:extLst>
                </p:cNvPr>
                <p:cNvSpPr txBox="1"/>
                <p:nvPr/>
              </p:nvSpPr>
              <p:spPr>
                <a:xfrm rot="21026942">
                  <a:off x="2564678" y="1599735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1A233D-8272-4E6F-9F3A-5A8336F8A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26942">
                  <a:off x="2564678" y="1599735"/>
                  <a:ext cx="3741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C842C3FB-FAD8-4A8B-B69A-DF1597C6A068}"/>
                </a:ext>
              </a:extLst>
            </p:cNvPr>
            <p:cNvSpPr txBox="1"/>
            <p:nvPr/>
          </p:nvSpPr>
          <p:spPr>
            <a:xfrm rot="19731686">
              <a:off x="2789917" y="2410040"/>
              <a:ext cx="29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a</a:t>
              </a:r>
            </a:p>
          </p:txBody>
        </p: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96E84A6A-46A6-4120-9210-4A88CAD1AD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8304" y="2706843"/>
              <a:ext cx="178752" cy="107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36A2B783-CAA4-46D2-951F-2B43B5066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8009" y="2445218"/>
              <a:ext cx="252384" cy="141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6886883F-712E-4C0A-A9DD-E4F6CD7F355B}"/>
                </a:ext>
              </a:extLst>
            </p:cNvPr>
            <p:cNvSpPr txBox="1"/>
            <p:nvPr/>
          </p:nvSpPr>
          <p:spPr>
            <a:xfrm>
              <a:off x="2257808" y="1832818"/>
              <a:ext cx="247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4315CE9D-DD99-4D66-B23A-03AF2A85BBA4}"/>
                </a:ext>
              </a:extLst>
            </p:cNvPr>
            <p:cNvSpPr/>
            <p:nvPr/>
          </p:nvSpPr>
          <p:spPr>
            <a:xfrm>
              <a:off x="2477116" y="2610934"/>
              <a:ext cx="128825" cy="1409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F63EB94-2AF8-46C3-BD17-084B651E01C3}"/>
                </a:ext>
              </a:extLst>
            </p:cNvPr>
            <p:cNvCxnSpPr>
              <a:cxnSpLocks/>
              <a:stCxn id="32" idx="0"/>
              <a:endCxn id="6" idx="4"/>
            </p:cNvCxnSpPr>
            <p:nvPr/>
          </p:nvCxnSpPr>
          <p:spPr>
            <a:xfrm flipH="1" flipV="1">
              <a:off x="2514600" y="1260814"/>
              <a:ext cx="26929" cy="13501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1EF07B61-7FB4-45D1-AF4E-5E81C5E4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23794" y="1546678"/>
              <a:ext cx="280440" cy="109738"/>
            </a:xfrm>
            <a:prstGeom prst="rect">
              <a:avLst/>
            </a:prstGeom>
          </p:spPr>
        </p:pic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E2D6E472-0724-4978-9670-C4147F71D7B2}"/>
                </a:ext>
              </a:extLst>
            </p:cNvPr>
            <p:cNvCxnSpPr/>
            <p:nvPr/>
          </p:nvCxnSpPr>
          <p:spPr>
            <a:xfrm flipV="1">
              <a:off x="2605941" y="2290904"/>
              <a:ext cx="663226" cy="384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AF2A6C94-74CB-4011-86DF-4C05E68EDA90}"/>
                </a:ext>
              </a:extLst>
            </p:cNvPr>
            <p:cNvSpPr txBox="1"/>
            <p:nvPr/>
          </p:nvSpPr>
          <p:spPr>
            <a:xfrm>
              <a:off x="2052463" y="2364420"/>
              <a:ext cx="41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-Q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7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5B89A-DBB1-4314-9756-EC75B69B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3332"/>
            <a:ext cx="718457" cy="1325563"/>
          </a:xfrm>
        </p:spPr>
        <p:txBody>
          <a:bodyPr/>
          <a:lstStyle/>
          <a:p>
            <a:r>
              <a:rPr lang="it-IT" dirty="0"/>
              <a:t>6)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76DE1C-7639-42BA-8095-4E7812F2A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3737606"/>
            <a:ext cx="3083683" cy="50208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Svolgimento: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1C89FA9C-7BF5-477F-8E81-E3128EF4DE10}"/>
              </a:ext>
            </a:extLst>
          </p:cNvPr>
          <p:cNvCxnSpPr/>
          <p:nvPr/>
        </p:nvCxnSpPr>
        <p:spPr>
          <a:xfrm>
            <a:off x="2677886" y="892629"/>
            <a:ext cx="0" cy="21009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E2F46C72-2E31-4901-AC7C-504D5F4921B6}"/>
              </a:ext>
            </a:extLst>
          </p:cNvPr>
          <p:cNvSpPr/>
          <p:nvPr/>
        </p:nvSpPr>
        <p:spPr>
          <a:xfrm>
            <a:off x="1687286" y="1807029"/>
            <a:ext cx="1981200" cy="261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5ED20A68-4833-4980-BB85-4035BDE8E30B}"/>
              </a:ext>
            </a:extLst>
          </p:cNvPr>
          <p:cNvSpPr/>
          <p:nvPr/>
        </p:nvSpPr>
        <p:spPr>
          <a:xfrm>
            <a:off x="2471059" y="533401"/>
            <a:ext cx="413654" cy="3483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1D601C32-846E-46DD-B993-975201F0E25B}"/>
              </a:ext>
            </a:extLst>
          </p:cNvPr>
          <p:cNvSpPr/>
          <p:nvPr/>
        </p:nvSpPr>
        <p:spPr>
          <a:xfrm>
            <a:off x="2471059" y="2982685"/>
            <a:ext cx="413654" cy="348343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66FBC7D-85E3-4C61-990B-81B66936CC5B}"/>
              </a:ext>
            </a:extLst>
          </p:cNvPr>
          <p:cNvSpPr txBox="1"/>
          <p:nvPr/>
        </p:nvSpPr>
        <p:spPr>
          <a:xfrm>
            <a:off x="2153343" y="4762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D6FAE3F-9A98-46C7-A95F-0961F891C83A}"/>
              </a:ext>
            </a:extLst>
          </p:cNvPr>
          <p:cNvSpPr txBox="1"/>
          <p:nvPr/>
        </p:nvSpPr>
        <p:spPr>
          <a:xfrm>
            <a:off x="2161359" y="30296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5EA9C0-4936-4A9B-960F-4428957538A1}"/>
              </a:ext>
            </a:extLst>
          </p:cNvPr>
          <p:cNvSpPr txBox="1"/>
          <p:nvPr/>
        </p:nvSpPr>
        <p:spPr>
          <a:xfrm>
            <a:off x="2645230" y="12478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+q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50A52C-694B-4308-8CBD-E75C02EF28A1}"/>
              </a:ext>
            </a:extLst>
          </p:cNvPr>
          <p:cNvSpPr txBox="1"/>
          <p:nvPr/>
        </p:nvSpPr>
        <p:spPr>
          <a:xfrm>
            <a:off x="2688771" y="3244334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+q</a:t>
            </a:r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DA7B9924-624A-4663-A56C-105590F50CE5}"/>
              </a:ext>
            </a:extLst>
          </p:cNvPr>
          <p:cNvSpPr/>
          <p:nvPr/>
        </p:nvSpPr>
        <p:spPr>
          <a:xfrm>
            <a:off x="3575955" y="1891938"/>
            <a:ext cx="130629" cy="45719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D9DA8AD-C70F-423A-B84E-883AE3B2A1DB}"/>
              </a:ext>
            </a:extLst>
          </p:cNvPr>
          <p:cNvCxnSpPr>
            <a:stCxn id="13" idx="7"/>
          </p:cNvCxnSpPr>
          <p:nvPr/>
        </p:nvCxnSpPr>
        <p:spPr>
          <a:xfrm flipH="1" flipV="1">
            <a:off x="3067140" y="1632857"/>
            <a:ext cx="620314" cy="26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85F230-BEC3-4508-84F6-BE717604B848}"/>
                  </a:ext>
                </a:extLst>
              </p:cNvPr>
              <p:cNvSpPr txBox="1"/>
              <p:nvPr/>
            </p:nvSpPr>
            <p:spPr>
              <a:xfrm>
                <a:off x="2761025" y="1239425"/>
                <a:ext cx="536032" cy="398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85F230-BEC3-4508-84F6-BE717604B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25" y="1239425"/>
                <a:ext cx="536032" cy="398314"/>
              </a:xfrm>
              <a:prstGeom prst="rect">
                <a:avLst/>
              </a:prstGeom>
              <a:blipFill>
                <a:blip r:embed="rId2"/>
                <a:stretch>
                  <a:fillRect t="-19697" r="-14773" b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6A2402A-595F-4B1E-9EC8-7964ACC9A77E}"/>
              </a:ext>
            </a:extLst>
          </p:cNvPr>
          <p:cNvCxnSpPr>
            <a:stCxn id="13" idx="0"/>
          </p:cNvCxnSpPr>
          <p:nvPr/>
        </p:nvCxnSpPr>
        <p:spPr>
          <a:xfrm flipH="1">
            <a:off x="2677886" y="1891938"/>
            <a:ext cx="963384" cy="457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BB0D7C4-A3F8-45D7-A205-DA6DD11A8496}"/>
              </a:ext>
            </a:extLst>
          </p:cNvPr>
          <p:cNvSpPr txBox="1"/>
          <p:nvPr/>
        </p:nvSpPr>
        <p:spPr>
          <a:xfrm>
            <a:off x="2426823" y="175299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AA42AF3-7A11-47B5-A844-C92E7959AF23}"/>
              </a:ext>
            </a:extLst>
          </p:cNvPr>
          <p:cNvCxnSpPr>
            <a:stCxn id="6" idx="6"/>
            <a:endCxn id="7" idx="5"/>
          </p:cNvCxnSpPr>
          <p:nvPr/>
        </p:nvCxnSpPr>
        <p:spPr>
          <a:xfrm flipH="1" flipV="1">
            <a:off x="2824135" y="830730"/>
            <a:ext cx="844351" cy="11069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B799665-87F9-44E6-BD92-0A05B6C38A08}"/>
              </a:ext>
            </a:extLst>
          </p:cNvPr>
          <p:cNvCxnSpPr>
            <a:endCxn id="8" idx="7"/>
          </p:cNvCxnSpPr>
          <p:nvPr/>
        </p:nvCxnSpPr>
        <p:spPr>
          <a:xfrm flipH="1">
            <a:off x="2824135" y="1891938"/>
            <a:ext cx="882449" cy="1141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BC048C1-5F46-4B6B-B531-BC2D1D34B3FF}"/>
                  </a:ext>
                </a:extLst>
              </p:cNvPr>
              <p:cNvSpPr txBox="1"/>
              <p:nvPr/>
            </p:nvSpPr>
            <p:spPr>
              <a:xfrm rot="2548034">
                <a:off x="3017557" y="816206"/>
                <a:ext cx="42082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BC048C1-5F46-4B6B-B531-BC2D1D34B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48034">
                <a:off x="3017557" y="816206"/>
                <a:ext cx="420821" cy="402931"/>
              </a:xfrm>
              <a:prstGeom prst="rect">
                <a:avLst/>
              </a:prstGeom>
              <a:blipFill>
                <a:blip r:embed="rId3"/>
                <a:stretch>
                  <a:fillRect t="-7292" r="-21649"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E993BA1-AC19-46F5-97F7-3B8D540DAB6D}"/>
                  </a:ext>
                </a:extLst>
              </p:cNvPr>
              <p:cNvSpPr txBox="1"/>
              <p:nvPr/>
            </p:nvSpPr>
            <p:spPr>
              <a:xfrm rot="17874383">
                <a:off x="3272536" y="2454966"/>
                <a:ext cx="276037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E993BA1-AC19-46F5-97F7-3B8D540D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74383">
                <a:off x="3272536" y="2454966"/>
                <a:ext cx="276037" cy="310598"/>
              </a:xfrm>
              <a:prstGeom prst="rect">
                <a:avLst/>
              </a:prstGeom>
              <a:blipFill>
                <a:blip r:embed="rId4"/>
                <a:stretch>
                  <a:fillRect l="-34328" t="-60000" r="-19403" b="-138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417AA3CB-59AF-4698-AAFD-CB2315E21FB1}"/>
                  </a:ext>
                </a:extLst>
              </p:cNvPr>
              <p:cNvSpPr txBox="1"/>
              <p:nvPr/>
            </p:nvSpPr>
            <p:spPr>
              <a:xfrm rot="18569000">
                <a:off x="3747847" y="2671886"/>
                <a:ext cx="436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417AA3CB-59AF-4698-AAFD-CB2315E2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69000">
                <a:off x="3747847" y="2671886"/>
                <a:ext cx="43621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67D3B36-4818-447F-AF2E-1154FC02B093}"/>
              </a:ext>
            </a:extLst>
          </p:cNvPr>
          <p:cNvCxnSpPr>
            <a:stCxn id="29" idx="1"/>
          </p:cNvCxnSpPr>
          <p:nvPr/>
        </p:nvCxnSpPr>
        <p:spPr>
          <a:xfrm flipH="1">
            <a:off x="3442912" y="3024888"/>
            <a:ext cx="384357" cy="50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A0A55A2-6416-4211-B2C7-AEF6EFFBCEA1}"/>
              </a:ext>
            </a:extLst>
          </p:cNvPr>
          <p:cNvCxnSpPr>
            <a:stCxn id="29" idx="3"/>
          </p:cNvCxnSpPr>
          <p:nvPr/>
        </p:nvCxnSpPr>
        <p:spPr>
          <a:xfrm flipV="1">
            <a:off x="4104635" y="2363047"/>
            <a:ext cx="238765" cy="32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9071A59B-AF34-4D12-927F-595388B5B2B1}"/>
                  </a:ext>
                </a:extLst>
              </p:cNvPr>
              <p:cNvSpPr txBox="1"/>
              <p:nvPr/>
            </p:nvSpPr>
            <p:spPr>
              <a:xfrm rot="2051971">
                <a:off x="3235989" y="1031834"/>
                <a:ext cx="5826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9071A59B-AF34-4D12-927F-595388B5B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1971">
                <a:off x="3235989" y="1031834"/>
                <a:ext cx="582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96C0401-D6FC-4EAF-825E-11FB3980CB52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3029043" y="533402"/>
            <a:ext cx="334948" cy="335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56CCB426-07FF-4CDD-AA76-82DDC7C23D19}"/>
              </a:ext>
            </a:extLst>
          </p:cNvPr>
          <p:cNvCxnSpPr>
            <a:cxnSpLocks/>
          </p:cNvCxnSpPr>
          <p:nvPr/>
        </p:nvCxnSpPr>
        <p:spPr>
          <a:xfrm>
            <a:off x="3575780" y="1416709"/>
            <a:ext cx="182894" cy="26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CAC8846-0B8F-4CEA-8F9B-E8341CB83E0E}"/>
                  </a:ext>
                </a:extLst>
              </p:cNvPr>
              <p:cNvSpPr txBox="1"/>
              <p:nvPr/>
            </p:nvSpPr>
            <p:spPr>
              <a:xfrm>
                <a:off x="6270171" y="115324"/>
                <a:ext cx="2427514" cy="1783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q  =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6,4 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it-IT" dirty="0"/>
                  <a:t> =  -1,6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it-IT" dirty="0"/>
                  <a:t>  C</a:t>
                </a:r>
              </a:p>
              <a:p>
                <a:r>
                  <a:rPr lang="it-IT" dirty="0"/>
                  <a:t>r =  2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</m:oMath>
                </a14:m>
                <a:r>
                  <a:rPr lang="it-IT" dirty="0"/>
                  <a:t>  m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  =  ?</a:t>
                </a:r>
              </a:p>
              <a:p>
                <a:r>
                  <a:rPr lang="it-IT" dirty="0"/>
                  <a:t>T  =  ?</a:t>
                </a:r>
              </a:p>
            </p:txBody>
          </p:sp>
        </mc:Choice>
        <mc:Fallback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CAC8846-0B8F-4CEA-8F9B-E8341CB83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171" y="115324"/>
                <a:ext cx="2427514" cy="1783309"/>
              </a:xfrm>
              <a:prstGeom prst="rect">
                <a:avLst/>
              </a:prstGeom>
              <a:blipFill>
                <a:blip r:embed="rId7"/>
                <a:stretch>
                  <a:fillRect l="-2261" t="-2055" b="-4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3F5A8E91-7ACB-4AF6-A184-4724046B36B9}"/>
              </a:ext>
            </a:extLst>
          </p:cNvPr>
          <p:cNvCxnSpPr>
            <a:cxnSpLocks/>
          </p:cNvCxnSpPr>
          <p:nvPr/>
        </p:nvCxnSpPr>
        <p:spPr>
          <a:xfrm>
            <a:off x="555171" y="5246914"/>
            <a:ext cx="2604407" cy="43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DA804D61-E5F4-4F9B-90CA-91E212965E10}"/>
              </a:ext>
            </a:extLst>
          </p:cNvPr>
          <p:cNvCxnSpPr/>
          <p:nvPr/>
        </p:nvCxnSpPr>
        <p:spPr>
          <a:xfrm flipH="1" flipV="1">
            <a:off x="1687286" y="4582886"/>
            <a:ext cx="1001485" cy="707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EAA47E3-1EF1-46CF-9779-E77CFE60BBA7}"/>
              </a:ext>
            </a:extLst>
          </p:cNvPr>
          <p:cNvCxnSpPr>
            <a:cxnSpLocks/>
          </p:cNvCxnSpPr>
          <p:nvPr/>
        </p:nvCxnSpPr>
        <p:spPr>
          <a:xfrm flipH="1">
            <a:off x="1657228" y="5282986"/>
            <a:ext cx="1031544" cy="533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14CD918-6C21-4BF2-9B7F-9424480E96FE}"/>
                  </a:ext>
                </a:extLst>
              </p:cNvPr>
              <p:cNvSpPr txBox="1"/>
              <p:nvPr/>
            </p:nvSpPr>
            <p:spPr>
              <a:xfrm rot="782107">
                <a:off x="1941566" y="4392648"/>
                <a:ext cx="383721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314CD918-6C21-4BF2-9B7F-9424480E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82107">
                <a:off x="1941566" y="4392648"/>
                <a:ext cx="383721" cy="402931"/>
              </a:xfrm>
              <a:prstGeom prst="rect">
                <a:avLst/>
              </a:prstGeom>
              <a:blipFill>
                <a:blip r:embed="rId8"/>
                <a:stretch>
                  <a:fillRect t="-16456" r="-2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53D10455-A1BC-481C-BC8E-0C307600B05C}"/>
                  </a:ext>
                </a:extLst>
              </p:cNvPr>
              <p:cNvSpPr txBox="1"/>
              <p:nvPr/>
            </p:nvSpPr>
            <p:spPr>
              <a:xfrm rot="19999922">
                <a:off x="1881867" y="5669173"/>
                <a:ext cx="612321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53D10455-A1BC-481C-BC8E-0C307600B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99922">
                <a:off x="1881867" y="5669173"/>
                <a:ext cx="612321" cy="402931"/>
              </a:xfrm>
              <a:prstGeom prst="rect">
                <a:avLst/>
              </a:prstGeom>
              <a:blipFill>
                <a:blip r:embed="rId9"/>
                <a:stretch>
                  <a:fillRect t="-18868" r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313C3CD-2544-4DA4-B5F3-D36D34E9396D}"/>
              </a:ext>
            </a:extLst>
          </p:cNvPr>
          <p:cNvCxnSpPr/>
          <p:nvPr/>
        </p:nvCxnSpPr>
        <p:spPr>
          <a:xfrm flipH="1">
            <a:off x="718457" y="4615491"/>
            <a:ext cx="968829" cy="631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0930532E-9634-416F-8E28-AA9CC16ACC7E}"/>
              </a:ext>
            </a:extLst>
          </p:cNvPr>
          <p:cNvCxnSpPr>
            <a:cxnSpLocks/>
          </p:cNvCxnSpPr>
          <p:nvPr/>
        </p:nvCxnSpPr>
        <p:spPr>
          <a:xfrm flipH="1" flipV="1">
            <a:off x="718457" y="5246915"/>
            <a:ext cx="938771" cy="569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24005A8F-80D0-44FC-9902-72A36642E474}"/>
              </a:ext>
            </a:extLst>
          </p:cNvPr>
          <p:cNvCxnSpPr>
            <a:cxnSpLocks/>
          </p:cNvCxnSpPr>
          <p:nvPr/>
        </p:nvCxnSpPr>
        <p:spPr>
          <a:xfrm flipH="1" flipV="1">
            <a:off x="718458" y="5246914"/>
            <a:ext cx="1970313" cy="43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02648BA1-2EF0-4502-BAD7-34B97BBA5061}"/>
                  </a:ext>
                </a:extLst>
              </p:cNvPr>
              <p:cNvSpPr txBox="1"/>
              <p:nvPr/>
            </p:nvSpPr>
            <p:spPr>
              <a:xfrm>
                <a:off x="1100239" y="4844747"/>
                <a:ext cx="47288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02648BA1-2EF0-4502-BAD7-34B97BBA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39" y="4844747"/>
                <a:ext cx="472886" cy="402931"/>
              </a:xfrm>
              <a:prstGeom prst="rect">
                <a:avLst/>
              </a:prstGeom>
              <a:blipFill>
                <a:blip r:embed="rId10"/>
                <a:stretch>
                  <a:fillRect t="-22727" r="-243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o 57">
            <a:extLst>
              <a:ext uri="{FF2B5EF4-FFF2-40B4-BE49-F238E27FC236}">
                <a16:creationId xmlns:a16="http://schemas.microsoft.com/office/drawing/2014/main" id="{451746B4-DA8B-46C3-88ED-9411AB40A1E7}"/>
              </a:ext>
            </a:extLst>
          </p:cNvPr>
          <p:cNvSpPr/>
          <p:nvPr/>
        </p:nvSpPr>
        <p:spPr>
          <a:xfrm rot="15691989">
            <a:off x="2173605" y="4988401"/>
            <a:ext cx="384357" cy="50208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75946DE9-DF3B-4976-A825-5C43BD300DF6}"/>
                  </a:ext>
                </a:extLst>
              </p:cNvPr>
              <p:cNvSpPr txBox="1"/>
              <p:nvPr/>
            </p:nvSpPr>
            <p:spPr>
              <a:xfrm>
                <a:off x="1895131" y="4896651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75946DE9-DF3B-4976-A825-5C43BD300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131" y="4896651"/>
                <a:ext cx="38241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DC246AF2-AA1A-4EF8-994E-BC220756F726}"/>
                  </a:ext>
                </a:extLst>
              </p:cNvPr>
              <p:cNvSpPr txBox="1"/>
              <p:nvPr/>
            </p:nvSpPr>
            <p:spPr>
              <a:xfrm>
                <a:off x="3364139" y="4536904"/>
                <a:ext cx="8272690" cy="574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=  2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  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 = 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 </a:t>
                </a:r>
              </a:p>
            </p:txBody>
          </p:sp>
        </mc:Choice>
        <mc:Fallback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DC246AF2-AA1A-4EF8-994E-BC220756F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139" y="4536904"/>
                <a:ext cx="8272690" cy="5749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0BA13DB7-899B-412F-A123-2A96174CC30D}"/>
                  </a:ext>
                </a:extLst>
              </p:cNvPr>
              <p:cNvSpPr txBox="1"/>
              <p:nvPr/>
            </p:nvSpPr>
            <p:spPr>
              <a:xfrm>
                <a:off x="3324265" y="5384977"/>
                <a:ext cx="5019516" cy="563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        , da qui ricavo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  </a:t>
                </a:r>
                <a:endParaRPr lang="it-IT" dirty="0"/>
              </a:p>
            </p:txBody>
          </p:sp>
        </mc:Choice>
        <mc:Fallback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0BA13DB7-899B-412F-A123-2A96174C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265" y="5384977"/>
                <a:ext cx="5019516" cy="563937"/>
              </a:xfrm>
              <a:prstGeom prst="rect">
                <a:avLst/>
              </a:prstGeom>
              <a:blipFill>
                <a:blip r:embed="rId1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4A1262C-A9B7-4F4C-8524-383B6C0C7ECA}"/>
              </a:ext>
            </a:extLst>
          </p:cNvPr>
          <p:cNvSpPr txBox="1"/>
          <p:nvPr/>
        </p:nvSpPr>
        <p:spPr>
          <a:xfrm>
            <a:off x="3040668" y="1786945"/>
            <a:ext cx="30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</a:t>
            </a:r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D36BE892-5198-43F5-89DA-E25F94616189}"/>
              </a:ext>
            </a:extLst>
          </p:cNvPr>
          <p:cNvCxnSpPr>
            <a:stCxn id="19" idx="0"/>
          </p:cNvCxnSpPr>
          <p:nvPr/>
        </p:nvCxnSpPr>
        <p:spPr>
          <a:xfrm flipV="1">
            <a:off x="2449683" y="1021932"/>
            <a:ext cx="20377" cy="731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1A6937A2-7371-466D-B8BC-B04C7B0D697B}"/>
              </a:ext>
            </a:extLst>
          </p:cNvPr>
          <p:cNvCxnSpPr>
            <a:stCxn id="19" idx="2"/>
          </p:cNvCxnSpPr>
          <p:nvPr/>
        </p:nvCxnSpPr>
        <p:spPr>
          <a:xfrm flipH="1">
            <a:off x="2449682" y="2122323"/>
            <a:ext cx="1" cy="63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2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9AC0D-7CB4-43AF-AD9E-52D3E460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7429953"/>
            <a:ext cx="10515600" cy="1325563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A55EC-BC73-45EF-A96D-4449FF42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5429" y="7333797"/>
            <a:ext cx="10515600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E9B6A0-0678-40A5-B86F-75CEEC29FE71}"/>
                  </a:ext>
                </a:extLst>
              </p:cNvPr>
              <p:cNvSpPr txBox="1"/>
              <p:nvPr/>
            </p:nvSpPr>
            <p:spPr>
              <a:xfrm>
                <a:off x="359229" y="348343"/>
                <a:ext cx="10791609" cy="2050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num>
                          <m:den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,</m:t>
                    </m:r>
                  </m:oMath>
                </a14:m>
                <a:r>
                  <a:rPr lang="it-IT" dirty="0"/>
                  <a:t>   ma dalla geometria del problema si osserva che: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 </m:t>
                        </m:r>
                      </m:e>
                    </m:func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/>
                  <a:t>   , per cui otteniamo: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it-IT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=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it-IT" dirty="0"/>
                  <a:t>     ,     ma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it-IT" dirty="0"/>
                  <a:t>    ,  per cui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/>
                  <a:t>  =   ….. m/s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1E9B6A0-0678-40A5-B86F-75CEEC29F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9" y="348343"/>
                <a:ext cx="10791609" cy="20506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A9EC5B-BF21-494B-8225-4D294F2D3565}"/>
                  </a:ext>
                </a:extLst>
              </p:cNvPr>
              <p:cNvSpPr txBox="1"/>
              <p:nvPr/>
            </p:nvSpPr>
            <p:spPr>
              <a:xfrm>
                <a:off x="130628" y="3820885"/>
                <a:ext cx="6812378" cy="485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Per quanto riguarda il periodo (T)  si ha: 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it-IT" dirty="0"/>
                  <a:t>  =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…..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6A9EC5B-BF21-494B-8225-4D294F2D3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" y="3820885"/>
                <a:ext cx="6812378" cy="485518"/>
              </a:xfrm>
              <a:prstGeom prst="rect">
                <a:avLst/>
              </a:prstGeom>
              <a:blipFill>
                <a:blip r:embed="rId3"/>
                <a:stretch>
                  <a:fillRect l="-716" b="-88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72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E91A1-5042-4954-A943-1B947757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FF0000"/>
                </a:solidFill>
              </a:rPr>
              <a:t>Consigli generali: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F56F39-57CD-431B-862A-A653D432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t-IT" dirty="0"/>
              <a:t>Convertire tutti i valori che ci vengono forniti dal testo nelle                 unità di misura del Sistema Internazionale.</a:t>
            </a:r>
          </a:p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Fissare un sistema di riferimento.</a:t>
            </a:r>
          </a:p>
        </p:txBody>
      </p:sp>
    </p:spTree>
    <p:extLst>
      <p:ext uri="{BB962C8B-B14F-4D97-AF65-F5344CB8AC3E}">
        <p14:creationId xmlns:p14="http://schemas.microsoft.com/office/powerpoint/2010/main" val="4988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C03C51-AC73-4C06-9856-A1A6371E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838200" cy="662782"/>
          </a:xfrm>
        </p:spPr>
        <p:txBody>
          <a:bodyPr>
            <a:normAutofit fontScale="90000"/>
          </a:bodyPr>
          <a:lstStyle/>
          <a:p>
            <a:r>
              <a:rPr lang="it-IT" dirty="0"/>
              <a:t>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7F8F30-BC8E-4D4C-9D84-542F8A226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033491"/>
            <a:ext cx="10515600" cy="450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Svolgimento: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8361E14-D5FD-4BB7-A9E3-0BA214F650B3}"/>
              </a:ext>
            </a:extLst>
          </p:cNvPr>
          <p:cNvSpPr/>
          <p:nvPr/>
        </p:nvSpPr>
        <p:spPr>
          <a:xfrm>
            <a:off x="1388616" y="681037"/>
            <a:ext cx="1789590" cy="1795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8" name="Connettore 7">
            <a:extLst>
              <a:ext uri="{FF2B5EF4-FFF2-40B4-BE49-F238E27FC236}">
                <a16:creationId xmlns:a16="http://schemas.microsoft.com/office/drawing/2014/main" id="{C2449400-B65A-45AB-8DFE-2C0985D48B01}"/>
              </a:ext>
            </a:extLst>
          </p:cNvPr>
          <p:cNvSpPr/>
          <p:nvPr/>
        </p:nvSpPr>
        <p:spPr>
          <a:xfrm>
            <a:off x="1270617" y="542161"/>
            <a:ext cx="235998" cy="277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9" name="Connettore 8">
            <a:extLst>
              <a:ext uri="{FF2B5EF4-FFF2-40B4-BE49-F238E27FC236}">
                <a16:creationId xmlns:a16="http://schemas.microsoft.com/office/drawing/2014/main" id="{90162572-0E63-446D-8A25-DB2827FC4AC0}"/>
              </a:ext>
            </a:extLst>
          </p:cNvPr>
          <p:cNvSpPr/>
          <p:nvPr/>
        </p:nvSpPr>
        <p:spPr>
          <a:xfrm>
            <a:off x="3060207" y="554205"/>
            <a:ext cx="235998" cy="277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B1524F18-F973-4F27-9DCA-9B192112914D}"/>
              </a:ext>
            </a:extLst>
          </p:cNvPr>
          <p:cNvSpPr/>
          <p:nvPr/>
        </p:nvSpPr>
        <p:spPr>
          <a:xfrm>
            <a:off x="1270617" y="2305651"/>
            <a:ext cx="235998" cy="27775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57792458-4B7E-46B3-976A-9EE4A402B1E2}"/>
              </a:ext>
            </a:extLst>
          </p:cNvPr>
          <p:cNvSpPr/>
          <p:nvPr/>
        </p:nvSpPr>
        <p:spPr>
          <a:xfrm>
            <a:off x="3060207" y="2305649"/>
            <a:ext cx="235998" cy="27775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33253C3-07D8-44A4-AC6D-CFD4B488217B}"/>
              </a:ext>
            </a:extLst>
          </p:cNvPr>
          <p:cNvSpPr txBox="1"/>
          <p:nvPr/>
        </p:nvSpPr>
        <p:spPr>
          <a:xfrm>
            <a:off x="701336" y="496370"/>
            <a:ext cx="51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+q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347E97B-BF16-4D49-8E71-9009A0196386}"/>
              </a:ext>
            </a:extLst>
          </p:cNvPr>
          <p:cNvSpPr txBox="1"/>
          <p:nvPr/>
        </p:nvSpPr>
        <p:spPr>
          <a:xfrm>
            <a:off x="3285571" y="508414"/>
            <a:ext cx="40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-q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557B75A-D043-4479-96E5-B0F6F74A1687}"/>
              </a:ext>
            </a:extLst>
          </p:cNvPr>
          <p:cNvSpPr txBox="1"/>
          <p:nvPr/>
        </p:nvSpPr>
        <p:spPr>
          <a:xfrm>
            <a:off x="664624" y="2259858"/>
            <a:ext cx="54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+2q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B97C64B-4C0F-41A5-8419-F396466CC805}"/>
              </a:ext>
            </a:extLst>
          </p:cNvPr>
          <p:cNvSpPr txBox="1"/>
          <p:nvPr/>
        </p:nvSpPr>
        <p:spPr>
          <a:xfrm>
            <a:off x="3419614" y="2263386"/>
            <a:ext cx="54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-2q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F84C3C6-36BD-4370-83E3-F4FE9CD6337D}"/>
              </a:ext>
            </a:extLst>
          </p:cNvPr>
          <p:cNvCxnSpPr>
            <a:stCxn id="5" idx="2"/>
          </p:cNvCxnSpPr>
          <p:nvPr/>
        </p:nvCxnSpPr>
        <p:spPr>
          <a:xfrm>
            <a:off x="2283411" y="2476870"/>
            <a:ext cx="2599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36CC726-BDC6-4ABF-B532-F2916E840921}"/>
              </a:ext>
            </a:extLst>
          </p:cNvPr>
          <p:cNvSpPr txBox="1"/>
          <p:nvPr/>
        </p:nvSpPr>
        <p:spPr>
          <a:xfrm>
            <a:off x="4648233" y="212098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D0966538-B1A7-4AB1-9F17-B21B31E326F2}"/>
              </a:ext>
            </a:extLst>
          </p:cNvPr>
          <p:cNvCxnSpPr>
            <a:stCxn id="5" idx="1"/>
          </p:cNvCxnSpPr>
          <p:nvPr/>
        </p:nvCxnSpPr>
        <p:spPr>
          <a:xfrm flipV="1">
            <a:off x="1388616" y="18256"/>
            <a:ext cx="0" cy="1560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3C255CC-2CCA-43DC-B652-1B0A002708CB}"/>
              </a:ext>
            </a:extLst>
          </p:cNvPr>
          <p:cNvSpPr txBox="1"/>
          <p:nvPr/>
        </p:nvSpPr>
        <p:spPr>
          <a:xfrm>
            <a:off x="1078208" y="-11201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6B9790A1-46E8-4B2C-A2E2-8283E8B7E940}"/>
              </a:ext>
            </a:extLst>
          </p:cNvPr>
          <p:cNvSpPr txBox="1"/>
          <p:nvPr/>
        </p:nvSpPr>
        <p:spPr>
          <a:xfrm>
            <a:off x="5770485" y="349647"/>
            <a:ext cx="628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Quali sono le componenti della forza elettrostatica che agiscono sulla carica in basso a sinistra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3477C934-1375-4E54-A544-1AE60704BAD6}"/>
                  </a:ext>
                </a:extLst>
              </p:cNvPr>
              <p:cNvSpPr txBox="1"/>
              <p:nvPr/>
            </p:nvSpPr>
            <p:spPr>
              <a:xfrm>
                <a:off x="419100" y="3429000"/>
                <a:ext cx="9674811" cy="3629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Scriviamo le componenti di ciascuna forza elettrostatica ( ATTENZIONE AL SISTEMA DI RIFERIMENTO ) :</a:t>
                </a:r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dirty="0">
                  <a:ea typeface="Cambria Math" panose="02040503050406030204" pitchFamily="18" charset="0"/>
                </a:endParaRPr>
              </a:p>
              <a:p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3477C934-1375-4E54-A544-1AE60704B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429000"/>
                <a:ext cx="9674811" cy="3629648"/>
              </a:xfrm>
              <a:prstGeom prst="rect">
                <a:avLst/>
              </a:prstGeom>
              <a:blipFill>
                <a:blip r:embed="rId2"/>
                <a:stretch>
                  <a:fillRect l="-567" t="-1008" r="-3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484FC7A-1143-4E83-BC9C-92FAD2602A3E}"/>
                  </a:ext>
                </a:extLst>
              </p:cNvPr>
              <p:cNvSpPr txBox="1"/>
              <p:nvPr/>
            </p:nvSpPr>
            <p:spPr>
              <a:xfrm>
                <a:off x="419100" y="6020709"/>
                <a:ext cx="8628259" cy="811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Dobbiamo ricavare a, ma dalla trigonometria sappiamo che: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unc>
                              <m:func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groupChr>
                              <m:groupChrPr>
                                <m:chr m:val="⇒"/>
                                <m:vertJc m:val="bot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brk m:alnAt="2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groupCh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B484FC7A-1143-4E83-BC9C-92FAD2602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6020709"/>
                <a:ext cx="8628259" cy="811761"/>
              </a:xfrm>
              <a:prstGeom prst="rect">
                <a:avLst/>
              </a:prstGeom>
              <a:blipFill>
                <a:blip r:embed="rId3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489F462A-51EA-4402-9AC9-A39F5560A129}"/>
              </a:ext>
            </a:extLst>
          </p:cNvPr>
          <p:cNvCxnSpPr>
            <a:stCxn id="10" idx="7"/>
            <a:endCxn id="9" idx="3"/>
          </p:cNvCxnSpPr>
          <p:nvPr/>
        </p:nvCxnSpPr>
        <p:spPr>
          <a:xfrm flipV="1">
            <a:off x="1472054" y="791280"/>
            <a:ext cx="1622714" cy="1555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FCD8E0B-7160-43B3-8A16-042C21614C03}"/>
              </a:ext>
            </a:extLst>
          </p:cNvPr>
          <p:cNvSpPr txBox="1"/>
          <p:nvPr/>
        </p:nvSpPr>
        <p:spPr>
          <a:xfrm rot="19875751">
            <a:off x="2218311" y="114258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63806A8-A539-46D8-B2D8-A4E97C245A2F}"/>
              </a:ext>
            </a:extLst>
          </p:cNvPr>
          <p:cNvCxnSpPr>
            <a:stCxn id="10" idx="7"/>
          </p:cNvCxnSpPr>
          <p:nvPr/>
        </p:nvCxnSpPr>
        <p:spPr>
          <a:xfrm flipV="1">
            <a:off x="1472054" y="1785257"/>
            <a:ext cx="585346" cy="561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C34103B-B88E-467D-93FF-7BC21F8ECDDC}"/>
              </a:ext>
            </a:extLst>
          </p:cNvPr>
          <p:cNvCxnSpPr>
            <a:stCxn id="10" idx="6"/>
          </p:cNvCxnSpPr>
          <p:nvPr/>
        </p:nvCxnSpPr>
        <p:spPr>
          <a:xfrm flipV="1">
            <a:off x="1506615" y="2444524"/>
            <a:ext cx="62257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2CC76E2B-2670-440D-84E6-4826F4388502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388616" y="2305651"/>
            <a:ext cx="0" cy="727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992B7E0-9339-4BC0-814D-0B4CFE0C0CDE}"/>
                  </a:ext>
                </a:extLst>
              </p:cNvPr>
              <p:cNvSpPr txBox="1"/>
              <p:nvPr/>
            </p:nvSpPr>
            <p:spPr>
              <a:xfrm>
                <a:off x="849119" y="2651698"/>
                <a:ext cx="859970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1992B7E0-9339-4BC0-814D-0B4CFE0C0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19" y="2651698"/>
                <a:ext cx="859970" cy="402931"/>
              </a:xfrm>
              <a:prstGeom prst="rect">
                <a:avLst/>
              </a:prstGeom>
              <a:blipFill>
                <a:blip r:embed="rId4"/>
                <a:stretch>
                  <a:fillRect t="-2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57A74BEB-25B7-4F87-9C14-9C257C5227E6}"/>
                  </a:ext>
                </a:extLst>
              </p:cNvPr>
              <p:cNvSpPr txBox="1"/>
              <p:nvPr/>
            </p:nvSpPr>
            <p:spPr>
              <a:xfrm>
                <a:off x="1476912" y="2061149"/>
                <a:ext cx="1081892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57A74BEB-25B7-4F87-9C14-9C257C522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912" y="2061149"/>
                <a:ext cx="1081892" cy="402931"/>
              </a:xfrm>
              <a:prstGeom prst="rect">
                <a:avLst/>
              </a:prstGeom>
              <a:blipFill>
                <a:blip r:embed="rId5"/>
                <a:stretch>
                  <a:fillRect t="-2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8A071E5D-8933-4BF7-B77D-D5AA93B21F09}"/>
                  </a:ext>
                </a:extLst>
              </p:cNvPr>
              <p:cNvSpPr txBox="1"/>
              <p:nvPr/>
            </p:nvSpPr>
            <p:spPr>
              <a:xfrm rot="19072623">
                <a:off x="1540802" y="1547563"/>
                <a:ext cx="513980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8A071E5D-8933-4BF7-B77D-D5AA93B21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72623">
                <a:off x="1540802" y="1547563"/>
                <a:ext cx="513980" cy="402931"/>
              </a:xfrm>
              <a:prstGeom prst="rect">
                <a:avLst/>
              </a:prstGeom>
              <a:blipFill>
                <a:blip r:embed="rId6"/>
                <a:stretch>
                  <a:fillRect t="-24528" r="-92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9B8AD2A-EF5B-4197-9D3A-77CFCAE753C5}"/>
              </a:ext>
            </a:extLst>
          </p:cNvPr>
          <p:cNvSpPr txBox="1"/>
          <p:nvPr/>
        </p:nvSpPr>
        <p:spPr>
          <a:xfrm>
            <a:off x="3287790" y="135045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6258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48D46-0B2B-4A27-A02D-13C3E0F6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7" y="0"/>
            <a:ext cx="10515600" cy="1864310"/>
          </a:xfrm>
        </p:spPr>
        <p:txBody>
          <a:bodyPr>
            <a:normAutofit/>
          </a:bodyPr>
          <a:lstStyle/>
          <a:p>
            <a:pPr algn="just"/>
            <a:r>
              <a:rPr lang="it-IT" sz="1800" dirty="0"/>
              <a:t>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037253-DBD2-4370-8D0A-9B4B22F4D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" y="705457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D5573E8-AAC2-4E8A-8983-684372D9827D}"/>
                  </a:ext>
                </a:extLst>
              </p:cNvPr>
              <p:cNvSpPr txBox="1"/>
              <p:nvPr/>
            </p:nvSpPr>
            <p:spPr>
              <a:xfrm>
                <a:off x="230819" y="230819"/>
                <a:ext cx="11798424" cy="258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800" dirty="0"/>
                  <a:t>Ricapitolando: mettendo in relazioni i moduli delle forze elettrostatiche lungo le direzioni x ed y si ha: </a:t>
                </a:r>
                <a:endParaRPr lang="it-IT" dirty="0"/>
              </a:p>
              <a:p>
                <a:r>
                  <a:rPr lang="it-IT" dirty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  4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√2</m:t>
                                </m:r>
                              </m:den>
                            </m:f>
                          </m:e>
                        </m:eqAr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 dirty="0"/>
                  <a:t>          ,                 Y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=−2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  <m:e>
                            <m:sSub>
                              <m:sSub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√2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it-IT" dirty="0"/>
                  <a:t>  ,                    nelle formule abbiamo posto </a:t>
                </a:r>
                <a:r>
                  <a:rPr lang="it-IT" i="1" dirty="0"/>
                  <a:t>f</a:t>
                </a:r>
                <a:r>
                  <a:rPr lang="it-IT" dirty="0"/>
                  <a:t>=</a:t>
                </a:r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Da cui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r>
                  <a:rPr lang="it-IT" dirty="0"/>
                  <a:t>        e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it-IT" b="0" dirty="0"/>
              </a:p>
              <a:p>
                <a:r>
                  <a:rPr lang="it-IT" dirty="0"/>
                  <a:t>              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D5573E8-AAC2-4E8A-8983-684372D9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19" y="230819"/>
                <a:ext cx="11798424" cy="2588978"/>
              </a:xfrm>
              <a:prstGeom prst="rect">
                <a:avLst/>
              </a:prstGeom>
              <a:blipFill>
                <a:blip r:embed="rId2"/>
                <a:stretch>
                  <a:fillRect l="-465" t="-1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591EB86-1554-4105-A887-EAB1E67A12F5}"/>
                  </a:ext>
                </a:extLst>
              </p:cNvPr>
              <p:cNvSpPr txBox="1"/>
              <p:nvPr/>
            </p:nvSpPr>
            <p:spPr>
              <a:xfrm>
                <a:off x="230819" y="3187344"/>
                <a:ext cx="7970259" cy="518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Per il teorema di Pitagora, si ha: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it-IT" dirty="0"/>
                  <a:t>    , da cui si ricava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591EB86-1554-4105-A887-EAB1E67A1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19" y="3187344"/>
                <a:ext cx="7970259" cy="518475"/>
              </a:xfrm>
              <a:prstGeom prst="rect">
                <a:avLst/>
              </a:prstGeom>
              <a:blipFill>
                <a:blip r:embed="rId3"/>
                <a:stretch>
                  <a:fillRect l="-689" b="-35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80360EA-5D42-4207-87DF-A231F4972F01}"/>
                  </a:ext>
                </a:extLst>
              </p:cNvPr>
              <p:cNvSpPr txBox="1"/>
              <p:nvPr/>
            </p:nvSpPr>
            <p:spPr>
              <a:xfrm>
                <a:off x="88777" y="4354845"/>
                <a:ext cx="10054676" cy="1821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Questa equivale alla soluzione generale del problema, sostituendo le costanti con quelle fornite dal testo: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=15,2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=1,13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, facendo le opportune conversioni, si ottiene 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≅0,17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−15,4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80360EA-5D42-4207-87DF-A231F497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7" y="4354845"/>
                <a:ext cx="10054676" cy="1821140"/>
              </a:xfrm>
              <a:prstGeom prst="rect">
                <a:avLst/>
              </a:prstGeom>
              <a:blipFill>
                <a:blip r:embed="rId4"/>
                <a:stretch>
                  <a:fillRect l="-546" t="-16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3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691A5-40C3-45B5-BB80-15E24E10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42025" cy="806727"/>
          </a:xfrm>
        </p:spPr>
        <p:txBody>
          <a:bodyPr/>
          <a:lstStyle/>
          <a:p>
            <a:r>
              <a:rPr lang="it-IT" dirty="0"/>
              <a:t>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16AA7-D137-494A-9DDA-053BA4C3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53" y="2681966"/>
            <a:ext cx="2224591" cy="91250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Svolgimento: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6F7DD4FA-31C0-45F4-9561-636D2644FE89}"/>
              </a:ext>
            </a:extLst>
          </p:cNvPr>
          <p:cNvCxnSpPr/>
          <p:nvPr/>
        </p:nvCxnSpPr>
        <p:spPr>
          <a:xfrm>
            <a:off x="1278384" y="497150"/>
            <a:ext cx="2254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A841F87-5EF3-4373-900A-A4E65F550B58}"/>
              </a:ext>
            </a:extLst>
          </p:cNvPr>
          <p:cNvCxnSpPr/>
          <p:nvPr/>
        </p:nvCxnSpPr>
        <p:spPr>
          <a:xfrm flipV="1">
            <a:off x="1287262" y="266330"/>
            <a:ext cx="221942" cy="19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24D0D4A-B013-4360-A5FD-E06813930A44}"/>
              </a:ext>
            </a:extLst>
          </p:cNvPr>
          <p:cNvCxnSpPr/>
          <p:nvPr/>
        </p:nvCxnSpPr>
        <p:spPr>
          <a:xfrm flipV="1">
            <a:off x="1509204" y="284085"/>
            <a:ext cx="221942" cy="19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C1665C1-12D1-4A0F-99C1-7A9E15EA0FBF}"/>
              </a:ext>
            </a:extLst>
          </p:cNvPr>
          <p:cNvCxnSpPr/>
          <p:nvPr/>
        </p:nvCxnSpPr>
        <p:spPr>
          <a:xfrm flipV="1">
            <a:off x="1731146" y="301840"/>
            <a:ext cx="221942" cy="19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38AFDD1-A8A5-48D3-93BF-5951667CB0BF}"/>
              </a:ext>
            </a:extLst>
          </p:cNvPr>
          <p:cNvCxnSpPr/>
          <p:nvPr/>
        </p:nvCxnSpPr>
        <p:spPr>
          <a:xfrm flipV="1">
            <a:off x="1943470" y="284084"/>
            <a:ext cx="221942" cy="19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D05BA06-381B-4AF6-8ED3-1EFBD3ACF06A}"/>
              </a:ext>
            </a:extLst>
          </p:cNvPr>
          <p:cNvCxnSpPr/>
          <p:nvPr/>
        </p:nvCxnSpPr>
        <p:spPr>
          <a:xfrm flipV="1">
            <a:off x="2157644" y="292962"/>
            <a:ext cx="221942" cy="19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6C71ABB1-FAEB-4243-A3AA-5BD835ADA9AF}"/>
              </a:ext>
            </a:extLst>
          </p:cNvPr>
          <p:cNvCxnSpPr/>
          <p:nvPr/>
        </p:nvCxnSpPr>
        <p:spPr>
          <a:xfrm flipV="1">
            <a:off x="2405848" y="292964"/>
            <a:ext cx="221942" cy="19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E9006E6-E940-4E57-942B-C86461844CD6}"/>
              </a:ext>
            </a:extLst>
          </p:cNvPr>
          <p:cNvCxnSpPr/>
          <p:nvPr/>
        </p:nvCxnSpPr>
        <p:spPr>
          <a:xfrm flipV="1">
            <a:off x="2730995" y="301840"/>
            <a:ext cx="221942" cy="19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9CF7F39-FFF8-46F0-BDB0-8B1D000AF634}"/>
              </a:ext>
            </a:extLst>
          </p:cNvPr>
          <p:cNvCxnSpPr/>
          <p:nvPr/>
        </p:nvCxnSpPr>
        <p:spPr>
          <a:xfrm flipV="1">
            <a:off x="3046522" y="310719"/>
            <a:ext cx="221942" cy="19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7F85FDA1-FADF-48FF-9DAB-55108968BC1A}"/>
              </a:ext>
            </a:extLst>
          </p:cNvPr>
          <p:cNvCxnSpPr/>
          <p:nvPr/>
        </p:nvCxnSpPr>
        <p:spPr>
          <a:xfrm flipV="1">
            <a:off x="3362049" y="292962"/>
            <a:ext cx="221942" cy="19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BAFEEE-1E7A-4926-BBC6-E60ADE339A46}"/>
              </a:ext>
            </a:extLst>
          </p:cNvPr>
          <p:cNvCxnSpPr/>
          <p:nvPr/>
        </p:nvCxnSpPr>
        <p:spPr>
          <a:xfrm>
            <a:off x="2405848" y="506028"/>
            <a:ext cx="0" cy="166012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riangolo isoscele 25">
            <a:extLst>
              <a:ext uri="{FF2B5EF4-FFF2-40B4-BE49-F238E27FC236}">
                <a16:creationId xmlns:a16="http://schemas.microsoft.com/office/drawing/2014/main" id="{261CD123-A874-4EDC-B9D8-5699A8C82257}"/>
              </a:ext>
            </a:extLst>
          </p:cNvPr>
          <p:cNvSpPr/>
          <p:nvPr/>
        </p:nvSpPr>
        <p:spPr>
          <a:xfrm>
            <a:off x="1594558" y="506026"/>
            <a:ext cx="1622579" cy="142039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onnettore 26">
            <a:extLst>
              <a:ext uri="{FF2B5EF4-FFF2-40B4-BE49-F238E27FC236}">
                <a16:creationId xmlns:a16="http://schemas.microsoft.com/office/drawing/2014/main" id="{4C95E141-F62E-4535-8929-2D1971B355BD}"/>
              </a:ext>
            </a:extLst>
          </p:cNvPr>
          <p:cNvSpPr/>
          <p:nvPr/>
        </p:nvSpPr>
        <p:spPr>
          <a:xfrm>
            <a:off x="1478138" y="1771071"/>
            <a:ext cx="253008" cy="310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Connettore 28">
            <a:extLst>
              <a:ext uri="{FF2B5EF4-FFF2-40B4-BE49-F238E27FC236}">
                <a16:creationId xmlns:a16="http://schemas.microsoft.com/office/drawing/2014/main" id="{FF47A257-6055-45B4-B05C-D0746E294C26}"/>
              </a:ext>
            </a:extLst>
          </p:cNvPr>
          <p:cNvSpPr/>
          <p:nvPr/>
        </p:nvSpPr>
        <p:spPr>
          <a:xfrm>
            <a:off x="3090633" y="1771071"/>
            <a:ext cx="253008" cy="310708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BB1C430-DAF3-4ADE-A06C-81C7E399F4B7}"/>
              </a:ext>
            </a:extLst>
          </p:cNvPr>
          <p:cNvSpPr txBox="1"/>
          <p:nvPr/>
        </p:nvSpPr>
        <p:spPr>
          <a:xfrm>
            <a:off x="1260849" y="15864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3F16F2D-6D33-4265-BE23-228508DEC025}"/>
              </a:ext>
            </a:extLst>
          </p:cNvPr>
          <p:cNvSpPr txBox="1"/>
          <p:nvPr/>
        </p:nvSpPr>
        <p:spPr>
          <a:xfrm>
            <a:off x="3277497" y="1592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</a:t>
            </a: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08D29DBC-C56A-43B6-A24E-F12B57F72487}"/>
              </a:ext>
            </a:extLst>
          </p:cNvPr>
          <p:cNvSpPr/>
          <p:nvPr/>
        </p:nvSpPr>
        <p:spPr>
          <a:xfrm rot="4297720">
            <a:off x="2238446" y="607679"/>
            <a:ext cx="253008" cy="369329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861C5714-C3A2-47D2-8042-69B9D0A13331}"/>
                  </a:ext>
                </a:extLst>
              </p:cNvPr>
              <p:cNvSpPr txBox="1"/>
              <p:nvPr/>
            </p:nvSpPr>
            <p:spPr>
              <a:xfrm>
                <a:off x="2380917" y="781516"/>
                <a:ext cx="214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861C5714-C3A2-47D2-8042-69B9D0A13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17" y="781516"/>
                <a:ext cx="214166" cy="369332"/>
              </a:xfrm>
              <a:prstGeom prst="rect">
                <a:avLst/>
              </a:prstGeom>
              <a:blipFill>
                <a:blip r:embed="rId2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3AC1FCD-FB6A-40F0-9341-F216C5EE4CA6}"/>
              </a:ext>
            </a:extLst>
          </p:cNvPr>
          <p:cNvSpPr txBox="1"/>
          <p:nvPr/>
        </p:nvSpPr>
        <p:spPr>
          <a:xfrm rot="20695027">
            <a:off x="1774334" y="81190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A9DCBBDC-84E7-4959-BCB6-95906DAF06E4}"/>
              </a:ext>
            </a:extLst>
          </p:cNvPr>
          <p:cNvCxnSpPr>
            <a:endCxn id="26" idx="5"/>
          </p:cNvCxnSpPr>
          <p:nvPr/>
        </p:nvCxnSpPr>
        <p:spPr>
          <a:xfrm flipH="1" flipV="1">
            <a:off x="2811492" y="1216226"/>
            <a:ext cx="405645" cy="710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E1C3FBC7-54C0-4BB7-A4CF-5AE2F83056A6}"/>
                  </a:ext>
                </a:extLst>
              </p:cNvPr>
              <p:cNvSpPr txBox="1"/>
              <p:nvPr/>
            </p:nvSpPr>
            <p:spPr>
              <a:xfrm rot="426822">
                <a:off x="2890307" y="1229356"/>
                <a:ext cx="380489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E1C3FBC7-54C0-4BB7-A4CF-5AE2F8305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6822">
                <a:off x="2890307" y="1229356"/>
                <a:ext cx="380489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EEC7D7F-4D2F-42E1-90D6-315233A48F89}"/>
              </a:ext>
            </a:extLst>
          </p:cNvPr>
          <p:cNvCxnSpPr/>
          <p:nvPr/>
        </p:nvCxnSpPr>
        <p:spPr>
          <a:xfrm>
            <a:off x="3217137" y="1926425"/>
            <a:ext cx="0" cy="72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96B5F332-8390-4CA4-8A5F-702DFAC14089}"/>
                  </a:ext>
                </a:extLst>
              </p:cNvPr>
              <p:cNvSpPr txBox="1"/>
              <p:nvPr/>
            </p:nvSpPr>
            <p:spPr>
              <a:xfrm>
                <a:off x="3147438" y="2290424"/>
                <a:ext cx="38587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96B5F332-8390-4CA4-8A5F-702DFAC14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438" y="2290424"/>
                <a:ext cx="385875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972DE867-1091-4EF4-BB06-E16FB383496A}"/>
                  </a:ext>
                </a:extLst>
              </p:cNvPr>
              <p:cNvSpPr txBox="1"/>
              <p:nvPr/>
            </p:nvSpPr>
            <p:spPr>
              <a:xfrm>
                <a:off x="4953740" y="506026"/>
                <a:ext cx="6933437" cy="1957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1.a Dimostrare che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𝑚𝑔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it-IT" b="0" dirty="0"/>
              </a:p>
              <a:p>
                <a:endParaRPr lang="it-IT" dirty="0"/>
              </a:p>
              <a:p>
                <a:r>
                  <a:rPr lang="it-IT" dirty="0"/>
                  <a:t>1.B Calcolare q, supponendo il sistema in equilibrio statico, conoscendo:</a:t>
                </a:r>
              </a:p>
              <a:p>
                <a:r>
                  <a:rPr lang="it-IT" dirty="0"/>
                  <a:t>       1) L = 122 cm = 1,22 m</a:t>
                </a:r>
              </a:p>
              <a:p>
                <a:r>
                  <a:rPr lang="it-IT" dirty="0"/>
                  <a:t>       2) m = 11,2 g = 0,0112 kg</a:t>
                </a:r>
              </a:p>
              <a:p>
                <a:r>
                  <a:rPr lang="it-IT" dirty="0"/>
                  <a:t>       3) x = 4,7 cm = 0,047 m </a:t>
                </a:r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972DE867-1091-4EF4-BB06-E16FB3834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740" y="506026"/>
                <a:ext cx="6933437" cy="1957331"/>
              </a:xfrm>
              <a:prstGeom prst="rect">
                <a:avLst/>
              </a:prstGeom>
              <a:blipFill>
                <a:blip r:embed="rId5"/>
                <a:stretch>
                  <a:fillRect l="-792" b="-40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70B229A-7A84-4116-8D0E-E850B1575C18}"/>
                  </a:ext>
                </a:extLst>
              </p:cNvPr>
              <p:cNvSpPr txBox="1"/>
              <p:nvPr/>
            </p:nvSpPr>
            <p:spPr>
              <a:xfrm>
                <a:off x="181253" y="3265918"/>
                <a:ext cx="5197641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Condizione di equilibrio statico: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670B229A-7A84-4116-8D0E-E850B1575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3" y="3265918"/>
                <a:ext cx="5197641" cy="402931"/>
              </a:xfrm>
              <a:prstGeom prst="rect">
                <a:avLst/>
              </a:prstGeom>
              <a:blipFill>
                <a:blip r:embed="rId6"/>
                <a:stretch>
                  <a:fillRect l="-1056" t="-12121" b="-242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29C9A3A6-87C5-431E-A704-EC25144649D5}"/>
                  </a:ext>
                </a:extLst>
              </p:cNvPr>
              <p:cNvSpPr txBox="1"/>
              <p:nvPr/>
            </p:nvSpPr>
            <p:spPr>
              <a:xfrm>
                <a:off x="181253" y="3702373"/>
                <a:ext cx="10693697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Proiettando sugli assi cartesiani X ed y si ha: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𝐿𝑢𝑛𝑔𝑜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:  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func>
                              <m:func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𝐿𝑢𝑛𝑔𝑜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𝑚𝑔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it-IT" dirty="0"/>
                  <a:t>   ,   Dividendo si ricava: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29C9A3A6-87C5-431E-A704-EC2514464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3" y="3702373"/>
                <a:ext cx="10693697" cy="710194"/>
              </a:xfrm>
              <a:prstGeom prst="rect">
                <a:avLst/>
              </a:prstGeom>
              <a:blipFill>
                <a:blip r:embed="rId7"/>
                <a:stretch>
                  <a:fillRect l="-5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2AF8DBCE-74B2-489D-804E-279BBC0AAF13}"/>
                  </a:ext>
                </a:extLst>
              </p:cNvPr>
              <p:cNvSpPr txBox="1"/>
              <p:nvPr/>
            </p:nvSpPr>
            <p:spPr>
              <a:xfrm>
                <a:off x="209366" y="4529662"/>
                <a:ext cx="9858917" cy="5557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Ovvero: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it-IT" dirty="0"/>
                  <a:t>sservando la geometria del problema, si ha inoltre che: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(∗∗)</m:t>
                    </m:r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it-I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dirty="0"/>
                  <a:t>  </a:t>
                </a:r>
              </a:p>
            </p:txBody>
          </p:sp>
        </mc:Choice>
        <mc:Fallback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2AF8DBCE-74B2-489D-804E-279BBC0AA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66" y="4529662"/>
                <a:ext cx="9858917" cy="555793"/>
              </a:xfrm>
              <a:prstGeom prst="rect">
                <a:avLst/>
              </a:prstGeom>
              <a:blipFill>
                <a:blip r:embed="rId8"/>
                <a:stretch>
                  <a:fillRect l="-494" b="-10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93DA6705-0F60-48C2-8F0B-07133AE21543}"/>
                  </a:ext>
                </a:extLst>
              </p:cNvPr>
              <p:cNvSpPr txBox="1"/>
              <p:nvPr/>
            </p:nvSpPr>
            <p:spPr>
              <a:xfrm>
                <a:off x="181253" y="5259659"/>
                <a:ext cx="9423221" cy="572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Uguagliando (*) = (**)  si ha: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den>
                    </m:f>
                  </m:oMath>
                </a14:m>
                <a:r>
                  <a:rPr lang="it-IT" dirty="0"/>
                  <a:t>   , risolvendo in base alla x, si ottiene: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𝑚𝑔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93DA6705-0F60-48C2-8F0B-07133AE21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3" y="5259659"/>
                <a:ext cx="9423221" cy="572336"/>
              </a:xfrm>
              <a:prstGeom prst="rect">
                <a:avLst/>
              </a:prstGeom>
              <a:blipFill>
                <a:blip r:embed="rId9"/>
                <a:stretch>
                  <a:fillRect l="-5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A903E82-ABB9-4C72-BEA6-E2DEC12272F7}"/>
                  </a:ext>
                </a:extLst>
              </p:cNvPr>
              <p:cNvSpPr txBox="1"/>
              <p:nvPr/>
            </p:nvSpPr>
            <p:spPr>
              <a:xfrm>
                <a:off x="209366" y="6167306"/>
                <a:ext cx="7723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Per il punto 1.b usiamo la formula del punto 1.a , ottenendo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=2,27 ∗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A903E82-ABB9-4C72-BEA6-E2DEC122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66" y="6167306"/>
                <a:ext cx="7723076" cy="369332"/>
              </a:xfrm>
              <a:prstGeom prst="rect">
                <a:avLst/>
              </a:prstGeom>
              <a:blipFill>
                <a:blip r:embed="rId10"/>
                <a:stretch>
                  <a:fillRect l="-631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0477DAD-4996-4F79-BB37-48EEF94A70E5}"/>
              </a:ext>
            </a:extLst>
          </p:cNvPr>
          <p:cNvSpPr txBox="1"/>
          <p:nvPr/>
        </p:nvSpPr>
        <p:spPr>
          <a:xfrm>
            <a:off x="2258184" y="19091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C1A7DA3-AA48-40B5-9C6C-FA9A3F7F6AA6}"/>
              </a:ext>
            </a:extLst>
          </p:cNvPr>
          <p:cNvCxnSpPr>
            <a:cxnSpLocks/>
          </p:cNvCxnSpPr>
          <p:nvPr/>
        </p:nvCxnSpPr>
        <p:spPr>
          <a:xfrm flipH="1" flipV="1">
            <a:off x="1594062" y="2105052"/>
            <a:ext cx="653542" cy="12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D4D75E0E-32EE-4DCB-A7FA-415ACA9DE61F}"/>
              </a:ext>
            </a:extLst>
          </p:cNvPr>
          <p:cNvCxnSpPr>
            <a:cxnSpLocks/>
          </p:cNvCxnSpPr>
          <p:nvPr/>
        </p:nvCxnSpPr>
        <p:spPr>
          <a:xfrm>
            <a:off x="2503626" y="2105903"/>
            <a:ext cx="573040" cy="5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82EE511-8960-4945-81E6-31781EF8D297}"/>
              </a:ext>
            </a:extLst>
          </p:cNvPr>
          <p:cNvCxnSpPr/>
          <p:nvPr/>
        </p:nvCxnSpPr>
        <p:spPr>
          <a:xfrm flipV="1">
            <a:off x="3217137" y="0"/>
            <a:ext cx="0" cy="1926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6FDFEA3C-D587-474B-B5EE-B352E627E0BF}"/>
              </a:ext>
            </a:extLst>
          </p:cNvPr>
          <p:cNvCxnSpPr/>
          <p:nvPr/>
        </p:nvCxnSpPr>
        <p:spPr>
          <a:xfrm flipH="1">
            <a:off x="742025" y="1926425"/>
            <a:ext cx="24751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63DADB5-FAA9-4014-83DA-EEAA2166EAB9}"/>
              </a:ext>
            </a:extLst>
          </p:cNvPr>
          <p:cNvSpPr txBox="1"/>
          <p:nvPr/>
        </p:nvSpPr>
        <p:spPr>
          <a:xfrm>
            <a:off x="3195944" y="-549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2FF6D7F-1B1A-44D6-897E-43A834F5FA74}"/>
              </a:ext>
            </a:extLst>
          </p:cNvPr>
          <p:cNvSpPr txBox="1"/>
          <p:nvPr/>
        </p:nvSpPr>
        <p:spPr>
          <a:xfrm>
            <a:off x="567846" y="15830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2941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D75E-A51D-4998-8CC4-FC0A2F71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5989"/>
            <a:ext cx="718457" cy="1398360"/>
          </a:xfrm>
        </p:spPr>
        <p:txBody>
          <a:bodyPr/>
          <a:lstStyle/>
          <a:p>
            <a:r>
              <a:rPr lang="it-IT" dirty="0"/>
              <a:t>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DA350-8D02-4318-9B61-02E0F792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1451"/>
            <a:ext cx="2187457" cy="4053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Svolgimento: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45AFEEF-C479-4B6B-8F8A-D3DF6CE4B03D}"/>
              </a:ext>
            </a:extLst>
          </p:cNvPr>
          <p:cNvCxnSpPr/>
          <p:nvPr/>
        </p:nvCxnSpPr>
        <p:spPr>
          <a:xfrm>
            <a:off x="1338943" y="925286"/>
            <a:ext cx="2819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onnettore 5">
            <a:extLst>
              <a:ext uri="{FF2B5EF4-FFF2-40B4-BE49-F238E27FC236}">
                <a16:creationId xmlns:a16="http://schemas.microsoft.com/office/drawing/2014/main" id="{B0BC3FA9-866D-43BC-9E24-F06EB4490667}"/>
              </a:ext>
            </a:extLst>
          </p:cNvPr>
          <p:cNvSpPr/>
          <p:nvPr/>
        </p:nvSpPr>
        <p:spPr>
          <a:xfrm>
            <a:off x="1338943" y="707571"/>
            <a:ext cx="370114" cy="43542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51519C6A-69FC-48C1-A226-9B8D0A4F6BB7}"/>
              </a:ext>
            </a:extLst>
          </p:cNvPr>
          <p:cNvSpPr/>
          <p:nvPr/>
        </p:nvSpPr>
        <p:spPr>
          <a:xfrm>
            <a:off x="3973286" y="707570"/>
            <a:ext cx="370114" cy="43542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749498-6BD5-4945-8C2E-82D102A0AA46}"/>
              </a:ext>
            </a:extLst>
          </p:cNvPr>
          <p:cNvSpPr txBox="1"/>
          <p:nvPr/>
        </p:nvSpPr>
        <p:spPr>
          <a:xfrm>
            <a:off x="3946586" y="33823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2q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8B7A37-1129-4EAB-8FD3-70834C2753C4}"/>
              </a:ext>
            </a:extLst>
          </p:cNvPr>
          <p:cNvSpPr txBox="1"/>
          <p:nvPr/>
        </p:nvSpPr>
        <p:spPr>
          <a:xfrm>
            <a:off x="1370753" y="324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BC53B3-5306-48C6-8F96-8EF89BE4D4AA}"/>
              </a:ext>
            </a:extLst>
          </p:cNvPr>
          <p:cNvSpPr txBox="1"/>
          <p:nvPr/>
        </p:nvSpPr>
        <p:spPr>
          <a:xfrm>
            <a:off x="2677504" y="10232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CCFA363-4AC6-410C-BC91-02C653540671}"/>
              </a:ext>
            </a:extLst>
          </p:cNvPr>
          <p:cNvCxnSpPr>
            <a:stCxn id="10" idx="3"/>
          </p:cNvCxnSpPr>
          <p:nvPr/>
        </p:nvCxnSpPr>
        <p:spPr>
          <a:xfrm>
            <a:off x="3004838" y="1207922"/>
            <a:ext cx="467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2F4BA91-C19B-4D6B-974F-A9257C1CD48E}"/>
              </a:ext>
            </a:extLst>
          </p:cNvPr>
          <p:cNvCxnSpPr>
            <a:cxnSpLocks/>
          </p:cNvCxnSpPr>
          <p:nvPr/>
        </p:nvCxnSpPr>
        <p:spPr>
          <a:xfrm flipH="1">
            <a:off x="2187457" y="1207922"/>
            <a:ext cx="4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A6C8F1B-AE33-4D0F-A05B-3EEA3472B3C5}"/>
              </a:ext>
            </a:extLst>
          </p:cNvPr>
          <p:cNvCxnSpPr>
            <a:stCxn id="7" idx="6"/>
          </p:cNvCxnSpPr>
          <p:nvPr/>
        </p:nvCxnSpPr>
        <p:spPr>
          <a:xfrm flipV="1">
            <a:off x="4343400" y="925284"/>
            <a:ext cx="11430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6CAF1A9-8CE6-4CD9-A848-640D23B49435}"/>
                  </a:ext>
                </a:extLst>
              </p:cNvPr>
              <p:cNvSpPr txBox="1"/>
              <p:nvPr/>
            </p:nvSpPr>
            <p:spPr>
              <a:xfrm>
                <a:off x="5218473" y="522904"/>
                <a:ext cx="38767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6CAF1A9-8CE6-4CD9-A848-640D23B4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73" y="522904"/>
                <a:ext cx="387670" cy="402931"/>
              </a:xfrm>
              <a:prstGeom prst="rect">
                <a:avLst/>
              </a:prstGeom>
              <a:blipFill>
                <a:blip r:embed="rId2"/>
                <a:stretch>
                  <a:fillRect t="-22727" r="-312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B4FE3DD-2C31-4D3B-A446-F3CC5600A2E0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359228" y="925284"/>
            <a:ext cx="97971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C05BB2F-E1F7-41E5-A4D2-F2DB40DA497F}"/>
                  </a:ext>
                </a:extLst>
              </p:cNvPr>
              <p:cNvSpPr txBox="1"/>
              <p:nvPr/>
            </p:nvSpPr>
            <p:spPr>
              <a:xfrm>
                <a:off x="370827" y="506104"/>
                <a:ext cx="38767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C05BB2F-E1F7-41E5-A4D2-F2DB40DA4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27" y="506104"/>
                <a:ext cx="387670" cy="402931"/>
              </a:xfrm>
              <a:prstGeom prst="rect">
                <a:avLst/>
              </a:prstGeom>
              <a:blipFill>
                <a:blip r:embed="rId3"/>
                <a:stretch>
                  <a:fillRect t="-22727" r="-317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B269D1D-6E51-4E3C-9AB5-7648378BE39A}"/>
              </a:ext>
            </a:extLst>
          </p:cNvPr>
          <p:cNvSpPr txBox="1"/>
          <p:nvPr/>
        </p:nvSpPr>
        <p:spPr>
          <a:xfrm>
            <a:off x="7821902" y="338238"/>
            <a:ext cx="2329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 = 15 cm = 0,15 m</a:t>
            </a:r>
          </a:p>
          <a:p>
            <a:r>
              <a:rPr lang="it-IT" dirty="0"/>
              <a:t>F = 10 N </a:t>
            </a:r>
          </a:p>
          <a:p>
            <a:r>
              <a:rPr lang="it-IT" dirty="0"/>
              <a:t>q = 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1DCDEE-AA6C-4C21-AAD3-27B57CD5FF2C}"/>
                  </a:ext>
                </a:extLst>
              </p:cNvPr>
              <p:cNvSpPr txBox="1"/>
              <p:nvPr/>
            </p:nvSpPr>
            <p:spPr>
              <a:xfrm>
                <a:off x="3908257" y="2932474"/>
                <a:ext cx="2013286" cy="567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891DCDEE-AA6C-4C21-AAD3-27B57CD5F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257" y="2932474"/>
                <a:ext cx="2013286" cy="567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7447392-BC55-4E7B-8C18-AD198256CEB4}"/>
                  </a:ext>
                </a:extLst>
              </p:cNvPr>
              <p:cNvSpPr txBox="1"/>
              <p:nvPr/>
            </p:nvSpPr>
            <p:spPr>
              <a:xfrm>
                <a:off x="206828" y="4395093"/>
                <a:ext cx="7903029" cy="718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Da cui ricaviamo l’incognita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sSup>
                              <m:sSup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rad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=3,5 </m:t>
                    </m:r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=3,5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2000" dirty="0"/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7447392-BC55-4E7B-8C18-AD198256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8" y="4395093"/>
                <a:ext cx="7903029" cy="718658"/>
              </a:xfrm>
              <a:prstGeom prst="rect">
                <a:avLst/>
              </a:prstGeom>
              <a:blipFill>
                <a:blip r:embed="rId5"/>
                <a:stretch>
                  <a:fillRect l="-8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27BE1C6-2D1B-4FAB-8C48-081680897C0C}"/>
              </a:ext>
            </a:extLst>
          </p:cNvPr>
          <p:cNvSpPr txBox="1"/>
          <p:nvPr/>
        </p:nvSpPr>
        <p:spPr>
          <a:xfrm>
            <a:off x="174171" y="3016183"/>
            <a:ext cx="3419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Scriviamo la Legge di Coulomb:</a:t>
            </a:r>
          </a:p>
        </p:txBody>
      </p:sp>
    </p:spTree>
    <p:extLst>
      <p:ext uri="{BB962C8B-B14F-4D97-AF65-F5344CB8AC3E}">
        <p14:creationId xmlns:p14="http://schemas.microsoft.com/office/powerpoint/2010/main" val="33771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4CC65F-6BCC-4E29-8014-D1455014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74914" cy="827314"/>
          </a:xfrm>
        </p:spPr>
        <p:txBody>
          <a:bodyPr/>
          <a:lstStyle/>
          <a:p>
            <a:r>
              <a:rPr lang="it-IT" dirty="0"/>
              <a:t>4)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80C6FD-FCD5-45DB-AB1A-CAA409EF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679" y="1091012"/>
            <a:ext cx="3105150" cy="724111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Svolgimento: 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CE827A5-C9C8-4EA0-B624-DAF57CEB2274}"/>
              </a:ext>
            </a:extLst>
          </p:cNvPr>
          <p:cNvSpPr txBox="1"/>
          <p:nvPr/>
        </p:nvSpPr>
        <p:spPr>
          <a:xfrm>
            <a:off x="7652657" y="202508"/>
            <a:ext cx="19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1.a   F(A) = ?</a:t>
            </a:r>
          </a:p>
          <a:p>
            <a:r>
              <a:rPr lang="it-IT" dirty="0"/>
              <a:t> 1.b   E(a) =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97377BD-7A4D-4EB3-8269-95CDEE33928B}"/>
                  </a:ext>
                </a:extLst>
              </p:cNvPr>
              <p:cNvSpPr txBox="1"/>
              <p:nvPr/>
            </p:nvSpPr>
            <p:spPr>
              <a:xfrm>
                <a:off x="5864679" y="1619749"/>
                <a:ext cx="4258666" cy="53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=2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it-IT" dirty="0"/>
                  <a:t>  = 2k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397377BD-7A4D-4EB3-8269-95CDEE33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79" y="1619749"/>
                <a:ext cx="4258666" cy="539378"/>
              </a:xfrm>
              <a:prstGeom prst="rect">
                <a:avLst/>
              </a:prstGeom>
              <a:blipFill>
                <a:blip r:embed="rId2"/>
                <a:stretch>
                  <a:fillRect b="-79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690DDAAC-52B5-40B3-9578-98EC8C173502}"/>
                  </a:ext>
                </a:extLst>
              </p:cNvPr>
              <p:cNvSpPr txBox="1"/>
              <p:nvPr/>
            </p:nvSpPr>
            <p:spPr>
              <a:xfrm>
                <a:off x="5864679" y="2526135"/>
                <a:ext cx="5984459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Occorre ricavare r,  ricordando che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 → 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690DDAAC-52B5-40B3-9578-98EC8C17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679" y="2526135"/>
                <a:ext cx="5984459" cy="484172"/>
              </a:xfrm>
              <a:prstGeom prst="rect">
                <a:avLst/>
              </a:prstGeom>
              <a:blipFill>
                <a:blip r:embed="rId3"/>
                <a:stretch>
                  <a:fillRect l="-815" b="-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C4876D1-F0D4-49D6-91CA-ACF0099DB263}"/>
                  </a:ext>
                </a:extLst>
              </p:cNvPr>
              <p:cNvSpPr txBox="1"/>
              <p:nvPr/>
            </p:nvSpPr>
            <p:spPr>
              <a:xfrm>
                <a:off x="674914" y="4440086"/>
                <a:ext cx="9638088" cy="53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In maniera vettoriale, si ottiene: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it-IT" dirty="0"/>
                  <a:t>  , abbiamo così risposto alla domanda 1.a</a:t>
                </a:r>
              </a:p>
            </p:txBody>
          </p:sp>
        </mc:Choice>
        <mc:Fallback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6C4876D1-F0D4-49D6-91CA-ACF0099D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4440086"/>
                <a:ext cx="9638088" cy="539378"/>
              </a:xfrm>
              <a:prstGeom prst="rect">
                <a:avLst/>
              </a:prstGeom>
              <a:blipFill>
                <a:blip r:embed="rId4"/>
                <a:stretch>
                  <a:fillRect l="-569" b="-67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6FDF0E64-880B-4884-B17A-DA167A51FD9B}"/>
                  </a:ext>
                </a:extLst>
              </p:cNvPr>
              <p:cNvSpPr txBox="1"/>
              <p:nvPr/>
            </p:nvSpPr>
            <p:spPr>
              <a:xfrm>
                <a:off x="674914" y="5617029"/>
                <a:ext cx="6980052" cy="538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Per il campo elettrico: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  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/>
                  <a:t>   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𝑡𝑜𝑡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   =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𝑘𝑞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√3</m:t>
                        </m:r>
                      </m:num>
                      <m:den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𝐿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</m:acc>
                  </m:oMath>
                </a14:m>
                <a:r>
                  <a:rPr lang="it-IT" dirty="0">
                    <a:sym typeface="Wingdings" panose="05000000000000000000" pitchFamily="2" charset="2"/>
                  </a:rPr>
                  <a:t>  </a:t>
                </a:r>
                <a:r>
                  <a:rPr lang="it-IT" dirty="0"/>
                  <a:t> </a:t>
                </a:r>
              </a:p>
            </p:txBody>
          </p:sp>
        </mc:Choice>
        <mc:Fallback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6FDF0E64-880B-4884-B17A-DA167A51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5617029"/>
                <a:ext cx="6980052" cy="538224"/>
              </a:xfrm>
              <a:prstGeom prst="rect">
                <a:avLst/>
              </a:prstGeom>
              <a:blipFill>
                <a:blip r:embed="rId5"/>
                <a:stretch>
                  <a:fillRect l="-786" b="-56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860F7AF3-3EAF-41A8-BE42-F557AA42884B}"/>
              </a:ext>
            </a:extLst>
          </p:cNvPr>
          <p:cNvGrpSpPr/>
          <p:nvPr/>
        </p:nvGrpSpPr>
        <p:grpSpPr>
          <a:xfrm>
            <a:off x="1453243" y="-97971"/>
            <a:ext cx="3992336" cy="4028595"/>
            <a:chOff x="1453243" y="-97971"/>
            <a:chExt cx="3992336" cy="4028595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7F2CEC57-B3C7-410B-90CE-84DE047FEA6C}"/>
                </a:ext>
              </a:extLst>
            </p:cNvPr>
            <p:cNvSpPr/>
            <p:nvPr/>
          </p:nvSpPr>
          <p:spPr>
            <a:xfrm>
              <a:off x="1611086" y="1360714"/>
              <a:ext cx="3614058" cy="2068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" name="Connettore 4">
              <a:extLst>
                <a:ext uri="{FF2B5EF4-FFF2-40B4-BE49-F238E27FC236}">
                  <a16:creationId xmlns:a16="http://schemas.microsoft.com/office/drawing/2014/main" id="{A829679A-80B0-4417-846C-9C016F420D01}"/>
                </a:ext>
              </a:extLst>
            </p:cNvPr>
            <p:cNvSpPr/>
            <p:nvPr/>
          </p:nvSpPr>
          <p:spPr>
            <a:xfrm>
              <a:off x="1453243" y="3260271"/>
              <a:ext cx="440870" cy="402772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-q</a:t>
              </a:r>
            </a:p>
          </p:txBody>
        </p:sp>
        <p:sp>
          <p:nvSpPr>
            <p:cNvPr id="6" name="Connettore 5">
              <a:extLst>
                <a:ext uri="{FF2B5EF4-FFF2-40B4-BE49-F238E27FC236}">
                  <a16:creationId xmlns:a16="http://schemas.microsoft.com/office/drawing/2014/main" id="{6EC914D1-20FF-4BC3-9004-417FB1296F1D}"/>
                </a:ext>
              </a:extLst>
            </p:cNvPr>
            <p:cNvSpPr/>
            <p:nvPr/>
          </p:nvSpPr>
          <p:spPr>
            <a:xfrm>
              <a:off x="5004709" y="3222171"/>
              <a:ext cx="440870" cy="440872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/>
                <a:t>-q</a:t>
              </a:r>
            </a:p>
          </p:txBody>
        </p:sp>
        <p:sp>
          <p:nvSpPr>
            <p:cNvPr id="7" name="Connettore 6">
              <a:extLst>
                <a:ext uri="{FF2B5EF4-FFF2-40B4-BE49-F238E27FC236}">
                  <a16:creationId xmlns:a16="http://schemas.microsoft.com/office/drawing/2014/main" id="{30B8E087-5483-4CA8-9CF2-BA3110766D66}"/>
                </a:ext>
              </a:extLst>
            </p:cNvPr>
            <p:cNvSpPr/>
            <p:nvPr/>
          </p:nvSpPr>
          <p:spPr>
            <a:xfrm>
              <a:off x="1453243" y="1191986"/>
              <a:ext cx="315686" cy="337457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8" name="Connettore 7">
              <a:extLst>
                <a:ext uri="{FF2B5EF4-FFF2-40B4-BE49-F238E27FC236}">
                  <a16:creationId xmlns:a16="http://schemas.microsoft.com/office/drawing/2014/main" id="{49ACD588-2395-47CF-A328-6AD642FD48D1}"/>
                </a:ext>
              </a:extLst>
            </p:cNvPr>
            <p:cNvSpPr/>
            <p:nvPr/>
          </p:nvSpPr>
          <p:spPr>
            <a:xfrm>
              <a:off x="5067301" y="1191986"/>
              <a:ext cx="315686" cy="337457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90168097-AC39-41D0-A5AF-E10E1CFC8109}"/>
                </a:ext>
              </a:extLst>
            </p:cNvPr>
            <p:cNvCxnSpPr>
              <a:stCxn id="5" idx="7"/>
              <a:endCxn id="4" idx="0"/>
            </p:cNvCxnSpPr>
            <p:nvPr/>
          </p:nvCxnSpPr>
          <p:spPr>
            <a:xfrm flipV="1">
              <a:off x="1829549" y="1360714"/>
              <a:ext cx="1588566" cy="19585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D1B07E27-8C4C-461C-B745-584D09EE1A15}"/>
                </a:ext>
              </a:extLst>
            </p:cNvPr>
            <p:cNvCxnSpPr>
              <a:stCxn id="4" idx="0"/>
              <a:endCxn id="6" idx="1"/>
            </p:cNvCxnSpPr>
            <p:nvPr/>
          </p:nvCxnSpPr>
          <p:spPr>
            <a:xfrm>
              <a:off x="3418115" y="1360714"/>
              <a:ext cx="1651158" cy="19260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3EAE9CE2-66A3-415A-9FC8-4E8F4A78FC3A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3418115" y="0"/>
              <a:ext cx="0" cy="13607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C0D5071-7BB2-4F46-9103-2787540FB689}"/>
                </a:ext>
              </a:extLst>
            </p:cNvPr>
            <p:cNvSpPr txBox="1"/>
            <p:nvPr/>
          </p:nvSpPr>
          <p:spPr>
            <a:xfrm>
              <a:off x="3124209" y="-97971"/>
              <a:ext cx="293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Z</a:t>
              </a:r>
            </a:p>
          </p:txBody>
        </p:sp>
        <p:sp>
          <p:nvSpPr>
            <p:cNvPr id="18" name="Connettore 17">
              <a:extLst>
                <a:ext uri="{FF2B5EF4-FFF2-40B4-BE49-F238E27FC236}">
                  <a16:creationId xmlns:a16="http://schemas.microsoft.com/office/drawing/2014/main" id="{D5DE1635-FC8D-4EC4-8967-3EC6047630C7}"/>
                </a:ext>
              </a:extLst>
            </p:cNvPr>
            <p:cNvSpPr/>
            <p:nvPr/>
          </p:nvSpPr>
          <p:spPr>
            <a:xfrm>
              <a:off x="3339197" y="1276350"/>
              <a:ext cx="157837" cy="168728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AEED5B18-7FFD-4071-B623-6989595FA080}"/>
                    </a:ext>
                  </a:extLst>
                </p:cNvPr>
                <p:cNvSpPr txBox="1"/>
                <p:nvPr/>
              </p:nvSpPr>
              <p:spPr>
                <a:xfrm>
                  <a:off x="3367156" y="1042307"/>
                  <a:ext cx="485646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AEED5B18-7FFD-4071-B623-6989595FA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56" y="1042307"/>
                  <a:ext cx="485646" cy="3814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ABA18ACE-319E-4D93-B3A1-44FFEF80EB8C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3418115" y="1360714"/>
              <a:ext cx="0" cy="20682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Arco 22">
              <a:extLst>
                <a:ext uri="{FF2B5EF4-FFF2-40B4-BE49-F238E27FC236}">
                  <a16:creationId xmlns:a16="http://schemas.microsoft.com/office/drawing/2014/main" id="{5A0395C3-5A0E-4CB9-814F-A5F11919F912}"/>
                </a:ext>
              </a:extLst>
            </p:cNvPr>
            <p:cNvSpPr/>
            <p:nvPr/>
          </p:nvSpPr>
          <p:spPr>
            <a:xfrm rot="15389152">
              <a:off x="4820043" y="3020411"/>
              <a:ext cx="478972" cy="674914"/>
            </a:xfrm>
            <a:prstGeom prst="arc">
              <a:avLst>
                <a:gd name="adj1" fmla="val 16200000"/>
                <a:gd name="adj2" fmla="val 2037360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4C225707-B2FC-4745-909B-4A657AD4BE5D}"/>
                    </a:ext>
                  </a:extLst>
                </p:cNvPr>
                <p:cNvSpPr txBox="1"/>
                <p:nvPr/>
              </p:nvSpPr>
              <p:spPr>
                <a:xfrm rot="19060978">
                  <a:off x="4453317" y="2978282"/>
                  <a:ext cx="4849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4C225707-B2FC-4745-909B-4A657AD4B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60978">
                  <a:off x="4453317" y="2978282"/>
                  <a:ext cx="48499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74B37805-8B64-45F8-A674-C93B63ADF4B5}"/>
                </a:ext>
              </a:extLst>
            </p:cNvPr>
            <p:cNvCxnSpPr/>
            <p:nvPr/>
          </p:nvCxnSpPr>
          <p:spPr>
            <a:xfrm flipV="1">
              <a:off x="3418115" y="827315"/>
              <a:ext cx="544285" cy="533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F3F750AC-E04A-4344-84F3-B78E9FBE6204}"/>
                    </a:ext>
                  </a:extLst>
                </p:cNvPr>
                <p:cNvSpPr txBox="1"/>
                <p:nvPr/>
              </p:nvSpPr>
              <p:spPr>
                <a:xfrm rot="19076249">
                  <a:off x="3813834" y="801787"/>
                  <a:ext cx="331397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F3F750AC-E04A-4344-84F3-B78E9FBE6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76249">
                  <a:off x="3813834" y="801787"/>
                  <a:ext cx="331397" cy="390748"/>
                </a:xfrm>
                <a:prstGeom prst="rect">
                  <a:avLst/>
                </a:prstGeom>
                <a:blipFill>
                  <a:blip r:embed="rId8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5516793B-05FF-43E5-B44F-9DE3EC91A2F7}"/>
                </a:ext>
              </a:extLst>
            </p:cNvPr>
            <p:cNvCxnSpPr/>
            <p:nvPr/>
          </p:nvCxnSpPr>
          <p:spPr>
            <a:xfrm flipH="1" flipV="1">
              <a:off x="2917371" y="914400"/>
              <a:ext cx="449785" cy="4463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B4C2B44B-64E9-4E7A-A9F6-D11C8665DE5B}"/>
                    </a:ext>
                  </a:extLst>
                </p:cNvPr>
                <p:cNvSpPr txBox="1"/>
                <p:nvPr/>
              </p:nvSpPr>
              <p:spPr>
                <a:xfrm rot="1872624">
                  <a:off x="2683708" y="942183"/>
                  <a:ext cx="468338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B4C2B44B-64E9-4E7A-A9F6-D11C8665D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2624">
                  <a:off x="2683708" y="942183"/>
                  <a:ext cx="468338" cy="390748"/>
                </a:xfrm>
                <a:prstGeom prst="rect">
                  <a:avLst/>
                </a:prstGeom>
                <a:blipFill>
                  <a:blip r:embed="rId9"/>
                  <a:stretch>
                    <a:fillRect b="-210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041C821D-F77C-4E20-A13E-E383C3EC7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587" y="494215"/>
              <a:ext cx="398999" cy="4370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FB404BAF-10B4-44C5-8141-E48CA40F10B2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431570" y="511304"/>
              <a:ext cx="417074" cy="3408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ttore 2 48">
              <a:extLst>
                <a:ext uri="{FF2B5EF4-FFF2-40B4-BE49-F238E27FC236}">
                  <a16:creationId xmlns:a16="http://schemas.microsoft.com/office/drawing/2014/main" id="{4617594F-FBF8-4427-865B-D2A480F01EB1}"/>
                </a:ext>
              </a:extLst>
            </p:cNvPr>
            <p:cNvCxnSpPr/>
            <p:nvPr/>
          </p:nvCxnSpPr>
          <p:spPr>
            <a:xfrm flipV="1">
              <a:off x="3418115" y="533400"/>
              <a:ext cx="0" cy="8273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7B618FCB-9193-49DB-AA53-33B077DECB39}"/>
                    </a:ext>
                  </a:extLst>
                </p:cNvPr>
                <p:cNvSpPr txBox="1"/>
                <p:nvPr/>
              </p:nvSpPr>
              <p:spPr>
                <a:xfrm>
                  <a:off x="3348129" y="191622"/>
                  <a:ext cx="614271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it-IT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7B618FCB-9193-49DB-AA53-33B077DEC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129" y="191622"/>
                  <a:ext cx="614271" cy="402931"/>
                </a:xfrm>
                <a:prstGeom prst="rect">
                  <a:avLst/>
                </a:prstGeom>
                <a:blipFill>
                  <a:blip r:embed="rId10"/>
                  <a:stretch>
                    <a:fillRect t="-22388" r="-495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98D83EDE-D430-421A-B620-A5C53F2DFF04}"/>
                </a:ext>
              </a:extLst>
            </p:cNvPr>
            <p:cNvSpPr txBox="1"/>
            <p:nvPr/>
          </p:nvSpPr>
          <p:spPr>
            <a:xfrm rot="18473538">
              <a:off x="2311642" y="2003367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4CD29758-9F72-43F7-B1D1-E85661A1C4B1}"/>
                </a:ext>
              </a:extLst>
            </p:cNvPr>
            <p:cNvSpPr txBox="1"/>
            <p:nvPr/>
          </p:nvSpPr>
          <p:spPr>
            <a:xfrm rot="2972793">
              <a:off x="4353692" y="204221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</a:t>
              </a:r>
            </a:p>
          </p:txBody>
        </p:sp>
        <p:sp>
          <p:nvSpPr>
            <p:cNvPr id="53" name="Arco 52">
              <a:extLst>
                <a:ext uri="{FF2B5EF4-FFF2-40B4-BE49-F238E27FC236}">
                  <a16:creationId xmlns:a16="http://schemas.microsoft.com/office/drawing/2014/main" id="{8DEC784A-5E73-4B2D-8126-7BF7C5C45146}"/>
                </a:ext>
              </a:extLst>
            </p:cNvPr>
            <p:cNvSpPr/>
            <p:nvPr/>
          </p:nvSpPr>
          <p:spPr>
            <a:xfrm rot="17718246">
              <a:off x="3191658" y="1087034"/>
              <a:ext cx="348344" cy="41569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Arco 53">
              <a:extLst>
                <a:ext uri="{FF2B5EF4-FFF2-40B4-BE49-F238E27FC236}">
                  <a16:creationId xmlns:a16="http://schemas.microsoft.com/office/drawing/2014/main" id="{06376C6F-AC65-4517-9396-7CD1C25C3AE9}"/>
                </a:ext>
              </a:extLst>
            </p:cNvPr>
            <p:cNvSpPr/>
            <p:nvPr/>
          </p:nvSpPr>
          <p:spPr>
            <a:xfrm rot="4850285">
              <a:off x="3230989" y="1402230"/>
              <a:ext cx="348344" cy="415696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37AF3CEB-5159-45B8-9543-F67D9B0117A4}"/>
                </a:ext>
              </a:extLst>
            </p:cNvPr>
            <p:cNvSpPr txBox="1"/>
            <p:nvPr/>
          </p:nvSpPr>
          <p:spPr>
            <a:xfrm>
              <a:off x="3406638" y="1727188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30°</a:t>
              </a: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4B8D8468-2B49-4085-AA59-F176A1E11723}"/>
                </a:ext>
              </a:extLst>
            </p:cNvPr>
            <p:cNvSpPr txBox="1"/>
            <p:nvPr/>
          </p:nvSpPr>
          <p:spPr>
            <a:xfrm rot="20624316">
              <a:off x="3009787" y="798201"/>
              <a:ext cx="5883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dirty="0"/>
                <a:t>30°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9465691B-0711-4FAF-B076-33276DC80C84}"/>
                </a:ext>
              </a:extLst>
            </p:cNvPr>
            <p:cNvSpPr txBox="1"/>
            <p:nvPr/>
          </p:nvSpPr>
          <p:spPr>
            <a:xfrm>
              <a:off x="3297592" y="356129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L</a:t>
              </a:r>
            </a:p>
          </p:txBody>
        </p:sp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DA684EAE-1CB0-4155-BAE2-D7292BDF5AB4}"/>
                </a:ext>
              </a:extLst>
            </p:cNvPr>
            <p:cNvCxnSpPr>
              <a:stCxn id="58" idx="3"/>
            </p:cNvCxnSpPr>
            <p:nvPr/>
          </p:nvCxnSpPr>
          <p:spPr>
            <a:xfrm>
              <a:off x="3580042" y="3745958"/>
              <a:ext cx="906058" cy="1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ttore 2 61">
              <a:extLst>
                <a:ext uri="{FF2B5EF4-FFF2-40B4-BE49-F238E27FC236}">
                  <a16:creationId xmlns:a16="http://schemas.microsoft.com/office/drawing/2014/main" id="{35533CD7-8C0C-478D-907C-9FB274BD6449}"/>
                </a:ext>
              </a:extLst>
            </p:cNvPr>
            <p:cNvCxnSpPr>
              <a:stCxn id="58" idx="1"/>
            </p:cNvCxnSpPr>
            <p:nvPr/>
          </p:nvCxnSpPr>
          <p:spPr>
            <a:xfrm flipH="1">
              <a:off x="2318657" y="3745958"/>
              <a:ext cx="978935" cy="1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705D306-28A7-41F3-9F2F-374C08788B1B}"/>
                </a:ext>
              </a:extLst>
            </p:cNvPr>
            <p:cNvSpPr txBox="1"/>
            <p:nvPr/>
          </p:nvSpPr>
          <p:spPr>
            <a:xfrm>
              <a:off x="2782280" y="142375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1044F17-B6CC-4CF7-AA81-40317BB5E9EC}"/>
                </a:ext>
              </a:extLst>
            </p:cNvPr>
            <p:cNvSpPr txBox="1"/>
            <p:nvPr/>
          </p:nvSpPr>
          <p:spPr>
            <a:xfrm>
              <a:off x="3029497" y="3004796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36B6FFBD-6BC5-4464-B06E-80AA7803EA42}"/>
              </a:ext>
            </a:extLst>
          </p:cNvPr>
          <p:cNvSpPr/>
          <p:nvPr/>
        </p:nvSpPr>
        <p:spPr>
          <a:xfrm>
            <a:off x="3360821" y="3360821"/>
            <a:ext cx="104274" cy="1042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23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3709B-07CB-4FB9-8A04-F550AF55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8316"/>
            <a:ext cx="979714" cy="1325563"/>
          </a:xfrm>
        </p:spPr>
        <p:txBody>
          <a:bodyPr/>
          <a:lstStyle/>
          <a:p>
            <a:r>
              <a:rPr lang="it-IT" dirty="0"/>
              <a:t>5)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18E6DE-4917-47F0-832F-41B21720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074" y="2425144"/>
            <a:ext cx="2477041" cy="48808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Osservazioni: 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CD0E78F1-67F6-4D04-A828-B70EB672C426}"/>
              </a:ext>
            </a:extLst>
          </p:cNvPr>
          <p:cNvSpPr/>
          <p:nvPr/>
        </p:nvSpPr>
        <p:spPr>
          <a:xfrm>
            <a:off x="979714" y="1556657"/>
            <a:ext cx="3570514" cy="290648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onnettore 4">
            <a:extLst>
              <a:ext uri="{FF2B5EF4-FFF2-40B4-BE49-F238E27FC236}">
                <a16:creationId xmlns:a16="http://schemas.microsoft.com/office/drawing/2014/main" id="{FF482E9A-1C6C-475E-8FE2-74AFCC98FE13}"/>
              </a:ext>
            </a:extLst>
          </p:cNvPr>
          <p:cNvSpPr/>
          <p:nvPr/>
        </p:nvSpPr>
        <p:spPr>
          <a:xfrm>
            <a:off x="4337956" y="4218214"/>
            <a:ext cx="424543" cy="48985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6" name="Connettore 5">
            <a:extLst>
              <a:ext uri="{FF2B5EF4-FFF2-40B4-BE49-F238E27FC236}">
                <a16:creationId xmlns:a16="http://schemas.microsoft.com/office/drawing/2014/main" id="{BD59BD64-98EC-4D0A-9115-7A4FFF846DDF}"/>
              </a:ext>
            </a:extLst>
          </p:cNvPr>
          <p:cNvSpPr/>
          <p:nvPr/>
        </p:nvSpPr>
        <p:spPr>
          <a:xfrm>
            <a:off x="887185" y="4200298"/>
            <a:ext cx="424543" cy="48985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7" name="Connettore 6">
            <a:extLst>
              <a:ext uri="{FF2B5EF4-FFF2-40B4-BE49-F238E27FC236}">
                <a16:creationId xmlns:a16="http://schemas.microsoft.com/office/drawing/2014/main" id="{8B12F45C-1D4D-46A2-81B8-37D59E4F14C1}"/>
              </a:ext>
            </a:extLst>
          </p:cNvPr>
          <p:cNvSpPr/>
          <p:nvPr/>
        </p:nvSpPr>
        <p:spPr>
          <a:xfrm>
            <a:off x="2552699" y="1311728"/>
            <a:ext cx="424543" cy="48985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q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22C0FA0-758F-48FB-80DD-5B4C44F15068}"/>
              </a:ext>
            </a:extLst>
          </p:cNvPr>
          <p:cNvCxnSpPr>
            <a:stCxn id="6" idx="7"/>
            <a:endCxn id="4" idx="5"/>
          </p:cNvCxnSpPr>
          <p:nvPr/>
        </p:nvCxnSpPr>
        <p:spPr>
          <a:xfrm flipV="1">
            <a:off x="1249555" y="3009900"/>
            <a:ext cx="2408045" cy="126213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532BAB87-0FB3-45C9-835E-2798FEB347E7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H="1" flipV="1">
            <a:off x="1872343" y="3009900"/>
            <a:ext cx="2527786" cy="128005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7E587833-5811-46D5-BDC0-1B9ECB7F989A}"/>
              </a:ext>
            </a:extLst>
          </p:cNvPr>
          <p:cNvSpPr/>
          <p:nvPr/>
        </p:nvSpPr>
        <p:spPr>
          <a:xfrm rot="7341268">
            <a:off x="1720387" y="3002870"/>
            <a:ext cx="402771" cy="175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0AB13EB-A1CC-4F92-A832-B2C52D62325F}"/>
              </a:ext>
            </a:extLst>
          </p:cNvPr>
          <p:cNvSpPr/>
          <p:nvPr/>
        </p:nvSpPr>
        <p:spPr>
          <a:xfrm rot="14316130">
            <a:off x="3407131" y="3003400"/>
            <a:ext cx="402771" cy="175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onnettore 14">
            <a:extLst>
              <a:ext uri="{FF2B5EF4-FFF2-40B4-BE49-F238E27FC236}">
                <a16:creationId xmlns:a16="http://schemas.microsoft.com/office/drawing/2014/main" id="{6CFBDB4B-CA96-44BB-90DB-1E48FA4DDD1C}"/>
              </a:ext>
            </a:extLst>
          </p:cNvPr>
          <p:cNvSpPr/>
          <p:nvPr/>
        </p:nvSpPr>
        <p:spPr>
          <a:xfrm>
            <a:off x="2552698" y="3237710"/>
            <a:ext cx="424543" cy="48985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E8718B2-E472-460F-A929-E2D8E3F29896}"/>
              </a:ext>
            </a:extLst>
          </p:cNvPr>
          <p:cNvSpPr txBox="1"/>
          <p:nvPr/>
        </p:nvSpPr>
        <p:spPr>
          <a:xfrm rot="3650031">
            <a:off x="3786215" y="271152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BAFCE99-60B0-4064-B724-A0AB7131EB7B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3608516" y="2390579"/>
            <a:ext cx="250099" cy="38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C9BF3C9-AA3C-4B36-A417-6D6A6078036E}"/>
              </a:ext>
            </a:extLst>
          </p:cNvPr>
          <p:cNvCxnSpPr>
            <a:stCxn id="16" idx="3"/>
          </p:cNvCxnSpPr>
          <p:nvPr/>
        </p:nvCxnSpPr>
        <p:spPr>
          <a:xfrm>
            <a:off x="3996265" y="3019507"/>
            <a:ext cx="201015" cy="33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B531E8F-BFF5-4929-BCA1-1EFB14C924AD}"/>
                  </a:ext>
                </a:extLst>
              </p:cNvPr>
              <p:cNvSpPr txBox="1"/>
              <p:nvPr/>
            </p:nvSpPr>
            <p:spPr>
              <a:xfrm rot="3147257">
                <a:off x="3042873" y="1836481"/>
                <a:ext cx="520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B531E8F-BFF5-4929-BCA1-1EFB14C9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47257">
                <a:off x="3042873" y="1836481"/>
                <a:ext cx="520976" cy="369332"/>
              </a:xfrm>
              <a:prstGeom prst="rect">
                <a:avLst/>
              </a:prstGeom>
              <a:blipFill>
                <a:blip r:embed="rId2"/>
                <a:stretch>
                  <a:fillRect t="-4762" r="-19802"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35EFA88-57BB-4E16-A83C-556133F698FC}"/>
              </a:ext>
            </a:extLst>
          </p:cNvPr>
          <p:cNvSpPr txBox="1"/>
          <p:nvPr/>
        </p:nvSpPr>
        <p:spPr>
          <a:xfrm>
            <a:off x="2728624" y="14929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2BCD721-A719-4093-963B-8B402D264D2C}"/>
              </a:ext>
            </a:extLst>
          </p:cNvPr>
          <p:cNvSpPr txBox="1"/>
          <p:nvPr/>
        </p:nvSpPr>
        <p:spPr>
          <a:xfrm>
            <a:off x="1063110" y="4374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F4BFBFE-327B-4708-9303-C51E41F59706}"/>
              </a:ext>
            </a:extLst>
          </p:cNvPr>
          <p:cNvSpPr txBox="1"/>
          <p:nvPr/>
        </p:nvSpPr>
        <p:spPr>
          <a:xfrm>
            <a:off x="4505521" y="4370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976580D-A78A-439C-B877-9BDAC5649916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3030310" y="2013857"/>
            <a:ext cx="653218" cy="1031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587210B9-2196-407B-89B5-0F904CEFF6DE}"/>
              </a:ext>
            </a:extLst>
          </p:cNvPr>
          <p:cNvCxnSpPr>
            <a:stCxn id="13" idx="2"/>
          </p:cNvCxnSpPr>
          <p:nvPr/>
        </p:nvCxnSpPr>
        <p:spPr>
          <a:xfrm flipV="1">
            <a:off x="1847536" y="2198914"/>
            <a:ext cx="503778" cy="8448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92BE493-56D0-4BAD-9AFF-130EA33D98D4}"/>
                  </a:ext>
                </a:extLst>
              </p:cNvPr>
              <p:cNvSpPr txBox="1"/>
              <p:nvPr/>
            </p:nvSpPr>
            <p:spPr>
              <a:xfrm rot="18385377">
                <a:off x="1759007" y="2030462"/>
                <a:ext cx="5683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92BE493-56D0-4BAD-9AFF-130EA33D9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85377">
                <a:off x="1759007" y="2030462"/>
                <a:ext cx="568365" cy="369332"/>
              </a:xfrm>
              <a:prstGeom prst="rect">
                <a:avLst/>
              </a:prstGeom>
              <a:blipFill>
                <a:blip r:embed="rId3"/>
                <a:stretch>
                  <a:fillRect l="-5714" t="-14286" r="-28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11FA59D1-E747-4B1F-8890-1960E70BA19D}"/>
              </a:ext>
            </a:extLst>
          </p:cNvPr>
          <p:cNvCxnSpPr>
            <a:stCxn id="13" idx="2"/>
          </p:cNvCxnSpPr>
          <p:nvPr/>
        </p:nvCxnSpPr>
        <p:spPr>
          <a:xfrm flipV="1">
            <a:off x="1847536" y="914400"/>
            <a:ext cx="1288700" cy="2129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90F62F33-D9D8-41F9-A443-E78A8C431BA9}"/>
                  </a:ext>
                </a:extLst>
              </p:cNvPr>
              <p:cNvSpPr txBox="1"/>
              <p:nvPr/>
            </p:nvSpPr>
            <p:spPr>
              <a:xfrm rot="18041534">
                <a:off x="2932000" y="930841"/>
                <a:ext cx="528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90F62F33-D9D8-41F9-A443-E78A8C431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41534">
                <a:off x="2932000" y="930841"/>
                <a:ext cx="5287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F05CB817-18CB-4E00-B13B-8DA8A3D16C61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2360513" y="914400"/>
            <a:ext cx="1323015" cy="213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B065ECA0-A782-47EF-A819-E4ECC1A17F2B}"/>
                  </a:ext>
                </a:extLst>
              </p:cNvPr>
              <p:cNvSpPr txBox="1"/>
              <p:nvPr/>
            </p:nvSpPr>
            <p:spPr>
              <a:xfrm rot="2709859">
                <a:off x="2165308" y="973709"/>
                <a:ext cx="4708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B065ECA0-A782-47EF-A819-E4ECC1A17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9859">
                <a:off x="2165308" y="973709"/>
                <a:ext cx="4708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18685B0F-FE3B-45C5-90FB-0B599D941EE9}"/>
              </a:ext>
            </a:extLst>
          </p:cNvPr>
          <p:cNvCxnSpPr/>
          <p:nvPr/>
        </p:nvCxnSpPr>
        <p:spPr>
          <a:xfrm flipV="1">
            <a:off x="2764969" y="0"/>
            <a:ext cx="0" cy="155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556F1CED-827F-4442-86BF-371D7DE5C95F}"/>
              </a:ext>
            </a:extLst>
          </p:cNvPr>
          <p:cNvCxnSpPr/>
          <p:nvPr/>
        </p:nvCxnSpPr>
        <p:spPr>
          <a:xfrm flipV="1">
            <a:off x="2396575" y="405490"/>
            <a:ext cx="366431" cy="51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10832F61-DF8A-4470-AF5B-29A437F71AE5}"/>
              </a:ext>
            </a:extLst>
          </p:cNvPr>
          <p:cNvCxnSpPr/>
          <p:nvPr/>
        </p:nvCxnSpPr>
        <p:spPr>
          <a:xfrm flipH="1" flipV="1">
            <a:off x="2774169" y="428026"/>
            <a:ext cx="362067" cy="484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rco 44">
            <a:extLst>
              <a:ext uri="{FF2B5EF4-FFF2-40B4-BE49-F238E27FC236}">
                <a16:creationId xmlns:a16="http://schemas.microsoft.com/office/drawing/2014/main" id="{1367F186-A1DE-449B-9F82-0D7F68191094}"/>
              </a:ext>
            </a:extLst>
          </p:cNvPr>
          <p:cNvSpPr/>
          <p:nvPr/>
        </p:nvSpPr>
        <p:spPr>
          <a:xfrm rot="19781537">
            <a:off x="2642295" y="1115231"/>
            <a:ext cx="386323" cy="308736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776BE4A-E7F5-4909-988B-52256F2E459D}"/>
                  </a:ext>
                </a:extLst>
              </p:cNvPr>
              <p:cNvSpPr txBox="1"/>
              <p:nvPr/>
            </p:nvSpPr>
            <p:spPr>
              <a:xfrm>
                <a:off x="2722112" y="838606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2776BE4A-E7F5-4909-988B-52256F2E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112" y="838606"/>
                <a:ext cx="3741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28168283-8447-4859-A3BE-639D5ED8808E}"/>
              </a:ext>
            </a:extLst>
          </p:cNvPr>
          <p:cNvCxnSpPr/>
          <p:nvPr/>
        </p:nvCxnSpPr>
        <p:spPr>
          <a:xfrm flipV="1">
            <a:off x="2763006" y="354465"/>
            <a:ext cx="0" cy="9151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A4CE5036-7FD5-480F-A394-2494E3836BDE}"/>
                  </a:ext>
                </a:extLst>
              </p:cNvPr>
              <p:cNvSpPr txBox="1"/>
              <p:nvPr/>
            </p:nvSpPr>
            <p:spPr>
              <a:xfrm>
                <a:off x="2697642" y="164514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A4CE5036-7FD5-480F-A394-2494E3836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42" y="164514"/>
                <a:ext cx="6142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A52F465D-DEA4-4A8E-A311-BD90177C147C}"/>
              </a:ext>
            </a:extLst>
          </p:cNvPr>
          <p:cNvSpPr txBox="1"/>
          <p:nvPr/>
        </p:nvSpPr>
        <p:spPr>
          <a:xfrm>
            <a:off x="5878286" y="164514"/>
            <a:ext cx="4490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700673C-C6B8-4E1D-9B43-77B8DDAEC437}"/>
                  </a:ext>
                </a:extLst>
              </p:cNvPr>
              <p:cNvSpPr txBox="1"/>
              <p:nvPr/>
            </p:nvSpPr>
            <p:spPr>
              <a:xfrm>
                <a:off x="4826246" y="202150"/>
                <a:ext cx="7686479" cy="2999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 1.a ) Quale carica Q deve essere posta nel baricentro del triangolo affinché il sistema di cariche resti in equilibrio? </a:t>
                </a:r>
              </a:p>
              <a:p>
                <a:endParaRPr lang="it-IT" dirty="0"/>
              </a:p>
              <a:p>
                <a:r>
                  <a:rPr lang="it-IT" dirty="0"/>
                  <a:t>1.b)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3  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=  0,1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6700673C-C6B8-4E1D-9B43-77B8DDAE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46" y="202150"/>
                <a:ext cx="7686479" cy="2999860"/>
              </a:xfrm>
              <a:prstGeom prst="rect">
                <a:avLst/>
              </a:prstGeom>
              <a:blipFill>
                <a:blip r:embed="rId8"/>
                <a:stretch>
                  <a:fillRect l="-714" t="-10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1C6052F-59C7-4928-A1A5-830E4E1BECA3}"/>
              </a:ext>
            </a:extLst>
          </p:cNvPr>
          <p:cNvSpPr txBox="1"/>
          <p:nvPr/>
        </p:nvSpPr>
        <p:spPr>
          <a:xfrm>
            <a:off x="5171933" y="3101650"/>
            <a:ext cx="696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 deve essere necessariamente negativa perché deve bilanciare le forze repulsive dovute alle 3 cariche positive disposte ai vertici del triangolo.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0F34D1-A116-4555-9CD6-D4BFF5FE0812}"/>
              </a:ext>
            </a:extLst>
          </p:cNvPr>
          <p:cNvSpPr txBox="1"/>
          <p:nvPr/>
        </p:nvSpPr>
        <p:spPr>
          <a:xfrm>
            <a:off x="6868053" y="3939416"/>
            <a:ext cx="21597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Svolgimento: 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E6741C0-23FF-4A90-B539-8B5D50A859B6}"/>
                  </a:ext>
                </a:extLst>
              </p:cNvPr>
              <p:cNvSpPr txBox="1"/>
              <p:nvPr/>
            </p:nvSpPr>
            <p:spPr>
              <a:xfrm>
                <a:off x="362282" y="5326269"/>
                <a:ext cx="10435229" cy="12262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      e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it-IT" dirty="0"/>
                  <a:t>        , da cui otteniamo: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it-IT" dirty="0"/>
                  <a:t> =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it-IT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quindi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defintiva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it-IT" b="0" dirty="0"/>
              </a:p>
              <a:p>
                <a:endParaRPr lang="it-IT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=2 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 =  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√3</m:t>
                        </m:r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2 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dirty="0"/>
                  <a:t>     </a:t>
                </a:r>
              </a:p>
            </p:txBody>
          </p:sp>
        </mc:Choice>
        <mc:Fallback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4E6741C0-23FF-4A90-B539-8B5D50A85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2" y="5326269"/>
                <a:ext cx="10435229" cy="122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0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A6A5E5-1F3B-4A8A-A661-2A222656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7758339"/>
            <a:ext cx="10515600" cy="1325563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C5922-2942-4637-9367-69ACD895D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758339"/>
            <a:ext cx="10515600" cy="4351338"/>
          </a:xfrm>
        </p:spPr>
        <p:txBody>
          <a:bodyPr/>
          <a:lstStyle/>
          <a:p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86CA57B-2AB4-400A-A5F2-786C1EFF9DBD}"/>
                  </a:ext>
                </a:extLst>
              </p:cNvPr>
              <p:cNvSpPr txBox="1"/>
              <p:nvPr/>
            </p:nvSpPr>
            <p:spPr>
              <a:xfrm>
                <a:off x="533400" y="217714"/>
                <a:ext cx="504008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it-IT" dirty="0"/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86CA57B-2AB4-400A-A5F2-786C1EFF9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7714"/>
                <a:ext cx="5040086" cy="487249"/>
              </a:xfrm>
              <a:prstGeom prst="rect">
                <a:avLst/>
              </a:prstGeom>
              <a:blipFill>
                <a:blip r:embed="rId2"/>
                <a:stretch>
                  <a:fillRect t="-13750" b="-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548BF23B-E7E0-4FC5-A92A-C16C4037E542}"/>
                  </a:ext>
                </a:extLst>
              </p:cNvPr>
              <p:cNvSpPr txBox="1"/>
              <p:nvPr/>
            </p:nvSpPr>
            <p:spPr>
              <a:xfrm>
                <a:off x="441034" y="3576232"/>
                <a:ext cx="8086701" cy="1250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Dal disegno si osserva che: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e>
                    </m:func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/>
                  <a:t>   </a:t>
                </a:r>
                <a:r>
                  <a:rPr lang="it-IT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√3</m:t>
                        </m:r>
                      </m:den>
                    </m:f>
                  </m:oMath>
                </a14:m>
                <a:r>
                  <a:rPr lang="it-IT" dirty="0"/>
                  <a:t>      , Quindi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=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dirty="0"/>
              </a:p>
              <a:p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radPr>
                          <m:deg/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e>
                        </m:rad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 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𝑄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𝐿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/>
                  <a:t>  =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num>
                      <m:den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dirty="0"/>
                  <a:t>  </a:t>
                </a:r>
              </a:p>
            </p:txBody>
          </p:sp>
        </mc:Choice>
        <mc:Fallback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548BF23B-E7E0-4FC5-A92A-C16C4037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34" y="3576232"/>
                <a:ext cx="8086701" cy="1250279"/>
              </a:xfrm>
              <a:prstGeom prst="rect">
                <a:avLst/>
              </a:prstGeom>
              <a:blipFill>
                <a:blip r:embed="rId3"/>
                <a:stretch>
                  <a:fillRect l="-603" t="-53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43BF9D3-1BFE-4553-953F-E60977D27E21}"/>
                  </a:ext>
                </a:extLst>
              </p:cNvPr>
              <p:cNvSpPr txBox="1"/>
              <p:nvPr/>
            </p:nvSpPr>
            <p:spPr>
              <a:xfrm>
                <a:off x="533400" y="5274520"/>
                <a:ext cx="9028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Risolvendo l’equazione e passando ai valori numerici forniti dal testo, si ottiene: 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  −58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E43BF9D3-1BFE-4553-953F-E60977D27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274520"/>
                <a:ext cx="9028113" cy="369332"/>
              </a:xfrm>
              <a:prstGeom prst="rect">
                <a:avLst/>
              </a:prstGeom>
              <a:blipFill>
                <a:blip r:embed="rId9"/>
                <a:stretch>
                  <a:fillRect l="-608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uppo 40">
            <a:extLst>
              <a:ext uri="{FF2B5EF4-FFF2-40B4-BE49-F238E27FC236}">
                <a16:creationId xmlns:a16="http://schemas.microsoft.com/office/drawing/2014/main" id="{C6E2DFB7-549F-45BC-BEE6-E2546929CBB9}"/>
              </a:ext>
            </a:extLst>
          </p:cNvPr>
          <p:cNvGrpSpPr/>
          <p:nvPr/>
        </p:nvGrpSpPr>
        <p:grpSpPr>
          <a:xfrm>
            <a:off x="3664649" y="200484"/>
            <a:ext cx="3817674" cy="2885958"/>
            <a:chOff x="3573925" y="-208777"/>
            <a:chExt cx="3817674" cy="2885958"/>
          </a:xfrm>
        </p:grpSpPr>
        <p:sp>
          <p:nvSpPr>
            <p:cNvPr id="6" name="Triangolo isoscele 5">
              <a:extLst>
                <a:ext uri="{FF2B5EF4-FFF2-40B4-BE49-F238E27FC236}">
                  <a16:creationId xmlns:a16="http://schemas.microsoft.com/office/drawing/2014/main" id="{7BB4AAD8-CCCC-4282-B487-C7D18CA51994}"/>
                </a:ext>
              </a:extLst>
            </p:cNvPr>
            <p:cNvSpPr/>
            <p:nvPr/>
          </p:nvSpPr>
          <p:spPr>
            <a:xfrm>
              <a:off x="4074668" y="68612"/>
              <a:ext cx="2851484" cy="253637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B6E334D-832B-4940-B2FF-02FC670059BB}"/>
                    </a:ext>
                  </a:extLst>
                </p:cNvPr>
                <p:cNvSpPr txBox="1"/>
                <p:nvPr/>
              </p:nvSpPr>
              <p:spPr>
                <a:xfrm>
                  <a:off x="6926152" y="222315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BB6E334D-832B-4940-B2FF-02FC67005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152" y="2223158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FCB3CACB-C845-4B35-A847-3E0D9A4001F6}"/>
                    </a:ext>
                  </a:extLst>
                </p:cNvPr>
                <p:cNvSpPr txBox="1"/>
                <p:nvPr/>
              </p:nvSpPr>
              <p:spPr>
                <a:xfrm>
                  <a:off x="3573925" y="2252392"/>
                  <a:ext cx="5007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FCB3CACB-C845-4B35-A847-3E0D9A400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925" y="2252392"/>
                  <a:ext cx="50074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89EAA24B-153D-44B0-8942-02F37B544B0F}"/>
                    </a:ext>
                  </a:extLst>
                </p:cNvPr>
                <p:cNvSpPr txBox="1"/>
                <p:nvPr/>
              </p:nvSpPr>
              <p:spPr>
                <a:xfrm>
                  <a:off x="5054036" y="-208777"/>
                  <a:ext cx="44631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89EAA24B-153D-44B0-8942-02F37B544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036" y="-208777"/>
                  <a:ext cx="44631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33F335FB-56E3-4241-8234-9A4CF7CF1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687" y="1408995"/>
              <a:ext cx="2233946" cy="1268186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54CB2001-03D8-4D02-B837-7F5308530AFD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5500410" y="68612"/>
              <a:ext cx="41317" cy="16879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Arco 19">
              <a:extLst>
                <a:ext uri="{FF2B5EF4-FFF2-40B4-BE49-F238E27FC236}">
                  <a16:creationId xmlns:a16="http://schemas.microsoft.com/office/drawing/2014/main" id="{4746FE30-E4BC-4BD4-AB5F-B92C5DC92B06}"/>
                </a:ext>
              </a:extLst>
            </p:cNvPr>
            <p:cNvSpPr/>
            <p:nvPr/>
          </p:nvSpPr>
          <p:spPr>
            <a:xfrm rot="7452082">
              <a:off x="5428149" y="299145"/>
              <a:ext cx="416296" cy="36933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2CE5715-6CC0-4CAF-A1D6-CC969ED8224F}"/>
                    </a:ext>
                  </a:extLst>
                </p:cNvPr>
                <p:cNvSpPr txBox="1"/>
                <p:nvPr/>
              </p:nvSpPr>
              <p:spPr>
                <a:xfrm rot="21026942">
                  <a:off x="5520311" y="708494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B2CE5715-6CC0-4CAF-A1D6-CC969ED82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26942">
                  <a:off x="5520311" y="708494"/>
                  <a:ext cx="37414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EDE8D199-65C6-43F4-9772-DE11C0667EE0}"/>
                </a:ext>
              </a:extLst>
            </p:cNvPr>
            <p:cNvSpPr txBox="1"/>
            <p:nvPr/>
          </p:nvSpPr>
          <p:spPr>
            <a:xfrm rot="19731686">
              <a:off x="5804321" y="1511483"/>
              <a:ext cx="295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a</a:t>
              </a:r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330A19DF-5CBE-46B0-9EB9-CB534BF01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2708" y="1808286"/>
              <a:ext cx="178752" cy="107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940A1368-C37A-4651-8319-73834EBEB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2413" y="1546661"/>
              <a:ext cx="252384" cy="141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B0F79C7F-C65B-4FF5-ABDF-CE80C5A119EB}"/>
                </a:ext>
              </a:extLst>
            </p:cNvPr>
            <p:cNvSpPr txBox="1"/>
            <p:nvPr/>
          </p:nvSpPr>
          <p:spPr>
            <a:xfrm>
              <a:off x="5213318" y="83218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C4D3BEF6-FCAF-48D8-B3FF-D0AE837D1991}"/>
                    </a:ext>
                  </a:extLst>
                </p:cNvPr>
                <p:cNvSpPr txBox="1"/>
                <p:nvPr/>
              </p:nvSpPr>
              <p:spPr>
                <a:xfrm rot="3640537" flipH="1">
                  <a:off x="6282059" y="425738"/>
                  <a:ext cx="45719" cy="609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C4D3BEF6-FCAF-48D8-B3FF-D0AE837D1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40537" flipH="1">
                  <a:off x="6282059" y="425738"/>
                  <a:ext cx="45719" cy="609077"/>
                </a:xfrm>
                <a:prstGeom prst="rect">
                  <a:avLst/>
                </a:prstGeom>
                <a:blipFill>
                  <a:blip r:embed="rId1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1C7561A2-6EC0-47C3-9068-429499CB5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5406" y="68804"/>
              <a:ext cx="375371" cy="692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7657CFEC-9948-490A-B742-D937FE3ED2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9441" y="1001849"/>
              <a:ext cx="151869" cy="278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50664FED-69E1-4B8C-BD22-FA0FB8EB4491}"/>
                    </a:ext>
                  </a:extLst>
                </p:cNvPr>
                <p:cNvSpPr txBox="1"/>
                <p:nvPr/>
              </p:nvSpPr>
              <p:spPr>
                <a:xfrm>
                  <a:off x="5078618" y="1395119"/>
                  <a:ext cx="3368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50664FED-69E1-4B8C-BD22-FA0FB8EB4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618" y="1395119"/>
                  <a:ext cx="336884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3636" r="-5455" b="-819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DB91BB3B-1546-4D4F-A502-DAFDAC450099}"/>
                </a:ext>
              </a:extLst>
            </p:cNvPr>
            <p:cNvSpPr/>
            <p:nvPr/>
          </p:nvSpPr>
          <p:spPr>
            <a:xfrm>
              <a:off x="5475050" y="1688093"/>
              <a:ext cx="128825" cy="1409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879D8072-840F-4B25-809D-CD81C7C0E44A}"/>
                </a:ext>
              </a:extLst>
            </p:cNvPr>
            <p:cNvSpPr/>
            <p:nvPr/>
          </p:nvSpPr>
          <p:spPr>
            <a:xfrm>
              <a:off x="5435997" y="10238"/>
              <a:ext cx="128825" cy="118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5E72B3EB-86B8-49E6-9BBA-054CA3986CC7}"/>
                </a:ext>
              </a:extLst>
            </p:cNvPr>
            <p:cNvSpPr/>
            <p:nvPr/>
          </p:nvSpPr>
          <p:spPr>
            <a:xfrm>
              <a:off x="4010255" y="2531353"/>
              <a:ext cx="128825" cy="118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Ovale 39">
              <a:extLst>
                <a:ext uri="{FF2B5EF4-FFF2-40B4-BE49-F238E27FC236}">
                  <a16:creationId xmlns:a16="http://schemas.microsoft.com/office/drawing/2014/main" id="{C63F9492-F572-43D7-90D1-848750CF6D24}"/>
                </a:ext>
              </a:extLst>
            </p:cNvPr>
            <p:cNvSpPr/>
            <p:nvPr/>
          </p:nvSpPr>
          <p:spPr>
            <a:xfrm>
              <a:off x="6861740" y="2516947"/>
              <a:ext cx="128825" cy="1180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8102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Esercizi_sul_campo_elettrico_e_forza_elettrostatica</Template>
  <TotalTime>40</TotalTime>
  <Words>934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Tema di Office</vt:lpstr>
      <vt:lpstr>Esercizi sul campo elettrico e sulla legge di Coulomb</vt:lpstr>
      <vt:lpstr>Consigli generali:</vt:lpstr>
      <vt:lpstr>1)</vt:lpstr>
      <vt:lpstr>: </vt:lpstr>
      <vt:lpstr>2)</vt:lpstr>
      <vt:lpstr>3)</vt:lpstr>
      <vt:lpstr>4)</vt:lpstr>
      <vt:lpstr>5)</vt:lpstr>
      <vt:lpstr>Presentazione standard di PowerPoint</vt:lpstr>
      <vt:lpstr>Presentazione standard di PowerPoint</vt:lpstr>
      <vt:lpstr>6)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sul campo elettrico e sulla legge di Coulomb</dc:title>
  <dc:creator>Luca Bellante</dc:creator>
  <cp:lastModifiedBy>DANIELE EUGENIO LUCCHETTA</cp:lastModifiedBy>
  <cp:revision>29</cp:revision>
  <dcterms:created xsi:type="dcterms:W3CDTF">2021-03-15T21:39:01Z</dcterms:created>
  <dcterms:modified xsi:type="dcterms:W3CDTF">2021-03-17T09:06:03Z</dcterms:modified>
</cp:coreProperties>
</file>