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2" r:id="rId4"/>
    <p:sldId id="257" r:id="rId5"/>
    <p:sldId id="258" r:id="rId6"/>
    <p:sldId id="263" r:id="rId7"/>
    <p:sldId id="259" r:id="rId8"/>
    <p:sldId id="264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2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9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5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9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4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8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6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8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09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BAA3F2-258A-4E12-B15B-06BDAC1701C2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ACC525-3BD1-42ED-AFB8-601168ABB12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9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2.png"/><Relationship Id="rId7" Type="http://schemas.openxmlformats.org/officeDocument/2006/relationships/image" Target="../media/image13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7" Type="http://schemas.openxmlformats.org/officeDocument/2006/relationships/image" Target="../media/image121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8.png"/><Relationship Id="rId5" Type="http://schemas.openxmlformats.org/officeDocument/2006/relationships/image" Target="../media/image101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9" Type="http://schemas.openxmlformats.org/officeDocument/2006/relationships/image" Target="../media/image140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1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80.png"/><Relationship Id="rId3" Type="http://schemas.openxmlformats.org/officeDocument/2006/relationships/image" Target="../media/image38.png"/><Relationship Id="rId7" Type="http://schemas.openxmlformats.org/officeDocument/2006/relationships/image" Target="../media/image1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2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210.png"/><Relationship Id="rId14" Type="http://schemas.openxmlformats.org/officeDocument/2006/relationships/image" Target="../media/image4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1.png"/><Relationship Id="rId5" Type="http://schemas.openxmlformats.org/officeDocument/2006/relationships/image" Target="../media/image371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FB9EA-9F86-4356-A651-59C6CC51F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613" y="269562"/>
            <a:ext cx="10503373" cy="502914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Bahnschrift" panose="020B0502040204020203" pitchFamily="34" charset="0"/>
              </a:rPr>
              <a:t>Legge di Gauss: Prima Equazione di Maxwell in forma integrale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E51633F7-1D57-49D4-BE05-8F588B30AB1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04925" y="1127959"/>
                <a:ext cx="9144000" cy="109304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it-IT" sz="20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Il flusso del campo elettrico attraverso una superficie chiusa S contenente una carica netta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è dato da: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E51633F7-1D57-49D4-BE05-8F588B30A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04925" y="1127959"/>
                <a:ext cx="9144000" cy="1093040"/>
              </a:xfrm>
              <a:blipFill>
                <a:blip r:embed="rId2"/>
                <a:stretch>
                  <a:fillRect l="-667" t="-5587" r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B01A9A9-1343-4DB5-A78B-BDB99C731AA0}"/>
                  </a:ext>
                </a:extLst>
              </p:cNvPr>
              <p:cNvSpPr txBox="1"/>
              <p:nvPr/>
            </p:nvSpPr>
            <p:spPr>
              <a:xfrm>
                <a:off x="4727053" y="1984728"/>
                <a:ext cx="2498835" cy="756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l-GR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B01A9A9-1343-4DB5-A78B-BDB99C73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53" y="1984728"/>
                <a:ext cx="2498835" cy="756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27EF15-926C-430C-A92E-EB421CB1B296}"/>
                  </a:ext>
                </a:extLst>
              </p:cNvPr>
              <p:cNvSpPr txBox="1"/>
              <p:nvPr/>
            </p:nvSpPr>
            <p:spPr>
              <a:xfrm>
                <a:off x="4887005" y="3092061"/>
                <a:ext cx="2460181" cy="7791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27EF15-926C-430C-A92E-EB421CB1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05" y="3092061"/>
                <a:ext cx="2460181" cy="779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464E35-8485-4A3D-A930-0C8F4CBA526F}"/>
              </a:ext>
            </a:extLst>
          </p:cNvPr>
          <p:cNvSpPr txBox="1"/>
          <p:nvPr/>
        </p:nvSpPr>
        <p:spPr>
          <a:xfrm>
            <a:off x="7585789" y="3052146"/>
            <a:ext cx="383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" panose="020B0502040204020203" pitchFamily="34" charset="0"/>
              </a:rPr>
              <a:t>(Prima Equazione di Maxwell in forma integrale valida nel vuoto ed in aria per molti casi pratici)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F8FC489-BC6E-4206-A50A-DA696CEF5EA8}"/>
                  </a:ext>
                </a:extLst>
              </p:cNvPr>
              <p:cNvSpPr txBox="1"/>
              <p:nvPr/>
            </p:nvSpPr>
            <p:spPr>
              <a:xfrm>
                <a:off x="2158723" y="4454704"/>
                <a:ext cx="7353631" cy="190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Bahnschrift" panose="020B0502040204020203" pitchFamily="34" charset="0"/>
                  </a:rPr>
                  <a:t>Esempi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- Distribuzione di carica con simmetria sferica 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  Una carica totale Q sia distribuita uniformemente ( ρ =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)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  All’interno di una sfera di centro O e raggio R.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  Calcolare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in un punto esterno e in un punto interno alla sfera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F8FC489-BC6E-4206-A50A-DA696CEF5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3" y="4454704"/>
                <a:ext cx="7353631" cy="1905971"/>
              </a:xfrm>
              <a:prstGeom prst="rect">
                <a:avLst/>
              </a:prstGeom>
              <a:blipFill>
                <a:blip r:embed="rId5"/>
                <a:stretch>
                  <a:fillRect l="-663" t="-1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D2F3CAD-10B7-4E4C-A9CB-FE631CF0D7B4}"/>
              </a:ext>
            </a:extLst>
          </p:cNvPr>
          <p:cNvSpPr/>
          <p:nvPr/>
        </p:nvSpPr>
        <p:spPr>
          <a:xfrm>
            <a:off x="2857500" y="3382588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1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05E5F8-F106-489E-B70E-73576385EDAD}"/>
              </a:ext>
            </a:extLst>
          </p:cNvPr>
          <p:cNvSpPr/>
          <p:nvPr/>
        </p:nvSpPr>
        <p:spPr>
          <a:xfrm>
            <a:off x="3750906" y="206379"/>
            <a:ext cx="448763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 equazione di Maxwell</a:t>
            </a:r>
          </a:p>
          <a:p>
            <a:pPr algn="ctr"/>
            <a:r>
              <a:rPr lang="it-IT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(in forma differenziale)</a:t>
            </a:r>
            <a:endParaRPr lang="it-IT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0147626-3EB4-4E08-8006-8F136940D5BE}"/>
                  </a:ext>
                </a:extLst>
              </p:cNvPr>
              <p:cNvSpPr txBox="1"/>
              <p:nvPr/>
            </p:nvSpPr>
            <p:spPr>
              <a:xfrm>
                <a:off x="1535457" y="1109355"/>
                <a:ext cx="9539980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Partiamo dalla legge di </a:t>
                </a:r>
                <a:r>
                  <a:rPr lang="it-IT" sz="2000" dirty="0">
                    <a:latin typeface="Bahnschrift" panose="020B0502040204020203" pitchFamily="34" charset="0"/>
                  </a:rPr>
                  <a:t>Gauss in forma integrale: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40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0147626-3EB4-4E08-8006-8F136940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57" y="1109355"/>
                <a:ext cx="9539980" cy="680507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58C3BE1-65C2-4DFC-932A-8983C2A4C82B}"/>
                  </a:ext>
                </a:extLst>
              </p:cNvPr>
              <p:cNvSpPr txBox="1"/>
              <p:nvPr/>
            </p:nvSpPr>
            <p:spPr>
              <a:xfrm>
                <a:off x="2071092" y="1837171"/>
                <a:ext cx="7961160" cy="2341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La prima equazione di Maxwell in forma differenziale rappresenta la legge di Gauss scritta in forma locale.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Partiamo dal teorema della divergenza calcolando il flusso del campo vettoriale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m:rPr>
                        <m:brk m:alnAt="23"/>
                      </m:rP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uscente da un volumetto di lati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latin typeface="Bahnschrift" panose="020B0502040204020203" pitchFamily="34" charset="0"/>
                </a:endParaRPr>
              </a:p>
              <a:p>
                <a:r>
                  <a:rPr lang="it-IT" dirty="0">
                    <a:latin typeface="Bahnschrift" panose="020B0502040204020203" pitchFamily="34" charset="0"/>
                  </a:rPr>
                  <a:t>(Il teorema è stato già dimostrato nella lezione 3)</a:t>
                </a:r>
              </a:p>
              <a:p>
                <a:endParaRPr lang="it-IT" dirty="0">
                  <a:latin typeface="Bahnschrift" panose="020B0502040204020203" pitchFamily="34" charset="0"/>
                </a:endParaRPr>
              </a:p>
              <a:p>
                <a:r>
                  <a:rPr lang="it-IT" dirty="0">
                    <a:latin typeface="Bahnschrift" panose="020B0502040204020203" pitchFamily="34" charset="0"/>
                  </a:rPr>
                  <a:t>Si ha 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58C3BE1-65C2-4DFC-932A-8983C2A4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092" y="1837171"/>
                <a:ext cx="7961160" cy="2341923"/>
              </a:xfrm>
              <a:prstGeom prst="rect">
                <a:avLst/>
              </a:prstGeom>
              <a:blipFill>
                <a:blip r:embed="rId3"/>
                <a:stretch>
                  <a:fillRect l="-689" t="-1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8E9AA1A-0E7C-4C96-9C6B-68C8D567A74F}"/>
                  </a:ext>
                </a:extLst>
              </p:cNvPr>
              <p:cNvSpPr/>
              <p:nvPr/>
            </p:nvSpPr>
            <p:spPr>
              <a:xfrm>
                <a:off x="3834820" y="3281715"/>
                <a:ext cx="3469348" cy="936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8E9AA1A-0E7C-4C96-9C6B-68C8D567A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20" y="3281715"/>
                <a:ext cx="3469348" cy="936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109ABE9-3B92-431F-B783-B8D487C77E2F}"/>
                  </a:ext>
                </a:extLst>
              </p:cNvPr>
              <p:cNvSpPr txBox="1"/>
              <p:nvPr/>
            </p:nvSpPr>
            <p:spPr>
              <a:xfrm>
                <a:off x="8323359" y="3276059"/>
                <a:ext cx="2752078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Bahnschrift" panose="020B0502040204020203" pitchFamily="34" charset="0"/>
                  </a:rPr>
                  <a:t>Teorema della divergenza per il campo elettrico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m:rPr>
                        <m:brk m:alnAt="23"/>
                      </m:rP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1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109ABE9-3B92-431F-B783-B8D487C7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9" y="3276059"/>
                <a:ext cx="2752078" cy="956929"/>
              </a:xfrm>
              <a:prstGeom prst="rect">
                <a:avLst/>
              </a:prstGeom>
              <a:blipFill>
                <a:blip r:embed="rId5"/>
                <a:stretch>
                  <a:fillRect l="-1770" t="-3185" b="-8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7BCDB7B-5917-4055-A7A0-0A5DA9B317DA}"/>
                  </a:ext>
                </a:extLst>
              </p:cNvPr>
              <p:cNvSpPr txBox="1"/>
              <p:nvPr/>
            </p:nvSpPr>
            <p:spPr>
              <a:xfrm>
                <a:off x="3432531" y="4563122"/>
                <a:ext cx="427392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Ricordiamo ora la definizione di nabla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</m:oMath>
                </a14:m>
                <a:endParaRPr lang="it-IT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7BCDB7B-5917-4055-A7A0-0A5DA9B3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31" y="4563122"/>
                <a:ext cx="4273927" cy="402931"/>
              </a:xfrm>
              <a:prstGeom prst="rect">
                <a:avLst/>
              </a:prstGeom>
              <a:blipFill>
                <a:blip r:embed="rId6"/>
                <a:stretch>
                  <a:fillRect l="-1141" t="-1515" b="-2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4FFF3FEF-F354-4E4D-956C-05DC4DD6E70D}"/>
                  </a:ext>
                </a:extLst>
              </p:cNvPr>
              <p:cNvSpPr/>
              <p:nvPr/>
            </p:nvSpPr>
            <p:spPr>
              <a:xfrm>
                <a:off x="4125157" y="5151810"/>
                <a:ext cx="2441117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4FFF3FEF-F354-4E4D-956C-05DC4DD6E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57" y="5151810"/>
                <a:ext cx="2441117" cy="666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8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1713F22-4B74-447D-8CF8-568A8FADBC13}"/>
              </a:ext>
            </a:extLst>
          </p:cNvPr>
          <p:cNvSpPr/>
          <p:nvPr/>
        </p:nvSpPr>
        <p:spPr>
          <a:xfrm>
            <a:off x="263453" y="318749"/>
            <a:ext cx="6229590" cy="362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cap="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termini di questo operatore possiamo scrivere</a:t>
            </a:r>
            <a:r>
              <a:rPr lang="it-IT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CACBF8DF-94C0-46DA-9FF4-4C2E436C32BC}"/>
                  </a:ext>
                </a:extLst>
              </p:cNvPr>
              <p:cNvSpPr/>
              <p:nvPr/>
            </p:nvSpPr>
            <p:spPr>
              <a:xfrm>
                <a:off x="4041570" y="1022681"/>
                <a:ext cx="3627595" cy="6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CACBF8DF-94C0-46DA-9FF4-4C2E436C3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70" y="1022681"/>
                <a:ext cx="3627595" cy="673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3B059A77-76DD-4C9C-AB13-906C19F91852}"/>
              </a:ext>
            </a:extLst>
          </p:cNvPr>
          <p:cNvSpPr/>
          <p:nvPr/>
        </p:nvSpPr>
        <p:spPr>
          <a:xfrm>
            <a:off x="4455609" y="1828876"/>
            <a:ext cx="1723805" cy="3755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prodotto scalare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DA2DBDC-5790-4FD5-A5E6-8F2EF9DEA2C8}"/>
                  </a:ext>
                </a:extLst>
              </p:cNvPr>
              <p:cNvSpPr/>
              <p:nvPr/>
            </p:nvSpPr>
            <p:spPr>
              <a:xfrm>
                <a:off x="3464169" y="2496409"/>
                <a:ext cx="577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DA2DBDC-5790-4FD5-A5E6-8F2EF9DEA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69" y="2496409"/>
                <a:ext cx="5774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D6D18AB-1534-4E36-B3B5-EB9520D9D649}"/>
                  </a:ext>
                </a:extLst>
              </p:cNvPr>
              <p:cNvSpPr/>
              <p:nvPr/>
            </p:nvSpPr>
            <p:spPr>
              <a:xfrm>
                <a:off x="4173527" y="2457065"/>
                <a:ext cx="2554674" cy="660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∙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D6D18AB-1534-4E36-B3B5-EB9520D9D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27" y="2457065"/>
                <a:ext cx="2554674" cy="660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785CF75D-BF19-4A7E-A84E-DE1108E34932}"/>
              </a:ext>
            </a:extLst>
          </p:cNvPr>
          <p:cNvSpPr/>
          <p:nvPr/>
        </p:nvSpPr>
        <p:spPr>
          <a:xfrm>
            <a:off x="26729" y="3283919"/>
            <a:ext cx="11331211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cap="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questa espressione la confrontiamo con il teorema di gauss che per una distribuzione continua di cariche può essere scritto come:</a:t>
            </a:r>
            <a:endParaRPr lang="it-IT" cap="all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D5D81E5-F644-4ACA-AA27-A52EC196B962}"/>
                  </a:ext>
                </a:extLst>
              </p:cNvPr>
              <p:cNvSpPr/>
              <p:nvPr/>
            </p:nvSpPr>
            <p:spPr>
              <a:xfrm>
                <a:off x="2568041" y="3884180"/>
                <a:ext cx="5967167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it-IT" sz="2400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D5D81E5-F644-4ACA-AA27-A52EC196B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1" y="3884180"/>
                <a:ext cx="5967167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F943018-E9C2-437A-AC13-B0993F9ED38E}"/>
                  </a:ext>
                </a:extLst>
              </p:cNvPr>
              <p:cNvSpPr/>
              <p:nvPr/>
            </p:nvSpPr>
            <p:spPr>
              <a:xfrm>
                <a:off x="9362526" y="4127552"/>
                <a:ext cx="171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𝑑𝑄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F943018-E9C2-437A-AC13-B0993F9ED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526" y="4127552"/>
                <a:ext cx="171399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154053E-EDC3-4863-9DAE-9BBC6A4FBA64}"/>
                  </a:ext>
                </a:extLst>
              </p:cNvPr>
              <p:cNvSpPr/>
              <p:nvPr/>
            </p:nvSpPr>
            <p:spPr>
              <a:xfrm>
                <a:off x="2487358" y="5077848"/>
                <a:ext cx="4411785" cy="871201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4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 ∙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it-IT" sz="2400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154053E-EDC3-4863-9DAE-9BBC6A4FB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358" y="5077848"/>
                <a:ext cx="4411785" cy="871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CB1DA7FF-C11E-4C9F-8F4B-BCCA1034DBE0}"/>
              </a:ext>
            </a:extLst>
          </p:cNvPr>
          <p:cNvSpPr/>
          <p:nvPr/>
        </p:nvSpPr>
        <p:spPr>
          <a:xfrm>
            <a:off x="6899143" y="2573353"/>
            <a:ext cx="47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(1)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A3B69-91CE-48AF-A496-61B3C0F97C25}"/>
              </a:ext>
            </a:extLst>
          </p:cNvPr>
          <p:cNvSpPr/>
          <p:nvPr/>
        </p:nvSpPr>
        <p:spPr>
          <a:xfrm>
            <a:off x="1507018" y="4849201"/>
            <a:ext cx="4427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B57EB52-575D-4D0C-855C-D0E826A42E24}"/>
              </a:ext>
            </a:extLst>
          </p:cNvPr>
          <p:cNvSpPr/>
          <p:nvPr/>
        </p:nvSpPr>
        <p:spPr>
          <a:xfrm>
            <a:off x="8092458" y="4109292"/>
            <a:ext cx="4427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it-IT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7289B1C-74A1-496E-A665-ED760735B84B}"/>
              </a:ext>
            </a:extLst>
          </p:cNvPr>
          <p:cNvSpPr/>
          <p:nvPr/>
        </p:nvSpPr>
        <p:spPr>
          <a:xfrm>
            <a:off x="1507018" y="5368620"/>
            <a:ext cx="4427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CECF458-77E7-4936-9C0A-FABB45CA5335}"/>
              </a:ext>
            </a:extLst>
          </p:cNvPr>
          <p:cNvSpPr/>
          <p:nvPr/>
        </p:nvSpPr>
        <p:spPr>
          <a:xfrm>
            <a:off x="6885389" y="5282735"/>
            <a:ext cx="4427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it-IT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C6FDD39-2F8C-46F3-A430-0C86393044BD}"/>
              </a:ext>
            </a:extLst>
          </p:cNvPr>
          <p:cNvSpPr/>
          <p:nvPr/>
        </p:nvSpPr>
        <p:spPr>
          <a:xfrm>
            <a:off x="7377719" y="5040777"/>
            <a:ext cx="4871834" cy="658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Poiché l’espressione </a:t>
            </a:r>
            <a:r>
              <a:rPr lang="it-IT" cap="small" dirty="0">
                <a:solidFill>
                  <a:schemeClr val="accent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it-IT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valida qualunque sia la superficie di integrazione scelta</a:t>
            </a:r>
            <a:endParaRPr lang="it-IT" cap="small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A19E9BCE-77FC-4734-AAC6-36BE05F18B15}"/>
                  </a:ext>
                </a:extLst>
              </p:cNvPr>
              <p:cNvSpPr/>
              <p:nvPr/>
            </p:nvSpPr>
            <p:spPr>
              <a:xfrm>
                <a:off x="9653904" y="5581827"/>
                <a:ext cx="577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A19E9BCE-77FC-4734-AAC6-36BE05F18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904" y="5581827"/>
                <a:ext cx="5774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21B8486D-FFB6-41A2-AE2F-867020710AD8}"/>
              </a:ext>
            </a:extLst>
          </p:cNvPr>
          <p:cNvSpPr/>
          <p:nvPr/>
        </p:nvSpPr>
        <p:spPr>
          <a:xfrm>
            <a:off x="1223904" y="5253492"/>
            <a:ext cx="1015778" cy="21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78C2E6E4-01D8-419E-A68E-C076503ED025}"/>
              </a:ext>
            </a:extLst>
          </p:cNvPr>
          <p:cNvSpPr/>
          <p:nvPr/>
        </p:nvSpPr>
        <p:spPr>
          <a:xfrm>
            <a:off x="1223904" y="5687026"/>
            <a:ext cx="1015778" cy="21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AAD56DA-21D8-4F6F-8F44-281C14C8E33C}"/>
              </a:ext>
            </a:extLst>
          </p:cNvPr>
          <p:cNvCxnSpPr>
            <a:cxnSpLocks/>
          </p:cNvCxnSpPr>
          <p:nvPr/>
        </p:nvCxnSpPr>
        <p:spPr>
          <a:xfrm flipH="1" flipV="1">
            <a:off x="4934826" y="4683613"/>
            <a:ext cx="2902942" cy="42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61D28BD1-99DF-4A29-BC41-0B6F98980090}"/>
              </a:ext>
            </a:extLst>
          </p:cNvPr>
          <p:cNvSpPr/>
          <p:nvPr/>
        </p:nvSpPr>
        <p:spPr>
          <a:xfrm rot="16200000">
            <a:off x="5156450" y="1342318"/>
            <a:ext cx="322124" cy="547405"/>
          </a:xfrm>
          <a:prstGeom prst="leftBrace">
            <a:avLst>
              <a:gd name="adj1" fmla="val 8333"/>
              <a:gd name="adj2" fmla="val 5120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7" grpId="0" animBg="1"/>
      <p:bldP spid="28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60201B-636C-4A0D-999F-975C9E317762}"/>
              </a:ext>
            </a:extLst>
          </p:cNvPr>
          <p:cNvSpPr txBox="1"/>
          <p:nvPr/>
        </p:nvSpPr>
        <p:spPr>
          <a:xfrm>
            <a:off x="1628290" y="504323"/>
            <a:ext cx="825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Che l’espressione (3) deve valere qualunque sia il volume di integrazione ovvero che le funzioni integrande devono essere uguali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3C521C-4244-43A0-B771-AC925B7EF136}"/>
                  </a:ext>
                </a:extLst>
              </p:cNvPr>
              <p:cNvSpPr txBox="1"/>
              <p:nvPr/>
            </p:nvSpPr>
            <p:spPr>
              <a:xfrm>
                <a:off x="4824639" y="1256146"/>
                <a:ext cx="1861920" cy="57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3C521C-4244-43A0-B771-AC925B7EF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39" y="1256146"/>
                <a:ext cx="1861920" cy="574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70F8484-BB2C-4FC6-BA0D-9FD461BDE85D}"/>
                  </a:ext>
                </a:extLst>
              </p:cNvPr>
              <p:cNvSpPr/>
              <p:nvPr/>
            </p:nvSpPr>
            <p:spPr>
              <a:xfrm>
                <a:off x="4824639" y="2211534"/>
                <a:ext cx="1493517" cy="6136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70F8484-BB2C-4FC6-BA0D-9FD461BDE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39" y="2211534"/>
                <a:ext cx="1493517" cy="613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C3E3B9-E1F3-41EF-A172-352969F59101}"/>
              </a:ext>
            </a:extLst>
          </p:cNvPr>
          <p:cNvSpPr txBox="1"/>
          <p:nvPr/>
        </p:nvSpPr>
        <p:spPr>
          <a:xfrm>
            <a:off x="7204364" y="2188135"/>
            <a:ext cx="256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Prima equazione di Maxwell </a:t>
            </a:r>
            <a:r>
              <a:rPr lang="it-IT">
                <a:latin typeface="Bahnschrift" panose="020B0502040204020203" pitchFamily="34" charset="0"/>
              </a:rPr>
              <a:t>in forma differenziale </a:t>
            </a:r>
            <a:r>
              <a:rPr lang="it-IT" dirty="0">
                <a:latin typeface="Bahnschrift" panose="020B0502040204020203" pitchFamily="34" charset="0"/>
              </a:rPr>
              <a:t>o locale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A7B553E-8BC3-4617-921E-44115FDB8042}"/>
                  </a:ext>
                </a:extLst>
              </p:cNvPr>
              <p:cNvSpPr txBox="1"/>
              <p:nvPr/>
            </p:nvSpPr>
            <p:spPr>
              <a:xfrm>
                <a:off x="2708459" y="3429000"/>
                <a:ext cx="6795759" cy="2064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Osservazioni</a:t>
                </a:r>
              </a:p>
              <a:p>
                <a:pPr marL="342900" indent="-342900">
                  <a:buAutoNum type="arabicParenR"/>
                </a:pPr>
                <a:r>
                  <a:rPr lang="it-IT" dirty="0">
                    <a:latin typeface="Bahnschrift" panose="020B0502040204020203" pitchFamily="34" charset="0"/>
                  </a:rPr>
                  <a:t>Questa equazione richiede che il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sia derivabile in ogni punto, ipotesi non richiesta per la legge di Gauss</a:t>
                </a:r>
              </a:p>
              <a:p>
                <a:pPr marL="342900" indent="-342900">
                  <a:buAutoNum type="arabicParenR"/>
                </a:pPr>
                <a:endParaRPr lang="it-IT" dirty="0">
                  <a:latin typeface="Bahnschrift" panose="020B0502040204020203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it-IT" dirty="0">
                    <a:latin typeface="Bahnschrift" panose="020B0502040204020203" pitchFamily="34" charset="0"/>
                  </a:rPr>
                  <a:t>Se ρ presenta delle discontinuità le soluzioni dell’equazione vanno raccordate mediante opportune condizioni al contorno sulle superfici di separazione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A7B553E-8BC3-4617-921E-44115FDB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459" y="3429000"/>
                <a:ext cx="6795759" cy="2064924"/>
              </a:xfrm>
              <a:prstGeom prst="rect">
                <a:avLst/>
              </a:prstGeom>
              <a:blipFill>
                <a:blip r:embed="rId4"/>
                <a:stretch>
                  <a:fillRect l="-717" t="-1775" r="-807" b="-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8F4670F-B885-4303-BCDB-2414D60FDCB3}"/>
              </a:ext>
            </a:extLst>
          </p:cNvPr>
          <p:cNvSpPr/>
          <p:nvPr/>
        </p:nvSpPr>
        <p:spPr>
          <a:xfrm>
            <a:off x="3876302" y="1400765"/>
            <a:ext cx="570619" cy="28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B1FC45-4D7C-4C69-8017-DF9511FDBCF6}"/>
              </a:ext>
            </a:extLst>
          </p:cNvPr>
          <p:cNvSpPr txBox="1"/>
          <p:nvPr/>
        </p:nvSpPr>
        <p:spPr>
          <a:xfrm>
            <a:off x="3489561" y="2280468"/>
            <a:ext cx="126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oppure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0988E0C-1766-4F40-B6D3-3FF7E5FDA3B2}"/>
              </a:ext>
            </a:extLst>
          </p:cNvPr>
          <p:cNvSpPr/>
          <p:nvPr/>
        </p:nvSpPr>
        <p:spPr>
          <a:xfrm>
            <a:off x="692835" y="684785"/>
            <a:ext cx="570619" cy="28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4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7DB6804C-9853-4913-836D-AD9807086260}"/>
                  </a:ext>
                </a:extLst>
              </p:cNvPr>
              <p:cNvSpPr/>
              <p:nvPr/>
            </p:nvSpPr>
            <p:spPr>
              <a:xfrm>
                <a:off x="406923" y="829558"/>
                <a:ext cx="11151909" cy="4461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800" cap="small" dirty="0">
                    <a:solidFill>
                      <a:schemeClr val="accent1"/>
                    </a:solidFill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it-IT" sz="2800" cap="small" dirty="0"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vantaggio è però quello di poter scrivere utilizzando questa equazione per il problema generale dell’elettrostatica in maniera molto compatta ed efficace.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2800" cap="small" dirty="0"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800" cap="small" dirty="0">
                    <a:solidFill>
                      <a:schemeClr val="accent1"/>
                    </a:solidFill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it-IT" sz="2800" cap="small" dirty="0"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mentre la legge di gauss in forma integrale collega tra loro grandezze fisiche collocate in posizioni diverse (es.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 cap="small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800" i="1" cap="small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800" cap="small" dirty="0"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sulla superficie </a:t>
                </a:r>
                <a14:m>
                  <m:oMath xmlns:m="http://schemas.openxmlformats.org/officeDocument/2006/math">
                    <m:r>
                      <a:rPr lang="it-IT" sz="2800" i="1" cap="small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it-IT" sz="2800" cap="small" dirty="0">
                    <a:latin typeface="Bahnschrift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all’interno), la sua forma locale lega tra loro grandezze fisiche diverse calcolate nella stessa posizione  prestandosi immediatamente alla generalizzazione nel caso non stazionario</a:t>
                </a:r>
                <a:endParaRPr lang="it-IT" sz="2800" cap="small" dirty="0"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7DB6804C-9853-4913-836D-AD9807086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3" y="829558"/>
                <a:ext cx="11151909" cy="4461414"/>
              </a:xfrm>
              <a:prstGeom prst="rect">
                <a:avLst/>
              </a:prstGeom>
              <a:blipFill>
                <a:blip r:embed="rId2"/>
                <a:stretch>
                  <a:fillRect l="-1148" t="-1639" r="-711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C2264F14-F592-4FA4-A11E-91C35AA275E4}"/>
                  </a:ext>
                </a:extLst>
              </p:cNvPr>
              <p:cNvSpPr/>
              <p:nvPr/>
            </p:nvSpPr>
            <p:spPr>
              <a:xfrm>
                <a:off x="0" y="3505152"/>
                <a:ext cx="12007516" cy="707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 ragioni di simmetria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sarà diretto radialmente. Il verso dipende dal segno della distribuzione di carica Q.  Il modulo del campo è lo stesso per tutti i punti ad uguale distanza dal centro O. Scegliamo una superficie gaussiana sferica S di raggio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C2264F14-F592-4FA4-A11E-91C35AA27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152"/>
                <a:ext cx="12007516" cy="707181"/>
              </a:xfrm>
              <a:prstGeom prst="rect">
                <a:avLst/>
              </a:prstGeom>
              <a:blipFill>
                <a:blip r:embed="rId4"/>
                <a:stretch>
                  <a:fillRect l="-406" b="-12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9BAE5CCA-0266-4C19-854F-8FC4F5E9F3C4}"/>
                  </a:ext>
                </a:extLst>
              </p:cNvPr>
              <p:cNvSpPr/>
              <p:nvPr/>
            </p:nvSpPr>
            <p:spPr>
              <a:xfrm>
                <a:off x="1526844" y="4294037"/>
                <a:ext cx="7732296" cy="676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≡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=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∙1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9BAE5CCA-0266-4C19-854F-8FC4F5E9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44" y="4294037"/>
                <a:ext cx="7732296" cy="676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255B9877-A2B2-41CC-94B1-7B9682D0BDDB}"/>
                  </a:ext>
                </a:extLst>
              </p:cNvPr>
              <p:cNvSpPr/>
              <p:nvPr/>
            </p:nvSpPr>
            <p:spPr>
              <a:xfrm>
                <a:off x="4395636" y="5032239"/>
                <a:ext cx="1994713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255B9877-A2B2-41CC-94B1-7B9682D0B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36" y="5032239"/>
                <a:ext cx="1994713" cy="659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EA1C6CC5-22FA-40A9-96FE-653EEBA24D32}"/>
              </a:ext>
            </a:extLst>
          </p:cNvPr>
          <p:cNvSpPr/>
          <p:nvPr/>
        </p:nvSpPr>
        <p:spPr>
          <a:xfrm>
            <a:off x="430326" y="5694361"/>
            <a:ext cx="7251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uguale al campo prodotto da una sola carica di modulo Q posta in O.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12404FB-3B7A-486B-B258-54A89569D9F6}"/>
              </a:ext>
            </a:extLst>
          </p:cNvPr>
          <p:cNvGrpSpPr/>
          <p:nvPr/>
        </p:nvGrpSpPr>
        <p:grpSpPr>
          <a:xfrm>
            <a:off x="6879021" y="782943"/>
            <a:ext cx="1828800" cy="1724747"/>
            <a:chOff x="6879021" y="782943"/>
            <a:chExt cx="1828800" cy="1724747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A48068A8-7C0D-4A57-8CFC-EC7940B23C2D}"/>
                </a:ext>
              </a:extLst>
            </p:cNvPr>
            <p:cNvGrpSpPr/>
            <p:nvPr/>
          </p:nvGrpSpPr>
          <p:grpSpPr>
            <a:xfrm>
              <a:off x="6879021" y="782943"/>
              <a:ext cx="1828800" cy="1724747"/>
              <a:chOff x="6879021" y="782943"/>
              <a:chExt cx="1828800" cy="1724747"/>
            </a:xfrm>
          </p:grpSpPr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7AF29CB3-A85C-417C-8968-C5A4F38F4CC3}"/>
                  </a:ext>
                </a:extLst>
              </p:cNvPr>
              <p:cNvSpPr/>
              <p:nvPr/>
            </p:nvSpPr>
            <p:spPr>
              <a:xfrm>
                <a:off x="6879021" y="782943"/>
                <a:ext cx="1828800" cy="1724747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893FDCD-8E56-477B-BB50-3390C709C6F9}"/>
                  </a:ext>
                </a:extLst>
              </p:cNvPr>
              <p:cNvSpPr txBox="1"/>
              <p:nvPr/>
            </p:nvSpPr>
            <p:spPr>
              <a:xfrm>
                <a:off x="7469607" y="140589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O</a:t>
                </a:r>
              </a:p>
            </p:txBody>
          </p: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id="{6217998B-9CE8-41AE-AEB7-FA5ACD86AC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9607" y="1645316"/>
                <a:ext cx="336952" cy="797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9A9A5C8-9D3B-4475-AB04-162A2B9130A8}"/>
                </a:ext>
              </a:extLst>
            </p:cNvPr>
            <p:cNvSpPr txBox="1"/>
            <p:nvPr/>
          </p:nvSpPr>
          <p:spPr>
            <a:xfrm>
              <a:off x="7298813" y="18772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19F99C3-242F-4DBA-BC19-2115D5E28400}"/>
              </a:ext>
            </a:extLst>
          </p:cNvPr>
          <p:cNvGrpSpPr/>
          <p:nvPr/>
        </p:nvGrpSpPr>
        <p:grpSpPr>
          <a:xfrm>
            <a:off x="6096000" y="95566"/>
            <a:ext cx="3807855" cy="3137828"/>
            <a:chOff x="6096000" y="95566"/>
            <a:chExt cx="3807855" cy="3137828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04D157BE-4C8B-46A7-AA62-B3A903672B6F}"/>
                </a:ext>
              </a:extLst>
            </p:cNvPr>
            <p:cNvGrpSpPr/>
            <p:nvPr/>
          </p:nvGrpSpPr>
          <p:grpSpPr>
            <a:xfrm>
              <a:off x="6096000" y="95566"/>
              <a:ext cx="3321377" cy="3137828"/>
              <a:chOff x="6096000" y="95566"/>
              <a:chExt cx="3321377" cy="3137828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D2571667-BCD7-4B16-BC9A-F36FB369B24A}"/>
                  </a:ext>
                </a:extLst>
              </p:cNvPr>
              <p:cNvSpPr/>
              <p:nvPr/>
            </p:nvSpPr>
            <p:spPr>
              <a:xfrm>
                <a:off x="6096000" y="95566"/>
                <a:ext cx="3321377" cy="313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03D0AAD5-EBED-4643-AA89-AD9EBC7C1E8D}"/>
                      </a:ext>
                    </a:extLst>
                  </p:cNvPr>
                  <p:cNvSpPr/>
                  <p:nvPr/>
                </p:nvSpPr>
                <p:spPr>
                  <a:xfrm>
                    <a:off x="8517155" y="653038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03D0AAD5-EBED-4643-AA89-AD9EBC7C1E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155" y="653038"/>
                    <a:ext cx="35163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951" r="-275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17E46D95-797B-4288-A750-CC3CFFB75672}"/>
                  </a:ext>
                </a:extLst>
              </p:cNvPr>
              <p:cNvSpPr txBox="1"/>
              <p:nvPr/>
            </p:nvSpPr>
            <p:spPr>
              <a:xfrm>
                <a:off x="6122605" y="34660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3BF1391E-111A-4AA2-9D80-A63DBE3C0F26}"/>
                </a:ext>
              </a:extLst>
            </p:cNvPr>
            <p:cNvGrpSpPr/>
            <p:nvPr/>
          </p:nvGrpSpPr>
          <p:grpSpPr>
            <a:xfrm>
              <a:off x="7806559" y="358852"/>
              <a:ext cx="2097296" cy="1286465"/>
              <a:chOff x="7806559" y="358852"/>
              <a:chExt cx="2097296" cy="1286465"/>
            </a:xfrm>
          </p:grpSpPr>
          <p:cxnSp>
            <p:nvCxnSpPr>
              <p:cNvPr id="36" name="Connettore 2 35">
                <a:extLst>
                  <a:ext uri="{FF2B5EF4-FFF2-40B4-BE49-F238E27FC236}">
                    <a16:creationId xmlns:a16="http://schemas.microsoft.com/office/drawing/2014/main" id="{0AEA343E-05CA-4F64-9625-67E76E892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4733" y="358852"/>
                <a:ext cx="603179" cy="42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E2BBF656-6E5C-4986-9902-D89EFB6FC92B}"/>
                      </a:ext>
                    </a:extLst>
                  </p:cNvPr>
                  <p:cNvSpPr/>
                  <p:nvPr/>
                </p:nvSpPr>
                <p:spPr>
                  <a:xfrm>
                    <a:off x="9512979" y="420864"/>
                    <a:ext cx="390876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E2BBF656-6E5C-4986-9902-D89EFB6FC9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979" y="420864"/>
                    <a:ext cx="390876" cy="4029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05BFAAB-9436-4587-9699-B2EA1A8BA9F5}"/>
                  </a:ext>
                </a:extLst>
              </p:cNvPr>
              <p:cNvSpPr txBox="1"/>
              <p:nvPr/>
            </p:nvSpPr>
            <p:spPr>
              <a:xfrm>
                <a:off x="9167867" y="70036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</a:t>
                </a:r>
                <a:r>
                  <a:rPr lang="it-IT" sz="1100" dirty="0"/>
                  <a:t>1</a:t>
                </a: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A0BE4F02-0072-4CCB-A38C-647D9228535A}"/>
                  </a:ext>
                </a:extLst>
              </p:cNvPr>
              <p:cNvSpPr/>
              <p:nvPr/>
            </p:nvSpPr>
            <p:spPr>
              <a:xfrm>
                <a:off x="9084733" y="700369"/>
                <a:ext cx="95602" cy="956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62AA7267-27F7-449F-8271-E60BC5440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6559" y="782943"/>
                <a:ext cx="1278174" cy="8623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59148BA4-7B51-4AFF-BBA5-6F9A84ECD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151" y="1240771"/>
            <a:ext cx="3164098" cy="84741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A1D114-A6CC-4AAC-9F40-C6F5E242E1AD}"/>
              </a:ext>
            </a:extLst>
          </p:cNvPr>
          <p:cNvSpPr txBox="1"/>
          <p:nvPr/>
        </p:nvSpPr>
        <p:spPr>
          <a:xfrm>
            <a:off x="7226648" y="8957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  +  +  +  +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F93A923-5EBF-4B32-BD63-A35C0B548EAE}"/>
              </a:ext>
            </a:extLst>
          </p:cNvPr>
          <p:cNvSpPr txBox="1"/>
          <p:nvPr/>
        </p:nvSpPr>
        <p:spPr>
          <a:xfrm>
            <a:off x="6980217" y="123618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  +  +  +  + + + +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5EEFA8-369C-4E83-9AA1-44EC592BE7CF}"/>
              </a:ext>
            </a:extLst>
          </p:cNvPr>
          <p:cNvSpPr txBox="1"/>
          <p:nvPr/>
        </p:nvSpPr>
        <p:spPr>
          <a:xfrm>
            <a:off x="7019134" y="164551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  +  +  +  + + + +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7BE4EFE-CC4B-4A6F-B6F1-524ABCF27840}"/>
              </a:ext>
            </a:extLst>
          </p:cNvPr>
          <p:cNvSpPr txBox="1"/>
          <p:nvPr/>
        </p:nvSpPr>
        <p:spPr>
          <a:xfrm>
            <a:off x="7144965" y="20203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  +  +  +  +</a:t>
            </a:r>
          </a:p>
        </p:txBody>
      </p:sp>
    </p:spTree>
    <p:extLst>
      <p:ext uri="{BB962C8B-B14F-4D97-AF65-F5344CB8AC3E}">
        <p14:creationId xmlns:p14="http://schemas.microsoft.com/office/powerpoint/2010/main" val="28172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erchio vuoto 16">
            <a:extLst>
              <a:ext uri="{FF2B5EF4-FFF2-40B4-BE49-F238E27FC236}">
                <a16:creationId xmlns:a16="http://schemas.microsoft.com/office/drawing/2014/main" id="{7C550E16-4F72-429E-AB6F-1D6382FAC67C}"/>
              </a:ext>
            </a:extLst>
          </p:cNvPr>
          <p:cNvSpPr/>
          <p:nvPr/>
        </p:nvSpPr>
        <p:spPr>
          <a:xfrm>
            <a:off x="8644467" y="353514"/>
            <a:ext cx="1661583" cy="1595511"/>
          </a:xfrm>
          <a:prstGeom prst="donut">
            <a:avLst>
              <a:gd name="adj" fmla="val 1496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ED2486-DFC3-4211-9E39-83639B2AEA12}"/>
              </a:ext>
            </a:extLst>
          </p:cNvPr>
          <p:cNvSpPr txBox="1"/>
          <p:nvPr/>
        </p:nvSpPr>
        <p:spPr>
          <a:xfrm>
            <a:off x="8548024" y="258717"/>
            <a:ext cx="18324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+</a:t>
            </a:r>
          </a:p>
          <a:p>
            <a:pPr algn="ctr"/>
            <a:r>
              <a:rPr lang="it-IT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+ + + + + +</a:t>
            </a:r>
          </a:p>
          <a:p>
            <a:pPr algn="ctr"/>
            <a:r>
              <a:rPr lang="it-IT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+ + + + + + +</a:t>
            </a:r>
          </a:p>
          <a:p>
            <a:pPr algn="ctr"/>
            <a:r>
              <a:rPr lang="it-IT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+ + + + + +</a:t>
            </a:r>
          </a:p>
          <a:p>
            <a:pPr algn="ctr"/>
            <a:r>
              <a:rPr lang="it-IT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714A50-4883-4973-A8C2-65F17B8DC827}"/>
                  </a:ext>
                </a:extLst>
              </p:cNvPr>
              <p:cNvSpPr txBox="1"/>
              <p:nvPr/>
            </p:nvSpPr>
            <p:spPr>
              <a:xfrm>
                <a:off x="567559" y="299545"/>
                <a:ext cx="36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2)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interno alla sfera 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R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714A50-4883-4973-A8C2-65F17B8DC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99545"/>
                <a:ext cx="3612656" cy="369332"/>
              </a:xfrm>
              <a:prstGeom prst="rect">
                <a:avLst/>
              </a:prstGeom>
              <a:blipFill>
                <a:blip r:embed="rId2"/>
                <a:stretch>
                  <a:fillRect l="-1349" t="-8197" r="-50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423B5D-90DE-45BD-9B7A-F89CA47DF998}"/>
                  </a:ext>
                </a:extLst>
              </p:cNvPr>
              <p:cNvSpPr txBox="1"/>
              <p:nvPr/>
            </p:nvSpPr>
            <p:spPr>
              <a:xfrm>
                <a:off x="1237593" y="787894"/>
                <a:ext cx="28141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423B5D-90DE-45BD-9B7A-F89CA47D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93" y="787894"/>
                <a:ext cx="281414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A0120B-5F69-435C-BB1B-7D51E483A2EB}"/>
              </a:ext>
            </a:extLst>
          </p:cNvPr>
          <p:cNvSpPr txBox="1"/>
          <p:nvPr/>
        </p:nvSpPr>
        <p:spPr>
          <a:xfrm>
            <a:off x="567559" y="1441194"/>
            <a:ext cx="882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Ma la carica Q’ contenuta all’interno della superficie S è &lt; Q</a:t>
            </a:r>
          </a:p>
          <a:p>
            <a:endParaRPr lang="it-IT" dirty="0"/>
          </a:p>
          <a:p>
            <a:r>
              <a:rPr lang="it-IT" dirty="0"/>
              <a:t>                                 </a:t>
            </a:r>
            <a:r>
              <a:rPr lang="it-IT" sz="2400" dirty="0"/>
              <a:t>Q’ &lt;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215F016-70B2-4DFC-B3D8-E38D789D41A4}"/>
                  </a:ext>
                </a:extLst>
              </p:cNvPr>
              <p:cNvSpPr/>
              <p:nvPr/>
            </p:nvSpPr>
            <p:spPr>
              <a:xfrm>
                <a:off x="1612534" y="2691067"/>
                <a:ext cx="2149150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4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215F016-70B2-4DFC-B3D8-E38D789D4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34" y="2691067"/>
                <a:ext cx="2149150" cy="664797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337BAE6-9E0C-482D-BF8C-951816F8534C}"/>
                  </a:ext>
                </a:extLst>
              </p:cNvPr>
              <p:cNvSpPr/>
              <p:nvPr/>
            </p:nvSpPr>
            <p:spPr>
              <a:xfrm>
                <a:off x="4980788" y="2714641"/>
                <a:ext cx="2635469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337BAE6-9E0C-482D-BF8C-951816F85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88" y="2714641"/>
                <a:ext cx="2635469" cy="664797"/>
              </a:xfrm>
              <a:prstGeom prst="rect">
                <a:avLst/>
              </a:prstGeom>
              <a:blipFill>
                <a:blip r:embed="rId5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386455-AE29-4290-8EB5-63F6C377F47A}"/>
              </a:ext>
            </a:extLst>
          </p:cNvPr>
          <p:cNvSpPr txBox="1"/>
          <p:nvPr/>
        </p:nvSpPr>
        <p:spPr>
          <a:xfrm>
            <a:off x="7490262" y="283763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Determiniamo Q’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0289A-9083-4BA4-B2C1-BF3933B71525}"/>
              </a:ext>
            </a:extLst>
          </p:cNvPr>
          <p:cNvSpPr txBox="1"/>
          <p:nvPr/>
        </p:nvSpPr>
        <p:spPr>
          <a:xfrm>
            <a:off x="4051738" y="28813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F36860-30C5-4035-8ADC-835EF3503E3E}"/>
                  </a:ext>
                </a:extLst>
              </p:cNvPr>
              <p:cNvSpPr txBox="1"/>
              <p:nvPr/>
            </p:nvSpPr>
            <p:spPr>
              <a:xfrm>
                <a:off x="751490" y="3818603"/>
                <a:ext cx="5268045" cy="760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/>
                  <a:t>1) </a:t>
                </a:r>
                <a:r>
                  <a:rPr lang="el-GR" sz="2400" dirty="0"/>
                  <a:t>ρ</a:t>
                </a:r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𝑐𝑜𝑠𝑡𝑎𝑛𝑡𝑒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ma vale anche </a:t>
                </a:r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F36860-30C5-4035-8ADC-835EF350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0" y="3818603"/>
                <a:ext cx="5268045" cy="760529"/>
              </a:xfrm>
              <a:prstGeom prst="rect">
                <a:avLst/>
              </a:prstGeom>
              <a:blipFill>
                <a:blip r:embed="rId6"/>
                <a:stretch>
                  <a:fillRect l="-1736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0CE32A-DAD6-4931-8F06-564E6FBA147E}"/>
                  </a:ext>
                </a:extLst>
              </p:cNvPr>
              <p:cNvSpPr txBox="1"/>
              <p:nvPr/>
            </p:nvSpPr>
            <p:spPr>
              <a:xfrm>
                <a:off x="726727" y="4570115"/>
                <a:ext cx="6889530" cy="76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2) </a:t>
                </a:r>
                <a:r>
                  <a:rPr lang="el-GR" sz="2400" dirty="0"/>
                  <a:t>ρ</a:t>
                </a:r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it-IT" sz="2400" dirty="0"/>
                  <a:t>   </a:t>
                </a:r>
                <a:r>
                  <a:rPr lang="it-IT" dirty="0"/>
                  <a:t>ovvero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2400" dirty="0"/>
                  <a:t>     </a:t>
                </a:r>
                <a:r>
                  <a:rPr lang="it-IT" dirty="0"/>
                  <a:t>sostituiamo</a:t>
                </a:r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0CE32A-DAD6-4931-8F06-564E6FBA1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7" y="4570115"/>
                <a:ext cx="6889530" cy="760529"/>
              </a:xfrm>
              <a:prstGeom prst="rect">
                <a:avLst/>
              </a:prstGeom>
              <a:blipFill>
                <a:blip r:embed="rId7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40797B7-6042-4681-BE98-6193963DEF45}"/>
                  </a:ext>
                </a:extLst>
              </p:cNvPr>
              <p:cNvSpPr/>
              <p:nvPr/>
            </p:nvSpPr>
            <p:spPr>
              <a:xfrm>
                <a:off x="1000782" y="5353059"/>
                <a:ext cx="8215011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sz="2400" dirty="0" smtClean="0"/>
                      <m:t>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it-IT" sz="2400" dirty="0"/>
                  <a:t>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400" dirty="0"/>
                  <a:t>             </a:t>
                </a:r>
                <a:r>
                  <a:rPr lang="it-IT" dirty="0"/>
                  <a:t>oppure</a:t>
                </a:r>
                <a:r>
                  <a:rPr lang="it-IT" sz="2400" dirty="0"/>
                  <a:t>   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40797B7-6042-4681-BE98-6193963DE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2" y="5353059"/>
                <a:ext cx="8215011" cy="664797"/>
              </a:xfrm>
              <a:prstGeom prst="rect">
                <a:avLst/>
              </a:prstGeom>
              <a:blipFill>
                <a:blip r:embed="rId8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764D7AC-88FD-49BD-BD3A-2B3891ECEE93}"/>
              </a:ext>
            </a:extLst>
          </p:cNvPr>
          <p:cNvSpPr/>
          <p:nvPr/>
        </p:nvSpPr>
        <p:spPr>
          <a:xfrm>
            <a:off x="534057" y="2803630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0F9485-06C6-47FB-877D-FE7C4093A7C8}"/>
              </a:ext>
            </a:extLst>
          </p:cNvPr>
          <p:cNvSpPr txBox="1"/>
          <p:nvPr/>
        </p:nvSpPr>
        <p:spPr>
          <a:xfrm>
            <a:off x="6503073" y="5388815"/>
            <a:ext cx="73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1)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299E40A1-B6A8-4C63-A8F4-F7434D0E20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83107" y="3735207"/>
            <a:ext cx="1254487" cy="85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1E4BB94-4919-4D4E-B010-DE02DA9E1AE7}"/>
              </a:ext>
            </a:extLst>
          </p:cNvPr>
          <p:cNvCxnSpPr>
            <a:cxnSpLocks/>
          </p:cNvCxnSpPr>
          <p:nvPr/>
        </p:nvCxnSpPr>
        <p:spPr>
          <a:xfrm flipV="1">
            <a:off x="9534525" y="668877"/>
            <a:ext cx="219075" cy="4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nettore 25">
            <a:extLst>
              <a:ext uri="{FF2B5EF4-FFF2-40B4-BE49-F238E27FC236}">
                <a16:creationId xmlns:a16="http://schemas.microsoft.com/office/drawing/2014/main" id="{C7D4F047-1719-4118-BAA3-35346747BC3A}"/>
              </a:ext>
            </a:extLst>
          </p:cNvPr>
          <p:cNvSpPr/>
          <p:nvPr/>
        </p:nvSpPr>
        <p:spPr>
          <a:xfrm>
            <a:off x="9511467" y="1141129"/>
            <a:ext cx="46116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F98AE0-7968-424D-B88D-439B415E963F}"/>
              </a:ext>
            </a:extLst>
          </p:cNvPr>
          <p:cNvSpPr txBox="1"/>
          <p:nvPr/>
        </p:nvSpPr>
        <p:spPr>
          <a:xfrm>
            <a:off x="9010670" y="1219677"/>
            <a:ext cx="21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95CEBF6-ABA6-4ACB-ACFA-4B8136B60DE5}"/>
                  </a:ext>
                </a:extLst>
              </p:cNvPr>
              <p:cNvSpPr txBox="1"/>
              <p:nvPr/>
            </p:nvSpPr>
            <p:spPr>
              <a:xfrm>
                <a:off x="9580641" y="833185"/>
                <a:ext cx="3158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95CEBF6-ABA6-4ACB-ACFA-4B8136B6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41" y="833185"/>
                <a:ext cx="315834" cy="338554"/>
              </a:xfrm>
              <a:prstGeom prst="rect">
                <a:avLst/>
              </a:prstGeom>
              <a:blipFill>
                <a:blip r:embed="rId9"/>
                <a:stretch>
                  <a:fillRect t="-14545" r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A8C4877-148A-4F63-B21A-603846F41F5B}"/>
              </a:ext>
            </a:extLst>
          </p:cNvPr>
          <p:cNvSpPr txBox="1"/>
          <p:nvPr/>
        </p:nvSpPr>
        <p:spPr>
          <a:xfrm>
            <a:off x="8911695" y="522266"/>
            <a:ext cx="5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12BE2D3-8D24-433A-AA96-CB4A6C9C927F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8705889" y="1141129"/>
            <a:ext cx="828636" cy="29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C927D24-F56B-4A47-A188-3D6FCCFBC3DD}"/>
              </a:ext>
            </a:extLst>
          </p:cNvPr>
          <p:cNvCxnSpPr/>
          <p:nvPr/>
        </p:nvCxnSpPr>
        <p:spPr>
          <a:xfrm flipV="1">
            <a:off x="1769533" y="5388815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32DB19B-2713-483F-8EBD-016913967E89}"/>
              </a:ext>
            </a:extLst>
          </p:cNvPr>
          <p:cNvCxnSpPr/>
          <p:nvPr/>
        </p:nvCxnSpPr>
        <p:spPr>
          <a:xfrm flipV="1">
            <a:off x="2687109" y="5750160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231977A-14FF-4DD7-A15E-9CDD6111F2D1}"/>
              </a:ext>
            </a:extLst>
          </p:cNvPr>
          <p:cNvCxnSpPr/>
          <p:nvPr/>
        </p:nvCxnSpPr>
        <p:spPr>
          <a:xfrm flipV="1">
            <a:off x="1905000" y="5577398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45276BB-EBDF-4FF0-BD37-380FC3A222BE}"/>
              </a:ext>
            </a:extLst>
          </p:cNvPr>
          <p:cNvCxnSpPr/>
          <p:nvPr/>
        </p:nvCxnSpPr>
        <p:spPr>
          <a:xfrm flipV="1">
            <a:off x="2827667" y="5755152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2B77F81-AF71-4A9D-8667-E376965B10D5}"/>
              </a:ext>
            </a:extLst>
          </p:cNvPr>
          <p:cNvCxnSpPr/>
          <p:nvPr/>
        </p:nvCxnSpPr>
        <p:spPr>
          <a:xfrm flipV="1">
            <a:off x="2366333" y="5444767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DBCE5C-014E-4487-B243-2D5D752221DD}"/>
              </a:ext>
            </a:extLst>
          </p:cNvPr>
          <p:cNvCxnSpPr/>
          <p:nvPr/>
        </p:nvCxnSpPr>
        <p:spPr>
          <a:xfrm flipV="1">
            <a:off x="3281493" y="5755238"/>
            <a:ext cx="270934" cy="21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26" grpId="0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64001972-B789-481A-959A-8B33C18A557D}"/>
              </a:ext>
            </a:extLst>
          </p:cNvPr>
          <p:cNvSpPr/>
          <p:nvPr/>
        </p:nvSpPr>
        <p:spPr>
          <a:xfrm>
            <a:off x="3552992" y="140134"/>
            <a:ext cx="601017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DISTRIBUZIONE PIANA E UNIFORME INFINITA 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4B9C82F-EF10-4D7D-971A-5BD853366307}"/>
              </a:ext>
            </a:extLst>
          </p:cNvPr>
          <p:cNvSpPr/>
          <p:nvPr/>
        </p:nvSpPr>
        <p:spPr>
          <a:xfrm>
            <a:off x="4404110" y="1061264"/>
            <a:ext cx="42661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Scegliamo una superficie di gauss cilindrica: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2A052B68-8D0B-41EA-AE5B-85B566E5697C}"/>
                  </a:ext>
                </a:extLst>
              </p:cNvPr>
              <p:cNvSpPr/>
              <p:nvPr/>
            </p:nvSpPr>
            <p:spPr>
              <a:xfrm>
                <a:off x="4956152" y="1533830"/>
                <a:ext cx="3536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 flusso attraverso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it-IT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it-IT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</a:t>
                </a:r>
                <a:endParaRPr lang="it-IT" dirty="0"/>
              </a:p>
            </p:txBody>
          </p:sp>
        </mc:Choice>
        <mc:Fallback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2A052B68-8D0B-41EA-AE5B-85B566E56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52" y="1533830"/>
                <a:ext cx="3536802" cy="369332"/>
              </a:xfrm>
              <a:prstGeom prst="rect">
                <a:avLst/>
              </a:prstGeom>
              <a:blipFill>
                <a:blip r:embed="rId2"/>
                <a:stretch>
                  <a:fillRect l="-1034" t="-10000" r="-862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67E6F509-2B06-47BC-B7B4-9795DFF4F675}"/>
                  </a:ext>
                </a:extLst>
              </p:cNvPr>
              <p:cNvSpPr/>
              <p:nvPr/>
            </p:nvSpPr>
            <p:spPr>
              <a:xfrm>
                <a:off x="5588078" y="2037129"/>
                <a:ext cx="4854791" cy="471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𝐸𝑆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67E6F509-2B06-47BC-B7B4-9795DFF4F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78" y="2037129"/>
                <a:ext cx="4854791" cy="47102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79901F0-5F09-4232-96D1-F99E355CD7E2}"/>
                  </a:ext>
                </a:extLst>
              </p:cNvPr>
              <p:cNvSpPr/>
              <p:nvPr/>
            </p:nvSpPr>
            <p:spPr>
              <a:xfrm>
                <a:off x="5078557" y="2921045"/>
                <a:ext cx="3150991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flusso attraverso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zero!</a:t>
                </a:r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079901F0-5F09-4232-96D1-F99E355CD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57" y="2921045"/>
                <a:ext cx="3150991" cy="374846"/>
              </a:xfrm>
              <a:prstGeom prst="rect">
                <a:avLst/>
              </a:prstGeom>
              <a:blipFill>
                <a:blip r:embed="rId6"/>
                <a:stretch>
                  <a:fillRect l="-1161" t="-6452" r="-774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E29C7B57-9280-4371-BEB0-32983F534E7E}"/>
                  </a:ext>
                </a:extLst>
              </p:cNvPr>
              <p:cNvSpPr/>
              <p:nvPr/>
            </p:nvSpPr>
            <p:spPr>
              <a:xfrm>
                <a:off x="5078557" y="3622544"/>
                <a:ext cx="3708091" cy="846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it-IT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            ma          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E29C7B57-9280-4371-BEB0-32983F534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57" y="3622544"/>
                <a:ext cx="3708091" cy="846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6418A57-3A06-4DCB-8B11-B8ABAA8A6E72}"/>
                  </a:ext>
                </a:extLst>
              </p:cNvPr>
              <p:cNvSpPr/>
              <p:nvPr/>
            </p:nvSpPr>
            <p:spPr>
              <a:xfrm>
                <a:off x="10022220" y="3622544"/>
                <a:ext cx="1080873" cy="611834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6418A57-3A06-4DCB-8B11-B8ABAA8A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20" y="3622544"/>
                <a:ext cx="1080873" cy="611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AB1E422A-EF17-4A43-A430-C30698EA3268}"/>
                  </a:ext>
                </a:extLst>
              </p:cNvPr>
              <p:cNvSpPr/>
              <p:nvPr/>
            </p:nvSpPr>
            <p:spPr>
              <a:xfrm>
                <a:off x="9115733" y="3666851"/>
                <a:ext cx="577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AB1E422A-EF17-4A43-A430-C30698EA3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733" y="3666851"/>
                <a:ext cx="57740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4BD4E752-CD56-4CF4-92B0-E5D626B4AFC7}"/>
              </a:ext>
            </a:extLst>
          </p:cNvPr>
          <p:cNvGrpSpPr/>
          <p:nvPr/>
        </p:nvGrpSpPr>
        <p:grpSpPr>
          <a:xfrm>
            <a:off x="325821" y="75954"/>
            <a:ext cx="3999334" cy="4354480"/>
            <a:chOff x="325821" y="75954"/>
            <a:chExt cx="3999334" cy="4354480"/>
          </a:xfrm>
        </p:grpSpPr>
        <p:sp>
          <p:nvSpPr>
            <p:cNvPr id="2" name="Cilindro 1">
              <a:extLst>
                <a:ext uri="{FF2B5EF4-FFF2-40B4-BE49-F238E27FC236}">
                  <a16:creationId xmlns:a16="http://schemas.microsoft.com/office/drawing/2014/main" id="{785ECBFF-9310-4867-9BA5-538652581C95}"/>
                </a:ext>
              </a:extLst>
            </p:cNvPr>
            <p:cNvSpPr/>
            <p:nvPr/>
          </p:nvSpPr>
          <p:spPr>
            <a:xfrm rot="16200000">
              <a:off x="699601" y="1704385"/>
              <a:ext cx="1445342" cy="1104233"/>
            </a:xfrm>
            <a:prstGeom prst="ca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Dati 5">
              <a:extLst>
                <a:ext uri="{FF2B5EF4-FFF2-40B4-BE49-F238E27FC236}">
                  <a16:creationId xmlns:a16="http://schemas.microsoft.com/office/drawing/2014/main" id="{B6F957BD-47BB-4180-B1C6-4E75E54EC7C5}"/>
                </a:ext>
              </a:extLst>
            </p:cNvPr>
            <p:cNvSpPr/>
            <p:nvPr/>
          </p:nvSpPr>
          <p:spPr>
            <a:xfrm rot="10600062">
              <a:off x="1021352" y="971546"/>
              <a:ext cx="2315497" cy="2569909"/>
            </a:xfrm>
            <a:prstGeom prst="flowChartInputOutput">
              <a:avLst/>
            </a:prstGeom>
            <a:solidFill>
              <a:schemeClr val="bg1"/>
            </a:solidFill>
            <a:ln w="57150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0F303AE-A6F5-46BC-AB10-0C8F6EF7138F}"/>
                </a:ext>
              </a:extLst>
            </p:cNvPr>
            <p:cNvSpPr txBox="1"/>
            <p:nvPr/>
          </p:nvSpPr>
          <p:spPr>
            <a:xfrm>
              <a:off x="1686473" y="3202237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16ED0695-E6A8-4D5A-8523-073665577BA4}"/>
                    </a:ext>
                  </a:extLst>
                </p:cNvPr>
                <p:cNvSpPr/>
                <p:nvPr/>
              </p:nvSpPr>
              <p:spPr>
                <a:xfrm>
                  <a:off x="2272147" y="765078"/>
                  <a:ext cx="3993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16ED0695-E6A8-4D5A-8523-073665577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147" y="765078"/>
                  <a:ext cx="399340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D0E9898-ED50-48F6-B990-8B0905361FCE}"/>
                    </a:ext>
                  </a:extLst>
                </p:cNvPr>
                <p:cNvSpPr txBox="1"/>
                <p:nvPr/>
              </p:nvSpPr>
              <p:spPr>
                <a:xfrm>
                  <a:off x="1877668" y="75954"/>
                  <a:ext cx="70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D0E9898-ED50-48F6-B990-8B090536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68" y="75954"/>
                  <a:ext cx="70560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722B4709-E609-4ECE-8EFB-644CA2F31BB4}"/>
                </a:ext>
              </a:extLst>
            </p:cNvPr>
            <p:cNvCxnSpPr/>
            <p:nvPr/>
          </p:nvCxnSpPr>
          <p:spPr>
            <a:xfrm flipH="1">
              <a:off x="325821" y="2156363"/>
              <a:ext cx="7065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7862AAEE-D34B-4141-90B4-D8D51D020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97" y="2508155"/>
              <a:ext cx="478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C394A6F3-6C43-4893-97AF-DDD797099135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81" y="2200147"/>
              <a:ext cx="8457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976B2931-1E4E-4327-8BD8-6716659C08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81" y="1903162"/>
              <a:ext cx="5553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B9A9B636-B4DA-4DDC-8859-25D326B81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6195" y="1165189"/>
              <a:ext cx="69947" cy="44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60F19D56-A505-4742-A42E-55BE8A476A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4998" y="3537972"/>
              <a:ext cx="821" cy="5394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E1721213-C8DA-4784-AD37-3EA028C036B5}"/>
                    </a:ext>
                  </a:extLst>
                </p:cNvPr>
                <p:cNvSpPr txBox="1"/>
                <p:nvPr/>
              </p:nvSpPr>
              <p:spPr>
                <a:xfrm>
                  <a:off x="1772851" y="3968769"/>
                  <a:ext cx="70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E1721213-C8DA-4784-AD37-3EA028C03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851" y="3968769"/>
                  <a:ext cx="70560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7E8CC4E1-BD01-4B7D-91D9-E30FB2F90279}"/>
                    </a:ext>
                  </a:extLst>
                </p:cNvPr>
                <p:cNvSpPr/>
                <p:nvPr/>
              </p:nvSpPr>
              <p:spPr>
                <a:xfrm>
                  <a:off x="2601039" y="1615041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it-IT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it-IT" dirty="0"/>
                </a:p>
              </p:txBody>
            </p:sp>
          </mc:Choice>
          <mc:Fallback xmlns=""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7E8CC4E1-BD01-4B7D-91D9-E30FB2F9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9" y="1615041"/>
                  <a:ext cx="4566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tangolo 52">
                  <a:extLst>
                    <a:ext uri="{FF2B5EF4-FFF2-40B4-BE49-F238E27FC236}">
                      <a16:creationId xmlns:a16="http://schemas.microsoft.com/office/drawing/2014/main" id="{3460A5D1-B9EA-4430-9EDE-53613F485A43}"/>
                    </a:ext>
                  </a:extLst>
                </p:cNvPr>
                <p:cNvSpPr/>
                <p:nvPr/>
              </p:nvSpPr>
              <p:spPr>
                <a:xfrm>
                  <a:off x="3133356" y="2310667"/>
                  <a:ext cx="33841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3" name="Rettangolo 52">
                  <a:extLst>
                    <a:ext uri="{FF2B5EF4-FFF2-40B4-BE49-F238E27FC236}">
                      <a16:creationId xmlns:a16="http://schemas.microsoft.com/office/drawing/2014/main" id="{3460A5D1-B9EA-4430-9EDE-53613F485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356" y="2310667"/>
                  <a:ext cx="33841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tangolo 53">
                  <a:extLst>
                    <a:ext uri="{FF2B5EF4-FFF2-40B4-BE49-F238E27FC236}">
                      <a16:creationId xmlns:a16="http://schemas.microsoft.com/office/drawing/2014/main" id="{ADCCAF52-B766-47FE-98BC-964BB69378D5}"/>
                    </a:ext>
                  </a:extLst>
                </p:cNvPr>
                <p:cNvSpPr/>
                <p:nvPr/>
              </p:nvSpPr>
              <p:spPr>
                <a:xfrm>
                  <a:off x="807511" y="1705601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4" name="Rettangolo 53">
                  <a:extLst>
                    <a:ext uri="{FF2B5EF4-FFF2-40B4-BE49-F238E27FC236}">
                      <a16:creationId xmlns:a16="http://schemas.microsoft.com/office/drawing/2014/main" id="{ADCCAF52-B766-47FE-98BC-964BB6937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11" y="1705601"/>
                  <a:ext cx="456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C746EAF7-3749-4658-B150-370EE15B366D}"/>
                    </a:ext>
                  </a:extLst>
                </p:cNvPr>
                <p:cNvSpPr/>
                <p:nvPr/>
              </p:nvSpPr>
              <p:spPr>
                <a:xfrm>
                  <a:off x="2738900" y="858196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C746EAF7-3749-4658-B150-370EE15B3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900" y="858196"/>
                  <a:ext cx="37459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6667" r="-129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6CFFC372-353C-4418-86AD-9DEF46EF45F1}"/>
                    </a:ext>
                  </a:extLst>
                </p:cNvPr>
                <p:cNvSpPr/>
                <p:nvPr/>
              </p:nvSpPr>
              <p:spPr>
                <a:xfrm>
                  <a:off x="3552992" y="1547347"/>
                  <a:ext cx="425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6CFFC372-353C-4418-86AD-9DEF46EF4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92" y="1547347"/>
                  <a:ext cx="425886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667" r="-1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tangolo 56">
                  <a:extLst>
                    <a:ext uri="{FF2B5EF4-FFF2-40B4-BE49-F238E27FC236}">
                      <a16:creationId xmlns:a16="http://schemas.microsoft.com/office/drawing/2014/main" id="{8EE462D8-C9E2-437A-9656-7717B3177CC7}"/>
                    </a:ext>
                  </a:extLst>
                </p:cNvPr>
                <p:cNvSpPr/>
                <p:nvPr/>
              </p:nvSpPr>
              <p:spPr>
                <a:xfrm>
                  <a:off x="621548" y="2563382"/>
                  <a:ext cx="425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7" name="Rettangolo 56">
                  <a:extLst>
                    <a:ext uri="{FF2B5EF4-FFF2-40B4-BE49-F238E27FC236}">
                      <a16:creationId xmlns:a16="http://schemas.microsoft.com/office/drawing/2014/main" id="{8EE462D8-C9E2-437A-9656-7717B3177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48" y="2563382"/>
                  <a:ext cx="425886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6667" r="-1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16C6AC3E-27C4-4878-8EE4-FDEEF4B484F8}"/>
                    </a:ext>
                  </a:extLst>
                </p:cNvPr>
                <p:cNvSpPr/>
                <p:nvPr/>
              </p:nvSpPr>
              <p:spPr>
                <a:xfrm>
                  <a:off x="3934279" y="1818864"/>
                  <a:ext cx="39087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16C6AC3E-27C4-4878-8EE4-FDEEF4B484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79" y="1818864"/>
                  <a:ext cx="390876" cy="4029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5CD57A55-A19F-440C-9095-CC4A61CF88CE}"/>
                    </a:ext>
                  </a:extLst>
                </p:cNvPr>
                <p:cNvSpPr/>
                <p:nvPr/>
              </p:nvSpPr>
              <p:spPr>
                <a:xfrm>
                  <a:off x="402239" y="1732013"/>
                  <a:ext cx="39087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5CD57A55-A19F-440C-9095-CC4A61CF88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9" y="1732013"/>
                  <a:ext cx="390876" cy="4029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87050BCD-CF96-4AEC-907D-1542B69A790F}"/>
                </a:ext>
              </a:extLst>
            </p:cNvPr>
            <p:cNvSpPr txBox="1"/>
            <p:nvPr/>
          </p:nvSpPr>
          <p:spPr>
            <a:xfrm>
              <a:off x="2332655" y="1248508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5" name="Cilindro 4">
              <a:extLst>
                <a:ext uri="{FF2B5EF4-FFF2-40B4-BE49-F238E27FC236}">
                  <a16:creationId xmlns:a16="http://schemas.microsoft.com/office/drawing/2014/main" id="{88B5BD68-4D3E-40A4-9F78-6153EB32ED8A}"/>
                </a:ext>
              </a:extLst>
            </p:cNvPr>
            <p:cNvSpPr/>
            <p:nvPr/>
          </p:nvSpPr>
          <p:spPr>
            <a:xfrm rot="5400000">
              <a:off x="2057614" y="1536647"/>
              <a:ext cx="1445342" cy="1439709"/>
            </a:xfrm>
            <a:prstGeom prst="ca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24D1192F-7604-46F1-A369-FAE08D1FB99B}"/>
                </a:ext>
              </a:extLst>
            </p:cNvPr>
            <p:cNvSpPr/>
            <p:nvPr/>
          </p:nvSpPr>
          <p:spPr>
            <a:xfrm>
              <a:off x="1047434" y="1636895"/>
              <a:ext cx="177916" cy="9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028E5CCF-7D1B-425C-BC19-D69B72015346}"/>
                </a:ext>
              </a:extLst>
            </p:cNvPr>
            <p:cNvSpPr/>
            <p:nvPr/>
          </p:nvSpPr>
          <p:spPr>
            <a:xfrm>
              <a:off x="1166534" y="1976668"/>
              <a:ext cx="177916" cy="9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B41B893-9A55-4C60-9DF1-E8A42A75AF10}"/>
                </a:ext>
              </a:extLst>
            </p:cNvPr>
            <p:cNvSpPr/>
            <p:nvPr/>
          </p:nvSpPr>
          <p:spPr>
            <a:xfrm>
              <a:off x="1123151" y="2305368"/>
              <a:ext cx="177916" cy="9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8D93359E-2CEB-488E-B5A4-D3AD5A1E5631}"/>
                </a:ext>
              </a:extLst>
            </p:cNvPr>
            <p:cNvSpPr/>
            <p:nvPr/>
          </p:nvSpPr>
          <p:spPr>
            <a:xfrm>
              <a:off x="1112596" y="2633969"/>
              <a:ext cx="177916" cy="9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423B5BE-5A81-4C65-B746-099A509CF784}"/>
                </a:ext>
              </a:extLst>
            </p:cNvPr>
            <p:cNvSpPr txBox="1"/>
            <p:nvPr/>
          </p:nvSpPr>
          <p:spPr>
            <a:xfrm>
              <a:off x="2223166" y="1018945"/>
              <a:ext cx="36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C9BFA70-542D-430E-B596-98DED5726B20}"/>
                </a:ext>
              </a:extLst>
            </p:cNvPr>
            <p:cNvSpPr txBox="1"/>
            <p:nvPr/>
          </p:nvSpPr>
          <p:spPr>
            <a:xfrm>
              <a:off x="1810358" y="1607572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B249325-D86B-43C4-847E-89B7B0232615}"/>
                </a:ext>
              </a:extLst>
            </p:cNvPr>
            <p:cNvSpPr txBox="1"/>
            <p:nvPr/>
          </p:nvSpPr>
          <p:spPr>
            <a:xfrm>
              <a:off x="1770340" y="2361724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8D8E22E-38C0-40F9-87E7-9C91F870C890}"/>
                </a:ext>
              </a:extLst>
            </p:cNvPr>
            <p:cNvSpPr txBox="1"/>
            <p:nvPr/>
          </p:nvSpPr>
          <p:spPr>
            <a:xfrm>
              <a:off x="1856080" y="2037129"/>
              <a:ext cx="33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9F4749A-F155-4CD0-8F9A-800E757F4DC5}"/>
                </a:ext>
              </a:extLst>
            </p:cNvPr>
            <p:cNvSpPr txBox="1"/>
            <p:nvPr/>
          </p:nvSpPr>
          <p:spPr>
            <a:xfrm>
              <a:off x="1826606" y="263466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D85A6ED-20E2-46C2-9114-D7B9EF259B55}"/>
                </a:ext>
              </a:extLst>
            </p:cNvPr>
            <p:cNvSpPr txBox="1"/>
            <p:nvPr/>
          </p:nvSpPr>
          <p:spPr>
            <a:xfrm>
              <a:off x="2114067" y="3037587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F5AA17EC-B7AA-483F-9D86-83B7E0F8D881}"/>
                </a:ext>
              </a:extLst>
            </p:cNvPr>
            <p:cNvCxnSpPr/>
            <p:nvPr/>
          </p:nvCxnSpPr>
          <p:spPr>
            <a:xfrm flipV="1">
              <a:off x="2223166" y="429386"/>
              <a:ext cx="0" cy="535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302BE516-9BF7-497B-A4B1-57E48D5CE9D6}"/>
                </a:ext>
              </a:extLst>
            </p:cNvPr>
            <p:cNvSpPr txBox="1"/>
            <p:nvPr/>
          </p:nvSpPr>
          <p:spPr>
            <a:xfrm>
              <a:off x="1974386" y="119463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D041660E-DDE6-4142-9401-D5C07657CF81}"/>
                </a:ext>
              </a:extLst>
            </p:cNvPr>
            <p:cNvSpPr txBox="1"/>
            <p:nvPr/>
          </p:nvSpPr>
          <p:spPr>
            <a:xfrm>
              <a:off x="1909174" y="288698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F9F6D86-8120-41A7-91A0-DBA41F2A2473}"/>
                </a:ext>
              </a:extLst>
            </p:cNvPr>
            <p:cNvSpPr/>
            <p:nvPr/>
          </p:nvSpPr>
          <p:spPr>
            <a:xfrm>
              <a:off x="2058580" y="1547347"/>
              <a:ext cx="336810" cy="144534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F9BEDE3-29FE-4825-8290-FE60C957A177}"/>
                </a:ext>
              </a:extLst>
            </p:cNvPr>
            <p:cNvSpPr/>
            <p:nvPr/>
          </p:nvSpPr>
          <p:spPr>
            <a:xfrm>
              <a:off x="2248387" y="1636895"/>
              <a:ext cx="133475" cy="10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BA2114B7-277F-4CC0-8F5D-3A033E041007}"/>
                </a:ext>
              </a:extLst>
            </p:cNvPr>
            <p:cNvSpPr/>
            <p:nvPr/>
          </p:nvSpPr>
          <p:spPr>
            <a:xfrm>
              <a:off x="2309706" y="1925287"/>
              <a:ext cx="133475" cy="10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7C3FBC90-EA25-4076-9554-E6B73535A945}"/>
                </a:ext>
              </a:extLst>
            </p:cNvPr>
            <p:cNvSpPr/>
            <p:nvPr/>
          </p:nvSpPr>
          <p:spPr>
            <a:xfrm>
              <a:off x="2333052" y="2238028"/>
              <a:ext cx="133475" cy="10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B455D80-512A-4884-80B2-63292CCDFBE7}"/>
                </a:ext>
              </a:extLst>
            </p:cNvPr>
            <p:cNvSpPr/>
            <p:nvPr/>
          </p:nvSpPr>
          <p:spPr>
            <a:xfrm>
              <a:off x="2316117" y="2508963"/>
              <a:ext cx="133475" cy="10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88FB2484-BBB8-48F4-92DF-21D34D32FFA9}"/>
                </a:ext>
              </a:extLst>
            </p:cNvPr>
            <p:cNvSpPr/>
            <p:nvPr/>
          </p:nvSpPr>
          <p:spPr>
            <a:xfrm>
              <a:off x="2248387" y="2779898"/>
              <a:ext cx="133475" cy="10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53FCF016-87BC-4516-8865-12EC39C46E0E}"/>
                </a:ext>
              </a:extLst>
            </p:cNvPr>
            <p:cNvSpPr txBox="1"/>
            <p:nvPr/>
          </p:nvSpPr>
          <p:spPr>
            <a:xfrm>
              <a:off x="2104591" y="231654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8E194333-16BF-4C4C-B4D3-E236CF3817A2}"/>
                </a:ext>
              </a:extLst>
            </p:cNvPr>
            <p:cNvSpPr txBox="1"/>
            <p:nvPr/>
          </p:nvSpPr>
          <p:spPr>
            <a:xfrm>
              <a:off x="2103414" y="1868696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B7EE55FB-CC5C-4C0C-80C3-AA1791838C1C}"/>
                </a:ext>
              </a:extLst>
            </p:cNvPr>
            <p:cNvSpPr txBox="1"/>
            <p:nvPr/>
          </p:nvSpPr>
          <p:spPr>
            <a:xfrm>
              <a:off x="2350753" y="1665476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9B41407A-8F75-4E81-8FB3-4C3721C7417C}"/>
                </a:ext>
              </a:extLst>
            </p:cNvPr>
            <p:cNvSpPr txBox="1"/>
            <p:nvPr/>
          </p:nvSpPr>
          <p:spPr>
            <a:xfrm>
              <a:off x="2308147" y="2613221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F272F4-12E8-4BC1-843E-7AAD8FBBD6BD}"/>
              </a:ext>
            </a:extLst>
          </p:cNvPr>
          <p:cNvSpPr txBox="1"/>
          <p:nvPr/>
        </p:nvSpPr>
        <p:spPr>
          <a:xfrm>
            <a:off x="1996212" y="5007125"/>
            <a:ext cx="791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E’ lo stesso risultato ricavato qualche lezione fa per una distribuzione piana infinita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6CC1907-8904-4670-A35B-00F4EA1F9DA5}"/>
              </a:ext>
            </a:extLst>
          </p:cNvPr>
          <p:cNvCxnSpPr/>
          <p:nvPr/>
        </p:nvCxnSpPr>
        <p:spPr>
          <a:xfrm flipV="1">
            <a:off x="9909789" y="4468994"/>
            <a:ext cx="533080" cy="53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8B270E4-C8B6-47EF-98AF-12DEAE2EA7FF}"/>
              </a:ext>
            </a:extLst>
          </p:cNvPr>
          <p:cNvSpPr/>
          <p:nvPr/>
        </p:nvSpPr>
        <p:spPr>
          <a:xfrm>
            <a:off x="3124440" y="274729"/>
            <a:ext cx="6523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cap="all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Flusso tra due piani paralleli infiniti</a:t>
            </a:r>
            <a:endParaRPr lang="it-IT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533AEC80-B8CE-40BF-999A-73B3595F7CC3}"/>
                  </a:ext>
                </a:extLst>
              </p:cNvPr>
              <p:cNvSpPr/>
              <p:nvPr/>
            </p:nvSpPr>
            <p:spPr>
              <a:xfrm>
                <a:off x="6542695" y="2166642"/>
                <a:ext cx="4921027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533AEC80-B8CE-40BF-999A-73B3595F7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95" y="2166642"/>
                <a:ext cx="4921027" cy="785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5EE0269A-148B-466A-982D-61E682C7D237}"/>
                  </a:ext>
                </a:extLst>
              </p:cNvPr>
              <p:cNvSpPr/>
              <p:nvPr/>
            </p:nvSpPr>
            <p:spPr>
              <a:xfrm>
                <a:off x="5808765" y="2297575"/>
                <a:ext cx="577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5EE0269A-148B-466A-982D-61E682C7D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65" y="2297575"/>
                <a:ext cx="5774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839092-9535-4BC8-99EC-022F2171EE5F}"/>
              </a:ext>
            </a:extLst>
          </p:cNvPr>
          <p:cNvGrpSpPr/>
          <p:nvPr/>
        </p:nvGrpSpPr>
        <p:grpSpPr>
          <a:xfrm>
            <a:off x="417570" y="1516531"/>
            <a:ext cx="4361741" cy="2762690"/>
            <a:chOff x="417570" y="1516531"/>
            <a:chExt cx="4361741" cy="2762690"/>
          </a:xfrm>
        </p:grpSpPr>
        <p:sp>
          <p:nvSpPr>
            <p:cNvPr id="5" name="Dati 4">
              <a:extLst>
                <a:ext uri="{FF2B5EF4-FFF2-40B4-BE49-F238E27FC236}">
                  <a16:creationId xmlns:a16="http://schemas.microsoft.com/office/drawing/2014/main" id="{94B1C26D-C26B-4498-8AEB-D0DB46174147}"/>
                </a:ext>
              </a:extLst>
            </p:cNvPr>
            <p:cNvSpPr/>
            <p:nvPr/>
          </p:nvSpPr>
          <p:spPr>
            <a:xfrm>
              <a:off x="764927" y="2166642"/>
              <a:ext cx="1954924" cy="2112579"/>
            </a:xfrm>
            <a:prstGeom prst="flowChartInputOutput">
              <a:avLst/>
            </a:prstGeom>
            <a:solidFill>
              <a:schemeClr val="bg1"/>
            </a:solidFill>
            <a:ln w="38100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C5D49D2-04B0-4264-A4E2-817C96B7E352}"/>
                </a:ext>
              </a:extLst>
            </p:cNvPr>
            <p:cNvSpPr txBox="1"/>
            <p:nvPr/>
          </p:nvSpPr>
          <p:spPr>
            <a:xfrm>
              <a:off x="1381425" y="2548798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7" name="Dati 6">
              <a:extLst>
                <a:ext uri="{FF2B5EF4-FFF2-40B4-BE49-F238E27FC236}">
                  <a16:creationId xmlns:a16="http://schemas.microsoft.com/office/drawing/2014/main" id="{5ADC4F16-DDA1-43C0-BCAB-71581CC30FC1}"/>
                </a:ext>
              </a:extLst>
            </p:cNvPr>
            <p:cNvSpPr/>
            <p:nvPr/>
          </p:nvSpPr>
          <p:spPr>
            <a:xfrm>
              <a:off x="2676349" y="1977456"/>
              <a:ext cx="1954924" cy="2112579"/>
            </a:xfrm>
            <a:prstGeom prst="flowChartInputOutput">
              <a:avLst/>
            </a:prstGeom>
            <a:solidFill>
              <a:schemeClr val="bg1"/>
            </a:solidFill>
            <a:ln w="38100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2C1EDB2F-D78E-4962-BE53-86D8C001F4C8}"/>
                    </a:ext>
                  </a:extLst>
                </p:cNvPr>
                <p:cNvSpPr/>
                <p:nvPr/>
              </p:nvSpPr>
              <p:spPr>
                <a:xfrm>
                  <a:off x="1508799" y="1527063"/>
                  <a:ext cx="6487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it-IT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2C1EDB2F-D78E-4962-BE53-86D8C001F4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799" y="1527063"/>
                  <a:ext cx="64870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68B3DEE-D726-4FDC-9BBE-707AF5840E31}"/>
                    </a:ext>
                  </a:extLst>
                </p:cNvPr>
                <p:cNvSpPr/>
                <p:nvPr/>
              </p:nvSpPr>
              <p:spPr>
                <a:xfrm>
                  <a:off x="3653811" y="1516531"/>
                  <a:ext cx="6487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it-IT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68B3DEE-D726-4FDC-9BBE-707AF5840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811" y="1516531"/>
                  <a:ext cx="64870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49157A54-FBE3-4AE6-93E2-CA4CF15E4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570" y="2975770"/>
              <a:ext cx="6947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62E6BA53-170F-40F5-91E0-ABA33CF66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546" y="3312269"/>
              <a:ext cx="8097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E641224E-44B9-4544-9A4A-00E7CF7B22F3}"/>
                </a:ext>
              </a:extLst>
            </p:cNvPr>
            <p:cNvCxnSpPr>
              <a:cxnSpLocks/>
            </p:cNvCxnSpPr>
            <p:nvPr/>
          </p:nvCxnSpPr>
          <p:spPr>
            <a:xfrm>
              <a:off x="2066314" y="2975770"/>
              <a:ext cx="7308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916D3AA9-8611-417F-B5A0-2053B8530FF9}"/>
                </a:ext>
              </a:extLst>
            </p:cNvPr>
            <p:cNvCxnSpPr>
              <a:cxnSpLocks/>
            </p:cNvCxnSpPr>
            <p:nvPr/>
          </p:nvCxnSpPr>
          <p:spPr>
            <a:xfrm>
              <a:off x="2066314" y="3314897"/>
              <a:ext cx="7308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22F091ED-04A9-45FE-8B6B-AE5B2EA6C4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75" y="2975770"/>
              <a:ext cx="7308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ABD9AA0E-8BFE-49A5-8B1E-C7B45A7766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0" y="3393556"/>
              <a:ext cx="7308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ED4F26CF-8365-479C-9E88-491952FDE916}"/>
                    </a:ext>
                  </a:extLst>
                </p:cNvPr>
                <p:cNvSpPr/>
                <p:nvPr/>
              </p:nvSpPr>
              <p:spPr>
                <a:xfrm>
                  <a:off x="4283916" y="2542431"/>
                  <a:ext cx="47147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ED4F26CF-8365-479C-9E88-491952FDE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16" y="2542431"/>
                  <a:ext cx="471476" cy="4029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tangolo 19">
                  <a:extLst>
                    <a:ext uri="{FF2B5EF4-FFF2-40B4-BE49-F238E27FC236}">
                      <a16:creationId xmlns:a16="http://schemas.microsoft.com/office/drawing/2014/main" id="{9CC6C22E-C32D-4912-A5F7-83759328EB84}"/>
                    </a:ext>
                  </a:extLst>
                </p:cNvPr>
                <p:cNvSpPr/>
                <p:nvPr/>
              </p:nvSpPr>
              <p:spPr>
                <a:xfrm>
                  <a:off x="4302514" y="3312269"/>
                  <a:ext cx="47679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" name="Rettangolo 19">
                  <a:extLst>
                    <a:ext uri="{FF2B5EF4-FFF2-40B4-BE49-F238E27FC236}">
                      <a16:creationId xmlns:a16="http://schemas.microsoft.com/office/drawing/2014/main" id="{9CC6C22E-C32D-4912-A5F7-83759328E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514" y="3312269"/>
                  <a:ext cx="476797" cy="4029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FD2E7E9A-37BB-4A5A-85BB-1B113B8FBC3A}"/>
                    </a:ext>
                  </a:extLst>
                </p:cNvPr>
                <p:cNvSpPr/>
                <p:nvPr/>
              </p:nvSpPr>
              <p:spPr>
                <a:xfrm flipH="1">
                  <a:off x="2287380" y="3341637"/>
                  <a:ext cx="366390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FD2E7E9A-37BB-4A5A-85BB-1B113B8FBC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7380" y="3341637"/>
                  <a:ext cx="366390" cy="402931"/>
                </a:xfrm>
                <a:prstGeom prst="rect">
                  <a:avLst/>
                </a:prstGeom>
                <a:blipFill>
                  <a:blip r:embed="rId8"/>
                  <a:stretch>
                    <a:fillRect r="-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20EF71D1-1E83-4564-8791-472E6BF4142D}"/>
                    </a:ext>
                  </a:extLst>
                </p:cNvPr>
                <p:cNvSpPr/>
                <p:nvPr/>
              </p:nvSpPr>
              <p:spPr>
                <a:xfrm>
                  <a:off x="544610" y="3393556"/>
                  <a:ext cx="47679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20EF71D1-1E83-4564-8791-472E6BF41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10" y="3393556"/>
                  <a:ext cx="476797" cy="4029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tangolo 22">
                  <a:extLst>
                    <a:ext uri="{FF2B5EF4-FFF2-40B4-BE49-F238E27FC236}">
                      <a16:creationId xmlns:a16="http://schemas.microsoft.com/office/drawing/2014/main" id="{8735D688-3457-4A7F-8774-BBD814B54E82}"/>
                    </a:ext>
                  </a:extLst>
                </p:cNvPr>
                <p:cNvSpPr/>
                <p:nvPr/>
              </p:nvSpPr>
              <p:spPr>
                <a:xfrm>
                  <a:off x="2340943" y="2548798"/>
                  <a:ext cx="47147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Rettangolo 22">
                  <a:extLst>
                    <a:ext uri="{FF2B5EF4-FFF2-40B4-BE49-F238E27FC236}">
                      <a16:creationId xmlns:a16="http://schemas.microsoft.com/office/drawing/2014/main" id="{8735D688-3457-4A7F-8774-BBD814B54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943" y="2548798"/>
                  <a:ext cx="471476" cy="4029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DC62BD02-8735-4A62-A39D-A83DB4A6727B}"/>
                    </a:ext>
                  </a:extLst>
                </p:cNvPr>
                <p:cNvSpPr/>
                <p:nvPr/>
              </p:nvSpPr>
              <p:spPr>
                <a:xfrm>
                  <a:off x="602786" y="2538080"/>
                  <a:ext cx="47147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DC62BD02-8735-4A62-A39D-A83DB4A672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86" y="2538080"/>
                  <a:ext cx="471476" cy="4029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7A89FFD-93FA-4E24-A802-99F78A20A2C2}"/>
                </a:ext>
              </a:extLst>
            </p:cNvPr>
            <p:cNvSpPr txBox="1"/>
            <p:nvPr/>
          </p:nvSpPr>
          <p:spPr>
            <a:xfrm>
              <a:off x="1680998" y="275634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F0C76D4-0517-4610-B032-3DBBC4732305}"/>
                </a:ext>
              </a:extLst>
            </p:cNvPr>
            <p:cNvSpPr txBox="1"/>
            <p:nvPr/>
          </p:nvSpPr>
          <p:spPr>
            <a:xfrm>
              <a:off x="1257690" y="2950823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2A59B334-A3D5-433C-89C5-91141927C504}"/>
                </a:ext>
              </a:extLst>
            </p:cNvPr>
            <p:cNvSpPr txBox="1"/>
            <p:nvPr/>
          </p:nvSpPr>
          <p:spPr>
            <a:xfrm>
              <a:off x="1853692" y="2316753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E48A8C0-0C86-422E-ADD9-3B447176ED81}"/>
                </a:ext>
              </a:extLst>
            </p:cNvPr>
            <p:cNvSpPr txBox="1"/>
            <p:nvPr/>
          </p:nvSpPr>
          <p:spPr>
            <a:xfrm>
              <a:off x="1838625" y="3005998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0E89357A-9714-40EC-A40A-74DDF7F7B44D}"/>
                </a:ext>
              </a:extLst>
            </p:cNvPr>
            <p:cNvSpPr txBox="1"/>
            <p:nvPr/>
          </p:nvSpPr>
          <p:spPr>
            <a:xfrm>
              <a:off x="1530559" y="3156117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04D1F1-14F6-4935-9D28-A202F9893C6B}"/>
                </a:ext>
              </a:extLst>
            </p:cNvPr>
            <p:cNvSpPr txBox="1"/>
            <p:nvPr/>
          </p:nvSpPr>
          <p:spPr>
            <a:xfrm>
              <a:off x="1365113" y="3450405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C82426B-A0E4-43AF-B702-899510F86C59}"/>
                </a:ext>
              </a:extLst>
            </p:cNvPr>
            <p:cNvSpPr txBox="1"/>
            <p:nvPr/>
          </p:nvSpPr>
          <p:spPr>
            <a:xfrm>
              <a:off x="1798227" y="3374150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4141A0C-CD73-4A71-9221-84D5F557DA02}"/>
                </a:ext>
              </a:extLst>
            </p:cNvPr>
            <p:cNvSpPr txBox="1"/>
            <p:nvPr/>
          </p:nvSpPr>
          <p:spPr>
            <a:xfrm>
              <a:off x="1211818" y="3829670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+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F0AAB9C-7C97-430D-9C47-A82E78D6CE57}"/>
                </a:ext>
              </a:extLst>
            </p:cNvPr>
            <p:cNvSpPr txBox="1"/>
            <p:nvPr/>
          </p:nvSpPr>
          <p:spPr>
            <a:xfrm>
              <a:off x="3510547" y="2557210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C7734E4-410F-43F3-80F4-59BA8652CA2B}"/>
                </a:ext>
              </a:extLst>
            </p:cNvPr>
            <p:cNvSpPr txBox="1"/>
            <p:nvPr/>
          </p:nvSpPr>
          <p:spPr>
            <a:xfrm>
              <a:off x="3284703" y="2316753"/>
              <a:ext cx="339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-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7A1F4A4A-57A3-489E-8403-A3D0C8BB413D}"/>
                </a:ext>
              </a:extLst>
            </p:cNvPr>
            <p:cNvSpPr txBox="1"/>
            <p:nvPr/>
          </p:nvSpPr>
          <p:spPr>
            <a:xfrm>
              <a:off x="3216560" y="2912804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00652618-46FB-4D00-917F-F5F8C4154C3E}"/>
                </a:ext>
              </a:extLst>
            </p:cNvPr>
            <p:cNvSpPr txBox="1"/>
            <p:nvPr/>
          </p:nvSpPr>
          <p:spPr>
            <a:xfrm>
              <a:off x="3704084" y="2214596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5169268-DC68-4A1B-8B9C-7D521C0CDD36}"/>
                </a:ext>
              </a:extLst>
            </p:cNvPr>
            <p:cNvSpPr txBox="1"/>
            <p:nvPr/>
          </p:nvSpPr>
          <p:spPr>
            <a:xfrm>
              <a:off x="3152281" y="3575618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F6E895D-22B6-4691-BC20-68E7D7956434}"/>
                </a:ext>
              </a:extLst>
            </p:cNvPr>
            <p:cNvSpPr txBox="1"/>
            <p:nvPr/>
          </p:nvSpPr>
          <p:spPr>
            <a:xfrm>
              <a:off x="3463897" y="3339890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A4F95CF5-2C7B-4F6F-96DE-8F5C20B72541}"/>
                </a:ext>
              </a:extLst>
            </p:cNvPr>
            <p:cNvSpPr txBox="1"/>
            <p:nvPr/>
          </p:nvSpPr>
          <p:spPr>
            <a:xfrm>
              <a:off x="3615918" y="2932012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D715C2E4-8951-4BEF-9352-0B52F3A5A922}"/>
                </a:ext>
              </a:extLst>
            </p:cNvPr>
            <p:cNvSpPr txBox="1"/>
            <p:nvPr/>
          </p:nvSpPr>
          <p:spPr>
            <a:xfrm>
              <a:off x="4002883" y="1936191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0E67F903-6FA2-4657-A5B8-B4D9EE281164}"/>
                </a:ext>
              </a:extLst>
            </p:cNvPr>
            <p:cNvSpPr txBox="1"/>
            <p:nvPr/>
          </p:nvSpPr>
          <p:spPr>
            <a:xfrm>
              <a:off x="3856506" y="2492741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0F320C3F-53E0-470D-BC3C-2526DF00CFAA}"/>
                </a:ext>
              </a:extLst>
            </p:cNvPr>
            <p:cNvSpPr txBox="1"/>
            <p:nvPr/>
          </p:nvSpPr>
          <p:spPr>
            <a:xfrm>
              <a:off x="3341246" y="3144402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AB5C6B19-4C27-4C72-910C-F3F2C38FB191}"/>
                </a:ext>
              </a:extLst>
            </p:cNvPr>
            <p:cNvGrpSpPr/>
            <p:nvPr/>
          </p:nvGrpSpPr>
          <p:grpSpPr>
            <a:xfrm>
              <a:off x="4195719" y="2862074"/>
              <a:ext cx="232348" cy="280029"/>
              <a:chOff x="4195719" y="2862074"/>
              <a:chExt cx="232348" cy="280029"/>
            </a:xfrm>
          </p:grpSpPr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2738C480-8E7E-4F01-AFB2-50ED4F60B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45" y="2878499"/>
                <a:ext cx="144151" cy="263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D7A63F81-9B33-4478-814C-E1DAE2A67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719" y="2862074"/>
                <a:ext cx="232348" cy="2636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229F5CB3-5FE0-410B-9A1A-1DC68FA87425}"/>
                </a:ext>
              </a:extLst>
            </p:cNvPr>
            <p:cNvSpPr txBox="1"/>
            <p:nvPr/>
          </p:nvSpPr>
          <p:spPr>
            <a:xfrm>
              <a:off x="1961646" y="2571679"/>
              <a:ext cx="33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F990381-A645-428F-A41B-C35EE8F516FD}"/>
                </a:ext>
              </a:extLst>
            </p:cNvPr>
            <p:cNvGrpSpPr/>
            <p:nvPr/>
          </p:nvGrpSpPr>
          <p:grpSpPr>
            <a:xfrm>
              <a:off x="4203751" y="3156085"/>
              <a:ext cx="232348" cy="280029"/>
              <a:chOff x="4195719" y="2862074"/>
              <a:chExt cx="232348" cy="280029"/>
            </a:xfrm>
          </p:grpSpPr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69C5365E-3594-4A6A-8FCA-705DC1752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45" y="2878499"/>
                <a:ext cx="144151" cy="263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93FEE21C-BEDA-4839-B935-B8F53ABE72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719" y="2862074"/>
                <a:ext cx="232348" cy="2636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D9875F8-0632-42FC-9FF6-8303055ECEF2}"/>
                </a:ext>
              </a:extLst>
            </p:cNvPr>
            <p:cNvGrpSpPr/>
            <p:nvPr/>
          </p:nvGrpSpPr>
          <p:grpSpPr>
            <a:xfrm>
              <a:off x="604326" y="2810808"/>
              <a:ext cx="232348" cy="280029"/>
              <a:chOff x="4195719" y="2862074"/>
              <a:chExt cx="232348" cy="280029"/>
            </a:xfrm>
          </p:grpSpPr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062F1E09-659B-44A0-8D72-33457EF03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45" y="2878499"/>
                <a:ext cx="144151" cy="263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B18AD93B-5D00-4309-983A-E8345AEDE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719" y="2862074"/>
                <a:ext cx="232348" cy="2636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AF01E599-7DFC-447F-9EA0-F7AF4A4FBA59}"/>
                </a:ext>
              </a:extLst>
            </p:cNvPr>
            <p:cNvGrpSpPr/>
            <p:nvPr/>
          </p:nvGrpSpPr>
          <p:grpSpPr>
            <a:xfrm>
              <a:off x="435068" y="3263073"/>
              <a:ext cx="232348" cy="280029"/>
              <a:chOff x="4195719" y="2862074"/>
              <a:chExt cx="232348" cy="280029"/>
            </a:xfrm>
          </p:grpSpPr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8D04EBBE-C734-404E-8455-2FC399646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45" y="2878499"/>
                <a:ext cx="144151" cy="263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4D482E96-789C-4698-990E-F6FF70226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719" y="2862074"/>
                <a:ext cx="232348" cy="2636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6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1A819D-0A77-4694-9493-DE0B00581386}"/>
              </a:ext>
            </a:extLst>
          </p:cNvPr>
          <p:cNvGrpSpPr/>
          <p:nvPr/>
        </p:nvGrpSpPr>
        <p:grpSpPr>
          <a:xfrm>
            <a:off x="2452279" y="489954"/>
            <a:ext cx="2966993" cy="2253030"/>
            <a:chOff x="2452279" y="489954"/>
            <a:chExt cx="2966993" cy="2253030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C3C3749B-44AD-4D28-ACBF-0F0BF33B68BB}"/>
                </a:ext>
              </a:extLst>
            </p:cNvPr>
            <p:cNvSpPr/>
            <p:nvPr/>
          </p:nvSpPr>
          <p:spPr>
            <a:xfrm rot="6755140">
              <a:off x="3043803" y="367515"/>
              <a:ext cx="1783945" cy="296699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536D1E5-CA26-4D08-970A-7DE64AD292E4}"/>
                </a:ext>
              </a:extLst>
            </p:cNvPr>
            <p:cNvSpPr/>
            <p:nvPr/>
          </p:nvSpPr>
          <p:spPr>
            <a:xfrm rot="1424993">
              <a:off x="2511462" y="489954"/>
              <a:ext cx="560609" cy="1772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C8FBF337-9196-4075-9534-AB4589CD0F19}"/>
                    </a:ext>
                  </a:extLst>
                </p:cNvPr>
                <p:cNvSpPr/>
                <p:nvPr/>
              </p:nvSpPr>
              <p:spPr>
                <a:xfrm>
                  <a:off x="3902265" y="1007087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C8FBF337-9196-4075-9534-AB4589CD0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265" y="1007087"/>
                  <a:ext cx="456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E7C16D4D-E063-4F9D-818A-B597C8623132}"/>
                    </a:ext>
                  </a:extLst>
                </p:cNvPr>
                <p:cNvSpPr/>
                <p:nvPr/>
              </p:nvSpPr>
              <p:spPr>
                <a:xfrm>
                  <a:off x="4855779" y="2300703"/>
                  <a:ext cx="4512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E7C16D4D-E063-4F9D-818A-B597C8623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779" y="2300703"/>
                  <a:ext cx="451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0470349-707A-4B88-8743-848EB083AD53}"/>
                    </a:ext>
                  </a:extLst>
                </p:cNvPr>
                <p:cNvSpPr/>
                <p:nvPr/>
              </p:nvSpPr>
              <p:spPr>
                <a:xfrm>
                  <a:off x="2745332" y="657631"/>
                  <a:ext cx="456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0470349-707A-4B88-8743-848EB083A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332" y="657631"/>
                  <a:ext cx="4565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16A7906-D548-4ED3-8638-90834394A64A}"/>
              </a:ext>
            </a:extLst>
          </p:cNvPr>
          <p:cNvCxnSpPr/>
          <p:nvPr/>
        </p:nvCxnSpPr>
        <p:spPr>
          <a:xfrm>
            <a:off x="2320927" y="2434065"/>
            <a:ext cx="2010263" cy="825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B34B009-3FCA-41AD-8E7F-F248B897AA73}"/>
              </a:ext>
            </a:extLst>
          </p:cNvPr>
          <p:cNvSpPr txBox="1"/>
          <p:nvPr/>
        </p:nvSpPr>
        <p:spPr>
          <a:xfrm>
            <a:off x="3036087" y="2817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D7E8BE-8F6C-45F9-BAAB-847824F409E6}"/>
              </a:ext>
            </a:extLst>
          </p:cNvPr>
          <p:cNvSpPr/>
          <p:nvPr/>
        </p:nvSpPr>
        <p:spPr>
          <a:xfrm rot="1372801">
            <a:off x="4314361" y="1341332"/>
            <a:ext cx="373744" cy="22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2A7A31-2B2A-4BE0-A3CD-17D767C539B9}"/>
              </a:ext>
            </a:extLst>
          </p:cNvPr>
          <p:cNvSpPr txBox="1"/>
          <p:nvPr/>
        </p:nvSpPr>
        <p:spPr>
          <a:xfrm>
            <a:off x="4112540" y="91116"/>
            <a:ext cx="38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Bahnschrift" panose="020B0502040204020203" pitchFamily="34" charset="0"/>
              </a:rPr>
              <a:t>Filo rettilineo indefinito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B066BEF-BDD3-4DD7-BB6F-CFC91A4DAF14}"/>
                  </a:ext>
                </a:extLst>
              </p:cNvPr>
              <p:cNvSpPr txBox="1"/>
              <p:nvPr/>
            </p:nvSpPr>
            <p:spPr>
              <a:xfrm>
                <a:off x="328923" y="3319898"/>
                <a:ext cx="11209283" cy="136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Scegliamo una superficie gaussiana cilindrica di lunghezza L</a:t>
                </a:r>
              </a:p>
              <a:p>
                <a:r>
                  <a:rPr lang="it-IT" dirty="0"/>
                  <a:t>    </a:t>
                </a:r>
              </a:p>
              <a:p>
                <a:r>
                  <a:rPr lang="it-IT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2400" dirty="0"/>
                  <a:t>       </a:t>
                </a:r>
                <a:r>
                  <a:rPr lang="it-IT" dirty="0">
                    <a:latin typeface="Bahnschrift" panose="020B0502040204020203" pitchFamily="34" charset="0"/>
                  </a:rPr>
                  <a:t>poiché per simmetria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non può essere lungo z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B066BEF-BDD3-4DD7-BB6F-CFC91A4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319898"/>
                <a:ext cx="11209283" cy="1367041"/>
              </a:xfrm>
              <a:prstGeom prst="rect">
                <a:avLst/>
              </a:prstGeom>
              <a:blipFill>
                <a:blip r:embed="rId5"/>
                <a:stretch>
                  <a:fillRect l="-489" t="-2679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0C7E4E9-6CF8-42D8-B9A3-C56DC5E3E2FB}"/>
                  </a:ext>
                </a:extLst>
              </p:cNvPr>
              <p:cNvSpPr/>
              <p:nvPr/>
            </p:nvSpPr>
            <p:spPr>
              <a:xfrm>
                <a:off x="521515" y="4574121"/>
                <a:ext cx="8320676" cy="6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φ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t-IT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it-IT" sz="2400" dirty="0"/>
                  <a:t> =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                    </a:t>
                </a:r>
                <a:r>
                  <a:rPr lang="it-IT" dirty="0">
                    <a:latin typeface="Bahnschrift" panose="020B0502040204020203" pitchFamily="34" charset="0"/>
                  </a:rPr>
                  <a:t>ma   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0C7E4E9-6CF8-42D8-B9A3-C56DC5E3E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5" y="4574121"/>
                <a:ext cx="8320676" cy="664797"/>
              </a:xfrm>
              <a:prstGeom prst="rect">
                <a:avLst/>
              </a:prstGeom>
              <a:blipFill>
                <a:blip r:embed="rId6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A80FD0F-8F66-4356-BA11-CEC6D8109076}"/>
                  </a:ext>
                </a:extLst>
              </p:cNvPr>
              <p:cNvSpPr/>
              <p:nvPr/>
            </p:nvSpPr>
            <p:spPr>
              <a:xfrm>
                <a:off x="1086507" y="5267661"/>
                <a:ext cx="2055691" cy="85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A80FD0F-8F66-4356-BA11-CEC6D8109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07" y="5267661"/>
                <a:ext cx="2055691" cy="8564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BFAC430-6CC8-4592-9621-0363FAEF8E7A}"/>
              </a:ext>
            </a:extLst>
          </p:cNvPr>
          <p:cNvCxnSpPr/>
          <p:nvPr/>
        </p:nvCxnSpPr>
        <p:spPr>
          <a:xfrm>
            <a:off x="1481959" y="842297"/>
            <a:ext cx="4614041" cy="179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E5A838B-62FF-4638-856D-1BCC42E37433}"/>
                  </a:ext>
                </a:extLst>
              </p:cNvPr>
              <p:cNvSpPr txBox="1"/>
              <p:nvPr/>
            </p:nvSpPr>
            <p:spPr>
              <a:xfrm>
                <a:off x="6018622" y="2300703"/>
                <a:ext cx="421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E5A838B-62FF-4638-856D-1BCC42E3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22" y="2300703"/>
                <a:ext cx="421590" cy="276999"/>
              </a:xfrm>
              <a:prstGeom prst="rect">
                <a:avLst/>
              </a:prstGeom>
              <a:blipFill>
                <a:blip r:embed="rId8"/>
                <a:stretch>
                  <a:fillRect l="-10145" r="-8696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0844B98-D7E0-4BE6-AAB8-D94A2B5C7405}"/>
                  </a:ext>
                </a:extLst>
              </p:cNvPr>
              <p:cNvSpPr txBox="1"/>
              <p:nvPr/>
            </p:nvSpPr>
            <p:spPr>
              <a:xfrm>
                <a:off x="1389079" y="508717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0844B98-D7E0-4BE6-AAB8-D94A2B5C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79" y="508717"/>
                <a:ext cx="325410" cy="276999"/>
              </a:xfrm>
              <a:prstGeom prst="rect">
                <a:avLst/>
              </a:prstGeom>
              <a:blipFill>
                <a:blip r:embed="rId9"/>
                <a:stretch>
                  <a:fillRect l="-3774" r="-9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BF2C982-6422-4ECB-8CF4-2145ED872BA3}"/>
              </a:ext>
            </a:extLst>
          </p:cNvPr>
          <p:cNvCxnSpPr/>
          <p:nvPr/>
        </p:nvCxnSpPr>
        <p:spPr>
          <a:xfrm flipV="1">
            <a:off x="5102103" y="1007087"/>
            <a:ext cx="0" cy="208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BB529ED-51CE-4446-B5B4-CE75B0A247D2}"/>
              </a:ext>
            </a:extLst>
          </p:cNvPr>
          <p:cNvCxnSpPr/>
          <p:nvPr/>
        </p:nvCxnSpPr>
        <p:spPr>
          <a:xfrm flipV="1">
            <a:off x="4358865" y="1529702"/>
            <a:ext cx="1669186" cy="129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9A329F8-D8DC-4E60-BA48-0DCA1E12FF5B}"/>
              </a:ext>
            </a:extLst>
          </p:cNvPr>
          <p:cNvSpPr txBox="1"/>
          <p:nvPr/>
        </p:nvSpPr>
        <p:spPr>
          <a:xfrm>
            <a:off x="5645019" y="211603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7C4C68-3CE0-480E-9777-DE40F85DE369}"/>
              </a:ext>
            </a:extLst>
          </p:cNvPr>
          <p:cNvSpPr txBox="1"/>
          <p:nvPr/>
        </p:nvSpPr>
        <p:spPr>
          <a:xfrm>
            <a:off x="5649513" y="1305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7189D4-05B1-4F4D-8632-DD0EE3ADDD65}"/>
              </a:ext>
            </a:extLst>
          </p:cNvPr>
          <p:cNvSpPr txBox="1"/>
          <p:nvPr/>
        </p:nvSpPr>
        <p:spPr>
          <a:xfrm>
            <a:off x="5129779" y="9240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C194019-31C2-4C5E-AAAD-400672B834CD}"/>
              </a:ext>
            </a:extLst>
          </p:cNvPr>
          <p:cNvGrpSpPr/>
          <p:nvPr/>
        </p:nvGrpSpPr>
        <p:grpSpPr>
          <a:xfrm>
            <a:off x="4050156" y="589975"/>
            <a:ext cx="680328" cy="1357823"/>
            <a:chOff x="4050156" y="589975"/>
            <a:chExt cx="680328" cy="1357823"/>
          </a:xfrm>
        </p:grpSpPr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A6FACDBA-57CF-41A6-AFA1-13BF79D1C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080" y="748839"/>
              <a:ext cx="230404" cy="64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25456A0-ED7E-4418-AEFC-BA1DE2BDE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5819" y="1376419"/>
              <a:ext cx="209981" cy="571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B866DC16-6D59-47D5-957A-B13871421749}"/>
                </a:ext>
              </a:extLst>
            </p:cNvPr>
            <p:cNvSpPr txBox="1"/>
            <p:nvPr/>
          </p:nvSpPr>
          <p:spPr>
            <a:xfrm>
              <a:off x="4050156" y="153427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i="1" dirty="0">
                  <a:solidFill>
                    <a:schemeClr val="accent1"/>
                  </a:solidFill>
                </a:rPr>
                <a:t>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3F2558B6-6E9E-4E2E-B9A0-0CACB1F1F2B5}"/>
                    </a:ext>
                  </a:extLst>
                </p:cNvPr>
                <p:cNvSpPr txBox="1"/>
                <p:nvPr/>
              </p:nvSpPr>
              <p:spPr>
                <a:xfrm>
                  <a:off x="4185117" y="589975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3F2558B6-6E9E-4E2E-B9A0-0CACB1F1F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117" y="589975"/>
                  <a:ext cx="206210" cy="310598"/>
                </a:xfrm>
                <a:prstGeom prst="rect">
                  <a:avLst/>
                </a:prstGeom>
                <a:blipFill>
                  <a:blip r:embed="rId10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90075399-81C8-4305-82AB-AAE71562A45B}"/>
              </a:ext>
            </a:extLst>
          </p:cNvPr>
          <p:cNvSpPr/>
          <p:nvPr/>
        </p:nvSpPr>
        <p:spPr>
          <a:xfrm rot="20967547">
            <a:off x="8650383" y="810296"/>
            <a:ext cx="2405870" cy="2352140"/>
          </a:xfrm>
          <a:custGeom>
            <a:avLst/>
            <a:gdLst>
              <a:gd name="connsiteX0" fmla="*/ 34163 w 1926025"/>
              <a:gd name="connsiteY0" fmla="*/ 0 h 3184634"/>
              <a:gd name="connsiteX1" fmla="*/ 254880 w 1926025"/>
              <a:gd name="connsiteY1" fmla="*/ 2017986 h 3184634"/>
              <a:gd name="connsiteX2" fmla="*/ 1926025 w 1926025"/>
              <a:gd name="connsiteY2" fmla="*/ 3184634 h 3184634"/>
              <a:gd name="connsiteX3" fmla="*/ 1926025 w 1926025"/>
              <a:gd name="connsiteY3" fmla="*/ 3184634 h 318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025" h="3184634">
                <a:moveTo>
                  <a:pt x="34163" y="0"/>
                </a:moveTo>
                <a:cubicBezTo>
                  <a:pt x="-13134" y="743607"/>
                  <a:pt x="-60430" y="1487214"/>
                  <a:pt x="254880" y="2017986"/>
                </a:cubicBezTo>
                <a:cubicBezTo>
                  <a:pt x="570190" y="2548758"/>
                  <a:pt x="1926025" y="3184634"/>
                  <a:pt x="1926025" y="3184634"/>
                </a:cubicBezTo>
                <a:lnTo>
                  <a:pt x="1926025" y="318463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8313586-6072-42B7-92B5-61931B474C9B}"/>
              </a:ext>
            </a:extLst>
          </p:cNvPr>
          <p:cNvSpPr txBox="1"/>
          <p:nvPr/>
        </p:nvSpPr>
        <p:spPr>
          <a:xfrm>
            <a:off x="7272989" y="5424463"/>
            <a:ext cx="244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(Densità lineare di carica elettrica)</a:t>
            </a:r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CA5FCA67-1F7B-479E-BFE6-B3260BFA0DDC}"/>
              </a:ext>
            </a:extLst>
          </p:cNvPr>
          <p:cNvSpPr/>
          <p:nvPr/>
        </p:nvSpPr>
        <p:spPr>
          <a:xfrm>
            <a:off x="153057" y="5479785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2F4EFB8B-9738-40C4-ACD2-688E49A1B080}"/>
              </a:ext>
            </a:extLst>
          </p:cNvPr>
          <p:cNvSpPr/>
          <p:nvPr/>
        </p:nvSpPr>
        <p:spPr>
          <a:xfrm>
            <a:off x="3408315" y="5477158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5D22D903-EE48-4568-A288-3CDD73AFAD7F}"/>
                  </a:ext>
                </a:extLst>
              </p:cNvPr>
              <p:cNvSpPr/>
              <p:nvPr/>
            </p:nvSpPr>
            <p:spPr>
              <a:xfrm>
                <a:off x="4564913" y="5262586"/>
                <a:ext cx="1707455" cy="85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5D22D903-EE48-4568-A288-3CDD73A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13" y="5262586"/>
                <a:ext cx="1707455" cy="8564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2E4EBF59-BB5E-40CD-8D7B-54E88C0E4AE3}"/>
              </a:ext>
            </a:extLst>
          </p:cNvPr>
          <p:cNvCxnSpPr>
            <a:cxnSpLocks/>
          </p:cNvCxnSpPr>
          <p:nvPr/>
        </p:nvCxnSpPr>
        <p:spPr>
          <a:xfrm flipV="1">
            <a:off x="8029575" y="5096998"/>
            <a:ext cx="0" cy="3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033A495-C314-4D22-8DBA-B81694D358E9}"/>
              </a:ext>
            </a:extLst>
          </p:cNvPr>
          <p:cNvGrpSpPr/>
          <p:nvPr/>
        </p:nvGrpSpPr>
        <p:grpSpPr>
          <a:xfrm>
            <a:off x="8144601" y="264760"/>
            <a:ext cx="3661122" cy="3438419"/>
            <a:chOff x="8144601" y="264760"/>
            <a:chExt cx="3661122" cy="3438419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0FFCB7B2-AE3D-4041-B68C-9FE11B041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3021" y="467492"/>
              <a:ext cx="0" cy="271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CBDD50E9-7F9A-4E2A-801B-1AFAFD364C5C}"/>
                </a:ext>
              </a:extLst>
            </p:cNvPr>
            <p:cNvCxnSpPr>
              <a:cxnSpLocks/>
            </p:cNvCxnSpPr>
            <p:nvPr/>
          </p:nvCxnSpPr>
          <p:spPr>
            <a:xfrm>
              <a:off x="8424840" y="3203389"/>
              <a:ext cx="2854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tangolo 43">
                  <a:extLst>
                    <a:ext uri="{FF2B5EF4-FFF2-40B4-BE49-F238E27FC236}">
                      <a16:creationId xmlns:a16="http://schemas.microsoft.com/office/drawing/2014/main" id="{9297728D-5909-4750-A255-9D7BE31B2E02}"/>
                    </a:ext>
                  </a:extLst>
                </p:cNvPr>
                <p:cNvSpPr/>
                <p:nvPr/>
              </p:nvSpPr>
              <p:spPr>
                <a:xfrm>
                  <a:off x="8377113" y="482526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Rettangolo 43">
                  <a:extLst>
                    <a:ext uri="{FF2B5EF4-FFF2-40B4-BE49-F238E27FC236}">
                      <a16:creationId xmlns:a16="http://schemas.microsoft.com/office/drawing/2014/main" id="{9297728D-5909-4750-A255-9D7BE31B2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113" y="482526"/>
                  <a:ext cx="43313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tangolo 44">
                  <a:extLst>
                    <a:ext uri="{FF2B5EF4-FFF2-40B4-BE49-F238E27FC236}">
                      <a16:creationId xmlns:a16="http://schemas.microsoft.com/office/drawing/2014/main" id="{FCE613D6-9A9E-426F-A074-E47ED66F06E0}"/>
                    </a:ext>
                  </a:extLst>
                </p:cNvPr>
                <p:cNvSpPr/>
                <p:nvPr/>
              </p:nvSpPr>
              <p:spPr>
                <a:xfrm>
                  <a:off x="11439917" y="297105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5" name="Rettangolo 44">
                  <a:extLst>
                    <a:ext uri="{FF2B5EF4-FFF2-40B4-BE49-F238E27FC236}">
                      <a16:creationId xmlns:a16="http://schemas.microsoft.com/office/drawing/2014/main" id="{FCE613D6-9A9E-426F-A074-E47ED66F06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9917" y="2971051"/>
                  <a:ext cx="36580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4846C00F-9C34-4CC7-B8DB-36F733F47B95}"/>
                </a:ext>
              </a:extLst>
            </p:cNvPr>
            <p:cNvSpPr txBox="1"/>
            <p:nvPr/>
          </p:nvSpPr>
          <p:spPr>
            <a:xfrm>
              <a:off x="8144601" y="264760"/>
              <a:ext cx="52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E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02224C2-DFDD-4F44-9765-17550A1F6C23}"/>
                </a:ext>
              </a:extLst>
            </p:cNvPr>
            <p:cNvSpPr txBox="1"/>
            <p:nvPr/>
          </p:nvSpPr>
          <p:spPr>
            <a:xfrm>
              <a:off x="11173709" y="3333847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EEFFDD-5FC0-402F-8977-5688243DA730}"/>
              </a:ext>
            </a:extLst>
          </p:cNvPr>
          <p:cNvSpPr txBox="1"/>
          <p:nvPr/>
        </p:nvSpPr>
        <p:spPr>
          <a:xfrm rot="1304270">
            <a:off x="1794198" y="1549726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…+  +  +  +  +  +  +  +  +  +  +  +  +…</a:t>
            </a:r>
          </a:p>
        </p:txBody>
      </p:sp>
    </p:spTree>
    <p:extLst>
      <p:ext uri="{BB962C8B-B14F-4D97-AF65-F5344CB8AC3E}">
        <p14:creationId xmlns:p14="http://schemas.microsoft.com/office/powerpoint/2010/main" val="5752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" grpId="0"/>
      <p:bldP spid="4" grpId="0"/>
      <p:bldP spid="5" grpId="0"/>
      <p:bldP spid="10" grpId="0"/>
      <p:bldP spid="11" grpId="0"/>
      <p:bldP spid="20" grpId="0"/>
      <p:bldP spid="21" grpId="0"/>
      <p:bldP spid="23" grpId="0"/>
      <p:bldP spid="43" grpId="0" animBg="1"/>
      <p:bldP spid="47" grpId="0"/>
      <p:bldP spid="48" grpId="0" animBg="1"/>
      <p:bldP spid="49" grpId="0" animBg="1"/>
      <p:bldP spid="5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5DC40F-0A14-4AEC-9927-625DEBC89FD7}"/>
              </a:ext>
            </a:extLst>
          </p:cNvPr>
          <p:cNvSpPr txBox="1"/>
          <p:nvPr/>
        </p:nvSpPr>
        <p:spPr>
          <a:xfrm>
            <a:off x="2916343" y="-23096"/>
            <a:ext cx="744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CILINDRO CAVO DI RAGGIO R (anello)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B17ADBC8-F61F-4942-A26B-E59993E32465}"/>
                  </a:ext>
                </a:extLst>
              </p:cNvPr>
              <p:cNvSpPr/>
              <p:nvPr/>
            </p:nvSpPr>
            <p:spPr>
              <a:xfrm>
                <a:off x="1213347" y="3300210"/>
                <a:ext cx="4229235" cy="741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=</m:t>
                          </m:r>
                        </m:e>
                      </m:nary>
                      <m:r>
                        <a:rPr lang="it-IT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B17ADBC8-F61F-4942-A26B-E59993E3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47" y="3300210"/>
                <a:ext cx="4229235" cy="741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8CDD76-BAFC-4320-80B0-36732E9D950B}"/>
              </a:ext>
            </a:extLst>
          </p:cNvPr>
          <p:cNvSpPr txBox="1"/>
          <p:nvPr/>
        </p:nvSpPr>
        <p:spPr>
          <a:xfrm>
            <a:off x="6191608" y="348874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AD73C2F-01D9-47DE-8723-5EE91BBB1F85}"/>
                  </a:ext>
                </a:extLst>
              </p:cNvPr>
              <p:cNvSpPr/>
              <p:nvPr/>
            </p:nvSpPr>
            <p:spPr>
              <a:xfrm>
                <a:off x="7702075" y="3261058"/>
                <a:ext cx="1509965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AD73C2F-01D9-47DE-8723-5EE91BBB1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5" y="3261058"/>
                <a:ext cx="1509965" cy="67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12EEC34-8A78-4053-8BB8-5B8FA2873C20}"/>
                  </a:ext>
                </a:extLst>
              </p:cNvPr>
              <p:cNvSpPr/>
              <p:nvPr/>
            </p:nvSpPr>
            <p:spPr>
              <a:xfrm>
                <a:off x="5227680" y="4069626"/>
                <a:ext cx="2474395" cy="669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 2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12EEC34-8A78-4053-8BB8-5B8FA2873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680" y="4069626"/>
                <a:ext cx="2474395" cy="669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200ADA5-D399-429D-89A8-94831A6CE003}"/>
                  </a:ext>
                </a:extLst>
              </p:cNvPr>
              <p:cNvSpPr/>
              <p:nvPr/>
            </p:nvSpPr>
            <p:spPr>
              <a:xfrm>
                <a:off x="4510685" y="4142787"/>
                <a:ext cx="577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200ADA5-D399-429D-89A8-94831A6CE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85" y="4142787"/>
                <a:ext cx="5774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39005882-CBC8-4336-924C-1725B40FBD3B}"/>
                  </a:ext>
                </a:extLst>
              </p:cNvPr>
              <p:cNvSpPr/>
              <p:nvPr/>
            </p:nvSpPr>
            <p:spPr>
              <a:xfrm>
                <a:off x="5650693" y="4773837"/>
                <a:ext cx="1145314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39005882-CBC8-4336-924C-1725B40FB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93" y="4773837"/>
                <a:ext cx="1145314" cy="657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18FCA24-5324-4430-BC05-B634518E75AC}"/>
                  </a:ext>
                </a:extLst>
              </p:cNvPr>
              <p:cNvSpPr/>
              <p:nvPr/>
            </p:nvSpPr>
            <p:spPr>
              <a:xfrm>
                <a:off x="5677743" y="5640693"/>
                <a:ext cx="836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18FCA24-5324-4430-BC05-B634518E7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43" y="5640693"/>
                <a:ext cx="836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56C8ED6-95EB-4972-98D0-82DAED0B94B0}"/>
              </a:ext>
            </a:extLst>
          </p:cNvPr>
          <p:cNvSpPr/>
          <p:nvPr/>
        </p:nvSpPr>
        <p:spPr>
          <a:xfrm>
            <a:off x="7153529" y="5043802"/>
            <a:ext cx="548546" cy="118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DE5F5E-7122-44A2-BC25-9C5A4F0F5A8D}"/>
              </a:ext>
            </a:extLst>
          </p:cNvPr>
          <p:cNvSpPr/>
          <p:nvPr/>
        </p:nvSpPr>
        <p:spPr>
          <a:xfrm>
            <a:off x="7153529" y="5791468"/>
            <a:ext cx="548546" cy="118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2AD980E-BDCD-4D14-8857-5FDBD591944C}"/>
                  </a:ext>
                </a:extLst>
              </p:cNvPr>
              <p:cNvSpPr/>
              <p:nvPr/>
            </p:nvSpPr>
            <p:spPr>
              <a:xfrm>
                <a:off x="8330491" y="4918139"/>
                <a:ext cx="807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2AD980E-BDCD-4D14-8857-5FDBD5919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91" y="4918139"/>
                <a:ext cx="8072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9EF25D2-E707-42F6-BB4F-7DF6482CB5D4}"/>
                  </a:ext>
                </a:extLst>
              </p:cNvPr>
              <p:cNvSpPr/>
              <p:nvPr/>
            </p:nvSpPr>
            <p:spPr>
              <a:xfrm>
                <a:off x="8330490" y="5640693"/>
                <a:ext cx="807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9EF25D2-E707-42F6-BB4F-7DF6482CB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90" y="5640693"/>
                <a:ext cx="8072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ilindro 21">
            <a:extLst>
              <a:ext uri="{FF2B5EF4-FFF2-40B4-BE49-F238E27FC236}">
                <a16:creationId xmlns:a16="http://schemas.microsoft.com/office/drawing/2014/main" id="{F67E6B5A-C869-4AAD-837B-8046A9FA074A}"/>
              </a:ext>
            </a:extLst>
          </p:cNvPr>
          <p:cNvSpPr/>
          <p:nvPr/>
        </p:nvSpPr>
        <p:spPr>
          <a:xfrm rot="5400000">
            <a:off x="4701485" y="527073"/>
            <a:ext cx="1952515" cy="3239327"/>
          </a:xfrm>
          <a:prstGeom prst="can">
            <a:avLst>
              <a:gd name="adj" fmla="val 7075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F8D629C-B94E-4579-8762-EA59A9BF8E5D}"/>
              </a:ext>
            </a:extLst>
          </p:cNvPr>
          <p:cNvSpPr/>
          <p:nvPr/>
        </p:nvSpPr>
        <p:spPr>
          <a:xfrm>
            <a:off x="4058079" y="1170967"/>
            <a:ext cx="1173883" cy="1916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5A71DE64-7791-4771-AAF1-D35B013E9F4D}"/>
              </a:ext>
            </a:extLst>
          </p:cNvPr>
          <p:cNvSpPr/>
          <p:nvPr/>
        </p:nvSpPr>
        <p:spPr>
          <a:xfrm rot="5400000">
            <a:off x="5413626" y="1111214"/>
            <a:ext cx="528232" cy="1991888"/>
          </a:xfrm>
          <a:prstGeom prst="can">
            <a:avLst>
              <a:gd name="adj" fmla="val 832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CE5FD54F-F840-43E7-875C-5EF69E6D0040}"/>
              </a:ext>
            </a:extLst>
          </p:cNvPr>
          <p:cNvSpPr/>
          <p:nvPr/>
        </p:nvSpPr>
        <p:spPr>
          <a:xfrm>
            <a:off x="5855681" y="1170967"/>
            <a:ext cx="1441725" cy="19866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6971FA5C-6913-43B7-AADF-CC4E964933A0}"/>
              </a:ext>
            </a:extLst>
          </p:cNvPr>
          <p:cNvSpPr/>
          <p:nvPr/>
        </p:nvSpPr>
        <p:spPr>
          <a:xfrm>
            <a:off x="6335872" y="1859523"/>
            <a:ext cx="433116" cy="484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20982BB-2AE7-4BB7-85AC-3C86E0F0B5AD}"/>
              </a:ext>
            </a:extLst>
          </p:cNvPr>
          <p:cNvCxnSpPr>
            <a:cxnSpLocks/>
          </p:cNvCxnSpPr>
          <p:nvPr/>
        </p:nvCxnSpPr>
        <p:spPr>
          <a:xfrm>
            <a:off x="5954042" y="1859523"/>
            <a:ext cx="62502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7A449A4-53BB-4614-8F92-C405B5C0EFBA}"/>
              </a:ext>
            </a:extLst>
          </p:cNvPr>
          <p:cNvCxnSpPr>
            <a:cxnSpLocks/>
          </p:cNvCxnSpPr>
          <p:nvPr/>
        </p:nvCxnSpPr>
        <p:spPr>
          <a:xfrm>
            <a:off x="5951522" y="2356174"/>
            <a:ext cx="62502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2FBB831-A098-4F14-AF09-E70B3DBFD1E6}"/>
              </a:ext>
            </a:extLst>
          </p:cNvPr>
          <p:cNvCxnSpPr/>
          <p:nvPr/>
        </p:nvCxnSpPr>
        <p:spPr>
          <a:xfrm>
            <a:off x="3392834" y="2080232"/>
            <a:ext cx="4761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951903E-5468-42FA-8CBC-84EF18A8E78D}"/>
              </a:ext>
            </a:extLst>
          </p:cNvPr>
          <p:cNvCxnSpPr>
            <a:cxnSpLocks/>
          </p:cNvCxnSpPr>
          <p:nvPr/>
        </p:nvCxnSpPr>
        <p:spPr>
          <a:xfrm flipV="1">
            <a:off x="5951521" y="1356993"/>
            <a:ext cx="1817142" cy="1123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6330C456-B794-4D35-9607-AE44E6A71B1A}"/>
              </a:ext>
            </a:extLst>
          </p:cNvPr>
          <p:cNvCxnSpPr>
            <a:cxnSpLocks/>
          </p:cNvCxnSpPr>
          <p:nvPr/>
        </p:nvCxnSpPr>
        <p:spPr>
          <a:xfrm flipV="1">
            <a:off x="6576543" y="704646"/>
            <a:ext cx="0" cy="2052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CA4BCDE-AB31-4BA2-B6C7-56C7FFA5561C}"/>
              </a:ext>
            </a:extLst>
          </p:cNvPr>
          <p:cNvSpPr txBox="1"/>
          <p:nvPr/>
        </p:nvSpPr>
        <p:spPr>
          <a:xfrm>
            <a:off x="7446815" y="1111368"/>
            <a:ext cx="2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012477B-F729-463E-ADB4-8990F2D03824}"/>
              </a:ext>
            </a:extLst>
          </p:cNvPr>
          <p:cNvSpPr txBox="1"/>
          <p:nvPr/>
        </p:nvSpPr>
        <p:spPr>
          <a:xfrm>
            <a:off x="6571371" y="580439"/>
            <a:ext cx="2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CDB1F08-1590-4A2E-AA0B-7D7AB0B24385}"/>
              </a:ext>
            </a:extLst>
          </p:cNvPr>
          <p:cNvSpPr txBox="1"/>
          <p:nvPr/>
        </p:nvSpPr>
        <p:spPr>
          <a:xfrm>
            <a:off x="7750426" y="1704163"/>
            <a:ext cx="2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CE4D5665-F5A9-4735-BDCF-8F65392DC9B0}"/>
              </a:ext>
            </a:extLst>
          </p:cNvPr>
          <p:cNvSpPr txBox="1"/>
          <p:nvPr/>
        </p:nvSpPr>
        <p:spPr>
          <a:xfrm>
            <a:off x="6362526" y="2087375"/>
            <a:ext cx="288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7310066F-29C5-46D4-B0FF-A5F78FA7D6B0}"/>
              </a:ext>
            </a:extLst>
          </p:cNvPr>
          <p:cNvSpPr txBox="1"/>
          <p:nvPr/>
        </p:nvSpPr>
        <p:spPr>
          <a:xfrm>
            <a:off x="5361348" y="2011778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99C7199-0B9D-4DFC-A907-1A273D7F3E3D}"/>
              </a:ext>
            </a:extLst>
          </p:cNvPr>
          <p:cNvSpPr txBox="1"/>
          <p:nvPr/>
        </p:nvSpPr>
        <p:spPr>
          <a:xfrm>
            <a:off x="5522030" y="1771753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FFB055D-DDB5-4630-B6ED-F8B28EC4190C}"/>
              </a:ext>
            </a:extLst>
          </p:cNvPr>
          <p:cNvSpPr txBox="1"/>
          <p:nvPr/>
        </p:nvSpPr>
        <p:spPr>
          <a:xfrm>
            <a:off x="5065752" y="2021613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925A6FE-3C87-496E-A75F-DC162125EE55}"/>
              </a:ext>
            </a:extLst>
          </p:cNvPr>
          <p:cNvSpPr txBox="1"/>
          <p:nvPr/>
        </p:nvSpPr>
        <p:spPr>
          <a:xfrm>
            <a:off x="5218231" y="1759905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70257AF6-E34D-4741-A6E3-0D012E31C99F}"/>
              </a:ext>
            </a:extLst>
          </p:cNvPr>
          <p:cNvSpPr txBox="1"/>
          <p:nvPr/>
        </p:nvSpPr>
        <p:spPr>
          <a:xfrm>
            <a:off x="4743204" y="2001942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94BB986-5E24-45D3-890B-2FF4557320AB}"/>
              </a:ext>
            </a:extLst>
          </p:cNvPr>
          <p:cNvSpPr txBox="1"/>
          <p:nvPr/>
        </p:nvSpPr>
        <p:spPr>
          <a:xfrm>
            <a:off x="4902574" y="1782238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B535890-23EF-4F0B-B6D6-9CE7C0D76782}"/>
              </a:ext>
            </a:extLst>
          </p:cNvPr>
          <p:cNvSpPr txBox="1"/>
          <p:nvPr/>
        </p:nvSpPr>
        <p:spPr>
          <a:xfrm>
            <a:off x="5844590" y="1771753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EF8EC18-134B-47E5-BAEC-34D46EC68C7E}"/>
              </a:ext>
            </a:extLst>
          </p:cNvPr>
          <p:cNvSpPr txBox="1"/>
          <p:nvPr/>
        </p:nvSpPr>
        <p:spPr>
          <a:xfrm>
            <a:off x="5640134" y="2021613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ED94516-0DF6-4CEB-A363-DA0176A46C18}"/>
              </a:ext>
            </a:extLst>
          </p:cNvPr>
          <p:cNvSpPr txBox="1"/>
          <p:nvPr/>
        </p:nvSpPr>
        <p:spPr>
          <a:xfrm>
            <a:off x="5891379" y="2021613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37A0AA-59C1-41B3-9AEC-A1BE62237812}"/>
              </a:ext>
            </a:extLst>
          </p:cNvPr>
          <p:cNvSpPr txBox="1"/>
          <p:nvPr/>
        </p:nvSpPr>
        <p:spPr>
          <a:xfrm>
            <a:off x="6101050" y="1779118"/>
            <a:ext cx="3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615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22" grpId="0" animBg="1"/>
      <p:bldP spid="24" grpId="0" animBg="1"/>
      <p:bldP spid="25" grpId="0" animBg="1"/>
      <p:bldP spid="27" grpId="0" animBg="1"/>
      <p:bldP spid="31" grpId="0" animBg="1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C495C6-B811-4DF3-BB6E-E6DBC7E6593D}"/>
              </a:ext>
            </a:extLst>
          </p:cNvPr>
          <p:cNvSpPr txBox="1"/>
          <p:nvPr/>
        </p:nvSpPr>
        <p:spPr>
          <a:xfrm>
            <a:off x="2224298" y="88155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Bahnschrift" panose="020B0502040204020203" pitchFamily="34" charset="0"/>
              </a:rPr>
              <a:t>Cilindro «pieno» uniformemente carico (sbarra cilindrica)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4E90894-7229-41AB-B5B2-734E3BD9E787}"/>
                  </a:ext>
                </a:extLst>
              </p:cNvPr>
              <p:cNvSpPr txBox="1"/>
              <p:nvPr/>
            </p:nvSpPr>
            <p:spPr>
              <a:xfrm>
                <a:off x="2447291" y="937838"/>
                <a:ext cx="3113096" cy="57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4E90894-7229-41AB-B5B2-734E3BD9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291" y="937838"/>
                <a:ext cx="3113096" cy="572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C03D54-E4AE-4342-B3C2-D4341657E442}"/>
                  </a:ext>
                </a:extLst>
              </p:cNvPr>
              <p:cNvSpPr txBox="1"/>
              <p:nvPr/>
            </p:nvSpPr>
            <p:spPr>
              <a:xfrm>
                <a:off x="6552129" y="815838"/>
                <a:ext cx="2011513" cy="614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ma</a:t>
                </a:r>
                <a:r>
                  <a:rPr lang="it-IT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C03D54-E4AE-4342-B3C2-D4341657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29" y="815838"/>
                <a:ext cx="2011513" cy="614271"/>
              </a:xfrm>
              <a:prstGeom prst="rect">
                <a:avLst/>
              </a:prstGeom>
              <a:blipFill>
                <a:blip r:embed="rId3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B23E196-ADCD-4DD1-83A6-CEBAE3ADD29C}"/>
                  </a:ext>
                </a:extLst>
              </p:cNvPr>
              <p:cNvSpPr txBox="1"/>
              <p:nvPr/>
            </p:nvSpPr>
            <p:spPr>
              <a:xfrm>
                <a:off x="2790891" y="1647123"/>
                <a:ext cx="3903918" cy="89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𝜌𝜋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B23E196-ADCD-4DD1-83A6-CEBAE3ADD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91" y="1647123"/>
                <a:ext cx="3903918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511BF4D-AF40-4582-9206-033C08C2BFD8}"/>
                  </a:ext>
                </a:extLst>
              </p:cNvPr>
              <p:cNvSpPr txBox="1"/>
              <p:nvPr/>
            </p:nvSpPr>
            <p:spPr>
              <a:xfrm>
                <a:off x="3211021" y="2587181"/>
                <a:ext cx="1483355" cy="803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511BF4D-AF40-4582-9206-033C08C2B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1" y="2587181"/>
                <a:ext cx="1483355" cy="803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12C4B9-241E-4D25-BEB4-A3BFA5C1881C}"/>
              </a:ext>
            </a:extLst>
          </p:cNvPr>
          <p:cNvSpPr txBox="1"/>
          <p:nvPr/>
        </p:nvSpPr>
        <p:spPr>
          <a:xfrm>
            <a:off x="7497626" y="2804452"/>
            <a:ext cx="1085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Per r &gt;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4F79F19-7037-4287-AF25-F5E1A7818794}"/>
                  </a:ext>
                </a:extLst>
              </p:cNvPr>
              <p:cNvSpPr txBox="1"/>
              <p:nvPr/>
            </p:nvSpPr>
            <p:spPr>
              <a:xfrm>
                <a:off x="1187413" y="3892828"/>
                <a:ext cx="1445909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Ma per 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R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4F79F19-7037-4287-AF25-F5E1A781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13" y="3892828"/>
                <a:ext cx="1445909" cy="276999"/>
              </a:xfrm>
              <a:prstGeom prst="rect">
                <a:avLst/>
              </a:prstGeom>
              <a:blipFill>
                <a:blip r:embed="rId6"/>
                <a:stretch>
                  <a:fillRect l="-5439" t="-25532" r="-8368" b="-468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3C7C1B6-10CA-4C55-814E-366461B27659}"/>
                  </a:ext>
                </a:extLst>
              </p:cNvPr>
              <p:cNvSpPr txBox="1"/>
              <p:nvPr/>
            </p:nvSpPr>
            <p:spPr>
              <a:xfrm>
                <a:off x="3211021" y="3719781"/>
                <a:ext cx="1443280" cy="721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3C7C1B6-10CA-4C55-814E-366461B2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1" y="3719781"/>
                <a:ext cx="1443280" cy="721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A3CF231-2308-4510-A4B6-20C1636339BE}"/>
                  </a:ext>
                </a:extLst>
              </p:cNvPr>
              <p:cNvSpPr txBox="1"/>
              <p:nvPr/>
            </p:nvSpPr>
            <p:spPr>
              <a:xfrm>
                <a:off x="6466473" y="3936196"/>
                <a:ext cx="1682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A3CF231-2308-4510-A4B6-20C16363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73" y="3936196"/>
                <a:ext cx="1682512" cy="369332"/>
              </a:xfrm>
              <a:prstGeom prst="rect">
                <a:avLst/>
              </a:prstGeom>
              <a:blipFill>
                <a:blip r:embed="rId8"/>
                <a:stretch>
                  <a:fillRect l="-5435" t="-1667" r="-3261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DDCFEBB-2845-41C1-BA43-79A96ED2445D}"/>
                  </a:ext>
                </a:extLst>
              </p:cNvPr>
              <p:cNvSpPr/>
              <p:nvPr/>
            </p:nvSpPr>
            <p:spPr>
              <a:xfrm>
                <a:off x="3218524" y="4592259"/>
                <a:ext cx="3333605" cy="896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𝜌𝜋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DDCFEBB-2845-41C1-BA43-79A96ED24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24" y="4592259"/>
                <a:ext cx="3333605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33403B2-9FD5-4145-BAE4-A97C3FFEF04A}"/>
                  </a:ext>
                </a:extLst>
              </p:cNvPr>
              <p:cNvSpPr/>
              <p:nvPr/>
            </p:nvSpPr>
            <p:spPr>
              <a:xfrm>
                <a:off x="1421090" y="5371031"/>
                <a:ext cx="2884192" cy="896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𝜌𝜋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𝑟𝐿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33403B2-9FD5-4145-BAE4-A97C3FFEF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90" y="5371031"/>
                <a:ext cx="2884192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CFECF20-B865-4F03-B9C6-AD4B4D5CCEF3}"/>
                  </a:ext>
                </a:extLst>
              </p:cNvPr>
              <p:cNvSpPr txBox="1"/>
              <p:nvPr/>
            </p:nvSpPr>
            <p:spPr>
              <a:xfrm>
                <a:off x="4534861" y="5596996"/>
                <a:ext cx="29627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ovvero è funzione di r e tende a zero se 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it-IT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CFECF20-B865-4F03-B9C6-AD4B4D5CC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61" y="5596996"/>
                <a:ext cx="2962765" cy="646331"/>
              </a:xfrm>
              <a:prstGeom prst="rect">
                <a:avLst/>
              </a:prstGeom>
              <a:blipFill>
                <a:blip r:embed="rId11"/>
                <a:stretch>
                  <a:fillRect l="-1852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AB9C696A-2DE5-4EF2-968E-4432B4250638}"/>
              </a:ext>
            </a:extLst>
          </p:cNvPr>
          <p:cNvSpPr/>
          <p:nvPr/>
        </p:nvSpPr>
        <p:spPr>
          <a:xfrm>
            <a:off x="1847850" y="1862639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439D4B58-B7E4-41EA-9770-A54D92051D37}"/>
              </a:ext>
            </a:extLst>
          </p:cNvPr>
          <p:cNvSpPr/>
          <p:nvPr/>
        </p:nvSpPr>
        <p:spPr>
          <a:xfrm>
            <a:off x="1857441" y="2842676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E84688A1-85AF-473D-A86E-EBBB2D10D810}"/>
              </a:ext>
            </a:extLst>
          </p:cNvPr>
          <p:cNvSpPr/>
          <p:nvPr/>
        </p:nvSpPr>
        <p:spPr>
          <a:xfrm>
            <a:off x="5093662" y="3861065"/>
            <a:ext cx="933450" cy="4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75CBEC2-3F7B-4CCD-AF39-084A1BF74EB7}"/>
              </a:ext>
            </a:extLst>
          </p:cNvPr>
          <p:cNvCxnSpPr/>
          <p:nvPr/>
        </p:nvCxnSpPr>
        <p:spPr>
          <a:xfrm flipV="1">
            <a:off x="2863186" y="5488466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DFAC501-63B3-4DE7-B0B6-6BB109B07996}"/>
              </a:ext>
            </a:extLst>
          </p:cNvPr>
          <p:cNvCxnSpPr/>
          <p:nvPr/>
        </p:nvCxnSpPr>
        <p:spPr>
          <a:xfrm flipV="1">
            <a:off x="2756491" y="5386108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39666B2-EB5B-41D4-A73B-5C5DD42C7C92}"/>
              </a:ext>
            </a:extLst>
          </p:cNvPr>
          <p:cNvCxnSpPr/>
          <p:nvPr/>
        </p:nvCxnSpPr>
        <p:spPr>
          <a:xfrm flipV="1">
            <a:off x="2409715" y="5488466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ED4087-B37A-4DC8-BA5D-779EF3CFD74F}"/>
              </a:ext>
            </a:extLst>
          </p:cNvPr>
          <p:cNvCxnSpPr/>
          <p:nvPr/>
        </p:nvCxnSpPr>
        <p:spPr>
          <a:xfrm flipV="1">
            <a:off x="2355455" y="5975168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644348F-5FE9-4826-8FE8-6B00ABF4EAB2}"/>
              </a:ext>
            </a:extLst>
          </p:cNvPr>
          <p:cNvCxnSpPr/>
          <p:nvPr/>
        </p:nvCxnSpPr>
        <p:spPr>
          <a:xfrm flipV="1">
            <a:off x="2798423" y="5920161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D70A347-B5E7-41AC-A407-730D6DB6704F}"/>
              </a:ext>
            </a:extLst>
          </p:cNvPr>
          <p:cNvCxnSpPr/>
          <p:nvPr/>
        </p:nvCxnSpPr>
        <p:spPr>
          <a:xfrm flipV="1">
            <a:off x="2953082" y="5975168"/>
            <a:ext cx="213389" cy="20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5B839E-11B3-4B09-AB8D-FB6A33A4253C}"/>
              </a:ext>
            </a:extLst>
          </p:cNvPr>
          <p:cNvSpPr txBox="1"/>
          <p:nvPr/>
        </p:nvSpPr>
        <p:spPr>
          <a:xfrm>
            <a:off x="4141076" y="252250"/>
            <a:ext cx="26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</a:rPr>
              <a:t>RIEPILOGO !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FD4C8C8-D3DB-437F-A4A8-17DE22A2E00E}"/>
              </a:ext>
            </a:extLst>
          </p:cNvPr>
          <p:cNvCxnSpPr>
            <a:cxnSpLocks/>
          </p:cNvCxnSpPr>
          <p:nvPr/>
        </p:nvCxnSpPr>
        <p:spPr>
          <a:xfrm flipH="1" flipV="1">
            <a:off x="2641162" y="799805"/>
            <a:ext cx="36053" cy="4224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6140C5A-32B9-4FF8-B20E-97B9A019DDFF}"/>
              </a:ext>
            </a:extLst>
          </p:cNvPr>
          <p:cNvCxnSpPr>
            <a:cxnSpLocks/>
          </p:cNvCxnSpPr>
          <p:nvPr/>
        </p:nvCxnSpPr>
        <p:spPr>
          <a:xfrm>
            <a:off x="2677213" y="5024487"/>
            <a:ext cx="6089715" cy="36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A4ADEA7-8150-4C24-AE2A-D80428B257FE}"/>
              </a:ext>
            </a:extLst>
          </p:cNvPr>
          <p:cNvCxnSpPr>
            <a:cxnSpLocks/>
          </p:cNvCxnSpPr>
          <p:nvPr/>
        </p:nvCxnSpPr>
        <p:spPr>
          <a:xfrm flipH="1">
            <a:off x="2677213" y="3855563"/>
            <a:ext cx="1348032" cy="1168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C6B46BB6-44F8-468B-BC0D-F0CBEE1F844B}"/>
              </a:ext>
            </a:extLst>
          </p:cNvPr>
          <p:cNvSpPr/>
          <p:nvPr/>
        </p:nvSpPr>
        <p:spPr>
          <a:xfrm>
            <a:off x="3080750" y="1565618"/>
            <a:ext cx="3876207" cy="3114790"/>
          </a:xfrm>
          <a:custGeom>
            <a:avLst/>
            <a:gdLst>
              <a:gd name="connsiteX0" fmla="*/ 1814 w 3847950"/>
              <a:gd name="connsiteY0" fmla="*/ 0 h 3096523"/>
              <a:gd name="connsiteX1" fmla="*/ 1814 w 3847950"/>
              <a:gd name="connsiteY1" fmla="*/ 329938 h 3096523"/>
              <a:gd name="connsiteX2" fmla="*/ 20668 w 3847950"/>
              <a:gd name="connsiteY2" fmla="*/ 735290 h 3096523"/>
              <a:gd name="connsiteX3" fmla="*/ 67802 w 3847950"/>
              <a:gd name="connsiteY3" fmla="*/ 1234911 h 3096523"/>
              <a:gd name="connsiteX4" fmla="*/ 190350 w 3847950"/>
              <a:gd name="connsiteY4" fmla="*/ 1753385 h 3096523"/>
              <a:gd name="connsiteX5" fmla="*/ 350606 w 3847950"/>
              <a:gd name="connsiteY5" fmla="*/ 2073897 h 3096523"/>
              <a:gd name="connsiteX6" fmla="*/ 586276 w 3847950"/>
              <a:gd name="connsiteY6" fmla="*/ 2366128 h 3096523"/>
              <a:gd name="connsiteX7" fmla="*/ 963348 w 3847950"/>
              <a:gd name="connsiteY7" fmla="*/ 2658359 h 3096523"/>
              <a:gd name="connsiteX8" fmla="*/ 1387555 w 3847950"/>
              <a:gd name="connsiteY8" fmla="*/ 2884602 h 3096523"/>
              <a:gd name="connsiteX9" fmla="*/ 2217113 w 3847950"/>
              <a:gd name="connsiteY9" fmla="*/ 3063711 h 3096523"/>
              <a:gd name="connsiteX10" fmla="*/ 3847950 w 3847950"/>
              <a:gd name="connsiteY10" fmla="*/ 3073138 h 309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7950" h="3096523">
                <a:moveTo>
                  <a:pt x="1814" y="0"/>
                </a:moveTo>
                <a:cubicBezTo>
                  <a:pt x="243" y="103695"/>
                  <a:pt x="-1328" y="207390"/>
                  <a:pt x="1814" y="329938"/>
                </a:cubicBezTo>
                <a:cubicBezTo>
                  <a:pt x="4956" y="452486"/>
                  <a:pt x="9670" y="584461"/>
                  <a:pt x="20668" y="735290"/>
                </a:cubicBezTo>
                <a:cubicBezTo>
                  <a:pt x="31666" y="886119"/>
                  <a:pt x="39522" y="1065229"/>
                  <a:pt x="67802" y="1234911"/>
                </a:cubicBezTo>
                <a:cubicBezTo>
                  <a:pt x="96082" y="1404594"/>
                  <a:pt x="143216" y="1613554"/>
                  <a:pt x="190350" y="1753385"/>
                </a:cubicBezTo>
                <a:cubicBezTo>
                  <a:pt x="237484" y="1893216"/>
                  <a:pt x="284618" y="1971773"/>
                  <a:pt x="350606" y="2073897"/>
                </a:cubicBezTo>
                <a:cubicBezTo>
                  <a:pt x="416594" y="2176021"/>
                  <a:pt x="484152" y="2268718"/>
                  <a:pt x="586276" y="2366128"/>
                </a:cubicBezTo>
                <a:cubicBezTo>
                  <a:pt x="688400" y="2463538"/>
                  <a:pt x="829802" y="2571947"/>
                  <a:pt x="963348" y="2658359"/>
                </a:cubicBezTo>
                <a:cubicBezTo>
                  <a:pt x="1096894" y="2744771"/>
                  <a:pt x="1178594" y="2817043"/>
                  <a:pt x="1387555" y="2884602"/>
                </a:cubicBezTo>
                <a:cubicBezTo>
                  <a:pt x="1596516" y="2952161"/>
                  <a:pt x="1807047" y="3032288"/>
                  <a:pt x="2217113" y="3063711"/>
                </a:cubicBezTo>
                <a:cubicBezTo>
                  <a:pt x="2627179" y="3095134"/>
                  <a:pt x="3166078" y="3113987"/>
                  <a:pt x="3847950" y="30731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665AEDDF-06F6-4BF2-9B64-28448FE87621}"/>
              </a:ext>
            </a:extLst>
          </p:cNvPr>
          <p:cNvSpPr/>
          <p:nvPr/>
        </p:nvSpPr>
        <p:spPr>
          <a:xfrm>
            <a:off x="4025245" y="3885722"/>
            <a:ext cx="2903456" cy="638394"/>
          </a:xfrm>
          <a:custGeom>
            <a:avLst/>
            <a:gdLst>
              <a:gd name="connsiteX0" fmla="*/ 0 w 3167406"/>
              <a:gd name="connsiteY0" fmla="*/ 0 h 643389"/>
              <a:gd name="connsiteX1" fmla="*/ 348792 w 3167406"/>
              <a:gd name="connsiteY1" fmla="*/ 263950 h 643389"/>
              <a:gd name="connsiteX2" fmla="*/ 1046375 w 3167406"/>
              <a:gd name="connsiteY2" fmla="*/ 537328 h 643389"/>
              <a:gd name="connsiteX3" fmla="*/ 2064470 w 3167406"/>
              <a:gd name="connsiteY3" fmla="*/ 641023 h 643389"/>
              <a:gd name="connsiteX4" fmla="*/ 3167406 w 3167406"/>
              <a:gd name="connsiteY4" fmla="*/ 603315 h 64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406" h="643389">
                <a:moveTo>
                  <a:pt x="0" y="0"/>
                </a:moveTo>
                <a:cubicBezTo>
                  <a:pt x="87198" y="87197"/>
                  <a:pt x="174396" y="174395"/>
                  <a:pt x="348792" y="263950"/>
                </a:cubicBezTo>
                <a:cubicBezTo>
                  <a:pt x="523188" y="353505"/>
                  <a:pt x="760429" y="474483"/>
                  <a:pt x="1046375" y="537328"/>
                </a:cubicBezTo>
                <a:cubicBezTo>
                  <a:pt x="1332321" y="600173"/>
                  <a:pt x="1710965" y="630025"/>
                  <a:pt x="2064470" y="641023"/>
                </a:cubicBezTo>
                <a:cubicBezTo>
                  <a:pt x="2417975" y="652021"/>
                  <a:pt x="3107703" y="622169"/>
                  <a:pt x="3167406" y="603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BCEF316-603E-4182-9A89-B03C47C5DC68}"/>
              </a:ext>
            </a:extLst>
          </p:cNvPr>
          <p:cNvSpPr/>
          <p:nvPr/>
        </p:nvSpPr>
        <p:spPr>
          <a:xfrm rot="248615">
            <a:off x="3784479" y="4169424"/>
            <a:ext cx="3202688" cy="578072"/>
          </a:xfrm>
          <a:custGeom>
            <a:avLst/>
            <a:gdLst>
              <a:gd name="connsiteX0" fmla="*/ 0 w 3167406"/>
              <a:gd name="connsiteY0" fmla="*/ 0 h 643389"/>
              <a:gd name="connsiteX1" fmla="*/ 348792 w 3167406"/>
              <a:gd name="connsiteY1" fmla="*/ 263950 h 643389"/>
              <a:gd name="connsiteX2" fmla="*/ 1046375 w 3167406"/>
              <a:gd name="connsiteY2" fmla="*/ 537328 h 643389"/>
              <a:gd name="connsiteX3" fmla="*/ 2064470 w 3167406"/>
              <a:gd name="connsiteY3" fmla="*/ 641023 h 643389"/>
              <a:gd name="connsiteX4" fmla="*/ 3167406 w 3167406"/>
              <a:gd name="connsiteY4" fmla="*/ 603315 h 64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406" h="643389">
                <a:moveTo>
                  <a:pt x="0" y="0"/>
                </a:moveTo>
                <a:cubicBezTo>
                  <a:pt x="87198" y="87197"/>
                  <a:pt x="174396" y="174395"/>
                  <a:pt x="348792" y="263950"/>
                </a:cubicBezTo>
                <a:cubicBezTo>
                  <a:pt x="523188" y="353505"/>
                  <a:pt x="760429" y="474483"/>
                  <a:pt x="1046375" y="537328"/>
                </a:cubicBezTo>
                <a:cubicBezTo>
                  <a:pt x="1332321" y="600173"/>
                  <a:pt x="1710965" y="630025"/>
                  <a:pt x="2064470" y="641023"/>
                </a:cubicBezTo>
                <a:cubicBezTo>
                  <a:pt x="2417975" y="652021"/>
                  <a:pt x="3107703" y="622169"/>
                  <a:pt x="3167406" y="603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DAFB6E2-BBB5-45D5-AA22-682CC849136B}"/>
              </a:ext>
            </a:extLst>
          </p:cNvPr>
          <p:cNvCxnSpPr>
            <a:cxnSpLocks/>
          </p:cNvCxnSpPr>
          <p:nvPr/>
        </p:nvCxnSpPr>
        <p:spPr>
          <a:xfrm>
            <a:off x="7011169" y="4476850"/>
            <a:ext cx="12492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B9BAA59-26EF-4F2B-AC71-B3307ACF8378}"/>
              </a:ext>
            </a:extLst>
          </p:cNvPr>
          <p:cNvCxnSpPr>
            <a:cxnSpLocks/>
          </p:cNvCxnSpPr>
          <p:nvPr/>
        </p:nvCxnSpPr>
        <p:spPr>
          <a:xfrm>
            <a:off x="7247638" y="4476850"/>
            <a:ext cx="1335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2EFC4CE-F8A3-4A33-ABE0-7CD21661C73C}"/>
              </a:ext>
            </a:extLst>
          </p:cNvPr>
          <p:cNvCxnSpPr>
            <a:cxnSpLocks/>
          </p:cNvCxnSpPr>
          <p:nvPr/>
        </p:nvCxnSpPr>
        <p:spPr>
          <a:xfrm>
            <a:off x="7495483" y="4486278"/>
            <a:ext cx="16418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BB1F424-0261-415B-8ACE-4CE6E8C72151}"/>
              </a:ext>
            </a:extLst>
          </p:cNvPr>
          <p:cNvCxnSpPr>
            <a:cxnSpLocks/>
          </p:cNvCxnSpPr>
          <p:nvPr/>
        </p:nvCxnSpPr>
        <p:spPr>
          <a:xfrm>
            <a:off x="7024123" y="4662141"/>
            <a:ext cx="15123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3A0C45C3-45B0-479F-9ACA-18625DAE3FD5}"/>
              </a:ext>
            </a:extLst>
          </p:cNvPr>
          <p:cNvCxnSpPr>
            <a:cxnSpLocks/>
          </p:cNvCxnSpPr>
          <p:nvPr/>
        </p:nvCxnSpPr>
        <p:spPr>
          <a:xfrm>
            <a:off x="7252323" y="4662141"/>
            <a:ext cx="15123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8D7609D-9649-43FB-9139-0B8F0FCEEDC1}"/>
              </a:ext>
            </a:extLst>
          </p:cNvPr>
          <p:cNvCxnSpPr>
            <a:cxnSpLocks/>
          </p:cNvCxnSpPr>
          <p:nvPr/>
        </p:nvCxnSpPr>
        <p:spPr>
          <a:xfrm>
            <a:off x="7508255" y="4662141"/>
            <a:ext cx="15141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134DB3D-DCA4-4A27-AC47-90AB47BA3260}"/>
              </a:ext>
            </a:extLst>
          </p:cNvPr>
          <p:cNvCxnSpPr>
            <a:cxnSpLocks/>
          </p:cNvCxnSpPr>
          <p:nvPr/>
        </p:nvCxnSpPr>
        <p:spPr>
          <a:xfrm>
            <a:off x="7024123" y="4823970"/>
            <a:ext cx="15141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ED7CF34-9B1C-45EF-9CB6-D1E3381ACBE4}"/>
              </a:ext>
            </a:extLst>
          </p:cNvPr>
          <p:cNvCxnSpPr>
            <a:cxnSpLocks/>
          </p:cNvCxnSpPr>
          <p:nvPr/>
        </p:nvCxnSpPr>
        <p:spPr>
          <a:xfrm>
            <a:off x="7247638" y="4823970"/>
            <a:ext cx="15141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838A0FA-C440-4058-B129-42ACACE2636C}"/>
              </a:ext>
            </a:extLst>
          </p:cNvPr>
          <p:cNvCxnSpPr>
            <a:cxnSpLocks/>
          </p:cNvCxnSpPr>
          <p:nvPr/>
        </p:nvCxnSpPr>
        <p:spPr>
          <a:xfrm>
            <a:off x="7508255" y="4823970"/>
            <a:ext cx="15141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6AD696F-2586-4C71-898E-1740B0E50635}"/>
              </a:ext>
            </a:extLst>
          </p:cNvPr>
          <p:cNvCxnSpPr>
            <a:cxnSpLocks/>
          </p:cNvCxnSpPr>
          <p:nvPr/>
        </p:nvCxnSpPr>
        <p:spPr>
          <a:xfrm flipV="1">
            <a:off x="3080751" y="1319753"/>
            <a:ext cx="0" cy="12156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125705F2-87A1-4896-B060-D4C46986424E}"/>
              </a:ext>
            </a:extLst>
          </p:cNvPr>
          <p:cNvCxnSpPr>
            <a:cxnSpLocks/>
          </p:cNvCxnSpPr>
          <p:nvPr/>
        </p:nvCxnSpPr>
        <p:spPr>
          <a:xfrm flipV="1">
            <a:off x="3080751" y="1083100"/>
            <a:ext cx="0" cy="15240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A5BD636A-C6FD-4B95-86FE-70D4F7CDBF6E}"/>
              </a:ext>
            </a:extLst>
          </p:cNvPr>
          <p:cNvCxnSpPr>
            <a:cxnSpLocks/>
          </p:cNvCxnSpPr>
          <p:nvPr/>
        </p:nvCxnSpPr>
        <p:spPr>
          <a:xfrm flipV="1">
            <a:off x="3080751" y="898581"/>
            <a:ext cx="0" cy="1094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275729DB-5CF5-4602-BDEE-9AB21DF4EAC6}"/>
              </a:ext>
            </a:extLst>
          </p:cNvPr>
          <p:cNvCxnSpPr>
            <a:cxnSpLocks/>
          </p:cNvCxnSpPr>
          <p:nvPr/>
        </p:nvCxnSpPr>
        <p:spPr>
          <a:xfrm>
            <a:off x="3801264" y="4053592"/>
            <a:ext cx="0" cy="292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9CBF4710-8EB7-47B1-9D23-01528CD41864}"/>
              </a:ext>
            </a:extLst>
          </p:cNvPr>
          <p:cNvCxnSpPr>
            <a:cxnSpLocks/>
          </p:cNvCxnSpPr>
          <p:nvPr/>
        </p:nvCxnSpPr>
        <p:spPr>
          <a:xfrm flipH="1">
            <a:off x="3801264" y="4409814"/>
            <a:ext cx="2262" cy="2019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159E163-8801-431F-9A2E-DA5CE0D2768F}"/>
              </a:ext>
            </a:extLst>
          </p:cNvPr>
          <p:cNvCxnSpPr>
            <a:cxnSpLocks/>
          </p:cNvCxnSpPr>
          <p:nvPr/>
        </p:nvCxnSpPr>
        <p:spPr>
          <a:xfrm>
            <a:off x="3801264" y="4662141"/>
            <a:ext cx="0" cy="2138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9231FF79-467D-47BF-A9E5-76FD6DE78A8D}"/>
              </a:ext>
            </a:extLst>
          </p:cNvPr>
          <p:cNvCxnSpPr>
            <a:cxnSpLocks/>
          </p:cNvCxnSpPr>
          <p:nvPr/>
        </p:nvCxnSpPr>
        <p:spPr>
          <a:xfrm>
            <a:off x="3801264" y="4939645"/>
            <a:ext cx="0" cy="179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6BC59065-2625-4A5D-901E-2F9BAB8DA5ED}"/>
              </a:ext>
            </a:extLst>
          </p:cNvPr>
          <p:cNvCxnSpPr>
            <a:cxnSpLocks/>
          </p:cNvCxnSpPr>
          <p:nvPr/>
        </p:nvCxnSpPr>
        <p:spPr>
          <a:xfrm flipV="1">
            <a:off x="3234966" y="751583"/>
            <a:ext cx="0" cy="56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F0096F01-3F63-40E2-A409-FB2A6E343505}"/>
              </a:ext>
            </a:extLst>
          </p:cNvPr>
          <p:cNvCxnSpPr>
            <a:cxnSpLocks/>
          </p:cNvCxnSpPr>
          <p:nvPr/>
        </p:nvCxnSpPr>
        <p:spPr>
          <a:xfrm>
            <a:off x="7714462" y="4329938"/>
            <a:ext cx="601744" cy="9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AEBBF300-9752-4B95-80FF-F0BCCC67E42C}"/>
                  </a:ext>
                </a:extLst>
              </p:cNvPr>
              <p:cNvSpPr txBox="1"/>
              <p:nvPr/>
            </p:nvSpPr>
            <p:spPr>
              <a:xfrm>
                <a:off x="2976644" y="352665"/>
                <a:ext cx="569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AEBBF300-9752-4B95-80FF-F0BCCC67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44" y="352665"/>
                <a:ext cx="569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1B868785-07C0-40B5-B72D-8F54EB6FEC9F}"/>
                  </a:ext>
                </a:extLst>
              </p:cNvPr>
              <p:cNvSpPr/>
              <p:nvPr/>
            </p:nvSpPr>
            <p:spPr>
              <a:xfrm>
                <a:off x="8370266" y="4127928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1B868785-07C0-40B5-B72D-8F54EB6F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66" y="4127928"/>
                <a:ext cx="3818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1A5D337D-A11C-45E1-BAA2-F7DF685EA5A6}"/>
                  </a:ext>
                </a:extLst>
              </p:cNvPr>
              <p:cNvSpPr/>
              <p:nvPr/>
            </p:nvSpPr>
            <p:spPr>
              <a:xfrm>
                <a:off x="3605377" y="5107716"/>
                <a:ext cx="39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1A5D337D-A11C-45E1-BAA2-F7DF685EA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77" y="5107716"/>
                <a:ext cx="3917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819CD824-56FD-4E87-B906-541624066C9A}"/>
                  </a:ext>
                </a:extLst>
              </p:cNvPr>
              <p:cNvSpPr/>
              <p:nvPr/>
            </p:nvSpPr>
            <p:spPr>
              <a:xfrm>
                <a:off x="8400466" y="517194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819CD824-56FD-4E87-B906-54162406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466" y="5171944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C604B8AC-181D-4169-8B8A-45FC852EFEE6}"/>
                  </a:ext>
                </a:extLst>
              </p:cNvPr>
              <p:cNvSpPr/>
              <p:nvPr/>
            </p:nvSpPr>
            <p:spPr>
              <a:xfrm>
                <a:off x="2036369" y="971166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C604B8AC-181D-4169-8B8A-45FC852EF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69" y="971166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2AE56E-15AE-40CF-8989-2122D713C4DD}"/>
              </a:ext>
            </a:extLst>
          </p:cNvPr>
          <p:cNvCxnSpPr/>
          <p:nvPr/>
        </p:nvCxnSpPr>
        <p:spPr>
          <a:xfrm rot="10800000" flipV="1">
            <a:off x="3195068" y="1677971"/>
            <a:ext cx="1989675" cy="395926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a gomito 95">
            <a:extLst>
              <a:ext uri="{FF2B5EF4-FFF2-40B4-BE49-F238E27FC236}">
                <a16:creationId xmlns:a16="http://schemas.microsoft.com/office/drawing/2014/main" id="{81E7F524-E76B-41B0-AE29-0032CDA89187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011901" y="3567974"/>
            <a:ext cx="999163" cy="111494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a gomito 111">
            <a:extLst>
              <a:ext uri="{FF2B5EF4-FFF2-40B4-BE49-F238E27FC236}">
                <a16:creationId xmlns:a16="http://schemas.microsoft.com/office/drawing/2014/main" id="{F4A084E6-7951-4076-B2FE-2752960DA550}"/>
              </a:ext>
            </a:extLst>
          </p:cNvPr>
          <p:cNvCxnSpPr>
            <a:cxnSpLocks/>
            <a:stCxn id="117" idx="1"/>
          </p:cNvCxnSpPr>
          <p:nvPr/>
        </p:nvCxnSpPr>
        <p:spPr>
          <a:xfrm rot="10800000" flipV="1">
            <a:off x="3478494" y="2603917"/>
            <a:ext cx="2095061" cy="17260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AB72C996-306F-4AC3-912E-CD6D099852A6}"/>
              </a:ext>
            </a:extLst>
          </p:cNvPr>
          <p:cNvSpPr txBox="1"/>
          <p:nvPr/>
        </p:nvSpPr>
        <p:spPr>
          <a:xfrm>
            <a:off x="5244650" y="1463583"/>
            <a:ext cx="36579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DISTRIBUZIONE LINEARE DI CARICA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D592C2C-E161-4F2C-95EA-173F11DB1612}"/>
              </a:ext>
            </a:extLst>
          </p:cNvPr>
          <p:cNvSpPr txBox="1"/>
          <p:nvPr/>
        </p:nvSpPr>
        <p:spPr>
          <a:xfrm>
            <a:off x="5573554" y="2280751"/>
            <a:ext cx="351736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SBARRA CILINDRICA      (distribuzione volumetrica di carica)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1CC8105-4FA1-4432-BE56-D31D81F80293}"/>
              </a:ext>
            </a:extLst>
          </p:cNvPr>
          <p:cNvSpPr txBox="1"/>
          <p:nvPr/>
        </p:nvSpPr>
        <p:spPr>
          <a:xfrm>
            <a:off x="7011063" y="3244808"/>
            <a:ext cx="351736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CILINDRO CAVO            (distribuzione superficiale di carica)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59EA41BC-EC48-4388-B008-B782DDEECBBB}"/>
                  </a:ext>
                </a:extLst>
              </p:cNvPr>
              <p:cNvSpPr txBox="1"/>
              <p:nvPr/>
            </p:nvSpPr>
            <p:spPr>
              <a:xfrm>
                <a:off x="9111250" y="1386639"/>
                <a:ext cx="7164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59EA41BC-EC48-4388-B008-B782DDEE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250" y="1386639"/>
                <a:ext cx="7164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0441539-221B-4837-BE37-BC938437C667}"/>
                  </a:ext>
                </a:extLst>
              </p:cNvPr>
              <p:cNvSpPr txBox="1"/>
              <p:nvPr/>
            </p:nvSpPr>
            <p:spPr>
              <a:xfrm>
                <a:off x="9192619" y="2181418"/>
                <a:ext cx="716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0441539-221B-4837-BE37-BC938437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9" y="2181418"/>
                <a:ext cx="71643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59A3EB0C-5869-447B-98C3-347AE01CDCEF}"/>
                  </a:ext>
                </a:extLst>
              </p:cNvPr>
              <p:cNvSpPr txBox="1"/>
              <p:nvPr/>
            </p:nvSpPr>
            <p:spPr>
              <a:xfrm>
                <a:off x="10610791" y="3296623"/>
                <a:ext cx="822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59A3EB0C-5869-447B-98C3-347AE01CD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791" y="3296623"/>
                <a:ext cx="82217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0" grpId="0" animBg="1"/>
      <p:bldP spid="89" grpId="0"/>
      <p:bldP spid="90" grpId="0"/>
      <p:bldP spid="91" grpId="0"/>
      <p:bldP spid="92" grpId="0"/>
      <p:bldP spid="93" grpId="0"/>
      <p:bldP spid="116" grpId="0" animBg="1"/>
      <p:bldP spid="117" grpId="0" animBg="1"/>
      <p:bldP spid="118" grpId="0" animBg="1"/>
      <p:bldP spid="123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1113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Cambria Math</vt:lpstr>
      <vt:lpstr>Retrospettivo</vt:lpstr>
      <vt:lpstr>Legge di Gauss: Prima Equazione di Maxwell in forma integrale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palazzetti</dc:creator>
  <cp:lastModifiedBy>DANIELE EUGENIO LUCCHETTA</cp:lastModifiedBy>
  <cp:revision>59</cp:revision>
  <dcterms:created xsi:type="dcterms:W3CDTF">2020-03-23T09:04:07Z</dcterms:created>
  <dcterms:modified xsi:type="dcterms:W3CDTF">2021-03-18T09:58:13Z</dcterms:modified>
</cp:coreProperties>
</file>