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9" r:id="rId3"/>
    <p:sldId id="264" r:id="rId4"/>
    <p:sldId id="260" r:id="rId5"/>
    <p:sldId id="265" r:id="rId6"/>
    <p:sldId id="256" r:id="rId7"/>
    <p:sldId id="266" r:id="rId8"/>
    <p:sldId id="267" r:id="rId9"/>
    <p:sldId id="258" r:id="rId10"/>
    <p:sldId id="268" r:id="rId11"/>
    <p:sldId id="269" r:id="rId12"/>
    <p:sldId id="270" r:id="rId13"/>
    <p:sldId id="26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A65FB-34E1-4AF0-B012-4ABFB0AA9194}" v="215" dt="2020-03-26T10:07:46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3" d="100"/>
          <a:sy n="143" d="100"/>
        </p:scale>
        <p:origin x="102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6024-A719-499F-95F0-BE812DA5E328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AF1-2B11-48B3-8D57-5D77A97254FE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9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6024-A719-499F-95F0-BE812DA5E328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AF1-2B11-48B3-8D57-5D77A97254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46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6024-A719-499F-95F0-BE812DA5E328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AF1-2B11-48B3-8D57-5D77A97254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09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6024-A719-499F-95F0-BE812DA5E328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AF1-2B11-48B3-8D57-5D77A97254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77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6024-A719-499F-95F0-BE812DA5E328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AF1-2B11-48B3-8D57-5D77A97254FE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5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6024-A719-499F-95F0-BE812DA5E328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AF1-2B11-48B3-8D57-5D77A97254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26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6024-A719-499F-95F0-BE812DA5E328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AF1-2B11-48B3-8D57-5D77A97254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362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6024-A719-499F-95F0-BE812DA5E328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AF1-2B11-48B3-8D57-5D77A97254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39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6024-A719-499F-95F0-BE812DA5E328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AF1-2B11-48B3-8D57-5D77A97254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2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786024-A719-499F-95F0-BE812DA5E328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CE3AF1-2B11-48B3-8D57-5D77A97254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47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6024-A719-499F-95F0-BE812DA5E328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3AF1-2B11-48B3-8D57-5D77A97254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786024-A719-499F-95F0-BE812DA5E328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CE3AF1-2B11-48B3-8D57-5D77A97254FE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5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0.png"/><Relationship Id="rId7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3" Type="http://schemas.openxmlformats.org/officeDocument/2006/relationships/image" Target="../media/image211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6.png"/><Relationship Id="rId5" Type="http://schemas.openxmlformats.org/officeDocument/2006/relationships/image" Target="../media/image62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Relationship Id="rId14" Type="http://schemas.openxmlformats.org/officeDocument/2006/relationships/image" Target="../media/image67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1.png"/><Relationship Id="rId3" Type="http://schemas.openxmlformats.org/officeDocument/2006/relationships/image" Target="../media/image261.png"/><Relationship Id="rId12" Type="http://schemas.openxmlformats.org/officeDocument/2006/relationships/image" Target="../media/image7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70.png"/><Relationship Id="rId5" Type="http://schemas.openxmlformats.org/officeDocument/2006/relationships/image" Target="../media/image281.png"/><Relationship Id="rId10" Type="http://schemas.openxmlformats.org/officeDocument/2006/relationships/image" Target="../media/image68.png"/><Relationship Id="rId4" Type="http://schemas.openxmlformats.org/officeDocument/2006/relationships/image" Target="../media/image271.png"/><Relationship Id="rId9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270.png"/><Relationship Id="rId7" Type="http://schemas.openxmlformats.org/officeDocument/2006/relationships/image" Target="../media/image73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2.png"/><Relationship Id="rId10" Type="http://schemas.openxmlformats.org/officeDocument/2006/relationships/image" Target="../media/image76.png"/><Relationship Id="rId4" Type="http://schemas.openxmlformats.org/officeDocument/2006/relationships/image" Target="../media/image280.png"/><Relationship Id="rId9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70.png"/><Relationship Id="rId3" Type="http://schemas.openxmlformats.org/officeDocument/2006/relationships/image" Target="../media/image380.png"/><Relationship Id="rId7" Type="http://schemas.openxmlformats.org/officeDocument/2006/relationships/image" Target="../media/image78.png"/><Relationship Id="rId12" Type="http://schemas.openxmlformats.org/officeDocument/2006/relationships/image" Target="../media/image45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11" Type="http://schemas.openxmlformats.org/officeDocument/2006/relationships/image" Target="../media/image440.png"/><Relationship Id="rId15" Type="http://schemas.openxmlformats.org/officeDocument/2006/relationships/image" Target="../media/image490.png"/><Relationship Id="rId10" Type="http://schemas.openxmlformats.org/officeDocument/2006/relationships/image" Target="../media/image80.png"/><Relationship Id="rId9" Type="http://schemas.openxmlformats.org/officeDocument/2006/relationships/image" Target="../media/image79.png"/><Relationship Id="rId14" Type="http://schemas.openxmlformats.org/officeDocument/2006/relationships/image" Target="../media/image4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0.png"/><Relationship Id="rId4" Type="http://schemas.openxmlformats.org/officeDocument/2006/relationships/image" Target="../media/image8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8" Type="http://schemas.openxmlformats.org/officeDocument/2006/relationships/image" Target="../media/image28.png"/><Relationship Id="rId13" Type="http://schemas.openxmlformats.org/officeDocument/2006/relationships/image" Target="../media/image36.png"/><Relationship Id="rId3" Type="http://schemas.openxmlformats.org/officeDocument/2006/relationships/image" Target="../media/image210.png"/><Relationship Id="rId7" Type="http://schemas.openxmlformats.org/officeDocument/2006/relationships/image" Target="../media/image29.png"/><Relationship Id="rId17" Type="http://schemas.openxmlformats.org/officeDocument/2006/relationships/image" Target="../media/image46.png"/><Relationship Id="rId12" Type="http://schemas.openxmlformats.org/officeDocument/2006/relationships/image" Target="../media/image35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5" Type="http://schemas.openxmlformats.org/officeDocument/2006/relationships/image" Target="../media/image44.png"/><Relationship Id="rId10" Type="http://schemas.openxmlformats.org/officeDocument/2006/relationships/image" Target="../media/image33.png"/><Relationship Id="rId4" Type="http://schemas.openxmlformats.org/officeDocument/2006/relationships/image" Target="../media/image25.png"/><Relationship Id="rId14" Type="http://schemas.openxmlformats.org/officeDocument/2006/relationships/image" Target="../media/image3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9.png"/><Relationship Id="rId12" Type="http://schemas.openxmlformats.org/officeDocument/2006/relationships/image" Target="../media/image140.png"/><Relationship Id="rId17" Type="http://schemas.openxmlformats.org/officeDocument/2006/relationships/image" Target="../media/image55.png"/><Relationship Id="rId2" Type="http://schemas.openxmlformats.org/officeDocument/2006/relationships/image" Target="../media/image34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130.png"/><Relationship Id="rId5" Type="http://schemas.openxmlformats.org/officeDocument/2006/relationships/image" Target="../media/image471.png"/><Relationship Id="rId1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1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0.png"/><Relationship Id="rId7" Type="http://schemas.openxmlformats.org/officeDocument/2006/relationships/image" Target="../media/image56.png"/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0.png"/><Relationship Id="rId11" Type="http://schemas.openxmlformats.org/officeDocument/2006/relationships/image" Target="../media/image59.png"/><Relationship Id="rId5" Type="http://schemas.openxmlformats.org/officeDocument/2006/relationships/image" Target="../media/image231.png"/><Relationship Id="rId10" Type="http://schemas.openxmlformats.org/officeDocument/2006/relationships/image" Target="../media/image282.png"/><Relationship Id="rId4" Type="http://schemas.openxmlformats.org/officeDocument/2006/relationships/image" Target="../media/image540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A2AD994-D7B2-48E5-8611-A38F827FE8D5}"/>
              </a:ext>
            </a:extLst>
          </p:cNvPr>
          <p:cNvSpPr/>
          <p:nvPr/>
        </p:nvSpPr>
        <p:spPr>
          <a:xfrm>
            <a:off x="2309835" y="122535"/>
            <a:ext cx="75723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IL POTENZIALE ELETTRICO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99B33B5-F37B-48AA-9305-B6F10071819B}"/>
              </a:ext>
            </a:extLst>
          </p:cNvPr>
          <p:cNvSpPr txBox="1"/>
          <p:nvPr/>
        </p:nvSpPr>
        <p:spPr>
          <a:xfrm>
            <a:off x="1267722" y="1371064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Nel vuoto (e in aria)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6031E04-BAD2-4B7B-A38E-F80595DAED31}"/>
                  </a:ext>
                </a:extLst>
              </p:cNvPr>
              <p:cNvSpPr txBox="1"/>
              <p:nvPr/>
            </p:nvSpPr>
            <p:spPr>
              <a:xfrm>
                <a:off x="4271818" y="1279272"/>
                <a:ext cx="145116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6031E04-BAD2-4B7B-A38E-F80595DAE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18" y="1279272"/>
                <a:ext cx="1451166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6EA6D35-938B-4779-B7B1-AEEBB17E4451}"/>
                  </a:ext>
                </a:extLst>
              </p:cNvPr>
              <p:cNvSpPr txBox="1"/>
              <p:nvPr/>
            </p:nvSpPr>
            <p:spPr>
              <a:xfrm>
                <a:off x="4271818" y="2077957"/>
                <a:ext cx="158511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it-IT" i="1" dirty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6EA6D35-938B-4779-B7B1-AEEBB17E4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18" y="2077957"/>
                <a:ext cx="1585114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9BAA868-AF4C-4F45-B15A-C197896C973F}"/>
                  </a:ext>
                </a:extLst>
              </p:cNvPr>
              <p:cNvSpPr txBox="1"/>
              <p:nvPr/>
            </p:nvSpPr>
            <p:spPr>
              <a:xfrm>
                <a:off x="574234" y="4111325"/>
                <a:ext cx="10021454" cy="956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Bahnschrift" panose="020B0502040204020203" pitchFamily="34" charset="0"/>
                  </a:rPr>
                  <a:t>Relazione che mostra che 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 generato da una carica puntiforme è conservativo ovvero l’integrale di linea (1) dipende solo dalle posizioni A e B ma non dal percorso fatto per andare da A </a:t>
                </a:r>
                <a:r>
                  <a:rPr lang="it-IT" dirty="0" err="1">
                    <a:latin typeface="Bahnschrift" panose="020B0502040204020203" pitchFamily="34" charset="0"/>
                  </a:rPr>
                  <a:t>a</a:t>
                </a:r>
                <a:r>
                  <a:rPr lang="it-IT" dirty="0">
                    <a:latin typeface="Bahnschrift" panose="020B0502040204020203" pitchFamily="34" charset="0"/>
                  </a:rPr>
                  <a:t> B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9BAA868-AF4C-4F45-B15A-C197896C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34" y="4111325"/>
                <a:ext cx="10021454" cy="956929"/>
              </a:xfrm>
              <a:prstGeom prst="rect">
                <a:avLst/>
              </a:prstGeom>
              <a:blipFill>
                <a:blip r:embed="rId4"/>
                <a:stretch>
                  <a:fillRect l="-487" r="-730" b="-95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54971F-C326-4967-88FC-934631057165}"/>
              </a:ext>
            </a:extLst>
          </p:cNvPr>
          <p:cNvSpPr txBox="1"/>
          <p:nvPr/>
        </p:nvSpPr>
        <p:spPr>
          <a:xfrm>
            <a:off x="3362494" y="534177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In definitiva, si ha:   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8AAD9BA-C82C-4288-9126-B96861CA57EF}"/>
                  </a:ext>
                </a:extLst>
              </p:cNvPr>
              <p:cNvSpPr/>
              <p:nvPr/>
            </p:nvSpPr>
            <p:spPr>
              <a:xfrm>
                <a:off x="5941748" y="5045509"/>
                <a:ext cx="3511539" cy="925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8AAD9BA-C82C-4288-9126-B96861CA5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748" y="5045509"/>
                <a:ext cx="3511539" cy="9255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11A9D649-606F-4461-94AF-7C845CA8780F}"/>
              </a:ext>
            </a:extLst>
          </p:cNvPr>
          <p:cNvSpPr/>
          <p:nvPr/>
        </p:nvSpPr>
        <p:spPr>
          <a:xfrm>
            <a:off x="2814120" y="2280696"/>
            <a:ext cx="570619" cy="285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38BAF36-64C4-4397-9084-943257463A6C}"/>
              </a:ext>
            </a:extLst>
          </p:cNvPr>
          <p:cNvSpPr txBox="1"/>
          <p:nvPr/>
        </p:nvSpPr>
        <p:spPr>
          <a:xfrm>
            <a:off x="6414433" y="1976991"/>
            <a:ext cx="21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Ora integriamo tra le posizioni A e B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68C91928-6E3F-46B5-AF94-687F0C848A66}"/>
              </a:ext>
            </a:extLst>
          </p:cNvPr>
          <p:cNvGrpSpPr/>
          <p:nvPr/>
        </p:nvGrpSpPr>
        <p:grpSpPr>
          <a:xfrm>
            <a:off x="630413" y="2939355"/>
            <a:ext cx="8902327" cy="916918"/>
            <a:chOff x="630413" y="2939355"/>
            <a:chExt cx="8902327" cy="916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975F7F8-075D-438C-8115-B7E0A4A69A9A}"/>
                    </a:ext>
                  </a:extLst>
                </p:cNvPr>
                <p:cNvSpPr txBox="1"/>
                <p:nvPr/>
              </p:nvSpPr>
              <p:spPr>
                <a:xfrm>
                  <a:off x="1267722" y="2976364"/>
                  <a:ext cx="8265018" cy="8331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b>
                              <m:sSub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it-IT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</m:nary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Q</m:t>
                        </m:r>
                        <m:nary>
                          <m:naryPr>
                            <m:limLoc m:val="undOvr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it-IT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it-IT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 dirty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</m:num>
                              <m:den>
                                <m:sSup>
                                  <m:s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nary>
                          <m:naryPr>
                            <m:limLoc m:val="undOvr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𝑑𝑙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𝑑𝑟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  = 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975F7F8-075D-438C-8115-B7E0A4A69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722" y="2976364"/>
                  <a:ext cx="8265018" cy="8331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AA78F35-A467-4301-A123-45D4174DCC5B}"/>
                </a:ext>
              </a:extLst>
            </p:cNvPr>
            <p:cNvSpPr txBox="1"/>
            <p:nvPr/>
          </p:nvSpPr>
          <p:spPr>
            <a:xfrm>
              <a:off x="630413" y="3211360"/>
              <a:ext cx="63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latin typeface="Bahnschrift" panose="020B0502040204020203" pitchFamily="34" charset="0"/>
                </a:rPr>
                <a:t>1)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A302F408-FB88-4E1F-BA11-DCE6806F017D}"/>
                </a:ext>
              </a:extLst>
            </p:cNvPr>
            <p:cNvSpPr txBox="1"/>
            <p:nvPr/>
          </p:nvSpPr>
          <p:spPr>
            <a:xfrm>
              <a:off x="7522027" y="3548496"/>
              <a:ext cx="175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A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EBD06C45-5219-4D9F-81EB-FAD4F5D4A4D4}"/>
                </a:ext>
              </a:extLst>
            </p:cNvPr>
            <p:cNvSpPr txBox="1"/>
            <p:nvPr/>
          </p:nvSpPr>
          <p:spPr>
            <a:xfrm>
              <a:off x="7522027" y="2939355"/>
              <a:ext cx="175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B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F3BD5BB1-67B1-475A-BA9B-8E60165E8678}"/>
              </a:ext>
            </a:extLst>
          </p:cNvPr>
          <p:cNvGrpSpPr/>
          <p:nvPr/>
        </p:nvGrpSpPr>
        <p:grpSpPr>
          <a:xfrm>
            <a:off x="9728128" y="968133"/>
            <a:ext cx="2089251" cy="2684645"/>
            <a:chOff x="9728128" y="968133"/>
            <a:chExt cx="2089251" cy="2684645"/>
          </a:xfrm>
        </p:grpSpPr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ED314B54-08B7-4049-9C08-4F79FE4729AF}"/>
                </a:ext>
              </a:extLst>
            </p:cNvPr>
            <p:cNvGrpSpPr/>
            <p:nvPr/>
          </p:nvGrpSpPr>
          <p:grpSpPr>
            <a:xfrm>
              <a:off x="9728128" y="968133"/>
              <a:ext cx="2089251" cy="2684645"/>
              <a:chOff x="9728128" y="968133"/>
              <a:chExt cx="2089251" cy="26846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ttangolo 35">
                    <a:extLst>
                      <a:ext uri="{FF2B5EF4-FFF2-40B4-BE49-F238E27FC236}">
                        <a16:creationId xmlns:a16="http://schemas.microsoft.com/office/drawing/2014/main" id="{B0C2B774-97B0-4E05-A2C2-AC97EDA8C2F2}"/>
                      </a:ext>
                    </a:extLst>
                  </p:cNvPr>
                  <p:cNvSpPr/>
                  <p:nvPr/>
                </p:nvSpPr>
                <p:spPr>
                  <a:xfrm>
                    <a:off x="11261880" y="968133"/>
                    <a:ext cx="442172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6" name="Rettangolo 35">
                    <a:extLst>
                      <a:ext uri="{FF2B5EF4-FFF2-40B4-BE49-F238E27FC236}">
                        <a16:creationId xmlns:a16="http://schemas.microsoft.com/office/drawing/2014/main" id="{B0C2B774-97B0-4E05-A2C2-AC97EDA8C2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61880" y="968133"/>
                    <a:ext cx="442172" cy="4029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Connettore 2 16">
                <a:extLst>
                  <a:ext uri="{FF2B5EF4-FFF2-40B4-BE49-F238E27FC236}">
                    <a16:creationId xmlns:a16="http://schemas.microsoft.com/office/drawing/2014/main" id="{88AD475B-08E5-4F03-A0C2-8ABFE8683C1C}"/>
                  </a:ext>
                </a:extLst>
              </p:cNvPr>
              <p:cNvCxnSpPr/>
              <p:nvPr/>
            </p:nvCxnSpPr>
            <p:spPr>
              <a:xfrm flipV="1">
                <a:off x="10595688" y="1371064"/>
                <a:ext cx="811221" cy="19447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ttore diritto 18">
                <a:extLst>
                  <a:ext uri="{FF2B5EF4-FFF2-40B4-BE49-F238E27FC236}">
                    <a16:creationId xmlns:a16="http://schemas.microsoft.com/office/drawing/2014/main" id="{EE1FCA25-54D8-48EF-BF06-F9BBABD2E6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40688" y="1585549"/>
                <a:ext cx="1776691" cy="12356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ttore 2 20">
                <a:extLst>
                  <a:ext uri="{FF2B5EF4-FFF2-40B4-BE49-F238E27FC236}">
                    <a16:creationId xmlns:a16="http://schemas.microsoft.com/office/drawing/2014/main" id="{56CF859C-8F5B-4675-A127-0BD88C6BD8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47489" y="2471159"/>
                <a:ext cx="176116" cy="13724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7809A990-4AA8-452A-A1ED-9A41510129EE}"/>
                  </a:ext>
                </a:extLst>
              </p:cNvPr>
              <p:cNvCxnSpPr>
                <a:cxnSpLocks/>
                <a:stCxn id="33" idx="0"/>
              </p:cNvCxnSpPr>
              <p:nvPr/>
            </p:nvCxnSpPr>
            <p:spPr>
              <a:xfrm flipH="1" flipV="1">
                <a:off x="9977128" y="1585549"/>
                <a:ext cx="360360" cy="9935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931999FC-ACEC-4CE5-AF41-1B1DE16B54B0}"/>
                  </a:ext>
                </a:extLst>
              </p:cNvPr>
              <p:cNvCxnSpPr/>
              <p:nvPr/>
            </p:nvCxnSpPr>
            <p:spPr>
              <a:xfrm>
                <a:off x="11111345" y="2118542"/>
                <a:ext cx="203200" cy="889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>
                <a:extLst>
                  <a:ext uri="{FF2B5EF4-FFF2-40B4-BE49-F238E27FC236}">
                    <a16:creationId xmlns:a16="http://schemas.microsoft.com/office/drawing/2014/main" id="{666F367E-DE04-4281-9568-C1256C443C7B}"/>
                  </a:ext>
                </a:extLst>
              </p:cNvPr>
              <p:cNvCxnSpPr/>
              <p:nvPr/>
            </p:nvCxnSpPr>
            <p:spPr>
              <a:xfrm>
                <a:off x="10815782" y="2774927"/>
                <a:ext cx="185516" cy="6987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ttore 2 29">
                <a:extLst>
                  <a:ext uri="{FF2B5EF4-FFF2-40B4-BE49-F238E27FC236}">
                    <a16:creationId xmlns:a16="http://schemas.microsoft.com/office/drawing/2014/main" id="{300C06A9-60B5-4C5A-BC34-F41E108C727E}"/>
                  </a:ext>
                </a:extLst>
              </p:cNvPr>
              <p:cNvCxnSpPr/>
              <p:nvPr/>
            </p:nvCxnSpPr>
            <p:spPr>
              <a:xfrm flipV="1">
                <a:off x="10955905" y="2229545"/>
                <a:ext cx="202805" cy="48952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Arco 30">
                <a:extLst>
                  <a:ext uri="{FF2B5EF4-FFF2-40B4-BE49-F238E27FC236}">
                    <a16:creationId xmlns:a16="http://schemas.microsoft.com/office/drawing/2014/main" id="{6F3C4DEB-CB8A-4A41-8F85-97C7DCE16D7B}"/>
                  </a:ext>
                </a:extLst>
              </p:cNvPr>
              <p:cNvSpPr/>
              <p:nvPr/>
            </p:nvSpPr>
            <p:spPr>
              <a:xfrm rot="17892845" flipH="1">
                <a:off x="10901396" y="2207906"/>
                <a:ext cx="145020" cy="419654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ttangolo 31">
                    <a:extLst>
                      <a:ext uri="{FF2B5EF4-FFF2-40B4-BE49-F238E27FC236}">
                        <a16:creationId xmlns:a16="http://schemas.microsoft.com/office/drawing/2014/main" id="{D863F8D6-586D-440E-89B6-E1A0D5559887}"/>
                      </a:ext>
                    </a:extLst>
                  </p:cNvPr>
                  <p:cNvSpPr/>
                  <p:nvPr/>
                </p:nvSpPr>
                <p:spPr>
                  <a:xfrm>
                    <a:off x="10576977" y="2330966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2" name="Rettangolo 31">
                    <a:extLst>
                      <a:ext uri="{FF2B5EF4-FFF2-40B4-BE49-F238E27FC236}">
                        <a16:creationId xmlns:a16="http://schemas.microsoft.com/office/drawing/2014/main" id="{D863F8D6-586D-440E-89B6-E1A0D55598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76977" y="2330966"/>
                    <a:ext cx="37414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Ovale 32">
                <a:extLst>
                  <a:ext uri="{FF2B5EF4-FFF2-40B4-BE49-F238E27FC236}">
                    <a16:creationId xmlns:a16="http://schemas.microsoft.com/office/drawing/2014/main" id="{940AB68C-9F38-488F-B741-44FBCFB8C37E}"/>
                  </a:ext>
                </a:extLst>
              </p:cNvPr>
              <p:cNvSpPr/>
              <p:nvPr/>
            </p:nvSpPr>
            <p:spPr>
              <a:xfrm>
                <a:off x="10309779" y="2579096"/>
                <a:ext cx="55418" cy="554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Ovale 33">
                <a:extLst>
                  <a:ext uri="{FF2B5EF4-FFF2-40B4-BE49-F238E27FC236}">
                    <a16:creationId xmlns:a16="http://schemas.microsoft.com/office/drawing/2014/main" id="{2BFE2733-ED41-43E0-9096-3D0E6F85EF25}"/>
                  </a:ext>
                </a:extLst>
              </p:cNvPr>
              <p:cNvSpPr/>
              <p:nvPr/>
            </p:nvSpPr>
            <p:spPr>
              <a:xfrm>
                <a:off x="10567979" y="3267631"/>
                <a:ext cx="55418" cy="554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E251769E-29E8-43D1-82B8-663F9DD7EAB6}"/>
                  </a:ext>
                </a:extLst>
              </p:cNvPr>
              <p:cNvSpPr/>
              <p:nvPr/>
            </p:nvSpPr>
            <p:spPr>
              <a:xfrm>
                <a:off x="11068291" y="2075657"/>
                <a:ext cx="55418" cy="554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ttangolo 36">
                    <a:extLst>
                      <a:ext uri="{FF2B5EF4-FFF2-40B4-BE49-F238E27FC236}">
                        <a16:creationId xmlns:a16="http://schemas.microsoft.com/office/drawing/2014/main" id="{F4F733A0-27C0-477F-BB08-0D874B55C9F2}"/>
                      </a:ext>
                    </a:extLst>
                  </p:cNvPr>
                  <p:cNvSpPr/>
                  <p:nvPr/>
                </p:nvSpPr>
                <p:spPr>
                  <a:xfrm>
                    <a:off x="9728128" y="1219418"/>
                    <a:ext cx="400747" cy="4029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37" name="Rettangolo 36">
                    <a:extLst>
                      <a:ext uri="{FF2B5EF4-FFF2-40B4-BE49-F238E27FC236}">
                        <a16:creationId xmlns:a16="http://schemas.microsoft.com/office/drawing/2014/main" id="{F4F733A0-27C0-477F-BB08-0D874B55C9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8128" y="1219418"/>
                    <a:ext cx="400747" cy="4029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40807FDA-EFDC-4E19-B665-5E65D59A211E}"/>
                  </a:ext>
                </a:extLst>
              </p:cNvPr>
              <p:cNvSpPr txBox="1"/>
              <p:nvPr/>
            </p:nvSpPr>
            <p:spPr>
              <a:xfrm>
                <a:off x="10843150" y="1794698"/>
                <a:ext cx="2061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B</a:t>
                </a:r>
              </a:p>
            </p:txBody>
          </p:sp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D4572EE9-5561-4DC5-AB76-5870160D2837}"/>
                  </a:ext>
                </a:extLst>
              </p:cNvPr>
              <p:cNvSpPr txBox="1"/>
              <p:nvPr/>
            </p:nvSpPr>
            <p:spPr>
              <a:xfrm>
                <a:off x="10379403" y="3283446"/>
                <a:ext cx="340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Q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ttangolo 40">
                    <a:extLst>
                      <a:ext uri="{FF2B5EF4-FFF2-40B4-BE49-F238E27FC236}">
                        <a16:creationId xmlns:a16="http://schemas.microsoft.com/office/drawing/2014/main" id="{C9725FBE-D549-4923-9EC0-AD798E75F664}"/>
                      </a:ext>
                    </a:extLst>
                  </p:cNvPr>
                  <p:cNvSpPr/>
                  <p:nvPr/>
                </p:nvSpPr>
                <p:spPr>
                  <a:xfrm>
                    <a:off x="10970851" y="2310494"/>
                    <a:ext cx="4846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1" name="Rettangolo 40">
                    <a:extLst>
                      <a:ext uri="{FF2B5EF4-FFF2-40B4-BE49-F238E27FC236}">
                        <a16:creationId xmlns:a16="http://schemas.microsoft.com/office/drawing/2014/main" id="{C9725FBE-D549-4923-9EC0-AD798E75F6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0851" y="2310494"/>
                    <a:ext cx="48468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ttangolo 41">
                    <a:extLst>
                      <a:ext uri="{FF2B5EF4-FFF2-40B4-BE49-F238E27FC236}">
                        <a16:creationId xmlns:a16="http://schemas.microsoft.com/office/drawing/2014/main" id="{C3C79CCA-7461-4221-B78B-D90919E11231}"/>
                      </a:ext>
                    </a:extLst>
                  </p:cNvPr>
                  <p:cNvSpPr/>
                  <p:nvPr/>
                </p:nvSpPr>
                <p:spPr>
                  <a:xfrm>
                    <a:off x="10174576" y="2064541"/>
                    <a:ext cx="457369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2" name="Rettangolo 41">
                    <a:extLst>
                      <a:ext uri="{FF2B5EF4-FFF2-40B4-BE49-F238E27FC236}">
                        <a16:creationId xmlns:a16="http://schemas.microsoft.com/office/drawing/2014/main" id="{C3C79CCA-7461-4221-B78B-D90919E112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74576" y="2064541"/>
                    <a:ext cx="457369" cy="41030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22388" r="-4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F9A81EB5-F086-47F7-B4D2-92071FCB12A6}"/>
                  </a:ext>
                </a:extLst>
              </p:cNvPr>
              <p:cNvSpPr txBox="1"/>
              <p:nvPr/>
            </p:nvSpPr>
            <p:spPr>
              <a:xfrm>
                <a:off x="10074986" y="267508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A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7F1F9A9F-BB5F-49A6-9757-5088F6C9E413}"/>
                  </a:ext>
                </a:extLst>
              </p:cNvPr>
              <p:cNvCxnSpPr>
                <a:stCxn id="33" idx="1"/>
                <a:endCxn id="34" idx="1"/>
              </p:cNvCxnSpPr>
              <p:nvPr/>
            </p:nvCxnSpPr>
            <p:spPr>
              <a:xfrm>
                <a:off x="10317895" y="2587212"/>
                <a:ext cx="258200" cy="688535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53437203-445C-43E9-9570-00FCFF5EB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38376" y="2586275"/>
              <a:ext cx="476320" cy="1810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22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  <p:bldP spid="10" grpId="0"/>
      <p:bldP spid="11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522A132A-2A1A-426F-B0EF-88245F6E153B}"/>
                  </a:ext>
                </a:extLst>
              </p:cNvPr>
              <p:cNvSpPr/>
              <p:nvPr/>
            </p:nvSpPr>
            <p:spPr>
              <a:xfrm>
                <a:off x="5835292" y="209042"/>
                <a:ext cx="1908151" cy="470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=−</m:t>
                          </m:r>
                          <m:acc>
                            <m:accPr>
                              <m:chr m:val="⃗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𝑔𝑟𝑎𝑑</m:t>
                              </m:r>
                            </m:e>
                          </m:acc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522A132A-2A1A-426F-B0EF-88245F6E1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292" y="209042"/>
                <a:ext cx="1908151" cy="470257"/>
              </a:xfrm>
              <a:prstGeom prst="rect">
                <a:avLst/>
              </a:prstGeom>
              <a:blipFill>
                <a:blip r:embed="rId2"/>
                <a:stretch>
                  <a:fillRect t="-140260" r="-37380" b="-2155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1EDD2F82-6DC3-4BFA-9B87-43070F7C06B5}"/>
              </a:ext>
            </a:extLst>
          </p:cNvPr>
          <p:cNvSpPr txBox="1"/>
          <p:nvPr/>
        </p:nvSpPr>
        <p:spPr>
          <a:xfrm>
            <a:off x="604508" y="1142808"/>
            <a:ext cx="252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CI RICORDIAMO CHE: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BC8B210F-EDA3-4241-87F2-D085B73DA72A}"/>
                  </a:ext>
                </a:extLst>
              </p:cNvPr>
              <p:cNvSpPr/>
              <p:nvPr/>
            </p:nvSpPr>
            <p:spPr>
              <a:xfrm>
                <a:off x="3496757" y="1003058"/>
                <a:ext cx="5044971" cy="51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𝑔𝑟𝑎𝑑</m:t>
                          </m:r>
                        </m:e>
                      </m:acc>
                      <m:r>
                        <a:rPr lang="it-IT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𝜑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𝑔𝑟𝑎𝑑</m:t>
                          </m:r>
                        </m:e>
                      </m:acc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𝜓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𝑔𝑟𝑎𝑑</m:t>
                          </m:r>
                        </m:e>
                      </m:acc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BC8B210F-EDA3-4241-87F2-D085B73DA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757" y="1003058"/>
                <a:ext cx="5044971" cy="51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13E775-E72A-474E-AAB5-A025B0A3616D}"/>
              </a:ext>
            </a:extLst>
          </p:cNvPr>
          <p:cNvSpPr txBox="1"/>
          <p:nvPr/>
        </p:nvSpPr>
        <p:spPr>
          <a:xfrm>
            <a:off x="8923869" y="1142808"/>
            <a:ext cx="142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OTTENIAMO: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A12B0304-5B51-42C0-A21A-35AFB909AAF5}"/>
                  </a:ext>
                </a:extLst>
              </p:cNvPr>
              <p:cNvSpPr/>
              <p:nvPr/>
            </p:nvSpPr>
            <p:spPr>
              <a:xfrm>
                <a:off x="1443469" y="1936681"/>
                <a:ext cx="9431048" cy="887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000" i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𝑔𝑟𝑎𝑑</m:t>
                          </m:r>
                        </m:e>
                      </m:acc>
                      <m:r>
                        <a:rPr lang="it-IT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⃗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𝑔𝑟𝑎𝑑</m:t>
                              </m:r>
                            </m:e>
                          </m:acc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it-IT" sz="20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⃗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𝑔𝑟𝑎𝑑</m:t>
                              </m:r>
                            </m:e>
                          </m:acc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it-IT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acc>
                                    <m:accPr>
                                      <m:chr m:val="⃗"/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it-IT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0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den>
                          </m:f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num>
                            <m:den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A12B0304-5B51-42C0-A21A-35AFB909A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69" y="1936681"/>
                <a:ext cx="9431048" cy="887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C335480E-BAEE-498F-B2C0-4431DC2FBE81}"/>
                  </a:ext>
                </a:extLst>
              </p:cNvPr>
              <p:cNvSpPr/>
              <p:nvPr/>
            </p:nvSpPr>
            <p:spPr>
              <a:xfrm>
                <a:off x="4554384" y="3675768"/>
                <a:ext cx="3608680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acc>
                                    <m:accPr>
                                      <m:chr m:val="⃗"/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4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den>
                          </m:f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num>
                            <m:den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4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C335480E-BAEE-498F-B2C0-4431DC2FB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384" y="3675768"/>
                <a:ext cx="3608680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5C6FB2BB-9274-4C68-9FD5-E76C85949302}"/>
              </a:ext>
            </a:extLst>
          </p:cNvPr>
          <p:cNvSpPr/>
          <p:nvPr/>
        </p:nvSpPr>
        <p:spPr>
          <a:xfrm rot="16200000">
            <a:off x="6489037" y="4222009"/>
            <a:ext cx="423335" cy="1238455"/>
          </a:xfrm>
          <a:prstGeom prst="leftBrace">
            <a:avLst>
              <a:gd name="adj1" fmla="val 8333"/>
              <a:gd name="adj2" fmla="val 4848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02B507E5-D39D-4D8B-94E4-A3DFAF3E9053}"/>
              </a:ext>
            </a:extLst>
          </p:cNvPr>
          <p:cNvSpPr/>
          <p:nvPr/>
        </p:nvSpPr>
        <p:spPr>
          <a:xfrm rot="16200000">
            <a:off x="7653222" y="4598191"/>
            <a:ext cx="423334" cy="539114"/>
          </a:xfrm>
          <a:prstGeom prst="leftBrace">
            <a:avLst>
              <a:gd name="adj1" fmla="val 8333"/>
              <a:gd name="adj2" fmla="val 5210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FD60865-0349-4E91-BAEF-7C12AF760E28}"/>
              </a:ext>
            </a:extLst>
          </p:cNvPr>
          <p:cNvSpPr txBox="1"/>
          <p:nvPr/>
        </p:nvSpPr>
        <p:spPr>
          <a:xfrm>
            <a:off x="5672486" y="5173139"/>
            <a:ext cx="1595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COMPONENTE RADIALE</a:t>
            </a:r>
          </a:p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1571E81-4F27-4943-8092-E0C8E0388677}"/>
                  </a:ext>
                </a:extLst>
              </p:cNvPr>
              <p:cNvSpPr txBox="1"/>
              <p:nvPr/>
            </p:nvSpPr>
            <p:spPr>
              <a:xfrm>
                <a:off x="7202840" y="5179844"/>
                <a:ext cx="26028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COMPONENTE PERPENDICOLARE (ad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it-IT" dirty="0"/>
                  <a:t>)</a:t>
                </a:r>
              </a:p>
              <a:p>
                <a:pPr algn="ctr"/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1571E81-4F27-4943-8092-E0C8E0388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40" y="5179844"/>
                <a:ext cx="2602824" cy="923330"/>
              </a:xfrm>
              <a:prstGeom prst="rect">
                <a:avLst/>
              </a:prstGeom>
              <a:blipFill>
                <a:blip r:embed="rId7"/>
                <a:stretch>
                  <a:fillRect t="-3974" r="-49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8FF4A22-7C66-4303-939C-3CB9A4D2B04A}"/>
              </a:ext>
            </a:extLst>
          </p:cNvPr>
          <p:cNvCxnSpPr>
            <a:cxnSpLocks/>
          </p:cNvCxnSpPr>
          <p:nvPr/>
        </p:nvCxnSpPr>
        <p:spPr>
          <a:xfrm flipH="1">
            <a:off x="335556" y="4106575"/>
            <a:ext cx="423334" cy="7586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4FD8A9B-0219-4228-8B5F-7281EA27E629}"/>
              </a:ext>
            </a:extLst>
          </p:cNvPr>
          <p:cNvCxnSpPr>
            <a:cxnSpLocks/>
          </p:cNvCxnSpPr>
          <p:nvPr/>
        </p:nvCxnSpPr>
        <p:spPr>
          <a:xfrm flipV="1">
            <a:off x="521234" y="4320575"/>
            <a:ext cx="2315757" cy="231763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10B463C5-A56F-45A7-B9CD-A0ED66F7242E}"/>
                  </a:ext>
                </a:extLst>
              </p:cNvPr>
              <p:cNvSpPr txBox="1"/>
              <p:nvPr/>
            </p:nvSpPr>
            <p:spPr>
              <a:xfrm>
                <a:off x="872676" y="3995326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10B463C5-A56F-45A7-B9CD-A0ED66F72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76" y="3995326"/>
                <a:ext cx="29424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553A783-4E73-4175-B5FE-6E950293B0E7}"/>
                  </a:ext>
                </a:extLst>
              </p:cNvPr>
              <p:cNvSpPr/>
              <p:nvPr/>
            </p:nvSpPr>
            <p:spPr>
              <a:xfrm>
                <a:off x="1336272" y="4446745"/>
                <a:ext cx="4062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3" name="Rettangolo 32">
                <a:extLst>
                  <a:ext uri="{FF2B5EF4-FFF2-40B4-BE49-F238E27FC236}">
                    <a16:creationId xmlns:a16="http://schemas.microsoft.com/office/drawing/2014/main" id="{1553A783-4E73-4175-B5FE-6E950293B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72" y="4446745"/>
                <a:ext cx="406201" cy="461665"/>
              </a:xfrm>
              <a:prstGeom prst="rect">
                <a:avLst/>
              </a:prstGeom>
              <a:blipFill>
                <a:blip r:embed="rId9"/>
                <a:stretch>
                  <a:fillRect t="-19737" r="-313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F6DF092E-4AE1-4F41-9DD6-0AD73591BC03}"/>
              </a:ext>
            </a:extLst>
          </p:cNvPr>
          <p:cNvCxnSpPr>
            <a:cxnSpLocks/>
          </p:cNvCxnSpPr>
          <p:nvPr/>
        </p:nvCxnSpPr>
        <p:spPr>
          <a:xfrm>
            <a:off x="2836991" y="4320575"/>
            <a:ext cx="94006" cy="7588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4BF2876B-75B2-4F4F-A512-FBCDF4B9057C}"/>
                  </a:ext>
                </a:extLst>
              </p:cNvPr>
              <p:cNvSpPr/>
              <p:nvPr/>
            </p:nvSpPr>
            <p:spPr>
              <a:xfrm>
                <a:off x="3127575" y="3480229"/>
                <a:ext cx="634148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4BF2876B-75B2-4F4F-A512-FBCDF4B90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75" y="3480229"/>
                <a:ext cx="634148" cy="5754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1F62224A-79A6-4050-ACD6-B71B62B8626D}"/>
                  </a:ext>
                </a:extLst>
              </p:cNvPr>
              <p:cNvSpPr/>
              <p:nvPr/>
            </p:nvSpPr>
            <p:spPr>
              <a:xfrm>
                <a:off x="3036422" y="4392798"/>
                <a:ext cx="660822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2" name="Rettangolo 41">
                <a:extLst>
                  <a:ext uri="{FF2B5EF4-FFF2-40B4-BE49-F238E27FC236}">
                    <a16:creationId xmlns:a16="http://schemas.microsoft.com/office/drawing/2014/main" id="{1F62224A-79A6-4050-ACD6-B71B62B86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22" y="4392798"/>
                <a:ext cx="660822" cy="575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45E88C93-231A-48EA-8018-695A0628683E}"/>
              </a:ext>
            </a:extLst>
          </p:cNvPr>
          <p:cNvCxnSpPr>
            <a:cxnSpLocks/>
          </p:cNvCxnSpPr>
          <p:nvPr/>
        </p:nvCxnSpPr>
        <p:spPr>
          <a:xfrm flipV="1">
            <a:off x="2813263" y="4226168"/>
            <a:ext cx="883981" cy="100614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Arco 16">
            <a:extLst>
              <a:ext uri="{FF2B5EF4-FFF2-40B4-BE49-F238E27FC236}">
                <a16:creationId xmlns:a16="http://schemas.microsoft.com/office/drawing/2014/main" id="{F9D8494A-3B51-4D64-BEBE-07D44ACDEFE7}"/>
              </a:ext>
            </a:extLst>
          </p:cNvPr>
          <p:cNvSpPr/>
          <p:nvPr/>
        </p:nvSpPr>
        <p:spPr>
          <a:xfrm>
            <a:off x="480910" y="4231393"/>
            <a:ext cx="423334" cy="54475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49334AE-730B-49D4-AFBF-F2C22B354B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05542" y="3024149"/>
            <a:ext cx="1673775" cy="441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C8954096-A81B-426A-AB53-A1642C68E135}"/>
                  </a:ext>
                </a:extLst>
              </p:cNvPr>
              <p:cNvSpPr/>
              <p:nvPr/>
            </p:nvSpPr>
            <p:spPr>
              <a:xfrm>
                <a:off x="2662433" y="154604"/>
                <a:ext cx="2337948" cy="659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C8954096-A81B-426A-AB53-A1642C68E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433" y="154604"/>
                <a:ext cx="2337948" cy="6597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90518AA-3BD0-4C4A-8430-908EA8C89965}"/>
              </a:ext>
            </a:extLst>
          </p:cNvPr>
          <p:cNvCxnSpPr/>
          <p:nvPr/>
        </p:nvCxnSpPr>
        <p:spPr>
          <a:xfrm flipH="1" flipV="1">
            <a:off x="4456497" y="679299"/>
            <a:ext cx="97887" cy="46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FF62F9B-D771-4E5A-8047-6DF9BA4A3633}"/>
              </a:ext>
            </a:extLst>
          </p:cNvPr>
          <p:cNvCxnSpPr/>
          <p:nvPr/>
        </p:nvCxnSpPr>
        <p:spPr>
          <a:xfrm flipV="1">
            <a:off x="4831882" y="742953"/>
            <a:ext cx="0" cy="32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2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10" grpId="0" animBg="1"/>
      <p:bldP spid="11" grpId="0" animBg="1"/>
      <p:bldP spid="12" grpId="0"/>
      <p:bldP spid="13" grpId="0"/>
      <p:bldP spid="32" grpId="0"/>
      <p:bldP spid="33" grpId="0"/>
      <p:bldP spid="41" grpId="0"/>
      <p:bldP spid="42" grpId="0"/>
      <p:bldP spid="17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A13DD22-E4AD-4AB5-A083-962628B3730D}"/>
                  </a:ext>
                </a:extLst>
              </p:cNvPr>
              <p:cNvSpPr txBox="1"/>
              <p:nvPr/>
            </p:nvSpPr>
            <p:spPr>
              <a:xfrm>
                <a:off x="3967406" y="1021595"/>
                <a:ext cx="1942904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A13DD22-E4AD-4AB5-A083-962628B3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406" y="1021595"/>
                <a:ext cx="1942904" cy="569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871A63BE-A26B-49C3-BB6D-6F7ADC3E8DE1}"/>
                  </a:ext>
                </a:extLst>
              </p:cNvPr>
              <p:cNvSpPr/>
              <p:nvPr/>
            </p:nvSpPr>
            <p:spPr>
              <a:xfrm>
                <a:off x="3916174" y="1630222"/>
                <a:ext cx="1994136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871A63BE-A26B-49C3-BB6D-6F7ADC3E8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174" y="1630222"/>
                <a:ext cx="1994136" cy="662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4FF10EB-A777-435C-84E2-B712A28D1B64}"/>
                  </a:ext>
                </a:extLst>
              </p:cNvPr>
              <p:cNvSpPr txBox="1"/>
              <p:nvPr/>
            </p:nvSpPr>
            <p:spPr>
              <a:xfrm>
                <a:off x="3244130" y="2961164"/>
                <a:ext cx="3602205" cy="544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≅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4FF10EB-A777-435C-84E2-B712A28D1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130" y="2961164"/>
                <a:ext cx="3602205" cy="544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EA49919C-5E5F-4A52-BB38-C2D4AD72A67D}"/>
                  </a:ext>
                </a:extLst>
              </p:cNvPr>
              <p:cNvSpPr/>
              <p:nvPr/>
            </p:nvSpPr>
            <p:spPr>
              <a:xfrm>
                <a:off x="2700521" y="3828044"/>
                <a:ext cx="1266885" cy="617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EA49919C-5E5F-4A52-BB38-C2D4AD72A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521" y="3828044"/>
                <a:ext cx="1266885" cy="617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604DC52-2C92-4F88-B79C-A7B48639BF37}"/>
                  </a:ext>
                </a:extLst>
              </p:cNvPr>
              <p:cNvSpPr/>
              <p:nvPr/>
            </p:nvSpPr>
            <p:spPr>
              <a:xfrm>
                <a:off x="4440669" y="3730581"/>
                <a:ext cx="171566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604DC52-2C92-4F88-B79C-A7B48639B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69" y="3730581"/>
                <a:ext cx="1715661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F0C3C7C-7BB9-43DB-BB1E-58C3493A2555}"/>
                  </a:ext>
                </a:extLst>
              </p:cNvPr>
              <p:cNvSpPr txBox="1"/>
              <p:nvPr/>
            </p:nvSpPr>
            <p:spPr>
              <a:xfrm>
                <a:off x="1452541" y="5607555"/>
                <a:ext cx="2155655" cy="57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𝑟𝑠𝑖𝑛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F0C3C7C-7BB9-43DB-BB1E-58C3493A2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541" y="5607555"/>
                <a:ext cx="2155655" cy="5735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D428AF2-E8CA-44DC-9798-604ACD5C2C3B}"/>
                  </a:ext>
                </a:extLst>
              </p:cNvPr>
              <p:cNvSpPr txBox="1"/>
              <p:nvPr/>
            </p:nvSpPr>
            <p:spPr>
              <a:xfrm>
                <a:off x="110637" y="85271"/>
                <a:ext cx="11469950" cy="956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Riscrivendo l’espressione del campo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dirty="0"/>
                  <a:t> utilizzando l’algebra vettoriale si può arrivare a determinare le componenti del campo elettrico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dirty="0"/>
                  <a:t> 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in modulo.</a:t>
                </a:r>
              </a:p>
              <a:p>
                <a:r>
                  <a:rPr lang="it-IT" dirty="0"/>
                  <a:t>Si ottiene: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D428AF2-E8CA-44DC-9798-604ACD5C2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37" y="85271"/>
                <a:ext cx="11469950" cy="956929"/>
              </a:xfrm>
              <a:prstGeom prst="rect">
                <a:avLst/>
              </a:prstGeom>
              <a:blipFill>
                <a:blip r:embed="rId10"/>
                <a:stretch>
                  <a:fillRect l="-425" b="-95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7ED44DF-FB64-448F-A733-52B2ED7A4F1C}"/>
              </a:ext>
            </a:extLst>
          </p:cNvPr>
          <p:cNvSpPr txBox="1"/>
          <p:nvPr/>
        </p:nvSpPr>
        <p:spPr>
          <a:xfrm>
            <a:off x="110637" y="2411998"/>
            <a:ext cx="724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procedimento però è complesso. La cosa più semplice da fare è partire da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69CF471-7BEF-4CD9-8468-1F050F6F595B}"/>
              </a:ext>
            </a:extLst>
          </p:cNvPr>
          <p:cNvSpPr txBox="1"/>
          <p:nvPr/>
        </p:nvSpPr>
        <p:spPr>
          <a:xfrm>
            <a:off x="110637" y="3892005"/>
            <a:ext cx="433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 ricavare il campo come                             ed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7311D05-5FED-40B8-BA96-FFDC2C51A22B}"/>
              </a:ext>
            </a:extLst>
          </p:cNvPr>
          <p:cNvSpPr txBox="1"/>
          <p:nvPr/>
        </p:nvSpPr>
        <p:spPr>
          <a:xfrm>
            <a:off x="6421084" y="3892005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(coordinate polari)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A4835B2C-A349-4DE2-A049-475998EE8C94}"/>
              </a:ext>
            </a:extLst>
          </p:cNvPr>
          <p:cNvGrpSpPr/>
          <p:nvPr/>
        </p:nvGrpSpPr>
        <p:grpSpPr>
          <a:xfrm>
            <a:off x="417250" y="4880379"/>
            <a:ext cx="7934106" cy="616451"/>
            <a:chOff x="417250" y="4880379"/>
            <a:chExt cx="7934106" cy="6164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tangolo 6">
                  <a:extLst>
                    <a:ext uri="{FF2B5EF4-FFF2-40B4-BE49-F238E27FC236}">
                      <a16:creationId xmlns:a16="http://schemas.microsoft.com/office/drawing/2014/main" id="{B21CCD3E-E1EB-4951-9167-D03CD137BE8B}"/>
                    </a:ext>
                  </a:extLst>
                </p:cNvPr>
                <p:cNvSpPr/>
                <p:nvPr/>
              </p:nvSpPr>
              <p:spPr>
                <a:xfrm>
                  <a:off x="1379862" y="4880379"/>
                  <a:ext cx="1788503" cy="6164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𝑘𝑝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Rettangolo 6">
                  <a:extLst>
                    <a:ext uri="{FF2B5EF4-FFF2-40B4-BE49-F238E27FC236}">
                      <a16:creationId xmlns:a16="http://schemas.microsoft.com/office/drawing/2014/main" id="{B21CCD3E-E1EB-4951-9167-D03CD137BE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862" y="4880379"/>
                  <a:ext cx="1788503" cy="61645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A2502ACD-C2F0-420D-97B5-77BE9C925F9F}"/>
                    </a:ext>
                  </a:extLst>
                </p:cNvPr>
                <p:cNvSpPr/>
                <p:nvPr/>
              </p:nvSpPr>
              <p:spPr>
                <a:xfrm>
                  <a:off x="4209491" y="4885446"/>
                  <a:ext cx="1762649" cy="5420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it-IT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𝑘𝑝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p>
                            <m:sSup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it-IT" dirty="0"/>
                    <a:t> </a:t>
                  </a:r>
                </a:p>
              </p:txBody>
            </p:sp>
          </mc:Choice>
          <mc:Fallback xmlns="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A2502ACD-C2F0-420D-97B5-77BE9C925F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491" y="4885446"/>
                  <a:ext cx="1762649" cy="54207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ccia a destra 13">
              <a:extLst>
                <a:ext uri="{FF2B5EF4-FFF2-40B4-BE49-F238E27FC236}">
                  <a16:creationId xmlns:a16="http://schemas.microsoft.com/office/drawing/2014/main" id="{43FECC17-856E-4DE0-99F1-C57D8953909E}"/>
                </a:ext>
              </a:extLst>
            </p:cNvPr>
            <p:cNvSpPr/>
            <p:nvPr/>
          </p:nvSpPr>
          <p:spPr>
            <a:xfrm>
              <a:off x="417250" y="5084166"/>
              <a:ext cx="452761" cy="2219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88DB0F6D-5988-493D-8E33-3E57B89DB153}"/>
                </a:ext>
              </a:extLst>
            </p:cNvPr>
            <p:cNvSpPr txBox="1"/>
            <p:nvPr/>
          </p:nvSpPr>
          <p:spPr>
            <a:xfrm>
              <a:off x="3514004" y="5013110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ed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FA1E3913-E518-4AD4-B57D-C933084074EA}"/>
                </a:ext>
              </a:extLst>
            </p:cNvPr>
            <p:cNvSpPr txBox="1"/>
            <p:nvPr/>
          </p:nvSpPr>
          <p:spPr>
            <a:xfrm>
              <a:off x="5972140" y="4939387"/>
              <a:ext cx="2379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c.v.d.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408EAF3-419C-42F7-8E7F-357F57B33220}"/>
                  </a:ext>
                </a:extLst>
              </p:cNvPr>
              <p:cNvSpPr txBox="1"/>
              <p:nvPr/>
            </p:nvSpPr>
            <p:spPr>
              <a:xfrm>
                <a:off x="4708210" y="5746540"/>
                <a:ext cx="3132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Poiché il campo è nel piano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408EAF3-419C-42F7-8E7F-357F57B33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210" y="5746540"/>
                <a:ext cx="3132332" cy="369332"/>
              </a:xfrm>
              <a:prstGeom prst="rect">
                <a:avLst/>
              </a:prstGeom>
              <a:blipFill>
                <a:blip r:embed="rId13"/>
                <a:stretch>
                  <a:fillRect l="-1556" t="-23333" r="-856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64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9" grpId="0"/>
      <p:bldP spid="10" grpId="0"/>
      <p:bldP spid="11" grpId="0"/>
      <p:bldP spid="12" grpId="0"/>
      <p:bldP spid="13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A67B648-2792-4EAD-A718-5A269121A13B}"/>
                  </a:ext>
                </a:extLst>
              </p:cNvPr>
              <p:cNvSpPr txBox="1"/>
              <p:nvPr/>
            </p:nvSpPr>
            <p:spPr>
              <a:xfrm>
                <a:off x="2476500" y="106680"/>
                <a:ext cx="7239000" cy="713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600" b="1" dirty="0">
                    <a:solidFill>
                      <a:schemeClr val="accent1"/>
                    </a:solidFill>
                  </a:rPr>
                  <a:t>CALCOLIAMO ORA IL MODULO DI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6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endParaRPr lang="it-IT" sz="36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A67B648-2792-4EAD-A718-5A269121A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0" y="106680"/>
                <a:ext cx="7239000" cy="713657"/>
              </a:xfrm>
              <a:prstGeom prst="rect">
                <a:avLst/>
              </a:prstGeom>
              <a:blipFill>
                <a:blip r:embed="rId2"/>
                <a:stretch>
                  <a:fillRect l="-2525" t="-3419" b="-316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30686A2B-4595-4DA2-A5B4-E152EF9780EA}"/>
                  </a:ext>
                </a:extLst>
              </p:cNvPr>
              <p:cNvSpPr/>
              <p:nvPr/>
            </p:nvSpPr>
            <p:spPr>
              <a:xfrm>
                <a:off x="2951593" y="1053716"/>
                <a:ext cx="5623141" cy="898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it-IT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ad>
                        <m:radPr>
                          <m:degHide m:val="on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ra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30686A2B-4595-4DA2-A5B4-E152EF978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93" y="1053716"/>
                <a:ext cx="5623141" cy="898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B73BB39-F407-45E4-85B8-3D7C80AF389F}"/>
                  </a:ext>
                </a:extLst>
              </p:cNvPr>
              <p:cNvSpPr txBox="1"/>
              <p:nvPr/>
            </p:nvSpPr>
            <p:spPr>
              <a:xfrm>
                <a:off x="1239117" y="5320253"/>
                <a:ext cx="8714837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SI OSSERVI LA DIPENDENZA DEL MODULO DA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 </a:t>
                </a:r>
                <a:r>
                  <a:rPr lang="it-IT" sz="2000" dirty="0"/>
                  <a:t>E NON DA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sz="2400" dirty="0"/>
                  <a:t>  !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B73BB39-F407-45E4-85B8-3D7C80AF3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117" y="5320253"/>
                <a:ext cx="8714837" cy="712631"/>
              </a:xfrm>
              <a:prstGeom prst="rect">
                <a:avLst/>
              </a:prstGeom>
              <a:blipFill>
                <a:blip r:embed="rId4"/>
                <a:stretch>
                  <a:fillRect l="-699" b="-42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o 8">
            <a:extLst>
              <a:ext uri="{FF2B5EF4-FFF2-40B4-BE49-F238E27FC236}">
                <a16:creationId xmlns:a16="http://schemas.microsoft.com/office/drawing/2014/main" id="{4869EFCC-FF88-40B2-A3BA-385E3179ED03}"/>
              </a:ext>
            </a:extLst>
          </p:cNvPr>
          <p:cNvGrpSpPr/>
          <p:nvPr/>
        </p:nvGrpSpPr>
        <p:grpSpPr>
          <a:xfrm>
            <a:off x="2538786" y="2084669"/>
            <a:ext cx="8763697" cy="2816344"/>
            <a:chOff x="2538786" y="2084669"/>
            <a:chExt cx="8763697" cy="2816344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3D3F1A91-D1F1-4F83-989C-9A94C39847B4}"/>
                </a:ext>
              </a:extLst>
            </p:cNvPr>
            <p:cNvGrpSpPr/>
            <p:nvPr/>
          </p:nvGrpSpPr>
          <p:grpSpPr>
            <a:xfrm>
              <a:off x="2538786" y="2084669"/>
              <a:ext cx="8763697" cy="2816344"/>
              <a:chOff x="2538786" y="2084669"/>
              <a:chExt cx="8763697" cy="2816344"/>
            </a:xfrm>
          </p:grpSpPr>
          <p:pic>
            <p:nvPicPr>
              <p:cNvPr id="6" name="Immagine 5" descr="Immagine che contiene lavagnabianca, testo, bianco&#10;&#10;Descrizione generata automaticamente">
                <a:extLst>
                  <a:ext uri="{FF2B5EF4-FFF2-40B4-BE49-F238E27FC236}">
                    <a16:creationId xmlns:a16="http://schemas.microsoft.com/office/drawing/2014/main" id="{34C4F227-0C38-4B8B-86FB-14C83CAF2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22000"/>
                        </a14:imgEffect>
                        <a14:imgEffect>
                          <a14:brightnessContrast bright="34000" contrast="4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9725">
                <a:off x="2538786" y="2084669"/>
                <a:ext cx="5776657" cy="2816344"/>
              </a:xfrm>
              <a:prstGeom prst="rect">
                <a:avLst/>
              </a:prstGeom>
            </p:spPr>
          </p:pic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77B92653-49F5-45D6-9114-225C3B7AB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2183" y="3088478"/>
                <a:ext cx="381000" cy="4043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08B69138-09EE-4373-84F6-466481BCF4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9926" y="3083741"/>
                <a:ext cx="1632257" cy="4996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igura a mano libera: forma 14">
                <a:extLst>
                  <a:ext uri="{FF2B5EF4-FFF2-40B4-BE49-F238E27FC236}">
                    <a16:creationId xmlns:a16="http://schemas.microsoft.com/office/drawing/2014/main" id="{4B77E40B-6D6E-4B9D-BF76-0420EE46AF3E}"/>
                  </a:ext>
                </a:extLst>
              </p:cNvPr>
              <p:cNvSpPr/>
              <p:nvPr/>
            </p:nvSpPr>
            <p:spPr>
              <a:xfrm>
                <a:off x="5589926" y="2900898"/>
                <a:ext cx="609600" cy="472440"/>
              </a:xfrm>
              <a:custGeom>
                <a:avLst/>
                <a:gdLst>
                  <a:gd name="connsiteX0" fmla="*/ 0 w 609600"/>
                  <a:gd name="connsiteY0" fmla="*/ 0 h 472440"/>
                  <a:gd name="connsiteX1" fmla="*/ 350520 w 609600"/>
                  <a:gd name="connsiteY1" fmla="*/ 198120 h 472440"/>
                  <a:gd name="connsiteX2" fmla="*/ 609600 w 609600"/>
                  <a:gd name="connsiteY2" fmla="*/ 47244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472440">
                    <a:moveTo>
                      <a:pt x="0" y="0"/>
                    </a:moveTo>
                    <a:cubicBezTo>
                      <a:pt x="124460" y="59690"/>
                      <a:pt x="248920" y="119380"/>
                      <a:pt x="350520" y="198120"/>
                    </a:cubicBezTo>
                    <a:cubicBezTo>
                      <a:pt x="452120" y="276860"/>
                      <a:pt x="558800" y="411480"/>
                      <a:pt x="609600" y="47244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A770B35A-28CE-4D5D-9BF0-24019A9A011A}"/>
                      </a:ext>
                    </a:extLst>
                  </p:cNvPr>
                  <p:cNvSpPr txBox="1"/>
                  <p:nvPr/>
                </p:nvSpPr>
                <p:spPr>
                  <a:xfrm>
                    <a:off x="5894726" y="2490258"/>
                    <a:ext cx="349455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oMath>
                      </m:oMathPara>
                    </a14:m>
                    <a:endParaRPr lang="it-IT" sz="4000" b="1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A770B35A-28CE-4D5D-9BF0-24019A9A01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4726" y="2490258"/>
                    <a:ext cx="349455" cy="4924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ttangolo 17">
                    <a:extLst>
                      <a:ext uri="{FF2B5EF4-FFF2-40B4-BE49-F238E27FC236}">
                        <a16:creationId xmlns:a16="http://schemas.microsoft.com/office/drawing/2014/main" id="{1E2D7181-4DDC-49BB-82CF-823EC31D3F3F}"/>
                      </a:ext>
                    </a:extLst>
                  </p:cNvPr>
                  <p:cNvSpPr/>
                  <p:nvPr/>
                </p:nvSpPr>
                <p:spPr>
                  <a:xfrm>
                    <a:off x="7338893" y="2798370"/>
                    <a:ext cx="502061" cy="5754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it-IT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oMath>
                      </m:oMathPara>
                    </a14:m>
                    <a:endParaRPr lang="it-IT" b="1" dirty="0"/>
                  </a:p>
                </p:txBody>
              </p:sp>
            </mc:Choice>
            <mc:Fallback xmlns="">
              <p:sp>
                <p:nvSpPr>
                  <p:cNvPr id="18" name="Rettangolo 17">
                    <a:extLst>
                      <a:ext uri="{FF2B5EF4-FFF2-40B4-BE49-F238E27FC236}">
                        <a16:creationId xmlns:a16="http://schemas.microsoft.com/office/drawing/2014/main" id="{1E2D7181-4DDC-49BB-82CF-823EC31D3F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8893" y="2798370"/>
                    <a:ext cx="502061" cy="5754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ttangolo 18">
                    <a:extLst>
                      <a:ext uri="{FF2B5EF4-FFF2-40B4-BE49-F238E27FC236}">
                        <a16:creationId xmlns:a16="http://schemas.microsoft.com/office/drawing/2014/main" id="{51673DB2-6A6B-48B1-B3A7-43FE330F5385}"/>
                      </a:ext>
                    </a:extLst>
                  </p:cNvPr>
                  <p:cNvSpPr/>
                  <p:nvPr/>
                </p:nvSpPr>
                <p:spPr>
                  <a:xfrm>
                    <a:off x="6294131" y="2788563"/>
                    <a:ext cx="497251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oMath>
                      </m:oMathPara>
                    </a14:m>
                    <a:endParaRPr lang="it-IT" b="1" dirty="0"/>
                  </a:p>
                </p:txBody>
              </p:sp>
            </mc:Choice>
            <mc:Fallback xmlns="">
              <p:sp>
                <p:nvSpPr>
                  <p:cNvPr id="19" name="Rettangolo 18">
                    <a:extLst>
                      <a:ext uri="{FF2B5EF4-FFF2-40B4-BE49-F238E27FC236}">
                        <a16:creationId xmlns:a16="http://schemas.microsoft.com/office/drawing/2014/main" id="{51673DB2-6A6B-48B1-B3A7-43FE330F53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4131" y="2788563"/>
                    <a:ext cx="497251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66F3ED3B-178D-42BE-BC33-019637B16F53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483" y="4100917"/>
                    <a:ext cx="2667000" cy="6799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LINEA DI FORZA DEL CAMPO ELETTRICO </a:t>
                    </a: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66F3ED3B-178D-42BE-BC33-019637B16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35483" y="4100917"/>
                    <a:ext cx="2667000" cy="6799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59" t="-5405" b="-144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Connettore a gomito 21">
                <a:extLst>
                  <a:ext uri="{FF2B5EF4-FFF2-40B4-BE49-F238E27FC236}">
                    <a16:creationId xmlns:a16="http://schemas.microsoft.com/office/drawing/2014/main" id="{4BE7CC21-5C94-4A69-B988-47F7FE9F68E5}"/>
                  </a:ext>
                </a:extLst>
              </p:cNvPr>
              <p:cNvCxnSpPr/>
              <p:nvPr/>
            </p:nvCxnSpPr>
            <p:spPr>
              <a:xfrm>
                <a:off x="7669977" y="4090362"/>
                <a:ext cx="965506" cy="35052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6606F40-B4E0-4B21-8E8C-C5977E47814A}"/>
                </a:ext>
              </a:extLst>
            </p:cNvPr>
            <p:cNvSpPr txBox="1"/>
            <p:nvPr/>
          </p:nvSpPr>
          <p:spPr>
            <a:xfrm>
              <a:off x="8335401" y="33733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36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288A5C7-F360-4F33-ACCA-BE0E957B4D92}"/>
                  </a:ext>
                </a:extLst>
              </p:cNvPr>
              <p:cNvSpPr txBox="1"/>
              <p:nvPr/>
            </p:nvSpPr>
            <p:spPr>
              <a:xfrm>
                <a:off x="154992" y="2114666"/>
                <a:ext cx="7193957" cy="411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La risultante delle forze agenti sul dipolo è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288A5C7-F360-4F33-ACCA-BE0E957B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92" y="2114666"/>
                <a:ext cx="7193957" cy="411972"/>
              </a:xfrm>
              <a:prstGeom prst="rect">
                <a:avLst/>
              </a:prstGeom>
              <a:blipFill>
                <a:blip r:embed="rId2"/>
                <a:stretch>
                  <a:fillRect l="-677" t="-20896" b="-238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25CB242-2DA5-4FB7-BA42-839EDC64C8A2}"/>
                  </a:ext>
                </a:extLst>
              </p:cNvPr>
              <p:cNvSpPr txBox="1"/>
              <p:nvPr/>
            </p:nvSpPr>
            <p:spPr>
              <a:xfrm>
                <a:off x="4400509" y="3276415"/>
                <a:ext cx="7198766" cy="1077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/>
              </a:p>
              <a:p>
                <a:r>
                  <a:rPr lang="it-IT" dirty="0"/>
                  <a:t>  </a:t>
                </a:r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</m:e>
                    </m:d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25CB242-2DA5-4FB7-BA42-839EDC64C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09" y="3276415"/>
                <a:ext cx="7198766" cy="1077987"/>
              </a:xfrm>
              <a:prstGeom prst="rect">
                <a:avLst/>
              </a:prstGeom>
              <a:blipFill>
                <a:blip r:embed="rId3"/>
                <a:stretch>
                  <a:fillRect t="-12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BDAB784-D652-49BE-AB26-FC38F3CEE4E1}"/>
                  </a:ext>
                </a:extLst>
              </p:cNvPr>
              <p:cNvSpPr txBox="1"/>
              <p:nvPr/>
            </p:nvSpPr>
            <p:spPr>
              <a:xfrm>
                <a:off x="1817057" y="5761661"/>
                <a:ext cx="743754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|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𝑝𝐸𝑐𝑜𝑠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𝑒𝑛𝑒𝑟𝑔𝑖𝑎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𝑝𝑜𝑡𝑒𝑛𝑧𝑖𝑎𝑙𝑒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𝑑𝑖𝑝𝑜𝑙𝑜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𝑒𝑙𝑒𝑡𝑡𝑟𝑖𝑐𝑜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BDAB784-D652-49BE-AB26-FC38F3CEE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57" y="5761661"/>
                <a:ext cx="7437549" cy="310598"/>
              </a:xfrm>
              <a:prstGeom prst="rect">
                <a:avLst/>
              </a:prstGeom>
              <a:blipFill>
                <a:blip r:embed="rId6"/>
                <a:stretch>
                  <a:fillRect l="-492" t="-29412" r="-656"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995F79F-6132-43A5-B23E-2932330345F1}"/>
                  </a:ext>
                </a:extLst>
              </p:cNvPr>
              <p:cNvSpPr txBox="1"/>
              <p:nvPr/>
            </p:nvSpPr>
            <p:spPr>
              <a:xfrm>
                <a:off x="154992" y="2477142"/>
                <a:ext cx="8868793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Se d è molto piccolo, il campo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dirty="0"/>
                  <a:t> varia poco tra le posizioni A e B ma la risultante delle forze è sempre diversa da zero (se pur di poco)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995F79F-6132-43A5-B23E-293233034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92" y="2477142"/>
                <a:ext cx="8868793" cy="679930"/>
              </a:xfrm>
              <a:prstGeom prst="rect">
                <a:avLst/>
              </a:prstGeom>
              <a:blipFill>
                <a:blip r:embed="rId7"/>
                <a:stretch>
                  <a:fillRect l="-550" r="-206" b="-13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B7398C80-BE5E-4742-A0BA-69A10F614063}"/>
              </a:ext>
            </a:extLst>
          </p:cNvPr>
          <p:cNvSpPr/>
          <p:nvPr/>
        </p:nvSpPr>
        <p:spPr>
          <a:xfrm>
            <a:off x="3587077" y="3297606"/>
            <a:ext cx="452761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BB5D8B-380C-4FB8-988B-6352DCA0D70F}"/>
              </a:ext>
            </a:extLst>
          </p:cNvPr>
          <p:cNvSpPr txBox="1"/>
          <p:nvPr/>
        </p:nvSpPr>
        <p:spPr>
          <a:xfrm>
            <a:off x="3063731" y="4509044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oppure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D9102432-8F79-4C62-B839-FD81DEC7659D}"/>
                  </a:ext>
                </a:extLst>
              </p:cNvPr>
              <p:cNvSpPr/>
              <p:nvPr/>
            </p:nvSpPr>
            <p:spPr>
              <a:xfrm>
                <a:off x="4170042" y="4494873"/>
                <a:ext cx="3783600" cy="432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𝑔𝑟𝑎𝑑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𝑔𝑟𝑎𝑑</m:t>
                          </m:r>
                        </m:e>
                      </m:acc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D9102432-8F79-4C62-B839-FD81DEC76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042" y="4494873"/>
                <a:ext cx="3783600" cy="432554"/>
              </a:xfrm>
              <a:prstGeom prst="rect">
                <a:avLst/>
              </a:prstGeom>
              <a:blipFill>
                <a:blip r:embed="rId8"/>
                <a:stretch>
                  <a:fillRect t="-18310" b="-84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309D1015-00FF-4BE6-A6A0-89B938B80FB9}"/>
              </a:ext>
            </a:extLst>
          </p:cNvPr>
          <p:cNvGrpSpPr/>
          <p:nvPr/>
        </p:nvGrpSpPr>
        <p:grpSpPr>
          <a:xfrm>
            <a:off x="2091289" y="5091218"/>
            <a:ext cx="6798711" cy="410305"/>
            <a:chOff x="2091289" y="5091218"/>
            <a:chExt cx="6798711" cy="4103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6D8D854B-7FE1-4882-A4A4-C093E0B9AA02}"/>
                    </a:ext>
                  </a:extLst>
                </p:cNvPr>
                <p:cNvSpPr txBox="1"/>
                <p:nvPr/>
              </p:nvSpPr>
              <p:spPr>
                <a:xfrm>
                  <a:off x="4693811" y="5137982"/>
                  <a:ext cx="1514774" cy="340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𝑔𝑟𝑎𝑑</m:t>
                            </m:r>
                          </m:e>
                        </m:acc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acc>
                              <m:accPr>
                                <m:chr m:val="⃗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6D8D854B-7FE1-4882-A4A4-C093E0B9AA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3811" y="5137982"/>
                  <a:ext cx="1514774" cy="340221"/>
                </a:xfrm>
                <a:prstGeom prst="rect">
                  <a:avLst/>
                </a:prstGeom>
                <a:blipFill>
                  <a:blip r:embed="rId9"/>
                  <a:stretch>
                    <a:fillRect l="-3629" t="-37500" r="-6452" b="-232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9418A8AF-99C0-40FB-91F8-0D8E50963455}"/>
                    </a:ext>
                  </a:extLst>
                </p:cNvPr>
                <p:cNvSpPr/>
                <p:nvPr/>
              </p:nvSpPr>
              <p:spPr>
                <a:xfrm>
                  <a:off x="7227886" y="5091218"/>
                  <a:ext cx="1544012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=−</m:t>
                        </m:r>
                        <m:acc>
                          <m:accPr>
                            <m:chr m:val="⃗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𝑔𝑟𝑎𝑑</m:t>
                            </m:r>
                          </m:e>
                        </m:acc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Rettangolo 4">
                  <a:extLst>
                    <a:ext uri="{FF2B5EF4-FFF2-40B4-BE49-F238E27FC236}">
                      <a16:creationId xmlns:a16="http://schemas.microsoft.com/office/drawing/2014/main" id="{9418A8AF-99C0-40FB-91F8-0D8E509634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886" y="5091218"/>
                  <a:ext cx="1544012" cy="410305"/>
                </a:xfrm>
                <a:prstGeom prst="rect">
                  <a:avLst/>
                </a:prstGeom>
                <a:blipFill>
                  <a:blip r:embed="rId10"/>
                  <a:stretch>
                    <a:fillRect t="-20896" b="-134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C7E5C59-D811-400B-890B-0134CDFD3B8E}"/>
                </a:ext>
              </a:extLst>
            </p:cNvPr>
            <p:cNvSpPr txBox="1"/>
            <p:nvPr/>
          </p:nvSpPr>
          <p:spPr>
            <a:xfrm>
              <a:off x="2091289" y="5091218"/>
              <a:ext cx="6798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In definitiva si ha:                                                   ma                       </a:t>
              </a:r>
            </a:p>
          </p:txBody>
        </p:sp>
      </p:grp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431ED5B2-335E-46E2-92E6-34E139FBE3C6}"/>
              </a:ext>
            </a:extLst>
          </p:cNvPr>
          <p:cNvSpPr/>
          <p:nvPr/>
        </p:nvSpPr>
        <p:spPr>
          <a:xfrm>
            <a:off x="916022" y="5841481"/>
            <a:ext cx="452761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EABB9C93-1094-4B99-B3CA-ABE0D1184098}"/>
              </a:ext>
            </a:extLst>
          </p:cNvPr>
          <p:cNvGrpSpPr/>
          <p:nvPr/>
        </p:nvGrpSpPr>
        <p:grpSpPr>
          <a:xfrm>
            <a:off x="7302873" y="49966"/>
            <a:ext cx="3940528" cy="2128957"/>
            <a:chOff x="3017312" y="186007"/>
            <a:chExt cx="3670895" cy="2057585"/>
          </a:xfrm>
        </p:grpSpPr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E4289061-D74D-4DEF-84DE-714C5E8FE755}"/>
                </a:ext>
              </a:extLst>
            </p:cNvPr>
            <p:cNvCxnSpPr/>
            <p:nvPr/>
          </p:nvCxnSpPr>
          <p:spPr>
            <a:xfrm flipV="1">
              <a:off x="4119236" y="568171"/>
              <a:ext cx="1020935" cy="1376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7399B7C1-CEF4-4963-A148-8AC093CA18C6}"/>
                </a:ext>
              </a:extLst>
            </p:cNvPr>
            <p:cNvCxnSpPr/>
            <p:nvPr/>
          </p:nvCxnSpPr>
          <p:spPr>
            <a:xfrm>
              <a:off x="3275860" y="1362309"/>
              <a:ext cx="30983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Arco 16">
              <a:extLst>
                <a:ext uri="{FF2B5EF4-FFF2-40B4-BE49-F238E27FC236}">
                  <a16:creationId xmlns:a16="http://schemas.microsoft.com/office/drawing/2014/main" id="{20A406F7-45A7-48AC-8E02-36226FFC6EAE}"/>
                </a:ext>
              </a:extLst>
            </p:cNvPr>
            <p:cNvSpPr/>
            <p:nvPr/>
          </p:nvSpPr>
          <p:spPr>
            <a:xfrm>
              <a:off x="4424023" y="1260362"/>
              <a:ext cx="452599" cy="569842"/>
            </a:xfrm>
            <a:prstGeom prst="arc">
              <a:avLst>
                <a:gd name="adj1" fmla="val 16200000"/>
                <a:gd name="adj2" fmla="val 1870562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EC9BA3E1-EC93-432D-AD8B-522FD31FB71E}"/>
                    </a:ext>
                  </a:extLst>
                </p:cNvPr>
                <p:cNvSpPr txBox="1"/>
                <p:nvPr/>
              </p:nvSpPr>
              <p:spPr>
                <a:xfrm>
                  <a:off x="4777340" y="1118738"/>
                  <a:ext cx="116314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it-IT" sz="1100" dirty="0"/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EC9BA3E1-EC93-432D-AD8B-522FD31FB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7340" y="1118738"/>
                  <a:ext cx="116314" cy="169277"/>
                </a:xfrm>
                <a:prstGeom prst="rect">
                  <a:avLst/>
                </a:prstGeom>
                <a:blipFill>
                  <a:blip r:embed="rId11"/>
                  <a:stretch>
                    <a:fillRect l="-30000" r="-20000" b="-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0ED40CDC-3814-4C88-84B8-FE094757D344}"/>
                </a:ext>
              </a:extLst>
            </p:cNvPr>
            <p:cNvCxnSpPr>
              <a:cxnSpLocks/>
            </p:cNvCxnSpPr>
            <p:nvPr/>
          </p:nvCxnSpPr>
          <p:spPr>
            <a:xfrm>
              <a:off x="5140171" y="568171"/>
              <a:ext cx="4938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7C76F263-4E78-4F69-B520-DA34B02F5E0C}"/>
                </a:ext>
              </a:extLst>
            </p:cNvPr>
            <p:cNvCxnSpPr/>
            <p:nvPr/>
          </p:nvCxnSpPr>
          <p:spPr>
            <a:xfrm flipH="1">
              <a:off x="3666637" y="1944210"/>
              <a:ext cx="452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ttangolo 24">
                  <a:extLst>
                    <a:ext uri="{FF2B5EF4-FFF2-40B4-BE49-F238E27FC236}">
                      <a16:creationId xmlns:a16="http://schemas.microsoft.com/office/drawing/2014/main" id="{C0519AF9-FFED-4E4F-81BC-293327BBA485}"/>
                    </a:ext>
                  </a:extLst>
                </p:cNvPr>
                <p:cNvSpPr/>
                <p:nvPr/>
              </p:nvSpPr>
              <p:spPr>
                <a:xfrm>
                  <a:off x="5526820" y="253749"/>
                  <a:ext cx="847347" cy="2994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2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it-IT" sz="1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𝑞</m:t>
                        </m:r>
                        <m:acc>
                          <m:accPr>
                            <m:chr m:val="⃗"/>
                            <m:ctrlPr>
                              <a:rPr lang="it-IT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sz="1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5" name="Rettangolo 24">
                  <a:extLst>
                    <a:ext uri="{FF2B5EF4-FFF2-40B4-BE49-F238E27FC236}">
                      <a16:creationId xmlns:a16="http://schemas.microsoft.com/office/drawing/2014/main" id="{C0519AF9-FFED-4E4F-81BC-293327BBA4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820" y="253749"/>
                  <a:ext cx="847347" cy="29944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ttangolo 25">
                  <a:extLst>
                    <a:ext uri="{FF2B5EF4-FFF2-40B4-BE49-F238E27FC236}">
                      <a16:creationId xmlns:a16="http://schemas.microsoft.com/office/drawing/2014/main" id="{A9A76EB6-9A2F-4901-BEB4-F87B27F887C3}"/>
                    </a:ext>
                  </a:extLst>
                </p:cNvPr>
                <p:cNvSpPr/>
                <p:nvPr/>
              </p:nvSpPr>
              <p:spPr>
                <a:xfrm>
                  <a:off x="3017312" y="1961399"/>
                  <a:ext cx="875624" cy="2821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sz="1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1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it-IT" sz="11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  <m:r>
                          <a:rPr lang="it-IT" sz="110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it-IT" sz="1100" i="1">
                            <a:latin typeface="Cambria Math" panose="02040503050406030204" pitchFamily="18" charset="0"/>
                          </a:rPr>
                          <m:t>𝑞</m:t>
                        </m:r>
                        <m:acc>
                          <m:accPr>
                            <m:chr m:val="⃗"/>
                            <m:ctrlPr>
                              <a:rPr lang="it-IT" sz="1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1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sz="11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it-IT" sz="1100" dirty="0"/>
                </a:p>
              </p:txBody>
            </p:sp>
          </mc:Choice>
          <mc:Fallback xmlns="">
            <p:sp>
              <p:nvSpPr>
                <p:cNvPr id="26" name="Rettangolo 25">
                  <a:extLst>
                    <a:ext uri="{FF2B5EF4-FFF2-40B4-BE49-F238E27FC236}">
                      <a16:creationId xmlns:a16="http://schemas.microsoft.com/office/drawing/2014/main" id="{A9A76EB6-9A2F-4901-BEB4-F87B27F887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312" y="1961399"/>
                  <a:ext cx="875624" cy="2821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B5E7283E-E05C-429A-A421-1D9A1A6BE499}"/>
                </a:ext>
              </a:extLst>
            </p:cNvPr>
            <p:cNvSpPr txBox="1"/>
            <p:nvPr/>
          </p:nvSpPr>
          <p:spPr>
            <a:xfrm>
              <a:off x="4043849" y="1872253"/>
              <a:ext cx="351228" cy="356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-q</a:t>
              </a: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061BC590-8A23-4FF0-A862-E1A73B0A24A9}"/>
                </a:ext>
              </a:extLst>
            </p:cNvPr>
            <p:cNvSpPr/>
            <p:nvPr/>
          </p:nvSpPr>
          <p:spPr>
            <a:xfrm>
              <a:off x="4784700" y="186007"/>
              <a:ext cx="393041" cy="3569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/>
                <a:t>+q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ttangolo 28">
                  <a:extLst>
                    <a:ext uri="{FF2B5EF4-FFF2-40B4-BE49-F238E27FC236}">
                      <a16:creationId xmlns:a16="http://schemas.microsoft.com/office/drawing/2014/main" id="{D8D9E84B-FD64-4877-B2A3-646488223C1C}"/>
                    </a:ext>
                  </a:extLst>
                </p:cNvPr>
                <p:cNvSpPr/>
                <p:nvPr/>
              </p:nvSpPr>
              <p:spPr>
                <a:xfrm>
                  <a:off x="4366543" y="1001470"/>
                  <a:ext cx="302967" cy="2866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sz="11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1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it-IT" sz="1100" dirty="0"/>
                </a:p>
              </p:txBody>
            </p:sp>
          </mc:Choice>
          <mc:Fallback xmlns="">
            <p:sp>
              <p:nvSpPr>
                <p:cNvPr id="29" name="Rettangolo 28">
                  <a:extLst>
                    <a:ext uri="{FF2B5EF4-FFF2-40B4-BE49-F238E27FC236}">
                      <a16:creationId xmlns:a16="http://schemas.microsoft.com/office/drawing/2014/main" id="{D8D9E84B-FD64-4877-B2A3-646488223C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6543" y="1001470"/>
                  <a:ext cx="302967" cy="286682"/>
                </a:xfrm>
                <a:prstGeom prst="rect">
                  <a:avLst/>
                </a:prstGeom>
                <a:blipFill>
                  <a:blip r:embed="rId14"/>
                  <a:stretch>
                    <a:fillRect t="-4167" r="-943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7B8F1C44-90ED-45BA-A6DE-209ECEFCE498}"/>
                    </a:ext>
                  </a:extLst>
                </p:cNvPr>
                <p:cNvSpPr txBox="1"/>
                <p:nvPr/>
              </p:nvSpPr>
              <p:spPr>
                <a:xfrm>
                  <a:off x="6481997" y="1203376"/>
                  <a:ext cx="206210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7B8F1C44-90ED-45BA-A6DE-209ECEFCE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997" y="1203376"/>
                  <a:ext cx="206210" cy="310598"/>
                </a:xfrm>
                <a:prstGeom prst="rect">
                  <a:avLst/>
                </a:prstGeom>
                <a:blipFill>
                  <a:blip r:embed="rId15"/>
                  <a:stretch>
                    <a:fillRect l="-19444" r="-22222" b="-188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264B7591-8C23-48BC-AAD6-7B365EA677EE}"/>
                </a:ext>
              </a:extLst>
            </p:cNvPr>
            <p:cNvSpPr/>
            <p:nvPr/>
          </p:nvSpPr>
          <p:spPr>
            <a:xfrm>
              <a:off x="4096376" y="1928102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41E3BD77-8F11-4D66-B80C-95EB08CE6D0F}"/>
                </a:ext>
              </a:extLst>
            </p:cNvPr>
            <p:cNvSpPr/>
            <p:nvPr/>
          </p:nvSpPr>
          <p:spPr>
            <a:xfrm>
              <a:off x="5100564" y="55319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93646EE2-882D-49C9-8882-569E5349075E}"/>
                </a:ext>
              </a:extLst>
            </p:cNvPr>
            <p:cNvSpPr txBox="1"/>
            <p:nvPr/>
          </p:nvSpPr>
          <p:spPr>
            <a:xfrm>
              <a:off x="4236911" y="1777427"/>
              <a:ext cx="45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A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3375E6A6-DF4C-4A06-8432-C173770D9976}"/>
                </a:ext>
              </a:extLst>
            </p:cNvPr>
            <p:cNvSpPr txBox="1"/>
            <p:nvPr/>
          </p:nvSpPr>
          <p:spPr>
            <a:xfrm>
              <a:off x="4861594" y="478487"/>
              <a:ext cx="3014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/>
                <a:t>B</a:t>
              </a:r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44636A2F-0181-47E8-9819-552947337C05}"/>
              </a:ext>
            </a:extLst>
          </p:cNvPr>
          <p:cNvSpPr/>
          <p:nvPr/>
        </p:nvSpPr>
        <p:spPr>
          <a:xfrm>
            <a:off x="331285" y="350301"/>
            <a:ext cx="4244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Dipolo elettrico in un campo non uniforme:</a:t>
            </a:r>
          </a:p>
        </p:txBody>
      </p:sp>
    </p:spTree>
    <p:extLst>
      <p:ext uri="{BB962C8B-B14F-4D97-AF65-F5344CB8AC3E}">
        <p14:creationId xmlns:p14="http://schemas.microsoft.com/office/powerpoint/2010/main" val="2124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 animBg="1"/>
      <p:bldP spid="9" grpId="0"/>
      <p:bldP spid="10" grpId="0"/>
      <p:bldP spid="12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6D8899-9B33-4372-BD89-9BE2783D4A38}"/>
              </a:ext>
            </a:extLst>
          </p:cNvPr>
          <p:cNvSpPr txBox="1"/>
          <p:nvPr/>
        </p:nvSpPr>
        <p:spPr>
          <a:xfrm>
            <a:off x="3406140" y="243840"/>
            <a:ext cx="6385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/>
                </a:solidFill>
              </a:rPr>
              <a:t>MOMENTO RISULTANTE DEL DIPOLO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2A4B9FF-855C-43C6-B33B-D7A8EE626D7C}"/>
                  </a:ext>
                </a:extLst>
              </p:cNvPr>
              <p:cNvSpPr txBox="1"/>
              <p:nvPr/>
            </p:nvSpPr>
            <p:spPr>
              <a:xfrm>
                <a:off x="1005840" y="975360"/>
                <a:ext cx="11186160" cy="956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LE FORZE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𝐸𝐷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SIA NEL CASO DI CAMPO UNIFORME CHE NON UNIFORME FORMANO UNA COPPIA DI BRACCIO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2A4B9FF-855C-43C6-B33B-D7A8EE62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975360"/>
                <a:ext cx="11186160" cy="956929"/>
              </a:xfrm>
              <a:prstGeom prst="rect">
                <a:avLst/>
              </a:prstGeom>
              <a:blipFill>
                <a:blip r:embed="rId2"/>
                <a:stretch>
                  <a:fillRect l="-4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9C25B9D3-CA22-497B-8F67-3735BC2DCC4E}"/>
              </a:ext>
            </a:extLst>
          </p:cNvPr>
          <p:cNvSpPr/>
          <p:nvPr/>
        </p:nvSpPr>
        <p:spPr>
          <a:xfrm>
            <a:off x="2883166" y="1993181"/>
            <a:ext cx="495300" cy="186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928660B9-F95D-4DCE-89A4-F349748970D8}"/>
                  </a:ext>
                </a:extLst>
              </p:cNvPr>
              <p:cNvSpPr/>
              <p:nvPr/>
            </p:nvSpPr>
            <p:spPr>
              <a:xfrm>
                <a:off x="3702651" y="1864330"/>
                <a:ext cx="63739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it-IT" sz="24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𝐹𝑏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𝐸𝑑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𝑞𝑑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𝑝𝐸𝑠𝑖𝑛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928660B9-F95D-4DCE-89A4-F34974897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51" y="1864330"/>
                <a:ext cx="6373989" cy="461665"/>
              </a:xfrm>
              <a:prstGeom prst="rect">
                <a:avLst/>
              </a:prstGeom>
              <a:blipFill>
                <a:blip r:embed="rId3"/>
                <a:stretch>
                  <a:fillRect t="-19737" b="-17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779AD52-4DEC-4B05-B93D-31C3F96973DF}"/>
                  </a:ext>
                </a:extLst>
              </p:cNvPr>
              <p:cNvSpPr txBox="1"/>
              <p:nvPr/>
            </p:nvSpPr>
            <p:spPr>
              <a:xfrm>
                <a:off x="1203960" y="2899341"/>
                <a:ext cx="10031307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TENUTO CONTO CHE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⊥ 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⊥ 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dirty="0"/>
                  <a:t>  E CHE LE FORZE TENDONO A DISPORRE IL DIPOLO // AL CAMPO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dirty="0"/>
                  <a:t> </a:t>
                </a:r>
              </a:p>
              <a:p>
                <a:r>
                  <a:rPr lang="it-IT" dirty="0"/>
                  <a:t>(CONDIZIONE DI MINIMA ENERGIA)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779AD52-4DEC-4B05-B93D-31C3F969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960" y="2899341"/>
                <a:ext cx="10031307" cy="679930"/>
              </a:xfrm>
              <a:prstGeom prst="rect">
                <a:avLst/>
              </a:prstGeom>
              <a:blipFill>
                <a:blip r:embed="rId4"/>
                <a:stretch>
                  <a:fillRect l="-547" t="-7207" b="-14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48F4EF21-8CC4-431D-87A8-A78DC350609C}"/>
              </a:ext>
            </a:extLst>
          </p:cNvPr>
          <p:cNvSpPr txBox="1"/>
          <p:nvPr/>
        </p:nvSpPr>
        <p:spPr>
          <a:xfrm>
            <a:off x="2925765" y="4119498"/>
            <a:ext cx="138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OTTIENE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C8749A-A8A0-4098-BB40-6E6F9FD6B349}"/>
              </a:ext>
            </a:extLst>
          </p:cNvPr>
          <p:cNvSpPr txBox="1"/>
          <p:nvPr/>
        </p:nvSpPr>
        <p:spPr>
          <a:xfrm>
            <a:off x="1910617" y="5226252"/>
            <a:ext cx="883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ESPRESSIONE CHE RAPPRESENTA L’AZIONE MECCANICA CHE SI ESERCITA SUL DIPOLO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66C296AD-EBFD-48FD-806C-62179C1C6649}"/>
                  </a:ext>
                </a:extLst>
              </p:cNvPr>
              <p:cNvSpPr/>
              <p:nvPr/>
            </p:nvSpPr>
            <p:spPr>
              <a:xfrm>
                <a:off x="4928976" y="3986045"/>
                <a:ext cx="2118913" cy="644664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it-IT" sz="3200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it-IT" sz="3200" i="0">
                          <a:latin typeface="Cambria Math" panose="02040503050406030204" pitchFamily="18" charset="0"/>
                        </a:rPr>
                        <m:t>∧ 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66C296AD-EBFD-48FD-806C-62179C1C6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976" y="3986045"/>
                <a:ext cx="2118913" cy="644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D777FD91-F4C7-499F-838A-77B67262CDA8}"/>
              </a:ext>
            </a:extLst>
          </p:cNvPr>
          <p:cNvGrpSpPr/>
          <p:nvPr/>
        </p:nvGrpSpPr>
        <p:grpSpPr>
          <a:xfrm>
            <a:off x="7432040" y="1827450"/>
            <a:ext cx="1649730" cy="928329"/>
            <a:chOff x="7863840" y="1808138"/>
            <a:chExt cx="1649730" cy="928329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9F638658-62F3-4BBC-84B6-7DAE48848186}"/>
                </a:ext>
              </a:extLst>
            </p:cNvPr>
            <p:cNvSpPr/>
            <p:nvPr/>
          </p:nvSpPr>
          <p:spPr>
            <a:xfrm>
              <a:off x="7863840" y="1808138"/>
              <a:ext cx="472440" cy="574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Freccia circolare in su 16">
              <a:extLst>
                <a:ext uri="{FF2B5EF4-FFF2-40B4-BE49-F238E27FC236}">
                  <a16:creationId xmlns:a16="http://schemas.microsoft.com/office/drawing/2014/main" id="{6838B71E-E7DB-49AF-A8A0-9946BE5C6894}"/>
                </a:ext>
              </a:extLst>
            </p:cNvPr>
            <p:cNvSpPr/>
            <p:nvPr/>
          </p:nvSpPr>
          <p:spPr>
            <a:xfrm>
              <a:off x="8012430" y="2346088"/>
              <a:ext cx="1501140" cy="390379"/>
            </a:xfrm>
            <a:prstGeom prst="curvedUpArrow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93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8CE5C34-BA49-4C87-951E-9989358A4BC5}"/>
              </a:ext>
            </a:extLst>
          </p:cNvPr>
          <p:cNvSpPr/>
          <p:nvPr/>
        </p:nvSpPr>
        <p:spPr>
          <a:xfrm>
            <a:off x="157902" y="190457"/>
            <a:ext cx="4481830" cy="452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cap="small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il nostro riferimento è in A</a:t>
            </a:r>
            <a:endParaRPr lang="it-IT" sz="2400" cap="small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848D811D-CDEE-46B5-98D2-7167DBD5C70E}"/>
                  </a:ext>
                </a:extLst>
              </p:cNvPr>
              <p:cNvSpPr/>
              <p:nvPr/>
            </p:nvSpPr>
            <p:spPr>
              <a:xfrm>
                <a:off x="3511169" y="877868"/>
                <a:ext cx="4436984" cy="920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2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it-IT" sz="2400" i="0">
                          <a:latin typeface="Cambria Math" panose="02040503050406030204" pitchFamily="18" charset="0"/>
                        </a:rPr>
                        <m:t>∙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it-IT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848D811D-CDEE-46B5-98D2-7167DBD5C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169" y="877868"/>
                <a:ext cx="4436984" cy="9206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34DE6A33-5E71-4B0F-88C5-782A79341719}"/>
              </a:ext>
            </a:extLst>
          </p:cNvPr>
          <p:cNvSpPr/>
          <p:nvPr/>
        </p:nvSpPr>
        <p:spPr>
          <a:xfrm>
            <a:off x="1125091" y="1092781"/>
            <a:ext cx="963725" cy="362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cap="small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Ovvero </a:t>
            </a:r>
            <a:endParaRPr lang="it-IT" cap="small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C5A95DC-80C3-4B3E-AD7A-C284E17DCD4F}"/>
              </a:ext>
            </a:extLst>
          </p:cNvPr>
          <p:cNvSpPr/>
          <p:nvPr/>
        </p:nvSpPr>
        <p:spPr>
          <a:xfrm>
            <a:off x="217029" y="2564959"/>
            <a:ext cx="8620281" cy="72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cap="small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potenziale elettrostatico non è altro che l’energia potenziale per l’unità di carica</a:t>
            </a:r>
            <a:endParaRPr lang="it-IT" sz="2000" cap="small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2B8BA5-CCDD-4923-9A0D-663F0CDBA340}"/>
              </a:ext>
            </a:extLst>
          </p:cNvPr>
          <p:cNvSpPr/>
          <p:nvPr/>
        </p:nvSpPr>
        <p:spPr>
          <a:xfrm>
            <a:off x="8993453" y="830106"/>
            <a:ext cx="1801541" cy="954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cap="small" dirty="0"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Definizione di potenziale elettrostatico</a:t>
            </a:r>
            <a:endParaRPr lang="it-IT" cap="small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52C9A061-99CA-441B-9883-5AE2AC67C7A4}"/>
                  </a:ext>
                </a:extLst>
              </p:cNvPr>
              <p:cNvSpPr/>
              <p:nvPr/>
            </p:nvSpPr>
            <p:spPr>
              <a:xfrm>
                <a:off x="3661893" y="3019146"/>
                <a:ext cx="3314369" cy="734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it-IT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𝐸𝑁𝐸𝑅𝐺𝐼𝐴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𝐶𝐴𝑅𝐼𝐶𝐴</m:t>
                              </m:r>
                            </m:e>
                          </m:d>
                        </m:den>
                      </m:f>
                      <m:r>
                        <a:rPr lang="it-IT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it-IT" sz="2000" i="0">
                          <a:latin typeface="Cambria Math" panose="02040503050406030204" pitchFamily="18" charset="0"/>
                        </a:rPr>
                        <m:t>≡ 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52C9A061-99CA-441B-9883-5AE2AC67C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893" y="3019146"/>
                <a:ext cx="3314369" cy="734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B7E0AFF-E898-4B9C-B38F-A998AB974677}"/>
                  </a:ext>
                </a:extLst>
              </p:cNvPr>
              <p:cNvSpPr/>
              <p:nvPr/>
            </p:nvSpPr>
            <p:spPr>
              <a:xfrm>
                <a:off x="3464344" y="3955044"/>
                <a:ext cx="4558748" cy="734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it-IT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𝐹𝑂𝑅𝑍𝐴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𝐶𝐴𝑅𝐼𝐶𝐴</m:t>
                              </m:r>
                            </m:e>
                          </m:d>
                        </m:den>
                      </m:f>
                      <m:r>
                        <a:rPr lang="it-IT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it-IT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it-IT" sz="2000" i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B7E0AFF-E898-4B9C-B38F-A998AB974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344" y="3955044"/>
                <a:ext cx="4558748" cy="73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AC8EA21B-ED03-4748-809A-E86F0171291E}"/>
                  </a:ext>
                </a:extLst>
              </p:cNvPr>
              <p:cNvSpPr/>
              <p:nvPr/>
            </p:nvSpPr>
            <p:spPr>
              <a:xfrm>
                <a:off x="2652254" y="4105469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AC8EA21B-ED03-4748-809A-E86F01712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254" y="4105469"/>
                <a:ext cx="4379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4B1C8D52-E069-455A-9724-5AC5A614E029}"/>
              </a:ext>
            </a:extLst>
          </p:cNvPr>
          <p:cNvSpPr/>
          <p:nvPr/>
        </p:nvSpPr>
        <p:spPr>
          <a:xfrm>
            <a:off x="7378061" y="3057488"/>
            <a:ext cx="2662011" cy="743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(VOLT)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Unità di misura del potenziale</a:t>
            </a:r>
            <a:endParaRPr lang="it-IT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24B5292-3314-4A38-8492-A14FB9332B4F}"/>
              </a:ext>
            </a:extLst>
          </p:cNvPr>
          <p:cNvSpPr/>
          <p:nvPr/>
        </p:nvSpPr>
        <p:spPr>
          <a:xfrm>
            <a:off x="8023092" y="4134484"/>
            <a:ext cx="3474156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Unità di misura del campo elettrico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CDE299DD-740D-45D7-B57D-488338107D50}"/>
              </a:ext>
            </a:extLst>
          </p:cNvPr>
          <p:cNvSpPr/>
          <p:nvPr/>
        </p:nvSpPr>
        <p:spPr>
          <a:xfrm>
            <a:off x="2652254" y="1100756"/>
            <a:ext cx="647127" cy="311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EF5529AC-E03E-4B42-863C-035642B54CEE}"/>
              </a:ext>
            </a:extLst>
          </p:cNvPr>
          <p:cNvCxnSpPr/>
          <p:nvPr/>
        </p:nvCxnSpPr>
        <p:spPr>
          <a:xfrm flipH="1">
            <a:off x="8181472" y="1314245"/>
            <a:ext cx="560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D47F057-A9A2-4145-84C3-0A686E556A31}"/>
              </a:ext>
            </a:extLst>
          </p:cNvPr>
          <p:cNvCxnSpPr>
            <a:cxnSpLocks/>
          </p:cNvCxnSpPr>
          <p:nvPr/>
        </p:nvCxnSpPr>
        <p:spPr>
          <a:xfrm flipV="1">
            <a:off x="4402318" y="1640264"/>
            <a:ext cx="0" cy="47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46C8B76-3A61-4B08-988E-4327033AD95D}"/>
              </a:ext>
            </a:extLst>
          </p:cNvPr>
          <p:cNvSpPr txBox="1"/>
          <p:nvPr/>
        </p:nvSpPr>
        <p:spPr>
          <a:xfrm>
            <a:off x="3196115" y="2069741"/>
            <a:ext cx="378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In qualsiasi altra posizione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879D2C7-9A38-4C82-A463-89FB5A7F0D4F}"/>
              </a:ext>
            </a:extLst>
          </p:cNvPr>
          <p:cNvGrpSpPr/>
          <p:nvPr/>
        </p:nvGrpSpPr>
        <p:grpSpPr>
          <a:xfrm>
            <a:off x="2088816" y="5508643"/>
            <a:ext cx="7994917" cy="516232"/>
            <a:chOff x="2088816" y="5508643"/>
            <a:chExt cx="7994917" cy="516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70C58C48-98D1-458B-BD4F-9BED7E27E212}"/>
                    </a:ext>
                  </a:extLst>
                </p:cNvPr>
                <p:cNvSpPr/>
                <p:nvPr/>
              </p:nvSpPr>
              <p:spPr>
                <a:xfrm>
                  <a:off x="4313655" y="5508643"/>
                  <a:ext cx="2336473" cy="51623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sz="2400" i="0">
                            <a:latin typeface="Cambria Math" panose="02040503050406030204" pitchFamily="18" charset="0"/>
                          </a:rPr>
                          <m:t>∙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  <m:r>
                          <a:rPr lang="it-IT" sz="2400" i="0">
                            <a:latin typeface="Cambria Math" panose="02040503050406030204" pitchFamily="18" charset="0"/>
                          </a:rPr>
                          <m:t>=−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4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70C58C48-98D1-458B-BD4F-9BED7E27E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655" y="5508643"/>
                  <a:ext cx="2336473" cy="5162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1104820A-17B6-453C-A6D6-67A17BF1B8A9}"/>
                </a:ext>
              </a:extLst>
            </p:cNvPr>
            <p:cNvSpPr/>
            <p:nvPr/>
          </p:nvSpPr>
          <p:spPr>
            <a:xfrm>
              <a:off x="7882430" y="5543755"/>
              <a:ext cx="826637" cy="375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t-I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ovvero</a:t>
              </a:r>
              <a:endPara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reccia a destra 20">
              <a:extLst>
                <a:ext uri="{FF2B5EF4-FFF2-40B4-BE49-F238E27FC236}">
                  <a16:creationId xmlns:a16="http://schemas.microsoft.com/office/drawing/2014/main" id="{94519962-8D3E-45C0-9B5C-B59B64F2E0A3}"/>
                </a:ext>
              </a:extLst>
            </p:cNvPr>
            <p:cNvSpPr/>
            <p:nvPr/>
          </p:nvSpPr>
          <p:spPr>
            <a:xfrm>
              <a:off x="9436606" y="5575692"/>
              <a:ext cx="647127" cy="3116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BA586E1-FDA4-4D89-B8A2-F7D99BC7B9EB}"/>
                </a:ext>
              </a:extLst>
            </p:cNvPr>
            <p:cNvSpPr txBox="1"/>
            <p:nvPr/>
          </p:nvSpPr>
          <p:spPr>
            <a:xfrm>
              <a:off x="2088816" y="5543755"/>
              <a:ext cx="1438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Dalla 2) si ha: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66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6" grpId="0"/>
      <p:bldP spid="7" grpId="0"/>
      <p:bldP spid="8" grpId="0"/>
      <p:bldP spid="9" grpId="0"/>
      <p:bldP spid="11" grpId="0"/>
      <p:bldP spid="13" grpId="0"/>
      <p:bldP spid="15" grpId="0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3D099C-D0D1-4CE3-8E5C-C651CB07AB3A}"/>
              </a:ext>
            </a:extLst>
          </p:cNvPr>
          <p:cNvSpPr txBox="1"/>
          <p:nvPr/>
        </p:nvSpPr>
        <p:spPr>
          <a:xfrm>
            <a:off x="160461" y="114299"/>
            <a:ext cx="97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Che sviluppando il prodotto scalare, in coordinate cartesiane scriveremo come: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ACD9086E-5681-4890-9822-2B6A34979E23}"/>
                  </a:ext>
                </a:extLst>
              </p:cNvPr>
              <p:cNvSpPr/>
              <p:nvPr/>
            </p:nvSpPr>
            <p:spPr>
              <a:xfrm>
                <a:off x="2674426" y="760765"/>
                <a:ext cx="7393434" cy="676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=−( </m:t>
                    </m:r>
                    <m:f>
                      <m:f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it-IT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it-IT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it-IT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ACD9086E-5681-4890-9822-2B6A34979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426" y="760765"/>
                <a:ext cx="7393434" cy="6765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21E1D1A-D008-4E50-BCE3-67CE33021A03}"/>
                  </a:ext>
                </a:extLst>
              </p:cNvPr>
              <p:cNvSpPr/>
              <p:nvPr/>
            </p:nvSpPr>
            <p:spPr>
              <a:xfrm>
                <a:off x="3212119" y="1812100"/>
                <a:ext cx="1589218" cy="67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21E1D1A-D008-4E50-BCE3-67CE33021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119" y="1812100"/>
                <a:ext cx="1589218" cy="677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C8D77901-C59E-4D06-897E-B4FD3EE89C08}"/>
                  </a:ext>
                </a:extLst>
              </p:cNvPr>
              <p:cNvSpPr/>
              <p:nvPr/>
            </p:nvSpPr>
            <p:spPr>
              <a:xfrm>
                <a:off x="5044553" y="1812100"/>
                <a:ext cx="1596784" cy="730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2000" b="0" i="0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C8D77901-C59E-4D06-897E-B4FD3EE89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553" y="1812100"/>
                <a:ext cx="1596784" cy="730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1070F5B5-DECE-4C68-9E72-6DEEC11FD29D}"/>
                  </a:ext>
                </a:extLst>
              </p:cNvPr>
              <p:cNvSpPr/>
              <p:nvPr/>
            </p:nvSpPr>
            <p:spPr>
              <a:xfrm>
                <a:off x="6816355" y="1813748"/>
                <a:ext cx="1618841" cy="677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it-IT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1070F5B5-DECE-4C68-9E72-6DEEC11FD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355" y="1813748"/>
                <a:ext cx="1618841" cy="677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856553-6C35-4A7C-BF7F-6A05D385657C}"/>
              </a:ext>
            </a:extLst>
          </p:cNvPr>
          <p:cNvSpPr txBox="1"/>
          <p:nvPr/>
        </p:nvSpPr>
        <p:spPr>
          <a:xfrm flipH="1">
            <a:off x="160461" y="2700367"/>
            <a:ext cx="561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Che utilizzando l’operatore nabla riscriviamo come: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8D4233B6-9BF1-42EA-BE58-488086B59B95}"/>
                  </a:ext>
                </a:extLst>
              </p:cNvPr>
              <p:cNvSpPr/>
              <p:nvPr/>
            </p:nvSpPr>
            <p:spPr>
              <a:xfrm>
                <a:off x="2976392" y="3510336"/>
                <a:ext cx="3294428" cy="51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</m:e>
                    </m:acc>
                  </m:oMath>
                </a14:m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8D4233B6-9BF1-42EA-BE58-488086B59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92" y="3510336"/>
                <a:ext cx="3294428" cy="5162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po 14">
            <a:extLst>
              <a:ext uri="{FF2B5EF4-FFF2-40B4-BE49-F238E27FC236}">
                <a16:creationId xmlns:a16="http://schemas.microsoft.com/office/drawing/2014/main" id="{4CF68E74-2A18-4ED3-B70C-1B17D47BB59E}"/>
              </a:ext>
            </a:extLst>
          </p:cNvPr>
          <p:cNvGrpSpPr/>
          <p:nvPr/>
        </p:nvGrpSpPr>
        <p:grpSpPr>
          <a:xfrm>
            <a:off x="6739963" y="3583785"/>
            <a:ext cx="3201517" cy="400110"/>
            <a:chOff x="6783971" y="3370619"/>
            <a:chExt cx="2980108" cy="392211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357F625-B03F-4E6F-8351-C782BDFB2E80}"/>
                </a:ext>
              </a:extLst>
            </p:cNvPr>
            <p:cNvSpPr txBox="1"/>
            <p:nvPr/>
          </p:nvSpPr>
          <p:spPr>
            <a:xfrm>
              <a:off x="6783971" y="3370619"/>
              <a:ext cx="2980108" cy="392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dirty="0">
                  <a:latin typeface="Bahnschrift" panose="020B0502040204020203" pitchFamily="34" charset="0"/>
                </a:rPr>
                <a:t>(  Così come                      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3BB23669-1A35-45BE-AB3B-73094C084DE1}"/>
                    </a:ext>
                  </a:extLst>
                </p:cNvPr>
                <p:cNvSpPr txBox="1"/>
                <p:nvPr/>
              </p:nvSpPr>
              <p:spPr>
                <a:xfrm>
                  <a:off x="8291790" y="3386220"/>
                  <a:ext cx="1010539" cy="3383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 dirty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a14:m>
                  <a:r>
                    <a:rPr lang="it-IT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3BB23669-1A35-45BE-AB3B-73094C084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1790" y="3386220"/>
                  <a:ext cx="1010539" cy="338345"/>
                </a:xfrm>
                <a:prstGeom prst="rect">
                  <a:avLst/>
                </a:prstGeom>
                <a:blipFill>
                  <a:blip r:embed="rId7"/>
                  <a:stretch>
                    <a:fillRect l="-7865" t="-39286" r="-2247" b="-53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DDB8BA8-9ED1-42B8-87A6-D5DD68E10755}"/>
              </a:ext>
            </a:extLst>
          </p:cNvPr>
          <p:cNvSpPr txBox="1"/>
          <p:nvPr/>
        </p:nvSpPr>
        <p:spPr>
          <a:xfrm>
            <a:off x="379331" y="4721269"/>
            <a:ext cx="580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Se adottiamo la convenzione di considerare nullo il potenziale elettrostatico che una carica puntiforme produce all’infinito, otteniamo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7477316-674C-4E7D-A2D1-A57346F9AFC1}"/>
                  </a:ext>
                </a:extLst>
              </p:cNvPr>
              <p:cNvSpPr txBox="1"/>
              <p:nvPr/>
            </p:nvSpPr>
            <p:spPr>
              <a:xfrm>
                <a:off x="6446742" y="4923632"/>
                <a:ext cx="123681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7477316-674C-4E7D-A2D1-A57346F9A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742" y="4923632"/>
                <a:ext cx="1236812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AB13BF5-601A-4D51-9354-2461FEFE1D61}"/>
              </a:ext>
            </a:extLst>
          </p:cNvPr>
          <p:cNvSpPr txBox="1"/>
          <p:nvPr/>
        </p:nvSpPr>
        <p:spPr>
          <a:xfrm>
            <a:off x="8435196" y="4721269"/>
            <a:ext cx="2909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Potenziale generato da una carica Q nello spazio circostante</a:t>
            </a:r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F863EF10-4052-4DC6-818C-7D4DFA48983C}"/>
              </a:ext>
            </a:extLst>
          </p:cNvPr>
          <p:cNvSpPr/>
          <p:nvPr/>
        </p:nvSpPr>
        <p:spPr>
          <a:xfrm>
            <a:off x="2008952" y="2014723"/>
            <a:ext cx="570619" cy="285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6DE45E5-C4DA-4C5A-982C-36A22F47DEA2}"/>
              </a:ext>
            </a:extLst>
          </p:cNvPr>
          <p:cNvSpPr/>
          <p:nvPr/>
        </p:nvSpPr>
        <p:spPr>
          <a:xfrm>
            <a:off x="6238924" y="4648930"/>
            <a:ext cx="1778000" cy="1142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2CEE84C4-8B6F-4CDC-BE26-3B19CA1F8442}"/>
              </a:ext>
            </a:extLst>
          </p:cNvPr>
          <p:cNvSpPr/>
          <p:nvPr/>
        </p:nvSpPr>
        <p:spPr>
          <a:xfrm>
            <a:off x="8224742" y="4499941"/>
            <a:ext cx="215515" cy="12914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B14D318B-F1C3-4345-9D10-605572A50A1A}"/>
              </a:ext>
            </a:extLst>
          </p:cNvPr>
          <p:cNvSpPr/>
          <p:nvPr/>
        </p:nvSpPr>
        <p:spPr>
          <a:xfrm>
            <a:off x="2579571" y="760765"/>
            <a:ext cx="1020277" cy="67659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23D91728-AF71-4F81-A195-8A5AB57D0156}"/>
              </a:ext>
            </a:extLst>
          </p:cNvPr>
          <p:cNvSpPr/>
          <p:nvPr/>
        </p:nvSpPr>
        <p:spPr>
          <a:xfrm>
            <a:off x="6213923" y="648080"/>
            <a:ext cx="1326707" cy="89955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85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336D5D8-66AE-41BA-810F-3B86513F2A7D}"/>
              </a:ext>
            </a:extLst>
          </p:cNvPr>
          <p:cNvSpPr/>
          <p:nvPr/>
        </p:nvSpPr>
        <p:spPr>
          <a:xfrm>
            <a:off x="3119655" y="61011"/>
            <a:ext cx="5300810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cap="small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Caso delle distribuzioni continue di carica</a:t>
            </a:r>
            <a:endParaRPr lang="it-IT" sz="2400" cap="smal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F160D35A-F89F-4257-9DC3-6195CD648172}"/>
                  </a:ext>
                </a:extLst>
              </p:cNvPr>
              <p:cNvSpPr/>
              <p:nvPr/>
            </p:nvSpPr>
            <p:spPr>
              <a:xfrm>
                <a:off x="136357" y="3865899"/>
                <a:ext cx="11919285" cy="10936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000" cap="small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fatto che il potenziale sia una funzione scalare rende il suo calcolo meno laborioso del calcolo del campo elettrico. Questo vuol dire che, quando le distribuzioni di carica sono note, è più conveniente prima calcolare il potenziale e poi il campo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i="1" cap="small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000" i="1" cap="small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sz="2000" cap="small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utilizzando la relazione:</a:t>
                </a:r>
                <a:endParaRPr lang="it-IT" sz="2000" cap="small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F160D35A-F89F-4257-9DC3-6195CD648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7" y="3865899"/>
                <a:ext cx="11919285" cy="1093633"/>
              </a:xfrm>
              <a:prstGeom prst="rect">
                <a:avLst/>
              </a:prstGeom>
              <a:blipFill>
                <a:blip r:embed="rId3"/>
                <a:stretch>
                  <a:fillRect l="-256" b="-8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39FBAF4F-1D0D-4FCD-8F4C-FD65B86491BF}"/>
                  </a:ext>
                </a:extLst>
              </p:cNvPr>
              <p:cNvSpPr/>
              <p:nvPr/>
            </p:nvSpPr>
            <p:spPr>
              <a:xfrm>
                <a:off x="4772543" y="5256162"/>
                <a:ext cx="1995033" cy="644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i="0">
                          <a:latin typeface="Cambria Math" panose="02040503050406030204" pitchFamily="18" charset="0"/>
                        </a:rPr>
                        <m:t>= −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3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39FBAF4F-1D0D-4FCD-8F4C-FD65B8649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43" y="5256162"/>
                <a:ext cx="1995033" cy="644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>
            <a:extLst>
              <a:ext uri="{FF2B5EF4-FFF2-40B4-BE49-F238E27FC236}">
                <a16:creationId xmlns:a16="http://schemas.microsoft.com/office/drawing/2014/main" id="{8F9F8A41-EEA9-44C3-8D72-9B4482063B36}"/>
              </a:ext>
            </a:extLst>
          </p:cNvPr>
          <p:cNvSpPr/>
          <p:nvPr/>
        </p:nvSpPr>
        <p:spPr>
          <a:xfrm>
            <a:off x="136357" y="3375293"/>
            <a:ext cx="2177776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OSSERVAZIONE:</a:t>
            </a:r>
            <a:endParaRPr lang="it-I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FCD8D8AF-4411-485A-9FD8-7A92831AC151}"/>
              </a:ext>
            </a:extLst>
          </p:cNvPr>
          <p:cNvGrpSpPr/>
          <p:nvPr/>
        </p:nvGrpSpPr>
        <p:grpSpPr>
          <a:xfrm>
            <a:off x="3436114" y="696714"/>
            <a:ext cx="3221358" cy="2732286"/>
            <a:chOff x="3436114" y="696714"/>
            <a:chExt cx="3221358" cy="2732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ttangolo 1">
                  <a:extLst>
                    <a:ext uri="{FF2B5EF4-FFF2-40B4-BE49-F238E27FC236}">
                      <a16:creationId xmlns:a16="http://schemas.microsoft.com/office/drawing/2014/main" id="{F75E233D-483F-4872-BA7D-0BE2CD265E33}"/>
                    </a:ext>
                  </a:extLst>
                </p:cNvPr>
                <p:cNvSpPr/>
                <p:nvPr/>
              </p:nvSpPr>
              <p:spPr>
                <a:xfrm>
                  <a:off x="4411577" y="696714"/>
                  <a:ext cx="2245895" cy="27322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nary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𝑑𝑉</m:t>
                        </m:r>
                      </m:oMath>
                    </m:oMathPara>
                  </a14:m>
                  <a:endPara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nary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𝑑𝑆</m:t>
                        </m:r>
                      </m:oMath>
                    </m:oMathPara>
                  </a14:m>
                  <a:endPara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nary>
                        <m: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𝑑𝑙</m:t>
                        </m:r>
                      </m:oMath>
                    </m:oMathPara>
                  </a14:m>
                  <a:endPara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Rettangolo 1">
                  <a:extLst>
                    <a:ext uri="{FF2B5EF4-FFF2-40B4-BE49-F238E27FC236}">
                      <a16:creationId xmlns:a16="http://schemas.microsoft.com/office/drawing/2014/main" id="{F75E233D-483F-4872-BA7D-0BE2CD265E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577" y="696714"/>
                  <a:ext cx="2245895" cy="27322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Parentesi graffa aperta 8">
              <a:extLst>
                <a:ext uri="{FF2B5EF4-FFF2-40B4-BE49-F238E27FC236}">
                  <a16:creationId xmlns:a16="http://schemas.microsoft.com/office/drawing/2014/main" id="{7F37FF59-FA6A-47B6-909F-7B490E75373D}"/>
                </a:ext>
              </a:extLst>
            </p:cNvPr>
            <p:cNvSpPr/>
            <p:nvPr/>
          </p:nvSpPr>
          <p:spPr>
            <a:xfrm>
              <a:off x="4133486" y="766011"/>
              <a:ext cx="556181" cy="2353393"/>
            </a:xfrm>
            <a:prstGeom prst="leftBrace">
              <a:avLst>
                <a:gd name="adj1" fmla="val 8333"/>
                <a:gd name="adj2" fmla="val 5120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56076855-6E53-428C-ACC2-94ED4845CF82}"/>
                </a:ext>
              </a:extLst>
            </p:cNvPr>
            <p:cNvSpPr txBox="1"/>
            <p:nvPr/>
          </p:nvSpPr>
          <p:spPr>
            <a:xfrm>
              <a:off x="3436114" y="1829123"/>
              <a:ext cx="4331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46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820B15A-9C20-47D7-A1B7-49E582040874}"/>
              </a:ext>
            </a:extLst>
          </p:cNvPr>
          <p:cNvSpPr/>
          <p:nvPr/>
        </p:nvSpPr>
        <p:spPr>
          <a:xfrm>
            <a:off x="4452027" y="-103914"/>
            <a:ext cx="23848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Esercizio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8FCD749-8717-4DB5-B1C0-7E1B6144281C}"/>
              </a:ext>
            </a:extLst>
          </p:cNvPr>
          <p:cNvSpPr txBox="1"/>
          <p:nvPr/>
        </p:nvSpPr>
        <p:spPr>
          <a:xfrm>
            <a:off x="406592" y="626704"/>
            <a:ext cx="116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Calcolare l’andamento del potenziale generato da due piani paralleli uniformemente carichi con densità </a:t>
            </a:r>
            <a:r>
              <a:rPr lang="el-GR" dirty="0">
                <a:latin typeface="Bahnschrift" panose="020B0502040204020203" pitchFamily="34" charset="0"/>
              </a:rPr>
              <a:t>σ</a:t>
            </a:r>
            <a:r>
              <a:rPr lang="it-IT" dirty="0">
                <a:latin typeface="Bahnschrift" panose="020B0502040204020203" pitchFamily="34" charset="0"/>
              </a:rPr>
              <a:t> e -</a:t>
            </a:r>
            <a:r>
              <a:rPr lang="el-GR" dirty="0">
                <a:latin typeface="Bahnschrift" panose="020B0502040204020203" pitchFamily="34" charset="0"/>
              </a:rPr>
              <a:t>σ</a:t>
            </a:r>
            <a:r>
              <a:rPr lang="it-IT" dirty="0">
                <a:latin typeface="Bahnschrift" panose="020B0502040204020203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CF434CF-9F4C-448C-AEB6-2C64B9107CA8}"/>
                  </a:ext>
                </a:extLst>
              </p:cNvPr>
              <p:cNvSpPr/>
              <p:nvPr/>
            </p:nvSpPr>
            <p:spPr>
              <a:xfrm>
                <a:off x="7076466" y="1573636"/>
                <a:ext cx="1151918" cy="611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dirty="0"/>
                            <m:t>σ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FCF434CF-9F4C-448C-AEB6-2C64B9107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466" y="1573636"/>
                <a:ext cx="1151918" cy="6113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3C5846E8-ACF7-4E18-B012-C46477132BFF}"/>
              </a:ext>
            </a:extLst>
          </p:cNvPr>
          <p:cNvSpPr txBox="1"/>
          <p:nvPr/>
        </p:nvSpPr>
        <p:spPr>
          <a:xfrm>
            <a:off x="1031284" y="324433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Applichiamo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3B475AE-5F89-41F1-8FF2-8E21EDFC6A27}"/>
                  </a:ext>
                </a:extLst>
              </p:cNvPr>
              <p:cNvSpPr txBox="1"/>
              <p:nvPr/>
            </p:nvSpPr>
            <p:spPr>
              <a:xfrm>
                <a:off x="2591094" y="3006147"/>
                <a:ext cx="4286238" cy="833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f>
                            <m:f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dirty="0"/>
                                <m:t>σ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dirty="0"/>
                            <m:t>σ</m:t>
                          </m:r>
                        </m:num>
                        <m:den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dirty="0"/>
                            <m:t>σ</m:t>
                          </m:r>
                        </m:num>
                        <m:den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3B475AE-5F89-41F1-8FF2-8E21EDFC6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4" y="3006147"/>
                <a:ext cx="4286238" cy="8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E1D1C976-2BF6-4EEB-A2AC-5E33691CA63F}"/>
              </a:ext>
            </a:extLst>
          </p:cNvPr>
          <p:cNvSpPr txBox="1"/>
          <p:nvPr/>
        </p:nvSpPr>
        <p:spPr>
          <a:xfrm>
            <a:off x="355458" y="452606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In generale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31B6B8B-864A-4CFB-A49C-C04E7286A901}"/>
                  </a:ext>
                </a:extLst>
              </p:cNvPr>
              <p:cNvSpPr/>
              <p:nvPr/>
            </p:nvSpPr>
            <p:spPr>
              <a:xfrm>
                <a:off x="2544690" y="4418002"/>
                <a:ext cx="2076979" cy="611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dirty="0"/>
                            <m:t>σ</m:t>
                          </m:r>
                        </m:num>
                        <m:den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F31B6B8B-864A-4CFB-A49C-C04E7286A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690" y="4418002"/>
                <a:ext cx="2076979" cy="611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89CFDA8-9BF9-48DA-8501-5B4FDEDCB623}"/>
                  </a:ext>
                </a:extLst>
              </p:cNvPr>
              <p:cNvSpPr txBox="1"/>
              <p:nvPr/>
            </p:nvSpPr>
            <p:spPr>
              <a:xfrm>
                <a:off x="5791341" y="4930377"/>
                <a:ext cx="124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C=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it-IT" dirty="0"/>
                  <a:t>=0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A89CFDA8-9BF9-48DA-8501-5B4FDEDC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341" y="4930377"/>
                <a:ext cx="1249637" cy="369332"/>
              </a:xfrm>
              <a:prstGeom prst="rect">
                <a:avLst/>
              </a:prstGeom>
              <a:blipFill>
                <a:blip r:embed="rId5"/>
                <a:stretch>
                  <a:fillRect l="-3902" t="-10000" r="-3415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70EF61D1-F39A-4A53-A998-A2D05F3A6D3A}"/>
                  </a:ext>
                </a:extLst>
              </p:cNvPr>
              <p:cNvSpPr/>
              <p:nvPr/>
            </p:nvSpPr>
            <p:spPr>
              <a:xfrm>
                <a:off x="7831947" y="2725386"/>
                <a:ext cx="1508105" cy="611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dirty="0"/>
                            <m:t>σ</m:t>
                          </m:r>
                        </m:num>
                        <m:den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70EF61D1-F39A-4A53-A998-A2D05F3A6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947" y="2725386"/>
                <a:ext cx="1508105" cy="6113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A1C5D5F2-F044-4147-A308-C6380EDBFA5E}"/>
                  </a:ext>
                </a:extLst>
              </p:cNvPr>
              <p:cNvSpPr/>
              <p:nvPr/>
            </p:nvSpPr>
            <p:spPr>
              <a:xfrm>
                <a:off x="7831947" y="3509937"/>
                <a:ext cx="1591205" cy="611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dirty="0"/>
                            <m:t>σ</m:t>
                          </m:r>
                        </m:num>
                        <m:den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A1C5D5F2-F044-4147-A308-C6380EDBF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947" y="3509937"/>
                <a:ext cx="1591205" cy="6113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C5E6D8-728E-4D31-848C-014B145CDC43}"/>
              </a:ext>
            </a:extLst>
          </p:cNvPr>
          <p:cNvSpPr txBox="1"/>
          <p:nvPr/>
        </p:nvSpPr>
        <p:spPr>
          <a:xfrm>
            <a:off x="324857" y="5402986"/>
            <a:ext cx="8217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ahnschrift" panose="020B0502040204020203" pitchFamily="34" charset="0"/>
              </a:rPr>
              <a:t>Man mano che ci allontaniamo da A il potenziale diminuisce in maniera lineare. Fuori dall’armatura è costante (E=0)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C381EEC-76CE-43E2-A2EB-4E6C38899161}"/>
              </a:ext>
            </a:extLst>
          </p:cNvPr>
          <p:cNvCxnSpPr>
            <a:cxnSpLocks/>
          </p:cNvCxnSpPr>
          <p:nvPr/>
        </p:nvCxnSpPr>
        <p:spPr>
          <a:xfrm>
            <a:off x="2780517" y="3607401"/>
            <a:ext cx="0" cy="32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1F972FE2-A182-481B-B6E4-72360742894D}"/>
                  </a:ext>
                </a:extLst>
              </p:cNvPr>
              <p:cNvSpPr/>
              <p:nvPr/>
            </p:nvSpPr>
            <p:spPr>
              <a:xfrm>
                <a:off x="2392942" y="3891213"/>
                <a:ext cx="775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it-IT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1F972FE2-A182-481B-B6E4-723607428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42" y="3891213"/>
                <a:ext cx="775149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B65B4475-7060-4979-B2F6-39C108C049FC}"/>
              </a:ext>
            </a:extLst>
          </p:cNvPr>
          <p:cNvSpPr/>
          <p:nvPr/>
        </p:nvSpPr>
        <p:spPr>
          <a:xfrm>
            <a:off x="1795824" y="4568024"/>
            <a:ext cx="570619" cy="285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379E0D18-597A-4315-8447-A537FB53FEC2}"/>
              </a:ext>
            </a:extLst>
          </p:cNvPr>
          <p:cNvCxnSpPr>
            <a:cxnSpLocks/>
          </p:cNvCxnSpPr>
          <p:nvPr/>
        </p:nvCxnSpPr>
        <p:spPr>
          <a:xfrm>
            <a:off x="9096096" y="6034262"/>
            <a:ext cx="22058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0C97BED2-824A-4E4D-8F4D-436C9F64BFD1}"/>
              </a:ext>
            </a:extLst>
          </p:cNvPr>
          <p:cNvCxnSpPr>
            <a:cxnSpLocks/>
          </p:cNvCxnSpPr>
          <p:nvPr/>
        </p:nvCxnSpPr>
        <p:spPr>
          <a:xfrm>
            <a:off x="9745613" y="4626182"/>
            <a:ext cx="0" cy="1560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598C1F84-1127-4F0F-8595-BE6E233A765E}"/>
              </a:ext>
            </a:extLst>
          </p:cNvPr>
          <p:cNvCxnSpPr>
            <a:cxnSpLocks/>
          </p:cNvCxnSpPr>
          <p:nvPr/>
        </p:nvCxnSpPr>
        <p:spPr>
          <a:xfrm>
            <a:off x="10676755" y="4626182"/>
            <a:ext cx="0" cy="15603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70DCC9F4-DE6F-4C3A-94A3-A91C677450C0}"/>
              </a:ext>
            </a:extLst>
          </p:cNvPr>
          <p:cNvCxnSpPr>
            <a:cxnSpLocks/>
          </p:cNvCxnSpPr>
          <p:nvPr/>
        </p:nvCxnSpPr>
        <p:spPr>
          <a:xfrm>
            <a:off x="9096096" y="5130958"/>
            <a:ext cx="6495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42DDEAF-7FC3-4BC7-9EC6-95CF50E5677D}"/>
              </a:ext>
            </a:extLst>
          </p:cNvPr>
          <p:cNvCxnSpPr>
            <a:cxnSpLocks/>
          </p:cNvCxnSpPr>
          <p:nvPr/>
        </p:nvCxnSpPr>
        <p:spPr>
          <a:xfrm>
            <a:off x="9745612" y="5130958"/>
            <a:ext cx="931142" cy="5047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E2B06422-C059-45B7-89D2-7447968E3F38}"/>
              </a:ext>
            </a:extLst>
          </p:cNvPr>
          <p:cNvCxnSpPr>
            <a:cxnSpLocks/>
          </p:cNvCxnSpPr>
          <p:nvPr/>
        </p:nvCxnSpPr>
        <p:spPr>
          <a:xfrm>
            <a:off x="10665740" y="5635735"/>
            <a:ext cx="7245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2E30B011-AEF2-480C-B756-7136AC7270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33267" y="4793991"/>
            <a:ext cx="1064092" cy="541315"/>
          </a:xfrm>
          <a:prstGeom prst="bentConnector3">
            <a:avLst>
              <a:gd name="adj1" fmla="val 332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56491409-CA2B-4905-A84C-E70E2A2AE361}"/>
                  </a:ext>
                </a:extLst>
              </p:cNvPr>
              <p:cNvSpPr/>
              <p:nvPr/>
            </p:nvSpPr>
            <p:spPr>
              <a:xfrm>
                <a:off x="11297359" y="4591155"/>
                <a:ext cx="788549" cy="373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56491409-CA2B-4905-A84C-E70E2A2AE3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359" y="4591155"/>
                <a:ext cx="788549" cy="3733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ttangolo 55">
                <a:extLst>
                  <a:ext uri="{FF2B5EF4-FFF2-40B4-BE49-F238E27FC236}">
                    <a16:creationId xmlns:a16="http://schemas.microsoft.com/office/drawing/2014/main" id="{BCE4FF3B-F71A-464A-95D1-2037A000DC53}"/>
                  </a:ext>
                </a:extLst>
              </p:cNvPr>
              <p:cNvSpPr/>
              <p:nvPr/>
            </p:nvSpPr>
            <p:spPr>
              <a:xfrm>
                <a:off x="10929374" y="600189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6" name="Rettangolo 55">
                <a:extLst>
                  <a:ext uri="{FF2B5EF4-FFF2-40B4-BE49-F238E27FC236}">
                    <a16:creationId xmlns:a16="http://schemas.microsoft.com/office/drawing/2014/main" id="{BCE4FF3B-F71A-464A-95D1-2037A000D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374" y="6001897"/>
                <a:ext cx="36798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DD323A4E-F4C2-45B0-8458-8F975B319BB8}"/>
                  </a:ext>
                </a:extLst>
              </p:cNvPr>
              <p:cNvSpPr/>
              <p:nvPr/>
            </p:nvSpPr>
            <p:spPr>
              <a:xfrm>
                <a:off x="9567366" y="4309975"/>
                <a:ext cx="3778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DD323A4E-F4C2-45B0-8458-8F975B319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66" y="4309975"/>
                <a:ext cx="37786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tangolo 57">
                <a:extLst>
                  <a:ext uri="{FF2B5EF4-FFF2-40B4-BE49-F238E27FC236}">
                    <a16:creationId xmlns:a16="http://schemas.microsoft.com/office/drawing/2014/main" id="{E4F488E8-62AB-400D-8B30-7C731DAAE2E5}"/>
                  </a:ext>
                </a:extLst>
              </p:cNvPr>
              <p:cNvSpPr/>
              <p:nvPr/>
            </p:nvSpPr>
            <p:spPr>
              <a:xfrm>
                <a:off x="10319250" y="4308700"/>
                <a:ext cx="550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Rettangolo 57">
                <a:extLst>
                  <a:ext uri="{FF2B5EF4-FFF2-40B4-BE49-F238E27FC236}">
                    <a16:creationId xmlns:a16="http://schemas.microsoft.com/office/drawing/2014/main" id="{E4F488E8-62AB-400D-8B30-7C731DAAE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250" y="4308700"/>
                <a:ext cx="55098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B3097F5A-51BE-43E0-9844-408D86A2D04C}"/>
              </a:ext>
            </a:extLst>
          </p:cNvPr>
          <p:cNvSpPr/>
          <p:nvPr/>
        </p:nvSpPr>
        <p:spPr>
          <a:xfrm>
            <a:off x="7336141" y="2661715"/>
            <a:ext cx="373458" cy="15753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7C43A30-3749-4663-BAB0-98B7B4DF5E8A}"/>
              </a:ext>
            </a:extLst>
          </p:cNvPr>
          <p:cNvSpPr txBox="1"/>
          <p:nvPr/>
        </p:nvSpPr>
        <p:spPr>
          <a:xfrm>
            <a:off x="324857" y="4946292"/>
            <a:ext cx="560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 poniamo la costante arbitraria uguale a zero ovvero se: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ED5C0F4-8B1D-4B29-98E8-B0092025B256}"/>
              </a:ext>
            </a:extLst>
          </p:cNvPr>
          <p:cNvGrpSpPr/>
          <p:nvPr/>
        </p:nvGrpSpPr>
        <p:grpSpPr>
          <a:xfrm>
            <a:off x="4464642" y="1004255"/>
            <a:ext cx="2091449" cy="2026792"/>
            <a:chOff x="4464642" y="1004255"/>
            <a:chExt cx="2091449" cy="2026792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19FF5BE6-29DF-40A3-82DE-C87267A3084B}"/>
                </a:ext>
              </a:extLst>
            </p:cNvPr>
            <p:cNvGrpSpPr/>
            <p:nvPr/>
          </p:nvGrpSpPr>
          <p:grpSpPr>
            <a:xfrm>
              <a:off x="4464642" y="1004255"/>
              <a:ext cx="1744981" cy="2026792"/>
              <a:chOff x="4464642" y="1004255"/>
              <a:chExt cx="1744981" cy="20267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ttangolo 39">
                    <a:extLst>
                      <a:ext uri="{FF2B5EF4-FFF2-40B4-BE49-F238E27FC236}">
                        <a16:creationId xmlns:a16="http://schemas.microsoft.com/office/drawing/2014/main" id="{CEEEE1F6-1B5E-401E-95BF-A54E753C8B75}"/>
                      </a:ext>
                    </a:extLst>
                  </p:cNvPr>
                  <p:cNvSpPr/>
                  <p:nvPr/>
                </p:nvSpPr>
                <p:spPr>
                  <a:xfrm>
                    <a:off x="4792166" y="1004255"/>
                    <a:ext cx="3778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0" name="Rettangolo 39">
                    <a:extLst>
                      <a:ext uri="{FF2B5EF4-FFF2-40B4-BE49-F238E27FC236}">
                        <a16:creationId xmlns:a16="http://schemas.microsoft.com/office/drawing/2014/main" id="{CEEEE1F6-1B5E-401E-95BF-A54E753C8B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2166" y="1004255"/>
                    <a:ext cx="37786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ttangolo 40">
                    <a:extLst>
                      <a:ext uri="{FF2B5EF4-FFF2-40B4-BE49-F238E27FC236}">
                        <a16:creationId xmlns:a16="http://schemas.microsoft.com/office/drawing/2014/main" id="{DD87378F-2C0F-4A75-A8A1-F6CEB218690A}"/>
                      </a:ext>
                    </a:extLst>
                  </p:cNvPr>
                  <p:cNvSpPr/>
                  <p:nvPr/>
                </p:nvSpPr>
                <p:spPr>
                  <a:xfrm>
                    <a:off x="5368978" y="1004255"/>
                    <a:ext cx="550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1" name="Rettangolo 40">
                    <a:extLst>
                      <a:ext uri="{FF2B5EF4-FFF2-40B4-BE49-F238E27FC236}">
                        <a16:creationId xmlns:a16="http://schemas.microsoft.com/office/drawing/2014/main" id="{DD87378F-2C0F-4A75-A8A1-F6CEB21869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8978" y="1004255"/>
                    <a:ext cx="55098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uppo 13">
                <a:extLst>
                  <a:ext uri="{FF2B5EF4-FFF2-40B4-BE49-F238E27FC236}">
                    <a16:creationId xmlns:a16="http://schemas.microsoft.com/office/drawing/2014/main" id="{EFD62D2C-B830-4A20-8427-3D75F5FE1BB3}"/>
                  </a:ext>
                </a:extLst>
              </p:cNvPr>
              <p:cNvGrpSpPr/>
              <p:nvPr/>
            </p:nvGrpSpPr>
            <p:grpSpPr>
              <a:xfrm>
                <a:off x="4464642" y="1355372"/>
                <a:ext cx="1744981" cy="1675675"/>
                <a:chOff x="4464642" y="1355372"/>
                <a:chExt cx="1744981" cy="1675675"/>
              </a:xfrm>
            </p:grpSpPr>
            <p:cxnSp>
              <p:nvCxnSpPr>
                <p:cNvPr id="29" name="Connettore 2 28">
                  <a:extLst>
                    <a:ext uri="{FF2B5EF4-FFF2-40B4-BE49-F238E27FC236}">
                      <a16:creationId xmlns:a16="http://schemas.microsoft.com/office/drawing/2014/main" id="{F6B83A80-7BD8-412E-BFEF-2D47BA571B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4642" y="2485613"/>
                  <a:ext cx="174498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ttore diritto 30">
                  <a:extLst>
                    <a:ext uri="{FF2B5EF4-FFF2-40B4-BE49-F238E27FC236}">
                      <a16:creationId xmlns:a16="http://schemas.microsoft.com/office/drawing/2014/main" id="{345E01E5-2E19-4DD5-8AAA-6FB813CE33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4793" y="1355372"/>
                  <a:ext cx="0" cy="99717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diritto 33">
                  <a:extLst>
                    <a:ext uri="{FF2B5EF4-FFF2-40B4-BE49-F238E27FC236}">
                      <a16:creationId xmlns:a16="http://schemas.microsoft.com/office/drawing/2014/main" id="{114A7A49-7275-43BF-A2BB-75342A522C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1073" y="1355372"/>
                  <a:ext cx="0" cy="99717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ttore 2 34">
                  <a:extLst>
                    <a:ext uri="{FF2B5EF4-FFF2-40B4-BE49-F238E27FC236}">
                      <a16:creationId xmlns:a16="http://schemas.microsoft.com/office/drawing/2014/main" id="{15A7329B-CF25-43EC-839C-B92E32E62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63067" y="1853961"/>
                  <a:ext cx="525986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ttangolo 36">
                      <a:extLst>
                        <a:ext uri="{FF2B5EF4-FFF2-40B4-BE49-F238E27FC236}">
                          <a16:creationId xmlns:a16="http://schemas.microsoft.com/office/drawing/2014/main" id="{19F5378A-F364-4055-807C-7C1C41453C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6667" y="1408210"/>
                      <a:ext cx="458202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it-IT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it-IT" baseline="-25000" dirty="0"/>
                    </a:p>
                  </p:txBody>
                </p:sp>
              </mc:Choice>
              <mc:Fallback xmlns="">
                <p:sp>
                  <p:nvSpPr>
                    <p:cNvPr id="37" name="Rettangolo 36">
                      <a:extLst>
                        <a:ext uri="{FF2B5EF4-FFF2-40B4-BE49-F238E27FC236}">
                          <a16:creationId xmlns:a16="http://schemas.microsoft.com/office/drawing/2014/main" id="{19F5378A-F364-4055-807C-7C1C41453C5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6667" y="1408210"/>
                      <a:ext cx="458202" cy="402931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15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ttangolo 37">
                      <a:extLst>
                        <a:ext uri="{FF2B5EF4-FFF2-40B4-BE49-F238E27FC236}">
                          <a16:creationId xmlns:a16="http://schemas.microsoft.com/office/drawing/2014/main" id="{CEBFB1BD-6A4A-441D-B1A8-3E34C39C82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232" y="2661715"/>
                      <a:ext cx="38568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38" name="Rettangolo 37">
                      <a:extLst>
                        <a:ext uri="{FF2B5EF4-FFF2-40B4-BE49-F238E27FC236}">
                          <a16:creationId xmlns:a16="http://schemas.microsoft.com/office/drawing/2014/main" id="{CEBFB1BD-6A4A-441D-B1A8-3E34C39C82D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8232" y="2661715"/>
                      <a:ext cx="385682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ttangolo 38">
                      <a:extLst>
                        <a:ext uri="{FF2B5EF4-FFF2-40B4-BE49-F238E27FC236}">
                          <a16:creationId xmlns:a16="http://schemas.microsoft.com/office/drawing/2014/main" id="{C2474E37-E720-4FFE-8649-548F64DDD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3893" y="2612519"/>
                      <a:ext cx="396070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39" name="Rettangolo 38">
                      <a:extLst>
                        <a:ext uri="{FF2B5EF4-FFF2-40B4-BE49-F238E27FC236}">
                          <a16:creationId xmlns:a16="http://schemas.microsoft.com/office/drawing/2014/main" id="{C2474E37-E720-4FFE-8649-548F64DDD7D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3893" y="2612519"/>
                      <a:ext cx="396070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Connettore diritto 41">
                  <a:extLst>
                    <a:ext uri="{FF2B5EF4-FFF2-40B4-BE49-F238E27FC236}">
                      <a16:creationId xmlns:a16="http://schemas.microsoft.com/office/drawing/2014/main" id="{D0CDF87D-AFFC-419E-831F-1C034C3F7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1073" y="2406406"/>
                  <a:ext cx="0" cy="2014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ttore diritto 46">
                  <a:extLst>
                    <a:ext uri="{FF2B5EF4-FFF2-40B4-BE49-F238E27FC236}">
                      <a16:creationId xmlns:a16="http://schemas.microsoft.com/office/drawing/2014/main" id="{63BB5CC4-B0DD-4FB2-B5F9-98CCF853AC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4792" y="2406406"/>
                  <a:ext cx="0" cy="2014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ED7A758-2FE1-4D07-BF05-403E52375AF2}"/>
                </a:ext>
              </a:extLst>
            </p:cNvPr>
            <p:cNvSpPr txBox="1"/>
            <p:nvPr/>
          </p:nvSpPr>
          <p:spPr>
            <a:xfrm>
              <a:off x="6272039" y="226695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07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7" grpId="0"/>
      <p:bldP spid="18" grpId="0" animBg="1"/>
      <p:bldP spid="55" grpId="0"/>
      <p:bldP spid="56" grpId="0"/>
      <p:bldP spid="57" grpId="0"/>
      <p:bldP spid="58" grpId="0"/>
      <p:bldP spid="10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1BE0CFDA-F78B-45AD-A3C8-486177644A00}"/>
              </a:ext>
            </a:extLst>
          </p:cNvPr>
          <p:cNvGrpSpPr/>
          <p:nvPr/>
        </p:nvGrpSpPr>
        <p:grpSpPr>
          <a:xfrm>
            <a:off x="3686212" y="1694487"/>
            <a:ext cx="4589518" cy="4160925"/>
            <a:chOff x="198270" y="-38548"/>
            <a:chExt cx="4589518" cy="4160925"/>
          </a:xfrm>
        </p:grpSpPr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6A6B767B-59C5-47BF-82EF-D93766DE7682}"/>
                </a:ext>
              </a:extLst>
            </p:cNvPr>
            <p:cNvSpPr/>
            <p:nvPr/>
          </p:nvSpPr>
          <p:spPr>
            <a:xfrm>
              <a:off x="579275" y="2421717"/>
              <a:ext cx="3657595" cy="118533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C546A278-510B-4037-A602-81533A0E1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1868" y="51050"/>
              <a:ext cx="0" cy="298026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2 127">
              <a:extLst>
                <a:ext uri="{FF2B5EF4-FFF2-40B4-BE49-F238E27FC236}">
                  <a16:creationId xmlns:a16="http://schemas.microsoft.com/office/drawing/2014/main" id="{C1557F3D-F93F-4386-BCC8-69CB0CFF6E26}"/>
                </a:ext>
              </a:extLst>
            </p:cNvPr>
            <p:cNvCxnSpPr/>
            <p:nvPr/>
          </p:nvCxnSpPr>
          <p:spPr>
            <a:xfrm>
              <a:off x="2331868" y="3031317"/>
              <a:ext cx="186266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B634059C-1A43-4E2E-B653-AFCFB976C9D0}"/>
                </a:ext>
              </a:extLst>
            </p:cNvPr>
            <p:cNvCxnSpPr>
              <a:cxnSpLocks/>
            </p:cNvCxnSpPr>
            <p:nvPr/>
          </p:nvCxnSpPr>
          <p:spPr>
            <a:xfrm>
              <a:off x="2331868" y="1151718"/>
              <a:ext cx="1862665" cy="18795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2 129">
              <a:extLst>
                <a:ext uri="{FF2B5EF4-FFF2-40B4-BE49-F238E27FC236}">
                  <a16:creationId xmlns:a16="http://schemas.microsoft.com/office/drawing/2014/main" id="{62AE0BE1-3CA5-429B-AC3C-673E77CFD1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9210" y="1859603"/>
              <a:ext cx="1185330" cy="1202266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2 130">
              <a:extLst>
                <a:ext uri="{FF2B5EF4-FFF2-40B4-BE49-F238E27FC236}">
                  <a16:creationId xmlns:a16="http://schemas.microsoft.com/office/drawing/2014/main" id="{96ED8B45-848A-4D31-9045-A6CFCD7E8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0934" y="1253317"/>
              <a:ext cx="0" cy="4233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2 131">
              <a:extLst>
                <a:ext uri="{FF2B5EF4-FFF2-40B4-BE49-F238E27FC236}">
                  <a16:creationId xmlns:a16="http://schemas.microsoft.com/office/drawing/2014/main" id="{91EA4071-7693-45B3-A0AC-5EFF04438177}"/>
                </a:ext>
              </a:extLst>
            </p:cNvPr>
            <p:cNvCxnSpPr>
              <a:cxnSpLocks/>
            </p:cNvCxnSpPr>
            <p:nvPr/>
          </p:nvCxnSpPr>
          <p:spPr>
            <a:xfrm>
              <a:off x="2060934" y="2489450"/>
              <a:ext cx="0" cy="4233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90D86BE9-7D41-41D4-A7CC-A811EC662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2762" y="3014382"/>
              <a:ext cx="2963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8A0B7B82-F5A4-4B53-997A-EF725C951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5031" y="1143249"/>
              <a:ext cx="334426" cy="8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e 134">
              <a:extLst>
                <a:ext uri="{FF2B5EF4-FFF2-40B4-BE49-F238E27FC236}">
                  <a16:creationId xmlns:a16="http://schemas.microsoft.com/office/drawing/2014/main" id="{81239E68-A7C6-4C21-9A4C-61AD57D7F25C}"/>
                </a:ext>
              </a:extLst>
            </p:cNvPr>
            <p:cNvSpPr/>
            <p:nvPr/>
          </p:nvSpPr>
          <p:spPr>
            <a:xfrm>
              <a:off x="2247190" y="1083984"/>
              <a:ext cx="152412" cy="1185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Ovale 135">
              <a:extLst>
                <a:ext uri="{FF2B5EF4-FFF2-40B4-BE49-F238E27FC236}">
                  <a16:creationId xmlns:a16="http://schemas.microsoft.com/office/drawing/2014/main" id="{BCCC6A1C-CCF6-4DAF-9DE0-59F92B351E7C}"/>
                </a:ext>
              </a:extLst>
            </p:cNvPr>
            <p:cNvSpPr/>
            <p:nvPr/>
          </p:nvSpPr>
          <p:spPr>
            <a:xfrm>
              <a:off x="2255661" y="2955118"/>
              <a:ext cx="152412" cy="1185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CasellaDiTesto 136">
              <a:extLst>
                <a:ext uri="{FF2B5EF4-FFF2-40B4-BE49-F238E27FC236}">
                  <a16:creationId xmlns:a16="http://schemas.microsoft.com/office/drawing/2014/main" id="{78F106AF-902D-4ADB-86E6-E842D45BD3E7}"/>
                </a:ext>
              </a:extLst>
            </p:cNvPr>
            <p:cNvSpPr txBox="1"/>
            <p:nvPr/>
          </p:nvSpPr>
          <p:spPr>
            <a:xfrm>
              <a:off x="2484280" y="705554"/>
              <a:ext cx="868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dirty="0"/>
                <a:t>P</a:t>
              </a:r>
            </a:p>
          </p:txBody>
        </p:sp>
        <p:sp>
          <p:nvSpPr>
            <p:cNvPr id="138" name="CasellaDiTesto 137">
              <a:extLst>
                <a:ext uri="{FF2B5EF4-FFF2-40B4-BE49-F238E27FC236}">
                  <a16:creationId xmlns:a16="http://schemas.microsoft.com/office/drawing/2014/main" id="{76DB027A-6B20-4F4E-9A85-B2838B085C1B}"/>
                </a:ext>
              </a:extLst>
            </p:cNvPr>
            <p:cNvSpPr txBox="1"/>
            <p:nvPr/>
          </p:nvSpPr>
          <p:spPr>
            <a:xfrm>
              <a:off x="3010060" y="3014382"/>
              <a:ext cx="868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dirty="0"/>
                <a:t>R</a:t>
              </a:r>
            </a:p>
          </p:txBody>
        </p:sp>
        <p:sp>
          <p:nvSpPr>
            <p:cNvPr id="139" name="CasellaDiTesto 138">
              <a:extLst>
                <a:ext uri="{FF2B5EF4-FFF2-40B4-BE49-F238E27FC236}">
                  <a16:creationId xmlns:a16="http://schemas.microsoft.com/office/drawing/2014/main" id="{00F5874D-FFB3-484B-89E3-452237200A09}"/>
                </a:ext>
              </a:extLst>
            </p:cNvPr>
            <p:cNvSpPr txBox="1"/>
            <p:nvPr/>
          </p:nvSpPr>
          <p:spPr>
            <a:xfrm>
              <a:off x="1983895" y="2980516"/>
              <a:ext cx="868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dirty="0"/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asellaDiTesto 139">
                  <a:extLst>
                    <a:ext uri="{FF2B5EF4-FFF2-40B4-BE49-F238E27FC236}">
                      <a16:creationId xmlns:a16="http://schemas.microsoft.com/office/drawing/2014/main" id="{F01BDE10-695B-4848-A69C-214B64A29E43}"/>
                    </a:ext>
                  </a:extLst>
                </p:cNvPr>
                <p:cNvSpPr txBox="1"/>
                <p:nvPr/>
              </p:nvSpPr>
              <p:spPr>
                <a:xfrm>
                  <a:off x="3483085" y="1523565"/>
                  <a:ext cx="29758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40" name="CasellaDiTesto 139">
                  <a:extLst>
                    <a:ext uri="{FF2B5EF4-FFF2-40B4-BE49-F238E27FC236}">
                      <a16:creationId xmlns:a16="http://schemas.microsoft.com/office/drawing/2014/main" id="{F01BDE10-695B-4848-A69C-214B64A29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085" y="1523565"/>
                  <a:ext cx="297581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ttangolo 140">
                  <a:extLst>
                    <a:ext uri="{FF2B5EF4-FFF2-40B4-BE49-F238E27FC236}">
                      <a16:creationId xmlns:a16="http://schemas.microsoft.com/office/drawing/2014/main" id="{A6DA08D1-95AD-4058-A6AD-58A99666D598}"/>
                    </a:ext>
                  </a:extLst>
                </p:cNvPr>
                <p:cNvSpPr/>
                <p:nvPr/>
              </p:nvSpPr>
              <p:spPr>
                <a:xfrm>
                  <a:off x="198270" y="2166284"/>
                  <a:ext cx="53559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i="1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it-IT" sz="3600" dirty="0"/>
                </a:p>
              </p:txBody>
            </p:sp>
          </mc:Choice>
          <mc:Fallback xmlns="">
            <p:sp>
              <p:nvSpPr>
                <p:cNvPr id="141" name="Rettangolo 140">
                  <a:extLst>
                    <a:ext uri="{FF2B5EF4-FFF2-40B4-BE49-F238E27FC236}">
                      <a16:creationId xmlns:a16="http://schemas.microsoft.com/office/drawing/2014/main" id="{A6DA08D1-95AD-4058-A6AD-58A99666D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270" y="2166284"/>
                  <a:ext cx="535595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Rettangolo 141">
              <a:extLst>
                <a:ext uri="{FF2B5EF4-FFF2-40B4-BE49-F238E27FC236}">
                  <a16:creationId xmlns:a16="http://schemas.microsoft.com/office/drawing/2014/main" id="{7225AEA2-CD08-4255-A95A-D6C884AD2A26}"/>
                </a:ext>
              </a:extLst>
            </p:cNvPr>
            <p:cNvSpPr/>
            <p:nvPr/>
          </p:nvSpPr>
          <p:spPr>
            <a:xfrm>
              <a:off x="1888224" y="1759886"/>
              <a:ext cx="3465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3200" dirty="0"/>
                <a:t>z</a:t>
              </a:r>
            </a:p>
          </p:txBody>
        </p:sp>
        <p:sp>
          <p:nvSpPr>
            <p:cNvPr id="143" name="CasellaDiTesto 142">
              <a:extLst>
                <a:ext uri="{FF2B5EF4-FFF2-40B4-BE49-F238E27FC236}">
                  <a16:creationId xmlns:a16="http://schemas.microsoft.com/office/drawing/2014/main" id="{05062F39-001B-419B-9802-699B6E6A0284}"/>
                </a:ext>
              </a:extLst>
            </p:cNvPr>
            <p:cNvSpPr txBox="1"/>
            <p:nvPr/>
          </p:nvSpPr>
          <p:spPr>
            <a:xfrm>
              <a:off x="605645" y="3198004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44" name="CasellaDiTesto 143">
              <a:extLst>
                <a:ext uri="{FF2B5EF4-FFF2-40B4-BE49-F238E27FC236}">
                  <a16:creationId xmlns:a16="http://schemas.microsoft.com/office/drawing/2014/main" id="{90BF1A91-A667-44C9-A070-43E1591D60B6}"/>
                </a:ext>
              </a:extLst>
            </p:cNvPr>
            <p:cNvSpPr txBox="1"/>
            <p:nvPr/>
          </p:nvSpPr>
          <p:spPr>
            <a:xfrm>
              <a:off x="789503" y="2146560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45" name="CasellaDiTesto 144">
              <a:extLst>
                <a:ext uri="{FF2B5EF4-FFF2-40B4-BE49-F238E27FC236}">
                  <a16:creationId xmlns:a16="http://schemas.microsoft.com/office/drawing/2014/main" id="{9EA478D9-18E8-473E-950A-6706361B872A}"/>
                </a:ext>
              </a:extLst>
            </p:cNvPr>
            <p:cNvSpPr txBox="1"/>
            <p:nvPr/>
          </p:nvSpPr>
          <p:spPr>
            <a:xfrm>
              <a:off x="243386" y="2731335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46" name="CasellaDiTesto 145">
              <a:extLst>
                <a:ext uri="{FF2B5EF4-FFF2-40B4-BE49-F238E27FC236}">
                  <a16:creationId xmlns:a16="http://schemas.microsoft.com/office/drawing/2014/main" id="{F9902EF7-1F23-475E-BCF2-6CA4B2A05A91}"/>
                </a:ext>
              </a:extLst>
            </p:cNvPr>
            <p:cNvSpPr txBox="1"/>
            <p:nvPr/>
          </p:nvSpPr>
          <p:spPr>
            <a:xfrm>
              <a:off x="3830600" y="2052273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47" name="CasellaDiTesto 146">
              <a:extLst>
                <a:ext uri="{FF2B5EF4-FFF2-40B4-BE49-F238E27FC236}">
                  <a16:creationId xmlns:a16="http://schemas.microsoft.com/office/drawing/2014/main" id="{FA09E4A8-275F-449C-8EC5-B86F26D185E6}"/>
                </a:ext>
              </a:extLst>
            </p:cNvPr>
            <p:cNvSpPr txBox="1"/>
            <p:nvPr/>
          </p:nvSpPr>
          <p:spPr>
            <a:xfrm>
              <a:off x="2500622" y="1841838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48" name="CasellaDiTesto 147">
              <a:extLst>
                <a:ext uri="{FF2B5EF4-FFF2-40B4-BE49-F238E27FC236}">
                  <a16:creationId xmlns:a16="http://schemas.microsoft.com/office/drawing/2014/main" id="{F30B65B4-B388-490A-9B42-502620CC9E3B}"/>
                </a:ext>
              </a:extLst>
            </p:cNvPr>
            <p:cNvSpPr txBox="1"/>
            <p:nvPr/>
          </p:nvSpPr>
          <p:spPr>
            <a:xfrm>
              <a:off x="1340421" y="2001613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49" name="CasellaDiTesto 148">
              <a:extLst>
                <a:ext uri="{FF2B5EF4-FFF2-40B4-BE49-F238E27FC236}">
                  <a16:creationId xmlns:a16="http://schemas.microsoft.com/office/drawing/2014/main" id="{D153A05F-B542-453E-8A99-EF1486695E3E}"/>
                </a:ext>
              </a:extLst>
            </p:cNvPr>
            <p:cNvSpPr txBox="1"/>
            <p:nvPr/>
          </p:nvSpPr>
          <p:spPr>
            <a:xfrm>
              <a:off x="3352957" y="3417552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50" name="CasellaDiTesto 149">
              <a:extLst>
                <a:ext uri="{FF2B5EF4-FFF2-40B4-BE49-F238E27FC236}">
                  <a16:creationId xmlns:a16="http://schemas.microsoft.com/office/drawing/2014/main" id="{29361E7E-CF22-4C78-8634-FAC2EF2BF1E1}"/>
                </a:ext>
              </a:extLst>
            </p:cNvPr>
            <p:cNvSpPr txBox="1"/>
            <p:nvPr/>
          </p:nvSpPr>
          <p:spPr>
            <a:xfrm>
              <a:off x="2636668" y="3520670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51" name="CasellaDiTesto 150">
              <a:extLst>
                <a:ext uri="{FF2B5EF4-FFF2-40B4-BE49-F238E27FC236}">
                  <a16:creationId xmlns:a16="http://schemas.microsoft.com/office/drawing/2014/main" id="{18B66A87-AB6A-4BE6-A3CC-AEDBA6936860}"/>
                </a:ext>
              </a:extLst>
            </p:cNvPr>
            <p:cNvSpPr txBox="1"/>
            <p:nvPr/>
          </p:nvSpPr>
          <p:spPr>
            <a:xfrm>
              <a:off x="1859427" y="3537602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52" name="CasellaDiTesto 151">
              <a:extLst>
                <a:ext uri="{FF2B5EF4-FFF2-40B4-BE49-F238E27FC236}">
                  <a16:creationId xmlns:a16="http://schemas.microsoft.com/office/drawing/2014/main" id="{97546E08-4CD1-4C39-A183-90C87AB2043A}"/>
                </a:ext>
              </a:extLst>
            </p:cNvPr>
            <p:cNvSpPr txBox="1"/>
            <p:nvPr/>
          </p:nvSpPr>
          <p:spPr>
            <a:xfrm>
              <a:off x="1266031" y="3446837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53" name="CasellaDiTesto 152">
              <a:extLst>
                <a:ext uri="{FF2B5EF4-FFF2-40B4-BE49-F238E27FC236}">
                  <a16:creationId xmlns:a16="http://schemas.microsoft.com/office/drawing/2014/main" id="{B19699D9-205E-4CDD-9CCD-54EA98A20EAF}"/>
                </a:ext>
              </a:extLst>
            </p:cNvPr>
            <p:cNvSpPr txBox="1"/>
            <p:nvPr/>
          </p:nvSpPr>
          <p:spPr>
            <a:xfrm>
              <a:off x="4027025" y="3154449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54" name="CasellaDiTesto 153">
              <a:extLst>
                <a:ext uri="{FF2B5EF4-FFF2-40B4-BE49-F238E27FC236}">
                  <a16:creationId xmlns:a16="http://schemas.microsoft.com/office/drawing/2014/main" id="{69F4F801-8612-48F4-8122-DD9EE60F0454}"/>
                </a:ext>
              </a:extLst>
            </p:cNvPr>
            <p:cNvSpPr txBox="1"/>
            <p:nvPr/>
          </p:nvSpPr>
          <p:spPr>
            <a:xfrm>
              <a:off x="4315359" y="2563684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55" name="CasellaDiTesto 154">
              <a:extLst>
                <a:ext uri="{FF2B5EF4-FFF2-40B4-BE49-F238E27FC236}">
                  <a16:creationId xmlns:a16="http://schemas.microsoft.com/office/drawing/2014/main" id="{2E863700-9C91-46E5-A3FF-5932BDE30279}"/>
                </a:ext>
              </a:extLst>
            </p:cNvPr>
            <p:cNvSpPr txBox="1"/>
            <p:nvPr/>
          </p:nvSpPr>
          <p:spPr>
            <a:xfrm>
              <a:off x="3010655" y="1917296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D9C495EB-72E8-4F0E-B0B8-F137A9414845}"/>
                </a:ext>
              </a:extLst>
            </p:cNvPr>
            <p:cNvSpPr txBox="1"/>
            <p:nvPr/>
          </p:nvSpPr>
          <p:spPr>
            <a:xfrm>
              <a:off x="2009868" y="-38548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z</a:t>
              </a:r>
            </a:p>
          </p:txBody>
        </p: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A3CCC0-62A9-466E-AC60-60F4D2AC7464}"/>
              </a:ext>
            </a:extLst>
          </p:cNvPr>
          <p:cNvSpPr txBox="1"/>
          <p:nvPr/>
        </p:nvSpPr>
        <p:spPr>
          <a:xfrm>
            <a:off x="132114" y="309304"/>
            <a:ext cx="105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Esercizio: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7DC0969-DDE8-4127-9065-9382257E15DE}"/>
              </a:ext>
            </a:extLst>
          </p:cNvPr>
          <p:cNvSpPr txBox="1"/>
          <p:nvPr/>
        </p:nvSpPr>
        <p:spPr>
          <a:xfrm>
            <a:off x="132114" y="749043"/>
            <a:ext cx="1162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carica elettrica è disposta con densità lineare </a:t>
            </a:r>
            <a:r>
              <a:rPr lang="it-IT" dirty="0">
                <a:latin typeface="Symbol" panose="05050102010706020507" pitchFamily="18" charset="2"/>
              </a:rPr>
              <a:t>l</a:t>
            </a:r>
            <a:r>
              <a:rPr lang="it-IT" dirty="0"/>
              <a:t> uniforme, lungo un sottile anello di raggio R. Calcolare potenziale e campo elettrico su un punto dell’asse della spira ad essa perpendicolare e passante per il suo centro.</a:t>
            </a:r>
          </a:p>
        </p:txBody>
      </p:sp>
    </p:spTree>
    <p:extLst>
      <p:ext uri="{BB962C8B-B14F-4D97-AF65-F5344CB8AC3E}">
        <p14:creationId xmlns:p14="http://schemas.microsoft.com/office/powerpoint/2010/main" val="41145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7288E18-5124-4D9D-89CF-2880D4ADE90D}"/>
                  </a:ext>
                </a:extLst>
              </p:cNvPr>
              <p:cNvSpPr txBox="1"/>
              <p:nvPr/>
            </p:nvSpPr>
            <p:spPr>
              <a:xfrm>
                <a:off x="6571049" y="344293"/>
                <a:ext cx="2685159" cy="457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7288E18-5124-4D9D-89CF-2880D4ADE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049" y="344293"/>
                <a:ext cx="2685159" cy="4574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o 13">
            <a:extLst>
              <a:ext uri="{FF2B5EF4-FFF2-40B4-BE49-F238E27FC236}">
                <a16:creationId xmlns:a16="http://schemas.microsoft.com/office/drawing/2014/main" id="{B573B02F-CFAD-4B9D-901F-D238BF3E5064}"/>
              </a:ext>
            </a:extLst>
          </p:cNvPr>
          <p:cNvGrpSpPr/>
          <p:nvPr/>
        </p:nvGrpSpPr>
        <p:grpSpPr>
          <a:xfrm>
            <a:off x="4545733" y="4094470"/>
            <a:ext cx="7579624" cy="1884602"/>
            <a:chOff x="4545733" y="4094470"/>
            <a:chExt cx="7579624" cy="18846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7921F25F-5C72-474F-A113-AC786B1F7168}"/>
                    </a:ext>
                  </a:extLst>
                </p:cNvPr>
                <p:cNvSpPr txBox="1"/>
                <p:nvPr/>
              </p:nvSpPr>
              <p:spPr>
                <a:xfrm>
                  <a:off x="4965298" y="4095030"/>
                  <a:ext cx="7160059" cy="18840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it-IT" sz="2000" b="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it-IT" sz="2000" dirty="0"/>
                    <a:t>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𝑅𝑧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oMath>
                    </m:oMathPara>
                  </a14:m>
                  <a:endParaRPr lang="it-IT" sz="2000" b="0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7921F25F-5C72-474F-A113-AC786B1F7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298" y="4095030"/>
                  <a:ext cx="7160059" cy="18840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Parentesi graffa aperta 1">
              <a:extLst>
                <a:ext uri="{FF2B5EF4-FFF2-40B4-BE49-F238E27FC236}">
                  <a16:creationId xmlns:a16="http://schemas.microsoft.com/office/drawing/2014/main" id="{74682459-C6ED-4CA3-AADD-010CE361949B}"/>
                </a:ext>
              </a:extLst>
            </p:cNvPr>
            <p:cNvSpPr/>
            <p:nvPr/>
          </p:nvSpPr>
          <p:spPr>
            <a:xfrm>
              <a:off x="4545733" y="4094470"/>
              <a:ext cx="344905" cy="180525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1BE0CFDA-F78B-45AD-A3C8-486177644A00}"/>
              </a:ext>
            </a:extLst>
          </p:cNvPr>
          <p:cNvGrpSpPr/>
          <p:nvPr/>
        </p:nvGrpSpPr>
        <p:grpSpPr>
          <a:xfrm>
            <a:off x="570488" y="268846"/>
            <a:ext cx="3921343" cy="3555148"/>
            <a:chOff x="198270" y="-38548"/>
            <a:chExt cx="4589518" cy="4160925"/>
          </a:xfrm>
        </p:grpSpPr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6A6B767B-59C5-47BF-82EF-D93766DE7682}"/>
                </a:ext>
              </a:extLst>
            </p:cNvPr>
            <p:cNvSpPr/>
            <p:nvPr/>
          </p:nvSpPr>
          <p:spPr>
            <a:xfrm>
              <a:off x="579275" y="2421717"/>
              <a:ext cx="3657595" cy="118533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C546A278-510B-4037-A602-81533A0E1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1868" y="51050"/>
              <a:ext cx="0" cy="298026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2 127">
              <a:extLst>
                <a:ext uri="{FF2B5EF4-FFF2-40B4-BE49-F238E27FC236}">
                  <a16:creationId xmlns:a16="http://schemas.microsoft.com/office/drawing/2014/main" id="{C1557F3D-F93F-4386-BCC8-69CB0CFF6E26}"/>
                </a:ext>
              </a:extLst>
            </p:cNvPr>
            <p:cNvCxnSpPr/>
            <p:nvPr/>
          </p:nvCxnSpPr>
          <p:spPr>
            <a:xfrm>
              <a:off x="2331868" y="3031317"/>
              <a:ext cx="186266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B634059C-1A43-4E2E-B653-AFCFB976C9D0}"/>
                </a:ext>
              </a:extLst>
            </p:cNvPr>
            <p:cNvCxnSpPr>
              <a:cxnSpLocks/>
            </p:cNvCxnSpPr>
            <p:nvPr/>
          </p:nvCxnSpPr>
          <p:spPr>
            <a:xfrm>
              <a:off x="2331868" y="1151718"/>
              <a:ext cx="1862665" cy="18795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2 129">
              <a:extLst>
                <a:ext uri="{FF2B5EF4-FFF2-40B4-BE49-F238E27FC236}">
                  <a16:creationId xmlns:a16="http://schemas.microsoft.com/office/drawing/2014/main" id="{62AE0BE1-3CA5-429B-AC3C-673E77CFD1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9210" y="1859603"/>
              <a:ext cx="1185330" cy="1202266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2 130">
              <a:extLst>
                <a:ext uri="{FF2B5EF4-FFF2-40B4-BE49-F238E27FC236}">
                  <a16:creationId xmlns:a16="http://schemas.microsoft.com/office/drawing/2014/main" id="{96ED8B45-848A-4D31-9045-A6CFCD7E8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0934" y="1253317"/>
              <a:ext cx="0" cy="4233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2 131">
              <a:extLst>
                <a:ext uri="{FF2B5EF4-FFF2-40B4-BE49-F238E27FC236}">
                  <a16:creationId xmlns:a16="http://schemas.microsoft.com/office/drawing/2014/main" id="{91EA4071-7693-45B3-A0AC-5EFF04438177}"/>
                </a:ext>
              </a:extLst>
            </p:cNvPr>
            <p:cNvCxnSpPr>
              <a:cxnSpLocks/>
            </p:cNvCxnSpPr>
            <p:nvPr/>
          </p:nvCxnSpPr>
          <p:spPr>
            <a:xfrm>
              <a:off x="2060934" y="2489450"/>
              <a:ext cx="0" cy="4233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90D86BE9-7D41-41D4-A7CC-A811EC662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2762" y="3014382"/>
              <a:ext cx="2963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8A0B7B82-F5A4-4B53-997A-EF725C951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5031" y="1143249"/>
              <a:ext cx="334426" cy="8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e 134">
              <a:extLst>
                <a:ext uri="{FF2B5EF4-FFF2-40B4-BE49-F238E27FC236}">
                  <a16:creationId xmlns:a16="http://schemas.microsoft.com/office/drawing/2014/main" id="{81239E68-A7C6-4C21-9A4C-61AD57D7F25C}"/>
                </a:ext>
              </a:extLst>
            </p:cNvPr>
            <p:cNvSpPr/>
            <p:nvPr/>
          </p:nvSpPr>
          <p:spPr>
            <a:xfrm>
              <a:off x="2247190" y="1083984"/>
              <a:ext cx="152412" cy="1185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Ovale 135">
              <a:extLst>
                <a:ext uri="{FF2B5EF4-FFF2-40B4-BE49-F238E27FC236}">
                  <a16:creationId xmlns:a16="http://schemas.microsoft.com/office/drawing/2014/main" id="{BCCC6A1C-CCF6-4DAF-9DE0-59F92B351E7C}"/>
                </a:ext>
              </a:extLst>
            </p:cNvPr>
            <p:cNvSpPr/>
            <p:nvPr/>
          </p:nvSpPr>
          <p:spPr>
            <a:xfrm>
              <a:off x="2255661" y="2955118"/>
              <a:ext cx="152412" cy="11853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CasellaDiTesto 136">
              <a:extLst>
                <a:ext uri="{FF2B5EF4-FFF2-40B4-BE49-F238E27FC236}">
                  <a16:creationId xmlns:a16="http://schemas.microsoft.com/office/drawing/2014/main" id="{78F106AF-902D-4ADB-86E6-E842D45BD3E7}"/>
                </a:ext>
              </a:extLst>
            </p:cNvPr>
            <p:cNvSpPr txBox="1"/>
            <p:nvPr/>
          </p:nvSpPr>
          <p:spPr>
            <a:xfrm>
              <a:off x="2484280" y="705554"/>
              <a:ext cx="868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dirty="0"/>
                <a:t>P</a:t>
              </a:r>
            </a:p>
          </p:txBody>
        </p:sp>
        <p:sp>
          <p:nvSpPr>
            <p:cNvPr id="138" name="CasellaDiTesto 137">
              <a:extLst>
                <a:ext uri="{FF2B5EF4-FFF2-40B4-BE49-F238E27FC236}">
                  <a16:creationId xmlns:a16="http://schemas.microsoft.com/office/drawing/2014/main" id="{76DB027A-6B20-4F4E-9A85-B2838B085C1B}"/>
                </a:ext>
              </a:extLst>
            </p:cNvPr>
            <p:cNvSpPr txBox="1"/>
            <p:nvPr/>
          </p:nvSpPr>
          <p:spPr>
            <a:xfrm>
              <a:off x="3010060" y="3014382"/>
              <a:ext cx="868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dirty="0"/>
                <a:t>R</a:t>
              </a:r>
            </a:p>
          </p:txBody>
        </p:sp>
        <p:sp>
          <p:nvSpPr>
            <p:cNvPr id="139" name="CasellaDiTesto 138">
              <a:extLst>
                <a:ext uri="{FF2B5EF4-FFF2-40B4-BE49-F238E27FC236}">
                  <a16:creationId xmlns:a16="http://schemas.microsoft.com/office/drawing/2014/main" id="{00F5874D-FFB3-484B-89E3-452237200A09}"/>
                </a:ext>
              </a:extLst>
            </p:cNvPr>
            <p:cNvSpPr txBox="1"/>
            <p:nvPr/>
          </p:nvSpPr>
          <p:spPr>
            <a:xfrm>
              <a:off x="1983895" y="2980516"/>
              <a:ext cx="868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dirty="0"/>
                <a:t>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asellaDiTesto 139">
                  <a:extLst>
                    <a:ext uri="{FF2B5EF4-FFF2-40B4-BE49-F238E27FC236}">
                      <a16:creationId xmlns:a16="http://schemas.microsoft.com/office/drawing/2014/main" id="{F01BDE10-695B-4848-A69C-214B64A29E43}"/>
                    </a:ext>
                  </a:extLst>
                </p:cNvPr>
                <p:cNvSpPr txBox="1"/>
                <p:nvPr/>
              </p:nvSpPr>
              <p:spPr>
                <a:xfrm>
                  <a:off x="3483085" y="1523565"/>
                  <a:ext cx="29758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40" name="CasellaDiTesto 139">
                  <a:extLst>
                    <a:ext uri="{FF2B5EF4-FFF2-40B4-BE49-F238E27FC236}">
                      <a16:creationId xmlns:a16="http://schemas.microsoft.com/office/drawing/2014/main" id="{F01BDE10-695B-4848-A69C-214B64A29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085" y="1523565"/>
                  <a:ext cx="297581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ttangolo 140">
                  <a:extLst>
                    <a:ext uri="{FF2B5EF4-FFF2-40B4-BE49-F238E27FC236}">
                      <a16:creationId xmlns:a16="http://schemas.microsoft.com/office/drawing/2014/main" id="{A6DA08D1-95AD-4058-A6AD-58A99666D598}"/>
                    </a:ext>
                  </a:extLst>
                </p:cNvPr>
                <p:cNvSpPr/>
                <p:nvPr/>
              </p:nvSpPr>
              <p:spPr>
                <a:xfrm>
                  <a:off x="198270" y="2166284"/>
                  <a:ext cx="53559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i="1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it-IT" sz="3600" dirty="0"/>
                </a:p>
              </p:txBody>
            </p:sp>
          </mc:Choice>
          <mc:Fallback xmlns="">
            <p:sp>
              <p:nvSpPr>
                <p:cNvPr id="141" name="Rettangolo 140">
                  <a:extLst>
                    <a:ext uri="{FF2B5EF4-FFF2-40B4-BE49-F238E27FC236}">
                      <a16:creationId xmlns:a16="http://schemas.microsoft.com/office/drawing/2014/main" id="{A6DA08D1-95AD-4058-A6AD-58A99666D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270" y="2166284"/>
                  <a:ext cx="53559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Rettangolo 141">
              <a:extLst>
                <a:ext uri="{FF2B5EF4-FFF2-40B4-BE49-F238E27FC236}">
                  <a16:creationId xmlns:a16="http://schemas.microsoft.com/office/drawing/2014/main" id="{7225AEA2-CD08-4255-A95A-D6C884AD2A26}"/>
                </a:ext>
              </a:extLst>
            </p:cNvPr>
            <p:cNvSpPr/>
            <p:nvPr/>
          </p:nvSpPr>
          <p:spPr>
            <a:xfrm>
              <a:off x="1888224" y="1759886"/>
              <a:ext cx="34657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3200" dirty="0"/>
                <a:t>z</a:t>
              </a:r>
            </a:p>
          </p:txBody>
        </p:sp>
        <p:sp>
          <p:nvSpPr>
            <p:cNvPr id="143" name="CasellaDiTesto 142">
              <a:extLst>
                <a:ext uri="{FF2B5EF4-FFF2-40B4-BE49-F238E27FC236}">
                  <a16:creationId xmlns:a16="http://schemas.microsoft.com/office/drawing/2014/main" id="{05062F39-001B-419B-9802-699B6E6A0284}"/>
                </a:ext>
              </a:extLst>
            </p:cNvPr>
            <p:cNvSpPr txBox="1"/>
            <p:nvPr/>
          </p:nvSpPr>
          <p:spPr>
            <a:xfrm>
              <a:off x="605645" y="3198004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44" name="CasellaDiTesto 143">
              <a:extLst>
                <a:ext uri="{FF2B5EF4-FFF2-40B4-BE49-F238E27FC236}">
                  <a16:creationId xmlns:a16="http://schemas.microsoft.com/office/drawing/2014/main" id="{90BF1A91-A667-44C9-A070-43E1591D60B6}"/>
                </a:ext>
              </a:extLst>
            </p:cNvPr>
            <p:cNvSpPr txBox="1"/>
            <p:nvPr/>
          </p:nvSpPr>
          <p:spPr>
            <a:xfrm>
              <a:off x="789503" y="2146560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45" name="CasellaDiTesto 144">
              <a:extLst>
                <a:ext uri="{FF2B5EF4-FFF2-40B4-BE49-F238E27FC236}">
                  <a16:creationId xmlns:a16="http://schemas.microsoft.com/office/drawing/2014/main" id="{9EA478D9-18E8-473E-950A-6706361B872A}"/>
                </a:ext>
              </a:extLst>
            </p:cNvPr>
            <p:cNvSpPr txBox="1"/>
            <p:nvPr/>
          </p:nvSpPr>
          <p:spPr>
            <a:xfrm>
              <a:off x="243386" y="2731335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46" name="CasellaDiTesto 145">
              <a:extLst>
                <a:ext uri="{FF2B5EF4-FFF2-40B4-BE49-F238E27FC236}">
                  <a16:creationId xmlns:a16="http://schemas.microsoft.com/office/drawing/2014/main" id="{F9902EF7-1F23-475E-BCF2-6CA4B2A05A91}"/>
                </a:ext>
              </a:extLst>
            </p:cNvPr>
            <p:cNvSpPr txBox="1"/>
            <p:nvPr/>
          </p:nvSpPr>
          <p:spPr>
            <a:xfrm>
              <a:off x="3830600" y="2052273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47" name="CasellaDiTesto 146">
              <a:extLst>
                <a:ext uri="{FF2B5EF4-FFF2-40B4-BE49-F238E27FC236}">
                  <a16:creationId xmlns:a16="http://schemas.microsoft.com/office/drawing/2014/main" id="{FA09E4A8-275F-449C-8EC5-B86F26D185E6}"/>
                </a:ext>
              </a:extLst>
            </p:cNvPr>
            <p:cNvSpPr txBox="1"/>
            <p:nvPr/>
          </p:nvSpPr>
          <p:spPr>
            <a:xfrm>
              <a:off x="2500622" y="1841838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48" name="CasellaDiTesto 147">
              <a:extLst>
                <a:ext uri="{FF2B5EF4-FFF2-40B4-BE49-F238E27FC236}">
                  <a16:creationId xmlns:a16="http://schemas.microsoft.com/office/drawing/2014/main" id="{F30B65B4-B388-490A-9B42-502620CC9E3B}"/>
                </a:ext>
              </a:extLst>
            </p:cNvPr>
            <p:cNvSpPr txBox="1"/>
            <p:nvPr/>
          </p:nvSpPr>
          <p:spPr>
            <a:xfrm>
              <a:off x="1340421" y="2001613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49" name="CasellaDiTesto 148">
              <a:extLst>
                <a:ext uri="{FF2B5EF4-FFF2-40B4-BE49-F238E27FC236}">
                  <a16:creationId xmlns:a16="http://schemas.microsoft.com/office/drawing/2014/main" id="{D153A05F-B542-453E-8A99-EF1486695E3E}"/>
                </a:ext>
              </a:extLst>
            </p:cNvPr>
            <p:cNvSpPr txBox="1"/>
            <p:nvPr/>
          </p:nvSpPr>
          <p:spPr>
            <a:xfrm>
              <a:off x="3352957" y="3417552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50" name="CasellaDiTesto 149">
              <a:extLst>
                <a:ext uri="{FF2B5EF4-FFF2-40B4-BE49-F238E27FC236}">
                  <a16:creationId xmlns:a16="http://schemas.microsoft.com/office/drawing/2014/main" id="{29361E7E-CF22-4C78-8634-FAC2EF2BF1E1}"/>
                </a:ext>
              </a:extLst>
            </p:cNvPr>
            <p:cNvSpPr txBox="1"/>
            <p:nvPr/>
          </p:nvSpPr>
          <p:spPr>
            <a:xfrm>
              <a:off x="2636668" y="3520670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51" name="CasellaDiTesto 150">
              <a:extLst>
                <a:ext uri="{FF2B5EF4-FFF2-40B4-BE49-F238E27FC236}">
                  <a16:creationId xmlns:a16="http://schemas.microsoft.com/office/drawing/2014/main" id="{18B66A87-AB6A-4BE6-A3CC-AEDBA6936860}"/>
                </a:ext>
              </a:extLst>
            </p:cNvPr>
            <p:cNvSpPr txBox="1"/>
            <p:nvPr/>
          </p:nvSpPr>
          <p:spPr>
            <a:xfrm>
              <a:off x="1859427" y="3537602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52" name="CasellaDiTesto 151">
              <a:extLst>
                <a:ext uri="{FF2B5EF4-FFF2-40B4-BE49-F238E27FC236}">
                  <a16:creationId xmlns:a16="http://schemas.microsoft.com/office/drawing/2014/main" id="{97546E08-4CD1-4C39-A183-90C87AB2043A}"/>
                </a:ext>
              </a:extLst>
            </p:cNvPr>
            <p:cNvSpPr txBox="1"/>
            <p:nvPr/>
          </p:nvSpPr>
          <p:spPr>
            <a:xfrm>
              <a:off x="1266031" y="3446837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53" name="CasellaDiTesto 152">
              <a:extLst>
                <a:ext uri="{FF2B5EF4-FFF2-40B4-BE49-F238E27FC236}">
                  <a16:creationId xmlns:a16="http://schemas.microsoft.com/office/drawing/2014/main" id="{B19699D9-205E-4CDD-9CCD-54EA98A20EAF}"/>
                </a:ext>
              </a:extLst>
            </p:cNvPr>
            <p:cNvSpPr txBox="1"/>
            <p:nvPr/>
          </p:nvSpPr>
          <p:spPr>
            <a:xfrm>
              <a:off x="4027025" y="3154449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54" name="CasellaDiTesto 153">
              <a:extLst>
                <a:ext uri="{FF2B5EF4-FFF2-40B4-BE49-F238E27FC236}">
                  <a16:creationId xmlns:a16="http://schemas.microsoft.com/office/drawing/2014/main" id="{69F4F801-8612-48F4-8122-DD9EE60F0454}"/>
                </a:ext>
              </a:extLst>
            </p:cNvPr>
            <p:cNvSpPr txBox="1"/>
            <p:nvPr/>
          </p:nvSpPr>
          <p:spPr>
            <a:xfrm>
              <a:off x="4315359" y="2563684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155" name="CasellaDiTesto 154">
              <a:extLst>
                <a:ext uri="{FF2B5EF4-FFF2-40B4-BE49-F238E27FC236}">
                  <a16:creationId xmlns:a16="http://schemas.microsoft.com/office/drawing/2014/main" id="{2E863700-9C91-46E5-A3FF-5932BDE30279}"/>
                </a:ext>
              </a:extLst>
            </p:cNvPr>
            <p:cNvSpPr txBox="1"/>
            <p:nvPr/>
          </p:nvSpPr>
          <p:spPr>
            <a:xfrm>
              <a:off x="3010655" y="1917296"/>
              <a:ext cx="4724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+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D9C495EB-72E8-4F0E-B0B8-F137A9414845}"/>
                </a:ext>
              </a:extLst>
            </p:cNvPr>
            <p:cNvSpPr txBox="1"/>
            <p:nvPr/>
          </p:nvSpPr>
          <p:spPr>
            <a:xfrm>
              <a:off x="2009868" y="-38548"/>
              <a:ext cx="306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/>
                <a:t>z</a:t>
              </a:r>
            </a:p>
          </p:txBody>
        </p:sp>
      </p:grp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1203AF7-E283-4FD1-8B81-0829033661D8}"/>
              </a:ext>
            </a:extLst>
          </p:cNvPr>
          <p:cNvCxnSpPr/>
          <p:nvPr/>
        </p:nvCxnSpPr>
        <p:spPr>
          <a:xfrm flipH="1">
            <a:off x="3947922" y="705554"/>
            <a:ext cx="2369751" cy="89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BF19254D-B3D3-4B92-BBD8-2C71CED0C36C}"/>
              </a:ext>
            </a:extLst>
          </p:cNvPr>
          <p:cNvGrpSpPr/>
          <p:nvPr/>
        </p:nvGrpSpPr>
        <p:grpSpPr>
          <a:xfrm>
            <a:off x="4545733" y="1433080"/>
            <a:ext cx="6509712" cy="2353139"/>
            <a:chOff x="5277853" y="1338899"/>
            <a:chExt cx="6509712" cy="2353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6A5A07EB-A46F-40CE-9081-679D416FBB66}"/>
                    </a:ext>
                  </a:extLst>
                </p:cNvPr>
                <p:cNvSpPr txBox="1"/>
                <p:nvPr/>
              </p:nvSpPr>
              <p:spPr>
                <a:xfrm>
                  <a:off x="5277853" y="1435330"/>
                  <a:ext cx="6509712" cy="225670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000" i="1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𝑑𝑙</m:t>
                            </m:r>
                          </m:e>
                        </m:nary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sz="2000" i="1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𝑑𝑙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𝑑𝑙</m:t>
                                </m:r>
                              </m:e>
                            </m:nary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it-IT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nary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00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it-IT" sz="2000" dirty="0"/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6A5A07EB-A46F-40CE-9081-679D416FBB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7853" y="1435330"/>
                  <a:ext cx="6509712" cy="22567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AD34D83B-D7FE-4089-84F7-EDA1C0B329F5}"/>
                </a:ext>
              </a:extLst>
            </p:cNvPr>
            <p:cNvSpPr txBox="1"/>
            <p:nvPr/>
          </p:nvSpPr>
          <p:spPr>
            <a:xfrm>
              <a:off x="6258252" y="133889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3)</a:t>
              </a:r>
            </a:p>
          </p:txBody>
        </p:sp>
      </p:grpSp>
      <p:sp>
        <p:nvSpPr>
          <p:cNvPr id="11" name="Ovale 10">
            <a:extLst>
              <a:ext uri="{FF2B5EF4-FFF2-40B4-BE49-F238E27FC236}">
                <a16:creationId xmlns:a16="http://schemas.microsoft.com/office/drawing/2014/main" id="{55F0ACD2-0CEF-4F44-9A4D-BF78F775B067}"/>
              </a:ext>
            </a:extLst>
          </p:cNvPr>
          <p:cNvSpPr/>
          <p:nvPr/>
        </p:nvSpPr>
        <p:spPr>
          <a:xfrm>
            <a:off x="5712241" y="2546601"/>
            <a:ext cx="1194931" cy="65460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001A60F-37E5-48EE-9651-080576D76050}"/>
              </a:ext>
            </a:extLst>
          </p:cNvPr>
          <p:cNvCxnSpPr/>
          <p:nvPr/>
        </p:nvCxnSpPr>
        <p:spPr>
          <a:xfrm flipH="1">
            <a:off x="6621581" y="998797"/>
            <a:ext cx="1179008" cy="1587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969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E49AF4-6983-4B0A-98BE-E5F1ED72C074}"/>
              </a:ext>
            </a:extLst>
          </p:cNvPr>
          <p:cNvSpPr txBox="1"/>
          <p:nvPr/>
        </p:nvSpPr>
        <p:spPr>
          <a:xfrm>
            <a:off x="4320506" y="23513"/>
            <a:ext cx="4109235" cy="861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/>
                </a:solidFill>
              </a:rPr>
              <a:t>IL DIPOLO ELETTRICO</a:t>
            </a:r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FB91F03-7E72-47F9-9747-158D8581ED6B}"/>
                  </a:ext>
                </a:extLst>
              </p:cNvPr>
              <p:cNvSpPr txBox="1"/>
              <p:nvPr/>
            </p:nvSpPr>
            <p:spPr>
              <a:xfrm>
                <a:off x="8559107" y="206529"/>
                <a:ext cx="1761067" cy="709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FB91F03-7E72-47F9-9747-158D8581E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107" y="206529"/>
                <a:ext cx="1761067" cy="709553"/>
              </a:xfrm>
              <a:prstGeom prst="rect">
                <a:avLst/>
              </a:prstGeom>
              <a:blipFill>
                <a:blip r:embed="rId2"/>
                <a:stretch>
                  <a:fillRect l="-2768" t="-12069" r="-83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C27BBA8-5512-4D56-8144-449347E5A601}"/>
                  </a:ext>
                </a:extLst>
              </p:cNvPr>
              <p:cNvSpPr/>
              <p:nvPr/>
            </p:nvSpPr>
            <p:spPr>
              <a:xfrm>
                <a:off x="5040487" y="1674224"/>
                <a:ext cx="240033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it-IT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t-IT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it-IT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C27BBA8-5512-4D56-8144-449347E5A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487" y="1674224"/>
                <a:ext cx="2400336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0EADFAC4-7BA8-4D1A-B4E3-E54B27241BCB}"/>
                  </a:ext>
                </a:extLst>
              </p:cNvPr>
              <p:cNvSpPr/>
              <p:nvPr/>
            </p:nvSpPr>
            <p:spPr>
              <a:xfrm>
                <a:off x="7675878" y="1846823"/>
                <a:ext cx="191342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dirty="0"/>
                  <a:t>CON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0EADFAC4-7BA8-4D1A-B4E3-E54B27241B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878" y="1846823"/>
                <a:ext cx="1913421" cy="646331"/>
              </a:xfrm>
              <a:prstGeom prst="rect">
                <a:avLst/>
              </a:prstGeom>
              <a:blipFill>
                <a:blip r:embed="rId4"/>
                <a:stretch>
                  <a:fillRect l="-2548"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C530A5B7-F3FC-4C43-9025-7EAE2F020A9D}"/>
              </a:ext>
            </a:extLst>
          </p:cNvPr>
          <p:cNvSpPr txBox="1"/>
          <p:nvPr/>
        </p:nvSpPr>
        <p:spPr>
          <a:xfrm>
            <a:off x="846667" y="2797681"/>
            <a:ext cx="308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RISCRIVIAMOLA COME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91C7FF9E-8BA7-4431-8C49-F2EEE760BB1D}"/>
                  </a:ext>
                </a:extLst>
              </p:cNvPr>
              <p:cNvSpPr/>
              <p:nvPr/>
            </p:nvSpPr>
            <p:spPr>
              <a:xfrm>
                <a:off x="3386667" y="2620004"/>
                <a:ext cx="7112000" cy="566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V(P)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𝑘𝑞</m:t>
                    </m:r>
                    <m:r>
                      <a:rPr lang="it-IT" i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it-IT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𝑘𝑞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) 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it-IT" i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𝑘𝑞</m:t>
                    </m:r>
                    <m:r>
                      <a:rPr lang="it-IT" i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i="0">
                            <a:latin typeface="Cambria Math" panose="02040503050406030204" pitchFamily="18" charset="0"/>
                          </a:rPr>
                          <m:t>− 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begChr m:val="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91C7FF9E-8BA7-4431-8C49-F2EEE760B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67" y="2620004"/>
                <a:ext cx="7112000" cy="566181"/>
              </a:xfrm>
              <a:prstGeom prst="rect">
                <a:avLst/>
              </a:prstGeom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>
            <a:extLst>
              <a:ext uri="{FF2B5EF4-FFF2-40B4-BE49-F238E27FC236}">
                <a16:creationId xmlns:a16="http://schemas.microsoft.com/office/drawing/2014/main" id="{4368BC72-DF6F-41E8-8E35-A14250750171}"/>
              </a:ext>
            </a:extLst>
          </p:cNvPr>
          <p:cNvSpPr/>
          <p:nvPr/>
        </p:nvSpPr>
        <p:spPr>
          <a:xfrm>
            <a:off x="10902583" y="2797681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(4)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C5168D-E053-4B00-A309-1A8704033072}"/>
              </a:ext>
            </a:extLst>
          </p:cNvPr>
          <p:cNvSpPr txBox="1"/>
          <p:nvPr/>
        </p:nvSpPr>
        <p:spPr>
          <a:xfrm>
            <a:off x="712481" y="3873513"/>
            <a:ext cx="281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DALLA FIGURA SI HA: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1CFEC19D-2896-49F4-A6E8-315C56476B59}"/>
                  </a:ext>
                </a:extLst>
              </p:cNvPr>
              <p:cNvSpPr/>
              <p:nvPr/>
            </p:nvSpPr>
            <p:spPr>
              <a:xfrm>
                <a:off x="4097049" y="3698076"/>
                <a:ext cx="1254702" cy="688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it-I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num>
                        <m:den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1CFEC19D-2896-49F4-A6E8-315C56476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049" y="3698076"/>
                <a:ext cx="1254702" cy="6881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062E5D90-3C77-4BBE-BC58-C57B84AFD9D2}"/>
              </a:ext>
            </a:extLst>
          </p:cNvPr>
          <p:cNvSpPr/>
          <p:nvPr/>
        </p:nvSpPr>
        <p:spPr>
          <a:xfrm>
            <a:off x="5903088" y="3953161"/>
            <a:ext cx="421235" cy="24885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0D9CE1C7-99D9-4D73-B81C-21F49BC68EC6}"/>
                  </a:ext>
                </a:extLst>
              </p:cNvPr>
              <p:cNvSpPr/>
              <p:nvPr/>
            </p:nvSpPr>
            <p:spPr>
              <a:xfrm>
                <a:off x="6741565" y="3568472"/>
                <a:ext cx="1785489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0D9CE1C7-99D9-4D73-B81C-21F49BC68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565" y="3568472"/>
                <a:ext cx="1785489" cy="7693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47B6838-D8FD-41FD-97FB-D2C8082CF02F}"/>
              </a:ext>
            </a:extLst>
          </p:cNvPr>
          <p:cNvSpPr txBox="1"/>
          <p:nvPr/>
        </p:nvSpPr>
        <p:spPr>
          <a:xfrm>
            <a:off x="372534" y="4794219"/>
            <a:ext cx="526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ED IL NUMERATORE DELL’EQUAZIONE (4) SI SCRIVE: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9FEC0C6-1D1A-4C92-94FB-381D01582E6D}"/>
                  </a:ext>
                </a:extLst>
              </p:cNvPr>
              <p:cNvSpPr/>
              <p:nvPr/>
            </p:nvSpPr>
            <p:spPr>
              <a:xfrm>
                <a:off x="5638800" y="4536373"/>
                <a:ext cx="4684680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0">
                          <a:latin typeface="Cambria Math" panose="02040503050406030204" pitchFamily="18" charset="0"/>
                        </a:rPr>
                        <m:t>− 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0"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it-IT" i="0">
                          <a:latin typeface="Cambria Math" panose="02040503050406030204" pitchFamily="18" charset="0"/>
                        </a:rPr>
                        <m:t> ∙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9FEC0C6-1D1A-4C92-94FB-381D01582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36373"/>
                <a:ext cx="4684680" cy="7693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AB2912F-3355-4C69-A00E-1EC5C9A4FBB0}"/>
                  </a:ext>
                </a:extLst>
              </p:cNvPr>
              <p:cNvSpPr txBox="1"/>
              <p:nvPr/>
            </p:nvSpPr>
            <p:spPr>
              <a:xfrm>
                <a:off x="315830" y="5358558"/>
                <a:ext cx="4621690" cy="920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( AD ESEMPIO: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⃗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 ∙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it-IT" dirty="0"/>
                  <a:t> )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AB2912F-3355-4C69-A00E-1EC5C9A4F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30" y="5358558"/>
                <a:ext cx="4621690" cy="920060"/>
              </a:xfrm>
              <a:prstGeom prst="rect">
                <a:avLst/>
              </a:prstGeom>
              <a:blipFill>
                <a:blip r:embed="rId9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0B940008-9465-4D29-94BE-A66584B0A23F}"/>
              </a:ext>
            </a:extLst>
          </p:cNvPr>
          <p:cNvSpPr/>
          <p:nvPr/>
        </p:nvSpPr>
        <p:spPr>
          <a:xfrm>
            <a:off x="5024468" y="5714925"/>
            <a:ext cx="474133" cy="23411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00E6C795-7CF7-4144-AACB-5A62C9F9E7E9}"/>
                  </a:ext>
                </a:extLst>
              </p:cNvPr>
              <p:cNvSpPr/>
              <p:nvPr/>
            </p:nvSpPr>
            <p:spPr>
              <a:xfrm>
                <a:off x="5598955" y="5381912"/>
                <a:ext cx="2646814" cy="739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it-IT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it-IT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it-IT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𝑘𝑞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 ∙</m:t>
                          </m:r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00E6C795-7CF7-4144-AACB-5A62C9F9E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955" y="5381912"/>
                <a:ext cx="2646814" cy="7391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FBBC010-0F17-410F-BC0C-DF3887C237B4}"/>
              </a:ext>
            </a:extLst>
          </p:cNvPr>
          <p:cNvSpPr txBox="1"/>
          <p:nvPr/>
        </p:nvSpPr>
        <p:spPr>
          <a:xfrm>
            <a:off x="8690360" y="5640110"/>
            <a:ext cx="72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 </a:t>
            </a:r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90975938-A79E-4908-9A42-C843985D96FE}"/>
              </a:ext>
            </a:extLst>
          </p:cNvPr>
          <p:cNvSpPr/>
          <p:nvPr/>
        </p:nvSpPr>
        <p:spPr>
          <a:xfrm>
            <a:off x="9485900" y="5358558"/>
            <a:ext cx="425992" cy="93243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4C15D7FE-F49B-40F8-A566-9300D4077526}"/>
                  </a:ext>
                </a:extLst>
              </p:cNvPr>
              <p:cNvSpPr/>
              <p:nvPr/>
            </p:nvSpPr>
            <p:spPr>
              <a:xfrm>
                <a:off x="9822072" y="5414613"/>
                <a:ext cx="825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4C15D7FE-F49B-40F8-A566-9300D4077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072" y="5414613"/>
                <a:ext cx="8254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CEAC1741-99E2-444C-A7F5-E2706EBDD7FC}"/>
                  </a:ext>
                </a:extLst>
              </p:cNvPr>
              <p:cNvSpPr/>
              <p:nvPr/>
            </p:nvSpPr>
            <p:spPr>
              <a:xfrm>
                <a:off x="9868884" y="5783945"/>
                <a:ext cx="13245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CEAC1741-99E2-444C-A7F5-E2706EBDD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884" y="5783945"/>
                <a:ext cx="13245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D7381B57-F733-4616-A9A0-6330A95D34B9}"/>
              </a:ext>
            </a:extLst>
          </p:cNvPr>
          <p:cNvSpPr/>
          <p:nvPr/>
        </p:nvSpPr>
        <p:spPr>
          <a:xfrm>
            <a:off x="11250485" y="5533700"/>
            <a:ext cx="668183" cy="41533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BD479DE9-7A37-4AE6-9710-514F40A97F01}"/>
              </a:ext>
            </a:extLst>
          </p:cNvPr>
          <p:cNvCxnSpPr>
            <a:cxnSpLocks/>
          </p:cNvCxnSpPr>
          <p:nvPr/>
        </p:nvCxnSpPr>
        <p:spPr>
          <a:xfrm flipV="1">
            <a:off x="1044646" y="776199"/>
            <a:ext cx="10774821" cy="1339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3D401BB2-5DE8-4913-85CB-DFE8DF6F2F81}"/>
              </a:ext>
            </a:extLst>
          </p:cNvPr>
          <p:cNvCxnSpPr/>
          <p:nvPr/>
        </p:nvCxnSpPr>
        <p:spPr>
          <a:xfrm flipV="1">
            <a:off x="1035769" y="704033"/>
            <a:ext cx="541537" cy="1402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B54B9C0D-82E9-43CA-991F-14934A0D8B0C}"/>
              </a:ext>
            </a:extLst>
          </p:cNvPr>
          <p:cNvCxnSpPr>
            <a:cxnSpLocks/>
          </p:cNvCxnSpPr>
          <p:nvPr/>
        </p:nvCxnSpPr>
        <p:spPr>
          <a:xfrm>
            <a:off x="1577306" y="704033"/>
            <a:ext cx="10242161" cy="59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25AC11F8-2666-4839-B040-EE582E0E3E8D}"/>
              </a:ext>
            </a:extLst>
          </p:cNvPr>
          <p:cNvSpPr/>
          <p:nvPr/>
        </p:nvSpPr>
        <p:spPr>
          <a:xfrm>
            <a:off x="1508194" y="632665"/>
            <a:ext cx="145118" cy="14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875A16FA-CA42-48BD-9FA6-DE0BF47415C5}"/>
              </a:ext>
            </a:extLst>
          </p:cNvPr>
          <p:cNvSpPr/>
          <p:nvPr/>
        </p:nvSpPr>
        <p:spPr>
          <a:xfrm>
            <a:off x="1012910" y="2083846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D983F852-CD9A-4D21-A803-4EBBFA4DF0B2}"/>
              </a:ext>
            </a:extLst>
          </p:cNvPr>
          <p:cNvSpPr/>
          <p:nvPr/>
        </p:nvSpPr>
        <p:spPr>
          <a:xfrm>
            <a:off x="11809198" y="741359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Arco 30">
            <a:extLst>
              <a:ext uri="{FF2B5EF4-FFF2-40B4-BE49-F238E27FC236}">
                <a16:creationId xmlns:a16="http://schemas.microsoft.com/office/drawing/2014/main" id="{BF0A085C-FF50-4C77-A26C-261C283BEAD6}"/>
              </a:ext>
            </a:extLst>
          </p:cNvPr>
          <p:cNvSpPr/>
          <p:nvPr/>
        </p:nvSpPr>
        <p:spPr>
          <a:xfrm>
            <a:off x="1224371" y="1240952"/>
            <a:ext cx="291645" cy="31794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1D358EE7-9394-4F01-BC47-8C4E112046DB}"/>
                  </a:ext>
                </a:extLst>
              </p:cNvPr>
              <p:cNvSpPr txBox="1"/>
              <p:nvPr/>
            </p:nvSpPr>
            <p:spPr>
              <a:xfrm>
                <a:off x="1468944" y="1034408"/>
                <a:ext cx="209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1D358EE7-9394-4F01-BC47-8C4E11204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944" y="1034408"/>
                <a:ext cx="209480" cy="307777"/>
              </a:xfrm>
              <a:prstGeom prst="rect">
                <a:avLst/>
              </a:prstGeom>
              <a:blipFill>
                <a:blip r:embed="rId13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C83361E-1F12-4428-8004-74F48ADFCA7B}"/>
              </a:ext>
            </a:extLst>
          </p:cNvPr>
          <p:cNvSpPr txBox="1"/>
          <p:nvPr/>
        </p:nvSpPr>
        <p:spPr>
          <a:xfrm>
            <a:off x="1500348" y="263680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+q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EB41452-9C0B-4DB7-9B44-D97F7FCC9842}"/>
              </a:ext>
            </a:extLst>
          </p:cNvPr>
          <p:cNvSpPr txBox="1"/>
          <p:nvPr/>
        </p:nvSpPr>
        <p:spPr>
          <a:xfrm>
            <a:off x="750095" y="2077694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-q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6662042-C123-4A0E-8565-E10CD8D1319A}"/>
              </a:ext>
            </a:extLst>
          </p:cNvPr>
          <p:cNvSpPr txBox="1"/>
          <p:nvPr/>
        </p:nvSpPr>
        <p:spPr>
          <a:xfrm>
            <a:off x="671586" y="18500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A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E8E9CE1-335F-4E5E-925A-8C5BE5D67B64}"/>
              </a:ext>
            </a:extLst>
          </p:cNvPr>
          <p:cNvSpPr txBox="1"/>
          <p:nvPr/>
        </p:nvSpPr>
        <p:spPr>
          <a:xfrm>
            <a:off x="1234679" y="417584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1687BB4-CE17-4D8A-A33D-1F066F8D65B6}"/>
                  </a:ext>
                </a:extLst>
              </p:cNvPr>
              <p:cNvSpPr txBox="1"/>
              <p:nvPr/>
            </p:nvSpPr>
            <p:spPr>
              <a:xfrm>
                <a:off x="1058629" y="1037562"/>
                <a:ext cx="214931" cy="353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F1687BB4-CE17-4D8A-A33D-1F066F8D6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29" y="1037562"/>
                <a:ext cx="214931" cy="353302"/>
              </a:xfrm>
              <a:prstGeom prst="rect">
                <a:avLst/>
              </a:prstGeom>
              <a:blipFill>
                <a:blip r:embed="rId14"/>
                <a:stretch>
                  <a:fillRect l="-28571" t="-34483" r="-97143" b="-68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EBE3A8B-A53E-4A78-99E8-36C96B7FFD2A}"/>
              </a:ext>
            </a:extLst>
          </p:cNvPr>
          <p:cNvSpPr txBox="1"/>
          <p:nvPr/>
        </p:nvSpPr>
        <p:spPr>
          <a:xfrm>
            <a:off x="11689714" y="872337"/>
            <a:ext cx="409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1B49296-38BB-452B-9201-2FAC0448061E}"/>
                  </a:ext>
                </a:extLst>
              </p:cNvPr>
              <p:cNvSpPr txBox="1"/>
              <p:nvPr/>
            </p:nvSpPr>
            <p:spPr>
              <a:xfrm>
                <a:off x="2724036" y="1845423"/>
                <a:ext cx="4497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81B49296-38BB-452B-9201-2FAC04480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36" y="1845423"/>
                <a:ext cx="449739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3C3B2BC1-834A-4F94-9BB5-37444FB7A077}"/>
                  </a:ext>
                </a:extLst>
              </p:cNvPr>
              <p:cNvSpPr txBox="1"/>
              <p:nvPr/>
            </p:nvSpPr>
            <p:spPr>
              <a:xfrm>
                <a:off x="2664553" y="275219"/>
                <a:ext cx="4557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3C3B2BC1-834A-4F94-9BB5-37444FB7A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553" y="275219"/>
                <a:ext cx="45570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79038B26-DD35-4837-B1CF-F9FB730E292E}"/>
                  </a:ext>
                </a:extLst>
              </p:cNvPr>
              <p:cNvSpPr txBox="1"/>
              <p:nvPr/>
            </p:nvSpPr>
            <p:spPr>
              <a:xfrm>
                <a:off x="2785882" y="933175"/>
                <a:ext cx="32192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79038B26-DD35-4837-B1CF-F9FB730E2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882" y="933175"/>
                <a:ext cx="321927" cy="307777"/>
              </a:xfrm>
              <a:prstGeom prst="rect">
                <a:avLst/>
              </a:prstGeom>
              <a:blipFill>
                <a:blip r:embed="rId17"/>
                <a:stretch>
                  <a:fillRect t="-37255" r="-79245" b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69EDD045-6D1F-4A70-9332-0A83B0C6C74B}"/>
              </a:ext>
            </a:extLst>
          </p:cNvPr>
          <p:cNvCxnSpPr>
            <a:cxnSpLocks/>
            <a:endCxn id="29" idx="6"/>
          </p:cNvCxnSpPr>
          <p:nvPr/>
        </p:nvCxnSpPr>
        <p:spPr>
          <a:xfrm flipV="1">
            <a:off x="1313245" y="764219"/>
            <a:ext cx="10541672" cy="64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E9522945-8FE9-4560-A22F-406D467A437B}"/>
              </a:ext>
            </a:extLst>
          </p:cNvPr>
          <p:cNvSpPr/>
          <p:nvPr/>
        </p:nvSpPr>
        <p:spPr>
          <a:xfrm>
            <a:off x="972087" y="2029889"/>
            <a:ext cx="145118" cy="14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988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88B43D0-63F8-47ED-B2B9-B9B0B3AA91E0}"/>
                  </a:ext>
                </a:extLst>
              </p:cNvPr>
              <p:cNvSpPr txBox="1"/>
              <p:nvPr/>
            </p:nvSpPr>
            <p:spPr>
              <a:xfrm>
                <a:off x="4071127" y="214147"/>
                <a:ext cx="1921103" cy="64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88B43D0-63F8-47ED-B2B9-B9B0B3AA9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127" y="214147"/>
                <a:ext cx="1921103" cy="644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3486EF-B1CD-423A-B556-75F35A54BD40}"/>
              </a:ext>
            </a:extLst>
          </p:cNvPr>
          <p:cNvSpPr txBox="1"/>
          <p:nvPr/>
        </p:nvSpPr>
        <p:spPr>
          <a:xfrm>
            <a:off x="1460376" y="1206970"/>
            <a:ext cx="6891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L’approssimazione è tanto più accurata quanto maggiore è r rispetto a d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Poniamo 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F70E4AD-83DB-489F-842C-8F56B4F95ECA}"/>
                  </a:ext>
                </a:extLst>
              </p:cNvPr>
              <p:cNvSpPr txBox="1"/>
              <p:nvPr/>
            </p:nvSpPr>
            <p:spPr>
              <a:xfrm>
                <a:off x="3525784" y="2030003"/>
                <a:ext cx="809004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F70E4AD-83DB-489F-842C-8F56B4F9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84" y="2030003"/>
                <a:ext cx="809004" cy="317972"/>
              </a:xfrm>
              <a:prstGeom prst="rect">
                <a:avLst/>
              </a:prstGeom>
              <a:blipFill>
                <a:blip r:embed="rId3"/>
                <a:stretch>
                  <a:fillRect l="-6767" t="-42308" r="-43609" b="-2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6B9E17E-9026-4713-8C88-C940D489717A}"/>
                  </a:ext>
                </a:extLst>
              </p:cNvPr>
              <p:cNvSpPr/>
              <p:nvPr/>
            </p:nvSpPr>
            <p:spPr>
              <a:xfrm>
                <a:off x="1460376" y="3271227"/>
                <a:ext cx="1943224" cy="685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76B9E17E-9026-4713-8C88-C940D4897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376" y="3271227"/>
                <a:ext cx="1943224" cy="6858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A14634C0-56F6-4995-B2BD-0AC3FA59AF91}"/>
              </a:ext>
            </a:extLst>
          </p:cNvPr>
          <p:cNvSpPr txBox="1"/>
          <p:nvPr/>
        </p:nvSpPr>
        <p:spPr>
          <a:xfrm>
            <a:off x="4074851" y="3395436"/>
            <a:ext cx="21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 ci ricordiamo che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5142083-BC16-47A8-A190-8154B4AEA9E2}"/>
                  </a:ext>
                </a:extLst>
              </p:cNvPr>
              <p:cNvSpPr txBox="1"/>
              <p:nvPr/>
            </p:nvSpPr>
            <p:spPr>
              <a:xfrm>
                <a:off x="6096000" y="3237445"/>
                <a:ext cx="235859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5142083-BC16-47A8-A190-8154B4AEA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37445"/>
                <a:ext cx="2358594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FF56AB3-40CC-4AA7-85EC-36BADA144AEE}"/>
                  </a:ext>
                </a:extLst>
              </p:cNvPr>
              <p:cNvSpPr/>
              <p:nvPr/>
            </p:nvSpPr>
            <p:spPr>
              <a:xfrm>
                <a:off x="1492019" y="4560032"/>
                <a:ext cx="295484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𝑔𝑟𝑎𝑑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FF56AB3-40CC-4AA7-85EC-36BADA144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019" y="4560032"/>
                <a:ext cx="2954848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035AEF0-2D10-46EC-80C6-6580F4CDF925}"/>
                  </a:ext>
                </a:extLst>
              </p:cNvPr>
              <p:cNvSpPr/>
              <p:nvPr/>
            </p:nvSpPr>
            <p:spPr>
              <a:xfrm>
                <a:off x="4933808" y="1965250"/>
                <a:ext cx="35746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𝑚𝑜𝑚𝑒𝑛𝑡𝑜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𝑑𝑖𝑝𝑜𝑙𝑜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𝑒𝑙𝑒𝑡𝑡𝑟𝑖𝑐𝑜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035AEF0-2D10-46EC-80C6-6580F4CDF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808" y="1965250"/>
                <a:ext cx="3574697" cy="369332"/>
              </a:xfrm>
              <a:prstGeom prst="rect">
                <a:avLst/>
              </a:prstGeom>
              <a:blipFill>
                <a:blip r:embed="rId7"/>
                <a:stretch>
                  <a:fillRect t="-22951"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4AC7BFE-2844-4ABC-BD9B-1561821DB04B}"/>
                  </a:ext>
                </a:extLst>
              </p:cNvPr>
              <p:cNvSpPr txBox="1"/>
              <p:nvPr/>
            </p:nvSpPr>
            <p:spPr>
              <a:xfrm>
                <a:off x="9129901" y="1852617"/>
                <a:ext cx="1311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4AC7BFE-2844-4ABC-BD9B-1561821DB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901" y="1852617"/>
                <a:ext cx="1311769" cy="276999"/>
              </a:xfrm>
              <a:prstGeom prst="rect">
                <a:avLst/>
              </a:prstGeom>
              <a:blipFill>
                <a:blip r:embed="rId8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45DCA40-128C-415C-A20B-999D48810981}"/>
                  </a:ext>
                </a:extLst>
              </p:cNvPr>
              <p:cNvSpPr txBox="1"/>
              <p:nvPr/>
            </p:nvSpPr>
            <p:spPr>
              <a:xfrm>
                <a:off x="9040395" y="2387157"/>
                <a:ext cx="205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Unità di misura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45DCA40-128C-415C-A20B-999D4881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395" y="2387157"/>
                <a:ext cx="2057102" cy="369332"/>
              </a:xfrm>
              <a:prstGeom prst="rect">
                <a:avLst/>
              </a:prstGeom>
              <a:blipFill>
                <a:blip r:embed="rId9"/>
                <a:stretch>
                  <a:fillRect l="-2374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FF7FF0B-4BCC-49A2-AA60-B7C59ACDF465}"/>
                  </a:ext>
                </a:extLst>
              </p:cNvPr>
              <p:cNvSpPr txBox="1"/>
              <p:nvPr/>
            </p:nvSpPr>
            <p:spPr>
              <a:xfrm>
                <a:off x="5337074" y="4718816"/>
                <a:ext cx="6235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Per calcolare il campo elettrico dal potenziale basta conoscere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FF7FF0B-4BCC-49A2-AA60-B7C59ACDF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74" y="4718816"/>
                <a:ext cx="6235040" cy="369332"/>
              </a:xfrm>
              <a:prstGeom prst="rect">
                <a:avLst/>
              </a:prstGeom>
              <a:blipFill>
                <a:blip r:embed="rId10"/>
                <a:stretch>
                  <a:fillRect l="-881" t="-22951" r="-2935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21E87F72-53F5-434A-A913-DF1F242A5665}"/>
              </a:ext>
            </a:extLst>
          </p:cNvPr>
          <p:cNvSpPr/>
          <p:nvPr/>
        </p:nvSpPr>
        <p:spPr>
          <a:xfrm>
            <a:off x="887884" y="3542826"/>
            <a:ext cx="452761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A115887C-E972-4455-8722-5AA57C5B6FB3}"/>
              </a:ext>
            </a:extLst>
          </p:cNvPr>
          <p:cNvSpPr/>
          <p:nvPr/>
        </p:nvSpPr>
        <p:spPr>
          <a:xfrm>
            <a:off x="913842" y="4806597"/>
            <a:ext cx="452761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8B2E5C5-9C32-4E53-AE6F-325894E3A0B7}"/>
              </a:ext>
            </a:extLst>
          </p:cNvPr>
          <p:cNvSpPr/>
          <p:nvPr/>
        </p:nvSpPr>
        <p:spPr>
          <a:xfrm>
            <a:off x="3212401" y="1758526"/>
            <a:ext cx="1435769" cy="872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0A36FF9D-B98A-45B5-B594-CE0F62C3EABB}"/>
              </a:ext>
            </a:extLst>
          </p:cNvPr>
          <p:cNvSpPr/>
          <p:nvPr/>
        </p:nvSpPr>
        <p:spPr>
          <a:xfrm>
            <a:off x="8794143" y="1661428"/>
            <a:ext cx="244595" cy="10950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1005B83F-2FAA-43EC-9B1E-45126AD134DE}"/>
              </a:ext>
            </a:extLst>
          </p:cNvPr>
          <p:cNvSpPr/>
          <p:nvPr/>
        </p:nvSpPr>
        <p:spPr>
          <a:xfrm>
            <a:off x="4739205" y="4792511"/>
            <a:ext cx="452761" cy="221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5BADF52-BBFB-4804-9BE7-63E0D88E7E2E}"/>
              </a:ext>
            </a:extLst>
          </p:cNvPr>
          <p:cNvSpPr txBox="1"/>
          <p:nvPr/>
        </p:nvSpPr>
        <p:spPr>
          <a:xfrm>
            <a:off x="2708404" y="435159"/>
            <a:ext cx="92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Ovvero: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E451751-489F-4611-AFAC-2BB10FAA259B}"/>
              </a:ext>
            </a:extLst>
          </p:cNvPr>
          <p:cNvGrpSpPr/>
          <p:nvPr/>
        </p:nvGrpSpPr>
        <p:grpSpPr>
          <a:xfrm>
            <a:off x="6384099" y="314175"/>
            <a:ext cx="3255724" cy="544636"/>
            <a:chOff x="5136071" y="431761"/>
            <a:chExt cx="3255724" cy="544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C8C3867B-F281-4A24-B860-F25334CD2654}"/>
                    </a:ext>
                  </a:extLst>
                </p:cNvPr>
                <p:cNvSpPr txBox="1"/>
                <p:nvPr/>
              </p:nvSpPr>
              <p:spPr>
                <a:xfrm>
                  <a:off x="7123243" y="431761"/>
                  <a:ext cx="1013354" cy="5446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C8C3867B-F281-4A24-B860-F25334CD2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243" y="431761"/>
                  <a:ext cx="1013354" cy="54463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3451694-D824-490E-B578-66627AD60A33}"/>
                </a:ext>
              </a:extLst>
            </p:cNvPr>
            <p:cNvSpPr/>
            <p:nvPr/>
          </p:nvSpPr>
          <p:spPr>
            <a:xfrm>
              <a:off x="5136071" y="505293"/>
              <a:ext cx="17697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/>
                <a:t>(Ricordiamo che: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F9E722A-C6BF-4EF1-9930-CD42ABE61CAF}"/>
                </a:ext>
              </a:extLst>
            </p:cNvPr>
            <p:cNvSpPr txBox="1"/>
            <p:nvPr/>
          </p:nvSpPr>
          <p:spPr>
            <a:xfrm>
              <a:off x="8136597" y="511167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 animBg="1"/>
      <p:bldP spid="16" grpId="0" animBg="1"/>
      <p:bldP spid="18" grpId="0" animBg="1"/>
      <p:bldP spid="19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397</TotalTime>
  <Words>1270</Words>
  <Application>Microsoft Office PowerPoint</Application>
  <PresentationFormat>Widescreen</PresentationFormat>
  <Paragraphs>237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Bahnschrift</vt:lpstr>
      <vt:lpstr>Calibri</vt:lpstr>
      <vt:lpstr>Calibri Light</vt:lpstr>
      <vt:lpstr>Cambria Math</vt:lpstr>
      <vt:lpstr>Symbol</vt:lpstr>
      <vt:lpstr>Times New Roman</vt:lpstr>
      <vt:lpstr>Retrospettivo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francesca palazzetti</dc:creator>
  <cp:lastModifiedBy>DANIELE EUGENIO LUCCHETTA</cp:lastModifiedBy>
  <cp:revision>58</cp:revision>
  <dcterms:created xsi:type="dcterms:W3CDTF">2020-03-26T08:38:42Z</dcterms:created>
  <dcterms:modified xsi:type="dcterms:W3CDTF">2021-03-23T15:11:02Z</dcterms:modified>
</cp:coreProperties>
</file>