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2" r:id="rId5"/>
    <p:sldId id="259" r:id="rId6"/>
    <p:sldId id="263" r:id="rId7"/>
    <p:sldId id="260" r:id="rId8"/>
    <p:sldId id="266" r:id="rId9"/>
    <p:sldId id="261" r:id="rId10"/>
    <p:sldId id="264" r:id="rId11"/>
    <p:sldId id="256" r:id="rId12"/>
    <p:sldId id="274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F8468-FFC9-4E6B-9689-8C44ABC60086}" v="8" dt="2020-04-02T11:13:30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a palazzetti" userId="873ee1e7566aa625" providerId="LiveId" clId="{D2BF8468-FFC9-4E6B-9689-8C44ABC60086}"/>
    <pc:docChg chg="undo custSel addSld delSld modSld">
      <pc:chgData name="francesca palazzetti" userId="873ee1e7566aa625" providerId="LiveId" clId="{D2BF8468-FFC9-4E6B-9689-8C44ABC60086}" dt="2020-04-02T11:13:56.857" v="18" actId="1076"/>
      <pc:docMkLst>
        <pc:docMk/>
      </pc:docMkLst>
      <pc:sldChg chg="add">
        <pc:chgData name="francesca palazzetti" userId="873ee1e7566aa625" providerId="LiveId" clId="{D2BF8468-FFC9-4E6B-9689-8C44ABC60086}" dt="2020-04-02T11:12:27.234" v="3"/>
        <pc:sldMkLst>
          <pc:docMk/>
          <pc:sldMk cId="3018904755" sldId="262"/>
        </pc:sldMkLst>
      </pc:sldChg>
      <pc:sldChg chg="add">
        <pc:chgData name="francesca palazzetti" userId="873ee1e7566aa625" providerId="LiveId" clId="{D2BF8468-FFC9-4E6B-9689-8C44ABC60086}" dt="2020-04-02T11:12:34.529" v="4"/>
        <pc:sldMkLst>
          <pc:docMk/>
          <pc:sldMk cId="1598459306" sldId="263"/>
        </pc:sldMkLst>
      </pc:sldChg>
      <pc:sldChg chg="add">
        <pc:chgData name="francesca palazzetti" userId="873ee1e7566aa625" providerId="LiveId" clId="{D2BF8468-FFC9-4E6B-9689-8C44ABC60086}" dt="2020-04-02T11:12:49.843" v="6"/>
        <pc:sldMkLst>
          <pc:docMk/>
          <pc:sldMk cId="2369760398" sldId="264"/>
        </pc:sldMkLst>
      </pc:sldChg>
      <pc:sldChg chg="add del">
        <pc:chgData name="francesca palazzetti" userId="873ee1e7566aa625" providerId="LiveId" clId="{D2BF8468-FFC9-4E6B-9689-8C44ABC60086}" dt="2020-04-02T11:12:21.713" v="2" actId="47"/>
        <pc:sldMkLst>
          <pc:docMk/>
          <pc:sldMk cId="1528310845" sldId="265"/>
        </pc:sldMkLst>
      </pc:sldChg>
      <pc:sldChg chg="modSp add mod">
        <pc:chgData name="francesca palazzetti" userId="873ee1e7566aa625" providerId="LiveId" clId="{D2BF8468-FFC9-4E6B-9689-8C44ABC60086}" dt="2020-04-02T11:13:56.857" v="18" actId="1076"/>
        <pc:sldMkLst>
          <pc:docMk/>
          <pc:sldMk cId="3769895879" sldId="266"/>
        </pc:sldMkLst>
        <pc:spChg chg="mod">
          <ac:chgData name="francesca palazzetti" userId="873ee1e7566aa625" providerId="LiveId" clId="{D2BF8468-FFC9-4E6B-9689-8C44ABC60086}" dt="2020-04-02T11:13:54.093" v="17" actId="1076"/>
          <ac:spMkLst>
            <pc:docMk/>
            <pc:sldMk cId="3769895879" sldId="266"/>
            <ac:spMk id="7" creationId="{7E9E3F05-BFCF-412B-AB55-D392D77228D0}"/>
          </ac:spMkLst>
        </pc:spChg>
        <pc:spChg chg="mod">
          <ac:chgData name="francesca palazzetti" userId="873ee1e7566aa625" providerId="LiveId" clId="{D2BF8468-FFC9-4E6B-9689-8C44ABC60086}" dt="2020-04-02T11:13:23.093" v="8" actId="1076"/>
          <ac:spMkLst>
            <pc:docMk/>
            <pc:sldMk cId="3769895879" sldId="266"/>
            <ac:spMk id="16" creationId="{A1C139A3-7040-4156-97DB-F58F3D83E687}"/>
          </ac:spMkLst>
        </pc:spChg>
        <pc:spChg chg="mod">
          <ac:chgData name="francesca palazzetti" userId="873ee1e7566aa625" providerId="LiveId" clId="{D2BF8468-FFC9-4E6B-9689-8C44ABC60086}" dt="2020-04-02T11:13:35.781" v="11" actId="1076"/>
          <ac:spMkLst>
            <pc:docMk/>
            <pc:sldMk cId="3769895879" sldId="266"/>
            <ac:spMk id="17" creationId="{D4F038F6-23D8-49A1-AD8E-31EBB03B7C0F}"/>
          </ac:spMkLst>
        </pc:spChg>
        <pc:spChg chg="mod">
          <ac:chgData name="francesca palazzetti" userId="873ee1e7566aa625" providerId="LiveId" clId="{D2BF8468-FFC9-4E6B-9689-8C44ABC60086}" dt="2020-04-02T11:13:41.920" v="13" actId="1076"/>
          <ac:spMkLst>
            <pc:docMk/>
            <pc:sldMk cId="3769895879" sldId="266"/>
            <ac:spMk id="18" creationId="{44345F45-C84E-423C-AFA5-30A2E859237D}"/>
          </ac:spMkLst>
        </pc:spChg>
        <pc:spChg chg="mod">
          <ac:chgData name="francesca palazzetti" userId="873ee1e7566aa625" providerId="LiveId" clId="{D2BF8468-FFC9-4E6B-9689-8C44ABC60086}" dt="2020-04-02T11:13:56.857" v="18" actId="1076"/>
          <ac:spMkLst>
            <pc:docMk/>
            <pc:sldMk cId="3769895879" sldId="266"/>
            <ac:spMk id="20" creationId="{4F12E6CA-3966-41B8-8B2D-343947871B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EC5E-32C3-4540-BAD4-532EFBD203D5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AE-8211-4D5E-8CE0-85A3414B683E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50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EC5E-32C3-4540-BAD4-532EFBD203D5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AE-8211-4D5E-8CE0-85A3414B6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14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EC5E-32C3-4540-BAD4-532EFBD203D5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AE-8211-4D5E-8CE0-85A3414B6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63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EC5E-32C3-4540-BAD4-532EFBD203D5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AE-8211-4D5E-8CE0-85A3414B6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95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EC5E-32C3-4540-BAD4-532EFBD203D5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AE-8211-4D5E-8CE0-85A3414B683E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2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EC5E-32C3-4540-BAD4-532EFBD203D5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AE-8211-4D5E-8CE0-85A3414B6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93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EC5E-32C3-4540-BAD4-532EFBD203D5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AE-8211-4D5E-8CE0-85A3414B6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096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EC5E-32C3-4540-BAD4-532EFBD203D5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AE-8211-4D5E-8CE0-85A3414B6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91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EC5E-32C3-4540-BAD4-532EFBD203D5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AE-8211-4D5E-8CE0-85A3414B6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81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15EC5E-32C3-4540-BAD4-532EFBD203D5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7E89AE-8211-4D5E-8CE0-85A3414B6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84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EC5E-32C3-4540-BAD4-532EFBD203D5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AE-8211-4D5E-8CE0-85A3414B6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887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15EC5E-32C3-4540-BAD4-532EFBD203D5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7E89AE-8211-4D5E-8CE0-85A3414B683E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13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9" Type="http://schemas.openxmlformats.org/officeDocument/2006/relationships/image" Target="NULL"/><Relationship Id="rId21" Type="http://schemas.openxmlformats.org/officeDocument/2006/relationships/image" Target="../media/image81.png"/><Relationship Id="rId34" Type="http://schemas.openxmlformats.org/officeDocument/2006/relationships/image" Target="NULL"/><Relationship Id="rId42" Type="http://schemas.openxmlformats.org/officeDocument/2006/relationships/image" Target="NULL"/><Relationship Id="rId63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38" Type="http://schemas.openxmlformats.org/officeDocument/2006/relationships/image" Target="NULL"/><Relationship Id="rId59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../media/image76.png"/><Relationship Id="rId41" Type="http://schemas.openxmlformats.org/officeDocument/2006/relationships/image" Target="NULL"/><Relationship Id="rId6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1.png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../media/image83.png"/><Relationship Id="rId58" Type="http://schemas.openxmlformats.org/officeDocument/2006/relationships/image" Target="NULL"/><Relationship Id="rId5" Type="http://schemas.openxmlformats.org/officeDocument/2006/relationships/image" Target="../media/image64.png"/><Relationship Id="rId15" Type="http://schemas.openxmlformats.org/officeDocument/2006/relationships/image" Target="../media/image75.png"/><Relationship Id="rId57" Type="http://schemas.openxmlformats.org/officeDocument/2006/relationships/image" Target="NULL"/><Relationship Id="rId61" Type="http://schemas.openxmlformats.org/officeDocument/2006/relationships/image" Target="NULL"/><Relationship Id="rId10" Type="http://schemas.openxmlformats.org/officeDocument/2006/relationships/image" Target="../media/image69.png"/><Relationship Id="rId19" Type="http://schemas.openxmlformats.org/officeDocument/2006/relationships/image" Target="../media/image79.png"/><Relationship Id="rId44" Type="http://schemas.openxmlformats.org/officeDocument/2006/relationships/image" Target="../media/image82.png"/><Relationship Id="rId6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68.png"/><Relationship Id="rId14" Type="http://schemas.openxmlformats.org/officeDocument/2006/relationships/image" Target="../media/image74.png"/><Relationship Id="rId43" Type="http://schemas.openxmlformats.org/officeDocument/2006/relationships/image" Target="NULL"/><Relationship Id="rId56" Type="http://schemas.openxmlformats.org/officeDocument/2006/relationships/image" Target="NULL"/><Relationship Id="rId8" Type="http://schemas.openxmlformats.org/officeDocument/2006/relationships/image" Target="../media/image67.png"/><Relationship Id="rId3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111.png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85.png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87.png"/><Relationship Id="rId7" Type="http://schemas.openxmlformats.org/officeDocument/2006/relationships/image" Target="../media/image92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93.png"/><Relationship Id="rId7" Type="http://schemas.openxmlformats.org/officeDocument/2006/relationships/image" Target="../media/image190.png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11" Type="http://schemas.openxmlformats.org/officeDocument/2006/relationships/image" Target="../media/image210.png"/><Relationship Id="rId5" Type="http://schemas.openxmlformats.org/officeDocument/2006/relationships/image" Target="../media/image172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201.png"/><Relationship Id="rId14" Type="http://schemas.openxmlformats.org/officeDocument/2006/relationships/image" Target="../media/image2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71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0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FD59A28-4383-4F7A-B311-5D3DB054EF45}"/>
              </a:ext>
            </a:extLst>
          </p:cNvPr>
          <p:cNvSpPr/>
          <p:nvPr/>
        </p:nvSpPr>
        <p:spPr>
          <a:xfrm>
            <a:off x="4824127" y="1943835"/>
            <a:ext cx="2133859" cy="7198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C23434-2077-4E1D-90C3-A2DF27AC751A}"/>
              </a:ext>
            </a:extLst>
          </p:cNvPr>
          <p:cNvSpPr txBox="1"/>
          <p:nvPr/>
        </p:nvSpPr>
        <p:spPr>
          <a:xfrm>
            <a:off x="3575129" y="138797"/>
            <a:ext cx="4641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" panose="020B0604020104020204" pitchFamily="34" charset="0"/>
              </a:rPr>
              <a:t>Conservatività del campo elettrico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3AECB42-EC9F-4886-8464-51F0D819F427}"/>
                  </a:ext>
                </a:extLst>
              </p:cNvPr>
              <p:cNvSpPr txBox="1"/>
              <p:nvPr/>
            </p:nvSpPr>
            <p:spPr>
              <a:xfrm>
                <a:off x="773168" y="1104154"/>
                <a:ext cx="1664943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dirty="0">
                    <a:latin typeface="Abadi" panose="020B0604020104020204" pitchFamily="34" charset="0"/>
                  </a:rPr>
                  <a:t>   conservativo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3AECB42-EC9F-4886-8464-51F0D819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68" y="1104154"/>
                <a:ext cx="1664943" cy="310598"/>
              </a:xfrm>
              <a:prstGeom prst="rect">
                <a:avLst/>
              </a:prstGeom>
              <a:blipFill>
                <a:blip r:embed="rId2"/>
                <a:stretch>
                  <a:fillRect l="-5128" t="-13725" r="-8425" b="-470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EB99BB9-121A-4B2B-8E41-B6DC7C29E5F5}"/>
                  </a:ext>
                </a:extLst>
              </p:cNvPr>
              <p:cNvSpPr txBox="1"/>
              <p:nvPr/>
            </p:nvSpPr>
            <p:spPr>
              <a:xfrm>
                <a:off x="4074532" y="704012"/>
                <a:ext cx="3872599" cy="1110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limLoc m:val="undOvr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EB99BB9-121A-4B2B-8E41-B6DC7C29E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532" y="704012"/>
                <a:ext cx="3872599" cy="1110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1BD6B1-8772-48F7-B380-7ABF727960CB}"/>
                  </a:ext>
                </a:extLst>
              </p:cNvPr>
              <p:cNvSpPr txBox="1"/>
              <p:nvPr/>
            </p:nvSpPr>
            <p:spPr>
              <a:xfrm>
                <a:off x="4844035" y="1938554"/>
                <a:ext cx="2081852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      (1)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1BD6B1-8772-48F7-B380-7ABF7279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035" y="1938554"/>
                <a:ext cx="2081852" cy="818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651A06-75F8-4998-ABD4-0764653EC5DC}"/>
              </a:ext>
            </a:extLst>
          </p:cNvPr>
          <p:cNvSpPr txBox="1"/>
          <p:nvPr/>
        </p:nvSpPr>
        <p:spPr>
          <a:xfrm>
            <a:off x="4028293" y="3023753"/>
            <a:ext cx="3160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badi" panose="020B0604020104020204" pitchFamily="34" charset="0"/>
              </a:rPr>
              <a:t>Integrale eseguito su una linea chiusa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5BF7ED-96AC-47E3-817D-552901D9A440}"/>
              </a:ext>
            </a:extLst>
          </p:cNvPr>
          <p:cNvSpPr txBox="1"/>
          <p:nvPr/>
        </p:nvSpPr>
        <p:spPr>
          <a:xfrm>
            <a:off x="7425463" y="311991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Circuitazione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A6E7E9-9C4E-4F39-AC90-B302A50A341B}"/>
              </a:ext>
            </a:extLst>
          </p:cNvPr>
          <p:cNvSpPr txBox="1"/>
          <p:nvPr/>
        </p:nvSpPr>
        <p:spPr>
          <a:xfrm>
            <a:off x="1279584" y="3814134"/>
            <a:ext cx="1020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La caratteristica dei campi conservativi è quella di avere la circuitazione nulla su qualsiasi linea chiusa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903C43C-3A26-41AE-834F-19A81778F490}"/>
              </a:ext>
            </a:extLst>
          </p:cNvPr>
          <p:cNvSpPr txBox="1"/>
          <p:nvPr/>
        </p:nvSpPr>
        <p:spPr>
          <a:xfrm>
            <a:off x="2781421" y="4493144"/>
            <a:ext cx="6458819" cy="4616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badi" panose="020B0604020104020204" pitchFamily="34" charset="0"/>
              </a:rPr>
              <a:t>La circuitazione del campo elettrostatico è nulla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F401EE-D2D3-46D9-ABB9-8610259B87C9}"/>
              </a:ext>
            </a:extLst>
          </p:cNvPr>
          <p:cNvSpPr txBox="1"/>
          <p:nvPr/>
        </p:nvSpPr>
        <p:spPr>
          <a:xfrm>
            <a:off x="1546406" y="5261835"/>
            <a:ext cx="8928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badi" panose="020B0604020104020204" pitchFamily="34" charset="0"/>
              </a:rPr>
              <a:t>Esprimiamo la (1) in forma locale come abbiamo fatto con il teorema di Gauss quando abbiamo derivato la I equazione di Maxwell (Lez.6)</a:t>
            </a:r>
          </a:p>
          <a:p>
            <a:pPr algn="ctr"/>
            <a:endParaRPr lang="it-IT" dirty="0">
              <a:latin typeface="Abadi" panose="020B0604020104020204" pitchFamily="34" charset="0"/>
            </a:endParaRPr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D6E970E9-C8CA-4CC8-AE49-30A21FF2E626}"/>
              </a:ext>
            </a:extLst>
          </p:cNvPr>
          <p:cNvSpPr/>
          <p:nvPr/>
        </p:nvSpPr>
        <p:spPr>
          <a:xfrm>
            <a:off x="9009529" y="756361"/>
            <a:ext cx="1996303" cy="1691004"/>
          </a:xfrm>
          <a:custGeom>
            <a:avLst/>
            <a:gdLst>
              <a:gd name="connsiteX0" fmla="*/ 0 w 1996303"/>
              <a:gd name="connsiteY0" fmla="*/ 1691004 h 1691004"/>
              <a:gd name="connsiteX1" fmla="*/ 900953 w 1996303"/>
              <a:gd name="connsiteY1" fmla="*/ 1341380 h 1691004"/>
              <a:gd name="connsiteX2" fmla="*/ 1116106 w 1996303"/>
              <a:gd name="connsiteY2" fmla="*/ 574898 h 1691004"/>
              <a:gd name="connsiteX3" fmla="*/ 1922930 w 1996303"/>
              <a:gd name="connsiteY3" fmla="*/ 50463 h 1691004"/>
              <a:gd name="connsiteX4" fmla="*/ 1909483 w 1996303"/>
              <a:gd name="connsiteY4" fmla="*/ 50463 h 169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6303" h="1691004">
                <a:moveTo>
                  <a:pt x="0" y="1691004"/>
                </a:moveTo>
                <a:cubicBezTo>
                  <a:pt x="357467" y="1609201"/>
                  <a:pt x="714935" y="1527398"/>
                  <a:pt x="900953" y="1341380"/>
                </a:cubicBezTo>
                <a:cubicBezTo>
                  <a:pt x="1086971" y="1155362"/>
                  <a:pt x="945777" y="790051"/>
                  <a:pt x="1116106" y="574898"/>
                </a:cubicBezTo>
                <a:cubicBezTo>
                  <a:pt x="1286436" y="359745"/>
                  <a:pt x="1790701" y="137869"/>
                  <a:pt x="1922930" y="50463"/>
                </a:cubicBezTo>
                <a:cubicBezTo>
                  <a:pt x="2055160" y="-36943"/>
                  <a:pt x="1982321" y="6760"/>
                  <a:pt x="1909483" y="5046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EC49B3-62E6-42C3-B014-C0C9DEB35BB4}"/>
              </a:ext>
            </a:extLst>
          </p:cNvPr>
          <p:cNvSpPr txBox="1"/>
          <p:nvPr/>
        </p:nvSpPr>
        <p:spPr>
          <a:xfrm>
            <a:off x="8823795" y="22612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3070CCB-A3BE-47D9-B94D-9B054DB46FA5}"/>
              </a:ext>
            </a:extLst>
          </p:cNvPr>
          <p:cNvSpPr txBox="1"/>
          <p:nvPr/>
        </p:nvSpPr>
        <p:spPr>
          <a:xfrm>
            <a:off x="10912414" y="5230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A397EAA7-C156-4E2C-A08F-FAEC1B116D44}"/>
                  </a:ext>
                </a:extLst>
              </p:cNvPr>
              <p:cNvSpPr txBox="1"/>
              <p:nvPr/>
            </p:nvSpPr>
            <p:spPr>
              <a:xfrm>
                <a:off x="10171957" y="1762613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A397EAA7-C156-4E2C-A08F-FAEC1B116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957" y="1762613"/>
                <a:ext cx="132344" cy="276999"/>
              </a:xfrm>
              <a:prstGeom prst="rect">
                <a:avLst/>
              </a:prstGeom>
              <a:blipFill>
                <a:blip r:embed="rId5"/>
                <a:stretch>
                  <a:fillRect l="-47619" r="-42857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7F396A4B-5638-4505-89BF-F192A2E520CA}"/>
              </a:ext>
            </a:extLst>
          </p:cNvPr>
          <p:cNvSpPr/>
          <p:nvPr/>
        </p:nvSpPr>
        <p:spPr>
          <a:xfrm>
            <a:off x="2937834" y="1134605"/>
            <a:ext cx="562675" cy="310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8D8CE612-B1FD-4F76-8935-DD217F981444}"/>
              </a:ext>
            </a:extLst>
          </p:cNvPr>
          <p:cNvSpPr/>
          <p:nvPr/>
        </p:nvSpPr>
        <p:spPr>
          <a:xfrm>
            <a:off x="3560760" y="2247124"/>
            <a:ext cx="562675" cy="310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BF0240B-D3D9-4028-9CF5-25C5CDE8B21A}"/>
                  </a:ext>
                </a:extLst>
              </p:cNvPr>
              <p:cNvSpPr txBox="1"/>
              <p:nvPr/>
            </p:nvSpPr>
            <p:spPr>
              <a:xfrm>
                <a:off x="1628038" y="2185019"/>
                <a:ext cx="1098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Abadi" panose="020B060402010402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it-IT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BF0240B-D3D9-4028-9CF5-25C5CDE8B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038" y="2185019"/>
                <a:ext cx="1098827" cy="369332"/>
              </a:xfrm>
              <a:prstGeom prst="rect">
                <a:avLst/>
              </a:prstGeom>
              <a:blipFill>
                <a:blip r:embed="rId6"/>
                <a:stretch>
                  <a:fillRect l="-4444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Parentesi graffa chiusa 25">
            <a:extLst>
              <a:ext uri="{FF2B5EF4-FFF2-40B4-BE49-F238E27FC236}">
                <a16:creationId xmlns:a16="http://schemas.microsoft.com/office/drawing/2014/main" id="{13304348-4C77-4981-9A3D-7E00D9D0B71D}"/>
              </a:ext>
            </a:extLst>
          </p:cNvPr>
          <p:cNvSpPr/>
          <p:nvPr/>
        </p:nvSpPr>
        <p:spPr>
          <a:xfrm rot="16200000">
            <a:off x="5433441" y="1692236"/>
            <a:ext cx="349761" cy="24180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Parentesi graffa chiusa 26">
            <a:extLst>
              <a:ext uri="{FF2B5EF4-FFF2-40B4-BE49-F238E27FC236}">
                <a16:creationId xmlns:a16="http://schemas.microsoft.com/office/drawing/2014/main" id="{A409A12F-76B3-456F-AE46-EF687000D56B}"/>
              </a:ext>
            </a:extLst>
          </p:cNvPr>
          <p:cNvSpPr/>
          <p:nvPr/>
        </p:nvSpPr>
        <p:spPr>
          <a:xfrm>
            <a:off x="7257408" y="3065240"/>
            <a:ext cx="174013" cy="45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7D733F4-171A-4261-A249-F79CFF5078E4}"/>
              </a:ext>
            </a:extLst>
          </p:cNvPr>
          <p:cNvSpPr txBox="1"/>
          <p:nvPr/>
        </p:nvSpPr>
        <p:spPr>
          <a:xfrm>
            <a:off x="8878105" y="31052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(Lez.3 Diapositiva10)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2451EBD-707A-4367-AFF3-4DA9FA2AAB21}"/>
              </a:ext>
            </a:extLst>
          </p:cNvPr>
          <p:cNvSpPr txBox="1"/>
          <p:nvPr/>
        </p:nvSpPr>
        <p:spPr>
          <a:xfrm rot="20090553">
            <a:off x="9408644" y="20155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&gt;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B76FE3C-0978-4EC1-9175-DE20761CFAFB}"/>
              </a:ext>
            </a:extLst>
          </p:cNvPr>
          <p:cNvSpPr txBox="1"/>
          <p:nvPr/>
        </p:nvSpPr>
        <p:spPr>
          <a:xfrm rot="19333523">
            <a:off x="10389863" y="7409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7602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1" grpId="0" animBg="1"/>
      <p:bldP spid="19" grpId="0"/>
      <p:bldP spid="20" grpId="0"/>
      <p:bldP spid="22" grpId="0"/>
      <p:bldP spid="23" grpId="0" animBg="1"/>
      <p:bldP spid="24" grpId="0" animBg="1"/>
      <p:bldP spid="25" grpId="0"/>
      <p:bldP spid="26" grpId="0" animBg="1"/>
      <p:bldP spid="27" grpId="0" animBg="1"/>
      <p:bldP spid="29" grpId="0"/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1EB5759-8AFD-472A-ACC6-4BBB8D9F318D}"/>
                  </a:ext>
                </a:extLst>
              </p:cNvPr>
              <p:cNvSpPr txBox="1"/>
              <p:nvPr/>
            </p:nvSpPr>
            <p:spPr>
              <a:xfrm>
                <a:off x="79924" y="166520"/>
                <a:ext cx="12032151" cy="6463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dirty="0"/>
                  <a:t>IL TEOREMA DI COULOMB LEGA IL VALORE DEL CAMPO ELETTRICO NELLE VICINANZE DELLA SUPERFICIE DI UN CONDUTTORE </a:t>
                </a:r>
                <a:r>
                  <a:rPr lang="it-IT"/>
                  <a:t>AL VALORE CHE </a:t>
                </a:r>
                <a:r>
                  <a:rPr lang="it-IT" dirty="0"/>
                  <a:t>LOCALMENTE ASSUME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1EB5759-8AFD-472A-ACC6-4BBB8D9F3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4" y="166520"/>
                <a:ext cx="12032151" cy="646331"/>
              </a:xfrm>
              <a:prstGeom prst="rect">
                <a:avLst/>
              </a:prstGeom>
              <a:blipFill>
                <a:blip r:embed="rId2"/>
                <a:stretch>
                  <a:fillRect l="-405" t="-4717" r="-659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D5580EF-AE6C-438A-B9FC-E4354487202C}"/>
                  </a:ext>
                </a:extLst>
              </p:cNvPr>
              <p:cNvSpPr txBox="1"/>
              <p:nvPr/>
            </p:nvSpPr>
            <p:spPr>
              <a:xfrm>
                <a:off x="6957882" y="1488657"/>
                <a:ext cx="378566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dirty="0"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𝑅𝐼𝑆𝑃𝐸𝑇𝑇𝑂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𝐴𝐿𝐿𝐸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𝐷𝐼𝑀𝐸𝑁𝑆𝐼𝑂𝑁𝐼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it-IT" b="0" dirty="0"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𝐿𝐼𝑁𝐸𝐴𝑅𝐼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D5580EF-AE6C-438A-B9FC-E43544872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882" y="1488657"/>
                <a:ext cx="3785661" cy="553998"/>
              </a:xfrm>
              <a:prstGeom prst="rect">
                <a:avLst/>
              </a:prstGeom>
              <a:blipFill>
                <a:blip r:embed="rId3"/>
                <a:stretch>
                  <a:fillRect l="-3704" t="-14286" b="-32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B9D3874-AE48-4DA7-B14C-804B41754848}"/>
                  </a:ext>
                </a:extLst>
              </p:cNvPr>
              <p:cNvSpPr txBox="1"/>
              <p:nvPr/>
            </p:nvSpPr>
            <p:spPr>
              <a:xfrm>
                <a:off x="1562022" y="3065727"/>
                <a:ext cx="8220007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𝑆𝑂𝐿𝑂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𝐹𝐿𝑈𝑆𝑆𝑂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𝑈𝑆𝐶𝐸𝑁𝑇𝐸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𝐸𝑆𝑇𝐸𝑅𝑁𝐴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𝑑𝑆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B9D3874-AE48-4DA7-B14C-804B41754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022" y="3065727"/>
                <a:ext cx="8220007" cy="726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3485C3C-D21E-484B-89CF-40DD236E93EA}"/>
                  </a:ext>
                </a:extLst>
              </p:cNvPr>
              <p:cNvSpPr txBox="1"/>
              <p:nvPr/>
            </p:nvSpPr>
            <p:spPr>
              <a:xfrm>
                <a:off x="2856515" y="3891362"/>
                <a:ext cx="1947514" cy="433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3485C3C-D21E-484B-89CF-40DD236E9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515" y="3891362"/>
                <a:ext cx="1947514" cy="433324"/>
              </a:xfrm>
              <a:prstGeom prst="rect">
                <a:avLst/>
              </a:prstGeom>
              <a:blipFill>
                <a:blip r:embed="rId5"/>
                <a:stretch>
                  <a:fillRect l="-4389" b="-98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E0F83EC-25D3-454F-9F37-0CB91E4AAA1D}"/>
              </a:ext>
            </a:extLst>
          </p:cNvPr>
          <p:cNvSpPr/>
          <p:nvPr/>
        </p:nvSpPr>
        <p:spPr>
          <a:xfrm>
            <a:off x="5365699" y="4023187"/>
            <a:ext cx="926767" cy="169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D9AAE50-90AB-4F8B-B004-A16E3CB564AC}"/>
                  </a:ext>
                </a:extLst>
              </p:cNvPr>
              <p:cNvSpPr txBox="1"/>
              <p:nvPr/>
            </p:nvSpPr>
            <p:spPr>
              <a:xfrm>
                <a:off x="6903998" y="3891362"/>
                <a:ext cx="905183" cy="519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D9AAE50-90AB-4F8B-B004-A16E3CB56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998" y="3891362"/>
                <a:ext cx="905183" cy="5195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EF4F93C-B574-48BA-B46D-E5B23BC84E1E}"/>
                  </a:ext>
                </a:extLst>
              </p:cNvPr>
              <p:cNvSpPr txBox="1"/>
              <p:nvPr/>
            </p:nvSpPr>
            <p:spPr>
              <a:xfrm>
                <a:off x="9673242" y="3849788"/>
                <a:ext cx="1080680" cy="519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EF4F93C-B574-48BA-B46D-E5B23BC84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242" y="3849788"/>
                <a:ext cx="1080680" cy="5195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147CB82-FC48-40A8-981F-C0EBC9567E82}"/>
                  </a:ext>
                </a:extLst>
              </p:cNvPr>
              <p:cNvSpPr txBox="1"/>
              <p:nvPr/>
            </p:nvSpPr>
            <p:spPr>
              <a:xfrm>
                <a:off x="1065152" y="4561288"/>
                <a:ext cx="1080680" cy="519501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147CB82-FC48-40A8-981F-C0EBC9567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52" y="4561288"/>
                <a:ext cx="1080680" cy="5195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594A1E7-521D-4728-9EB6-A3BEF53CA68F}"/>
                  </a:ext>
                </a:extLst>
              </p:cNvPr>
              <p:cNvSpPr txBox="1"/>
              <p:nvPr/>
            </p:nvSpPr>
            <p:spPr>
              <a:xfrm>
                <a:off x="4507380" y="4518933"/>
                <a:ext cx="2422266" cy="898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m:rPr>
                          <m:nor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it-IT" dirty="0"/>
                        <m:t>È </m:t>
                      </m:r>
                      <m:r>
                        <m:rPr>
                          <m:nor/>
                        </m:rPr>
                        <a:rPr lang="it-IT" dirty="0"/>
                        <m:t>USCENTE</m:t>
                      </m:r>
                      <m:r>
                        <m:rPr>
                          <m:nor/>
                        </m:rPr>
                        <a:rPr lang="it-IT" dirty="0"/>
                        <m:t> </m:t>
                      </m:r>
                      <m:r>
                        <m:rPr>
                          <m:nor/>
                        </m:rPr>
                        <a:rPr lang="it-IT" dirty="0"/>
                        <m:t>SE</m:t>
                      </m:r>
                      <m:r>
                        <m:rPr>
                          <m:nor/>
                        </m:rPr>
                        <a:rPr lang="it-IT" b="0" i="0" dirty="0" smtClean="0"/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m:rPr>
                          <m:nor/>
                        </m:rPr>
                        <a:rPr lang="it-IT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it-IT" dirty="0"/>
                        <m:t>È </m:t>
                      </m:r>
                      <m:r>
                        <m:rPr>
                          <m:nor/>
                        </m:rPr>
                        <a:rPr lang="it-IT" b="0" i="0" dirty="0" smtClean="0"/>
                        <m:t>ENTRANTE</m:t>
                      </m:r>
                      <m:r>
                        <m:rPr>
                          <m:nor/>
                        </m:rPr>
                        <a:rPr lang="it-IT" dirty="0"/>
                        <m:t> </m:t>
                      </m:r>
                      <m:r>
                        <m:rPr>
                          <m:nor/>
                        </m:rPr>
                        <a:rPr lang="it-IT" dirty="0"/>
                        <m:t>SE</m:t>
                      </m:r>
                      <m:r>
                        <m:rPr>
                          <m:nor/>
                        </m:rPr>
                        <a:rPr lang="it-IT" dirty="0"/>
                        <m:t> 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594A1E7-521D-4728-9EB6-A3BEF53C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380" y="4518933"/>
                <a:ext cx="2422266" cy="898195"/>
              </a:xfrm>
              <a:prstGeom prst="rect">
                <a:avLst/>
              </a:prstGeom>
              <a:blipFill>
                <a:blip r:embed="rId9"/>
                <a:stretch>
                  <a:fillRect l="-754" r="-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442CE76-60B7-4F6E-BBD8-91A3053CD505}"/>
                  </a:ext>
                </a:extLst>
              </p:cNvPr>
              <p:cNvSpPr txBox="1"/>
              <p:nvPr/>
            </p:nvSpPr>
            <p:spPr>
              <a:xfrm>
                <a:off x="231885" y="5375554"/>
                <a:ext cx="11728230" cy="6799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dirty="0"/>
                  <a:t>È DA OSSERVARE CHE BENCHÈ NELL’ESPRESSIONE LA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it-IT" dirty="0"/>
                  <a:t> SIA QUELLA DEL PUNTO CONSIDERATO, IN REALTÀ IL CAMPO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 È DETERMINATO DALL’ EFFETTO DI TUTTE LE CARICHE PRESENTI SULLA SUPERFICIE DEL CONDUTTORE 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442CE76-60B7-4F6E-BBD8-91A3053CD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5" y="5375554"/>
                <a:ext cx="11728230" cy="679930"/>
              </a:xfrm>
              <a:prstGeom prst="rect">
                <a:avLst/>
              </a:prstGeom>
              <a:blipFill>
                <a:blip r:embed="rId10"/>
                <a:stretch>
                  <a:fillRect l="-416" b="-144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73BA2A1-F958-431E-BDA4-9A943EDFB340}"/>
              </a:ext>
            </a:extLst>
          </p:cNvPr>
          <p:cNvSpPr txBox="1"/>
          <p:nvPr/>
        </p:nvSpPr>
        <p:spPr>
          <a:xfrm>
            <a:off x="8146938" y="3962673"/>
            <a:ext cx="11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OPPURE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27B8AC5-08FB-4C57-BD43-28821852C88D}"/>
              </a:ext>
            </a:extLst>
          </p:cNvPr>
          <p:cNvSpPr txBox="1"/>
          <p:nvPr/>
        </p:nvSpPr>
        <p:spPr>
          <a:xfrm>
            <a:off x="2712259" y="4514410"/>
            <a:ext cx="1772041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TEOREMA DI COULOMB</a:t>
            </a:r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8C72ACF5-D85C-44A1-9A33-4D969A2489AC}"/>
              </a:ext>
            </a:extLst>
          </p:cNvPr>
          <p:cNvSpPr/>
          <p:nvPr/>
        </p:nvSpPr>
        <p:spPr>
          <a:xfrm>
            <a:off x="4337571" y="4410863"/>
            <a:ext cx="232852" cy="9646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40AB6A75-1EA7-4AD8-AFD2-5D138EC773E3}"/>
              </a:ext>
            </a:extLst>
          </p:cNvPr>
          <p:cNvSpPr/>
          <p:nvPr/>
        </p:nvSpPr>
        <p:spPr>
          <a:xfrm>
            <a:off x="2292563" y="4718469"/>
            <a:ext cx="272965" cy="152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9E3A566-B7D6-4B1F-A642-DE6FE0B63003}"/>
              </a:ext>
            </a:extLst>
          </p:cNvPr>
          <p:cNvGrpSpPr/>
          <p:nvPr/>
        </p:nvGrpSpPr>
        <p:grpSpPr>
          <a:xfrm>
            <a:off x="2145832" y="886047"/>
            <a:ext cx="3317467" cy="2199750"/>
            <a:chOff x="2145832" y="886047"/>
            <a:chExt cx="3317467" cy="2199750"/>
          </a:xfrm>
        </p:grpSpPr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48EEC8E4-B61A-4B6C-9C5F-8176D018152F}"/>
                </a:ext>
              </a:extLst>
            </p:cNvPr>
            <p:cNvSpPr/>
            <p:nvPr/>
          </p:nvSpPr>
          <p:spPr>
            <a:xfrm>
              <a:off x="3227142" y="1440872"/>
              <a:ext cx="1812945" cy="164492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ilindro 16">
              <a:extLst>
                <a:ext uri="{FF2B5EF4-FFF2-40B4-BE49-F238E27FC236}">
                  <a16:creationId xmlns:a16="http://schemas.microsoft.com/office/drawing/2014/main" id="{CC58EA71-C11A-412A-9ABC-D98236E75B18}"/>
                </a:ext>
              </a:extLst>
            </p:cNvPr>
            <p:cNvSpPr/>
            <p:nvPr/>
          </p:nvSpPr>
          <p:spPr>
            <a:xfrm rot="18489952">
              <a:off x="2875453" y="1352210"/>
              <a:ext cx="831273" cy="69865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18E66ED2-7827-45D0-94D2-1C957FE4F59A}"/>
                </a:ext>
              </a:extLst>
            </p:cNvPr>
            <p:cNvCxnSpPr>
              <a:cxnSpLocks/>
            </p:cNvCxnSpPr>
            <p:nvPr/>
          </p:nvCxnSpPr>
          <p:spPr>
            <a:xfrm>
              <a:off x="3227142" y="2188526"/>
              <a:ext cx="320935" cy="2252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C4B2D580-C635-4D7F-9F8A-A3133EE7B10A}"/>
                </a:ext>
              </a:extLst>
            </p:cNvPr>
            <p:cNvCxnSpPr>
              <a:cxnSpLocks/>
            </p:cNvCxnSpPr>
            <p:nvPr/>
          </p:nvCxnSpPr>
          <p:spPr>
            <a:xfrm>
              <a:off x="3753615" y="1540358"/>
              <a:ext cx="320935" cy="2252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DEBCA26B-A759-4ACF-B8A7-C8B155A25BEF}"/>
                </a:ext>
              </a:extLst>
            </p:cNvPr>
            <p:cNvSpPr/>
            <p:nvPr/>
          </p:nvSpPr>
          <p:spPr>
            <a:xfrm rot="2296506">
              <a:off x="3701978" y="1661838"/>
              <a:ext cx="190951" cy="8433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ACB916EF-DCC3-45F6-BD76-646FC1C27456}"/>
                </a:ext>
              </a:extLst>
            </p:cNvPr>
            <p:cNvCxnSpPr/>
            <p:nvPr/>
          </p:nvCxnSpPr>
          <p:spPr>
            <a:xfrm>
              <a:off x="2702489" y="1953384"/>
              <a:ext cx="758803" cy="5934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98CA4197-C942-4184-9A70-A52AA67929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5758" y="1179105"/>
              <a:ext cx="526134" cy="370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curvo 32">
              <a:extLst>
                <a:ext uri="{FF2B5EF4-FFF2-40B4-BE49-F238E27FC236}">
                  <a16:creationId xmlns:a16="http://schemas.microsoft.com/office/drawing/2014/main" id="{57C47235-2C21-47E7-836F-837F8E0D68E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39001" y="1126599"/>
              <a:ext cx="697588" cy="27686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curvo 36">
              <a:extLst>
                <a:ext uri="{FF2B5EF4-FFF2-40B4-BE49-F238E27FC236}">
                  <a16:creationId xmlns:a16="http://schemas.microsoft.com/office/drawing/2014/main" id="{F89DF8F9-0112-49A7-9575-662EC418460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0897" y="1274084"/>
              <a:ext cx="1263363" cy="523864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AE5B6DBE-2F43-4CD8-874C-203EE59A1362}"/>
                    </a:ext>
                  </a:extLst>
                </p:cNvPr>
                <p:cNvSpPr/>
                <p:nvPr/>
              </p:nvSpPr>
              <p:spPr>
                <a:xfrm>
                  <a:off x="2145832" y="1329310"/>
                  <a:ext cx="476797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AE5B6DBE-2F43-4CD8-874C-203EE59A1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832" y="1329310"/>
                  <a:ext cx="476797" cy="4029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tangolo 39">
                  <a:extLst>
                    <a:ext uri="{FF2B5EF4-FFF2-40B4-BE49-F238E27FC236}">
                      <a16:creationId xmlns:a16="http://schemas.microsoft.com/office/drawing/2014/main" id="{CD10385D-25FC-48BF-A6A9-598A94E08238}"/>
                    </a:ext>
                  </a:extLst>
                </p:cNvPr>
                <p:cNvSpPr/>
                <p:nvPr/>
              </p:nvSpPr>
              <p:spPr>
                <a:xfrm>
                  <a:off x="4870239" y="1547575"/>
                  <a:ext cx="363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0" name="Rettangolo 39">
                  <a:extLst>
                    <a:ext uri="{FF2B5EF4-FFF2-40B4-BE49-F238E27FC236}">
                      <a16:creationId xmlns:a16="http://schemas.microsoft.com/office/drawing/2014/main" id="{CD10385D-25FC-48BF-A6A9-598A94E08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239" y="1547575"/>
                  <a:ext cx="36388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tangolo 40">
                  <a:extLst>
                    <a:ext uri="{FF2B5EF4-FFF2-40B4-BE49-F238E27FC236}">
                      <a16:creationId xmlns:a16="http://schemas.microsoft.com/office/drawing/2014/main" id="{130CA3A2-F727-4F74-8C50-C3E1AD669CE3}"/>
                    </a:ext>
                  </a:extLst>
                </p:cNvPr>
                <p:cNvSpPr/>
                <p:nvPr/>
              </p:nvSpPr>
              <p:spPr>
                <a:xfrm>
                  <a:off x="3863786" y="886047"/>
                  <a:ext cx="4969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>
                            <a:latin typeface="Cambria Math" panose="02040503050406030204" pitchFamily="18" charset="0"/>
                          </a:rPr>
                          <m:t>𝑑𝑆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1" name="Rettangolo 40">
                  <a:extLst>
                    <a:ext uri="{FF2B5EF4-FFF2-40B4-BE49-F238E27FC236}">
                      <a16:creationId xmlns:a16="http://schemas.microsoft.com/office/drawing/2014/main" id="{130CA3A2-F727-4F74-8C50-C3E1AD669C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786" y="886047"/>
                  <a:ext cx="49693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ttangolo 41">
                  <a:extLst>
                    <a:ext uri="{FF2B5EF4-FFF2-40B4-BE49-F238E27FC236}">
                      <a16:creationId xmlns:a16="http://schemas.microsoft.com/office/drawing/2014/main" id="{6EDF6A8E-45BB-4597-B597-7902C51BA992}"/>
                    </a:ext>
                  </a:extLst>
                </p:cNvPr>
                <p:cNvSpPr/>
                <p:nvPr/>
              </p:nvSpPr>
              <p:spPr>
                <a:xfrm>
                  <a:off x="4821457" y="1048256"/>
                  <a:ext cx="6418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2" name="Rettangolo 41">
                  <a:extLst>
                    <a:ext uri="{FF2B5EF4-FFF2-40B4-BE49-F238E27FC236}">
                      <a16:creationId xmlns:a16="http://schemas.microsoft.com/office/drawing/2014/main" id="{6EDF6A8E-45BB-4597-B597-7902C51BA9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457" y="1048256"/>
                  <a:ext cx="641842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ttangolo 42">
                  <a:extLst>
                    <a:ext uri="{FF2B5EF4-FFF2-40B4-BE49-F238E27FC236}">
                      <a16:creationId xmlns:a16="http://schemas.microsoft.com/office/drawing/2014/main" id="{A5DCCF78-C5D9-47FC-AB41-525F9A80C6F9}"/>
                    </a:ext>
                  </a:extLst>
                </p:cNvPr>
                <p:cNvSpPr/>
                <p:nvPr/>
              </p:nvSpPr>
              <p:spPr>
                <a:xfrm>
                  <a:off x="2688480" y="2218323"/>
                  <a:ext cx="4435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t-IT" dirty="0">
                      <a:ea typeface="Cambria Math" panose="02040503050406030204" pitchFamily="18" charset="0"/>
                    </a:rPr>
                    <a:t>d</a:t>
                  </a:r>
                  <a14:m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3" name="Rettangolo 42">
                  <a:extLst>
                    <a:ext uri="{FF2B5EF4-FFF2-40B4-BE49-F238E27FC236}">
                      <a16:creationId xmlns:a16="http://schemas.microsoft.com/office/drawing/2014/main" id="{A5DCCF78-C5D9-47FC-AB41-525F9A80C6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480" y="2218323"/>
                  <a:ext cx="44351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0959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CBC72EEB-A102-4DDD-B3CD-53C8715676FF}"/>
                </a:ext>
              </a:extLst>
            </p:cNvPr>
            <p:cNvSpPr/>
            <p:nvPr/>
          </p:nvSpPr>
          <p:spPr>
            <a:xfrm>
              <a:off x="3344381" y="2089437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7E80E721-5C7D-48A8-8FD3-42470D957723}"/>
                </a:ext>
              </a:extLst>
            </p:cNvPr>
            <p:cNvSpPr/>
            <p:nvPr/>
          </p:nvSpPr>
          <p:spPr>
            <a:xfrm>
              <a:off x="3461697" y="1953384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0FB45ACF-6964-4769-9A2F-0DC98D6A7747}"/>
                </a:ext>
              </a:extLst>
            </p:cNvPr>
            <p:cNvSpPr/>
            <p:nvPr/>
          </p:nvSpPr>
          <p:spPr>
            <a:xfrm>
              <a:off x="3563301" y="1837047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A9C4DA5F-336D-4B3A-A474-832BD9BFD2DC}"/>
                </a:ext>
              </a:extLst>
            </p:cNvPr>
            <p:cNvSpPr/>
            <p:nvPr/>
          </p:nvSpPr>
          <p:spPr>
            <a:xfrm>
              <a:off x="3684065" y="1671490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4B56EB2E-C244-497A-8C09-8F993B3CE4EC}"/>
                </a:ext>
              </a:extLst>
            </p:cNvPr>
            <p:cNvSpPr/>
            <p:nvPr/>
          </p:nvSpPr>
          <p:spPr>
            <a:xfrm flipV="1">
              <a:off x="3209323" y="2055523"/>
              <a:ext cx="85140" cy="70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7A1449E7-1DAB-40D3-9848-F89E2C50B2F6}"/>
                </a:ext>
              </a:extLst>
            </p:cNvPr>
            <p:cNvSpPr/>
            <p:nvPr/>
          </p:nvSpPr>
          <p:spPr>
            <a:xfrm>
              <a:off x="3341823" y="1989545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BF60C70A-712C-47BA-A51C-F9C20378D836}"/>
                </a:ext>
              </a:extLst>
            </p:cNvPr>
            <p:cNvSpPr/>
            <p:nvPr/>
          </p:nvSpPr>
          <p:spPr>
            <a:xfrm>
              <a:off x="3443427" y="1873208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14823EA8-F03F-4590-A111-C88ACC856CBA}"/>
                </a:ext>
              </a:extLst>
            </p:cNvPr>
            <p:cNvSpPr/>
            <p:nvPr/>
          </p:nvSpPr>
          <p:spPr>
            <a:xfrm>
              <a:off x="3564191" y="1707651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9B709D5C-C9D2-43FC-B509-98D0EDCC4941}"/>
                </a:ext>
              </a:extLst>
            </p:cNvPr>
            <p:cNvSpPr/>
            <p:nvPr/>
          </p:nvSpPr>
          <p:spPr>
            <a:xfrm>
              <a:off x="3157187" y="2039041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A246EFC0-6FA8-4B9A-8406-844B8D6509B1}"/>
                </a:ext>
              </a:extLst>
            </p:cNvPr>
            <p:cNvSpPr/>
            <p:nvPr/>
          </p:nvSpPr>
          <p:spPr>
            <a:xfrm>
              <a:off x="3274503" y="1902988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0DA763C-1C11-4A68-92CE-F2FFADCC805C}"/>
                </a:ext>
              </a:extLst>
            </p:cNvPr>
            <p:cNvSpPr/>
            <p:nvPr/>
          </p:nvSpPr>
          <p:spPr>
            <a:xfrm>
              <a:off x="3356359" y="1756804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E45EF1B4-BD0C-4863-8095-69988EDF8EDB}"/>
                </a:ext>
              </a:extLst>
            </p:cNvPr>
            <p:cNvSpPr/>
            <p:nvPr/>
          </p:nvSpPr>
          <p:spPr>
            <a:xfrm>
              <a:off x="3516594" y="1601905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0AF2D211-25A0-4A50-9922-42AAD3178F2A}"/>
                </a:ext>
              </a:extLst>
            </p:cNvPr>
            <p:cNvSpPr/>
            <p:nvPr/>
          </p:nvSpPr>
          <p:spPr>
            <a:xfrm>
              <a:off x="3496781" y="2241837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0A41CDED-5758-4885-91BA-2347217157F1}"/>
                </a:ext>
              </a:extLst>
            </p:cNvPr>
            <p:cNvSpPr/>
            <p:nvPr/>
          </p:nvSpPr>
          <p:spPr>
            <a:xfrm>
              <a:off x="3614097" y="2105784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2AE2F5DA-EF9B-4246-9BF4-3FBB78B873BC}"/>
                </a:ext>
              </a:extLst>
            </p:cNvPr>
            <p:cNvSpPr/>
            <p:nvPr/>
          </p:nvSpPr>
          <p:spPr>
            <a:xfrm>
              <a:off x="3715701" y="1989447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B654B486-67C4-48F4-A4E3-77F3BFC69D59}"/>
                </a:ext>
              </a:extLst>
            </p:cNvPr>
            <p:cNvSpPr/>
            <p:nvPr/>
          </p:nvSpPr>
          <p:spPr>
            <a:xfrm>
              <a:off x="3836465" y="1823890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740E5E78-0135-465E-95B0-A17A16B08635}"/>
                </a:ext>
              </a:extLst>
            </p:cNvPr>
            <p:cNvSpPr/>
            <p:nvPr/>
          </p:nvSpPr>
          <p:spPr>
            <a:xfrm>
              <a:off x="3664573" y="2325463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FD7C0A02-2377-4A20-A8D9-002FA398919E}"/>
                </a:ext>
              </a:extLst>
            </p:cNvPr>
            <p:cNvSpPr/>
            <p:nvPr/>
          </p:nvSpPr>
          <p:spPr>
            <a:xfrm>
              <a:off x="3781889" y="2189410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584A9CF2-3EA7-4A12-8C3D-C2D144A23492}"/>
                </a:ext>
              </a:extLst>
            </p:cNvPr>
            <p:cNvSpPr/>
            <p:nvPr/>
          </p:nvSpPr>
          <p:spPr>
            <a:xfrm>
              <a:off x="3883493" y="2073073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12FA946A-1EA1-4096-BA2F-6404AB3357FC}"/>
                </a:ext>
              </a:extLst>
            </p:cNvPr>
            <p:cNvSpPr/>
            <p:nvPr/>
          </p:nvSpPr>
          <p:spPr>
            <a:xfrm>
              <a:off x="4004257" y="1907516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798885BA-2687-40A2-88C5-DA4AD0E5E96C}"/>
                </a:ext>
              </a:extLst>
            </p:cNvPr>
            <p:cNvSpPr/>
            <p:nvPr/>
          </p:nvSpPr>
          <p:spPr>
            <a:xfrm>
              <a:off x="3406817" y="2308413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4FE7D05A-1266-4ED0-B0B0-4DC9E822C59A}"/>
                </a:ext>
              </a:extLst>
            </p:cNvPr>
            <p:cNvSpPr/>
            <p:nvPr/>
          </p:nvSpPr>
          <p:spPr>
            <a:xfrm>
              <a:off x="3296194" y="2242861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285290E5-D073-4305-93A6-4B7EE0246B81}"/>
                </a:ext>
              </a:extLst>
            </p:cNvPr>
            <p:cNvSpPr/>
            <p:nvPr/>
          </p:nvSpPr>
          <p:spPr>
            <a:xfrm>
              <a:off x="3790614" y="1577488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F05D900-8805-40B2-9811-0470E6EB1D8B}"/>
                </a:ext>
              </a:extLst>
            </p:cNvPr>
            <p:cNvSpPr/>
            <p:nvPr/>
          </p:nvSpPr>
          <p:spPr>
            <a:xfrm>
              <a:off x="3904778" y="1654850"/>
              <a:ext cx="699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3697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1856FFD2-81EB-4080-B1E8-C48193BAD2B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23006" y="152124"/>
            <a:ext cx="9144000" cy="650875"/>
          </a:xfrm>
        </p:spPr>
        <p:txBody>
          <a:bodyPr>
            <a:normAutofit/>
          </a:bodyPr>
          <a:lstStyle/>
          <a:p>
            <a:r>
              <a:rPr lang="it-IT" sz="36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" panose="020B0604020104020204" pitchFamily="34" charset="0"/>
              </a:rPr>
              <a:t>La Gabbia di Faraday e l’effetto delle punte</a:t>
            </a:r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2C66C6DF-4C80-43E1-8969-BABE64CCC9F2}"/>
              </a:ext>
            </a:extLst>
          </p:cNvPr>
          <p:cNvCxnSpPr/>
          <p:nvPr/>
        </p:nvCxnSpPr>
        <p:spPr>
          <a:xfrm>
            <a:off x="1578511" y="5371371"/>
            <a:ext cx="996962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ccia a destra 66">
            <a:extLst>
              <a:ext uri="{FF2B5EF4-FFF2-40B4-BE49-F238E27FC236}">
                <a16:creationId xmlns:a16="http://schemas.microsoft.com/office/drawing/2014/main" id="{60871B64-686F-4B72-8426-A0C3105B8BEA}"/>
              </a:ext>
            </a:extLst>
          </p:cNvPr>
          <p:cNvSpPr/>
          <p:nvPr/>
        </p:nvSpPr>
        <p:spPr>
          <a:xfrm>
            <a:off x="3371330" y="3228471"/>
            <a:ext cx="719091" cy="235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E038367-FE7E-4AC2-B6BF-5D14C9769A27}"/>
              </a:ext>
            </a:extLst>
          </p:cNvPr>
          <p:cNvSpPr txBox="1"/>
          <p:nvPr/>
        </p:nvSpPr>
        <p:spPr>
          <a:xfrm>
            <a:off x="10659979" y="2979093"/>
            <a:ext cx="128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badi" panose="020B0604020104020204" pitchFamily="34" charset="0"/>
              </a:rPr>
              <a:t>Induzione completa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F8E4F56C-5979-469A-B5F5-20E1D9E79097}"/>
              </a:ext>
            </a:extLst>
          </p:cNvPr>
          <p:cNvGrpSpPr/>
          <p:nvPr/>
        </p:nvGrpSpPr>
        <p:grpSpPr>
          <a:xfrm>
            <a:off x="904525" y="2521689"/>
            <a:ext cx="2302058" cy="1784864"/>
            <a:chOff x="1593219" y="931400"/>
            <a:chExt cx="2302058" cy="1784864"/>
          </a:xfrm>
        </p:grpSpPr>
        <p:sp>
          <p:nvSpPr>
            <p:cNvPr id="2" name="Figura a mano libera: forma 1">
              <a:extLst>
                <a:ext uri="{FF2B5EF4-FFF2-40B4-BE49-F238E27FC236}">
                  <a16:creationId xmlns:a16="http://schemas.microsoft.com/office/drawing/2014/main" id="{FE87474A-911B-428D-A8FA-959BB73A6C0F}"/>
                </a:ext>
              </a:extLst>
            </p:cNvPr>
            <p:cNvSpPr/>
            <p:nvPr/>
          </p:nvSpPr>
          <p:spPr>
            <a:xfrm>
              <a:off x="1593219" y="931400"/>
              <a:ext cx="2302058" cy="1784864"/>
            </a:xfrm>
            <a:custGeom>
              <a:avLst/>
              <a:gdLst>
                <a:gd name="connsiteX0" fmla="*/ 1414676 w 2302058"/>
                <a:gd name="connsiteY0" fmla="*/ 1627316 h 1784864"/>
                <a:gd name="connsiteX1" fmla="*/ 1093834 w 2302058"/>
                <a:gd name="connsiteY1" fmla="*/ 1763674 h 1784864"/>
                <a:gd name="connsiteX2" fmla="*/ 885286 w 2302058"/>
                <a:gd name="connsiteY2" fmla="*/ 1779716 h 1784864"/>
                <a:gd name="connsiteX3" fmla="*/ 396002 w 2302058"/>
                <a:gd name="connsiteY3" fmla="*/ 1715547 h 1784864"/>
                <a:gd name="connsiteX4" fmla="*/ 27034 w 2302058"/>
                <a:gd name="connsiteY4" fmla="*/ 1330537 h 1784864"/>
                <a:gd name="connsiteX5" fmla="*/ 35055 w 2302058"/>
                <a:gd name="connsiteY5" fmla="*/ 809168 h 1784864"/>
                <a:gd name="connsiteX6" fmla="*/ 91202 w 2302058"/>
                <a:gd name="connsiteY6" fmla="*/ 400095 h 1784864"/>
                <a:gd name="connsiteX7" fmla="*/ 179434 w 2302058"/>
                <a:gd name="connsiteY7" fmla="*/ 79253 h 1784864"/>
                <a:gd name="connsiteX8" fmla="*/ 652676 w 2302058"/>
                <a:gd name="connsiteY8" fmla="*/ 7063 h 1784864"/>
                <a:gd name="connsiteX9" fmla="*/ 1238213 w 2302058"/>
                <a:gd name="connsiteY9" fmla="*/ 207589 h 1784864"/>
                <a:gd name="connsiteX10" fmla="*/ 1679370 w 2302058"/>
                <a:gd name="connsiteY10" fmla="*/ 151442 h 1784864"/>
                <a:gd name="connsiteX11" fmla="*/ 2088444 w 2302058"/>
                <a:gd name="connsiteY11" fmla="*/ 504368 h 1784864"/>
                <a:gd name="connsiteX12" fmla="*/ 2296992 w 2302058"/>
                <a:gd name="connsiteY12" fmla="*/ 929484 h 1784864"/>
                <a:gd name="connsiteX13" fmla="*/ 1887918 w 2302058"/>
                <a:gd name="connsiteY13" fmla="*/ 1378663 h 1784864"/>
                <a:gd name="connsiteX14" fmla="*/ 1414676 w 2302058"/>
                <a:gd name="connsiteY14" fmla="*/ 1627316 h 178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2058" h="1784864">
                  <a:moveTo>
                    <a:pt x="1414676" y="1627316"/>
                  </a:moveTo>
                  <a:cubicBezTo>
                    <a:pt x="1282329" y="1691484"/>
                    <a:pt x="1182066" y="1738274"/>
                    <a:pt x="1093834" y="1763674"/>
                  </a:cubicBezTo>
                  <a:cubicBezTo>
                    <a:pt x="1005602" y="1789074"/>
                    <a:pt x="1001591" y="1787737"/>
                    <a:pt x="885286" y="1779716"/>
                  </a:cubicBezTo>
                  <a:cubicBezTo>
                    <a:pt x="768981" y="1771695"/>
                    <a:pt x="539044" y="1790410"/>
                    <a:pt x="396002" y="1715547"/>
                  </a:cubicBezTo>
                  <a:cubicBezTo>
                    <a:pt x="252960" y="1640684"/>
                    <a:pt x="87192" y="1481600"/>
                    <a:pt x="27034" y="1330537"/>
                  </a:cubicBezTo>
                  <a:cubicBezTo>
                    <a:pt x="-33124" y="1179474"/>
                    <a:pt x="24360" y="964242"/>
                    <a:pt x="35055" y="809168"/>
                  </a:cubicBezTo>
                  <a:cubicBezTo>
                    <a:pt x="45750" y="654094"/>
                    <a:pt x="67139" y="521747"/>
                    <a:pt x="91202" y="400095"/>
                  </a:cubicBezTo>
                  <a:cubicBezTo>
                    <a:pt x="115265" y="278443"/>
                    <a:pt x="85855" y="144758"/>
                    <a:pt x="179434" y="79253"/>
                  </a:cubicBezTo>
                  <a:cubicBezTo>
                    <a:pt x="273013" y="13748"/>
                    <a:pt x="476213" y="-14326"/>
                    <a:pt x="652676" y="7063"/>
                  </a:cubicBezTo>
                  <a:cubicBezTo>
                    <a:pt x="829139" y="28452"/>
                    <a:pt x="1067097" y="183526"/>
                    <a:pt x="1238213" y="207589"/>
                  </a:cubicBezTo>
                  <a:cubicBezTo>
                    <a:pt x="1409329" y="231652"/>
                    <a:pt x="1537665" y="101979"/>
                    <a:pt x="1679370" y="151442"/>
                  </a:cubicBezTo>
                  <a:cubicBezTo>
                    <a:pt x="1821075" y="200905"/>
                    <a:pt x="1985507" y="374694"/>
                    <a:pt x="2088444" y="504368"/>
                  </a:cubicBezTo>
                  <a:cubicBezTo>
                    <a:pt x="2191381" y="634042"/>
                    <a:pt x="2330413" y="783768"/>
                    <a:pt x="2296992" y="929484"/>
                  </a:cubicBezTo>
                  <a:cubicBezTo>
                    <a:pt x="2263571" y="1075200"/>
                    <a:pt x="2033634" y="1261021"/>
                    <a:pt x="1887918" y="1378663"/>
                  </a:cubicBezTo>
                  <a:cubicBezTo>
                    <a:pt x="1742202" y="1496305"/>
                    <a:pt x="1547023" y="1563148"/>
                    <a:pt x="1414676" y="162731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</a:t>
              </a:r>
            </a:p>
          </p:txBody>
        </p:sp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247EA88A-0940-46A5-93AF-75A6328E00D3}"/>
                </a:ext>
              </a:extLst>
            </p:cNvPr>
            <p:cNvSpPr/>
            <p:nvPr/>
          </p:nvSpPr>
          <p:spPr>
            <a:xfrm>
              <a:off x="2069107" y="1250964"/>
              <a:ext cx="1296454" cy="1093119"/>
            </a:xfrm>
            <a:custGeom>
              <a:avLst/>
              <a:gdLst>
                <a:gd name="connsiteX0" fmla="*/ 722219 w 1296454"/>
                <a:gd name="connsiteY0" fmla="*/ 1067120 h 1093119"/>
                <a:gd name="connsiteX1" fmla="*/ 248977 w 1296454"/>
                <a:gd name="connsiteY1" fmla="*/ 1067120 h 1093119"/>
                <a:gd name="connsiteX2" fmla="*/ 16367 w 1296454"/>
                <a:gd name="connsiteY2" fmla="*/ 770341 h 1093119"/>
                <a:gd name="connsiteX3" fmla="*/ 64493 w 1296454"/>
                <a:gd name="connsiteY3" fmla="*/ 265015 h 1093119"/>
                <a:gd name="connsiteX4" fmla="*/ 425440 w 1296454"/>
                <a:gd name="connsiteY4" fmla="*/ 40425 h 1093119"/>
                <a:gd name="connsiteX5" fmla="*/ 858577 w 1296454"/>
                <a:gd name="connsiteY5" fmla="*/ 24383 h 1093119"/>
                <a:gd name="connsiteX6" fmla="*/ 1163377 w 1296454"/>
                <a:gd name="connsiteY6" fmla="*/ 297099 h 1093119"/>
                <a:gd name="connsiteX7" fmla="*/ 1291714 w 1296454"/>
                <a:gd name="connsiteY7" fmla="*/ 714194 h 1093119"/>
                <a:gd name="connsiteX8" fmla="*/ 1010977 w 1296454"/>
                <a:gd name="connsiteY8" fmla="*/ 970868 h 1093119"/>
                <a:gd name="connsiteX9" fmla="*/ 722219 w 1296454"/>
                <a:gd name="connsiteY9" fmla="*/ 1067120 h 109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6454" h="1093119">
                  <a:moveTo>
                    <a:pt x="722219" y="1067120"/>
                  </a:moveTo>
                  <a:cubicBezTo>
                    <a:pt x="595219" y="1083162"/>
                    <a:pt x="366619" y="1116583"/>
                    <a:pt x="248977" y="1067120"/>
                  </a:cubicBezTo>
                  <a:cubicBezTo>
                    <a:pt x="131335" y="1017657"/>
                    <a:pt x="47114" y="904025"/>
                    <a:pt x="16367" y="770341"/>
                  </a:cubicBezTo>
                  <a:cubicBezTo>
                    <a:pt x="-14380" y="636657"/>
                    <a:pt x="-3686" y="386668"/>
                    <a:pt x="64493" y="265015"/>
                  </a:cubicBezTo>
                  <a:cubicBezTo>
                    <a:pt x="132672" y="143362"/>
                    <a:pt x="293093" y="80530"/>
                    <a:pt x="425440" y="40425"/>
                  </a:cubicBezTo>
                  <a:cubicBezTo>
                    <a:pt x="557787" y="320"/>
                    <a:pt x="735588" y="-18396"/>
                    <a:pt x="858577" y="24383"/>
                  </a:cubicBezTo>
                  <a:cubicBezTo>
                    <a:pt x="981566" y="67162"/>
                    <a:pt x="1091188" y="182130"/>
                    <a:pt x="1163377" y="297099"/>
                  </a:cubicBezTo>
                  <a:cubicBezTo>
                    <a:pt x="1235567" y="412067"/>
                    <a:pt x="1317114" y="601899"/>
                    <a:pt x="1291714" y="714194"/>
                  </a:cubicBezTo>
                  <a:cubicBezTo>
                    <a:pt x="1266314" y="826489"/>
                    <a:pt x="1103219" y="910710"/>
                    <a:pt x="1010977" y="970868"/>
                  </a:cubicBezTo>
                  <a:cubicBezTo>
                    <a:pt x="918735" y="1031026"/>
                    <a:pt x="849219" y="1051078"/>
                    <a:pt x="722219" y="106712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55E4B76-34B5-4A39-BF5A-C98E4DEC1E2A}"/>
                </a:ext>
              </a:extLst>
            </p:cNvPr>
            <p:cNvSpPr txBox="1"/>
            <p:nvPr/>
          </p:nvSpPr>
          <p:spPr>
            <a:xfrm>
              <a:off x="1778643" y="10267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</a:p>
          </p:txBody>
        </p:sp>
      </p:grp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C9B5DA78-CA78-4994-AA7A-4743978B66DA}"/>
              </a:ext>
            </a:extLst>
          </p:cNvPr>
          <p:cNvCxnSpPr>
            <a:cxnSpLocks/>
          </p:cNvCxnSpPr>
          <p:nvPr/>
        </p:nvCxnSpPr>
        <p:spPr>
          <a:xfrm flipV="1">
            <a:off x="737202" y="3651317"/>
            <a:ext cx="870087" cy="6552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C054ED3B-9AC2-4E9A-80C1-3D94D9CC58DF}"/>
              </a:ext>
            </a:extLst>
          </p:cNvPr>
          <p:cNvGrpSpPr/>
          <p:nvPr/>
        </p:nvGrpSpPr>
        <p:grpSpPr>
          <a:xfrm>
            <a:off x="0" y="3896881"/>
            <a:ext cx="901555" cy="945418"/>
            <a:chOff x="688694" y="2306592"/>
            <a:chExt cx="901555" cy="945418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CDAF8A7E-DA1F-41F2-BEB3-EA459F00E3BC}"/>
                </a:ext>
              </a:extLst>
            </p:cNvPr>
            <p:cNvSpPr/>
            <p:nvPr/>
          </p:nvSpPr>
          <p:spPr>
            <a:xfrm>
              <a:off x="943965" y="2594635"/>
              <a:ext cx="377062" cy="37465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AD4EC24E-1BFC-4195-B5EA-C79716EC8923}"/>
                </a:ext>
              </a:extLst>
            </p:cNvPr>
            <p:cNvSpPr txBox="1"/>
            <p:nvPr/>
          </p:nvSpPr>
          <p:spPr>
            <a:xfrm>
              <a:off x="818319" y="23379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08853709-7C69-40DB-98DF-195F1D12EDF0}"/>
                </a:ext>
              </a:extLst>
            </p:cNvPr>
            <p:cNvSpPr txBox="1"/>
            <p:nvPr/>
          </p:nvSpPr>
          <p:spPr>
            <a:xfrm>
              <a:off x="1048834" y="23065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1A40F8DB-7311-4373-A5AF-3E53D48154FC}"/>
                </a:ext>
              </a:extLst>
            </p:cNvPr>
            <p:cNvSpPr txBox="1"/>
            <p:nvPr/>
          </p:nvSpPr>
          <p:spPr>
            <a:xfrm>
              <a:off x="1206304" y="24099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88F00515-7206-457F-A8A8-FCD69C861797}"/>
                </a:ext>
              </a:extLst>
            </p:cNvPr>
            <p:cNvSpPr txBox="1"/>
            <p:nvPr/>
          </p:nvSpPr>
          <p:spPr>
            <a:xfrm>
              <a:off x="1290167" y="26349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BAC85B4B-8190-4DEF-83C9-CD77EC0056FE}"/>
                </a:ext>
              </a:extLst>
            </p:cNvPr>
            <p:cNvSpPr txBox="1"/>
            <p:nvPr/>
          </p:nvSpPr>
          <p:spPr>
            <a:xfrm>
              <a:off x="1155556" y="2819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CC6F91B6-29DD-4BCF-93BB-1F54D7D96A72}"/>
                </a:ext>
              </a:extLst>
            </p:cNvPr>
            <p:cNvSpPr txBox="1"/>
            <p:nvPr/>
          </p:nvSpPr>
          <p:spPr>
            <a:xfrm>
              <a:off x="925476" y="28826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99874241-43F8-4772-BE4D-763F8F87A356}"/>
                </a:ext>
              </a:extLst>
            </p:cNvPr>
            <p:cNvSpPr txBox="1"/>
            <p:nvPr/>
          </p:nvSpPr>
          <p:spPr>
            <a:xfrm>
              <a:off x="733504" y="27566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2FA101F2-EF43-408B-A8F5-5C2272638E27}"/>
                </a:ext>
              </a:extLst>
            </p:cNvPr>
            <p:cNvSpPr txBox="1"/>
            <p:nvPr/>
          </p:nvSpPr>
          <p:spPr>
            <a:xfrm>
              <a:off x="688694" y="25189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D401B90F-D03F-478F-8D2E-A44665FA9218}"/>
              </a:ext>
            </a:extLst>
          </p:cNvPr>
          <p:cNvGrpSpPr/>
          <p:nvPr/>
        </p:nvGrpSpPr>
        <p:grpSpPr>
          <a:xfrm>
            <a:off x="4368054" y="2453557"/>
            <a:ext cx="2302058" cy="1784864"/>
            <a:chOff x="1593219" y="931400"/>
            <a:chExt cx="2302058" cy="1784864"/>
          </a:xfrm>
        </p:grpSpPr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A5518C95-1FA6-4D21-9E4F-D51DA4634312}"/>
                </a:ext>
              </a:extLst>
            </p:cNvPr>
            <p:cNvSpPr/>
            <p:nvPr/>
          </p:nvSpPr>
          <p:spPr>
            <a:xfrm>
              <a:off x="1593219" y="931400"/>
              <a:ext cx="2302058" cy="1784864"/>
            </a:xfrm>
            <a:custGeom>
              <a:avLst/>
              <a:gdLst>
                <a:gd name="connsiteX0" fmla="*/ 1414676 w 2302058"/>
                <a:gd name="connsiteY0" fmla="*/ 1627316 h 1784864"/>
                <a:gd name="connsiteX1" fmla="*/ 1093834 w 2302058"/>
                <a:gd name="connsiteY1" fmla="*/ 1763674 h 1784864"/>
                <a:gd name="connsiteX2" fmla="*/ 885286 w 2302058"/>
                <a:gd name="connsiteY2" fmla="*/ 1779716 h 1784864"/>
                <a:gd name="connsiteX3" fmla="*/ 396002 w 2302058"/>
                <a:gd name="connsiteY3" fmla="*/ 1715547 h 1784864"/>
                <a:gd name="connsiteX4" fmla="*/ 27034 w 2302058"/>
                <a:gd name="connsiteY4" fmla="*/ 1330537 h 1784864"/>
                <a:gd name="connsiteX5" fmla="*/ 35055 w 2302058"/>
                <a:gd name="connsiteY5" fmla="*/ 809168 h 1784864"/>
                <a:gd name="connsiteX6" fmla="*/ 91202 w 2302058"/>
                <a:gd name="connsiteY6" fmla="*/ 400095 h 1784864"/>
                <a:gd name="connsiteX7" fmla="*/ 179434 w 2302058"/>
                <a:gd name="connsiteY7" fmla="*/ 79253 h 1784864"/>
                <a:gd name="connsiteX8" fmla="*/ 652676 w 2302058"/>
                <a:gd name="connsiteY8" fmla="*/ 7063 h 1784864"/>
                <a:gd name="connsiteX9" fmla="*/ 1238213 w 2302058"/>
                <a:gd name="connsiteY9" fmla="*/ 207589 h 1784864"/>
                <a:gd name="connsiteX10" fmla="*/ 1679370 w 2302058"/>
                <a:gd name="connsiteY10" fmla="*/ 151442 h 1784864"/>
                <a:gd name="connsiteX11" fmla="*/ 2088444 w 2302058"/>
                <a:gd name="connsiteY11" fmla="*/ 504368 h 1784864"/>
                <a:gd name="connsiteX12" fmla="*/ 2296992 w 2302058"/>
                <a:gd name="connsiteY12" fmla="*/ 929484 h 1784864"/>
                <a:gd name="connsiteX13" fmla="*/ 1887918 w 2302058"/>
                <a:gd name="connsiteY13" fmla="*/ 1378663 h 1784864"/>
                <a:gd name="connsiteX14" fmla="*/ 1414676 w 2302058"/>
                <a:gd name="connsiteY14" fmla="*/ 1627316 h 178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2058" h="1784864">
                  <a:moveTo>
                    <a:pt x="1414676" y="1627316"/>
                  </a:moveTo>
                  <a:cubicBezTo>
                    <a:pt x="1282329" y="1691484"/>
                    <a:pt x="1182066" y="1738274"/>
                    <a:pt x="1093834" y="1763674"/>
                  </a:cubicBezTo>
                  <a:cubicBezTo>
                    <a:pt x="1005602" y="1789074"/>
                    <a:pt x="1001591" y="1787737"/>
                    <a:pt x="885286" y="1779716"/>
                  </a:cubicBezTo>
                  <a:cubicBezTo>
                    <a:pt x="768981" y="1771695"/>
                    <a:pt x="539044" y="1790410"/>
                    <a:pt x="396002" y="1715547"/>
                  </a:cubicBezTo>
                  <a:cubicBezTo>
                    <a:pt x="252960" y="1640684"/>
                    <a:pt x="87192" y="1481600"/>
                    <a:pt x="27034" y="1330537"/>
                  </a:cubicBezTo>
                  <a:cubicBezTo>
                    <a:pt x="-33124" y="1179474"/>
                    <a:pt x="24360" y="964242"/>
                    <a:pt x="35055" y="809168"/>
                  </a:cubicBezTo>
                  <a:cubicBezTo>
                    <a:pt x="45750" y="654094"/>
                    <a:pt x="67139" y="521747"/>
                    <a:pt x="91202" y="400095"/>
                  </a:cubicBezTo>
                  <a:cubicBezTo>
                    <a:pt x="115265" y="278443"/>
                    <a:pt x="85855" y="144758"/>
                    <a:pt x="179434" y="79253"/>
                  </a:cubicBezTo>
                  <a:cubicBezTo>
                    <a:pt x="273013" y="13748"/>
                    <a:pt x="476213" y="-14326"/>
                    <a:pt x="652676" y="7063"/>
                  </a:cubicBezTo>
                  <a:cubicBezTo>
                    <a:pt x="829139" y="28452"/>
                    <a:pt x="1067097" y="183526"/>
                    <a:pt x="1238213" y="207589"/>
                  </a:cubicBezTo>
                  <a:cubicBezTo>
                    <a:pt x="1409329" y="231652"/>
                    <a:pt x="1537665" y="101979"/>
                    <a:pt x="1679370" y="151442"/>
                  </a:cubicBezTo>
                  <a:cubicBezTo>
                    <a:pt x="1821075" y="200905"/>
                    <a:pt x="1985507" y="374694"/>
                    <a:pt x="2088444" y="504368"/>
                  </a:cubicBezTo>
                  <a:cubicBezTo>
                    <a:pt x="2191381" y="634042"/>
                    <a:pt x="2330413" y="783768"/>
                    <a:pt x="2296992" y="929484"/>
                  </a:cubicBezTo>
                  <a:cubicBezTo>
                    <a:pt x="2263571" y="1075200"/>
                    <a:pt x="2033634" y="1261021"/>
                    <a:pt x="1887918" y="1378663"/>
                  </a:cubicBezTo>
                  <a:cubicBezTo>
                    <a:pt x="1742202" y="1496305"/>
                    <a:pt x="1547023" y="1563148"/>
                    <a:pt x="1414676" y="162731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</a:t>
              </a:r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E7DBDD9F-0412-4B39-8EBD-0550A64D72A2}"/>
                </a:ext>
              </a:extLst>
            </p:cNvPr>
            <p:cNvSpPr/>
            <p:nvPr/>
          </p:nvSpPr>
          <p:spPr>
            <a:xfrm>
              <a:off x="2069107" y="1250964"/>
              <a:ext cx="1296454" cy="1093119"/>
            </a:xfrm>
            <a:custGeom>
              <a:avLst/>
              <a:gdLst>
                <a:gd name="connsiteX0" fmla="*/ 722219 w 1296454"/>
                <a:gd name="connsiteY0" fmla="*/ 1067120 h 1093119"/>
                <a:gd name="connsiteX1" fmla="*/ 248977 w 1296454"/>
                <a:gd name="connsiteY1" fmla="*/ 1067120 h 1093119"/>
                <a:gd name="connsiteX2" fmla="*/ 16367 w 1296454"/>
                <a:gd name="connsiteY2" fmla="*/ 770341 h 1093119"/>
                <a:gd name="connsiteX3" fmla="*/ 64493 w 1296454"/>
                <a:gd name="connsiteY3" fmla="*/ 265015 h 1093119"/>
                <a:gd name="connsiteX4" fmla="*/ 425440 w 1296454"/>
                <a:gd name="connsiteY4" fmla="*/ 40425 h 1093119"/>
                <a:gd name="connsiteX5" fmla="*/ 858577 w 1296454"/>
                <a:gd name="connsiteY5" fmla="*/ 24383 h 1093119"/>
                <a:gd name="connsiteX6" fmla="*/ 1163377 w 1296454"/>
                <a:gd name="connsiteY6" fmla="*/ 297099 h 1093119"/>
                <a:gd name="connsiteX7" fmla="*/ 1291714 w 1296454"/>
                <a:gd name="connsiteY7" fmla="*/ 714194 h 1093119"/>
                <a:gd name="connsiteX8" fmla="*/ 1010977 w 1296454"/>
                <a:gd name="connsiteY8" fmla="*/ 970868 h 1093119"/>
                <a:gd name="connsiteX9" fmla="*/ 722219 w 1296454"/>
                <a:gd name="connsiteY9" fmla="*/ 1067120 h 109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6454" h="1093119">
                  <a:moveTo>
                    <a:pt x="722219" y="1067120"/>
                  </a:moveTo>
                  <a:cubicBezTo>
                    <a:pt x="595219" y="1083162"/>
                    <a:pt x="366619" y="1116583"/>
                    <a:pt x="248977" y="1067120"/>
                  </a:cubicBezTo>
                  <a:cubicBezTo>
                    <a:pt x="131335" y="1017657"/>
                    <a:pt x="47114" y="904025"/>
                    <a:pt x="16367" y="770341"/>
                  </a:cubicBezTo>
                  <a:cubicBezTo>
                    <a:pt x="-14380" y="636657"/>
                    <a:pt x="-3686" y="386668"/>
                    <a:pt x="64493" y="265015"/>
                  </a:cubicBezTo>
                  <a:cubicBezTo>
                    <a:pt x="132672" y="143362"/>
                    <a:pt x="293093" y="80530"/>
                    <a:pt x="425440" y="40425"/>
                  </a:cubicBezTo>
                  <a:cubicBezTo>
                    <a:pt x="557787" y="320"/>
                    <a:pt x="735588" y="-18396"/>
                    <a:pt x="858577" y="24383"/>
                  </a:cubicBezTo>
                  <a:cubicBezTo>
                    <a:pt x="981566" y="67162"/>
                    <a:pt x="1091188" y="182130"/>
                    <a:pt x="1163377" y="297099"/>
                  </a:cubicBezTo>
                  <a:cubicBezTo>
                    <a:pt x="1235567" y="412067"/>
                    <a:pt x="1317114" y="601899"/>
                    <a:pt x="1291714" y="714194"/>
                  </a:cubicBezTo>
                  <a:cubicBezTo>
                    <a:pt x="1266314" y="826489"/>
                    <a:pt x="1103219" y="910710"/>
                    <a:pt x="1010977" y="970868"/>
                  </a:cubicBezTo>
                  <a:cubicBezTo>
                    <a:pt x="918735" y="1031026"/>
                    <a:pt x="849219" y="1051078"/>
                    <a:pt x="722219" y="106712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2F953D60-212C-4080-B759-27A2FEE71852}"/>
                </a:ext>
              </a:extLst>
            </p:cNvPr>
            <p:cNvSpPr txBox="1"/>
            <p:nvPr/>
          </p:nvSpPr>
          <p:spPr>
            <a:xfrm>
              <a:off x="1778643" y="10267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995A7E96-88C4-45C4-9FE8-21E0D80F5D6E}"/>
              </a:ext>
            </a:extLst>
          </p:cNvPr>
          <p:cNvGrpSpPr/>
          <p:nvPr/>
        </p:nvGrpSpPr>
        <p:grpSpPr>
          <a:xfrm>
            <a:off x="4997116" y="2852247"/>
            <a:ext cx="901555" cy="945418"/>
            <a:chOff x="688694" y="2306592"/>
            <a:chExt cx="901555" cy="945418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C72F5DBE-A00B-4A22-B375-09E62035E4F8}"/>
                </a:ext>
              </a:extLst>
            </p:cNvPr>
            <p:cNvSpPr/>
            <p:nvPr/>
          </p:nvSpPr>
          <p:spPr>
            <a:xfrm>
              <a:off x="943965" y="2594635"/>
              <a:ext cx="377062" cy="37465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D8275088-CF4E-4BEA-9171-DF03F8D31118}"/>
                </a:ext>
              </a:extLst>
            </p:cNvPr>
            <p:cNvSpPr txBox="1"/>
            <p:nvPr/>
          </p:nvSpPr>
          <p:spPr>
            <a:xfrm>
              <a:off x="818319" y="23379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3A79544E-402E-45F0-A319-A23F2A78CC06}"/>
                </a:ext>
              </a:extLst>
            </p:cNvPr>
            <p:cNvSpPr txBox="1"/>
            <p:nvPr/>
          </p:nvSpPr>
          <p:spPr>
            <a:xfrm>
              <a:off x="1048834" y="23065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9522D9B6-56D9-436B-A8AB-C93C3D4D1D49}"/>
                </a:ext>
              </a:extLst>
            </p:cNvPr>
            <p:cNvSpPr txBox="1"/>
            <p:nvPr/>
          </p:nvSpPr>
          <p:spPr>
            <a:xfrm>
              <a:off x="1206304" y="24099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4B1470CB-52B0-4090-91A5-99E4D4399A81}"/>
                </a:ext>
              </a:extLst>
            </p:cNvPr>
            <p:cNvSpPr txBox="1"/>
            <p:nvPr/>
          </p:nvSpPr>
          <p:spPr>
            <a:xfrm>
              <a:off x="1290167" y="26349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355F228F-C8EB-4187-BDA2-744666E19758}"/>
                </a:ext>
              </a:extLst>
            </p:cNvPr>
            <p:cNvSpPr txBox="1"/>
            <p:nvPr/>
          </p:nvSpPr>
          <p:spPr>
            <a:xfrm>
              <a:off x="1155556" y="2819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99D1F752-87A3-4E83-9149-B3A830120672}"/>
                </a:ext>
              </a:extLst>
            </p:cNvPr>
            <p:cNvSpPr txBox="1"/>
            <p:nvPr/>
          </p:nvSpPr>
          <p:spPr>
            <a:xfrm>
              <a:off x="925476" y="28826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9DB848AE-1A09-4D15-96FC-09A0F06B620E}"/>
                </a:ext>
              </a:extLst>
            </p:cNvPr>
            <p:cNvSpPr txBox="1"/>
            <p:nvPr/>
          </p:nvSpPr>
          <p:spPr>
            <a:xfrm>
              <a:off x="733504" y="27566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FD64E880-541C-42E9-AA92-A7791B5F798E}"/>
                </a:ext>
              </a:extLst>
            </p:cNvPr>
            <p:cNvSpPr txBox="1"/>
            <p:nvPr/>
          </p:nvSpPr>
          <p:spPr>
            <a:xfrm>
              <a:off x="688694" y="25189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AE72EE87-286A-4ECB-9722-921BFF78557C}"/>
              </a:ext>
            </a:extLst>
          </p:cNvPr>
          <p:cNvGrpSpPr/>
          <p:nvPr/>
        </p:nvGrpSpPr>
        <p:grpSpPr>
          <a:xfrm>
            <a:off x="7831583" y="2440400"/>
            <a:ext cx="2302058" cy="1784864"/>
            <a:chOff x="1593219" y="931400"/>
            <a:chExt cx="2302058" cy="1784864"/>
          </a:xfrm>
        </p:grpSpPr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B12EA448-8672-43D3-865C-D03B37B0A434}"/>
                </a:ext>
              </a:extLst>
            </p:cNvPr>
            <p:cNvSpPr/>
            <p:nvPr/>
          </p:nvSpPr>
          <p:spPr>
            <a:xfrm>
              <a:off x="1593219" y="931400"/>
              <a:ext cx="2302058" cy="1784864"/>
            </a:xfrm>
            <a:custGeom>
              <a:avLst/>
              <a:gdLst>
                <a:gd name="connsiteX0" fmla="*/ 1414676 w 2302058"/>
                <a:gd name="connsiteY0" fmla="*/ 1627316 h 1784864"/>
                <a:gd name="connsiteX1" fmla="*/ 1093834 w 2302058"/>
                <a:gd name="connsiteY1" fmla="*/ 1763674 h 1784864"/>
                <a:gd name="connsiteX2" fmla="*/ 885286 w 2302058"/>
                <a:gd name="connsiteY2" fmla="*/ 1779716 h 1784864"/>
                <a:gd name="connsiteX3" fmla="*/ 396002 w 2302058"/>
                <a:gd name="connsiteY3" fmla="*/ 1715547 h 1784864"/>
                <a:gd name="connsiteX4" fmla="*/ 27034 w 2302058"/>
                <a:gd name="connsiteY4" fmla="*/ 1330537 h 1784864"/>
                <a:gd name="connsiteX5" fmla="*/ 35055 w 2302058"/>
                <a:gd name="connsiteY5" fmla="*/ 809168 h 1784864"/>
                <a:gd name="connsiteX6" fmla="*/ 91202 w 2302058"/>
                <a:gd name="connsiteY6" fmla="*/ 400095 h 1784864"/>
                <a:gd name="connsiteX7" fmla="*/ 179434 w 2302058"/>
                <a:gd name="connsiteY7" fmla="*/ 79253 h 1784864"/>
                <a:gd name="connsiteX8" fmla="*/ 652676 w 2302058"/>
                <a:gd name="connsiteY8" fmla="*/ 7063 h 1784864"/>
                <a:gd name="connsiteX9" fmla="*/ 1238213 w 2302058"/>
                <a:gd name="connsiteY9" fmla="*/ 207589 h 1784864"/>
                <a:gd name="connsiteX10" fmla="*/ 1679370 w 2302058"/>
                <a:gd name="connsiteY10" fmla="*/ 151442 h 1784864"/>
                <a:gd name="connsiteX11" fmla="*/ 2088444 w 2302058"/>
                <a:gd name="connsiteY11" fmla="*/ 504368 h 1784864"/>
                <a:gd name="connsiteX12" fmla="*/ 2296992 w 2302058"/>
                <a:gd name="connsiteY12" fmla="*/ 929484 h 1784864"/>
                <a:gd name="connsiteX13" fmla="*/ 1887918 w 2302058"/>
                <a:gd name="connsiteY13" fmla="*/ 1378663 h 1784864"/>
                <a:gd name="connsiteX14" fmla="*/ 1414676 w 2302058"/>
                <a:gd name="connsiteY14" fmla="*/ 1627316 h 178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2058" h="1784864">
                  <a:moveTo>
                    <a:pt x="1414676" y="1627316"/>
                  </a:moveTo>
                  <a:cubicBezTo>
                    <a:pt x="1282329" y="1691484"/>
                    <a:pt x="1182066" y="1738274"/>
                    <a:pt x="1093834" y="1763674"/>
                  </a:cubicBezTo>
                  <a:cubicBezTo>
                    <a:pt x="1005602" y="1789074"/>
                    <a:pt x="1001591" y="1787737"/>
                    <a:pt x="885286" y="1779716"/>
                  </a:cubicBezTo>
                  <a:cubicBezTo>
                    <a:pt x="768981" y="1771695"/>
                    <a:pt x="539044" y="1790410"/>
                    <a:pt x="396002" y="1715547"/>
                  </a:cubicBezTo>
                  <a:cubicBezTo>
                    <a:pt x="252960" y="1640684"/>
                    <a:pt x="87192" y="1481600"/>
                    <a:pt x="27034" y="1330537"/>
                  </a:cubicBezTo>
                  <a:cubicBezTo>
                    <a:pt x="-33124" y="1179474"/>
                    <a:pt x="24360" y="964242"/>
                    <a:pt x="35055" y="809168"/>
                  </a:cubicBezTo>
                  <a:cubicBezTo>
                    <a:pt x="45750" y="654094"/>
                    <a:pt x="67139" y="521747"/>
                    <a:pt x="91202" y="400095"/>
                  </a:cubicBezTo>
                  <a:cubicBezTo>
                    <a:pt x="115265" y="278443"/>
                    <a:pt x="85855" y="144758"/>
                    <a:pt x="179434" y="79253"/>
                  </a:cubicBezTo>
                  <a:cubicBezTo>
                    <a:pt x="273013" y="13748"/>
                    <a:pt x="476213" y="-14326"/>
                    <a:pt x="652676" y="7063"/>
                  </a:cubicBezTo>
                  <a:cubicBezTo>
                    <a:pt x="829139" y="28452"/>
                    <a:pt x="1067097" y="183526"/>
                    <a:pt x="1238213" y="207589"/>
                  </a:cubicBezTo>
                  <a:cubicBezTo>
                    <a:pt x="1409329" y="231652"/>
                    <a:pt x="1537665" y="101979"/>
                    <a:pt x="1679370" y="151442"/>
                  </a:cubicBezTo>
                  <a:cubicBezTo>
                    <a:pt x="1821075" y="200905"/>
                    <a:pt x="1985507" y="374694"/>
                    <a:pt x="2088444" y="504368"/>
                  </a:cubicBezTo>
                  <a:cubicBezTo>
                    <a:pt x="2191381" y="634042"/>
                    <a:pt x="2330413" y="783768"/>
                    <a:pt x="2296992" y="929484"/>
                  </a:cubicBezTo>
                  <a:cubicBezTo>
                    <a:pt x="2263571" y="1075200"/>
                    <a:pt x="2033634" y="1261021"/>
                    <a:pt x="1887918" y="1378663"/>
                  </a:cubicBezTo>
                  <a:cubicBezTo>
                    <a:pt x="1742202" y="1496305"/>
                    <a:pt x="1547023" y="1563148"/>
                    <a:pt x="1414676" y="162731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</a:t>
              </a:r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7B276DDE-0334-4382-A2F5-DD2FF60BEFB7}"/>
                </a:ext>
              </a:extLst>
            </p:cNvPr>
            <p:cNvSpPr/>
            <p:nvPr/>
          </p:nvSpPr>
          <p:spPr>
            <a:xfrm>
              <a:off x="2069107" y="1250964"/>
              <a:ext cx="1296454" cy="1093119"/>
            </a:xfrm>
            <a:custGeom>
              <a:avLst/>
              <a:gdLst>
                <a:gd name="connsiteX0" fmla="*/ 722219 w 1296454"/>
                <a:gd name="connsiteY0" fmla="*/ 1067120 h 1093119"/>
                <a:gd name="connsiteX1" fmla="*/ 248977 w 1296454"/>
                <a:gd name="connsiteY1" fmla="*/ 1067120 h 1093119"/>
                <a:gd name="connsiteX2" fmla="*/ 16367 w 1296454"/>
                <a:gd name="connsiteY2" fmla="*/ 770341 h 1093119"/>
                <a:gd name="connsiteX3" fmla="*/ 64493 w 1296454"/>
                <a:gd name="connsiteY3" fmla="*/ 265015 h 1093119"/>
                <a:gd name="connsiteX4" fmla="*/ 425440 w 1296454"/>
                <a:gd name="connsiteY4" fmla="*/ 40425 h 1093119"/>
                <a:gd name="connsiteX5" fmla="*/ 858577 w 1296454"/>
                <a:gd name="connsiteY5" fmla="*/ 24383 h 1093119"/>
                <a:gd name="connsiteX6" fmla="*/ 1163377 w 1296454"/>
                <a:gd name="connsiteY6" fmla="*/ 297099 h 1093119"/>
                <a:gd name="connsiteX7" fmla="*/ 1291714 w 1296454"/>
                <a:gd name="connsiteY7" fmla="*/ 714194 h 1093119"/>
                <a:gd name="connsiteX8" fmla="*/ 1010977 w 1296454"/>
                <a:gd name="connsiteY8" fmla="*/ 970868 h 1093119"/>
                <a:gd name="connsiteX9" fmla="*/ 722219 w 1296454"/>
                <a:gd name="connsiteY9" fmla="*/ 1067120 h 109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6454" h="1093119">
                  <a:moveTo>
                    <a:pt x="722219" y="1067120"/>
                  </a:moveTo>
                  <a:cubicBezTo>
                    <a:pt x="595219" y="1083162"/>
                    <a:pt x="366619" y="1116583"/>
                    <a:pt x="248977" y="1067120"/>
                  </a:cubicBezTo>
                  <a:cubicBezTo>
                    <a:pt x="131335" y="1017657"/>
                    <a:pt x="47114" y="904025"/>
                    <a:pt x="16367" y="770341"/>
                  </a:cubicBezTo>
                  <a:cubicBezTo>
                    <a:pt x="-14380" y="636657"/>
                    <a:pt x="-3686" y="386668"/>
                    <a:pt x="64493" y="265015"/>
                  </a:cubicBezTo>
                  <a:cubicBezTo>
                    <a:pt x="132672" y="143362"/>
                    <a:pt x="293093" y="80530"/>
                    <a:pt x="425440" y="40425"/>
                  </a:cubicBezTo>
                  <a:cubicBezTo>
                    <a:pt x="557787" y="320"/>
                    <a:pt x="735588" y="-18396"/>
                    <a:pt x="858577" y="24383"/>
                  </a:cubicBezTo>
                  <a:cubicBezTo>
                    <a:pt x="981566" y="67162"/>
                    <a:pt x="1091188" y="182130"/>
                    <a:pt x="1163377" y="297099"/>
                  </a:cubicBezTo>
                  <a:cubicBezTo>
                    <a:pt x="1235567" y="412067"/>
                    <a:pt x="1317114" y="601899"/>
                    <a:pt x="1291714" y="714194"/>
                  </a:cubicBezTo>
                  <a:cubicBezTo>
                    <a:pt x="1266314" y="826489"/>
                    <a:pt x="1103219" y="910710"/>
                    <a:pt x="1010977" y="970868"/>
                  </a:cubicBezTo>
                  <a:cubicBezTo>
                    <a:pt x="918735" y="1031026"/>
                    <a:pt x="849219" y="1051078"/>
                    <a:pt x="722219" y="106712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72BB542D-5D03-4853-96BD-B028496BCD59}"/>
                </a:ext>
              </a:extLst>
            </p:cNvPr>
            <p:cNvSpPr txBox="1"/>
            <p:nvPr/>
          </p:nvSpPr>
          <p:spPr>
            <a:xfrm>
              <a:off x="1778643" y="10267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</a:p>
          </p:txBody>
        </p:sp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095531B5-BCF5-4341-8561-3771CFBEDD84}"/>
              </a:ext>
            </a:extLst>
          </p:cNvPr>
          <p:cNvGrpSpPr/>
          <p:nvPr/>
        </p:nvGrpSpPr>
        <p:grpSpPr>
          <a:xfrm>
            <a:off x="7570491" y="2162473"/>
            <a:ext cx="2866101" cy="2419535"/>
            <a:chOff x="-201460" y="1629975"/>
            <a:chExt cx="2866101" cy="2419535"/>
          </a:xfrm>
        </p:grpSpPr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9A4BA2F3-E121-4D10-8FCB-52692888C32B}"/>
                </a:ext>
              </a:extLst>
            </p:cNvPr>
            <p:cNvSpPr/>
            <p:nvPr/>
          </p:nvSpPr>
          <p:spPr>
            <a:xfrm>
              <a:off x="943965" y="2594635"/>
              <a:ext cx="377062" cy="37465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02586632-C980-44D1-92F2-2D79AFC79BDD}"/>
                </a:ext>
              </a:extLst>
            </p:cNvPr>
            <p:cNvSpPr txBox="1"/>
            <p:nvPr/>
          </p:nvSpPr>
          <p:spPr>
            <a:xfrm>
              <a:off x="733504" y="275660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1374BBC3-8CD4-482D-AB0D-6E3C9935E4C7}"/>
                </a:ext>
              </a:extLst>
            </p:cNvPr>
            <p:cNvSpPr txBox="1"/>
            <p:nvPr/>
          </p:nvSpPr>
          <p:spPr>
            <a:xfrm>
              <a:off x="-156650" y="311818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1031906B-D483-46AB-AB3D-239F5CB3CCFE}"/>
                </a:ext>
              </a:extLst>
            </p:cNvPr>
            <p:cNvSpPr txBox="1"/>
            <p:nvPr/>
          </p:nvSpPr>
          <p:spPr>
            <a:xfrm>
              <a:off x="-201460" y="28805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DF52E1E6-D48C-4D09-A960-528A0782E837}"/>
                </a:ext>
              </a:extLst>
            </p:cNvPr>
            <p:cNvSpPr txBox="1"/>
            <p:nvPr/>
          </p:nvSpPr>
          <p:spPr>
            <a:xfrm>
              <a:off x="158268" y="34463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D00647ED-A67B-4741-A3AE-179E037A88F4}"/>
                </a:ext>
              </a:extLst>
            </p:cNvPr>
            <p:cNvSpPr txBox="1"/>
            <p:nvPr/>
          </p:nvSpPr>
          <p:spPr>
            <a:xfrm>
              <a:off x="-56057" y="33234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50B809BE-ADC6-47A4-8D9E-17C41861A3A3}"/>
                </a:ext>
              </a:extLst>
            </p:cNvPr>
            <p:cNvSpPr txBox="1"/>
            <p:nvPr/>
          </p:nvSpPr>
          <p:spPr>
            <a:xfrm>
              <a:off x="310668" y="3598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97" name="CasellaDiTesto 96">
              <a:extLst>
                <a:ext uri="{FF2B5EF4-FFF2-40B4-BE49-F238E27FC236}">
                  <a16:creationId xmlns:a16="http://schemas.microsoft.com/office/drawing/2014/main" id="{4ACB114B-E510-4CB4-A8EE-AE244FA7D14A}"/>
                </a:ext>
              </a:extLst>
            </p:cNvPr>
            <p:cNvSpPr txBox="1"/>
            <p:nvPr/>
          </p:nvSpPr>
          <p:spPr>
            <a:xfrm>
              <a:off x="558857" y="36801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13B73642-58E5-4BE8-81D3-829C2327AC1D}"/>
                </a:ext>
              </a:extLst>
            </p:cNvPr>
            <p:cNvSpPr txBox="1"/>
            <p:nvPr/>
          </p:nvSpPr>
          <p:spPr>
            <a:xfrm>
              <a:off x="878657" y="3650417"/>
              <a:ext cx="340353" cy="373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D4ED6C16-BAB0-41AF-A637-6821F75E5C0D}"/>
                </a:ext>
              </a:extLst>
            </p:cNvPr>
            <p:cNvSpPr txBox="1"/>
            <p:nvPr/>
          </p:nvSpPr>
          <p:spPr>
            <a:xfrm>
              <a:off x="1464745" y="34140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670E4485-8334-42FF-9BA2-8A12A09F6EEA}"/>
                </a:ext>
              </a:extLst>
            </p:cNvPr>
            <p:cNvSpPr txBox="1"/>
            <p:nvPr/>
          </p:nvSpPr>
          <p:spPr>
            <a:xfrm>
              <a:off x="1192480" y="35660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D423E2C2-616A-4A15-A120-7058320908F6}"/>
                </a:ext>
              </a:extLst>
            </p:cNvPr>
            <p:cNvSpPr txBox="1"/>
            <p:nvPr/>
          </p:nvSpPr>
          <p:spPr>
            <a:xfrm>
              <a:off x="1978873" y="31345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02" name="CasellaDiTesto 101">
              <a:extLst>
                <a:ext uri="{FF2B5EF4-FFF2-40B4-BE49-F238E27FC236}">
                  <a16:creationId xmlns:a16="http://schemas.microsoft.com/office/drawing/2014/main" id="{36470560-29BF-49DD-8721-763936A61BA4}"/>
                </a:ext>
              </a:extLst>
            </p:cNvPr>
            <p:cNvSpPr txBox="1"/>
            <p:nvPr/>
          </p:nvSpPr>
          <p:spPr>
            <a:xfrm>
              <a:off x="1698714" y="32883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D3CB896F-453C-418A-89D7-6762DCA9699D}"/>
                </a:ext>
              </a:extLst>
            </p:cNvPr>
            <p:cNvSpPr txBox="1"/>
            <p:nvPr/>
          </p:nvSpPr>
          <p:spPr>
            <a:xfrm>
              <a:off x="2195902" y="29006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04" name="CasellaDiTesto 103">
              <a:extLst>
                <a:ext uri="{FF2B5EF4-FFF2-40B4-BE49-F238E27FC236}">
                  <a16:creationId xmlns:a16="http://schemas.microsoft.com/office/drawing/2014/main" id="{3F108A53-C5E7-4651-B933-ACB1B550055A}"/>
                </a:ext>
              </a:extLst>
            </p:cNvPr>
            <p:cNvSpPr txBox="1"/>
            <p:nvPr/>
          </p:nvSpPr>
          <p:spPr>
            <a:xfrm>
              <a:off x="2364559" y="2618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05" name="CasellaDiTesto 104">
              <a:extLst>
                <a:ext uri="{FF2B5EF4-FFF2-40B4-BE49-F238E27FC236}">
                  <a16:creationId xmlns:a16="http://schemas.microsoft.com/office/drawing/2014/main" id="{0BD88DB0-25D3-47C9-9911-5F9B86448FB3}"/>
                </a:ext>
              </a:extLst>
            </p:cNvPr>
            <p:cNvSpPr txBox="1"/>
            <p:nvPr/>
          </p:nvSpPr>
          <p:spPr>
            <a:xfrm>
              <a:off x="2237337" y="23197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06" name="CasellaDiTesto 105">
              <a:extLst>
                <a:ext uri="{FF2B5EF4-FFF2-40B4-BE49-F238E27FC236}">
                  <a16:creationId xmlns:a16="http://schemas.microsoft.com/office/drawing/2014/main" id="{45B26618-DDFE-497C-984A-4A63B7C733CA}"/>
                </a:ext>
              </a:extLst>
            </p:cNvPr>
            <p:cNvSpPr txBox="1"/>
            <p:nvPr/>
          </p:nvSpPr>
          <p:spPr>
            <a:xfrm>
              <a:off x="2060639" y="20698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10FB4DDF-F3EC-49C6-A17F-96A384D967A1}"/>
                </a:ext>
              </a:extLst>
            </p:cNvPr>
            <p:cNvSpPr txBox="1"/>
            <p:nvPr/>
          </p:nvSpPr>
          <p:spPr>
            <a:xfrm>
              <a:off x="1883941" y="18199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F0E675A6-6CE0-4067-BACF-2CD869F22813}"/>
                </a:ext>
              </a:extLst>
            </p:cNvPr>
            <p:cNvSpPr txBox="1"/>
            <p:nvPr/>
          </p:nvSpPr>
          <p:spPr>
            <a:xfrm>
              <a:off x="1547031" y="17311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3250A471-00CD-4808-BF0B-F3EB6B2A39D4}"/>
                </a:ext>
              </a:extLst>
            </p:cNvPr>
            <p:cNvSpPr txBox="1"/>
            <p:nvPr/>
          </p:nvSpPr>
          <p:spPr>
            <a:xfrm>
              <a:off x="1219010" y="17783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10" name="CasellaDiTesto 109">
              <a:extLst>
                <a:ext uri="{FF2B5EF4-FFF2-40B4-BE49-F238E27FC236}">
                  <a16:creationId xmlns:a16="http://schemas.microsoft.com/office/drawing/2014/main" id="{BE06C69B-28AB-4E2B-9BBF-9CCC59A2EF3B}"/>
                </a:ext>
              </a:extLst>
            </p:cNvPr>
            <p:cNvSpPr txBox="1"/>
            <p:nvPr/>
          </p:nvSpPr>
          <p:spPr>
            <a:xfrm>
              <a:off x="946898" y="1728865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11" name="CasellaDiTesto 110">
              <a:extLst>
                <a:ext uri="{FF2B5EF4-FFF2-40B4-BE49-F238E27FC236}">
                  <a16:creationId xmlns:a16="http://schemas.microsoft.com/office/drawing/2014/main" id="{B4216606-3D4A-4B4F-BCE6-A9DE72785FD0}"/>
                </a:ext>
              </a:extLst>
            </p:cNvPr>
            <p:cNvSpPr txBox="1"/>
            <p:nvPr/>
          </p:nvSpPr>
          <p:spPr>
            <a:xfrm>
              <a:off x="674786" y="167942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12" name="CasellaDiTesto 111">
              <a:extLst>
                <a:ext uri="{FF2B5EF4-FFF2-40B4-BE49-F238E27FC236}">
                  <a16:creationId xmlns:a16="http://schemas.microsoft.com/office/drawing/2014/main" id="{282CFB1D-9B1D-44CA-A850-2B6BB3C1BBCD}"/>
                </a:ext>
              </a:extLst>
            </p:cNvPr>
            <p:cNvSpPr txBox="1"/>
            <p:nvPr/>
          </p:nvSpPr>
          <p:spPr>
            <a:xfrm>
              <a:off x="402674" y="1629975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13" name="CasellaDiTesto 112">
              <a:extLst>
                <a:ext uri="{FF2B5EF4-FFF2-40B4-BE49-F238E27FC236}">
                  <a16:creationId xmlns:a16="http://schemas.microsoft.com/office/drawing/2014/main" id="{BB8A5634-E250-4408-A037-0387FE2BA4F1}"/>
                </a:ext>
              </a:extLst>
            </p:cNvPr>
            <p:cNvSpPr txBox="1"/>
            <p:nvPr/>
          </p:nvSpPr>
          <p:spPr>
            <a:xfrm>
              <a:off x="99072" y="1645934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9CF9E6B1-6BA6-450C-ACDF-08D2D4587869}"/>
                </a:ext>
              </a:extLst>
            </p:cNvPr>
            <p:cNvSpPr txBox="1"/>
            <p:nvPr/>
          </p:nvSpPr>
          <p:spPr>
            <a:xfrm>
              <a:off x="-131915" y="187835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15" name="CasellaDiTesto 114">
              <a:extLst>
                <a:ext uri="{FF2B5EF4-FFF2-40B4-BE49-F238E27FC236}">
                  <a16:creationId xmlns:a16="http://schemas.microsoft.com/office/drawing/2014/main" id="{C352CDE0-2030-4D17-87B1-BF2F9FBF9F9B}"/>
                </a:ext>
              </a:extLst>
            </p:cNvPr>
            <p:cNvSpPr txBox="1"/>
            <p:nvPr/>
          </p:nvSpPr>
          <p:spPr>
            <a:xfrm>
              <a:off x="-105553" y="2110961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16" name="CasellaDiTesto 115">
              <a:extLst>
                <a:ext uri="{FF2B5EF4-FFF2-40B4-BE49-F238E27FC236}">
                  <a16:creationId xmlns:a16="http://schemas.microsoft.com/office/drawing/2014/main" id="{00778B1A-005E-4B26-BEF1-B2EA7D466915}"/>
                </a:ext>
              </a:extLst>
            </p:cNvPr>
            <p:cNvSpPr txBox="1"/>
            <p:nvPr/>
          </p:nvSpPr>
          <p:spPr>
            <a:xfrm>
              <a:off x="-175659" y="2407634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17" name="CasellaDiTesto 116">
              <a:extLst>
                <a:ext uri="{FF2B5EF4-FFF2-40B4-BE49-F238E27FC236}">
                  <a16:creationId xmlns:a16="http://schemas.microsoft.com/office/drawing/2014/main" id="{28365A15-2A1A-4EEC-A79B-A3CAD84F973E}"/>
                </a:ext>
              </a:extLst>
            </p:cNvPr>
            <p:cNvSpPr txBox="1"/>
            <p:nvPr/>
          </p:nvSpPr>
          <p:spPr>
            <a:xfrm>
              <a:off x="-197531" y="2672273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</p:grpSp>
      <p:sp>
        <p:nvSpPr>
          <p:cNvPr id="71" name="Freccia a destra 70">
            <a:extLst>
              <a:ext uri="{FF2B5EF4-FFF2-40B4-BE49-F238E27FC236}">
                <a16:creationId xmlns:a16="http://schemas.microsoft.com/office/drawing/2014/main" id="{9EAACA5C-1B8E-40B4-9E02-3DFD1B3E6475}"/>
              </a:ext>
            </a:extLst>
          </p:cNvPr>
          <p:cNvSpPr/>
          <p:nvPr/>
        </p:nvSpPr>
        <p:spPr>
          <a:xfrm>
            <a:off x="6903577" y="3226344"/>
            <a:ext cx="630295" cy="235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8F9BF5-E972-40FD-93FD-288F16843937}"/>
              </a:ext>
            </a:extLst>
          </p:cNvPr>
          <p:cNvSpPr txBox="1"/>
          <p:nvPr/>
        </p:nvSpPr>
        <p:spPr>
          <a:xfrm>
            <a:off x="4985276" y="3581018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C8CA62B3-FD76-4566-9014-9F2F379585AE}"/>
              </a:ext>
            </a:extLst>
          </p:cNvPr>
          <p:cNvSpPr txBox="1"/>
          <p:nvPr/>
        </p:nvSpPr>
        <p:spPr>
          <a:xfrm>
            <a:off x="5226652" y="3602180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7DEC0FE-C42C-4D3C-8F18-E645E15CDAF0}"/>
              </a:ext>
            </a:extLst>
          </p:cNvPr>
          <p:cNvSpPr txBox="1"/>
          <p:nvPr/>
        </p:nvSpPr>
        <p:spPr>
          <a:xfrm>
            <a:off x="5443220" y="3577408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6C1BA95-4901-4A75-A67C-1EC77A0EBA1F}"/>
              </a:ext>
            </a:extLst>
          </p:cNvPr>
          <p:cNvSpPr txBox="1"/>
          <p:nvPr/>
        </p:nvSpPr>
        <p:spPr>
          <a:xfrm>
            <a:off x="5675830" y="3489888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B0609338-8C89-48DC-80F0-82DEB891EF66}"/>
              </a:ext>
            </a:extLst>
          </p:cNvPr>
          <p:cNvSpPr txBox="1"/>
          <p:nvPr/>
        </p:nvSpPr>
        <p:spPr>
          <a:xfrm>
            <a:off x="5814051" y="3428846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68A5BC4C-36AA-43C9-A7AD-B73DA2E8E4A4}"/>
              </a:ext>
            </a:extLst>
          </p:cNvPr>
          <p:cNvSpPr txBox="1"/>
          <p:nvPr/>
        </p:nvSpPr>
        <p:spPr>
          <a:xfrm>
            <a:off x="5924200" y="3344578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CD1B0CFA-1E38-4889-9791-89005936750F}"/>
              </a:ext>
            </a:extLst>
          </p:cNvPr>
          <p:cNvSpPr txBox="1"/>
          <p:nvPr/>
        </p:nvSpPr>
        <p:spPr>
          <a:xfrm>
            <a:off x="5956486" y="3209322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F182E4A1-B30A-4144-A71A-B11ED3CCC930}"/>
              </a:ext>
            </a:extLst>
          </p:cNvPr>
          <p:cNvSpPr txBox="1"/>
          <p:nvPr/>
        </p:nvSpPr>
        <p:spPr>
          <a:xfrm>
            <a:off x="5934451" y="3101554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744CCE46-4FD1-452D-B53C-6E05C2B689D3}"/>
              </a:ext>
            </a:extLst>
          </p:cNvPr>
          <p:cNvSpPr txBox="1"/>
          <p:nvPr/>
        </p:nvSpPr>
        <p:spPr>
          <a:xfrm>
            <a:off x="5887686" y="2958425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5DCC52DF-4313-40E6-A45B-618CF476A6EA}"/>
              </a:ext>
            </a:extLst>
          </p:cNvPr>
          <p:cNvSpPr txBox="1"/>
          <p:nvPr/>
        </p:nvSpPr>
        <p:spPr>
          <a:xfrm>
            <a:off x="5805789" y="2828658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71650325-43DF-4F7C-9B73-4F1688627FC9}"/>
              </a:ext>
            </a:extLst>
          </p:cNvPr>
          <p:cNvSpPr txBox="1"/>
          <p:nvPr/>
        </p:nvSpPr>
        <p:spPr>
          <a:xfrm>
            <a:off x="5689437" y="2701551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ABFD30C8-62A3-4319-AB2A-4BCEECA63167}"/>
              </a:ext>
            </a:extLst>
          </p:cNvPr>
          <p:cNvSpPr txBox="1"/>
          <p:nvPr/>
        </p:nvSpPr>
        <p:spPr>
          <a:xfrm>
            <a:off x="5537168" y="2616211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00CAB2D-2343-46B1-9EFE-ED8434060D9C}"/>
              </a:ext>
            </a:extLst>
          </p:cNvPr>
          <p:cNvSpPr txBox="1"/>
          <p:nvPr/>
        </p:nvSpPr>
        <p:spPr>
          <a:xfrm>
            <a:off x="5343929" y="2606998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068E3D83-640F-42F9-9455-C70D6F87D6FB}"/>
              </a:ext>
            </a:extLst>
          </p:cNvPr>
          <p:cNvSpPr txBox="1"/>
          <p:nvPr/>
        </p:nvSpPr>
        <p:spPr>
          <a:xfrm>
            <a:off x="5149183" y="2655608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9D8967AC-7AD4-4B2A-8A26-38060555A8E9}"/>
              </a:ext>
            </a:extLst>
          </p:cNvPr>
          <p:cNvSpPr txBox="1"/>
          <p:nvPr/>
        </p:nvSpPr>
        <p:spPr>
          <a:xfrm>
            <a:off x="4957899" y="2719432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6C3C6FB9-D672-40CF-B1ED-15FE661E84CB}"/>
              </a:ext>
            </a:extLst>
          </p:cNvPr>
          <p:cNvSpPr txBox="1"/>
          <p:nvPr/>
        </p:nvSpPr>
        <p:spPr>
          <a:xfrm>
            <a:off x="4878305" y="2790734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A7669707-1578-4EF1-994A-3103D628A8FF}"/>
              </a:ext>
            </a:extLst>
          </p:cNvPr>
          <p:cNvSpPr txBox="1"/>
          <p:nvPr/>
        </p:nvSpPr>
        <p:spPr>
          <a:xfrm>
            <a:off x="4793003" y="2939069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3E43E656-323B-4B03-B212-63328CBEBAEA}"/>
              </a:ext>
            </a:extLst>
          </p:cNvPr>
          <p:cNvSpPr txBox="1"/>
          <p:nvPr/>
        </p:nvSpPr>
        <p:spPr>
          <a:xfrm>
            <a:off x="4779716" y="3099211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F1EAFA5B-1211-4B13-A239-0B8A5C60CFFD}"/>
              </a:ext>
            </a:extLst>
          </p:cNvPr>
          <p:cNvSpPr txBox="1"/>
          <p:nvPr/>
        </p:nvSpPr>
        <p:spPr>
          <a:xfrm>
            <a:off x="4795245" y="3304219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354A08E2-E254-46CE-BCAB-37698C87D9B0}"/>
              </a:ext>
            </a:extLst>
          </p:cNvPr>
          <p:cNvSpPr txBox="1"/>
          <p:nvPr/>
        </p:nvSpPr>
        <p:spPr>
          <a:xfrm>
            <a:off x="4872547" y="3476991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0595ED4-4BA0-4AF4-872C-1FA8081F7909}"/>
              </a:ext>
            </a:extLst>
          </p:cNvPr>
          <p:cNvSpPr txBox="1"/>
          <p:nvPr/>
        </p:nvSpPr>
        <p:spPr>
          <a:xfrm>
            <a:off x="10117894" y="2602346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8C84B7DF-190F-4723-9142-4E181534A415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596778" y="2861555"/>
            <a:ext cx="174357" cy="3204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9" name="Gruppo 118">
            <a:extLst>
              <a:ext uri="{FF2B5EF4-FFF2-40B4-BE49-F238E27FC236}">
                <a16:creationId xmlns:a16="http://schemas.microsoft.com/office/drawing/2014/main" id="{C5F2434B-092B-4E46-8D51-5E93C9F721E9}"/>
              </a:ext>
            </a:extLst>
          </p:cNvPr>
          <p:cNvGrpSpPr/>
          <p:nvPr/>
        </p:nvGrpSpPr>
        <p:grpSpPr>
          <a:xfrm>
            <a:off x="4067510" y="2162473"/>
            <a:ext cx="2866101" cy="2419535"/>
            <a:chOff x="-201460" y="1629975"/>
            <a:chExt cx="2866101" cy="2419535"/>
          </a:xfrm>
        </p:grpSpPr>
        <p:sp>
          <p:nvSpPr>
            <p:cNvPr id="121" name="CasellaDiTesto 120">
              <a:extLst>
                <a:ext uri="{FF2B5EF4-FFF2-40B4-BE49-F238E27FC236}">
                  <a16:creationId xmlns:a16="http://schemas.microsoft.com/office/drawing/2014/main" id="{A855DFFB-6708-4E8D-947C-841441F76F63}"/>
                </a:ext>
              </a:extLst>
            </p:cNvPr>
            <p:cNvSpPr txBox="1"/>
            <p:nvPr/>
          </p:nvSpPr>
          <p:spPr>
            <a:xfrm>
              <a:off x="733504" y="275660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F9FB3A2C-85A6-45B6-AD78-848430F04D31}"/>
                </a:ext>
              </a:extLst>
            </p:cNvPr>
            <p:cNvSpPr txBox="1"/>
            <p:nvPr/>
          </p:nvSpPr>
          <p:spPr>
            <a:xfrm>
              <a:off x="-156650" y="311818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23" name="CasellaDiTesto 122">
              <a:extLst>
                <a:ext uri="{FF2B5EF4-FFF2-40B4-BE49-F238E27FC236}">
                  <a16:creationId xmlns:a16="http://schemas.microsoft.com/office/drawing/2014/main" id="{0FD86E4A-3B78-423B-BC7D-5E2072E5FFC5}"/>
                </a:ext>
              </a:extLst>
            </p:cNvPr>
            <p:cNvSpPr txBox="1"/>
            <p:nvPr/>
          </p:nvSpPr>
          <p:spPr>
            <a:xfrm>
              <a:off x="-201460" y="28805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24" name="CasellaDiTesto 123">
              <a:extLst>
                <a:ext uri="{FF2B5EF4-FFF2-40B4-BE49-F238E27FC236}">
                  <a16:creationId xmlns:a16="http://schemas.microsoft.com/office/drawing/2014/main" id="{87A69166-4914-450E-B88E-9032DAE9B331}"/>
                </a:ext>
              </a:extLst>
            </p:cNvPr>
            <p:cNvSpPr txBox="1"/>
            <p:nvPr/>
          </p:nvSpPr>
          <p:spPr>
            <a:xfrm>
              <a:off x="158268" y="34463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25" name="CasellaDiTesto 124">
              <a:extLst>
                <a:ext uri="{FF2B5EF4-FFF2-40B4-BE49-F238E27FC236}">
                  <a16:creationId xmlns:a16="http://schemas.microsoft.com/office/drawing/2014/main" id="{1E62784C-A406-433B-8A4C-46887461BDBE}"/>
                </a:ext>
              </a:extLst>
            </p:cNvPr>
            <p:cNvSpPr txBox="1"/>
            <p:nvPr/>
          </p:nvSpPr>
          <p:spPr>
            <a:xfrm>
              <a:off x="-56057" y="33234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26" name="CasellaDiTesto 125">
              <a:extLst>
                <a:ext uri="{FF2B5EF4-FFF2-40B4-BE49-F238E27FC236}">
                  <a16:creationId xmlns:a16="http://schemas.microsoft.com/office/drawing/2014/main" id="{4DE8370B-A049-4A60-AF51-CF9E6EAA8A96}"/>
                </a:ext>
              </a:extLst>
            </p:cNvPr>
            <p:cNvSpPr txBox="1"/>
            <p:nvPr/>
          </p:nvSpPr>
          <p:spPr>
            <a:xfrm>
              <a:off x="310668" y="3598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27" name="CasellaDiTesto 126">
              <a:extLst>
                <a:ext uri="{FF2B5EF4-FFF2-40B4-BE49-F238E27FC236}">
                  <a16:creationId xmlns:a16="http://schemas.microsoft.com/office/drawing/2014/main" id="{1B963C68-976F-4E6C-863A-AA3C3DEE7D34}"/>
                </a:ext>
              </a:extLst>
            </p:cNvPr>
            <p:cNvSpPr txBox="1"/>
            <p:nvPr/>
          </p:nvSpPr>
          <p:spPr>
            <a:xfrm>
              <a:off x="558857" y="36801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28" name="CasellaDiTesto 127">
              <a:extLst>
                <a:ext uri="{FF2B5EF4-FFF2-40B4-BE49-F238E27FC236}">
                  <a16:creationId xmlns:a16="http://schemas.microsoft.com/office/drawing/2014/main" id="{0F275D46-AF8E-45E2-9DFA-FF1975E96E1C}"/>
                </a:ext>
              </a:extLst>
            </p:cNvPr>
            <p:cNvSpPr txBox="1"/>
            <p:nvPr/>
          </p:nvSpPr>
          <p:spPr>
            <a:xfrm>
              <a:off x="878657" y="3650417"/>
              <a:ext cx="340353" cy="373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9BCE538C-111A-4492-8888-570F30A4A0C4}"/>
                </a:ext>
              </a:extLst>
            </p:cNvPr>
            <p:cNvSpPr txBox="1"/>
            <p:nvPr/>
          </p:nvSpPr>
          <p:spPr>
            <a:xfrm>
              <a:off x="1464745" y="34140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30" name="CasellaDiTesto 129">
              <a:extLst>
                <a:ext uri="{FF2B5EF4-FFF2-40B4-BE49-F238E27FC236}">
                  <a16:creationId xmlns:a16="http://schemas.microsoft.com/office/drawing/2014/main" id="{E60E7A9C-A12C-478C-9515-7FB28D7FA734}"/>
                </a:ext>
              </a:extLst>
            </p:cNvPr>
            <p:cNvSpPr txBox="1"/>
            <p:nvPr/>
          </p:nvSpPr>
          <p:spPr>
            <a:xfrm>
              <a:off x="1192480" y="35660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9813E388-CA18-4364-9BBF-0128084F66AD}"/>
                </a:ext>
              </a:extLst>
            </p:cNvPr>
            <p:cNvSpPr txBox="1"/>
            <p:nvPr/>
          </p:nvSpPr>
          <p:spPr>
            <a:xfrm>
              <a:off x="1978873" y="31345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32" name="CasellaDiTesto 131">
              <a:extLst>
                <a:ext uri="{FF2B5EF4-FFF2-40B4-BE49-F238E27FC236}">
                  <a16:creationId xmlns:a16="http://schemas.microsoft.com/office/drawing/2014/main" id="{50584951-B379-4490-AB88-93E346D59E0A}"/>
                </a:ext>
              </a:extLst>
            </p:cNvPr>
            <p:cNvSpPr txBox="1"/>
            <p:nvPr/>
          </p:nvSpPr>
          <p:spPr>
            <a:xfrm>
              <a:off x="1698714" y="32883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189776FE-6A03-4272-8F71-6401D03A0804}"/>
                </a:ext>
              </a:extLst>
            </p:cNvPr>
            <p:cNvSpPr txBox="1"/>
            <p:nvPr/>
          </p:nvSpPr>
          <p:spPr>
            <a:xfrm>
              <a:off x="2195902" y="29006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34" name="CasellaDiTesto 133">
              <a:extLst>
                <a:ext uri="{FF2B5EF4-FFF2-40B4-BE49-F238E27FC236}">
                  <a16:creationId xmlns:a16="http://schemas.microsoft.com/office/drawing/2014/main" id="{00A0E916-B417-4A30-BCD2-EF8FA4531673}"/>
                </a:ext>
              </a:extLst>
            </p:cNvPr>
            <p:cNvSpPr txBox="1"/>
            <p:nvPr/>
          </p:nvSpPr>
          <p:spPr>
            <a:xfrm>
              <a:off x="2364559" y="2618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35" name="CasellaDiTesto 134">
              <a:extLst>
                <a:ext uri="{FF2B5EF4-FFF2-40B4-BE49-F238E27FC236}">
                  <a16:creationId xmlns:a16="http://schemas.microsoft.com/office/drawing/2014/main" id="{26602C3F-A16C-4753-BA20-31B10A9B5004}"/>
                </a:ext>
              </a:extLst>
            </p:cNvPr>
            <p:cNvSpPr txBox="1"/>
            <p:nvPr/>
          </p:nvSpPr>
          <p:spPr>
            <a:xfrm>
              <a:off x="2237337" y="23197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36" name="CasellaDiTesto 135">
              <a:extLst>
                <a:ext uri="{FF2B5EF4-FFF2-40B4-BE49-F238E27FC236}">
                  <a16:creationId xmlns:a16="http://schemas.microsoft.com/office/drawing/2014/main" id="{4D49F452-6DFD-4652-BB31-44D6FE9F511E}"/>
                </a:ext>
              </a:extLst>
            </p:cNvPr>
            <p:cNvSpPr txBox="1"/>
            <p:nvPr/>
          </p:nvSpPr>
          <p:spPr>
            <a:xfrm>
              <a:off x="2060639" y="20698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37" name="CasellaDiTesto 136">
              <a:extLst>
                <a:ext uri="{FF2B5EF4-FFF2-40B4-BE49-F238E27FC236}">
                  <a16:creationId xmlns:a16="http://schemas.microsoft.com/office/drawing/2014/main" id="{C9EB096A-63DE-41C3-833B-2813CC426537}"/>
                </a:ext>
              </a:extLst>
            </p:cNvPr>
            <p:cNvSpPr txBox="1"/>
            <p:nvPr/>
          </p:nvSpPr>
          <p:spPr>
            <a:xfrm>
              <a:off x="1883941" y="18199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38" name="CasellaDiTesto 137">
              <a:extLst>
                <a:ext uri="{FF2B5EF4-FFF2-40B4-BE49-F238E27FC236}">
                  <a16:creationId xmlns:a16="http://schemas.microsoft.com/office/drawing/2014/main" id="{FA6C4503-04D1-4002-8248-1FF12CD7EBE0}"/>
                </a:ext>
              </a:extLst>
            </p:cNvPr>
            <p:cNvSpPr txBox="1"/>
            <p:nvPr/>
          </p:nvSpPr>
          <p:spPr>
            <a:xfrm>
              <a:off x="1547031" y="17311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39" name="CasellaDiTesto 138">
              <a:extLst>
                <a:ext uri="{FF2B5EF4-FFF2-40B4-BE49-F238E27FC236}">
                  <a16:creationId xmlns:a16="http://schemas.microsoft.com/office/drawing/2014/main" id="{AD248CAB-0733-4FA9-89AA-FC39DE39B910}"/>
                </a:ext>
              </a:extLst>
            </p:cNvPr>
            <p:cNvSpPr txBox="1"/>
            <p:nvPr/>
          </p:nvSpPr>
          <p:spPr>
            <a:xfrm>
              <a:off x="1219010" y="17783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40" name="CasellaDiTesto 139">
              <a:extLst>
                <a:ext uri="{FF2B5EF4-FFF2-40B4-BE49-F238E27FC236}">
                  <a16:creationId xmlns:a16="http://schemas.microsoft.com/office/drawing/2014/main" id="{ECDCCEEF-0E88-445C-AC7C-4A07FF4600DD}"/>
                </a:ext>
              </a:extLst>
            </p:cNvPr>
            <p:cNvSpPr txBox="1"/>
            <p:nvPr/>
          </p:nvSpPr>
          <p:spPr>
            <a:xfrm>
              <a:off x="946898" y="1728865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41" name="CasellaDiTesto 140">
              <a:extLst>
                <a:ext uri="{FF2B5EF4-FFF2-40B4-BE49-F238E27FC236}">
                  <a16:creationId xmlns:a16="http://schemas.microsoft.com/office/drawing/2014/main" id="{FFF7B17D-EE4E-44CF-A5C6-369AC5F9DC67}"/>
                </a:ext>
              </a:extLst>
            </p:cNvPr>
            <p:cNvSpPr txBox="1"/>
            <p:nvPr/>
          </p:nvSpPr>
          <p:spPr>
            <a:xfrm>
              <a:off x="674786" y="167942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42" name="CasellaDiTesto 141">
              <a:extLst>
                <a:ext uri="{FF2B5EF4-FFF2-40B4-BE49-F238E27FC236}">
                  <a16:creationId xmlns:a16="http://schemas.microsoft.com/office/drawing/2014/main" id="{B0C344E9-F8A4-4339-A9AB-7B97C14B89C1}"/>
                </a:ext>
              </a:extLst>
            </p:cNvPr>
            <p:cNvSpPr txBox="1"/>
            <p:nvPr/>
          </p:nvSpPr>
          <p:spPr>
            <a:xfrm>
              <a:off x="402674" y="1629975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43" name="CasellaDiTesto 142">
              <a:extLst>
                <a:ext uri="{FF2B5EF4-FFF2-40B4-BE49-F238E27FC236}">
                  <a16:creationId xmlns:a16="http://schemas.microsoft.com/office/drawing/2014/main" id="{6B014A7A-8D79-478E-BC2B-2AC80E3FD193}"/>
                </a:ext>
              </a:extLst>
            </p:cNvPr>
            <p:cNvSpPr txBox="1"/>
            <p:nvPr/>
          </p:nvSpPr>
          <p:spPr>
            <a:xfrm>
              <a:off x="99072" y="1645934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44" name="CasellaDiTesto 143">
              <a:extLst>
                <a:ext uri="{FF2B5EF4-FFF2-40B4-BE49-F238E27FC236}">
                  <a16:creationId xmlns:a16="http://schemas.microsoft.com/office/drawing/2014/main" id="{3155959E-4303-42D4-B636-DA8E23E93586}"/>
                </a:ext>
              </a:extLst>
            </p:cNvPr>
            <p:cNvSpPr txBox="1"/>
            <p:nvPr/>
          </p:nvSpPr>
          <p:spPr>
            <a:xfrm>
              <a:off x="-131915" y="187835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45" name="CasellaDiTesto 144">
              <a:extLst>
                <a:ext uri="{FF2B5EF4-FFF2-40B4-BE49-F238E27FC236}">
                  <a16:creationId xmlns:a16="http://schemas.microsoft.com/office/drawing/2014/main" id="{BEA8DDD3-AF1A-483B-998A-9E543AA64A6D}"/>
                </a:ext>
              </a:extLst>
            </p:cNvPr>
            <p:cNvSpPr txBox="1"/>
            <p:nvPr/>
          </p:nvSpPr>
          <p:spPr>
            <a:xfrm>
              <a:off x="-105553" y="2110961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46" name="CasellaDiTesto 145">
              <a:extLst>
                <a:ext uri="{FF2B5EF4-FFF2-40B4-BE49-F238E27FC236}">
                  <a16:creationId xmlns:a16="http://schemas.microsoft.com/office/drawing/2014/main" id="{6DA05E3A-A0B0-4EE4-B22B-7417EE8EC0AB}"/>
                </a:ext>
              </a:extLst>
            </p:cNvPr>
            <p:cNvSpPr txBox="1"/>
            <p:nvPr/>
          </p:nvSpPr>
          <p:spPr>
            <a:xfrm>
              <a:off x="-175659" y="2407634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47" name="CasellaDiTesto 146">
              <a:extLst>
                <a:ext uri="{FF2B5EF4-FFF2-40B4-BE49-F238E27FC236}">
                  <a16:creationId xmlns:a16="http://schemas.microsoft.com/office/drawing/2014/main" id="{456AF29A-05A6-45D3-8A61-3B0B1FA56D68}"/>
                </a:ext>
              </a:extLst>
            </p:cNvPr>
            <p:cNvSpPr txBox="1"/>
            <p:nvPr/>
          </p:nvSpPr>
          <p:spPr>
            <a:xfrm>
              <a:off x="-197531" y="2672273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</p:grp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FCCB0995-ACBA-4E7D-8FDA-30991891E1C5}"/>
              </a:ext>
            </a:extLst>
          </p:cNvPr>
          <p:cNvSpPr txBox="1"/>
          <p:nvPr/>
        </p:nvSpPr>
        <p:spPr>
          <a:xfrm>
            <a:off x="6614913" y="2602346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A7421FA-F5F8-47AB-95BF-D7A5638331C2}"/>
              </a:ext>
            </a:extLst>
          </p:cNvPr>
          <p:cNvSpPr txBox="1"/>
          <p:nvPr/>
        </p:nvSpPr>
        <p:spPr>
          <a:xfrm>
            <a:off x="1340937" y="4652254"/>
            <a:ext cx="103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Un conduttore cavo non è in grado di schermare verso l’esterno l’effetto di una carica presente al suo interno</a:t>
            </a:r>
          </a:p>
        </p:txBody>
      </p: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75AC8366-BDD4-4BDC-92B4-D5C52860BCFE}"/>
              </a:ext>
            </a:extLst>
          </p:cNvPr>
          <p:cNvCxnSpPr/>
          <p:nvPr/>
        </p:nvCxnSpPr>
        <p:spPr>
          <a:xfrm flipH="1" flipV="1">
            <a:off x="6042478" y="4285351"/>
            <a:ext cx="225236" cy="42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3F120F9F-3D79-4163-856C-6829380D07A7}"/>
              </a:ext>
            </a:extLst>
          </p:cNvPr>
          <p:cNvSpPr txBox="1"/>
          <p:nvPr/>
        </p:nvSpPr>
        <p:spPr>
          <a:xfrm>
            <a:off x="3206583" y="1191054"/>
            <a:ext cx="503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Induzione elettrostatica completa in un conduttore</a:t>
            </a:r>
          </a:p>
        </p:txBody>
      </p:sp>
      <p:sp>
        <p:nvSpPr>
          <p:cNvPr id="4" name="Figura a mano libera: forma 3">
            <a:extLst>
              <a:ext uri="{FF2B5EF4-FFF2-40B4-BE49-F238E27FC236}">
                <a16:creationId xmlns:a16="http://schemas.microsoft.com/office/drawing/2014/main" id="{229E562D-0D1A-4328-8A45-B9804358B984}"/>
              </a:ext>
            </a:extLst>
          </p:cNvPr>
          <p:cNvSpPr/>
          <p:nvPr/>
        </p:nvSpPr>
        <p:spPr>
          <a:xfrm>
            <a:off x="4618748" y="2660079"/>
            <a:ext cx="1673376" cy="1387883"/>
          </a:xfrm>
          <a:custGeom>
            <a:avLst/>
            <a:gdLst>
              <a:gd name="connsiteX0" fmla="*/ 1496501 w 1673376"/>
              <a:gd name="connsiteY0" fmla="*/ 221736 h 1387883"/>
              <a:gd name="connsiteX1" fmla="*/ 1638946 w 1673376"/>
              <a:gd name="connsiteY1" fmla="*/ 391750 h 1387883"/>
              <a:gd name="connsiteX2" fmla="*/ 1666515 w 1673376"/>
              <a:gd name="connsiteY2" fmla="*/ 543384 h 1387883"/>
              <a:gd name="connsiteX3" fmla="*/ 1537856 w 1673376"/>
              <a:gd name="connsiteY3" fmla="*/ 1016667 h 1387883"/>
              <a:gd name="connsiteX4" fmla="*/ 986459 w 1673376"/>
              <a:gd name="connsiteY4" fmla="*/ 1338315 h 1387883"/>
              <a:gd name="connsiteX5" fmla="*/ 301808 w 1673376"/>
              <a:gd name="connsiteY5" fmla="*/ 1356695 h 1387883"/>
              <a:gd name="connsiteX6" fmla="*/ 44489 w 1673376"/>
              <a:gd name="connsiteY6" fmla="*/ 1044237 h 1387883"/>
              <a:gd name="connsiteX7" fmla="*/ 12325 w 1673376"/>
              <a:gd name="connsiteY7" fmla="*/ 538790 h 1387883"/>
              <a:gd name="connsiteX8" fmla="*/ 177744 w 1673376"/>
              <a:gd name="connsiteY8" fmla="*/ 111457 h 1387883"/>
              <a:gd name="connsiteX9" fmla="*/ 614266 w 1673376"/>
              <a:gd name="connsiteY9" fmla="*/ 1177 h 1387883"/>
              <a:gd name="connsiteX10" fmla="*/ 1064574 w 1673376"/>
              <a:gd name="connsiteY10" fmla="*/ 65507 h 1387883"/>
              <a:gd name="connsiteX11" fmla="*/ 1496501 w 1673376"/>
              <a:gd name="connsiteY11" fmla="*/ 221736 h 138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3376" h="1387883">
                <a:moveTo>
                  <a:pt x="1496501" y="221736"/>
                </a:moveTo>
                <a:cubicBezTo>
                  <a:pt x="1592230" y="276110"/>
                  <a:pt x="1610610" y="338142"/>
                  <a:pt x="1638946" y="391750"/>
                </a:cubicBezTo>
                <a:cubicBezTo>
                  <a:pt x="1667282" y="445358"/>
                  <a:pt x="1683363" y="439231"/>
                  <a:pt x="1666515" y="543384"/>
                </a:cubicBezTo>
                <a:cubicBezTo>
                  <a:pt x="1649667" y="647537"/>
                  <a:pt x="1651199" y="884179"/>
                  <a:pt x="1537856" y="1016667"/>
                </a:cubicBezTo>
                <a:cubicBezTo>
                  <a:pt x="1424513" y="1149155"/>
                  <a:pt x="1192467" y="1281644"/>
                  <a:pt x="986459" y="1338315"/>
                </a:cubicBezTo>
                <a:cubicBezTo>
                  <a:pt x="780451" y="1394986"/>
                  <a:pt x="458803" y="1405708"/>
                  <a:pt x="301808" y="1356695"/>
                </a:cubicBezTo>
                <a:cubicBezTo>
                  <a:pt x="144813" y="1307682"/>
                  <a:pt x="92736" y="1180554"/>
                  <a:pt x="44489" y="1044237"/>
                </a:cubicBezTo>
                <a:cubicBezTo>
                  <a:pt x="-3758" y="907920"/>
                  <a:pt x="-9884" y="694253"/>
                  <a:pt x="12325" y="538790"/>
                </a:cubicBezTo>
                <a:cubicBezTo>
                  <a:pt x="34534" y="383327"/>
                  <a:pt x="77420" y="201059"/>
                  <a:pt x="177744" y="111457"/>
                </a:cubicBezTo>
                <a:cubicBezTo>
                  <a:pt x="278067" y="21855"/>
                  <a:pt x="466461" y="8835"/>
                  <a:pt x="614266" y="1177"/>
                </a:cubicBezTo>
                <a:cubicBezTo>
                  <a:pt x="762071" y="-6481"/>
                  <a:pt x="912174" y="24152"/>
                  <a:pt x="1064574" y="65507"/>
                </a:cubicBezTo>
                <a:cubicBezTo>
                  <a:pt x="1216974" y="106862"/>
                  <a:pt x="1400772" y="167362"/>
                  <a:pt x="1496501" y="221736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55EEE0-C28D-444A-ABDA-9D3886518710}"/>
              </a:ext>
            </a:extLst>
          </p:cNvPr>
          <p:cNvSpPr txBox="1"/>
          <p:nvPr/>
        </p:nvSpPr>
        <p:spPr>
          <a:xfrm>
            <a:off x="6218926" y="3071562"/>
            <a:ext cx="33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Symbol" panose="05050102010706020507" pitchFamily="18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1590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  <p:bldP spid="71" grpId="0" animBg="1"/>
      <p:bldP spid="2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23" grpId="0"/>
      <p:bldP spid="148" grpId="0"/>
      <p:bldP spid="27" grpId="0"/>
      <p:bldP spid="150" grpId="0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C16A27-F6DF-46C8-8860-4BBF059E0BD4}"/>
              </a:ext>
            </a:extLst>
          </p:cNvPr>
          <p:cNvSpPr txBox="1"/>
          <p:nvPr/>
        </p:nvSpPr>
        <p:spPr>
          <a:xfrm>
            <a:off x="2053868" y="287290"/>
            <a:ext cx="808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Es. Verificare il Teorema di Coulomb per una sfera conduttrice carica di raggio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D0B65E3-EB7A-475E-92CF-D80FD46A6B38}"/>
                  </a:ext>
                </a:extLst>
              </p:cNvPr>
              <p:cNvSpPr txBox="1"/>
              <p:nvPr/>
            </p:nvSpPr>
            <p:spPr>
              <a:xfrm>
                <a:off x="4116173" y="1995271"/>
                <a:ext cx="4610749" cy="439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sz="2000" dirty="0"/>
                  <a:t>      ma        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it-IT" sz="2000" dirty="0"/>
                  <a:t>     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000" dirty="0"/>
                  <a:t> 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D0B65E3-EB7A-475E-92CF-D80FD46A6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173" y="1995271"/>
                <a:ext cx="4610749" cy="439223"/>
              </a:xfrm>
              <a:prstGeom prst="rect">
                <a:avLst/>
              </a:prstGeom>
              <a:blipFill>
                <a:blip r:embed="rId2"/>
                <a:stretch>
                  <a:fillRect t="-2778" b="-20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E433E32-513E-4331-9A4C-25C8330888FC}"/>
                  </a:ext>
                </a:extLst>
              </p:cNvPr>
              <p:cNvSpPr txBox="1"/>
              <p:nvPr/>
            </p:nvSpPr>
            <p:spPr>
              <a:xfrm>
                <a:off x="4191561" y="3002225"/>
                <a:ext cx="4193456" cy="438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      ovvero         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4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E433E32-513E-4331-9A4C-25C83308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561" y="3002225"/>
                <a:ext cx="4193456" cy="438774"/>
              </a:xfrm>
              <a:prstGeom prst="rect">
                <a:avLst/>
              </a:prstGeom>
              <a:blipFill>
                <a:blip r:embed="rId3"/>
                <a:stretch>
                  <a:fillRect t="-2778" b="-20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83CA384-7EBD-4A02-8A34-62FD00B0B9C1}"/>
                  </a:ext>
                </a:extLst>
              </p:cNvPr>
              <p:cNvSpPr txBox="1"/>
              <p:nvPr/>
            </p:nvSpPr>
            <p:spPr>
              <a:xfrm>
                <a:off x="4421958" y="4033569"/>
                <a:ext cx="5284973" cy="1729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4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2400" dirty="0"/>
                  <a:t>              </a:t>
                </a:r>
              </a:p>
              <a:p>
                <a:endParaRPr lang="it-IT" sz="2400" dirty="0"/>
              </a:p>
              <a:p>
                <a:r>
                  <a:rPr lang="it-IT" sz="2400" dirty="0"/>
                  <a:t>coerentemente con il teorema di Coulomb</a:t>
                </a:r>
              </a:p>
              <a:p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83CA384-7EBD-4A02-8A34-62FD00B0B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958" y="4033569"/>
                <a:ext cx="5284973" cy="1729897"/>
              </a:xfrm>
              <a:prstGeom prst="rect">
                <a:avLst/>
              </a:prstGeom>
              <a:blipFill>
                <a:blip r:embed="rId4"/>
                <a:stretch>
                  <a:fillRect l="-3460" r="-24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126F4E01-552C-4233-962C-35CBCFAD260C}"/>
              </a:ext>
            </a:extLst>
          </p:cNvPr>
          <p:cNvSpPr/>
          <p:nvPr/>
        </p:nvSpPr>
        <p:spPr>
          <a:xfrm>
            <a:off x="3003615" y="3133473"/>
            <a:ext cx="719091" cy="235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4E2E06C7-654C-4502-871B-3CF1719EB7B6}"/>
              </a:ext>
            </a:extLst>
          </p:cNvPr>
          <p:cNvSpPr/>
          <p:nvPr/>
        </p:nvSpPr>
        <p:spPr>
          <a:xfrm>
            <a:off x="2921974" y="4226759"/>
            <a:ext cx="719091" cy="235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F42066D-A66F-4B9F-92C8-7A8F9C374CF6}"/>
              </a:ext>
            </a:extLst>
          </p:cNvPr>
          <p:cNvCxnSpPr/>
          <p:nvPr/>
        </p:nvCxnSpPr>
        <p:spPr>
          <a:xfrm flipV="1">
            <a:off x="5990673" y="4033569"/>
            <a:ext cx="395538" cy="30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9350BD3-5D29-47E4-99A6-C4AE4A18469B}"/>
              </a:ext>
            </a:extLst>
          </p:cNvPr>
          <p:cNvCxnSpPr/>
          <p:nvPr/>
        </p:nvCxnSpPr>
        <p:spPr>
          <a:xfrm flipV="1">
            <a:off x="5156484" y="4406303"/>
            <a:ext cx="395538" cy="30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F46CA50-DBFF-4CE3-AB18-24EC180241E7}"/>
              </a:ext>
            </a:extLst>
          </p:cNvPr>
          <p:cNvCxnSpPr/>
          <p:nvPr/>
        </p:nvCxnSpPr>
        <p:spPr>
          <a:xfrm flipV="1">
            <a:off x="6288289" y="4033569"/>
            <a:ext cx="395538" cy="30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8852A81-0011-4C20-9106-204C8D2CD6BE}"/>
              </a:ext>
            </a:extLst>
          </p:cNvPr>
          <p:cNvCxnSpPr/>
          <p:nvPr/>
        </p:nvCxnSpPr>
        <p:spPr>
          <a:xfrm flipV="1">
            <a:off x="5990673" y="4406303"/>
            <a:ext cx="395538" cy="30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BB27A33-7E1F-40E7-B3C9-6B51E7E74194}"/>
              </a:ext>
            </a:extLst>
          </p:cNvPr>
          <p:cNvSpPr txBox="1"/>
          <p:nvPr/>
        </p:nvSpPr>
        <p:spPr>
          <a:xfrm>
            <a:off x="365883" y="976206"/>
            <a:ext cx="11534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Come abbiamo visto una distribuzione di carica con simmetria sferica produce un campo elettrico di modulo pari a quello</a:t>
            </a:r>
          </a:p>
          <a:p>
            <a:pPr algn="ctr"/>
            <a:r>
              <a:rPr lang="it-IT" dirty="0"/>
              <a:t>Prodotto da una singola carica Q di pari valore posta nel centro della sfera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BBEEC5F1-ACFD-41E0-98C3-BD25A52B1B4F}"/>
              </a:ext>
            </a:extLst>
          </p:cNvPr>
          <p:cNvSpPr/>
          <p:nvPr/>
        </p:nvSpPr>
        <p:spPr>
          <a:xfrm>
            <a:off x="3003615" y="2088241"/>
            <a:ext cx="719091" cy="235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131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843BC8-5F27-4D38-BF06-FC6F7B4D804A}"/>
              </a:ext>
            </a:extLst>
          </p:cNvPr>
          <p:cNvSpPr txBox="1"/>
          <p:nvPr/>
        </p:nvSpPr>
        <p:spPr>
          <a:xfrm>
            <a:off x="1529442" y="118805"/>
            <a:ext cx="91929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2"/>
                </a:solidFill>
              </a:rPr>
              <a:t>ES: CALCOLO DEL CAMPO ELETTRICO NELLA CAVITÀ DI UN CONDUTTORE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247D7BE-0A38-4BD0-86C6-A154FD8A1388}"/>
                  </a:ext>
                </a:extLst>
              </p:cNvPr>
              <p:cNvSpPr txBox="1"/>
              <p:nvPr/>
            </p:nvSpPr>
            <p:spPr>
              <a:xfrm>
                <a:off x="8299905" y="5691785"/>
                <a:ext cx="1378775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247D7BE-0A38-4BD0-86C6-A154FD8A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05" y="5691785"/>
                <a:ext cx="1378775" cy="4831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D630A0D-81A0-4692-87F8-E3853956DEDD}"/>
                  </a:ext>
                </a:extLst>
              </p:cNvPr>
              <p:cNvSpPr txBox="1"/>
              <p:nvPr/>
            </p:nvSpPr>
            <p:spPr>
              <a:xfrm>
                <a:off x="738601" y="3898353"/>
                <a:ext cx="4182912" cy="756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D630A0D-81A0-4692-87F8-E3853956D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01" y="3898353"/>
                <a:ext cx="4182912" cy="756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2FE4381C-372B-43CF-ABAB-F0EAC7CBC54F}"/>
              </a:ext>
            </a:extLst>
          </p:cNvPr>
          <p:cNvSpPr txBox="1"/>
          <p:nvPr/>
        </p:nvSpPr>
        <p:spPr>
          <a:xfrm>
            <a:off x="4960354" y="1890711"/>
            <a:ext cx="17156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t-IT" dirty="0"/>
              <a:t>MA SE PER ASSURDO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4E2D95BE-7D30-47B8-B363-FC58627F60F7}"/>
                  </a:ext>
                </a:extLst>
              </p:cNvPr>
              <p:cNvSpPr/>
              <p:nvPr/>
            </p:nvSpPr>
            <p:spPr>
              <a:xfrm>
                <a:off x="8170928" y="3825089"/>
                <a:ext cx="1752288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grow m:val="on"/>
                          <m:supHide m:val="on"/>
                          <m:ctrlPr>
                            <a:rPr lang="it-IT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≠∅</m:t>
                          </m:r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4E2D95BE-7D30-47B8-B363-FC58627F6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8" y="3825089"/>
                <a:ext cx="1752288" cy="849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86D537-BE70-4054-8F03-B1BC06DFB0C6}"/>
              </a:ext>
            </a:extLst>
          </p:cNvPr>
          <p:cNvSpPr txBox="1"/>
          <p:nvPr/>
        </p:nvSpPr>
        <p:spPr>
          <a:xfrm>
            <a:off x="5572913" y="4798825"/>
            <a:ext cx="67990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/>
              <a:t>IMPOSSIBILE POICHÉ  IL CAMPO ELETTROSTATICO È CONSERVATIVO 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32CBF17-5752-429A-8214-ED8DBD9F8678}"/>
              </a:ext>
            </a:extLst>
          </p:cNvPr>
          <p:cNvSpPr/>
          <p:nvPr/>
        </p:nvSpPr>
        <p:spPr>
          <a:xfrm>
            <a:off x="995584" y="1043526"/>
            <a:ext cx="2573353" cy="244172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C259BC3-28E0-4065-BDA5-CFA3CE7EBAE7}"/>
              </a:ext>
            </a:extLst>
          </p:cNvPr>
          <p:cNvSpPr/>
          <p:nvPr/>
        </p:nvSpPr>
        <p:spPr>
          <a:xfrm>
            <a:off x="1711311" y="1720219"/>
            <a:ext cx="1146380" cy="110836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E413DCD-FD0F-4643-B6EB-C029A251BBA6}"/>
                  </a:ext>
                </a:extLst>
              </p:cNvPr>
              <p:cNvSpPr txBox="1"/>
              <p:nvPr/>
            </p:nvSpPr>
            <p:spPr>
              <a:xfrm>
                <a:off x="850996" y="1196873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E413DCD-FD0F-4643-B6EB-C029A251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96" y="1196873"/>
                <a:ext cx="471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F03937D-603B-4298-AD7E-9BCEDC387CCE}"/>
                  </a:ext>
                </a:extLst>
              </p:cNvPr>
              <p:cNvSpPr txBox="1"/>
              <p:nvPr/>
            </p:nvSpPr>
            <p:spPr>
              <a:xfrm>
                <a:off x="615022" y="1729931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F03937D-603B-4298-AD7E-9BCEDC387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22" y="1729931"/>
                <a:ext cx="4719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4BC5691-3D3A-48E9-B6A2-EA2E2200E458}"/>
                  </a:ext>
                </a:extLst>
              </p:cNvPr>
              <p:cNvSpPr txBox="1"/>
              <p:nvPr/>
            </p:nvSpPr>
            <p:spPr>
              <a:xfrm>
                <a:off x="543704" y="2279255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4BC5691-3D3A-48E9-B6A2-EA2E2200E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04" y="2279255"/>
                <a:ext cx="4719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E22D084-F115-48D7-805F-818234063DC2}"/>
                  </a:ext>
                </a:extLst>
              </p:cNvPr>
              <p:cNvSpPr txBox="1"/>
              <p:nvPr/>
            </p:nvSpPr>
            <p:spPr>
              <a:xfrm>
                <a:off x="698378" y="2828579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E22D084-F115-48D7-805F-818234063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8" y="2828579"/>
                <a:ext cx="4719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2D64F00-AB9E-4348-82E3-1E4C8A82F8F6}"/>
                  </a:ext>
                </a:extLst>
              </p:cNvPr>
              <p:cNvSpPr txBox="1"/>
              <p:nvPr/>
            </p:nvSpPr>
            <p:spPr>
              <a:xfrm>
                <a:off x="1170326" y="3268021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2D64F00-AB9E-4348-82E3-1E4C8A82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326" y="3268021"/>
                <a:ext cx="4719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E3D7D6B-7385-4CC2-B144-167DB53D035C}"/>
                  </a:ext>
                </a:extLst>
              </p:cNvPr>
              <p:cNvSpPr txBox="1"/>
              <p:nvPr/>
            </p:nvSpPr>
            <p:spPr>
              <a:xfrm>
                <a:off x="1948077" y="3528529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E3D7D6B-7385-4CC2-B144-167DB53D0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077" y="3528529"/>
                <a:ext cx="4719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EB53D5B-110F-4E5F-B70B-74B6665EC083}"/>
                  </a:ext>
                </a:extLst>
              </p:cNvPr>
              <p:cNvSpPr txBox="1"/>
              <p:nvPr/>
            </p:nvSpPr>
            <p:spPr>
              <a:xfrm>
                <a:off x="1297926" y="772514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EB53D5B-110F-4E5F-B70B-74B6665E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26" y="772514"/>
                <a:ext cx="4719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60EB274-388E-4D32-A08F-F954C05F22CF}"/>
                  </a:ext>
                </a:extLst>
              </p:cNvPr>
              <p:cNvSpPr txBox="1"/>
              <p:nvPr/>
            </p:nvSpPr>
            <p:spPr>
              <a:xfrm>
                <a:off x="2145957" y="696686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60EB274-388E-4D32-A08F-F954C05F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957" y="696686"/>
                <a:ext cx="4719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B5D0683-719F-4D5B-B7A8-3A0B50AB3869}"/>
                  </a:ext>
                </a:extLst>
              </p:cNvPr>
              <p:cNvSpPr txBox="1"/>
              <p:nvPr/>
            </p:nvSpPr>
            <p:spPr>
              <a:xfrm>
                <a:off x="2871076" y="887992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B5D0683-719F-4D5B-B7A8-3A0B50AB3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076" y="887992"/>
                <a:ext cx="47194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8BD8DFA-398A-40EC-9E3B-DD2CF0A016EE}"/>
                  </a:ext>
                </a:extLst>
              </p:cNvPr>
              <p:cNvSpPr txBox="1"/>
              <p:nvPr/>
            </p:nvSpPr>
            <p:spPr>
              <a:xfrm>
                <a:off x="3332963" y="1303771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8BD8DFA-398A-40EC-9E3B-DD2CF0A0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63" y="1303771"/>
                <a:ext cx="4719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415860-EF90-496B-A687-29006EE6FC40}"/>
                  </a:ext>
                </a:extLst>
              </p:cNvPr>
              <p:cNvSpPr txBox="1"/>
              <p:nvPr/>
            </p:nvSpPr>
            <p:spPr>
              <a:xfrm>
                <a:off x="3477551" y="1891915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415860-EF90-496B-A687-29006EE6F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551" y="1891915"/>
                <a:ext cx="4719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C385279-16C1-42CC-AC0A-3C255C806EC0}"/>
                  </a:ext>
                </a:extLst>
              </p:cNvPr>
              <p:cNvSpPr txBox="1"/>
              <p:nvPr/>
            </p:nvSpPr>
            <p:spPr>
              <a:xfrm>
                <a:off x="3482870" y="2537721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C385279-16C1-42CC-AC0A-3C255C806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870" y="2537721"/>
                <a:ext cx="47194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551E7D2B-8C82-4775-A598-76464CDC5DE5}"/>
                  </a:ext>
                </a:extLst>
              </p:cNvPr>
              <p:cNvSpPr txBox="1"/>
              <p:nvPr/>
            </p:nvSpPr>
            <p:spPr>
              <a:xfrm>
                <a:off x="3214976" y="3069492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551E7D2B-8C82-4775-A598-76464CDC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76" y="3069492"/>
                <a:ext cx="47194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681275F1-115A-41EA-978F-6B46468A7CF0}"/>
                  </a:ext>
                </a:extLst>
              </p:cNvPr>
              <p:cNvSpPr txBox="1"/>
              <p:nvPr/>
            </p:nvSpPr>
            <p:spPr>
              <a:xfrm>
                <a:off x="2725828" y="3410461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681275F1-115A-41EA-978F-6B46468A7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828" y="3410461"/>
                <a:ext cx="47194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F570ED61-13A6-4ED6-8562-2E556DDE6BC6}"/>
                  </a:ext>
                </a:extLst>
              </p:cNvPr>
              <p:cNvSpPr/>
              <p:nvPr/>
            </p:nvSpPr>
            <p:spPr>
              <a:xfrm>
                <a:off x="1864004" y="2072772"/>
                <a:ext cx="836511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F570ED61-13A6-4ED6-8562-2E556DDE6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04" y="2072772"/>
                <a:ext cx="836511" cy="402931"/>
              </a:xfrm>
              <a:prstGeom prst="rect">
                <a:avLst/>
              </a:prstGeom>
              <a:blipFill>
                <a:blip r:embed="rId1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tangolo 37">
                <a:extLst>
                  <a:ext uri="{FF2B5EF4-FFF2-40B4-BE49-F238E27FC236}">
                    <a16:creationId xmlns:a16="http://schemas.microsoft.com/office/drawing/2014/main" id="{5E420FE0-0EA2-433E-9EF3-4C1A393D9222}"/>
                  </a:ext>
                </a:extLst>
              </p:cNvPr>
              <p:cNvSpPr/>
              <p:nvPr/>
            </p:nvSpPr>
            <p:spPr>
              <a:xfrm>
                <a:off x="1758616" y="1367458"/>
                <a:ext cx="694419" cy="333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8" name="Rettangolo 37">
                <a:extLst>
                  <a:ext uri="{FF2B5EF4-FFF2-40B4-BE49-F238E27FC236}">
                    <a16:creationId xmlns:a16="http://schemas.microsoft.com/office/drawing/2014/main" id="{5E420FE0-0EA2-433E-9EF3-4C1A393D9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616" y="1367458"/>
                <a:ext cx="694419" cy="33393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2770D6BE-8DCC-4FE5-B353-7C94F8BED393}"/>
                  </a:ext>
                </a:extLst>
              </p:cNvPr>
              <p:cNvSpPr txBox="1"/>
              <p:nvPr/>
            </p:nvSpPr>
            <p:spPr>
              <a:xfrm>
                <a:off x="3261765" y="1072658"/>
                <a:ext cx="238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2770D6BE-8DCC-4FE5-B353-7C94F8BE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65" y="1072658"/>
                <a:ext cx="238463" cy="369332"/>
              </a:xfrm>
              <a:prstGeom prst="rect">
                <a:avLst/>
              </a:prstGeom>
              <a:blipFill>
                <a:blip r:embed="rId21"/>
                <a:stretch>
                  <a:fillRect l="-28205" r="-28205" b="-49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e 40">
            <a:extLst>
              <a:ext uri="{FF2B5EF4-FFF2-40B4-BE49-F238E27FC236}">
                <a16:creationId xmlns:a16="http://schemas.microsoft.com/office/drawing/2014/main" id="{BDD5B36F-2670-4225-9D36-8B51B38C9FF6}"/>
              </a:ext>
            </a:extLst>
          </p:cNvPr>
          <p:cNvSpPr/>
          <p:nvPr/>
        </p:nvSpPr>
        <p:spPr>
          <a:xfrm>
            <a:off x="7806370" y="866565"/>
            <a:ext cx="2690851" cy="259820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B225DBD3-45F2-48CD-B53D-A001DD1D29D6}"/>
              </a:ext>
            </a:extLst>
          </p:cNvPr>
          <p:cNvSpPr/>
          <p:nvPr/>
        </p:nvSpPr>
        <p:spPr>
          <a:xfrm>
            <a:off x="8683948" y="1570819"/>
            <a:ext cx="1146380" cy="110836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359E7536-E085-487F-AB75-BD9D3DBEF13C}"/>
                  </a:ext>
                </a:extLst>
              </p:cNvPr>
              <p:cNvSpPr txBox="1"/>
              <p:nvPr/>
            </p:nvSpPr>
            <p:spPr>
              <a:xfrm>
                <a:off x="7779280" y="1063113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359E7536-E085-487F-AB75-BD9D3DBE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280" y="1063113"/>
                <a:ext cx="47194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06C1C936-DAE2-4C54-AE8C-5D5EB37136F2}"/>
                  </a:ext>
                </a:extLst>
              </p:cNvPr>
              <p:cNvSpPr txBox="1"/>
              <p:nvPr/>
            </p:nvSpPr>
            <p:spPr>
              <a:xfrm>
                <a:off x="8080825" y="3284811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06C1C936-DAE2-4C54-AE8C-5D5EB3713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825" y="3284811"/>
                <a:ext cx="4719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5059FD26-D27F-49A0-B460-31A8844C3B47}"/>
                  </a:ext>
                </a:extLst>
              </p:cNvPr>
              <p:cNvSpPr txBox="1"/>
              <p:nvPr/>
            </p:nvSpPr>
            <p:spPr>
              <a:xfrm>
                <a:off x="8876361" y="3394769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5059FD26-D27F-49A0-B460-31A8844C3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361" y="3394769"/>
                <a:ext cx="471948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CA907446-248F-407A-A915-08D725833969}"/>
                  </a:ext>
                </a:extLst>
              </p:cNvPr>
              <p:cNvSpPr txBox="1"/>
              <p:nvPr/>
            </p:nvSpPr>
            <p:spPr>
              <a:xfrm>
                <a:off x="9799360" y="754232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CA907446-248F-407A-A915-08D725833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360" y="754232"/>
                <a:ext cx="47194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2BC61CD9-99DC-4E49-9866-B7F4CC93FDDF}"/>
                  </a:ext>
                </a:extLst>
              </p:cNvPr>
              <p:cNvSpPr txBox="1"/>
              <p:nvPr/>
            </p:nvSpPr>
            <p:spPr>
              <a:xfrm>
                <a:off x="10261247" y="1170011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2BC61CD9-99DC-4E49-9866-B7F4CC93F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247" y="1170011"/>
                <a:ext cx="471948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D62B05A7-0683-41D8-B91C-2007A7A5CD1B}"/>
                  </a:ext>
                </a:extLst>
              </p:cNvPr>
              <p:cNvSpPr txBox="1"/>
              <p:nvPr/>
            </p:nvSpPr>
            <p:spPr>
              <a:xfrm>
                <a:off x="10405835" y="1758155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D62B05A7-0683-41D8-B91C-2007A7A5C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835" y="1758155"/>
                <a:ext cx="471948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9B8B57D7-AA68-4BAC-9792-D316162D9725}"/>
                  </a:ext>
                </a:extLst>
              </p:cNvPr>
              <p:cNvSpPr txBox="1"/>
              <p:nvPr/>
            </p:nvSpPr>
            <p:spPr>
              <a:xfrm>
                <a:off x="10411154" y="2403961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9B8B57D7-AA68-4BAC-9792-D316162D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154" y="2403961"/>
                <a:ext cx="471948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19CD4EDB-BDF7-47AA-B6FB-65467B417747}"/>
                  </a:ext>
                </a:extLst>
              </p:cNvPr>
              <p:cNvSpPr txBox="1"/>
              <p:nvPr/>
            </p:nvSpPr>
            <p:spPr>
              <a:xfrm>
                <a:off x="10143260" y="2935732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19CD4EDB-BDF7-47AA-B6FB-65467B417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260" y="2935732"/>
                <a:ext cx="471948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15E8CDE-D53D-43B5-BCE1-47FF8B228F80}"/>
                  </a:ext>
                </a:extLst>
              </p:cNvPr>
              <p:cNvSpPr txBox="1"/>
              <p:nvPr/>
            </p:nvSpPr>
            <p:spPr>
              <a:xfrm>
                <a:off x="9654112" y="3276701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E15E8CDE-D53D-43B5-BCE1-47FF8B228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112" y="3276701"/>
                <a:ext cx="471948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tangolo 62">
                <a:extLst>
                  <a:ext uri="{FF2B5EF4-FFF2-40B4-BE49-F238E27FC236}">
                    <a16:creationId xmlns:a16="http://schemas.microsoft.com/office/drawing/2014/main" id="{D4E17B8E-191C-4023-9885-009E43EE6E03}"/>
                  </a:ext>
                </a:extLst>
              </p:cNvPr>
              <p:cNvSpPr/>
              <p:nvPr/>
            </p:nvSpPr>
            <p:spPr>
              <a:xfrm>
                <a:off x="9053573" y="1994427"/>
                <a:ext cx="791395" cy="333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63" name="Rettangolo 62">
                <a:extLst>
                  <a:ext uri="{FF2B5EF4-FFF2-40B4-BE49-F238E27FC236}">
                    <a16:creationId xmlns:a16="http://schemas.microsoft.com/office/drawing/2014/main" id="{D4E17B8E-191C-4023-9885-009E43EE6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573" y="1994427"/>
                <a:ext cx="791395" cy="333938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BEC00BB4-1007-4769-8D97-528732BF9061}"/>
                  </a:ext>
                </a:extLst>
              </p:cNvPr>
              <p:cNvSpPr/>
              <p:nvPr/>
            </p:nvSpPr>
            <p:spPr>
              <a:xfrm>
                <a:off x="7748945" y="1949132"/>
                <a:ext cx="694419" cy="333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BEC00BB4-1007-4769-8D97-528732BF9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945" y="1949132"/>
                <a:ext cx="694419" cy="33393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B5B76453-9127-44C2-8E3B-38B9275979EF}"/>
                  </a:ext>
                </a:extLst>
              </p:cNvPr>
              <p:cNvSpPr txBox="1"/>
              <p:nvPr/>
            </p:nvSpPr>
            <p:spPr>
              <a:xfrm>
                <a:off x="10155389" y="1903593"/>
                <a:ext cx="2869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B5B76453-9127-44C2-8E3B-38B927597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389" y="1903593"/>
                <a:ext cx="286938" cy="369332"/>
              </a:xfrm>
              <a:prstGeom prst="rect">
                <a:avLst/>
              </a:prstGeom>
              <a:blipFill>
                <a:blip r:embed="rId56"/>
                <a:stretch>
                  <a:fillRect l="-38298" r="-36170" b="-344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4F80C557-4E81-484F-A264-284322371ED1}"/>
                  </a:ext>
                </a:extLst>
              </p:cNvPr>
              <p:cNvSpPr txBox="1"/>
              <p:nvPr/>
            </p:nvSpPr>
            <p:spPr>
              <a:xfrm>
                <a:off x="10364683" y="779420"/>
                <a:ext cx="238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4F80C557-4E81-484F-A264-284322371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683" y="779420"/>
                <a:ext cx="238463" cy="369332"/>
              </a:xfrm>
              <a:prstGeom prst="rect">
                <a:avLst/>
              </a:prstGeom>
              <a:blipFill>
                <a:blip r:embed="rId57"/>
                <a:stretch>
                  <a:fillRect l="-28205" r="-28205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742ED397-7C42-42D5-8F8A-754DCFB266CD}"/>
                  </a:ext>
                </a:extLst>
              </p:cNvPr>
              <p:cNvSpPr txBox="1"/>
              <p:nvPr/>
            </p:nvSpPr>
            <p:spPr>
              <a:xfrm>
                <a:off x="8295029" y="625712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742ED397-7C42-42D5-8F8A-754DCFB26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29" y="625712"/>
                <a:ext cx="471948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0A5BE047-653B-46CA-9B31-971349BB226F}"/>
                  </a:ext>
                </a:extLst>
              </p:cNvPr>
              <p:cNvSpPr txBox="1"/>
              <p:nvPr/>
            </p:nvSpPr>
            <p:spPr>
              <a:xfrm>
                <a:off x="8972416" y="476845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0A5BE047-653B-46CA-9B31-971349BB2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416" y="476845"/>
                <a:ext cx="471948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43297FB4-A8DA-44E8-A6D9-AB3F2BFCE551}"/>
                  </a:ext>
                </a:extLst>
              </p:cNvPr>
              <p:cNvSpPr txBox="1"/>
              <p:nvPr/>
            </p:nvSpPr>
            <p:spPr>
              <a:xfrm>
                <a:off x="7451920" y="1570244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43297FB4-A8DA-44E8-A6D9-AB3F2BFC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920" y="1570244"/>
                <a:ext cx="471948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7EE89CE4-39D4-435F-8C77-08EE372F5E70}"/>
                  </a:ext>
                </a:extLst>
              </p:cNvPr>
              <p:cNvSpPr txBox="1"/>
              <p:nvPr/>
            </p:nvSpPr>
            <p:spPr>
              <a:xfrm>
                <a:off x="7413649" y="2295228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7EE89CE4-39D4-435F-8C77-08EE372F5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649" y="2295228"/>
                <a:ext cx="471948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630FB63B-EB64-4AAE-8AF7-CA38982FFEB7}"/>
                  </a:ext>
                </a:extLst>
              </p:cNvPr>
              <p:cNvSpPr txBox="1"/>
              <p:nvPr/>
            </p:nvSpPr>
            <p:spPr>
              <a:xfrm>
                <a:off x="7543795" y="2889707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630FB63B-EB64-4AAE-8AF7-CA38982FF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5" y="2889707"/>
                <a:ext cx="471948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e 71">
            <a:extLst>
              <a:ext uri="{FF2B5EF4-FFF2-40B4-BE49-F238E27FC236}">
                <a16:creationId xmlns:a16="http://schemas.microsoft.com/office/drawing/2014/main" id="{996F9E7A-ECDA-4D33-B600-6D97D9B0F02D}"/>
              </a:ext>
            </a:extLst>
          </p:cNvPr>
          <p:cNvSpPr/>
          <p:nvPr/>
        </p:nvSpPr>
        <p:spPr>
          <a:xfrm rot="529363">
            <a:off x="8427329" y="1204105"/>
            <a:ext cx="595513" cy="176572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E29687F5-1631-491A-8446-86960BE8DBEF}"/>
              </a:ext>
            </a:extLst>
          </p:cNvPr>
          <p:cNvCxnSpPr>
            <a:cxnSpLocks/>
          </p:cNvCxnSpPr>
          <p:nvPr/>
        </p:nvCxnSpPr>
        <p:spPr>
          <a:xfrm>
            <a:off x="8394214" y="1916046"/>
            <a:ext cx="105526" cy="3287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A983F366-30A2-4581-8283-9BFE9FB59F9C}"/>
              </a:ext>
            </a:extLst>
          </p:cNvPr>
          <p:cNvCxnSpPr>
            <a:cxnSpLocks/>
          </p:cNvCxnSpPr>
          <p:nvPr/>
        </p:nvCxnSpPr>
        <p:spPr>
          <a:xfrm flipH="1">
            <a:off x="8486706" y="1890711"/>
            <a:ext cx="124722" cy="34464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806EA76C-A517-4070-827C-A9D8E6D1EB30}"/>
              </a:ext>
            </a:extLst>
          </p:cNvPr>
          <p:cNvCxnSpPr>
            <a:cxnSpLocks/>
          </p:cNvCxnSpPr>
          <p:nvPr/>
        </p:nvCxnSpPr>
        <p:spPr>
          <a:xfrm flipV="1">
            <a:off x="9053573" y="1807382"/>
            <a:ext cx="205796" cy="598360"/>
          </a:xfrm>
          <a:prstGeom prst="straightConnector1">
            <a:avLst/>
          </a:prstGeom>
          <a:ln w="28575">
            <a:solidFill>
              <a:srgbClr val="EE85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ccia a destra 87">
            <a:extLst>
              <a:ext uri="{FF2B5EF4-FFF2-40B4-BE49-F238E27FC236}">
                <a16:creationId xmlns:a16="http://schemas.microsoft.com/office/drawing/2014/main" id="{476A0CEA-84F1-46AB-91BE-3031A6E6C50A}"/>
              </a:ext>
            </a:extLst>
          </p:cNvPr>
          <p:cNvSpPr/>
          <p:nvPr/>
        </p:nvSpPr>
        <p:spPr>
          <a:xfrm>
            <a:off x="6779469" y="5791473"/>
            <a:ext cx="870154" cy="38345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7EA18879-77C6-47F2-B23E-FB089B85A60C}"/>
              </a:ext>
            </a:extLst>
          </p:cNvPr>
          <p:cNvGrpSpPr/>
          <p:nvPr/>
        </p:nvGrpSpPr>
        <p:grpSpPr>
          <a:xfrm>
            <a:off x="1331396" y="1318720"/>
            <a:ext cx="2175204" cy="1891337"/>
            <a:chOff x="1331396" y="1318720"/>
            <a:chExt cx="2175204" cy="1891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sellaDiTesto 38">
                  <a:extLst>
                    <a:ext uri="{FF2B5EF4-FFF2-40B4-BE49-F238E27FC236}">
                      <a16:creationId xmlns:a16="http://schemas.microsoft.com/office/drawing/2014/main" id="{5452320A-56B5-4ADF-9C66-A927498A0559}"/>
                    </a:ext>
                  </a:extLst>
                </p:cNvPr>
                <p:cNvSpPr txBox="1"/>
                <p:nvPr/>
              </p:nvSpPr>
              <p:spPr>
                <a:xfrm>
                  <a:off x="3327032" y="2032627"/>
                  <a:ext cx="17956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9" name="CasellaDiTesto 38">
                  <a:extLst>
                    <a:ext uri="{FF2B5EF4-FFF2-40B4-BE49-F238E27FC236}">
                      <a16:creationId xmlns:a16="http://schemas.microsoft.com/office/drawing/2014/main" id="{5452320A-56B5-4ADF-9C66-A927498A0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032" y="2032627"/>
                  <a:ext cx="179568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58621" t="-2174" r="-58621" b="-3260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187D787D-2F80-49B0-AED1-2D9629A09B65}"/>
                </a:ext>
              </a:extLst>
            </p:cNvPr>
            <p:cNvSpPr/>
            <p:nvPr/>
          </p:nvSpPr>
          <p:spPr>
            <a:xfrm>
              <a:off x="1331396" y="1318720"/>
              <a:ext cx="1963593" cy="189133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EB0BE6-CA0D-49D5-A250-9757E5538BE7}"/>
              </a:ext>
            </a:extLst>
          </p:cNvPr>
          <p:cNvSpPr txBox="1"/>
          <p:nvPr/>
        </p:nvSpPr>
        <p:spPr>
          <a:xfrm>
            <a:off x="8905829" y="12573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A44F8D59-EA84-41A5-8997-1BDF024E1D39}"/>
              </a:ext>
            </a:extLst>
          </p:cNvPr>
          <p:cNvSpPr txBox="1"/>
          <p:nvPr/>
        </p:nvSpPr>
        <p:spPr>
          <a:xfrm>
            <a:off x="9083007" y="122443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58EF1504-D917-4F0C-90AE-2B8665233707}"/>
              </a:ext>
            </a:extLst>
          </p:cNvPr>
          <p:cNvSpPr txBox="1"/>
          <p:nvPr/>
        </p:nvSpPr>
        <p:spPr>
          <a:xfrm>
            <a:off x="9259369" y="12471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DF9D3353-7436-4908-8E96-2351A491F0CF}"/>
              </a:ext>
            </a:extLst>
          </p:cNvPr>
          <p:cNvSpPr txBox="1"/>
          <p:nvPr/>
        </p:nvSpPr>
        <p:spPr>
          <a:xfrm>
            <a:off x="9409450" y="130434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430D1F1C-472B-4A9A-A05D-671B3C3F5F0F}"/>
              </a:ext>
            </a:extLst>
          </p:cNvPr>
          <p:cNvSpPr txBox="1"/>
          <p:nvPr/>
        </p:nvSpPr>
        <p:spPr>
          <a:xfrm>
            <a:off x="9559530" y="142267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26AC2978-D534-4F34-AD8E-28CE0F3794E9}"/>
              </a:ext>
            </a:extLst>
          </p:cNvPr>
          <p:cNvSpPr txBox="1"/>
          <p:nvPr/>
        </p:nvSpPr>
        <p:spPr>
          <a:xfrm>
            <a:off x="8780772" y="2532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DFD68122-F0A3-4B73-B401-57E220A4DF23}"/>
              </a:ext>
            </a:extLst>
          </p:cNvPr>
          <p:cNvSpPr txBox="1"/>
          <p:nvPr/>
        </p:nvSpPr>
        <p:spPr>
          <a:xfrm>
            <a:off x="8992360" y="26118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2091A069-9733-4C47-BA16-A890B77AA0B0}"/>
              </a:ext>
            </a:extLst>
          </p:cNvPr>
          <p:cNvSpPr txBox="1"/>
          <p:nvPr/>
        </p:nvSpPr>
        <p:spPr>
          <a:xfrm>
            <a:off x="9196002" y="2622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297D467F-93B8-4E21-9615-C8151F41F049}"/>
              </a:ext>
            </a:extLst>
          </p:cNvPr>
          <p:cNvSpPr txBox="1"/>
          <p:nvPr/>
        </p:nvSpPr>
        <p:spPr>
          <a:xfrm>
            <a:off x="9385643" y="25555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392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7" grpId="0"/>
      <p:bldP spid="38" grpId="0"/>
      <p:bldP spid="40" grpId="0"/>
      <p:bldP spid="41" grpId="0" animBg="1"/>
      <p:bldP spid="42" grpId="0" animBg="1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 animBg="1"/>
      <p:bldP spid="88" grpId="0" animBg="1"/>
      <p:bldP spid="12" grpId="0"/>
      <p:bldP spid="79" grpId="0"/>
      <p:bldP spid="80" grpId="0"/>
      <p:bldP spid="81" grpId="0"/>
      <p:bldP spid="82" grpId="0"/>
      <p:bldP spid="73" grpId="0"/>
      <p:bldP spid="84" grpId="0"/>
      <p:bldP spid="85" grpId="0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2147698-08A0-455B-9DED-4D66BDC4547D}"/>
              </a:ext>
            </a:extLst>
          </p:cNvPr>
          <p:cNvSpPr txBox="1"/>
          <p:nvPr/>
        </p:nvSpPr>
        <p:spPr>
          <a:xfrm>
            <a:off x="608959" y="4639982"/>
            <a:ext cx="7590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Abadi" panose="020B0604020104020204" pitchFamily="34" charset="0"/>
              </a:rPr>
              <a:t>Se colleghiamo a terra il conduttore realizzando lo schermo elettrostatico a forma di gabbia metallica otterremo l’isolamento elettrico del suo interno proprio perché nessuna interazione elettrostatica può essere prodotta da eventuali cariche esterne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1544F58-1B27-4A4A-8590-930854ECD3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633DC7-8B60-46FE-955A-0A3AFA8744D2}"/>
              </a:ext>
            </a:extLst>
          </p:cNvPr>
          <p:cNvSpPr txBox="1"/>
          <p:nvPr/>
        </p:nvSpPr>
        <p:spPr>
          <a:xfrm>
            <a:off x="2695498" y="35951"/>
            <a:ext cx="636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Schermo elettrostatico e gabbia di Faraday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3A61659-ED82-4C56-A7FE-0422A4D73DFF}"/>
              </a:ext>
            </a:extLst>
          </p:cNvPr>
          <p:cNvGrpSpPr/>
          <p:nvPr/>
        </p:nvGrpSpPr>
        <p:grpSpPr>
          <a:xfrm>
            <a:off x="6304548" y="4399407"/>
            <a:ext cx="3529263" cy="1596188"/>
            <a:chOff x="6079958" y="4114801"/>
            <a:chExt cx="3280609" cy="1505554"/>
          </a:xfrm>
        </p:grpSpPr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id="{8D28DA96-75C3-4710-A669-C610BFE3B8D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98454" y="4358242"/>
              <a:ext cx="1505554" cy="1018672"/>
            </a:xfrm>
            <a:prstGeom prst="bentConnector3">
              <a:avLst>
                <a:gd name="adj1" fmla="val 76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089146E9-1176-443E-947A-3C735F0820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58" y="5620355"/>
              <a:ext cx="22619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1C3879C-2A1F-4653-970C-EC4502730F86}"/>
              </a:ext>
            </a:extLst>
          </p:cNvPr>
          <p:cNvGrpSpPr/>
          <p:nvPr/>
        </p:nvGrpSpPr>
        <p:grpSpPr>
          <a:xfrm>
            <a:off x="1544469" y="1768595"/>
            <a:ext cx="2302058" cy="1784864"/>
            <a:chOff x="1593219" y="931400"/>
            <a:chExt cx="2302058" cy="178486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FF7247A9-55F1-46CD-8C6C-DDEFEEE9B3B8}"/>
                </a:ext>
              </a:extLst>
            </p:cNvPr>
            <p:cNvSpPr/>
            <p:nvPr/>
          </p:nvSpPr>
          <p:spPr>
            <a:xfrm>
              <a:off x="1593219" y="931400"/>
              <a:ext cx="2302058" cy="1784864"/>
            </a:xfrm>
            <a:custGeom>
              <a:avLst/>
              <a:gdLst>
                <a:gd name="connsiteX0" fmla="*/ 1414676 w 2302058"/>
                <a:gd name="connsiteY0" fmla="*/ 1627316 h 1784864"/>
                <a:gd name="connsiteX1" fmla="*/ 1093834 w 2302058"/>
                <a:gd name="connsiteY1" fmla="*/ 1763674 h 1784864"/>
                <a:gd name="connsiteX2" fmla="*/ 885286 w 2302058"/>
                <a:gd name="connsiteY2" fmla="*/ 1779716 h 1784864"/>
                <a:gd name="connsiteX3" fmla="*/ 396002 w 2302058"/>
                <a:gd name="connsiteY3" fmla="*/ 1715547 h 1784864"/>
                <a:gd name="connsiteX4" fmla="*/ 27034 w 2302058"/>
                <a:gd name="connsiteY4" fmla="*/ 1330537 h 1784864"/>
                <a:gd name="connsiteX5" fmla="*/ 35055 w 2302058"/>
                <a:gd name="connsiteY5" fmla="*/ 809168 h 1784864"/>
                <a:gd name="connsiteX6" fmla="*/ 91202 w 2302058"/>
                <a:gd name="connsiteY6" fmla="*/ 400095 h 1784864"/>
                <a:gd name="connsiteX7" fmla="*/ 179434 w 2302058"/>
                <a:gd name="connsiteY7" fmla="*/ 79253 h 1784864"/>
                <a:gd name="connsiteX8" fmla="*/ 652676 w 2302058"/>
                <a:gd name="connsiteY8" fmla="*/ 7063 h 1784864"/>
                <a:gd name="connsiteX9" fmla="*/ 1238213 w 2302058"/>
                <a:gd name="connsiteY9" fmla="*/ 207589 h 1784864"/>
                <a:gd name="connsiteX10" fmla="*/ 1679370 w 2302058"/>
                <a:gd name="connsiteY10" fmla="*/ 151442 h 1784864"/>
                <a:gd name="connsiteX11" fmla="*/ 2088444 w 2302058"/>
                <a:gd name="connsiteY11" fmla="*/ 504368 h 1784864"/>
                <a:gd name="connsiteX12" fmla="*/ 2296992 w 2302058"/>
                <a:gd name="connsiteY12" fmla="*/ 929484 h 1784864"/>
                <a:gd name="connsiteX13" fmla="*/ 1887918 w 2302058"/>
                <a:gd name="connsiteY13" fmla="*/ 1378663 h 1784864"/>
                <a:gd name="connsiteX14" fmla="*/ 1414676 w 2302058"/>
                <a:gd name="connsiteY14" fmla="*/ 1627316 h 178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2058" h="1784864">
                  <a:moveTo>
                    <a:pt x="1414676" y="1627316"/>
                  </a:moveTo>
                  <a:cubicBezTo>
                    <a:pt x="1282329" y="1691484"/>
                    <a:pt x="1182066" y="1738274"/>
                    <a:pt x="1093834" y="1763674"/>
                  </a:cubicBezTo>
                  <a:cubicBezTo>
                    <a:pt x="1005602" y="1789074"/>
                    <a:pt x="1001591" y="1787737"/>
                    <a:pt x="885286" y="1779716"/>
                  </a:cubicBezTo>
                  <a:cubicBezTo>
                    <a:pt x="768981" y="1771695"/>
                    <a:pt x="539044" y="1790410"/>
                    <a:pt x="396002" y="1715547"/>
                  </a:cubicBezTo>
                  <a:cubicBezTo>
                    <a:pt x="252960" y="1640684"/>
                    <a:pt x="87192" y="1481600"/>
                    <a:pt x="27034" y="1330537"/>
                  </a:cubicBezTo>
                  <a:cubicBezTo>
                    <a:pt x="-33124" y="1179474"/>
                    <a:pt x="24360" y="964242"/>
                    <a:pt x="35055" y="809168"/>
                  </a:cubicBezTo>
                  <a:cubicBezTo>
                    <a:pt x="45750" y="654094"/>
                    <a:pt x="67139" y="521747"/>
                    <a:pt x="91202" y="400095"/>
                  </a:cubicBezTo>
                  <a:cubicBezTo>
                    <a:pt x="115265" y="278443"/>
                    <a:pt x="85855" y="144758"/>
                    <a:pt x="179434" y="79253"/>
                  </a:cubicBezTo>
                  <a:cubicBezTo>
                    <a:pt x="273013" y="13748"/>
                    <a:pt x="476213" y="-14326"/>
                    <a:pt x="652676" y="7063"/>
                  </a:cubicBezTo>
                  <a:cubicBezTo>
                    <a:pt x="829139" y="28452"/>
                    <a:pt x="1067097" y="183526"/>
                    <a:pt x="1238213" y="207589"/>
                  </a:cubicBezTo>
                  <a:cubicBezTo>
                    <a:pt x="1409329" y="231652"/>
                    <a:pt x="1537665" y="101979"/>
                    <a:pt x="1679370" y="151442"/>
                  </a:cubicBezTo>
                  <a:cubicBezTo>
                    <a:pt x="1821075" y="200905"/>
                    <a:pt x="1985507" y="374694"/>
                    <a:pt x="2088444" y="504368"/>
                  </a:cubicBezTo>
                  <a:cubicBezTo>
                    <a:pt x="2191381" y="634042"/>
                    <a:pt x="2330413" y="783768"/>
                    <a:pt x="2296992" y="929484"/>
                  </a:cubicBezTo>
                  <a:cubicBezTo>
                    <a:pt x="2263571" y="1075200"/>
                    <a:pt x="2033634" y="1261021"/>
                    <a:pt x="1887918" y="1378663"/>
                  </a:cubicBezTo>
                  <a:cubicBezTo>
                    <a:pt x="1742202" y="1496305"/>
                    <a:pt x="1547023" y="1563148"/>
                    <a:pt x="1414676" y="162731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</a:t>
              </a:r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27FCC23E-0382-4B61-807C-BEE38E848F08}"/>
                </a:ext>
              </a:extLst>
            </p:cNvPr>
            <p:cNvSpPr/>
            <p:nvPr/>
          </p:nvSpPr>
          <p:spPr>
            <a:xfrm>
              <a:off x="2069107" y="1250964"/>
              <a:ext cx="1296454" cy="1093119"/>
            </a:xfrm>
            <a:custGeom>
              <a:avLst/>
              <a:gdLst>
                <a:gd name="connsiteX0" fmla="*/ 722219 w 1296454"/>
                <a:gd name="connsiteY0" fmla="*/ 1067120 h 1093119"/>
                <a:gd name="connsiteX1" fmla="*/ 248977 w 1296454"/>
                <a:gd name="connsiteY1" fmla="*/ 1067120 h 1093119"/>
                <a:gd name="connsiteX2" fmla="*/ 16367 w 1296454"/>
                <a:gd name="connsiteY2" fmla="*/ 770341 h 1093119"/>
                <a:gd name="connsiteX3" fmla="*/ 64493 w 1296454"/>
                <a:gd name="connsiteY3" fmla="*/ 265015 h 1093119"/>
                <a:gd name="connsiteX4" fmla="*/ 425440 w 1296454"/>
                <a:gd name="connsiteY4" fmla="*/ 40425 h 1093119"/>
                <a:gd name="connsiteX5" fmla="*/ 858577 w 1296454"/>
                <a:gd name="connsiteY5" fmla="*/ 24383 h 1093119"/>
                <a:gd name="connsiteX6" fmla="*/ 1163377 w 1296454"/>
                <a:gd name="connsiteY6" fmla="*/ 297099 h 1093119"/>
                <a:gd name="connsiteX7" fmla="*/ 1291714 w 1296454"/>
                <a:gd name="connsiteY7" fmla="*/ 714194 h 1093119"/>
                <a:gd name="connsiteX8" fmla="*/ 1010977 w 1296454"/>
                <a:gd name="connsiteY8" fmla="*/ 970868 h 1093119"/>
                <a:gd name="connsiteX9" fmla="*/ 722219 w 1296454"/>
                <a:gd name="connsiteY9" fmla="*/ 1067120 h 109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6454" h="1093119">
                  <a:moveTo>
                    <a:pt x="722219" y="1067120"/>
                  </a:moveTo>
                  <a:cubicBezTo>
                    <a:pt x="595219" y="1083162"/>
                    <a:pt x="366619" y="1116583"/>
                    <a:pt x="248977" y="1067120"/>
                  </a:cubicBezTo>
                  <a:cubicBezTo>
                    <a:pt x="131335" y="1017657"/>
                    <a:pt x="47114" y="904025"/>
                    <a:pt x="16367" y="770341"/>
                  </a:cubicBezTo>
                  <a:cubicBezTo>
                    <a:pt x="-14380" y="636657"/>
                    <a:pt x="-3686" y="386668"/>
                    <a:pt x="64493" y="265015"/>
                  </a:cubicBezTo>
                  <a:cubicBezTo>
                    <a:pt x="132672" y="143362"/>
                    <a:pt x="293093" y="80530"/>
                    <a:pt x="425440" y="40425"/>
                  </a:cubicBezTo>
                  <a:cubicBezTo>
                    <a:pt x="557787" y="320"/>
                    <a:pt x="735588" y="-18396"/>
                    <a:pt x="858577" y="24383"/>
                  </a:cubicBezTo>
                  <a:cubicBezTo>
                    <a:pt x="981566" y="67162"/>
                    <a:pt x="1091188" y="182130"/>
                    <a:pt x="1163377" y="297099"/>
                  </a:cubicBezTo>
                  <a:cubicBezTo>
                    <a:pt x="1235567" y="412067"/>
                    <a:pt x="1317114" y="601899"/>
                    <a:pt x="1291714" y="714194"/>
                  </a:cubicBezTo>
                  <a:cubicBezTo>
                    <a:pt x="1266314" y="826489"/>
                    <a:pt x="1103219" y="910710"/>
                    <a:pt x="1010977" y="970868"/>
                  </a:cubicBezTo>
                  <a:cubicBezTo>
                    <a:pt x="918735" y="1031026"/>
                    <a:pt x="849219" y="1051078"/>
                    <a:pt x="722219" y="106712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D07BE98-8F7A-47D0-B6BA-56B38415766E}"/>
                </a:ext>
              </a:extLst>
            </p:cNvPr>
            <p:cNvSpPr txBox="1"/>
            <p:nvPr/>
          </p:nvSpPr>
          <p:spPr>
            <a:xfrm>
              <a:off x="1778643" y="102672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28378E09-F6A0-4A43-9F18-15D44AB4D98D}"/>
              </a:ext>
            </a:extLst>
          </p:cNvPr>
          <p:cNvGrpSpPr/>
          <p:nvPr/>
        </p:nvGrpSpPr>
        <p:grpSpPr>
          <a:xfrm>
            <a:off x="4209312" y="1823410"/>
            <a:ext cx="901555" cy="945418"/>
            <a:chOff x="688694" y="2306592"/>
            <a:chExt cx="901555" cy="945418"/>
          </a:xfrm>
        </p:grpSpPr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80C8213E-DD07-4615-B1FF-7F2004014352}"/>
                </a:ext>
              </a:extLst>
            </p:cNvPr>
            <p:cNvSpPr/>
            <p:nvPr/>
          </p:nvSpPr>
          <p:spPr>
            <a:xfrm>
              <a:off x="943965" y="2594635"/>
              <a:ext cx="377062" cy="37465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CAC62466-50EC-4B64-9565-2BC46ABC7FCB}"/>
                </a:ext>
              </a:extLst>
            </p:cNvPr>
            <p:cNvSpPr txBox="1"/>
            <p:nvPr/>
          </p:nvSpPr>
          <p:spPr>
            <a:xfrm>
              <a:off x="818319" y="23379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D8B4B21B-D044-405C-8ADA-E11DC34F3C6E}"/>
                </a:ext>
              </a:extLst>
            </p:cNvPr>
            <p:cNvSpPr txBox="1"/>
            <p:nvPr/>
          </p:nvSpPr>
          <p:spPr>
            <a:xfrm>
              <a:off x="1048834" y="23065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323084F-6599-4EEF-8865-EB162F9827EB}"/>
                </a:ext>
              </a:extLst>
            </p:cNvPr>
            <p:cNvSpPr txBox="1"/>
            <p:nvPr/>
          </p:nvSpPr>
          <p:spPr>
            <a:xfrm>
              <a:off x="1206304" y="24099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16DA83A2-1DC0-495B-824C-C37147515EC9}"/>
                </a:ext>
              </a:extLst>
            </p:cNvPr>
            <p:cNvSpPr txBox="1"/>
            <p:nvPr/>
          </p:nvSpPr>
          <p:spPr>
            <a:xfrm>
              <a:off x="1290167" y="26349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9323979A-6B8A-400B-932D-8DB0C6F29841}"/>
                </a:ext>
              </a:extLst>
            </p:cNvPr>
            <p:cNvSpPr txBox="1"/>
            <p:nvPr/>
          </p:nvSpPr>
          <p:spPr>
            <a:xfrm>
              <a:off x="1155556" y="2819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B0DA983-B1AE-4F37-86CE-C9AB303C7756}"/>
                </a:ext>
              </a:extLst>
            </p:cNvPr>
            <p:cNvSpPr txBox="1"/>
            <p:nvPr/>
          </p:nvSpPr>
          <p:spPr>
            <a:xfrm>
              <a:off x="925476" y="28826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F0A4C1ED-75EA-4998-B668-C273D47029E4}"/>
                </a:ext>
              </a:extLst>
            </p:cNvPr>
            <p:cNvSpPr txBox="1"/>
            <p:nvPr/>
          </p:nvSpPr>
          <p:spPr>
            <a:xfrm>
              <a:off x="733504" y="27566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0B0387BD-F065-43D3-B15F-1AB3935B9EF7}"/>
                </a:ext>
              </a:extLst>
            </p:cNvPr>
            <p:cNvSpPr txBox="1"/>
            <p:nvPr/>
          </p:nvSpPr>
          <p:spPr>
            <a:xfrm>
              <a:off x="688694" y="25189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6E6A74-4A52-4C0F-B741-553CE09D8095}"/>
              </a:ext>
            </a:extLst>
          </p:cNvPr>
          <p:cNvSpPr txBox="1"/>
          <p:nvPr/>
        </p:nvSpPr>
        <p:spPr>
          <a:xfrm>
            <a:off x="0" y="605027"/>
            <a:ext cx="8614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Lo stesso ragionamento si può estendere al caso in cui S sia scarico ed all’esterno sia posta</a:t>
            </a:r>
          </a:p>
          <a:p>
            <a:r>
              <a:rPr lang="it-IT" dirty="0"/>
              <a:t>Una carica Q. Anche in questo caso il campo elettrico interno sarà nullo ed</a:t>
            </a:r>
          </a:p>
          <a:p>
            <a:r>
              <a:rPr lang="it-IT" dirty="0"/>
              <a:t>il conduttore cavo si comporta da schermo elettrostatico ovvero da gabbia di Faraday: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15A3689-ACB4-424F-ADD6-4F103BB8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478" y="1182833"/>
            <a:ext cx="3551943" cy="30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8CD3CD9-DE88-42A4-B7B5-F7EC5CC69C5B}"/>
                  </a:ext>
                </a:extLst>
              </p:cNvPr>
              <p:cNvSpPr txBox="1"/>
              <p:nvPr/>
            </p:nvSpPr>
            <p:spPr>
              <a:xfrm>
                <a:off x="3940628" y="5075718"/>
                <a:ext cx="9498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8CD3CD9-DE88-42A4-B7B5-F7EC5CC69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628" y="5075718"/>
                <a:ext cx="949857" cy="369332"/>
              </a:xfrm>
              <a:prstGeom prst="rect">
                <a:avLst/>
              </a:prstGeom>
              <a:blipFill>
                <a:blip r:embed="rId2"/>
                <a:stretch>
                  <a:fillRect l="-10897" r="-8333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8EC9866-D60D-4252-A73C-E4FF91552EEC}"/>
                  </a:ext>
                </a:extLst>
              </p:cNvPr>
              <p:cNvSpPr txBox="1"/>
              <p:nvPr/>
            </p:nvSpPr>
            <p:spPr>
              <a:xfrm>
                <a:off x="6441230" y="4098907"/>
                <a:ext cx="16595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8EC9866-D60D-4252-A73C-E4FF91552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30" y="4098907"/>
                <a:ext cx="1659557" cy="369332"/>
              </a:xfrm>
              <a:prstGeom prst="rect">
                <a:avLst/>
              </a:prstGeom>
              <a:blipFill>
                <a:blip r:embed="rId3"/>
                <a:stretch>
                  <a:fillRect l="-8088" r="-6618" b="-27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B67CA9D-D023-4D83-81A6-1FB397DDF2A0}"/>
                  </a:ext>
                </a:extLst>
              </p:cNvPr>
              <p:cNvSpPr txBox="1"/>
              <p:nvPr/>
            </p:nvSpPr>
            <p:spPr>
              <a:xfrm>
                <a:off x="5123038" y="3036702"/>
                <a:ext cx="1552082" cy="754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B67CA9D-D023-4D83-81A6-1FB397DD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038" y="3036702"/>
                <a:ext cx="1552082" cy="754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136FCC04-BA2B-42C4-B77B-9EAAD1614B02}"/>
                  </a:ext>
                </a:extLst>
              </p:cNvPr>
              <p:cNvSpPr/>
              <p:nvPr/>
            </p:nvSpPr>
            <p:spPr>
              <a:xfrm>
                <a:off x="7671123" y="3021923"/>
                <a:ext cx="2149178" cy="846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136FCC04-BA2B-42C4-B77B-9EAAD1614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123" y="3021923"/>
                <a:ext cx="2149178" cy="846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F8CEBEBE-E350-4787-A8B8-919258794AF1}"/>
                  </a:ext>
                </a:extLst>
              </p:cNvPr>
              <p:cNvSpPr/>
              <p:nvPr/>
            </p:nvSpPr>
            <p:spPr>
              <a:xfrm>
                <a:off x="6274445" y="4897931"/>
                <a:ext cx="1329146" cy="846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F8CEBEBE-E350-4787-A8B8-919258794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445" y="4897931"/>
                <a:ext cx="1329146" cy="8466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C6A1695D-4379-4E2D-87F4-9A7B4CB4B99E}"/>
                  </a:ext>
                </a:extLst>
              </p:cNvPr>
              <p:cNvSpPr/>
              <p:nvPr/>
            </p:nvSpPr>
            <p:spPr>
              <a:xfrm>
                <a:off x="8915522" y="4851765"/>
                <a:ext cx="1327928" cy="846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C6A1695D-4379-4E2D-87F4-9A7B4CB4B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522" y="4851765"/>
                <a:ext cx="1327928" cy="846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82402D-48A1-43E3-BC5E-DD251A8CBBB0}"/>
              </a:ext>
            </a:extLst>
          </p:cNvPr>
          <p:cNvSpPr txBox="1"/>
          <p:nvPr/>
        </p:nvSpPr>
        <p:spPr>
          <a:xfrm>
            <a:off x="3940628" y="99920"/>
            <a:ext cx="43107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accent2"/>
                </a:solidFill>
              </a:rPr>
              <a:t>EFFETTO DELLE PUNTE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C642AF5-724E-4F28-A6B9-7B0DE0BD5643}"/>
                  </a:ext>
                </a:extLst>
              </p:cNvPr>
              <p:cNvSpPr txBox="1"/>
              <p:nvPr/>
            </p:nvSpPr>
            <p:spPr>
              <a:xfrm>
                <a:off x="4034590" y="1059228"/>
                <a:ext cx="8045112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/>
                  <a:t>SUPPONIAMO CHE LA LUNGHEZZA </a:t>
                </a:r>
                <a:r>
                  <a:rPr lang="it-IT" sz="1600" i="1" dirty="0"/>
                  <a:t>L</a:t>
                </a:r>
                <a:r>
                  <a:rPr lang="it-IT" sz="1600" dirty="0"/>
                  <a:t> DEL FILO CONDUTTORE CHE LE UNISCE SIA </a:t>
                </a: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sz="1600" dirty="0"/>
              </a:p>
              <a:p>
                <a:pPr algn="ctr"/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C642AF5-724E-4F28-A6B9-7B0DE0BD5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590" y="1059228"/>
                <a:ext cx="8045112" cy="615553"/>
              </a:xfrm>
              <a:prstGeom prst="rect">
                <a:avLst/>
              </a:prstGeom>
              <a:blipFill>
                <a:blip r:embed="rId8"/>
                <a:stretch>
                  <a:fillRect t="-2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9676046-E2B3-4380-AA94-29F16644EB06}"/>
                  </a:ext>
                </a:extLst>
              </p:cNvPr>
              <p:cNvSpPr txBox="1"/>
              <p:nvPr/>
            </p:nvSpPr>
            <p:spPr>
              <a:xfrm>
                <a:off x="5358471" y="1911379"/>
                <a:ext cx="6310554" cy="67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it-IT" dirty="0"/>
                  <a:t>COME SI SUDDIVIDE LA CARICA Q?</a:t>
                </a:r>
              </a:p>
              <a:p>
                <a:pPr marL="342900" indent="-342900">
                  <a:buAutoNum type="alphaLcParenR"/>
                </a:pPr>
                <a:r>
                  <a:rPr lang="it-IT" dirty="0"/>
                  <a:t> QUANTO VALE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dirty="0"/>
                  <a:t> NELLE VICINANZE DI CIASCUNA SFERA?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9676046-E2B3-4380-AA94-29F16644E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471" y="1911379"/>
                <a:ext cx="6310554" cy="679930"/>
              </a:xfrm>
              <a:prstGeom prst="rect">
                <a:avLst/>
              </a:prstGeom>
              <a:blipFill>
                <a:blip r:embed="rId9"/>
                <a:stretch>
                  <a:fillRect l="-773" t="-5405" b="-144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E9AF336-E3A4-4835-A7D3-0B3DBBB05CC8}"/>
              </a:ext>
            </a:extLst>
          </p:cNvPr>
          <p:cNvSpPr txBox="1"/>
          <p:nvPr/>
        </p:nvSpPr>
        <p:spPr>
          <a:xfrm>
            <a:off x="767083" y="5885985"/>
            <a:ext cx="11211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/>
              <a:t>OVVERO LA CARICA SI DISTRIBUISCE SULLE DUE SFERE IN MANIERA PROPORZIONALE AI RISPETTIVI RAGGI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BBE746D-A85C-41A0-91CD-222A1BC2856A}"/>
              </a:ext>
            </a:extLst>
          </p:cNvPr>
          <p:cNvSpPr txBox="1"/>
          <p:nvPr/>
        </p:nvSpPr>
        <p:spPr>
          <a:xfrm>
            <a:off x="7043766" y="3169236"/>
            <a:ext cx="4914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/>
              <a:t>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78CA192-37A5-409F-A02B-14D37AA40E10}"/>
              </a:ext>
            </a:extLst>
          </p:cNvPr>
          <p:cNvSpPr txBox="1"/>
          <p:nvPr/>
        </p:nvSpPr>
        <p:spPr>
          <a:xfrm>
            <a:off x="2881838" y="5075718"/>
            <a:ext cx="9498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/>
              <a:t>MA</a:t>
            </a: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F35A80ED-E11F-4213-B6CE-D843CB2B11BE}"/>
              </a:ext>
            </a:extLst>
          </p:cNvPr>
          <p:cNvSpPr/>
          <p:nvPr/>
        </p:nvSpPr>
        <p:spPr>
          <a:xfrm>
            <a:off x="5363348" y="5137038"/>
            <a:ext cx="520017" cy="3693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05D78F92-AEEF-470F-87E9-975CCDF2CB1C}"/>
              </a:ext>
            </a:extLst>
          </p:cNvPr>
          <p:cNvSpPr/>
          <p:nvPr/>
        </p:nvSpPr>
        <p:spPr>
          <a:xfrm>
            <a:off x="7931898" y="5137038"/>
            <a:ext cx="520017" cy="3693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F4AAFA7-324A-4BC3-8D95-108CDF6A3D08}"/>
              </a:ext>
            </a:extLst>
          </p:cNvPr>
          <p:cNvSpPr/>
          <p:nvPr/>
        </p:nvSpPr>
        <p:spPr>
          <a:xfrm>
            <a:off x="930419" y="3147727"/>
            <a:ext cx="616768" cy="637922"/>
          </a:xfrm>
          <a:prstGeom prst="ellipse">
            <a:avLst/>
          </a:prstGeom>
          <a:noFill/>
          <a:ln w="28575">
            <a:solidFill>
              <a:srgbClr val="EE8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D44465AB-C661-4D76-BCD4-D9861301C1E3}"/>
              </a:ext>
            </a:extLst>
          </p:cNvPr>
          <p:cNvSpPr/>
          <p:nvPr/>
        </p:nvSpPr>
        <p:spPr>
          <a:xfrm>
            <a:off x="2696759" y="882107"/>
            <a:ext cx="1275813" cy="1277572"/>
          </a:xfrm>
          <a:prstGeom prst="ellipse">
            <a:avLst/>
          </a:prstGeom>
          <a:noFill/>
          <a:ln w="28575">
            <a:solidFill>
              <a:srgbClr val="EE8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7C45042-10B5-4C1F-9E93-D9B1DC62DDCB}"/>
              </a:ext>
            </a:extLst>
          </p:cNvPr>
          <p:cNvCxnSpPr>
            <a:cxnSpLocks/>
            <a:endCxn id="22" idx="6"/>
          </p:cNvCxnSpPr>
          <p:nvPr/>
        </p:nvCxnSpPr>
        <p:spPr>
          <a:xfrm flipV="1">
            <a:off x="1210790" y="3466688"/>
            <a:ext cx="336397" cy="4145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1CA50D34-3F21-43B4-B2C3-595BB21755F9}"/>
              </a:ext>
            </a:extLst>
          </p:cNvPr>
          <p:cNvCxnSpPr>
            <a:cxnSpLocks/>
            <a:endCxn id="23" idx="6"/>
          </p:cNvCxnSpPr>
          <p:nvPr/>
        </p:nvCxnSpPr>
        <p:spPr>
          <a:xfrm>
            <a:off x="3278418" y="1520893"/>
            <a:ext cx="69415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A423399-39FE-4C4F-BC7F-EC5F06C7475E}"/>
                  </a:ext>
                </a:extLst>
              </p:cNvPr>
              <p:cNvSpPr txBox="1"/>
              <p:nvPr/>
            </p:nvSpPr>
            <p:spPr>
              <a:xfrm>
                <a:off x="2471771" y="2600614"/>
                <a:ext cx="2249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A423399-39FE-4C4F-BC7F-EC5F06C74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771" y="2600614"/>
                <a:ext cx="224988" cy="369332"/>
              </a:xfrm>
              <a:prstGeom prst="rect">
                <a:avLst/>
              </a:prstGeom>
              <a:blipFill>
                <a:blip r:embed="rId10"/>
                <a:stretch>
                  <a:fillRect l="-32432" r="-35135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84404E07-8E3D-4FB2-82DD-34E17843FAFC}"/>
                  </a:ext>
                </a:extLst>
              </p:cNvPr>
              <p:cNvSpPr/>
              <p:nvPr/>
            </p:nvSpPr>
            <p:spPr>
              <a:xfrm>
                <a:off x="1066065" y="3124841"/>
                <a:ext cx="4494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84404E07-8E3D-4FB2-82DD-34E17843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65" y="3124841"/>
                <a:ext cx="4494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23FF4E74-98B2-49BF-8B17-7A922FFF54AF}"/>
                  </a:ext>
                </a:extLst>
              </p:cNvPr>
              <p:cNvSpPr/>
              <p:nvPr/>
            </p:nvSpPr>
            <p:spPr>
              <a:xfrm>
                <a:off x="3390457" y="1551352"/>
                <a:ext cx="488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23FF4E74-98B2-49BF-8B17-7A922FFF5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457" y="1551352"/>
                <a:ext cx="48840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66A4C5F3-B7FE-4BD5-BCAC-6F3F41E43792}"/>
                  </a:ext>
                </a:extLst>
              </p:cNvPr>
              <p:cNvSpPr/>
              <p:nvPr/>
            </p:nvSpPr>
            <p:spPr>
              <a:xfrm>
                <a:off x="2900307" y="497546"/>
                <a:ext cx="456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66A4C5F3-B7FE-4BD5-BCAC-6F3F41E43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307" y="497546"/>
                <a:ext cx="45659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D6DA2C7-4E6D-420A-B1C8-2A81CD4BADD8}"/>
                  </a:ext>
                </a:extLst>
              </p:cNvPr>
              <p:cNvSpPr/>
              <p:nvPr/>
            </p:nvSpPr>
            <p:spPr>
              <a:xfrm>
                <a:off x="479142" y="3036702"/>
                <a:ext cx="4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D6DA2C7-4E6D-420A-B1C8-2A81CD4BA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42" y="3036702"/>
                <a:ext cx="4512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552BD06-4B50-4FA9-BE5B-0239469B2259}"/>
                  </a:ext>
                </a:extLst>
              </p:cNvPr>
              <p:cNvSpPr txBox="1"/>
              <p:nvPr/>
            </p:nvSpPr>
            <p:spPr>
              <a:xfrm>
                <a:off x="869242" y="386976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552BD06-4B50-4FA9-BE5B-0239469B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2" y="386976"/>
                <a:ext cx="382349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4E8D7DE-E1DC-4EA0-9262-6735EE6ADF20}"/>
              </a:ext>
            </a:extLst>
          </p:cNvPr>
          <p:cNvCxnSpPr/>
          <p:nvPr/>
        </p:nvCxnSpPr>
        <p:spPr>
          <a:xfrm flipV="1">
            <a:off x="1778039" y="2260649"/>
            <a:ext cx="1036999" cy="960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A6449B-B0B2-42CA-8331-5D00993A35D9}"/>
              </a:ext>
            </a:extLst>
          </p:cNvPr>
          <p:cNvCxnSpPr>
            <a:cxnSpLocks/>
          </p:cNvCxnSpPr>
          <p:nvPr/>
        </p:nvCxnSpPr>
        <p:spPr>
          <a:xfrm>
            <a:off x="971585" y="1235503"/>
            <a:ext cx="129997" cy="178122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79F5368E-B2AF-4EDC-9524-D19D792E363B}"/>
              </a:ext>
            </a:extLst>
          </p:cNvPr>
          <p:cNvCxnSpPr>
            <a:cxnSpLocks/>
          </p:cNvCxnSpPr>
          <p:nvPr/>
        </p:nvCxnSpPr>
        <p:spPr>
          <a:xfrm>
            <a:off x="1547187" y="777871"/>
            <a:ext cx="1149572" cy="1821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05A7E656-0C77-4EA2-A25E-7BC1D57FDC88}"/>
              </a:ext>
            </a:extLst>
          </p:cNvPr>
          <p:cNvCxnSpPr>
            <a:cxnSpLocks/>
            <a:stCxn id="22" idx="7"/>
            <a:endCxn id="23" idx="3"/>
          </p:cNvCxnSpPr>
          <p:nvPr/>
        </p:nvCxnSpPr>
        <p:spPr>
          <a:xfrm flipV="1">
            <a:off x="1456863" y="1972583"/>
            <a:ext cx="1426734" cy="126856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9" grpId="0"/>
      <p:bldP spid="13" grpId="0"/>
      <p:bldP spid="14" grpId="0"/>
      <p:bldP spid="15" grpId="0"/>
      <p:bldP spid="16" grpId="0"/>
      <p:bldP spid="17" grpId="0"/>
      <p:bldP spid="18" grpId="0" animBg="1"/>
      <p:bldP spid="21" grpId="0" animBg="1"/>
      <p:bldP spid="22" grpId="0" animBg="1"/>
      <p:bldP spid="23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72A5714-803C-4855-9164-E135AB8B781C}"/>
                  </a:ext>
                </a:extLst>
              </p:cNvPr>
              <p:cNvSpPr txBox="1"/>
              <p:nvPr/>
            </p:nvSpPr>
            <p:spPr>
              <a:xfrm>
                <a:off x="2757045" y="1124205"/>
                <a:ext cx="1388457" cy="656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72A5714-803C-4855-9164-E135AB8B7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045" y="1124205"/>
                <a:ext cx="1388457" cy="656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233BA68-4EC2-4D7E-931C-4B4E984130DB}"/>
                  </a:ext>
                </a:extLst>
              </p:cNvPr>
              <p:cNvSpPr txBox="1"/>
              <p:nvPr/>
            </p:nvSpPr>
            <p:spPr>
              <a:xfrm>
                <a:off x="6491851" y="1124205"/>
                <a:ext cx="1400383" cy="656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233BA68-4EC2-4D7E-931C-4B4E98413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51" y="1124205"/>
                <a:ext cx="1400383" cy="656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86DEAC6-0235-4F1A-9B9A-6A1E0E6B3047}"/>
                  </a:ext>
                </a:extLst>
              </p:cNvPr>
              <p:cNvSpPr txBox="1"/>
              <p:nvPr/>
            </p:nvSpPr>
            <p:spPr>
              <a:xfrm>
                <a:off x="2757045" y="2169151"/>
                <a:ext cx="1547027" cy="687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86DEAC6-0235-4F1A-9B9A-6A1E0E6B3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045" y="2169151"/>
                <a:ext cx="1547027" cy="687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3E07572-E87A-44D7-AA3E-E25239B3D196}"/>
                  </a:ext>
                </a:extLst>
              </p:cNvPr>
              <p:cNvSpPr txBox="1"/>
              <p:nvPr/>
            </p:nvSpPr>
            <p:spPr>
              <a:xfrm>
                <a:off x="5237635" y="2242783"/>
                <a:ext cx="955839" cy="62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3E07572-E87A-44D7-AA3E-E25239B3D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35" y="2242783"/>
                <a:ext cx="955839" cy="628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A27DAE7-AD58-4F5E-9FB6-806B68D19145}"/>
                  </a:ext>
                </a:extLst>
              </p:cNvPr>
              <p:cNvSpPr txBox="1"/>
              <p:nvPr/>
            </p:nvSpPr>
            <p:spPr>
              <a:xfrm>
                <a:off x="7610475" y="2242783"/>
                <a:ext cx="980268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A27DAE7-AD58-4F5E-9FB6-806B68D19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475" y="2242783"/>
                <a:ext cx="980268" cy="6265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DDA274D-47B4-485F-B651-180EDB2AF39A}"/>
                  </a:ext>
                </a:extLst>
              </p:cNvPr>
              <p:cNvSpPr txBox="1"/>
              <p:nvPr/>
            </p:nvSpPr>
            <p:spPr>
              <a:xfrm>
                <a:off x="5072426" y="3924253"/>
                <a:ext cx="1141595" cy="577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DDA274D-47B4-485F-B651-180EDB2AF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26" y="3924253"/>
                <a:ext cx="1141595" cy="577209"/>
              </a:xfrm>
              <a:prstGeom prst="rect">
                <a:avLst/>
              </a:prstGeom>
              <a:blipFill>
                <a:blip r:embed="rId7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877A44-0F69-4427-A6DB-42A245E984D0}"/>
              </a:ext>
            </a:extLst>
          </p:cNvPr>
          <p:cNvSpPr txBox="1"/>
          <p:nvPr/>
        </p:nvSpPr>
        <p:spPr>
          <a:xfrm>
            <a:off x="720226" y="538059"/>
            <a:ext cx="1012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La densità di cariche sulle due sfere sarà: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D71D4A3-1F90-434B-9B32-C1EEB282E7BB}"/>
              </a:ext>
            </a:extLst>
          </p:cNvPr>
          <p:cNvSpPr txBox="1"/>
          <p:nvPr/>
        </p:nvSpPr>
        <p:spPr>
          <a:xfrm>
            <a:off x="5213898" y="12349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D88D954-5A82-4E9A-9814-B66959415143}"/>
                  </a:ext>
                </a:extLst>
              </p:cNvPr>
              <p:cNvSpPr txBox="1"/>
              <p:nvPr/>
            </p:nvSpPr>
            <p:spPr>
              <a:xfrm>
                <a:off x="1455240" y="3153715"/>
                <a:ext cx="8609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Abadi" panose="020B0604020104020204" pitchFamily="34" charset="0"/>
                  </a:rPr>
                  <a:t>Ovvero la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it-IT" dirty="0">
                    <a:latin typeface="Abadi" panose="020B0604020104020204" pitchFamily="34" charset="0"/>
                  </a:rPr>
                  <a:t> sulle due sfere è </a:t>
                </a:r>
                <a:r>
                  <a:rPr lang="it-IT" dirty="0">
                    <a:solidFill>
                      <a:schemeClr val="accent1"/>
                    </a:solidFill>
                    <a:latin typeface="Abadi" panose="020B0604020104020204" pitchFamily="34" charset="0"/>
                  </a:rPr>
                  <a:t>inversamente proporzionale </a:t>
                </a:r>
                <a:r>
                  <a:rPr lang="it-IT" dirty="0">
                    <a:latin typeface="Abadi" panose="020B0604020104020204" pitchFamily="34" charset="0"/>
                  </a:rPr>
                  <a:t>ai rispettivi raggi e siccome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D88D954-5A82-4E9A-9814-B66959415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240" y="3153715"/>
                <a:ext cx="8609280" cy="369332"/>
              </a:xfrm>
              <a:prstGeom prst="rect">
                <a:avLst/>
              </a:prstGeom>
              <a:blipFill>
                <a:blip r:embed="rId8"/>
                <a:stretch>
                  <a:fillRect l="-637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52B8DC7-E410-4C5A-B52B-F7FC2DF52AC4}"/>
              </a:ext>
            </a:extLst>
          </p:cNvPr>
          <p:cNvSpPr txBox="1"/>
          <p:nvPr/>
        </p:nvSpPr>
        <p:spPr>
          <a:xfrm>
            <a:off x="824961" y="5005617"/>
            <a:ext cx="1097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Lo stesso accadrà per il campo elettrico                   più il raggio è piccolo più intenso sarà il campo elettrico!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B16F12F0-DD2C-42B0-8302-62DBBD2A4FAB}"/>
              </a:ext>
            </a:extLst>
          </p:cNvPr>
          <p:cNvSpPr/>
          <p:nvPr/>
        </p:nvSpPr>
        <p:spPr>
          <a:xfrm>
            <a:off x="1592155" y="2407888"/>
            <a:ext cx="719091" cy="235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9BE04B69-8577-4DAE-B1B0-543450BDDAE5}"/>
              </a:ext>
            </a:extLst>
          </p:cNvPr>
          <p:cNvSpPr/>
          <p:nvPr/>
        </p:nvSpPr>
        <p:spPr>
          <a:xfrm>
            <a:off x="6491851" y="2414944"/>
            <a:ext cx="719091" cy="235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93538-42FF-40EB-A206-AA0320F24272}"/>
              </a:ext>
            </a:extLst>
          </p:cNvPr>
          <p:cNvSpPr txBox="1"/>
          <p:nvPr/>
        </p:nvSpPr>
        <p:spPr>
          <a:xfrm>
            <a:off x="4453523" y="233064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ma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B8910CDA-65FA-41DF-9762-35ABDA9C7944}"/>
              </a:ext>
            </a:extLst>
          </p:cNvPr>
          <p:cNvSpPr/>
          <p:nvPr/>
        </p:nvSpPr>
        <p:spPr>
          <a:xfrm>
            <a:off x="5072426" y="5084844"/>
            <a:ext cx="719091" cy="235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17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2" grpId="0"/>
      <p:bldP spid="13" grpId="0" animBg="1"/>
      <p:bldP spid="14" grpId="0" animBg="1"/>
      <p:bldP spid="15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6A1F6D6-60C3-4B33-A760-895B0EC077D0}"/>
                  </a:ext>
                </a:extLst>
              </p:cNvPr>
              <p:cNvSpPr txBox="1"/>
              <p:nvPr/>
            </p:nvSpPr>
            <p:spPr>
              <a:xfrm>
                <a:off x="5468690" y="1887427"/>
                <a:ext cx="970137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6A1F6D6-60C3-4B33-A760-895B0EC07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690" y="1887427"/>
                <a:ext cx="970137" cy="310598"/>
              </a:xfrm>
              <a:prstGeom prst="rect">
                <a:avLst/>
              </a:prstGeom>
              <a:blipFill>
                <a:blip r:embed="rId2"/>
                <a:stretch>
                  <a:fillRect l="-5031" r="-5660" b="-58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7ACF8B-6D31-4F9D-A68E-188336FC7C99}"/>
              </a:ext>
            </a:extLst>
          </p:cNvPr>
          <p:cNvSpPr txBox="1"/>
          <p:nvPr/>
        </p:nvSpPr>
        <p:spPr>
          <a:xfrm>
            <a:off x="4090262" y="1109396"/>
            <a:ext cx="411230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ADDENSAMENTO DELLE SUPERFICI EQUIPOTENZIALI ED ALTO CAMPO ELETTRICO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989890-66EC-4279-A199-93BBBC0F353F}"/>
              </a:ext>
            </a:extLst>
          </p:cNvPr>
          <p:cNvSpPr txBox="1"/>
          <p:nvPr/>
        </p:nvSpPr>
        <p:spPr>
          <a:xfrm>
            <a:off x="10865331" y="447435"/>
            <a:ext cx="109920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1600" dirty="0"/>
              <a:t>SCARICA ELETTRICA IN ARIA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C40D287-7DB7-4CDB-B1BC-7A6E27E33EEA}"/>
                  </a:ext>
                </a:extLst>
              </p:cNvPr>
              <p:cNvSpPr txBox="1"/>
              <p:nvPr/>
            </p:nvSpPr>
            <p:spPr>
              <a:xfrm>
                <a:off x="355600" y="4546547"/>
                <a:ext cx="11196319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it-IT" dirty="0"/>
                  <a:t>LA SCARICA ELETTRICA IN UN GAS GENERICO SI PRODUCE QUANDO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𝛩</m:t>
                        </m:r>
                      </m:sup>
                    </m:sSup>
                  </m:oMath>
                </a14:m>
                <a:r>
                  <a:rPr lang="it-IT" dirty="0"/>
                  <a:t> VAGANTE VIENE ACCELERATO IN PROSSIMITÀ DI UNA ZONA DI SPAZIO NELLA QUALE È PRESENTE UN CAMPO ELETTRICO MOLTO INTENSO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dirty="0"/>
                  <a:t>GLI ELETTRONI ACCELERATI COLLIDONO CON LE MOLECOLE NEUTRE DEL GAS IONIZZANDOLE OVVERO PRODUCONO COPPIE ELETTRONE-IONE ( POSITIVO)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dirty="0"/>
                  <a:t>QUESTE CARICHE A LORO VOLTA IONIZZANO LE MOLECOLE CIRCOSTANTI PRODUCENDO UN EFFETTO VALANGA CARATTERIZZATO DA FORTISSIME CORRENTI LOCALI (SCARICA,SCINTILLA,FULMINE…)</a:t>
                </a: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C40D287-7DB7-4CDB-B1BC-7A6E27E3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4546547"/>
                <a:ext cx="11196319" cy="1754326"/>
              </a:xfrm>
              <a:prstGeom prst="rect">
                <a:avLst/>
              </a:prstGeom>
              <a:blipFill>
                <a:blip r:embed="rId3"/>
                <a:stretch>
                  <a:fillRect l="-435" t="-2083" b="-4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B629C9B-C178-43DE-B4C6-8D484E32F027}"/>
              </a:ext>
            </a:extLst>
          </p:cNvPr>
          <p:cNvSpPr txBox="1"/>
          <p:nvPr/>
        </p:nvSpPr>
        <p:spPr>
          <a:xfrm>
            <a:off x="3940628" y="99920"/>
            <a:ext cx="43107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accent2"/>
                </a:solidFill>
              </a:rPr>
              <a:t>EFFETTO DELLE PUNTE</a:t>
            </a: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54E2E679-C60E-4BF9-91FC-6C2F2B1B7A06}"/>
              </a:ext>
            </a:extLst>
          </p:cNvPr>
          <p:cNvSpPr/>
          <p:nvPr/>
        </p:nvSpPr>
        <p:spPr>
          <a:xfrm>
            <a:off x="9253450" y="1610385"/>
            <a:ext cx="640516" cy="1534160"/>
          </a:xfrm>
          <a:custGeom>
            <a:avLst/>
            <a:gdLst>
              <a:gd name="connsiteX0" fmla="*/ 640080 w 640516"/>
              <a:gd name="connsiteY0" fmla="*/ 0 h 1534160"/>
              <a:gd name="connsiteX1" fmla="*/ 629920 w 640516"/>
              <a:gd name="connsiteY1" fmla="*/ 254000 h 1534160"/>
              <a:gd name="connsiteX2" fmla="*/ 568960 w 640516"/>
              <a:gd name="connsiteY2" fmla="*/ 680720 h 1534160"/>
              <a:gd name="connsiteX3" fmla="*/ 375920 w 640516"/>
              <a:gd name="connsiteY3" fmla="*/ 1107440 h 1534160"/>
              <a:gd name="connsiteX4" fmla="*/ 0 w 640516"/>
              <a:gd name="connsiteY4" fmla="*/ 1534160 h 153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516" h="1534160">
                <a:moveTo>
                  <a:pt x="640080" y="0"/>
                </a:moveTo>
                <a:cubicBezTo>
                  <a:pt x="640926" y="70273"/>
                  <a:pt x="641773" y="140547"/>
                  <a:pt x="629920" y="254000"/>
                </a:cubicBezTo>
                <a:cubicBezTo>
                  <a:pt x="618067" y="367453"/>
                  <a:pt x="611293" y="538480"/>
                  <a:pt x="568960" y="680720"/>
                </a:cubicBezTo>
                <a:cubicBezTo>
                  <a:pt x="526627" y="822960"/>
                  <a:pt x="470747" y="965200"/>
                  <a:pt x="375920" y="1107440"/>
                </a:cubicBezTo>
                <a:cubicBezTo>
                  <a:pt x="281093" y="1249680"/>
                  <a:pt x="140546" y="1391920"/>
                  <a:pt x="0" y="153416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747F9A52-9F68-49FC-AFE4-176775A7B24B}"/>
              </a:ext>
            </a:extLst>
          </p:cNvPr>
          <p:cNvSpPr/>
          <p:nvPr/>
        </p:nvSpPr>
        <p:spPr>
          <a:xfrm rot="7978556">
            <a:off x="9997144" y="1563248"/>
            <a:ext cx="599521" cy="1607071"/>
          </a:xfrm>
          <a:custGeom>
            <a:avLst/>
            <a:gdLst>
              <a:gd name="connsiteX0" fmla="*/ 640080 w 640516"/>
              <a:gd name="connsiteY0" fmla="*/ 0 h 1534160"/>
              <a:gd name="connsiteX1" fmla="*/ 629920 w 640516"/>
              <a:gd name="connsiteY1" fmla="*/ 254000 h 1534160"/>
              <a:gd name="connsiteX2" fmla="*/ 568960 w 640516"/>
              <a:gd name="connsiteY2" fmla="*/ 680720 h 1534160"/>
              <a:gd name="connsiteX3" fmla="*/ 375920 w 640516"/>
              <a:gd name="connsiteY3" fmla="*/ 1107440 h 1534160"/>
              <a:gd name="connsiteX4" fmla="*/ 0 w 640516"/>
              <a:gd name="connsiteY4" fmla="*/ 1534160 h 153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516" h="1534160">
                <a:moveTo>
                  <a:pt x="640080" y="0"/>
                </a:moveTo>
                <a:cubicBezTo>
                  <a:pt x="640926" y="70273"/>
                  <a:pt x="641773" y="140547"/>
                  <a:pt x="629920" y="254000"/>
                </a:cubicBezTo>
                <a:cubicBezTo>
                  <a:pt x="618067" y="367453"/>
                  <a:pt x="611293" y="538480"/>
                  <a:pt x="568960" y="680720"/>
                </a:cubicBezTo>
                <a:cubicBezTo>
                  <a:pt x="526627" y="822960"/>
                  <a:pt x="470747" y="965200"/>
                  <a:pt x="375920" y="1107440"/>
                </a:cubicBezTo>
                <a:cubicBezTo>
                  <a:pt x="281093" y="1249680"/>
                  <a:pt x="140546" y="1391920"/>
                  <a:pt x="0" y="153416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D6E2A34-D604-405A-8829-832BB47DE30D}"/>
              </a:ext>
            </a:extLst>
          </p:cNvPr>
          <p:cNvCxnSpPr>
            <a:cxnSpLocks/>
          </p:cNvCxnSpPr>
          <p:nvPr/>
        </p:nvCxnSpPr>
        <p:spPr>
          <a:xfrm flipV="1">
            <a:off x="9804837" y="1208795"/>
            <a:ext cx="259336" cy="21493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257064E-0C89-4BA2-9CC0-798541683D59}"/>
              </a:ext>
            </a:extLst>
          </p:cNvPr>
          <p:cNvCxnSpPr>
            <a:cxnSpLocks/>
          </p:cNvCxnSpPr>
          <p:nvPr/>
        </p:nvCxnSpPr>
        <p:spPr>
          <a:xfrm flipH="1" flipV="1">
            <a:off x="9934505" y="1020734"/>
            <a:ext cx="129668" cy="1880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99ECB20D-E38D-43C5-A808-57E7296393B5}"/>
              </a:ext>
            </a:extLst>
          </p:cNvPr>
          <p:cNvCxnSpPr>
            <a:cxnSpLocks/>
          </p:cNvCxnSpPr>
          <p:nvPr/>
        </p:nvCxnSpPr>
        <p:spPr>
          <a:xfrm flipV="1">
            <a:off x="9934505" y="765121"/>
            <a:ext cx="231268" cy="25561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D2BD04A-89EA-4874-BE67-358F16BC0958}"/>
              </a:ext>
            </a:extLst>
          </p:cNvPr>
          <p:cNvCxnSpPr>
            <a:cxnSpLocks/>
          </p:cNvCxnSpPr>
          <p:nvPr/>
        </p:nvCxnSpPr>
        <p:spPr>
          <a:xfrm flipH="1" flipV="1">
            <a:off x="9804837" y="605975"/>
            <a:ext cx="245303" cy="32094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4D570ACF-74B7-438F-9D21-A202CD60F64A}"/>
              </a:ext>
            </a:extLst>
          </p:cNvPr>
          <p:cNvCxnSpPr>
            <a:cxnSpLocks/>
          </p:cNvCxnSpPr>
          <p:nvPr/>
        </p:nvCxnSpPr>
        <p:spPr>
          <a:xfrm flipV="1">
            <a:off x="9804837" y="350362"/>
            <a:ext cx="231268" cy="25561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706E305-8477-4D9A-A15D-ED8DBE98E2A2}"/>
              </a:ext>
            </a:extLst>
          </p:cNvPr>
          <p:cNvCxnSpPr>
            <a:cxnSpLocks/>
          </p:cNvCxnSpPr>
          <p:nvPr/>
        </p:nvCxnSpPr>
        <p:spPr>
          <a:xfrm flipV="1">
            <a:off x="10165773" y="753667"/>
            <a:ext cx="311085" cy="1145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CD8617CB-0525-49A3-8084-6962C65EDB27}"/>
              </a:ext>
            </a:extLst>
          </p:cNvPr>
          <p:cNvCxnSpPr>
            <a:cxnSpLocks/>
          </p:cNvCxnSpPr>
          <p:nvPr/>
        </p:nvCxnSpPr>
        <p:spPr>
          <a:xfrm flipV="1">
            <a:off x="10151738" y="569213"/>
            <a:ext cx="132336" cy="18445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0F6A385-4418-43C7-AEDE-0ED9C6FB63E0}"/>
              </a:ext>
            </a:extLst>
          </p:cNvPr>
          <p:cNvCxnSpPr>
            <a:cxnSpLocks/>
          </p:cNvCxnSpPr>
          <p:nvPr/>
        </p:nvCxnSpPr>
        <p:spPr>
          <a:xfrm>
            <a:off x="9689204" y="187020"/>
            <a:ext cx="310135" cy="16753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0C8F62EA-F055-4B37-9523-E459DC578807}"/>
                  </a:ext>
                </a:extLst>
              </p:cNvPr>
              <p:cNvSpPr/>
              <p:nvPr/>
            </p:nvSpPr>
            <p:spPr>
              <a:xfrm>
                <a:off x="8748218" y="1020733"/>
                <a:ext cx="573619" cy="455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𝛩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0C8F62EA-F055-4B37-9523-E459DC578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218" y="1020733"/>
                <a:ext cx="573619" cy="455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90523CFD-C994-4387-8028-977360578926}"/>
                  </a:ext>
                </a:extLst>
              </p:cNvPr>
              <p:cNvSpPr txBox="1"/>
              <p:nvPr/>
            </p:nvSpPr>
            <p:spPr>
              <a:xfrm>
                <a:off x="9484581" y="1414863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90523CFD-C994-4387-8028-977360578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581" y="1414863"/>
                <a:ext cx="471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B7DC864-2060-44EC-A133-311F05B10134}"/>
                  </a:ext>
                </a:extLst>
              </p:cNvPr>
              <p:cNvSpPr txBox="1"/>
              <p:nvPr/>
            </p:nvSpPr>
            <p:spPr>
              <a:xfrm>
                <a:off x="9352022" y="1934304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B7DC864-2060-44EC-A133-311F05B10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22" y="1934304"/>
                <a:ext cx="4719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043A946F-1293-41F0-9326-EC55E0F120DD}"/>
                  </a:ext>
                </a:extLst>
              </p:cNvPr>
              <p:cNvSpPr txBox="1"/>
              <p:nvPr/>
            </p:nvSpPr>
            <p:spPr>
              <a:xfrm>
                <a:off x="9455540" y="1686146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043A946F-1293-41F0-9326-EC55E0F12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540" y="1686146"/>
                <a:ext cx="4719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89163777-A18D-44D0-958F-F12B5234F44C}"/>
                  </a:ext>
                </a:extLst>
              </p:cNvPr>
              <p:cNvSpPr txBox="1"/>
              <p:nvPr/>
            </p:nvSpPr>
            <p:spPr>
              <a:xfrm>
                <a:off x="8896903" y="2633175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89163777-A18D-44D0-958F-F12B5234F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903" y="2633175"/>
                <a:ext cx="4719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FDF0000C-32AD-442A-A31D-1DB6C07E84C9}"/>
                  </a:ext>
                </a:extLst>
              </p:cNvPr>
              <p:cNvSpPr txBox="1"/>
              <p:nvPr/>
            </p:nvSpPr>
            <p:spPr>
              <a:xfrm>
                <a:off x="9699215" y="1295955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FDF0000C-32AD-442A-A31D-1DB6C07E8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215" y="1295955"/>
                <a:ext cx="4719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36C8E0A5-9CA5-4A7F-8B8F-7FDE047AA4E5}"/>
                  </a:ext>
                </a:extLst>
              </p:cNvPr>
              <p:cNvSpPr txBox="1"/>
              <p:nvPr/>
            </p:nvSpPr>
            <p:spPr>
              <a:xfrm>
                <a:off x="10031006" y="1910450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36C8E0A5-9CA5-4A7F-8B8F-7FDE047A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006" y="1910450"/>
                <a:ext cx="4719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75E49141-3BAD-4AF0-9F94-14851D7C439E}"/>
                  </a:ext>
                </a:extLst>
              </p:cNvPr>
              <p:cNvSpPr txBox="1"/>
              <p:nvPr/>
            </p:nvSpPr>
            <p:spPr>
              <a:xfrm>
                <a:off x="9872859" y="1725784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75E49141-3BAD-4AF0-9F94-14851D7C4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59" y="1725784"/>
                <a:ext cx="4719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EB101C31-86A1-4A87-BFCE-9B4469F18677}"/>
                  </a:ext>
                </a:extLst>
              </p:cNvPr>
              <p:cNvSpPr txBox="1"/>
              <p:nvPr/>
            </p:nvSpPr>
            <p:spPr>
              <a:xfrm>
                <a:off x="10476858" y="2611316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EB101C31-86A1-4A87-BFCE-9B4469F18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858" y="2611316"/>
                <a:ext cx="47194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B4F3F3E7-9006-47CA-827A-B5D232A7749A}"/>
              </a:ext>
            </a:extLst>
          </p:cNvPr>
          <p:cNvCxnSpPr/>
          <p:nvPr/>
        </p:nvCxnSpPr>
        <p:spPr>
          <a:xfrm>
            <a:off x="9331848" y="1352261"/>
            <a:ext cx="357356" cy="98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62E4AF0-9930-4087-85F8-02392C63DE59}"/>
              </a:ext>
            </a:extLst>
          </p:cNvPr>
          <p:cNvSpPr txBox="1"/>
          <p:nvPr/>
        </p:nvSpPr>
        <p:spPr>
          <a:xfrm>
            <a:off x="3818268" y="2689472"/>
            <a:ext cx="163108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SUPERFICI EQUIPOTENZIALI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B4EE65C3-516F-4C99-874A-679741155E76}"/>
                  </a:ext>
                </a:extLst>
              </p:cNvPr>
              <p:cNvSpPr txBox="1"/>
              <p:nvPr/>
            </p:nvSpPr>
            <p:spPr>
              <a:xfrm>
                <a:off x="9840643" y="1477697"/>
                <a:ext cx="4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B4EE65C3-516F-4C99-874A-679741155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43" y="1477697"/>
                <a:ext cx="4719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9258B1E8-07DD-4F3D-9281-64F937E8697A}"/>
              </a:ext>
            </a:extLst>
          </p:cNvPr>
          <p:cNvSpPr/>
          <p:nvPr/>
        </p:nvSpPr>
        <p:spPr>
          <a:xfrm>
            <a:off x="958081" y="1020733"/>
            <a:ext cx="2187098" cy="2397938"/>
          </a:xfrm>
          <a:custGeom>
            <a:avLst/>
            <a:gdLst>
              <a:gd name="connsiteX0" fmla="*/ 2054540 w 2390074"/>
              <a:gd name="connsiteY0" fmla="*/ 1468724 h 2824007"/>
              <a:gd name="connsiteX1" fmla="*/ 2070582 w 2390074"/>
              <a:gd name="connsiteY1" fmla="*/ 1829672 h 2824007"/>
              <a:gd name="connsiteX2" fmla="*/ 1870056 w 2390074"/>
              <a:gd name="connsiteY2" fmla="*/ 2407187 h 2824007"/>
              <a:gd name="connsiteX3" fmla="*/ 1364729 w 2390074"/>
              <a:gd name="connsiteY3" fmla="*/ 2784177 h 2824007"/>
              <a:gd name="connsiteX4" fmla="*/ 634813 w 2390074"/>
              <a:gd name="connsiteY4" fmla="*/ 2744072 h 2824007"/>
              <a:gd name="connsiteX5" fmla="*/ 73340 w 2390074"/>
              <a:gd name="connsiteY5" fmla="*/ 2174577 h 2824007"/>
              <a:gd name="connsiteX6" fmla="*/ 49277 w 2390074"/>
              <a:gd name="connsiteY6" fmla="*/ 1316324 h 2824007"/>
              <a:gd name="connsiteX7" fmla="*/ 466371 w 2390074"/>
              <a:gd name="connsiteY7" fmla="*/ 827040 h 2824007"/>
              <a:gd name="connsiteX8" fmla="*/ 1132119 w 2390074"/>
              <a:gd name="connsiteY8" fmla="*/ 698703 h 2824007"/>
              <a:gd name="connsiteX9" fmla="*/ 1380771 w 2390074"/>
              <a:gd name="connsiteY9" fmla="*/ 682661 h 2824007"/>
              <a:gd name="connsiteX10" fmla="*/ 1557235 w 2390074"/>
              <a:gd name="connsiteY10" fmla="*/ 650577 h 2824007"/>
              <a:gd name="connsiteX11" fmla="*/ 1902140 w 2390074"/>
              <a:gd name="connsiteY11" fmla="*/ 377861 h 2824007"/>
              <a:gd name="connsiteX12" fmla="*/ 2375382 w 2390074"/>
              <a:gd name="connsiteY12" fmla="*/ 872 h 2824007"/>
              <a:gd name="connsiteX13" fmla="*/ 2239024 w 2390074"/>
              <a:gd name="connsiteY13" fmla="*/ 490156 h 2824007"/>
              <a:gd name="connsiteX14" fmla="*/ 1926203 w 2390074"/>
              <a:gd name="connsiteY14" fmla="*/ 1067672 h 2824007"/>
              <a:gd name="connsiteX15" fmla="*/ 2054540 w 2390074"/>
              <a:gd name="connsiteY15" fmla="*/ 1468724 h 282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90074" h="2824007">
                <a:moveTo>
                  <a:pt x="2054540" y="1468724"/>
                </a:moveTo>
                <a:cubicBezTo>
                  <a:pt x="2078603" y="1595724"/>
                  <a:pt x="2101329" y="1673262"/>
                  <a:pt x="2070582" y="1829672"/>
                </a:cubicBezTo>
                <a:cubicBezTo>
                  <a:pt x="2039835" y="1986082"/>
                  <a:pt x="1987698" y="2248103"/>
                  <a:pt x="1870056" y="2407187"/>
                </a:cubicBezTo>
                <a:cubicBezTo>
                  <a:pt x="1752414" y="2566271"/>
                  <a:pt x="1570603" y="2728030"/>
                  <a:pt x="1364729" y="2784177"/>
                </a:cubicBezTo>
                <a:cubicBezTo>
                  <a:pt x="1158855" y="2840325"/>
                  <a:pt x="850044" y="2845672"/>
                  <a:pt x="634813" y="2744072"/>
                </a:cubicBezTo>
                <a:cubicBezTo>
                  <a:pt x="419582" y="2642472"/>
                  <a:pt x="170929" y="2412535"/>
                  <a:pt x="73340" y="2174577"/>
                </a:cubicBezTo>
                <a:cubicBezTo>
                  <a:pt x="-24249" y="1936619"/>
                  <a:pt x="-16228" y="1540913"/>
                  <a:pt x="49277" y="1316324"/>
                </a:cubicBezTo>
                <a:cubicBezTo>
                  <a:pt x="114782" y="1091735"/>
                  <a:pt x="285897" y="929977"/>
                  <a:pt x="466371" y="827040"/>
                </a:cubicBezTo>
                <a:cubicBezTo>
                  <a:pt x="646845" y="724103"/>
                  <a:pt x="979719" y="722766"/>
                  <a:pt x="1132119" y="698703"/>
                </a:cubicBezTo>
                <a:cubicBezTo>
                  <a:pt x="1284519" y="674640"/>
                  <a:pt x="1309918" y="690682"/>
                  <a:pt x="1380771" y="682661"/>
                </a:cubicBezTo>
                <a:cubicBezTo>
                  <a:pt x="1451624" y="674640"/>
                  <a:pt x="1470340" y="701377"/>
                  <a:pt x="1557235" y="650577"/>
                </a:cubicBezTo>
                <a:cubicBezTo>
                  <a:pt x="1644130" y="599777"/>
                  <a:pt x="1902140" y="377861"/>
                  <a:pt x="1902140" y="377861"/>
                </a:cubicBezTo>
                <a:cubicBezTo>
                  <a:pt x="2038498" y="269577"/>
                  <a:pt x="2319235" y="-17844"/>
                  <a:pt x="2375382" y="872"/>
                </a:cubicBezTo>
                <a:cubicBezTo>
                  <a:pt x="2431529" y="19588"/>
                  <a:pt x="2313887" y="312356"/>
                  <a:pt x="2239024" y="490156"/>
                </a:cubicBezTo>
                <a:cubicBezTo>
                  <a:pt x="2164161" y="667956"/>
                  <a:pt x="1958287" y="900567"/>
                  <a:pt x="1926203" y="1067672"/>
                </a:cubicBezTo>
                <a:cubicBezTo>
                  <a:pt x="1894119" y="1234777"/>
                  <a:pt x="2030477" y="1341724"/>
                  <a:pt x="2054540" y="146872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336EB4-47D7-4171-B350-5AE78538F071}"/>
              </a:ext>
            </a:extLst>
          </p:cNvPr>
          <p:cNvSpPr txBox="1"/>
          <p:nvPr/>
        </p:nvSpPr>
        <p:spPr>
          <a:xfrm>
            <a:off x="540525" y="22197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8173299-77B8-496A-A5A4-DD21376F542F}"/>
              </a:ext>
            </a:extLst>
          </p:cNvPr>
          <p:cNvSpPr txBox="1"/>
          <p:nvPr/>
        </p:nvSpPr>
        <p:spPr>
          <a:xfrm>
            <a:off x="703704" y="28690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A01DCAC-FDF0-40F8-96E6-A5C24AF8610F}"/>
              </a:ext>
            </a:extLst>
          </p:cNvPr>
          <p:cNvSpPr txBox="1"/>
          <p:nvPr/>
        </p:nvSpPr>
        <p:spPr>
          <a:xfrm>
            <a:off x="1152913" y="32077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B93ECC13-138C-4D87-B451-06237FF06168}"/>
              </a:ext>
            </a:extLst>
          </p:cNvPr>
          <p:cNvSpPr txBox="1"/>
          <p:nvPr/>
        </p:nvSpPr>
        <p:spPr>
          <a:xfrm>
            <a:off x="1652508" y="34051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743E8323-FF8C-4784-A191-7461626B3189}"/>
              </a:ext>
            </a:extLst>
          </p:cNvPr>
          <p:cNvSpPr txBox="1"/>
          <p:nvPr/>
        </p:nvSpPr>
        <p:spPr>
          <a:xfrm>
            <a:off x="2202216" y="33924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8434FA5-CF6E-4561-B0A2-FF097B657A6A}"/>
              </a:ext>
            </a:extLst>
          </p:cNvPr>
          <p:cNvSpPr txBox="1"/>
          <p:nvPr/>
        </p:nvSpPr>
        <p:spPr>
          <a:xfrm>
            <a:off x="2644155" y="30493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71DAB4C6-AF93-40C7-B73D-435750FEA825}"/>
              </a:ext>
            </a:extLst>
          </p:cNvPr>
          <p:cNvSpPr txBox="1"/>
          <p:nvPr/>
        </p:nvSpPr>
        <p:spPr>
          <a:xfrm>
            <a:off x="2842704" y="24731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D7767F8-0F4B-41AB-87FC-EAB3881AE57B}"/>
              </a:ext>
            </a:extLst>
          </p:cNvPr>
          <p:cNvSpPr txBox="1"/>
          <p:nvPr/>
        </p:nvSpPr>
        <p:spPr>
          <a:xfrm>
            <a:off x="2741659" y="1940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128BDB19-3112-46AC-AD76-9A37310F9354}"/>
              </a:ext>
            </a:extLst>
          </p:cNvPr>
          <p:cNvSpPr txBox="1"/>
          <p:nvPr/>
        </p:nvSpPr>
        <p:spPr>
          <a:xfrm>
            <a:off x="2919689" y="15015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24046F4-3A89-4206-BA34-BF283D2F2A1E}"/>
              </a:ext>
            </a:extLst>
          </p:cNvPr>
          <p:cNvSpPr txBox="1"/>
          <p:nvPr/>
        </p:nvSpPr>
        <p:spPr>
          <a:xfrm>
            <a:off x="3080634" y="10455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12C795C-CF8D-40D1-B699-6EF562EA4CF3}"/>
              </a:ext>
            </a:extLst>
          </p:cNvPr>
          <p:cNvSpPr txBox="1"/>
          <p:nvPr/>
        </p:nvSpPr>
        <p:spPr>
          <a:xfrm>
            <a:off x="3125200" y="8805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A488461-88AD-4FD8-BBA6-4314F59F761E}"/>
              </a:ext>
            </a:extLst>
          </p:cNvPr>
          <p:cNvSpPr txBox="1"/>
          <p:nvPr/>
        </p:nvSpPr>
        <p:spPr>
          <a:xfrm>
            <a:off x="3163399" y="7468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A6F7650-9307-467D-ACD9-A2416C416F46}"/>
              </a:ext>
            </a:extLst>
          </p:cNvPr>
          <p:cNvSpPr txBox="1"/>
          <p:nvPr/>
        </p:nvSpPr>
        <p:spPr>
          <a:xfrm>
            <a:off x="2984972" y="679944"/>
            <a:ext cx="40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8605847-6E56-445E-89FB-D8E63A47699E}"/>
              </a:ext>
            </a:extLst>
          </p:cNvPr>
          <p:cNvSpPr txBox="1"/>
          <p:nvPr/>
        </p:nvSpPr>
        <p:spPr>
          <a:xfrm>
            <a:off x="2848793" y="764293"/>
            <a:ext cx="40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A99D109-A08D-4261-830C-8A6C79CC352A}"/>
              </a:ext>
            </a:extLst>
          </p:cNvPr>
          <p:cNvSpPr txBox="1"/>
          <p:nvPr/>
        </p:nvSpPr>
        <p:spPr>
          <a:xfrm>
            <a:off x="2753359" y="864610"/>
            <a:ext cx="40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414AC774-AA65-41DC-88AD-46D6787C02D8}"/>
              </a:ext>
            </a:extLst>
          </p:cNvPr>
          <p:cNvSpPr txBox="1"/>
          <p:nvPr/>
        </p:nvSpPr>
        <p:spPr>
          <a:xfrm>
            <a:off x="3097719" y="652631"/>
            <a:ext cx="40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D11E4626-D850-4009-B777-2253248DA504}"/>
              </a:ext>
            </a:extLst>
          </p:cNvPr>
          <p:cNvSpPr txBox="1"/>
          <p:nvPr/>
        </p:nvSpPr>
        <p:spPr>
          <a:xfrm>
            <a:off x="2423067" y="11085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3D5979AB-1EE0-4141-8090-41ECE7EEEF3D}"/>
              </a:ext>
            </a:extLst>
          </p:cNvPr>
          <p:cNvSpPr txBox="1"/>
          <p:nvPr/>
        </p:nvSpPr>
        <p:spPr>
          <a:xfrm>
            <a:off x="1967939" y="13162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64152C5-3666-4CAE-99F5-EFBF7AFC94FA}"/>
              </a:ext>
            </a:extLst>
          </p:cNvPr>
          <p:cNvSpPr txBox="1"/>
          <p:nvPr/>
        </p:nvSpPr>
        <p:spPr>
          <a:xfrm>
            <a:off x="1319248" y="14148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825AE1AF-8090-4824-BA49-38A2DE226E4F}"/>
              </a:ext>
            </a:extLst>
          </p:cNvPr>
          <p:cNvSpPr txBox="1"/>
          <p:nvPr/>
        </p:nvSpPr>
        <p:spPr>
          <a:xfrm>
            <a:off x="762826" y="16543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59D7D58-AD77-4E87-863D-D8040BAF7481}"/>
              </a:ext>
            </a:extLst>
          </p:cNvPr>
          <p:cNvCxnSpPr/>
          <p:nvPr/>
        </p:nvCxnSpPr>
        <p:spPr>
          <a:xfrm flipV="1">
            <a:off x="3163399" y="0"/>
            <a:ext cx="912828" cy="99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3D8BB3F7-077F-4727-B107-AAB57E88D537}"/>
              </a:ext>
            </a:extLst>
          </p:cNvPr>
          <p:cNvSpPr/>
          <p:nvPr/>
        </p:nvSpPr>
        <p:spPr>
          <a:xfrm>
            <a:off x="18909" y="447435"/>
            <a:ext cx="3671418" cy="3981723"/>
          </a:xfrm>
          <a:custGeom>
            <a:avLst/>
            <a:gdLst>
              <a:gd name="connsiteX0" fmla="*/ 3157428 w 3671418"/>
              <a:gd name="connsiteY0" fmla="*/ 6040 h 3849661"/>
              <a:gd name="connsiteX1" fmla="*/ 3430144 w 3671418"/>
              <a:gd name="connsiteY1" fmla="*/ 38124 h 3849661"/>
              <a:gd name="connsiteX2" fmla="*/ 3622649 w 3671418"/>
              <a:gd name="connsiteY2" fmla="*/ 230629 h 3849661"/>
              <a:gd name="connsiteX3" fmla="*/ 3654733 w 3671418"/>
              <a:gd name="connsiteY3" fmla="*/ 583556 h 3849661"/>
              <a:gd name="connsiteX4" fmla="*/ 3398059 w 3671418"/>
              <a:gd name="connsiteY4" fmla="*/ 1128987 h 3849661"/>
              <a:gd name="connsiteX5" fmla="*/ 3293786 w 3671418"/>
              <a:gd name="connsiteY5" fmla="*/ 1546082 h 3849661"/>
              <a:gd name="connsiteX6" fmla="*/ 3462228 w 3671418"/>
              <a:gd name="connsiteY6" fmla="*/ 2364229 h 3849661"/>
              <a:gd name="connsiteX7" fmla="*/ 3470249 w 3671418"/>
              <a:gd name="connsiteY7" fmla="*/ 3005914 h 3849661"/>
              <a:gd name="connsiteX8" fmla="*/ 3117323 w 3671418"/>
              <a:gd name="connsiteY8" fmla="*/ 3511240 h 3849661"/>
              <a:gd name="connsiteX9" fmla="*/ 2419491 w 3671418"/>
              <a:gd name="connsiteY9" fmla="*/ 3743850 h 3849661"/>
              <a:gd name="connsiteX10" fmla="*/ 1007786 w 3671418"/>
              <a:gd name="connsiteY10" fmla="*/ 3767914 h 3849661"/>
              <a:gd name="connsiteX11" fmla="*/ 181617 w 3671418"/>
              <a:gd name="connsiteY11" fmla="*/ 2685071 h 3849661"/>
              <a:gd name="connsiteX12" fmla="*/ 21196 w 3671418"/>
              <a:gd name="connsiteY12" fmla="*/ 1377640 h 3849661"/>
              <a:gd name="connsiteX13" fmla="*/ 510480 w 3671418"/>
              <a:gd name="connsiteY13" fmla="*/ 639703 h 3849661"/>
              <a:gd name="connsiteX14" fmla="*/ 1312586 w 3671418"/>
              <a:gd name="connsiteY14" fmla="*/ 391050 h 3849661"/>
              <a:gd name="connsiteX15" fmla="*/ 2090628 w 3671418"/>
              <a:gd name="connsiteY15" fmla="*/ 262714 h 3849661"/>
              <a:gd name="connsiteX16" fmla="*/ 2611996 w 3671418"/>
              <a:gd name="connsiteY16" fmla="*/ 118335 h 3849661"/>
              <a:gd name="connsiteX17" fmla="*/ 3157428 w 3671418"/>
              <a:gd name="connsiteY17" fmla="*/ 6040 h 384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671418" h="3849661">
                <a:moveTo>
                  <a:pt x="3157428" y="6040"/>
                </a:moveTo>
                <a:cubicBezTo>
                  <a:pt x="3293786" y="-7328"/>
                  <a:pt x="3352607" y="693"/>
                  <a:pt x="3430144" y="38124"/>
                </a:cubicBezTo>
                <a:cubicBezTo>
                  <a:pt x="3507681" y="75555"/>
                  <a:pt x="3585218" y="139724"/>
                  <a:pt x="3622649" y="230629"/>
                </a:cubicBezTo>
                <a:cubicBezTo>
                  <a:pt x="3660080" y="321534"/>
                  <a:pt x="3692165" y="433830"/>
                  <a:pt x="3654733" y="583556"/>
                </a:cubicBezTo>
                <a:cubicBezTo>
                  <a:pt x="3617301" y="733282"/>
                  <a:pt x="3458217" y="968566"/>
                  <a:pt x="3398059" y="1128987"/>
                </a:cubicBezTo>
                <a:cubicBezTo>
                  <a:pt x="3337901" y="1289408"/>
                  <a:pt x="3283091" y="1340208"/>
                  <a:pt x="3293786" y="1546082"/>
                </a:cubicBezTo>
                <a:cubicBezTo>
                  <a:pt x="3304481" y="1751956"/>
                  <a:pt x="3432818" y="2120924"/>
                  <a:pt x="3462228" y="2364229"/>
                </a:cubicBezTo>
                <a:cubicBezTo>
                  <a:pt x="3491638" y="2607534"/>
                  <a:pt x="3527733" y="2814746"/>
                  <a:pt x="3470249" y="3005914"/>
                </a:cubicBezTo>
                <a:cubicBezTo>
                  <a:pt x="3412765" y="3197082"/>
                  <a:pt x="3292449" y="3388251"/>
                  <a:pt x="3117323" y="3511240"/>
                </a:cubicBezTo>
                <a:cubicBezTo>
                  <a:pt x="2942197" y="3634229"/>
                  <a:pt x="2771080" y="3701071"/>
                  <a:pt x="2419491" y="3743850"/>
                </a:cubicBezTo>
                <a:cubicBezTo>
                  <a:pt x="2067902" y="3786629"/>
                  <a:pt x="1380765" y="3944377"/>
                  <a:pt x="1007786" y="3767914"/>
                </a:cubicBezTo>
                <a:cubicBezTo>
                  <a:pt x="634807" y="3591451"/>
                  <a:pt x="346049" y="3083450"/>
                  <a:pt x="181617" y="2685071"/>
                </a:cubicBezTo>
                <a:cubicBezTo>
                  <a:pt x="17185" y="2286692"/>
                  <a:pt x="-33614" y="1718535"/>
                  <a:pt x="21196" y="1377640"/>
                </a:cubicBezTo>
                <a:cubicBezTo>
                  <a:pt x="76006" y="1036745"/>
                  <a:pt x="295248" y="804135"/>
                  <a:pt x="510480" y="639703"/>
                </a:cubicBezTo>
                <a:cubicBezTo>
                  <a:pt x="725712" y="475271"/>
                  <a:pt x="1049228" y="453882"/>
                  <a:pt x="1312586" y="391050"/>
                </a:cubicBezTo>
                <a:cubicBezTo>
                  <a:pt x="1575944" y="328219"/>
                  <a:pt x="1874060" y="308166"/>
                  <a:pt x="2090628" y="262714"/>
                </a:cubicBezTo>
                <a:cubicBezTo>
                  <a:pt x="2307196" y="217262"/>
                  <a:pt x="2439543" y="162451"/>
                  <a:pt x="2611996" y="118335"/>
                </a:cubicBezTo>
                <a:cubicBezTo>
                  <a:pt x="2784449" y="74219"/>
                  <a:pt x="3021070" y="19408"/>
                  <a:pt x="3157428" y="6040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7C1CC9B5-B900-49D1-9287-4BD7AF87B311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452995" y="3350796"/>
            <a:ext cx="85988" cy="22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2E8CB81C-2723-4C0F-A163-6421635427F1}"/>
              </a:ext>
            </a:extLst>
          </p:cNvPr>
          <p:cNvCxnSpPr>
            <a:cxnSpLocks/>
          </p:cNvCxnSpPr>
          <p:nvPr/>
        </p:nvCxnSpPr>
        <p:spPr>
          <a:xfrm>
            <a:off x="2443213" y="3275035"/>
            <a:ext cx="170773" cy="21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353259C1-A16C-46F6-BC39-5A3BB85A047A}"/>
              </a:ext>
            </a:extLst>
          </p:cNvPr>
          <p:cNvCxnSpPr>
            <a:cxnSpLocks/>
            <a:stCxn id="9" idx="6"/>
          </p:cNvCxnSpPr>
          <p:nvPr/>
        </p:nvCxnSpPr>
        <p:spPr>
          <a:xfrm flipH="1" flipV="1">
            <a:off x="762826" y="2055478"/>
            <a:ext cx="240347" cy="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124B5B24-2C54-45AA-A948-1593D80E379B}"/>
              </a:ext>
            </a:extLst>
          </p:cNvPr>
          <p:cNvCxnSpPr>
            <a:cxnSpLocks/>
          </p:cNvCxnSpPr>
          <p:nvPr/>
        </p:nvCxnSpPr>
        <p:spPr>
          <a:xfrm flipH="1" flipV="1">
            <a:off x="2944237" y="288470"/>
            <a:ext cx="104882" cy="73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4169B12C-5F85-47CE-9E22-0C48FCB1050B}"/>
              </a:ext>
            </a:extLst>
          </p:cNvPr>
          <p:cNvCxnSpPr>
            <a:cxnSpLocks/>
          </p:cNvCxnSpPr>
          <p:nvPr/>
        </p:nvCxnSpPr>
        <p:spPr>
          <a:xfrm>
            <a:off x="3210802" y="1073269"/>
            <a:ext cx="573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5784975B-2DF5-4DCD-9F66-8DB348FD7399}"/>
              </a:ext>
            </a:extLst>
          </p:cNvPr>
          <p:cNvCxnSpPr>
            <a:cxnSpLocks/>
          </p:cNvCxnSpPr>
          <p:nvPr/>
        </p:nvCxnSpPr>
        <p:spPr>
          <a:xfrm flipV="1">
            <a:off x="3125200" y="58006"/>
            <a:ext cx="162093" cy="93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C3DC3E10-2979-4779-B1FD-56173690B00C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3249113" y="639121"/>
            <a:ext cx="912828" cy="30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80AF46A1-BC93-4152-ACC1-E4F087B3BF25}"/>
              </a:ext>
            </a:extLst>
          </p:cNvPr>
          <p:cNvSpPr txBox="1"/>
          <p:nvPr/>
        </p:nvSpPr>
        <p:spPr>
          <a:xfrm>
            <a:off x="3903862" y="23371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7232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3" grpId="0"/>
      <p:bldP spid="16" grpId="0" animBg="1"/>
      <p:bldP spid="17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2" grpId="0" animBg="1"/>
      <p:bldP spid="32" grpId="0"/>
      <p:bldP spid="9" grpId="0" animBg="1"/>
      <p:bldP spid="10" grpId="0"/>
      <p:bldP spid="36" grpId="0"/>
      <p:bldP spid="39" grpId="0"/>
      <p:bldP spid="49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24" grpId="0" animBg="1"/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34641E9-761D-4E6D-A03F-5845D4890FF7}"/>
                  </a:ext>
                </a:extLst>
              </p:cNvPr>
              <p:cNvSpPr txBox="1"/>
              <p:nvPr/>
            </p:nvSpPr>
            <p:spPr>
              <a:xfrm>
                <a:off x="465586" y="423806"/>
                <a:ext cx="10766294" cy="9867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dirty="0"/>
                  <a:t>DALLA LEZ. 3 ABBIAMO IMPARATO CHE IL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𝒓𝒐𝒕</m:t>
                    </m:r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𝒈𝒓𝒂𝒅</m:t>
                            </m:r>
                          </m:e>
                        </m:acc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e>
                    </m:d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it-IT" b="1" dirty="0"/>
                  <a:t> , </a:t>
                </a:r>
                <a:r>
                  <a:rPr lang="it-IT" dirty="0"/>
                  <a:t>APPLICHIAMO QUESTA RELAZIONE AL POTENZIALE ELETTROSTATICO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34641E9-761D-4E6D-A03F-5845D4890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6" y="423806"/>
                <a:ext cx="10766294" cy="986745"/>
              </a:xfrm>
              <a:prstGeom prst="rect">
                <a:avLst/>
              </a:prstGeom>
              <a:blipFill>
                <a:blip r:embed="rId2"/>
                <a:stretch>
                  <a:fillRect l="-453" r="-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7EE578-4FCA-4B31-9D59-D6576F1C6736}"/>
              </a:ext>
            </a:extLst>
          </p:cNvPr>
          <p:cNvSpPr txBox="1"/>
          <p:nvPr/>
        </p:nvSpPr>
        <p:spPr>
          <a:xfrm>
            <a:off x="465586" y="1221029"/>
            <a:ext cx="11010133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SIA </a:t>
            </a:r>
            <a:r>
              <a:rPr lang="it-IT" b="1" i="1" dirty="0"/>
              <a:t>V(x,y,z)</a:t>
            </a:r>
            <a:r>
              <a:rPr lang="it-IT" dirty="0"/>
              <a:t> UNA FUNZIONE SCALARE DELLA POSIZIONE CHE AMMETTE DERIVATE PARZIALI CONTINUE ALMENO FINO AL SECONDO ORDINE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6CE16D87-4DCE-4F72-A724-A77D8EDDC85F}"/>
                  </a:ext>
                </a:extLst>
              </p:cNvPr>
              <p:cNvSpPr/>
              <p:nvPr/>
            </p:nvSpPr>
            <p:spPr>
              <a:xfrm>
                <a:off x="1450009" y="2060819"/>
                <a:ext cx="1666931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𝑔𝑟𝑎𝑑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6CE16D87-4DCE-4F72-A724-A77D8EDDC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09" y="2060819"/>
                <a:ext cx="1666931" cy="410305"/>
              </a:xfrm>
              <a:prstGeom prst="rect">
                <a:avLst/>
              </a:prstGeom>
              <a:blipFill>
                <a:blip r:embed="rId3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207DEF94-206C-4D12-A760-713DBBCD71AC}"/>
              </a:ext>
            </a:extLst>
          </p:cNvPr>
          <p:cNvSpPr txBox="1"/>
          <p:nvPr/>
        </p:nvSpPr>
        <p:spPr>
          <a:xfrm>
            <a:off x="3221090" y="2081736"/>
            <a:ext cx="26276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È UN CAMPO VETTORIALE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6BAE9113-C872-41B9-9AE2-777558DEB4B4}"/>
                  </a:ext>
                </a:extLst>
              </p:cNvPr>
              <p:cNvSpPr/>
              <p:nvPr/>
            </p:nvSpPr>
            <p:spPr>
              <a:xfrm>
                <a:off x="465586" y="3212723"/>
                <a:ext cx="3010055" cy="432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𝑟𝑜𝑡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𝑔𝑟𝑎𝑑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)≡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6BAE9113-C872-41B9-9AE2-777558DE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6" y="3212723"/>
                <a:ext cx="3010055" cy="432554"/>
              </a:xfrm>
              <a:prstGeom prst="rect">
                <a:avLst/>
              </a:prstGeom>
              <a:blipFill>
                <a:blip r:embed="rId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0621A90-8A29-4937-92B2-53C3B0B078C7}"/>
              </a:ext>
            </a:extLst>
          </p:cNvPr>
          <p:cNvCxnSpPr/>
          <p:nvPr/>
        </p:nvCxnSpPr>
        <p:spPr>
          <a:xfrm>
            <a:off x="3390143" y="2708370"/>
            <a:ext cx="0" cy="160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5EFBED5-1A73-4782-8EC1-F70C21EB342E}"/>
              </a:ext>
            </a:extLst>
          </p:cNvPr>
          <p:cNvCxnSpPr/>
          <p:nvPr/>
        </p:nvCxnSpPr>
        <p:spPr>
          <a:xfrm>
            <a:off x="5390255" y="2708370"/>
            <a:ext cx="0" cy="160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F656876-5C4E-482D-9AF9-6EF0618494B2}"/>
                  </a:ext>
                </a:extLst>
              </p:cNvPr>
              <p:cNvSpPr txBox="1"/>
              <p:nvPr/>
            </p:nvSpPr>
            <p:spPr>
              <a:xfrm>
                <a:off x="3116940" y="2664583"/>
                <a:ext cx="2507696" cy="291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acc>
                        <m:accPr>
                          <m:chr m:val="̂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acc>
                        <m:accPr>
                          <m:chr m:val="̂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F656876-5C4E-482D-9AF9-6EF06184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40" y="2664583"/>
                <a:ext cx="2507696" cy="291811"/>
              </a:xfrm>
              <a:prstGeom prst="rect">
                <a:avLst/>
              </a:prstGeom>
              <a:blipFill>
                <a:blip r:embed="rId5"/>
                <a:stretch>
                  <a:fillRect t="-14583" b="-270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411237B4-3A45-4BC7-9F9A-E75F156663BB}"/>
                  </a:ext>
                </a:extLst>
              </p:cNvPr>
              <p:cNvSpPr/>
              <p:nvPr/>
            </p:nvSpPr>
            <p:spPr>
              <a:xfrm>
                <a:off x="3310523" y="3101667"/>
                <a:ext cx="2079732" cy="666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411237B4-3A45-4BC7-9F9A-E75F15666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523" y="3101667"/>
                <a:ext cx="2079732" cy="6662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B5B02BE1-4C50-485B-A084-7F055A2B48E3}"/>
                  </a:ext>
                </a:extLst>
              </p:cNvPr>
              <p:cNvSpPr/>
              <p:nvPr/>
            </p:nvSpPr>
            <p:spPr>
              <a:xfrm>
                <a:off x="3330922" y="3722955"/>
                <a:ext cx="2062872" cy="6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B5B02BE1-4C50-485B-A084-7F055A2B4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922" y="3722955"/>
                <a:ext cx="2062872" cy="6662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1AC7DE02-CF82-4D06-B0E9-D57E490A3F57}"/>
                  </a:ext>
                </a:extLst>
              </p:cNvPr>
              <p:cNvSpPr/>
              <p:nvPr/>
            </p:nvSpPr>
            <p:spPr>
              <a:xfrm>
                <a:off x="5504893" y="3212723"/>
                <a:ext cx="5758756" cy="5551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1AC7DE02-CF82-4D06-B0E9-D57E490A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93" y="3212723"/>
                <a:ext cx="5758756" cy="5551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9175104-931E-4290-ACDF-F2C36766331E}"/>
              </a:ext>
            </a:extLst>
          </p:cNvPr>
          <p:cNvSpPr txBox="1"/>
          <p:nvPr/>
        </p:nvSpPr>
        <p:spPr>
          <a:xfrm>
            <a:off x="459617" y="4745192"/>
            <a:ext cx="1173238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PER IL TEOREMA DI SCHWARTZ CHE AFFERMA CHE LE DERIVATE MISTE SONO INDIPENDENTI DALL’ ORDINE DI DERIVAZIONE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A970DA2-D613-4D70-8A98-0AB8A55C9D96}"/>
              </a:ext>
            </a:extLst>
          </p:cNvPr>
          <p:cNvCxnSpPr/>
          <p:nvPr/>
        </p:nvCxnSpPr>
        <p:spPr>
          <a:xfrm flipV="1">
            <a:off x="10651958" y="3722955"/>
            <a:ext cx="376989" cy="95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9807D76-8E5B-4AB0-A1BB-EF27D818626D}"/>
              </a:ext>
            </a:extLst>
          </p:cNvPr>
          <p:cNvCxnSpPr/>
          <p:nvPr/>
        </p:nvCxnSpPr>
        <p:spPr>
          <a:xfrm flipH="1">
            <a:off x="1507958" y="2468176"/>
            <a:ext cx="393031" cy="61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39214588-A3D5-4699-801B-2CC8BF88034A}"/>
              </a:ext>
            </a:extLst>
          </p:cNvPr>
          <p:cNvSpPr/>
          <p:nvPr/>
        </p:nvSpPr>
        <p:spPr>
          <a:xfrm>
            <a:off x="3160295" y="3280611"/>
            <a:ext cx="2374231" cy="602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CE400D-7C7D-4E4C-955F-CE62536A21A3}"/>
              </a:ext>
            </a:extLst>
          </p:cNvPr>
          <p:cNvSpPr txBox="1"/>
          <p:nvPr/>
        </p:nvSpPr>
        <p:spPr>
          <a:xfrm>
            <a:off x="134470" y="295835"/>
            <a:ext cx="457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Per il teorema di Stokes (lez.3 diap.15) si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8BA22F4-7614-41E1-A098-B4E2E797728C}"/>
                  </a:ext>
                </a:extLst>
              </p:cNvPr>
              <p:cNvSpPr txBox="1"/>
              <p:nvPr/>
            </p:nvSpPr>
            <p:spPr>
              <a:xfrm>
                <a:off x="4941795" y="63642"/>
                <a:ext cx="2366738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4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  <m:r>
                            <m:rPr>
                              <m:brk m:alnAt="24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limLoc m:val="undOvr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𝑟𝑜𝑡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m:rPr>
                                  <m:brk m:alnAt="24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8BA22F4-7614-41E1-A098-B4E2E7977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795" y="63642"/>
                <a:ext cx="2366738" cy="859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D9D7A028-CCAC-40A0-BAB6-FD0A1DB8147F}"/>
              </a:ext>
            </a:extLst>
          </p:cNvPr>
          <p:cNvSpPr/>
          <p:nvPr/>
        </p:nvSpPr>
        <p:spPr>
          <a:xfrm>
            <a:off x="7524186" y="75815"/>
            <a:ext cx="215153" cy="10219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5E55701C-B702-44E2-9771-4D88720528C1}"/>
                  </a:ext>
                </a:extLst>
              </p:cNvPr>
              <p:cNvSpPr/>
              <p:nvPr/>
            </p:nvSpPr>
            <p:spPr>
              <a:xfrm>
                <a:off x="7608070" y="295835"/>
                <a:ext cx="3595856" cy="687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it-IT" dirty="0"/>
                  <a:t> elemento infinitesimo di linea ed</a:t>
                </a:r>
              </a:p>
              <a:p>
                <a:pPr algn="ctr"/>
                <a:r>
                  <a:rPr lang="it-IT" dirty="0"/>
                  <a:t>S superficie che ha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it-IT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it-IT" dirty="0"/>
                  <a:t> come contorno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5E55701C-B702-44E2-9771-4D8872052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070" y="295835"/>
                <a:ext cx="3595856" cy="687304"/>
              </a:xfrm>
              <a:prstGeom prst="rect">
                <a:avLst/>
              </a:prstGeom>
              <a:blipFill>
                <a:blip r:embed="rId3"/>
                <a:stretch>
                  <a:fillRect l="-508" t="-13393" r="-1017" b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6F71E1A8-3490-461C-8E6E-89C9430B0D00}"/>
              </a:ext>
            </a:extLst>
          </p:cNvPr>
          <p:cNvSpPr/>
          <p:nvPr/>
        </p:nvSpPr>
        <p:spPr>
          <a:xfrm rot="16200000">
            <a:off x="5129554" y="472150"/>
            <a:ext cx="215153" cy="10219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5528E1-1AB1-415B-BAE3-D35973E77EA8}"/>
              </a:ext>
            </a:extLst>
          </p:cNvPr>
          <p:cNvSpPr txBox="1"/>
          <p:nvPr/>
        </p:nvSpPr>
        <p:spPr>
          <a:xfrm>
            <a:off x="4726142" y="121023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 per la (1) 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128E9213-4FE7-4C98-ADF2-872B3CD6FB85}"/>
              </a:ext>
            </a:extLst>
          </p:cNvPr>
          <p:cNvSpPr/>
          <p:nvPr/>
        </p:nvSpPr>
        <p:spPr>
          <a:xfrm>
            <a:off x="1297293" y="2170028"/>
            <a:ext cx="562675" cy="310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0413C327-739C-4913-B8AE-684A0585CE37}"/>
                  </a:ext>
                </a:extLst>
              </p:cNvPr>
              <p:cNvSpPr/>
              <p:nvPr/>
            </p:nvSpPr>
            <p:spPr>
              <a:xfrm>
                <a:off x="2672248" y="1849491"/>
                <a:ext cx="1952073" cy="951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𝑟𝑜𝑡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4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0413C327-739C-4913-B8AE-684A0585C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248" y="1849491"/>
                <a:ext cx="1952073" cy="951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E8E62AA-BD33-414D-BF7F-E141FA4821E3}"/>
                  </a:ext>
                </a:extLst>
              </p:cNvPr>
              <p:cNvSpPr txBox="1"/>
              <p:nvPr/>
            </p:nvSpPr>
            <p:spPr>
              <a:xfrm>
                <a:off x="5748119" y="2170028"/>
                <a:ext cx="3875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Che vale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che abbia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it-IT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it-IT" dirty="0"/>
                  <a:t> come contorno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E8E62AA-BD33-414D-BF7F-E141FA482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119" y="2170028"/>
                <a:ext cx="3875356" cy="369332"/>
              </a:xfrm>
              <a:prstGeom prst="rect">
                <a:avLst/>
              </a:prstGeom>
              <a:blipFill>
                <a:blip r:embed="rId5"/>
                <a:stretch>
                  <a:fillRect l="-1415" t="-9836" r="-472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5FD42BD3-1094-43C9-8D2C-2C9DDC70C53A}"/>
              </a:ext>
            </a:extLst>
          </p:cNvPr>
          <p:cNvSpPr/>
          <p:nvPr/>
        </p:nvSpPr>
        <p:spPr>
          <a:xfrm>
            <a:off x="1297293" y="3429000"/>
            <a:ext cx="562675" cy="310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364AC72-E0E3-42B8-A1F2-76A23F409198}"/>
                  </a:ext>
                </a:extLst>
              </p:cNvPr>
              <p:cNvSpPr txBox="1"/>
              <p:nvPr/>
            </p:nvSpPr>
            <p:spPr>
              <a:xfrm>
                <a:off x="3314700" y="3411915"/>
                <a:ext cx="20710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dirty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364AC72-E0E3-42B8-A1F2-76A23F409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00" y="3411915"/>
                <a:ext cx="2071080" cy="310598"/>
              </a:xfrm>
              <a:prstGeom prst="rect">
                <a:avLst/>
              </a:prstGeom>
              <a:blipFill>
                <a:blip r:embed="rId6"/>
                <a:stretch>
                  <a:fillRect l="-2065" r="-2360" b="-137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E12CA0-0961-4CFD-B899-F36681870EC6}"/>
              </a:ext>
            </a:extLst>
          </p:cNvPr>
          <p:cNvSpPr txBox="1"/>
          <p:nvPr/>
        </p:nvSpPr>
        <p:spPr>
          <a:xfrm>
            <a:off x="664834" y="4024993"/>
            <a:ext cx="105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Che rappresenta la relazione locale cercata ed anche </a:t>
            </a:r>
            <a:r>
              <a:rPr lang="it-IT" b="1" dirty="0">
                <a:latin typeface="Abadi" panose="020B0604020104020204" pitchFamily="34" charset="0"/>
              </a:rPr>
              <a:t>la III </a:t>
            </a:r>
            <a:r>
              <a:rPr lang="it-IT" b="1" dirty="0" err="1">
                <a:latin typeface="Abadi" panose="020B0604020104020204" pitchFamily="34" charset="0"/>
              </a:rPr>
              <a:t>eq</a:t>
            </a:r>
            <a:r>
              <a:rPr lang="it-IT" b="1" dirty="0">
                <a:latin typeface="Abadi" panose="020B0604020104020204" pitchFamily="34" charset="0"/>
              </a:rPr>
              <a:t>. di Maxwell </a:t>
            </a:r>
            <a:r>
              <a:rPr lang="it-IT" dirty="0">
                <a:latin typeface="Abadi" panose="020B0604020104020204" pitchFamily="34" charset="0"/>
              </a:rPr>
              <a:t>nel vuoto e nel caso stazionario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CCA8627-F439-4272-9B84-C1156510DAF1}"/>
                  </a:ext>
                </a:extLst>
              </p:cNvPr>
              <p:cNvSpPr txBox="1"/>
              <p:nvPr/>
            </p:nvSpPr>
            <p:spPr>
              <a:xfrm>
                <a:off x="699247" y="4801826"/>
                <a:ext cx="443781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Abadi" panose="020B0604020104020204" pitchFamily="34" charset="0"/>
                  </a:rPr>
                  <a:t>Osservazioni: siccome il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>
                    <a:latin typeface="Abadi" panose="020B0604020104020204" pitchFamily="34" charset="0"/>
                  </a:rPr>
                  <a:t> è conservativo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CCA8627-F439-4272-9B84-C1156510D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4801826"/>
                <a:ext cx="4437818" cy="402931"/>
              </a:xfrm>
              <a:prstGeom prst="rect">
                <a:avLst/>
              </a:prstGeom>
              <a:blipFill>
                <a:blip r:embed="rId7"/>
                <a:stretch>
                  <a:fillRect l="-1236" r="-137" b="-242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AD5189C1-2146-4751-8FFA-E8D2428E0D15}"/>
                  </a:ext>
                </a:extLst>
              </p:cNvPr>
              <p:cNvSpPr/>
              <p:nvPr/>
            </p:nvSpPr>
            <p:spPr>
              <a:xfrm>
                <a:off x="6764957" y="4771031"/>
                <a:ext cx="1412694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 </m:t>
                      </m:r>
                      <m:acc>
                        <m:accPr>
                          <m:chr m:val="⃗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AD5189C1-2146-4751-8FFA-E8D2428E0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957" y="4771031"/>
                <a:ext cx="1412694" cy="402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E063C9D8-3FD1-4798-BC0C-643650BE9232}"/>
              </a:ext>
            </a:extLst>
          </p:cNvPr>
          <p:cNvSpPr/>
          <p:nvPr/>
        </p:nvSpPr>
        <p:spPr>
          <a:xfrm>
            <a:off x="781225" y="5569360"/>
            <a:ext cx="562675" cy="310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745266A1-1697-453D-BA34-C8B9E6CBB175}"/>
              </a:ext>
            </a:extLst>
          </p:cNvPr>
          <p:cNvSpPr/>
          <p:nvPr/>
        </p:nvSpPr>
        <p:spPr>
          <a:xfrm>
            <a:off x="5697070" y="4847992"/>
            <a:ext cx="562675" cy="310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FFDA9B39-F45D-4AC4-82CB-13DD43F5F6D4}"/>
                  </a:ext>
                </a:extLst>
              </p:cNvPr>
              <p:cNvSpPr/>
              <p:nvPr/>
            </p:nvSpPr>
            <p:spPr>
              <a:xfrm>
                <a:off x="1466469" y="5476182"/>
                <a:ext cx="7962051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𝑟𝑜𝑡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dirty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dirty="0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dirty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  (lo abbiamo appena dimostrato)</a:t>
                </a:r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FFDA9B39-F45D-4AC4-82CB-13DD43F5F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469" y="5476182"/>
                <a:ext cx="7962051" cy="425181"/>
              </a:xfrm>
              <a:prstGeom prst="rect">
                <a:avLst/>
              </a:prstGeom>
              <a:blipFill>
                <a:blip r:embed="rId9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DB7A32D3-9686-4583-903F-04683996E8EF}"/>
              </a:ext>
            </a:extLst>
          </p:cNvPr>
          <p:cNvSpPr/>
          <p:nvPr/>
        </p:nvSpPr>
        <p:spPr>
          <a:xfrm>
            <a:off x="10333234" y="5533473"/>
            <a:ext cx="562675" cy="310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89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/>
      <p:bldP spid="4" grpId="0" animBg="1"/>
      <p:bldP spid="6" grpId="0"/>
      <p:bldP spid="7" grpId="0" animBg="1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D80FF2E9-8751-404A-A6DB-47318FECFA31}"/>
              </a:ext>
            </a:extLst>
          </p:cNvPr>
          <p:cNvSpPr/>
          <p:nvPr/>
        </p:nvSpPr>
        <p:spPr>
          <a:xfrm>
            <a:off x="201287" y="1042872"/>
            <a:ext cx="926767" cy="252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5D43BCE-D0DA-43AE-AB33-741105572156}"/>
              </a:ext>
            </a:extLst>
          </p:cNvPr>
          <p:cNvCxnSpPr>
            <a:cxnSpLocks/>
          </p:cNvCxnSpPr>
          <p:nvPr/>
        </p:nvCxnSpPr>
        <p:spPr>
          <a:xfrm>
            <a:off x="1432560" y="411480"/>
            <a:ext cx="0" cy="1774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69EDD47-38CB-40FD-9F2E-C475FD0E715C}"/>
              </a:ext>
            </a:extLst>
          </p:cNvPr>
          <p:cNvCxnSpPr>
            <a:cxnSpLocks/>
          </p:cNvCxnSpPr>
          <p:nvPr/>
        </p:nvCxnSpPr>
        <p:spPr>
          <a:xfrm>
            <a:off x="3466788" y="411480"/>
            <a:ext cx="0" cy="1774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9B7E4A3A-EB9C-4D5B-8285-BBDD3F5EF3DD}"/>
                  </a:ext>
                </a:extLst>
              </p:cNvPr>
              <p:cNvSpPr/>
              <p:nvPr/>
            </p:nvSpPr>
            <p:spPr>
              <a:xfrm>
                <a:off x="1471690" y="411480"/>
                <a:ext cx="1916422" cy="38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             </m:t>
                      </m:r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9B7E4A3A-EB9C-4D5B-8285-BBDD3F5EF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690" y="411480"/>
                <a:ext cx="1916422" cy="384144"/>
              </a:xfrm>
              <a:prstGeom prst="rect">
                <a:avLst/>
              </a:prstGeom>
              <a:blipFill>
                <a:blip r:embed="rId2"/>
                <a:stretch>
                  <a:fillRect t="-1587" r="-11746" b="-63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435367E2-651C-4290-AA37-BD004BDAE1CD}"/>
                  </a:ext>
                </a:extLst>
              </p:cNvPr>
              <p:cNvSpPr/>
              <p:nvPr/>
            </p:nvSpPr>
            <p:spPr>
              <a:xfrm>
                <a:off x="1322387" y="962209"/>
                <a:ext cx="2105063" cy="666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435367E2-651C-4290-AA37-BD004BDAE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87" y="962209"/>
                <a:ext cx="2105063" cy="666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CC8D2E58-CCAB-4CA7-93A9-CD8707A06E03}"/>
                  </a:ext>
                </a:extLst>
              </p:cNvPr>
              <p:cNvSpPr/>
              <p:nvPr/>
            </p:nvSpPr>
            <p:spPr>
              <a:xfrm>
                <a:off x="1471690" y="1795003"/>
                <a:ext cx="1995098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CC8D2E58-CCAB-4CA7-93A9-CD8707A06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690" y="1795003"/>
                <a:ext cx="1995098" cy="391261"/>
              </a:xfrm>
              <a:prstGeom prst="rect">
                <a:avLst/>
              </a:prstGeom>
              <a:blipFill>
                <a:blip r:embed="rId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996F624C-A07D-4F71-AA3B-18BD14EFFC0C}"/>
                  </a:ext>
                </a:extLst>
              </p:cNvPr>
              <p:cNvSpPr/>
              <p:nvPr/>
            </p:nvSpPr>
            <p:spPr>
              <a:xfrm>
                <a:off x="3549745" y="411480"/>
                <a:ext cx="1064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             </m:t>
                      </m:r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996F624C-A07D-4F71-AA3B-18BD14EFF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745" y="411480"/>
                <a:ext cx="1064907" cy="369332"/>
              </a:xfrm>
              <a:prstGeom prst="rect">
                <a:avLst/>
              </a:prstGeom>
              <a:blipFill>
                <a:blip r:embed="rId5"/>
                <a:stretch>
                  <a:fillRect t="-6667" r="-22286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519265B5-4B61-4C19-9B40-F5DE781E3C64}"/>
                  </a:ext>
                </a:extLst>
              </p:cNvPr>
              <p:cNvSpPr/>
              <p:nvPr/>
            </p:nvSpPr>
            <p:spPr>
              <a:xfrm>
                <a:off x="3540127" y="995080"/>
                <a:ext cx="1248803" cy="6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519265B5-4B61-4C19-9B40-F5DE781E3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27" y="995080"/>
                <a:ext cx="1248803" cy="6662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F2B02067-077C-4E29-80B1-154CBFE522C5}"/>
                  </a:ext>
                </a:extLst>
              </p:cNvPr>
              <p:cNvSpPr/>
              <p:nvPr/>
            </p:nvSpPr>
            <p:spPr>
              <a:xfrm>
                <a:off x="3549745" y="1818486"/>
                <a:ext cx="123918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F2B02067-077C-4E29-80B1-154CBFE52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745" y="1818486"/>
                <a:ext cx="1239185" cy="391261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E7712AF2-E6BE-4350-ADD1-C9690BDC7281}"/>
                  </a:ext>
                </a:extLst>
              </p:cNvPr>
              <p:cNvSpPr/>
              <p:nvPr/>
            </p:nvSpPr>
            <p:spPr>
              <a:xfrm>
                <a:off x="5138282" y="962209"/>
                <a:ext cx="640329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it-IT" dirty="0"/>
                        <m:t> 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E7712AF2-E6BE-4350-ADD1-C9690BDC7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282" y="962209"/>
                <a:ext cx="6403291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2DD38589-9885-4055-B72A-2E287AF713EB}"/>
                  </a:ext>
                </a:extLst>
              </p:cNvPr>
              <p:cNvSpPr/>
              <p:nvPr/>
            </p:nvSpPr>
            <p:spPr>
              <a:xfrm>
                <a:off x="2606050" y="3118825"/>
                <a:ext cx="1488934" cy="6737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2DD38589-9885-4055-B72A-2E287AF71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050" y="3118825"/>
                <a:ext cx="1488934" cy="6737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44A08B3B-AD6B-4C32-90C7-337A9209D74D}"/>
                  </a:ext>
                </a:extLst>
              </p:cNvPr>
              <p:cNvSpPr/>
              <p:nvPr/>
            </p:nvSpPr>
            <p:spPr>
              <a:xfrm>
                <a:off x="4868779" y="3118825"/>
                <a:ext cx="1634910" cy="6190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44A08B3B-AD6B-4C32-90C7-337A9209D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79" y="3118825"/>
                <a:ext cx="1634910" cy="6190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5D28ADD8-78F7-4224-9A39-0C88EEA68940}"/>
                  </a:ext>
                </a:extLst>
              </p:cNvPr>
              <p:cNvSpPr/>
              <p:nvPr/>
            </p:nvSpPr>
            <p:spPr>
              <a:xfrm>
                <a:off x="7532035" y="3118697"/>
                <a:ext cx="1499321" cy="6739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5D28ADD8-78F7-4224-9A39-0C88EEA68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035" y="3118697"/>
                <a:ext cx="1499321" cy="6739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30BF48D6-08C8-4B32-B27A-55BA6C7FA861}"/>
                  </a:ext>
                </a:extLst>
              </p:cNvPr>
              <p:cNvSpPr/>
              <p:nvPr/>
            </p:nvSpPr>
            <p:spPr>
              <a:xfrm>
                <a:off x="2606050" y="4436624"/>
                <a:ext cx="2105063" cy="4029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𝑟𝑜𝑡</m:t>
                    </m:r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30BF48D6-08C8-4B32-B27A-55BA6C7FA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050" y="4436624"/>
                <a:ext cx="2105063" cy="4029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04406AE3-5DC9-47DD-85B4-99A727C80306}"/>
              </a:ext>
            </a:extLst>
          </p:cNvPr>
          <p:cNvSpPr/>
          <p:nvPr/>
        </p:nvSpPr>
        <p:spPr>
          <a:xfrm>
            <a:off x="5291447" y="4511868"/>
            <a:ext cx="926767" cy="252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70ED53C-8A5B-4E0D-83EA-BFEB81806F22}"/>
              </a:ext>
            </a:extLst>
          </p:cNvPr>
          <p:cNvSpPr txBox="1"/>
          <p:nvPr/>
        </p:nvSpPr>
        <p:spPr>
          <a:xfrm>
            <a:off x="6218214" y="4314922"/>
            <a:ext cx="2627643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CAMPO ELETTRICO È IRROTAZIONALE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C24AFC6-FF1A-4AA8-91F6-6F02B52BE653}"/>
              </a:ext>
            </a:extLst>
          </p:cNvPr>
          <p:cNvSpPr txBox="1"/>
          <p:nvPr/>
        </p:nvSpPr>
        <p:spPr>
          <a:xfrm>
            <a:off x="201287" y="5051895"/>
            <a:ext cx="10879534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SUGGERIMENTO:</a:t>
            </a:r>
          </a:p>
          <a:p>
            <a:r>
              <a:rPr lang="it-IT" dirty="0"/>
              <a:t>Pag. 59 del libro di testo tutti gli operatori espressi nei vari sistemi di coordinate (cartesiane, cilindriche, polari)</a:t>
            </a:r>
          </a:p>
          <a:p>
            <a:endParaRPr lang="it-IT" dirty="0"/>
          </a:p>
          <a:p>
            <a:r>
              <a:rPr lang="it-IT" dirty="0"/>
              <a:t>PER IL CAMPO ELETTRICO ED IL POTENZIALE NEL VUOTO È TUTTO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0E0F9F-23C3-4070-BAB8-611FAC746C07}"/>
              </a:ext>
            </a:extLst>
          </p:cNvPr>
          <p:cNvSpPr txBox="1"/>
          <p:nvPr/>
        </p:nvSpPr>
        <p:spPr>
          <a:xfrm>
            <a:off x="2494288" y="2471323"/>
            <a:ext cx="443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 perché sia uguale a zero dobbiamo avere:</a:t>
            </a: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1A7AC592-4549-4A1E-873F-7AE0C44800DD}"/>
              </a:ext>
            </a:extLst>
          </p:cNvPr>
          <p:cNvSpPr/>
          <p:nvPr/>
        </p:nvSpPr>
        <p:spPr>
          <a:xfrm>
            <a:off x="1215899" y="4511868"/>
            <a:ext cx="926767" cy="252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90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51D2B28-A7A8-4292-8664-55150A364E84}"/>
              </a:ext>
            </a:extLst>
          </p:cNvPr>
          <p:cNvSpPr/>
          <p:nvPr/>
        </p:nvSpPr>
        <p:spPr>
          <a:xfrm>
            <a:off x="4058260" y="90970"/>
            <a:ext cx="3329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" panose="020B0604020104020204" pitchFamily="34" charset="0"/>
              </a:rPr>
              <a:t>Conduttori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0726C6-B9AB-47DE-BB49-E52D4CF63333}"/>
              </a:ext>
            </a:extLst>
          </p:cNvPr>
          <p:cNvSpPr txBox="1"/>
          <p:nvPr/>
        </p:nvSpPr>
        <p:spPr>
          <a:xfrm>
            <a:off x="1279865" y="1136700"/>
            <a:ext cx="8886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" panose="020B0604020104020204" pitchFamily="34" charset="0"/>
              </a:rPr>
              <a:t>Un conduttore è un oggetto indeformabile contenente al suo interno elettroni liberi di muoversi</a:t>
            </a:r>
          </a:p>
          <a:p>
            <a:endParaRPr lang="it-IT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" panose="020B0604020104020204" pitchFamily="34" charset="0"/>
              </a:rPr>
              <a:t>Gli elettroni si muovono se soggetti ad un campo elettrico</a:t>
            </a:r>
          </a:p>
          <a:p>
            <a:endParaRPr lang="it-IT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Abadi" panose="020B0604020104020204" pitchFamily="34" charset="0"/>
              </a:rPr>
              <a:t>In elettrostatica consideriamo sempre, per ipotesi, situazioni in cui le grandezze fisiche sono costanti nel tempo. Questo vuol dire che anche le distribuzioni di carica sono costanti nel tempo e poiché gli elettroni se sottoposti ad un campo elettrico si muovono questo implica che in elettrostatica il campo interno ad un conduttore deve essere nullo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742E4B2-B244-4C3D-AB3C-77C1A26CFED5}"/>
              </a:ext>
            </a:extLst>
          </p:cNvPr>
          <p:cNvCxnSpPr/>
          <p:nvPr/>
        </p:nvCxnSpPr>
        <p:spPr>
          <a:xfrm>
            <a:off x="2306320" y="4338320"/>
            <a:ext cx="0" cy="1513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1E2D550-A7F3-4E26-9F23-D81421BC5D36}"/>
              </a:ext>
            </a:extLst>
          </p:cNvPr>
          <p:cNvCxnSpPr/>
          <p:nvPr/>
        </p:nvCxnSpPr>
        <p:spPr>
          <a:xfrm>
            <a:off x="3830320" y="4338320"/>
            <a:ext cx="0" cy="1513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BE2F21F-1D3C-4907-8668-1A21F59B0472}"/>
              </a:ext>
            </a:extLst>
          </p:cNvPr>
          <p:cNvCxnSpPr/>
          <p:nvPr/>
        </p:nvCxnSpPr>
        <p:spPr>
          <a:xfrm>
            <a:off x="2296160" y="5679440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C444939-88AC-4E9C-9298-F0620E6E9FD2}"/>
              </a:ext>
            </a:extLst>
          </p:cNvPr>
          <p:cNvCxnSpPr/>
          <p:nvPr/>
        </p:nvCxnSpPr>
        <p:spPr>
          <a:xfrm>
            <a:off x="2306320" y="5405120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D37EC01-D0F4-427F-B1F9-50BC9ACE00AC}"/>
              </a:ext>
            </a:extLst>
          </p:cNvPr>
          <p:cNvCxnSpPr/>
          <p:nvPr/>
        </p:nvCxnSpPr>
        <p:spPr>
          <a:xfrm>
            <a:off x="2306320" y="5125720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1BBBAF-0AE9-40FC-934C-B56136C0C118}"/>
              </a:ext>
            </a:extLst>
          </p:cNvPr>
          <p:cNvCxnSpPr/>
          <p:nvPr/>
        </p:nvCxnSpPr>
        <p:spPr>
          <a:xfrm>
            <a:off x="2296160" y="4846320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DB77423-2DB2-4EBD-8D36-071E2435245D}"/>
              </a:ext>
            </a:extLst>
          </p:cNvPr>
          <p:cNvCxnSpPr/>
          <p:nvPr/>
        </p:nvCxnSpPr>
        <p:spPr>
          <a:xfrm>
            <a:off x="2306320" y="4551680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2BC0089-6825-4FEE-9749-69C033D6970A}"/>
              </a:ext>
            </a:extLst>
          </p:cNvPr>
          <p:cNvSpPr txBox="1"/>
          <p:nvPr/>
        </p:nvSpPr>
        <p:spPr>
          <a:xfrm>
            <a:off x="2286000" y="4248557"/>
            <a:ext cx="300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  <a:p>
            <a:r>
              <a:rPr lang="it-IT" dirty="0"/>
              <a:t>+</a:t>
            </a:r>
          </a:p>
          <a:p>
            <a:r>
              <a:rPr lang="it-IT" dirty="0"/>
              <a:t>+</a:t>
            </a:r>
          </a:p>
          <a:p>
            <a:r>
              <a:rPr lang="it-IT" dirty="0"/>
              <a:t>+</a:t>
            </a:r>
          </a:p>
          <a:p>
            <a:r>
              <a:rPr lang="it-IT" dirty="0"/>
              <a:t>+</a:t>
            </a:r>
          </a:p>
          <a:p>
            <a:r>
              <a:rPr lang="it-IT" dirty="0"/>
              <a:t>+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8EB8926-8AB4-4E83-95F2-69A29954D99F}"/>
              </a:ext>
            </a:extLst>
          </p:cNvPr>
          <p:cNvSpPr txBox="1"/>
          <p:nvPr/>
        </p:nvSpPr>
        <p:spPr>
          <a:xfrm>
            <a:off x="2026559" y="4248557"/>
            <a:ext cx="300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  <a:p>
            <a:r>
              <a:rPr lang="it-IT" dirty="0"/>
              <a:t>+</a:t>
            </a:r>
          </a:p>
          <a:p>
            <a:r>
              <a:rPr lang="it-IT" dirty="0"/>
              <a:t>+</a:t>
            </a:r>
          </a:p>
          <a:p>
            <a:r>
              <a:rPr lang="it-IT" dirty="0"/>
              <a:t>+</a:t>
            </a:r>
          </a:p>
          <a:p>
            <a:r>
              <a:rPr lang="it-IT" dirty="0"/>
              <a:t>+</a:t>
            </a:r>
          </a:p>
          <a:p>
            <a:r>
              <a:rPr lang="it-IT" dirty="0"/>
              <a:t>+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E759DC-62CB-4963-BFFF-53370CDC0AEE}"/>
              </a:ext>
            </a:extLst>
          </p:cNvPr>
          <p:cNvSpPr txBox="1"/>
          <p:nvPr/>
        </p:nvSpPr>
        <p:spPr>
          <a:xfrm>
            <a:off x="3585282" y="4248557"/>
            <a:ext cx="2551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</a:t>
            </a:r>
          </a:p>
          <a:p>
            <a:r>
              <a:rPr lang="it-IT" dirty="0"/>
              <a:t>-</a:t>
            </a:r>
          </a:p>
          <a:p>
            <a:r>
              <a:rPr lang="it-IT" dirty="0"/>
              <a:t>-</a:t>
            </a:r>
          </a:p>
          <a:p>
            <a:r>
              <a:rPr lang="it-IT" dirty="0"/>
              <a:t>-</a:t>
            </a:r>
          </a:p>
          <a:p>
            <a:r>
              <a:rPr lang="it-IT" dirty="0"/>
              <a:t>-</a:t>
            </a:r>
          </a:p>
          <a:p>
            <a:r>
              <a:rPr lang="it-IT" dirty="0"/>
              <a:t>-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9B129ED-2490-4B54-BE1B-6A1F43AE5FB4}"/>
              </a:ext>
            </a:extLst>
          </p:cNvPr>
          <p:cNvSpPr txBox="1"/>
          <p:nvPr/>
        </p:nvSpPr>
        <p:spPr>
          <a:xfrm>
            <a:off x="3797322" y="4248557"/>
            <a:ext cx="2551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</a:t>
            </a:r>
          </a:p>
          <a:p>
            <a:r>
              <a:rPr lang="it-IT" dirty="0"/>
              <a:t>-</a:t>
            </a:r>
          </a:p>
          <a:p>
            <a:r>
              <a:rPr lang="it-IT" dirty="0"/>
              <a:t>-</a:t>
            </a:r>
          </a:p>
          <a:p>
            <a:r>
              <a:rPr lang="it-IT" dirty="0"/>
              <a:t>-</a:t>
            </a:r>
          </a:p>
          <a:p>
            <a:r>
              <a:rPr lang="it-IT" dirty="0"/>
              <a:t>-</a:t>
            </a:r>
          </a:p>
          <a:p>
            <a:r>
              <a:rPr lang="it-IT" dirty="0"/>
              <a:t>-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8B6DF6D-0042-44CC-8BCD-662DD62533C8}"/>
              </a:ext>
            </a:extLst>
          </p:cNvPr>
          <p:cNvSpPr txBox="1"/>
          <p:nvPr/>
        </p:nvSpPr>
        <p:spPr>
          <a:xfrm>
            <a:off x="2925481" y="54974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&gt;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F8B087B-C47D-40E0-93FD-B7D58254EA14}"/>
              </a:ext>
            </a:extLst>
          </p:cNvPr>
          <p:cNvSpPr txBox="1"/>
          <p:nvPr/>
        </p:nvSpPr>
        <p:spPr>
          <a:xfrm>
            <a:off x="2945801" y="52204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&gt;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F3B339-E7A5-4E60-8144-F325A63CB02E}"/>
              </a:ext>
            </a:extLst>
          </p:cNvPr>
          <p:cNvSpPr txBox="1"/>
          <p:nvPr/>
        </p:nvSpPr>
        <p:spPr>
          <a:xfrm>
            <a:off x="2935641" y="49374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&gt;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A244C97-5D19-476F-B5FB-AA71FB8C2D69}"/>
              </a:ext>
            </a:extLst>
          </p:cNvPr>
          <p:cNvSpPr txBox="1"/>
          <p:nvPr/>
        </p:nvSpPr>
        <p:spPr>
          <a:xfrm>
            <a:off x="2935641" y="46545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&gt;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7EBA252-DA6B-4E6D-84B5-930CA87764E7}"/>
              </a:ext>
            </a:extLst>
          </p:cNvPr>
          <p:cNvSpPr txBox="1"/>
          <p:nvPr/>
        </p:nvSpPr>
        <p:spPr>
          <a:xfrm>
            <a:off x="2935641" y="4357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2F17C7C-CE5F-4265-A4D5-98368200F6AF}"/>
                  </a:ext>
                </a:extLst>
              </p:cNvPr>
              <p:cNvSpPr txBox="1"/>
              <p:nvPr/>
            </p:nvSpPr>
            <p:spPr>
              <a:xfrm>
                <a:off x="2123160" y="5907871"/>
                <a:ext cx="366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2F17C7C-CE5F-4265-A4D5-98368200F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160" y="5907871"/>
                <a:ext cx="366319" cy="276999"/>
              </a:xfrm>
              <a:prstGeom prst="rect">
                <a:avLst/>
              </a:prstGeom>
              <a:blipFill>
                <a:blip r:embed="rId2"/>
                <a:stretch>
                  <a:fillRect l="-13333" r="-8333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6131AD6-B044-4456-95A1-42BCF04C1532}"/>
                  </a:ext>
                </a:extLst>
              </p:cNvPr>
              <p:cNvSpPr txBox="1"/>
              <p:nvPr/>
            </p:nvSpPr>
            <p:spPr>
              <a:xfrm>
                <a:off x="3647160" y="5907871"/>
                <a:ext cx="366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6131AD6-B044-4456-95A1-42BCF04C1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160" y="5907871"/>
                <a:ext cx="366319" cy="276999"/>
              </a:xfrm>
              <a:prstGeom prst="rect">
                <a:avLst/>
              </a:prstGeom>
              <a:blipFill>
                <a:blip r:embed="rId3"/>
                <a:stretch>
                  <a:fillRect l="-3333" r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C51EA9C-12CE-41FC-8052-8470E533E606}"/>
                  </a:ext>
                </a:extLst>
              </p:cNvPr>
              <p:cNvSpPr txBox="1"/>
              <p:nvPr/>
            </p:nvSpPr>
            <p:spPr>
              <a:xfrm>
                <a:off x="2982577" y="3854690"/>
                <a:ext cx="20621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C51EA9C-12CE-41FC-8052-8470E533E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577" y="3854690"/>
                <a:ext cx="206210" cy="310598"/>
              </a:xfrm>
              <a:prstGeom prst="rect">
                <a:avLst/>
              </a:prstGeom>
              <a:blipFill>
                <a:blip r:embed="rId4"/>
                <a:stretch>
                  <a:fillRect l="-26471" r="-23529"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C404C19A-6373-4CDD-AF90-563B023D168B}"/>
              </a:ext>
            </a:extLst>
          </p:cNvPr>
          <p:cNvSpPr txBox="1"/>
          <p:nvPr/>
        </p:nvSpPr>
        <p:spPr>
          <a:xfrm>
            <a:off x="1454504" y="489014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(a)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93469497-6CE5-4F6C-A918-866CA044789B}"/>
              </a:ext>
            </a:extLst>
          </p:cNvPr>
          <p:cNvGrpSpPr/>
          <p:nvPr/>
        </p:nvGrpSpPr>
        <p:grpSpPr>
          <a:xfrm>
            <a:off x="5946255" y="4121422"/>
            <a:ext cx="3056960" cy="2090331"/>
            <a:chOff x="6454197" y="4277360"/>
            <a:chExt cx="3056960" cy="2090331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BBB89CC-E1C8-4CF2-B2AC-AE4F3AAA11CC}"/>
                </a:ext>
              </a:extLst>
            </p:cNvPr>
            <p:cNvSpPr/>
            <p:nvPr/>
          </p:nvSpPr>
          <p:spPr>
            <a:xfrm>
              <a:off x="7304763" y="4357440"/>
              <a:ext cx="1747520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B6762D73-08D1-493C-81EE-DA273CA77B9D}"/>
                </a:ext>
              </a:extLst>
            </p:cNvPr>
            <p:cNvSpPr/>
            <p:nvPr/>
          </p:nvSpPr>
          <p:spPr>
            <a:xfrm>
              <a:off x="7721048" y="477740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Arco 26">
              <a:extLst>
                <a:ext uri="{FF2B5EF4-FFF2-40B4-BE49-F238E27FC236}">
                  <a16:creationId xmlns:a16="http://schemas.microsoft.com/office/drawing/2014/main" id="{3F483DEB-9259-4BA6-94BB-4C14F44D7FFB}"/>
                </a:ext>
              </a:extLst>
            </p:cNvPr>
            <p:cNvSpPr/>
            <p:nvPr/>
          </p:nvSpPr>
          <p:spPr>
            <a:xfrm>
              <a:off x="6715760" y="4726772"/>
              <a:ext cx="1158239" cy="29707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Arco 27">
              <a:extLst>
                <a:ext uri="{FF2B5EF4-FFF2-40B4-BE49-F238E27FC236}">
                  <a16:creationId xmlns:a16="http://schemas.microsoft.com/office/drawing/2014/main" id="{0198B2E4-F4B9-44A6-BC50-6A79C833D7CF}"/>
                </a:ext>
              </a:extLst>
            </p:cNvPr>
            <p:cNvSpPr/>
            <p:nvPr/>
          </p:nvSpPr>
          <p:spPr>
            <a:xfrm rot="20417364">
              <a:off x="6925094" y="5018763"/>
              <a:ext cx="889455" cy="433738"/>
            </a:xfrm>
            <a:prstGeom prst="arc">
              <a:avLst>
                <a:gd name="adj1" fmla="val 16200000"/>
                <a:gd name="adj2" fmla="val 213458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Arco 28">
              <a:extLst>
                <a:ext uri="{FF2B5EF4-FFF2-40B4-BE49-F238E27FC236}">
                  <a16:creationId xmlns:a16="http://schemas.microsoft.com/office/drawing/2014/main" id="{E1787AE9-59B1-4828-B8BE-E1F32324F14F}"/>
                </a:ext>
              </a:extLst>
            </p:cNvPr>
            <p:cNvSpPr/>
            <p:nvPr/>
          </p:nvSpPr>
          <p:spPr>
            <a:xfrm rot="19218204">
              <a:off x="8169872" y="4836318"/>
              <a:ext cx="996346" cy="333769"/>
            </a:xfrm>
            <a:prstGeom prst="arc">
              <a:avLst>
                <a:gd name="adj1" fmla="val 15224703"/>
                <a:gd name="adj2" fmla="val 2155223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Arco 29">
              <a:extLst>
                <a:ext uri="{FF2B5EF4-FFF2-40B4-BE49-F238E27FC236}">
                  <a16:creationId xmlns:a16="http://schemas.microsoft.com/office/drawing/2014/main" id="{3758777A-DF79-4213-9F10-8131A05CE2BB}"/>
                </a:ext>
              </a:extLst>
            </p:cNvPr>
            <p:cNvSpPr/>
            <p:nvPr/>
          </p:nvSpPr>
          <p:spPr>
            <a:xfrm rot="8803623">
              <a:off x="7216893" y="5332499"/>
              <a:ext cx="1158239" cy="29707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Arco 30">
              <a:extLst>
                <a:ext uri="{FF2B5EF4-FFF2-40B4-BE49-F238E27FC236}">
                  <a16:creationId xmlns:a16="http://schemas.microsoft.com/office/drawing/2014/main" id="{D94E36A5-B705-4221-912F-48FB9E211A66}"/>
                </a:ext>
              </a:extLst>
            </p:cNvPr>
            <p:cNvSpPr/>
            <p:nvPr/>
          </p:nvSpPr>
          <p:spPr>
            <a:xfrm rot="8920619">
              <a:off x="7242294" y="5171855"/>
              <a:ext cx="956376" cy="32055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E9BF41B7-09A2-4E27-A60C-04210EA31399}"/>
                </a:ext>
              </a:extLst>
            </p:cNvPr>
            <p:cNvSpPr/>
            <p:nvPr/>
          </p:nvSpPr>
          <p:spPr>
            <a:xfrm>
              <a:off x="7284720" y="5242560"/>
              <a:ext cx="426720" cy="60960"/>
            </a:xfrm>
            <a:custGeom>
              <a:avLst/>
              <a:gdLst>
                <a:gd name="connsiteX0" fmla="*/ 0 w 426720"/>
                <a:gd name="connsiteY0" fmla="*/ 60960 h 60960"/>
                <a:gd name="connsiteX1" fmla="*/ 426720 w 426720"/>
                <a:gd name="connsiteY1" fmla="*/ 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720" h="60960">
                  <a:moveTo>
                    <a:pt x="0" y="60960"/>
                  </a:moveTo>
                  <a:lnTo>
                    <a:pt x="426720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Arco 33">
              <a:extLst>
                <a:ext uri="{FF2B5EF4-FFF2-40B4-BE49-F238E27FC236}">
                  <a16:creationId xmlns:a16="http://schemas.microsoft.com/office/drawing/2014/main" id="{CA2327E2-BA4D-4F6B-ACA8-7FC1BB3323C9}"/>
                </a:ext>
              </a:extLst>
            </p:cNvPr>
            <p:cNvSpPr/>
            <p:nvPr/>
          </p:nvSpPr>
          <p:spPr>
            <a:xfrm rot="20417364">
              <a:off x="8206523" y="4996225"/>
              <a:ext cx="889455" cy="433738"/>
            </a:xfrm>
            <a:prstGeom prst="arc">
              <a:avLst>
                <a:gd name="adj1" fmla="val 16200000"/>
                <a:gd name="adj2" fmla="val 213458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Arco 34">
              <a:extLst>
                <a:ext uri="{FF2B5EF4-FFF2-40B4-BE49-F238E27FC236}">
                  <a16:creationId xmlns:a16="http://schemas.microsoft.com/office/drawing/2014/main" id="{4109D41F-675D-4E97-99D7-B767B2E175AB}"/>
                </a:ext>
              </a:extLst>
            </p:cNvPr>
            <p:cNvSpPr/>
            <p:nvPr/>
          </p:nvSpPr>
          <p:spPr>
            <a:xfrm rot="9916473">
              <a:off x="8549065" y="5079528"/>
              <a:ext cx="889455" cy="433738"/>
            </a:xfrm>
            <a:prstGeom prst="arc">
              <a:avLst>
                <a:gd name="adj1" fmla="val 16200000"/>
                <a:gd name="adj2" fmla="val 213458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Arco 36">
              <a:extLst>
                <a:ext uri="{FF2B5EF4-FFF2-40B4-BE49-F238E27FC236}">
                  <a16:creationId xmlns:a16="http://schemas.microsoft.com/office/drawing/2014/main" id="{DC37865B-AA6A-4EB2-A1D3-59DECED21141}"/>
                </a:ext>
              </a:extLst>
            </p:cNvPr>
            <p:cNvSpPr/>
            <p:nvPr/>
          </p:nvSpPr>
          <p:spPr>
            <a:xfrm rot="9951864">
              <a:off x="8425916" y="5198643"/>
              <a:ext cx="1085241" cy="496421"/>
            </a:xfrm>
            <a:prstGeom prst="arc">
              <a:avLst>
                <a:gd name="adj1" fmla="val 16200000"/>
                <a:gd name="adj2" fmla="val 213458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1636C830-38F6-4DD2-81B5-C54E57A38A10}"/>
                </a:ext>
              </a:extLst>
            </p:cNvPr>
            <p:cNvSpPr/>
            <p:nvPr/>
          </p:nvSpPr>
          <p:spPr>
            <a:xfrm>
              <a:off x="8611823" y="5189974"/>
              <a:ext cx="426720" cy="60960"/>
            </a:xfrm>
            <a:custGeom>
              <a:avLst/>
              <a:gdLst>
                <a:gd name="connsiteX0" fmla="*/ 0 w 426720"/>
                <a:gd name="connsiteY0" fmla="*/ 60960 h 60960"/>
                <a:gd name="connsiteX1" fmla="*/ 426720 w 426720"/>
                <a:gd name="connsiteY1" fmla="*/ 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720" h="60960">
                  <a:moveTo>
                    <a:pt x="0" y="60960"/>
                  </a:moveTo>
                  <a:lnTo>
                    <a:pt x="426720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79E4A144-A659-430F-B7A4-1FABD4685D49}"/>
                </a:ext>
              </a:extLst>
            </p:cNvPr>
            <p:cNvSpPr txBox="1"/>
            <p:nvPr/>
          </p:nvSpPr>
          <p:spPr>
            <a:xfrm>
              <a:off x="7260904" y="4292044"/>
              <a:ext cx="30008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  <a:p>
              <a:r>
                <a:rPr lang="it-IT" dirty="0"/>
                <a:t>+</a:t>
              </a:r>
            </a:p>
            <a:p>
              <a:r>
                <a:rPr lang="it-IT" dirty="0"/>
                <a:t>+</a:t>
              </a:r>
            </a:p>
            <a:p>
              <a:r>
                <a:rPr lang="it-IT" dirty="0"/>
                <a:t>+</a:t>
              </a:r>
            </a:p>
            <a:p>
              <a:r>
                <a:rPr lang="it-IT" dirty="0"/>
                <a:t>+</a:t>
              </a:r>
            </a:p>
            <a:p>
              <a:r>
                <a:rPr lang="it-IT" dirty="0"/>
                <a:t>+</a:t>
              </a: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7E2F5585-B071-4AAA-95CD-683D7D3FB555}"/>
                </a:ext>
              </a:extLst>
            </p:cNvPr>
            <p:cNvSpPr txBox="1"/>
            <p:nvPr/>
          </p:nvSpPr>
          <p:spPr>
            <a:xfrm>
              <a:off x="7015218" y="4277360"/>
              <a:ext cx="30008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  <a:p>
              <a:r>
                <a:rPr lang="it-IT" dirty="0"/>
                <a:t>+</a:t>
              </a:r>
            </a:p>
            <a:p>
              <a:r>
                <a:rPr lang="it-IT" dirty="0"/>
                <a:t>+</a:t>
              </a:r>
            </a:p>
            <a:p>
              <a:r>
                <a:rPr lang="it-IT" dirty="0"/>
                <a:t>+</a:t>
              </a:r>
            </a:p>
            <a:p>
              <a:r>
                <a:rPr lang="it-IT" dirty="0"/>
                <a:t>+</a:t>
              </a:r>
            </a:p>
            <a:p>
              <a:r>
                <a:rPr lang="it-IT" dirty="0"/>
                <a:t>+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8742917A-E6BE-4C07-A245-9F31FF8E0FD7}"/>
                </a:ext>
              </a:extLst>
            </p:cNvPr>
            <p:cNvSpPr txBox="1"/>
            <p:nvPr/>
          </p:nvSpPr>
          <p:spPr>
            <a:xfrm>
              <a:off x="9029571" y="4277360"/>
              <a:ext cx="25519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-</a:t>
              </a:r>
            </a:p>
            <a:p>
              <a:r>
                <a:rPr lang="it-IT" dirty="0"/>
                <a:t>-</a:t>
              </a:r>
            </a:p>
            <a:p>
              <a:r>
                <a:rPr lang="it-IT" dirty="0"/>
                <a:t>-</a:t>
              </a:r>
            </a:p>
            <a:p>
              <a:r>
                <a:rPr lang="it-IT" dirty="0"/>
                <a:t>-</a:t>
              </a:r>
            </a:p>
            <a:p>
              <a:r>
                <a:rPr lang="it-IT" dirty="0"/>
                <a:t>-</a:t>
              </a:r>
            </a:p>
            <a:p>
              <a:r>
                <a:rPr lang="it-IT" dirty="0"/>
                <a:t>-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C009F3FA-30C8-4841-9F10-DAF8733B08F7}"/>
                </a:ext>
              </a:extLst>
            </p:cNvPr>
            <p:cNvSpPr txBox="1"/>
            <p:nvPr/>
          </p:nvSpPr>
          <p:spPr>
            <a:xfrm>
              <a:off x="8796329" y="4277360"/>
              <a:ext cx="25519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-</a:t>
              </a:r>
            </a:p>
            <a:p>
              <a:r>
                <a:rPr lang="it-IT" dirty="0"/>
                <a:t>-</a:t>
              </a:r>
            </a:p>
            <a:p>
              <a:r>
                <a:rPr lang="it-IT" dirty="0"/>
                <a:t>-</a:t>
              </a:r>
            </a:p>
            <a:p>
              <a:r>
                <a:rPr lang="it-IT" dirty="0"/>
                <a:t>-</a:t>
              </a:r>
            </a:p>
            <a:p>
              <a:r>
                <a:rPr lang="it-IT" dirty="0"/>
                <a:t>-</a:t>
              </a:r>
            </a:p>
            <a:p>
              <a:r>
                <a:rPr lang="it-IT" dirty="0"/>
                <a:t>-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2DCE283B-0102-4187-85AF-2252626053D8}"/>
                </a:ext>
              </a:extLst>
            </p:cNvPr>
            <p:cNvSpPr txBox="1"/>
            <p:nvPr/>
          </p:nvSpPr>
          <p:spPr>
            <a:xfrm>
              <a:off x="7482365" y="45585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&gt;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06930A54-A22F-4A77-8DF4-C74F949C4DF4}"/>
                </a:ext>
              </a:extLst>
            </p:cNvPr>
            <p:cNvSpPr txBox="1"/>
            <p:nvPr/>
          </p:nvSpPr>
          <p:spPr>
            <a:xfrm>
              <a:off x="7388355" y="4799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&gt;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48A54157-604F-4394-B16D-3AE95FD2F074}"/>
                </a:ext>
              </a:extLst>
            </p:cNvPr>
            <p:cNvSpPr txBox="1"/>
            <p:nvPr/>
          </p:nvSpPr>
          <p:spPr>
            <a:xfrm>
              <a:off x="7385125" y="50748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&gt;</a:t>
              </a:r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278CC42F-6521-4124-ACE7-2421EA141533}"/>
                </a:ext>
              </a:extLst>
            </p:cNvPr>
            <p:cNvSpPr txBox="1"/>
            <p:nvPr/>
          </p:nvSpPr>
          <p:spPr>
            <a:xfrm rot="19585516">
              <a:off x="8616616" y="45379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&gt;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A1296076-99B3-4AA7-8F2C-13C39BFBC120}"/>
                </a:ext>
              </a:extLst>
            </p:cNvPr>
            <p:cNvSpPr txBox="1"/>
            <p:nvPr/>
          </p:nvSpPr>
          <p:spPr>
            <a:xfrm rot="19940398">
              <a:off x="7482365" y="55629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&gt;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43C9BFEF-311E-4C3A-B62A-BD53CFC3DA45}"/>
                </a:ext>
              </a:extLst>
            </p:cNvPr>
            <p:cNvSpPr txBox="1"/>
            <p:nvPr/>
          </p:nvSpPr>
          <p:spPr>
            <a:xfrm rot="21051255">
              <a:off x="7463135" y="53670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&gt;</a:t>
              </a: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20EECE2E-9E5E-4B57-B281-467A39EED78C}"/>
                </a:ext>
              </a:extLst>
            </p:cNvPr>
            <p:cNvSpPr txBox="1"/>
            <p:nvPr/>
          </p:nvSpPr>
          <p:spPr>
            <a:xfrm rot="20462675">
              <a:off x="8598276" y="47729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&gt;</a:t>
              </a:r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9C4767E6-6A67-48BA-9781-8BB15F67765B}"/>
                </a:ext>
              </a:extLst>
            </p:cNvPr>
            <p:cNvSpPr txBox="1"/>
            <p:nvPr/>
          </p:nvSpPr>
          <p:spPr>
            <a:xfrm rot="21358807">
              <a:off x="8639543" y="50276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&gt;</a:t>
              </a: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76D5DA85-48BE-4534-8F0C-E2ECD0D60CED}"/>
                </a:ext>
              </a:extLst>
            </p:cNvPr>
            <p:cNvSpPr txBox="1"/>
            <p:nvPr/>
          </p:nvSpPr>
          <p:spPr>
            <a:xfrm rot="21409549">
              <a:off x="8655545" y="53428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&gt;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021EA019-1853-49BF-9157-19E3FB579F86}"/>
                </a:ext>
              </a:extLst>
            </p:cNvPr>
            <p:cNvSpPr txBox="1"/>
            <p:nvPr/>
          </p:nvSpPr>
          <p:spPr>
            <a:xfrm rot="1727529">
              <a:off x="8391970" y="54860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&gt;</a:t>
              </a:r>
            </a:p>
          </p:txBody>
        </p:sp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90CAD207-285C-43BC-8A54-F26A0B23F9A8}"/>
                </a:ext>
              </a:extLst>
            </p:cNvPr>
            <p:cNvGrpSpPr/>
            <p:nvPr/>
          </p:nvGrpSpPr>
          <p:grpSpPr>
            <a:xfrm flipH="1">
              <a:off x="8149043" y="4696065"/>
              <a:ext cx="649538" cy="1021573"/>
              <a:chOff x="7684071" y="4702701"/>
              <a:chExt cx="523350" cy="1021573"/>
            </a:xfrm>
          </p:grpSpPr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39D9702-F2C4-4214-AD89-EEA92E7CD7B0}"/>
                  </a:ext>
                </a:extLst>
              </p:cNvPr>
              <p:cNvSpPr txBox="1"/>
              <p:nvPr/>
            </p:nvSpPr>
            <p:spPr>
              <a:xfrm>
                <a:off x="7907339" y="470270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+</a:t>
                </a:r>
              </a:p>
            </p:txBody>
          </p: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E98BEA6A-B1E8-4F0E-9796-46E9E7C17B47}"/>
                  </a:ext>
                </a:extLst>
              </p:cNvPr>
              <p:cNvSpPr txBox="1"/>
              <p:nvPr/>
            </p:nvSpPr>
            <p:spPr>
              <a:xfrm>
                <a:off x="7773201" y="485494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+</a:t>
                </a:r>
              </a:p>
            </p:txBody>
          </p: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D9182687-0210-4D35-A5B3-3FB579864B47}"/>
                  </a:ext>
                </a:extLst>
              </p:cNvPr>
              <p:cNvSpPr txBox="1"/>
              <p:nvPr/>
            </p:nvSpPr>
            <p:spPr>
              <a:xfrm>
                <a:off x="7684071" y="504897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+</a:t>
                </a:r>
              </a:p>
            </p:txBody>
          </p:sp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289555B4-8513-421E-B006-F512D5751A68}"/>
                  </a:ext>
                </a:extLst>
              </p:cNvPr>
              <p:cNvSpPr txBox="1"/>
              <p:nvPr/>
            </p:nvSpPr>
            <p:spPr>
              <a:xfrm>
                <a:off x="7765323" y="524057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+</a:t>
                </a:r>
              </a:p>
            </p:txBody>
          </p:sp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DB24D10E-291D-49F5-B1A6-5B719C03D048}"/>
                  </a:ext>
                </a:extLst>
              </p:cNvPr>
              <p:cNvSpPr txBox="1"/>
              <p:nvPr/>
            </p:nvSpPr>
            <p:spPr>
              <a:xfrm>
                <a:off x="7866582" y="535494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+</a:t>
                </a:r>
              </a:p>
            </p:txBody>
          </p:sp>
        </p:grpSp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E66035E-CBCA-445C-8C2D-116DBF03C67B}"/>
                </a:ext>
              </a:extLst>
            </p:cNvPr>
            <p:cNvGrpSpPr/>
            <p:nvPr/>
          </p:nvGrpSpPr>
          <p:grpSpPr>
            <a:xfrm flipH="1">
              <a:off x="7692701" y="4704309"/>
              <a:ext cx="464687" cy="1048750"/>
              <a:chOff x="8189380" y="4702725"/>
              <a:chExt cx="471363" cy="1048750"/>
            </a:xfrm>
          </p:grpSpPr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15FE85C7-E0DD-495C-B50A-ED6B17436199}"/>
                  </a:ext>
                </a:extLst>
              </p:cNvPr>
              <p:cNvSpPr txBox="1"/>
              <p:nvPr/>
            </p:nvSpPr>
            <p:spPr>
              <a:xfrm>
                <a:off x="8208674" y="4702725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-</a:t>
                </a:r>
              </a:p>
            </p:txBody>
          </p:sp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9BA2775C-351B-453C-95DE-B78AB8DE56F5}"/>
                  </a:ext>
                </a:extLst>
              </p:cNvPr>
              <p:cNvSpPr txBox="1"/>
              <p:nvPr/>
            </p:nvSpPr>
            <p:spPr>
              <a:xfrm>
                <a:off x="8371161" y="4811732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-</a:t>
                </a:r>
              </a:p>
            </p:txBody>
          </p:sp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FAA71613-DA42-4CE2-B72A-ACAC58F1B294}"/>
                  </a:ext>
                </a:extLst>
              </p:cNvPr>
              <p:cNvSpPr txBox="1"/>
              <p:nvPr/>
            </p:nvSpPr>
            <p:spPr>
              <a:xfrm>
                <a:off x="8405545" y="4977415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-</a:t>
                </a:r>
              </a:p>
            </p:txBody>
          </p:sp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F3350E51-6E28-412C-BEB4-7DE8703CAEE0}"/>
                  </a:ext>
                </a:extLst>
              </p:cNvPr>
              <p:cNvSpPr txBox="1"/>
              <p:nvPr/>
            </p:nvSpPr>
            <p:spPr>
              <a:xfrm>
                <a:off x="8311730" y="5207519"/>
                <a:ext cx="291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-</a:t>
                </a:r>
              </a:p>
            </p:txBody>
          </p:sp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730BDF20-3D1E-4B0C-824C-79BBA5E35848}"/>
                  </a:ext>
                </a:extLst>
              </p:cNvPr>
              <p:cNvSpPr txBox="1"/>
              <p:nvPr/>
            </p:nvSpPr>
            <p:spPr>
              <a:xfrm>
                <a:off x="8189380" y="5382143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-</a:t>
                </a:r>
              </a:p>
            </p:txBody>
          </p:sp>
        </p:grp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CEAA2869-B42F-4461-9360-D304E9428CB0}"/>
                </a:ext>
              </a:extLst>
            </p:cNvPr>
            <p:cNvSpPr txBox="1"/>
            <p:nvPr/>
          </p:nvSpPr>
          <p:spPr>
            <a:xfrm>
              <a:off x="7904082" y="5055909"/>
              <a:ext cx="584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E=0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sellaDiTesto 64">
                  <a:extLst>
                    <a:ext uri="{FF2B5EF4-FFF2-40B4-BE49-F238E27FC236}">
                      <a16:creationId xmlns:a16="http://schemas.microsoft.com/office/drawing/2014/main" id="{77A5C4D6-E3A2-4889-A319-B39E67F8BE65}"/>
                    </a:ext>
                  </a:extLst>
                </p:cNvPr>
                <p:cNvSpPr txBox="1"/>
                <p:nvPr/>
              </p:nvSpPr>
              <p:spPr>
                <a:xfrm>
                  <a:off x="8846411" y="6070049"/>
                  <a:ext cx="366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5" name="CasellaDiTesto 64">
                  <a:extLst>
                    <a:ext uri="{FF2B5EF4-FFF2-40B4-BE49-F238E27FC236}">
                      <a16:creationId xmlns:a16="http://schemas.microsoft.com/office/drawing/2014/main" id="{77A5C4D6-E3A2-4889-A319-B39E67F8B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6411" y="6070049"/>
                  <a:ext cx="366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000" r="-8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asellaDiTesto 65">
                  <a:extLst>
                    <a:ext uri="{FF2B5EF4-FFF2-40B4-BE49-F238E27FC236}">
                      <a16:creationId xmlns:a16="http://schemas.microsoft.com/office/drawing/2014/main" id="{5F7EB81E-461F-4F48-B8A5-68DBB009AE43}"/>
                    </a:ext>
                  </a:extLst>
                </p:cNvPr>
                <p:cNvSpPr txBox="1"/>
                <p:nvPr/>
              </p:nvSpPr>
              <p:spPr>
                <a:xfrm>
                  <a:off x="7147361" y="6090692"/>
                  <a:ext cx="366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6" name="CasellaDiTesto 65">
                  <a:extLst>
                    <a:ext uri="{FF2B5EF4-FFF2-40B4-BE49-F238E27FC236}">
                      <a16:creationId xmlns:a16="http://schemas.microsoft.com/office/drawing/2014/main" id="{5F7EB81E-461F-4F48-B8A5-68DBB009A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361" y="6090692"/>
                  <a:ext cx="36631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333" r="-8333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622CA4C7-6377-4B33-BA05-3F8F869674BD}"/>
                </a:ext>
              </a:extLst>
            </p:cNvPr>
            <p:cNvSpPr txBox="1"/>
            <p:nvPr/>
          </p:nvSpPr>
          <p:spPr>
            <a:xfrm>
              <a:off x="6454197" y="4910574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Abadi" panose="020B0604020104020204" pitchFamily="34" charset="0"/>
                </a:rPr>
                <a:t>(b)</a:t>
              </a:r>
            </a:p>
          </p:txBody>
        </p:sp>
      </p:grp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DE82B69-C05E-40AB-B320-0D3CF4E64E0F}"/>
              </a:ext>
            </a:extLst>
          </p:cNvPr>
          <p:cNvSpPr txBox="1"/>
          <p:nvPr/>
        </p:nvSpPr>
        <p:spPr>
          <a:xfrm>
            <a:off x="9159695" y="4499167"/>
            <a:ext cx="2634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Dimostriamo che il campo</a:t>
            </a:r>
          </a:p>
          <a:p>
            <a:r>
              <a:rPr lang="it-IT" dirty="0"/>
              <a:t>è perpendicolare alla </a:t>
            </a:r>
          </a:p>
          <a:p>
            <a:r>
              <a:rPr lang="it-IT" dirty="0"/>
              <a:t>Superficie del conduttore</a:t>
            </a:r>
          </a:p>
        </p:txBody>
      </p:sp>
    </p:spTree>
    <p:extLst>
      <p:ext uri="{BB962C8B-B14F-4D97-AF65-F5344CB8AC3E}">
        <p14:creationId xmlns:p14="http://schemas.microsoft.com/office/powerpoint/2010/main" val="239874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67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9FA7448-2DD9-4BAD-BE71-B74F6178C311}"/>
              </a:ext>
            </a:extLst>
          </p:cNvPr>
          <p:cNvSpPr txBox="1"/>
          <p:nvPr/>
        </p:nvSpPr>
        <p:spPr>
          <a:xfrm>
            <a:off x="2087880" y="211926"/>
            <a:ext cx="8534400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/>
                </a:solidFill>
              </a:rPr>
              <a:t>CAMPO SULLA SUPERFICIE DI UN CONDUTTORE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BF2957-2333-4852-883B-C0C83E373A92}"/>
              </a:ext>
            </a:extLst>
          </p:cNvPr>
          <p:cNvSpPr txBox="1"/>
          <p:nvPr/>
        </p:nvSpPr>
        <p:spPr>
          <a:xfrm>
            <a:off x="411480" y="915212"/>
            <a:ext cx="110794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LA CONDIZIONE DI CONSERVATIVITÀ DEL CAMPO SI ESPRIME ATTRAVERSO LA SEGUENTE RELAZIONE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3C28F9-1E1B-4F8C-9C4C-1563A6639FE2}"/>
              </a:ext>
            </a:extLst>
          </p:cNvPr>
          <p:cNvSpPr txBox="1"/>
          <p:nvPr/>
        </p:nvSpPr>
        <p:spPr>
          <a:xfrm>
            <a:off x="2412303" y="1572848"/>
            <a:ext cx="69282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3143E44-5DB2-47FB-929A-8D003A5B509A}"/>
                  </a:ext>
                </a:extLst>
              </p:cNvPr>
              <p:cNvSpPr txBox="1"/>
              <p:nvPr/>
            </p:nvSpPr>
            <p:spPr>
              <a:xfrm>
                <a:off x="3368040" y="1533575"/>
                <a:ext cx="1109150" cy="56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grow m:val="on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1"/>
                              <m:aln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  <m:r>
                            <m:rPr>
                              <m:brk m:alnAt="1"/>
                              <m:aln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3143E44-5DB2-47FB-929A-8D003A5B5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040" y="1533575"/>
                <a:ext cx="1109150" cy="567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D83F76-BE17-416D-9F97-C15D079DFDD8}"/>
              </a:ext>
            </a:extLst>
          </p:cNvPr>
          <p:cNvSpPr txBox="1"/>
          <p:nvPr/>
        </p:nvSpPr>
        <p:spPr>
          <a:xfrm>
            <a:off x="5432927" y="1632833"/>
            <a:ext cx="419875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OVVERO LA CIRCUITAZIONE È NULLA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0DC15B-DD73-48A7-85EB-B8B85B3E5A78}"/>
              </a:ext>
            </a:extLst>
          </p:cNvPr>
          <p:cNvSpPr txBox="1"/>
          <p:nvPr/>
        </p:nvSpPr>
        <p:spPr>
          <a:xfrm>
            <a:off x="335853" y="2126625"/>
            <a:ext cx="975220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CONSIDERIAMO LA SUPERFICIE DI SEPARAZIONE TRA DUE MEZZI MATERIALI DIVERSI, 1 e 2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B32C02E-22C5-454D-BE42-47969CC54A2D}"/>
              </a:ext>
            </a:extLst>
          </p:cNvPr>
          <p:cNvGrpSpPr/>
          <p:nvPr/>
        </p:nvGrpSpPr>
        <p:grpSpPr>
          <a:xfrm>
            <a:off x="6355080" y="2694662"/>
            <a:ext cx="2627643" cy="1249256"/>
            <a:chOff x="6355080" y="2694662"/>
            <a:chExt cx="2627643" cy="1249256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8A9D9FB6-85F5-4A9E-80BC-F779AD3813F1}"/>
                </a:ext>
              </a:extLst>
            </p:cNvPr>
            <p:cNvSpPr txBox="1"/>
            <p:nvPr/>
          </p:nvSpPr>
          <p:spPr>
            <a:xfrm>
              <a:off x="6355080" y="2694662"/>
              <a:ext cx="2627643" cy="120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t-IT" dirty="0"/>
                <a:t>IN GENERALE PASSANDO DA 1 A 2 IL CAMPO ELETTRICO SUBISCE UNA DISCONTINUITÀ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75A5BBE5-6D12-43F3-9A8C-CFD9ADE01C3D}"/>
                    </a:ext>
                  </a:extLst>
                </p:cNvPr>
                <p:cNvSpPr txBox="1"/>
                <p:nvPr/>
              </p:nvSpPr>
              <p:spPr>
                <a:xfrm>
                  <a:off x="8053311" y="3633320"/>
                  <a:ext cx="827406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acc>
                          <m:accPr>
                            <m:chr m:val="⃗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75A5BBE5-6D12-43F3-9A8C-CFD9ADE01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311" y="3633320"/>
                  <a:ext cx="827406" cy="310598"/>
                </a:xfrm>
                <a:prstGeom prst="rect">
                  <a:avLst/>
                </a:prstGeom>
                <a:blipFill>
                  <a:blip r:embed="rId3"/>
                  <a:stretch>
                    <a:fillRect l="-5882" r="-2941" b="-156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E37108-AF91-4506-93BF-99C8B0DD324C}"/>
                  </a:ext>
                </a:extLst>
              </p:cNvPr>
              <p:cNvSpPr txBox="1"/>
              <p:nvPr/>
            </p:nvSpPr>
            <p:spPr>
              <a:xfrm>
                <a:off x="2765430" y="4418905"/>
                <a:ext cx="8192974" cy="12003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APPLICHIAMO LA </a:t>
                </a:r>
                <a:r>
                  <a:rPr lang="it-IT" b="1" dirty="0"/>
                  <a:t>(1)</a:t>
                </a:r>
                <a:r>
                  <a:rPr lang="it-IT" dirty="0"/>
                  <a:t> AD UN PERCORSO CHIUSO AVENTE </a:t>
                </a:r>
                <a14:m>
                  <m:oMath xmlns:m="http://schemas.openxmlformats.org/officeDocument/2006/math">
                    <m:r>
                      <a:rPr lang="it-IT" b="0" i="1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INFINITESIMO DI ORDINE SUPERIORE A </a:t>
                </a:r>
                <a:r>
                  <a:rPr lang="it-IT" i="1" dirty="0"/>
                  <a:t>dl</a:t>
                </a:r>
                <a:r>
                  <a:rPr lang="it-IT" dirty="0"/>
                  <a:t>. QUESTO VUOL DIRE CHE PER </a:t>
                </a:r>
                <a14:m>
                  <m:oMath xmlns:m="http://schemas.openxmlformats.org/officeDocument/2006/math">
                    <m:r>
                      <a:rPr lang="it-IT" b="0" i="1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→∅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IL CONTRIBUTO ALLA CIRCUITAZIONE DATO DA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it-IT" dirty="0"/>
                  <a:t> È TRASCURABILE 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E37108-AF91-4506-93BF-99C8B0DD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430" y="4418905"/>
                <a:ext cx="8192974" cy="1200329"/>
              </a:xfrm>
              <a:prstGeom prst="rect">
                <a:avLst/>
              </a:prstGeom>
              <a:blipFill>
                <a:blip r:embed="rId4"/>
                <a:stretch>
                  <a:fillRect l="-670" t="-30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BFBF8E1D-6F45-4357-94E2-E7A477484F2B}"/>
              </a:ext>
            </a:extLst>
          </p:cNvPr>
          <p:cNvSpPr/>
          <p:nvPr/>
        </p:nvSpPr>
        <p:spPr>
          <a:xfrm>
            <a:off x="3976832" y="5722450"/>
            <a:ext cx="456550" cy="241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508D254-F61F-4A45-AA91-18296B41FFC8}"/>
                  </a:ext>
                </a:extLst>
              </p:cNvPr>
              <p:cNvSpPr txBox="1"/>
              <p:nvPr/>
            </p:nvSpPr>
            <p:spPr>
              <a:xfrm>
                <a:off x="4650446" y="5666495"/>
                <a:ext cx="1704634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brk m:alnAt="1"/>
                        <m:aln/>
                      </m:rPr>
                      <a:rPr lang="it-IT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it-IT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m:rPr>
                        <m:brk m:alnAt="1"/>
                        <m:aln/>
                      </m:rPr>
                      <a:rPr lang="it-IT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508D254-F61F-4A45-AA91-18296B41F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46" y="5666495"/>
                <a:ext cx="1704634" cy="317972"/>
              </a:xfrm>
              <a:prstGeom prst="rect">
                <a:avLst/>
              </a:prstGeom>
              <a:blipFill>
                <a:blip r:embed="rId5"/>
                <a:stretch>
                  <a:fillRect l="-5000" t="-44231" r="-4286" b="-44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C9149A2-4D7C-4847-8C0D-B9042A92D86E}"/>
              </a:ext>
            </a:extLst>
          </p:cNvPr>
          <p:cNvSpPr txBox="1"/>
          <p:nvPr/>
        </p:nvSpPr>
        <p:spPr>
          <a:xfrm>
            <a:off x="6886091" y="5666495"/>
            <a:ext cx="116722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OVVERO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C4B3D19-3AF0-454E-A0DE-08B55E58F523}"/>
                  </a:ext>
                </a:extLst>
              </p:cNvPr>
              <p:cNvSpPr txBox="1"/>
              <p:nvPr/>
            </p:nvSpPr>
            <p:spPr>
              <a:xfrm>
                <a:off x="8557416" y="5686981"/>
                <a:ext cx="1773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C4B3D19-3AF0-454E-A0DE-08B55E58F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416" y="5686981"/>
                <a:ext cx="1773884" cy="276999"/>
              </a:xfrm>
              <a:prstGeom prst="rect">
                <a:avLst/>
              </a:prstGeom>
              <a:blipFill>
                <a:blip r:embed="rId6"/>
                <a:stretch>
                  <a:fillRect l="-4811" r="-4811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04E1F39A-3EC7-4424-B7A9-CAF9D4220D7B}"/>
              </a:ext>
            </a:extLst>
          </p:cNvPr>
          <p:cNvSpPr/>
          <p:nvPr/>
        </p:nvSpPr>
        <p:spPr>
          <a:xfrm>
            <a:off x="3762594" y="3077612"/>
            <a:ext cx="1632926" cy="1200329"/>
          </a:xfrm>
          <a:custGeom>
            <a:avLst/>
            <a:gdLst>
              <a:gd name="connsiteX0" fmla="*/ 0 w 1961804"/>
              <a:gd name="connsiteY0" fmla="*/ 1670858 h 1670858"/>
              <a:gd name="connsiteX1" fmla="*/ 99753 w 1961804"/>
              <a:gd name="connsiteY1" fmla="*/ 1421476 h 1670858"/>
              <a:gd name="connsiteX2" fmla="*/ 357448 w 1961804"/>
              <a:gd name="connsiteY2" fmla="*/ 972589 h 1670858"/>
              <a:gd name="connsiteX3" fmla="*/ 673331 w 1961804"/>
              <a:gd name="connsiteY3" fmla="*/ 573578 h 1670858"/>
              <a:gd name="connsiteX4" fmla="*/ 939339 w 1961804"/>
              <a:gd name="connsiteY4" fmla="*/ 349134 h 1670858"/>
              <a:gd name="connsiteX5" fmla="*/ 1305099 w 1961804"/>
              <a:gd name="connsiteY5" fmla="*/ 157942 h 1670858"/>
              <a:gd name="connsiteX6" fmla="*/ 1961804 w 1961804"/>
              <a:gd name="connsiteY6" fmla="*/ 0 h 16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1804" h="1670858">
                <a:moveTo>
                  <a:pt x="0" y="1670858"/>
                </a:moveTo>
                <a:cubicBezTo>
                  <a:pt x="20089" y="1604356"/>
                  <a:pt x="40178" y="1537854"/>
                  <a:pt x="99753" y="1421476"/>
                </a:cubicBezTo>
                <a:cubicBezTo>
                  <a:pt x="159328" y="1305098"/>
                  <a:pt x="261852" y="1113905"/>
                  <a:pt x="357448" y="972589"/>
                </a:cubicBezTo>
                <a:cubicBezTo>
                  <a:pt x="453044" y="831273"/>
                  <a:pt x="576349" y="677487"/>
                  <a:pt x="673331" y="573578"/>
                </a:cubicBezTo>
                <a:cubicBezTo>
                  <a:pt x="770313" y="469669"/>
                  <a:pt x="834044" y="418407"/>
                  <a:pt x="939339" y="349134"/>
                </a:cubicBezTo>
                <a:cubicBezTo>
                  <a:pt x="1044634" y="279861"/>
                  <a:pt x="1134688" y="216131"/>
                  <a:pt x="1305099" y="157942"/>
                </a:cubicBezTo>
                <a:cubicBezTo>
                  <a:pt x="1475510" y="99753"/>
                  <a:pt x="1718657" y="49876"/>
                  <a:pt x="19618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45C25D8-61A1-45CC-9614-533ABAF780DE}"/>
              </a:ext>
            </a:extLst>
          </p:cNvPr>
          <p:cNvCxnSpPr/>
          <p:nvPr/>
        </p:nvCxnSpPr>
        <p:spPr>
          <a:xfrm flipV="1">
            <a:off x="4192616" y="3521450"/>
            <a:ext cx="420579" cy="37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C18C697-C77C-44CE-9AE9-369E03AF5BDF}"/>
              </a:ext>
            </a:extLst>
          </p:cNvPr>
          <p:cNvCxnSpPr>
            <a:cxnSpLocks/>
          </p:cNvCxnSpPr>
          <p:nvPr/>
        </p:nvCxnSpPr>
        <p:spPr>
          <a:xfrm flipV="1">
            <a:off x="4183130" y="2974396"/>
            <a:ext cx="70058" cy="92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677151D-553D-4BDD-9BBC-34D657771C5E}"/>
              </a:ext>
            </a:extLst>
          </p:cNvPr>
          <p:cNvCxnSpPr/>
          <p:nvPr/>
        </p:nvCxnSpPr>
        <p:spPr>
          <a:xfrm flipV="1">
            <a:off x="4013146" y="3255099"/>
            <a:ext cx="420579" cy="37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7824A437-B9C4-4411-98A7-6BCB97E9FD78}"/>
              </a:ext>
            </a:extLst>
          </p:cNvPr>
          <p:cNvCxnSpPr>
            <a:cxnSpLocks/>
          </p:cNvCxnSpPr>
          <p:nvPr/>
        </p:nvCxnSpPr>
        <p:spPr>
          <a:xfrm flipV="1">
            <a:off x="4013146" y="2833246"/>
            <a:ext cx="127892" cy="80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119298EF-C047-4E2C-B2E7-192EB1B24E6B}"/>
              </a:ext>
            </a:extLst>
          </p:cNvPr>
          <p:cNvCxnSpPr>
            <a:cxnSpLocks/>
          </p:cNvCxnSpPr>
          <p:nvPr/>
        </p:nvCxnSpPr>
        <p:spPr>
          <a:xfrm>
            <a:off x="4287382" y="3056858"/>
            <a:ext cx="94903" cy="15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27D28F58-6FDD-4700-AD8E-8F7E5871164C}"/>
              </a:ext>
            </a:extLst>
          </p:cNvPr>
          <p:cNvCxnSpPr>
            <a:cxnSpLocks/>
          </p:cNvCxnSpPr>
          <p:nvPr/>
        </p:nvCxnSpPr>
        <p:spPr>
          <a:xfrm>
            <a:off x="4439726" y="3311615"/>
            <a:ext cx="127892" cy="17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01DE4F14-BD20-42A0-BDCB-862154BA9AE6}"/>
              </a:ext>
            </a:extLst>
          </p:cNvPr>
          <p:cNvCxnSpPr>
            <a:cxnSpLocks/>
          </p:cNvCxnSpPr>
          <p:nvPr/>
        </p:nvCxnSpPr>
        <p:spPr>
          <a:xfrm>
            <a:off x="4183130" y="2887744"/>
            <a:ext cx="87587" cy="12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816D358A-2239-4BC8-912D-4B1CCDE058CB}"/>
              </a:ext>
            </a:extLst>
          </p:cNvPr>
          <p:cNvSpPr/>
          <p:nvPr/>
        </p:nvSpPr>
        <p:spPr>
          <a:xfrm>
            <a:off x="3579420" y="3825631"/>
            <a:ext cx="264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/>
              <a:t>1</a:t>
            </a:r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B49CD8C-611D-4165-91EE-44BB9BF25A97}"/>
              </a:ext>
            </a:extLst>
          </p:cNvPr>
          <p:cNvSpPr/>
          <p:nvPr/>
        </p:nvSpPr>
        <p:spPr>
          <a:xfrm>
            <a:off x="3850684" y="397016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2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2CFE837-2D74-48D9-AF6B-34456FB6FC2C}"/>
                  </a:ext>
                </a:extLst>
              </p:cNvPr>
              <p:cNvSpPr/>
              <p:nvPr/>
            </p:nvSpPr>
            <p:spPr>
              <a:xfrm>
                <a:off x="3827457" y="2417487"/>
                <a:ext cx="471476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2CFE837-2D74-48D9-AF6B-34456FB6F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57" y="2417487"/>
                <a:ext cx="471476" cy="4029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603E5EBB-FE43-47A0-9FCD-79186D4346C1}"/>
                  </a:ext>
                </a:extLst>
              </p:cNvPr>
              <p:cNvSpPr/>
              <p:nvPr/>
            </p:nvSpPr>
            <p:spPr>
              <a:xfrm>
                <a:off x="4102260" y="2614273"/>
                <a:ext cx="476797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603E5EBB-FE43-47A0-9FCD-79186D434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260" y="2614273"/>
                <a:ext cx="476797" cy="402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tangolo 37">
                <a:extLst>
                  <a:ext uri="{FF2B5EF4-FFF2-40B4-BE49-F238E27FC236}">
                    <a16:creationId xmlns:a16="http://schemas.microsoft.com/office/drawing/2014/main" id="{BBF49F78-DD12-41D2-904D-48CA8878EA74}"/>
                  </a:ext>
                </a:extLst>
              </p:cNvPr>
              <p:cNvSpPr/>
              <p:nvPr/>
            </p:nvSpPr>
            <p:spPr>
              <a:xfrm>
                <a:off x="4552773" y="3526196"/>
                <a:ext cx="451584" cy="333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Rettangolo 37">
                <a:extLst>
                  <a:ext uri="{FF2B5EF4-FFF2-40B4-BE49-F238E27FC236}">
                    <a16:creationId xmlns:a16="http://schemas.microsoft.com/office/drawing/2014/main" id="{BBF49F78-DD12-41D2-904D-48CA8878E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73" y="3526196"/>
                <a:ext cx="451584" cy="3339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16FDBBAB-1FA2-420B-A681-845E3D0AFB95}"/>
                  </a:ext>
                </a:extLst>
              </p:cNvPr>
              <p:cNvSpPr/>
              <p:nvPr/>
            </p:nvSpPr>
            <p:spPr>
              <a:xfrm>
                <a:off x="4330063" y="2965947"/>
                <a:ext cx="451584" cy="333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16FDBBAB-1FA2-420B-A681-845E3D0AF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063" y="2965947"/>
                <a:ext cx="451584" cy="3339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igura a mano libera: forma 39">
            <a:extLst>
              <a:ext uri="{FF2B5EF4-FFF2-40B4-BE49-F238E27FC236}">
                <a16:creationId xmlns:a16="http://schemas.microsoft.com/office/drawing/2014/main" id="{DFFF0A31-4D31-4D01-B5F2-263D1DD01BC6}"/>
              </a:ext>
            </a:extLst>
          </p:cNvPr>
          <p:cNvSpPr/>
          <p:nvPr/>
        </p:nvSpPr>
        <p:spPr>
          <a:xfrm>
            <a:off x="540327" y="4327520"/>
            <a:ext cx="1864506" cy="1774022"/>
          </a:xfrm>
          <a:custGeom>
            <a:avLst/>
            <a:gdLst>
              <a:gd name="connsiteX0" fmla="*/ 0 w 1961804"/>
              <a:gd name="connsiteY0" fmla="*/ 1670858 h 1670858"/>
              <a:gd name="connsiteX1" fmla="*/ 99753 w 1961804"/>
              <a:gd name="connsiteY1" fmla="*/ 1421476 h 1670858"/>
              <a:gd name="connsiteX2" fmla="*/ 357448 w 1961804"/>
              <a:gd name="connsiteY2" fmla="*/ 972589 h 1670858"/>
              <a:gd name="connsiteX3" fmla="*/ 673331 w 1961804"/>
              <a:gd name="connsiteY3" fmla="*/ 573578 h 1670858"/>
              <a:gd name="connsiteX4" fmla="*/ 939339 w 1961804"/>
              <a:gd name="connsiteY4" fmla="*/ 349134 h 1670858"/>
              <a:gd name="connsiteX5" fmla="*/ 1305099 w 1961804"/>
              <a:gd name="connsiteY5" fmla="*/ 157942 h 1670858"/>
              <a:gd name="connsiteX6" fmla="*/ 1961804 w 1961804"/>
              <a:gd name="connsiteY6" fmla="*/ 0 h 16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1804" h="1670858">
                <a:moveTo>
                  <a:pt x="0" y="1670858"/>
                </a:moveTo>
                <a:cubicBezTo>
                  <a:pt x="20089" y="1604356"/>
                  <a:pt x="40178" y="1537854"/>
                  <a:pt x="99753" y="1421476"/>
                </a:cubicBezTo>
                <a:cubicBezTo>
                  <a:pt x="159328" y="1305098"/>
                  <a:pt x="261852" y="1113905"/>
                  <a:pt x="357448" y="972589"/>
                </a:cubicBezTo>
                <a:cubicBezTo>
                  <a:pt x="453044" y="831273"/>
                  <a:pt x="576349" y="677487"/>
                  <a:pt x="673331" y="573578"/>
                </a:cubicBezTo>
                <a:cubicBezTo>
                  <a:pt x="770313" y="469669"/>
                  <a:pt x="834044" y="418407"/>
                  <a:pt x="939339" y="349134"/>
                </a:cubicBezTo>
                <a:cubicBezTo>
                  <a:pt x="1044634" y="279861"/>
                  <a:pt x="1134688" y="216131"/>
                  <a:pt x="1305099" y="157942"/>
                </a:cubicBezTo>
                <a:cubicBezTo>
                  <a:pt x="1475510" y="99753"/>
                  <a:pt x="1718657" y="49876"/>
                  <a:pt x="19618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73864CC7-D893-414B-B4CF-CCEEF695395A}"/>
              </a:ext>
            </a:extLst>
          </p:cNvPr>
          <p:cNvSpPr/>
          <p:nvPr/>
        </p:nvSpPr>
        <p:spPr>
          <a:xfrm rot="2806202">
            <a:off x="1144004" y="4197774"/>
            <a:ext cx="427692" cy="1359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B842A4CA-A36E-429B-A9D6-A74A0C6A9939}"/>
                  </a:ext>
                </a:extLst>
              </p:cNvPr>
              <p:cNvSpPr/>
              <p:nvPr/>
            </p:nvSpPr>
            <p:spPr>
              <a:xfrm>
                <a:off x="811011" y="4277941"/>
                <a:ext cx="457368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1"/>
                          <m:aln/>
                        </m:rPr>
                        <a:rPr lang="it-IT" i="1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B842A4CA-A36E-429B-A9D6-A74A0C6A9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1" y="4277941"/>
                <a:ext cx="457368" cy="410305"/>
              </a:xfrm>
              <a:prstGeom prst="rect">
                <a:avLst/>
              </a:prstGeom>
              <a:blipFill>
                <a:blip r:embed="rId11"/>
                <a:stretch>
                  <a:fillRect t="-22388" r="-4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8167D1DD-14D8-49B0-B991-4212061371E9}"/>
                  </a:ext>
                </a:extLst>
              </p:cNvPr>
              <p:cNvSpPr/>
              <p:nvPr/>
            </p:nvSpPr>
            <p:spPr>
              <a:xfrm>
                <a:off x="1551452" y="4877768"/>
                <a:ext cx="630494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brk m:alnAt="1"/>
                        <m:aln/>
                      </m:rPr>
                      <a:rPr lang="it-IT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8167D1DD-14D8-49B0-B991-421206137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452" y="4877768"/>
                <a:ext cx="630494" cy="410305"/>
              </a:xfrm>
              <a:prstGeom prst="rect">
                <a:avLst/>
              </a:prstGeom>
              <a:blipFill>
                <a:blip r:embed="rId12"/>
                <a:stretch>
                  <a:fillRect t="-22388" r="-39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E4644781-2551-45BB-967D-67ECB00B04DC}"/>
                  </a:ext>
                </a:extLst>
              </p:cNvPr>
              <p:cNvSpPr/>
              <p:nvPr/>
            </p:nvSpPr>
            <p:spPr>
              <a:xfrm>
                <a:off x="302114" y="5240348"/>
                <a:ext cx="5149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E4644781-2551-45BB-967D-67ECB00B0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4" y="5240348"/>
                <a:ext cx="5149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B8E60DF8-5D83-46CB-ABA4-DC71DD832982}"/>
                  </a:ext>
                </a:extLst>
              </p:cNvPr>
              <p:cNvSpPr/>
              <p:nvPr/>
            </p:nvSpPr>
            <p:spPr>
              <a:xfrm>
                <a:off x="1718597" y="3958188"/>
                <a:ext cx="688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B8E60DF8-5D83-46CB-ABA4-DC71DD832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97" y="3958188"/>
                <a:ext cx="68807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A7AE8D8F-D045-4F07-AAC3-3927969A3945}"/>
              </a:ext>
            </a:extLst>
          </p:cNvPr>
          <p:cNvCxnSpPr>
            <a:cxnSpLocks/>
          </p:cNvCxnSpPr>
          <p:nvPr/>
        </p:nvCxnSpPr>
        <p:spPr>
          <a:xfrm flipV="1">
            <a:off x="1244656" y="4510965"/>
            <a:ext cx="163576" cy="9611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2DC9FC5-0BE0-43FC-B0E2-0E6E0B9EDD9B}"/>
              </a:ext>
            </a:extLst>
          </p:cNvPr>
          <p:cNvCxnSpPr>
            <a:cxnSpLocks/>
          </p:cNvCxnSpPr>
          <p:nvPr/>
        </p:nvCxnSpPr>
        <p:spPr>
          <a:xfrm flipV="1">
            <a:off x="1408232" y="4525910"/>
            <a:ext cx="0" cy="16233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D88DF07-F22F-48A9-87CF-56D9D92A8433}"/>
              </a:ext>
            </a:extLst>
          </p:cNvPr>
          <p:cNvCxnSpPr>
            <a:cxnSpLocks/>
          </p:cNvCxnSpPr>
          <p:nvPr/>
        </p:nvCxnSpPr>
        <p:spPr>
          <a:xfrm>
            <a:off x="1914065" y="4313507"/>
            <a:ext cx="21517" cy="19028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8B9E6760-A112-484A-A7F3-7B7AE8AB1E38}"/>
              </a:ext>
            </a:extLst>
          </p:cNvPr>
          <p:cNvCxnSpPr>
            <a:cxnSpLocks/>
          </p:cNvCxnSpPr>
          <p:nvPr/>
        </p:nvCxnSpPr>
        <p:spPr>
          <a:xfrm>
            <a:off x="1718597" y="4430794"/>
            <a:ext cx="229559" cy="870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482C3025-76B0-4A6D-9A72-7DBBB912387E}"/>
              </a:ext>
            </a:extLst>
          </p:cNvPr>
          <p:cNvCxnSpPr>
            <a:cxnSpLocks/>
          </p:cNvCxnSpPr>
          <p:nvPr/>
        </p:nvCxnSpPr>
        <p:spPr>
          <a:xfrm flipH="1" flipV="1">
            <a:off x="798403" y="5281466"/>
            <a:ext cx="59283" cy="25180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8F9978B-E102-4F76-8C81-643DADFE84A4}"/>
              </a:ext>
            </a:extLst>
          </p:cNvPr>
          <p:cNvCxnSpPr>
            <a:cxnSpLocks/>
          </p:cNvCxnSpPr>
          <p:nvPr/>
        </p:nvCxnSpPr>
        <p:spPr>
          <a:xfrm flipH="1" flipV="1">
            <a:off x="810458" y="5281466"/>
            <a:ext cx="235658" cy="3343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8F573E2D-077D-479C-BAFA-F6E5BABD3BB1}"/>
              </a:ext>
            </a:extLst>
          </p:cNvPr>
          <p:cNvCxnSpPr>
            <a:cxnSpLocks/>
          </p:cNvCxnSpPr>
          <p:nvPr/>
        </p:nvCxnSpPr>
        <p:spPr>
          <a:xfrm flipH="1">
            <a:off x="1283967" y="4989986"/>
            <a:ext cx="111680" cy="2520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92A76FFD-1197-4201-9D25-FF9B5767AED6}"/>
              </a:ext>
            </a:extLst>
          </p:cNvPr>
          <p:cNvCxnSpPr>
            <a:cxnSpLocks/>
          </p:cNvCxnSpPr>
          <p:nvPr/>
        </p:nvCxnSpPr>
        <p:spPr>
          <a:xfrm flipH="1">
            <a:off x="1284827" y="5156461"/>
            <a:ext cx="221640" cy="9510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tangolo 98">
            <a:extLst>
              <a:ext uri="{FF2B5EF4-FFF2-40B4-BE49-F238E27FC236}">
                <a16:creationId xmlns:a16="http://schemas.microsoft.com/office/drawing/2014/main" id="{989384A7-41C2-4E62-9B01-6E36958F3A18}"/>
              </a:ext>
            </a:extLst>
          </p:cNvPr>
          <p:cNvSpPr/>
          <p:nvPr/>
        </p:nvSpPr>
        <p:spPr>
          <a:xfrm>
            <a:off x="652249" y="582548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2</a:t>
            </a:r>
            <a:endParaRPr lang="it-IT" dirty="0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9A36A8F8-AFE4-419D-BF9D-895516743D7E}"/>
              </a:ext>
            </a:extLst>
          </p:cNvPr>
          <p:cNvSpPr/>
          <p:nvPr/>
        </p:nvSpPr>
        <p:spPr>
          <a:xfrm>
            <a:off x="335853" y="5671591"/>
            <a:ext cx="264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845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10" grpId="0" animBg="1"/>
      <p:bldP spid="11" grpId="0" animBg="1"/>
      <p:bldP spid="12" grpId="0"/>
      <p:bldP spid="13" grpId="0" animBg="1"/>
      <p:bldP spid="14" grpId="0"/>
      <p:bldP spid="16" grpId="0" animBg="1"/>
      <p:bldP spid="34" grpId="0"/>
      <p:bldP spid="35" grpId="0"/>
      <p:bldP spid="36" grpId="0"/>
      <p:bldP spid="37" grpId="0"/>
      <p:bldP spid="38" grpId="0"/>
      <p:bldP spid="39" grpId="0"/>
      <p:bldP spid="40" grpId="0" animBg="1"/>
      <p:bldP spid="41" grpId="0" animBg="1"/>
      <p:bldP spid="42" grpId="0"/>
      <p:bldP spid="43" grpId="0"/>
      <p:bldP spid="44" grpId="0"/>
      <p:bldP spid="45" grpId="0"/>
      <p:bldP spid="99" grpId="0"/>
      <p:bldP spid="1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E9ABC36-FC3B-4498-A22D-8BCD1E428105}"/>
                  </a:ext>
                </a:extLst>
              </p:cNvPr>
              <p:cNvSpPr txBox="1"/>
              <p:nvPr/>
            </p:nvSpPr>
            <p:spPr>
              <a:xfrm>
                <a:off x="640080" y="504257"/>
                <a:ext cx="96830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Abadi" panose="020B0604020104020204" pitchFamily="34" charset="0"/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Abadi" panose="020B0604020104020204" pitchFamily="34" charset="0"/>
                  </a:rPr>
                  <a:t> componenti dei campi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Abadi" panose="020B0604020104020204" pitchFamily="34" charset="0"/>
                  </a:rPr>
                  <a:t>  //  alla superficie di separazione tra i mezzi 1 e 2.</a:t>
                </a:r>
              </a:p>
              <a:p>
                <a:r>
                  <a:rPr lang="it-IT" dirty="0">
                    <a:latin typeface="Abadi" panose="020B0604020104020204" pitchFamily="34" charset="0"/>
                  </a:rPr>
                  <a:t>Dunque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E9ABC36-FC3B-4498-A22D-8BCD1E42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504257"/>
                <a:ext cx="9683035" cy="646331"/>
              </a:xfrm>
              <a:prstGeom prst="rect">
                <a:avLst/>
              </a:prstGeom>
              <a:blipFill>
                <a:blip r:embed="rId2"/>
                <a:stretch>
                  <a:fillRect l="-504" t="-5660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525C5E6-FA65-4C7D-8D63-2DF5C32F4D66}"/>
                  </a:ext>
                </a:extLst>
              </p:cNvPr>
              <p:cNvSpPr txBox="1"/>
              <p:nvPr/>
            </p:nvSpPr>
            <p:spPr>
              <a:xfrm>
                <a:off x="1026160" y="1645920"/>
                <a:ext cx="860552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Abadi" panose="020B0604020104020204" pitchFamily="34" charset="0"/>
                  </a:rPr>
                  <a:t>Deduciamo che passando da un mezzo materiale ad un altro, la componente del campo elettrico tangente alla superficie non può subire alcuna discontinuità</a:t>
                </a:r>
              </a:p>
              <a:p>
                <a:endParaRPr lang="it-IT" sz="2000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Abadi" panose="020B0604020104020204" pitchFamily="34" charset="0"/>
                  </a:rPr>
                  <a:t>Ora nel caso dei conduttori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=0             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it-IT" sz="2000" dirty="0">
                    <a:latin typeface="Abadi" panose="020B0604020104020204" pitchFamily="34" charset="0"/>
                  </a:rPr>
                  <a:t>e di conseguenza anche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it-IT" sz="2000" dirty="0">
                    <a:latin typeface="Abadi" panose="020B0604020104020204" pitchFamily="34" charset="0"/>
                  </a:rPr>
                  <a:t> Questo implica che il campo elettrostatico nelle vicinanze della superficie di un conduttore, non potendo essere //, sarà sicuramente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it-IT" sz="2000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>
                  <a:latin typeface="Abadi" panose="020B0604020104020204" pitchFamily="34" charset="0"/>
                </a:endParaRPr>
              </a:p>
              <a:p>
                <a:endParaRPr lang="it-IT" sz="2000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Abadi" panose="020B0604020104020204" pitchFamily="34" charset="0"/>
                  </a:rPr>
                  <a:t>Questo vuol dire che la componente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2000" dirty="0">
                    <a:latin typeface="Abadi" panose="020B0604020104020204" pitchFamily="34" charset="0"/>
                  </a:rPr>
                  <a:t> del campo normale alla superficie subirà una discontinuità passando da zero ad un valore finito diverso da zero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525C5E6-FA65-4C7D-8D63-2DF5C32F4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60" y="1645920"/>
                <a:ext cx="8605520" cy="3785652"/>
              </a:xfrm>
              <a:prstGeom prst="rect">
                <a:avLst/>
              </a:prstGeom>
              <a:blipFill>
                <a:blip r:embed="rId3"/>
                <a:stretch>
                  <a:fillRect l="-637" t="-805" r="-212" b="-19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F040A45E-4D6D-462B-B006-6B5BE8DC8BCC}"/>
              </a:ext>
            </a:extLst>
          </p:cNvPr>
          <p:cNvSpPr/>
          <p:nvPr/>
        </p:nvSpPr>
        <p:spPr>
          <a:xfrm>
            <a:off x="5272773" y="2918125"/>
            <a:ext cx="562675" cy="310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53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E9E3F05-BFCF-412B-AB55-D392D77228D0}"/>
                  </a:ext>
                </a:extLst>
              </p:cNvPr>
              <p:cNvSpPr txBox="1"/>
              <p:nvPr/>
            </p:nvSpPr>
            <p:spPr>
              <a:xfrm>
                <a:off x="4414636" y="3989645"/>
                <a:ext cx="3395160" cy="659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it-IT" sz="28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E9E3F05-BFCF-412B-AB55-D392D7722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636" y="3989645"/>
                <a:ext cx="3395160" cy="659155"/>
              </a:xfrm>
              <a:prstGeom prst="rect">
                <a:avLst/>
              </a:prstGeom>
              <a:blipFill>
                <a:blip r:embed="rId2"/>
                <a:stretch>
                  <a:fillRect t="-1835" b="-119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77C245B1-D065-43D4-87EE-5DA7775B4884}"/>
                  </a:ext>
                </a:extLst>
              </p:cNvPr>
              <p:cNvSpPr/>
              <p:nvPr/>
            </p:nvSpPr>
            <p:spPr>
              <a:xfrm>
                <a:off x="2648893" y="3067545"/>
                <a:ext cx="288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77C245B1-D065-43D4-87EE-5DA7775B4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893" y="3067545"/>
                <a:ext cx="2888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0D5A773-18D8-4C46-9FBC-EE17C1307BDE}"/>
                  </a:ext>
                </a:extLst>
              </p:cNvPr>
              <p:cNvSpPr txBox="1"/>
              <p:nvPr/>
            </p:nvSpPr>
            <p:spPr>
              <a:xfrm>
                <a:off x="330836" y="5397434"/>
                <a:ext cx="30458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𝐹𝑈𝑁𝑍𝐼𝑂𝑁𝐸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𝐿𝐴𝑉𝑂𝑅𝑂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0D5A773-18D8-4C46-9FBC-EE17C130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6" y="5397434"/>
                <a:ext cx="3045898" cy="307777"/>
              </a:xfrm>
              <a:prstGeom prst="rect">
                <a:avLst/>
              </a:prstGeom>
              <a:blipFill>
                <a:blip r:embed="rId4"/>
                <a:stretch>
                  <a:fillRect l="-1400" r="-1400" b="-58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5D64B97-2A89-4C9F-AC3A-AC60C8544EFC}"/>
                  </a:ext>
                </a:extLst>
              </p:cNvPr>
              <p:cNvSpPr txBox="1"/>
              <p:nvPr/>
            </p:nvSpPr>
            <p:spPr>
              <a:xfrm>
                <a:off x="5160811" y="5374256"/>
                <a:ext cx="839782" cy="32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5D64B97-2A89-4C9F-AC3A-AC60C8544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11" y="5374256"/>
                <a:ext cx="839782" cy="321370"/>
              </a:xfrm>
              <a:prstGeom prst="rect">
                <a:avLst/>
              </a:prstGeom>
              <a:blipFill>
                <a:blip r:embed="rId5"/>
                <a:stretch>
                  <a:fillRect l="-7299" t="-1923" r="-3650" b="-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5E7F21A-800C-45E5-9403-04D2CB577CF0}"/>
              </a:ext>
            </a:extLst>
          </p:cNvPr>
          <p:cNvSpPr txBox="1"/>
          <p:nvPr/>
        </p:nvSpPr>
        <p:spPr>
          <a:xfrm>
            <a:off x="1624956" y="65237"/>
            <a:ext cx="8751273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accent1"/>
                </a:solidFill>
              </a:rPr>
              <a:t>COMPORTAMENTO DEL POTENZIALE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6361B31-2DD6-4FD1-A97C-1118D3B1DA42}"/>
                  </a:ext>
                </a:extLst>
              </p:cNvPr>
              <p:cNvSpPr txBox="1"/>
              <p:nvPr/>
            </p:nvSpPr>
            <p:spPr>
              <a:xfrm>
                <a:off x="6390995" y="5334886"/>
                <a:ext cx="5801005" cy="7214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È L’ENERGIA CON LA QUALE GLI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it-IT" sz="2000" dirty="0"/>
                  <a:t> SONO LEGATI AL METALLO che è l’inverso del lavoro di estrazione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6361B31-2DD6-4FD1-A97C-1118D3B1D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95" y="5334886"/>
                <a:ext cx="5801005" cy="721480"/>
              </a:xfrm>
              <a:prstGeom prst="rect">
                <a:avLst/>
              </a:prstGeom>
              <a:blipFill>
                <a:blip r:embed="rId6"/>
                <a:stretch>
                  <a:fillRect l="-1050" t="-1695" b="-14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1C139A3-7040-4156-97DB-F58F3D83E687}"/>
                  </a:ext>
                </a:extLst>
              </p:cNvPr>
              <p:cNvSpPr txBox="1"/>
              <p:nvPr/>
            </p:nvSpPr>
            <p:spPr>
              <a:xfrm>
                <a:off x="244340" y="736924"/>
                <a:ext cx="11173370" cy="7452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-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nternamente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al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conduttore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ha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it-IT" sz="20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it-IT" sz="2000" b="1" i="1">
                        <a:latin typeface="Cambria Math" panose="02040503050406030204" pitchFamily="18" charset="0"/>
                      </a:rPr>
                      <m:t>=∅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it-IT" sz="2000" b="1" i="1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</m:acc>
                    <m:r>
                      <a:rPr lang="it-IT" sz="20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sz="2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it-IT" sz="2000" b="1" dirty="0"/>
                  <a:t> </a:t>
                </a:r>
                <a:r>
                  <a:rPr lang="it-IT" sz="2000" dirty="0"/>
                  <a:t>uniforme</a:t>
                </a:r>
              </a:p>
              <a:p>
                <a:r>
                  <a:rPr lang="it-IT" sz="2000" dirty="0"/>
                  <a:t>   IN ELETTROSTATICA IL VOLUME INTERNO AI CONDUTTORI È EQUIPOTENZIALE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1C139A3-7040-4156-97DB-F58F3D83E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0" y="736924"/>
                <a:ext cx="11173370" cy="745269"/>
              </a:xfrm>
              <a:prstGeom prst="rect">
                <a:avLst/>
              </a:prstGeom>
              <a:blipFill>
                <a:blip r:embed="rId7"/>
                <a:stretch>
                  <a:fillRect l="-546" b="-139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4F038F6-23D8-49A1-AD8E-31EBB03B7C0F}"/>
                  </a:ext>
                </a:extLst>
              </p:cNvPr>
              <p:cNvSpPr txBox="1"/>
              <p:nvPr/>
            </p:nvSpPr>
            <p:spPr>
              <a:xfrm>
                <a:off x="244340" y="1645381"/>
                <a:ext cx="11651399" cy="13608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- 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sternamente</m:t>
                    </m:r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il</m:t>
                    </m:r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campo</m:t>
                    </m:r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elettrico</m:t>
                    </m:r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è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it-IT" sz="2000" dirty="0"/>
                  <a:t> alla superficie ma, poiché il gradiente è ortogonale alle superfici equipotenziali, segue dalla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it-IT" sz="2000" b="1" i="1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</m:acc>
                    <m:r>
                      <a:rPr lang="it-IT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che anche all’esterno il potenziale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it-IT" sz="2000" b="1" dirty="0"/>
                  <a:t> </a:t>
                </a:r>
                <a:r>
                  <a:rPr lang="it-IT" sz="2000" dirty="0"/>
                  <a:t>sarà uniforme dunque anche la superficie che delimita i due conduttori sarà equipotenziale</a:t>
                </a:r>
              </a:p>
              <a:p>
                <a:endParaRPr lang="it-IT" sz="2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4F038F6-23D8-49A1-AD8E-31EBB03B7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0" y="1645381"/>
                <a:ext cx="11651399" cy="1360822"/>
              </a:xfrm>
              <a:prstGeom prst="rect">
                <a:avLst/>
              </a:prstGeom>
              <a:blipFill>
                <a:blip r:embed="rId8"/>
                <a:stretch>
                  <a:fillRect l="-523" t="-26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345F45-C84E-423C-AFA5-30A2E859237D}"/>
              </a:ext>
            </a:extLst>
          </p:cNvPr>
          <p:cNvSpPr txBox="1"/>
          <p:nvPr/>
        </p:nvSpPr>
        <p:spPr>
          <a:xfrm>
            <a:off x="244340" y="3069220"/>
            <a:ext cx="11966805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/>
              <a:t>- I valori del potenziale sono però diversi. La relazione che li lega, si ottiene misurando il lavoro di estrazione ovvero l’energia necessaria per portare una carica di prova q dall’interno all’esterno del conduttore: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24B2742-A27B-47C5-A8A9-E0951F4F3115}"/>
              </a:ext>
            </a:extLst>
          </p:cNvPr>
          <p:cNvSpPr txBox="1"/>
          <p:nvPr/>
        </p:nvSpPr>
        <p:spPr>
          <a:xfrm>
            <a:off x="3600843" y="5351267"/>
            <a:ext cx="1169566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/>
              <a:t>MENTRE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4F12E6CA-3966-41B8-8B2D-343947871B84}"/>
              </a:ext>
            </a:extLst>
          </p:cNvPr>
          <p:cNvSpPr/>
          <p:nvPr/>
        </p:nvSpPr>
        <p:spPr>
          <a:xfrm>
            <a:off x="2905242" y="4165333"/>
            <a:ext cx="695601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989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30A01F2-5034-4247-AD1A-5EB83CCC3DB8}"/>
              </a:ext>
            </a:extLst>
          </p:cNvPr>
          <p:cNvSpPr/>
          <p:nvPr/>
        </p:nvSpPr>
        <p:spPr>
          <a:xfrm>
            <a:off x="3012527" y="71735"/>
            <a:ext cx="6166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Teorema di Coulomb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864B7E-06D8-4160-8096-515412F80D30}"/>
              </a:ext>
            </a:extLst>
          </p:cNvPr>
          <p:cNvSpPr txBox="1"/>
          <p:nvPr/>
        </p:nvSpPr>
        <p:spPr>
          <a:xfrm>
            <a:off x="457200" y="1137920"/>
            <a:ext cx="512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Applichiamo il teorema di Gauss ad un conduttore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43B53B2-D742-4082-92CA-C0BEDA69AB26}"/>
                  </a:ext>
                </a:extLst>
              </p:cNvPr>
              <p:cNvSpPr txBox="1"/>
              <p:nvPr/>
            </p:nvSpPr>
            <p:spPr>
              <a:xfrm>
                <a:off x="6360160" y="1507252"/>
                <a:ext cx="5080001" cy="1717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        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i="1" dirty="0">
                  <a:latin typeface="Abadi" panose="020B0604020104020204" pitchFamily="34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=0   </m:t>
                          </m:r>
                        </m:sub>
                      </m:sSub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it-IT" b="0" i="1" dirty="0">
                  <a:latin typeface="Abadi" panose="020B0604020104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Abadi" panose="020B0604020104020204" pitchFamily="34" charset="0"/>
                  </a:rPr>
                  <a:t>Dunque la carica deve stare sulla superficie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43B53B2-D742-4082-92CA-C0BEDA69A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60" y="1507252"/>
                <a:ext cx="5080001" cy="1717843"/>
              </a:xfrm>
              <a:prstGeom prst="rect">
                <a:avLst/>
              </a:prstGeom>
              <a:blipFill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4BB0160-D0AD-423F-84D6-3AED1CAF5441}"/>
                  </a:ext>
                </a:extLst>
              </p:cNvPr>
              <p:cNvSpPr txBox="1"/>
              <p:nvPr/>
            </p:nvSpPr>
            <p:spPr>
              <a:xfrm>
                <a:off x="868679" y="3570325"/>
                <a:ext cx="10454640" cy="1787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Abadi" panose="020B0604020104020204" pitchFamily="34" charset="0"/>
                  </a:rPr>
                  <a:t>In un conduttore ciò che conta è la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Abadi" panose="020B0604020104020204" pitchFamily="34" charset="0"/>
                  </a:rPr>
                  <a:t>. Solitamente però la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it-IT" dirty="0">
                    <a:latin typeface="Abadi" panose="020B0604020104020204" pitchFamily="34" charset="0"/>
                  </a:rPr>
                  <a:t> non è uniforme ma dipende dalla forma del conduttore. In ogni caso ubbidisce alla condizione di normalizzazione </a:t>
                </a:r>
              </a:p>
              <a:p>
                <a:endParaRPr lang="it-IT" dirty="0">
                  <a:latin typeface="Abadi" panose="020B06040201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Abadi" panose="020B0604020104020204" pitchFamily="34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Abadi" panose="020B0604020104020204" pitchFamily="34" charset="0"/>
                              <a:ea typeface="Cambria Math" panose="02040503050406030204" pitchFamily="18" charset="0"/>
                            </a:rPr>
                            <m:t>dS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4BB0160-D0AD-423F-84D6-3AED1CAF5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" y="3570325"/>
                <a:ext cx="10454640" cy="1787156"/>
              </a:xfrm>
              <a:prstGeom prst="rect">
                <a:avLst/>
              </a:prstGeom>
              <a:blipFill>
                <a:blip r:embed="rId3"/>
                <a:stretch>
                  <a:fillRect l="-466" t="-20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449B7E-5A84-4C84-8D5D-90A5028F1757}"/>
              </a:ext>
            </a:extLst>
          </p:cNvPr>
          <p:cNvSpPr txBox="1"/>
          <p:nvPr/>
        </p:nvSpPr>
        <p:spPr>
          <a:xfrm>
            <a:off x="3872868" y="5462644"/>
            <a:ext cx="452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Dove S è la superficie esterna del conduttore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4F0B8E-B768-4EE6-9032-2A6B33D2BED6}"/>
              </a:ext>
            </a:extLst>
          </p:cNvPr>
          <p:cNvSpPr txBox="1"/>
          <p:nvPr/>
        </p:nvSpPr>
        <p:spPr>
          <a:xfrm>
            <a:off x="3909766" y="2314147"/>
            <a:ext cx="21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E30CE57-E730-4C5C-BFDD-36CBC17E22B4}"/>
              </a:ext>
            </a:extLst>
          </p:cNvPr>
          <p:cNvSpPr txBox="1"/>
          <p:nvPr/>
        </p:nvSpPr>
        <p:spPr>
          <a:xfrm>
            <a:off x="5701798" y="22461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194257E-562C-4372-A031-DB6A186F70CD}"/>
              </a:ext>
            </a:extLst>
          </p:cNvPr>
          <p:cNvSpPr txBox="1"/>
          <p:nvPr/>
        </p:nvSpPr>
        <p:spPr>
          <a:xfrm>
            <a:off x="5514977" y="20247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09E85A3-5BA7-4FB9-84BE-C6A39DEF137A}"/>
              </a:ext>
            </a:extLst>
          </p:cNvPr>
          <p:cNvSpPr txBox="1"/>
          <p:nvPr/>
        </p:nvSpPr>
        <p:spPr>
          <a:xfrm>
            <a:off x="5337839" y="18578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02CEF01-4973-40C8-873F-B7C4141F6A81}"/>
              </a:ext>
            </a:extLst>
          </p:cNvPr>
          <p:cNvSpPr txBox="1"/>
          <p:nvPr/>
        </p:nvSpPr>
        <p:spPr>
          <a:xfrm>
            <a:off x="5063084" y="17260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3B4F38E-E00E-4C20-8F7E-540C0970343A}"/>
              </a:ext>
            </a:extLst>
          </p:cNvPr>
          <p:cNvSpPr txBox="1"/>
          <p:nvPr/>
        </p:nvSpPr>
        <p:spPr>
          <a:xfrm>
            <a:off x="4783111" y="15998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7DE08F3-0457-4D1F-9AF3-C5EAA63E152B}"/>
              </a:ext>
            </a:extLst>
          </p:cNvPr>
          <p:cNvSpPr txBox="1"/>
          <p:nvPr/>
        </p:nvSpPr>
        <p:spPr>
          <a:xfrm>
            <a:off x="4473766" y="1593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BC44346-487C-4E67-9F09-5FC904A57253}"/>
              </a:ext>
            </a:extLst>
          </p:cNvPr>
          <p:cNvSpPr txBox="1"/>
          <p:nvPr/>
        </p:nvSpPr>
        <p:spPr>
          <a:xfrm>
            <a:off x="4164921" y="1712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8092CF-A9C5-420D-BBD5-CD242AA08AAA}"/>
              </a:ext>
            </a:extLst>
          </p:cNvPr>
          <p:cNvSpPr txBox="1"/>
          <p:nvPr/>
        </p:nvSpPr>
        <p:spPr>
          <a:xfrm>
            <a:off x="3965445" y="20498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6D603D-F17D-4665-97DB-54990FB0FE86}"/>
              </a:ext>
            </a:extLst>
          </p:cNvPr>
          <p:cNvSpPr txBox="1"/>
          <p:nvPr/>
        </p:nvSpPr>
        <p:spPr>
          <a:xfrm>
            <a:off x="3958237" y="25579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CFC5F3B-A80F-4E27-AB79-CAD9528AD0DE}"/>
              </a:ext>
            </a:extLst>
          </p:cNvPr>
          <p:cNvSpPr txBox="1"/>
          <p:nvPr/>
        </p:nvSpPr>
        <p:spPr>
          <a:xfrm>
            <a:off x="4252068" y="2723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03A0E06-E842-4632-B388-6830EC561515}"/>
              </a:ext>
            </a:extLst>
          </p:cNvPr>
          <p:cNvSpPr txBox="1"/>
          <p:nvPr/>
        </p:nvSpPr>
        <p:spPr>
          <a:xfrm>
            <a:off x="4466191" y="29111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82A62E4-DDB6-422F-BFA3-312D70864BBD}"/>
              </a:ext>
            </a:extLst>
          </p:cNvPr>
          <p:cNvSpPr txBox="1"/>
          <p:nvPr/>
        </p:nvSpPr>
        <p:spPr>
          <a:xfrm>
            <a:off x="4783068" y="30581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CD6563B-D38E-4DC4-8255-62CE83DC0163}"/>
              </a:ext>
            </a:extLst>
          </p:cNvPr>
          <p:cNvSpPr txBox="1"/>
          <p:nvPr/>
        </p:nvSpPr>
        <p:spPr>
          <a:xfrm>
            <a:off x="5092050" y="30476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580881D-8BCF-4F9E-A8E8-118E06F43F89}"/>
              </a:ext>
            </a:extLst>
          </p:cNvPr>
          <p:cNvSpPr txBox="1"/>
          <p:nvPr/>
        </p:nvSpPr>
        <p:spPr>
          <a:xfrm>
            <a:off x="5382768" y="29783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1A8204-0F28-4390-9A92-3248CCE07CD1}"/>
              </a:ext>
            </a:extLst>
          </p:cNvPr>
          <p:cNvSpPr txBox="1"/>
          <p:nvPr/>
        </p:nvSpPr>
        <p:spPr>
          <a:xfrm>
            <a:off x="5494413" y="26751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203FCAE-F4FF-459B-97B1-53BA4D085294}"/>
              </a:ext>
            </a:extLst>
          </p:cNvPr>
          <p:cNvSpPr txBox="1"/>
          <p:nvPr/>
        </p:nvSpPr>
        <p:spPr>
          <a:xfrm>
            <a:off x="5697516" y="2486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4E879C1-9F26-4EB8-BD0E-C99FFF81F1FC}"/>
              </a:ext>
            </a:extLst>
          </p:cNvPr>
          <p:cNvSpPr txBox="1"/>
          <p:nvPr/>
        </p:nvSpPr>
        <p:spPr>
          <a:xfrm>
            <a:off x="4321205" y="213452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S’</a:t>
            </a:r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65246CE2-1398-4ABF-9F08-17511D793F7B}"/>
              </a:ext>
            </a:extLst>
          </p:cNvPr>
          <p:cNvSpPr/>
          <p:nvPr/>
        </p:nvSpPr>
        <p:spPr>
          <a:xfrm>
            <a:off x="8436057" y="1584402"/>
            <a:ext cx="555543" cy="273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8D0F99CB-26CF-4B47-9842-8F1BF9AD6DAF}"/>
              </a:ext>
            </a:extLst>
          </p:cNvPr>
          <p:cNvSpPr/>
          <p:nvPr/>
        </p:nvSpPr>
        <p:spPr>
          <a:xfrm>
            <a:off x="7706141" y="2410057"/>
            <a:ext cx="555543" cy="273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16891305-0E90-467B-94E7-3914E5D75157}"/>
              </a:ext>
            </a:extLst>
          </p:cNvPr>
          <p:cNvSpPr txBox="1"/>
          <p:nvPr/>
        </p:nvSpPr>
        <p:spPr>
          <a:xfrm>
            <a:off x="3727636" y="19211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81E87256-7B29-418B-9AFD-065D0763829F}"/>
              </a:ext>
            </a:extLst>
          </p:cNvPr>
          <p:cNvSpPr/>
          <p:nvPr/>
        </p:nvSpPr>
        <p:spPr>
          <a:xfrm>
            <a:off x="4599025" y="2175218"/>
            <a:ext cx="704723" cy="68079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: forma 41">
            <a:extLst>
              <a:ext uri="{FF2B5EF4-FFF2-40B4-BE49-F238E27FC236}">
                <a16:creationId xmlns:a16="http://schemas.microsoft.com/office/drawing/2014/main" id="{A14A8F3F-F34F-4DF8-8362-E8A084169DE5}"/>
              </a:ext>
            </a:extLst>
          </p:cNvPr>
          <p:cNvSpPr/>
          <p:nvPr/>
        </p:nvSpPr>
        <p:spPr>
          <a:xfrm>
            <a:off x="4205627" y="1909556"/>
            <a:ext cx="1439029" cy="1251268"/>
          </a:xfrm>
          <a:custGeom>
            <a:avLst/>
            <a:gdLst>
              <a:gd name="connsiteX0" fmla="*/ 1032120 w 1439029"/>
              <a:gd name="connsiteY0" fmla="*/ 1186570 h 1251268"/>
              <a:gd name="connsiteX1" fmla="*/ 775447 w 1439029"/>
              <a:gd name="connsiteY1" fmla="*/ 1250739 h 1251268"/>
              <a:gd name="connsiteX2" fmla="*/ 462626 w 1439029"/>
              <a:gd name="connsiteY2" fmla="*/ 1154486 h 1251268"/>
              <a:gd name="connsiteX3" fmla="*/ 406478 w 1439029"/>
              <a:gd name="connsiteY3" fmla="*/ 1002086 h 1251268"/>
              <a:gd name="connsiteX4" fmla="*/ 246057 w 1439029"/>
              <a:gd name="connsiteY4" fmla="*/ 825623 h 1251268"/>
              <a:gd name="connsiteX5" fmla="*/ 53552 w 1439029"/>
              <a:gd name="connsiteY5" fmla="*/ 753433 h 1251268"/>
              <a:gd name="connsiteX6" fmla="*/ 13447 w 1439029"/>
              <a:gd name="connsiteY6" fmla="*/ 416549 h 1251268"/>
              <a:gd name="connsiteX7" fmla="*/ 254078 w 1439029"/>
              <a:gd name="connsiteY7" fmla="*/ 55602 h 1251268"/>
              <a:gd name="connsiteX8" fmla="*/ 703257 w 1439029"/>
              <a:gd name="connsiteY8" fmla="*/ 7476 h 1251268"/>
              <a:gd name="connsiteX9" fmla="*/ 839615 w 1439029"/>
              <a:gd name="connsiteY9" fmla="*/ 119770 h 1251268"/>
              <a:gd name="connsiteX10" fmla="*/ 1200562 w 1439029"/>
              <a:gd name="connsiteY10" fmla="*/ 232065 h 1251268"/>
              <a:gd name="connsiteX11" fmla="*/ 1417131 w 1439029"/>
              <a:gd name="connsiteY11" fmla="*/ 472697 h 1251268"/>
              <a:gd name="connsiteX12" fmla="*/ 1417131 w 1439029"/>
              <a:gd name="connsiteY12" fmla="*/ 769476 h 1251268"/>
              <a:gd name="connsiteX13" fmla="*/ 1288794 w 1439029"/>
              <a:gd name="connsiteY13" fmla="*/ 841665 h 1251268"/>
              <a:gd name="connsiteX14" fmla="*/ 1232647 w 1439029"/>
              <a:gd name="connsiteY14" fmla="*/ 1050212 h 1251268"/>
              <a:gd name="connsiteX15" fmla="*/ 1032120 w 1439029"/>
              <a:gd name="connsiteY15" fmla="*/ 1186570 h 125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39029" h="1251268">
                <a:moveTo>
                  <a:pt x="1032120" y="1186570"/>
                </a:moveTo>
                <a:cubicBezTo>
                  <a:pt x="955920" y="1219991"/>
                  <a:pt x="870363" y="1256086"/>
                  <a:pt x="775447" y="1250739"/>
                </a:cubicBezTo>
                <a:cubicBezTo>
                  <a:pt x="680531" y="1245392"/>
                  <a:pt x="524121" y="1195928"/>
                  <a:pt x="462626" y="1154486"/>
                </a:cubicBezTo>
                <a:cubicBezTo>
                  <a:pt x="401131" y="1113044"/>
                  <a:pt x="442573" y="1056896"/>
                  <a:pt x="406478" y="1002086"/>
                </a:cubicBezTo>
                <a:cubicBezTo>
                  <a:pt x="370383" y="947276"/>
                  <a:pt x="304878" y="867065"/>
                  <a:pt x="246057" y="825623"/>
                </a:cubicBezTo>
                <a:cubicBezTo>
                  <a:pt x="187236" y="784181"/>
                  <a:pt x="92320" y="821612"/>
                  <a:pt x="53552" y="753433"/>
                </a:cubicBezTo>
                <a:cubicBezTo>
                  <a:pt x="14784" y="685254"/>
                  <a:pt x="-19974" y="532854"/>
                  <a:pt x="13447" y="416549"/>
                </a:cubicBezTo>
                <a:cubicBezTo>
                  <a:pt x="46868" y="300244"/>
                  <a:pt x="139110" y="123781"/>
                  <a:pt x="254078" y="55602"/>
                </a:cubicBezTo>
                <a:cubicBezTo>
                  <a:pt x="369046" y="-12577"/>
                  <a:pt x="605668" y="-3219"/>
                  <a:pt x="703257" y="7476"/>
                </a:cubicBezTo>
                <a:cubicBezTo>
                  <a:pt x="800846" y="18171"/>
                  <a:pt x="756731" y="82339"/>
                  <a:pt x="839615" y="119770"/>
                </a:cubicBezTo>
                <a:cubicBezTo>
                  <a:pt x="922499" y="157201"/>
                  <a:pt x="1104309" y="173244"/>
                  <a:pt x="1200562" y="232065"/>
                </a:cubicBezTo>
                <a:cubicBezTo>
                  <a:pt x="1296815" y="290886"/>
                  <a:pt x="1381036" y="383129"/>
                  <a:pt x="1417131" y="472697"/>
                </a:cubicBezTo>
                <a:cubicBezTo>
                  <a:pt x="1453226" y="562265"/>
                  <a:pt x="1438520" y="707981"/>
                  <a:pt x="1417131" y="769476"/>
                </a:cubicBezTo>
                <a:cubicBezTo>
                  <a:pt x="1395742" y="830971"/>
                  <a:pt x="1319541" y="794876"/>
                  <a:pt x="1288794" y="841665"/>
                </a:cubicBezTo>
                <a:cubicBezTo>
                  <a:pt x="1258047" y="888454"/>
                  <a:pt x="1278100" y="994065"/>
                  <a:pt x="1232647" y="1050212"/>
                </a:cubicBezTo>
                <a:cubicBezTo>
                  <a:pt x="1187194" y="1106359"/>
                  <a:pt x="1108320" y="1153149"/>
                  <a:pt x="1032120" y="118657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1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32" grpId="0" animBg="1"/>
      <p:bldP spid="33" grpId="0" animBg="1"/>
      <p:bldP spid="34" grpId="0"/>
      <p:bldP spid="25" grpId="0" animBg="1"/>
      <p:bldP spid="42" grpId="0" animBg="1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418</TotalTime>
  <Words>1877</Words>
  <Application>Microsoft Office PowerPoint</Application>
  <PresentationFormat>Widescreen</PresentationFormat>
  <Paragraphs>485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Abadi</vt:lpstr>
      <vt:lpstr>Arial</vt:lpstr>
      <vt:lpstr>Calibri</vt:lpstr>
      <vt:lpstr>Calibri Light</vt:lpstr>
      <vt:lpstr>Cambria Math</vt:lpstr>
      <vt:lpstr>Symbol</vt:lpstr>
      <vt:lpstr>Retrospettivo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PARLAPIANO FEDERICA</dc:creator>
  <cp:lastModifiedBy>DANIELE EUGENIO LUCCHETTA</cp:lastModifiedBy>
  <cp:revision>85</cp:revision>
  <dcterms:created xsi:type="dcterms:W3CDTF">2020-04-02T07:32:31Z</dcterms:created>
  <dcterms:modified xsi:type="dcterms:W3CDTF">2021-03-25T10:15:18Z</dcterms:modified>
</cp:coreProperties>
</file>