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3" r:id="rId3"/>
    <p:sldId id="265" r:id="rId4"/>
    <p:sldId id="257" r:id="rId5"/>
    <p:sldId id="275" r:id="rId6"/>
    <p:sldId id="266" r:id="rId7"/>
    <p:sldId id="258" r:id="rId8"/>
    <p:sldId id="267" r:id="rId9"/>
    <p:sldId id="268" r:id="rId10"/>
    <p:sldId id="269" r:id="rId11"/>
    <p:sldId id="260" r:id="rId12"/>
    <p:sldId id="270" r:id="rId13"/>
    <p:sldId id="261" r:id="rId14"/>
    <p:sldId id="271" r:id="rId15"/>
    <p:sldId id="272" r:id="rId16"/>
    <p:sldId id="262" r:id="rId17"/>
    <p:sldId id="264" r:id="rId18"/>
    <p:sldId id="276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19T15:15:27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1456,'-2'0'133,"1"1"0,-1-1 0,0 1-1,1-1 1,-1 1 0,0-1 0,1 1 0,-1 0-1,1 0 1,-1 0 0,1 0 0,0 0 0,-1 0-1,1 0 1,0 0 0,0 0 0,0 1-1,0-1 1,0 0 0,0 1 0,0-1 0,0 1-1,0-1 1,1 1 0,-1-1 0,0 1 0,1 0-1,-1 0-132,-1 6 358,1-1 0,-1 0 0,1 1-1,0 0 1,0-1 0,1 3-358,6-6 318,-1 0 1,1 0-1,-1-1 0,1 0 1,0 0-1,3 1-318,-4-1 357,4 1-160,1-1-1,-1 0 1,1-1-1,0 0 1,1 0-197,9 2 167,24 3 183,-1-2 0,1-2 1,42-2-351,-37-1 89,0 2 1,-1 2-1,8 3-89,193 45 340,94 16-442,-258-59 120,0-2-1,21-5-17,110 8-29,-116 0 120,1-5-1,27-4-90,-96-4 53,0-2 0,0-1-1,0-1 1,12-6-53,-15 5 62,0 0 1,1 2 0,0 1 0,0 2 0,7 0-63,-27 3 18,36-1 86,-1 2 1,0 2-1,0 2 1,36 9-105,-32-5 38,0-2 0,1-3 0,-1-1 0,1-3 0,3-2-38,28 0-1301,-71 4 569,1 0 0,-1 0-1,-1 1 1,1 0 0,0 0 0,-1 1 0,1 1 0,-1-1 0,0 1 0,0 1 732,-4-3-821,-7-5 1028,0 0 0,0 0 0,0-1 1,1 1-1,-1-1 0,1 1 0,-1-1 0,1 0 1,0 1-1,0-1 0,0 0 0,0-2-207,0 1 356,0 0 1,0 1-1,-1-1 0,1 1 0,0 0 1,-1-1-1,0 1 0,0 0 0,0 0 1,0 0-1,-1 0 0,1 1 0,-1-1 1,0 1-357,2 1 312,0 6-130,-1 0-1,1 0 1,0 0 0,0 0 0,1 0 0,0 0-1,0 0 1,0 0 0,0 0 0,1 2-182,-1 7 297,-22 173 917,9-90-702,-41 269 585,12-90-461,12 10-636,13 189-92,17-475-16,-1 0 0,1 1 0,0-1 0,0 0 0,0 1 0,0-1-1,0 0 1,1 1 0,-1-1 0,0 0 0,0 1 0,0-1 0,0 0 0,0 0 0,0 1 0,0-1 0,1 0 0,-1 1 0,0-1 0,0 0 0,0 0 0,1 1 0,-1-1 0,0 0 0,0 0 0,0 0 0,1 1 0,-1-1 0,0 0 0,1 0 0,-1 0 0,0 0 0,0 0 0,1 1 0,-1-1 0,0 0 0,1 0 0,-1 0 0,0 0 0,1 0 0,-1 0 0,0 0 0,1 0 0,-1 0 108,13-10-5038,-7-3 939</inkml:trace>
  <inkml:trace contextRef="#ctx0" brushRef="#br0" timeOffset="633.61">2167 2102 5937,'0'0'612,"0"0"-35,0 0-24,9 2 5131,31 9-5279,38 2 305,1-3 1,0-3-1,0-4 0,38-5-710,0 1 212,66 11-212,18 3-861,110-11 861,-191-2-4663,-106 0 2318,-1 3-806</inkml:trace>
  <inkml:trace contextRef="#ctx0" brushRef="#br0" timeOffset="1266.57">2379 2567 8417,'0'0'70,"0"0"0,0-1 1,0 1-1,0 0 1,0-1-1,0 1 0,0 0 1,0 0-1,0-1 0,0 1 1,0 0-1,0-1 0,0 1 1,0 0-1,0 0 1,0-1-1,0 1 0,1 0 1,-1 0-1,0-1 0,0 1 1,0 0-1,0 0 0,1 0 1,-1-1-1,0 1 1,0 0-1,1 0 0,-1 0 1,0 0-1,0-1 0,1 1 1,-1 0-1,0 0 0,0 0 1,1 0-1,-1 0 1,0 0-1,0 0 0,1 0 1,-1 0-1,0 0 0,1 0-70,25-10 1173,33-2-54,91 4-272,-67 5-536,15-5-311,-28 3-257,0 3-1,4 2 258,-14 1-154,-31 2-2817,-13 1-2360,-11-1 2590</inkml:trace>
  <inkml:trace contextRef="#ctx0" brushRef="#br0" timeOffset="1768.39">2574 2909 4480,'0'0'326,"0"0"73,0 0 109,0 0 82,0 0 58,0 0 20,0 0-29,0 0-124,0 0-153,34 0 1897,-19 2-1833,0 0 0,-1 1 0,1 0-1,-1 1 1,0 1 0,12 5-426,9 3 375,12 5-156,4 1-595,-16-9-2664,-18-7-694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FD9-0AF0-4B56-9ED8-0FD4A9CE966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C314-66A3-4628-82A5-BCFCACC2B4DF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39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FD9-0AF0-4B56-9ED8-0FD4A9CE966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C314-66A3-4628-82A5-BCFCACC2B4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583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FD9-0AF0-4B56-9ED8-0FD4A9CE966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C314-66A3-4628-82A5-BCFCACC2B4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79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FD9-0AF0-4B56-9ED8-0FD4A9CE966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C314-66A3-4628-82A5-BCFCACC2B4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497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FD9-0AF0-4B56-9ED8-0FD4A9CE966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C314-66A3-4628-82A5-BCFCACC2B4DF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34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FD9-0AF0-4B56-9ED8-0FD4A9CE966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C314-66A3-4628-82A5-BCFCACC2B4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632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FD9-0AF0-4B56-9ED8-0FD4A9CE966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C314-66A3-4628-82A5-BCFCACC2B4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12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FD9-0AF0-4B56-9ED8-0FD4A9CE966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C314-66A3-4628-82A5-BCFCACC2B4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204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FD9-0AF0-4B56-9ED8-0FD4A9CE966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C314-66A3-4628-82A5-BCFCACC2B4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36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AA5FD9-0AF0-4B56-9ED8-0FD4A9CE966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FEC314-66A3-4628-82A5-BCFCACC2B4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21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5FD9-0AF0-4B56-9ED8-0FD4A9CE966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EC314-66A3-4628-82A5-BCFCACC2B4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349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AA5FD9-0AF0-4B56-9ED8-0FD4A9CE9664}" type="datetimeFigureOut">
              <a:rPr lang="it-IT" smtClean="0"/>
              <a:t>30/03/2021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FEC314-66A3-4628-82A5-BCFCACC2B4DF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710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12" Type="http://schemas.openxmlformats.org/officeDocument/2006/relationships/customXml" Target="../ink/ink1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700.png"/><Relationship Id="rId5" Type="http://schemas.microsoft.com/office/2007/relationships/hdphoto" Target="../media/hdphoto3.wdp"/><Relationship Id="rId10" Type="http://schemas.openxmlformats.org/officeDocument/2006/relationships/image" Target="../media/image691.png"/><Relationship Id="rId4" Type="http://schemas.openxmlformats.org/officeDocument/2006/relationships/image" Target="../media/image88.png"/><Relationship Id="rId9" Type="http://schemas.openxmlformats.org/officeDocument/2006/relationships/image" Target="../media/image6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670.png"/><Relationship Id="rId7" Type="http://schemas.openxmlformats.org/officeDocument/2006/relationships/image" Target="../media/image94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690.png"/><Relationship Id="rId10" Type="http://schemas.openxmlformats.org/officeDocument/2006/relationships/image" Target="../media/image97.png"/><Relationship Id="rId4" Type="http://schemas.openxmlformats.org/officeDocument/2006/relationships/image" Target="../media/image92.png"/><Relationship Id="rId9" Type="http://schemas.openxmlformats.org/officeDocument/2006/relationships/image" Target="../media/image9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210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10.png"/><Relationship Id="rId7" Type="http://schemas.openxmlformats.org/officeDocument/2006/relationships/image" Target="../media/image1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210.png"/><Relationship Id="rId10" Type="http://schemas.openxmlformats.org/officeDocument/2006/relationships/image" Target="../media/image17.png"/><Relationship Id="rId4" Type="http://schemas.openxmlformats.org/officeDocument/2006/relationships/image" Target="../media/image1110.png"/><Relationship Id="rId9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19.png"/><Relationship Id="rId21" Type="http://schemas.openxmlformats.org/officeDocument/2006/relationships/image" Target="../media/image41.png"/><Relationship Id="rId7" Type="http://schemas.openxmlformats.org/officeDocument/2006/relationships/image" Target="../media/image23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2" Type="http://schemas.openxmlformats.org/officeDocument/2006/relationships/image" Target="../media/image18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5" Type="http://schemas.openxmlformats.org/officeDocument/2006/relationships/image" Target="../media/image21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8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580.png"/><Relationship Id="rId18" Type="http://schemas.openxmlformats.org/officeDocument/2006/relationships/image" Target="../media/image62.png"/><Relationship Id="rId21" Type="http://schemas.openxmlformats.org/officeDocument/2006/relationships/image" Target="../media/image65.png"/><Relationship Id="rId7" Type="http://schemas.openxmlformats.org/officeDocument/2006/relationships/image" Target="../media/image520.png"/><Relationship Id="rId17" Type="http://schemas.openxmlformats.org/officeDocument/2006/relationships/image" Target="../media/image590.png"/><Relationship Id="rId2" Type="http://schemas.openxmlformats.org/officeDocument/2006/relationships/image" Target="../media/image24.png"/><Relationship Id="rId16" Type="http://schemas.openxmlformats.org/officeDocument/2006/relationships/image" Target="../media/image59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0.png"/><Relationship Id="rId15" Type="http://schemas.openxmlformats.org/officeDocument/2006/relationships/image" Target="../media/image60.png"/><Relationship Id="rId10" Type="http://schemas.openxmlformats.org/officeDocument/2006/relationships/image" Target="../media/image550.png"/><Relationship Id="rId19" Type="http://schemas.openxmlformats.org/officeDocument/2006/relationships/image" Target="../media/image61.png"/><Relationship Id="rId4" Type="http://schemas.openxmlformats.org/officeDocument/2006/relationships/image" Target="../media/image490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AB21D4E-3F05-433C-A3F3-D0592969E36D}"/>
              </a:ext>
            </a:extLst>
          </p:cNvPr>
          <p:cNvSpPr txBox="1"/>
          <p:nvPr/>
        </p:nvSpPr>
        <p:spPr>
          <a:xfrm>
            <a:off x="4273164" y="111381"/>
            <a:ext cx="307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chemeClr val="accent1"/>
                </a:solidFill>
              </a:rPr>
              <a:t>Capacità elettrica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91DC3A3-1527-4630-912A-6FB1B3D3EF36}"/>
                  </a:ext>
                </a:extLst>
              </p:cNvPr>
              <p:cNvSpPr txBox="1"/>
              <p:nvPr/>
            </p:nvSpPr>
            <p:spPr>
              <a:xfrm>
                <a:off x="1065979" y="626117"/>
                <a:ext cx="9944012" cy="5605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Abadi" panose="020B0604020104020204" pitchFamily="34" charset="0"/>
                  </a:rPr>
                  <a:t>Forniamo una carica Q ad un conduttore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sz="2000" dirty="0"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Abadi" panose="020B0604020104020204" pitchFamily="34" charset="0"/>
                  </a:rPr>
                  <a:t>La carica si distribuirà in superficie con σ tale da garantire l’uniformità del potenziale elettrostatico all’interno del conduttore stesso </a:t>
                </a:r>
              </a:p>
              <a:p>
                <a:pPr algn="ctr"/>
                <a:endParaRPr lang="it-IT" sz="2000" dirty="0">
                  <a:latin typeface="Abadi" panose="020B0604020104020204" pitchFamily="34" charset="0"/>
                </a:endParaRPr>
              </a:p>
              <a:p>
                <a:pPr algn="ctr"/>
                <a:r>
                  <a:rPr lang="it-IT" sz="2000" dirty="0">
                    <a:latin typeface="Abadi" panose="020B0604020104020204" pitchFamily="34" charset="0"/>
                  </a:rPr>
                  <a:t>Il rapporto tra la carica ed il potenziale è sempre costante e vale</a:t>
                </a:r>
              </a:p>
              <a:p>
                <a:pPr algn="ctr"/>
                <a:endParaRPr lang="it-IT" sz="2000" dirty="0">
                  <a:latin typeface="Abadi" panose="020B0604020104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it-IT" sz="2000" b="0" dirty="0">
                    <a:latin typeface="Abadi" panose="020B0604020104020204" pitchFamily="34" charset="0"/>
                  </a:rPr>
                  <a:t>   (Capacità del conduttore)</a:t>
                </a:r>
              </a:p>
              <a:p>
                <a:pPr algn="ctr"/>
                <a:endParaRPr lang="it-IT" sz="2000" b="0" dirty="0">
                  <a:latin typeface="Abadi" panose="020B0604020104020204" pitchFamily="34" charset="0"/>
                </a:endParaRPr>
              </a:p>
              <a:p>
                <a:pPr algn="ctr"/>
                <a:r>
                  <a:rPr lang="it-IT" sz="2000" dirty="0">
                    <a:latin typeface="Abadi" panose="020B0604020104020204" pitchFamily="34" charset="0"/>
                  </a:rPr>
                  <a:t>Le dimensioni della capacità sono quelle di una carica diviso un potenziale</a:t>
                </a:r>
              </a:p>
              <a:p>
                <a:pPr algn="ctr"/>
                <a:endParaRPr lang="it-IT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it-IT" sz="2000" b="0" dirty="0">
                  <a:latin typeface="Abadi" panose="020B0604020104020204" pitchFamily="34" charset="0"/>
                </a:endParaRPr>
              </a:p>
              <a:p>
                <a:pPr algn="ctr"/>
                <a:endParaRPr lang="it-IT" sz="2000" dirty="0">
                  <a:latin typeface="Abadi" panose="020B0604020104020204" pitchFamily="34" charset="0"/>
                </a:endParaRPr>
              </a:p>
              <a:p>
                <a:pPr algn="ctr"/>
                <a:r>
                  <a:rPr lang="it-IT" sz="2000" dirty="0">
                    <a:latin typeface="Abadi" panose="020B0604020104020204" pitchFamily="34" charset="0"/>
                  </a:rPr>
                  <a:t>Unità di misura (Farad) si indica con:  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𝐶𝑜𝑢𝑙𝑜𝑚𝑏</m:t>
                            </m:r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𝑉𝑜𝑙𝑡</m:t>
                            </m:r>
                          </m:den>
                        </m:f>
                      </m:e>
                    </m:d>
                  </m:oMath>
                </a14:m>
                <a:endParaRPr lang="it-IT" sz="2000" dirty="0">
                  <a:latin typeface="Abadi" panose="020B0604020104020204" pitchFamily="34" charset="0"/>
                </a:endParaRPr>
              </a:p>
              <a:p>
                <a:pPr algn="ctr"/>
                <a:endParaRPr lang="it-IT" sz="2000" dirty="0">
                  <a:latin typeface="Abadi" panose="020B0604020104020204" pitchFamily="34" charset="0"/>
                </a:endParaRPr>
              </a:p>
              <a:p>
                <a:pPr algn="ctr"/>
                <a:r>
                  <a:rPr lang="it-IT" sz="2000" dirty="0">
                    <a:latin typeface="Abadi" panose="020B0604020104020204" pitchFamily="34" charset="0"/>
                  </a:rPr>
                  <a:t>La capacità di un conduttore dipende dalla sua forma, dalle sue dimensioni geometriche, dal mezzo in cui è immerso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91DC3A3-1527-4630-912A-6FB1B3D3E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79" y="626117"/>
                <a:ext cx="9944012" cy="5605765"/>
              </a:xfrm>
              <a:prstGeom prst="rect">
                <a:avLst/>
              </a:prstGeom>
              <a:blipFill>
                <a:blip r:embed="rId2"/>
                <a:stretch>
                  <a:fillRect l="-552" t="-653" r="-490" b="-10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02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uppo 89">
            <a:extLst>
              <a:ext uri="{FF2B5EF4-FFF2-40B4-BE49-F238E27FC236}">
                <a16:creationId xmlns:a16="http://schemas.microsoft.com/office/drawing/2014/main" id="{DC1F8F14-B64C-42BD-A56B-C2C81C581694}"/>
              </a:ext>
            </a:extLst>
          </p:cNvPr>
          <p:cNvGrpSpPr/>
          <p:nvPr/>
        </p:nvGrpSpPr>
        <p:grpSpPr>
          <a:xfrm>
            <a:off x="525946" y="165070"/>
            <a:ext cx="3007201" cy="3448596"/>
            <a:chOff x="525946" y="165070"/>
            <a:chExt cx="3007201" cy="3448596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190D346C-C66D-4A45-A602-948A0D17946B}"/>
                </a:ext>
              </a:extLst>
            </p:cNvPr>
            <p:cNvSpPr/>
            <p:nvPr/>
          </p:nvSpPr>
          <p:spPr>
            <a:xfrm>
              <a:off x="738720" y="623205"/>
              <a:ext cx="2716566" cy="2683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Ovale 2">
              <a:extLst>
                <a:ext uri="{FF2B5EF4-FFF2-40B4-BE49-F238E27FC236}">
                  <a16:creationId xmlns:a16="http://schemas.microsoft.com/office/drawing/2014/main" id="{737D078D-7C55-498E-879E-79A5925AD4DC}"/>
                </a:ext>
              </a:extLst>
            </p:cNvPr>
            <p:cNvSpPr/>
            <p:nvPr/>
          </p:nvSpPr>
          <p:spPr>
            <a:xfrm>
              <a:off x="1244746" y="1120354"/>
              <a:ext cx="1704515" cy="1692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9B925350-2745-4C14-BBC0-3423C6F1264B}"/>
                </a:ext>
              </a:extLst>
            </p:cNvPr>
            <p:cNvSpPr/>
            <p:nvPr/>
          </p:nvSpPr>
          <p:spPr>
            <a:xfrm>
              <a:off x="1666435" y="1552029"/>
              <a:ext cx="883330" cy="8467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62351BBE-DABF-40B4-98C7-D683C521D00A}"/>
                </a:ext>
              </a:extLst>
            </p:cNvPr>
            <p:cNvCxnSpPr>
              <a:cxnSpLocks/>
            </p:cNvCxnSpPr>
            <p:nvPr/>
          </p:nvCxnSpPr>
          <p:spPr>
            <a:xfrm>
              <a:off x="2097003" y="1964842"/>
              <a:ext cx="426129" cy="13205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465293EA-A13A-4220-BBCB-96E12F06D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9357" y="1964842"/>
              <a:ext cx="317647" cy="12794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ttore diritto 6">
              <a:extLst>
                <a:ext uri="{FF2B5EF4-FFF2-40B4-BE49-F238E27FC236}">
                  <a16:creationId xmlns:a16="http://schemas.microsoft.com/office/drawing/2014/main" id="{638AD55A-812F-424A-BB74-89CFBAEA63D9}"/>
                </a:ext>
              </a:extLst>
            </p:cNvPr>
            <p:cNvCxnSpPr>
              <a:cxnSpLocks/>
            </p:cNvCxnSpPr>
            <p:nvPr/>
          </p:nvCxnSpPr>
          <p:spPr>
            <a:xfrm>
              <a:off x="2097003" y="1975383"/>
              <a:ext cx="421690" cy="70383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C71340AD-9189-4DC6-98E5-D30A7C20F7E8}"/>
                </a:ext>
              </a:extLst>
            </p:cNvPr>
            <p:cNvSpPr txBox="1"/>
            <p:nvPr/>
          </p:nvSpPr>
          <p:spPr>
            <a:xfrm>
              <a:off x="1791687" y="35995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384B11A6-F9FE-41E6-B543-F3A2A1E8022F}"/>
                </a:ext>
              </a:extLst>
            </p:cNvPr>
            <p:cNvSpPr txBox="1"/>
            <p:nvPr/>
          </p:nvSpPr>
          <p:spPr>
            <a:xfrm>
              <a:off x="2108100" y="34402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0EDFA4B-59BF-462F-AAA5-738F23312B06}"/>
                </a:ext>
              </a:extLst>
            </p:cNvPr>
            <p:cNvSpPr txBox="1"/>
            <p:nvPr/>
          </p:nvSpPr>
          <p:spPr>
            <a:xfrm>
              <a:off x="2401653" y="39893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6A238A4-CC04-480A-8C06-2219DBC9C12C}"/>
                </a:ext>
              </a:extLst>
            </p:cNvPr>
            <p:cNvSpPr txBox="1"/>
            <p:nvPr/>
          </p:nvSpPr>
          <p:spPr>
            <a:xfrm>
              <a:off x="2960214" y="67618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75927C1E-5C63-4FBF-9968-FACB39858EE0}"/>
                </a:ext>
              </a:extLst>
            </p:cNvPr>
            <p:cNvSpPr txBox="1"/>
            <p:nvPr/>
          </p:nvSpPr>
          <p:spPr>
            <a:xfrm>
              <a:off x="2685373" y="50244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E57FA9C-C1CD-4F24-BBA5-E9FD3B4C7A70}"/>
                </a:ext>
              </a:extLst>
            </p:cNvPr>
            <p:cNvSpPr txBox="1"/>
            <p:nvPr/>
          </p:nvSpPr>
          <p:spPr>
            <a:xfrm>
              <a:off x="3172618" y="86085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C62CA098-0B57-4684-83C6-901AFCB757D4}"/>
                </a:ext>
              </a:extLst>
            </p:cNvPr>
            <p:cNvSpPr txBox="1"/>
            <p:nvPr/>
          </p:nvSpPr>
          <p:spPr>
            <a:xfrm>
              <a:off x="3291092" y="104551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0C16603B-E9FE-45F1-BF8D-B18E62671AB3}"/>
                </a:ext>
              </a:extLst>
            </p:cNvPr>
            <p:cNvSpPr txBox="1"/>
            <p:nvPr/>
          </p:nvSpPr>
          <p:spPr>
            <a:xfrm>
              <a:off x="3386706" y="136736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A25FF44-A72B-4DBB-ACFD-D8B0632A327F}"/>
                </a:ext>
              </a:extLst>
            </p:cNvPr>
            <p:cNvSpPr txBox="1"/>
            <p:nvPr/>
          </p:nvSpPr>
          <p:spPr>
            <a:xfrm>
              <a:off x="3487428" y="1727565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8CBB7790-F9B3-4C56-A135-34651E4047F7}"/>
                </a:ext>
              </a:extLst>
            </p:cNvPr>
            <p:cNvSpPr txBox="1"/>
            <p:nvPr/>
          </p:nvSpPr>
          <p:spPr>
            <a:xfrm>
              <a:off x="3442043" y="213650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90D828C3-B8DF-48D3-AE39-CFABA5ABBF75}"/>
                </a:ext>
              </a:extLst>
            </p:cNvPr>
            <p:cNvSpPr txBox="1"/>
            <p:nvPr/>
          </p:nvSpPr>
          <p:spPr>
            <a:xfrm>
              <a:off x="3306811" y="244332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C0DCE48E-7920-48A3-ACDA-A96DC5B066DB}"/>
                </a:ext>
              </a:extLst>
            </p:cNvPr>
            <p:cNvSpPr txBox="1"/>
            <p:nvPr/>
          </p:nvSpPr>
          <p:spPr>
            <a:xfrm>
              <a:off x="3162035" y="267921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7629A543-952D-425D-92F5-6B74CE804BBF}"/>
                </a:ext>
              </a:extLst>
            </p:cNvPr>
            <p:cNvSpPr txBox="1"/>
            <p:nvPr/>
          </p:nvSpPr>
          <p:spPr>
            <a:xfrm>
              <a:off x="2987070" y="291270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9008F29D-E211-4076-81C7-2F81EE3FBF9B}"/>
                </a:ext>
              </a:extLst>
            </p:cNvPr>
            <p:cNvSpPr txBox="1"/>
            <p:nvPr/>
          </p:nvSpPr>
          <p:spPr>
            <a:xfrm>
              <a:off x="2699504" y="3097375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6DD5BB58-20A8-4B2D-A5AF-548BFA1FAD79}"/>
                </a:ext>
              </a:extLst>
            </p:cNvPr>
            <p:cNvSpPr txBox="1"/>
            <p:nvPr/>
          </p:nvSpPr>
          <p:spPr>
            <a:xfrm>
              <a:off x="805703" y="267921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E4C9ECD7-9A10-4178-B37F-F98E2260F75E}"/>
                </a:ext>
              </a:extLst>
            </p:cNvPr>
            <p:cNvSpPr txBox="1"/>
            <p:nvPr/>
          </p:nvSpPr>
          <p:spPr>
            <a:xfrm>
              <a:off x="680713" y="245643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E8B71A22-EE5B-451F-9FA4-E13BE3819F18}"/>
                </a:ext>
              </a:extLst>
            </p:cNvPr>
            <p:cNvSpPr txBox="1"/>
            <p:nvPr/>
          </p:nvSpPr>
          <p:spPr>
            <a:xfrm>
              <a:off x="577363" y="213650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EDFA44F0-8175-4917-A6C7-BDE45317F8E3}"/>
                </a:ext>
              </a:extLst>
            </p:cNvPr>
            <p:cNvSpPr txBox="1"/>
            <p:nvPr/>
          </p:nvSpPr>
          <p:spPr>
            <a:xfrm>
              <a:off x="525946" y="178017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C07AF486-1497-4473-8300-4A16BEC94E86}"/>
                </a:ext>
              </a:extLst>
            </p:cNvPr>
            <p:cNvSpPr txBox="1"/>
            <p:nvPr/>
          </p:nvSpPr>
          <p:spPr>
            <a:xfrm>
              <a:off x="2454554" y="316874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533C184-AC2A-4FDD-A421-027B9BEFE6DC}"/>
                </a:ext>
              </a:extLst>
            </p:cNvPr>
            <p:cNvSpPr txBox="1"/>
            <p:nvPr/>
          </p:nvSpPr>
          <p:spPr>
            <a:xfrm>
              <a:off x="2231612" y="321632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BD0E5122-4D31-4AFF-A438-2A66637B8FF7}"/>
                </a:ext>
              </a:extLst>
            </p:cNvPr>
            <p:cNvSpPr txBox="1"/>
            <p:nvPr/>
          </p:nvSpPr>
          <p:spPr>
            <a:xfrm>
              <a:off x="1912570" y="324433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E0E614EC-88A2-4F4B-99C8-490E1815E14D}"/>
                </a:ext>
              </a:extLst>
            </p:cNvPr>
            <p:cNvSpPr txBox="1"/>
            <p:nvPr/>
          </p:nvSpPr>
          <p:spPr>
            <a:xfrm>
              <a:off x="1597705" y="3214551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3F266CDD-6F0E-47EF-BA0D-B6B1C1ECAC4F}"/>
                </a:ext>
              </a:extLst>
            </p:cNvPr>
            <p:cNvSpPr txBox="1"/>
            <p:nvPr/>
          </p:nvSpPr>
          <p:spPr>
            <a:xfrm>
              <a:off x="1266502" y="3090741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9186B76D-36C1-49CE-BBBE-384C73ADEB6C}"/>
                </a:ext>
              </a:extLst>
            </p:cNvPr>
            <p:cNvSpPr txBox="1"/>
            <p:nvPr/>
          </p:nvSpPr>
          <p:spPr>
            <a:xfrm>
              <a:off x="995205" y="291270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531E7528-F4D2-48D9-8AE6-5DED4EF15D47}"/>
                </a:ext>
              </a:extLst>
            </p:cNvPr>
            <p:cNvSpPr txBox="1"/>
            <p:nvPr/>
          </p:nvSpPr>
          <p:spPr>
            <a:xfrm>
              <a:off x="586320" y="1435225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3727B256-9540-4D4F-922A-1DC2C23752E9}"/>
                </a:ext>
              </a:extLst>
            </p:cNvPr>
            <p:cNvSpPr txBox="1"/>
            <p:nvPr/>
          </p:nvSpPr>
          <p:spPr>
            <a:xfrm>
              <a:off x="724817" y="108717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66CCC60C-4BEC-4AE3-B8DC-81D7691BEA7C}"/>
                </a:ext>
              </a:extLst>
            </p:cNvPr>
            <p:cNvSpPr txBox="1"/>
            <p:nvPr/>
          </p:nvSpPr>
          <p:spPr>
            <a:xfrm>
              <a:off x="885022" y="86085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79F829E9-17B1-4A58-9D41-CD0C1293F613}"/>
                </a:ext>
              </a:extLst>
            </p:cNvPr>
            <p:cNvSpPr txBox="1"/>
            <p:nvPr/>
          </p:nvSpPr>
          <p:spPr>
            <a:xfrm>
              <a:off x="1111914" y="623205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444DA9BF-CBB2-483B-8CAD-24D883702554}"/>
                </a:ext>
              </a:extLst>
            </p:cNvPr>
            <p:cNvSpPr txBox="1"/>
            <p:nvPr/>
          </p:nvSpPr>
          <p:spPr>
            <a:xfrm>
              <a:off x="1428327" y="44267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7EFBB699-65CC-496B-B5FB-C7F7D2D2DE1E}"/>
                </a:ext>
              </a:extLst>
            </p:cNvPr>
            <p:cNvSpPr txBox="1"/>
            <p:nvPr/>
          </p:nvSpPr>
          <p:spPr>
            <a:xfrm>
              <a:off x="1802663" y="84910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99EFABA3-8DF6-456B-B14F-2C7C22529565}"/>
                </a:ext>
              </a:extLst>
            </p:cNvPr>
            <p:cNvSpPr txBox="1"/>
            <p:nvPr/>
          </p:nvSpPr>
          <p:spPr>
            <a:xfrm>
              <a:off x="2355934" y="883075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CA1B5F42-47A1-400B-9BF9-CEA6F6983C82}"/>
                </a:ext>
              </a:extLst>
            </p:cNvPr>
            <p:cNvSpPr txBox="1"/>
            <p:nvPr/>
          </p:nvSpPr>
          <p:spPr>
            <a:xfrm>
              <a:off x="2083738" y="83411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8A2EA90B-0CF4-47E5-BBA7-4F445354E1EB}"/>
                </a:ext>
              </a:extLst>
            </p:cNvPr>
            <p:cNvSpPr txBox="1"/>
            <p:nvPr/>
          </p:nvSpPr>
          <p:spPr>
            <a:xfrm>
              <a:off x="2766310" y="112035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4C88738-AAB7-4072-9B0F-0FA7F35B5B95}"/>
                </a:ext>
              </a:extLst>
            </p:cNvPr>
            <p:cNvSpPr txBox="1"/>
            <p:nvPr/>
          </p:nvSpPr>
          <p:spPr>
            <a:xfrm>
              <a:off x="2573628" y="99253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F4E17478-A346-49F6-8C1F-478F6C9EFAE9}"/>
                </a:ext>
              </a:extLst>
            </p:cNvPr>
            <p:cNvSpPr txBox="1"/>
            <p:nvPr/>
          </p:nvSpPr>
          <p:spPr>
            <a:xfrm>
              <a:off x="2976296" y="157054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BF4DEC93-AA8A-42CA-9968-1A11E4A06BCA}"/>
                </a:ext>
              </a:extLst>
            </p:cNvPr>
            <p:cNvSpPr txBox="1"/>
            <p:nvPr/>
          </p:nvSpPr>
          <p:spPr>
            <a:xfrm>
              <a:off x="2895850" y="1339165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97143132-7908-47A7-BCFF-FD8EE9D7C02E}"/>
                </a:ext>
              </a:extLst>
            </p:cNvPr>
            <p:cNvSpPr txBox="1"/>
            <p:nvPr/>
          </p:nvSpPr>
          <p:spPr>
            <a:xfrm>
              <a:off x="2960214" y="205695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14C2729C-0BE3-416C-86FC-6ABF619B46DE}"/>
                </a:ext>
              </a:extLst>
            </p:cNvPr>
            <p:cNvSpPr txBox="1"/>
            <p:nvPr/>
          </p:nvSpPr>
          <p:spPr>
            <a:xfrm>
              <a:off x="2996828" y="1833795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FE9EAD2D-56CD-4803-94E6-8B94AADA48F9}"/>
                </a:ext>
              </a:extLst>
            </p:cNvPr>
            <p:cNvSpPr txBox="1"/>
            <p:nvPr/>
          </p:nvSpPr>
          <p:spPr>
            <a:xfrm>
              <a:off x="2668950" y="247449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1CA2B4BB-30C1-4BF0-B7FC-3A47241759DF}"/>
                </a:ext>
              </a:extLst>
            </p:cNvPr>
            <p:cNvSpPr txBox="1"/>
            <p:nvPr/>
          </p:nvSpPr>
          <p:spPr>
            <a:xfrm>
              <a:off x="2830967" y="2258661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72517D38-76C6-4F24-9C0C-90ECE4077565}"/>
                </a:ext>
              </a:extLst>
            </p:cNvPr>
            <p:cNvSpPr txBox="1"/>
            <p:nvPr/>
          </p:nvSpPr>
          <p:spPr>
            <a:xfrm>
              <a:off x="2467316" y="264110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F7E4E8D7-5568-42CF-96B5-734DDA60C37F}"/>
                </a:ext>
              </a:extLst>
            </p:cNvPr>
            <p:cNvSpPr txBox="1"/>
            <p:nvPr/>
          </p:nvSpPr>
          <p:spPr>
            <a:xfrm>
              <a:off x="2162963" y="269813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BB703926-FEC5-4860-8B9C-B36BE66ADDE0}"/>
                </a:ext>
              </a:extLst>
            </p:cNvPr>
            <p:cNvSpPr txBox="1"/>
            <p:nvPr/>
          </p:nvSpPr>
          <p:spPr>
            <a:xfrm>
              <a:off x="1744304" y="264110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9416A87D-3E0A-46F6-82D9-013FB2E0F31C}"/>
                </a:ext>
              </a:extLst>
            </p:cNvPr>
            <p:cNvSpPr txBox="1"/>
            <p:nvPr/>
          </p:nvSpPr>
          <p:spPr>
            <a:xfrm>
              <a:off x="1480468" y="251346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9ACDBE65-3817-451D-82C8-738EC0C9A45C}"/>
                </a:ext>
              </a:extLst>
            </p:cNvPr>
            <p:cNvSpPr txBox="1"/>
            <p:nvPr/>
          </p:nvSpPr>
          <p:spPr>
            <a:xfrm>
              <a:off x="1331301" y="234004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630795BC-EC9C-432F-B505-A460EE0897F2}"/>
                </a:ext>
              </a:extLst>
            </p:cNvPr>
            <p:cNvSpPr txBox="1"/>
            <p:nvPr/>
          </p:nvSpPr>
          <p:spPr>
            <a:xfrm>
              <a:off x="1154270" y="215537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74583AA1-1F0E-4440-BD78-A5F0D0F8A7B3}"/>
                </a:ext>
              </a:extLst>
            </p:cNvPr>
            <p:cNvSpPr txBox="1"/>
            <p:nvPr/>
          </p:nvSpPr>
          <p:spPr>
            <a:xfrm>
              <a:off x="1129636" y="153901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45D083D4-B1BB-4ED8-B8B3-34AFB666B037}"/>
                </a:ext>
              </a:extLst>
            </p:cNvPr>
            <p:cNvSpPr txBox="1"/>
            <p:nvPr/>
          </p:nvSpPr>
          <p:spPr>
            <a:xfrm>
              <a:off x="1094489" y="184620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16CBB06A-D4DF-4DEA-95BA-13496AA83BBA}"/>
                </a:ext>
              </a:extLst>
            </p:cNvPr>
            <p:cNvSpPr txBox="1"/>
            <p:nvPr/>
          </p:nvSpPr>
          <p:spPr>
            <a:xfrm>
              <a:off x="1220783" y="125240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9230E88C-A2C9-40D0-8111-25350A0313BA}"/>
                </a:ext>
              </a:extLst>
            </p:cNvPr>
            <p:cNvSpPr txBox="1"/>
            <p:nvPr/>
          </p:nvSpPr>
          <p:spPr>
            <a:xfrm>
              <a:off x="1599941" y="89239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6848053-7E08-43EE-B988-0BD0E8E6C3F6}"/>
                </a:ext>
              </a:extLst>
            </p:cNvPr>
            <p:cNvSpPr txBox="1"/>
            <p:nvPr/>
          </p:nvSpPr>
          <p:spPr>
            <a:xfrm>
              <a:off x="1387468" y="103377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DE18D335-3F89-435C-BBDF-D3AD3D4ADA3F}"/>
                </a:ext>
              </a:extLst>
            </p:cNvPr>
            <p:cNvSpPr txBox="1"/>
            <p:nvPr/>
          </p:nvSpPr>
          <p:spPr>
            <a:xfrm>
              <a:off x="1736955" y="13129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C5359B83-E4B6-4301-AB03-616284853387}"/>
                </a:ext>
              </a:extLst>
            </p:cNvPr>
            <p:cNvSpPr txBox="1"/>
            <p:nvPr/>
          </p:nvSpPr>
          <p:spPr>
            <a:xfrm>
              <a:off x="2051637" y="12846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91526054-3884-4E6B-9DE4-F500825DE12F}"/>
                </a:ext>
              </a:extLst>
            </p:cNvPr>
            <p:cNvSpPr txBox="1"/>
            <p:nvPr/>
          </p:nvSpPr>
          <p:spPr>
            <a:xfrm>
              <a:off x="2305456" y="136614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437C9185-D00B-415C-8811-3454469CC43B}"/>
                </a:ext>
              </a:extLst>
            </p:cNvPr>
            <p:cNvSpPr txBox="1"/>
            <p:nvPr/>
          </p:nvSpPr>
          <p:spPr>
            <a:xfrm>
              <a:off x="2480722" y="15700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D4147438-19CB-418B-AC7C-61C191532D68}"/>
                </a:ext>
              </a:extLst>
            </p:cNvPr>
            <p:cNvSpPr txBox="1"/>
            <p:nvPr/>
          </p:nvSpPr>
          <p:spPr>
            <a:xfrm>
              <a:off x="2510102" y="187229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9B21F000-FB1A-457D-8DC7-D7ED1A987971}"/>
                </a:ext>
              </a:extLst>
            </p:cNvPr>
            <p:cNvSpPr txBox="1"/>
            <p:nvPr/>
          </p:nvSpPr>
          <p:spPr>
            <a:xfrm>
              <a:off x="2355700" y="21074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F6DDF60F-B366-4460-874B-DFEE37144482}"/>
                </a:ext>
              </a:extLst>
            </p:cNvPr>
            <p:cNvSpPr txBox="1"/>
            <p:nvPr/>
          </p:nvSpPr>
          <p:spPr>
            <a:xfrm>
              <a:off x="2061671" y="228983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557806BE-0046-41CC-B39C-327CAFA87334}"/>
                </a:ext>
              </a:extLst>
            </p:cNvPr>
            <p:cNvSpPr txBox="1"/>
            <p:nvPr/>
          </p:nvSpPr>
          <p:spPr>
            <a:xfrm>
              <a:off x="1726802" y="22717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F7E4A67B-C778-47E2-9B52-8A679D36EA1A}"/>
                </a:ext>
              </a:extLst>
            </p:cNvPr>
            <p:cNvSpPr txBox="1"/>
            <p:nvPr/>
          </p:nvSpPr>
          <p:spPr>
            <a:xfrm>
              <a:off x="1554080" y="21681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C0915C4B-CA3E-46D0-B76A-E79E46E26F6F}"/>
                </a:ext>
              </a:extLst>
            </p:cNvPr>
            <p:cNvSpPr txBox="1"/>
            <p:nvPr/>
          </p:nvSpPr>
          <p:spPr>
            <a:xfrm>
              <a:off x="1421736" y="18942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5B42D0FB-DBF2-47ED-91D1-CC3CCAD9D45E}"/>
                </a:ext>
              </a:extLst>
            </p:cNvPr>
            <p:cNvSpPr txBox="1"/>
            <p:nvPr/>
          </p:nvSpPr>
          <p:spPr>
            <a:xfrm>
              <a:off x="1432867" y="15999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8B5BD342-AA5F-4A8F-9D12-E88E693D46C1}"/>
                </a:ext>
              </a:extLst>
            </p:cNvPr>
            <p:cNvSpPr txBox="1"/>
            <p:nvPr/>
          </p:nvSpPr>
          <p:spPr>
            <a:xfrm>
              <a:off x="1565943" y="140541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CasellaDiTesto 70">
                  <a:extLst>
                    <a:ext uri="{FF2B5EF4-FFF2-40B4-BE49-F238E27FC236}">
                      <a16:creationId xmlns:a16="http://schemas.microsoft.com/office/drawing/2014/main" id="{08BDE535-ED8A-4396-B813-D50DE9E02F58}"/>
                    </a:ext>
                  </a:extLst>
                </p:cNvPr>
                <p:cNvSpPr txBox="1"/>
                <p:nvPr/>
              </p:nvSpPr>
              <p:spPr>
                <a:xfrm>
                  <a:off x="2202511" y="1751320"/>
                  <a:ext cx="2984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1" name="CasellaDiTesto 70">
                  <a:extLst>
                    <a:ext uri="{FF2B5EF4-FFF2-40B4-BE49-F238E27FC236}">
                      <a16:creationId xmlns:a16="http://schemas.microsoft.com/office/drawing/2014/main" id="{08BDE535-ED8A-4396-B813-D50DE9E02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2511" y="1751320"/>
                  <a:ext cx="29841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8367" r="-6122" b="-1521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sellaDiTesto 71">
                  <a:extLst>
                    <a:ext uri="{FF2B5EF4-FFF2-40B4-BE49-F238E27FC236}">
                      <a16:creationId xmlns:a16="http://schemas.microsoft.com/office/drawing/2014/main" id="{7AD0BAB8-4BB4-488B-A970-7BB493ECFB98}"/>
                    </a:ext>
                  </a:extLst>
                </p:cNvPr>
                <p:cNvSpPr txBox="1"/>
                <p:nvPr/>
              </p:nvSpPr>
              <p:spPr>
                <a:xfrm>
                  <a:off x="2434600" y="2314271"/>
                  <a:ext cx="303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2" name="CasellaDiTesto 71">
                  <a:extLst>
                    <a:ext uri="{FF2B5EF4-FFF2-40B4-BE49-F238E27FC236}">
                      <a16:creationId xmlns:a16="http://schemas.microsoft.com/office/drawing/2014/main" id="{7AD0BAB8-4BB4-488B-A970-7BB493ECF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600" y="2314271"/>
                  <a:ext cx="3037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8000" r="-6000" b="-1555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CasellaDiTesto 72">
                  <a:extLst>
                    <a:ext uri="{FF2B5EF4-FFF2-40B4-BE49-F238E27FC236}">
                      <a16:creationId xmlns:a16="http://schemas.microsoft.com/office/drawing/2014/main" id="{0C482B5A-4256-433C-BFE3-5377EF6BD526}"/>
                    </a:ext>
                  </a:extLst>
                </p:cNvPr>
                <p:cNvSpPr txBox="1"/>
                <p:nvPr/>
              </p:nvSpPr>
              <p:spPr>
                <a:xfrm>
                  <a:off x="1886008" y="2991416"/>
                  <a:ext cx="303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3" name="CasellaDiTesto 72">
                  <a:extLst>
                    <a:ext uri="{FF2B5EF4-FFF2-40B4-BE49-F238E27FC236}">
                      <a16:creationId xmlns:a16="http://schemas.microsoft.com/office/drawing/2014/main" id="{0C482B5A-4256-433C-BFE3-5377EF6BD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6008" y="2991416"/>
                  <a:ext cx="30373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000" r="-6000" b="-1555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sellaDiTesto 73">
                  <a:extLst>
                    <a:ext uri="{FF2B5EF4-FFF2-40B4-BE49-F238E27FC236}">
                      <a16:creationId xmlns:a16="http://schemas.microsoft.com/office/drawing/2014/main" id="{663B89BF-1DC8-402E-89A4-B313AEF795CC}"/>
                    </a:ext>
                  </a:extLst>
                </p:cNvPr>
                <p:cNvSpPr txBox="1"/>
                <p:nvPr/>
              </p:nvSpPr>
              <p:spPr>
                <a:xfrm>
                  <a:off x="1927515" y="1230609"/>
                  <a:ext cx="266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4" name="CasellaDiTesto 73">
                  <a:extLst>
                    <a:ext uri="{FF2B5EF4-FFF2-40B4-BE49-F238E27FC236}">
                      <a16:creationId xmlns:a16="http://schemas.microsoft.com/office/drawing/2014/main" id="{663B89BF-1DC8-402E-89A4-B313AEF79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7515" y="1230609"/>
                  <a:ext cx="26661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455" r="-6818" b="-1555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sellaDiTesto 74">
                  <a:extLst>
                    <a:ext uri="{FF2B5EF4-FFF2-40B4-BE49-F238E27FC236}">
                      <a16:creationId xmlns:a16="http://schemas.microsoft.com/office/drawing/2014/main" id="{6F2C9A37-5394-4158-BDE8-D32EF7201D09}"/>
                    </a:ext>
                  </a:extLst>
                </p:cNvPr>
                <p:cNvSpPr txBox="1"/>
                <p:nvPr/>
              </p:nvSpPr>
              <p:spPr>
                <a:xfrm>
                  <a:off x="2589128" y="165070"/>
                  <a:ext cx="271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5" name="CasellaDiTesto 74">
                  <a:extLst>
                    <a:ext uri="{FF2B5EF4-FFF2-40B4-BE49-F238E27FC236}">
                      <a16:creationId xmlns:a16="http://schemas.microsoft.com/office/drawing/2014/main" id="{6F2C9A37-5394-4158-BDE8-D32EF7201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9128" y="165070"/>
                  <a:ext cx="27193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727" r="-6818" b="-1521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3D9C4656-66BC-421C-9100-8A1F584884AF}"/>
                </a:ext>
              </a:extLst>
            </p:cNvPr>
            <p:cNvSpPr txBox="1"/>
            <p:nvPr/>
          </p:nvSpPr>
          <p:spPr>
            <a:xfrm>
              <a:off x="547832" y="418873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000" dirty="0"/>
                <a:t>Q</a:t>
              </a:r>
            </a:p>
          </p:txBody>
        </p:sp>
        <p:cxnSp>
          <p:nvCxnSpPr>
            <p:cNvPr id="81" name="Connettore 2 80">
              <a:extLst>
                <a:ext uri="{FF2B5EF4-FFF2-40B4-BE49-F238E27FC236}">
                  <a16:creationId xmlns:a16="http://schemas.microsoft.com/office/drawing/2014/main" id="{8DC513A3-6323-408C-95BB-F299176F6DBA}"/>
                </a:ext>
              </a:extLst>
            </p:cNvPr>
            <p:cNvCxnSpPr>
              <a:cxnSpLocks/>
              <a:stCxn id="61" idx="1"/>
            </p:cNvCxnSpPr>
            <p:nvPr/>
          </p:nvCxnSpPr>
          <p:spPr>
            <a:xfrm flipV="1">
              <a:off x="2305456" y="1230184"/>
              <a:ext cx="244309" cy="32062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CD943483-99DD-4448-98B2-C3C8F4BE0B43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 flipH="1" flipV="1">
              <a:off x="1494366" y="1368186"/>
              <a:ext cx="305613" cy="314094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2 83">
              <a:extLst>
                <a:ext uri="{FF2B5EF4-FFF2-40B4-BE49-F238E27FC236}">
                  <a16:creationId xmlns:a16="http://schemas.microsoft.com/office/drawing/2014/main" id="{560D7F02-E13C-439D-9645-FC4279DF13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20783" y="1939332"/>
              <a:ext cx="445653" cy="2551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2 84">
              <a:extLst>
                <a:ext uri="{FF2B5EF4-FFF2-40B4-BE49-F238E27FC236}">
                  <a16:creationId xmlns:a16="http://schemas.microsoft.com/office/drawing/2014/main" id="{A250CFAD-5092-4B49-B308-89ECD98F656C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 flipH="1">
              <a:off x="1612392" y="2352774"/>
              <a:ext cx="241770" cy="27768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DDC240F4-1CD5-49FC-9294-5330EEBD3341}"/>
                </a:ext>
              </a:extLst>
            </p:cNvPr>
            <p:cNvCxnSpPr>
              <a:cxnSpLocks/>
              <a:endCxn id="72" idx="3"/>
            </p:cNvCxnSpPr>
            <p:nvPr/>
          </p:nvCxnSpPr>
          <p:spPr>
            <a:xfrm>
              <a:off x="2467316" y="2279300"/>
              <a:ext cx="271020" cy="173471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2 86">
              <a:extLst>
                <a:ext uri="{FF2B5EF4-FFF2-40B4-BE49-F238E27FC236}">
                  <a16:creationId xmlns:a16="http://schemas.microsoft.com/office/drawing/2014/main" id="{9A2D0830-9658-43C4-A81F-CB9BA99D2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289" y="1841121"/>
              <a:ext cx="399082" cy="115806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06785733-2161-4D19-A42E-8332C51BC9A8}"/>
                  </a:ext>
                </a:extLst>
              </p:cNvPr>
              <p:cNvSpPr txBox="1"/>
              <p:nvPr/>
            </p:nvSpPr>
            <p:spPr>
              <a:xfrm>
                <a:off x="2305456" y="4445889"/>
                <a:ext cx="2054793" cy="630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0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it-IT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it-IT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it-IT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it-IT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06785733-2161-4D19-A42E-8332C51BC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456" y="4445889"/>
                <a:ext cx="2054793" cy="6304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uppo 76">
            <a:extLst>
              <a:ext uri="{FF2B5EF4-FFF2-40B4-BE49-F238E27FC236}">
                <a16:creationId xmlns:a16="http://schemas.microsoft.com/office/drawing/2014/main" id="{0A31A08D-3060-441B-A837-2765F25DB5C4}"/>
              </a:ext>
            </a:extLst>
          </p:cNvPr>
          <p:cNvGrpSpPr/>
          <p:nvPr/>
        </p:nvGrpSpPr>
        <p:grpSpPr>
          <a:xfrm>
            <a:off x="6145957" y="3274130"/>
            <a:ext cx="3371591" cy="2619628"/>
            <a:chOff x="3600744" y="3357716"/>
            <a:chExt cx="5558234" cy="2619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CasellaDiTesto 103">
                  <a:extLst>
                    <a:ext uri="{FF2B5EF4-FFF2-40B4-BE49-F238E27FC236}">
                      <a16:creationId xmlns:a16="http://schemas.microsoft.com/office/drawing/2014/main" id="{82350BFC-AB53-48AD-8A78-0C364799A3A6}"/>
                    </a:ext>
                  </a:extLst>
                </p:cNvPr>
                <p:cNvSpPr txBox="1"/>
                <p:nvPr/>
              </p:nvSpPr>
              <p:spPr>
                <a:xfrm>
                  <a:off x="3600744" y="3357716"/>
                  <a:ext cx="5558234" cy="26196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limLoc m:val="undOvr"/>
                            <m:ctrlP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acc>
                              <m:accPr>
                                <m:chr m:val="⃗"/>
                                <m:ctrlP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acc>
                          </m:e>
                        </m:nary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t-IT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nary>
                          <m:naryPr>
                            <m:limLoc m:val="undOvr"/>
                            <m:ctrlP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it-IT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it-IT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it-I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it-IT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𝑑𝑟</m:t>
                            </m:r>
                          </m:e>
                        </m:nary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it-IT" sz="2000" b="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𝑘𝑄</m:t>
                        </m:r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it-IT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it-IT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it-IT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CasellaDiTesto 103">
                  <a:extLst>
                    <a:ext uri="{FF2B5EF4-FFF2-40B4-BE49-F238E27FC236}">
                      <a16:creationId xmlns:a16="http://schemas.microsoft.com/office/drawing/2014/main" id="{82350BFC-AB53-48AD-8A78-0C364799A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744" y="3357716"/>
                  <a:ext cx="5558234" cy="261962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ttangolo 75">
                  <a:extLst>
                    <a:ext uri="{FF2B5EF4-FFF2-40B4-BE49-F238E27FC236}">
                      <a16:creationId xmlns:a16="http://schemas.microsoft.com/office/drawing/2014/main" id="{A3C3FDBB-9BF2-4DCF-804A-0D059648316F}"/>
                    </a:ext>
                  </a:extLst>
                </p:cNvPr>
                <p:cNvSpPr/>
                <p:nvPr/>
              </p:nvSpPr>
              <p:spPr>
                <a:xfrm>
                  <a:off x="8315692" y="4283461"/>
                  <a:ext cx="352916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000" dirty="0"/>
                </a:p>
              </p:txBody>
            </p:sp>
          </mc:Choice>
          <mc:Fallback xmlns="">
            <p:sp>
              <p:nvSpPr>
                <p:cNvPr id="76" name="Rettangolo 75">
                  <a:extLst>
                    <a:ext uri="{FF2B5EF4-FFF2-40B4-BE49-F238E27FC236}">
                      <a16:creationId xmlns:a16="http://schemas.microsoft.com/office/drawing/2014/main" id="{A3C3FDBB-9BF2-4DCF-804A-0D0596483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5692" y="4283461"/>
                  <a:ext cx="352916" cy="246221"/>
                </a:xfrm>
                <a:prstGeom prst="rect">
                  <a:avLst/>
                </a:prstGeom>
                <a:blipFill>
                  <a:blip r:embed="rId9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ttangolo 79">
                  <a:extLst>
                    <a:ext uri="{FF2B5EF4-FFF2-40B4-BE49-F238E27FC236}">
                      <a16:creationId xmlns:a16="http://schemas.microsoft.com/office/drawing/2014/main" id="{D0C45BBB-96FC-475B-84B6-15FFE1BBD0C1}"/>
                    </a:ext>
                  </a:extLst>
                </p:cNvPr>
                <p:cNvSpPr/>
                <p:nvPr/>
              </p:nvSpPr>
              <p:spPr>
                <a:xfrm>
                  <a:off x="8318642" y="4913683"/>
                  <a:ext cx="349967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1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000" dirty="0"/>
                </a:p>
              </p:txBody>
            </p:sp>
          </mc:Choice>
          <mc:Fallback xmlns="">
            <p:sp>
              <p:nvSpPr>
                <p:cNvPr id="80" name="Rettangolo 79">
                  <a:extLst>
                    <a:ext uri="{FF2B5EF4-FFF2-40B4-BE49-F238E27FC236}">
                      <a16:creationId xmlns:a16="http://schemas.microsoft.com/office/drawing/2014/main" id="{D0C45BBB-96FC-475B-84B6-15FFE1BBD0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642" y="4913683"/>
                  <a:ext cx="349967" cy="246221"/>
                </a:xfrm>
                <a:prstGeom prst="rect">
                  <a:avLst/>
                </a:prstGeom>
                <a:blipFill>
                  <a:blip r:embed="rId10"/>
                  <a:stretch>
                    <a:fillRect r="-235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2" name="Connettore curvo 81">
            <a:extLst>
              <a:ext uri="{FF2B5EF4-FFF2-40B4-BE49-F238E27FC236}">
                <a16:creationId xmlns:a16="http://schemas.microsoft.com/office/drawing/2014/main" id="{022B4810-4D1B-4D21-9DE9-240491ACB0F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487826" y="2849034"/>
            <a:ext cx="2042693" cy="1521681"/>
          </a:xfrm>
          <a:prstGeom prst="curvedConnector3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816FCDEC-729E-428D-ACD5-716F3D63AD35}"/>
              </a:ext>
            </a:extLst>
          </p:cNvPr>
          <p:cNvSpPr txBox="1"/>
          <p:nvPr/>
        </p:nvSpPr>
        <p:spPr>
          <a:xfrm>
            <a:off x="4086225" y="442069"/>
            <a:ext cx="7689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 calcolare il potenziale V1 del conduttore S1 procediamo nel seguente modo:</a:t>
            </a:r>
          </a:p>
          <a:p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Osserviamo le linee di forza del campo elettrico nell’intercapedine</a:t>
            </a:r>
          </a:p>
          <a:p>
            <a:pPr marL="342900" indent="-342900">
              <a:buAutoNum type="arabicParenR"/>
            </a:pPr>
            <a:r>
              <a:rPr lang="it-IT" dirty="0"/>
              <a:t>Usiamo la relazione tra campo e potenziale</a:t>
            </a:r>
          </a:p>
        </p:txBody>
      </p:sp>
      <p:sp>
        <p:nvSpPr>
          <p:cNvPr id="92" name="Freccia a destra 91">
            <a:extLst>
              <a:ext uri="{FF2B5EF4-FFF2-40B4-BE49-F238E27FC236}">
                <a16:creationId xmlns:a16="http://schemas.microsoft.com/office/drawing/2014/main" id="{7B2B62C8-9823-4B2E-A796-1C1D4137B5DF}"/>
              </a:ext>
            </a:extLst>
          </p:cNvPr>
          <p:cNvSpPr/>
          <p:nvPr/>
        </p:nvSpPr>
        <p:spPr>
          <a:xfrm>
            <a:off x="4917373" y="4631221"/>
            <a:ext cx="845252" cy="350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54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91" grpId="0"/>
      <p:bldP spid="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8311ADC5-5293-4F22-93DC-75CA584BA8FC}"/>
                  </a:ext>
                </a:extLst>
              </p:cNvPr>
              <p:cNvSpPr/>
              <p:nvPr/>
            </p:nvSpPr>
            <p:spPr>
              <a:xfrm>
                <a:off x="61946" y="1175413"/>
                <a:ext cx="12130054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it-IT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𝑘𝑄</m:t>
                      </m:r>
                      <m:d>
                        <m:d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8311ADC5-5293-4F22-93DC-75CA584BA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6" y="1175413"/>
                <a:ext cx="12130054" cy="922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0D9BB31-155D-42E8-A7C3-9FFCAAFA2BC1}"/>
                  </a:ext>
                </a:extLst>
              </p:cNvPr>
              <p:cNvSpPr txBox="1"/>
              <p:nvPr/>
            </p:nvSpPr>
            <p:spPr>
              <a:xfrm>
                <a:off x="1491871" y="2988796"/>
                <a:ext cx="10361228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0D9BB31-155D-42E8-A7C3-9FFCAAFA2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71" y="2988796"/>
                <a:ext cx="10361228" cy="829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6A236C97-DD9E-4DD4-A1B7-5DE2F0ADF31D}"/>
              </a:ext>
            </a:extLst>
          </p:cNvPr>
          <p:cNvSpPr/>
          <p:nvPr/>
        </p:nvSpPr>
        <p:spPr>
          <a:xfrm>
            <a:off x="1090266" y="3125706"/>
            <a:ext cx="82296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95DC501-570E-4AEA-9FB8-2F135849629F}"/>
                  </a:ext>
                </a:extLst>
              </p:cNvPr>
              <p:cNvSpPr txBox="1"/>
              <p:nvPr/>
            </p:nvSpPr>
            <p:spPr>
              <a:xfrm>
                <a:off x="424849" y="5190144"/>
                <a:ext cx="21537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95DC501-570E-4AEA-9FB8-2F1358496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9" y="5190144"/>
                <a:ext cx="215379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FDDFCD29-77C3-4FAC-9952-79ABE41736B0}"/>
                  </a:ext>
                </a:extLst>
              </p:cNvPr>
              <p:cNvSpPr txBox="1"/>
              <p:nvPr/>
            </p:nvSpPr>
            <p:spPr>
              <a:xfrm>
                <a:off x="4184049" y="5190144"/>
                <a:ext cx="13092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FDDFCD29-77C3-4FAC-9952-79ABE4173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049" y="5190144"/>
                <a:ext cx="130926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1E204D-A38C-4303-B9B8-E5854C6D7328}"/>
              </a:ext>
            </a:extLst>
          </p:cNvPr>
          <p:cNvSpPr txBox="1"/>
          <p:nvPr/>
        </p:nvSpPr>
        <p:spPr>
          <a:xfrm>
            <a:off x="424849" y="4495800"/>
            <a:ext cx="304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Questo sempre nel caso in cui: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2CEC70-02F5-4C25-B4FE-2011E5BE25D2}"/>
              </a:ext>
            </a:extLst>
          </p:cNvPr>
          <p:cNvSpPr txBox="1"/>
          <p:nvPr/>
        </p:nvSpPr>
        <p:spPr>
          <a:xfrm>
            <a:off x="7029450" y="5190144"/>
            <a:ext cx="412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Proviamo ora a cambiare le ipotesi iniziali: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1894668-5DDE-4ACB-973A-C1F3EEF1827B}"/>
              </a:ext>
            </a:extLst>
          </p:cNvPr>
          <p:cNvSpPr txBox="1"/>
          <p:nvPr/>
        </p:nvSpPr>
        <p:spPr>
          <a:xfrm>
            <a:off x="508000" y="398054"/>
            <a:ext cx="3263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Ricaviamo il potenziale V1 come:</a:t>
            </a:r>
          </a:p>
        </p:txBody>
      </p:sp>
    </p:spTree>
    <p:extLst>
      <p:ext uri="{BB962C8B-B14F-4D97-AF65-F5344CB8AC3E}">
        <p14:creationId xmlns:p14="http://schemas.microsoft.com/office/powerpoint/2010/main" val="7676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 animBg="1"/>
      <p:bldP spid="11" grpId="0"/>
      <p:bldP spid="12" grpId="0"/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0C947EE-6D91-4E65-BA66-A587A2C3650C}"/>
                  </a:ext>
                </a:extLst>
              </p:cNvPr>
              <p:cNvSpPr txBox="1"/>
              <p:nvPr/>
            </p:nvSpPr>
            <p:spPr>
              <a:xfrm>
                <a:off x="9654200" y="178866"/>
                <a:ext cx="1164678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0C947EE-6D91-4E65-BA66-A587A2C36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00" y="178866"/>
                <a:ext cx="1164678" cy="6301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DEAEEA6-EB0D-4C62-909D-E2E2CFD59C9C}"/>
                  </a:ext>
                </a:extLst>
              </p:cNvPr>
              <p:cNvSpPr txBox="1"/>
              <p:nvPr/>
            </p:nvSpPr>
            <p:spPr>
              <a:xfrm>
                <a:off x="9654200" y="927840"/>
                <a:ext cx="1724062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DEAEEA6-EB0D-4C62-909D-E2E2CFD59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200" y="927840"/>
                <a:ext cx="1724062" cy="6362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ACBE87F-CB8E-4E35-B53A-8C28F26614A0}"/>
                  </a:ext>
                </a:extLst>
              </p:cNvPr>
              <p:cNvSpPr txBox="1"/>
              <p:nvPr/>
            </p:nvSpPr>
            <p:spPr>
              <a:xfrm>
                <a:off x="7226652" y="2177209"/>
                <a:ext cx="1710725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ACBE87F-CB8E-4E35-B53A-8C28F2661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652" y="2177209"/>
                <a:ext cx="1710725" cy="6362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EC0583C-2508-4497-8F6F-B690E51EE852}"/>
                  </a:ext>
                </a:extLst>
              </p:cNvPr>
              <p:cNvSpPr txBox="1"/>
              <p:nvPr/>
            </p:nvSpPr>
            <p:spPr>
              <a:xfrm>
                <a:off x="7225242" y="2884743"/>
                <a:ext cx="1712135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EC0583C-2508-4497-8F6F-B690E51EE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242" y="2884743"/>
                <a:ext cx="1712135" cy="636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09D437B-4F20-42C5-99B6-2E367531A3F4}"/>
                  </a:ext>
                </a:extLst>
              </p:cNvPr>
              <p:cNvSpPr txBox="1"/>
              <p:nvPr/>
            </p:nvSpPr>
            <p:spPr>
              <a:xfrm>
                <a:off x="2623773" y="2445816"/>
                <a:ext cx="2356543" cy="990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</m:nary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09D437B-4F20-42C5-99B6-2E367531A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773" y="2445816"/>
                <a:ext cx="2356543" cy="990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F3C12F3-3B23-4ECC-80D3-8C9A739EAF03}"/>
                  </a:ext>
                </a:extLst>
              </p:cNvPr>
              <p:cNvSpPr txBox="1"/>
              <p:nvPr/>
            </p:nvSpPr>
            <p:spPr>
              <a:xfrm>
                <a:off x="2858017" y="4392711"/>
                <a:ext cx="5640302" cy="146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f>
                                  <m:fPr>
                                    <m:ctrlPr>
                                      <a:rPr lang="it-IT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it-IT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it-IT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F3C12F3-3B23-4ECC-80D3-8C9A739EA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017" y="4392711"/>
                <a:ext cx="5640302" cy="14611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po 13">
            <a:extLst>
              <a:ext uri="{FF2B5EF4-FFF2-40B4-BE49-F238E27FC236}">
                <a16:creationId xmlns:a16="http://schemas.microsoft.com/office/drawing/2014/main" id="{DE152A87-B4F3-4BC6-953F-BFB73E1B370D}"/>
              </a:ext>
            </a:extLst>
          </p:cNvPr>
          <p:cNvGrpSpPr/>
          <p:nvPr/>
        </p:nvGrpSpPr>
        <p:grpSpPr>
          <a:xfrm>
            <a:off x="317154" y="253386"/>
            <a:ext cx="3692996" cy="1282815"/>
            <a:chOff x="317154" y="253386"/>
            <a:chExt cx="3692996" cy="1282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E1843206-24B6-4E3A-BC56-B1CD91737568}"/>
                    </a:ext>
                  </a:extLst>
                </p:cNvPr>
                <p:cNvSpPr txBox="1"/>
                <p:nvPr/>
              </p:nvSpPr>
              <p:spPr>
                <a:xfrm>
                  <a:off x="317154" y="439702"/>
                  <a:ext cx="81387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it-IT" sz="2000" dirty="0"/>
                </a:p>
              </p:txBody>
            </p:sp>
          </mc:Choice>
          <mc:Fallback xmlns="">
            <p:sp>
              <p:nvSpPr>
                <p:cNvPr id="2" name="CasellaDiTesto 1">
                  <a:extLst>
                    <a:ext uri="{FF2B5EF4-FFF2-40B4-BE49-F238E27FC236}">
                      <a16:creationId xmlns:a16="http://schemas.microsoft.com/office/drawing/2014/main" id="{E1843206-24B6-4E3A-BC56-B1CD917375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54" y="439702"/>
                  <a:ext cx="813877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9701" r="-6716" b="-2549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721A6677-5585-4D98-B958-000CC23B9745}"/>
                    </a:ext>
                  </a:extLst>
                </p:cNvPr>
                <p:cNvSpPr txBox="1"/>
                <p:nvPr/>
              </p:nvSpPr>
              <p:spPr>
                <a:xfrm>
                  <a:off x="317154" y="1102608"/>
                  <a:ext cx="13353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it-IT" sz="2000" dirty="0"/>
                </a:p>
              </p:txBody>
            </p:sp>
          </mc:Choice>
          <mc:Fallback xmlns="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721A6677-5585-4D98-B958-000CC23B9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54" y="1102608"/>
                  <a:ext cx="133530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5479" r="-5023" b="-28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Parentesi graffa aperta 7">
              <a:extLst>
                <a:ext uri="{FF2B5EF4-FFF2-40B4-BE49-F238E27FC236}">
                  <a16:creationId xmlns:a16="http://schemas.microsoft.com/office/drawing/2014/main" id="{A1EC8C58-B47F-479F-9905-E04D4FBC570D}"/>
                </a:ext>
              </a:extLst>
            </p:cNvPr>
            <p:cNvSpPr/>
            <p:nvPr/>
          </p:nvSpPr>
          <p:spPr>
            <a:xfrm>
              <a:off x="1955461" y="253386"/>
              <a:ext cx="519151" cy="128281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63592647-30D2-4EC0-9488-27FCEAC10914}"/>
                    </a:ext>
                  </a:extLst>
                </p:cNvPr>
                <p:cNvSpPr txBox="1"/>
                <p:nvPr/>
              </p:nvSpPr>
              <p:spPr>
                <a:xfrm>
                  <a:off x="2368354" y="433166"/>
                  <a:ext cx="1641796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it-IT" sz="2000" b="0" dirty="0"/>
                </a:p>
                <a:p>
                  <a:endParaRPr lang="it-IT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it-IT" sz="2000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63592647-30D2-4EC0-9488-27FCEAC10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354" y="433166"/>
                  <a:ext cx="1641796" cy="923330"/>
                </a:xfrm>
                <a:prstGeom prst="rect">
                  <a:avLst/>
                </a:prstGeom>
                <a:blipFill>
                  <a:blip r:embed="rId10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15B059CC-480F-4708-A6B6-81EA29C82471}"/>
                </a:ext>
              </a:extLst>
            </p:cNvPr>
            <p:cNvSpPr/>
            <p:nvPr/>
          </p:nvSpPr>
          <p:spPr>
            <a:xfrm>
              <a:off x="3140293" y="1004183"/>
              <a:ext cx="728663" cy="442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4AABC16A-A98F-40A3-87DD-4BB949811227}"/>
                </a:ext>
              </a:extLst>
            </p:cNvPr>
            <p:cNvSpPr/>
            <p:nvPr/>
          </p:nvSpPr>
          <p:spPr>
            <a:xfrm>
              <a:off x="3140294" y="366809"/>
              <a:ext cx="728663" cy="4421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000"/>
            </a:p>
          </p:txBody>
        </p:sp>
      </p:grp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5550193-E9E1-475C-ABA7-CAC2E493D083}"/>
              </a:ext>
            </a:extLst>
          </p:cNvPr>
          <p:cNvCxnSpPr>
            <a:cxnSpLocks/>
          </p:cNvCxnSpPr>
          <p:nvPr/>
        </p:nvCxnSpPr>
        <p:spPr>
          <a:xfrm>
            <a:off x="3853089" y="2274930"/>
            <a:ext cx="1252079" cy="140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3F833632-9C06-4C06-8164-940B83922CE6}"/>
              </a:ext>
            </a:extLst>
          </p:cNvPr>
          <p:cNvCxnSpPr>
            <a:cxnSpLocks/>
          </p:cNvCxnSpPr>
          <p:nvPr/>
        </p:nvCxnSpPr>
        <p:spPr>
          <a:xfrm flipV="1">
            <a:off x="3809367" y="2274930"/>
            <a:ext cx="1295801" cy="1406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6B4DFEF-289E-446D-81B5-1A08E58A746C}"/>
              </a:ext>
            </a:extLst>
          </p:cNvPr>
          <p:cNvSpPr txBox="1"/>
          <p:nvPr/>
        </p:nvSpPr>
        <p:spPr>
          <a:xfrm>
            <a:off x="4648200" y="542925"/>
            <a:ext cx="455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Esternamente ad S2 non cambia nulla dunque: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7942484-1933-439C-A637-1C9525F3B677}"/>
              </a:ext>
            </a:extLst>
          </p:cNvPr>
          <p:cNvSpPr txBox="1"/>
          <p:nvPr/>
        </p:nvSpPr>
        <p:spPr>
          <a:xfrm>
            <a:off x="3036233" y="1810867"/>
            <a:ext cx="5415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Essendo nullo il campo tra i due conduttori si ha inoltre:</a:t>
            </a:r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44C6C920-3937-40C4-AD4A-869042694733}"/>
              </a:ext>
            </a:extLst>
          </p:cNvPr>
          <p:cNvSpPr/>
          <p:nvPr/>
        </p:nvSpPr>
        <p:spPr>
          <a:xfrm>
            <a:off x="5678168" y="2667041"/>
            <a:ext cx="975484" cy="3479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F70531E-6D96-45F2-91F5-86DA252EEC10}"/>
              </a:ext>
            </a:extLst>
          </p:cNvPr>
          <p:cNvSpPr txBox="1"/>
          <p:nvPr/>
        </p:nvSpPr>
        <p:spPr>
          <a:xfrm>
            <a:off x="1574230" y="3863217"/>
            <a:ext cx="833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matrice dei coefficienti di potenziale potrà dunque essere scritta nel seguente modo:</a:t>
            </a:r>
          </a:p>
        </p:txBody>
      </p:sp>
    </p:spTree>
    <p:extLst>
      <p:ext uri="{BB962C8B-B14F-4D97-AF65-F5344CB8AC3E}">
        <p14:creationId xmlns:p14="http://schemas.microsoft.com/office/powerpoint/2010/main" val="303431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1" grpId="0"/>
      <p:bldP spid="19" grpId="0"/>
      <p:bldP spid="20" grpId="0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4AE6DAD7-C73C-4EC9-8B85-F9523A54D999}"/>
              </a:ext>
            </a:extLst>
          </p:cNvPr>
          <p:cNvSpPr txBox="1"/>
          <p:nvPr/>
        </p:nvSpPr>
        <p:spPr>
          <a:xfrm>
            <a:off x="1016131" y="1163634"/>
            <a:ext cx="10376684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L’INDUZIONE È COMPLETA SE LE LINEE DI FORZA DEL CAMPO ELETTRICO PARTONO DA UN CONDUTTORE E TERMINANO SULL’ALTRO 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EF46C96-6142-4C29-9B6C-379662CAB3C1}"/>
              </a:ext>
            </a:extLst>
          </p:cNvPr>
          <p:cNvSpPr txBox="1"/>
          <p:nvPr/>
        </p:nvSpPr>
        <p:spPr>
          <a:xfrm>
            <a:off x="1016131" y="2364029"/>
            <a:ext cx="10376684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IN QUESTO CASO IL SISTEMA DI CONDUTTORI SI CHIAMERÀ CAPACITORE O CONDENSATORE ELETTROSTATICO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D48F6A-E5E8-4FE1-A93B-9A3C59894C92}"/>
              </a:ext>
            </a:extLst>
          </p:cNvPr>
          <p:cNvSpPr txBox="1"/>
          <p:nvPr/>
        </p:nvSpPr>
        <p:spPr>
          <a:xfrm>
            <a:off x="1016131" y="4654534"/>
            <a:ext cx="10376684" cy="4001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QUALI SONO LE CONFIGURAZIONI GEOMETRICHE PER LE QUALI SI  HA INDUZIONE COMPLETA?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11EDDC5-F7D8-4915-8B1A-4632DDEA1BEF}"/>
              </a:ext>
            </a:extLst>
          </p:cNvPr>
          <p:cNvSpPr txBox="1"/>
          <p:nvPr/>
        </p:nvSpPr>
        <p:spPr>
          <a:xfrm>
            <a:off x="4762500" y="14149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Osservazioni:</a:t>
            </a:r>
          </a:p>
        </p:txBody>
      </p:sp>
    </p:spTree>
    <p:extLst>
      <p:ext uri="{BB962C8B-B14F-4D97-AF65-F5344CB8AC3E}">
        <p14:creationId xmlns:p14="http://schemas.microsoft.com/office/powerpoint/2010/main" val="21809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45C9ACB6-2928-4278-8A52-5CE63AF42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16667" t="19335" r="9553" b="34295"/>
          <a:stretch/>
        </p:blipFill>
        <p:spPr>
          <a:xfrm rot="16200000">
            <a:off x="755870" y="257947"/>
            <a:ext cx="2844803" cy="318008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1AAD207-2D76-4724-BA8D-0967020557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10080" t="30274" r="9553" b="34789"/>
          <a:stretch/>
        </p:blipFill>
        <p:spPr>
          <a:xfrm rot="16200000">
            <a:off x="8833441" y="1769082"/>
            <a:ext cx="3098802" cy="239776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FA04CC0-B1CE-4480-A67B-21A0605427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30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rcRect l="9289" t="16222" r="6390" b="37408"/>
          <a:stretch/>
        </p:blipFill>
        <p:spPr>
          <a:xfrm rot="16200000">
            <a:off x="5088184" y="1377921"/>
            <a:ext cx="3251202" cy="318008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EF2D6D-43EB-4F6D-AEC9-E431D7535D69}"/>
              </a:ext>
            </a:extLst>
          </p:cNvPr>
          <p:cNvSpPr txBox="1"/>
          <p:nvPr/>
        </p:nvSpPr>
        <p:spPr>
          <a:xfrm>
            <a:off x="406392" y="3335817"/>
            <a:ext cx="4058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Abadi" panose="020B0604020104020204" pitchFamily="34" charset="0"/>
              </a:rPr>
              <a:t>Condensatore sferico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BA9133-B6D1-4C1E-B0FD-01EDE953C6D5}"/>
              </a:ext>
            </a:extLst>
          </p:cNvPr>
          <p:cNvSpPr txBox="1"/>
          <p:nvPr/>
        </p:nvSpPr>
        <p:spPr>
          <a:xfrm>
            <a:off x="3991765" y="4585312"/>
            <a:ext cx="4304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Abadi" panose="020B0604020104020204" pitchFamily="34" charset="0"/>
              </a:rPr>
              <a:t>Condensatore cilindrico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FE2B22-72EA-4E2F-8A53-226A49C98CA2}"/>
              </a:ext>
            </a:extLst>
          </p:cNvPr>
          <p:cNvSpPr txBox="1"/>
          <p:nvPr/>
        </p:nvSpPr>
        <p:spPr>
          <a:xfrm>
            <a:off x="8296148" y="4814301"/>
            <a:ext cx="3708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Abadi" panose="020B0604020104020204" pitchFamily="34" charset="0"/>
              </a:rPr>
              <a:t>Condensatore piano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D6AE781-B884-48F4-B4EC-C605482CCB1C}"/>
                  </a:ext>
                </a:extLst>
              </p:cNvPr>
              <p:cNvSpPr txBox="1"/>
              <p:nvPr/>
            </p:nvSpPr>
            <p:spPr>
              <a:xfrm>
                <a:off x="743872" y="5043290"/>
                <a:ext cx="35607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3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it-IT" sz="3200" dirty="0">
                    <a:solidFill>
                      <a:srgbClr val="FF0000"/>
                    </a:solidFill>
                  </a:rPr>
                  <a:t>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32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it-IT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it-IT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D6AE781-B884-48F4-B4EC-C605482CC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72" y="5043290"/>
                <a:ext cx="3560715" cy="584775"/>
              </a:xfrm>
              <a:prstGeom prst="rect">
                <a:avLst/>
              </a:prstGeom>
              <a:blipFill>
                <a:blip r:embed="rId8"/>
                <a:stretch>
                  <a:fillRect l="-4281" t="-15625" b="-343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966B133-F35C-4633-85D9-AA8E43A331C2}"/>
                  </a:ext>
                </a:extLst>
              </p:cNvPr>
              <p:cNvSpPr txBox="1"/>
              <p:nvPr/>
            </p:nvSpPr>
            <p:spPr>
              <a:xfrm>
                <a:off x="9350106" y="4321801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966B133-F35C-4633-85D9-AA8E43A33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106" y="4321801"/>
                <a:ext cx="193193" cy="276999"/>
              </a:xfrm>
              <a:prstGeom prst="rect">
                <a:avLst/>
              </a:prstGeom>
              <a:blipFill>
                <a:blip r:embed="rId9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454C827-216D-47A0-9370-06CD0877EE34}"/>
                  </a:ext>
                </a:extLst>
              </p:cNvPr>
              <p:cNvSpPr txBox="1"/>
              <p:nvPr/>
            </p:nvSpPr>
            <p:spPr>
              <a:xfrm>
                <a:off x="9923978" y="4378865"/>
                <a:ext cx="366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454C827-216D-47A0-9370-06CD0877E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978" y="4378865"/>
                <a:ext cx="366319" cy="276999"/>
              </a:xfrm>
              <a:prstGeom prst="rect">
                <a:avLst/>
              </a:prstGeom>
              <a:blipFill>
                <a:blip r:embed="rId10"/>
                <a:stretch>
                  <a:fillRect l="-5000" r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48F316B-EA9A-4063-A7D0-703B59B7E220}"/>
              </a:ext>
            </a:extLst>
          </p:cNvPr>
          <p:cNvSpPr txBox="1"/>
          <p:nvPr/>
        </p:nvSpPr>
        <p:spPr>
          <a:xfrm>
            <a:off x="239697" y="56817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399BC2-366C-4E62-A08C-2E4843DD348B}"/>
              </a:ext>
            </a:extLst>
          </p:cNvPr>
          <p:cNvSpPr txBox="1"/>
          <p:nvPr/>
        </p:nvSpPr>
        <p:spPr>
          <a:xfrm>
            <a:off x="5615766" y="205395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255F1EC-B4B5-40C8-908D-8136EE38AB5F}"/>
              </a:ext>
            </a:extLst>
          </p:cNvPr>
          <p:cNvSpPr txBox="1"/>
          <p:nvPr/>
        </p:nvSpPr>
        <p:spPr>
          <a:xfrm>
            <a:off x="8968638" y="329660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F5BC9902-7164-44AB-81CA-A0B862201E42}"/>
                  </a:ext>
                </a:extLst>
              </p:cNvPr>
              <p:cNvSpPr/>
              <p:nvPr/>
            </p:nvSpPr>
            <p:spPr>
              <a:xfrm>
                <a:off x="4328407" y="198856"/>
                <a:ext cx="5595571" cy="706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sz="2800" b="0" dirty="0"/>
                  <a:t>Capacità di un condensatore 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t-IT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it-IT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it-IT" sz="2800" dirty="0"/>
              </a:p>
            </p:txBody>
          </p:sp>
        </mc:Choice>
        <mc:Fallback xmlns="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F5BC9902-7164-44AB-81CA-A0B862201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8407" y="198856"/>
                <a:ext cx="5595571" cy="706732"/>
              </a:xfrm>
              <a:prstGeom prst="rect">
                <a:avLst/>
              </a:prstGeom>
              <a:blipFill>
                <a:blip r:embed="rId11"/>
                <a:stretch>
                  <a:fillRect l="-2179" b="-112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17940EFC-F00D-4430-B36F-921F15D7A5A8}"/>
                  </a:ext>
                </a:extLst>
              </p14:cNvPr>
              <p14:cNvContentPartPr/>
              <p14:nvPr/>
            </p14:nvContentPartPr>
            <p14:xfrm>
              <a:off x="3342325" y="1961622"/>
              <a:ext cx="1298880" cy="1080720"/>
            </p14:xfrm>
          </p:contentPart>
        </mc:Choice>
        <mc:Fallback xmlns=""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17940EFC-F00D-4430-B36F-921F15D7A5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24325" y="1943622"/>
                <a:ext cx="1334520" cy="11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65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D496F99E-B9E9-4A2C-B018-E5BF64564095}"/>
              </a:ext>
            </a:extLst>
          </p:cNvPr>
          <p:cNvSpPr txBox="1"/>
          <p:nvPr/>
        </p:nvSpPr>
        <p:spPr>
          <a:xfrm>
            <a:off x="201061" y="189049"/>
            <a:ext cx="7370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CALCOLARE LA CAPACITÀ DI UN CONDENSATORE SFERICO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819D7BA-8F45-4808-B170-B5ED89341949}"/>
                  </a:ext>
                </a:extLst>
              </p:cNvPr>
              <p:cNvSpPr txBox="1"/>
              <p:nvPr/>
            </p:nvSpPr>
            <p:spPr>
              <a:xfrm>
                <a:off x="7000240" y="935751"/>
                <a:ext cx="19710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it-IT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it-IT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819D7BA-8F45-4808-B170-B5ED89341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240" y="935751"/>
                <a:ext cx="197105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696A162-1F28-437E-88C3-7489FB4C28A0}"/>
                  </a:ext>
                </a:extLst>
              </p:cNvPr>
              <p:cNvSpPr txBox="1"/>
              <p:nvPr/>
            </p:nvSpPr>
            <p:spPr>
              <a:xfrm>
                <a:off x="7000240" y="1787383"/>
                <a:ext cx="2263377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it-IT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it-IT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it-IT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it-IT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it-IT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it-IT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696A162-1F28-437E-88C3-7489FB4C2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240" y="1787383"/>
                <a:ext cx="2263377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807D4CC-6814-4A52-9079-3D6104BAF15D}"/>
                  </a:ext>
                </a:extLst>
              </p:cNvPr>
              <p:cNvSpPr txBox="1"/>
              <p:nvPr/>
            </p:nvSpPr>
            <p:spPr>
              <a:xfrm>
                <a:off x="6036173" y="2935434"/>
                <a:ext cx="4743323" cy="1591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it-IT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it-IT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it-IT" sz="2400" b="0" dirty="0">
                    <a:ea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𝑘𝑄</m:t>
                    </m:r>
                    <m:sSubSup>
                      <m:sSubSupPr>
                        <m:ctrlPr>
                          <a:rPr lang="it-IT" sz="24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it-IT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24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sz="2400" b="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d>
                      </m:e>
                      <m:sub>
                        <m:sSub>
                          <m:sSubPr>
                            <m:ctrlPr>
                              <a:rPr lang="it-IT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400" i="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it-IT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400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𝑘𝑄</m:t>
                    </m:r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807D4CC-6814-4A52-9079-3D6104BAF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173" y="2935434"/>
                <a:ext cx="4743323" cy="15911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8DAA77A-C9A2-4EF4-B136-5F2059BDC02F}"/>
                  </a:ext>
                </a:extLst>
              </p:cNvPr>
              <p:cNvSpPr txBox="1"/>
              <p:nvPr/>
            </p:nvSpPr>
            <p:spPr>
              <a:xfrm>
                <a:off x="4394207" y="5095847"/>
                <a:ext cx="3699154" cy="879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it-IT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it-IT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8DAA77A-C9A2-4EF4-B136-5F2059BDC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7" y="5095847"/>
                <a:ext cx="3699154" cy="879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5862C84C-B8B6-454A-A9A1-7EDB4F7B81FA}"/>
              </a:ext>
            </a:extLst>
          </p:cNvPr>
          <p:cNvSpPr/>
          <p:nvPr/>
        </p:nvSpPr>
        <p:spPr>
          <a:xfrm>
            <a:off x="3220229" y="5334657"/>
            <a:ext cx="822960" cy="365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C3FC0AF-9780-4F7D-A85C-3B36451FA554}"/>
              </a:ext>
            </a:extLst>
          </p:cNvPr>
          <p:cNvGrpSpPr/>
          <p:nvPr/>
        </p:nvGrpSpPr>
        <p:grpSpPr>
          <a:xfrm>
            <a:off x="811109" y="1109922"/>
            <a:ext cx="3580509" cy="2968183"/>
            <a:chOff x="732787" y="1024392"/>
            <a:chExt cx="3580509" cy="2968183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38AB1B83-69E6-45FF-B13A-AF2F38AEACFC}"/>
                </a:ext>
              </a:extLst>
            </p:cNvPr>
            <p:cNvSpPr/>
            <p:nvPr/>
          </p:nvSpPr>
          <p:spPr>
            <a:xfrm>
              <a:off x="732787" y="1252376"/>
              <a:ext cx="2716566" cy="27401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B3FA9393-9BAE-4971-B6B3-D28596ED84F1}"/>
                </a:ext>
              </a:extLst>
            </p:cNvPr>
            <p:cNvSpPr/>
            <p:nvPr/>
          </p:nvSpPr>
          <p:spPr>
            <a:xfrm>
              <a:off x="1235514" y="1792170"/>
              <a:ext cx="1704515" cy="169230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38F5F9C9-79D4-48BA-A166-DDC2F35FC824}"/>
                </a:ext>
              </a:extLst>
            </p:cNvPr>
            <p:cNvSpPr/>
            <p:nvPr/>
          </p:nvSpPr>
          <p:spPr>
            <a:xfrm>
              <a:off x="1657203" y="2223845"/>
              <a:ext cx="883330" cy="8467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1E602BA0-FD7F-44D9-918E-177512DD1B3B}"/>
                </a:ext>
              </a:extLst>
            </p:cNvPr>
            <p:cNvCxnSpPr>
              <a:cxnSpLocks/>
            </p:cNvCxnSpPr>
            <p:nvPr/>
          </p:nvCxnSpPr>
          <p:spPr>
            <a:xfrm>
              <a:off x="2087771" y="2636658"/>
              <a:ext cx="426129" cy="13205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555D9E22-29DC-4118-B9F8-8F408DCD93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0791" y="2636658"/>
              <a:ext cx="306981" cy="13385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A5C213F0-EF6E-430A-837F-3B8B8A123DD6}"/>
                </a:ext>
              </a:extLst>
            </p:cNvPr>
            <p:cNvCxnSpPr>
              <a:cxnSpLocks/>
            </p:cNvCxnSpPr>
            <p:nvPr/>
          </p:nvCxnSpPr>
          <p:spPr>
            <a:xfrm>
              <a:off x="2087771" y="2647199"/>
              <a:ext cx="421690" cy="7038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FDEA4E34-B580-4131-9A0B-6EF74AAD5D03}"/>
                </a:ext>
              </a:extLst>
            </p:cNvPr>
            <p:cNvSpPr txBox="1"/>
            <p:nvPr/>
          </p:nvSpPr>
          <p:spPr>
            <a:xfrm>
              <a:off x="1793431" y="152092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E472F235-C874-4A0A-9716-4CCC15D18C0A}"/>
                </a:ext>
              </a:extLst>
            </p:cNvPr>
            <p:cNvSpPr txBox="1"/>
            <p:nvPr/>
          </p:nvSpPr>
          <p:spPr>
            <a:xfrm>
              <a:off x="2346702" y="1554891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BEBCD310-EBF9-4F05-90C6-CEC0BB0059F6}"/>
                </a:ext>
              </a:extLst>
            </p:cNvPr>
            <p:cNvSpPr txBox="1"/>
            <p:nvPr/>
          </p:nvSpPr>
          <p:spPr>
            <a:xfrm>
              <a:off x="2074506" y="150593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2AD54D87-F095-4D07-8816-58D04E3E6515}"/>
                </a:ext>
              </a:extLst>
            </p:cNvPr>
            <p:cNvSpPr txBox="1"/>
            <p:nvPr/>
          </p:nvSpPr>
          <p:spPr>
            <a:xfrm>
              <a:off x="2757078" y="179217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751B9DC3-1914-4923-9DB3-DEE07A342E92}"/>
                </a:ext>
              </a:extLst>
            </p:cNvPr>
            <p:cNvSpPr txBox="1"/>
            <p:nvPr/>
          </p:nvSpPr>
          <p:spPr>
            <a:xfrm>
              <a:off x="2564396" y="166435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6B402B21-A4B6-4438-9B6E-CD752938CD25}"/>
                </a:ext>
              </a:extLst>
            </p:cNvPr>
            <p:cNvSpPr txBox="1"/>
            <p:nvPr/>
          </p:nvSpPr>
          <p:spPr>
            <a:xfrm>
              <a:off x="2967064" y="224235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9F1C6C10-B971-478B-8244-89F2E98FFAFC}"/>
                </a:ext>
              </a:extLst>
            </p:cNvPr>
            <p:cNvSpPr txBox="1"/>
            <p:nvPr/>
          </p:nvSpPr>
          <p:spPr>
            <a:xfrm>
              <a:off x="2886618" y="2010981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98133E05-1AEA-4184-9128-B191B8DEE327}"/>
                </a:ext>
              </a:extLst>
            </p:cNvPr>
            <p:cNvSpPr txBox="1"/>
            <p:nvPr/>
          </p:nvSpPr>
          <p:spPr>
            <a:xfrm>
              <a:off x="2950982" y="272877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A1B34221-BA7E-461A-B53F-9F924095CB5D}"/>
                </a:ext>
              </a:extLst>
            </p:cNvPr>
            <p:cNvSpPr txBox="1"/>
            <p:nvPr/>
          </p:nvSpPr>
          <p:spPr>
            <a:xfrm>
              <a:off x="2987596" y="2505611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4A24E822-83B3-4C9B-91ED-2EB0E24E25DC}"/>
                </a:ext>
              </a:extLst>
            </p:cNvPr>
            <p:cNvSpPr txBox="1"/>
            <p:nvPr/>
          </p:nvSpPr>
          <p:spPr>
            <a:xfrm>
              <a:off x="2659718" y="314631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46CDE8AB-1CFE-41EE-84E8-5C8C7637F1FA}"/>
                </a:ext>
              </a:extLst>
            </p:cNvPr>
            <p:cNvSpPr txBox="1"/>
            <p:nvPr/>
          </p:nvSpPr>
          <p:spPr>
            <a:xfrm>
              <a:off x="2821735" y="293047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F7C1C125-156F-40A8-8AE0-C6546AB96F37}"/>
                </a:ext>
              </a:extLst>
            </p:cNvPr>
            <p:cNvSpPr txBox="1"/>
            <p:nvPr/>
          </p:nvSpPr>
          <p:spPr>
            <a:xfrm>
              <a:off x="2458084" y="331292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6A130E5A-02F8-4CED-8C6A-7AA2E7870119}"/>
                </a:ext>
              </a:extLst>
            </p:cNvPr>
            <p:cNvSpPr txBox="1"/>
            <p:nvPr/>
          </p:nvSpPr>
          <p:spPr>
            <a:xfrm>
              <a:off x="2153731" y="336994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7CC39A6A-BE86-4E81-93BA-C79660451A5B}"/>
                </a:ext>
              </a:extLst>
            </p:cNvPr>
            <p:cNvSpPr txBox="1"/>
            <p:nvPr/>
          </p:nvSpPr>
          <p:spPr>
            <a:xfrm>
              <a:off x="1735072" y="331292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992D3154-03F3-496D-8DFA-B380BE27513D}"/>
                </a:ext>
              </a:extLst>
            </p:cNvPr>
            <p:cNvSpPr txBox="1"/>
            <p:nvPr/>
          </p:nvSpPr>
          <p:spPr>
            <a:xfrm>
              <a:off x="1471236" y="318528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5D84BAD9-6D08-4E39-A456-E5A655A63E7B}"/>
                </a:ext>
              </a:extLst>
            </p:cNvPr>
            <p:cNvSpPr txBox="1"/>
            <p:nvPr/>
          </p:nvSpPr>
          <p:spPr>
            <a:xfrm>
              <a:off x="1322069" y="301185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14947910-5279-49A8-ABA4-31AC68F63D6B}"/>
                </a:ext>
              </a:extLst>
            </p:cNvPr>
            <p:cNvSpPr txBox="1"/>
            <p:nvPr/>
          </p:nvSpPr>
          <p:spPr>
            <a:xfrm>
              <a:off x="1145038" y="282719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73B720F3-83C8-4A62-AE48-CBC147615D00}"/>
                </a:ext>
              </a:extLst>
            </p:cNvPr>
            <p:cNvSpPr txBox="1"/>
            <p:nvPr/>
          </p:nvSpPr>
          <p:spPr>
            <a:xfrm>
              <a:off x="1120404" y="221083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E0E7029A-2864-42C5-A6C3-7F0DC57F00E9}"/>
                </a:ext>
              </a:extLst>
            </p:cNvPr>
            <p:cNvSpPr txBox="1"/>
            <p:nvPr/>
          </p:nvSpPr>
          <p:spPr>
            <a:xfrm>
              <a:off x="1085257" y="251801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B748EDA4-E781-4B1E-B7B3-AFFBDBB175DA}"/>
                </a:ext>
              </a:extLst>
            </p:cNvPr>
            <p:cNvSpPr txBox="1"/>
            <p:nvPr/>
          </p:nvSpPr>
          <p:spPr>
            <a:xfrm>
              <a:off x="1211551" y="192422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14CB5DA1-B6AC-4F89-B573-1A44530DBF25}"/>
                </a:ext>
              </a:extLst>
            </p:cNvPr>
            <p:cNvSpPr txBox="1"/>
            <p:nvPr/>
          </p:nvSpPr>
          <p:spPr>
            <a:xfrm>
              <a:off x="1590709" y="1564213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A92AC02D-173A-4D1A-88B2-08DA4243386B}"/>
                </a:ext>
              </a:extLst>
            </p:cNvPr>
            <p:cNvSpPr txBox="1"/>
            <p:nvPr/>
          </p:nvSpPr>
          <p:spPr>
            <a:xfrm>
              <a:off x="1378236" y="170558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-</a:t>
              </a:r>
            </a:p>
          </p:txBody>
        </p: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DF96F5B4-93F7-46C9-9E6C-04FF3AB435AA}"/>
                </a:ext>
              </a:extLst>
            </p:cNvPr>
            <p:cNvSpPr txBox="1"/>
            <p:nvPr/>
          </p:nvSpPr>
          <p:spPr>
            <a:xfrm>
              <a:off x="1727723" y="19847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B158ED92-DD56-41BF-9662-FAD8E8BADE11}"/>
                </a:ext>
              </a:extLst>
            </p:cNvPr>
            <p:cNvSpPr txBox="1"/>
            <p:nvPr/>
          </p:nvSpPr>
          <p:spPr>
            <a:xfrm>
              <a:off x="2042405" y="195646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50F546D6-4138-4617-AD4D-FB237E35427C}"/>
                </a:ext>
              </a:extLst>
            </p:cNvPr>
            <p:cNvSpPr txBox="1"/>
            <p:nvPr/>
          </p:nvSpPr>
          <p:spPr>
            <a:xfrm>
              <a:off x="2296224" y="20379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ED490746-6576-4893-8E55-380DA8EB1D1C}"/>
                </a:ext>
              </a:extLst>
            </p:cNvPr>
            <p:cNvSpPr txBox="1"/>
            <p:nvPr/>
          </p:nvSpPr>
          <p:spPr>
            <a:xfrm>
              <a:off x="2471490" y="224181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7CAAFF67-9A70-4E0D-99D9-5B089EB83C8F}"/>
                </a:ext>
              </a:extLst>
            </p:cNvPr>
            <p:cNvSpPr txBox="1"/>
            <p:nvPr/>
          </p:nvSpPr>
          <p:spPr>
            <a:xfrm>
              <a:off x="2500870" y="254410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C54373E7-54E1-4827-8677-3F4E0819E93D}"/>
                </a:ext>
              </a:extLst>
            </p:cNvPr>
            <p:cNvSpPr txBox="1"/>
            <p:nvPr/>
          </p:nvSpPr>
          <p:spPr>
            <a:xfrm>
              <a:off x="2346468" y="27792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8D1328AC-B90C-4B7A-9F4A-799168BFCBBF}"/>
                </a:ext>
              </a:extLst>
            </p:cNvPr>
            <p:cNvSpPr txBox="1"/>
            <p:nvPr/>
          </p:nvSpPr>
          <p:spPr>
            <a:xfrm>
              <a:off x="2052439" y="29616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3806D71C-16E8-433F-AD9E-33B95541D662}"/>
                </a:ext>
              </a:extLst>
            </p:cNvPr>
            <p:cNvSpPr txBox="1"/>
            <p:nvPr/>
          </p:nvSpPr>
          <p:spPr>
            <a:xfrm>
              <a:off x="1717570" y="29435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3DBB101A-7D9E-46E8-96C2-537906903ACA}"/>
                </a:ext>
              </a:extLst>
            </p:cNvPr>
            <p:cNvSpPr txBox="1"/>
            <p:nvPr/>
          </p:nvSpPr>
          <p:spPr>
            <a:xfrm>
              <a:off x="1544848" y="28399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56675201-31C8-4A06-9DD1-8DDC8AD14374}"/>
                </a:ext>
              </a:extLst>
            </p:cNvPr>
            <p:cNvSpPr txBox="1"/>
            <p:nvPr/>
          </p:nvSpPr>
          <p:spPr>
            <a:xfrm>
              <a:off x="1412504" y="256610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28B91AAF-CFE6-4679-89B1-DEFAC40F8D7F}"/>
                </a:ext>
              </a:extLst>
            </p:cNvPr>
            <p:cNvSpPr txBox="1"/>
            <p:nvPr/>
          </p:nvSpPr>
          <p:spPr>
            <a:xfrm>
              <a:off x="1423635" y="22717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5D7D0DF9-C290-48FE-827D-2650EDEAF0A3}"/>
                </a:ext>
              </a:extLst>
            </p:cNvPr>
            <p:cNvSpPr txBox="1"/>
            <p:nvPr/>
          </p:nvSpPr>
          <p:spPr>
            <a:xfrm>
              <a:off x="1556711" y="207723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sellaDiTesto 76">
                  <a:extLst>
                    <a:ext uri="{FF2B5EF4-FFF2-40B4-BE49-F238E27FC236}">
                      <a16:creationId xmlns:a16="http://schemas.microsoft.com/office/drawing/2014/main" id="{BD58D133-52F3-4C08-927A-6D44106B6A5C}"/>
                    </a:ext>
                  </a:extLst>
                </p:cNvPr>
                <p:cNvSpPr txBox="1"/>
                <p:nvPr/>
              </p:nvSpPr>
              <p:spPr>
                <a:xfrm>
                  <a:off x="2193279" y="2423136"/>
                  <a:ext cx="2984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7" name="CasellaDiTesto 76">
                  <a:extLst>
                    <a:ext uri="{FF2B5EF4-FFF2-40B4-BE49-F238E27FC236}">
                      <a16:creationId xmlns:a16="http://schemas.microsoft.com/office/drawing/2014/main" id="{BD58D133-52F3-4C08-927A-6D44106B6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279" y="2423136"/>
                  <a:ext cx="29841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408" r="-4082" b="-1521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sellaDiTesto 77">
                  <a:extLst>
                    <a:ext uri="{FF2B5EF4-FFF2-40B4-BE49-F238E27FC236}">
                      <a16:creationId xmlns:a16="http://schemas.microsoft.com/office/drawing/2014/main" id="{CA494BA4-CC94-4C9B-B70D-4FC9E22BD2F1}"/>
                    </a:ext>
                  </a:extLst>
                </p:cNvPr>
                <p:cNvSpPr txBox="1"/>
                <p:nvPr/>
              </p:nvSpPr>
              <p:spPr>
                <a:xfrm>
                  <a:off x="2425368" y="2986087"/>
                  <a:ext cx="303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8" name="CasellaDiTesto 77">
                  <a:extLst>
                    <a:ext uri="{FF2B5EF4-FFF2-40B4-BE49-F238E27FC236}">
                      <a16:creationId xmlns:a16="http://schemas.microsoft.com/office/drawing/2014/main" id="{CA494BA4-CC94-4C9B-B70D-4FC9E22BD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368" y="2986087"/>
                  <a:ext cx="30373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4000" b="-1555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50334294-56C7-46BB-AE05-CFF4F522902F}"/>
                    </a:ext>
                  </a:extLst>
                </p:cNvPr>
                <p:cNvSpPr txBox="1"/>
                <p:nvPr/>
              </p:nvSpPr>
              <p:spPr>
                <a:xfrm>
                  <a:off x="1876776" y="3663232"/>
                  <a:ext cx="3037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9" name="CasellaDiTesto 78">
                  <a:extLst>
                    <a:ext uri="{FF2B5EF4-FFF2-40B4-BE49-F238E27FC236}">
                      <a16:creationId xmlns:a16="http://schemas.microsoft.com/office/drawing/2014/main" id="{50334294-56C7-46BB-AE05-CFF4F5229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776" y="3663232"/>
                  <a:ext cx="30373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0000" r="-4000" b="-1555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sellaDiTesto 79">
                  <a:extLst>
                    <a:ext uri="{FF2B5EF4-FFF2-40B4-BE49-F238E27FC236}">
                      <a16:creationId xmlns:a16="http://schemas.microsoft.com/office/drawing/2014/main" id="{DB4CADDC-2A17-44C3-9750-1CCBD0865B51}"/>
                    </a:ext>
                  </a:extLst>
                </p:cNvPr>
                <p:cNvSpPr txBox="1"/>
                <p:nvPr/>
              </p:nvSpPr>
              <p:spPr>
                <a:xfrm>
                  <a:off x="1918283" y="1902425"/>
                  <a:ext cx="2666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0" name="CasellaDiTesto 79">
                  <a:extLst>
                    <a:ext uri="{FF2B5EF4-FFF2-40B4-BE49-F238E27FC236}">
                      <a16:creationId xmlns:a16="http://schemas.microsoft.com/office/drawing/2014/main" id="{DB4CADDC-2A17-44C3-9750-1CCBD0865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8283" y="1902425"/>
                  <a:ext cx="26661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3256" r="-6977" b="-1521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CasellaDiTesto 80">
                  <a:extLst>
                    <a:ext uri="{FF2B5EF4-FFF2-40B4-BE49-F238E27FC236}">
                      <a16:creationId xmlns:a16="http://schemas.microsoft.com/office/drawing/2014/main" id="{507E3D68-546A-4111-94A8-B65ED366FF1D}"/>
                    </a:ext>
                  </a:extLst>
                </p:cNvPr>
                <p:cNvSpPr txBox="1"/>
                <p:nvPr/>
              </p:nvSpPr>
              <p:spPr>
                <a:xfrm>
                  <a:off x="2487277" y="1024392"/>
                  <a:ext cx="2719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1" name="CasellaDiTesto 80">
                  <a:extLst>
                    <a:ext uri="{FF2B5EF4-FFF2-40B4-BE49-F238E27FC236}">
                      <a16:creationId xmlns:a16="http://schemas.microsoft.com/office/drawing/2014/main" id="{507E3D68-546A-4111-94A8-B65ED366F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277" y="1024392"/>
                  <a:ext cx="27193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6667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C3CDB410-0710-45D2-A4E8-58505BA02522}"/>
                </a:ext>
              </a:extLst>
            </p:cNvPr>
            <p:cNvCxnSpPr>
              <a:cxnSpLocks/>
            </p:cNvCxnSpPr>
            <p:nvPr/>
          </p:nvCxnSpPr>
          <p:spPr>
            <a:xfrm>
              <a:off x="3393925" y="2961648"/>
              <a:ext cx="52480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F8621066-0CD0-4479-9BC6-6FD1D560AC60}"/>
                </a:ext>
              </a:extLst>
            </p:cNvPr>
            <p:cNvCxnSpPr>
              <a:cxnSpLocks/>
            </p:cNvCxnSpPr>
            <p:nvPr/>
          </p:nvCxnSpPr>
          <p:spPr>
            <a:xfrm>
              <a:off x="3903547" y="2961648"/>
              <a:ext cx="0" cy="57675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E0AA5394-C39E-41FF-B3F4-038191738B60}"/>
                </a:ext>
              </a:extLst>
            </p:cNvPr>
            <p:cNvCxnSpPr>
              <a:cxnSpLocks/>
            </p:cNvCxnSpPr>
            <p:nvPr/>
          </p:nvCxnSpPr>
          <p:spPr>
            <a:xfrm>
              <a:off x="3470016" y="3529223"/>
              <a:ext cx="8432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B82E9B05-904B-4396-B3ED-31B9491F34B9}"/>
                </a:ext>
              </a:extLst>
            </p:cNvPr>
            <p:cNvCxnSpPr>
              <a:cxnSpLocks/>
            </p:cNvCxnSpPr>
            <p:nvPr/>
          </p:nvCxnSpPr>
          <p:spPr>
            <a:xfrm>
              <a:off x="3631709" y="3629826"/>
              <a:ext cx="57404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ttore diritto 91">
              <a:extLst>
                <a:ext uri="{FF2B5EF4-FFF2-40B4-BE49-F238E27FC236}">
                  <a16:creationId xmlns:a16="http://schemas.microsoft.com/office/drawing/2014/main" id="{6E4C5A67-842F-4C15-8913-6DE8FF906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0441" y="3709872"/>
              <a:ext cx="360680" cy="312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B2FDD354-838D-4764-97A5-C801BB32B8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8975" y="3772540"/>
              <a:ext cx="196100" cy="34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ttore 2 102">
              <a:extLst>
                <a:ext uri="{FF2B5EF4-FFF2-40B4-BE49-F238E27FC236}">
                  <a16:creationId xmlns:a16="http://schemas.microsoft.com/office/drawing/2014/main" id="{75B179EE-046C-4FE6-BCC7-93895430ED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89971" y="1849022"/>
              <a:ext cx="133438" cy="39202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2 107">
              <a:extLst>
                <a:ext uri="{FF2B5EF4-FFF2-40B4-BE49-F238E27FC236}">
                  <a16:creationId xmlns:a16="http://schemas.microsoft.com/office/drawing/2014/main" id="{EF942823-2252-4569-AECC-8BE61C31D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9790" y="1787383"/>
              <a:ext cx="86434" cy="43117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2 110">
              <a:extLst>
                <a:ext uri="{FF2B5EF4-FFF2-40B4-BE49-F238E27FC236}">
                  <a16:creationId xmlns:a16="http://schemas.microsoft.com/office/drawing/2014/main" id="{19160CB2-92D6-402A-ADA1-CFB236ECCB2A}"/>
                </a:ext>
              </a:extLst>
            </p:cNvPr>
            <p:cNvCxnSpPr>
              <a:cxnSpLocks/>
              <a:stCxn id="67" idx="2"/>
              <a:endCxn id="46" idx="2"/>
            </p:cNvCxnSpPr>
            <p:nvPr/>
          </p:nvCxnSpPr>
          <p:spPr>
            <a:xfrm flipV="1">
              <a:off x="2446265" y="2161502"/>
              <a:ext cx="333673" cy="24579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2 114">
              <a:extLst>
                <a:ext uri="{FF2B5EF4-FFF2-40B4-BE49-F238E27FC236}">
                  <a16:creationId xmlns:a16="http://schemas.microsoft.com/office/drawing/2014/main" id="{FB0F5E54-7443-439C-AC00-6EC47B7188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91502" y="2129734"/>
              <a:ext cx="349848" cy="272241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2 116">
              <a:extLst>
                <a:ext uri="{FF2B5EF4-FFF2-40B4-BE49-F238E27FC236}">
                  <a16:creationId xmlns:a16="http://schemas.microsoft.com/office/drawing/2014/main" id="{0B8E18C8-8290-462B-90A3-FC1555EEB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7302" y="2644214"/>
              <a:ext cx="419238" cy="16953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2 119">
              <a:extLst>
                <a:ext uri="{FF2B5EF4-FFF2-40B4-BE49-F238E27FC236}">
                  <a16:creationId xmlns:a16="http://schemas.microsoft.com/office/drawing/2014/main" id="{36810341-8AF0-4007-BE5B-245D2A7DF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751" y="2876911"/>
              <a:ext cx="354944" cy="29533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2 122">
              <a:extLst>
                <a:ext uri="{FF2B5EF4-FFF2-40B4-BE49-F238E27FC236}">
                  <a16:creationId xmlns:a16="http://schemas.microsoft.com/office/drawing/2014/main" id="{AD724A6E-A5DF-414B-A7FB-756ED2C05A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5918" y="3070554"/>
              <a:ext cx="200858" cy="31745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2 126">
              <a:extLst>
                <a:ext uri="{FF2B5EF4-FFF2-40B4-BE49-F238E27FC236}">
                  <a16:creationId xmlns:a16="http://schemas.microsoft.com/office/drawing/2014/main" id="{9F131B8A-D5E7-4079-96CF-B7C72BF5CAE9}"/>
                </a:ext>
              </a:extLst>
            </p:cNvPr>
            <p:cNvCxnSpPr>
              <a:cxnSpLocks/>
            </p:cNvCxnSpPr>
            <p:nvPr/>
          </p:nvCxnSpPr>
          <p:spPr>
            <a:xfrm>
              <a:off x="2190284" y="3054319"/>
              <a:ext cx="114729" cy="41254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2 132">
              <a:extLst>
                <a:ext uri="{FF2B5EF4-FFF2-40B4-BE49-F238E27FC236}">
                  <a16:creationId xmlns:a16="http://schemas.microsoft.com/office/drawing/2014/main" id="{6CD8541D-D67E-4E58-B269-7A1F3D5E184B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2485689" y="2850544"/>
              <a:ext cx="336046" cy="26459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2 134">
              <a:extLst>
                <a:ext uri="{FF2B5EF4-FFF2-40B4-BE49-F238E27FC236}">
                  <a16:creationId xmlns:a16="http://schemas.microsoft.com/office/drawing/2014/main" id="{0559D306-AB82-49CA-BC8F-8BBB1592E3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8960" y="2608101"/>
              <a:ext cx="429550" cy="6779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8DB2342-69B3-4D8E-AABF-03090D167CC8}"/>
              </a:ext>
            </a:extLst>
          </p:cNvPr>
          <p:cNvSpPr txBox="1"/>
          <p:nvPr/>
        </p:nvSpPr>
        <p:spPr>
          <a:xfrm>
            <a:off x="6096000" y="992134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</a:t>
            </a:r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F55D2410-550F-4A94-9844-12266E7D9329}"/>
              </a:ext>
            </a:extLst>
          </p:cNvPr>
          <p:cNvSpPr/>
          <p:nvPr/>
        </p:nvSpPr>
        <p:spPr>
          <a:xfrm>
            <a:off x="4943648" y="3216708"/>
            <a:ext cx="771445" cy="3312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8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16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C1BEDFE-020C-4BFA-AA1A-83836215D268}"/>
                  </a:ext>
                </a:extLst>
              </p:cNvPr>
              <p:cNvSpPr txBox="1"/>
              <p:nvPr/>
            </p:nvSpPr>
            <p:spPr>
              <a:xfrm>
                <a:off x="3566580" y="1033622"/>
                <a:ext cx="2334292" cy="698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4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C1BEDFE-020C-4BFA-AA1A-83836215D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580" y="1033622"/>
                <a:ext cx="2334292" cy="6989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6E88055-6D9B-41CC-873B-3D6260849F2C}"/>
                  </a:ext>
                </a:extLst>
              </p:cNvPr>
              <p:cNvSpPr txBox="1"/>
              <p:nvPr/>
            </p:nvSpPr>
            <p:spPr>
              <a:xfrm>
                <a:off x="6780387" y="1599025"/>
                <a:ext cx="835165" cy="4388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it-IT" sz="20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it-IT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</m:oMath>
                </a14:m>
                <a:r>
                  <a:rPr lang="it-IT" sz="2000" dirty="0">
                    <a:solidFill>
                      <a:srgbClr val="00B0F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6E88055-6D9B-41CC-873B-3D6260849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87" y="1599025"/>
                <a:ext cx="835165" cy="438838"/>
              </a:xfrm>
              <a:prstGeom prst="rect">
                <a:avLst/>
              </a:prstGeom>
              <a:blipFill>
                <a:blip r:embed="rId3"/>
                <a:stretch>
                  <a:fillRect t="-2778" r="-18248" b="-208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890DC75-1297-4AE2-A6E8-42B62C095983}"/>
                  </a:ext>
                </a:extLst>
              </p:cNvPr>
              <p:cNvSpPr txBox="1"/>
              <p:nvPr/>
            </p:nvSpPr>
            <p:spPr>
              <a:xfrm>
                <a:off x="8116319" y="1599025"/>
                <a:ext cx="219444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it-IT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it-IT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890DC75-1297-4AE2-A6E8-42B62C095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319" y="1599025"/>
                <a:ext cx="2194447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B99F59F-3B52-4AB1-95B3-C6EF378B48F0}"/>
                  </a:ext>
                </a:extLst>
              </p:cNvPr>
              <p:cNvSpPr txBox="1"/>
              <p:nvPr/>
            </p:nvSpPr>
            <p:spPr>
              <a:xfrm>
                <a:off x="3625515" y="796669"/>
                <a:ext cx="140647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it-IT" sz="2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it-IT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B99F59F-3B52-4AB1-95B3-C6EF378B4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15" y="796669"/>
                <a:ext cx="1406475" cy="307777"/>
              </a:xfrm>
              <a:prstGeom prst="rect">
                <a:avLst/>
              </a:prstGeom>
              <a:blipFill>
                <a:blip r:embed="rId5"/>
                <a:stretch>
                  <a:fillRect l="-3913" r="-1739" b="-1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D3F3E31-3E5A-4DBC-AC69-D34BAA669A8C}"/>
                  </a:ext>
                </a:extLst>
              </p:cNvPr>
              <p:cNvSpPr txBox="1"/>
              <p:nvPr/>
            </p:nvSpPr>
            <p:spPr>
              <a:xfrm>
                <a:off x="3566580" y="2686201"/>
                <a:ext cx="6272871" cy="1156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𝑘𝑄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func>
                        <m:func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it-IT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D3F3E31-3E5A-4DBC-AC69-D34BAA669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580" y="2686201"/>
                <a:ext cx="6272871" cy="1156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CB48FD15-ED7B-459B-B298-4A2B76C37FE7}"/>
              </a:ext>
            </a:extLst>
          </p:cNvPr>
          <p:cNvSpPr/>
          <p:nvPr/>
        </p:nvSpPr>
        <p:spPr>
          <a:xfrm>
            <a:off x="3625515" y="4640545"/>
            <a:ext cx="751840" cy="299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5FDBE63-0B5D-4AF3-B950-B5BED639DA84}"/>
                  </a:ext>
                </a:extLst>
              </p:cNvPr>
              <p:cNvSpPr txBox="1"/>
              <p:nvPr/>
            </p:nvSpPr>
            <p:spPr>
              <a:xfrm>
                <a:off x="4692583" y="4394071"/>
                <a:ext cx="3257367" cy="10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5FDBE63-0B5D-4AF3-B950-B5BED639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583" y="4394071"/>
                <a:ext cx="3257367" cy="10562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449DA719-7EDD-4394-A91C-A2B2C1FDD54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2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</a:extLst>
          </a:blip>
          <a:srcRect l="25264" t="31053" r="23940" b="20921"/>
          <a:stretch/>
        </p:blipFill>
        <p:spPr>
          <a:xfrm rot="21234150">
            <a:off x="559981" y="646061"/>
            <a:ext cx="1958589" cy="329361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580BA8E-F89C-46E8-85BD-A55CDE243B6A}"/>
              </a:ext>
            </a:extLst>
          </p:cNvPr>
          <p:cNvSpPr txBox="1"/>
          <p:nvPr/>
        </p:nvSpPr>
        <p:spPr>
          <a:xfrm>
            <a:off x="2316997" y="1889793"/>
            <a:ext cx="53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-Q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109DFA-FB92-4E77-8901-DA72061EF498}"/>
              </a:ext>
            </a:extLst>
          </p:cNvPr>
          <p:cNvSpPr txBox="1"/>
          <p:nvPr/>
        </p:nvSpPr>
        <p:spPr>
          <a:xfrm>
            <a:off x="157241" y="24360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2)</a:t>
            </a:r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20D5471C-6D3B-4B5B-8BE2-3BC82DD77336}"/>
              </a:ext>
            </a:extLst>
          </p:cNvPr>
          <p:cNvCxnSpPr>
            <a:cxnSpLocks/>
          </p:cNvCxnSpPr>
          <p:nvPr/>
        </p:nvCxnSpPr>
        <p:spPr>
          <a:xfrm>
            <a:off x="6136346" y="1407678"/>
            <a:ext cx="1813604" cy="702381"/>
          </a:xfrm>
          <a:prstGeom prst="bentConnector3">
            <a:avLst>
              <a:gd name="adj1" fmla="val 23215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6301722-73A0-4C6D-B423-7C8B10A962E7}"/>
              </a:ext>
            </a:extLst>
          </p:cNvPr>
          <p:cNvSpPr txBox="1"/>
          <p:nvPr/>
        </p:nvSpPr>
        <p:spPr>
          <a:xfrm>
            <a:off x="590874" y="-17114"/>
            <a:ext cx="8586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CALCOLARE LA CAPACITÀ DI UN CONDENSATORE CILINDRICO</a:t>
            </a:r>
          </a:p>
        </p:txBody>
      </p:sp>
    </p:spTree>
    <p:extLst>
      <p:ext uri="{BB962C8B-B14F-4D97-AF65-F5344CB8AC3E}">
        <p14:creationId xmlns:p14="http://schemas.microsoft.com/office/powerpoint/2010/main" val="229911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5AD2170E-FED7-4EDB-A543-5660E7ED18FC}"/>
              </a:ext>
            </a:extLst>
          </p:cNvPr>
          <p:cNvSpPr txBox="1"/>
          <p:nvPr/>
        </p:nvSpPr>
        <p:spPr>
          <a:xfrm>
            <a:off x="72602" y="218476"/>
            <a:ext cx="9010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3) CALCOLARE LA CAPACITÀ DI UN CONDENSATORE PIANO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176A134-ECE0-4DEC-B0C1-6643E101EC8F}"/>
                  </a:ext>
                </a:extLst>
              </p:cNvPr>
              <p:cNvSpPr txBox="1"/>
              <p:nvPr/>
            </p:nvSpPr>
            <p:spPr>
              <a:xfrm>
                <a:off x="5802891" y="1120526"/>
                <a:ext cx="3264933" cy="1008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it-IT" sz="32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sSub>
                            <m:sSubPr>
                              <m:ctrlPr>
                                <a:rPr lang="it-IT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it-IT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it-IT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it-IT" sz="32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3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it-IT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it-IT" sz="32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176A134-ECE0-4DEC-B0C1-6643E101E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891" y="1120526"/>
                <a:ext cx="3264933" cy="1008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CA36F2E3-8A3F-49C7-A6CD-C21B566DA7F3}"/>
                  </a:ext>
                </a:extLst>
              </p:cNvPr>
              <p:cNvSpPr/>
              <p:nvPr/>
            </p:nvSpPr>
            <p:spPr>
              <a:xfrm>
                <a:off x="5668280" y="2488691"/>
                <a:ext cx="5723362" cy="10584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it-IT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it-IT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</m:e>
                      </m:nary>
                      <m:r>
                        <a:rPr lang="it-IT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CA36F2E3-8A3F-49C7-A6CD-C21B566DA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280" y="2488691"/>
                <a:ext cx="5723362" cy="10584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B2A33FC-1D51-4FC2-B266-C7311CC3A056}"/>
                  </a:ext>
                </a:extLst>
              </p:cNvPr>
              <p:cNvSpPr txBox="1"/>
              <p:nvPr/>
            </p:nvSpPr>
            <p:spPr>
              <a:xfrm>
                <a:off x="5802891" y="4257229"/>
                <a:ext cx="4755789" cy="1123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it-IT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it-IT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it-IT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it-IT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it-IT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36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it-IT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it-IT" sz="36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B2A33FC-1D51-4FC2-B266-C7311CC3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891" y="4257229"/>
                <a:ext cx="4755789" cy="11232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arallelogramma 15">
            <a:extLst>
              <a:ext uri="{FF2B5EF4-FFF2-40B4-BE49-F238E27FC236}">
                <a16:creationId xmlns:a16="http://schemas.microsoft.com/office/drawing/2014/main" id="{F82BC6F5-D5EE-4C1C-9511-7DCAA4713AB2}"/>
              </a:ext>
            </a:extLst>
          </p:cNvPr>
          <p:cNvSpPr/>
          <p:nvPr/>
        </p:nvSpPr>
        <p:spPr>
          <a:xfrm rot="10800000">
            <a:off x="800358" y="1569221"/>
            <a:ext cx="1941094" cy="266298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Parallelogramma 16">
            <a:extLst>
              <a:ext uri="{FF2B5EF4-FFF2-40B4-BE49-F238E27FC236}">
                <a16:creationId xmlns:a16="http://schemas.microsoft.com/office/drawing/2014/main" id="{6C268187-5744-4E25-93DF-9400CFDA79FA}"/>
              </a:ext>
            </a:extLst>
          </p:cNvPr>
          <p:cNvSpPr/>
          <p:nvPr/>
        </p:nvSpPr>
        <p:spPr>
          <a:xfrm rot="10800000">
            <a:off x="1695993" y="1685967"/>
            <a:ext cx="1843809" cy="254877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536DC02-5F8E-4F75-BE0C-6E403987020B}"/>
              </a:ext>
            </a:extLst>
          </p:cNvPr>
          <p:cNvCxnSpPr>
            <a:cxnSpLocks/>
          </p:cNvCxnSpPr>
          <p:nvPr/>
        </p:nvCxnSpPr>
        <p:spPr>
          <a:xfrm>
            <a:off x="967370" y="4238705"/>
            <a:ext cx="78125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D175B1A-0117-48A3-822F-5B64057B0F5F}"/>
              </a:ext>
            </a:extLst>
          </p:cNvPr>
          <p:cNvCxnSpPr>
            <a:cxnSpLocks/>
          </p:cNvCxnSpPr>
          <p:nvPr/>
        </p:nvCxnSpPr>
        <p:spPr>
          <a:xfrm>
            <a:off x="991208" y="3797624"/>
            <a:ext cx="78125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6D18BBA-DA83-491A-91C3-B0587D53CFF6}"/>
              </a:ext>
            </a:extLst>
          </p:cNvPr>
          <p:cNvCxnSpPr>
            <a:cxnSpLocks/>
          </p:cNvCxnSpPr>
          <p:nvPr/>
        </p:nvCxnSpPr>
        <p:spPr>
          <a:xfrm>
            <a:off x="1067143" y="3402230"/>
            <a:ext cx="78125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44CB7BE-AC92-45B9-B312-96D8CE063585}"/>
              </a:ext>
            </a:extLst>
          </p:cNvPr>
          <p:cNvCxnSpPr>
            <a:cxnSpLocks/>
          </p:cNvCxnSpPr>
          <p:nvPr/>
        </p:nvCxnSpPr>
        <p:spPr>
          <a:xfrm>
            <a:off x="1153767" y="2960357"/>
            <a:ext cx="78125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54E76CB-3E5F-4A36-B2B5-A5A5DF629D76}"/>
              </a:ext>
            </a:extLst>
          </p:cNvPr>
          <p:cNvCxnSpPr>
            <a:cxnSpLocks/>
          </p:cNvCxnSpPr>
          <p:nvPr/>
        </p:nvCxnSpPr>
        <p:spPr>
          <a:xfrm>
            <a:off x="1301354" y="2141544"/>
            <a:ext cx="78125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4AAA167A-6AF5-4E48-A38D-DDDE4023B7BC}"/>
              </a:ext>
            </a:extLst>
          </p:cNvPr>
          <p:cNvCxnSpPr>
            <a:cxnSpLocks/>
          </p:cNvCxnSpPr>
          <p:nvPr/>
        </p:nvCxnSpPr>
        <p:spPr>
          <a:xfrm>
            <a:off x="1381833" y="1785944"/>
            <a:ext cx="78125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06FCC47A-294C-4B4F-BFDC-E6208FF8C28B}"/>
              </a:ext>
            </a:extLst>
          </p:cNvPr>
          <p:cNvCxnSpPr>
            <a:cxnSpLocks/>
          </p:cNvCxnSpPr>
          <p:nvPr/>
        </p:nvCxnSpPr>
        <p:spPr>
          <a:xfrm>
            <a:off x="1194787" y="2681226"/>
            <a:ext cx="7812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07C06B1-3F0D-4B3C-A94D-D8268D445CF2}"/>
                  </a:ext>
                </a:extLst>
              </p:cNvPr>
              <p:cNvSpPr/>
              <p:nvPr/>
            </p:nvSpPr>
            <p:spPr>
              <a:xfrm>
                <a:off x="1407119" y="2218426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it-IT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D07C06B1-3F0D-4B3C-A94D-D8268D445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119" y="2218426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BD9041CA-EC1B-42F6-A4F4-8F3C799C8D83}"/>
                  </a:ext>
                </a:extLst>
              </p:cNvPr>
              <p:cNvSpPr/>
              <p:nvPr/>
            </p:nvSpPr>
            <p:spPr>
              <a:xfrm>
                <a:off x="1167436" y="1120526"/>
                <a:ext cx="7675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BD9041CA-EC1B-42F6-A4F4-8F3C799C8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436" y="1120526"/>
                <a:ext cx="767582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34A62ABB-ADB7-4F73-A7C8-28E30452355D}"/>
                  </a:ext>
                </a:extLst>
              </p:cNvPr>
              <p:cNvSpPr/>
              <p:nvPr/>
            </p:nvSpPr>
            <p:spPr>
              <a:xfrm>
                <a:off x="496838" y="4357192"/>
                <a:ext cx="8045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Rettangolo 35">
                <a:extLst>
                  <a:ext uri="{FF2B5EF4-FFF2-40B4-BE49-F238E27FC236}">
                    <a16:creationId xmlns:a16="http://schemas.microsoft.com/office/drawing/2014/main" id="{34A62ABB-ADB7-4F73-A7C8-28E304523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38" y="4357192"/>
                <a:ext cx="8045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ttangolo 37">
                <a:extLst>
                  <a:ext uri="{FF2B5EF4-FFF2-40B4-BE49-F238E27FC236}">
                    <a16:creationId xmlns:a16="http://schemas.microsoft.com/office/drawing/2014/main" id="{7C1E5E08-49AE-4EB0-8EF7-A91C653CDF7F}"/>
                  </a:ext>
                </a:extLst>
              </p:cNvPr>
              <p:cNvSpPr/>
              <p:nvPr/>
            </p:nvSpPr>
            <p:spPr>
              <a:xfrm>
                <a:off x="1479800" y="4336380"/>
                <a:ext cx="7371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8" name="Rettangolo 37">
                <a:extLst>
                  <a:ext uri="{FF2B5EF4-FFF2-40B4-BE49-F238E27FC236}">
                    <a16:creationId xmlns:a16="http://schemas.microsoft.com/office/drawing/2014/main" id="{7C1E5E08-49AE-4EB0-8EF7-A91C653CD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00" y="4336380"/>
                <a:ext cx="73718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F936FF95-BC6F-4E8F-904A-7D4FBF4E017F}"/>
                  </a:ext>
                </a:extLst>
              </p:cNvPr>
              <p:cNvSpPr/>
              <p:nvPr/>
            </p:nvSpPr>
            <p:spPr>
              <a:xfrm>
                <a:off x="2474867" y="1785944"/>
                <a:ext cx="7675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F936FF95-BC6F-4E8F-904A-7D4FBF4E01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867" y="1785944"/>
                <a:ext cx="767582" cy="461665"/>
              </a:xfrm>
              <a:prstGeom prst="rect">
                <a:avLst/>
              </a:prstGeom>
              <a:blipFill>
                <a:blip r:embed="rId9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ccia a destra 2">
            <a:extLst>
              <a:ext uri="{FF2B5EF4-FFF2-40B4-BE49-F238E27FC236}">
                <a16:creationId xmlns:a16="http://schemas.microsoft.com/office/drawing/2014/main" id="{57D13AFA-E345-4DDE-BFBE-4F5BE681EB25}"/>
              </a:ext>
            </a:extLst>
          </p:cNvPr>
          <p:cNvSpPr/>
          <p:nvPr/>
        </p:nvSpPr>
        <p:spPr>
          <a:xfrm>
            <a:off x="3838575" y="4567212"/>
            <a:ext cx="1314450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406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 animBg="1"/>
      <p:bldP spid="17" grpId="0" animBg="1"/>
      <p:bldP spid="31" grpId="0"/>
      <p:bldP spid="34" grpId="0"/>
      <p:bldP spid="36" grpId="0"/>
      <p:bldP spid="38" grpId="0"/>
      <p:bldP spid="40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DC24528-2F5C-4742-B51C-D0E456EB6BB6}"/>
                  </a:ext>
                </a:extLst>
              </p:cNvPr>
              <p:cNvSpPr txBox="1"/>
              <p:nvPr/>
            </p:nvSpPr>
            <p:spPr>
              <a:xfrm>
                <a:off x="1773103" y="1220448"/>
                <a:ext cx="3257367" cy="10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it-IT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DC24528-2F5C-4742-B51C-D0E456EB6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103" y="1220448"/>
                <a:ext cx="3257367" cy="10562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8BDF075-7736-4C64-9C52-53ADED48133B}"/>
                  </a:ext>
                </a:extLst>
              </p:cNvPr>
              <p:cNvSpPr txBox="1"/>
              <p:nvPr/>
            </p:nvSpPr>
            <p:spPr>
              <a:xfrm>
                <a:off x="1864347" y="2680141"/>
                <a:ext cx="3166123" cy="748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8BDF075-7736-4C64-9C52-53ADED481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47" y="2680141"/>
                <a:ext cx="3166123" cy="7488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D1F4EE8F-2B86-461F-BA0A-B5401C7D2EAD}"/>
              </a:ext>
            </a:extLst>
          </p:cNvPr>
          <p:cNvSpPr txBox="1"/>
          <p:nvPr/>
        </p:nvSpPr>
        <p:spPr>
          <a:xfrm>
            <a:off x="790575" y="447675"/>
            <a:ext cx="839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Osserviamo che nel caso del calcolo delle capacità di un condensatore cilindrico o piano: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9C91AA-92C1-4097-ADC9-DC3CDDD41855}"/>
              </a:ext>
            </a:extLst>
          </p:cNvPr>
          <p:cNvSpPr txBox="1"/>
          <p:nvPr/>
        </p:nvSpPr>
        <p:spPr>
          <a:xfrm>
            <a:off x="6096000" y="1562100"/>
            <a:ext cx="357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Capacità del condensatore cilindrico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E7985B-347C-43F7-96E4-0A7B5CB882DE}"/>
              </a:ext>
            </a:extLst>
          </p:cNvPr>
          <p:cNvSpPr txBox="1"/>
          <p:nvPr/>
        </p:nvSpPr>
        <p:spPr>
          <a:xfrm>
            <a:off x="6096000" y="2685238"/>
            <a:ext cx="3250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Capacità del condensatore piano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21D6D60-0C42-4FB5-BC37-1EEBA7A367CE}"/>
              </a:ext>
            </a:extLst>
          </p:cNvPr>
          <p:cNvSpPr txBox="1"/>
          <p:nvPr/>
        </p:nvSpPr>
        <p:spPr>
          <a:xfrm>
            <a:off x="904875" y="4410075"/>
            <a:ext cx="1111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Abbiamo sempre trascurato gli effetti di bordo, cosa lecita quando la distanza d tra le armature è molto minore delle </a:t>
            </a:r>
          </a:p>
          <a:p>
            <a:r>
              <a:rPr lang="it-IT" dirty="0"/>
              <a:t>Dimensioni lineari della loro superficie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36D102B-B434-4A85-82FA-88957EE1259A}"/>
              </a:ext>
            </a:extLst>
          </p:cNvPr>
          <p:cNvSpPr txBox="1"/>
          <p:nvPr/>
        </p:nvSpPr>
        <p:spPr>
          <a:xfrm>
            <a:off x="4238625" y="53777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FF0000"/>
                </a:solidFill>
              </a:rPr>
              <a:t>d &lt;&lt; dimensioni lineari del condensatore</a:t>
            </a:r>
          </a:p>
        </p:txBody>
      </p:sp>
    </p:spTree>
    <p:extLst>
      <p:ext uri="{BB962C8B-B14F-4D97-AF65-F5344CB8AC3E}">
        <p14:creationId xmlns:p14="http://schemas.microsoft.com/office/powerpoint/2010/main" val="88224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43F6A5C3-A64E-47F4-A92F-C8795C31DDFE}"/>
                  </a:ext>
                </a:extLst>
              </p:cNvPr>
              <p:cNvSpPr txBox="1"/>
              <p:nvPr/>
            </p:nvSpPr>
            <p:spPr>
              <a:xfrm>
                <a:off x="2938687" y="4709243"/>
                <a:ext cx="1880963" cy="8489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it-IT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43F6A5C3-A64E-47F4-A92F-C8795C31D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687" y="4709243"/>
                <a:ext cx="1880963" cy="848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F5B5F86-E37D-4C0C-9360-332745539245}"/>
                  </a:ext>
                </a:extLst>
              </p:cNvPr>
              <p:cNvSpPr txBox="1"/>
              <p:nvPr/>
            </p:nvSpPr>
            <p:spPr>
              <a:xfrm>
                <a:off x="6521214" y="1596292"/>
                <a:ext cx="4913268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4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7F5B5F86-E37D-4C0C-9360-332745539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214" y="1596292"/>
                <a:ext cx="4913268" cy="751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A4245C3A-98CC-4C87-B51D-FE7346614B0B}"/>
                  </a:ext>
                </a:extLst>
              </p:cNvPr>
              <p:cNvSpPr txBox="1"/>
              <p:nvPr/>
            </p:nvSpPr>
            <p:spPr>
              <a:xfrm>
                <a:off x="3008535" y="4023732"/>
                <a:ext cx="1238532" cy="57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A4245C3A-98CC-4C87-B51D-FE7346614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535" y="4023732"/>
                <a:ext cx="1238532" cy="5781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o 8">
            <a:extLst>
              <a:ext uri="{FF2B5EF4-FFF2-40B4-BE49-F238E27FC236}">
                <a16:creationId xmlns:a16="http://schemas.microsoft.com/office/drawing/2014/main" id="{55A6E8BE-B18F-4BC4-971A-C973B817294D}"/>
              </a:ext>
            </a:extLst>
          </p:cNvPr>
          <p:cNvGrpSpPr/>
          <p:nvPr/>
        </p:nvGrpSpPr>
        <p:grpSpPr>
          <a:xfrm>
            <a:off x="2635525" y="1410094"/>
            <a:ext cx="1780768" cy="1293501"/>
            <a:chOff x="9156526" y="1546682"/>
            <a:chExt cx="1780768" cy="1293501"/>
          </a:xfrm>
        </p:grpSpPr>
        <p:sp>
          <p:nvSpPr>
            <p:cNvPr id="30" name="Parentesi graffa aperta 29">
              <a:extLst>
                <a:ext uri="{FF2B5EF4-FFF2-40B4-BE49-F238E27FC236}">
                  <a16:creationId xmlns:a16="http://schemas.microsoft.com/office/drawing/2014/main" id="{D46BE85D-066F-4484-BACF-5FB1F42D93E3}"/>
                </a:ext>
              </a:extLst>
            </p:cNvPr>
            <p:cNvSpPr/>
            <p:nvPr/>
          </p:nvSpPr>
          <p:spPr>
            <a:xfrm>
              <a:off x="9156526" y="1546682"/>
              <a:ext cx="283097" cy="1290068"/>
            </a:xfrm>
            <a:prstGeom prst="leftBrace">
              <a:avLst>
                <a:gd name="adj1" fmla="val 8333"/>
                <a:gd name="adj2" fmla="val 492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6A8BC46E-48E2-4ABD-A42C-35B54CB06087}"/>
                    </a:ext>
                  </a:extLst>
                </p:cNvPr>
                <p:cNvSpPr txBox="1"/>
                <p:nvPr/>
              </p:nvSpPr>
              <p:spPr>
                <a:xfrm>
                  <a:off x="9529536" y="1576163"/>
                  <a:ext cx="14077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it-IT" sz="2000" dirty="0"/>
                </a:p>
              </p:txBody>
            </p:sp>
          </mc:Choice>
          <mc:Fallback xmlns=""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6A8BC46E-48E2-4ABD-A42C-35B54CB06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9536" y="1576163"/>
                  <a:ext cx="140775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913" r="-3478" b="-156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692AEE5E-48B3-469D-9709-78F77D60418D}"/>
                    </a:ext>
                  </a:extLst>
                </p:cNvPr>
                <p:cNvSpPr/>
                <p:nvPr/>
              </p:nvSpPr>
              <p:spPr>
                <a:xfrm>
                  <a:off x="9438466" y="2440073"/>
                  <a:ext cx="12673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~</m:t>
                        </m:r>
                        <m:sSup>
                          <m:sSup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t-IT" sz="2000" dirty="0"/>
                </a:p>
              </p:txBody>
            </p:sp>
          </mc:Choice>
          <mc:Fallback>
            <p:sp>
              <p:nvSpPr>
                <p:cNvPr id="32" name="Rettangolo 31">
                  <a:extLst>
                    <a:ext uri="{FF2B5EF4-FFF2-40B4-BE49-F238E27FC236}">
                      <a16:creationId xmlns:a16="http://schemas.microsoft.com/office/drawing/2014/main" id="{692AEE5E-48B3-469D-9709-78F77D6041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8466" y="2440073"/>
                  <a:ext cx="126739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3D575D47-3F56-452B-A509-BCEAEFCBA99B}"/>
                  </a:ext>
                </a:extLst>
              </p:cNvPr>
              <p:cNvSpPr/>
              <p:nvPr/>
            </p:nvSpPr>
            <p:spPr>
              <a:xfrm>
                <a:off x="7894498" y="4336965"/>
                <a:ext cx="702244" cy="644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32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32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3D575D47-3F56-452B-A509-BCEAEFCBA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498" y="4336965"/>
                <a:ext cx="702244" cy="644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603C7C-55EB-4F73-B644-D9DA4667B6E1}"/>
              </a:ext>
            </a:extLst>
          </p:cNvPr>
          <p:cNvSpPr txBox="1"/>
          <p:nvPr/>
        </p:nvSpPr>
        <p:spPr>
          <a:xfrm>
            <a:off x="330008" y="102692"/>
            <a:ext cx="5988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Osserviamo inoltre che la capacità di un condensatore sferico: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1B08448F-1987-4952-ABBF-4A54E297A7C0}"/>
                  </a:ext>
                </a:extLst>
              </p:cNvPr>
              <p:cNvSpPr txBox="1"/>
              <p:nvPr/>
            </p:nvSpPr>
            <p:spPr>
              <a:xfrm>
                <a:off x="6148788" y="-40745"/>
                <a:ext cx="2204637" cy="656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1B08448F-1987-4952-ABBF-4A54E297A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788" y="-40745"/>
                <a:ext cx="2204637" cy="656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9EB4DD4A-ADE1-4A7D-B615-100E02720EF0}"/>
              </a:ext>
            </a:extLst>
          </p:cNvPr>
          <p:cNvSpPr txBox="1"/>
          <p:nvPr/>
        </p:nvSpPr>
        <p:spPr>
          <a:xfrm>
            <a:off x="375751" y="661970"/>
            <a:ext cx="77426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riduce a quella di un condensatore piano se la distanza tra le armature è molto</a:t>
            </a:r>
          </a:p>
          <a:p>
            <a:r>
              <a:rPr lang="it-IT" dirty="0"/>
              <a:t>minore dei loro raggi d&lt;&lt;R1</a:t>
            </a:r>
            <a:r>
              <a:rPr lang="it-IT"/>
              <a:t>,R2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Se poniamo infatti: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131FB4E6-9803-435A-84EC-91B0CBAE3C9B}"/>
              </a:ext>
            </a:extLst>
          </p:cNvPr>
          <p:cNvSpPr/>
          <p:nvPr/>
        </p:nvSpPr>
        <p:spPr>
          <a:xfrm>
            <a:off x="4819650" y="1850186"/>
            <a:ext cx="1171575" cy="298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Parallelogramma 33">
            <a:extLst>
              <a:ext uri="{FF2B5EF4-FFF2-40B4-BE49-F238E27FC236}">
                <a16:creationId xmlns:a16="http://schemas.microsoft.com/office/drawing/2014/main" id="{9BEFE3D9-5D92-4E45-B1A0-92A82014DC23}"/>
              </a:ext>
            </a:extLst>
          </p:cNvPr>
          <p:cNvSpPr/>
          <p:nvPr/>
        </p:nvSpPr>
        <p:spPr>
          <a:xfrm rot="10800000">
            <a:off x="5171054" y="2945742"/>
            <a:ext cx="1941094" cy="266298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Parallelogramma 34">
            <a:extLst>
              <a:ext uri="{FF2B5EF4-FFF2-40B4-BE49-F238E27FC236}">
                <a16:creationId xmlns:a16="http://schemas.microsoft.com/office/drawing/2014/main" id="{E51F65A7-C9AF-40D0-B0EA-34A7C1981AF2}"/>
              </a:ext>
            </a:extLst>
          </p:cNvPr>
          <p:cNvSpPr/>
          <p:nvPr/>
        </p:nvSpPr>
        <p:spPr>
          <a:xfrm rot="10800000">
            <a:off x="6066689" y="3062488"/>
            <a:ext cx="1843809" cy="2548779"/>
          </a:xfrm>
          <a:prstGeom prst="parallelogram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F67DFE5-139F-4155-82EA-0674D731C4CC}"/>
              </a:ext>
            </a:extLst>
          </p:cNvPr>
          <p:cNvCxnSpPr>
            <a:cxnSpLocks/>
          </p:cNvCxnSpPr>
          <p:nvPr/>
        </p:nvCxnSpPr>
        <p:spPr>
          <a:xfrm>
            <a:off x="5338066" y="5615226"/>
            <a:ext cx="78125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35ECEF90-0E6F-4D9B-B497-F5513F2485D4}"/>
              </a:ext>
            </a:extLst>
          </p:cNvPr>
          <p:cNvCxnSpPr>
            <a:cxnSpLocks/>
          </p:cNvCxnSpPr>
          <p:nvPr/>
        </p:nvCxnSpPr>
        <p:spPr>
          <a:xfrm>
            <a:off x="5361904" y="5174145"/>
            <a:ext cx="78125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AE1224FD-7856-4B1B-9FE7-B14D619078EF}"/>
              </a:ext>
            </a:extLst>
          </p:cNvPr>
          <p:cNvCxnSpPr>
            <a:cxnSpLocks/>
          </p:cNvCxnSpPr>
          <p:nvPr/>
        </p:nvCxnSpPr>
        <p:spPr>
          <a:xfrm>
            <a:off x="5437839" y="4778751"/>
            <a:ext cx="78125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F2BCA638-9F50-4712-99F6-18BDA86266CB}"/>
              </a:ext>
            </a:extLst>
          </p:cNvPr>
          <p:cNvCxnSpPr>
            <a:cxnSpLocks/>
          </p:cNvCxnSpPr>
          <p:nvPr/>
        </p:nvCxnSpPr>
        <p:spPr>
          <a:xfrm>
            <a:off x="5524463" y="4336878"/>
            <a:ext cx="78125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86B1726A-C5CF-447A-BF58-6CB1FBCC9B00}"/>
              </a:ext>
            </a:extLst>
          </p:cNvPr>
          <p:cNvCxnSpPr>
            <a:cxnSpLocks/>
          </p:cNvCxnSpPr>
          <p:nvPr/>
        </p:nvCxnSpPr>
        <p:spPr>
          <a:xfrm>
            <a:off x="5672050" y="3518065"/>
            <a:ext cx="78125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1F8867CB-6E7D-48A1-8C2C-BD8D9E649089}"/>
              </a:ext>
            </a:extLst>
          </p:cNvPr>
          <p:cNvCxnSpPr>
            <a:cxnSpLocks/>
          </p:cNvCxnSpPr>
          <p:nvPr/>
        </p:nvCxnSpPr>
        <p:spPr>
          <a:xfrm>
            <a:off x="5752529" y="3162465"/>
            <a:ext cx="781251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072E520E-5842-4E29-928C-6A53F4A6C895}"/>
              </a:ext>
            </a:extLst>
          </p:cNvPr>
          <p:cNvCxnSpPr>
            <a:cxnSpLocks/>
          </p:cNvCxnSpPr>
          <p:nvPr/>
        </p:nvCxnSpPr>
        <p:spPr>
          <a:xfrm>
            <a:off x="5565483" y="4057747"/>
            <a:ext cx="781251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386FA1A6-0D32-443F-A3CA-CEA6CD685F4F}"/>
                  </a:ext>
                </a:extLst>
              </p:cNvPr>
              <p:cNvSpPr/>
              <p:nvPr/>
            </p:nvSpPr>
            <p:spPr>
              <a:xfrm>
                <a:off x="5777815" y="359494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it-IT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Rettangolo 42">
                <a:extLst>
                  <a:ext uri="{FF2B5EF4-FFF2-40B4-BE49-F238E27FC236}">
                    <a16:creationId xmlns:a16="http://schemas.microsoft.com/office/drawing/2014/main" id="{386FA1A6-0D32-443F-A3CA-CEA6CD685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815" y="3594947"/>
                <a:ext cx="44127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A5AFE2F3-C06E-41B7-81A6-EE458A22F8FF}"/>
                  </a:ext>
                </a:extLst>
              </p:cNvPr>
              <p:cNvSpPr/>
              <p:nvPr/>
            </p:nvSpPr>
            <p:spPr>
              <a:xfrm>
                <a:off x="5538132" y="2497047"/>
                <a:ext cx="7675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4" name="Rettangolo 43">
                <a:extLst>
                  <a:ext uri="{FF2B5EF4-FFF2-40B4-BE49-F238E27FC236}">
                    <a16:creationId xmlns:a16="http://schemas.microsoft.com/office/drawing/2014/main" id="{A5AFE2F3-C06E-41B7-81A6-EE458A22F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132" y="2497047"/>
                <a:ext cx="767582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F3FE0AA-E101-4A9C-B143-4CCD5B351658}"/>
                  </a:ext>
                </a:extLst>
              </p:cNvPr>
              <p:cNvSpPr/>
              <p:nvPr/>
            </p:nvSpPr>
            <p:spPr>
              <a:xfrm>
                <a:off x="4867534" y="5733713"/>
                <a:ext cx="8045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8F3FE0AA-E101-4A9C-B143-4CCD5B3516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534" y="5733713"/>
                <a:ext cx="804516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00C54F77-BD13-40EF-8B6B-F414A6F2047B}"/>
                  </a:ext>
                </a:extLst>
              </p:cNvPr>
              <p:cNvSpPr/>
              <p:nvPr/>
            </p:nvSpPr>
            <p:spPr>
              <a:xfrm>
                <a:off x="5850496" y="5712901"/>
                <a:ext cx="7371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6" name="Rettangolo 45">
                <a:extLst>
                  <a:ext uri="{FF2B5EF4-FFF2-40B4-BE49-F238E27FC236}">
                    <a16:creationId xmlns:a16="http://schemas.microsoft.com/office/drawing/2014/main" id="{00C54F77-BD13-40EF-8B6B-F414A6F20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496" y="5712901"/>
                <a:ext cx="737188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2E5192AB-90EE-42DB-BBA0-48114BBE141D}"/>
                  </a:ext>
                </a:extLst>
              </p:cNvPr>
              <p:cNvSpPr/>
              <p:nvPr/>
            </p:nvSpPr>
            <p:spPr>
              <a:xfrm>
                <a:off x="6845563" y="3162465"/>
                <a:ext cx="7675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7" name="Rettangolo 46">
                <a:extLst>
                  <a:ext uri="{FF2B5EF4-FFF2-40B4-BE49-F238E27FC236}">
                    <a16:creationId xmlns:a16="http://schemas.microsoft.com/office/drawing/2014/main" id="{2E5192AB-90EE-42DB-BBA0-48114BBE1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63" y="3162465"/>
                <a:ext cx="767582" cy="461665"/>
              </a:xfrm>
              <a:prstGeom prst="rect">
                <a:avLst/>
              </a:prstGeom>
              <a:blipFill>
                <a:blip r:embed="rId1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63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4" grpId="0"/>
      <p:bldP spid="2" grpId="0"/>
      <p:bldP spid="21" grpId="0"/>
      <p:bldP spid="12" grpId="0" animBg="1"/>
      <p:bldP spid="34" grpId="0" animBg="1"/>
      <p:bldP spid="35" grpId="0" animBg="1"/>
      <p:bldP spid="43" grpId="0"/>
      <p:bldP spid="44" grpId="0"/>
      <p:bldP spid="45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A526DAD-52DA-4269-80C1-0E2F255F1A2D}"/>
                  </a:ext>
                </a:extLst>
              </p:cNvPr>
              <p:cNvSpPr txBox="1"/>
              <p:nvPr/>
            </p:nvSpPr>
            <p:spPr>
              <a:xfrm>
                <a:off x="6251846" y="1754670"/>
                <a:ext cx="4717253" cy="796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  <m:f>
                            <m:f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A526DAD-52DA-4269-80C1-0E2F255F1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846" y="1754670"/>
                <a:ext cx="4717253" cy="7968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B6F47E2-7165-41BE-917D-F8C49B853E47}"/>
                  </a:ext>
                </a:extLst>
              </p:cNvPr>
              <p:cNvSpPr txBox="1"/>
              <p:nvPr/>
            </p:nvSpPr>
            <p:spPr>
              <a:xfrm>
                <a:off x="538649" y="1807346"/>
                <a:ext cx="2736532" cy="6914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k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̂"/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B6F47E2-7165-41BE-917D-F8C49B853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9" y="1807346"/>
                <a:ext cx="2736532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D74E73A-A033-42BF-99DF-A7A3F101E3A6}"/>
                  </a:ext>
                </a:extLst>
              </p:cNvPr>
              <p:cNvSpPr txBox="1"/>
              <p:nvPr/>
            </p:nvSpPr>
            <p:spPr>
              <a:xfrm>
                <a:off x="2030927" y="4359184"/>
                <a:ext cx="16776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it-IT" sz="2400" dirty="0"/>
                  <a:t>Se    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D74E73A-A033-42BF-99DF-A7A3F101E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27" y="4359184"/>
                <a:ext cx="1677639" cy="369332"/>
              </a:xfrm>
              <a:prstGeom prst="rect">
                <a:avLst/>
              </a:prstGeom>
              <a:blipFill>
                <a:blip r:embed="rId4"/>
                <a:stretch>
                  <a:fillRect l="-10909" t="-24590" r="-5455" b="-491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108B7C8-28CB-4493-8C1A-73CD3305B79A}"/>
                  </a:ext>
                </a:extLst>
              </p:cNvPr>
              <p:cNvSpPr txBox="1"/>
              <p:nvPr/>
            </p:nvSpPr>
            <p:spPr>
              <a:xfrm>
                <a:off x="2096954" y="368672"/>
                <a:ext cx="8537557" cy="861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dirty="0">
                    <a:latin typeface="Abadi" panose="020B0604020104020204" pitchFamily="34" charset="0"/>
                  </a:rPr>
                  <a:t>CALCOLARE LA CAPACITÀ DI UNA SFERA CONDUTTRICE DI RAGGIO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dirty="0">
                    <a:latin typeface="Abadi" panose="020B0604020104020204" pitchFamily="34" charset="0"/>
                  </a:rPr>
                  <a:t>  </a:t>
                </a:r>
              </a:p>
              <a:p>
                <a:r>
                  <a:rPr lang="it-IT" dirty="0">
                    <a:latin typeface="Abadi" panose="020B0604020104020204" pitchFamily="34" charset="0"/>
                  </a:rPr>
                  <a:t>SULLA QUALE È PRESENTE  UNA CARICA Q</a:t>
                </a:r>
              </a:p>
              <a:p>
                <a:r>
                  <a:rPr lang="it-IT" sz="2000" dirty="0">
                    <a:latin typeface="Abadi" panose="020B06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108B7C8-28CB-4493-8C1A-73CD3305B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954" y="368672"/>
                <a:ext cx="8537557" cy="861774"/>
              </a:xfrm>
              <a:prstGeom prst="rect">
                <a:avLst/>
              </a:prstGeom>
              <a:blipFill>
                <a:blip r:embed="rId5"/>
                <a:stretch>
                  <a:fillRect l="-1713" t="-91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B1A739E-E306-4BFD-BB50-AE5E50D35701}"/>
                  </a:ext>
                </a:extLst>
              </p:cNvPr>
              <p:cNvSpPr txBox="1"/>
              <p:nvPr/>
            </p:nvSpPr>
            <p:spPr>
              <a:xfrm>
                <a:off x="5777415" y="3021895"/>
                <a:ext cx="3268074" cy="564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sz="2400" b="0" dirty="0"/>
                  <a:t>C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B1A739E-E306-4BFD-BB50-AE5E50D35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415" y="3021895"/>
                <a:ext cx="3268074" cy="564770"/>
              </a:xfrm>
              <a:prstGeom prst="rect">
                <a:avLst/>
              </a:prstGeom>
              <a:blipFill>
                <a:blip r:embed="rId6"/>
                <a:stretch>
                  <a:fillRect l="-5784" t="-3261" b="-119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13781CD-D29D-4580-9DBC-0AAC32CD1421}"/>
                  </a:ext>
                </a:extLst>
              </p:cNvPr>
              <p:cNvSpPr txBox="1"/>
              <p:nvPr/>
            </p:nvSpPr>
            <p:spPr>
              <a:xfrm>
                <a:off x="4526191" y="4207124"/>
                <a:ext cx="7189949" cy="1648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∙8,8 ×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</m:sup>
                    </m:sSup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𝑁𝑚</m:t>
                                </m:r>
                              </m:e>
                              <m:sup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</m:t>
                    </m:r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it-IT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=222×</m:t>
                      </m:r>
                      <m:sSup>
                        <m:s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it-IT" sz="24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=222</m:t>
                    </m:r>
                  </m:oMath>
                </a14:m>
                <a:r>
                  <a:rPr lang="it-IT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</m:sup>
                    </m:sSup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=222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𝑝𝐹</m:t>
                    </m:r>
                  </m:oMath>
                </a14:m>
                <a:r>
                  <a:rPr lang="it-IT" sz="2400" dirty="0"/>
                  <a:t>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13781CD-D29D-4580-9DBC-0AAC32CD1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91" y="4207124"/>
                <a:ext cx="7189949" cy="1648465"/>
              </a:xfrm>
              <a:prstGeom prst="rect">
                <a:avLst/>
              </a:prstGeom>
              <a:blipFill>
                <a:blip r:embed="rId7"/>
                <a:stretch>
                  <a:fillRect b="-66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tangolo 8">
            <a:extLst>
              <a:ext uri="{FF2B5EF4-FFF2-40B4-BE49-F238E27FC236}">
                <a16:creationId xmlns:a16="http://schemas.microsoft.com/office/drawing/2014/main" id="{40A7FADB-E573-4784-9149-A732D5DDA594}"/>
              </a:ext>
            </a:extLst>
          </p:cNvPr>
          <p:cNvSpPr/>
          <p:nvPr/>
        </p:nvSpPr>
        <p:spPr>
          <a:xfrm>
            <a:off x="654731" y="322136"/>
            <a:ext cx="13937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>
                <a:solidFill>
                  <a:schemeClr val="accent2"/>
                </a:solidFill>
              </a:rPr>
              <a:t>ESERCIZIO: </a:t>
            </a:r>
            <a:endParaRPr lang="it-IT" sz="2000" dirty="0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7132655F-E8AB-4E7C-B3FA-0BE7E5632593}"/>
              </a:ext>
            </a:extLst>
          </p:cNvPr>
          <p:cNvSpPr/>
          <p:nvPr/>
        </p:nvSpPr>
        <p:spPr>
          <a:xfrm>
            <a:off x="4091114" y="1957987"/>
            <a:ext cx="870154" cy="38345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9DDEBFD8-6AF6-463A-B697-B9F737834D0B}"/>
              </a:ext>
            </a:extLst>
          </p:cNvPr>
          <p:cNvSpPr/>
          <p:nvPr/>
        </p:nvSpPr>
        <p:spPr>
          <a:xfrm>
            <a:off x="4091114" y="3068987"/>
            <a:ext cx="870154" cy="38345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7340EB52-B57A-46AE-AAB9-3185FDEB716F}"/>
              </a:ext>
            </a:extLst>
          </p:cNvPr>
          <p:cNvSpPr/>
          <p:nvPr/>
        </p:nvSpPr>
        <p:spPr>
          <a:xfrm>
            <a:off x="4108843" y="4345058"/>
            <a:ext cx="870154" cy="38345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68EF359D-A42F-47EA-BC6B-1D6212465842}"/>
              </a:ext>
            </a:extLst>
          </p:cNvPr>
          <p:cNvCxnSpPr/>
          <p:nvPr/>
        </p:nvCxnSpPr>
        <p:spPr>
          <a:xfrm flipV="1">
            <a:off x="9889958" y="4275221"/>
            <a:ext cx="320842" cy="453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104EE874-A478-44DB-B8D7-C42E014B6B06}"/>
              </a:ext>
            </a:extLst>
          </p:cNvPr>
          <p:cNvCxnSpPr/>
          <p:nvPr/>
        </p:nvCxnSpPr>
        <p:spPr>
          <a:xfrm flipV="1">
            <a:off x="9045489" y="4572000"/>
            <a:ext cx="178722" cy="156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3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8" grpId="0"/>
      <p:bldP spid="10" grpId="0" animBg="1"/>
      <p:bldP spid="11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3D19D21-EF38-42AF-B14F-527493FA9375}"/>
                  </a:ext>
                </a:extLst>
              </p:cNvPr>
              <p:cNvSpPr txBox="1"/>
              <p:nvPr/>
            </p:nvSpPr>
            <p:spPr>
              <a:xfrm>
                <a:off x="289616" y="733989"/>
                <a:ext cx="2775888" cy="8801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num>
                        <m:den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𝑉</m:t>
                          </m:r>
                        </m:den>
                      </m:f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𝜋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𝑙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f>
                        <m:f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it-IT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it-IT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it-IT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kumimoji="0" lang="it-IT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0" lang="it-IT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it-IT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kumimoji="0" lang="it-IT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3D19D21-EF38-42AF-B14F-527493FA9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16" y="733989"/>
                <a:ext cx="2775888" cy="8801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F847B0-BCF2-42FD-A6C3-35C1AA6B9575}"/>
                  </a:ext>
                </a:extLst>
              </p:cNvPr>
              <p:cNvSpPr txBox="1"/>
              <p:nvPr/>
            </p:nvSpPr>
            <p:spPr>
              <a:xfrm>
                <a:off x="6055671" y="184076"/>
                <a:ext cx="28991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𝑑</m:t>
                      </m:r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≪</m:t>
                      </m:r>
                      <m:sSub>
                        <m:sSubPr>
                          <m:ctrlP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it-IT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9F847B0-BCF2-42FD-A6C3-35C1AA6B9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671" y="184076"/>
                <a:ext cx="2899127" cy="369332"/>
              </a:xfrm>
              <a:prstGeom prst="rect">
                <a:avLst/>
              </a:prstGeom>
              <a:blipFill>
                <a:blip r:embed="rId3"/>
                <a:stretch>
                  <a:fillRect l="-1891" r="-420"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95E234C-6121-42AD-B56E-FE7FE560EB70}"/>
                  </a:ext>
                </a:extLst>
              </p:cNvPr>
              <p:cNvSpPr txBox="1"/>
              <p:nvPr/>
            </p:nvSpPr>
            <p:spPr>
              <a:xfrm>
                <a:off x="1247467" y="2186656"/>
                <a:ext cx="6499926" cy="886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r>
                        <a:rPr kumimoji="0" lang="it-IT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𝜋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it-IT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𝑙</m:t>
                      </m:r>
                      <m:f>
                        <m:fPr>
                          <m:ctrlP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kumimoji="0" lang="it-IT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it-IT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it-IT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it-IT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0" lang="it-IT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it-IT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kumimoji="0" lang="it-IT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0" lang="it-IT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it-IT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kumimoji="0" lang="it-IT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e>
                        <m:sub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it-IT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it-IT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  <m: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𝑙</m:t>
                              </m:r>
                              <m:r>
                                <a:rPr kumimoji="0" lang="it-IT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it-IT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it-IT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den>
                      </m:f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it-IT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𝜀</m:t>
                              </m:r>
                            </m:e>
                            <m:sub>
                              <m:r>
                                <a:rPr kumimoji="0" lang="it-IT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num>
                        <m:den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cs typeface="+mn-cs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95E234C-6121-42AD-B56E-FE7FE560E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467" y="2186656"/>
                <a:ext cx="6499926" cy="886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1A00411E-307E-4AF5-ABC3-63D2700AAD2E}"/>
                  </a:ext>
                </a:extLst>
              </p:cNvPr>
              <p:cNvSpPr/>
              <p:nvPr/>
            </p:nvSpPr>
            <p:spPr>
              <a:xfrm>
                <a:off x="5255564" y="1199681"/>
                <a:ext cx="4836260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0" lang="it-IT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it-IT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it-IT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it-IT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0" lang="it-IT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it-IT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it-IT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0" lang="it-IT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0" lang="it-IT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it-IT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kumimoji="0" lang="it-IT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it-IT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0" lang="it-IT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it-IT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0" lang="it-IT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it-IT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kumimoji="0" lang="it-IT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kumimoji="0" lang="it-IT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0" lang="it-IT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it-IT" sz="2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it-IT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it-IT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kumimoji="0" lang="it-IT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it-IT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0" lang="it-IT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it-IT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kumimoji="0" lang="it-IT" sz="2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it-IT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it-IT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kumimoji="0" lang="it-IT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it-IT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it-IT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it-IT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1A00411E-307E-4AF5-ABC3-63D2700AAD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564" y="1199681"/>
                <a:ext cx="4836260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e 8">
            <a:extLst>
              <a:ext uri="{FF2B5EF4-FFF2-40B4-BE49-F238E27FC236}">
                <a16:creationId xmlns:a16="http://schemas.microsoft.com/office/drawing/2014/main" id="{EE2440C5-A07C-444B-B379-0AFB226B0363}"/>
              </a:ext>
            </a:extLst>
          </p:cNvPr>
          <p:cNvSpPr/>
          <p:nvPr/>
        </p:nvSpPr>
        <p:spPr>
          <a:xfrm>
            <a:off x="2005601" y="990652"/>
            <a:ext cx="1261282" cy="819045"/>
          </a:xfrm>
          <a:prstGeom prst="ellipse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5836ECA2-DE1E-4B18-8F2F-6CEC36E59325}"/>
              </a:ext>
            </a:extLst>
          </p:cNvPr>
          <p:cNvCxnSpPr>
            <a:cxnSpLocks/>
          </p:cNvCxnSpPr>
          <p:nvPr/>
        </p:nvCxnSpPr>
        <p:spPr>
          <a:xfrm>
            <a:off x="3438525" y="1400174"/>
            <a:ext cx="1657350" cy="19144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CD857B-24A7-4F91-9672-808B4D893809}"/>
              </a:ext>
            </a:extLst>
          </p:cNvPr>
          <p:cNvSpPr txBox="1"/>
          <p:nvPr/>
        </p:nvSpPr>
        <p:spPr>
          <a:xfrm>
            <a:off x="156147" y="181524"/>
            <a:ext cx="568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stessa cosa si ha nel caso del condensatore cilindrico se: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CA9D05EF-FA83-4A9C-BB7E-615045DC1E9B}"/>
              </a:ext>
            </a:extLst>
          </p:cNvPr>
          <p:cNvSpPr/>
          <p:nvPr/>
        </p:nvSpPr>
        <p:spPr>
          <a:xfrm>
            <a:off x="289616" y="2363123"/>
            <a:ext cx="756472" cy="266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5E9A27C8-858B-4F4B-82AD-4009FC95109A}"/>
              </a:ext>
            </a:extLst>
          </p:cNvPr>
          <p:cNvGrpSpPr/>
          <p:nvPr/>
        </p:nvGrpSpPr>
        <p:grpSpPr>
          <a:xfrm>
            <a:off x="318967" y="3566067"/>
            <a:ext cx="11554066" cy="2516879"/>
            <a:chOff x="318967" y="3566067"/>
            <a:chExt cx="11554066" cy="2516879"/>
          </a:xfrm>
        </p:grpSpPr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BD2DAF49-FE86-45EC-8799-526BAD8C4E41}"/>
                </a:ext>
              </a:extLst>
            </p:cNvPr>
            <p:cNvCxnSpPr>
              <a:cxnSpLocks/>
            </p:cNvCxnSpPr>
            <p:nvPr/>
          </p:nvCxnSpPr>
          <p:spPr>
            <a:xfrm>
              <a:off x="10443627" y="4619777"/>
              <a:ext cx="0" cy="14631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E65840C0-E5A4-4255-810C-BC9EE823E36F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771" y="4619777"/>
              <a:ext cx="0" cy="146316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1D022613-875D-41E8-A136-88E539EEE9DF}"/>
                </a:ext>
              </a:extLst>
            </p:cNvPr>
            <p:cNvCxnSpPr/>
            <p:nvPr/>
          </p:nvCxnSpPr>
          <p:spPr>
            <a:xfrm>
              <a:off x="9923365" y="5316424"/>
              <a:ext cx="5202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0103428C-2A0C-4280-9B58-E021B871E4D9}"/>
                </a:ext>
              </a:extLst>
            </p:cNvPr>
            <p:cNvCxnSpPr/>
            <p:nvPr/>
          </p:nvCxnSpPr>
          <p:spPr>
            <a:xfrm>
              <a:off x="11352771" y="5316424"/>
              <a:ext cx="5202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96F09178-D3CD-499A-90A8-5F9F5D5B0209}"/>
                </a:ext>
              </a:extLst>
            </p:cNvPr>
            <p:cNvCxnSpPr/>
            <p:nvPr/>
          </p:nvCxnSpPr>
          <p:spPr>
            <a:xfrm>
              <a:off x="10588144" y="4849176"/>
              <a:ext cx="646386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Connettore 2 33">
              <a:extLst>
                <a:ext uri="{FF2B5EF4-FFF2-40B4-BE49-F238E27FC236}">
                  <a16:creationId xmlns:a16="http://schemas.microsoft.com/office/drawing/2014/main" id="{BE55225B-FF2C-4D99-89E6-15EBE0D1DDD4}"/>
                </a:ext>
              </a:extLst>
            </p:cNvPr>
            <p:cNvCxnSpPr/>
            <p:nvPr/>
          </p:nvCxnSpPr>
          <p:spPr>
            <a:xfrm>
              <a:off x="10598654" y="5190299"/>
              <a:ext cx="646386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67E5C872-77D2-4073-B982-C2EDA024A298}"/>
                </a:ext>
              </a:extLst>
            </p:cNvPr>
            <p:cNvCxnSpPr/>
            <p:nvPr/>
          </p:nvCxnSpPr>
          <p:spPr>
            <a:xfrm>
              <a:off x="10588144" y="5511327"/>
              <a:ext cx="646386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915AD371-39F1-4254-939F-055913E912A4}"/>
                </a:ext>
              </a:extLst>
            </p:cNvPr>
            <p:cNvCxnSpPr/>
            <p:nvPr/>
          </p:nvCxnSpPr>
          <p:spPr>
            <a:xfrm>
              <a:off x="10598654" y="5842403"/>
              <a:ext cx="646386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01CC26C6-4112-4DDD-8E99-E940EFDDE19B}"/>
                </a:ext>
              </a:extLst>
            </p:cNvPr>
            <p:cNvCxnSpPr/>
            <p:nvPr/>
          </p:nvCxnSpPr>
          <p:spPr>
            <a:xfrm>
              <a:off x="10588144" y="4633264"/>
              <a:ext cx="63587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933A9219-DBC2-453F-9BC3-5FBAED41B09C}"/>
                    </a:ext>
                  </a:extLst>
                </p:cNvPr>
                <p:cNvSpPr/>
                <p:nvPr/>
              </p:nvSpPr>
              <p:spPr>
                <a:xfrm>
                  <a:off x="11095725" y="4067207"/>
                  <a:ext cx="39164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it-IT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𝑙</m:t>
                        </m:r>
                      </m:oMath>
                    </m:oMathPara>
                  </a14:m>
                  <a:endParaRPr kumimoji="0" lang="it-IT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9" name="Rettangolo 38">
                  <a:extLst>
                    <a:ext uri="{FF2B5EF4-FFF2-40B4-BE49-F238E27FC236}">
                      <a16:creationId xmlns:a16="http://schemas.microsoft.com/office/drawing/2014/main" id="{933A9219-DBC2-453F-9BC3-5FBAED41B0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5725" y="4067207"/>
                  <a:ext cx="39164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BDCE978A-B665-4E7D-B85F-2921833974BC}"/>
                    </a:ext>
                  </a:extLst>
                </p:cNvPr>
                <p:cNvSpPr txBox="1"/>
                <p:nvPr/>
              </p:nvSpPr>
              <p:spPr>
                <a:xfrm>
                  <a:off x="9923365" y="3566067"/>
                  <a:ext cx="1949666" cy="63100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∮"/>
                            <m:limLoc m:val="subSup"/>
                            <m:grow m:val="on"/>
                            <m:supHide m:val="on"/>
                            <m:ctrlP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𝑙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kumimoji="0" lang="it-IT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it-IT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𝐸</m:t>
                                </m:r>
                              </m:e>
                            </m:acc>
                            <m:r>
                              <m:rPr>
                                <m:brk m:alnAt="1"/>
                                <m:aln/>
                              </m:rP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∙</m:t>
                            </m:r>
                            <m: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  <m: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kumimoji="0" lang="it-IT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it-IT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𝑙</m:t>
                                </m:r>
                              </m:e>
                            </m:acc>
                            <m:r>
                              <m:rPr>
                                <m:brk m:alnAt="1"/>
                                <m:aln/>
                              </m:rP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≠</m:t>
                            </m:r>
                            <m:r>
                              <a:rPr kumimoji="0" lang="it-IT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∅</m:t>
                            </m:r>
                          </m:e>
                        </m:nary>
                      </m:oMath>
                    </m:oMathPara>
                  </a14:m>
                  <a:endParaRPr kumimoji="0" lang="it-IT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" name="CasellaDiTesto 39">
                  <a:extLst>
                    <a:ext uri="{FF2B5EF4-FFF2-40B4-BE49-F238E27FC236}">
                      <a16:creationId xmlns:a16="http://schemas.microsoft.com/office/drawing/2014/main" id="{BDCE978A-B665-4E7D-B85F-292183397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3365" y="3566067"/>
                  <a:ext cx="1949666" cy="6310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EBFF1B78-37EB-446F-8BA5-1E23F5F3C505}"/>
                </a:ext>
              </a:extLst>
            </p:cNvPr>
            <p:cNvCxnSpPr>
              <a:cxnSpLocks/>
            </p:cNvCxnSpPr>
            <p:nvPr/>
          </p:nvCxnSpPr>
          <p:spPr>
            <a:xfrm>
              <a:off x="10523220" y="3577265"/>
              <a:ext cx="630141" cy="53261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diritto 43">
              <a:extLst>
                <a:ext uri="{FF2B5EF4-FFF2-40B4-BE49-F238E27FC236}">
                  <a16:creationId xmlns:a16="http://schemas.microsoft.com/office/drawing/2014/main" id="{9472F720-C770-4611-8C66-B0E803047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23220" y="3615788"/>
              <a:ext cx="630141" cy="4940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102E9A30-E7C9-4FD8-8B4B-C59208B2B35A}"/>
                </a:ext>
              </a:extLst>
            </p:cNvPr>
            <p:cNvSpPr/>
            <p:nvPr/>
          </p:nvSpPr>
          <p:spPr>
            <a:xfrm>
              <a:off x="10588144" y="4490894"/>
              <a:ext cx="656894" cy="24762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FC59FF9-5590-456B-8838-3C4F1B263627}"/>
                </a:ext>
              </a:extLst>
            </p:cNvPr>
            <p:cNvSpPr txBox="1"/>
            <p:nvPr/>
          </p:nvSpPr>
          <p:spPr>
            <a:xfrm>
              <a:off x="318967" y="4614706"/>
              <a:ext cx="894244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/>
                <a:t>Osservazione: </a:t>
              </a:r>
              <a:r>
                <a:rPr lang="it-IT" dirty="0"/>
                <a:t>gli effetti di bordo sono interpretabili e prevedibili dalla conservatività del</a:t>
              </a:r>
            </a:p>
            <a:p>
              <a:r>
                <a:rPr lang="it-IT" dirty="0"/>
                <a:t>Campo elettrico. Se fosse possibile un andamento delle linee di campo come quello riportato </a:t>
              </a:r>
            </a:p>
            <a:p>
              <a:r>
                <a:rPr lang="it-IT" dirty="0"/>
                <a:t>in figura, un’eventuale circuitazione  in parte interna ed in parte esterna,</a:t>
              </a:r>
            </a:p>
            <a:p>
              <a:r>
                <a:rPr lang="it-IT" dirty="0"/>
                <a:t>darebbe un risultato non nullo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9" grpId="0" animBg="1"/>
      <p:bldP spid="6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1915FEB-DF2F-4FF7-80F0-C897ED445CA3}"/>
                  </a:ext>
                </a:extLst>
              </p:cNvPr>
              <p:cNvSpPr txBox="1"/>
              <p:nvPr/>
            </p:nvSpPr>
            <p:spPr>
              <a:xfrm>
                <a:off x="9819206" y="1756034"/>
                <a:ext cx="860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1915FEB-DF2F-4FF7-80F0-C897ED445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206" y="1756034"/>
                <a:ext cx="860172" cy="276999"/>
              </a:xfrm>
              <a:prstGeom prst="rect">
                <a:avLst/>
              </a:prstGeom>
              <a:blipFill>
                <a:blip r:embed="rId2"/>
                <a:stretch>
                  <a:fillRect l="-6383" r="-2128" b="-282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6AC361C-9412-479F-BA91-4C6AE23DE880}"/>
                  </a:ext>
                </a:extLst>
              </p:cNvPr>
              <p:cNvSpPr txBox="1"/>
              <p:nvPr/>
            </p:nvSpPr>
            <p:spPr>
              <a:xfrm>
                <a:off x="9819206" y="2157009"/>
                <a:ext cx="870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26AC361C-9412-479F-BA91-4C6AE23DE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206" y="2157009"/>
                <a:ext cx="870816" cy="276999"/>
              </a:xfrm>
              <a:prstGeom prst="rect">
                <a:avLst/>
              </a:prstGeom>
              <a:blipFill>
                <a:blip r:embed="rId3"/>
                <a:stretch>
                  <a:fillRect l="-6294" r="-2098" b="-3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D268437-C585-4BAF-A801-9773130A0075}"/>
                  </a:ext>
                </a:extLst>
              </p:cNvPr>
              <p:cNvSpPr txBox="1"/>
              <p:nvPr/>
            </p:nvSpPr>
            <p:spPr>
              <a:xfrm>
                <a:off x="9821776" y="2973754"/>
                <a:ext cx="875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3D268437-C585-4BAF-A801-9773130A0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776" y="2973754"/>
                <a:ext cx="875561" cy="276999"/>
              </a:xfrm>
              <a:prstGeom prst="rect">
                <a:avLst/>
              </a:prstGeom>
              <a:blipFill>
                <a:blip r:embed="rId4"/>
                <a:stretch>
                  <a:fillRect l="-5556" r="-1389" b="-3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AF0884-6892-483B-B457-8DAC4649DF3C}"/>
              </a:ext>
            </a:extLst>
          </p:cNvPr>
          <p:cNvSpPr txBox="1"/>
          <p:nvPr/>
        </p:nvSpPr>
        <p:spPr>
          <a:xfrm rot="5400000">
            <a:off x="10087874" y="25192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4CAD756-1E0F-46EC-9295-D51CC079C10E}"/>
                  </a:ext>
                </a:extLst>
              </p:cNvPr>
              <p:cNvSpPr txBox="1"/>
              <p:nvPr/>
            </p:nvSpPr>
            <p:spPr>
              <a:xfrm>
                <a:off x="7557275" y="5014824"/>
                <a:ext cx="930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84CAD756-1E0F-46EC-9295-D51CC079C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275" y="5014824"/>
                <a:ext cx="930704" cy="276999"/>
              </a:xfrm>
              <a:prstGeom prst="rect">
                <a:avLst/>
              </a:prstGeom>
              <a:blipFill>
                <a:blip r:embed="rId5"/>
                <a:stretch>
                  <a:fillRect l="-5921" r="-5921" b="-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588DF46-789C-4F24-9569-618415BB4D31}"/>
                  </a:ext>
                </a:extLst>
              </p:cNvPr>
              <p:cNvSpPr txBox="1"/>
              <p:nvPr/>
            </p:nvSpPr>
            <p:spPr>
              <a:xfrm>
                <a:off x="9116786" y="5014824"/>
                <a:ext cx="19538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Equazione di Laplace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588DF46-789C-4F24-9569-618415BB4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786" y="5014824"/>
                <a:ext cx="1953868" cy="553998"/>
              </a:xfrm>
              <a:prstGeom prst="rect">
                <a:avLst/>
              </a:prstGeom>
              <a:blipFill>
                <a:blip r:embed="rId6"/>
                <a:stretch>
                  <a:fillRect l="-7500" t="-2198" r="-6875" b="-2417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DDB5B75E-140F-4F04-AED4-D809E35D87F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68000"/>
                    </a14:imgEffect>
                    <a14:imgEffect>
                      <a14:brightnessContrast bright="38000"/>
                    </a14:imgEffect>
                  </a14:imgLayer>
                </a14:imgProps>
              </a:ext>
            </a:extLst>
          </a:blip>
          <a:srcRect l="18636" t="5539"/>
          <a:stretch/>
        </p:blipFill>
        <p:spPr>
          <a:xfrm rot="16200000">
            <a:off x="2088884" y="-655360"/>
            <a:ext cx="3137195" cy="6478113"/>
          </a:xfrm>
          <a:prstGeom prst="rect">
            <a:avLst/>
          </a:prstGeom>
        </p:spPr>
      </p:pic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5CC92E25-9B82-4466-83F6-E6C081C7081B}"/>
              </a:ext>
            </a:extLst>
          </p:cNvPr>
          <p:cNvCxnSpPr>
            <a:cxnSpLocks/>
          </p:cNvCxnSpPr>
          <p:nvPr/>
        </p:nvCxnSpPr>
        <p:spPr>
          <a:xfrm>
            <a:off x="8403947" y="4702628"/>
            <a:ext cx="1069261" cy="4804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2ED4539C-4F80-4A04-8FE4-BEA351379BBC}"/>
              </a:ext>
            </a:extLst>
          </p:cNvPr>
          <p:cNvSpPr/>
          <p:nvPr/>
        </p:nvSpPr>
        <p:spPr>
          <a:xfrm>
            <a:off x="7132294" y="4573270"/>
            <a:ext cx="1628072" cy="12718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E9A1FF7-F624-45A0-B6A2-E077202D8263}"/>
              </a:ext>
            </a:extLst>
          </p:cNvPr>
          <p:cNvSpPr txBox="1"/>
          <p:nvPr/>
        </p:nvSpPr>
        <p:spPr>
          <a:xfrm>
            <a:off x="0" y="6396452"/>
            <a:ext cx="1172116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2"/>
                </a:solidFill>
              </a:rPr>
              <a:t>101 poi 77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B67AB16-566C-4173-9879-061480CD3544}"/>
              </a:ext>
            </a:extLst>
          </p:cNvPr>
          <p:cNvSpPr txBox="1"/>
          <p:nvPr/>
        </p:nvSpPr>
        <p:spPr>
          <a:xfrm>
            <a:off x="187779" y="261257"/>
            <a:ext cx="11412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Dato un sistema di n conduttori, S1, S2,…Sn isolati di cui uno (S1) carico con carica Q1 e gli altri scarichi, dimostrare che i </a:t>
            </a:r>
          </a:p>
          <a:p>
            <a:r>
              <a:rPr lang="it-IT" dirty="0"/>
              <a:t>potenziali degli altri conduttori sono proporzionali a Q1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0A92FBF-8294-4CC4-B0C3-7C18E7C9CA03}"/>
              </a:ext>
            </a:extLst>
          </p:cNvPr>
          <p:cNvSpPr txBox="1"/>
          <p:nvPr/>
        </p:nvSpPr>
        <p:spPr>
          <a:xfrm>
            <a:off x="336251" y="4830158"/>
            <a:ext cx="6471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un generico punto dello spazio, la funzione V(P) risulta essere</a:t>
            </a:r>
          </a:p>
          <a:p>
            <a:r>
              <a:rPr lang="it-IT" dirty="0"/>
              <a:t>Soluzione dell’equazione di Laplace relativa al caso in cui su S1 sia</a:t>
            </a:r>
          </a:p>
          <a:p>
            <a:r>
              <a:rPr lang="it-IT" dirty="0"/>
              <a:t>Presente una carica Q1 e le cariche sugli altri conduttori siano nulle</a:t>
            </a:r>
          </a:p>
        </p:txBody>
      </p:sp>
    </p:spTree>
    <p:extLst>
      <p:ext uri="{BB962C8B-B14F-4D97-AF65-F5344CB8AC3E}">
        <p14:creationId xmlns:p14="http://schemas.microsoft.com/office/powerpoint/2010/main" val="3965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13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D3BA26B-F8E0-46EA-A964-747A7A6DBDD4}"/>
                  </a:ext>
                </a:extLst>
              </p:cNvPr>
              <p:cNvSpPr txBox="1"/>
              <p:nvPr/>
            </p:nvSpPr>
            <p:spPr>
              <a:xfrm>
                <a:off x="1364898" y="925689"/>
                <a:ext cx="290885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D3BA26B-F8E0-46EA-A964-747A7A6DB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98" y="925689"/>
                <a:ext cx="2908856" cy="307777"/>
              </a:xfrm>
              <a:prstGeom prst="rect">
                <a:avLst/>
              </a:prstGeom>
              <a:blipFill>
                <a:blip r:embed="rId2"/>
                <a:stretch>
                  <a:fillRect t="-2000" b="-3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90CADAF-D1D7-459A-870D-AED7D68D1F3C}"/>
                  </a:ext>
                </a:extLst>
              </p:cNvPr>
              <p:cNvSpPr txBox="1"/>
              <p:nvPr/>
            </p:nvSpPr>
            <p:spPr>
              <a:xfrm>
                <a:off x="6774063" y="925688"/>
                <a:ext cx="290885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  ?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90CADAF-D1D7-459A-870D-AED7D68D1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063" y="925688"/>
                <a:ext cx="2908855" cy="307777"/>
              </a:xfrm>
              <a:prstGeom prst="rect">
                <a:avLst/>
              </a:prstGeom>
              <a:blipFill>
                <a:blip r:embed="rId3"/>
                <a:stretch>
                  <a:fillRect l="-2935" t="-4000" b="-16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0B4B82B-D28A-4438-A189-71A8EBA2BDF4}"/>
                  </a:ext>
                </a:extLst>
              </p:cNvPr>
              <p:cNvSpPr txBox="1"/>
              <p:nvPr/>
            </p:nvSpPr>
            <p:spPr>
              <a:xfrm>
                <a:off x="3565332" y="5482388"/>
                <a:ext cx="4584596" cy="414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acc>
                        <m:accPr>
                          <m:chr m:val="⃗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10B4B82B-D28A-4438-A189-71A8EBA2B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332" y="5482388"/>
                <a:ext cx="4584596" cy="414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FF7170D-F669-48B7-B33A-4AD9ED2FBEBB}"/>
                  </a:ext>
                </a:extLst>
              </p:cNvPr>
              <p:cNvSpPr txBox="1"/>
              <p:nvPr/>
            </p:nvSpPr>
            <p:spPr>
              <a:xfrm>
                <a:off x="5369378" y="1886582"/>
                <a:ext cx="451485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it-IT" sz="2400" dirty="0"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it-IT" sz="2400" dirty="0"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FF7170D-F669-48B7-B33A-4AD9ED2FB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378" y="1886582"/>
                <a:ext cx="4514850" cy="369332"/>
              </a:xfrm>
              <a:prstGeom prst="rect">
                <a:avLst/>
              </a:prstGeom>
              <a:blipFill>
                <a:blip r:embed="rId5"/>
                <a:stretch>
                  <a:fillRect l="-405" r="-676" b="-180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03CB4620-606C-421D-8780-C5C6865D0BE1}"/>
              </a:ext>
            </a:extLst>
          </p:cNvPr>
          <p:cNvSpPr txBox="1"/>
          <p:nvPr/>
        </p:nvSpPr>
        <p:spPr>
          <a:xfrm>
            <a:off x="2008740" y="2029438"/>
            <a:ext cx="1401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FATTORE COSTANTE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D1A9EC5-9648-478B-B407-A058EB2B5492}"/>
              </a:ext>
            </a:extLst>
          </p:cNvPr>
          <p:cNvCxnSpPr/>
          <p:nvPr/>
        </p:nvCxnSpPr>
        <p:spPr>
          <a:xfrm flipV="1">
            <a:off x="2695620" y="1336338"/>
            <a:ext cx="0" cy="630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9CBF9388-5227-41E0-B1B8-68EB68F16EEA}"/>
              </a:ext>
            </a:extLst>
          </p:cNvPr>
          <p:cNvSpPr/>
          <p:nvPr/>
        </p:nvSpPr>
        <p:spPr>
          <a:xfrm>
            <a:off x="4642757" y="961524"/>
            <a:ext cx="1453243" cy="23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89E032F-49CF-4461-ACB2-C1A2317E4C87}"/>
              </a:ext>
            </a:extLst>
          </p:cNvPr>
          <p:cNvSpPr txBox="1"/>
          <p:nvPr/>
        </p:nvSpPr>
        <p:spPr>
          <a:xfrm>
            <a:off x="293914" y="277586"/>
            <a:ext cx="1074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 moltiplichiamo V(P) per un valore costante, la funzione V’(P) sarà soluzione della stessa equazione di Laplace?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7426184-4BDA-4451-A7CB-43F5CB0C9C97}"/>
              </a:ext>
            </a:extLst>
          </p:cNvPr>
          <p:cNvSpPr txBox="1"/>
          <p:nvPr/>
        </p:nvSpPr>
        <p:spPr>
          <a:xfrm>
            <a:off x="3752589" y="1884626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dimostriamolo: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DA48FD1-DA90-40A6-AE5C-E538DAE829AC}"/>
              </a:ext>
            </a:extLst>
          </p:cNvPr>
          <p:cNvSpPr txBox="1"/>
          <p:nvPr/>
        </p:nvSpPr>
        <p:spPr>
          <a:xfrm>
            <a:off x="280241" y="3132364"/>
            <a:ext cx="11631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Aver moltiplicato il potenziale V(P) per un fattore costante implica moltiplicare per lo stesso fattore tutti i valori assunti </a:t>
            </a:r>
          </a:p>
          <a:p>
            <a:r>
              <a:rPr lang="it-IT" dirty="0"/>
              <a:t>dal campo elettrico </a:t>
            </a:r>
            <a:r>
              <a:rPr lang="it-IT" b="1" dirty="0"/>
              <a:t>E</a:t>
            </a:r>
            <a:r>
              <a:rPr lang="it-IT" dirty="0"/>
              <a:t> nello spazio. Di conseguenza anche i valori delle densità superficiali di carica risulteranno moltiplicati</a:t>
            </a:r>
          </a:p>
          <a:p>
            <a:r>
              <a:rPr lang="it-IT" dirty="0"/>
              <a:t>per lo stesso fattore: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D231B0FA-9772-4296-94FE-9C43C485CAB0}"/>
              </a:ext>
            </a:extLst>
          </p:cNvPr>
          <p:cNvCxnSpPr>
            <a:cxnSpLocks/>
          </p:cNvCxnSpPr>
          <p:nvPr/>
        </p:nvCxnSpPr>
        <p:spPr>
          <a:xfrm>
            <a:off x="3126921" y="3820886"/>
            <a:ext cx="2242457" cy="150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D25EAE6-AA69-4FE6-8EC5-085DDB0A169D}"/>
              </a:ext>
            </a:extLst>
          </p:cNvPr>
          <p:cNvCxnSpPr/>
          <p:nvPr/>
        </p:nvCxnSpPr>
        <p:spPr>
          <a:xfrm flipH="1">
            <a:off x="7569653" y="3820886"/>
            <a:ext cx="1476376" cy="135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90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/>
      <p:bldP spid="9" grpId="0"/>
      <p:bldP spid="4" grpId="0" animBg="1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22218DC-E369-4AD3-9AE7-E90090114BBF}"/>
                  </a:ext>
                </a:extLst>
              </p:cNvPr>
              <p:cNvSpPr txBox="1"/>
              <p:nvPr/>
            </p:nvSpPr>
            <p:spPr>
              <a:xfrm>
                <a:off x="931638" y="4273283"/>
                <a:ext cx="10296524" cy="8028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it-IT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it-IT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it-IT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22218DC-E369-4AD3-9AE7-E90090114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38" y="4273283"/>
                <a:ext cx="10296524" cy="8028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26FF7F2-9D11-4174-BE6F-97D7327B7446}"/>
                  </a:ext>
                </a:extLst>
              </p:cNvPr>
              <p:cNvSpPr txBox="1"/>
              <p:nvPr/>
            </p:nvSpPr>
            <p:spPr>
              <a:xfrm>
                <a:off x="2114876" y="1280838"/>
                <a:ext cx="7096125" cy="108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40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it-IT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it-IT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grow m:val="on"/>
                              <m:supHide m:val="on"/>
                              <m:ctrlP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sz="24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r>
                                <a:rPr lang="it-IT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it-IT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</m:e>
                          </m:nary>
                          <m:r>
                            <a:rPr lang="it-IT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nary>
                            <m:naryPr>
                              <m:limLoc m:val="subSup"/>
                              <m:grow m:val="on"/>
                              <m:supHide m:val="on"/>
                              <m:ctrlP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sz="24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it-IT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t-IT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240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it-IT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sz="2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26FF7F2-9D11-4174-BE6F-97D7327B7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876" y="1280838"/>
                <a:ext cx="7096125" cy="10843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629EC4-DF2E-4631-8E4B-370CBDE818AA}"/>
              </a:ext>
            </a:extLst>
          </p:cNvPr>
          <p:cNvSpPr txBox="1"/>
          <p:nvPr/>
        </p:nvSpPr>
        <p:spPr>
          <a:xfrm>
            <a:off x="2316695" y="3156217"/>
            <a:ext cx="332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.</a:t>
            </a:r>
          </a:p>
          <a:p>
            <a:r>
              <a:rPr lang="it-IT" dirty="0"/>
              <a:t>.</a:t>
            </a:r>
          </a:p>
          <a:p>
            <a:r>
              <a:rPr lang="it-IT" dirty="0"/>
              <a:t>.</a:t>
            </a:r>
          </a:p>
          <a:p>
            <a:r>
              <a:rPr lang="it-IT" dirty="0"/>
              <a:t>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D6FB05-3099-4CEC-9172-FF06566E1E47}"/>
              </a:ext>
            </a:extLst>
          </p:cNvPr>
          <p:cNvSpPr txBox="1"/>
          <p:nvPr/>
        </p:nvSpPr>
        <p:spPr>
          <a:xfrm>
            <a:off x="832757" y="653143"/>
            <a:ext cx="543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Questo ci permette di determinare la carica su S1 come: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96E4A6-E282-4D34-83E7-4933B4E81FB6}"/>
              </a:ext>
            </a:extLst>
          </p:cNvPr>
          <p:cNvSpPr txBox="1"/>
          <p:nvPr/>
        </p:nvSpPr>
        <p:spPr>
          <a:xfrm>
            <a:off x="931638" y="2841171"/>
            <a:ext cx="5378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Le cariche sugli altri conduttori resteranno invece nulle: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4AC698-1906-45C6-AC41-19523302C62B}"/>
              </a:ext>
            </a:extLst>
          </p:cNvPr>
          <p:cNvSpPr txBox="1"/>
          <p:nvPr/>
        </p:nvSpPr>
        <p:spPr>
          <a:xfrm>
            <a:off x="979572" y="5577162"/>
            <a:ext cx="10310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Questa è la situazione fisica che stiamo considerando. </a:t>
            </a:r>
          </a:p>
          <a:p>
            <a:r>
              <a:rPr lang="it-IT" dirty="0"/>
              <a:t>Si conclude che la funzione V’=</a:t>
            </a:r>
            <a:r>
              <a:rPr lang="it-IT" dirty="0" err="1">
                <a:latin typeface="Symbol" panose="05050102010706020507" pitchFamily="18" charset="2"/>
              </a:rPr>
              <a:t>a</a:t>
            </a:r>
            <a:r>
              <a:rPr lang="it-IT" dirty="0" err="1"/>
              <a:t>V</a:t>
            </a:r>
            <a:r>
              <a:rPr lang="it-IT" dirty="0"/>
              <a:t> rappresenta i potenziali nel caso in cui S1 è carico e gli altri conduttori no  </a:t>
            </a:r>
          </a:p>
        </p:txBody>
      </p:sp>
    </p:spTree>
    <p:extLst>
      <p:ext uri="{BB962C8B-B14F-4D97-AF65-F5344CB8AC3E}">
        <p14:creationId xmlns:p14="http://schemas.microsoft.com/office/powerpoint/2010/main" val="198431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99FD9FB-877C-46FA-A238-04869A5BD07C}"/>
                  </a:ext>
                </a:extLst>
              </p:cNvPr>
              <p:cNvSpPr txBox="1"/>
              <p:nvPr/>
            </p:nvSpPr>
            <p:spPr>
              <a:xfrm>
                <a:off x="481692" y="819247"/>
                <a:ext cx="167853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99FD9FB-877C-46FA-A238-04869A5BD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92" y="819247"/>
                <a:ext cx="167853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434EB8B-5E32-45A5-9F01-8C9D0E5B6270}"/>
                  </a:ext>
                </a:extLst>
              </p:cNvPr>
              <p:cNvSpPr txBox="1"/>
              <p:nvPr/>
            </p:nvSpPr>
            <p:spPr>
              <a:xfrm>
                <a:off x="1863324" y="1762662"/>
                <a:ext cx="47564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434EB8B-5E32-45A5-9F01-8C9D0E5B6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24" y="1762662"/>
                <a:ext cx="47564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BC25B09-73DB-4C61-8C94-06B5C0568100}"/>
                  </a:ext>
                </a:extLst>
              </p:cNvPr>
              <p:cNvSpPr txBox="1"/>
              <p:nvPr/>
            </p:nvSpPr>
            <p:spPr>
              <a:xfrm>
                <a:off x="1863324" y="2341190"/>
                <a:ext cx="4851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BC25B09-73DB-4C61-8C94-06B5C0568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24" y="2341190"/>
                <a:ext cx="48513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1DCFBC5-2A54-4E41-99AC-FF8EFEEDE6BE}"/>
                  </a:ext>
                </a:extLst>
              </p:cNvPr>
              <p:cNvSpPr txBox="1"/>
              <p:nvPr/>
            </p:nvSpPr>
            <p:spPr>
              <a:xfrm>
                <a:off x="1863324" y="3459777"/>
                <a:ext cx="4694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1DCFBC5-2A54-4E41-99AC-FF8EFEEDE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324" y="3459777"/>
                <a:ext cx="46942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5532A6CC-9D1D-427F-BC54-5158346F971A}"/>
              </a:ext>
            </a:extLst>
          </p:cNvPr>
          <p:cNvSpPr txBox="1"/>
          <p:nvPr/>
        </p:nvSpPr>
        <p:spPr>
          <a:xfrm rot="5400000">
            <a:off x="1824589" y="2799014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E41EFD2-A4E9-45C2-87FD-D3EEBDFF5A89}"/>
                  </a:ext>
                </a:extLst>
              </p:cNvPr>
              <p:cNvSpPr txBox="1"/>
              <p:nvPr/>
            </p:nvSpPr>
            <p:spPr>
              <a:xfrm>
                <a:off x="2532433" y="744669"/>
                <a:ext cx="26899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E41EFD2-A4E9-45C2-87FD-D3EEBDFF5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433" y="744669"/>
                <a:ext cx="268993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A7A57A7-E7FC-4271-A2DB-DDBADB8F001F}"/>
                  </a:ext>
                </a:extLst>
              </p:cNvPr>
              <p:cNvSpPr txBox="1"/>
              <p:nvPr/>
            </p:nvSpPr>
            <p:spPr>
              <a:xfrm>
                <a:off x="2958631" y="2587411"/>
                <a:ext cx="167545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A7A57A7-E7FC-4271-A2DB-DDBADB8F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631" y="2587411"/>
                <a:ext cx="1675459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3ACE0D0-BEA6-42A6-87EE-6A408AD45D30}"/>
                  </a:ext>
                </a:extLst>
              </p:cNvPr>
              <p:cNvSpPr txBox="1"/>
              <p:nvPr/>
            </p:nvSpPr>
            <p:spPr>
              <a:xfrm>
                <a:off x="7445208" y="1739283"/>
                <a:ext cx="23108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3ACE0D0-BEA6-42A6-87EE-6A408AD45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208" y="1739283"/>
                <a:ext cx="2310825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2593003-95B7-4E45-9A43-1C2E80B94053}"/>
                  </a:ext>
                </a:extLst>
              </p:cNvPr>
              <p:cNvSpPr txBox="1"/>
              <p:nvPr/>
            </p:nvSpPr>
            <p:spPr>
              <a:xfrm>
                <a:off x="7445208" y="2504906"/>
                <a:ext cx="232980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2593003-95B7-4E45-9A43-1C2E80B9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208" y="2504906"/>
                <a:ext cx="2329805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9222F89-285A-4497-9FE6-14755D9FAD17}"/>
                  </a:ext>
                </a:extLst>
              </p:cNvPr>
              <p:cNvSpPr txBox="1"/>
              <p:nvPr/>
            </p:nvSpPr>
            <p:spPr>
              <a:xfrm>
                <a:off x="7409750" y="4065502"/>
                <a:ext cx="23766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it-IT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9222F89-285A-4497-9FE6-14755D9FA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750" y="4065502"/>
                <a:ext cx="2376613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2850F62-0902-4363-A4FF-159EA5D35051}"/>
              </a:ext>
            </a:extLst>
          </p:cNvPr>
          <p:cNvSpPr txBox="1"/>
          <p:nvPr/>
        </p:nvSpPr>
        <p:spPr>
          <a:xfrm rot="5400000">
            <a:off x="7892116" y="321234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…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1A75A119-136E-4D00-869A-AB4C28121FC5}"/>
              </a:ext>
            </a:extLst>
          </p:cNvPr>
          <p:cNvSpPr/>
          <p:nvPr/>
        </p:nvSpPr>
        <p:spPr>
          <a:xfrm>
            <a:off x="8858250" y="1985609"/>
            <a:ext cx="228600" cy="273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FA7DBF76-E1D3-467B-B711-2E2EC0C87BC4}"/>
              </a:ext>
            </a:extLst>
          </p:cNvPr>
          <p:cNvSpPr/>
          <p:nvPr/>
        </p:nvSpPr>
        <p:spPr>
          <a:xfrm>
            <a:off x="7851691" y="1972078"/>
            <a:ext cx="228600" cy="273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B4126D0A-A5A9-400A-A171-D5995D2C5DCB}"/>
              </a:ext>
            </a:extLst>
          </p:cNvPr>
          <p:cNvSpPr/>
          <p:nvPr/>
        </p:nvSpPr>
        <p:spPr>
          <a:xfrm>
            <a:off x="7851691" y="2724169"/>
            <a:ext cx="228600" cy="273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92B86634-6A33-4C3E-BC61-751A4CE5BEAE}"/>
              </a:ext>
            </a:extLst>
          </p:cNvPr>
          <p:cNvSpPr/>
          <p:nvPr/>
        </p:nvSpPr>
        <p:spPr>
          <a:xfrm>
            <a:off x="8833618" y="2738844"/>
            <a:ext cx="228600" cy="273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6E25CC90-ECE2-4871-91AE-C4198ED4EAAB}"/>
              </a:ext>
            </a:extLst>
          </p:cNvPr>
          <p:cNvSpPr/>
          <p:nvPr/>
        </p:nvSpPr>
        <p:spPr>
          <a:xfrm>
            <a:off x="7819639" y="4311723"/>
            <a:ext cx="228600" cy="273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358A69BA-FDF6-47D6-A74A-9BCE44C9A55C}"/>
              </a:ext>
            </a:extLst>
          </p:cNvPr>
          <p:cNvSpPr/>
          <p:nvPr/>
        </p:nvSpPr>
        <p:spPr>
          <a:xfrm>
            <a:off x="8858250" y="4298244"/>
            <a:ext cx="228600" cy="2731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171C0FF-8BD7-4174-ADEE-B0B96D19AFB0}"/>
              </a:ext>
            </a:extLst>
          </p:cNvPr>
          <p:cNvSpPr txBox="1"/>
          <p:nvPr/>
        </p:nvSpPr>
        <p:spPr>
          <a:xfrm>
            <a:off x="481692" y="5168343"/>
            <a:ext cx="621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Tutti i potenziali sono proporzionali alla carica Q1 presente su S1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65F95AB-AA9E-4468-BD16-BC180AF6229F}"/>
              </a:ext>
            </a:extLst>
          </p:cNvPr>
          <p:cNvCxnSpPr/>
          <p:nvPr/>
        </p:nvCxnSpPr>
        <p:spPr>
          <a:xfrm flipV="1">
            <a:off x="3257550" y="3187973"/>
            <a:ext cx="0" cy="1673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F744929-D48D-404D-B813-E20E7FCB1B68}"/>
              </a:ext>
            </a:extLst>
          </p:cNvPr>
          <p:cNvSpPr txBox="1"/>
          <p:nvPr/>
        </p:nvSpPr>
        <p:spPr>
          <a:xfrm>
            <a:off x="481692" y="426030"/>
            <a:ext cx="153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Ricapitolando:</a:t>
            </a:r>
          </a:p>
        </p:txBody>
      </p:sp>
    </p:spTree>
    <p:extLst>
      <p:ext uri="{BB962C8B-B14F-4D97-AF65-F5344CB8AC3E}">
        <p14:creationId xmlns:p14="http://schemas.microsoft.com/office/powerpoint/2010/main" val="390032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F0F796D-1DFB-404D-8E12-1F868942C2A0}"/>
                  </a:ext>
                </a:extLst>
              </p:cNvPr>
              <p:cNvSpPr txBox="1"/>
              <p:nvPr/>
            </p:nvSpPr>
            <p:spPr>
              <a:xfrm>
                <a:off x="1586325" y="3873881"/>
                <a:ext cx="8157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F0F796D-1DFB-404D-8E12-1F868942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25" y="3873881"/>
                <a:ext cx="815736" cy="369332"/>
              </a:xfrm>
              <a:prstGeom prst="rect">
                <a:avLst/>
              </a:prstGeom>
              <a:blipFill>
                <a:blip r:embed="rId2"/>
                <a:stretch>
                  <a:fillRect l="-8209" r="-8209"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07A47C0-FB7C-4A37-970B-3CE9AD2FDDEA}"/>
                  </a:ext>
                </a:extLst>
              </p:cNvPr>
              <p:cNvSpPr txBox="1"/>
              <p:nvPr/>
            </p:nvSpPr>
            <p:spPr>
              <a:xfrm>
                <a:off x="1564354" y="4449865"/>
                <a:ext cx="8157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E07A47C0-FB7C-4A37-970B-3CE9AD2FD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354" y="4449865"/>
                <a:ext cx="815736" cy="369332"/>
              </a:xfrm>
              <a:prstGeom prst="rect">
                <a:avLst/>
              </a:prstGeom>
              <a:blipFill>
                <a:blip r:embed="rId3"/>
                <a:stretch>
                  <a:fillRect l="-9023" r="-8271"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E6AC29E-9129-471C-A100-CA79B8BA4FCA}"/>
                  </a:ext>
                </a:extLst>
              </p:cNvPr>
              <p:cNvSpPr txBox="1"/>
              <p:nvPr/>
            </p:nvSpPr>
            <p:spPr>
              <a:xfrm>
                <a:off x="5078852" y="3974405"/>
                <a:ext cx="15356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0E6AC29E-9129-471C-A100-CA79B8BA4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52" y="3974405"/>
                <a:ext cx="1535613" cy="369332"/>
              </a:xfrm>
              <a:prstGeom prst="rect">
                <a:avLst/>
              </a:prstGeom>
              <a:blipFill>
                <a:blip r:embed="rId4"/>
                <a:stretch>
                  <a:fillRect l="-3968" r="-1190" b="-27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AD86645-E3AE-4F18-A18F-C2D930E2254D}"/>
                  </a:ext>
                </a:extLst>
              </p:cNvPr>
              <p:cNvSpPr txBox="1"/>
              <p:nvPr/>
            </p:nvSpPr>
            <p:spPr>
              <a:xfrm>
                <a:off x="5116684" y="3254081"/>
                <a:ext cx="15284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BAD86645-E3AE-4F18-A18F-C2D930E2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684" y="3254081"/>
                <a:ext cx="1528495" cy="369332"/>
              </a:xfrm>
              <a:prstGeom prst="rect">
                <a:avLst/>
              </a:prstGeom>
              <a:blipFill>
                <a:blip r:embed="rId5"/>
                <a:stretch>
                  <a:fillRect l="-3984" r="-1195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B5812EE-6A35-48E6-AC19-226420D879E1}"/>
                  </a:ext>
                </a:extLst>
              </p:cNvPr>
              <p:cNvSpPr txBox="1"/>
              <p:nvPr/>
            </p:nvSpPr>
            <p:spPr>
              <a:xfrm>
                <a:off x="5101626" y="4988018"/>
                <a:ext cx="16157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B5812EE-6A35-48E6-AC19-226420D87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626" y="4988018"/>
                <a:ext cx="1615763" cy="369332"/>
              </a:xfrm>
              <a:prstGeom prst="rect">
                <a:avLst/>
              </a:prstGeom>
              <a:blipFill>
                <a:blip r:embed="rId6"/>
                <a:stretch>
                  <a:fillRect l="-4151" r="-1132" b="-27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AED776B-3EAD-4448-9525-B4DB9D9E6F36}"/>
                  </a:ext>
                </a:extLst>
              </p:cNvPr>
              <p:cNvSpPr txBox="1"/>
              <p:nvPr/>
            </p:nvSpPr>
            <p:spPr>
              <a:xfrm>
                <a:off x="5069491" y="5622757"/>
                <a:ext cx="16228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AED776B-3EAD-4448-9525-B4DB9D9E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491" y="5622757"/>
                <a:ext cx="1622880" cy="369332"/>
              </a:xfrm>
              <a:prstGeom prst="rect">
                <a:avLst/>
              </a:prstGeom>
              <a:blipFill>
                <a:blip r:embed="rId7"/>
                <a:stretch>
                  <a:fillRect l="-4135" r="-1128" b="-27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F1B9C94-51AA-4C97-85A3-2088780A4782}"/>
                  </a:ext>
                </a:extLst>
              </p:cNvPr>
              <p:cNvSpPr txBox="1"/>
              <p:nvPr/>
            </p:nvSpPr>
            <p:spPr>
              <a:xfrm>
                <a:off x="7639891" y="3202076"/>
                <a:ext cx="9971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F1B9C94-51AA-4C97-85A3-2088780A4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891" y="3202076"/>
                <a:ext cx="997196" cy="369332"/>
              </a:xfrm>
              <a:prstGeom prst="rect">
                <a:avLst/>
              </a:prstGeom>
              <a:blipFill>
                <a:blip r:embed="rId8"/>
                <a:stretch>
                  <a:fillRect l="-9756" r="-8537" b="-27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4DE4303-D262-4CC5-AABA-864A36EE4D56}"/>
                  </a:ext>
                </a:extLst>
              </p:cNvPr>
              <p:cNvSpPr txBox="1"/>
              <p:nvPr/>
            </p:nvSpPr>
            <p:spPr>
              <a:xfrm>
                <a:off x="7632773" y="3836169"/>
                <a:ext cx="10043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4DE4303-D262-4CC5-AABA-864A36EE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73" y="3836169"/>
                <a:ext cx="1004314" cy="369332"/>
              </a:xfrm>
              <a:prstGeom prst="rect">
                <a:avLst/>
              </a:prstGeom>
              <a:blipFill>
                <a:blip r:embed="rId9"/>
                <a:stretch>
                  <a:fillRect l="-9697" r="-8485" b="-27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98752C-BF37-47BD-93BE-E83E57F7BDAB}"/>
                  </a:ext>
                </a:extLst>
              </p:cNvPr>
              <p:cNvSpPr txBox="1"/>
              <p:nvPr/>
            </p:nvSpPr>
            <p:spPr>
              <a:xfrm>
                <a:off x="7799437" y="5622757"/>
                <a:ext cx="10043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A098752C-BF37-47BD-93BE-E83E57F7B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437" y="5622757"/>
                <a:ext cx="1004314" cy="369332"/>
              </a:xfrm>
              <a:prstGeom prst="rect">
                <a:avLst/>
              </a:prstGeom>
              <a:blipFill>
                <a:blip r:embed="rId10"/>
                <a:stretch>
                  <a:fillRect l="-9697" r="-8485" b="-27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7E20C2F1-BCC5-4F3B-92D9-B951EC67A523}"/>
                  </a:ext>
                </a:extLst>
              </p:cNvPr>
              <p:cNvSpPr txBox="1"/>
              <p:nvPr/>
            </p:nvSpPr>
            <p:spPr>
              <a:xfrm>
                <a:off x="7767728" y="4938842"/>
                <a:ext cx="9971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7E20C2F1-BCC5-4F3B-92D9-B951EC67A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728" y="4938842"/>
                <a:ext cx="997196" cy="369332"/>
              </a:xfrm>
              <a:prstGeom prst="rect">
                <a:avLst/>
              </a:prstGeom>
              <a:blipFill>
                <a:blip r:embed="rId11"/>
                <a:stretch>
                  <a:fillRect l="-9756" r="-8537" b="-27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Parentesi graffa aperta 46">
            <a:extLst>
              <a:ext uri="{FF2B5EF4-FFF2-40B4-BE49-F238E27FC236}">
                <a16:creationId xmlns:a16="http://schemas.microsoft.com/office/drawing/2014/main" id="{4B94085A-DB9A-4826-839D-204A76D52A4D}"/>
              </a:ext>
            </a:extLst>
          </p:cNvPr>
          <p:cNvSpPr/>
          <p:nvPr/>
        </p:nvSpPr>
        <p:spPr>
          <a:xfrm>
            <a:off x="4567336" y="3139021"/>
            <a:ext cx="567207" cy="141975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Parentesi graffa aperta 47">
            <a:extLst>
              <a:ext uri="{FF2B5EF4-FFF2-40B4-BE49-F238E27FC236}">
                <a16:creationId xmlns:a16="http://schemas.microsoft.com/office/drawing/2014/main" id="{63CA15DC-B0CD-427C-8BE7-5015EA7264CC}"/>
              </a:ext>
            </a:extLst>
          </p:cNvPr>
          <p:cNvSpPr/>
          <p:nvPr/>
        </p:nvSpPr>
        <p:spPr>
          <a:xfrm>
            <a:off x="4596410" y="4842381"/>
            <a:ext cx="567207" cy="141975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84BDEA2-3715-4A06-A435-DC73C28B637B}"/>
              </a:ext>
            </a:extLst>
          </p:cNvPr>
          <p:cNvGrpSpPr/>
          <p:nvPr/>
        </p:nvGrpSpPr>
        <p:grpSpPr>
          <a:xfrm>
            <a:off x="1394167" y="799213"/>
            <a:ext cx="8973445" cy="2063138"/>
            <a:chOff x="440677" y="98995"/>
            <a:chExt cx="11314866" cy="2637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144F8F98-BF35-4BD8-B58D-FDB83CF8D808}"/>
                    </a:ext>
                  </a:extLst>
                </p:cNvPr>
                <p:cNvSpPr txBox="1"/>
                <p:nvPr/>
              </p:nvSpPr>
              <p:spPr>
                <a:xfrm>
                  <a:off x="10751229" y="248687"/>
                  <a:ext cx="100431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144F8F98-BF35-4BD8-B58D-FDB83CF8D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1229" y="248687"/>
                  <a:ext cx="1004314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6794" r="-31298" b="-625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8DCC40F-5F4F-41C8-AFCE-98A50229D17C}"/>
                    </a:ext>
                  </a:extLst>
                </p:cNvPr>
                <p:cNvSpPr txBox="1"/>
                <p:nvPr/>
              </p:nvSpPr>
              <p:spPr>
                <a:xfrm>
                  <a:off x="440677" y="481303"/>
                  <a:ext cx="161480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∅≠</m:t>
                        </m:r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8DCC40F-5F4F-41C8-AFCE-98A50229D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77" y="481303"/>
                  <a:ext cx="1614801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0000" r="-29524" b="-625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2B99A1E5-3C22-45AA-BD52-EF68F40FDE5B}"/>
                    </a:ext>
                  </a:extLst>
                </p:cNvPr>
                <p:cNvSpPr txBox="1"/>
                <p:nvPr/>
              </p:nvSpPr>
              <p:spPr>
                <a:xfrm>
                  <a:off x="8751372" y="294299"/>
                  <a:ext cx="3910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it-IT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it-IT" sz="2400" b="1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2B99A1E5-3C22-45AA-BD52-EF68F40FD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1372" y="294299"/>
                  <a:ext cx="39106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35294" r="-23529" b="-458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2FB7116-8A4F-4CF1-965B-495F2D3B921B}"/>
                </a:ext>
              </a:extLst>
            </p:cNvPr>
            <p:cNvSpPr/>
            <p:nvPr/>
          </p:nvSpPr>
          <p:spPr>
            <a:xfrm>
              <a:off x="8681910" y="639397"/>
              <a:ext cx="2003882" cy="1850849"/>
            </a:xfrm>
            <a:prstGeom prst="ellipse">
              <a:avLst/>
            </a:prstGeom>
            <a:ln w="28575">
              <a:solidFill>
                <a:srgbClr val="E4831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AA98C84D-743B-4A00-9196-9D011834A866}"/>
                </a:ext>
              </a:extLst>
            </p:cNvPr>
            <p:cNvSpPr/>
            <p:nvPr/>
          </p:nvSpPr>
          <p:spPr>
            <a:xfrm>
              <a:off x="3532088" y="453682"/>
              <a:ext cx="2003882" cy="1850849"/>
            </a:xfrm>
            <a:prstGeom prst="ellipse">
              <a:avLst/>
            </a:prstGeom>
            <a:ln w="28575">
              <a:solidFill>
                <a:srgbClr val="E4831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075BF540-7D32-4D4E-BA3C-E2B420902DCF}"/>
                    </a:ext>
                  </a:extLst>
                </p:cNvPr>
                <p:cNvSpPr txBox="1"/>
                <p:nvPr/>
              </p:nvSpPr>
              <p:spPr>
                <a:xfrm>
                  <a:off x="3575862" y="315181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075BF540-7D32-4D4E-BA3C-E2B420902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862" y="315181"/>
                  <a:ext cx="22602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1379" r="-41379" b="-3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ECF74F30-AD42-4739-90F4-1C9C77AD91F9}"/>
                    </a:ext>
                  </a:extLst>
                </p:cNvPr>
                <p:cNvSpPr txBox="1"/>
                <p:nvPr/>
              </p:nvSpPr>
              <p:spPr>
                <a:xfrm>
                  <a:off x="3253482" y="698137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ECF74F30-AD42-4739-90F4-1C9C77AD9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3482" y="698137"/>
                  <a:ext cx="226023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1379" r="-41379" b="-3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068D4062-EECE-4F7D-B3A3-B9FE7ABBCDFE}"/>
                    </a:ext>
                  </a:extLst>
                </p:cNvPr>
                <p:cNvSpPr txBox="1"/>
                <p:nvPr/>
              </p:nvSpPr>
              <p:spPr>
                <a:xfrm>
                  <a:off x="3160301" y="124060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068D4062-EECE-4F7D-B3A3-B9FE7ABBC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0301" y="1240605"/>
                  <a:ext cx="22602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41379" r="-41379" b="-3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9DCB51DC-BF3D-4764-BD7E-B10D3D1AEA0D}"/>
                    </a:ext>
                  </a:extLst>
                </p:cNvPr>
                <p:cNvSpPr txBox="1"/>
                <p:nvPr/>
              </p:nvSpPr>
              <p:spPr>
                <a:xfrm>
                  <a:off x="3261061" y="187513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9DCB51DC-BF3D-4764-BD7E-B10D3D1AE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1061" y="1875132"/>
                  <a:ext cx="226023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41379" r="-41379" b="-33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64552CE7-F4B7-48C3-A876-DDD0FCE1BFEA}"/>
                    </a:ext>
                  </a:extLst>
                </p:cNvPr>
                <p:cNvSpPr txBox="1"/>
                <p:nvPr/>
              </p:nvSpPr>
              <p:spPr>
                <a:xfrm>
                  <a:off x="3688873" y="230453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7" name="CasellaDiTesto 26">
                  <a:extLst>
                    <a:ext uri="{FF2B5EF4-FFF2-40B4-BE49-F238E27FC236}">
                      <a16:creationId xmlns:a16="http://schemas.microsoft.com/office/drawing/2014/main" id="{64552CE7-F4B7-48C3-A876-DDD0FCE1B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873" y="2304532"/>
                  <a:ext cx="226023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36667" r="-40000" b="-361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sellaDiTesto 27">
                  <a:extLst>
                    <a:ext uri="{FF2B5EF4-FFF2-40B4-BE49-F238E27FC236}">
                      <a16:creationId xmlns:a16="http://schemas.microsoft.com/office/drawing/2014/main" id="{E1266499-BBC5-42B0-B603-466378055DF2}"/>
                    </a:ext>
                  </a:extLst>
                </p:cNvPr>
                <p:cNvSpPr txBox="1"/>
                <p:nvPr/>
              </p:nvSpPr>
              <p:spPr>
                <a:xfrm>
                  <a:off x="4386398" y="2459907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8" name="CasellaDiTesto 27">
                  <a:extLst>
                    <a:ext uri="{FF2B5EF4-FFF2-40B4-BE49-F238E27FC236}">
                      <a16:creationId xmlns:a16="http://schemas.microsoft.com/office/drawing/2014/main" id="{E1266499-BBC5-42B0-B603-466378055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398" y="2459907"/>
                  <a:ext cx="226023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37931" r="-44828" b="-361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sellaDiTesto 28">
                  <a:extLst>
                    <a:ext uri="{FF2B5EF4-FFF2-40B4-BE49-F238E27FC236}">
                      <a16:creationId xmlns:a16="http://schemas.microsoft.com/office/drawing/2014/main" id="{A5AD2866-6351-4A85-881A-CB5E3684E581}"/>
                    </a:ext>
                  </a:extLst>
                </p:cNvPr>
                <p:cNvSpPr txBox="1"/>
                <p:nvPr/>
              </p:nvSpPr>
              <p:spPr>
                <a:xfrm>
                  <a:off x="4187472" y="9899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9" name="CasellaDiTesto 28">
                  <a:extLst>
                    <a:ext uri="{FF2B5EF4-FFF2-40B4-BE49-F238E27FC236}">
                      <a16:creationId xmlns:a16="http://schemas.microsoft.com/office/drawing/2014/main" id="{A5AD2866-6351-4A85-881A-CB5E3684E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472" y="98995"/>
                  <a:ext cx="226023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36667" r="-40000" b="-361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A441F08D-EE47-4CA6-AE17-4E645257A940}"/>
                    </a:ext>
                  </a:extLst>
                </p:cNvPr>
                <p:cNvSpPr txBox="1"/>
                <p:nvPr/>
              </p:nvSpPr>
              <p:spPr>
                <a:xfrm>
                  <a:off x="5021491" y="164109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0" name="CasellaDiTesto 29">
                  <a:extLst>
                    <a:ext uri="{FF2B5EF4-FFF2-40B4-BE49-F238E27FC236}">
                      <a16:creationId xmlns:a16="http://schemas.microsoft.com/office/drawing/2014/main" id="{A441F08D-EE47-4CA6-AE17-4E645257A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491" y="164109"/>
                  <a:ext cx="226023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41379" r="-41379" b="-361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E3583028-553E-4F22-8DA6-55A121ADD3F1}"/>
                    </a:ext>
                  </a:extLst>
                </p:cNvPr>
                <p:cNvSpPr txBox="1"/>
                <p:nvPr/>
              </p:nvSpPr>
              <p:spPr>
                <a:xfrm>
                  <a:off x="5575719" y="59218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E3583028-553E-4F22-8DA6-55A121ADD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719" y="592180"/>
                  <a:ext cx="226023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41379" r="-41379" b="-361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55E4403C-136A-44CA-8689-5EA8D3623766}"/>
                    </a:ext>
                  </a:extLst>
                </p:cNvPr>
                <p:cNvSpPr txBox="1"/>
                <p:nvPr/>
              </p:nvSpPr>
              <p:spPr>
                <a:xfrm>
                  <a:off x="5683444" y="1240604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CasellaDiTesto 31">
                  <a:extLst>
                    <a:ext uri="{FF2B5EF4-FFF2-40B4-BE49-F238E27FC236}">
                      <a16:creationId xmlns:a16="http://schemas.microsoft.com/office/drawing/2014/main" id="{55E4403C-136A-44CA-8689-5EA8D3623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444" y="1240604"/>
                  <a:ext cx="226023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41379" r="-41379" b="-3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7C3021E4-4FE3-4894-93BD-A0C26C559BE4}"/>
                    </a:ext>
                  </a:extLst>
                </p:cNvPr>
                <p:cNvSpPr txBox="1"/>
                <p:nvPr/>
              </p:nvSpPr>
              <p:spPr>
                <a:xfrm>
                  <a:off x="5567715" y="1896962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7C3021E4-4FE3-4894-93BD-A0C26C559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7715" y="1896962"/>
                  <a:ext cx="22602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41379" r="-41379" b="-3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sellaDiTesto 33">
                  <a:extLst>
                    <a:ext uri="{FF2B5EF4-FFF2-40B4-BE49-F238E27FC236}">
                      <a16:creationId xmlns:a16="http://schemas.microsoft.com/office/drawing/2014/main" id="{2099071C-14A6-4F72-949D-8C56FA5E1175}"/>
                    </a:ext>
                  </a:extLst>
                </p:cNvPr>
                <p:cNvSpPr txBox="1"/>
                <p:nvPr/>
              </p:nvSpPr>
              <p:spPr>
                <a:xfrm>
                  <a:off x="5140890" y="2329341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4" name="CasellaDiTesto 33">
                  <a:extLst>
                    <a:ext uri="{FF2B5EF4-FFF2-40B4-BE49-F238E27FC236}">
                      <a16:creationId xmlns:a16="http://schemas.microsoft.com/office/drawing/2014/main" id="{2099071C-14A6-4F72-949D-8C56FA5E1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0890" y="2329341"/>
                  <a:ext cx="226023" cy="276999"/>
                </a:xfrm>
                <a:prstGeom prst="rect">
                  <a:avLst/>
                </a:prstGeom>
                <a:blipFill>
                  <a:blip r:embed="rId26"/>
                  <a:stretch>
                    <a:fillRect l="-36667" r="-40000" b="-361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353DDCAC-3432-4FC9-A113-9511809C26BC}"/>
                    </a:ext>
                  </a:extLst>
                </p:cNvPr>
                <p:cNvSpPr txBox="1"/>
                <p:nvPr/>
              </p:nvSpPr>
              <p:spPr>
                <a:xfrm>
                  <a:off x="8524034" y="836636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5" name="CasellaDiTesto 34">
                  <a:extLst>
                    <a:ext uri="{FF2B5EF4-FFF2-40B4-BE49-F238E27FC236}">
                      <a16:creationId xmlns:a16="http://schemas.microsoft.com/office/drawing/2014/main" id="{353DDCAC-3432-4FC9-A113-9511809C2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4034" y="836636"/>
                  <a:ext cx="226023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16667" r="-20000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F641A2A1-7CB6-49DF-B7EE-698CBE2D32C9}"/>
                    </a:ext>
                  </a:extLst>
                </p:cNvPr>
                <p:cNvSpPr txBox="1"/>
                <p:nvPr/>
              </p:nvSpPr>
              <p:spPr>
                <a:xfrm>
                  <a:off x="8364068" y="115008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6" name="CasellaDiTesto 35">
                  <a:extLst>
                    <a:ext uri="{FF2B5EF4-FFF2-40B4-BE49-F238E27FC236}">
                      <a16:creationId xmlns:a16="http://schemas.microsoft.com/office/drawing/2014/main" id="{F641A2A1-7CB6-49DF-B7EE-698CBE2D3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4068" y="1150088"/>
                  <a:ext cx="226023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20690" r="-20690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D4715C55-D559-403A-9BFD-4B81E635CA1F}"/>
                    </a:ext>
                  </a:extLst>
                </p:cNvPr>
                <p:cNvSpPr txBox="1"/>
                <p:nvPr/>
              </p:nvSpPr>
              <p:spPr>
                <a:xfrm>
                  <a:off x="8333982" y="1555350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D4715C55-D559-403A-9BFD-4B81E635CA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3982" y="1555350"/>
                  <a:ext cx="226023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20690" r="-20690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86B29D2B-CA07-4538-A5E9-5166FB1032AE}"/>
                    </a:ext>
                  </a:extLst>
                </p:cNvPr>
                <p:cNvSpPr txBox="1"/>
                <p:nvPr/>
              </p:nvSpPr>
              <p:spPr>
                <a:xfrm>
                  <a:off x="8498273" y="2007918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86B29D2B-CA07-4538-A5E9-5166FB103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273" y="2007918"/>
                  <a:ext cx="226023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0690" r="-20690"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sellaDiTesto 38">
                  <a:extLst>
                    <a:ext uri="{FF2B5EF4-FFF2-40B4-BE49-F238E27FC236}">
                      <a16:creationId xmlns:a16="http://schemas.microsoft.com/office/drawing/2014/main" id="{69EFE46E-DD2C-4072-83D4-435E6CDCCF4E}"/>
                    </a:ext>
                  </a:extLst>
                </p:cNvPr>
                <p:cNvSpPr txBox="1"/>
                <p:nvPr/>
              </p:nvSpPr>
              <p:spPr>
                <a:xfrm>
                  <a:off x="8912149" y="2326847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9" name="CasellaDiTesto 38">
                  <a:extLst>
                    <a:ext uri="{FF2B5EF4-FFF2-40B4-BE49-F238E27FC236}">
                      <a16:creationId xmlns:a16="http://schemas.microsoft.com/office/drawing/2014/main" id="{69EFE46E-DD2C-4072-83D4-435E6CDCC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2149" y="2326847"/>
                  <a:ext cx="226023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0690" r="-20690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ttangolo 45">
                  <a:extLst>
                    <a:ext uri="{FF2B5EF4-FFF2-40B4-BE49-F238E27FC236}">
                      <a16:creationId xmlns:a16="http://schemas.microsoft.com/office/drawing/2014/main" id="{AE1BFB9A-4378-4DED-A3D7-F7AB09083D89}"/>
                    </a:ext>
                  </a:extLst>
                </p:cNvPr>
                <p:cNvSpPr/>
                <p:nvPr/>
              </p:nvSpPr>
              <p:spPr>
                <a:xfrm>
                  <a:off x="2689037" y="192070"/>
                  <a:ext cx="60366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it-IT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it-IT" sz="2400" b="1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it-IT" sz="2400" b="1" dirty="0"/>
                </a:p>
              </p:txBody>
            </p:sp>
          </mc:Choice>
          <mc:Fallback xmlns="">
            <p:sp>
              <p:nvSpPr>
                <p:cNvPr id="46" name="Rettangolo 45">
                  <a:extLst>
                    <a:ext uri="{FF2B5EF4-FFF2-40B4-BE49-F238E27FC236}">
                      <a16:creationId xmlns:a16="http://schemas.microsoft.com/office/drawing/2014/main" id="{AE1BFB9A-4378-4DED-A3D7-F7AB09083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037" y="192070"/>
                  <a:ext cx="603666" cy="461665"/>
                </a:xfrm>
                <a:prstGeom prst="rect">
                  <a:avLst/>
                </a:prstGeom>
                <a:blipFill>
                  <a:blip r:embed="rId31"/>
                  <a:stretch>
                    <a:fillRect l="-2532" b="-322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811F134F-BCB6-4103-BF6E-94FE937AD89E}"/>
                    </a:ext>
                  </a:extLst>
                </p:cNvPr>
                <p:cNvSpPr txBox="1"/>
                <p:nvPr/>
              </p:nvSpPr>
              <p:spPr>
                <a:xfrm>
                  <a:off x="10686997" y="841635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811F134F-BCB6-4103-BF6E-94FE937AD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6997" y="841635"/>
                  <a:ext cx="226023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41379" r="-41379" b="-3611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sellaDiTesto 50">
                  <a:extLst>
                    <a:ext uri="{FF2B5EF4-FFF2-40B4-BE49-F238E27FC236}">
                      <a16:creationId xmlns:a16="http://schemas.microsoft.com/office/drawing/2014/main" id="{E6122BC2-B48A-4568-9392-89AFBA369F03}"/>
                    </a:ext>
                  </a:extLst>
                </p:cNvPr>
                <p:cNvSpPr txBox="1"/>
                <p:nvPr/>
              </p:nvSpPr>
              <p:spPr>
                <a:xfrm>
                  <a:off x="10794722" y="1490059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1" name="CasellaDiTesto 50">
                  <a:extLst>
                    <a:ext uri="{FF2B5EF4-FFF2-40B4-BE49-F238E27FC236}">
                      <a16:creationId xmlns:a16="http://schemas.microsoft.com/office/drawing/2014/main" id="{E6122BC2-B48A-4568-9392-89AFBA369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4722" y="1490059"/>
                  <a:ext cx="226023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41379" r="-41379" b="-3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sellaDiTesto 51">
                  <a:extLst>
                    <a:ext uri="{FF2B5EF4-FFF2-40B4-BE49-F238E27FC236}">
                      <a16:creationId xmlns:a16="http://schemas.microsoft.com/office/drawing/2014/main" id="{1378AB56-783D-4A09-A9C0-A8A9090FC4C9}"/>
                    </a:ext>
                  </a:extLst>
                </p:cNvPr>
                <p:cNvSpPr txBox="1"/>
                <p:nvPr/>
              </p:nvSpPr>
              <p:spPr>
                <a:xfrm>
                  <a:off x="10678993" y="2146417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2" name="CasellaDiTesto 51">
                  <a:extLst>
                    <a:ext uri="{FF2B5EF4-FFF2-40B4-BE49-F238E27FC236}">
                      <a16:creationId xmlns:a16="http://schemas.microsoft.com/office/drawing/2014/main" id="{1378AB56-783D-4A09-A9C0-A8A9090FC4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8993" y="2146417"/>
                  <a:ext cx="226023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41379" r="-41379" b="-3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15F938-60EA-46FD-A39E-A5E8D1B731C0}"/>
              </a:ext>
            </a:extLst>
          </p:cNvPr>
          <p:cNvSpPr txBox="1"/>
          <p:nvPr/>
        </p:nvSpPr>
        <p:spPr>
          <a:xfrm>
            <a:off x="264695" y="142113"/>
            <a:ext cx="746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Ritorniamo al caso di due soli conduttori, il primo carico ed il secondo scarico: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14C69DE-997E-4C27-9216-109C3733CCFF}"/>
              </a:ext>
            </a:extLst>
          </p:cNvPr>
          <p:cNvSpPr txBox="1"/>
          <p:nvPr/>
        </p:nvSpPr>
        <p:spPr>
          <a:xfrm>
            <a:off x="9280357" y="3871593"/>
            <a:ext cx="20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maniera analoga:</a:t>
            </a:r>
          </a:p>
        </p:txBody>
      </p:sp>
    </p:spTree>
    <p:extLst>
      <p:ext uri="{BB962C8B-B14F-4D97-AF65-F5344CB8AC3E}">
        <p14:creationId xmlns:p14="http://schemas.microsoft.com/office/powerpoint/2010/main" val="26943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  <p:bldP spid="14" grpId="0"/>
      <p:bldP spid="15" grpId="0"/>
      <p:bldP spid="17" grpId="0"/>
      <p:bldP spid="18" grpId="0"/>
      <p:bldP spid="20" grpId="0"/>
      <p:bldP spid="21" grpId="0"/>
      <p:bldP spid="47" grpId="0" animBg="1"/>
      <p:bldP spid="48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748A9AA-D0EA-4849-B228-FC9EC2BC9C6A}"/>
              </a:ext>
            </a:extLst>
          </p:cNvPr>
          <p:cNvSpPr txBox="1"/>
          <p:nvPr/>
        </p:nvSpPr>
        <p:spPr>
          <a:xfrm>
            <a:off x="292964" y="221942"/>
            <a:ext cx="4838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Se entrambi i conduttori sono carichi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A2C025E-66B0-4F12-B015-23353730DC74}"/>
                  </a:ext>
                </a:extLst>
              </p:cNvPr>
              <p:cNvSpPr txBox="1"/>
              <p:nvPr/>
            </p:nvSpPr>
            <p:spPr>
              <a:xfrm>
                <a:off x="759040" y="2992540"/>
                <a:ext cx="6769519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𝑐𝑜𝑒𝑓𝑓𝑖𝑐𝑖𝑒𝑛𝑡𝑖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𝑝𝑜𝑡𝑒𝑛𝑧𝑖𝑎𝑙𝑒</m:t>
                      </m:r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A2C025E-66B0-4F12-B015-23353730D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40" y="2992540"/>
                <a:ext cx="6769519" cy="6243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43B2D00-73C0-4688-8F1C-716A056B8AEF}"/>
                  </a:ext>
                </a:extLst>
              </p:cNvPr>
              <p:cNvSpPr txBox="1"/>
              <p:nvPr/>
            </p:nvSpPr>
            <p:spPr>
              <a:xfrm>
                <a:off x="4261281" y="3977195"/>
                <a:ext cx="2582117" cy="14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32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C43B2D00-73C0-4688-8F1C-716A056B8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281" y="3977195"/>
                <a:ext cx="2582117" cy="14000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A3FDBBB-1E91-4949-8416-29CB15D47E1D}"/>
                  </a:ext>
                </a:extLst>
              </p:cNvPr>
              <p:cNvSpPr txBox="1"/>
              <p:nvPr/>
            </p:nvSpPr>
            <p:spPr>
              <a:xfrm>
                <a:off x="8239760" y="3616878"/>
                <a:ext cx="2453470" cy="905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sz="32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it-IT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it-IT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it-IT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3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it-IT" sz="3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A3FDBBB-1E91-4949-8416-29CB15D47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760" y="3616878"/>
                <a:ext cx="2453470" cy="9055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3BAF284-EEEB-4AEE-BA65-790E7927CF6D}"/>
              </a:ext>
            </a:extLst>
          </p:cNvPr>
          <p:cNvSpPr txBox="1"/>
          <p:nvPr/>
        </p:nvSpPr>
        <p:spPr>
          <a:xfrm>
            <a:off x="7680960" y="4677226"/>
            <a:ext cx="40245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3200" dirty="0">
                <a:solidFill>
                  <a:srgbClr val="FF0000"/>
                </a:solidFill>
              </a:rPr>
              <a:t>Matrice dei coefficienti</a:t>
            </a:r>
          </a:p>
          <a:p>
            <a:pPr algn="ctr"/>
            <a:r>
              <a:rPr lang="it-IT" sz="3200" dirty="0">
                <a:solidFill>
                  <a:srgbClr val="FF0000"/>
                </a:solidFill>
              </a:rPr>
              <a:t> di potenziale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F65E29A-DAEA-4272-A2F2-58750429FD1F}"/>
              </a:ext>
            </a:extLst>
          </p:cNvPr>
          <p:cNvSpPr/>
          <p:nvPr/>
        </p:nvSpPr>
        <p:spPr>
          <a:xfrm>
            <a:off x="3576320" y="3853641"/>
            <a:ext cx="3952239" cy="1777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408955C5-4902-4C74-9B62-C923DB9C8C03}"/>
              </a:ext>
            </a:extLst>
          </p:cNvPr>
          <p:cNvGrpSpPr/>
          <p:nvPr/>
        </p:nvGrpSpPr>
        <p:grpSpPr>
          <a:xfrm>
            <a:off x="1583929" y="976544"/>
            <a:ext cx="4857894" cy="1731145"/>
            <a:chOff x="1583929" y="976544"/>
            <a:chExt cx="4857894" cy="1731145"/>
          </a:xfrm>
        </p:grpSpPr>
        <p:sp>
          <p:nvSpPr>
            <p:cNvPr id="4" name="Parentesi graffa aperta 3">
              <a:extLst>
                <a:ext uri="{FF2B5EF4-FFF2-40B4-BE49-F238E27FC236}">
                  <a16:creationId xmlns:a16="http://schemas.microsoft.com/office/drawing/2014/main" id="{AE986549-A275-4892-9890-827E1C2D099C}"/>
                </a:ext>
              </a:extLst>
            </p:cNvPr>
            <p:cNvSpPr/>
            <p:nvPr/>
          </p:nvSpPr>
          <p:spPr>
            <a:xfrm>
              <a:off x="2263806" y="976544"/>
              <a:ext cx="532660" cy="173114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356988E-5C5E-45B3-99F4-D4D8F62451C6}"/>
                    </a:ext>
                  </a:extLst>
                </p:cNvPr>
                <p:cNvSpPr txBox="1"/>
                <p:nvPr/>
              </p:nvSpPr>
              <p:spPr>
                <a:xfrm>
                  <a:off x="2796466" y="1218460"/>
                  <a:ext cx="361688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3200" dirty="0"/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3356988E-5C5E-45B3-99F4-D4D8F62451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466" y="1218460"/>
                  <a:ext cx="3616888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95FCD2AE-D726-4FF1-9466-C702869AF1DF}"/>
                    </a:ext>
                  </a:extLst>
                </p:cNvPr>
                <p:cNvSpPr txBox="1"/>
                <p:nvPr/>
              </p:nvSpPr>
              <p:spPr>
                <a:xfrm>
                  <a:off x="2796466" y="1961750"/>
                  <a:ext cx="3645357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it-IT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it-IT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3200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95FCD2AE-D726-4FF1-9466-C702869AF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466" y="1961750"/>
                  <a:ext cx="3645357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9F264DD9-B9E7-419E-B9BC-946BD962C089}"/>
                </a:ext>
              </a:extLst>
            </p:cNvPr>
            <p:cNvSpPr/>
            <p:nvPr/>
          </p:nvSpPr>
          <p:spPr>
            <a:xfrm>
              <a:off x="5188006" y="1900593"/>
              <a:ext cx="728663" cy="6722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2038BEA2-46CE-44B9-B3C1-DC811D189F2B}"/>
                </a:ext>
              </a:extLst>
            </p:cNvPr>
            <p:cNvSpPr/>
            <p:nvPr/>
          </p:nvSpPr>
          <p:spPr>
            <a:xfrm>
              <a:off x="5188007" y="1169896"/>
              <a:ext cx="728663" cy="6722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A7D1C69A-D793-4673-93C5-5E2746583625}"/>
                </a:ext>
              </a:extLst>
            </p:cNvPr>
            <p:cNvSpPr/>
            <p:nvPr/>
          </p:nvSpPr>
          <p:spPr>
            <a:xfrm>
              <a:off x="3679454" y="1922744"/>
              <a:ext cx="728663" cy="6722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878F1C9D-E11F-46E0-8EFF-8339FE9F1EE1}"/>
                </a:ext>
              </a:extLst>
            </p:cNvPr>
            <p:cNvSpPr/>
            <p:nvPr/>
          </p:nvSpPr>
          <p:spPr>
            <a:xfrm>
              <a:off x="3779467" y="1169896"/>
              <a:ext cx="728663" cy="67222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46551AE7-2DA2-4635-8C67-CD0F46820CEA}"/>
                </a:ext>
              </a:extLst>
            </p:cNvPr>
            <p:cNvSpPr txBox="1"/>
            <p:nvPr/>
          </p:nvSpPr>
          <p:spPr>
            <a:xfrm>
              <a:off x="1583929" y="171090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073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e 13">
            <a:extLst>
              <a:ext uri="{FF2B5EF4-FFF2-40B4-BE49-F238E27FC236}">
                <a16:creationId xmlns:a16="http://schemas.microsoft.com/office/drawing/2014/main" id="{8256C82B-C790-4EBD-B171-258C8695A161}"/>
              </a:ext>
            </a:extLst>
          </p:cNvPr>
          <p:cNvSpPr/>
          <p:nvPr/>
        </p:nvSpPr>
        <p:spPr>
          <a:xfrm>
            <a:off x="1216240" y="745725"/>
            <a:ext cx="2716566" cy="26832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507AC0A4-FC5B-4598-93FC-040E8868FA2D}"/>
              </a:ext>
            </a:extLst>
          </p:cNvPr>
          <p:cNvSpPr/>
          <p:nvPr/>
        </p:nvSpPr>
        <p:spPr>
          <a:xfrm>
            <a:off x="1722266" y="1242874"/>
            <a:ext cx="1704515" cy="16923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A5C6995-8D97-436C-BD5D-217119B03C55}"/>
              </a:ext>
            </a:extLst>
          </p:cNvPr>
          <p:cNvSpPr/>
          <p:nvPr/>
        </p:nvSpPr>
        <p:spPr>
          <a:xfrm>
            <a:off x="2143955" y="1674549"/>
            <a:ext cx="883330" cy="84670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07C413A-EEA1-469B-90B5-F72FF1EEB35A}"/>
              </a:ext>
            </a:extLst>
          </p:cNvPr>
          <p:cNvSpPr txBox="1"/>
          <p:nvPr/>
        </p:nvSpPr>
        <p:spPr>
          <a:xfrm>
            <a:off x="6096000" y="229408"/>
            <a:ext cx="5610044" cy="7078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Per i due conduttori rappresentati in figura calcolare la matrice dei coefficienti di potenziale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8DCC40F-5F4F-41C8-AFCE-98A50229D17C}"/>
                  </a:ext>
                </a:extLst>
              </p:cNvPr>
              <p:cNvSpPr txBox="1"/>
              <p:nvPr/>
            </p:nvSpPr>
            <p:spPr>
              <a:xfrm>
                <a:off x="759466" y="1212009"/>
                <a:ext cx="3536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38DCC40F-5F4F-41C8-AFCE-98A50229D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66" y="1212009"/>
                <a:ext cx="353687" cy="369332"/>
              </a:xfrm>
              <a:prstGeom prst="rect">
                <a:avLst/>
              </a:prstGeom>
              <a:blipFill>
                <a:blip r:embed="rId2"/>
                <a:stretch>
                  <a:fillRect l="-27586" r="-6897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A2EC502-FE2C-4974-9E52-E0A9066247E9}"/>
                  </a:ext>
                </a:extLst>
              </p:cNvPr>
              <p:cNvSpPr txBox="1"/>
              <p:nvPr/>
            </p:nvSpPr>
            <p:spPr>
              <a:xfrm>
                <a:off x="6771694" y="1492529"/>
                <a:ext cx="10206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0A2EC502-FE2C-4974-9E52-E0A906624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694" y="1492529"/>
                <a:ext cx="1020664" cy="369332"/>
              </a:xfrm>
              <a:prstGeom prst="rect">
                <a:avLst/>
              </a:prstGeom>
              <a:blipFill>
                <a:blip r:embed="rId4"/>
                <a:stretch>
                  <a:fillRect l="-9581" r="-8982" b="-3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85152D5-F460-49C0-A66E-6D59BE797B10}"/>
                  </a:ext>
                </a:extLst>
              </p:cNvPr>
              <p:cNvSpPr txBox="1"/>
              <p:nvPr/>
            </p:nvSpPr>
            <p:spPr>
              <a:xfrm>
                <a:off x="6771694" y="2055397"/>
                <a:ext cx="10043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85152D5-F460-49C0-A66E-6D59BE797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694" y="2055397"/>
                <a:ext cx="1004314" cy="369332"/>
              </a:xfrm>
              <a:prstGeom prst="rect">
                <a:avLst/>
              </a:prstGeom>
              <a:blipFill>
                <a:blip r:embed="rId5"/>
                <a:stretch>
                  <a:fillRect l="-9697" r="-7879" b="-278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442A971-22C4-47BF-B49E-EBF1BB03265B}"/>
                  </a:ext>
                </a:extLst>
              </p:cNvPr>
              <p:cNvSpPr txBox="1"/>
              <p:nvPr/>
            </p:nvSpPr>
            <p:spPr>
              <a:xfrm>
                <a:off x="6771694" y="2538707"/>
                <a:ext cx="1610287" cy="45313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it-IT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sz="1400" dirty="0"/>
                  <a:t>È UNIFORME </a:t>
                </a:r>
                <a:endParaRPr lang="it-IT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442A971-22C4-47BF-B49E-EBF1BB032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694" y="2538707"/>
                <a:ext cx="1610287" cy="453137"/>
              </a:xfrm>
              <a:prstGeom prst="rect">
                <a:avLst/>
              </a:prstGeom>
              <a:blipFill>
                <a:blip r:embed="rId7"/>
                <a:stretch>
                  <a:fillRect b="-9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3C003D28-1829-4F79-9958-999BCC4C2016}"/>
                  </a:ext>
                </a:extLst>
              </p:cNvPr>
              <p:cNvSpPr txBox="1"/>
              <p:nvPr/>
            </p:nvSpPr>
            <p:spPr>
              <a:xfrm>
                <a:off x="7516808" y="4665153"/>
                <a:ext cx="2951348" cy="6365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3C003D28-1829-4F79-9958-999BCC4C2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808" y="4665153"/>
                <a:ext cx="2951348" cy="6365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9D9E270-0095-4C97-9DE0-327D5737D43C}"/>
                  </a:ext>
                </a:extLst>
              </p:cNvPr>
              <p:cNvSpPr txBox="1"/>
              <p:nvPr/>
            </p:nvSpPr>
            <p:spPr>
              <a:xfrm>
                <a:off x="4171197" y="4824620"/>
                <a:ext cx="2639355" cy="4771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9D9E270-0095-4C97-9DE0-327D5737D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197" y="4824620"/>
                <a:ext cx="2639355" cy="47711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EEF2054-ED9D-44FD-AF84-B28EC8C9C231}"/>
                  </a:ext>
                </a:extLst>
              </p:cNvPr>
              <p:cNvSpPr txBox="1"/>
              <p:nvPr/>
            </p:nvSpPr>
            <p:spPr>
              <a:xfrm>
                <a:off x="1578460" y="4537010"/>
                <a:ext cx="10689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it-IT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9EEF2054-ED9D-44FD-AF84-B28EC8C9C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60" y="4537010"/>
                <a:ext cx="1068947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e 12">
            <a:extLst>
              <a:ext uri="{FF2B5EF4-FFF2-40B4-BE49-F238E27FC236}">
                <a16:creationId xmlns:a16="http://schemas.microsoft.com/office/drawing/2014/main" id="{45560735-658B-4EA7-8429-7BC4B1B176A9}"/>
              </a:ext>
            </a:extLst>
          </p:cNvPr>
          <p:cNvSpPr/>
          <p:nvPr/>
        </p:nvSpPr>
        <p:spPr>
          <a:xfrm>
            <a:off x="1177149" y="4061254"/>
            <a:ext cx="1871568" cy="15861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C3FB39F-5DA8-4A9D-BE3A-F2F77C796E4E}"/>
              </a:ext>
            </a:extLst>
          </p:cNvPr>
          <p:cNvSpPr txBox="1"/>
          <p:nvPr/>
        </p:nvSpPr>
        <p:spPr>
          <a:xfrm>
            <a:off x="2269207" y="48247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523E996-C962-42E4-8ADB-90EE00292E33}"/>
              </a:ext>
            </a:extLst>
          </p:cNvPr>
          <p:cNvSpPr txBox="1"/>
          <p:nvPr/>
        </p:nvSpPr>
        <p:spPr>
          <a:xfrm>
            <a:off x="2585620" y="46654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9038697-C194-485E-99F0-3F0EE6A2C7E8}"/>
              </a:ext>
            </a:extLst>
          </p:cNvPr>
          <p:cNvSpPr txBox="1"/>
          <p:nvPr/>
        </p:nvSpPr>
        <p:spPr>
          <a:xfrm>
            <a:off x="2879173" y="52145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E4C218A-4D51-4887-A02B-D893A1F0750C}"/>
              </a:ext>
            </a:extLst>
          </p:cNvPr>
          <p:cNvSpPr txBox="1"/>
          <p:nvPr/>
        </p:nvSpPr>
        <p:spPr>
          <a:xfrm>
            <a:off x="3437734" y="7987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2FDDAD7-2D4E-4727-97D2-B34499CBC906}"/>
              </a:ext>
            </a:extLst>
          </p:cNvPr>
          <p:cNvSpPr txBox="1"/>
          <p:nvPr/>
        </p:nvSpPr>
        <p:spPr>
          <a:xfrm>
            <a:off x="3162893" y="6249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FBE37F8-481A-4638-AAC4-F4A143849A34}"/>
              </a:ext>
            </a:extLst>
          </p:cNvPr>
          <p:cNvSpPr txBox="1"/>
          <p:nvPr/>
        </p:nvSpPr>
        <p:spPr>
          <a:xfrm>
            <a:off x="3650138" y="9833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20BECD6-E3EC-4D8B-B3A0-846D5987E464}"/>
              </a:ext>
            </a:extLst>
          </p:cNvPr>
          <p:cNvSpPr txBox="1"/>
          <p:nvPr/>
        </p:nvSpPr>
        <p:spPr>
          <a:xfrm>
            <a:off x="3768612" y="116803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2942819-C254-4DAF-8F1A-595070482DE7}"/>
              </a:ext>
            </a:extLst>
          </p:cNvPr>
          <p:cNvSpPr txBox="1"/>
          <p:nvPr/>
        </p:nvSpPr>
        <p:spPr>
          <a:xfrm>
            <a:off x="3864226" y="148988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BEA9E03-2263-4456-9E9F-2BBF1B6FFCC8}"/>
              </a:ext>
            </a:extLst>
          </p:cNvPr>
          <p:cNvSpPr txBox="1"/>
          <p:nvPr/>
        </p:nvSpPr>
        <p:spPr>
          <a:xfrm>
            <a:off x="3964948" y="18500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140A326-E390-40DF-9348-0B208BF8D10E}"/>
              </a:ext>
            </a:extLst>
          </p:cNvPr>
          <p:cNvSpPr txBox="1"/>
          <p:nvPr/>
        </p:nvSpPr>
        <p:spPr>
          <a:xfrm>
            <a:off x="3919563" y="22590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7621DB7C-7950-4F01-91F8-6462E4B5651C}"/>
              </a:ext>
            </a:extLst>
          </p:cNvPr>
          <p:cNvSpPr txBox="1"/>
          <p:nvPr/>
        </p:nvSpPr>
        <p:spPr>
          <a:xfrm>
            <a:off x="3784331" y="256584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D43C558-20D2-477A-9650-C6F0B3D35F1E}"/>
              </a:ext>
            </a:extLst>
          </p:cNvPr>
          <p:cNvSpPr txBox="1"/>
          <p:nvPr/>
        </p:nvSpPr>
        <p:spPr>
          <a:xfrm>
            <a:off x="3639555" y="28017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36CD07D9-4744-4CB2-BA27-8C860D9CF743}"/>
              </a:ext>
            </a:extLst>
          </p:cNvPr>
          <p:cNvSpPr txBox="1"/>
          <p:nvPr/>
        </p:nvSpPr>
        <p:spPr>
          <a:xfrm>
            <a:off x="3464590" y="30352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B14BCD0D-5E8D-4122-B65F-61906901F480}"/>
              </a:ext>
            </a:extLst>
          </p:cNvPr>
          <p:cNvSpPr txBox="1"/>
          <p:nvPr/>
        </p:nvSpPr>
        <p:spPr>
          <a:xfrm>
            <a:off x="3177024" y="321989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D237330-ED20-4A94-85A4-71AA5AE6292C}"/>
              </a:ext>
            </a:extLst>
          </p:cNvPr>
          <p:cNvSpPr txBox="1"/>
          <p:nvPr/>
        </p:nvSpPr>
        <p:spPr>
          <a:xfrm>
            <a:off x="1283223" y="28017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D1ED7C1-65AD-4A69-8436-8B5ED904D3F8}"/>
              </a:ext>
            </a:extLst>
          </p:cNvPr>
          <p:cNvSpPr txBox="1"/>
          <p:nvPr/>
        </p:nvSpPr>
        <p:spPr>
          <a:xfrm>
            <a:off x="1158233" y="257895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DB4F5B4-1935-4DBC-B416-02D51BA3A82A}"/>
              </a:ext>
            </a:extLst>
          </p:cNvPr>
          <p:cNvSpPr txBox="1"/>
          <p:nvPr/>
        </p:nvSpPr>
        <p:spPr>
          <a:xfrm>
            <a:off x="1054883" y="22590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3238B2EB-65F1-4C67-B142-161EB9E56243}"/>
              </a:ext>
            </a:extLst>
          </p:cNvPr>
          <p:cNvSpPr txBox="1"/>
          <p:nvPr/>
        </p:nvSpPr>
        <p:spPr>
          <a:xfrm>
            <a:off x="1003466" y="19026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9106FD7-1443-44FC-A895-69A31CED70A1}"/>
              </a:ext>
            </a:extLst>
          </p:cNvPr>
          <p:cNvSpPr txBox="1"/>
          <p:nvPr/>
        </p:nvSpPr>
        <p:spPr>
          <a:xfrm>
            <a:off x="2932074" y="32912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5108A1F-6AC0-4069-BCB6-81AD79B679F2}"/>
              </a:ext>
            </a:extLst>
          </p:cNvPr>
          <p:cNvSpPr txBox="1"/>
          <p:nvPr/>
        </p:nvSpPr>
        <p:spPr>
          <a:xfrm>
            <a:off x="2709132" y="33388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BCCBF2B-6E08-45D7-BAEE-2F73998408D6}"/>
              </a:ext>
            </a:extLst>
          </p:cNvPr>
          <p:cNvSpPr txBox="1"/>
          <p:nvPr/>
        </p:nvSpPr>
        <p:spPr>
          <a:xfrm>
            <a:off x="2390090" y="336685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9FF83D7-4161-4D58-BB55-70F965C2481A}"/>
              </a:ext>
            </a:extLst>
          </p:cNvPr>
          <p:cNvSpPr txBox="1"/>
          <p:nvPr/>
        </p:nvSpPr>
        <p:spPr>
          <a:xfrm>
            <a:off x="2075225" y="33370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CB6107FF-FAEF-4E79-B9F8-E2F75565099F}"/>
              </a:ext>
            </a:extLst>
          </p:cNvPr>
          <p:cNvSpPr txBox="1"/>
          <p:nvPr/>
        </p:nvSpPr>
        <p:spPr>
          <a:xfrm>
            <a:off x="1744022" y="321326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29B051EF-475E-4BB6-B2E6-BDC38556EB3D}"/>
              </a:ext>
            </a:extLst>
          </p:cNvPr>
          <p:cNvSpPr txBox="1"/>
          <p:nvPr/>
        </p:nvSpPr>
        <p:spPr>
          <a:xfrm>
            <a:off x="1472725" y="303522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58B554E-8351-41C1-BB8A-563A91C29175}"/>
              </a:ext>
            </a:extLst>
          </p:cNvPr>
          <p:cNvSpPr txBox="1"/>
          <p:nvPr/>
        </p:nvSpPr>
        <p:spPr>
          <a:xfrm>
            <a:off x="1063840" y="15577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45FF41F0-E686-41FB-9499-F30AF4F72BA7}"/>
              </a:ext>
            </a:extLst>
          </p:cNvPr>
          <p:cNvSpPr txBox="1"/>
          <p:nvPr/>
        </p:nvSpPr>
        <p:spPr>
          <a:xfrm>
            <a:off x="1202337" y="12096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9B1C82B3-F5E9-44B6-8418-DE3C2547B9F9}"/>
              </a:ext>
            </a:extLst>
          </p:cNvPr>
          <p:cNvSpPr txBox="1"/>
          <p:nvPr/>
        </p:nvSpPr>
        <p:spPr>
          <a:xfrm>
            <a:off x="1362542" y="98337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E59164C7-216C-403C-B85B-C3F058BEA2D0}"/>
              </a:ext>
            </a:extLst>
          </p:cNvPr>
          <p:cNvSpPr txBox="1"/>
          <p:nvPr/>
        </p:nvSpPr>
        <p:spPr>
          <a:xfrm>
            <a:off x="1589434" y="74572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0DE3A24-FD05-47D8-8A18-74BD3F33099B}"/>
              </a:ext>
            </a:extLst>
          </p:cNvPr>
          <p:cNvSpPr txBox="1"/>
          <p:nvPr/>
        </p:nvSpPr>
        <p:spPr>
          <a:xfrm>
            <a:off x="1905847" y="5651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276696C-3FD6-4FD9-8B57-C4CD3BB4638D}"/>
              </a:ext>
            </a:extLst>
          </p:cNvPr>
          <p:cNvSpPr txBox="1"/>
          <p:nvPr/>
        </p:nvSpPr>
        <p:spPr>
          <a:xfrm>
            <a:off x="2280183" y="97162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162661FD-4120-4392-BDCB-0300F2B3EE0C}"/>
              </a:ext>
            </a:extLst>
          </p:cNvPr>
          <p:cNvSpPr txBox="1"/>
          <p:nvPr/>
        </p:nvSpPr>
        <p:spPr>
          <a:xfrm>
            <a:off x="2833454" y="100559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E4EB9102-FD18-420C-BCFF-C4F828CD4B2A}"/>
              </a:ext>
            </a:extLst>
          </p:cNvPr>
          <p:cNvSpPr txBox="1"/>
          <p:nvPr/>
        </p:nvSpPr>
        <p:spPr>
          <a:xfrm>
            <a:off x="2561258" y="95663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B41A866A-F131-466F-BE7E-68DF7877DB43}"/>
              </a:ext>
            </a:extLst>
          </p:cNvPr>
          <p:cNvSpPr txBox="1"/>
          <p:nvPr/>
        </p:nvSpPr>
        <p:spPr>
          <a:xfrm>
            <a:off x="3243830" y="12428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A6F034A-0A6F-40B9-8381-1ED1A4908A76}"/>
              </a:ext>
            </a:extLst>
          </p:cNvPr>
          <p:cNvSpPr txBox="1"/>
          <p:nvPr/>
        </p:nvSpPr>
        <p:spPr>
          <a:xfrm>
            <a:off x="3051148" y="111505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42C7DCFC-DC2A-4A2D-A0BD-AA18CAC51E4D}"/>
              </a:ext>
            </a:extLst>
          </p:cNvPr>
          <p:cNvSpPr txBox="1"/>
          <p:nvPr/>
        </p:nvSpPr>
        <p:spPr>
          <a:xfrm>
            <a:off x="3453816" y="16930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816D9D4-9C4D-4623-BC36-C6B971201BFB}"/>
              </a:ext>
            </a:extLst>
          </p:cNvPr>
          <p:cNvSpPr txBox="1"/>
          <p:nvPr/>
        </p:nvSpPr>
        <p:spPr>
          <a:xfrm>
            <a:off x="3373370" y="14616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1E9E4C1-E9C1-4567-8B21-B049B8E72A33}"/>
              </a:ext>
            </a:extLst>
          </p:cNvPr>
          <p:cNvSpPr txBox="1"/>
          <p:nvPr/>
        </p:nvSpPr>
        <p:spPr>
          <a:xfrm>
            <a:off x="3437734" y="217947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007EB33-4880-4AA1-B8D2-C018CF14DA4D}"/>
              </a:ext>
            </a:extLst>
          </p:cNvPr>
          <p:cNvSpPr txBox="1"/>
          <p:nvPr/>
        </p:nvSpPr>
        <p:spPr>
          <a:xfrm>
            <a:off x="3474348" y="195631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393C9B18-6A32-42F9-9BDF-CA678FD7162E}"/>
              </a:ext>
            </a:extLst>
          </p:cNvPr>
          <p:cNvSpPr txBox="1"/>
          <p:nvPr/>
        </p:nvSpPr>
        <p:spPr>
          <a:xfrm>
            <a:off x="3146470" y="259701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DB7ADC75-9CE0-4C7E-B88D-D6966341AB90}"/>
              </a:ext>
            </a:extLst>
          </p:cNvPr>
          <p:cNvSpPr txBox="1"/>
          <p:nvPr/>
        </p:nvSpPr>
        <p:spPr>
          <a:xfrm>
            <a:off x="3308487" y="238118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40BB55E3-096B-4FCB-8888-2BE7C2D7A542}"/>
              </a:ext>
            </a:extLst>
          </p:cNvPr>
          <p:cNvSpPr txBox="1"/>
          <p:nvPr/>
        </p:nvSpPr>
        <p:spPr>
          <a:xfrm>
            <a:off x="2944836" y="27636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CB73F54-4B77-4ADD-8B09-9339B35AD0F2}"/>
              </a:ext>
            </a:extLst>
          </p:cNvPr>
          <p:cNvSpPr txBox="1"/>
          <p:nvPr/>
        </p:nvSpPr>
        <p:spPr>
          <a:xfrm>
            <a:off x="2640483" y="282065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73F73E38-F581-4FD3-8A91-ED61CDC4E475}"/>
              </a:ext>
            </a:extLst>
          </p:cNvPr>
          <p:cNvSpPr txBox="1"/>
          <p:nvPr/>
        </p:nvSpPr>
        <p:spPr>
          <a:xfrm>
            <a:off x="2221824" y="276362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78413C38-0BCA-4428-88FC-15457599E934}"/>
              </a:ext>
            </a:extLst>
          </p:cNvPr>
          <p:cNvSpPr txBox="1"/>
          <p:nvPr/>
        </p:nvSpPr>
        <p:spPr>
          <a:xfrm>
            <a:off x="1957988" y="26359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0BD90D19-B89F-44DC-9E4B-4AB83F80E3D4}"/>
              </a:ext>
            </a:extLst>
          </p:cNvPr>
          <p:cNvSpPr txBox="1"/>
          <p:nvPr/>
        </p:nvSpPr>
        <p:spPr>
          <a:xfrm>
            <a:off x="1808821" y="246256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2A625B6B-4B20-41F4-AD94-3FA705D2217A}"/>
              </a:ext>
            </a:extLst>
          </p:cNvPr>
          <p:cNvSpPr txBox="1"/>
          <p:nvPr/>
        </p:nvSpPr>
        <p:spPr>
          <a:xfrm>
            <a:off x="1631790" y="22778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012BF447-05F8-4A0A-8FFB-0074791855FE}"/>
              </a:ext>
            </a:extLst>
          </p:cNvPr>
          <p:cNvSpPr txBox="1"/>
          <p:nvPr/>
        </p:nvSpPr>
        <p:spPr>
          <a:xfrm>
            <a:off x="1607156" y="166153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918DB4A9-1B52-4FD1-BF94-EA047BE02AFA}"/>
              </a:ext>
            </a:extLst>
          </p:cNvPr>
          <p:cNvSpPr txBox="1"/>
          <p:nvPr/>
        </p:nvSpPr>
        <p:spPr>
          <a:xfrm>
            <a:off x="1572009" y="19687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9954621-3056-4759-923B-B1DF78A136B5}"/>
              </a:ext>
            </a:extLst>
          </p:cNvPr>
          <p:cNvSpPr txBox="1"/>
          <p:nvPr/>
        </p:nvSpPr>
        <p:spPr>
          <a:xfrm>
            <a:off x="1698303" y="137492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8ADC3279-1CDB-4185-82A5-002091C3666E}"/>
              </a:ext>
            </a:extLst>
          </p:cNvPr>
          <p:cNvSpPr txBox="1"/>
          <p:nvPr/>
        </p:nvSpPr>
        <p:spPr>
          <a:xfrm>
            <a:off x="2077461" y="10149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B601A54A-3863-4DA8-9CD6-BA2A2B45A606}"/>
              </a:ext>
            </a:extLst>
          </p:cNvPr>
          <p:cNvSpPr txBox="1"/>
          <p:nvPr/>
        </p:nvSpPr>
        <p:spPr>
          <a:xfrm>
            <a:off x="1864988" y="115629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D7DE5CC2-1C2E-46BD-9326-E234AACAA641}"/>
              </a:ext>
            </a:extLst>
          </p:cNvPr>
          <p:cNvSpPr txBox="1"/>
          <p:nvPr/>
        </p:nvSpPr>
        <p:spPr>
          <a:xfrm>
            <a:off x="2197795" y="14198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FDCBF20-FBE0-44A6-8D1C-F0D9CE105A39}"/>
              </a:ext>
            </a:extLst>
          </p:cNvPr>
          <p:cNvSpPr txBox="1"/>
          <p:nvPr/>
        </p:nvSpPr>
        <p:spPr>
          <a:xfrm>
            <a:off x="2593777" y="14004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C02A0397-C6B1-4991-BA6E-C9298134ED90}"/>
              </a:ext>
            </a:extLst>
          </p:cNvPr>
          <p:cNvSpPr txBox="1"/>
          <p:nvPr/>
        </p:nvSpPr>
        <p:spPr>
          <a:xfrm>
            <a:off x="2782976" y="14886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CB35760A-B1C9-475E-9A7E-47D9D2A8A887}"/>
              </a:ext>
            </a:extLst>
          </p:cNvPr>
          <p:cNvSpPr txBox="1"/>
          <p:nvPr/>
        </p:nvSpPr>
        <p:spPr>
          <a:xfrm>
            <a:off x="2958235" y="17162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979E9C7A-B4C3-4BB6-8896-F1F364B40981}"/>
              </a:ext>
            </a:extLst>
          </p:cNvPr>
          <p:cNvSpPr txBox="1"/>
          <p:nvPr/>
        </p:nvSpPr>
        <p:spPr>
          <a:xfrm>
            <a:off x="2979827" y="20184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13E87CAC-B4E8-45EA-A92C-C89623636CE6}"/>
              </a:ext>
            </a:extLst>
          </p:cNvPr>
          <p:cNvSpPr txBox="1"/>
          <p:nvPr/>
        </p:nvSpPr>
        <p:spPr>
          <a:xfrm>
            <a:off x="2539191" y="24123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B14F29C8-08A5-45F4-BF02-38AD6A80F40E}"/>
              </a:ext>
            </a:extLst>
          </p:cNvPr>
          <p:cNvSpPr txBox="1"/>
          <p:nvPr/>
        </p:nvSpPr>
        <p:spPr>
          <a:xfrm>
            <a:off x="2204322" y="23942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097CF97D-3C49-4047-AD3E-C44D2EBEBE88}"/>
              </a:ext>
            </a:extLst>
          </p:cNvPr>
          <p:cNvSpPr txBox="1"/>
          <p:nvPr/>
        </p:nvSpPr>
        <p:spPr>
          <a:xfrm>
            <a:off x="2031600" y="22906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5E89F0B1-4B2E-4809-AF14-878367E5BF9D}"/>
              </a:ext>
            </a:extLst>
          </p:cNvPr>
          <p:cNvSpPr txBox="1"/>
          <p:nvPr/>
        </p:nvSpPr>
        <p:spPr>
          <a:xfrm>
            <a:off x="1899256" y="20168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87F5853-E72E-4D5C-9767-658B9672448E}"/>
              </a:ext>
            </a:extLst>
          </p:cNvPr>
          <p:cNvSpPr txBox="1"/>
          <p:nvPr/>
        </p:nvSpPr>
        <p:spPr>
          <a:xfrm>
            <a:off x="1895200" y="1769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B3828686-04EE-4908-A33E-D7D6B9C1DFD8}"/>
              </a:ext>
            </a:extLst>
          </p:cNvPr>
          <p:cNvSpPr txBox="1"/>
          <p:nvPr/>
        </p:nvSpPr>
        <p:spPr>
          <a:xfrm>
            <a:off x="2026870" y="15677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81FE6160-0187-44EB-9EB9-1EBBCA620030}"/>
                  </a:ext>
                </a:extLst>
              </p:cNvPr>
              <p:cNvSpPr txBox="1"/>
              <p:nvPr/>
            </p:nvSpPr>
            <p:spPr>
              <a:xfrm>
                <a:off x="2363528" y="3113936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81FE6160-0187-44EB-9EB9-1EBBCA620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528" y="3113936"/>
                <a:ext cx="303736" cy="276999"/>
              </a:xfrm>
              <a:prstGeom prst="rect">
                <a:avLst/>
              </a:prstGeom>
              <a:blipFill>
                <a:blip r:embed="rId13"/>
                <a:stretch>
                  <a:fillRect l="-20000" r="-4000" b="-1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88203C78-EB4A-4C9E-A728-A5DAE228EA85}"/>
                  </a:ext>
                </a:extLst>
              </p:cNvPr>
              <p:cNvSpPr txBox="1"/>
              <p:nvPr/>
            </p:nvSpPr>
            <p:spPr>
              <a:xfrm>
                <a:off x="3066648" y="287590"/>
                <a:ext cx="271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88203C78-EB4A-4C9E-A728-A5DAE228E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648" y="287590"/>
                <a:ext cx="271933" cy="276999"/>
              </a:xfrm>
              <a:prstGeom prst="rect">
                <a:avLst/>
              </a:prstGeom>
              <a:blipFill>
                <a:blip r:embed="rId15"/>
                <a:stretch>
                  <a:fillRect l="-20000" r="-6667" b="-152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ettangolo 88">
                <a:extLst>
                  <a:ext uri="{FF2B5EF4-FFF2-40B4-BE49-F238E27FC236}">
                    <a16:creationId xmlns:a16="http://schemas.microsoft.com/office/drawing/2014/main" id="{FCA07797-8247-4CAF-BEE8-DB6748E16019}"/>
                  </a:ext>
                </a:extLst>
              </p:cNvPr>
              <p:cNvSpPr/>
              <p:nvPr/>
            </p:nvSpPr>
            <p:spPr>
              <a:xfrm>
                <a:off x="4530582" y="186136"/>
                <a:ext cx="52790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400" b="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89" name="Rettangolo 88">
                <a:extLst>
                  <a:ext uri="{FF2B5EF4-FFF2-40B4-BE49-F238E27FC236}">
                    <a16:creationId xmlns:a16="http://schemas.microsoft.com/office/drawing/2014/main" id="{FCA07797-8247-4CAF-BEE8-DB6748E16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82" y="186136"/>
                <a:ext cx="52790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uppo 90">
            <a:extLst>
              <a:ext uri="{FF2B5EF4-FFF2-40B4-BE49-F238E27FC236}">
                <a16:creationId xmlns:a16="http://schemas.microsoft.com/office/drawing/2014/main" id="{8F806D17-9274-46E8-9382-D34A9C2F18F4}"/>
              </a:ext>
            </a:extLst>
          </p:cNvPr>
          <p:cNvGrpSpPr/>
          <p:nvPr/>
        </p:nvGrpSpPr>
        <p:grpSpPr>
          <a:xfrm>
            <a:off x="2317072" y="1337171"/>
            <a:ext cx="898784" cy="2029683"/>
            <a:chOff x="2317072" y="1337171"/>
            <a:chExt cx="898784" cy="20296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CasellaDiTesto 82">
                  <a:extLst>
                    <a:ext uri="{FF2B5EF4-FFF2-40B4-BE49-F238E27FC236}">
                      <a16:creationId xmlns:a16="http://schemas.microsoft.com/office/drawing/2014/main" id="{220BBCA4-5FA6-434C-8BEC-C4B439F49119}"/>
                    </a:ext>
                  </a:extLst>
                </p:cNvPr>
                <p:cNvSpPr txBox="1"/>
                <p:nvPr/>
              </p:nvSpPr>
              <p:spPr>
                <a:xfrm>
                  <a:off x="2680031" y="1873840"/>
                  <a:ext cx="2984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3" name="CasellaDiTesto 82">
                  <a:extLst>
                    <a:ext uri="{FF2B5EF4-FFF2-40B4-BE49-F238E27FC236}">
                      <a16:creationId xmlns:a16="http://schemas.microsoft.com/office/drawing/2014/main" id="{220BBCA4-5FA6-434C-8BEC-C4B439F49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031" y="1873840"/>
                  <a:ext cx="29841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0408" r="-4082" b="-1521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uppo 89">
              <a:extLst>
                <a:ext uri="{FF2B5EF4-FFF2-40B4-BE49-F238E27FC236}">
                  <a16:creationId xmlns:a16="http://schemas.microsoft.com/office/drawing/2014/main" id="{1C2051C3-9B9E-4895-AD1E-00AA19AC7D03}"/>
                </a:ext>
              </a:extLst>
            </p:cNvPr>
            <p:cNvGrpSpPr/>
            <p:nvPr/>
          </p:nvGrpSpPr>
          <p:grpSpPr>
            <a:xfrm>
              <a:off x="2317072" y="1337171"/>
              <a:ext cx="898784" cy="2029683"/>
              <a:chOff x="2317072" y="1337171"/>
              <a:chExt cx="898784" cy="2029683"/>
            </a:xfrm>
          </p:grpSpPr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25DEA8E5-74FA-4996-8261-583BF0222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523" y="2087362"/>
                <a:ext cx="426129" cy="1320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Connettore diritto 17">
                <a:extLst>
                  <a:ext uri="{FF2B5EF4-FFF2-40B4-BE49-F238E27FC236}">
                    <a16:creationId xmlns:a16="http://schemas.microsoft.com/office/drawing/2014/main" id="{1F1920A0-8CF6-4EDC-808D-D9C13A0DEF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7072" y="2087362"/>
                <a:ext cx="257452" cy="127949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Connettore diritto 18">
                <a:extLst>
                  <a:ext uri="{FF2B5EF4-FFF2-40B4-BE49-F238E27FC236}">
                    <a16:creationId xmlns:a16="http://schemas.microsoft.com/office/drawing/2014/main" id="{827630B4-2ACC-4767-9CDD-D280D2B2FB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4523" y="2097903"/>
                <a:ext cx="421690" cy="70383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0BD73DC4-54B7-48F8-B434-21BD38E45EB5}"/>
                  </a:ext>
                </a:extLst>
              </p:cNvPr>
              <p:cNvSpPr txBox="1"/>
              <p:nvPr/>
            </p:nvSpPr>
            <p:spPr>
              <a:xfrm>
                <a:off x="2833220" y="2229995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+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CasellaDiTesto 83">
                    <a:extLst>
                      <a:ext uri="{FF2B5EF4-FFF2-40B4-BE49-F238E27FC236}">
                        <a16:creationId xmlns:a16="http://schemas.microsoft.com/office/drawing/2014/main" id="{B5334FA3-A1A5-4385-8BA3-4D8BE6C1E386}"/>
                      </a:ext>
                    </a:extLst>
                  </p:cNvPr>
                  <p:cNvSpPr txBox="1"/>
                  <p:nvPr/>
                </p:nvSpPr>
                <p:spPr>
                  <a:xfrm>
                    <a:off x="2912120" y="2436791"/>
                    <a:ext cx="3037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84" name="CasellaDiTesto 83">
                    <a:extLst>
                      <a:ext uri="{FF2B5EF4-FFF2-40B4-BE49-F238E27FC236}">
                        <a16:creationId xmlns:a16="http://schemas.microsoft.com/office/drawing/2014/main" id="{B5334FA3-A1A5-4385-8BA3-4D8BE6C1E3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2120" y="2436791"/>
                    <a:ext cx="303736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0000" r="-400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CasellaDiTesto 85">
                    <a:extLst>
                      <a:ext uri="{FF2B5EF4-FFF2-40B4-BE49-F238E27FC236}">
                        <a16:creationId xmlns:a16="http://schemas.microsoft.com/office/drawing/2014/main" id="{6DEF8AD0-A208-4CC3-A18E-CF5AA49D861B}"/>
                      </a:ext>
                    </a:extLst>
                  </p:cNvPr>
                  <p:cNvSpPr txBox="1"/>
                  <p:nvPr/>
                </p:nvSpPr>
                <p:spPr>
                  <a:xfrm>
                    <a:off x="2412587" y="1337171"/>
                    <a:ext cx="2666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>
              <p:sp>
                <p:nvSpPr>
                  <p:cNvPr id="86" name="CasellaDiTesto 85">
                    <a:extLst>
                      <a:ext uri="{FF2B5EF4-FFF2-40B4-BE49-F238E27FC236}">
                        <a16:creationId xmlns:a16="http://schemas.microsoft.com/office/drawing/2014/main" id="{6DEF8AD0-A208-4CC3-A18E-CF5AA49D8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2587" y="1337171"/>
                    <a:ext cx="266611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2727" r="-4545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555F79D0-0F43-4B47-B2CB-8D18220B4C95}"/>
              </a:ext>
            </a:extLst>
          </p:cNvPr>
          <p:cNvSpPr txBox="1"/>
          <p:nvPr/>
        </p:nvSpPr>
        <p:spPr>
          <a:xfrm>
            <a:off x="4834958" y="1544979"/>
            <a:ext cx="1819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Supponiamo che:</a:t>
            </a:r>
          </a:p>
          <a:p>
            <a:endParaRPr lang="it-IT" dirty="0"/>
          </a:p>
          <a:p>
            <a:r>
              <a:rPr lang="it-IT" dirty="0"/>
              <a:t>e che :</a:t>
            </a:r>
          </a:p>
        </p:txBody>
      </p:sp>
      <p:grpSp>
        <p:nvGrpSpPr>
          <p:cNvPr id="94" name="Gruppo 93">
            <a:extLst>
              <a:ext uri="{FF2B5EF4-FFF2-40B4-BE49-F238E27FC236}">
                <a16:creationId xmlns:a16="http://schemas.microsoft.com/office/drawing/2014/main" id="{17FB0D8D-34FB-4AF9-B727-D23469AAA611}"/>
              </a:ext>
            </a:extLst>
          </p:cNvPr>
          <p:cNvGrpSpPr/>
          <p:nvPr/>
        </p:nvGrpSpPr>
        <p:grpSpPr>
          <a:xfrm>
            <a:off x="8210727" y="1211873"/>
            <a:ext cx="2926390" cy="1419758"/>
            <a:chOff x="8210727" y="1211873"/>
            <a:chExt cx="2926390" cy="14197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144F8F98-BF35-4BD8-B58D-FDB83CF8D808}"/>
                    </a:ext>
                  </a:extLst>
                </p:cNvPr>
                <p:cNvSpPr txBox="1"/>
                <p:nvPr/>
              </p:nvSpPr>
              <p:spPr>
                <a:xfrm>
                  <a:off x="9740581" y="1371483"/>
                  <a:ext cx="139653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144F8F98-BF35-4BD8-B58D-FDB83CF8D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581" y="1371483"/>
                  <a:ext cx="1396536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4803" r="-6114" b="-2786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E5AFC062-950A-46B4-81D5-DFEF843D76EF}"/>
                    </a:ext>
                  </a:extLst>
                </p:cNvPr>
                <p:cNvSpPr txBox="1"/>
                <p:nvPr/>
              </p:nvSpPr>
              <p:spPr>
                <a:xfrm>
                  <a:off x="9726346" y="1953641"/>
                  <a:ext cx="141077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it-IT" sz="2400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E5AFC062-950A-46B4-81D5-DFEF843D7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346" y="1953641"/>
                  <a:ext cx="1410771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4762" r="-6061" b="-2786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Parentesi graffa aperta 11">
              <a:extLst>
                <a:ext uri="{FF2B5EF4-FFF2-40B4-BE49-F238E27FC236}">
                  <a16:creationId xmlns:a16="http://schemas.microsoft.com/office/drawing/2014/main" id="{729A0E1C-A323-4A3B-BCF6-3EFD3B55DAD0}"/>
                </a:ext>
              </a:extLst>
            </p:cNvPr>
            <p:cNvSpPr/>
            <p:nvPr/>
          </p:nvSpPr>
          <p:spPr>
            <a:xfrm>
              <a:off x="9159139" y="1211873"/>
              <a:ext cx="567207" cy="1419758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1EC2BD6A-53C8-4A24-8C27-488846E81AC7}"/>
                </a:ext>
              </a:extLst>
            </p:cNvPr>
            <p:cNvSpPr txBox="1"/>
            <p:nvPr/>
          </p:nvSpPr>
          <p:spPr>
            <a:xfrm>
              <a:off x="8210727" y="1728571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Dalla (1)</a:t>
              </a:r>
            </a:p>
          </p:txBody>
        </p:sp>
      </p:grpSp>
      <p:sp>
        <p:nvSpPr>
          <p:cNvPr id="95" name="Freccia a sinistra 94">
            <a:extLst>
              <a:ext uri="{FF2B5EF4-FFF2-40B4-BE49-F238E27FC236}">
                <a16:creationId xmlns:a16="http://schemas.microsoft.com/office/drawing/2014/main" id="{BF5F18AD-639D-4D25-BB52-B0CB7FF9279A}"/>
              </a:ext>
            </a:extLst>
          </p:cNvPr>
          <p:cNvSpPr/>
          <p:nvPr/>
        </p:nvSpPr>
        <p:spPr>
          <a:xfrm flipH="1">
            <a:off x="6763828" y="4937531"/>
            <a:ext cx="535002" cy="24626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1A902FC2-3D99-4F4B-B820-A3393F8BE9D9}"/>
              </a:ext>
            </a:extLst>
          </p:cNvPr>
          <p:cNvSpPr txBox="1"/>
          <p:nvPr/>
        </p:nvSpPr>
        <p:spPr>
          <a:xfrm>
            <a:off x="4078479" y="3535170"/>
            <a:ext cx="7395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La carica da S1 si trasferisce per induzione ad S2. Esternamente ad S2, nel punto generico P, il campo </a:t>
            </a:r>
            <a:r>
              <a:rPr lang="it-IT" b="1" dirty="0"/>
              <a:t>E</a:t>
            </a:r>
            <a:r>
              <a:rPr lang="it-IT" dirty="0"/>
              <a:t> è uguale a quello prodotto da una distribuzione sferica di raggio R3 ed il potenziale sarà: </a:t>
            </a:r>
          </a:p>
        </p:txBody>
      </p:sp>
      <p:sp>
        <p:nvSpPr>
          <p:cNvPr id="88" name="Ovale 87">
            <a:extLst>
              <a:ext uri="{FF2B5EF4-FFF2-40B4-BE49-F238E27FC236}">
                <a16:creationId xmlns:a16="http://schemas.microsoft.com/office/drawing/2014/main" id="{5CBBBC81-F80D-4066-8176-326AE85A3396}"/>
              </a:ext>
            </a:extLst>
          </p:cNvPr>
          <p:cNvSpPr/>
          <p:nvPr/>
        </p:nvSpPr>
        <p:spPr>
          <a:xfrm>
            <a:off x="4524777" y="504943"/>
            <a:ext cx="83212" cy="832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222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4" grpId="0" animBg="1"/>
      <p:bldP spid="6" grpId="0"/>
      <p:bldP spid="7" grpId="0"/>
      <p:bldP spid="8" grpId="0"/>
      <p:bldP spid="10" grpId="0" animBg="1"/>
      <p:bldP spid="2" grpId="0"/>
      <p:bldP spid="11" grpId="0"/>
      <p:bldP spid="3" grpId="0"/>
      <p:bldP spid="13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7" grpId="0"/>
      <p:bldP spid="78" grpId="0"/>
      <p:bldP spid="79" grpId="0"/>
      <p:bldP spid="80" grpId="0"/>
      <p:bldP spid="81" grpId="0"/>
      <p:bldP spid="82" grpId="0"/>
      <p:bldP spid="85" grpId="0"/>
      <p:bldP spid="87" grpId="0"/>
      <p:bldP spid="89" grpId="0"/>
      <p:bldP spid="92" grpId="0"/>
      <p:bldP spid="95" grpId="0" animBg="1"/>
      <p:bldP spid="96" grpId="0"/>
    </p:bld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435</TotalTime>
  <Words>1540</Words>
  <Application>Microsoft Office PowerPoint</Application>
  <PresentationFormat>Widescreen</PresentationFormat>
  <Paragraphs>417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Abadi</vt:lpstr>
      <vt:lpstr>Arial</vt:lpstr>
      <vt:lpstr>Calibri</vt:lpstr>
      <vt:lpstr>Calibri Light</vt:lpstr>
      <vt:lpstr>Cambria Math</vt:lpstr>
      <vt:lpstr>Symbol</vt:lpstr>
      <vt:lpstr>Times New Roman</vt:lpstr>
      <vt:lpstr>Retrospettivo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PARLAPIANO FEDERICA</dc:creator>
  <cp:lastModifiedBy>DANIELE EUGENIO LUCCHETTA</cp:lastModifiedBy>
  <cp:revision>80</cp:revision>
  <dcterms:created xsi:type="dcterms:W3CDTF">2020-04-06T07:49:49Z</dcterms:created>
  <dcterms:modified xsi:type="dcterms:W3CDTF">2021-03-30T13:57:01Z</dcterms:modified>
</cp:coreProperties>
</file>