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2" r:id="rId1"/>
  </p:sldMasterIdLst>
  <p:notesMasterIdLst>
    <p:notesMasterId r:id="rId44"/>
  </p:notesMasterIdLst>
  <p:handoutMasterIdLst>
    <p:handoutMasterId r:id="rId45"/>
  </p:handoutMasterIdLst>
  <p:sldIdLst>
    <p:sldId id="256" r:id="rId2"/>
    <p:sldId id="643" r:id="rId3"/>
    <p:sldId id="628" r:id="rId4"/>
    <p:sldId id="751" r:id="rId5"/>
    <p:sldId id="752" r:id="rId6"/>
    <p:sldId id="689" r:id="rId7"/>
    <p:sldId id="687" r:id="rId8"/>
    <p:sldId id="654" r:id="rId9"/>
    <p:sldId id="749" r:id="rId10"/>
    <p:sldId id="750" r:id="rId11"/>
    <p:sldId id="666" r:id="rId12"/>
    <p:sldId id="671" r:id="rId13"/>
    <p:sldId id="674" r:id="rId14"/>
    <p:sldId id="759" r:id="rId15"/>
    <p:sldId id="754" r:id="rId16"/>
    <p:sldId id="760" r:id="rId17"/>
    <p:sldId id="758" r:id="rId18"/>
    <p:sldId id="705" r:id="rId19"/>
    <p:sldId id="706" r:id="rId20"/>
    <p:sldId id="707" r:id="rId21"/>
    <p:sldId id="710" r:id="rId22"/>
    <p:sldId id="711" r:id="rId23"/>
    <p:sldId id="712" r:id="rId24"/>
    <p:sldId id="713" r:id="rId25"/>
    <p:sldId id="757" r:id="rId26"/>
    <p:sldId id="747" r:id="rId27"/>
    <p:sldId id="714" r:id="rId28"/>
    <p:sldId id="715" r:id="rId29"/>
    <p:sldId id="716" r:id="rId30"/>
    <p:sldId id="717" r:id="rId31"/>
    <p:sldId id="718" r:id="rId32"/>
    <p:sldId id="745" r:id="rId33"/>
    <p:sldId id="732" r:id="rId34"/>
    <p:sldId id="733" r:id="rId35"/>
    <p:sldId id="734" r:id="rId36"/>
    <p:sldId id="735" r:id="rId37"/>
    <p:sldId id="736" r:id="rId38"/>
    <p:sldId id="737" r:id="rId39"/>
    <p:sldId id="738" r:id="rId40"/>
    <p:sldId id="740" r:id="rId41"/>
    <p:sldId id="739" r:id="rId42"/>
    <p:sldId id="626" r:id="rId43"/>
  </p:sldIdLst>
  <p:sldSz cx="12192000" cy="6858000"/>
  <p:notesSz cx="6808788" cy="9823450"/>
  <p:defaultTextStyle>
    <a:defPPr>
      <a:defRPr lang="en-US"/>
    </a:defPPr>
    <a:lvl1pPr algn="ctr" rtl="0" fontAlgn="base">
      <a:lnSpc>
        <a:spcPct val="12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6600"/>
    <a:srgbClr val="990000"/>
    <a:srgbClr val="FF3300"/>
    <a:srgbClr val="FF9900"/>
    <a:srgbClr val="CC3300"/>
    <a:srgbClr val="660033"/>
    <a:srgbClr val="4D7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6369" autoAdjust="0"/>
  </p:normalViewPr>
  <p:slideViewPr>
    <p:cSldViewPr>
      <p:cViewPr varScale="1">
        <p:scale>
          <a:sx n="64" d="100"/>
          <a:sy n="64" d="100"/>
        </p:scale>
        <p:origin x="98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5C05FDB-E19D-4DB8-87E3-D75059FE38B3}" type="datetimeFigureOut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6788DE3-F302-4243-B354-0DD4F3DE43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88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ea typeface="宋体" panose="02010600030101010101" pitchFamily="2" charset="-122"/>
              </a:defRPr>
            </a:lvl1pPr>
          </a:lstStyle>
          <a:p>
            <a:fld id="{99A73570-69BA-482F-8B89-9535BDA996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49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0175" y="736600"/>
            <a:ext cx="6548438" cy="3684588"/>
          </a:xfrm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D5B414D-60AB-415C-9583-D1E7BA85478D}" type="slidenum">
              <a:rPr lang="zh-CN" altLang="en-US" sz="12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6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D5B414D-60AB-415C-9583-D1E7BA85478D}" type="slidenum">
              <a:rPr lang="zh-CN" altLang="en-US" sz="12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7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3570-69BA-482F-8B89-9535BDA9967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05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73570-69BA-482F-8B89-9535BDA9967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01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5" name="矩形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6" name="矩形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7" name="矩形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6" name="矩形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8" name="椭圆 17"/>
          <p:cNvSpPr/>
          <p:nvPr/>
        </p:nvSpPr>
        <p:spPr bwMode="auto">
          <a:xfrm>
            <a:off x="1746251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椭圆 18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椭圆 19"/>
          <p:cNvSpPr/>
          <p:nvPr/>
        </p:nvSpPr>
        <p:spPr bwMode="auto">
          <a:xfrm>
            <a:off x="2218267" y="5788025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椭圆 20"/>
          <p:cNvSpPr/>
          <p:nvPr/>
        </p:nvSpPr>
        <p:spPr>
          <a:xfrm>
            <a:off x="2540001" y="4495801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617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447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767417" y="4929189"/>
            <a:ext cx="812800" cy="517525"/>
          </a:xfrm>
        </p:spPr>
        <p:txBody>
          <a:bodyPr/>
          <a:lstStyle>
            <a:lvl1pPr>
              <a:defRPr/>
            </a:lvl1pPr>
          </a:lstStyle>
          <a:p>
            <a:fld id="{B7C7BFF7-861B-451A-BA5A-D304DBF126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40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18FF6-0A82-4390-BDE2-6F370FF954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3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2CFE6-4592-4739-BCB4-A17A1EB18D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7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8505AA-301A-4D48-B8A2-4F19F2B57C3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37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5" name="矩形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6" name="矩形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7" name="矩形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13" name="矩形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椭圆 13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5" name="椭圆 14"/>
          <p:cNvSpPr/>
          <p:nvPr/>
        </p:nvSpPr>
        <p:spPr bwMode="auto">
          <a:xfrm>
            <a:off x="1765300" y="4867275"/>
            <a:ext cx="8572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6" name="椭圆 15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2218267" y="5791200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8" name="椭圆 17"/>
          <p:cNvSpPr/>
          <p:nvPr/>
        </p:nvSpPr>
        <p:spPr bwMode="auto">
          <a:xfrm>
            <a:off x="2506134" y="4479926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272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786467" y="4929189"/>
            <a:ext cx="812800" cy="517525"/>
          </a:xfrm>
        </p:spPr>
        <p:txBody>
          <a:bodyPr/>
          <a:lstStyle>
            <a:lvl1pPr>
              <a:defRPr/>
            </a:lvl1pPr>
          </a:lstStyle>
          <a:p>
            <a:fld id="{6072D1EC-6572-42F2-8455-691FD686B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3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A2C37-41FF-4A38-A18C-7D8A653C66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3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147D4-79DE-434E-9AA6-7BEA0E888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2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B3A5C-66BE-4925-BE7F-90205EA19A8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F5D47-5364-4F38-8018-D3DA54A8B7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9" name="矩形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965EA-252C-49C2-BBCE-0DE3F63E43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39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6" name="椭圆 5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8" name="矩形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7D12CC-6058-4F68-9BE3-002463A54C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6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10453954" y="1017853"/>
            <a:ext cx="2011362" cy="51223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9853084" y="3676121"/>
            <a:ext cx="3200400" cy="48683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3080" name="直接连接符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3082" name="直接连接符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39451" y="5734050"/>
            <a:ext cx="8128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F61E63-25A3-41CD-B7B4-ADEFADA1075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20" r:id="rId4"/>
    <p:sldLayoutId id="2147484821" r:id="rId5"/>
    <p:sldLayoutId id="2147484839" r:id="rId6"/>
    <p:sldLayoutId id="2147484822" r:id="rId7"/>
    <p:sldLayoutId id="2147484840" r:id="rId8"/>
    <p:sldLayoutId id="2147484841" r:id="rId9"/>
    <p:sldLayoutId id="2147484823" r:id="rId10"/>
    <p:sldLayoutId id="21474848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AF80122-1183-4EA0-B1FC-8C1BE8D99552}" type="slidenum">
              <a:rPr lang="zh-CN" altLang="en-US" sz="140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" name="副标题 4"/>
          <p:cNvSpPr>
            <a:spLocks noGrp="1"/>
          </p:cNvSpPr>
          <p:nvPr>
            <p:ph type="subTitle" idx="1"/>
          </p:nvPr>
        </p:nvSpPr>
        <p:spPr>
          <a:xfrm>
            <a:off x="4871864" y="2027804"/>
            <a:ext cx="4301144" cy="4695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Andrew S.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Tanenbaum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5 Edition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4871864" y="620688"/>
            <a:ext cx="4301144" cy="1119084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latin typeface="+mj-ea"/>
              </a:rPr>
              <a:t>计算机网络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9" name="Picture 5" descr="https://ss3.bdstatic.com/70cFv8Sh_Q1YnxGkpoWK1HF6hhy/it/u=833508135,3142315506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520950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b="11118"/>
          <a:stretch/>
        </p:blipFill>
        <p:spPr>
          <a:xfrm>
            <a:off x="4679286" y="5661248"/>
            <a:ext cx="468630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33E4630-AB3F-436C-B812-E1361274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1127844"/>
            <a:ext cx="10198918" cy="48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双绞线连线方式（两种可以混用）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dirty="0" smtClean="0">
                <a:latin typeface="+mn-ea"/>
              </a:rPr>
              <a:t>直连线（直通线）：线的两头是相同的标准，一般</a:t>
            </a:r>
            <a:r>
              <a:rPr lang="zh-CN" altLang="en-US" sz="2800" b="0" dirty="0">
                <a:latin typeface="+mn-ea"/>
              </a:rPr>
              <a:t>用于连接网络中不同的设备</a:t>
            </a:r>
            <a:r>
              <a:rPr lang="zh-CN" altLang="en-US" sz="2800" b="0" dirty="0" smtClean="0">
                <a:latin typeface="+mn-ea"/>
              </a:rPr>
              <a:t>（如交换机</a:t>
            </a:r>
            <a:r>
              <a:rPr lang="zh-CN" altLang="en-US" sz="2800" b="0" dirty="0">
                <a:latin typeface="+mn-ea"/>
              </a:rPr>
              <a:t>连计算机，路由器连计算机</a:t>
            </a:r>
            <a:r>
              <a:rPr lang="zh-CN" altLang="en-US" sz="2800" b="0" dirty="0" smtClean="0">
                <a:latin typeface="+mn-ea"/>
              </a:rPr>
              <a:t>）</a:t>
            </a:r>
            <a:endParaRPr lang="en-US" altLang="zh-CN" sz="2800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dirty="0" smtClean="0">
                <a:latin typeface="+mn-ea"/>
              </a:rPr>
              <a:t>交叉线：一头是</a:t>
            </a:r>
            <a:r>
              <a:rPr lang="en-US" altLang="zh-CN" sz="2800" b="0" dirty="0" smtClean="0">
                <a:latin typeface="+mn-ea"/>
              </a:rPr>
              <a:t>568A</a:t>
            </a:r>
            <a:r>
              <a:rPr lang="zh-CN" altLang="en-US" sz="2800" b="0" dirty="0" smtClean="0">
                <a:latin typeface="+mn-ea"/>
              </a:rPr>
              <a:t>，一头是</a:t>
            </a:r>
            <a:r>
              <a:rPr lang="en-US" altLang="zh-CN" sz="2800" b="0" dirty="0" smtClean="0">
                <a:latin typeface="+mn-ea"/>
              </a:rPr>
              <a:t>568B</a:t>
            </a:r>
            <a:r>
              <a:rPr lang="zh-CN" altLang="en-US" sz="2800" b="0" dirty="0" smtClean="0">
                <a:latin typeface="+mn-ea"/>
              </a:rPr>
              <a:t>标准，用来连接相同的网络设备（如计算机和计算机相连）</a:t>
            </a:r>
            <a:endParaRPr lang="en-US" altLang="zh-CN" sz="2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9336" y="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双绞线的连线方式</a:t>
            </a:r>
          </a:p>
        </p:txBody>
      </p:sp>
    </p:spTree>
    <p:extLst>
      <p:ext uri="{BB962C8B-B14F-4D97-AF65-F5344CB8AC3E}">
        <p14:creationId xmlns:p14="http://schemas.microsoft.com/office/powerpoint/2010/main" val="28687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11</a:t>
            </a:fld>
            <a:endParaRPr lang="en-US" altLang="zh-CN"/>
          </a:p>
        </p:txBody>
      </p:sp>
      <p:cxnSp>
        <p:nvCxnSpPr>
          <p:cNvPr id="50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无线传输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xmlns="" id="{AB291E14-497C-4DA2-A55B-EAE99335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43" y="1948854"/>
            <a:ext cx="3600400" cy="42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b="1" dirty="0" smtClean="0"/>
              <a:t>磁无线电传输 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微波传输</a:t>
            </a:r>
            <a:r>
              <a:rPr lang="zh-CN" altLang="en-US" sz="2800" b="1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红外线</a:t>
            </a:r>
            <a:endParaRPr lang="en-US" altLang="zh-CN" sz="2800" b="1" dirty="0" smtClean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光通信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928048" y="1231761"/>
            <a:ext cx="6776214" cy="626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+mn-ea"/>
              </a:rPr>
              <a:t>根据波长分成不同的波段，依次</a:t>
            </a:r>
            <a:r>
              <a:rPr kumimoji="1" lang="zh-CN" altLang="en-US" sz="3200" dirty="0" smtClean="0">
                <a:latin typeface="+mn-ea"/>
              </a:rPr>
              <a:t>为：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0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12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数字</a:t>
            </a:r>
            <a:r>
              <a:rPr lang="zh-CN" altLang="en-US" dirty="0">
                <a:ea typeface="宋体" panose="02010600030101010101" pitchFamily="2" charset="-122"/>
              </a:rPr>
              <a:t>调制与多路复用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基带传输</a:t>
            </a:r>
            <a:r>
              <a:rPr lang="zh-CN" altLang="en-US" b="1" dirty="0"/>
              <a:t>：信号传输占据传输介质上从</a:t>
            </a:r>
            <a:r>
              <a:rPr lang="en-US" altLang="zh-CN" b="1" dirty="0"/>
              <a:t>0</a:t>
            </a:r>
            <a:r>
              <a:rPr lang="zh-CN" altLang="en-US" b="1" dirty="0"/>
              <a:t>到最大值的所有频率。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zh-CN" altLang="en-US" b="1" dirty="0"/>
              <a:t>基带信号往往包含有较多的低频成分，甚至有直流成分，而许多信道并不能传输这种低频分量或直流分量。因此必须对基带信号进行</a:t>
            </a:r>
            <a:r>
              <a:rPr lang="zh-CN" altLang="en-US" b="1" dirty="0">
                <a:solidFill>
                  <a:srgbClr val="0070C0"/>
                </a:solidFill>
              </a:rPr>
              <a:t>调制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0070C0"/>
                </a:solidFill>
              </a:rPr>
              <a:t>编码</a:t>
            </a:r>
            <a:r>
              <a:rPr lang="zh-CN" altLang="en-US" b="1" dirty="0"/>
              <a:t>。   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通带传输</a:t>
            </a:r>
            <a:r>
              <a:rPr lang="zh-CN" altLang="en-US" b="1" dirty="0"/>
              <a:t>：把基带信号经过载波调制后，把信号的频率范围搬移到较高的频段以便在信道中传输（即仅在一段频率范围内能够通过信道）。 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spcAft>
                <a:spcPct val="15000"/>
              </a:spcAft>
            </a:pP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5BDBE0C-75CB-4CA1-94E9-BA3AE959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7" y="1025248"/>
            <a:ext cx="10992544" cy="470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、不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归零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编码：</a:t>
            </a:r>
            <a:r>
              <a:rPr lang="zh-CN" altLang="en-US" sz="2000" b="1" dirty="0" smtClean="0">
                <a:latin typeface="+mn-ea"/>
              </a:rPr>
              <a:t>正电平表示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，负电平表示</a:t>
            </a:r>
            <a:r>
              <a:rPr lang="en-US" altLang="zh-CN" sz="2000" b="1" dirty="0" smtClean="0">
                <a:latin typeface="+mn-ea"/>
              </a:rPr>
              <a:t>0</a:t>
            </a:r>
            <a:r>
              <a:rPr lang="zh-CN" altLang="en-US" sz="2000" b="1" dirty="0" smtClean="0">
                <a:latin typeface="+mn-ea"/>
              </a:rPr>
              <a:t>，并且在表示完一个码元后，电平无需回到零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+mn-ea"/>
              </a:rPr>
              <a:t>缺点是存在发送方和接收方的同步问题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时钟问题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、不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归零逆转：</a:t>
            </a:r>
            <a:r>
              <a:rPr lang="zh-CN" altLang="en-US" sz="2000" dirty="0">
                <a:latin typeface="+mn-ea"/>
              </a:rPr>
              <a:t>为了节省带宽，在</a:t>
            </a:r>
            <a:r>
              <a:rPr lang="en-US" altLang="zh-CN" sz="2000" dirty="0">
                <a:latin typeface="+mn-ea"/>
              </a:rPr>
              <a:t>NRZ</a:t>
            </a:r>
            <a:r>
              <a:rPr lang="zh-CN" altLang="en-US" sz="2000" dirty="0">
                <a:latin typeface="+mn-ea"/>
              </a:rPr>
              <a:t>基础上改进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定义</a:t>
            </a:r>
            <a:r>
              <a:rPr lang="zh-CN" altLang="en-US" sz="2000" dirty="0">
                <a:latin typeface="+mn-ea"/>
              </a:rPr>
              <a:t>为有跳变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无</a:t>
            </a:r>
            <a:r>
              <a:rPr lang="zh-CN" altLang="en-US" sz="2000" dirty="0">
                <a:latin typeface="+mn-ea"/>
              </a:rPr>
              <a:t>跳变，解决了长串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传输的</a:t>
            </a:r>
            <a:r>
              <a:rPr lang="zh-CN" altLang="en-US" sz="2000" dirty="0" smtClean="0">
                <a:latin typeface="+mn-ea"/>
              </a:rPr>
              <a:t>问题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、曼彻斯特编码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zh-CN" altLang="en-US" sz="2000" dirty="0" smtClean="0">
                <a:latin typeface="+mn-ea"/>
              </a:rPr>
              <a:t>在每个比特间隙中间引入跳变来表示不同的比特和同步信息。一个高电平到低电平的跳变代表比特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，一个低电平到高电平的跳变代表比特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、差分曼彻斯特编码：</a:t>
            </a:r>
            <a:r>
              <a:rPr lang="zh-CN" altLang="en-US" sz="2000" dirty="0" smtClean="0">
                <a:latin typeface="+mn-ea"/>
              </a:rPr>
              <a:t>比特间隙中间的跳变用于携带同步信息。每个比特间隙的开始位置有跳变代表比特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，没有跳变代表比特</a:t>
            </a:r>
            <a:r>
              <a:rPr lang="en-US" altLang="zh-CN" sz="2000" dirty="0" smtClean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b="1" dirty="0">
              <a:latin typeface="+mn-ea"/>
            </a:endParaRPr>
          </a:p>
        </p:txBody>
      </p:sp>
      <p:cxnSp>
        <p:nvCxnSpPr>
          <p:cNvPr id="41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基带传输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14</a:t>
            </a:fld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012888" y="1715561"/>
            <a:ext cx="8763632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207568" y="404664"/>
            <a:ext cx="0" cy="22323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98731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985536" y="55981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984432" y="55981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07568" y="855051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193683" y="856287"/>
            <a:ext cx="6059" cy="175228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142473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21439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45774" y="855051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89738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14073" y="2583243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058037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082372" y="2583243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21597" y="54934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058289" y="2583243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006750" y="855051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990148" y="2583243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415480" y="44624"/>
            <a:ext cx="803425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振幅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7866" y="1122111"/>
            <a:ext cx="1731564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非归零编码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24840" y="201918"/>
            <a:ext cx="74472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1            0           1          0           0          0            1           0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145774" y="855051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129518" y="855051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23983" y="855051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88677" y="855051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340128" y="1122111"/>
            <a:ext cx="880369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015096" y="4438587"/>
            <a:ext cx="8763632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09776" y="3279862"/>
            <a:ext cx="0" cy="22323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185441" y="326730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5089" y="3349791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9986640" y="327778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2209776" y="3578077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142026" y="3349791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120992" y="3349791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116986" y="5316706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096000" y="3349791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116281" y="5314595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060245" y="3421799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084580" y="5314595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023805" y="335699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044999" y="5314595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008958" y="3588514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992356" y="3588514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60074" y="3845137"/>
            <a:ext cx="17315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非归零逆转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156567" y="3588514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147474" y="3578077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029332" y="3562579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0342336" y="3840076"/>
            <a:ext cx="880369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2212917" y="3591355"/>
            <a:ext cx="3146156" cy="1240673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4132485" y="4190345"/>
            <a:ext cx="1672593" cy="817905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491474" y="4210841"/>
            <a:ext cx="1474375" cy="73015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5283948" y="3266034"/>
            <a:ext cx="1931858" cy="949173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400121" y="3438184"/>
            <a:ext cx="1694695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下一个比特为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发生电平跳变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3215680" y="2583243"/>
            <a:ext cx="926346" cy="832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211628" y="3573016"/>
            <a:ext cx="0" cy="1742454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2501309-BCF2-405B-AF69-CE01CCBB2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1441" y="361170"/>
            <a:ext cx="5829300" cy="638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曼切斯特编码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Manchester encoding</a:t>
            </a:r>
            <a:r>
              <a:rPr lang="zh-CN" altLang="en-US" sz="2400" dirty="0">
                <a:ea typeface="楷体_GB2312" pitchFamily="49" charset="-122"/>
              </a:rPr>
              <a:t>）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7AFDA4B-3561-45C6-945F-5F22E4ED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138325"/>
            <a:ext cx="2977958" cy="87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9900FF"/>
                </a:solidFill>
              </a:rPr>
              <a:t>bit</a:t>
            </a:r>
            <a:r>
              <a:rPr lang="zh-CN" altLang="en-US" sz="1800" b="1" dirty="0" smtClean="0">
                <a:solidFill>
                  <a:srgbClr val="9900FF"/>
                </a:solidFill>
              </a:rPr>
              <a:t>中间有信号低</a:t>
            </a:r>
            <a:r>
              <a:rPr lang="en-US" altLang="zh-CN" sz="1800" b="1" dirty="0" smtClean="0">
                <a:solidFill>
                  <a:srgbClr val="9900FF"/>
                </a:solidFill>
              </a:rPr>
              <a:t>-</a:t>
            </a:r>
            <a:r>
              <a:rPr lang="zh-CN" altLang="en-US" sz="1800" b="1" dirty="0" smtClean="0">
                <a:solidFill>
                  <a:srgbClr val="9900FF"/>
                </a:solidFill>
              </a:rPr>
              <a:t>高跳变</a:t>
            </a:r>
            <a:endParaRPr lang="en-US" altLang="zh-CN" sz="1800" b="1" dirty="0">
              <a:solidFill>
                <a:srgbClr val="9900FF"/>
              </a:solidFill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xmlns="" id="{E5D79018-186C-482E-B014-99FE9A74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057195"/>
            <a:ext cx="2977959" cy="1888647"/>
          </a:xfrm>
          <a:prstGeom prst="rect">
            <a:avLst/>
          </a:prstGeom>
          <a:noFill/>
          <a:ln w="63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31953ED-A026-461D-ABD3-D68DA5A41321}"/>
              </a:ext>
            </a:extLst>
          </p:cNvPr>
          <p:cNvGrpSpPr/>
          <p:nvPr/>
        </p:nvGrpSpPr>
        <p:grpSpPr>
          <a:xfrm>
            <a:off x="6566279" y="1110151"/>
            <a:ext cx="2805113" cy="1697321"/>
            <a:chOff x="6816919" y="1133871"/>
            <a:chExt cx="2805113" cy="1697321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xmlns="" id="{27FB39B8-07E6-43E4-80B5-DA7F700FC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4826" y="1800117"/>
              <a:ext cx="1019178" cy="1004889"/>
              <a:chOff x="3518" y="2433"/>
              <a:chExt cx="856" cy="844"/>
            </a:xfrm>
          </p:grpSpPr>
          <p:grpSp>
            <p:nvGrpSpPr>
              <p:cNvPr id="20" name="Group 14">
                <a:extLst>
                  <a:ext uri="{FF2B5EF4-FFF2-40B4-BE49-F238E27FC236}">
                    <a16:creationId xmlns:a16="http://schemas.microsoft.com/office/drawing/2014/main" xmlns="" id="{7FAF19E2-266D-45C6-A134-613B44A3A5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491"/>
                <a:ext cx="856" cy="786"/>
                <a:chOff x="3518" y="2477"/>
                <a:chExt cx="856" cy="1196"/>
              </a:xfrm>
            </p:grpSpPr>
            <p:sp>
              <p:nvSpPr>
                <p:cNvPr id="22" name="Line 15">
                  <a:extLst>
                    <a:ext uri="{FF2B5EF4-FFF2-40B4-BE49-F238E27FC236}">
                      <a16:creationId xmlns:a16="http://schemas.microsoft.com/office/drawing/2014/main" xmlns="" id="{725C74CA-A981-4969-8598-91EBB6990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8" y="2568"/>
                  <a:ext cx="0" cy="108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23" name="Line 16">
                  <a:extLst>
                    <a:ext uri="{FF2B5EF4-FFF2-40B4-BE49-F238E27FC236}">
                      <a16:creationId xmlns:a16="http://schemas.microsoft.com/office/drawing/2014/main" xmlns="" id="{859F79C0-D76D-4F3F-BC28-F85178DA4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5" y="2477"/>
                  <a:ext cx="0" cy="119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24" name="Group 17">
                  <a:extLst>
                    <a:ext uri="{FF2B5EF4-FFF2-40B4-BE49-F238E27FC236}">
                      <a16:creationId xmlns:a16="http://schemas.microsoft.com/office/drawing/2014/main" xmlns="" id="{BAC75C18-C2DD-43D0-B5A1-96F0B0365C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538" y="2932"/>
                  <a:ext cx="836" cy="611"/>
                  <a:chOff x="3246" y="9855"/>
                  <a:chExt cx="661" cy="640"/>
                </a:xfrm>
              </p:grpSpPr>
              <p:sp>
                <p:nvSpPr>
                  <p:cNvPr id="25" name="Line 18">
                    <a:extLst>
                      <a:ext uri="{FF2B5EF4-FFF2-40B4-BE49-F238E27FC236}">
                        <a16:creationId xmlns:a16="http://schemas.microsoft.com/office/drawing/2014/main" xmlns="" id="{346C2BED-94F0-4254-8CDA-F402EA9B2A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6" y="10495"/>
                    <a:ext cx="33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6" name="Line 19">
                    <a:extLst>
                      <a:ext uri="{FF2B5EF4-FFF2-40B4-BE49-F238E27FC236}">
                        <a16:creationId xmlns:a16="http://schemas.microsoft.com/office/drawing/2014/main" xmlns="" id="{9535B1DB-95D4-4F19-8590-89EE038BD1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9" y="9855"/>
                    <a:ext cx="2" cy="6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7" name="Line 20">
                    <a:extLst>
                      <a:ext uri="{FF2B5EF4-FFF2-40B4-BE49-F238E27FC236}">
                        <a16:creationId xmlns:a16="http://schemas.microsoft.com/office/drawing/2014/main" xmlns="" id="{D5CE0AF4-26FD-4095-8FE5-C2B33D642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73" y="9855"/>
                    <a:ext cx="33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xmlns="" id="{C0B08CAF-1D8C-4C1D-9914-7E327BE87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" y="2433"/>
                <a:ext cx="305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+mn-ea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xmlns="" id="{4FC9908E-510E-435A-AD16-3EBB9C908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920" y="1305318"/>
              <a:ext cx="2805112" cy="820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43000" indent="-473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5621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81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4003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8575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3147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719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2291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80000"/>
              </a:pPr>
              <a:r>
                <a:rPr lang="en-US" altLang="zh-CN" sz="1800" dirty="0">
                  <a:solidFill>
                    <a:srgbClr val="9900FF"/>
                  </a:solidFill>
                  <a:latin typeface="+mn-ea"/>
                  <a:ea typeface="+mn-ea"/>
                </a:rPr>
                <a:t>bit</a:t>
              </a:r>
              <a:r>
                <a:rPr lang="zh-CN" altLang="en-US" sz="1800" dirty="0">
                  <a:solidFill>
                    <a:srgbClr val="9900FF"/>
                  </a:solidFill>
                  <a:latin typeface="+mn-ea"/>
                  <a:ea typeface="+mn-ea"/>
                </a:rPr>
                <a:t>中间有信号高</a:t>
              </a:r>
              <a:r>
                <a:rPr lang="en-US" altLang="zh-CN" sz="1800" dirty="0">
                  <a:solidFill>
                    <a:srgbClr val="9900FF"/>
                  </a:solidFill>
                  <a:latin typeface="+mn-ea"/>
                  <a:ea typeface="+mn-ea"/>
                </a:rPr>
                <a:t>-</a:t>
              </a:r>
              <a:r>
                <a:rPr lang="zh-CN" altLang="en-US" sz="1800" dirty="0">
                  <a:solidFill>
                    <a:srgbClr val="9900FF"/>
                  </a:solidFill>
                  <a:latin typeface="+mn-ea"/>
                  <a:ea typeface="+mn-ea"/>
                </a:rPr>
                <a:t>低跳</a:t>
              </a:r>
              <a:r>
                <a:rPr lang="zh-CN" altLang="en-US" sz="1800" dirty="0" smtClean="0">
                  <a:solidFill>
                    <a:srgbClr val="9900FF"/>
                  </a:solidFill>
                  <a:latin typeface="+mn-ea"/>
                  <a:ea typeface="+mn-ea"/>
                </a:rPr>
                <a:t>变</a:t>
              </a:r>
              <a:endParaRPr lang="en-US" altLang="zh-CN" sz="1800" dirty="0">
                <a:solidFill>
                  <a:srgbClr val="9900FF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xmlns="" id="{49CC7ED2-D07F-459E-8EF2-FE2D1547D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919" y="1133871"/>
              <a:ext cx="2805113" cy="1697321"/>
            </a:xfrm>
            <a:prstGeom prst="rect">
              <a:avLst/>
            </a:prstGeom>
            <a:noFill/>
            <a:ln w="63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94" name="Line 15">
            <a:extLst>
              <a:ext uri="{FF2B5EF4-FFF2-40B4-BE49-F238E27FC236}">
                <a16:creationId xmlns:a16="http://schemas.microsoft.com/office/drawing/2014/main" xmlns="" id="{725C74CA-A981-4969-8598-91EBB6990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600" y="1844641"/>
            <a:ext cx="0" cy="85054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xmlns="" id="{859F79C0-D76D-4F3F-BC28-F85178DA4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4062" y="1773436"/>
            <a:ext cx="0" cy="93583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6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5802" y="2129459"/>
            <a:ext cx="3012" cy="47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7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600" y="2607547"/>
            <a:ext cx="50295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8" name="Text Box 21">
            <a:extLst>
              <a:ext uri="{FF2B5EF4-FFF2-40B4-BE49-F238E27FC236}">
                <a16:creationId xmlns:a16="http://schemas.microsoft.com/office/drawing/2014/main" xmlns="" id="{C0B08CAF-1D8C-4C1D-9914-7E327BE8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297" y="1610609"/>
            <a:ext cx="36314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8553" y="2101939"/>
            <a:ext cx="50295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2012888" y="4667889"/>
            <a:ext cx="8763632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207568" y="3356992"/>
            <a:ext cx="0" cy="22323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642028" y="5303899"/>
            <a:ext cx="98192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5570891" y="5302248"/>
            <a:ext cx="525626" cy="16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415480" y="2996952"/>
            <a:ext cx="803425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振幅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65466" y="4074439"/>
            <a:ext cx="2040943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曼切斯特</a:t>
            </a:r>
            <a:r>
              <a:rPr lang="zh-CN" altLang="en-US" dirty="0" smtClean="0"/>
              <a:t>编码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340128" y="4074439"/>
            <a:ext cx="880369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时间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2718891" y="4007317"/>
            <a:ext cx="926346" cy="832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185441" y="3416446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8985089" y="349386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986640" y="3426921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142026" y="349386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120992" y="3493868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91946" y="3416446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060245" y="3416446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23805" y="3501069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782" y="4621184"/>
            <a:ext cx="4304" cy="697705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8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7568" y="5303899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1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2178" y="4027040"/>
            <a:ext cx="4304" cy="634277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3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2028" y="4626470"/>
            <a:ext cx="4304" cy="697705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4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424" y="4009053"/>
            <a:ext cx="4304" cy="634277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445133" y="3381868"/>
            <a:ext cx="74472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1            0           1          0           0          0            1           0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86993" y="4007317"/>
            <a:ext cx="1018981" cy="832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832" y="4024175"/>
            <a:ext cx="4304" cy="634277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1" name="Line 19">
            <a:extLst>
              <a:ext uri="{FF2B5EF4-FFF2-40B4-BE49-F238E27FC236}">
                <a16:creationId xmlns:a16="http://schemas.microsoft.com/office/drawing/2014/main" xmlns="" id="{9535B1DB-95D4-4F19-8590-89EE038BD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832" y="4653197"/>
            <a:ext cx="4304" cy="634277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6549840" y="5294081"/>
            <a:ext cx="510405" cy="981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7538902" y="5303899"/>
            <a:ext cx="55427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032104" y="4007317"/>
            <a:ext cx="55427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086578" y="4007317"/>
            <a:ext cx="50755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9463859" y="5303899"/>
            <a:ext cx="892661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4153" y="5309071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4606871" y="4024175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6081527" y="4011480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6570915" y="4016757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8504516" y="4004062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8488486" y="4007317"/>
            <a:ext cx="1018981" cy="832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9472599" y="4007950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7556396" y="4024175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7060245" y="4024175"/>
            <a:ext cx="0" cy="1300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16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06718" y="2122733"/>
            <a:ext cx="8763632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801398" y="811836"/>
            <a:ext cx="0" cy="22323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231568" y="2775172"/>
            <a:ext cx="1024257" cy="37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60606" y="451796"/>
            <a:ext cx="70083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振幅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66" y="1497516"/>
            <a:ext cx="1733167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曼切斯特</a:t>
            </a:r>
            <a:r>
              <a:rPr lang="zh-CN" altLang="en-US" sz="2000" dirty="0" smtClean="0"/>
              <a:t>编码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59360" y="1418699"/>
            <a:ext cx="76495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时间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79271" y="871290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578919" y="94871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80470" y="881765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35856" y="94871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14822" y="94871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85776" y="871290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54075" y="871290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17635" y="955913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1398" y="2778905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8963" y="836712"/>
            <a:ext cx="74472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1            0           1          0           0          0            1           0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168085" y="2777254"/>
            <a:ext cx="484887" cy="16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147722" y="2778905"/>
            <a:ext cx="55427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657285" y="1510782"/>
            <a:ext cx="522921" cy="712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681723" y="1510782"/>
            <a:ext cx="467233" cy="470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9058363" y="2775172"/>
            <a:ext cx="519372" cy="37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067914" y="1496733"/>
            <a:ext cx="1016125" cy="228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983" y="2778905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26602" y="4465663"/>
            <a:ext cx="1733167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差分曼切斯特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023822" y="4525955"/>
            <a:ext cx="76495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时间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8810" y="2794487"/>
            <a:ext cx="492914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1603983" y="5094815"/>
            <a:ext cx="8763632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1798663" y="3783918"/>
            <a:ext cx="0" cy="22323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73262" y="5738908"/>
            <a:ext cx="507472" cy="18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1057871" y="3423878"/>
            <a:ext cx="700833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振幅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V="1">
            <a:off x="2291252" y="4487016"/>
            <a:ext cx="483911" cy="24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2776536" y="384337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9577735" y="3853847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683041" y="384337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6651340" y="384337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8663" y="5738907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36228" y="3808794"/>
            <a:ext cx="74472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1            0           1          0           0          0            1           0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V="1">
            <a:off x="4213092" y="5738079"/>
            <a:ext cx="514932" cy="1290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165350" y="5737256"/>
            <a:ext cx="484887" cy="16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129997" y="5738907"/>
            <a:ext cx="55427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5681977" y="4487016"/>
            <a:ext cx="517549" cy="322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8560867" y="5738907"/>
            <a:ext cx="503884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258" y="5738907"/>
            <a:ext cx="477161" cy="1852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8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7329" y="4487016"/>
            <a:ext cx="502953" cy="0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10" name="直接连接符 209"/>
          <p:cNvCxnSpPr/>
          <p:nvPr/>
        </p:nvCxnSpPr>
        <p:spPr>
          <a:xfrm>
            <a:off x="3738618" y="3853847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flipV="1">
            <a:off x="3271232" y="4487016"/>
            <a:ext cx="959346" cy="82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4728045" y="3853847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 flipV="1">
            <a:off x="5198859" y="5738079"/>
            <a:ext cx="492295" cy="82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7620397" y="3763459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8572372" y="3717032"/>
            <a:ext cx="0" cy="24554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14">
            <a:extLst>
              <a:ext uri="{FF2B5EF4-FFF2-40B4-BE49-F238E27FC236}">
                <a16:creationId xmlns:a16="http://schemas.microsoft.com/office/drawing/2014/main" xmlns="" id="{7FAF19E2-266D-45C6-A134-613B44A3A5C0}"/>
              </a:ext>
            </a:extLst>
          </p:cNvPr>
          <p:cNvGrpSpPr>
            <a:grpSpLocks/>
          </p:cNvGrpSpPr>
          <p:nvPr/>
        </p:nvGrpSpPr>
        <p:grpSpPr bwMode="auto">
          <a:xfrm>
            <a:off x="3665184" y="155964"/>
            <a:ext cx="570545" cy="752756"/>
            <a:chOff x="3518" y="2477"/>
            <a:chExt cx="856" cy="1196"/>
          </a:xfrm>
        </p:grpSpPr>
        <p:sp>
          <p:nvSpPr>
            <p:cNvPr id="242" name="Line 15">
              <a:extLst>
                <a:ext uri="{FF2B5EF4-FFF2-40B4-BE49-F238E27FC236}">
                  <a16:creationId xmlns:a16="http://schemas.microsoft.com/office/drawing/2014/main" xmlns="" id="{725C74CA-A981-4969-8598-91EBB6990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568"/>
              <a:ext cx="0" cy="10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43" name="Line 16">
              <a:extLst>
                <a:ext uri="{FF2B5EF4-FFF2-40B4-BE49-F238E27FC236}">
                  <a16:creationId xmlns:a16="http://schemas.microsoft.com/office/drawing/2014/main" xmlns="" id="{859F79C0-D76D-4F3F-BC28-F85178DA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2477"/>
              <a:ext cx="0" cy="11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44" name="Group 17">
              <a:extLst>
                <a:ext uri="{FF2B5EF4-FFF2-40B4-BE49-F238E27FC236}">
                  <a16:creationId xmlns:a16="http://schemas.microsoft.com/office/drawing/2014/main" xmlns="" id="{BAC75C18-C2DD-43D0-B5A1-96F0B0365C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38" y="2932"/>
              <a:ext cx="836" cy="611"/>
              <a:chOff x="3246" y="9855"/>
              <a:chExt cx="661" cy="640"/>
            </a:xfrm>
          </p:grpSpPr>
          <p:sp>
            <p:nvSpPr>
              <p:cNvPr id="245" name="Line 18">
                <a:extLst>
                  <a:ext uri="{FF2B5EF4-FFF2-40B4-BE49-F238E27FC236}">
                    <a16:creationId xmlns:a16="http://schemas.microsoft.com/office/drawing/2014/main" xmlns="" id="{346C2BED-94F0-4254-8CDA-F402EA9B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0495"/>
                <a:ext cx="3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46" name="Line 19">
                <a:extLst>
                  <a:ext uri="{FF2B5EF4-FFF2-40B4-BE49-F238E27FC236}">
                    <a16:creationId xmlns:a16="http://schemas.microsoft.com/office/drawing/2014/main" xmlns="" id="{9535B1DB-95D4-4F19-8590-89EE038BD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9855"/>
                <a:ext cx="2" cy="6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47" name="Line 20">
                <a:extLst>
                  <a:ext uri="{FF2B5EF4-FFF2-40B4-BE49-F238E27FC236}">
                    <a16:creationId xmlns:a16="http://schemas.microsoft.com/office/drawing/2014/main" xmlns="" id="{D5CE0AF4-26FD-4095-8FE5-C2B33D642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9855"/>
                <a:ext cx="3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41" name="Text Box 21">
            <a:extLst>
              <a:ext uri="{FF2B5EF4-FFF2-40B4-BE49-F238E27FC236}">
                <a16:creationId xmlns:a16="http://schemas.microsoft.com/office/drawing/2014/main" xmlns="" id="{C0B08CAF-1D8C-4C1D-9914-7E327BE8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74" y="67316"/>
            <a:ext cx="203290" cy="3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0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66" name="组合 265"/>
          <p:cNvGrpSpPr/>
          <p:nvPr/>
        </p:nvGrpSpPr>
        <p:grpSpPr>
          <a:xfrm>
            <a:off x="5046092" y="145831"/>
            <a:ext cx="522838" cy="762889"/>
            <a:chOff x="5046092" y="-74319"/>
            <a:chExt cx="626386" cy="906215"/>
          </a:xfrm>
        </p:grpSpPr>
        <p:sp>
          <p:nvSpPr>
            <p:cNvPr id="248" name="Line 15">
              <a:extLst>
                <a:ext uri="{FF2B5EF4-FFF2-40B4-BE49-F238E27FC236}">
                  <a16:creationId xmlns:a16="http://schemas.microsoft.com/office/drawing/2014/main" xmlns="" id="{725C74CA-A981-4969-8598-91EBB6990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6092" y="66493"/>
              <a:ext cx="0" cy="7535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49" name="Line 16">
              <a:extLst>
                <a:ext uri="{FF2B5EF4-FFF2-40B4-BE49-F238E27FC236}">
                  <a16:creationId xmlns:a16="http://schemas.microsoft.com/office/drawing/2014/main" xmlns="" id="{859F79C0-D76D-4F3F-BC28-F85178DA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2478" y="2791"/>
              <a:ext cx="0" cy="8291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50" name="Line 19">
              <a:extLst>
                <a:ext uri="{FF2B5EF4-FFF2-40B4-BE49-F238E27FC236}">
                  <a16:creationId xmlns:a16="http://schemas.microsoft.com/office/drawing/2014/main" xmlns="" id="{9535B1DB-95D4-4F19-8590-89EE038BD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4390" y="329320"/>
              <a:ext cx="1863" cy="465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51" name="Line 20">
              <a:extLst>
                <a:ext uri="{FF2B5EF4-FFF2-40B4-BE49-F238E27FC236}">
                  <a16:creationId xmlns:a16="http://schemas.microsoft.com/office/drawing/2014/main" xmlns="" id="{D5CE0AF4-26FD-4095-8FE5-C2B33D642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6092" y="774062"/>
              <a:ext cx="311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52" name="Line 20">
              <a:extLst>
                <a:ext uri="{FF2B5EF4-FFF2-40B4-BE49-F238E27FC236}">
                  <a16:creationId xmlns:a16="http://schemas.microsoft.com/office/drawing/2014/main" xmlns="" id="{D5CE0AF4-26FD-4095-8FE5-C2B33D642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7142" y="322978"/>
              <a:ext cx="311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53" name="Text Box 21">
              <a:extLst>
                <a:ext uri="{FF2B5EF4-FFF2-40B4-BE49-F238E27FC236}">
                  <a16:creationId xmlns:a16="http://schemas.microsoft.com/office/drawing/2014/main" xmlns="" id="{C0B08CAF-1D8C-4C1D-9914-7E327BE87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564" y="-74319"/>
              <a:ext cx="224584" cy="379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+mn-ea"/>
                </a:rPr>
                <a:t>1</a:t>
              </a:r>
              <a:endParaRPr lang="en-US" altLang="zh-CN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269" name="直接箭头连接符 268"/>
          <p:cNvCxnSpPr>
            <a:stCxn id="272" idx="2"/>
          </p:cNvCxnSpPr>
          <p:nvPr/>
        </p:nvCxnSpPr>
        <p:spPr>
          <a:xfrm flipH="1">
            <a:off x="2776701" y="3321391"/>
            <a:ext cx="2582536" cy="172110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flipH="1">
            <a:off x="4687505" y="3594158"/>
            <a:ext cx="1211713" cy="14985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72" idx="4"/>
          </p:cNvCxnSpPr>
          <p:nvPr/>
        </p:nvCxnSpPr>
        <p:spPr>
          <a:xfrm flipH="1">
            <a:off x="5724818" y="3795977"/>
            <a:ext cx="600348" cy="131878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椭圆 271"/>
          <p:cNvSpPr/>
          <p:nvPr/>
        </p:nvSpPr>
        <p:spPr>
          <a:xfrm>
            <a:off x="5359237" y="2846804"/>
            <a:ext cx="1931858" cy="949173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5444837" y="2921327"/>
            <a:ext cx="1694695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下一个比特为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发生电平跳变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8" name="直接箭头连接符 277"/>
          <p:cNvCxnSpPr>
            <a:stCxn id="272" idx="5"/>
          </p:cNvCxnSpPr>
          <p:nvPr/>
        </p:nvCxnSpPr>
        <p:spPr>
          <a:xfrm flipH="1">
            <a:off x="6660193" y="3656974"/>
            <a:ext cx="347988" cy="14096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7167357" y="3373412"/>
            <a:ext cx="1405015" cy="17955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endCxn id="22" idx="1"/>
          </p:cNvCxnSpPr>
          <p:nvPr/>
        </p:nvCxnSpPr>
        <p:spPr>
          <a:xfrm>
            <a:off x="2294566" y="1519199"/>
            <a:ext cx="9785" cy="12597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9966" y="1514677"/>
            <a:ext cx="967742" cy="6543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 flipH="1">
            <a:off x="3251366" y="1504391"/>
            <a:ext cx="6342" cy="129164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4240835" y="1519580"/>
            <a:ext cx="0" cy="123668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Line 20">
            <a:extLst>
              <a:ext uri="{FF2B5EF4-FFF2-40B4-BE49-F238E27FC236}">
                <a16:creationId xmlns:a16="http://schemas.microsoft.com/office/drawing/2014/main" xmlns="" id="{D5CE0AF4-26FD-4095-8FE5-C2B33D642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264" y="1514677"/>
            <a:ext cx="967742" cy="6543"/>
          </a:xfrm>
          <a:prstGeom prst="line">
            <a:avLst/>
          </a:prstGeom>
          <a:ln w="41275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kumimoji="1" lang="zh-CN" altLang="en-US" sz="21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7" name="直接连接符 296"/>
          <p:cNvCxnSpPr>
            <a:endCxn id="167" idx="0"/>
          </p:cNvCxnSpPr>
          <p:nvPr/>
        </p:nvCxnSpPr>
        <p:spPr>
          <a:xfrm flipH="1">
            <a:off x="5188810" y="1508286"/>
            <a:ext cx="19198" cy="128620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endCxn id="167" idx="1"/>
          </p:cNvCxnSpPr>
          <p:nvPr/>
        </p:nvCxnSpPr>
        <p:spPr>
          <a:xfrm>
            <a:off x="5680835" y="1548215"/>
            <a:ext cx="889" cy="124627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>
            <a:off x="6150360" y="1511539"/>
            <a:ext cx="14990" cy="128449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 flipH="1">
            <a:off x="6638189" y="1526529"/>
            <a:ext cx="11652" cy="12695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 flipH="1">
            <a:off x="7160933" y="1526512"/>
            <a:ext cx="6424" cy="126952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endCxn id="48" idx="1"/>
          </p:cNvCxnSpPr>
          <p:nvPr/>
        </p:nvCxnSpPr>
        <p:spPr>
          <a:xfrm>
            <a:off x="8084559" y="1510782"/>
            <a:ext cx="16377" cy="126812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/>
          <p:nvPr/>
        </p:nvCxnSpPr>
        <p:spPr>
          <a:xfrm flipH="1">
            <a:off x="9058363" y="1510782"/>
            <a:ext cx="9300" cy="128525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 flipH="1">
            <a:off x="4714822" y="4463377"/>
            <a:ext cx="2663" cy="130030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endCxn id="179" idx="1"/>
          </p:cNvCxnSpPr>
          <p:nvPr/>
        </p:nvCxnSpPr>
        <p:spPr>
          <a:xfrm>
            <a:off x="2301616" y="4468400"/>
            <a:ext cx="0" cy="127050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2768642" y="4469882"/>
            <a:ext cx="0" cy="126677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3266861" y="4484872"/>
            <a:ext cx="0" cy="126677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 flipH="1">
            <a:off x="4206515" y="4465836"/>
            <a:ext cx="8827" cy="129784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 flipH="1">
            <a:off x="6651261" y="4484872"/>
            <a:ext cx="6024" cy="12582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5200637" y="4476387"/>
            <a:ext cx="0" cy="126677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7116985" y="4487016"/>
            <a:ext cx="6465" cy="127666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5666361" y="4474124"/>
            <a:ext cx="0" cy="126677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8052924" y="4465639"/>
            <a:ext cx="4495" cy="129011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72686" y="4484872"/>
            <a:ext cx="0" cy="126677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 flipH="1">
            <a:off x="9058363" y="4463377"/>
            <a:ext cx="21378" cy="12773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H="1">
            <a:off x="8560867" y="4473986"/>
            <a:ext cx="12331" cy="12776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 flipV="1">
            <a:off x="6640966" y="4479140"/>
            <a:ext cx="483911" cy="24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 flipV="1">
            <a:off x="8057419" y="4487337"/>
            <a:ext cx="483911" cy="24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/>
        </p:nvCxnSpPr>
        <p:spPr>
          <a:xfrm flipV="1">
            <a:off x="9093824" y="4487337"/>
            <a:ext cx="483911" cy="24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r="1835" b="3508"/>
          <a:stretch/>
        </p:blipFill>
        <p:spPr>
          <a:xfrm>
            <a:off x="263351" y="404664"/>
            <a:ext cx="11305257" cy="3960440"/>
          </a:xfrm>
          <a:prstGeom prst="rect">
            <a:avLst/>
          </a:prstGeom>
        </p:spPr>
      </p:pic>
      <p:grpSp>
        <p:nvGrpSpPr>
          <p:cNvPr id="6" name="Group 14">
            <a:extLst>
              <a:ext uri="{FF2B5EF4-FFF2-40B4-BE49-F238E27FC236}">
                <a16:creationId xmlns:a16="http://schemas.microsoft.com/office/drawing/2014/main" xmlns="" id="{7FAF19E2-266D-45C6-A134-613B44A3A5C0}"/>
              </a:ext>
            </a:extLst>
          </p:cNvPr>
          <p:cNvGrpSpPr>
            <a:grpSpLocks/>
          </p:cNvGrpSpPr>
          <p:nvPr/>
        </p:nvGrpSpPr>
        <p:grpSpPr bwMode="auto">
          <a:xfrm>
            <a:off x="3706980" y="4639008"/>
            <a:ext cx="570545" cy="752756"/>
            <a:chOff x="3518" y="2477"/>
            <a:chExt cx="856" cy="1196"/>
          </a:xfrm>
        </p:grpSpPr>
        <p:sp>
          <p:nvSpPr>
            <p:cNvPr id="7" name="Line 15">
              <a:extLst>
                <a:ext uri="{FF2B5EF4-FFF2-40B4-BE49-F238E27FC236}">
                  <a16:creationId xmlns:a16="http://schemas.microsoft.com/office/drawing/2014/main" xmlns="" id="{725C74CA-A981-4969-8598-91EBB6990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568"/>
              <a:ext cx="0" cy="10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xmlns="" id="{859F79C0-D76D-4F3F-BC28-F85178DA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5" y="2477"/>
              <a:ext cx="0" cy="11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xmlns="" id="{BAC75C18-C2DD-43D0-B5A1-96F0B0365C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38" y="2932"/>
              <a:ext cx="836" cy="611"/>
              <a:chOff x="3246" y="9855"/>
              <a:chExt cx="661" cy="640"/>
            </a:xfrm>
          </p:grpSpPr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xmlns="" id="{346C2BED-94F0-4254-8CDA-F402EA9B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0495"/>
                <a:ext cx="3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1" name="Line 19">
                <a:extLst>
                  <a:ext uri="{FF2B5EF4-FFF2-40B4-BE49-F238E27FC236}">
                    <a16:creationId xmlns:a16="http://schemas.microsoft.com/office/drawing/2014/main" xmlns="" id="{9535B1DB-95D4-4F19-8590-89EE038BD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9855"/>
                <a:ext cx="2" cy="6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2" name="Line 20">
                <a:extLst>
                  <a:ext uri="{FF2B5EF4-FFF2-40B4-BE49-F238E27FC236}">
                    <a16:creationId xmlns:a16="http://schemas.microsoft.com/office/drawing/2014/main" xmlns="" id="{D5CE0AF4-26FD-4095-8FE5-C2B33D642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9855"/>
                <a:ext cx="3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13" name="Text Box 21">
            <a:extLst>
              <a:ext uri="{FF2B5EF4-FFF2-40B4-BE49-F238E27FC236}">
                <a16:creationId xmlns:a16="http://schemas.microsoft.com/office/drawing/2014/main" xmlns="" id="{C0B08CAF-1D8C-4C1D-9914-7E327BE8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570" y="4550360"/>
            <a:ext cx="203290" cy="3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87888" y="4628875"/>
            <a:ext cx="522838" cy="762889"/>
            <a:chOff x="5046092" y="-74319"/>
            <a:chExt cx="626386" cy="906215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725C74CA-A981-4969-8598-91EBB6990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6092" y="66493"/>
              <a:ext cx="0" cy="7535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859F79C0-D76D-4F3F-BC28-F85178DA4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2478" y="2791"/>
              <a:ext cx="0" cy="8291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xmlns="" id="{9535B1DB-95D4-4F19-8590-89EE038BD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4390" y="329320"/>
              <a:ext cx="1863" cy="465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xmlns="" id="{D5CE0AF4-26FD-4095-8FE5-C2B33D642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6092" y="774062"/>
              <a:ext cx="311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xmlns="" id="{D5CE0AF4-26FD-4095-8FE5-C2B33D642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7142" y="322978"/>
              <a:ext cx="311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xmlns="" id="{C0B08CAF-1D8C-4C1D-9914-7E327BE87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564" y="-74319"/>
              <a:ext cx="224584" cy="379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000000"/>
                  </a:solidFill>
                  <a:latin typeface="+mn-ea"/>
                </a:rPr>
                <a:t>0</a:t>
              </a:r>
              <a:endParaRPr lang="en-US" altLang="zh-CN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18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多路复用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xmlns="" id="{A76B2616-166A-40D2-9920-00475249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052736"/>
            <a:ext cx="8507583" cy="53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9900FF"/>
                </a:solidFill>
                <a:latin typeface="+mn-ea"/>
              </a:rPr>
              <a:t>多路复用主要有以下几种：</a:t>
            </a:r>
          </a:p>
          <a:p>
            <a:pPr marL="0" indent="0">
              <a:lnSpc>
                <a:spcPct val="200000"/>
              </a:lnSpc>
            </a:pPr>
            <a:r>
              <a:rPr lang="zh-CN" altLang="en-US" b="1" dirty="0" smtClean="0">
                <a:latin typeface="+mn-ea"/>
              </a:rPr>
              <a:t>频分多路复用</a:t>
            </a:r>
            <a:r>
              <a:rPr lang="en-US" altLang="zh-CN" b="1" dirty="0" smtClean="0">
                <a:latin typeface="+mn-ea"/>
              </a:rPr>
              <a:t>FDM</a:t>
            </a:r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 smtClean="0">
                <a:latin typeface="+mn-ea"/>
              </a:rPr>
              <a:t>Frequency Division Multiplexing</a:t>
            </a:r>
            <a:r>
              <a:rPr lang="zh-CN" altLang="en-US" b="1" dirty="0" smtClean="0">
                <a:latin typeface="+mn-ea"/>
              </a:rPr>
              <a:t>）</a:t>
            </a:r>
          </a:p>
          <a:p>
            <a:pPr marL="0" indent="0">
              <a:lnSpc>
                <a:spcPct val="200000"/>
              </a:lnSpc>
            </a:pPr>
            <a:r>
              <a:rPr lang="zh-CN" altLang="en-US" b="1" dirty="0" smtClean="0">
                <a:latin typeface="+mn-ea"/>
              </a:rPr>
              <a:t>时分多路复用</a:t>
            </a:r>
            <a:r>
              <a:rPr lang="en-US" altLang="zh-CN" b="1" dirty="0" smtClean="0">
                <a:latin typeface="+mn-ea"/>
              </a:rPr>
              <a:t>TDM</a:t>
            </a:r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 smtClean="0">
                <a:latin typeface="+mn-ea"/>
              </a:rPr>
              <a:t>Time division Multiplexing</a:t>
            </a:r>
            <a:r>
              <a:rPr lang="zh-CN" altLang="en-US" b="1" dirty="0" smtClean="0">
                <a:latin typeface="+mn-ea"/>
              </a:rPr>
              <a:t>）</a:t>
            </a:r>
            <a:endParaRPr lang="en-US" altLang="zh-CN" b="1" dirty="0" smtClean="0">
              <a:latin typeface="+mn-ea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b="1" dirty="0" smtClean="0">
                <a:latin typeface="+mn-ea"/>
              </a:rPr>
              <a:t>波分多路复用</a:t>
            </a:r>
            <a:r>
              <a:rPr lang="en-US" altLang="zh-CN" b="1" dirty="0" smtClean="0">
                <a:latin typeface="+mn-ea"/>
              </a:rPr>
              <a:t>WDM (Wavelength Division Multiplexing) 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+mn-ea"/>
              </a:rPr>
              <a:t>码分多路复用</a:t>
            </a:r>
            <a:r>
              <a:rPr lang="en-US" altLang="zh-CN" b="1" dirty="0" smtClean="0">
                <a:latin typeface="+mn-ea"/>
              </a:rPr>
              <a:t>CDM  (Code Division Multiplexing)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+mn-ea"/>
              </a:rPr>
              <a:t> </a:t>
            </a:r>
            <a:endParaRPr lang="zh-CN" altLang="en-US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26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19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频分复用 </a:t>
            </a:r>
            <a:r>
              <a:rPr lang="en-US" altLang="zh-CN" dirty="0">
                <a:ea typeface="宋体" panose="02010600030101010101" pitchFamily="2" charset="-122"/>
              </a:rPr>
              <a:t>FDM(Frequency Division </a:t>
            </a:r>
            <a:r>
              <a:rPr lang="en-US" altLang="zh-CN" dirty="0" smtClean="0">
                <a:ea typeface="宋体" panose="02010600030101010101" pitchFamily="2" charset="-122"/>
              </a:rPr>
              <a:t>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9376" y="1268760"/>
            <a:ext cx="10513168" cy="292224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用户在分配到一定的频带后，在通信过程中自始至终都占用这个频带。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频分复用的所有用户在 </a:t>
            </a:r>
            <a:r>
              <a:rPr lang="zh-CN" altLang="en-US" sz="2600" dirty="0">
                <a:solidFill>
                  <a:srgbClr val="FF0000"/>
                </a:solidFill>
              </a:rPr>
              <a:t>同一时刻 </a:t>
            </a:r>
            <a:r>
              <a:rPr lang="zh-CN" altLang="en-US" sz="2600" dirty="0"/>
              <a:t>分别占用 </a:t>
            </a:r>
            <a:r>
              <a:rPr lang="zh-CN" altLang="en-US" sz="2600" dirty="0">
                <a:solidFill>
                  <a:srgbClr val="FF0000"/>
                </a:solidFill>
              </a:rPr>
              <a:t>不同带宽 </a:t>
            </a:r>
            <a:r>
              <a:rPr lang="zh-CN" altLang="en-US" sz="2600" dirty="0"/>
              <a:t>资源。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注意这里的“带宽”是频率带宽而不是数据的发送速率。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481F5FB7-53E0-4E57-ACC9-1EE5B92BADCE}"/>
              </a:ext>
            </a:extLst>
          </p:cNvPr>
          <p:cNvGrpSpPr>
            <a:grpSpLocks/>
          </p:cNvGrpSpPr>
          <p:nvPr/>
        </p:nvGrpSpPr>
        <p:grpSpPr bwMode="auto">
          <a:xfrm>
            <a:off x="3169190" y="3828479"/>
            <a:ext cx="5543550" cy="2984897"/>
            <a:chOff x="528" y="1189"/>
            <a:chExt cx="4656" cy="2507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xmlns="" id="{82765A52-795C-45A2-810D-458F29A23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423"/>
              <a:ext cx="450" cy="364"/>
              <a:chOff x="624" y="1423"/>
              <a:chExt cx="450" cy="364"/>
            </a:xfrm>
          </p:grpSpPr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xmlns="" id="{7AB2FAC3-8C0E-47B4-8511-3D8D80E05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423"/>
                <a:ext cx="225" cy="364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xmlns="" id="{A53893B5-C7B5-4730-9BAB-986C3C390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49" y="1423"/>
                <a:ext cx="225" cy="364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" name="Line 7">
              <a:extLst>
                <a:ext uri="{FF2B5EF4-FFF2-40B4-BE49-F238E27FC236}">
                  <a16:creationId xmlns:a16="http://schemas.microsoft.com/office/drawing/2014/main" xmlns="" id="{21F6DB29-79B0-4BFB-BA81-2249A3D19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" y="1195"/>
              <a:ext cx="0" cy="5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85BDB8D0-E8F9-40E7-B57D-D298683C8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" y="1787"/>
              <a:ext cx="5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xmlns="" id="{666FC064-01A4-4257-A1E2-2A89450E9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1200"/>
              <a:ext cx="56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rgbClr val="000000"/>
                  </a:solidFill>
                  <a:ea typeface="宋体" panose="02010600030101010101" pitchFamily="2" charset="-122"/>
                </a:rPr>
                <a:t>通道</a:t>
              </a: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F0223A0E-4820-4168-AFBF-D52E4AE8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0" y="1195"/>
              <a:ext cx="0" cy="21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xmlns="" id="{15C1B772-DE9A-4DDA-86E4-CFE259400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201"/>
              <a:ext cx="0" cy="21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xmlns="" id="{46D992F6-81B1-4D18-820B-D8634B45C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6" y="1193"/>
              <a:ext cx="0" cy="2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A3DCF2CE-9432-443F-A03B-0E49B048E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2" y="1189"/>
              <a:ext cx="0" cy="21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xmlns="" id="{6AFED2C3-94A1-4410-AA1F-0F85A63A4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5"/>
              <a:ext cx="0" cy="5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xmlns="" id="{37B7F0F1-FF6A-434E-A7FD-C535A529A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1787"/>
              <a:ext cx="161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xmlns="" id="{D91E15C4-DF20-4080-B733-CB7E87B53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9" y="1696"/>
              <a:ext cx="75" cy="18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xmlns="" id="{26416BE5-35CF-49F7-9C8E-F0CE49E8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" y="1696"/>
              <a:ext cx="75" cy="18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ED4983CF-6783-4F2C-9B11-AF28BD2FC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787"/>
              <a:ext cx="1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xmlns="" id="{D35368F3-CC3C-4603-9FE3-F6D7D24CB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1423"/>
              <a:ext cx="450" cy="364"/>
              <a:chOff x="1601" y="1423"/>
              <a:chExt cx="450" cy="364"/>
            </a:xfrm>
          </p:grpSpPr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xmlns="" id="{D8469F44-4261-42EA-BCA5-2E06EAF78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1423"/>
                <a:ext cx="225" cy="364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3" name="Freeform 21">
                <a:extLst>
                  <a:ext uri="{FF2B5EF4-FFF2-40B4-BE49-F238E27FC236}">
                    <a16:creationId xmlns:a16="http://schemas.microsoft.com/office/drawing/2014/main" xmlns="" id="{B80BBBD8-7E9D-4211-AB10-827D0380D3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6" y="1423"/>
                <a:ext cx="225" cy="364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xmlns="" id="{B0C98F68-D18F-4BD1-8912-A66719CCA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97"/>
              <a:ext cx="450" cy="365"/>
              <a:chOff x="3983" y="2024"/>
              <a:chExt cx="910" cy="570"/>
            </a:xfrm>
          </p:grpSpPr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xmlns="" id="{5C58D954-3014-4E66-85A5-878D13C7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xmlns="" id="{3033BF14-7A3C-426C-96C0-FB3F86D5B8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7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3" name="Line 25">
              <a:extLst>
                <a:ext uri="{FF2B5EF4-FFF2-40B4-BE49-F238E27FC236}">
                  <a16:creationId xmlns:a16="http://schemas.microsoft.com/office/drawing/2014/main" xmlns="" id="{3704EB48-4CE0-4FE8-AFC3-A23C6BDE4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969"/>
              <a:ext cx="0" cy="5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xmlns="" id="{6B4B6185-9377-4691-98C7-A253A1A32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64"/>
              <a:ext cx="5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xmlns="" id="{82D27796-C80D-43EF-BA78-5D8B0F12E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5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rgbClr val="000000"/>
                  </a:solidFill>
                  <a:ea typeface="宋体" panose="02010600030101010101" pitchFamily="2" charset="-122"/>
                </a:rPr>
                <a:t>通道</a:t>
              </a: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xmlns="" id="{2E49AB85-7857-4153-8752-5DAC82DCC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2561"/>
              <a:ext cx="161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27" name="Group 29">
              <a:extLst>
                <a:ext uri="{FF2B5EF4-FFF2-40B4-BE49-F238E27FC236}">
                  <a16:creationId xmlns:a16="http://schemas.microsoft.com/office/drawing/2014/main" xmlns="" id="{2308AD5F-0DE7-4E70-B4AC-5AB48E8BD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0" y="2195"/>
              <a:ext cx="450" cy="364"/>
              <a:chOff x="3983" y="2024"/>
              <a:chExt cx="910" cy="570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xmlns="" id="{2A6E9A1A-788A-4C21-8727-72806DD3A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Freeform 31">
                <a:extLst>
                  <a:ext uri="{FF2B5EF4-FFF2-40B4-BE49-F238E27FC236}">
                    <a16:creationId xmlns:a16="http://schemas.microsoft.com/office/drawing/2014/main" xmlns="" id="{DDE05CAC-D79D-4E83-8663-B98EE7AD82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7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xmlns="" id="{95CA1B57-1CBA-43DA-9C30-991A7CD3A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969"/>
              <a:ext cx="0" cy="5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xmlns="" id="{1C045D15-5FAB-40CA-8A5E-EE825FFC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1" y="2470"/>
              <a:ext cx="113" cy="182"/>
              <a:chOff x="3413" y="5748"/>
              <a:chExt cx="171" cy="228"/>
            </a:xfrm>
          </p:grpSpPr>
          <p:sp>
            <p:nvSpPr>
              <p:cNvPr id="66" name="Line 34">
                <a:extLst>
                  <a:ext uri="{FF2B5EF4-FFF2-40B4-BE49-F238E27FC236}">
                    <a16:creationId xmlns:a16="http://schemas.microsoft.com/office/drawing/2014/main" xmlns="" id="{67C467CB-4510-4C74-A73A-E6E0CE93C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0" y="5748"/>
                <a:ext cx="114" cy="22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Line 35">
                <a:extLst>
                  <a:ext uri="{FF2B5EF4-FFF2-40B4-BE49-F238E27FC236}">
                    <a16:creationId xmlns:a16="http://schemas.microsoft.com/office/drawing/2014/main" xmlns="" id="{9781FB2B-40E4-4DC4-A8EF-1D0274AB1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3" y="5748"/>
                <a:ext cx="114" cy="22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0" name="Line 36">
              <a:extLst>
                <a:ext uri="{FF2B5EF4-FFF2-40B4-BE49-F238E27FC236}">
                  <a16:creationId xmlns:a16="http://schemas.microsoft.com/office/drawing/2014/main" xmlns="" id="{5111F6EC-1956-46A2-B829-A32D8478B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561"/>
              <a:ext cx="1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AutoShape 37">
              <a:extLst>
                <a:ext uri="{FF2B5EF4-FFF2-40B4-BE49-F238E27FC236}">
                  <a16:creationId xmlns:a16="http://schemas.microsoft.com/office/drawing/2014/main" xmlns="" id="{E9EB0989-F014-40A9-B94E-DE5226C2C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1286"/>
              <a:ext cx="338" cy="2186"/>
            </a:xfrm>
            <a:prstGeom prst="rightBrace">
              <a:avLst>
                <a:gd name="adj1" fmla="val 53895"/>
                <a:gd name="adj2" fmla="val 500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2" name="Group 38">
              <a:extLst>
                <a:ext uri="{FF2B5EF4-FFF2-40B4-BE49-F238E27FC236}">
                  <a16:creationId xmlns:a16="http://schemas.microsoft.com/office/drawing/2014/main" xmlns="" id="{378063FB-B664-47E0-B8FA-E64DBFF77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2968"/>
              <a:ext cx="450" cy="364"/>
              <a:chOff x="3983" y="2024"/>
              <a:chExt cx="910" cy="570"/>
            </a:xfrm>
          </p:grpSpPr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xmlns="" id="{C490462B-2E5B-4064-9804-EF569BD8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xmlns="" id="{3D089AD8-1EFF-4279-955F-AA191663B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7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Line 41">
              <a:extLst>
                <a:ext uri="{FF2B5EF4-FFF2-40B4-BE49-F238E27FC236}">
                  <a16:creationId xmlns:a16="http://schemas.microsoft.com/office/drawing/2014/main" xmlns="" id="{D6EB4A20-1A91-4A67-A867-F949C37A3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3336"/>
              <a:ext cx="161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xmlns="" id="{DCAB84BF-74E3-4ADA-B434-7E19FBD43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44"/>
              <a:ext cx="0" cy="5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5" name="Group 43">
              <a:extLst>
                <a:ext uri="{FF2B5EF4-FFF2-40B4-BE49-F238E27FC236}">
                  <a16:creationId xmlns:a16="http://schemas.microsoft.com/office/drawing/2014/main" xmlns="" id="{B3D04F75-EF60-4550-8F91-A6D865B56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1" y="3245"/>
              <a:ext cx="113" cy="182"/>
              <a:chOff x="3413" y="5748"/>
              <a:chExt cx="171" cy="228"/>
            </a:xfrm>
          </p:grpSpPr>
          <p:sp>
            <p:nvSpPr>
              <p:cNvPr id="62" name="Line 44">
                <a:extLst>
                  <a:ext uri="{FF2B5EF4-FFF2-40B4-BE49-F238E27FC236}">
                    <a16:creationId xmlns:a16="http://schemas.microsoft.com/office/drawing/2014/main" xmlns="" id="{EB60FCCA-9B36-4B9A-9084-4BEC7A384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0" y="5748"/>
                <a:ext cx="114" cy="22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3" name="Line 45">
                <a:extLst>
                  <a:ext uri="{FF2B5EF4-FFF2-40B4-BE49-F238E27FC236}">
                    <a16:creationId xmlns:a16="http://schemas.microsoft.com/office/drawing/2014/main" xmlns="" id="{782EC715-615C-48F7-9A09-5DF99BA0B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3" y="5748"/>
                <a:ext cx="114" cy="22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" name="Line 46">
              <a:extLst>
                <a:ext uri="{FF2B5EF4-FFF2-40B4-BE49-F238E27FC236}">
                  <a16:creationId xmlns:a16="http://schemas.microsoft.com/office/drawing/2014/main" xmlns="" id="{A9F84F98-6DB9-4CD7-A0C8-0D74CC3CF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336"/>
              <a:ext cx="1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xmlns="" id="{641CAA4D-F8E5-4E28-8FDC-85A94B30C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13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di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60     64      68     72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xmlns="" id="{DF399D76-673C-499A-85E2-CCB8BDC51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72"/>
              <a:ext cx="90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频率（</a:t>
              </a: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kHz</a:t>
              </a:r>
              <a:r>
                <a:rPr lang="zh-CN" altLang="en-US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grpSp>
          <p:nvGrpSpPr>
            <p:cNvPr id="39" name="Group 49">
              <a:extLst>
                <a:ext uri="{FF2B5EF4-FFF2-40B4-BE49-F238E27FC236}">
                  <a16:creationId xmlns:a16="http://schemas.microsoft.com/office/drawing/2014/main" xmlns="" id="{F3B22860-F9A8-421C-82DE-75FF585B1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71"/>
              <a:ext cx="450" cy="365"/>
              <a:chOff x="3983" y="2024"/>
              <a:chExt cx="910" cy="570"/>
            </a:xfrm>
          </p:grpSpPr>
          <p:sp>
            <p:nvSpPr>
              <p:cNvPr id="60" name="Freeform 50">
                <a:extLst>
                  <a:ext uri="{FF2B5EF4-FFF2-40B4-BE49-F238E27FC236}">
                    <a16:creationId xmlns:a16="http://schemas.microsoft.com/office/drawing/2014/main" xmlns="" id="{34F423B9-718C-49E9-9447-096AA4A4C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1" name="Freeform 51">
                <a:extLst>
                  <a:ext uri="{FF2B5EF4-FFF2-40B4-BE49-F238E27FC236}">
                    <a16:creationId xmlns:a16="http://schemas.microsoft.com/office/drawing/2014/main" xmlns="" id="{CDDCF123-CE04-4FE2-AB59-EDD6D7A78A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7" y="2024"/>
                <a:ext cx="456" cy="570"/>
              </a:xfrm>
              <a:custGeom>
                <a:avLst/>
                <a:gdLst>
                  <a:gd name="T0" fmla="*/ 0 w 456"/>
                  <a:gd name="T1" fmla="*/ 570 h 570"/>
                  <a:gd name="T2" fmla="*/ 171 w 456"/>
                  <a:gd name="T3" fmla="*/ 475 h 570"/>
                  <a:gd name="T4" fmla="*/ 228 w 456"/>
                  <a:gd name="T5" fmla="*/ 76 h 570"/>
                  <a:gd name="T6" fmla="*/ 456 w 456"/>
                  <a:gd name="T7" fmla="*/ 1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6" h="570">
                    <a:moveTo>
                      <a:pt x="0" y="570"/>
                    </a:moveTo>
                    <a:cubicBezTo>
                      <a:pt x="66" y="563"/>
                      <a:pt x="133" y="557"/>
                      <a:pt x="171" y="475"/>
                    </a:cubicBezTo>
                    <a:cubicBezTo>
                      <a:pt x="209" y="393"/>
                      <a:pt x="181" y="152"/>
                      <a:pt x="228" y="76"/>
                    </a:cubicBezTo>
                    <a:cubicBezTo>
                      <a:pt x="275" y="0"/>
                      <a:pt x="418" y="28"/>
                      <a:pt x="456" y="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1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0" name="Line 52">
              <a:extLst>
                <a:ext uri="{FF2B5EF4-FFF2-40B4-BE49-F238E27FC236}">
                  <a16:creationId xmlns:a16="http://schemas.microsoft.com/office/drawing/2014/main" xmlns="" id="{C51B8568-CC10-48A7-943A-378B0EBCC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" y="2743"/>
              <a:ext cx="0" cy="7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Line 53">
              <a:extLst>
                <a:ext uri="{FF2B5EF4-FFF2-40B4-BE49-F238E27FC236}">
                  <a16:creationId xmlns:a16="http://schemas.microsoft.com/office/drawing/2014/main" xmlns="" id="{36BA549B-5BD5-4E8E-9CA0-1619F01A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36"/>
              <a:ext cx="5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xmlns="" id="{FCF60051-0212-4FA0-8BD3-EE7E3AA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56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rgbClr val="000000"/>
                  </a:solidFill>
                  <a:ea typeface="宋体" panose="02010600030101010101" pitchFamily="2" charset="-122"/>
                </a:rPr>
                <a:t>通道</a:t>
              </a: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Line 55">
              <a:extLst>
                <a:ext uri="{FF2B5EF4-FFF2-40B4-BE49-F238E27FC236}">
                  <a16:creationId xmlns:a16="http://schemas.microsoft.com/office/drawing/2014/main" xmlns="" id="{B6843D53-F1C5-4427-9E10-FE3B19E12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3293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Line 56">
              <a:extLst>
                <a:ext uri="{FF2B5EF4-FFF2-40B4-BE49-F238E27FC236}">
                  <a16:creationId xmlns:a16="http://schemas.microsoft.com/office/drawing/2014/main" xmlns="" id="{A0118AB6-6E46-4D25-B82E-10CE7B931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3293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Text Box 57">
              <a:extLst>
                <a:ext uri="{FF2B5EF4-FFF2-40B4-BE49-F238E27FC236}">
                  <a16:creationId xmlns:a16="http://schemas.microsoft.com/office/drawing/2014/main" xmlns="" id="{05268FDD-C832-4BE9-9B37-434263C32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56"/>
              <a:ext cx="768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880" tIns="12690" rIns="11880" bIns="12690"/>
            <a:lstStyle/>
            <a:p>
              <a:pPr algn="just" eaLnBrk="0" fontAlgn="base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  3100Hz</a:t>
              </a:r>
            </a:p>
          </p:txBody>
        </p:sp>
        <p:sp>
          <p:nvSpPr>
            <p:cNvPr id="46" name="Text Box 58">
              <a:extLst>
                <a:ext uri="{FF2B5EF4-FFF2-40B4-BE49-F238E27FC236}">
                  <a16:creationId xmlns:a16="http://schemas.microsoft.com/office/drawing/2014/main" xmlns="" id="{4C1F7A0C-6A50-4808-8268-961DD1A35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1937"/>
              <a:ext cx="138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通道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</a:t>
              </a: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通道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 </a:t>
              </a: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通道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" name="Line 59">
              <a:extLst>
                <a:ext uri="{FF2B5EF4-FFF2-40B4-BE49-F238E27FC236}">
                  <a16:creationId xmlns:a16="http://schemas.microsoft.com/office/drawing/2014/main" xmlns="" id="{19485AD8-C47C-4B08-B923-15263692E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979"/>
              <a:ext cx="0" cy="5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Line 60">
              <a:extLst>
                <a:ext uri="{FF2B5EF4-FFF2-40B4-BE49-F238E27FC236}">
                  <a16:creationId xmlns:a16="http://schemas.microsoft.com/office/drawing/2014/main" xmlns="" id="{FFC5534A-74C5-4811-9392-151E9F6A7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576"/>
              <a:ext cx="13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Line 61">
              <a:extLst>
                <a:ext uri="{FF2B5EF4-FFF2-40B4-BE49-F238E27FC236}">
                  <a16:creationId xmlns:a16="http://schemas.microsoft.com/office/drawing/2014/main" xmlns="" id="{552DEB50-A33B-4151-A3F4-2D2D47898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9" y="2480"/>
              <a:ext cx="75" cy="18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Line 62">
              <a:extLst>
                <a:ext uri="{FF2B5EF4-FFF2-40B4-BE49-F238E27FC236}">
                  <a16:creationId xmlns:a16="http://schemas.microsoft.com/office/drawing/2014/main" xmlns="" id="{60B22927-E755-415C-A57D-B4CC7D9E8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1" y="2480"/>
              <a:ext cx="75" cy="18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Line 63">
              <a:extLst>
                <a:ext uri="{FF2B5EF4-FFF2-40B4-BE49-F238E27FC236}">
                  <a16:creationId xmlns:a16="http://schemas.microsoft.com/office/drawing/2014/main" xmlns="" id="{E3947605-BD8C-4621-9BCD-65E3359A5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571"/>
              <a:ext cx="1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xmlns="" id="{0CB3A6D3-E98D-4A29-B5BF-C6F547B52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2207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xmlns="" id="{F1D9AFC9-4FC2-4E8C-A95E-C792F00E42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8" y="2207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Freeform 66">
              <a:extLst>
                <a:ext uri="{FF2B5EF4-FFF2-40B4-BE49-F238E27FC236}">
                  <a16:creationId xmlns:a16="http://schemas.microsoft.com/office/drawing/2014/main" xmlns="" id="{3949902E-B71E-415B-94FF-60CEA15A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2202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Freeform 67">
              <a:extLst>
                <a:ext uri="{FF2B5EF4-FFF2-40B4-BE49-F238E27FC236}">
                  <a16:creationId xmlns:a16="http://schemas.microsoft.com/office/drawing/2014/main" xmlns="" id="{D38938C9-44D2-49E8-8161-F4B773201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3" y="2202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6" name="Freeform 68">
              <a:extLst>
                <a:ext uri="{FF2B5EF4-FFF2-40B4-BE49-F238E27FC236}">
                  <a16:creationId xmlns:a16="http://schemas.microsoft.com/office/drawing/2014/main" xmlns="" id="{71E4478F-075B-4326-9703-BA8E33A2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207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7" name="Freeform 69">
              <a:extLst>
                <a:ext uri="{FF2B5EF4-FFF2-40B4-BE49-F238E27FC236}">
                  <a16:creationId xmlns:a16="http://schemas.microsoft.com/office/drawing/2014/main" xmlns="" id="{9D9F2859-9262-4F71-A5B1-0E275F7E66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0" y="2207"/>
              <a:ext cx="225" cy="364"/>
            </a:xfrm>
            <a:custGeom>
              <a:avLst/>
              <a:gdLst>
                <a:gd name="T0" fmla="*/ 0 w 456"/>
                <a:gd name="T1" fmla="*/ 570 h 570"/>
                <a:gd name="T2" fmla="*/ 171 w 456"/>
                <a:gd name="T3" fmla="*/ 475 h 570"/>
                <a:gd name="T4" fmla="*/ 228 w 456"/>
                <a:gd name="T5" fmla="*/ 76 h 570"/>
                <a:gd name="T6" fmla="*/ 456 w 456"/>
                <a:gd name="T7" fmla="*/ 1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70">
                  <a:moveTo>
                    <a:pt x="0" y="570"/>
                  </a:moveTo>
                  <a:cubicBezTo>
                    <a:pt x="66" y="563"/>
                    <a:pt x="133" y="557"/>
                    <a:pt x="171" y="475"/>
                  </a:cubicBezTo>
                  <a:cubicBezTo>
                    <a:pt x="209" y="393"/>
                    <a:pt x="181" y="152"/>
                    <a:pt x="228" y="76"/>
                  </a:cubicBezTo>
                  <a:cubicBezTo>
                    <a:pt x="275" y="0"/>
                    <a:pt x="418" y="28"/>
                    <a:pt x="456" y="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Text Box 70">
              <a:extLst>
                <a:ext uri="{FF2B5EF4-FFF2-40B4-BE49-F238E27FC236}">
                  <a16:creationId xmlns:a16="http://schemas.microsoft.com/office/drawing/2014/main" xmlns="" id="{11E492D5-3135-4961-89BF-CB36196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rgbClr val="000000"/>
                  </a:solidFill>
                  <a:ea typeface="宋体" panose="02010600030101010101" pitchFamily="2" charset="-122"/>
                </a:rPr>
                <a:t>频率</a:t>
              </a:r>
              <a:r>
                <a:rPr lang="zh-CN" altLang="en-US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kHz</a:t>
              </a:r>
              <a:r>
                <a:rPr lang="zh-CN" altLang="en-US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59" name="Text Box 71">
              <a:extLst>
                <a:ext uri="{FF2B5EF4-FFF2-40B4-BE49-F238E27FC236}">
                  <a16:creationId xmlns:a16="http://schemas.microsoft.com/office/drawing/2014/main" xmlns="" id="{CA1F5C3A-02A2-4B38-8B99-B3AB75E71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544"/>
              <a:ext cx="135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di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60     64      68     72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8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D47-5364-4F38-8018-D3DA54A8B76F}" type="slidenum">
              <a:rPr lang="zh-CN" altLang="en-US" smtClean="0"/>
              <a:pPr/>
              <a:t>2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847528" y="980728"/>
            <a:ext cx="8219184" cy="4969280"/>
            <a:chOff x="561575" y="1700808"/>
            <a:chExt cx="10958912" cy="4083608"/>
          </a:xfrm>
        </p:grpSpPr>
        <p:grpSp>
          <p:nvGrpSpPr>
            <p:cNvPr id="4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61575" y="1700808"/>
              <a:ext cx="10958912" cy="4083608"/>
              <a:chOff x="987645" y="1700808"/>
              <a:chExt cx="10532842" cy="4083608"/>
            </a:xfrm>
          </p:grpSpPr>
          <p:sp>
            <p:nvSpPr>
              <p:cNvPr id="6" name="iṡľïḑ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1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 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引言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2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物理层</a:t>
                </a:r>
                <a:endParaRPr lang="en-US" altLang="zh-CN" sz="28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3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数据链路层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4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介质访问控制子层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5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网络层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6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传输层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7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应用层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第</a:t>
                </a:r>
                <a:r>
                  <a:rPr lang="en-US" altLang="zh-CN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8</a:t>
                </a:r>
                <a:r>
                  <a:rPr lang="zh-CN" altLang="en-US" sz="2800" dirty="0">
                    <a:latin typeface="+mn-lt"/>
                    <a:ea typeface="黑体" panose="02010609060101010101" pitchFamily="49" charset="-122"/>
                    <a:cs typeface="Arial" panose="020B0604020202020204" pitchFamily="34" charset="0"/>
                    <a:sym typeface="+mn-lt"/>
                  </a:rPr>
                  <a:t>章 网络安全</a:t>
                </a:r>
                <a:endParaRPr lang="en-US" altLang="zh-CN" sz="2800" dirty="0">
                  <a:latin typeface="+mn-lt"/>
                  <a:ea typeface="黑体" panose="02010609060101010101" pitchFamily="49" charset="-122"/>
                  <a:cs typeface="Arial" panose="020B0604020202020204" pitchFamily="3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išľïḋé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987645" y="1700808"/>
                <a:ext cx="2709206" cy="500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dirty="0">
                    <a:solidFill>
                      <a:srgbClr val="FF3300"/>
                    </a:solidFill>
                    <a:cs typeface="+mn-ea"/>
                    <a:sym typeface="+mn-lt"/>
                  </a:rPr>
                  <a:t>计算机网络</a:t>
                </a:r>
                <a:endParaRPr lang="tr-TR" sz="2800" dirty="0">
                  <a:solidFill>
                    <a:srgbClr val="FF33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poetry_91022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5265158"/>
              <a:ext cx="870507" cy="51785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ctr" anchorCtr="0"/>
          <a:lstStyle>
            <a:defPPr>
              <a:defRPr lang="en-US"/>
            </a:defPPr>
            <a:lvl1pPr algn="l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0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1400" smtClean="0">
                <a:solidFill>
                  <a:srgbClr val="FFFFFF"/>
                </a:solidFill>
              </a:rPr>
              <a:t>7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71450"/>
            <a:ext cx="221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1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20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2.5.3 </a:t>
            </a:r>
            <a:r>
              <a:rPr lang="zh-CN" altLang="en-US" dirty="0" smtClean="0">
                <a:ea typeface="宋体" panose="02010600030101010101" pitchFamily="2" charset="-122"/>
              </a:rPr>
              <a:t>频分复用 </a:t>
            </a:r>
            <a:r>
              <a:rPr lang="en-US" altLang="zh-CN" dirty="0">
                <a:ea typeface="宋体" panose="02010600030101010101" pitchFamily="2" charset="-122"/>
              </a:rPr>
              <a:t>FDM(Frequency Division </a:t>
            </a:r>
            <a:r>
              <a:rPr lang="en-US" altLang="zh-CN" dirty="0" smtClean="0">
                <a:ea typeface="宋体" panose="02010600030101010101" pitchFamily="2" charset="-122"/>
              </a:rPr>
              <a:t>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 flipV="1">
            <a:off x="2927649" y="5291198"/>
            <a:ext cx="6948357" cy="1001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2131518" y="1733935"/>
            <a:ext cx="796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9195718" y="5388904"/>
            <a:ext cx="796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2927648" y="2727660"/>
            <a:ext cx="6297344" cy="40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2927648" y="3115010"/>
            <a:ext cx="6297344" cy="4070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927648" y="3502360"/>
            <a:ext cx="6297344" cy="4070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927648" y="3889710"/>
            <a:ext cx="6297344" cy="4070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927648" y="4277060"/>
            <a:ext cx="6297344" cy="4070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" name="Text Box 36"/>
          <p:cNvSpPr txBox="1">
            <a:spLocks noChangeArrowheads="1"/>
          </p:cNvSpPr>
          <p:nvPr/>
        </p:nvSpPr>
        <p:spPr bwMode="auto">
          <a:xfrm>
            <a:off x="5302549" y="4334211"/>
            <a:ext cx="1038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频带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5302549" y="3945274"/>
            <a:ext cx="1038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频带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5302549" y="3553161"/>
            <a:ext cx="1038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频带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5440659" y="2937211"/>
            <a:ext cx="61314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</a:t>
            </a:r>
            <a:endParaRPr kumimoji="1" lang="zh-CN" altLang="zh-CN" sz="28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5302549" y="2770524"/>
            <a:ext cx="105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频带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 rot="16200000" flipV="1">
            <a:off x="1156886" y="3543578"/>
            <a:ext cx="3541526" cy="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21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2.5.4 </a:t>
            </a:r>
            <a:r>
              <a:rPr lang="zh-CN" altLang="en-US" dirty="0" smtClean="0">
                <a:ea typeface="宋体" panose="02010600030101010101" pitchFamily="2" charset="-122"/>
              </a:rPr>
              <a:t>时分复用</a:t>
            </a:r>
            <a:r>
              <a:rPr lang="en-US" altLang="zh-CN" dirty="0">
                <a:ea typeface="宋体" panose="02010600030101010101" pitchFamily="2" charset="-122"/>
              </a:rPr>
              <a:t>TDM(Time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" name="内容占位符 2"/>
          <p:cNvSpPr>
            <a:spLocks noGrp="1"/>
          </p:cNvSpPr>
          <p:nvPr>
            <p:ph idx="1"/>
          </p:nvPr>
        </p:nvSpPr>
        <p:spPr>
          <a:xfrm>
            <a:off x="479376" y="968072"/>
            <a:ext cx="10945216" cy="2442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时分复用则是将时间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划分</a:t>
            </a:r>
            <a:r>
              <a:rPr lang="zh-CN" altLang="en-US" dirty="0">
                <a:latin typeface="+mn-ea"/>
              </a:rPr>
              <a:t>为一段段等长的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时分复用帧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TDM </a:t>
            </a:r>
            <a:r>
              <a:rPr lang="zh-CN" altLang="en-US" dirty="0">
                <a:latin typeface="+mn-ea"/>
              </a:rPr>
              <a:t>帧）。每一个时分复用的用户在每一个 </a:t>
            </a:r>
            <a:r>
              <a:rPr lang="en-US" altLang="zh-CN" dirty="0">
                <a:latin typeface="+mn-ea"/>
              </a:rPr>
              <a:t>TDM </a:t>
            </a:r>
            <a:r>
              <a:rPr lang="zh-CN" altLang="en-US" dirty="0">
                <a:latin typeface="+mn-ea"/>
              </a:rPr>
              <a:t>帧中占用固定序号的时隙。且时隙是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周期性</a:t>
            </a:r>
            <a:r>
              <a:rPr lang="zh-CN" altLang="en-US" dirty="0">
                <a:latin typeface="+mn-ea"/>
              </a:rPr>
              <a:t>地出现（其周期就是 </a:t>
            </a:r>
            <a:r>
              <a:rPr lang="en-US" altLang="zh-CN" dirty="0">
                <a:latin typeface="+mn-ea"/>
              </a:rPr>
              <a:t>TDM  </a:t>
            </a:r>
            <a:r>
              <a:rPr lang="zh-CN" altLang="en-US" dirty="0">
                <a:latin typeface="+mn-ea"/>
              </a:rPr>
              <a:t>帧的长度）。</a:t>
            </a:r>
            <a:r>
              <a:rPr lang="en-US" altLang="zh-CN" dirty="0"/>
              <a:t>TDM </a:t>
            </a:r>
            <a:r>
              <a:rPr lang="zh-CN" altLang="en-US" dirty="0"/>
              <a:t>信号也称为等时</a:t>
            </a:r>
            <a:r>
              <a:rPr lang="en-US" altLang="zh-CN" dirty="0"/>
              <a:t>(isochronous)</a:t>
            </a:r>
            <a:r>
              <a:rPr lang="zh-CN" altLang="en-US" dirty="0"/>
              <a:t>信号。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时分复用的所有用户是在</a:t>
            </a:r>
            <a:r>
              <a:rPr lang="zh-CN" altLang="en-US" dirty="0">
                <a:solidFill>
                  <a:srgbClr val="FF0000"/>
                </a:solidFill>
              </a:rPr>
              <a:t>不同时间段</a:t>
            </a:r>
            <a:r>
              <a:rPr lang="zh-CN" altLang="en-US" dirty="0"/>
              <a:t>占用</a:t>
            </a:r>
            <a:r>
              <a:rPr lang="zh-CN" altLang="en-US" dirty="0">
                <a:solidFill>
                  <a:srgbClr val="FF0000"/>
                </a:solidFill>
              </a:rPr>
              <a:t>同样频带</a:t>
            </a:r>
            <a:r>
              <a:rPr lang="zh-CN" altLang="en-US" dirty="0"/>
              <a:t>宽度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5" name="Freeform 85">
            <a:extLst>
              <a:ext uri="{FF2B5EF4-FFF2-40B4-BE49-F238E27FC236}">
                <a16:creationId xmlns:a16="http://schemas.microsoft.com/office/drawing/2014/main" xmlns="" id="{61445878-8E82-49C3-969C-6AF5D5C9E018}"/>
              </a:ext>
            </a:extLst>
          </p:cNvPr>
          <p:cNvSpPr>
            <a:spLocks/>
          </p:cNvSpPr>
          <p:nvPr/>
        </p:nvSpPr>
        <p:spPr bwMode="auto">
          <a:xfrm>
            <a:off x="8257383" y="4738138"/>
            <a:ext cx="269875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69875 w 96"/>
              <a:gd name="T5" fmla="*/ 0 h 192"/>
              <a:gd name="T6" fmla="*/ 269875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86">
            <a:extLst>
              <a:ext uri="{FF2B5EF4-FFF2-40B4-BE49-F238E27FC236}">
                <a16:creationId xmlns:a16="http://schemas.microsoft.com/office/drawing/2014/main" xmlns="" id="{122AC742-66EF-4BB5-BEC4-C8621D6935F5}"/>
              </a:ext>
            </a:extLst>
          </p:cNvPr>
          <p:cNvSpPr>
            <a:spLocks/>
          </p:cNvSpPr>
          <p:nvPr/>
        </p:nvSpPr>
        <p:spPr bwMode="auto">
          <a:xfrm>
            <a:off x="8971989" y="4738138"/>
            <a:ext cx="269875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69875 w 96"/>
              <a:gd name="T5" fmla="*/ 0 h 192"/>
              <a:gd name="T6" fmla="*/ 269875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88">
            <a:extLst>
              <a:ext uri="{FF2B5EF4-FFF2-40B4-BE49-F238E27FC236}">
                <a16:creationId xmlns:a16="http://schemas.microsoft.com/office/drawing/2014/main" xmlns="" id="{DF107942-656C-4D92-8277-689E09AD0E79}"/>
              </a:ext>
            </a:extLst>
          </p:cNvPr>
          <p:cNvSpPr>
            <a:spLocks/>
          </p:cNvSpPr>
          <p:nvPr/>
        </p:nvSpPr>
        <p:spPr bwMode="auto">
          <a:xfrm>
            <a:off x="8617745" y="4738138"/>
            <a:ext cx="271463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71463 w 96"/>
              <a:gd name="T5" fmla="*/ 0 h 192"/>
              <a:gd name="T6" fmla="*/ 271463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89">
            <a:extLst>
              <a:ext uri="{FF2B5EF4-FFF2-40B4-BE49-F238E27FC236}">
                <a16:creationId xmlns:a16="http://schemas.microsoft.com/office/drawing/2014/main" xmlns="" id="{108C689B-929F-4C8F-8322-F1341E54F993}"/>
              </a:ext>
            </a:extLst>
          </p:cNvPr>
          <p:cNvSpPr>
            <a:spLocks/>
          </p:cNvSpPr>
          <p:nvPr/>
        </p:nvSpPr>
        <p:spPr bwMode="auto">
          <a:xfrm>
            <a:off x="7895432" y="4738138"/>
            <a:ext cx="271462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71462 w 96"/>
              <a:gd name="T5" fmla="*/ 0 h 192"/>
              <a:gd name="T6" fmla="*/ 271462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90">
            <a:extLst>
              <a:ext uri="{FF2B5EF4-FFF2-40B4-BE49-F238E27FC236}">
                <a16:creationId xmlns:a16="http://schemas.microsoft.com/office/drawing/2014/main" xmlns="" id="{E9AE6C17-A1A5-4D76-BD29-2DE8B2682B20}"/>
              </a:ext>
            </a:extLst>
          </p:cNvPr>
          <p:cNvSpPr>
            <a:spLocks/>
          </p:cNvSpPr>
          <p:nvPr/>
        </p:nvSpPr>
        <p:spPr bwMode="auto">
          <a:xfrm>
            <a:off x="7533482" y="4738138"/>
            <a:ext cx="271462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71462 w 96"/>
              <a:gd name="T5" fmla="*/ 0 h 192"/>
              <a:gd name="T6" fmla="*/ 271462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91">
            <a:extLst>
              <a:ext uri="{FF2B5EF4-FFF2-40B4-BE49-F238E27FC236}">
                <a16:creationId xmlns:a16="http://schemas.microsoft.com/office/drawing/2014/main" xmlns="" id="{A516D004-D43B-4995-A2C1-99E596ADCFB5}"/>
              </a:ext>
            </a:extLst>
          </p:cNvPr>
          <p:cNvSpPr>
            <a:spLocks/>
          </p:cNvSpPr>
          <p:nvPr/>
        </p:nvSpPr>
        <p:spPr bwMode="auto">
          <a:xfrm>
            <a:off x="7173120" y="4738138"/>
            <a:ext cx="269875" cy="403225"/>
          </a:xfrm>
          <a:custGeom>
            <a:avLst/>
            <a:gdLst>
              <a:gd name="T0" fmla="*/ 0 w 96"/>
              <a:gd name="T1" fmla="*/ 403225 h 192"/>
              <a:gd name="T2" fmla="*/ 0 w 96"/>
              <a:gd name="T3" fmla="*/ 0 h 192"/>
              <a:gd name="T4" fmla="*/ 269875 w 96"/>
              <a:gd name="T5" fmla="*/ 0 h 192"/>
              <a:gd name="T6" fmla="*/ 269875 w 96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94">
            <a:extLst>
              <a:ext uri="{FF2B5EF4-FFF2-40B4-BE49-F238E27FC236}">
                <a16:creationId xmlns:a16="http://schemas.microsoft.com/office/drawing/2014/main" xmlns="" id="{3FA19109-21C2-4BDE-8B45-613167D34D5D}"/>
              </a:ext>
            </a:extLst>
          </p:cNvPr>
          <p:cNvSpPr>
            <a:spLocks/>
          </p:cNvSpPr>
          <p:nvPr/>
        </p:nvSpPr>
        <p:spPr bwMode="auto">
          <a:xfrm>
            <a:off x="2655094" y="4676972"/>
            <a:ext cx="2738438" cy="401638"/>
          </a:xfrm>
          <a:custGeom>
            <a:avLst/>
            <a:gdLst>
              <a:gd name="T0" fmla="*/ 0 w 1008"/>
              <a:gd name="T1" fmla="*/ 401638 h 192"/>
              <a:gd name="T2" fmla="*/ 0 w 1008"/>
              <a:gd name="T3" fmla="*/ 0 h 192"/>
              <a:gd name="T4" fmla="*/ 1265238 w 1008"/>
              <a:gd name="T5" fmla="*/ 0 h 192"/>
              <a:gd name="T6" fmla="*/ 1265238 w 1008"/>
              <a:gd name="T7" fmla="*/ 401638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95">
            <a:extLst>
              <a:ext uri="{FF2B5EF4-FFF2-40B4-BE49-F238E27FC236}">
                <a16:creationId xmlns:a16="http://schemas.microsoft.com/office/drawing/2014/main" xmlns="" id="{24C15368-7BBE-4484-BE34-1148C6607DBE}"/>
              </a:ext>
            </a:extLst>
          </p:cNvPr>
          <p:cNvSpPr>
            <a:spLocks/>
          </p:cNvSpPr>
          <p:nvPr/>
        </p:nvSpPr>
        <p:spPr bwMode="auto">
          <a:xfrm>
            <a:off x="2605880" y="5481836"/>
            <a:ext cx="2879726" cy="403225"/>
          </a:xfrm>
          <a:custGeom>
            <a:avLst/>
            <a:gdLst>
              <a:gd name="T0" fmla="*/ 0 w 1008"/>
              <a:gd name="T1" fmla="*/ 403225 h 192"/>
              <a:gd name="T2" fmla="*/ 0 w 1008"/>
              <a:gd name="T3" fmla="*/ 0 h 192"/>
              <a:gd name="T4" fmla="*/ 1265238 w 1008"/>
              <a:gd name="T5" fmla="*/ 0 h 192"/>
              <a:gd name="T6" fmla="*/ 1265238 w 100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97">
            <a:extLst>
              <a:ext uri="{FF2B5EF4-FFF2-40B4-BE49-F238E27FC236}">
                <a16:creationId xmlns:a16="http://schemas.microsoft.com/office/drawing/2014/main" xmlns="" id="{2A14066E-D12B-4179-8E78-4BC07CEE5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694" y="3834011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74" name="Text Box 98">
            <a:extLst>
              <a:ext uri="{FF2B5EF4-FFF2-40B4-BE49-F238E27FC236}">
                <a16:creationId xmlns:a16="http://schemas.microsoft.com/office/drawing/2014/main" xmlns="" id="{183B494F-BEA9-4028-8B81-C7B70592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694" y="4638873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75" name="Text Box 99">
            <a:extLst>
              <a:ext uri="{FF2B5EF4-FFF2-40B4-BE49-F238E27FC236}">
                <a16:creationId xmlns:a16="http://schemas.microsoft.com/office/drawing/2014/main" xmlns="" id="{E54430C4-9A29-435F-BBA3-6981BB96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694" y="5445323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76" name="Line 101">
            <a:extLst>
              <a:ext uri="{FF2B5EF4-FFF2-40B4-BE49-F238E27FC236}">
                <a16:creationId xmlns:a16="http://schemas.microsoft.com/office/drawing/2014/main" xmlns="" id="{5C862592-2C05-402E-A84B-33D95B83A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1658" y="5130998"/>
            <a:ext cx="2647662" cy="1036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111">
            <a:extLst>
              <a:ext uri="{FF2B5EF4-FFF2-40B4-BE49-F238E27FC236}">
                <a16:creationId xmlns:a16="http://schemas.microsoft.com/office/drawing/2014/main" xmlns="" id="{A5EF710D-FF2D-4248-82D7-71397C16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219" y="3910211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78" name="Text Box 112">
            <a:extLst>
              <a:ext uri="{FF2B5EF4-FFF2-40B4-BE49-F238E27FC236}">
                <a16:creationId xmlns:a16="http://schemas.microsoft.com/office/drawing/2014/main" xmlns="" id="{41F5DBE6-0252-46E6-A6A3-767F57A7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219" y="4734123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79" name="Text Box 113">
            <a:extLst>
              <a:ext uri="{FF2B5EF4-FFF2-40B4-BE49-F238E27FC236}">
                <a16:creationId xmlns:a16="http://schemas.microsoft.com/office/drawing/2014/main" xmlns="" id="{D0F8A14A-63CE-4EA6-8771-B39B45FC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219" y="5559623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80" name="Text Box 115">
            <a:extLst>
              <a:ext uri="{FF2B5EF4-FFF2-40B4-BE49-F238E27FC236}">
                <a16:creationId xmlns:a16="http://schemas.microsoft.com/office/drawing/2014/main" xmlns="" id="{14FF1D37-2BF6-40D8-9687-BEB576AAF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11" y="4751776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81" name="Line 116">
            <a:extLst>
              <a:ext uri="{FF2B5EF4-FFF2-40B4-BE49-F238E27FC236}">
                <a16:creationId xmlns:a16="http://schemas.microsoft.com/office/drawing/2014/main" xmlns="" id="{1DC2D8C2-BF62-4A20-AFA8-C45572A5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919" y="4978598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xmlns="" id="{A8AAAF0A-8820-4D7A-8477-9C489133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0332" y="5783460"/>
            <a:ext cx="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18">
            <a:extLst>
              <a:ext uri="{FF2B5EF4-FFF2-40B4-BE49-F238E27FC236}">
                <a16:creationId xmlns:a16="http://schemas.microsoft.com/office/drawing/2014/main" xmlns="" id="{11C62AB6-7301-4BEA-9C46-344C6EE53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157" y="4978598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120">
            <a:extLst>
              <a:ext uri="{FF2B5EF4-FFF2-40B4-BE49-F238E27FC236}">
                <a16:creationId xmlns:a16="http://schemas.microsoft.com/office/drawing/2014/main" xmlns="" id="{0CDC9106-8046-4CB0-8522-2E3EF77B2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569" y="5783460"/>
            <a:ext cx="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30">
            <a:extLst>
              <a:ext uri="{FF2B5EF4-FFF2-40B4-BE49-F238E27FC236}">
                <a16:creationId xmlns:a16="http://schemas.microsoft.com/office/drawing/2014/main" xmlns="" id="{F3B92300-45A9-4970-92EB-7EA8AF3E4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0707" y="4270572"/>
            <a:ext cx="5133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31">
            <a:extLst>
              <a:ext uri="{FF2B5EF4-FFF2-40B4-BE49-F238E27FC236}">
                <a16:creationId xmlns:a16="http://schemas.microsoft.com/office/drawing/2014/main" xmlns="" id="{19D62655-17A5-4052-B0D8-DD6580398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144" y="5062736"/>
            <a:ext cx="37385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132">
            <a:extLst>
              <a:ext uri="{FF2B5EF4-FFF2-40B4-BE49-F238E27FC236}">
                <a16:creationId xmlns:a16="http://schemas.microsoft.com/office/drawing/2014/main" xmlns="" id="{8C102982-55F5-419E-9062-26B8E793F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2144" y="5842197"/>
            <a:ext cx="373856" cy="12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138">
            <a:extLst>
              <a:ext uri="{FF2B5EF4-FFF2-40B4-BE49-F238E27FC236}">
                <a16:creationId xmlns:a16="http://schemas.microsoft.com/office/drawing/2014/main" xmlns="" id="{B28B5DD2-C1B7-44CE-AB33-883D5BBFA23D}"/>
              </a:ext>
            </a:extLst>
          </p:cNvPr>
          <p:cNvSpPr>
            <a:spLocks/>
          </p:cNvSpPr>
          <p:nvPr/>
        </p:nvSpPr>
        <p:spPr bwMode="auto">
          <a:xfrm>
            <a:off x="2655095" y="3870523"/>
            <a:ext cx="2778125" cy="403225"/>
          </a:xfrm>
          <a:custGeom>
            <a:avLst/>
            <a:gdLst>
              <a:gd name="T0" fmla="*/ 0 w 1008"/>
              <a:gd name="T1" fmla="*/ 403225 h 192"/>
              <a:gd name="T2" fmla="*/ 0 w 1008"/>
              <a:gd name="T3" fmla="*/ 0 h 192"/>
              <a:gd name="T4" fmla="*/ 631825 w 1008"/>
              <a:gd name="T5" fmla="*/ 0 h 192"/>
              <a:gd name="T6" fmla="*/ 631825 w 100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39">
            <a:extLst>
              <a:ext uri="{FF2B5EF4-FFF2-40B4-BE49-F238E27FC236}">
                <a16:creationId xmlns:a16="http://schemas.microsoft.com/office/drawing/2014/main" xmlns="" id="{17977723-C693-4170-95F5-149A1104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569" y="4978598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44">
            <a:extLst>
              <a:ext uri="{FF2B5EF4-FFF2-40B4-BE49-F238E27FC236}">
                <a16:creationId xmlns:a16="http://schemas.microsoft.com/office/drawing/2014/main" xmlns="" id="{6ED0267F-CDB8-4326-8D65-A6781E894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5432" y="5041350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45">
            <a:extLst>
              <a:ext uri="{FF2B5EF4-FFF2-40B4-BE49-F238E27FC236}">
                <a16:creationId xmlns:a16="http://schemas.microsoft.com/office/drawing/2014/main" xmlns="" id="{B98C33FC-1786-4C3E-A219-63B6368DD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894" y="5041350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47">
            <a:extLst>
              <a:ext uri="{FF2B5EF4-FFF2-40B4-BE49-F238E27FC236}">
                <a16:creationId xmlns:a16="http://schemas.microsoft.com/office/drawing/2014/main" xmlns="" id="{CEAF2CE7-B8C1-4256-A4D9-A0AF65EE8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157" y="5041350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103">
            <a:extLst>
              <a:ext uri="{FF2B5EF4-FFF2-40B4-BE49-F238E27FC236}">
                <a16:creationId xmlns:a16="http://schemas.microsoft.com/office/drawing/2014/main" xmlns="" id="{2B04756D-AD8A-4D31-A463-AE146829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7901" y="4722263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94" name="Text Box 104">
            <a:extLst>
              <a:ext uri="{FF2B5EF4-FFF2-40B4-BE49-F238E27FC236}">
                <a16:creationId xmlns:a16="http://schemas.microsoft.com/office/drawing/2014/main" xmlns="" id="{F12E9BC8-21E7-4525-B223-5E9F4440B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257" y="4722263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95" name="Text Box 108">
            <a:extLst>
              <a:ext uri="{FF2B5EF4-FFF2-40B4-BE49-F238E27FC236}">
                <a16:creationId xmlns:a16="http://schemas.microsoft.com/office/drawing/2014/main" xmlns="" id="{0CD080B6-91C8-488D-80CD-F38C10D2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982" y="4722263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96" name="Text Box 109">
            <a:extLst>
              <a:ext uri="{FF2B5EF4-FFF2-40B4-BE49-F238E27FC236}">
                <a16:creationId xmlns:a16="http://schemas.microsoft.com/office/drawing/2014/main" xmlns="" id="{2D981FBC-B838-41F0-B075-EC6B2697D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344" y="4722263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97" name="Text Box 110">
            <a:extLst>
              <a:ext uri="{FF2B5EF4-FFF2-40B4-BE49-F238E27FC236}">
                <a16:creationId xmlns:a16="http://schemas.microsoft.com/office/drawing/2014/main" xmlns="" id="{204A9218-87EE-42B2-AE65-D81B6ADD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57" y="4722263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98" name="Text Box 148">
            <a:extLst>
              <a:ext uri="{FF2B5EF4-FFF2-40B4-BE49-F238E27FC236}">
                <a16:creationId xmlns:a16="http://schemas.microsoft.com/office/drawing/2014/main" xmlns="" id="{D83CD870-7389-46D4-A174-079CD88F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407" y="4722263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99" name="Freeform 150">
            <a:extLst>
              <a:ext uri="{FF2B5EF4-FFF2-40B4-BE49-F238E27FC236}">
                <a16:creationId xmlns:a16="http://schemas.microsoft.com/office/drawing/2014/main" xmlns="" id="{EF3F09B4-428B-4C48-8328-47973D186F3C}"/>
              </a:ext>
            </a:extLst>
          </p:cNvPr>
          <p:cNvSpPr>
            <a:spLocks/>
          </p:cNvSpPr>
          <p:nvPr/>
        </p:nvSpPr>
        <p:spPr bwMode="auto">
          <a:xfrm>
            <a:off x="7082633" y="4738138"/>
            <a:ext cx="90487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7 w 48"/>
              <a:gd name="T5" fmla="*/ 0 h 192"/>
              <a:gd name="T6" fmla="*/ 90487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151">
            <a:extLst>
              <a:ext uri="{FF2B5EF4-FFF2-40B4-BE49-F238E27FC236}">
                <a16:creationId xmlns:a16="http://schemas.microsoft.com/office/drawing/2014/main" xmlns="" id="{5187BC39-271C-4A63-B337-E2E9F32C499D}"/>
              </a:ext>
            </a:extLst>
          </p:cNvPr>
          <p:cNvSpPr>
            <a:spLocks/>
          </p:cNvSpPr>
          <p:nvPr/>
        </p:nvSpPr>
        <p:spPr bwMode="auto">
          <a:xfrm>
            <a:off x="7442994" y="4738138"/>
            <a:ext cx="90488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8 w 48"/>
              <a:gd name="T5" fmla="*/ 0 h 192"/>
              <a:gd name="T6" fmla="*/ 90488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152">
            <a:extLst>
              <a:ext uri="{FF2B5EF4-FFF2-40B4-BE49-F238E27FC236}">
                <a16:creationId xmlns:a16="http://schemas.microsoft.com/office/drawing/2014/main" xmlns="" id="{1DBC17DC-5173-4458-A648-3B9EA31ABA8E}"/>
              </a:ext>
            </a:extLst>
          </p:cNvPr>
          <p:cNvSpPr>
            <a:spLocks/>
          </p:cNvSpPr>
          <p:nvPr/>
        </p:nvSpPr>
        <p:spPr bwMode="auto">
          <a:xfrm>
            <a:off x="7804944" y="4738138"/>
            <a:ext cx="90488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8 w 48"/>
              <a:gd name="T5" fmla="*/ 0 h 192"/>
              <a:gd name="T6" fmla="*/ 90488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153">
            <a:extLst>
              <a:ext uri="{FF2B5EF4-FFF2-40B4-BE49-F238E27FC236}">
                <a16:creationId xmlns:a16="http://schemas.microsoft.com/office/drawing/2014/main" xmlns="" id="{7626AABB-0B8B-4B90-ACA4-5BE8EF9D2AED}"/>
              </a:ext>
            </a:extLst>
          </p:cNvPr>
          <p:cNvSpPr>
            <a:spLocks/>
          </p:cNvSpPr>
          <p:nvPr/>
        </p:nvSpPr>
        <p:spPr bwMode="auto">
          <a:xfrm>
            <a:off x="8166894" y="4738138"/>
            <a:ext cx="90488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8 w 48"/>
              <a:gd name="T5" fmla="*/ 0 h 192"/>
              <a:gd name="T6" fmla="*/ 90488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154">
            <a:extLst>
              <a:ext uri="{FF2B5EF4-FFF2-40B4-BE49-F238E27FC236}">
                <a16:creationId xmlns:a16="http://schemas.microsoft.com/office/drawing/2014/main" xmlns="" id="{4FDAACA2-E82B-4F73-9BDB-DE5462D00303}"/>
              </a:ext>
            </a:extLst>
          </p:cNvPr>
          <p:cNvSpPr>
            <a:spLocks/>
          </p:cNvSpPr>
          <p:nvPr/>
        </p:nvSpPr>
        <p:spPr bwMode="auto">
          <a:xfrm>
            <a:off x="8527258" y="4738138"/>
            <a:ext cx="90487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7 w 48"/>
              <a:gd name="T5" fmla="*/ 0 h 192"/>
              <a:gd name="T6" fmla="*/ 90487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155">
            <a:extLst>
              <a:ext uri="{FF2B5EF4-FFF2-40B4-BE49-F238E27FC236}">
                <a16:creationId xmlns:a16="http://schemas.microsoft.com/office/drawing/2014/main" xmlns="" id="{90EEC9D3-4515-4006-8A77-092774FFB5BC}"/>
              </a:ext>
            </a:extLst>
          </p:cNvPr>
          <p:cNvSpPr>
            <a:spLocks/>
          </p:cNvSpPr>
          <p:nvPr/>
        </p:nvSpPr>
        <p:spPr bwMode="auto">
          <a:xfrm>
            <a:off x="8889208" y="4738138"/>
            <a:ext cx="90487" cy="403225"/>
          </a:xfrm>
          <a:custGeom>
            <a:avLst/>
            <a:gdLst>
              <a:gd name="T0" fmla="*/ 0 w 48"/>
              <a:gd name="T1" fmla="*/ 403225 h 192"/>
              <a:gd name="T2" fmla="*/ 0 w 48"/>
              <a:gd name="T3" fmla="*/ 0 h 192"/>
              <a:gd name="T4" fmla="*/ 90487 w 48"/>
              <a:gd name="T5" fmla="*/ 0 h 192"/>
              <a:gd name="T6" fmla="*/ 90487 w 48"/>
              <a:gd name="T7" fmla="*/ 403225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61">
            <a:extLst>
              <a:ext uri="{FF2B5EF4-FFF2-40B4-BE49-F238E27FC236}">
                <a16:creationId xmlns:a16="http://schemas.microsoft.com/office/drawing/2014/main" xmlns="" id="{87EC8541-442C-4265-9F25-B043F6FF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160" y="5203098"/>
            <a:ext cx="694040" cy="549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63">
            <a:extLst>
              <a:ext uri="{FF2B5EF4-FFF2-40B4-BE49-F238E27FC236}">
                <a16:creationId xmlns:a16="http://schemas.microsoft.com/office/drawing/2014/main" xmlns="" id="{7F411DD4-7419-4B94-B2CC-BCA6B8CF7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8" y="4273747"/>
            <a:ext cx="2981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164">
            <a:extLst>
              <a:ext uri="{FF2B5EF4-FFF2-40B4-BE49-F238E27FC236}">
                <a16:creationId xmlns:a16="http://schemas.microsoft.com/office/drawing/2014/main" xmlns="" id="{F188AA7F-1F66-4A35-A644-19925CFD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8" y="5078610"/>
            <a:ext cx="2981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64">
            <a:extLst>
              <a:ext uri="{FF2B5EF4-FFF2-40B4-BE49-F238E27FC236}">
                <a16:creationId xmlns:a16="http://schemas.microsoft.com/office/drawing/2014/main" xmlns="" id="{888DAD98-9077-4844-8D55-F6F3B0937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8" y="5897798"/>
            <a:ext cx="2981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xmlns="" id="{9AC712E6-FC08-4354-BC61-F6F77877CEB7}"/>
              </a:ext>
            </a:extLst>
          </p:cNvPr>
          <p:cNvSpPr/>
          <p:nvPr/>
        </p:nvSpPr>
        <p:spPr>
          <a:xfrm rot="10800000">
            <a:off x="6220232" y="4159448"/>
            <a:ext cx="742765" cy="1624012"/>
          </a:xfrm>
          <a:prstGeom prst="arc">
            <a:avLst>
              <a:gd name="adj1" fmla="val 16200000"/>
              <a:gd name="adj2" fmla="val 9468241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 Box 103">
            <a:extLst>
              <a:ext uri="{FF2B5EF4-FFF2-40B4-BE49-F238E27FC236}">
                <a16:creationId xmlns:a16="http://schemas.microsoft.com/office/drawing/2014/main" xmlns="" id="{5D5D589F-797E-473D-AEC1-A9AC96CA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200" y="5449225"/>
            <a:ext cx="121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保护时间</a:t>
            </a:r>
            <a:endParaRPr kumimoji="1"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8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22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时分复用</a:t>
            </a:r>
            <a:r>
              <a:rPr lang="en-US" altLang="zh-CN" dirty="0">
                <a:ea typeface="宋体" panose="02010600030101010101" pitchFamily="2" charset="-122"/>
              </a:rPr>
              <a:t>TDM(Time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A698B726-06A4-421E-998F-94B4C169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0" y="980034"/>
            <a:ext cx="10405219" cy="112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b="0" dirty="0" smtClean="0">
                <a:latin typeface="+mn-ea"/>
              </a:rPr>
              <a:t>每个信号按时间先后轮流交替地使用单一信道，那么，多个数字信号在宏观上可认为是同时进行传输，对单一信道的交替使用可以按位、字节或块等为单位来进行 </a:t>
            </a:r>
            <a:endParaRPr lang="zh-CN" altLang="en-US" sz="2800" b="0" dirty="0">
              <a:latin typeface="+mn-ea"/>
            </a:endParaRPr>
          </a:p>
        </p:txBody>
      </p:sp>
      <p:sp>
        <p:nvSpPr>
          <p:cNvPr id="54" name="Line 3">
            <a:extLst>
              <a:ext uri="{FF2B5EF4-FFF2-40B4-BE49-F238E27FC236}">
                <a16:creationId xmlns:a16="http://schemas.microsoft.com/office/drawing/2014/main" xmlns="" id="{1763B0B7-1E16-48FD-B852-D6F192FF23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846" y="6149539"/>
            <a:ext cx="6116638" cy="11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xmlns="" id="{15EC1767-D62B-4EF4-8D48-58639BA2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97" y="3015813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xmlns="" id="{3AB8C9A0-D8CF-414F-A6AF-9B505A7B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485" y="5939988"/>
            <a:ext cx="700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xmlns="" id="{C02CC7B9-976C-4D57-9823-6813366F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5" y="3639701"/>
            <a:ext cx="287337" cy="18716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8" name="Rectangle 7">
            <a:extLst>
              <a:ext uri="{FF2B5EF4-FFF2-40B4-BE49-F238E27FC236}">
                <a16:creationId xmlns:a16="http://schemas.microsoft.com/office/drawing/2014/main" xmlns="" id="{69F99617-7A6F-4443-8E00-383EF4DD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110" y="3639701"/>
            <a:ext cx="287337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xmlns="" id="{A944BD86-590A-4835-8396-5602AB14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446" y="3639701"/>
            <a:ext cx="287338" cy="187166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xmlns="" id="{19A71E02-480D-4240-9856-C8E9654D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710" y="3639701"/>
            <a:ext cx="287337" cy="18716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xmlns="" id="{911B64D4-5135-41BB-96C2-A9993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635" y="3639701"/>
            <a:ext cx="287337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xmlns="" id="{8795B3DF-62CD-4394-A80C-E66A2CE6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971" y="3639701"/>
            <a:ext cx="287338" cy="187166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xmlns="" id="{E0B7E615-0B14-40D1-981D-F09EC5C4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235" y="3639701"/>
            <a:ext cx="287337" cy="18716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1" name="Rectangle 13">
            <a:extLst>
              <a:ext uri="{FF2B5EF4-FFF2-40B4-BE49-F238E27FC236}">
                <a16:creationId xmlns:a16="http://schemas.microsoft.com/office/drawing/2014/main" xmlns="" id="{09028464-05FA-4983-8BB8-DB475B91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60" y="3639701"/>
            <a:ext cx="287337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" name="Rectangle 14">
            <a:extLst>
              <a:ext uri="{FF2B5EF4-FFF2-40B4-BE49-F238E27FC236}">
                <a16:creationId xmlns:a16="http://schemas.microsoft.com/office/drawing/2014/main" xmlns="" id="{DA61622B-CF84-476D-AECE-91155457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496" y="3639701"/>
            <a:ext cx="287338" cy="187166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13" name="Rectangle 15">
            <a:extLst>
              <a:ext uri="{FF2B5EF4-FFF2-40B4-BE49-F238E27FC236}">
                <a16:creationId xmlns:a16="http://schemas.microsoft.com/office/drawing/2014/main" xmlns="" id="{ADC03E22-6ADB-4178-B546-0E1262DB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760" y="3639701"/>
            <a:ext cx="287337" cy="18716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4" name="Rectangle 16">
            <a:extLst>
              <a:ext uri="{FF2B5EF4-FFF2-40B4-BE49-F238E27FC236}">
                <a16:creationId xmlns:a16="http://schemas.microsoft.com/office/drawing/2014/main" xmlns="" id="{880C7EC7-26AA-452E-B9EF-4FF79AA0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685" y="3639701"/>
            <a:ext cx="287337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xmlns="" id="{2B31DBC7-2E07-4279-9CF4-D2FC351F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021" y="3639701"/>
            <a:ext cx="287338" cy="187166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116" name="Group 18">
            <a:extLst>
              <a:ext uri="{FF2B5EF4-FFF2-40B4-BE49-F238E27FC236}">
                <a16:creationId xmlns:a16="http://schemas.microsoft.com/office/drawing/2014/main" xmlns="" id="{68DD356C-807B-47A1-8658-D2DB68F58327}"/>
              </a:ext>
            </a:extLst>
          </p:cNvPr>
          <p:cNvGrpSpPr>
            <a:grpSpLocks/>
          </p:cNvGrpSpPr>
          <p:nvPr/>
        </p:nvGrpSpPr>
        <p:grpSpPr bwMode="auto">
          <a:xfrm>
            <a:off x="3000847" y="3639701"/>
            <a:ext cx="3744913" cy="1871662"/>
            <a:chOff x="930" y="1661"/>
            <a:chExt cx="2359" cy="1179"/>
          </a:xfrm>
        </p:grpSpPr>
        <p:sp>
          <p:nvSpPr>
            <p:cNvPr id="117" name="Rectangle 19">
              <a:extLst>
                <a:ext uri="{FF2B5EF4-FFF2-40B4-BE49-F238E27FC236}">
                  <a16:creationId xmlns:a16="http://schemas.microsoft.com/office/drawing/2014/main" xmlns="" id="{614499B5-3853-4D14-8560-2F0A65EAB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8" name="Rectangle 20">
              <a:extLst>
                <a:ext uri="{FF2B5EF4-FFF2-40B4-BE49-F238E27FC236}">
                  <a16:creationId xmlns:a16="http://schemas.microsoft.com/office/drawing/2014/main" xmlns="" id="{1B32F4E1-4DB6-47DB-BCE5-56854E4E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9" name="Rectangle 21">
              <a:extLst>
                <a:ext uri="{FF2B5EF4-FFF2-40B4-BE49-F238E27FC236}">
                  <a16:creationId xmlns:a16="http://schemas.microsoft.com/office/drawing/2014/main" xmlns="" id="{BFDADE54-F998-41E6-91FD-E50ACAFD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20" name="Rectangle 22">
              <a:extLst>
                <a:ext uri="{FF2B5EF4-FFF2-40B4-BE49-F238E27FC236}">
                  <a16:creationId xmlns:a16="http://schemas.microsoft.com/office/drawing/2014/main" xmlns="" id="{AB785C0E-ACCC-4355-AB5D-85663485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21" name="Line 26">
            <a:extLst>
              <a:ext uri="{FF2B5EF4-FFF2-40B4-BE49-F238E27FC236}">
                <a16:creationId xmlns:a16="http://schemas.microsoft.com/office/drawing/2014/main" xmlns="" id="{EC91EF87-68FC-41B9-90F6-D2E1B2CC1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722" y="3207901"/>
            <a:ext cx="1152525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Line 27">
            <a:extLst>
              <a:ext uri="{FF2B5EF4-FFF2-40B4-BE49-F238E27FC236}">
                <a16:creationId xmlns:a16="http://schemas.microsoft.com/office/drawing/2014/main" xmlns="" id="{667BA1C9-848C-4CA6-ADF3-64EB4AEB5B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9896" y="3207901"/>
            <a:ext cx="293688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Line 28">
            <a:extLst>
              <a:ext uri="{FF2B5EF4-FFF2-40B4-BE49-F238E27FC236}">
                <a16:creationId xmlns:a16="http://schemas.microsoft.com/office/drawing/2014/main" xmlns="" id="{F4D3E071-1DBE-4651-AA6F-13AC324F7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8409" y="3207901"/>
            <a:ext cx="34925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29">
            <a:extLst>
              <a:ext uri="{FF2B5EF4-FFF2-40B4-BE49-F238E27FC236}">
                <a16:creationId xmlns:a16="http://schemas.microsoft.com/office/drawing/2014/main" xmlns="" id="{A4B0A0FA-13B8-4B2F-A7B5-19445152D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646" y="3207901"/>
            <a:ext cx="992188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Group 30">
            <a:extLst>
              <a:ext uri="{FF2B5EF4-FFF2-40B4-BE49-F238E27FC236}">
                <a16:creationId xmlns:a16="http://schemas.microsoft.com/office/drawing/2014/main" xmlns="" id="{82A0477A-461D-4B4A-8B31-D8587B797140}"/>
              </a:ext>
            </a:extLst>
          </p:cNvPr>
          <p:cNvGrpSpPr>
            <a:grpSpLocks/>
          </p:cNvGrpSpPr>
          <p:nvPr/>
        </p:nvGrpSpPr>
        <p:grpSpPr bwMode="auto">
          <a:xfrm>
            <a:off x="3000846" y="5584389"/>
            <a:ext cx="1150938" cy="512763"/>
            <a:chOff x="930" y="2886"/>
            <a:chExt cx="725" cy="323"/>
          </a:xfrm>
        </p:grpSpPr>
        <p:sp>
          <p:nvSpPr>
            <p:cNvPr id="126" name="Text Box 31">
              <a:extLst>
                <a:ext uri="{FF2B5EF4-FFF2-40B4-BE49-F238E27FC236}">
                  <a16:creationId xmlns:a16="http://schemas.microsoft.com/office/drawing/2014/main" xmlns="" id="{365FA2A8-55C1-443A-B81E-FCEFC6FB0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976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27" name="AutoShape 32">
              <a:extLst>
                <a:ext uri="{FF2B5EF4-FFF2-40B4-BE49-F238E27FC236}">
                  <a16:creationId xmlns:a16="http://schemas.microsoft.com/office/drawing/2014/main" xmlns="" id="{A462C45A-B2C6-4F9E-9B47-ADB915EB1B6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8" name="Group 33">
            <a:extLst>
              <a:ext uri="{FF2B5EF4-FFF2-40B4-BE49-F238E27FC236}">
                <a16:creationId xmlns:a16="http://schemas.microsoft.com/office/drawing/2014/main" xmlns="" id="{ED869823-3ABD-46FA-B7B2-E2885D718AE7}"/>
              </a:ext>
            </a:extLst>
          </p:cNvPr>
          <p:cNvGrpSpPr>
            <a:grpSpLocks/>
          </p:cNvGrpSpPr>
          <p:nvPr/>
        </p:nvGrpSpPr>
        <p:grpSpPr bwMode="auto">
          <a:xfrm>
            <a:off x="4151785" y="5584389"/>
            <a:ext cx="1150937" cy="512763"/>
            <a:chOff x="1655" y="2886"/>
            <a:chExt cx="725" cy="323"/>
          </a:xfrm>
        </p:grpSpPr>
        <p:sp>
          <p:nvSpPr>
            <p:cNvPr id="129" name="Text Box 34">
              <a:extLst>
                <a:ext uri="{FF2B5EF4-FFF2-40B4-BE49-F238E27FC236}">
                  <a16:creationId xmlns:a16="http://schemas.microsoft.com/office/drawing/2014/main" xmlns="" id="{E06289AC-2634-4CE5-BC16-9213E0A8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976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30" name="AutoShape 35">
              <a:extLst>
                <a:ext uri="{FF2B5EF4-FFF2-40B4-BE49-F238E27FC236}">
                  <a16:creationId xmlns:a16="http://schemas.microsoft.com/office/drawing/2014/main" xmlns="" id="{4167A0C5-FBAC-4999-B4EC-A5955949DEF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1" name="Group 36">
            <a:extLst>
              <a:ext uri="{FF2B5EF4-FFF2-40B4-BE49-F238E27FC236}">
                <a16:creationId xmlns:a16="http://schemas.microsoft.com/office/drawing/2014/main" xmlns="" id="{E485C9EB-BBBF-4B13-BB0E-3654A143751C}"/>
              </a:ext>
            </a:extLst>
          </p:cNvPr>
          <p:cNvGrpSpPr>
            <a:grpSpLocks/>
          </p:cNvGrpSpPr>
          <p:nvPr/>
        </p:nvGrpSpPr>
        <p:grpSpPr bwMode="auto">
          <a:xfrm>
            <a:off x="5302721" y="5584389"/>
            <a:ext cx="1150938" cy="512763"/>
            <a:chOff x="2380" y="2886"/>
            <a:chExt cx="725" cy="323"/>
          </a:xfrm>
        </p:grpSpPr>
        <p:sp>
          <p:nvSpPr>
            <p:cNvPr id="132" name="Text Box 37">
              <a:extLst>
                <a:ext uri="{FF2B5EF4-FFF2-40B4-BE49-F238E27FC236}">
                  <a16:creationId xmlns:a16="http://schemas.microsoft.com/office/drawing/2014/main" xmlns="" id="{036079DD-2D80-46BD-A442-85F1DEB36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976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33" name="AutoShape 38">
              <a:extLst>
                <a:ext uri="{FF2B5EF4-FFF2-40B4-BE49-F238E27FC236}">
                  <a16:creationId xmlns:a16="http://schemas.microsoft.com/office/drawing/2014/main" xmlns="" id="{8EDBA754-F1A9-4533-97B6-59894A281B5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4" name="Group 39">
            <a:extLst>
              <a:ext uri="{FF2B5EF4-FFF2-40B4-BE49-F238E27FC236}">
                <a16:creationId xmlns:a16="http://schemas.microsoft.com/office/drawing/2014/main" xmlns="" id="{D196845F-233A-46E7-8937-E191CEE29BFD}"/>
              </a:ext>
            </a:extLst>
          </p:cNvPr>
          <p:cNvGrpSpPr>
            <a:grpSpLocks/>
          </p:cNvGrpSpPr>
          <p:nvPr/>
        </p:nvGrpSpPr>
        <p:grpSpPr bwMode="auto">
          <a:xfrm>
            <a:off x="6453660" y="5584389"/>
            <a:ext cx="1150937" cy="512763"/>
            <a:chOff x="3105" y="2886"/>
            <a:chExt cx="725" cy="323"/>
          </a:xfrm>
        </p:grpSpPr>
        <p:sp>
          <p:nvSpPr>
            <p:cNvPr id="135" name="Text Box 40">
              <a:extLst>
                <a:ext uri="{FF2B5EF4-FFF2-40B4-BE49-F238E27FC236}">
                  <a16:creationId xmlns:a16="http://schemas.microsoft.com/office/drawing/2014/main" xmlns="" id="{92F54AF4-78B4-4CBD-B85E-7FB495BF2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76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36" name="AutoShape 41">
              <a:extLst>
                <a:ext uri="{FF2B5EF4-FFF2-40B4-BE49-F238E27FC236}">
                  <a16:creationId xmlns:a16="http://schemas.microsoft.com/office/drawing/2014/main" xmlns="" id="{EA3ED5E3-76BE-490F-8A76-001BA5CBD9B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7" name="Rectangle 42">
            <a:extLst>
              <a:ext uri="{FF2B5EF4-FFF2-40B4-BE49-F238E27FC236}">
                <a16:creationId xmlns:a16="http://schemas.microsoft.com/office/drawing/2014/main" xmlns="" id="{8EF72F72-1E9D-47F3-AFE4-328F2E86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22" y="4325501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38" name="Line 43">
            <a:extLst>
              <a:ext uri="{FF2B5EF4-FFF2-40B4-BE49-F238E27FC236}">
                <a16:creationId xmlns:a16="http://schemas.microsoft.com/office/drawing/2014/main" xmlns="" id="{7E4F1F58-2604-4AA8-808F-EAE641A52EB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516534" y="4671576"/>
            <a:ext cx="29686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9" name="Group 44">
            <a:extLst>
              <a:ext uri="{FF2B5EF4-FFF2-40B4-BE49-F238E27FC236}">
                <a16:creationId xmlns:a16="http://schemas.microsoft.com/office/drawing/2014/main" xmlns="" id="{1D5CFAC4-8295-481A-A7A4-0F62F2C44E1F}"/>
              </a:ext>
            </a:extLst>
          </p:cNvPr>
          <p:cNvGrpSpPr>
            <a:grpSpLocks/>
          </p:cNvGrpSpPr>
          <p:nvPr/>
        </p:nvGrpSpPr>
        <p:grpSpPr bwMode="auto">
          <a:xfrm>
            <a:off x="7609360" y="5584389"/>
            <a:ext cx="1150937" cy="512763"/>
            <a:chOff x="3105" y="2886"/>
            <a:chExt cx="725" cy="323"/>
          </a:xfrm>
        </p:grpSpPr>
        <p:sp>
          <p:nvSpPr>
            <p:cNvPr id="140" name="Text Box 45">
              <a:extLst>
                <a:ext uri="{FF2B5EF4-FFF2-40B4-BE49-F238E27FC236}">
                  <a16:creationId xmlns:a16="http://schemas.microsoft.com/office/drawing/2014/main" xmlns="" id="{C538DE06-C617-479D-AD89-EA8593C4B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76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41" name="AutoShape 46">
              <a:extLst>
                <a:ext uri="{FF2B5EF4-FFF2-40B4-BE49-F238E27FC236}">
                  <a16:creationId xmlns:a16="http://schemas.microsoft.com/office/drawing/2014/main" xmlns="" id="{0620BB53-7EDC-4F97-BBE9-7E14E7FE4D9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2" name="Group 52">
            <a:extLst>
              <a:ext uri="{FF2B5EF4-FFF2-40B4-BE49-F238E27FC236}">
                <a16:creationId xmlns:a16="http://schemas.microsoft.com/office/drawing/2014/main" xmlns="" id="{FC987F08-42E8-4AE5-9EF9-E37128F5C8EC}"/>
              </a:ext>
            </a:extLst>
          </p:cNvPr>
          <p:cNvGrpSpPr>
            <a:grpSpLocks/>
          </p:cNvGrpSpPr>
          <p:nvPr/>
        </p:nvGrpSpPr>
        <p:grpSpPr bwMode="auto">
          <a:xfrm>
            <a:off x="4151784" y="3495238"/>
            <a:ext cx="4610100" cy="2376488"/>
            <a:chOff x="1655" y="1570"/>
            <a:chExt cx="2904" cy="1497"/>
          </a:xfrm>
        </p:grpSpPr>
        <p:sp>
          <p:nvSpPr>
            <p:cNvPr id="143" name="Line 47">
              <a:extLst>
                <a:ext uri="{FF2B5EF4-FFF2-40B4-BE49-F238E27FC236}">
                  <a16:creationId xmlns:a16="http://schemas.microsoft.com/office/drawing/2014/main" xmlns="" id="{268A5606-9119-4153-BE6E-A76089AD0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8">
              <a:extLst>
                <a:ext uri="{FF2B5EF4-FFF2-40B4-BE49-F238E27FC236}">
                  <a16:creationId xmlns:a16="http://schemas.microsoft.com/office/drawing/2014/main" xmlns="" id="{83B2E5D5-7709-4B98-BAF8-73FDF1E7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9">
              <a:extLst>
                <a:ext uri="{FF2B5EF4-FFF2-40B4-BE49-F238E27FC236}">
                  <a16:creationId xmlns:a16="http://schemas.microsoft.com/office/drawing/2014/main" xmlns="" id="{40673B2D-56BA-484C-B5A9-CDD545C4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50">
              <a:extLst>
                <a:ext uri="{FF2B5EF4-FFF2-40B4-BE49-F238E27FC236}">
                  <a16:creationId xmlns:a16="http://schemas.microsoft.com/office/drawing/2014/main" xmlns="" id="{4F9021D7-9B00-4F55-92BE-B66978CFC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51">
              <a:extLst>
                <a:ext uri="{FF2B5EF4-FFF2-40B4-BE49-F238E27FC236}">
                  <a16:creationId xmlns:a16="http://schemas.microsoft.com/office/drawing/2014/main" xmlns="" id="{153E9773-3CB6-461F-BBC6-FFADC7DC5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" name="Text Box 53">
            <a:extLst>
              <a:ext uri="{FF2B5EF4-FFF2-40B4-BE49-F238E27FC236}">
                <a16:creationId xmlns:a16="http://schemas.microsoft.com/office/drawing/2014/main" xmlns="" id="{5A533439-9107-4F72-8A85-3850D4B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809" y="2918976"/>
            <a:ext cx="1475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周期性出现</a:t>
            </a:r>
          </a:p>
        </p:txBody>
      </p:sp>
    </p:spTree>
    <p:extLst>
      <p:ext uri="{BB962C8B-B14F-4D97-AF65-F5344CB8AC3E}">
        <p14:creationId xmlns:p14="http://schemas.microsoft.com/office/powerpoint/2010/main" val="175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23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2.5.4 </a:t>
            </a:r>
            <a:r>
              <a:rPr lang="zh-CN" altLang="en-US" dirty="0" smtClean="0">
                <a:ea typeface="宋体" panose="02010600030101010101" pitchFamily="2" charset="-122"/>
              </a:rPr>
              <a:t>时分复用</a:t>
            </a:r>
            <a:r>
              <a:rPr lang="en-US" altLang="zh-CN" dirty="0">
                <a:ea typeface="宋体" panose="02010600030101010101" pitchFamily="2" charset="-122"/>
              </a:rPr>
              <a:t>TDM(Time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" name="内容占位符 2"/>
          <p:cNvSpPr>
            <a:spLocks noGrp="1"/>
          </p:cNvSpPr>
          <p:nvPr>
            <p:ph idx="1"/>
          </p:nvPr>
        </p:nvSpPr>
        <p:spPr>
          <a:xfrm>
            <a:off x="1199455" y="1268760"/>
            <a:ext cx="9639995" cy="13464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计算机数据的突发性质，用户对分配到的子信道的利用率一般不高，会造成</a:t>
            </a:r>
            <a:r>
              <a:rPr lang="zh-CN" altLang="en-US" sz="3200" dirty="0">
                <a:solidFill>
                  <a:srgbClr val="FF0000"/>
                </a:solidFill>
              </a:rPr>
              <a:t>线路资源的浪费</a:t>
            </a:r>
            <a:r>
              <a:rPr lang="zh-CN" altLang="en-US" sz="3200" dirty="0"/>
              <a:t>。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804864" y="3178770"/>
            <a:ext cx="8699251" cy="3195340"/>
            <a:chOff x="395536" y="3645024"/>
            <a:chExt cx="8699251" cy="3195340"/>
          </a:xfrm>
        </p:grpSpPr>
        <p:sp>
          <p:nvSpPr>
            <p:cNvPr id="66" name="Freeform 3"/>
            <p:cNvSpPr>
              <a:spLocks/>
            </p:cNvSpPr>
            <p:nvPr/>
          </p:nvSpPr>
          <p:spPr bwMode="auto">
            <a:xfrm>
              <a:off x="6197849" y="5094412"/>
              <a:ext cx="241300" cy="374650"/>
            </a:xfrm>
            <a:custGeom>
              <a:avLst/>
              <a:gdLst>
                <a:gd name="T0" fmla="*/ 0 w 96"/>
                <a:gd name="T1" fmla="*/ 374650 h 192"/>
                <a:gd name="T2" fmla="*/ 0 w 96"/>
                <a:gd name="T3" fmla="*/ 0 h 192"/>
                <a:gd name="T4" fmla="*/ 241300 w 96"/>
                <a:gd name="T5" fmla="*/ 0 h 192"/>
                <a:gd name="T6" fmla="*/ 241300 w 96"/>
                <a:gd name="T7" fmla="*/ 37465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"/>
            <p:cNvSpPr>
              <a:spLocks/>
            </p:cNvSpPr>
            <p:nvPr/>
          </p:nvSpPr>
          <p:spPr bwMode="auto">
            <a:xfrm>
              <a:off x="7161461" y="5094412"/>
              <a:ext cx="239713" cy="374650"/>
            </a:xfrm>
            <a:custGeom>
              <a:avLst/>
              <a:gdLst>
                <a:gd name="T0" fmla="*/ 0 w 96"/>
                <a:gd name="T1" fmla="*/ 374650 h 192"/>
                <a:gd name="T2" fmla="*/ 0 w 96"/>
                <a:gd name="T3" fmla="*/ 0 h 192"/>
                <a:gd name="T4" fmla="*/ 239713 w 96"/>
                <a:gd name="T5" fmla="*/ 0 h 192"/>
                <a:gd name="T6" fmla="*/ 239713 w 96"/>
                <a:gd name="T7" fmla="*/ 37465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7642474" y="5094412"/>
              <a:ext cx="241300" cy="374650"/>
            </a:xfrm>
            <a:custGeom>
              <a:avLst/>
              <a:gdLst>
                <a:gd name="T0" fmla="*/ 0 w 96"/>
                <a:gd name="T1" fmla="*/ 374650 h 192"/>
                <a:gd name="T2" fmla="*/ 0 w 96"/>
                <a:gd name="T3" fmla="*/ 0 h 192"/>
                <a:gd name="T4" fmla="*/ 241300 w 96"/>
                <a:gd name="T5" fmla="*/ 0 h 192"/>
                <a:gd name="T6" fmla="*/ 241300 w 96"/>
                <a:gd name="T7" fmla="*/ 37465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8364786" y="5094412"/>
              <a:ext cx="239713" cy="374650"/>
            </a:xfrm>
            <a:custGeom>
              <a:avLst/>
              <a:gdLst>
                <a:gd name="T0" fmla="*/ 0 w 96"/>
                <a:gd name="T1" fmla="*/ 374650 h 192"/>
                <a:gd name="T2" fmla="*/ 0 w 96"/>
                <a:gd name="T3" fmla="*/ 0 h 192"/>
                <a:gd name="T4" fmla="*/ 239713 w 96"/>
                <a:gd name="T5" fmla="*/ 0 h 192"/>
                <a:gd name="T6" fmla="*/ 239713 w 96"/>
                <a:gd name="T7" fmla="*/ 37465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5958136" y="5094412"/>
              <a:ext cx="239713" cy="374650"/>
            </a:xfrm>
            <a:custGeom>
              <a:avLst/>
              <a:gdLst>
                <a:gd name="T0" fmla="*/ 0 w 96"/>
                <a:gd name="T1" fmla="*/ 374650 h 192"/>
                <a:gd name="T2" fmla="*/ 0 w 96"/>
                <a:gd name="T3" fmla="*/ 0 h 192"/>
                <a:gd name="T4" fmla="*/ 239713 w 96"/>
                <a:gd name="T5" fmla="*/ 0 h 192"/>
                <a:gd name="T6" fmla="*/ 239713 w 96"/>
                <a:gd name="T7" fmla="*/ 37465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4994524" y="5097587"/>
              <a:ext cx="241300" cy="376237"/>
            </a:xfrm>
            <a:custGeom>
              <a:avLst/>
              <a:gdLst>
                <a:gd name="T0" fmla="*/ 0 w 96"/>
                <a:gd name="T1" fmla="*/ 376237 h 192"/>
                <a:gd name="T2" fmla="*/ 0 w 96"/>
                <a:gd name="T3" fmla="*/ 0 h 192"/>
                <a:gd name="T4" fmla="*/ 241300 w 96"/>
                <a:gd name="T5" fmla="*/ 0 h 192"/>
                <a:gd name="T6" fmla="*/ 241300 w 96"/>
                <a:gd name="T7" fmla="*/ 376237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4754811" y="5097587"/>
              <a:ext cx="239713" cy="376237"/>
            </a:xfrm>
            <a:custGeom>
              <a:avLst/>
              <a:gdLst>
                <a:gd name="T0" fmla="*/ 0 w 96"/>
                <a:gd name="T1" fmla="*/ 376237 h 192"/>
                <a:gd name="T2" fmla="*/ 0 w 96"/>
                <a:gd name="T3" fmla="*/ 0 h 192"/>
                <a:gd name="T4" fmla="*/ 239713 w 96"/>
                <a:gd name="T5" fmla="*/ 0 h 192"/>
                <a:gd name="T6" fmla="*/ 239713 w 96"/>
                <a:gd name="T7" fmla="*/ 376237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/>
            </p:cNvSpPr>
            <p:nvPr/>
          </p:nvSpPr>
          <p:spPr bwMode="auto">
            <a:xfrm>
              <a:off x="2506911" y="3965699"/>
              <a:ext cx="561975" cy="376238"/>
            </a:xfrm>
            <a:custGeom>
              <a:avLst/>
              <a:gdLst>
                <a:gd name="T0" fmla="*/ 0 w 1008"/>
                <a:gd name="T1" fmla="*/ 376238 h 192"/>
                <a:gd name="T2" fmla="*/ 0 w 1008"/>
                <a:gd name="T3" fmla="*/ 0 h 192"/>
                <a:gd name="T4" fmla="*/ 561975 w 1008"/>
                <a:gd name="T5" fmla="*/ 0 h 192"/>
                <a:gd name="T6" fmla="*/ 561975 w 1008"/>
                <a:gd name="T7" fmla="*/ 37623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822574" y="4718174"/>
              <a:ext cx="1123950" cy="376238"/>
            </a:xfrm>
            <a:custGeom>
              <a:avLst/>
              <a:gdLst>
                <a:gd name="T0" fmla="*/ 0 w 1008"/>
                <a:gd name="T1" fmla="*/ 376238 h 192"/>
                <a:gd name="T2" fmla="*/ 0 w 1008"/>
                <a:gd name="T3" fmla="*/ 0 h 192"/>
                <a:gd name="T4" fmla="*/ 1123950 w 1008"/>
                <a:gd name="T5" fmla="*/ 0 h 192"/>
                <a:gd name="T6" fmla="*/ 1123950 w 1008"/>
                <a:gd name="T7" fmla="*/ 37623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384549" y="5469062"/>
              <a:ext cx="1122362" cy="376237"/>
            </a:xfrm>
            <a:custGeom>
              <a:avLst/>
              <a:gdLst>
                <a:gd name="T0" fmla="*/ 0 w 1008"/>
                <a:gd name="T1" fmla="*/ 376237 h 192"/>
                <a:gd name="T2" fmla="*/ 0 w 1008"/>
                <a:gd name="T3" fmla="*/ 0 h 192"/>
                <a:gd name="T4" fmla="*/ 1122362 w 1008"/>
                <a:gd name="T5" fmla="*/ 0 h 192"/>
                <a:gd name="T6" fmla="*/ 1122362 w 1008"/>
                <a:gd name="T7" fmla="*/ 376237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3"/>
            <p:cNvSpPr>
              <a:spLocks/>
            </p:cNvSpPr>
            <p:nvPr/>
          </p:nvSpPr>
          <p:spPr bwMode="auto">
            <a:xfrm>
              <a:off x="2506911" y="6221537"/>
              <a:ext cx="561975" cy="376237"/>
            </a:xfrm>
            <a:custGeom>
              <a:avLst/>
              <a:gdLst>
                <a:gd name="T0" fmla="*/ 0 w 1008"/>
                <a:gd name="T1" fmla="*/ 376237 h 192"/>
                <a:gd name="T2" fmla="*/ 0 w 1008"/>
                <a:gd name="T3" fmla="*/ 0 h 192"/>
                <a:gd name="T4" fmla="*/ 561975 w 1008"/>
                <a:gd name="T5" fmla="*/ 0 h 192"/>
                <a:gd name="T6" fmla="*/ 561975 w 1008"/>
                <a:gd name="T7" fmla="*/ 376237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395536" y="3943474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395536" y="4695949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95536" y="5448424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395536" y="6200899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4592886" y="5469062"/>
              <a:ext cx="42529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235824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2627561" y="392759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612311" y="508012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54836" y="5080124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925761" y="4714999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2079874" y="543889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2594224" y="6196137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5924799" y="5080124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6158161" y="508012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4727824" y="508012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3289549" y="3943474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93" name="Text Box 30"/>
            <p:cNvSpPr txBox="1">
              <a:spLocks noChangeArrowheads="1"/>
            </p:cNvSpPr>
            <p:nvPr/>
          </p:nvSpPr>
          <p:spPr bwMode="auto">
            <a:xfrm>
              <a:off x="3289549" y="4713412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94" name="Text Box 31"/>
            <p:cNvSpPr txBox="1">
              <a:spLocks noChangeArrowheads="1"/>
            </p:cNvSpPr>
            <p:nvPr/>
          </p:nvSpPr>
          <p:spPr bwMode="auto">
            <a:xfrm>
              <a:off x="3289549" y="5483349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95" name="Text Box 32"/>
            <p:cNvSpPr txBox="1">
              <a:spLocks noChangeArrowheads="1"/>
            </p:cNvSpPr>
            <p:nvPr/>
          </p:nvSpPr>
          <p:spPr bwMode="auto">
            <a:xfrm>
              <a:off x="3289549" y="6253287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96" name="Text Box 33"/>
            <p:cNvSpPr txBox="1">
              <a:spLocks noChangeArrowheads="1"/>
            </p:cNvSpPr>
            <p:nvPr/>
          </p:nvSpPr>
          <p:spPr bwMode="auto">
            <a:xfrm>
              <a:off x="8825161" y="5072187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6920161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1384549" y="4999162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1946524" y="5751637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>
              <a:off x="2506911" y="4999162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38"/>
            <p:cNvSpPr>
              <a:spLocks noChangeShapeType="1"/>
            </p:cNvSpPr>
            <p:nvPr/>
          </p:nvSpPr>
          <p:spPr bwMode="auto">
            <a:xfrm>
              <a:off x="1384549" y="6504112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3068886" y="5751637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0"/>
            <p:cNvSpPr>
              <a:spLocks noChangeShapeType="1"/>
            </p:cNvSpPr>
            <p:nvPr/>
          </p:nvSpPr>
          <p:spPr bwMode="auto">
            <a:xfrm>
              <a:off x="2506911" y="6504112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>
              <a:off x="4754811" y="556431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>
              <a:off x="5716836" y="556431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>
              <a:off x="6678861" y="556431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7642474" y="556431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4754811" y="5657974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>
              <a:off x="5716836" y="5657974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>
              <a:off x="6678861" y="5657974"/>
              <a:ext cx="9636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48"/>
            <p:cNvSpPr txBox="1">
              <a:spLocks noChangeArrowheads="1"/>
            </p:cNvSpPr>
            <p:nvPr/>
          </p:nvSpPr>
          <p:spPr bwMode="auto">
            <a:xfrm>
              <a:off x="5958136" y="6378699"/>
              <a:ext cx="19463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4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个时分复用帧</a:t>
              </a:r>
            </a:p>
          </p:txBody>
        </p:sp>
        <p:sp>
          <p:nvSpPr>
            <p:cNvPr id="150" name="Text Box 49"/>
            <p:cNvSpPr txBox="1">
              <a:spLocks noChangeArrowheads="1"/>
            </p:cNvSpPr>
            <p:nvPr/>
          </p:nvSpPr>
          <p:spPr bwMode="auto">
            <a:xfrm>
              <a:off x="4994524" y="5607174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#1</a:t>
              </a:r>
            </a:p>
          </p:txBody>
        </p:sp>
        <p:sp>
          <p:nvSpPr>
            <p:cNvPr id="151" name="Line 50"/>
            <p:cNvSpPr>
              <a:spLocks noChangeShapeType="1"/>
            </p:cNvSpPr>
            <p:nvPr/>
          </p:nvSpPr>
          <p:spPr bwMode="auto">
            <a:xfrm>
              <a:off x="3462586" y="4395912"/>
              <a:ext cx="1050925" cy="698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1"/>
            <p:cNvSpPr>
              <a:spLocks noChangeShapeType="1"/>
            </p:cNvSpPr>
            <p:nvPr/>
          </p:nvSpPr>
          <p:spPr bwMode="auto">
            <a:xfrm>
              <a:off x="3462586" y="5116637"/>
              <a:ext cx="969963" cy="165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2"/>
            <p:cNvSpPr>
              <a:spLocks noChangeShapeType="1"/>
            </p:cNvSpPr>
            <p:nvPr/>
          </p:nvSpPr>
          <p:spPr bwMode="auto">
            <a:xfrm flipV="1">
              <a:off x="3534024" y="5469062"/>
              <a:ext cx="898525" cy="3667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53"/>
            <p:cNvSpPr>
              <a:spLocks noChangeShapeType="1"/>
            </p:cNvSpPr>
            <p:nvPr/>
          </p:nvSpPr>
          <p:spPr bwMode="auto">
            <a:xfrm flipV="1">
              <a:off x="3549899" y="5657974"/>
              <a:ext cx="963612" cy="8461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54"/>
            <p:cNvSpPr txBox="1">
              <a:spLocks noChangeArrowheads="1"/>
            </p:cNvSpPr>
            <p:nvPr/>
          </p:nvSpPr>
          <p:spPr bwMode="auto">
            <a:xfrm>
              <a:off x="3534024" y="5908799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④</a:t>
              </a:r>
            </a:p>
          </p:txBody>
        </p:sp>
        <p:sp>
          <p:nvSpPr>
            <p:cNvPr id="156" name="Text Box 55"/>
            <p:cNvSpPr txBox="1">
              <a:spLocks noChangeArrowheads="1"/>
            </p:cNvSpPr>
            <p:nvPr/>
          </p:nvSpPr>
          <p:spPr bwMode="auto">
            <a:xfrm>
              <a:off x="3462586" y="5403974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57" name="Text Box 56"/>
            <p:cNvSpPr txBox="1">
              <a:spLocks noChangeArrowheads="1"/>
            </p:cNvSpPr>
            <p:nvPr/>
          </p:nvSpPr>
          <p:spPr bwMode="auto">
            <a:xfrm>
              <a:off x="3462586" y="4756274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58" name="Text Box 57"/>
            <p:cNvSpPr txBox="1">
              <a:spLocks noChangeArrowheads="1"/>
            </p:cNvSpPr>
            <p:nvPr/>
          </p:nvSpPr>
          <p:spPr bwMode="auto">
            <a:xfrm>
              <a:off x="3605461" y="4180012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>
              <a:off x="822574" y="3965699"/>
              <a:ext cx="561975" cy="376238"/>
            </a:xfrm>
            <a:custGeom>
              <a:avLst/>
              <a:gdLst>
                <a:gd name="T0" fmla="*/ 0 w 1008"/>
                <a:gd name="T1" fmla="*/ 376238 h 192"/>
                <a:gd name="T2" fmla="*/ 0 w 1008"/>
                <a:gd name="T3" fmla="*/ 0 h 192"/>
                <a:gd name="T4" fmla="*/ 561975 w 1008"/>
                <a:gd name="T5" fmla="*/ 0 h 192"/>
                <a:gd name="T6" fmla="*/ 561975 w 1008"/>
                <a:gd name="T7" fmla="*/ 37623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3068886" y="4999162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>
              <a:off x="822574" y="6485062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925761" y="392442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1514724" y="542619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1541711" y="4718174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65" name="Line 64"/>
            <p:cNvSpPr>
              <a:spLocks noChangeShapeType="1"/>
            </p:cNvSpPr>
            <p:nvPr/>
          </p:nvSpPr>
          <p:spPr bwMode="auto">
            <a:xfrm>
              <a:off x="5475536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65"/>
            <p:cNvSpPr>
              <a:spLocks noChangeShapeType="1"/>
            </p:cNvSpPr>
            <p:nvPr/>
          </p:nvSpPr>
          <p:spPr bwMode="auto">
            <a:xfrm>
              <a:off x="5716836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66"/>
            <p:cNvSpPr>
              <a:spLocks noChangeShapeType="1"/>
            </p:cNvSpPr>
            <p:nvPr/>
          </p:nvSpPr>
          <p:spPr bwMode="auto">
            <a:xfrm>
              <a:off x="7642474" y="5657974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67"/>
            <p:cNvSpPr>
              <a:spLocks noChangeShapeType="1"/>
            </p:cNvSpPr>
            <p:nvPr/>
          </p:nvSpPr>
          <p:spPr bwMode="auto">
            <a:xfrm>
              <a:off x="8604499" y="556431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68"/>
            <p:cNvSpPr>
              <a:spLocks noChangeShapeType="1"/>
            </p:cNvSpPr>
            <p:nvPr/>
          </p:nvSpPr>
          <p:spPr bwMode="auto">
            <a:xfrm>
              <a:off x="8123486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9"/>
            <p:cNvSpPr>
              <a:spLocks noChangeShapeType="1"/>
            </p:cNvSpPr>
            <p:nvPr/>
          </p:nvSpPr>
          <p:spPr bwMode="auto">
            <a:xfrm>
              <a:off x="6678861" y="537539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70"/>
            <p:cNvSpPr txBox="1">
              <a:spLocks noChangeArrowheads="1"/>
            </p:cNvSpPr>
            <p:nvPr/>
          </p:nvSpPr>
          <p:spPr bwMode="auto">
            <a:xfrm>
              <a:off x="7140824" y="508012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72" name="Text Box 71"/>
            <p:cNvSpPr txBox="1">
              <a:spLocks noChangeArrowheads="1"/>
            </p:cNvSpPr>
            <p:nvPr/>
          </p:nvSpPr>
          <p:spPr bwMode="auto">
            <a:xfrm>
              <a:off x="8325099" y="5080124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175" name="Text Box 72"/>
            <p:cNvSpPr txBox="1">
              <a:spLocks noChangeArrowheads="1"/>
            </p:cNvSpPr>
            <p:nvPr/>
          </p:nvSpPr>
          <p:spPr bwMode="auto">
            <a:xfrm>
              <a:off x="3791199" y="3645024"/>
              <a:ext cx="1217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时分复用</a:t>
              </a:r>
            </a:p>
          </p:txBody>
        </p:sp>
        <p:sp>
          <p:nvSpPr>
            <p:cNvPr id="176" name="Text Box 73"/>
            <p:cNvSpPr txBox="1">
              <a:spLocks noChangeArrowheads="1"/>
            </p:cNvSpPr>
            <p:nvPr/>
          </p:nvSpPr>
          <p:spPr bwMode="auto">
            <a:xfrm>
              <a:off x="5958136" y="5607174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#2</a:t>
              </a:r>
            </a:p>
          </p:txBody>
        </p:sp>
        <p:sp>
          <p:nvSpPr>
            <p:cNvPr id="177" name="Text Box 74"/>
            <p:cNvSpPr txBox="1">
              <a:spLocks noChangeArrowheads="1"/>
            </p:cNvSpPr>
            <p:nvPr/>
          </p:nvSpPr>
          <p:spPr bwMode="auto">
            <a:xfrm>
              <a:off x="6967786" y="5607174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#3</a:t>
              </a:r>
            </a:p>
          </p:txBody>
        </p:sp>
        <p:sp>
          <p:nvSpPr>
            <p:cNvPr id="178" name="Text Box 75"/>
            <p:cNvSpPr txBox="1">
              <a:spLocks noChangeArrowheads="1"/>
            </p:cNvSpPr>
            <p:nvPr/>
          </p:nvSpPr>
          <p:spPr bwMode="auto">
            <a:xfrm>
              <a:off x="7929811" y="5607174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#4</a:t>
              </a:r>
            </a:p>
          </p:txBody>
        </p:sp>
        <p:sp>
          <p:nvSpPr>
            <p:cNvPr id="179" name="Line 76"/>
            <p:cNvSpPr>
              <a:spLocks noChangeShapeType="1"/>
            </p:cNvSpPr>
            <p:nvPr/>
          </p:nvSpPr>
          <p:spPr bwMode="auto">
            <a:xfrm>
              <a:off x="5315199" y="6004049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7"/>
            <p:cNvSpPr>
              <a:spLocks noChangeShapeType="1"/>
            </p:cNvSpPr>
            <p:nvPr/>
          </p:nvSpPr>
          <p:spPr bwMode="auto">
            <a:xfrm>
              <a:off x="6197849" y="6004049"/>
              <a:ext cx="4810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8"/>
            <p:cNvSpPr>
              <a:spLocks noChangeShapeType="1"/>
            </p:cNvSpPr>
            <p:nvPr/>
          </p:nvSpPr>
          <p:spPr bwMode="auto">
            <a:xfrm flipH="1">
              <a:off x="6759824" y="6004049"/>
              <a:ext cx="40163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9"/>
            <p:cNvSpPr>
              <a:spLocks noChangeShapeType="1"/>
            </p:cNvSpPr>
            <p:nvPr/>
          </p:nvSpPr>
          <p:spPr bwMode="auto">
            <a:xfrm flipV="1">
              <a:off x="6920161" y="6004049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81"/>
            <p:cNvSpPr>
              <a:spLocks noChangeShapeType="1"/>
            </p:cNvSpPr>
            <p:nvPr/>
          </p:nvSpPr>
          <p:spPr bwMode="auto">
            <a:xfrm>
              <a:off x="743199" y="4341937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2"/>
            <p:cNvSpPr>
              <a:spLocks noChangeShapeType="1"/>
            </p:cNvSpPr>
            <p:nvPr/>
          </p:nvSpPr>
          <p:spPr bwMode="auto">
            <a:xfrm>
              <a:off x="743199" y="5094412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83"/>
            <p:cNvSpPr>
              <a:spLocks noChangeShapeType="1"/>
            </p:cNvSpPr>
            <p:nvPr/>
          </p:nvSpPr>
          <p:spPr bwMode="auto">
            <a:xfrm>
              <a:off x="743199" y="5845299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4"/>
            <p:cNvSpPr>
              <a:spLocks noChangeShapeType="1"/>
            </p:cNvSpPr>
            <p:nvPr/>
          </p:nvSpPr>
          <p:spPr bwMode="auto">
            <a:xfrm>
              <a:off x="743199" y="6597774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7" name="Group 85"/>
            <p:cNvGrpSpPr>
              <a:grpSpLocks/>
            </p:cNvGrpSpPr>
            <p:nvPr/>
          </p:nvGrpSpPr>
          <p:grpSpPr bwMode="auto">
            <a:xfrm>
              <a:off x="4757986" y="4900737"/>
              <a:ext cx="3830638" cy="1079500"/>
              <a:chOff x="1655" y="1570"/>
              <a:chExt cx="2904" cy="1497"/>
            </a:xfrm>
          </p:grpSpPr>
          <p:sp>
            <p:nvSpPr>
              <p:cNvPr id="188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90"/>
              <p:cNvSpPr>
                <a:spLocks noChangeShapeType="1"/>
              </p:cNvSpPr>
              <p:nvPr/>
            </p:nvSpPr>
            <p:spPr bwMode="auto">
              <a:xfrm>
                <a:off x="4559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8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24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时分复用</a:t>
            </a:r>
            <a:r>
              <a:rPr lang="en-US" altLang="zh-CN" dirty="0">
                <a:ea typeface="宋体" panose="02010600030101010101" pitchFamily="2" charset="-122"/>
              </a:rPr>
              <a:t>TDM(Time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1" name="标题 1"/>
          <p:cNvSpPr>
            <a:spLocks noGrp="1"/>
          </p:cNvSpPr>
          <p:nvPr>
            <p:ph type="title"/>
          </p:nvPr>
        </p:nvSpPr>
        <p:spPr>
          <a:xfrm>
            <a:off x="589632" y="439759"/>
            <a:ext cx="99568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统计时分复用 </a:t>
            </a:r>
            <a:r>
              <a:rPr lang="en-US" altLang="zh-CN" sz="3600" dirty="0"/>
              <a:t>STDM</a:t>
            </a:r>
            <a:r>
              <a:rPr lang="en-US" altLang="zh-CN" sz="2400" dirty="0"/>
              <a:t>(Statistic TDM</a:t>
            </a:r>
            <a:r>
              <a:rPr lang="en-US" altLang="zh-CN" sz="2400" dirty="0" smtClean="0"/>
              <a:t>)—</a:t>
            </a:r>
            <a:r>
              <a:rPr lang="zh-CN" altLang="en-US" sz="3600" dirty="0" smtClean="0">
                <a:solidFill>
                  <a:srgbClr val="FF0000"/>
                </a:solidFill>
              </a:rPr>
              <a:t>异步时分复用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2" name="内容占位符 2"/>
          <p:cNvSpPr>
            <a:spLocks noGrp="1"/>
          </p:cNvSpPr>
          <p:nvPr>
            <p:ph idx="1"/>
          </p:nvPr>
        </p:nvSpPr>
        <p:spPr>
          <a:xfrm>
            <a:off x="1736973" y="1628498"/>
            <a:ext cx="8712968" cy="9508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一种改进的</a:t>
            </a:r>
            <a:r>
              <a:rPr lang="en-US" altLang="zh-CN" sz="3200" dirty="0"/>
              <a:t>TDM</a:t>
            </a:r>
            <a:r>
              <a:rPr lang="zh-CN" altLang="en-US" sz="3200" dirty="0"/>
              <a:t>，通过缓存实现对时隙的调度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</a:pPr>
            <a:endParaRPr lang="zh-CN" altLang="en-US" sz="3600" b="1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2026444" y="2719984"/>
            <a:ext cx="8035676" cy="3654127"/>
            <a:chOff x="468676" y="3284152"/>
            <a:chExt cx="8035676" cy="3654127"/>
          </a:xfrm>
        </p:grpSpPr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6699614" y="5166927"/>
              <a:ext cx="269875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69875 w 96"/>
                <a:gd name="T5" fmla="*/ 0 h 192"/>
                <a:gd name="T6" fmla="*/ 269875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7783876" y="5166927"/>
              <a:ext cx="269875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69875 w 96"/>
                <a:gd name="T5" fmla="*/ 0 h 192"/>
                <a:gd name="T6" fmla="*/ 269875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7421926" y="5166927"/>
              <a:ext cx="271463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71463 w 96"/>
                <a:gd name="T5" fmla="*/ 0 h 192"/>
                <a:gd name="T6" fmla="*/ 271463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88"/>
            <p:cNvSpPr>
              <a:spLocks/>
            </p:cNvSpPr>
            <p:nvPr/>
          </p:nvSpPr>
          <p:spPr bwMode="auto">
            <a:xfrm>
              <a:off x="7059976" y="5166927"/>
              <a:ext cx="271463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71463 w 96"/>
                <a:gd name="T5" fmla="*/ 0 h 192"/>
                <a:gd name="T6" fmla="*/ 271463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89"/>
            <p:cNvSpPr>
              <a:spLocks/>
            </p:cNvSpPr>
            <p:nvPr/>
          </p:nvSpPr>
          <p:spPr bwMode="auto">
            <a:xfrm>
              <a:off x="6337664" y="5166927"/>
              <a:ext cx="271462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71462 w 96"/>
                <a:gd name="T5" fmla="*/ 0 h 192"/>
                <a:gd name="T6" fmla="*/ 271462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0"/>
            <p:cNvSpPr>
              <a:spLocks/>
            </p:cNvSpPr>
            <p:nvPr/>
          </p:nvSpPr>
          <p:spPr bwMode="auto">
            <a:xfrm>
              <a:off x="5975714" y="5166927"/>
              <a:ext cx="271462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71462 w 96"/>
                <a:gd name="T5" fmla="*/ 0 h 192"/>
                <a:gd name="T6" fmla="*/ 271462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615351" y="5166927"/>
              <a:ext cx="269875" cy="403225"/>
            </a:xfrm>
            <a:custGeom>
              <a:avLst/>
              <a:gdLst>
                <a:gd name="T0" fmla="*/ 0 w 96"/>
                <a:gd name="T1" fmla="*/ 403225 h 192"/>
                <a:gd name="T2" fmla="*/ 0 w 96"/>
                <a:gd name="T3" fmla="*/ 0 h 192"/>
                <a:gd name="T4" fmla="*/ 269875 w 96"/>
                <a:gd name="T5" fmla="*/ 0 h 192"/>
                <a:gd name="T6" fmla="*/ 269875 w 96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92"/>
            <p:cNvSpPr txBox="1">
              <a:spLocks noChangeArrowheads="1"/>
            </p:cNvSpPr>
            <p:nvPr/>
          </p:nvSpPr>
          <p:spPr bwMode="auto">
            <a:xfrm>
              <a:off x="468676" y="3284152"/>
              <a:ext cx="7008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</a:t>
              </a:r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2994389" y="3958839"/>
              <a:ext cx="633412" cy="403225"/>
            </a:xfrm>
            <a:custGeom>
              <a:avLst/>
              <a:gdLst>
                <a:gd name="T0" fmla="*/ 0 w 1008"/>
                <a:gd name="T1" fmla="*/ 403225 h 192"/>
                <a:gd name="T2" fmla="*/ 0 w 1008"/>
                <a:gd name="T3" fmla="*/ 0 h 192"/>
                <a:gd name="T4" fmla="*/ 633412 w 1008"/>
                <a:gd name="T5" fmla="*/ 0 h 192"/>
                <a:gd name="T6" fmla="*/ 633412 w 100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1097326" y="4765289"/>
              <a:ext cx="1265238" cy="401638"/>
            </a:xfrm>
            <a:custGeom>
              <a:avLst/>
              <a:gdLst>
                <a:gd name="T0" fmla="*/ 0 w 1008"/>
                <a:gd name="T1" fmla="*/ 401638 h 192"/>
                <a:gd name="T2" fmla="*/ 0 w 1008"/>
                <a:gd name="T3" fmla="*/ 0 h 192"/>
                <a:gd name="T4" fmla="*/ 1265238 w 1008"/>
                <a:gd name="T5" fmla="*/ 0 h 192"/>
                <a:gd name="T6" fmla="*/ 1265238 w 1008"/>
                <a:gd name="T7" fmla="*/ 401638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95"/>
            <p:cNvSpPr>
              <a:spLocks/>
            </p:cNvSpPr>
            <p:nvPr/>
          </p:nvSpPr>
          <p:spPr bwMode="auto">
            <a:xfrm>
              <a:off x="1729151" y="5570152"/>
              <a:ext cx="1265238" cy="403225"/>
            </a:xfrm>
            <a:custGeom>
              <a:avLst/>
              <a:gdLst>
                <a:gd name="T0" fmla="*/ 0 w 1008"/>
                <a:gd name="T1" fmla="*/ 403225 h 192"/>
                <a:gd name="T2" fmla="*/ 0 w 1008"/>
                <a:gd name="T3" fmla="*/ 0 h 192"/>
                <a:gd name="T4" fmla="*/ 1265238 w 1008"/>
                <a:gd name="T5" fmla="*/ 0 h 192"/>
                <a:gd name="T6" fmla="*/ 1265238 w 100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96"/>
            <p:cNvSpPr>
              <a:spLocks/>
            </p:cNvSpPr>
            <p:nvPr/>
          </p:nvSpPr>
          <p:spPr bwMode="auto">
            <a:xfrm>
              <a:off x="2362564" y="6375014"/>
              <a:ext cx="631825" cy="403225"/>
            </a:xfrm>
            <a:custGeom>
              <a:avLst/>
              <a:gdLst>
                <a:gd name="T0" fmla="*/ 0 w 1008"/>
                <a:gd name="T1" fmla="*/ 403225 h 192"/>
                <a:gd name="T2" fmla="*/ 0 w 1008"/>
                <a:gd name="T3" fmla="*/ 0 h 192"/>
                <a:gd name="T4" fmla="*/ 631825 w 1008"/>
                <a:gd name="T5" fmla="*/ 0 h 192"/>
                <a:gd name="T6" fmla="*/ 631825 w 100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97"/>
            <p:cNvSpPr txBox="1">
              <a:spLocks noChangeArrowheads="1"/>
            </p:cNvSpPr>
            <p:nvPr/>
          </p:nvSpPr>
          <p:spPr bwMode="auto">
            <a:xfrm>
              <a:off x="563926" y="3922327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27" name="Text Box 98"/>
            <p:cNvSpPr txBox="1">
              <a:spLocks noChangeArrowheads="1"/>
            </p:cNvSpPr>
            <p:nvPr/>
          </p:nvSpPr>
          <p:spPr bwMode="auto">
            <a:xfrm>
              <a:off x="563926" y="4727189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28" name="Text Box 99"/>
            <p:cNvSpPr txBox="1">
              <a:spLocks noChangeArrowheads="1"/>
            </p:cNvSpPr>
            <p:nvPr/>
          </p:nvSpPr>
          <p:spPr bwMode="auto">
            <a:xfrm>
              <a:off x="563926" y="5533639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29" name="Text Box 100"/>
            <p:cNvSpPr txBox="1">
              <a:spLocks noChangeArrowheads="1"/>
            </p:cNvSpPr>
            <p:nvPr/>
          </p:nvSpPr>
          <p:spPr bwMode="auto">
            <a:xfrm>
              <a:off x="563926" y="6338502"/>
              <a:ext cx="3706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130" name="Line 101"/>
            <p:cNvSpPr>
              <a:spLocks noChangeShapeType="1"/>
            </p:cNvSpPr>
            <p:nvPr/>
          </p:nvSpPr>
          <p:spPr bwMode="auto">
            <a:xfrm>
              <a:off x="5343889" y="5570152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102"/>
            <p:cNvSpPr txBox="1">
              <a:spLocks noChangeArrowheads="1"/>
            </p:cNvSpPr>
            <p:nvPr/>
          </p:nvSpPr>
          <p:spPr bwMode="auto">
            <a:xfrm>
              <a:off x="3130914" y="3942964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32" name="Text Box 105"/>
            <p:cNvSpPr txBox="1">
              <a:spLocks noChangeArrowheads="1"/>
            </p:cNvSpPr>
            <p:nvPr/>
          </p:nvSpPr>
          <p:spPr bwMode="auto">
            <a:xfrm>
              <a:off x="1286239" y="4751002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33" name="Text Box 106"/>
            <p:cNvSpPr txBox="1">
              <a:spLocks noChangeArrowheads="1"/>
            </p:cNvSpPr>
            <p:nvPr/>
          </p:nvSpPr>
          <p:spPr bwMode="auto">
            <a:xfrm>
              <a:off x="2513376" y="554633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34" name="Text Box 107"/>
            <p:cNvSpPr txBox="1">
              <a:spLocks noChangeArrowheads="1"/>
            </p:cNvSpPr>
            <p:nvPr/>
          </p:nvSpPr>
          <p:spPr bwMode="auto">
            <a:xfrm>
              <a:off x="2516551" y="6375014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135" name="Text Box 111"/>
            <p:cNvSpPr txBox="1">
              <a:spLocks noChangeArrowheads="1"/>
            </p:cNvSpPr>
            <p:nvPr/>
          </p:nvSpPr>
          <p:spPr bwMode="auto">
            <a:xfrm>
              <a:off x="3875451" y="3998527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136" name="Text Box 112"/>
            <p:cNvSpPr txBox="1">
              <a:spLocks noChangeArrowheads="1"/>
            </p:cNvSpPr>
            <p:nvPr/>
          </p:nvSpPr>
          <p:spPr bwMode="auto">
            <a:xfrm>
              <a:off x="3875451" y="4822439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137" name="Text Box 113"/>
            <p:cNvSpPr txBox="1">
              <a:spLocks noChangeArrowheads="1"/>
            </p:cNvSpPr>
            <p:nvPr/>
          </p:nvSpPr>
          <p:spPr bwMode="auto">
            <a:xfrm>
              <a:off x="3875451" y="5647939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138" name="Text Box 114"/>
            <p:cNvSpPr txBox="1">
              <a:spLocks noChangeArrowheads="1"/>
            </p:cNvSpPr>
            <p:nvPr/>
          </p:nvSpPr>
          <p:spPr bwMode="auto">
            <a:xfrm>
              <a:off x="3875451" y="6471852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139" name="Text Box 115"/>
            <p:cNvSpPr txBox="1">
              <a:spLocks noChangeArrowheads="1"/>
            </p:cNvSpPr>
            <p:nvPr/>
          </p:nvSpPr>
          <p:spPr bwMode="auto">
            <a:xfrm>
              <a:off x="8234726" y="5147877"/>
              <a:ext cx="2696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1729151" y="5066914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2362564" y="5871777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18"/>
            <p:cNvSpPr>
              <a:spLocks noChangeShapeType="1"/>
            </p:cNvSpPr>
            <p:nvPr/>
          </p:nvSpPr>
          <p:spPr bwMode="auto">
            <a:xfrm>
              <a:off x="2994389" y="5066914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1729151" y="6678227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0"/>
            <p:cNvSpPr>
              <a:spLocks noChangeShapeType="1"/>
            </p:cNvSpPr>
            <p:nvPr/>
          </p:nvSpPr>
          <p:spPr bwMode="auto">
            <a:xfrm>
              <a:off x="3627801" y="5871777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1"/>
            <p:cNvSpPr>
              <a:spLocks noChangeShapeType="1"/>
            </p:cNvSpPr>
            <p:nvPr/>
          </p:nvSpPr>
          <p:spPr bwMode="auto">
            <a:xfrm>
              <a:off x="3627801" y="6678227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22"/>
            <p:cNvSpPr>
              <a:spLocks noChangeShapeType="1"/>
            </p:cNvSpPr>
            <p:nvPr/>
          </p:nvSpPr>
          <p:spPr bwMode="auto">
            <a:xfrm>
              <a:off x="5524864" y="5671752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23"/>
            <p:cNvSpPr>
              <a:spLocks noChangeShapeType="1"/>
            </p:cNvSpPr>
            <p:nvPr/>
          </p:nvSpPr>
          <p:spPr bwMode="auto">
            <a:xfrm>
              <a:off x="6247176" y="5671752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24"/>
            <p:cNvSpPr>
              <a:spLocks noChangeShapeType="1"/>
            </p:cNvSpPr>
            <p:nvPr/>
          </p:nvSpPr>
          <p:spPr bwMode="auto">
            <a:xfrm>
              <a:off x="6969489" y="5671752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25"/>
            <p:cNvSpPr>
              <a:spLocks noChangeShapeType="1"/>
            </p:cNvSpPr>
            <p:nvPr/>
          </p:nvSpPr>
          <p:spPr bwMode="auto">
            <a:xfrm>
              <a:off x="5524864" y="5771764"/>
              <a:ext cx="722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26"/>
            <p:cNvSpPr>
              <a:spLocks noChangeShapeType="1"/>
            </p:cNvSpPr>
            <p:nvPr/>
          </p:nvSpPr>
          <p:spPr bwMode="auto">
            <a:xfrm>
              <a:off x="6247176" y="5771764"/>
              <a:ext cx="72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27"/>
            <p:cNvSpPr>
              <a:spLocks noChangeShapeType="1"/>
            </p:cNvSpPr>
            <p:nvPr/>
          </p:nvSpPr>
          <p:spPr bwMode="auto">
            <a:xfrm>
              <a:off x="6969489" y="5771764"/>
              <a:ext cx="72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Text Box 128"/>
            <p:cNvSpPr txBox="1">
              <a:spLocks noChangeArrowheads="1"/>
            </p:cNvSpPr>
            <p:nvPr/>
          </p:nvSpPr>
          <p:spPr bwMode="auto">
            <a:xfrm>
              <a:off x="5885226" y="6476614"/>
              <a:ext cx="17828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 </a:t>
              </a: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STDM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97" name="Text Box 129"/>
            <p:cNvSpPr txBox="1">
              <a:spLocks noChangeArrowheads="1"/>
            </p:cNvSpPr>
            <p:nvPr/>
          </p:nvSpPr>
          <p:spPr bwMode="auto">
            <a:xfrm>
              <a:off x="5634401" y="5679689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#1</a:t>
              </a:r>
            </a:p>
          </p:txBody>
        </p:sp>
        <p:sp>
          <p:nvSpPr>
            <p:cNvPr id="198" name="Line 130"/>
            <p:cNvSpPr>
              <a:spLocks noChangeShapeType="1"/>
            </p:cNvSpPr>
            <p:nvPr/>
          </p:nvSpPr>
          <p:spPr bwMode="auto">
            <a:xfrm>
              <a:off x="4092939" y="4358889"/>
              <a:ext cx="1160462" cy="8080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31"/>
            <p:cNvSpPr>
              <a:spLocks noChangeShapeType="1"/>
            </p:cNvSpPr>
            <p:nvPr/>
          </p:nvSpPr>
          <p:spPr bwMode="auto">
            <a:xfrm>
              <a:off x="4164376" y="5151052"/>
              <a:ext cx="998538" cy="2174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32"/>
            <p:cNvSpPr>
              <a:spLocks noChangeShapeType="1"/>
            </p:cNvSpPr>
            <p:nvPr/>
          </p:nvSpPr>
          <p:spPr bwMode="auto">
            <a:xfrm flipV="1">
              <a:off x="4164376" y="5570152"/>
              <a:ext cx="998538" cy="3730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133"/>
            <p:cNvSpPr>
              <a:spLocks noChangeShapeType="1"/>
            </p:cNvSpPr>
            <p:nvPr/>
          </p:nvSpPr>
          <p:spPr bwMode="auto">
            <a:xfrm flipV="1">
              <a:off x="4092939" y="5771764"/>
              <a:ext cx="1160462" cy="9636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134"/>
            <p:cNvSpPr txBox="1">
              <a:spLocks noChangeArrowheads="1"/>
            </p:cNvSpPr>
            <p:nvPr/>
          </p:nvSpPr>
          <p:spPr bwMode="auto">
            <a:xfrm>
              <a:off x="4164376" y="6087677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④</a:t>
              </a:r>
            </a:p>
          </p:txBody>
        </p:sp>
        <p:sp>
          <p:nvSpPr>
            <p:cNvPr id="203" name="Text Box 135"/>
            <p:cNvSpPr txBox="1">
              <a:spLocks noChangeArrowheads="1"/>
            </p:cNvSpPr>
            <p:nvPr/>
          </p:nvSpPr>
          <p:spPr bwMode="auto">
            <a:xfrm>
              <a:off x="4092939" y="5438389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204" name="Text Box 136"/>
            <p:cNvSpPr txBox="1">
              <a:spLocks noChangeArrowheads="1"/>
            </p:cNvSpPr>
            <p:nvPr/>
          </p:nvSpPr>
          <p:spPr bwMode="auto">
            <a:xfrm>
              <a:off x="4092939" y="4790689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205" name="Text Box 137"/>
            <p:cNvSpPr txBox="1">
              <a:spLocks noChangeArrowheads="1"/>
            </p:cNvSpPr>
            <p:nvPr/>
          </p:nvSpPr>
          <p:spPr bwMode="auto">
            <a:xfrm>
              <a:off x="4235814" y="4142989"/>
              <a:ext cx="442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206" name="Freeform 138"/>
            <p:cNvSpPr>
              <a:spLocks/>
            </p:cNvSpPr>
            <p:nvPr/>
          </p:nvSpPr>
          <p:spPr bwMode="auto">
            <a:xfrm>
              <a:off x="1097326" y="3958839"/>
              <a:ext cx="631825" cy="403225"/>
            </a:xfrm>
            <a:custGeom>
              <a:avLst/>
              <a:gdLst>
                <a:gd name="T0" fmla="*/ 0 w 1008"/>
                <a:gd name="T1" fmla="*/ 403225 h 192"/>
                <a:gd name="T2" fmla="*/ 0 w 1008"/>
                <a:gd name="T3" fmla="*/ 0 h 192"/>
                <a:gd name="T4" fmla="*/ 631825 w 1008"/>
                <a:gd name="T5" fmla="*/ 0 h 192"/>
                <a:gd name="T6" fmla="*/ 631825 w 100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39"/>
            <p:cNvSpPr>
              <a:spLocks noChangeShapeType="1"/>
            </p:cNvSpPr>
            <p:nvPr/>
          </p:nvSpPr>
          <p:spPr bwMode="auto">
            <a:xfrm>
              <a:off x="3627801" y="5066914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40"/>
            <p:cNvSpPr>
              <a:spLocks noChangeShapeType="1"/>
            </p:cNvSpPr>
            <p:nvPr/>
          </p:nvSpPr>
          <p:spPr bwMode="auto">
            <a:xfrm>
              <a:off x="1187814" y="6678227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 Box 141"/>
            <p:cNvSpPr txBox="1">
              <a:spLocks noChangeArrowheads="1"/>
            </p:cNvSpPr>
            <p:nvPr/>
          </p:nvSpPr>
          <p:spPr bwMode="auto">
            <a:xfrm>
              <a:off x="1256076" y="392708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0" name="Text Box 142"/>
            <p:cNvSpPr txBox="1">
              <a:spLocks noChangeArrowheads="1"/>
            </p:cNvSpPr>
            <p:nvPr/>
          </p:nvSpPr>
          <p:spPr bwMode="auto">
            <a:xfrm>
              <a:off x="1876789" y="5533639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11" name="Text Box 143"/>
            <p:cNvSpPr txBox="1">
              <a:spLocks noChangeArrowheads="1"/>
            </p:cNvSpPr>
            <p:nvPr/>
          </p:nvSpPr>
          <p:spPr bwMode="auto">
            <a:xfrm>
              <a:off x="1906951" y="4754177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2" name="Line 144"/>
            <p:cNvSpPr>
              <a:spLocks noChangeShapeType="1"/>
            </p:cNvSpPr>
            <p:nvPr/>
          </p:nvSpPr>
          <p:spPr bwMode="auto">
            <a:xfrm>
              <a:off x="6337664" y="5470139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45"/>
            <p:cNvSpPr>
              <a:spLocks noChangeShapeType="1"/>
            </p:cNvSpPr>
            <p:nvPr/>
          </p:nvSpPr>
          <p:spPr bwMode="auto">
            <a:xfrm>
              <a:off x="6609126" y="5470139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46"/>
            <p:cNvSpPr>
              <a:spLocks noChangeShapeType="1"/>
            </p:cNvSpPr>
            <p:nvPr/>
          </p:nvSpPr>
          <p:spPr bwMode="auto">
            <a:xfrm>
              <a:off x="7693389" y="5671752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147"/>
            <p:cNvSpPr>
              <a:spLocks noChangeShapeType="1"/>
            </p:cNvSpPr>
            <p:nvPr/>
          </p:nvSpPr>
          <p:spPr bwMode="auto">
            <a:xfrm>
              <a:off x="7693389" y="5470139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103"/>
            <p:cNvSpPr txBox="1">
              <a:spLocks noChangeArrowheads="1"/>
            </p:cNvSpPr>
            <p:nvPr/>
          </p:nvSpPr>
          <p:spPr bwMode="auto">
            <a:xfrm>
              <a:off x="7760064" y="5151052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7" name="Text Box 104"/>
            <p:cNvSpPr txBox="1">
              <a:spLocks noChangeArrowheads="1"/>
            </p:cNvSpPr>
            <p:nvPr/>
          </p:nvSpPr>
          <p:spPr bwMode="auto">
            <a:xfrm>
              <a:off x="5953489" y="5151052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8" name="Text Box 108"/>
            <p:cNvSpPr txBox="1">
              <a:spLocks noChangeArrowheads="1"/>
            </p:cNvSpPr>
            <p:nvPr/>
          </p:nvSpPr>
          <p:spPr bwMode="auto">
            <a:xfrm>
              <a:off x="6293214" y="5151052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9" name="Text Box 109"/>
            <p:cNvSpPr txBox="1">
              <a:spLocks noChangeArrowheads="1"/>
            </p:cNvSpPr>
            <p:nvPr/>
          </p:nvSpPr>
          <p:spPr bwMode="auto">
            <a:xfrm>
              <a:off x="6653576" y="5151052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20" name="Text Box 110"/>
            <p:cNvSpPr txBox="1">
              <a:spLocks noChangeArrowheads="1"/>
            </p:cNvSpPr>
            <p:nvPr/>
          </p:nvSpPr>
          <p:spPr bwMode="auto">
            <a:xfrm>
              <a:off x="5585189" y="5151052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21" name="Text Box 148"/>
            <p:cNvSpPr txBox="1">
              <a:spLocks noChangeArrowheads="1"/>
            </p:cNvSpPr>
            <p:nvPr/>
          </p:nvSpPr>
          <p:spPr bwMode="auto">
            <a:xfrm>
              <a:off x="7026639" y="5151052"/>
              <a:ext cx="3273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22" name="Text Box 149"/>
            <p:cNvSpPr txBox="1">
              <a:spLocks noChangeArrowheads="1"/>
            </p:cNvSpPr>
            <p:nvPr/>
          </p:nvSpPr>
          <p:spPr bwMode="auto">
            <a:xfrm>
              <a:off x="7377476" y="5151052"/>
              <a:ext cx="3417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223" name="Freeform 150"/>
            <p:cNvSpPr>
              <a:spLocks/>
            </p:cNvSpPr>
            <p:nvPr/>
          </p:nvSpPr>
          <p:spPr bwMode="auto">
            <a:xfrm>
              <a:off x="5524864" y="5166927"/>
              <a:ext cx="90487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7 w 48"/>
                <a:gd name="T5" fmla="*/ 0 h 192"/>
                <a:gd name="T6" fmla="*/ 90487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151"/>
            <p:cNvSpPr>
              <a:spLocks/>
            </p:cNvSpPr>
            <p:nvPr/>
          </p:nvSpPr>
          <p:spPr bwMode="auto">
            <a:xfrm>
              <a:off x="5885226" y="5166927"/>
              <a:ext cx="90488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8 w 48"/>
                <a:gd name="T5" fmla="*/ 0 h 192"/>
                <a:gd name="T6" fmla="*/ 90488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152"/>
            <p:cNvSpPr>
              <a:spLocks/>
            </p:cNvSpPr>
            <p:nvPr/>
          </p:nvSpPr>
          <p:spPr bwMode="auto">
            <a:xfrm>
              <a:off x="6247176" y="5166927"/>
              <a:ext cx="90488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8 w 48"/>
                <a:gd name="T5" fmla="*/ 0 h 192"/>
                <a:gd name="T6" fmla="*/ 90488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153"/>
            <p:cNvSpPr>
              <a:spLocks/>
            </p:cNvSpPr>
            <p:nvPr/>
          </p:nvSpPr>
          <p:spPr bwMode="auto">
            <a:xfrm>
              <a:off x="6609126" y="5166927"/>
              <a:ext cx="90488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8 w 48"/>
                <a:gd name="T5" fmla="*/ 0 h 192"/>
                <a:gd name="T6" fmla="*/ 90488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154"/>
            <p:cNvSpPr>
              <a:spLocks/>
            </p:cNvSpPr>
            <p:nvPr/>
          </p:nvSpPr>
          <p:spPr bwMode="auto">
            <a:xfrm>
              <a:off x="6969489" y="5166927"/>
              <a:ext cx="90487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7 w 48"/>
                <a:gd name="T5" fmla="*/ 0 h 192"/>
                <a:gd name="T6" fmla="*/ 90487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155"/>
            <p:cNvSpPr>
              <a:spLocks/>
            </p:cNvSpPr>
            <p:nvPr/>
          </p:nvSpPr>
          <p:spPr bwMode="auto">
            <a:xfrm>
              <a:off x="7331439" y="5166927"/>
              <a:ext cx="90487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7 w 48"/>
                <a:gd name="T5" fmla="*/ 0 h 192"/>
                <a:gd name="T6" fmla="*/ 90487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156"/>
            <p:cNvSpPr>
              <a:spLocks/>
            </p:cNvSpPr>
            <p:nvPr/>
          </p:nvSpPr>
          <p:spPr bwMode="auto">
            <a:xfrm>
              <a:off x="7693389" y="5166927"/>
              <a:ext cx="90487" cy="403225"/>
            </a:xfrm>
            <a:custGeom>
              <a:avLst/>
              <a:gdLst>
                <a:gd name="T0" fmla="*/ 0 w 48"/>
                <a:gd name="T1" fmla="*/ 403225 h 192"/>
                <a:gd name="T2" fmla="*/ 0 w 48"/>
                <a:gd name="T3" fmla="*/ 0 h 192"/>
                <a:gd name="T4" fmla="*/ 90487 w 48"/>
                <a:gd name="T5" fmla="*/ 0 h 192"/>
                <a:gd name="T6" fmla="*/ 90487 w 48"/>
                <a:gd name="T7" fmla="*/ 403225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Text Box 157"/>
            <p:cNvSpPr txBox="1">
              <a:spLocks noChangeArrowheads="1"/>
            </p:cNvSpPr>
            <p:nvPr/>
          </p:nvSpPr>
          <p:spPr bwMode="auto">
            <a:xfrm>
              <a:off x="6337664" y="5666989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#2</a:t>
              </a:r>
            </a:p>
          </p:txBody>
        </p:sp>
        <p:sp>
          <p:nvSpPr>
            <p:cNvPr id="231" name="Text Box 158"/>
            <p:cNvSpPr txBox="1">
              <a:spLocks noChangeArrowheads="1"/>
            </p:cNvSpPr>
            <p:nvPr/>
          </p:nvSpPr>
          <p:spPr bwMode="auto">
            <a:xfrm>
              <a:off x="7040926" y="5654289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#3</a:t>
              </a:r>
            </a:p>
          </p:txBody>
        </p:sp>
        <p:sp>
          <p:nvSpPr>
            <p:cNvPr id="232" name="Text Box 159"/>
            <p:cNvSpPr txBox="1">
              <a:spLocks noChangeArrowheads="1"/>
            </p:cNvSpPr>
            <p:nvPr/>
          </p:nvSpPr>
          <p:spPr bwMode="auto">
            <a:xfrm>
              <a:off x="4078651" y="3619114"/>
              <a:ext cx="17331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统计时分复用</a:t>
              </a:r>
            </a:p>
          </p:txBody>
        </p:sp>
        <p:sp>
          <p:nvSpPr>
            <p:cNvPr id="233" name="Line 160"/>
            <p:cNvSpPr>
              <a:spLocks noChangeShapeType="1"/>
            </p:cNvSpPr>
            <p:nvPr/>
          </p:nvSpPr>
          <p:spPr bwMode="auto">
            <a:xfrm>
              <a:off x="5885226" y="6073389"/>
              <a:ext cx="63341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61"/>
            <p:cNvSpPr>
              <a:spLocks noChangeShapeType="1"/>
            </p:cNvSpPr>
            <p:nvPr/>
          </p:nvSpPr>
          <p:spPr bwMode="auto">
            <a:xfrm>
              <a:off x="6609126" y="6073389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62"/>
            <p:cNvSpPr>
              <a:spLocks noChangeShapeType="1"/>
            </p:cNvSpPr>
            <p:nvPr/>
          </p:nvSpPr>
          <p:spPr bwMode="auto">
            <a:xfrm flipH="1">
              <a:off x="6790101" y="6073389"/>
              <a:ext cx="45085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63"/>
            <p:cNvSpPr>
              <a:spLocks noChangeShapeType="1"/>
            </p:cNvSpPr>
            <p:nvPr/>
          </p:nvSpPr>
          <p:spPr bwMode="auto">
            <a:xfrm>
              <a:off x="1006839" y="4362064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64"/>
            <p:cNvSpPr>
              <a:spLocks noChangeShapeType="1"/>
            </p:cNvSpPr>
            <p:nvPr/>
          </p:nvSpPr>
          <p:spPr bwMode="auto">
            <a:xfrm>
              <a:off x="1006839" y="5166927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65"/>
            <p:cNvSpPr>
              <a:spLocks noChangeShapeType="1"/>
            </p:cNvSpPr>
            <p:nvPr/>
          </p:nvSpPr>
          <p:spPr bwMode="auto">
            <a:xfrm>
              <a:off x="1006839" y="5973377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66"/>
            <p:cNvSpPr>
              <a:spLocks noChangeShapeType="1"/>
            </p:cNvSpPr>
            <p:nvPr/>
          </p:nvSpPr>
          <p:spPr bwMode="auto">
            <a:xfrm>
              <a:off x="1006839" y="6778239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70"/>
            <p:cNvSpPr>
              <a:spLocks noChangeShapeType="1"/>
            </p:cNvSpPr>
            <p:nvPr/>
          </p:nvSpPr>
          <p:spPr bwMode="auto">
            <a:xfrm>
              <a:off x="5518514" y="4862127"/>
              <a:ext cx="0" cy="1079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171"/>
            <p:cNvSpPr>
              <a:spLocks noChangeShapeType="1"/>
            </p:cNvSpPr>
            <p:nvPr/>
          </p:nvSpPr>
          <p:spPr bwMode="auto">
            <a:xfrm>
              <a:off x="6242414" y="4862127"/>
              <a:ext cx="0" cy="1079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2"/>
            <p:cNvSpPr>
              <a:spLocks noChangeShapeType="1"/>
            </p:cNvSpPr>
            <p:nvPr/>
          </p:nvSpPr>
          <p:spPr bwMode="auto">
            <a:xfrm>
              <a:off x="6966314" y="4862127"/>
              <a:ext cx="0" cy="1079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173"/>
            <p:cNvSpPr>
              <a:spLocks noChangeShapeType="1"/>
            </p:cNvSpPr>
            <p:nvPr/>
          </p:nvSpPr>
          <p:spPr bwMode="auto">
            <a:xfrm>
              <a:off x="7688626" y="4862127"/>
              <a:ext cx="0" cy="1079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4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4508" y="1146448"/>
            <a:ext cx="10454952" cy="2476872"/>
          </a:xfrm>
        </p:spPr>
        <p:txBody>
          <a:bodyPr/>
          <a:lstStyle/>
          <a:p>
            <a:r>
              <a:rPr lang="zh-CN" altLang="en-US" dirty="0" smtClean="0"/>
              <a:t>时分多路复用是将时间分为一段段登场的时分复用帧，对比同步时分多路复用和异步时分多路复用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同步时分多路复用的帧是固定大小的，控制简单，实时性好，信道效率差</a:t>
            </a:r>
            <a:endParaRPr lang="en-US" altLang="zh-CN" dirty="0" smtClean="0"/>
          </a:p>
          <a:p>
            <a:r>
              <a:rPr lang="zh-CN" altLang="en-US" dirty="0" smtClean="0"/>
              <a:t>异步时分多路能提高系统的利用率，异步时分多路复用需要一些额外的代价：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31504" y="4077072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l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b="0" dirty="0"/>
              <a:t>信息单元需附带地址信息</a:t>
            </a:r>
            <a:endParaRPr lang="en-US" altLang="zh-CN" b="0" dirty="0"/>
          </a:p>
          <a:p>
            <a:pPr marL="457200" indent="-457200" algn="l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b="0" dirty="0"/>
              <a:t>复用器必须有一定的存储容量</a:t>
            </a:r>
            <a:endParaRPr lang="en-US" altLang="zh-CN" b="0" dirty="0"/>
          </a:p>
          <a:p>
            <a:pPr marL="457200" indent="-457200" algn="l">
              <a:buClr>
                <a:srgbClr val="FF0000"/>
              </a:buClr>
              <a:buSzPct val="100000"/>
              <a:buFont typeface="+mj-ea"/>
              <a:buAutoNum type="circleNumDbPlain"/>
            </a:pPr>
            <a:r>
              <a:rPr lang="zh-CN" altLang="en-US" b="0" dirty="0"/>
              <a:t>节点必须有管理队列的能力</a:t>
            </a:r>
          </a:p>
        </p:txBody>
      </p:sp>
      <p:cxnSp>
        <p:nvCxnSpPr>
          <p:cNvPr id="7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时分复用</a:t>
            </a:r>
            <a:r>
              <a:rPr lang="en-US" altLang="zh-CN" dirty="0">
                <a:ea typeface="宋体" panose="02010600030101010101" pitchFamily="2" charset="-122"/>
              </a:rPr>
              <a:t>TDM(Time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79836" y="1178306"/>
            <a:ext cx="10416480" cy="504056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WDM (Wavelength Division Multiplexing) </a:t>
            </a:r>
            <a:r>
              <a:rPr lang="zh-CN" altLang="en-US" sz="2800" dirty="0"/>
              <a:t>，波分复用就是光的频分复用。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703389" y="2557173"/>
            <a:ext cx="8857109" cy="4422403"/>
            <a:chOff x="179388" y="2557172"/>
            <a:chExt cx="8857109" cy="4422403"/>
          </a:xfrm>
        </p:grpSpPr>
        <p:sp>
          <p:nvSpPr>
            <p:cNvPr id="7" name="文本框 6"/>
            <p:cNvSpPr txBox="1"/>
            <p:nvPr/>
          </p:nvSpPr>
          <p:spPr>
            <a:xfrm>
              <a:off x="6084168" y="6444044"/>
              <a:ext cx="295232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 flipH="1">
              <a:off x="6746875" y="3187410"/>
              <a:ext cx="2270173" cy="292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1550 nm           0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1551 nm           1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1552 nm           2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1553 nm           3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1554 nm           4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1555 nm           5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1556 nm           6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 1557 nm           7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79388" y="3223922"/>
              <a:ext cx="2340705" cy="292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          1550 nm  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          1551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          1552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         1553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4          1554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5          1555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6          1556 nm  </a:t>
              </a:r>
            </a:p>
            <a:p>
              <a:pPr algn="l" eaLnBrk="1" hangingPunct="1">
                <a:lnSpc>
                  <a:spcPct val="115000"/>
                </a:lnSpc>
              </a:pP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7          1557 nm  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344087" y="2558760"/>
              <a:ext cx="1604927" cy="830997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</a:rPr>
                <a:t>8 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</a:rPr>
                <a:t>2.5 Gb/s</a:t>
              </a:r>
            </a:p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</a:rPr>
                <a:t>1310 nm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873875" y="3598572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873875" y="3949410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873875" y="4298660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873875" y="4651085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6873875" y="5000335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873875" y="5352760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873875" y="5702010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873875" y="6054435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9388" y="3598572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79388" y="3949410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79388" y="4298660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9388" y="4651085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79388" y="5000335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79388" y="5352760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79388" y="5702010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79388" y="6054435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319338" y="4820947"/>
              <a:ext cx="4498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5400000">
              <a:off x="3163887" y="4668548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33413" y="3501735"/>
              <a:ext cx="496887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33413" y="3850985"/>
              <a:ext cx="496887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33413" y="4201822"/>
              <a:ext cx="496887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3413" y="4552660"/>
              <a:ext cx="496887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33413" y="4903497"/>
              <a:ext cx="496887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33413" y="5254335"/>
              <a:ext cx="496887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3413" y="5605172"/>
              <a:ext cx="496887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3413" y="5954422"/>
              <a:ext cx="496887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406775" y="3774785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20 Gb/s</a:t>
              </a:r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 rot="16200000">
              <a:off x="799307" y="4577266"/>
              <a:ext cx="3240087" cy="498475"/>
            </a:xfrm>
            <a:custGeom>
              <a:avLst/>
              <a:gdLst>
                <a:gd name="T0" fmla="*/ 3059482 w 21600"/>
                <a:gd name="T1" fmla="*/ 249238 h 21600"/>
                <a:gd name="T2" fmla="*/ 1620043 w 21600"/>
                <a:gd name="T3" fmla="*/ 498475 h 21600"/>
                <a:gd name="T4" fmla="*/ 180605 w 21600"/>
                <a:gd name="T5" fmla="*/ 249238 h 21600"/>
                <a:gd name="T6" fmla="*/ 16200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04 w 21600"/>
                <a:gd name="T13" fmla="*/ 3004 h 21600"/>
                <a:gd name="T14" fmla="*/ 18596 w 21600"/>
                <a:gd name="T15" fmla="*/ 185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 rot="5400000" flipH="1">
              <a:off x="5005388" y="4578060"/>
              <a:ext cx="3240087" cy="496887"/>
            </a:xfrm>
            <a:custGeom>
              <a:avLst/>
              <a:gdLst>
                <a:gd name="T0" fmla="*/ 3059482 w 21600"/>
                <a:gd name="T1" fmla="*/ 248444 h 21600"/>
                <a:gd name="T2" fmla="*/ 1620043 w 21600"/>
                <a:gd name="T3" fmla="*/ 496887 h 21600"/>
                <a:gd name="T4" fmla="*/ 180605 w 21600"/>
                <a:gd name="T5" fmla="*/ 248444 h 21600"/>
                <a:gd name="T6" fmla="*/ 16200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04 w 21600"/>
                <a:gd name="T13" fmla="*/ 3004 h 21600"/>
                <a:gd name="T14" fmla="*/ 18596 w 21600"/>
                <a:gd name="T15" fmla="*/ 185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985125" y="3501735"/>
              <a:ext cx="496888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985125" y="3850985"/>
              <a:ext cx="496888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985125" y="4201822"/>
              <a:ext cx="496888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985125" y="4552660"/>
              <a:ext cx="496888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7985125" y="4903497"/>
              <a:ext cx="496888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7985125" y="5254335"/>
              <a:ext cx="496888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7985125" y="5605172"/>
              <a:ext cx="496888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7985125" y="5954422"/>
              <a:ext cx="496888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AutoShape 44"/>
            <p:cNvSpPr>
              <a:spLocks noChangeArrowheads="1"/>
            </p:cNvSpPr>
            <p:nvPr/>
          </p:nvSpPr>
          <p:spPr bwMode="auto">
            <a:xfrm rot="5400000">
              <a:off x="4339431" y="4669341"/>
              <a:ext cx="354013" cy="295275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 rot="5400000">
              <a:off x="5551487" y="4668548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3759200" y="4189122"/>
              <a:ext cx="128588" cy="6223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2195513" y="4287547"/>
              <a:ext cx="44275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</a:t>
              </a:r>
            </a:p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用</a:t>
              </a:r>
            </a:p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器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6405563" y="4287547"/>
              <a:ext cx="44275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分</a:t>
              </a:r>
            </a:p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用</a:t>
              </a:r>
            </a:p>
            <a:p>
              <a:pPr algn="l"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器</a:t>
              </a: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4584700" y="3874797"/>
              <a:ext cx="8710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EDFA</a:t>
              </a: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4545013" y="4285960"/>
              <a:ext cx="438150" cy="4318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3290888" y="5071772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484688" y="5071772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3287713" y="5168610"/>
              <a:ext cx="11953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3306763" y="5152735"/>
              <a:ext cx="10534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120 km</a:t>
              </a: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250825" y="2557172"/>
              <a:ext cx="1422184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光调制器</a:t>
              </a: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900113" y="2988972"/>
              <a:ext cx="0" cy="50482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7345363" y="2557172"/>
              <a:ext cx="1422184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光解调器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8243888" y="2988972"/>
              <a:ext cx="0" cy="50482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波分复用</a:t>
            </a:r>
            <a:r>
              <a:rPr lang="en-US" altLang="zh-CN" dirty="0" smtClean="0">
                <a:ea typeface="宋体" panose="02010600030101010101" pitchFamily="2" charset="-122"/>
              </a:rPr>
              <a:t>TDM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27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码分复用 </a:t>
            </a:r>
            <a:r>
              <a:rPr lang="en-US" altLang="zh-CN" dirty="0">
                <a:ea typeface="宋体" panose="02010600030101010101" pitchFamily="2" charset="-122"/>
              </a:rPr>
              <a:t>CDM(Code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6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0945216" cy="504056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码分多路复用</a:t>
            </a:r>
            <a:r>
              <a:rPr lang="en-US" altLang="zh-CN" sz="2800" dirty="0" smtClean="0"/>
              <a:t>CDMA</a:t>
            </a:r>
            <a:r>
              <a:rPr lang="en-US" altLang="zh-CN" sz="1800" dirty="0" smtClean="0"/>
              <a:t>(Code </a:t>
            </a:r>
            <a:r>
              <a:rPr lang="en-US" altLang="zh-CN" sz="1800" dirty="0"/>
              <a:t>Division Multiple Access</a:t>
            </a:r>
            <a:r>
              <a:rPr lang="en-US" altLang="zh-CN" sz="18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通常称为码分多址，根据码相结构的不同来实现信号分割的多路复用。在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CDMA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中，用户不是靠频率或时隙来区分，而是码型来区分。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用户使用同一频率，占用相同的带宽。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每个站点可使用整个频段通信，使用经过特殊挑选的不同码型，能够挑选出需要的信号，滤除其他信号，因此彼此不会造成</a:t>
            </a:r>
            <a:r>
              <a:rPr lang="zh-CN" altLang="en-US" sz="2800" dirty="0" smtClean="0"/>
              <a:t>干扰。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这种系统发送的信号有很强的抗干扰能力，其频谱类似于白噪声，不易被敌人发现。 </a:t>
            </a:r>
            <a:endParaRPr lang="zh-CN" altLang="en-US" sz="3600" dirty="0"/>
          </a:p>
          <a:p>
            <a:pPr eaLnBrk="1" hangingPunct="1">
              <a:lnSpc>
                <a:spcPct val="120000"/>
              </a:lnSpc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28</a:t>
            </a:fld>
            <a:endParaRPr lang="en-US" altLang="zh-CN"/>
          </a:p>
        </p:txBody>
      </p:sp>
      <p:cxnSp>
        <p:nvCxnSpPr>
          <p:cNvPr id="173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2"/>
          <p:cNvSpPr txBox="1">
            <a:spLocks noChangeArrowheads="1"/>
          </p:cNvSpPr>
          <p:nvPr/>
        </p:nvSpPr>
        <p:spPr>
          <a:xfrm>
            <a:off x="191344" y="-146211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码分复用 </a:t>
            </a:r>
            <a:r>
              <a:rPr lang="en-US" altLang="zh-CN" dirty="0">
                <a:ea typeface="宋体" panose="02010600030101010101" pitchFamily="2" charset="-122"/>
              </a:rPr>
              <a:t>CDM(Code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27448" y="954634"/>
            <a:ext cx="9937104" cy="5040560"/>
          </a:xfrm>
        </p:spPr>
        <p:txBody>
          <a:bodyPr>
            <a:noAutofit/>
          </a:bodyPr>
          <a:lstStyle/>
          <a:p>
            <a:pPr eaLnBrk="1" hangingPunct="1">
              <a:lnSpc>
                <a:spcPts val="2500"/>
              </a:lnSpc>
            </a:pPr>
            <a:r>
              <a:rPr lang="zh-CN" altLang="en-US" dirty="0"/>
              <a:t>每一个比特时间划分为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个短的间隔，称为码片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每个站被指派一个唯一的 </a:t>
            </a:r>
            <a:r>
              <a:rPr lang="en-US" altLang="zh-CN" i="1" dirty="0"/>
              <a:t>m</a:t>
            </a:r>
            <a:r>
              <a:rPr lang="en-US" altLang="zh-CN" dirty="0"/>
              <a:t> bit </a:t>
            </a:r>
            <a:r>
              <a:rPr lang="zh-CN" altLang="en-US" dirty="0"/>
              <a:t>码片序列。</a:t>
            </a:r>
          </a:p>
          <a:p>
            <a:pPr lvl="1">
              <a:lnSpc>
                <a:spcPts val="25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如发送比特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，则发送自己的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bit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码片序列。</a:t>
            </a:r>
          </a:p>
          <a:p>
            <a:pPr lvl="1">
              <a:lnSpc>
                <a:spcPts val="25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如发送比特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，则发送该码片序列的二进制反码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实际上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发送和解析数据的时候，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CDMA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/>
              <a:t>例如，</a:t>
            </a:r>
            <a:r>
              <a:rPr lang="en-US" altLang="zh-CN" dirty="0"/>
              <a:t>S </a:t>
            </a:r>
            <a:r>
              <a:rPr lang="zh-CN" altLang="en-US" dirty="0"/>
              <a:t>站的 </a:t>
            </a:r>
            <a:r>
              <a:rPr lang="en-US" altLang="zh-CN" dirty="0"/>
              <a:t>8 bit </a:t>
            </a:r>
            <a:r>
              <a:rPr lang="zh-CN" altLang="en-US" dirty="0"/>
              <a:t>码片序列是 </a:t>
            </a:r>
            <a:r>
              <a:rPr lang="en-US" altLang="zh-CN" dirty="0"/>
              <a:t>00011011</a:t>
            </a:r>
            <a:r>
              <a:rPr lang="zh-CN" altLang="en-US" dirty="0"/>
              <a:t>。</a:t>
            </a:r>
          </a:p>
          <a:p>
            <a:pPr lvl="1">
              <a:lnSpc>
                <a:spcPts val="25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发送比特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时，就发送序列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00011011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</a:p>
          <a:p>
            <a:pPr lvl="1">
              <a:lnSpc>
                <a:spcPts val="25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发送比特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时，就发送序列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11100100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 smtClean="0"/>
              <a:t>S </a:t>
            </a:r>
            <a:r>
              <a:rPr lang="zh-CN" altLang="en-US" dirty="0"/>
              <a:t>站的码片序列：</a:t>
            </a:r>
            <a:r>
              <a:rPr lang="en-US" altLang="zh-CN" dirty="0"/>
              <a:t>(–1 –1 –1 +1 +1 –1 +1 +1)    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每个站分配的码片序列不仅必须各不相同，并且还必须互相</a:t>
            </a:r>
            <a:r>
              <a:rPr lang="zh-CN" altLang="en-US" dirty="0">
                <a:solidFill>
                  <a:srgbClr val="FF0000"/>
                </a:solidFill>
              </a:rPr>
              <a:t>正交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 eaLnBrk="1" hangingPunct="1">
              <a:lnSpc>
                <a:spcPts val="2500"/>
              </a:lnSpc>
            </a:pPr>
            <a:endParaRPr lang="zh-CN" altLang="en-US" b="1" dirty="0"/>
          </a:p>
          <a:p>
            <a:pPr eaLnBrk="1" hangingPunct="1">
              <a:lnSpc>
                <a:spcPts val="25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05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0945216" cy="2719658"/>
          </a:xfrm>
        </p:spPr>
        <p:txBody>
          <a:bodyPr>
            <a:norm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dirty="0">
                <a:latin typeface="+mn-ea"/>
              </a:rPr>
              <a:t>令</a:t>
            </a:r>
            <a:r>
              <a:rPr lang="zh-CN" altLang="en-US" dirty="0" smtClean="0">
                <a:latin typeface="+mn-ea"/>
              </a:rPr>
              <a:t>向量</a:t>
            </a:r>
            <a:r>
              <a:rPr lang="en-US" altLang="zh-CN" dirty="0" smtClean="0">
                <a:latin typeface="+mn-ea"/>
              </a:rPr>
              <a:t>S</a:t>
            </a:r>
            <a:r>
              <a:rPr lang="zh-CN" altLang="en-US" dirty="0" smtClean="0">
                <a:latin typeface="+mn-ea"/>
              </a:rPr>
              <a:t>表示站</a:t>
            </a:r>
            <a:r>
              <a:rPr lang="en-US" altLang="zh-CN" dirty="0" smtClean="0">
                <a:latin typeface="+mn-ea"/>
              </a:rPr>
              <a:t>S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码片向量，</a:t>
            </a:r>
            <a:r>
              <a:rPr lang="zh-CN" altLang="en-US" dirty="0" smtClean="0">
                <a:latin typeface="+mn-ea"/>
              </a:rPr>
              <a:t>令</a:t>
            </a:r>
            <a:r>
              <a:rPr lang="en-US" altLang="zh-CN" dirty="0" smtClean="0">
                <a:latin typeface="+mn-ea"/>
              </a:rPr>
              <a:t>T</a:t>
            </a:r>
            <a:r>
              <a:rPr lang="zh-CN" altLang="en-US" dirty="0" smtClean="0">
                <a:latin typeface="+mn-ea"/>
              </a:rPr>
              <a:t>表示</a:t>
            </a:r>
            <a:r>
              <a:rPr lang="zh-CN" altLang="en-US" dirty="0">
                <a:latin typeface="+mn-ea"/>
              </a:rPr>
              <a:t>其他任何站的码片向量。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 smtClean="0">
                <a:latin typeface="+mn-ea"/>
              </a:rPr>
              <a:t>两</a:t>
            </a:r>
            <a:r>
              <a:rPr lang="zh-CN" altLang="en-US" dirty="0">
                <a:latin typeface="+mn-ea"/>
              </a:rPr>
              <a:t>个不同站的码片序列正交，就是</a:t>
            </a:r>
            <a:r>
              <a:rPr lang="zh-CN" altLang="en-US" dirty="0" smtClean="0">
                <a:latin typeface="+mn-ea"/>
              </a:rPr>
              <a:t>向量</a:t>
            </a:r>
            <a:r>
              <a:rPr lang="en-US" altLang="zh-CN" dirty="0" smtClean="0">
                <a:latin typeface="+mn-ea"/>
              </a:rPr>
              <a:t>S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T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规格化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内积</a:t>
            </a:r>
            <a:r>
              <a:rPr lang="en-US" altLang="zh-CN" dirty="0">
                <a:latin typeface="+mn-ea"/>
              </a:rPr>
              <a:t>(inner product)</a:t>
            </a:r>
            <a:r>
              <a:rPr lang="zh-CN" altLang="en-US" dirty="0" smtClean="0">
                <a:latin typeface="+mn-ea"/>
              </a:rPr>
              <a:t>都是</a:t>
            </a:r>
            <a:r>
              <a:rPr lang="en-US" altLang="zh-CN" dirty="0" smtClean="0">
                <a:latin typeface="+mn-ea"/>
              </a:rPr>
              <a:t>0.</a:t>
            </a:r>
            <a:r>
              <a:rPr lang="zh-CN" altLang="en-US" dirty="0">
                <a:latin typeface="+mn-ea"/>
              </a:rPr>
              <a:t>任意两个码片序列中，只要它们的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的数量是相同的，则一定</a:t>
            </a:r>
            <a:r>
              <a:rPr lang="zh-CN" altLang="en-US" dirty="0" smtClean="0">
                <a:latin typeface="+mn-ea"/>
              </a:rPr>
              <a:t>正交。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latin typeface="+mn-ea"/>
              </a:rPr>
              <a:t>在实用的系统中是使用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伪随机码序列</a:t>
            </a:r>
            <a:r>
              <a:rPr lang="zh-CN" altLang="en-US" dirty="0">
                <a:latin typeface="+mn-ea"/>
              </a:rPr>
              <a:t>。 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dirty="0" smtClean="0">
                <a:latin typeface="+mn-ea"/>
              </a:rPr>
              <a:t>任何一</a:t>
            </a:r>
            <a:r>
              <a:rPr lang="zh-CN" altLang="en-US" dirty="0">
                <a:latin typeface="+mn-ea"/>
              </a:rPr>
              <a:t>个码片向量和该码片向量自己的规格化内积都是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。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latin typeface="+mn-ea"/>
              </a:rPr>
              <a:t>一个码片向量和该码片反码的向量的规格化内积值是 </a:t>
            </a:r>
            <a:r>
              <a:rPr lang="en-US" altLang="zh-CN" dirty="0">
                <a:latin typeface="+mn-ea"/>
              </a:rPr>
              <a:t>–1</a:t>
            </a:r>
            <a:r>
              <a:rPr lang="zh-CN" altLang="en-US" dirty="0">
                <a:latin typeface="+mn-ea"/>
              </a:rPr>
              <a:t>。 </a:t>
            </a:r>
            <a:endParaRPr lang="zh-CN" altLang="en-US" sz="3600" b="1" dirty="0"/>
          </a:p>
          <a:p>
            <a:pPr eaLnBrk="1" hangingPunct="1">
              <a:lnSpc>
                <a:spcPct val="120000"/>
              </a:lnSpc>
            </a:pPr>
            <a:endParaRPr lang="zh-CN" altLang="en-US" sz="3600" b="1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04DD0412-E4E8-4A94-8156-04CAAF2E5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56225"/>
              </p:ext>
            </p:extLst>
          </p:nvPr>
        </p:nvGraphicFramePr>
        <p:xfrm>
          <a:off x="2927648" y="4037727"/>
          <a:ext cx="6318529" cy="97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4" imgW="2781300" imgH="431800" progId="Equation.3">
                  <p:embed/>
                </p:oleObj>
              </mc:Choice>
              <mc:Fallback>
                <p:oleObj name="公式" r:id="rId4" imgW="278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037727"/>
                        <a:ext cx="6318529" cy="975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9"/>
          <p:cNvCxnSpPr>
            <a:cxnSpLocks noChangeShapeType="1"/>
          </p:cNvCxnSpPr>
          <p:nvPr/>
        </p:nvCxnSpPr>
        <p:spPr bwMode="auto">
          <a:xfrm>
            <a:off x="479376" y="764704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1344" y="-74203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码分复用 </a:t>
            </a:r>
            <a:r>
              <a:rPr lang="en-US" altLang="zh-CN" dirty="0">
                <a:ea typeface="宋体" panose="02010600030101010101" pitchFamily="2" charset="-122"/>
              </a:rPr>
              <a:t>CDM(Code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xmlns="" id="{04DD0412-E4E8-4A94-8156-04CAAF2E5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7217"/>
              </p:ext>
            </p:extLst>
          </p:nvPr>
        </p:nvGraphicFramePr>
        <p:xfrm>
          <a:off x="1805422" y="5278905"/>
          <a:ext cx="8827082" cy="97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6" imgW="2781300" imgH="431800" progId="Equation.3">
                  <p:embed/>
                </p:oleObj>
              </mc:Choice>
              <mc:Fallback>
                <p:oleObj name="公式" r:id="rId6" imgW="278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22" y="5278905"/>
                        <a:ext cx="8827082" cy="975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792655" y="5570190"/>
            <a:ext cx="15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37364" y="5555332"/>
            <a:ext cx="174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19936" y="573325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608168" y="573325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200456" y="572906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26" y="1785938"/>
            <a:ext cx="7902575" cy="2303462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章  物理层</a:t>
            </a:r>
            <a:r>
              <a:rPr lang="en-US" altLang="zh-CN" sz="44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400" dirty="0">
                <a:latin typeface="黑体" pitchFamily="49" charset="-122"/>
                <a:ea typeface="黑体" pitchFamily="49" charset="-122"/>
              </a:rPr>
            </a:br>
            <a:endParaRPr lang="zh-CN" altLang="en-US" sz="4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AF80122-1183-4EA0-B1FC-8C1BE8D99552}" type="slidenum">
              <a:rPr lang="zh-CN" altLang="en-US" sz="140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zh-C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30</a:t>
            </a:fld>
            <a:endParaRPr lang="en-US" altLang="zh-CN"/>
          </a:p>
        </p:txBody>
      </p:sp>
      <p:cxnSp>
        <p:nvCxnSpPr>
          <p:cNvPr id="7" name="直接连接符 9"/>
          <p:cNvCxnSpPr>
            <a:cxnSpLocks noChangeShapeType="1"/>
          </p:cNvCxnSpPr>
          <p:nvPr/>
        </p:nvCxnSpPr>
        <p:spPr bwMode="auto">
          <a:xfrm>
            <a:off x="479376" y="764704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1344" y="-74203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码分复用 </a:t>
            </a:r>
            <a:r>
              <a:rPr lang="en-US" altLang="zh-CN" dirty="0">
                <a:ea typeface="宋体" panose="02010600030101010101" pitchFamily="2" charset="-122"/>
              </a:rPr>
              <a:t>CDM(Code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310110" y="983953"/>
            <a:ext cx="8712968" cy="64894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/>
              <a:t>CDMA</a:t>
            </a:r>
            <a:r>
              <a:rPr lang="zh-CN" altLang="en-US" sz="3600" b="1" dirty="0"/>
              <a:t>原理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03635" y="2970736"/>
            <a:ext cx="18473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862513" y="2643188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95550" y="2830514"/>
            <a:ext cx="2217274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站的码片序列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864100" y="1943101"/>
            <a:ext cx="0" cy="3802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42075" y="1943101"/>
            <a:ext cx="0" cy="3781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020050" y="1943101"/>
            <a:ext cx="0" cy="3929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9598025" y="1943100"/>
            <a:ext cx="0" cy="379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864101" y="2874964"/>
            <a:ext cx="1577975" cy="319087"/>
          </a:xfrm>
          <a:custGeom>
            <a:avLst/>
            <a:gdLst>
              <a:gd name="T0" fmla="*/ 0 w 768"/>
              <a:gd name="T1" fmla="*/ 156288 h 196"/>
              <a:gd name="T2" fmla="*/ 0 w 768"/>
              <a:gd name="T3" fmla="*/ 319087 h 196"/>
              <a:gd name="T4" fmla="*/ 591741 w 768"/>
              <a:gd name="T5" fmla="*/ 312575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2575 h 196"/>
              <a:gd name="T12" fmla="*/ 1183481 w 768"/>
              <a:gd name="T13" fmla="*/ 312575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6288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442076" y="2874964"/>
            <a:ext cx="1577975" cy="319087"/>
          </a:xfrm>
          <a:custGeom>
            <a:avLst/>
            <a:gdLst>
              <a:gd name="T0" fmla="*/ 0 w 768"/>
              <a:gd name="T1" fmla="*/ 156288 h 196"/>
              <a:gd name="T2" fmla="*/ 0 w 768"/>
              <a:gd name="T3" fmla="*/ 319087 h 196"/>
              <a:gd name="T4" fmla="*/ 591741 w 768"/>
              <a:gd name="T5" fmla="*/ 312575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2575 h 196"/>
              <a:gd name="T12" fmla="*/ 1183481 w 768"/>
              <a:gd name="T13" fmla="*/ 312575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6288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864101" y="3965575"/>
            <a:ext cx="1577975" cy="311150"/>
          </a:xfrm>
          <a:custGeom>
            <a:avLst/>
            <a:gdLst>
              <a:gd name="T0" fmla="*/ 0 w 768"/>
              <a:gd name="T1" fmla="*/ 155575 h 192"/>
              <a:gd name="T2" fmla="*/ 0 w 768"/>
              <a:gd name="T3" fmla="*/ 311150 h 192"/>
              <a:gd name="T4" fmla="*/ 394494 w 768"/>
              <a:gd name="T5" fmla="*/ 311150 h 192"/>
              <a:gd name="T6" fmla="*/ 394494 w 768"/>
              <a:gd name="T7" fmla="*/ 0 h 192"/>
              <a:gd name="T8" fmla="*/ 591741 w 768"/>
              <a:gd name="T9" fmla="*/ 0 h 192"/>
              <a:gd name="T10" fmla="*/ 591741 w 768"/>
              <a:gd name="T11" fmla="*/ 311150 h 192"/>
              <a:gd name="T12" fmla="*/ 788988 w 768"/>
              <a:gd name="T13" fmla="*/ 311150 h 192"/>
              <a:gd name="T14" fmla="*/ 788988 w 768"/>
              <a:gd name="T15" fmla="*/ 0 h 192"/>
              <a:gd name="T16" fmla="*/ 1380728 w 768"/>
              <a:gd name="T17" fmla="*/ 0 h 192"/>
              <a:gd name="T18" fmla="*/ 1380728 w 768"/>
              <a:gd name="T19" fmla="*/ 311150 h 192"/>
              <a:gd name="T20" fmla="*/ 1577975 w 768"/>
              <a:gd name="T21" fmla="*/ 311150 h 192"/>
              <a:gd name="T22" fmla="*/ 1577975 w 768"/>
              <a:gd name="T23" fmla="*/ 155575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442076" y="3965575"/>
            <a:ext cx="1577975" cy="311150"/>
          </a:xfrm>
          <a:custGeom>
            <a:avLst/>
            <a:gdLst>
              <a:gd name="T0" fmla="*/ 0 w 768"/>
              <a:gd name="T1" fmla="*/ 155575 h 192"/>
              <a:gd name="T2" fmla="*/ 0 w 768"/>
              <a:gd name="T3" fmla="*/ 311150 h 192"/>
              <a:gd name="T4" fmla="*/ 394494 w 768"/>
              <a:gd name="T5" fmla="*/ 311150 h 192"/>
              <a:gd name="T6" fmla="*/ 394494 w 768"/>
              <a:gd name="T7" fmla="*/ 0 h 192"/>
              <a:gd name="T8" fmla="*/ 591741 w 768"/>
              <a:gd name="T9" fmla="*/ 0 h 192"/>
              <a:gd name="T10" fmla="*/ 591741 w 768"/>
              <a:gd name="T11" fmla="*/ 311150 h 192"/>
              <a:gd name="T12" fmla="*/ 788988 w 768"/>
              <a:gd name="T13" fmla="*/ 311150 h 192"/>
              <a:gd name="T14" fmla="*/ 788988 w 768"/>
              <a:gd name="T15" fmla="*/ 0 h 192"/>
              <a:gd name="T16" fmla="*/ 1380728 w 768"/>
              <a:gd name="T17" fmla="*/ 0 h 192"/>
              <a:gd name="T18" fmla="*/ 1380728 w 768"/>
              <a:gd name="T19" fmla="*/ 311150 h 192"/>
              <a:gd name="T20" fmla="*/ 1577975 w 768"/>
              <a:gd name="T21" fmla="*/ 311150 h 192"/>
              <a:gd name="T22" fmla="*/ 1577975 w 768"/>
              <a:gd name="T23" fmla="*/ 155575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flipV="1">
            <a:off x="8020051" y="3965575"/>
            <a:ext cx="1577975" cy="311150"/>
          </a:xfrm>
          <a:custGeom>
            <a:avLst/>
            <a:gdLst>
              <a:gd name="T0" fmla="*/ 0 w 768"/>
              <a:gd name="T1" fmla="*/ 155575 h 192"/>
              <a:gd name="T2" fmla="*/ 0 w 768"/>
              <a:gd name="T3" fmla="*/ 311150 h 192"/>
              <a:gd name="T4" fmla="*/ 394494 w 768"/>
              <a:gd name="T5" fmla="*/ 311150 h 192"/>
              <a:gd name="T6" fmla="*/ 394494 w 768"/>
              <a:gd name="T7" fmla="*/ 0 h 192"/>
              <a:gd name="T8" fmla="*/ 591741 w 768"/>
              <a:gd name="T9" fmla="*/ 0 h 192"/>
              <a:gd name="T10" fmla="*/ 591741 w 768"/>
              <a:gd name="T11" fmla="*/ 311150 h 192"/>
              <a:gd name="T12" fmla="*/ 788988 w 768"/>
              <a:gd name="T13" fmla="*/ 311150 h 192"/>
              <a:gd name="T14" fmla="*/ 788988 w 768"/>
              <a:gd name="T15" fmla="*/ 0 h 192"/>
              <a:gd name="T16" fmla="*/ 1380728 w 768"/>
              <a:gd name="T17" fmla="*/ 0 h 192"/>
              <a:gd name="T18" fmla="*/ 1380728 w 768"/>
              <a:gd name="T19" fmla="*/ 311150 h 192"/>
              <a:gd name="T20" fmla="*/ 1577975 w 768"/>
              <a:gd name="T21" fmla="*/ 311150 h 192"/>
              <a:gd name="T22" fmla="*/ 1577975 w 768"/>
              <a:gd name="T23" fmla="*/ 155575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864101" y="5738814"/>
            <a:ext cx="1577975" cy="312737"/>
          </a:xfrm>
          <a:custGeom>
            <a:avLst/>
            <a:gdLst>
              <a:gd name="T0" fmla="*/ 0 w 768"/>
              <a:gd name="T1" fmla="*/ 156369 h 192"/>
              <a:gd name="T2" fmla="*/ 0 w 768"/>
              <a:gd name="T3" fmla="*/ 0 h 192"/>
              <a:gd name="T4" fmla="*/ 394494 w 768"/>
              <a:gd name="T5" fmla="*/ 0 h 192"/>
              <a:gd name="T6" fmla="*/ 394494 w 768"/>
              <a:gd name="T7" fmla="*/ 312737 h 192"/>
              <a:gd name="T8" fmla="*/ 788988 w 768"/>
              <a:gd name="T9" fmla="*/ 312737 h 192"/>
              <a:gd name="T10" fmla="*/ 788988 w 768"/>
              <a:gd name="T11" fmla="*/ 0 h 192"/>
              <a:gd name="T12" fmla="*/ 986234 w 768"/>
              <a:gd name="T13" fmla="*/ 0 h 192"/>
              <a:gd name="T14" fmla="*/ 986234 w 768"/>
              <a:gd name="T15" fmla="*/ 312737 h 192"/>
              <a:gd name="T16" fmla="*/ 1183481 w 768"/>
              <a:gd name="T17" fmla="*/ 312737 h 192"/>
              <a:gd name="T18" fmla="*/ 1183481 w 768"/>
              <a:gd name="T19" fmla="*/ 0 h 192"/>
              <a:gd name="T20" fmla="*/ 1380728 w 768"/>
              <a:gd name="T21" fmla="*/ 0 h 192"/>
              <a:gd name="T22" fmla="*/ 1380728 w 768"/>
              <a:gd name="T23" fmla="*/ 312737 h 192"/>
              <a:gd name="T24" fmla="*/ 1577975 w 768"/>
              <a:gd name="T25" fmla="*/ 312737 h 192"/>
              <a:gd name="T26" fmla="*/ 1577975 w 768"/>
              <a:gd name="T27" fmla="*/ 151482 h 1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442076" y="5738814"/>
            <a:ext cx="1577975" cy="312737"/>
          </a:xfrm>
          <a:custGeom>
            <a:avLst/>
            <a:gdLst>
              <a:gd name="T0" fmla="*/ 0 w 768"/>
              <a:gd name="T1" fmla="*/ 156369 h 192"/>
              <a:gd name="T2" fmla="*/ 0 w 768"/>
              <a:gd name="T3" fmla="*/ 0 h 192"/>
              <a:gd name="T4" fmla="*/ 394494 w 768"/>
              <a:gd name="T5" fmla="*/ 0 h 192"/>
              <a:gd name="T6" fmla="*/ 394494 w 768"/>
              <a:gd name="T7" fmla="*/ 312737 h 192"/>
              <a:gd name="T8" fmla="*/ 788988 w 768"/>
              <a:gd name="T9" fmla="*/ 312737 h 192"/>
              <a:gd name="T10" fmla="*/ 788988 w 768"/>
              <a:gd name="T11" fmla="*/ 0 h 192"/>
              <a:gd name="T12" fmla="*/ 986234 w 768"/>
              <a:gd name="T13" fmla="*/ 0 h 192"/>
              <a:gd name="T14" fmla="*/ 986234 w 768"/>
              <a:gd name="T15" fmla="*/ 312737 h 192"/>
              <a:gd name="T16" fmla="*/ 1183481 w 768"/>
              <a:gd name="T17" fmla="*/ 312737 h 192"/>
              <a:gd name="T18" fmla="*/ 1183481 w 768"/>
              <a:gd name="T19" fmla="*/ 0 h 192"/>
              <a:gd name="T20" fmla="*/ 1380728 w 768"/>
              <a:gd name="T21" fmla="*/ 0 h 192"/>
              <a:gd name="T22" fmla="*/ 1380728 w 768"/>
              <a:gd name="T23" fmla="*/ 312737 h 192"/>
              <a:gd name="T24" fmla="*/ 1577975 w 768"/>
              <a:gd name="T25" fmla="*/ 312737 h 192"/>
              <a:gd name="T26" fmla="*/ 1577975 w 768"/>
              <a:gd name="T27" fmla="*/ 151482 h 1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flipV="1">
            <a:off x="8020051" y="5738814"/>
            <a:ext cx="1577975" cy="312737"/>
          </a:xfrm>
          <a:custGeom>
            <a:avLst/>
            <a:gdLst>
              <a:gd name="T0" fmla="*/ 0 w 768"/>
              <a:gd name="T1" fmla="*/ 156369 h 192"/>
              <a:gd name="T2" fmla="*/ 0 w 768"/>
              <a:gd name="T3" fmla="*/ 0 h 192"/>
              <a:gd name="T4" fmla="*/ 394494 w 768"/>
              <a:gd name="T5" fmla="*/ 0 h 192"/>
              <a:gd name="T6" fmla="*/ 394494 w 768"/>
              <a:gd name="T7" fmla="*/ 312737 h 192"/>
              <a:gd name="T8" fmla="*/ 788988 w 768"/>
              <a:gd name="T9" fmla="*/ 312737 h 192"/>
              <a:gd name="T10" fmla="*/ 788988 w 768"/>
              <a:gd name="T11" fmla="*/ 0 h 192"/>
              <a:gd name="T12" fmla="*/ 986234 w 768"/>
              <a:gd name="T13" fmla="*/ 0 h 192"/>
              <a:gd name="T14" fmla="*/ 986234 w 768"/>
              <a:gd name="T15" fmla="*/ 312737 h 192"/>
              <a:gd name="T16" fmla="*/ 1183481 w 768"/>
              <a:gd name="T17" fmla="*/ 312737 h 192"/>
              <a:gd name="T18" fmla="*/ 1183481 w 768"/>
              <a:gd name="T19" fmla="*/ 0 h 192"/>
              <a:gd name="T20" fmla="*/ 1380728 w 768"/>
              <a:gd name="T21" fmla="*/ 0 h 192"/>
              <a:gd name="T22" fmla="*/ 1380728 w 768"/>
              <a:gd name="T23" fmla="*/ 312737 h 192"/>
              <a:gd name="T24" fmla="*/ 1577975 w 768"/>
              <a:gd name="T25" fmla="*/ 312737 h 192"/>
              <a:gd name="T26" fmla="*/ 1577975 w 768"/>
              <a:gd name="T27" fmla="*/ 151482 h 1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64101" y="5210176"/>
            <a:ext cx="4733925" cy="314325"/>
          </a:xfrm>
          <a:custGeom>
            <a:avLst/>
            <a:gdLst>
              <a:gd name="T0" fmla="*/ 0 w 2827"/>
              <a:gd name="T1" fmla="*/ 155542 h 194"/>
              <a:gd name="T2" fmla="*/ 0 w 2827"/>
              <a:gd name="T3" fmla="*/ 0 h 194"/>
              <a:gd name="T4" fmla="*/ 3158183 w 2827"/>
              <a:gd name="T5" fmla="*/ 3240 h 194"/>
              <a:gd name="T6" fmla="*/ 3158183 w 2827"/>
              <a:gd name="T7" fmla="*/ 314325 h 194"/>
              <a:gd name="T8" fmla="*/ 4732250 w 2827"/>
              <a:gd name="T9" fmla="*/ 311085 h 194"/>
              <a:gd name="T10" fmla="*/ 4733925 w 2827"/>
              <a:gd name="T11" fmla="*/ 155542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66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64101" y="2174875"/>
            <a:ext cx="4733925" cy="312738"/>
          </a:xfrm>
          <a:custGeom>
            <a:avLst/>
            <a:gdLst>
              <a:gd name="T0" fmla="*/ 0 w 2304"/>
              <a:gd name="T1" fmla="*/ 156369 h 192"/>
              <a:gd name="T2" fmla="*/ 0 w 2304"/>
              <a:gd name="T3" fmla="*/ 0 h 192"/>
              <a:gd name="T4" fmla="*/ 3155950 w 2304"/>
              <a:gd name="T5" fmla="*/ 0 h 192"/>
              <a:gd name="T6" fmla="*/ 3155950 w 2304"/>
              <a:gd name="T7" fmla="*/ 312738 h 192"/>
              <a:gd name="T8" fmla="*/ 4733925 w 2304"/>
              <a:gd name="T9" fmla="*/ 312738 h 192"/>
              <a:gd name="T10" fmla="*/ 4733925 w 2304"/>
              <a:gd name="T11" fmla="*/ 156369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442075" y="2058989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457825" y="1844676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708525" y="4119563"/>
            <a:ext cx="52847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708525" y="5365750"/>
            <a:ext cx="528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4708525" y="5895975"/>
            <a:ext cx="5284788" cy="14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864101" y="4432300"/>
            <a:ext cx="1577975" cy="622300"/>
          </a:xfrm>
          <a:custGeom>
            <a:avLst/>
            <a:gdLst>
              <a:gd name="T0" fmla="*/ 0 w 768"/>
              <a:gd name="T1" fmla="*/ 311150 h 384"/>
              <a:gd name="T2" fmla="*/ 0 w 768"/>
              <a:gd name="T3" fmla="*/ 622300 h 384"/>
              <a:gd name="T4" fmla="*/ 394494 w 768"/>
              <a:gd name="T5" fmla="*/ 622300 h 384"/>
              <a:gd name="T6" fmla="*/ 394494 w 768"/>
              <a:gd name="T7" fmla="*/ 311150 h 384"/>
              <a:gd name="T8" fmla="*/ 788988 w 768"/>
              <a:gd name="T9" fmla="*/ 311150 h 384"/>
              <a:gd name="T10" fmla="*/ 788988 w 768"/>
              <a:gd name="T11" fmla="*/ 0 h 384"/>
              <a:gd name="T12" fmla="*/ 986234 w 768"/>
              <a:gd name="T13" fmla="*/ 0 h 384"/>
              <a:gd name="T14" fmla="*/ 986234 w 768"/>
              <a:gd name="T15" fmla="*/ 311150 h 384"/>
              <a:gd name="T16" fmla="*/ 1183481 w 768"/>
              <a:gd name="T17" fmla="*/ 311150 h 384"/>
              <a:gd name="T18" fmla="*/ 1183481 w 768"/>
              <a:gd name="T19" fmla="*/ 0 h 384"/>
              <a:gd name="T20" fmla="*/ 1380728 w 768"/>
              <a:gd name="T21" fmla="*/ 0 h 384"/>
              <a:gd name="T22" fmla="*/ 1380728 w 768"/>
              <a:gd name="T23" fmla="*/ 311150 h 384"/>
              <a:gd name="T24" fmla="*/ 1577975 w 768"/>
              <a:gd name="T25" fmla="*/ 311150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442076" y="4432300"/>
            <a:ext cx="1577975" cy="622300"/>
          </a:xfrm>
          <a:custGeom>
            <a:avLst/>
            <a:gdLst>
              <a:gd name="T0" fmla="*/ 0 w 768"/>
              <a:gd name="T1" fmla="*/ 311150 h 384"/>
              <a:gd name="T2" fmla="*/ 0 w 768"/>
              <a:gd name="T3" fmla="*/ 622300 h 384"/>
              <a:gd name="T4" fmla="*/ 394494 w 768"/>
              <a:gd name="T5" fmla="*/ 622300 h 384"/>
              <a:gd name="T6" fmla="*/ 394494 w 768"/>
              <a:gd name="T7" fmla="*/ 311150 h 384"/>
              <a:gd name="T8" fmla="*/ 788988 w 768"/>
              <a:gd name="T9" fmla="*/ 311150 h 384"/>
              <a:gd name="T10" fmla="*/ 788988 w 768"/>
              <a:gd name="T11" fmla="*/ 0 h 384"/>
              <a:gd name="T12" fmla="*/ 986234 w 768"/>
              <a:gd name="T13" fmla="*/ 0 h 384"/>
              <a:gd name="T14" fmla="*/ 986234 w 768"/>
              <a:gd name="T15" fmla="*/ 311150 h 384"/>
              <a:gd name="T16" fmla="*/ 1183481 w 768"/>
              <a:gd name="T17" fmla="*/ 311150 h 384"/>
              <a:gd name="T18" fmla="*/ 1183481 w 768"/>
              <a:gd name="T19" fmla="*/ 0 h 384"/>
              <a:gd name="T20" fmla="*/ 1380728 w 768"/>
              <a:gd name="T21" fmla="*/ 0 h 384"/>
              <a:gd name="T22" fmla="*/ 1380728 w 768"/>
              <a:gd name="T23" fmla="*/ 311150 h 384"/>
              <a:gd name="T24" fmla="*/ 1577975 w 768"/>
              <a:gd name="T25" fmla="*/ 311150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flipV="1">
            <a:off x="8020051" y="4432300"/>
            <a:ext cx="1577975" cy="622300"/>
          </a:xfrm>
          <a:custGeom>
            <a:avLst/>
            <a:gdLst>
              <a:gd name="T0" fmla="*/ 0 w 768"/>
              <a:gd name="T1" fmla="*/ 311150 h 384"/>
              <a:gd name="T2" fmla="*/ 0 w 768"/>
              <a:gd name="T3" fmla="*/ 622300 h 384"/>
              <a:gd name="T4" fmla="*/ 394494 w 768"/>
              <a:gd name="T5" fmla="*/ 622300 h 384"/>
              <a:gd name="T6" fmla="*/ 394494 w 768"/>
              <a:gd name="T7" fmla="*/ 311150 h 384"/>
              <a:gd name="T8" fmla="*/ 788988 w 768"/>
              <a:gd name="T9" fmla="*/ 311150 h 384"/>
              <a:gd name="T10" fmla="*/ 788988 w 768"/>
              <a:gd name="T11" fmla="*/ 0 h 384"/>
              <a:gd name="T12" fmla="*/ 986234 w 768"/>
              <a:gd name="T13" fmla="*/ 0 h 384"/>
              <a:gd name="T14" fmla="*/ 986234 w 768"/>
              <a:gd name="T15" fmla="*/ 311150 h 384"/>
              <a:gd name="T16" fmla="*/ 1183481 w 768"/>
              <a:gd name="T17" fmla="*/ 311150 h 384"/>
              <a:gd name="T18" fmla="*/ 1183481 w 768"/>
              <a:gd name="T19" fmla="*/ 0 h 384"/>
              <a:gd name="T20" fmla="*/ 1380728 w 768"/>
              <a:gd name="T21" fmla="*/ 0 h 384"/>
              <a:gd name="T22" fmla="*/ 1380728 w 768"/>
              <a:gd name="T23" fmla="*/ 311150 h 384"/>
              <a:gd name="T24" fmla="*/ 1577975 w 768"/>
              <a:gd name="T25" fmla="*/ 311150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708525" y="4741863"/>
            <a:ext cx="52847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4729163" y="2332038"/>
            <a:ext cx="5264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045325" y="1844676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628063" y="1844676"/>
            <a:ext cx="32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9994900" y="2073276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9994900" y="2786064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9994900" y="3890964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9994900" y="4498976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9994900" y="5121276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9994900" y="5649914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130801" y="2487613"/>
            <a:ext cx="1057275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119689" y="2390776"/>
            <a:ext cx="125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个码片</a:t>
            </a: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64101" y="3414713"/>
            <a:ext cx="1577975" cy="317500"/>
          </a:xfrm>
          <a:custGeom>
            <a:avLst/>
            <a:gdLst>
              <a:gd name="T0" fmla="*/ 0 w 768"/>
              <a:gd name="T1" fmla="*/ 155510 h 196"/>
              <a:gd name="T2" fmla="*/ 0 w 768"/>
              <a:gd name="T3" fmla="*/ 317500 h 196"/>
              <a:gd name="T4" fmla="*/ 591741 w 768"/>
              <a:gd name="T5" fmla="*/ 311020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1020 h 196"/>
              <a:gd name="T12" fmla="*/ 1183481 w 768"/>
              <a:gd name="T13" fmla="*/ 311020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5510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442076" y="3414713"/>
            <a:ext cx="1577975" cy="317500"/>
          </a:xfrm>
          <a:custGeom>
            <a:avLst/>
            <a:gdLst>
              <a:gd name="T0" fmla="*/ 0 w 768"/>
              <a:gd name="T1" fmla="*/ 155510 h 196"/>
              <a:gd name="T2" fmla="*/ 0 w 768"/>
              <a:gd name="T3" fmla="*/ 317500 h 196"/>
              <a:gd name="T4" fmla="*/ 591741 w 768"/>
              <a:gd name="T5" fmla="*/ 311020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1020 h 196"/>
              <a:gd name="T12" fmla="*/ 1183481 w 768"/>
              <a:gd name="T13" fmla="*/ 311020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5510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flipV="1">
            <a:off x="8020051" y="3414713"/>
            <a:ext cx="1577975" cy="317500"/>
          </a:xfrm>
          <a:custGeom>
            <a:avLst/>
            <a:gdLst>
              <a:gd name="T0" fmla="*/ 0 w 768"/>
              <a:gd name="T1" fmla="*/ 155510 h 196"/>
              <a:gd name="T2" fmla="*/ 0 w 768"/>
              <a:gd name="T3" fmla="*/ 317500 h 196"/>
              <a:gd name="T4" fmla="*/ 591741 w 768"/>
              <a:gd name="T5" fmla="*/ 311020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1020 h 196"/>
              <a:gd name="T12" fmla="*/ 1183481 w 768"/>
              <a:gd name="T13" fmla="*/ 311020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5510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4708525" y="3570288"/>
            <a:ext cx="5284788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9994900" y="3322639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8024814" y="2874964"/>
            <a:ext cx="1577975" cy="319087"/>
          </a:xfrm>
          <a:custGeom>
            <a:avLst/>
            <a:gdLst>
              <a:gd name="T0" fmla="*/ 0 w 768"/>
              <a:gd name="T1" fmla="*/ 156288 h 196"/>
              <a:gd name="T2" fmla="*/ 0 w 768"/>
              <a:gd name="T3" fmla="*/ 319087 h 196"/>
              <a:gd name="T4" fmla="*/ 591741 w 768"/>
              <a:gd name="T5" fmla="*/ 312575 h 196"/>
              <a:gd name="T6" fmla="*/ 591741 w 768"/>
              <a:gd name="T7" fmla="*/ 0 h 196"/>
              <a:gd name="T8" fmla="*/ 986234 w 768"/>
              <a:gd name="T9" fmla="*/ 0 h 196"/>
              <a:gd name="T10" fmla="*/ 986234 w 768"/>
              <a:gd name="T11" fmla="*/ 312575 h 196"/>
              <a:gd name="T12" fmla="*/ 1183481 w 768"/>
              <a:gd name="T13" fmla="*/ 312575 h 196"/>
              <a:gd name="T14" fmla="*/ 1183481 w 768"/>
              <a:gd name="T15" fmla="*/ 0 h 196"/>
              <a:gd name="T16" fmla="*/ 1577975 w 768"/>
              <a:gd name="T17" fmla="*/ 0 h 196"/>
              <a:gd name="T18" fmla="*/ 1577975 w 768"/>
              <a:gd name="T19" fmla="*/ 156288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4729163" y="3032125"/>
            <a:ext cx="5264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2495551" y="3309939"/>
            <a:ext cx="2311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2495551" y="3860801"/>
            <a:ext cx="2282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208213" y="4498976"/>
            <a:ext cx="2611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总的发送信号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+ T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566989" y="5119689"/>
            <a:ext cx="2241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2566988" y="5651501"/>
            <a:ext cx="2226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7783513" y="5365750"/>
            <a:ext cx="21701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2933701" y="1981201"/>
            <a:ext cx="1733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数据码元比特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770063" y="3068639"/>
            <a:ext cx="4427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</a:t>
            </a:r>
          </a:p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</a:p>
          <a:p>
            <a:pPr algn="l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1912938" y="5084764"/>
            <a:ext cx="4427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</a:t>
            </a:r>
          </a:p>
          <a:p>
            <a:pPr algn="l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收</a:t>
            </a:r>
          </a:p>
          <a:p>
            <a:pPr algn="l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63" name="AutoShape 62"/>
          <p:cNvSpPr>
            <a:spLocks/>
          </p:cNvSpPr>
          <p:nvPr/>
        </p:nvSpPr>
        <p:spPr bwMode="auto">
          <a:xfrm>
            <a:off x="2208213" y="2060575"/>
            <a:ext cx="144462" cy="3024188"/>
          </a:xfrm>
          <a:prstGeom prst="leftBracket">
            <a:avLst>
              <a:gd name="adj" fmla="val 1744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AutoShape 63"/>
          <p:cNvSpPr>
            <a:spLocks/>
          </p:cNvSpPr>
          <p:nvPr/>
        </p:nvSpPr>
        <p:spPr bwMode="auto">
          <a:xfrm>
            <a:off x="2424114" y="5229226"/>
            <a:ext cx="77787" cy="792163"/>
          </a:xfrm>
          <a:prstGeom prst="leftBracket">
            <a:avLst>
              <a:gd name="adj" fmla="val 848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31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764704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74203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码分复用 </a:t>
            </a:r>
            <a:r>
              <a:rPr lang="en-US" altLang="zh-CN" dirty="0">
                <a:ea typeface="宋体" panose="02010600030101010101" pitchFamily="2" charset="-122"/>
              </a:rPr>
              <a:t>CDM(Code Division Multiplexing)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43C0772-0B1D-4EB9-9027-D127A65D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9956800" cy="652934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D57D2E35-F67F-477B-8FFB-00628957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382944" cy="48737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共有四个站进行码分多址</a:t>
            </a:r>
            <a:r>
              <a:rPr lang="en-US" altLang="zh-CN" dirty="0"/>
              <a:t>CDMA</a:t>
            </a:r>
            <a:r>
              <a:rPr lang="zh-CN" altLang="en-US" dirty="0"/>
              <a:t>通信。四个站码片序列为：</a:t>
            </a:r>
          </a:p>
          <a:p>
            <a:pPr marL="0" indent="0">
              <a:buNone/>
            </a:pPr>
            <a:r>
              <a:rPr lang="en-US" altLang="zh-CN" dirty="0"/>
              <a:t>A: (-1 -1 -1 +1 +1 -1 +1 +1). B: (-1 -1 +1 -1 +1 +1 +1 -1).</a:t>
            </a:r>
          </a:p>
          <a:p>
            <a:pPr marL="0" indent="0">
              <a:buNone/>
            </a:pPr>
            <a:r>
              <a:rPr lang="en-US" altLang="zh-CN" dirty="0"/>
              <a:t>C: (-1 +1 -1 +1 +1 +1 -1 -1). D: (-1 +1 -1 -1 -1 -1 +1 -1).</a:t>
            </a:r>
          </a:p>
          <a:p>
            <a:pPr marL="0" indent="0">
              <a:buNone/>
            </a:pPr>
            <a:r>
              <a:rPr lang="zh-CN" altLang="en-US" dirty="0"/>
              <a:t>现收到的码片序列</a:t>
            </a:r>
            <a:r>
              <a:rPr lang="en-US" altLang="zh-CN" dirty="0"/>
              <a:t>S</a:t>
            </a:r>
            <a:r>
              <a:rPr lang="zh-CN" altLang="en-US" dirty="0"/>
              <a:t>为（</a:t>
            </a:r>
            <a:r>
              <a:rPr lang="en-US" altLang="zh-CN" dirty="0"/>
              <a:t>-1 +1 -1 -1 -1 -1 -1 +1 -1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问哪个站发送数据了？发送数据的站发送的</a:t>
            </a:r>
            <a:r>
              <a:rPr lang="en-US" altLang="zh-CN" dirty="0"/>
              <a:t>1</a:t>
            </a:r>
            <a:r>
              <a:rPr lang="zh-CN" altLang="en-US" dirty="0"/>
              <a:t>还是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解答：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S·A=</a:t>
            </a:r>
            <a:r>
              <a:rPr lang="zh-CN" altLang="en-US" dirty="0">
                <a:solidFill>
                  <a:srgbClr val="0070C0"/>
                </a:solidFill>
              </a:rPr>
              <a:t>（＋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）／</a:t>
            </a:r>
            <a:r>
              <a:rPr lang="en-US" altLang="zh-CN" dirty="0">
                <a:solidFill>
                  <a:srgbClr val="0070C0"/>
                </a:solidFill>
              </a:rPr>
              <a:t>8=1</a:t>
            </a:r>
            <a:r>
              <a:rPr lang="zh-CN" altLang="en-US" dirty="0">
                <a:solidFill>
                  <a:srgbClr val="0070C0"/>
                </a:solidFill>
              </a:rPr>
              <a:t>，   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发送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/>
            </a:r>
            <a:br>
              <a:rPr lang="zh-CN" altLang="en-US" sz="3600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S·B=</a:t>
            </a:r>
            <a:r>
              <a:rPr lang="zh-CN" altLang="en-US" dirty="0">
                <a:solidFill>
                  <a:srgbClr val="0070C0"/>
                </a:solidFill>
              </a:rPr>
              <a:t>（＋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）／</a:t>
            </a:r>
            <a:r>
              <a:rPr lang="en-US" altLang="zh-CN" dirty="0">
                <a:solidFill>
                  <a:srgbClr val="0070C0"/>
                </a:solidFill>
              </a:rPr>
              <a:t>8=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zh-CN" altLang="en-US" dirty="0">
                <a:solidFill>
                  <a:srgbClr val="0070C0"/>
                </a:solidFill>
              </a:rPr>
              <a:t>发送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zh-CN" altLang="en-US" sz="3600" dirty="0">
                <a:solidFill>
                  <a:srgbClr val="0070C0"/>
                </a:solidFill>
              </a:rPr>
              <a:t/>
            </a:r>
            <a:br>
              <a:rPr lang="zh-CN" altLang="en-US" sz="3600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S·C=</a:t>
            </a:r>
            <a:r>
              <a:rPr lang="zh-CN" altLang="en-US" dirty="0">
                <a:solidFill>
                  <a:srgbClr val="0070C0"/>
                </a:solidFill>
              </a:rPr>
              <a:t>（＋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）／</a:t>
            </a:r>
            <a:r>
              <a:rPr lang="en-US" altLang="zh-CN" dirty="0">
                <a:solidFill>
                  <a:srgbClr val="0070C0"/>
                </a:solidFill>
              </a:rPr>
              <a:t>8=0</a:t>
            </a:r>
            <a:r>
              <a:rPr lang="zh-CN" altLang="en-US" dirty="0">
                <a:solidFill>
                  <a:srgbClr val="0070C0"/>
                </a:solidFill>
              </a:rPr>
              <a:t>，  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无发送</a:t>
            </a:r>
            <a:r>
              <a:rPr lang="zh-CN" altLang="en-US" sz="3600" dirty="0">
                <a:solidFill>
                  <a:srgbClr val="0070C0"/>
                </a:solidFill>
              </a:rPr>
              <a:t/>
            </a:r>
            <a:br>
              <a:rPr lang="zh-CN" altLang="en-US" sz="3600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S·D=</a:t>
            </a:r>
            <a:r>
              <a:rPr lang="zh-CN" altLang="en-US" dirty="0">
                <a:solidFill>
                  <a:srgbClr val="0070C0"/>
                </a:solidFill>
              </a:rPr>
              <a:t>（＋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＋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－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）／</a:t>
            </a:r>
            <a:r>
              <a:rPr lang="en-US" altLang="zh-CN" dirty="0">
                <a:solidFill>
                  <a:srgbClr val="0070C0"/>
                </a:solidFill>
              </a:rPr>
              <a:t>8=1</a:t>
            </a:r>
            <a:r>
              <a:rPr lang="zh-CN" altLang="en-US" dirty="0">
                <a:solidFill>
                  <a:srgbClr val="0070C0"/>
                </a:solidFill>
              </a:rPr>
              <a:t>，   </a:t>
            </a:r>
            <a:r>
              <a:rPr lang="en-US" altLang="zh-CN" dirty="0">
                <a:solidFill>
                  <a:srgbClr val="0070C0"/>
                </a:solidFill>
              </a:rPr>
              <a:t>D</a:t>
            </a:r>
            <a:r>
              <a:rPr lang="zh-CN" altLang="en-US" dirty="0">
                <a:solidFill>
                  <a:srgbClr val="0070C0"/>
                </a:solidFill>
              </a:rPr>
              <a:t>发送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32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2.7 </a:t>
            </a:r>
            <a:r>
              <a:rPr lang="zh-CN" altLang="en-US" dirty="0" smtClean="0">
                <a:ea typeface="宋体" panose="02010600030101010101" pitchFamily="2" charset="-122"/>
              </a:rPr>
              <a:t>移动电话系统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E959327-6751-42A7-A621-BECD1728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179168"/>
            <a:ext cx="8018890" cy="394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</a:rPr>
              <a:t>移动电话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覆盖面很大，系统之间用光纤连接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传播单向电视信号的一个共享系统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用同轴电缆作为传输介质，带宽可达</a:t>
            </a:r>
            <a:r>
              <a:rPr lang="en-US" altLang="zh-CN" sz="2000" b="0" dirty="0" smtClean="0"/>
              <a:t>750 MHz</a:t>
            </a:r>
          </a:p>
          <a:p>
            <a:pPr>
              <a:lnSpc>
                <a:spcPct val="130000"/>
              </a:lnSpc>
            </a:pPr>
            <a:r>
              <a:rPr lang="zh-CN" altLang="en-US" b="0" dirty="0" smtClean="0"/>
              <a:t>三代不同的技术</a:t>
            </a:r>
            <a:endParaRPr lang="zh-CN" altLang="en-US" sz="2000" b="0" dirty="0" smtClean="0"/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模拟语音</a:t>
            </a:r>
            <a:endParaRPr lang="en-US" altLang="zh-CN" sz="2000" b="0" dirty="0" smtClean="0"/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数字语音</a:t>
            </a:r>
            <a:endParaRPr lang="en-US" altLang="zh-CN" sz="2000" b="0" dirty="0" smtClean="0"/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数字语音和数据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1413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33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 smtClean="0">
                <a:ea typeface="宋体" panose="02010600030101010101" pitchFamily="2" charset="-122"/>
              </a:rPr>
              <a:t>有线电视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CE959327-6751-42A7-A621-BECD1728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1178410"/>
            <a:ext cx="8018890" cy="394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</a:rPr>
              <a:t>有线电视系统的特点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覆盖面很大，系统之间用光纤连接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传播单向电视信号的一个共享系统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用同轴电缆作为传输介质，带宽可达</a:t>
            </a:r>
            <a:r>
              <a:rPr lang="en-US" altLang="zh-CN" sz="2000" b="0" dirty="0" smtClean="0"/>
              <a:t>750 MHz</a:t>
            </a:r>
          </a:p>
          <a:p>
            <a:pPr>
              <a:lnSpc>
                <a:spcPct val="130000"/>
              </a:lnSpc>
            </a:pPr>
            <a:r>
              <a:rPr lang="zh-CN" altLang="en-US" b="0" dirty="0" smtClean="0"/>
              <a:t>作为</a:t>
            </a:r>
            <a:r>
              <a:rPr lang="en-US" altLang="zh-CN" b="0" dirty="0" smtClean="0"/>
              <a:t>Internet </a:t>
            </a:r>
            <a:r>
              <a:rPr lang="zh-CN" altLang="en-US" b="0" dirty="0" smtClean="0"/>
              <a:t>接入的可能性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数据的双向传输</a:t>
            </a:r>
          </a:p>
          <a:p>
            <a:pPr lvl="1">
              <a:lnSpc>
                <a:spcPct val="130000"/>
              </a:lnSpc>
            </a:pPr>
            <a:r>
              <a:rPr lang="zh-CN" altLang="en-US" sz="2000" b="0" dirty="0" smtClean="0"/>
              <a:t>用户端的</a:t>
            </a:r>
            <a:r>
              <a:rPr lang="en-US" altLang="zh-CN" sz="2000" b="0" dirty="0" smtClean="0"/>
              <a:t>Cable MODEM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0463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34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D4AFC3B-B185-437F-B682-3DAC26B00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054" y="1000175"/>
            <a:ext cx="5872709" cy="742950"/>
          </a:xfrm>
        </p:spPr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混合光纤电缆系统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E5A04ADE-A45B-43E9-8E00-79E83966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5" y="2057400"/>
            <a:ext cx="37576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100" b="0" dirty="0" smtClean="0">
                <a:ea typeface="黑体" panose="02010609060101010101" pitchFamily="49" charset="-122"/>
              </a:rPr>
              <a:t>HFC</a:t>
            </a:r>
            <a:r>
              <a:rPr lang="zh-CN" altLang="en-US" sz="2100" b="0" dirty="0" smtClean="0">
                <a:ea typeface="黑体" panose="02010609060101010101" pitchFamily="49" charset="-122"/>
              </a:rPr>
              <a:t>：</a:t>
            </a:r>
            <a:r>
              <a:rPr lang="en-US" altLang="zh-CN" sz="2100" b="0" dirty="0" smtClean="0">
                <a:ea typeface="黑体" panose="02010609060101010101" pitchFamily="49" charset="-122"/>
              </a:rPr>
              <a:t>Hybrid Fiber Coax</a:t>
            </a:r>
            <a:endParaRPr lang="en-US" altLang="zh-CN" sz="2100" b="0" dirty="0">
              <a:ea typeface="黑体" panose="02010609060101010101" pitchFamily="49" charset="-122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xmlns="" id="{313B8709-9F39-404C-A9A3-F7A097993CF5}"/>
              </a:ext>
            </a:extLst>
          </p:cNvPr>
          <p:cNvGrpSpPr>
            <a:grpSpLocks/>
          </p:cNvGrpSpPr>
          <p:nvPr/>
        </p:nvGrpSpPr>
        <p:grpSpPr bwMode="auto">
          <a:xfrm>
            <a:off x="3141992" y="2761565"/>
            <a:ext cx="5769769" cy="2932511"/>
            <a:chOff x="556" y="1487"/>
            <a:chExt cx="4846" cy="2463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xmlns="" id="{32FBC766-470E-4738-9765-363F25DE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080"/>
              <a:ext cx="2454" cy="0"/>
            </a:xfrm>
            <a:prstGeom prst="line">
              <a:avLst/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xmlns="" id="{444ECB3A-7DA9-4819-B2BD-1396F7007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2" y="2759"/>
              <a:ext cx="2838" cy="0"/>
            </a:xfrm>
            <a:prstGeom prst="line">
              <a:avLst/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xmlns="" id="{A7D6AE53-113D-4D01-AAC6-15C0EF4C0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3441"/>
              <a:ext cx="488" cy="0"/>
            </a:xfrm>
            <a:prstGeom prst="line">
              <a:avLst/>
            </a:prstGeom>
            <a:noFill/>
            <a:ln w="762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xmlns="" id="{A616D342-79CB-4A02-8ED9-2AEEC4757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3437"/>
              <a:ext cx="2165" cy="0"/>
            </a:xfrm>
            <a:prstGeom prst="line">
              <a:avLst/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xmlns="" id="{0F05D85D-5001-49D8-85CF-60A432FFB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1" y="1487"/>
              <a:ext cx="2871" cy="1970"/>
              <a:chOff x="2079" y="1647"/>
              <a:chExt cx="2871" cy="1970"/>
            </a:xfrm>
          </p:grpSpPr>
          <p:grpSp>
            <p:nvGrpSpPr>
              <p:cNvPr id="38" name="Group 10">
                <a:extLst>
                  <a:ext uri="{FF2B5EF4-FFF2-40B4-BE49-F238E27FC236}">
                    <a16:creationId xmlns:a16="http://schemas.microsoft.com/office/drawing/2014/main" xmlns="" id="{96BD3236-21A4-4D58-8634-AE8341F22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3" y="1647"/>
                <a:ext cx="576" cy="484"/>
                <a:chOff x="816" y="2426"/>
                <a:chExt cx="1296" cy="1156"/>
              </a:xfrm>
            </p:grpSpPr>
            <p:sp>
              <p:nvSpPr>
                <p:cNvPr id="308" name="AutoShape 11">
                  <a:extLst>
                    <a:ext uri="{FF2B5EF4-FFF2-40B4-BE49-F238E27FC236}">
                      <a16:creationId xmlns:a16="http://schemas.microsoft.com/office/drawing/2014/main" xmlns="" id="{753D5424-B4CE-4268-A580-0D445A901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9" name="AutoShape 12">
                  <a:extLst>
                    <a:ext uri="{FF2B5EF4-FFF2-40B4-BE49-F238E27FC236}">
                      <a16:creationId xmlns:a16="http://schemas.microsoft.com/office/drawing/2014/main" xmlns="" id="{8A604D98-4E93-4B4D-B5CF-0C5EA8C2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0" name="Rectangle 13">
                  <a:extLst>
                    <a:ext uri="{FF2B5EF4-FFF2-40B4-BE49-F238E27FC236}">
                      <a16:creationId xmlns:a16="http://schemas.microsoft.com/office/drawing/2014/main" xmlns="" id="{D304C3C4-9271-4E0D-A6EF-B74723BA4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1" name="Rectangle 14">
                  <a:extLst>
                    <a:ext uri="{FF2B5EF4-FFF2-40B4-BE49-F238E27FC236}">
                      <a16:creationId xmlns:a16="http://schemas.microsoft.com/office/drawing/2014/main" xmlns="" id="{8A438DE8-32EF-4FA4-975E-9E4465C7A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2" name="Rectangle 15">
                  <a:extLst>
                    <a:ext uri="{FF2B5EF4-FFF2-40B4-BE49-F238E27FC236}">
                      <a16:creationId xmlns:a16="http://schemas.microsoft.com/office/drawing/2014/main" xmlns="" id="{360E0D57-BB6F-44D0-A90A-B60832BE8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3" name="Rectangle 16">
                  <a:extLst>
                    <a:ext uri="{FF2B5EF4-FFF2-40B4-BE49-F238E27FC236}">
                      <a16:creationId xmlns:a16="http://schemas.microsoft.com/office/drawing/2014/main" xmlns="" id="{1FCB7C4F-91FB-44CE-9658-41EDBDCC7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314" name="Group 17">
                  <a:extLst>
                    <a:ext uri="{FF2B5EF4-FFF2-40B4-BE49-F238E27FC236}">
                      <a16:creationId xmlns:a16="http://schemas.microsoft.com/office/drawing/2014/main" xmlns="" id="{7033DE7E-1463-4EE3-9BF9-58A8212819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331" name="Rectangle 18">
                    <a:extLst>
                      <a:ext uri="{FF2B5EF4-FFF2-40B4-BE49-F238E27FC236}">
                        <a16:creationId xmlns:a16="http://schemas.microsoft.com/office/drawing/2014/main" xmlns="" id="{7429DF6C-ACB6-40A7-8797-DA9C1C24B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2" name="Rectangle 19">
                    <a:extLst>
                      <a:ext uri="{FF2B5EF4-FFF2-40B4-BE49-F238E27FC236}">
                        <a16:creationId xmlns:a16="http://schemas.microsoft.com/office/drawing/2014/main" xmlns="" id="{DA0EEDD7-189E-4A4B-80DD-03B0334CC9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3" name="Rectangle 20">
                    <a:extLst>
                      <a:ext uri="{FF2B5EF4-FFF2-40B4-BE49-F238E27FC236}">
                        <a16:creationId xmlns:a16="http://schemas.microsoft.com/office/drawing/2014/main" xmlns="" id="{D9FAF24C-00D0-4FCA-9125-14C44E228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4" name="Rectangle 21">
                    <a:extLst>
                      <a:ext uri="{FF2B5EF4-FFF2-40B4-BE49-F238E27FC236}">
                        <a16:creationId xmlns:a16="http://schemas.microsoft.com/office/drawing/2014/main" xmlns="" id="{EB308580-D0AB-419A-8060-123BBECCFD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5" name="Rectangle 22">
                    <a:extLst>
                      <a:ext uri="{FF2B5EF4-FFF2-40B4-BE49-F238E27FC236}">
                        <a16:creationId xmlns:a16="http://schemas.microsoft.com/office/drawing/2014/main" xmlns="" id="{A00F90C2-6059-4B46-ACAA-DAB00F12F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6" name="Rectangle 23">
                    <a:extLst>
                      <a:ext uri="{FF2B5EF4-FFF2-40B4-BE49-F238E27FC236}">
                        <a16:creationId xmlns:a16="http://schemas.microsoft.com/office/drawing/2014/main" xmlns="" id="{FD64113C-8B79-43AE-8B41-A8836B772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15" name="Group 24">
                  <a:extLst>
                    <a:ext uri="{FF2B5EF4-FFF2-40B4-BE49-F238E27FC236}">
                      <a16:creationId xmlns:a16="http://schemas.microsoft.com/office/drawing/2014/main" xmlns="" id="{87C09F0D-378B-4B4C-BE13-A9676F9E6A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325" name="Rectangle 25">
                    <a:extLst>
                      <a:ext uri="{FF2B5EF4-FFF2-40B4-BE49-F238E27FC236}">
                        <a16:creationId xmlns:a16="http://schemas.microsoft.com/office/drawing/2014/main" xmlns="" id="{99A585B4-5E0D-4880-805C-279895B07E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6" name="Rectangle 26">
                    <a:extLst>
                      <a:ext uri="{FF2B5EF4-FFF2-40B4-BE49-F238E27FC236}">
                        <a16:creationId xmlns:a16="http://schemas.microsoft.com/office/drawing/2014/main" xmlns="" id="{4329E059-FEC2-4F49-BFC6-13614293BC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7" name="Rectangle 27">
                    <a:extLst>
                      <a:ext uri="{FF2B5EF4-FFF2-40B4-BE49-F238E27FC236}">
                        <a16:creationId xmlns:a16="http://schemas.microsoft.com/office/drawing/2014/main" xmlns="" id="{7EB3AB1B-0D46-46BB-8876-7D506010F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8" name="Rectangle 28">
                    <a:extLst>
                      <a:ext uri="{FF2B5EF4-FFF2-40B4-BE49-F238E27FC236}">
                        <a16:creationId xmlns:a16="http://schemas.microsoft.com/office/drawing/2014/main" xmlns="" id="{CFD77994-D938-40F2-B830-3B009447AD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9" name="Rectangle 29">
                    <a:extLst>
                      <a:ext uri="{FF2B5EF4-FFF2-40B4-BE49-F238E27FC236}">
                        <a16:creationId xmlns:a16="http://schemas.microsoft.com/office/drawing/2014/main" xmlns="" id="{1F576542-7484-4E1C-A9F4-3F9E05690B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0" name="Rectangle 30">
                    <a:extLst>
                      <a:ext uri="{FF2B5EF4-FFF2-40B4-BE49-F238E27FC236}">
                        <a16:creationId xmlns:a16="http://schemas.microsoft.com/office/drawing/2014/main" xmlns="" id="{60F27EA7-A469-471E-9ACA-30B2E505B8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16" name="Group 31">
                  <a:extLst>
                    <a:ext uri="{FF2B5EF4-FFF2-40B4-BE49-F238E27FC236}">
                      <a16:creationId xmlns:a16="http://schemas.microsoft.com/office/drawing/2014/main" xmlns="" id="{C181D3F8-3CFF-408C-A4AE-D692EF3D4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323" name="AutoShape 32">
                    <a:extLst>
                      <a:ext uri="{FF2B5EF4-FFF2-40B4-BE49-F238E27FC236}">
                        <a16:creationId xmlns:a16="http://schemas.microsoft.com/office/drawing/2014/main" xmlns="" id="{53DC527A-296A-4EF1-A882-E6FCB5BAF6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4" name="Rectangle 33">
                    <a:extLst>
                      <a:ext uri="{FF2B5EF4-FFF2-40B4-BE49-F238E27FC236}">
                        <a16:creationId xmlns:a16="http://schemas.microsoft.com/office/drawing/2014/main" xmlns="" id="{2567E53C-66C1-4B21-9D69-52E11059A0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17" name="Group 34">
                  <a:extLst>
                    <a:ext uri="{FF2B5EF4-FFF2-40B4-BE49-F238E27FC236}">
                      <a16:creationId xmlns:a16="http://schemas.microsoft.com/office/drawing/2014/main" xmlns="" id="{93079A7E-84FB-4BD4-90DA-211B2509BE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319" name="Rectangle 35">
                    <a:extLst>
                      <a:ext uri="{FF2B5EF4-FFF2-40B4-BE49-F238E27FC236}">
                        <a16:creationId xmlns:a16="http://schemas.microsoft.com/office/drawing/2014/main" xmlns="" id="{2208182F-ECB8-4ADC-A365-4D5D059101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0" name="Rectangle 36">
                    <a:extLst>
                      <a:ext uri="{FF2B5EF4-FFF2-40B4-BE49-F238E27FC236}">
                        <a16:creationId xmlns:a16="http://schemas.microsoft.com/office/drawing/2014/main" xmlns="" id="{CCC20DDE-4365-49B8-AC79-5EA9BF52ED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1" name="Rectangle 37">
                    <a:extLst>
                      <a:ext uri="{FF2B5EF4-FFF2-40B4-BE49-F238E27FC236}">
                        <a16:creationId xmlns:a16="http://schemas.microsoft.com/office/drawing/2014/main" xmlns="" id="{4EF0F2FE-7E8B-438C-86A8-827612B6E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22" name="Rectangle 38">
                    <a:extLst>
                      <a:ext uri="{FF2B5EF4-FFF2-40B4-BE49-F238E27FC236}">
                        <a16:creationId xmlns:a16="http://schemas.microsoft.com/office/drawing/2014/main" xmlns="" id="{290B4810-E49A-45FC-8532-2E4387EE8B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18" name="Oval 39">
                  <a:extLst>
                    <a:ext uri="{FF2B5EF4-FFF2-40B4-BE49-F238E27FC236}">
                      <a16:creationId xmlns:a16="http://schemas.microsoft.com/office/drawing/2014/main" xmlns="" id="{194A56E9-D2EA-4596-9F94-ECE4F8281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39" name="Group 40">
                <a:extLst>
                  <a:ext uri="{FF2B5EF4-FFF2-40B4-BE49-F238E27FC236}">
                    <a16:creationId xmlns:a16="http://schemas.microsoft.com/office/drawing/2014/main" xmlns="" id="{9111A71E-335C-440A-8071-CC7D823B8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" y="1647"/>
                <a:ext cx="576" cy="484"/>
                <a:chOff x="816" y="2426"/>
                <a:chExt cx="1296" cy="1156"/>
              </a:xfrm>
            </p:grpSpPr>
            <p:sp>
              <p:nvSpPr>
                <p:cNvPr id="277" name="AutoShape 41">
                  <a:extLst>
                    <a:ext uri="{FF2B5EF4-FFF2-40B4-BE49-F238E27FC236}">
                      <a16:creationId xmlns:a16="http://schemas.microsoft.com/office/drawing/2014/main" xmlns="" id="{AA2DD61F-C6CC-4871-AB9F-651D596F2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8" name="AutoShape 42">
                  <a:extLst>
                    <a:ext uri="{FF2B5EF4-FFF2-40B4-BE49-F238E27FC236}">
                      <a16:creationId xmlns:a16="http://schemas.microsoft.com/office/drawing/2014/main" xmlns="" id="{F3A1B9F1-83C1-466A-A804-9CC93BA04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9" name="Rectangle 43">
                  <a:extLst>
                    <a:ext uri="{FF2B5EF4-FFF2-40B4-BE49-F238E27FC236}">
                      <a16:creationId xmlns:a16="http://schemas.microsoft.com/office/drawing/2014/main" xmlns="" id="{16F0C9AE-9202-4819-9CD1-2FF33DD48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0" name="Rectangle 44">
                  <a:extLst>
                    <a:ext uri="{FF2B5EF4-FFF2-40B4-BE49-F238E27FC236}">
                      <a16:creationId xmlns:a16="http://schemas.microsoft.com/office/drawing/2014/main" xmlns="" id="{5519BD65-6FBD-47B6-A751-9AB4F1D10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1" name="Rectangle 45">
                  <a:extLst>
                    <a:ext uri="{FF2B5EF4-FFF2-40B4-BE49-F238E27FC236}">
                      <a16:creationId xmlns:a16="http://schemas.microsoft.com/office/drawing/2014/main" xmlns="" id="{5F6CE6F5-BE1A-4B84-AD0C-27FDC1381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2" name="Rectangle 46">
                  <a:extLst>
                    <a:ext uri="{FF2B5EF4-FFF2-40B4-BE49-F238E27FC236}">
                      <a16:creationId xmlns:a16="http://schemas.microsoft.com/office/drawing/2014/main" xmlns="" id="{ECE89AF9-D6B9-44AA-91D2-F276C06AD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83" name="Group 47">
                  <a:extLst>
                    <a:ext uri="{FF2B5EF4-FFF2-40B4-BE49-F238E27FC236}">
                      <a16:creationId xmlns:a16="http://schemas.microsoft.com/office/drawing/2014/main" xmlns="" id="{B18E5DB6-4C21-404E-B5A3-CC54310B2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302" name="Rectangle 48">
                    <a:extLst>
                      <a:ext uri="{FF2B5EF4-FFF2-40B4-BE49-F238E27FC236}">
                        <a16:creationId xmlns:a16="http://schemas.microsoft.com/office/drawing/2014/main" xmlns="" id="{C0ACC41C-241B-4C0B-8B0B-3DD7254459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03" name="Rectangle 49">
                    <a:extLst>
                      <a:ext uri="{FF2B5EF4-FFF2-40B4-BE49-F238E27FC236}">
                        <a16:creationId xmlns:a16="http://schemas.microsoft.com/office/drawing/2014/main" xmlns="" id="{F5F5B4A1-21CC-42A0-96D5-2F89F777F4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04" name="Rectangle 50">
                    <a:extLst>
                      <a:ext uri="{FF2B5EF4-FFF2-40B4-BE49-F238E27FC236}">
                        <a16:creationId xmlns:a16="http://schemas.microsoft.com/office/drawing/2014/main" xmlns="" id="{4F8430FC-940B-4F94-97E6-57B3616BB3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05" name="Rectangle 51">
                    <a:extLst>
                      <a:ext uri="{FF2B5EF4-FFF2-40B4-BE49-F238E27FC236}">
                        <a16:creationId xmlns:a16="http://schemas.microsoft.com/office/drawing/2014/main" xmlns="" id="{9D865144-7D60-4E12-B2C2-1F11F95ED5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06" name="Rectangle 52">
                    <a:extLst>
                      <a:ext uri="{FF2B5EF4-FFF2-40B4-BE49-F238E27FC236}">
                        <a16:creationId xmlns:a16="http://schemas.microsoft.com/office/drawing/2014/main" xmlns="" id="{D4E68822-11CB-48E9-B7A4-84975AA322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07" name="Rectangle 53">
                    <a:extLst>
                      <a:ext uri="{FF2B5EF4-FFF2-40B4-BE49-F238E27FC236}">
                        <a16:creationId xmlns:a16="http://schemas.microsoft.com/office/drawing/2014/main" xmlns="" id="{8A8FFD5E-E9E6-4246-923E-BC1E3676A6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84" name="Group 54">
                  <a:extLst>
                    <a:ext uri="{FF2B5EF4-FFF2-40B4-BE49-F238E27FC236}">
                      <a16:creationId xmlns:a16="http://schemas.microsoft.com/office/drawing/2014/main" xmlns="" id="{3FF3076F-1D53-4A64-B40A-D613D6E1D5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294" name="Rectangle 55">
                    <a:extLst>
                      <a:ext uri="{FF2B5EF4-FFF2-40B4-BE49-F238E27FC236}">
                        <a16:creationId xmlns:a16="http://schemas.microsoft.com/office/drawing/2014/main" xmlns="" id="{728ABFD9-04F2-48E6-B1B9-4498E97B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5" name="Rectangle 56">
                    <a:extLst>
                      <a:ext uri="{FF2B5EF4-FFF2-40B4-BE49-F238E27FC236}">
                        <a16:creationId xmlns:a16="http://schemas.microsoft.com/office/drawing/2014/main" xmlns="" id="{1A7CEA3C-E49E-46AC-A980-2441FA984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6" name="Rectangle 57">
                    <a:extLst>
                      <a:ext uri="{FF2B5EF4-FFF2-40B4-BE49-F238E27FC236}">
                        <a16:creationId xmlns:a16="http://schemas.microsoft.com/office/drawing/2014/main" xmlns="" id="{1E0CFDD2-8AD0-4951-A88A-318510B137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7" name="Rectangle 58">
                    <a:extLst>
                      <a:ext uri="{FF2B5EF4-FFF2-40B4-BE49-F238E27FC236}">
                        <a16:creationId xmlns:a16="http://schemas.microsoft.com/office/drawing/2014/main" xmlns="" id="{30B26466-0D86-4F3B-BB19-D464DBC704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8" name="Rectangle 59">
                    <a:extLst>
                      <a:ext uri="{FF2B5EF4-FFF2-40B4-BE49-F238E27FC236}">
                        <a16:creationId xmlns:a16="http://schemas.microsoft.com/office/drawing/2014/main" xmlns="" id="{48A4333B-B015-44F0-85C0-A1DDECAB9D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9" name="Rectangle 60">
                    <a:extLst>
                      <a:ext uri="{FF2B5EF4-FFF2-40B4-BE49-F238E27FC236}">
                        <a16:creationId xmlns:a16="http://schemas.microsoft.com/office/drawing/2014/main" xmlns="" id="{2E4AC416-DC56-45B8-AF52-A9BAFE9AB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85" name="Group 61">
                  <a:extLst>
                    <a:ext uri="{FF2B5EF4-FFF2-40B4-BE49-F238E27FC236}">
                      <a16:creationId xmlns:a16="http://schemas.microsoft.com/office/drawing/2014/main" xmlns="" id="{5E19AB5F-0B6E-4825-9D0F-4CCFFFC27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292" name="AutoShape 62">
                    <a:extLst>
                      <a:ext uri="{FF2B5EF4-FFF2-40B4-BE49-F238E27FC236}">
                        <a16:creationId xmlns:a16="http://schemas.microsoft.com/office/drawing/2014/main" xmlns="" id="{0C8CB134-DF0F-44FB-BBDE-340328B77A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3" name="Rectangle 63">
                    <a:extLst>
                      <a:ext uri="{FF2B5EF4-FFF2-40B4-BE49-F238E27FC236}">
                        <a16:creationId xmlns:a16="http://schemas.microsoft.com/office/drawing/2014/main" xmlns="" id="{4F918CEF-6599-4C5B-9C13-0E1217C67B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86" name="Group 64">
                  <a:extLst>
                    <a:ext uri="{FF2B5EF4-FFF2-40B4-BE49-F238E27FC236}">
                      <a16:creationId xmlns:a16="http://schemas.microsoft.com/office/drawing/2014/main" xmlns="" id="{9435C9DA-255A-4405-8926-BD6C6C2512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288" name="Rectangle 65">
                    <a:extLst>
                      <a:ext uri="{FF2B5EF4-FFF2-40B4-BE49-F238E27FC236}">
                        <a16:creationId xmlns:a16="http://schemas.microsoft.com/office/drawing/2014/main" xmlns="" id="{DD31C5DA-A7B4-4CFC-BA37-4F38CA8F10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89" name="Rectangle 66">
                    <a:extLst>
                      <a:ext uri="{FF2B5EF4-FFF2-40B4-BE49-F238E27FC236}">
                        <a16:creationId xmlns:a16="http://schemas.microsoft.com/office/drawing/2014/main" xmlns="" id="{76F8D5A6-763F-4531-B8A8-7D64823D4D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0" name="Rectangle 67">
                    <a:extLst>
                      <a:ext uri="{FF2B5EF4-FFF2-40B4-BE49-F238E27FC236}">
                        <a16:creationId xmlns:a16="http://schemas.microsoft.com/office/drawing/2014/main" xmlns="" id="{AD4FAA90-8F44-4F9E-8502-020336E841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1" name="Rectangle 68">
                    <a:extLst>
                      <a:ext uri="{FF2B5EF4-FFF2-40B4-BE49-F238E27FC236}">
                        <a16:creationId xmlns:a16="http://schemas.microsoft.com/office/drawing/2014/main" xmlns="" id="{DC02409D-C846-409D-9F18-7CA776AB13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87" name="Oval 69">
                  <a:extLst>
                    <a:ext uri="{FF2B5EF4-FFF2-40B4-BE49-F238E27FC236}">
                      <a16:creationId xmlns:a16="http://schemas.microsoft.com/office/drawing/2014/main" xmlns="" id="{0E1AA411-6D42-43DF-BBDF-A8F6E8A73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0" name="Group 70">
                <a:extLst>
                  <a:ext uri="{FF2B5EF4-FFF2-40B4-BE49-F238E27FC236}">
                    <a16:creationId xmlns:a16="http://schemas.microsoft.com/office/drawing/2014/main" xmlns="" id="{585A8D34-9086-47D3-A538-F2BD66C27E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6" y="1648"/>
                <a:ext cx="576" cy="484"/>
                <a:chOff x="816" y="2426"/>
                <a:chExt cx="1296" cy="1156"/>
              </a:xfrm>
            </p:grpSpPr>
            <p:sp>
              <p:nvSpPr>
                <p:cNvPr id="248" name="AutoShape 71">
                  <a:extLst>
                    <a:ext uri="{FF2B5EF4-FFF2-40B4-BE49-F238E27FC236}">
                      <a16:creationId xmlns:a16="http://schemas.microsoft.com/office/drawing/2014/main" xmlns="" id="{EA6AA7AD-551A-4128-B12C-FACCC6B34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9" name="AutoShape 72">
                  <a:extLst>
                    <a:ext uri="{FF2B5EF4-FFF2-40B4-BE49-F238E27FC236}">
                      <a16:creationId xmlns:a16="http://schemas.microsoft.com/office/drawing/2014/main" xmlns="" id="{7158D3E6-A5C5-4E4C-99F2-B4D82318E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0" name="Rectangle 73">
                  <a:extLst>
                    <a:ext uri="{FF2B5EF4-FFF2-40B4-BE49-F238E27FC236}">
                      <a16:creationId xmlns:a16="http://schemas.microsoft.com/office/drawing/2014/main" xmlns="" id="{8F271E5F-5278-4246-BCB7-2834354C8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1" name="Rectangle 74">
                  <a:extLst>
                    <a:ext uri="{FF2B5EF4-FFF2-40B4-BE49-F238E27FC236}">
                      <a16:creationId xmlns:a16="http://schemas.microsoft.com/office/drawing/2014/main" xmlns="" id="{56428A30-82C4-48E8-8332-626B52036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2" name="Rectangle 75">
                  <a:extLst>
                    <a:ext uri="{FF2B5EF4-FFF2-40B4-BE49-F238E27FC236}">
                      <a16:creationId xmlns:a16="http://schemas.microsoft.com/office/drawing/2014/main" xmlns="" id="{4D924253-3821-4425-AC61-630AAC400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3" name="Rectangle 76">
                  <a:extLst>
                    <a:ext uri="{FF2B5EF4-FFF2-40B4-BE49-F238E27FC236}">
                      <a16:creationId xmlns:a16="http://schemas.microsoft.com/office/drawing/2014/main" xmlns="" id="{AF99655F-9946-4094-BE40-5A101F32B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54" name="Group 77">
                  <a:extLst>
                    <a:ext uri="{FF2B5EF4-FFF2-40B4-BE49-F238E27FC236}">
                      <a16:creationId xmlns:a16="http://schemas.microsoft.com/office/drawing/2014/main" xmlns="" id="{7890600A-821E-4F19-8F49-35DD42029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271" name="Rectangle 78">
                    <a:extLst>
                      <a:ext uri="{FF2B5EF4-FFF2-40B4-BE49-F238E27FC236}">
                        <a16:creationId xmlns:a16="http://schemas.microsoft.com/office/drawing/2014/main" xmlns="" id="{B57ED6EA-4C57-4624-9BDA-6D9D7B6915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2" name="Rectangle 79">
                    <a:extLst>
                      <a:ext uri="{FF2B5EF4-FFF2-40B4-BE49-F238E27FC236}">
                        <a16:creationId xmlns:a16="http://schemas.microsoft.com/office/drawing/2014/main" xmlns="" id="{96A3E513-C2AC-4AA2-8CCC-7142C08A5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3" name="Rectangle 80">
                    <a:extLst>
                      <a:ext uri="{FF2B5EF4-FFF2-40B4-BE49-F238E27FC236}">
                        <a16:creationId xmlns:a16="http://schemas.microsoft.com/office/drawing/2014/main" xmlns="" id="{E0850AE4-AF56-41D1-9D55-AD8560C218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4" name="Rectangle 81">
                    <a:extLst>
                      <a:ext uri="{FF2B5EF4-FFF2-40B4-BE49-F238E27FC236}">
                        <a16:creationId xmlns:a16="http://schemas.microsoft.com/office/drawing/2014/main" xmlns="" id="{A1BE685D-9817-42C5-9FEA-9D4B0A620A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5" name="Rectangle 82">
                    <a:extLst>
                      <a:ext uri="{FF2B5EF4-FFF2-40B4-BE49-F238E27FC236}">
                        <a16:creationId xmlns:a16="http://schemas.microsoft.com/office/drawing/2014/main" xmlns="" id="{A44CC753-B18A-476C-AD36-704A72914C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6" name="Rectangle 83">
                    <a:extLst>
                      <a:ext uri="{FF2B5EF4-FFF2-40B4-BE49-F238E27FC236}">
                        <a16:creationId xmlns:a16="http://schemas.microsoft.com/office/drawing/2014/main" xmlns="" id="{EA405BAE-7EBC-4594-BAB3-65F81FD0E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55" name="Group 84">
                  <a:extLst>
                    <a:ext uri="{FF2B5EF4-FFF2-40B4-BE49-F238E27FC236}">
                      <a16:creationId xmlns:a16="http://schemas.microsoft.com/office/drawing/2014/main" xmlns="" id="{07F46AC9-DED2-4E59-B638-5EF2BDDD90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265" name="Rectangle 85">
                    <a:extLst>
                      <a:ext uri="{FF2B5EF4-FFF2-40B4-BE49-F238E27FC236}">
                        <a16:creationId xmlns:a16="http://schemas.microsoft.com/office/drawing/2014/main" xmlns="" id="{C1773FE9-5A6F-4423-83A2-2F08B0F158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6" name="Rectangle 86">
                    <a:extLst>
                      <a:ext uri="{FF2B5EF4-FFF2-40B4-BE49-F238E27FC236}">
                        <a16:creationId xmlns:a16="http://schemas.microsoft.com/office/drawing/2014/main" xmlns="" id="{518E26E6-7516-4A94-AC82-F4276C354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7" name="Rectangle 87">
                    <a:extLst>
                      <a:ext uri="{FF2B5EF4-FFF2-40B4-BE49-F238E27FC236}">
                        <a16:creationId xmlns:a16="http://schemas.microsoft.com/office/drawing/2014/main" xmlns="" id="{C3DE7EF2-79D4-44D0-B58B-98D4FB26A8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8" name="Rectangle 88">
                    <a:extLst>
                      <a:ext uri="{FF2B5EF4-FFF2-40B4-BE49-F238E27FC236}">
                        <a16:creationId xmlns:a16="http://schemas.microsoft.com/office/drawing/2014/main" xmlns="" id="{0E53F726-9593-421B-8A68-9567A721B1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9" name="Rectangle 89">
                    <a:extLst>
                      <a:ext uri="{FF2B5EF4-FFF2-40B4-BE49-F238E27FC236}">
                        <a16:creationId xmlns:a16="http://schemas.microsoft.com/office/drawing/2014/main" xmlns="" id="{67295E89-FE82-43F5-A9C9-0DBF677F8F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0" name="Rectangle 90">
                    <a:extLst>
                      <a:ext uri="{FF2B5EF4-FFF2-40B4-BE49-F238E27FC236}">
                        <a16:creationId xmlns:a16="http://schemas.microsoft.com/office/drawing/2014/main" xmlns="" id="{18E6434C-4EFF-4F8F-91CF-4B12F6A531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56" name="Group 91">
                  <a:extLst>
                    <a:ext uri="{FF2B5EF4-FFF2-40B4-BE49-F238E27FC236}">
                      <a16:creationId xmlns:a16="http://schemas.microsoft.com/office/drawing/2014/main" xmlns="" id="{692B45D4-D421-4430-86A5-A2955B0A74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263" name="AutoShape 92">
                    <a:extLst>
                      <a:ext uri="{FF2B5EF4-FFF2-40B4-BE49-F238E27FC236}">
                        <a16:creationId xmlns:a16="http://schemas.microsoft.com/office/drawing/2014/main" xmlns="" id="{570633E0-227E-4AA0-A673-CC449F2FBE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4" name="Rectangle 93">
                    <a:extLst>
                      <a:ext uri="{FF2B5EF4-FFF2-40B4-BE49-F238E27FC236}">
                        <a16:creationId xmlns:a16="http://schemas.microsoft.com/office/drawing/2014/main" xmlns="" id="{94969E29-B9DE-40E1-AAB7-E2EC303277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57" name="Group 94">
                  <a:extLst>
                    <a:ext uri="{FF2B5EF4-FFF2-40B4-BE49-F238E27FC236}">
                      <a16:creationId xmlns:a16="http://schemas.microsoft.com/office/drawing/2014/main" xmlns="" id="{8B223580-AD04-4BFD-850C-090F62B1DE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259" name="Rectangle 95">
                    <a:extLst>
                      <a:ext uri="{FF2B5EF4-FFF2-40B4-BE49-F238E27FC236}">
                        <a16:creationId xmlns:a16="http://schemas.microsoft.com/office/drawing/2014/main" xmlns="" id="{1E93458F-45E4-4FAC-8ED1-93D757E461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0" name="Rectangle 96">
                    <a:extLst>
                      <a:ext uri="{FF2B5EF4-FFF2-40B4-BE49-F238E27FC236}">
                        <a16:creationId xmlns:a16="http://schemas.microsoft.com/office/drawing/2014/main" xmlns="" id="{6446CEC5-4350-4441-863B-CC8E00794B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1" name="Rectangle 97">
                    <a:extLst>
                      <a:ext uri="{FF2B5EF4-FFF2-40B4-BE49-F238E27FC236}">
                        <a16:creationId xmlns:a16="http://schemas.microsoft.com/office/drawing/2014/main" xmlns="" id="{A72309B4-427D-4F03-AF2B-3C3CAFA599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2" name="Rectangle 98">
                    <a:extLst>
                      <a:ext uri="{FF2B5EF4-FFF2-40B4-BE49-F238E27FC236}">
                        <a16:creationId xmlns:a16="http://schemas.microsoft.com/office/drawing/2014/main" xmlns="" id="{EE6C82DC-0DC2-462C-804A-93215232E2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58" name="Oval 99">
                  <a:extLst>
                    <a:ext uri="{FF2B5EF4-FFF2-40B4-BE49-F238E27FC236}">
                      <a16:creationId xmlns:a16="http://schemas.microsoft.com/office/drawing/2014/main" xmlns="" id="{BBBA0C11-2173-4F04-A8FE-00FD345E6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1" name="Group 100">
                <a:extLst>
                  <a:ext uri="{FF2B5EF4-FFF2-40B4-BE49-F238E27FC236}">
                    <a16:creationId xmlns:a16="http://schemas.microsoft.com/office/drawing/2014/main" xmlns="" id="{80037F12-1289-4FF1-B3FD-1B155BAF3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0" y="2324"/>
                <a:ext cx="576" cy="484"/>
                <a:chOff x="816" y="2426"/>
                <a:chExt cx="1296" cy="1156"/>
              </a:xfrm>
            </p:grpSpPr>
            <p:sp>
              <p:nvSpPr>
                <p:cNvPr id="219" name="AutoShape 101">
                  <a:extLst>
                    <a:ext uri="{FF2B5EF4-FFF2-40B4-BE49-F238E27FC236}">
                      <a16:creationId xmlns:a16="http://schemas.microsoft.com/office/drawing/2014/main" xmlns="" id="{61E13A31-FBD9-47BD-A469-A81A4B968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0" name="AutoShape 102">
                  <a:extLst>
                    <a:ext uri="{FF2B5EF4-FFF2-40B4-BE49-F238E27FC236}">
                      <a16:creationId xmlns:a16="http://schemas.microsoft.com/office/drawing/2014/main" xmlns="" id="{B009B850-DB11-4DE6-A0B9-3DEF47754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1" name="Rectangle 103">
                  <a:extLst>
                    <a:ext uri="{FF2B5EF4-FFF2-40B4-BE49-F238E27FC236}">
                      <a16:creationId xmlns:a16="http://schemas.microsoft.com/office/drawing/2014/main" xmlns="" id="{BF460B54-826D-455A-9BD8-B8E57A5F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2" name="Rectangle 104">
                  <a:extLst>
                    <a:ext uri="{FF2B5EF4-FFF2-40B4-BE49-F238E27FC236}">
                      <a16:creationId xmlns:a16="http://schemas.microsoft.com/office/drawing/2014/main" xmlns="" id="{C4EA76E6-27A1-4E30-9D1B-0E8534FE1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3" name="Rectangle 105">
                  <a:extLst>
                    <a:ext uri="{FF2B5EF4-FFF2-40B4-BE49-F238E27FC236}">
                      <a16:creationId xmlns:a16="http://schemas.microsoft.com/office/drawing/2014/main" xmlns="" id="{928A1EF2-31F3-442A-8B91-1442BD5CF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4" name="Rectangle 106">
                  <a:extLst>
                    <a:ext uri="{FF2B5EF4-FFF2-40B4-BE49-F238E27FC236}">
                      <a16:creationId xmlns:a16="http://schemas.microsoft.com/office/drawing/2014/main" xmlns="" id="{A7CE9886-5C35-4E3D-8E9F-DDBD3C4E0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25" name="Group 107">
                  <a:extLst>
                    <a:ext uri="{FF2B5EF4-FFF2-40B4-BE49-F238E27FC236}">
                      <a16:creationId xmlns:a16="http://schemas.microsoft.com/office/drawing/2014/main" xmlns="" id="{76B9F88B-D123-4DD2-A754-3FE527F270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242" name="Rectangle 108">
                    <a:extLst>
                      <a:ext uri="{FF2B5EF4-FFF2-40B4-BE49-F238E27FC236}">
                        <a16:creationId xmlns:a16="http://schemas.microsoft.com/office/drawing/2014/main" xmlns="" id="{F71832F0-1EE5-4F99-85C0-E0F7168D72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3" name="Rectangle 109">
                    <a:extLst>
                      <a:ext uri="{FF2B5EF4-FFF2-40B4-BE49-F238E27FC236}">
                        <a16:creationId xmlns:a16="http://schemas.microsoft.com/office/drawing/2014/main" xmlns="" id="{4CE6A1C9-952A-4AC0-AF53-B923E451B1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4" name="Rectangle 110">
                    <a:extLst>
                      <a:ext uri="{FF2B5EF4-FFF2-40B4-BE49-F238E27FC236}">
                        <a16:creationId xmlns:a16="http://schemas.microsoft.com/office/drawing/2014/main" xmlns="" id="{4FBBB479-1CA0-401D-AD52-F7E7CD86D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5" name="Rectangle 111">
                    <a:extLst>
                      <a:ext uri="{FF2B5EF4-FFF2-40B4-BE49-F238E27FC236}">
                        <a16:creationId xmlns:a16="http://schemas.microsoft.com/office/drawing/2014/main" xmlns="" id="{566C64F7-8C81-423D-8CB5-D209A1C0B6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6" name="Rectangle 112">
                    <a:extLst>
                      <a:ext uri="{FF2B5EF4-FFF2-40B4-BE49-F238E27FC236}">
                        <a16:creationId xmlns:a16="http://schemas.microsoft.com/office/drawing/2014/main" xmlns="" id="{5A466531-6D1F-42B4-97D8-9D761050B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7" name="Rectangle 113">
                    <a:extLst>
                      <a:ext uri="{FF2B5EF4-FFF2-40B4-BE49-F238E27FC236}">
                        <a16:creationId xmlns:a16="http://schemas.microsoft.com/office/drawing/2014/main" xmlns="" id="{5E39F345-D5FB-4E28-B563-BBB85C3604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26" name="Group 114">
                  <a:extLst>
                    <a:ext uri="{FF2B5EF4-FFF2-40B4-BE49-F238E27FC236}">
                      <a16:creationId xmlns:a16="http://schemas.microsoft.com/office/drawing/2014/main" xmlns="" id="{53A5986B-444B-4F84-9439-4C3E1DDB87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236" name="Rectangle 115">
                    <a:extLst>
                      <a:ext uri="{FF2B5EF4-FFF2-40B4-BE49-F238E27FC236}">
                        <a16:creationId xmlns:a16="http://schemas.microsoft.com/office/drawing/2014/main" xmlns="" id="{3D30F558-98C1-4AB8-8375-E68C5007EA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7" name="Rectangle 116">
                    <a:extLst>
                      <a:ext uri="{FF2B5EF4-FFF2-40B4-BE49-F238E27FC236}">
                        <a16:creationId xmlns:a16="http://schemas.microsoft.com/office/drawing/2014/main" xmlns="" id="{5151C10F-55F4-4FED-BDF7-20483C2D1F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8" name="Rectangle 117">
                    <a:extLst>
                      <a:ext uri="{FF2B5EF4-FFF2-40B4-BE49-F238E27FC236}">
                        <a16:creationId xmlns:a16="http://schemas.microsoft.com/office/drawing/2014/main" xmlns="" id="{26E0EE86-BFBD-4ABE-A192-D545A8962E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9" name="Rectangle 118">
                    <a:extLst>
                      <a:ext uri="{FF2B5EF4-FFF2-40B4-BE49-F238E27FC236}">
                        <a16:creationId xmlns:a16="http://schemas.microsoft.com/office/drawing/2014/main" xmlns="" id="{758910DA-7259-46A0-8D57-A050B5250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0" name="Rectangle 119">
                    <a:extLst>
                      <a:ext uri="{FF2B5EF4-FFF2-40B4-BE49-F238E27FC236}">
                        <a16:creationId xmlns:a16="http://schemas.microsoft.com/office/drawing/2014/main" xmlns="" id="{9679DADA-7491-4700-B990-BF0469AA15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41" name="Rectangle 120">
                    <a:extLst>
                      <a:ext uri="{FF2B5EF4-FFF2-40B4-BE49-F238E27FC236}">
                        <a16:creationId xmlns:a16="http://schemas.microsoft.com/office/drawing/2014/main" xmlns="" id="{62207BD8-4CDA-462C-A40C-48C077D27F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27" name="Group 121">
                  <a:extLst>
                    <a:ext uri="{FF2B5EF4-FFF2-40B4-BE49-F238E27FC236}">
                      <a16:creationId xmlns:a16="http://schemas.microsoft.com/office/drawing/2014/main" xmlns="" id="{CCABD955-023E-4030-8352-4F454CF3CA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234" name="AutoShape 122">
                    <a:extLst>
                      <a:ext uri="{FF2B5EF4-FFF2-40B4-BE49-F238E27FC236}">
                        <a16:creationId xmlns:a16="http://schemas.microsoft.com/office/drawing/2014/main" xmlns="" id="{F716395A-DC4A-494E-8AFA-BECE232AC9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5" name="Rectangle 123">
                    <a:extLst>
                      <a:ext uri="{FF2B5EF4-FFF2-40B4-BE49-F238E27FC236}">
                        <a16:creationId xmlns:a16="http://schemas.microsoft.com/office/drawing/2014/main" xmlns="" id="{D50D2F90-B438-4472-9343-35BD51C20D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28" name="Group 124">
                  <a:extLst>
                    <a:ext uri="{FF2B5EF4-FFF2-40B4-BE49-F238E27FC236}">
                      <a16:creationId xmlns:a16="http://schemas.microsoft.com/office/drawing/2014/main" xmlns="" id="{BB5C4771-D930-49A1-BD3C-9920411BEF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230" name="Rectangle 125">
                    <a:extLst>
                      <a:ext uri="{FF2B5EF4-FFF2-40B4-BE49-F238E27FC236}">
                        <a16:creationId xmlns:a16="http://schemas.microsoft.com/office/drawing/2014/main" xmlns="" id="{9C9E09AB-D107-4D8B-93E7-9DA11DD39A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1" name="Rectangle 126">
                    <a:extLst>
                      <a:ext uri="{FF2B5EF4-FFF2-40B4-BE49-F238E27FC236}">
                        <a16:creationId xmlns:a16="http://schemas.microsoft.com/office/drawing/2014/main" xmlns="" id="{E3156F3D-27DA-45CC-916A-9491374F1C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2" name="Rectangle 127">
                    <a:extLst>
                      <a:ext uri="{FF2B5EF4-FFF2-40B4-BE49-F238E27FC236}">
                        <a16:creationId xmlns:a16="http://schemas.microsoft.com/office/drawing/2014/main" xmlns="" id="{AE024FFF-5700-4A25-B12F-2280F8BCB7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33" name="Rectangle 128">
                    <a:extLst>
                      <a:ext uri="{FF2B5EF4-FFF2-40B4-BE49-F238E27FC236}">
                        <a16:creationId xmlns:a16="http://schemas.microsoft.com/office/drawing/2014/main" xmlns="" id="{E57F96D4-56DA-4185-B6C0-DA4939474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29" name="Oval 129">
                  <a:extLst>
                    <a:ext uri="{FF2B5EF4-FFF2-40B4-BE49-F238E27FC236}">
                      <a16:creationId xmlns:a16="http://schemas.microsoft.com/office/drawing/2014/main" xmlns="" id="{682E6EB9-5249-4217-9CE0-ADFF83970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2" name="Group 130">
                <a:extLst>
                  <a:ext uri="{FF2B5EF4-FFF2-40B4-BE49-F238E27FC236}">
                    <a16:creationId xmlns:a16="http://schemas.microsoft.com/office/drawing/2014/main" xmlns="" id="{4DC59007-DAE1-42FD-BD0D-D0B8CB83F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" y="2324"/>
                <a:ext cx="576" cy="484"/>
                <a:chOff x="816" y="2426"/>
                <a:chExt cx="1296" cy="1156"/>
              </a:xfrm>
            </p:grpSpPr>
            <p:sp>
              <p:nvSpPr>
                <p:cNvPr id="190" name="AutoShape 131">
                  <a:extLst>
                    <a:ext uri="{FF2B5EF4-FFF2-40B4-BE49-F238E27FC236}">
                      <a16:creationId xmlns:a16="http://schemas.microsoft.com/office/drawing/2014/main" xmlns="" id="{C30A9428-0123-4D8B-AE03-50DE69BB8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1" name="AutoShape 132">
                  <a:extLst>
                    <a:ext uri="{FF2B5EF4-FFF2-40B4-BE49-F238E27FC236}">
                      <a16:creationId xmlns:a16="http://schemas.microsoft.com/office/drawing/2014/main" xmlns="" id="{F54F5C96-5496-46E2-A5C0-9EAF35492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2" name="Rectangle 133">
                  <a:extLst>
                    <a:ext uri="{FF2B5EF4-FFF2-40B4-BE49-F238E27FC236}">
                      <a16:creationId xmlns:a16="http://schemas.microsoft.com/office/drawing/2014/main" xmlns="" id="{CA75C3BF-D821-4122-A367-0FE153E20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3" name="Rectangle 134">
                  <a:extLst>
                    <a:ext uri="{FF2B5EF4-FFF2-40B4-BE49-F238E27FC236}">
                      <a16:creationId xmlns:a16="http://schemas.microsoft.com/office/drawing/2014/main" xmlns="" id="{C7A9CDCE-25CD-41F6-9DCB-B85F4AAAB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4" name="Rectangle 135">
                  <a:extLst>
                    <a:ext uri="{FF2B5EF4-FFF2-40B4-BE49-F238E27FC236}">
                      <a16:creationId xmlns:a16="http://schemas.microsoft.com/office/drawing/2014/main" xmlns="" id="{F4606FD4-A40B-4B4A-9700-A27039B87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" name="Rectangle 136">
                  <a:extLst>
                    <a:ext uri="{FF2B5EF4-FFF2-40B4-BE49-F238E27FC236}">
                      <a16:creationId xmlns:a16="http://schemas.microsoft.com/office/drawing/2014/main" xmlns="" id="{F1E36880-22C1-40D0-8E11-AC22D4A9A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96" name="Group 137">
                  <a:extLst>
                    <a:ext uri="{FF2B5EF4-FFF2-40B4-BE49-F238E27FC236}">
                      <a16:creationId xmlns:a16="http://schemas.microsoft.com/office/drawing/2014/main" xmlns="" id="{8888E875-6197-42D7-BECF-312FB75B3A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213" name="Rectangle 138">
                    <a:extLst>
                      <a:ext uri="{FF2B5EF4-FFF2-40B4-BE49-F238E27FC236}">
                        <a16:creationId xmlns:a16="http://schemas.microsoft.com/office/drawing/2014/main" xmlns="" id="{3227E8B7-1608-4C4D-8E92-70E1569E70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4" name="Rectangle 139">
                    <a:extLst>
                      <a:ext uri="{FF2B5EF4-FFF2-40B4-BE49-F238E27FC236}">
                        <a16:creationId xmlns:a16="http://schemas.microsoft.com/office/drawing/2014/main" xmlns="" id="{F0DF31E4-7C03-4B77-BB47-7CE122A29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5" name="Rectangle 140">
                    <a:extLst>
                      <a:ext uri="{FF2B5EF4-FFF2-40B4-BE49-F238E27FC236}">
                        <a16:creationId xmlns:a16="http://schemas.microsoft.com/office/drawing/2014/main" xmlns="" id="{F827E9F0-069B-4B82-A3B1-76C2FA2A9C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6" name="Rectangle 141">
                    <a:extLst>
                      <a:ext uri="{FF2B5EF4-FFF2-40B4-BE49-F238E27FC236}">
                        <a16:creationId xmlns:a16="http://schemas.microsoft.com/office/drawing/2014/main" xmlns="" id="{0B8B8865-2395-428D-980E-B36799EC67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7" name="Rectangle 142">
                    <a:extLst>
                      <a:ext uri="{FF2B5EF4-FFF2-40B4-BE49-F238E27FC236}">
                        <a16:creationId xmlns:a16="http://schemas.microsoft.com/office/drawing/2014/main" xmlns="" id="{3AA7E59E-6C6F-4811-B4B9-EBEE5907C2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8" name="Rectangle 143">
                    <a:extLst>
                      <a:ext uri="{FF2B5EF4-FFF2-40B4-BE49-F238E27FC236}">
                        <a16:creationId xmlns:a16="http://schemas.microsoft.com/office/drawing/2014/main" xmlns="" id="{008078B5-4105-4DF2-82CD-4169338ED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97" name="Group 144">
                  <a:extLst>
                    <a:ext uri="{FF2B5EF4-FFF2-40B4-BE49-F238E27FC236}">
                      <a16:creationId xmlns:a16="http://schemas.microsoft.com/office/drawing/2014/main" xmlns="" id="{094AE6B6-CC57-4E6A-9A74-F5F423404C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207" name="Rectangle 145">
                    <a:extLst>
                      <a:ext uri="{FF2B5EF4-FFF2-40B4-BE49-F238E27FC236}">
                        <a16:creationId xmlns:a16="http://schemas.microsoft.com/office/drawing/2014/main" xmlns="" id="{30040018-A981-4D3D-9A14-2DA98B0DA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8" name="Rectangle 146">
                    <a:extLst>
                      <a:ext uri="{FF2B5EF4-FFF2-40B4-BE49-F238E27FC236}">
                        <a16:creationId xmlns:a16="http://schemas.microsoft.com/office/drawing/2014/main" xmlns="" id="{E468614C-DC7B-48A2-BAAF-1D9F74BD09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9" name="Rectangle 147">
                    <a:extLst>
                      <a:ext uri="{FF2B5EF4-FFF2-40B4-BE49-F238E27FC236}">
                        <a16:creationId xmlns:a16="http://schemas.microsoft.com/office/drawing/2014/main" xmlns="" id="{7C567498-9BE0-4068-A758-BE3698796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0" name="Rectangle 148">
                    <a:extLst>
                      <a:ext uri="{FF2B5EF4-FFF2-40B4-BE49-F238E27FC236}">
                        <a16:creationId xmlns:a16="http://schemas.microsoft.com/office/drawing/2014/main" xmlns="" id="{79AE5CD2-069A-48AD-9B4C-EAD8AEF4A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1" name="Rectangle 149">
                    <a:extLst>
                      <a:ext uri="{FF2B5EF4-FFF2-40B4-BE49-F238E27FC236}">
                        <a16:creationId xmlns:a16="http://schemas.microsoft.com/office/drawing/2014/main" xmlns="" id="{424F34DB-B7CC-40EE-86B8-9684048B3F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2" name="Rectangle 150">
                    <a:extLst>
                      <a:ext uri="{FF2B5EF4-FFF2-40B4-BE49-F238E27FC236}">
                        <a16:creationId xmlns:a16="http://schemas.microsoft.com/office/drawing/2014/main" xmlns="" id="{2A85E85E-4F70-4FF7-90BC-CF621366B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98" name="Group 151">
                  <a:extLst>
                    <a:ext uri="{FF2B5EF4-FFF2-40B4-BE49-F238E27FC236}">
                      <a16:creationId xmlns:a16="http://schemas.microsoft.com/office/drawing/2014/main" xmlns="" id="{FF7B11B0-940D-4774-94DC-C3F0F9F4AE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205" name="AutoShape 152">
                    <a:extLst>
                      <a:ext uri="{FF2B5EF4-FFF2-40B4-BE49-F238E27FC236}">
                        <a16:creationId xmlns:a16="http://schemas.microsoft.com/office/drawing/2014/main" xmlns="" id="{7B42DABC-8DAA-47A9-A492-94340E0E9E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6" name="Rectangle 153">
                    <a:extLst>
                      <a:ext uri="{FF2B5EF4-FFF2-40B4-BE49-F238E27FC236}">
                        <a16:creationId xmlns:a16="http://schemas.microsoft.com/office/drawing/2014/main" xmlns="" id="{DDD877BB-3DA1-4DE5-AED6-2E58D65B96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99" name="Group 154">
                  <a:extLst>
                    <a:ext uri="{FF2B5EF4-FFF2-40B4-BE49-F238E27FC236}">
                      <a16:creationId xmlns:a16="http://schemas.microsoft.com/office/drawing/2014/main" xmlns="" id="{031AF060-FE0F-4BA4-8BD4-7F5E604607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201" name="Rectangle 155">
                    <a:extLst>
                      <a:ext uri="{FF2B5EF4-FFF2-40B4-BE49-F238E27FC236}">
                        <a16:creationId xmlns:a16="http://schemas.microsoft.com/office/drawing/2014/main" xmlns="" id="{169C5FEA-B936-4A3F-A943-836B5BD270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2" name="Rectangle 156">
                    <a:extLst>
                      <a:ext uri="{FF2B5EF4-FFF2-40B4-BE49-F238E27FC236}">
                        <a16:creationId xmlns:a16="http://schemas.microsoft.com/office/drawing/2014/main" xmlns="" id="{05C34750-DE10-4177-A70F-F32B35E972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3" name="Rectangle 157">
                    <a:extLst>
                      <a:ext uri="{FF2B5EF4-FFF2-40B4-BE49-F238E27FC236}">
                        <a16:creationId xmlns:a16="http://schemas.microsoft.com/office/drawing/2014/main" xmlns="" id="{4132047B-78D1-4BEC-B2A6-02D2B2053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4" name="Rectangle 158">
                    <a:extLst>
                      <a:ext uri="{FF2B5EF4-FFF2-40B4-BE49-F238E27FC236}">
                        <a16:creationId xmlns:a16="http://schemas.microsoft.com/office/drawing/2014/main" xmlns="" id="{1FE6A867-186C-4456-BC5D-0CFA308E02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00" name="Oval 159">
                  <a:extLst>
                    <a:ext uri="{FF2B5EF4-FFF2-40B4-BE49-F238E27FC236}">
                      <a16:creationId xmlns:a16="http://schemas.microsoft.com/office/drawing/2014/main" xmlns="" id="{2348FBEC-F8BE-4900-8BB8-E1EC18276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3" name="Group 160">
                <a:extLst>
                  <a:ext uri="{FF2B5EF4-FFF2-40B4-BE49-F238E27FC236}">
                    <a16:creationId xmlns:a16="http://schemas.microsoft.com/office/drawing/2014/main" xmlns="" id="{2A227009-8690-4A08-BE17-880709C55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1" y="2324"/>
                <a:ext cx="576" cy="484"/>
                <a:chOff x="816" y="2426"/>
                <a:chExt cx="1296" cy="1156"/>
              </a:xfrm>
            </p:grpSpPr>
            <p:sp>
              <p:nvSpPr>
                <p:cNvPr id="161" name="AutoShape 161">
                  <a:extLst>
                    <a:ext uri="{FF2B5EF4-FFF2-40B4-BE49-F238E27FC236}">
                      <a16:creationId xmlns:a16="http://schemas.microsoft.com/office/drawing/2014/main" xmlns="" id="{87D29E3F-2B40-40F5-AE4E-04EFF4A1C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2" name="AutoShape 162">
                  <a:extLst>
                    <a:ext uri="{FF2B5EF4-FFF2-40B4-BE49-F238E27FC236}">
                      <a16:creationId xmlns:a16="http://schemas.microsoft.com/office/drawing/2014/main" xmlns="" id="{8CA67249-CEF6-4C32-BA21-1F5DE180C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3" name="Rectangle 163">
                  <a:extLst>
                    <a:ext uri="{FF2B5EF4-FFF2-40B4-BE49-F238E27FC236}">
                      <a16:creationId xmlns:a16="http://schemas.microsoft.com/office/drawing/2014/main" xmlns="" id="{32882D37-00E7-411A-97A4-1F6B0C02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4" name="Rectangle 164">
                  <a:extLst>
                    <a:ext uri="{FF2B5EF4-FFF2-40B4-BE49-F238E27FC236}">
                      <a16:creationId xmlns:a16="http://schemas.microsoft.com/office/drawing/2014/main" xmlns="" id="{76975681-7605-4B72-9870-2813A3615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5" name="Rectangle 165">
                  <a:extLst>
                    <a:ext uri="{FF2B5EF4-FFF2-40B4-BE49-F238E27FC236}">
                      <a16:creationId xmlns:a16="http://schemas.microsoft.com/office/drawing/2014/main" xmlns="" id="{D0450AC0-E351-4EC6-9819-AC0F70302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6" name="Rectangle 166">
                  <a:extLst>
                    <a:ext uri="{FF2B5EF4-FFF2-40B4-BE49-F238E27FC236}">
                      <a16:creationId xmlns:a16="http://schemas.microsoft.com/office/drawing/2014/main" xmlns="" id="{66E9D0AA-85A5-4939-AE2D-5816F6A04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67" name="Group 167">
                  <a:extLst>
                    <a:ext uri="{FF2B5EF4-FFF2-40B4-BE49-F238E27FC236}">
                      <a16:creationId xmlns:a16="http://schemas.microsoft.com/office/drawing/2014/main" xmlns="" id="{63754A3C-21BC-4D09-A124-3C821E4A87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184" name="Rectangle 168">
                    <a:extLst>
                      <a:ext uri="{FF2B5EF4-FFF2-40B4-BE49-F238E27FC236}">
                        <a16:creationId xmlns:a16="http://schemas.microsoft.com/office/drawing/2014/main" xmlns="" id="{F38B8B1C-734C-4918-B648-66362E928E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5" name="Rectangle 169">
                    <a:extLst>
                      <a:ext uri="{FF2B5EF4-FFF2-40B4-BE49-F238E27FC236}">
                        <a16:creationId xmlns:a16="http://schemas.microsoft.com/office/drawing/2014/main" xmlns="" id="{4C368F57-2532-456A-9EEE-60D3279227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6" name="Rectangle 170">
                    <a:extLst>
                      <a:ext uri="{FF2B5EF4-FFF2-40B4-BE49-F238E27FC236}">
                        <a16:creationId xmlns:a16="http://schemas.microsoft.com/office/drawing/2014/main" xmlns="" id="{CC109DDA-11ED-44CF-B863-146E913129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7" name="Rectangle 171">
                    <a:extLst>
                      <a:ext uri="{FF2B5EF4-FFF2-40B4-BE49-F238E27FC236}">
                        <a16:creationId xmlns:a16="http://schemas.microsoft.com/office/drawing/2014/main" xmlns="" id="{F3B8BCF2-8155-4896-9DF3-9173A5A557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8" name="Rectangle 172">
                    <a:extLst>
                      <a:ext uri="{FF2B5EF4-FFF2-40B4-BE49-F238E27FC236}">
                        <a16:creationId xmlns:a16="http://schemas.microsoft.com/office/drawing/2014/main" xmlns="" id="{A7FA4F28-84BC-47A3-B5A0-217E2B5E0B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9" name="Rectangle 173">
                    <a:extLst>
                      <a:ext uri="{FF2B5EF4-FFF2-40B4-BE49-F238E27FC236}">
                        <a16:creationId xmlns:a16="http://schemas.microsoft.com/office/drawing/2014/main" xmlns="" id="{AC2307AE-A62B-460E-90C8-8FF79F739D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68" name="Group 174">
                  <a:extLst>
                    <a:ext uri="{FF2B5EF4-FFF2-40B4-BE49-F238E27FC236}">
                      <a16:creationId xmlns:a16="http://schemas.microsoft.com/office/drawing/2014/main" xmlns="" id="{0B384A63-AC75-42F0-8329-ADB099FB1A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178" name="Rectangle 175">
                    <a:extLst>
                      <a:ext uri="{FF2B5EF4-FFF2-40B4-BE49-F238E27FC236}">
                        <a16:creationId xmlns:a16="http://schemas.microsoft.com/office/drawing/2014/main" xmlns="" id="{D2C3446F-256A-4A47-8741-4FB1BEED17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79" name="Rectangle 176">
                    <a:extLst>
                      <a:ext uri="{FF2B5EF4-FFF2-40B4-BE49-F238E27FC236}">
                        <a16:creationId xmlns:a16="http://schemas.microsoft.com/office/drawing/2014/main" xmlns="" id="{33468B63-12C1-4921-8FEC-DA7E342B92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0" name="Rectangle 177">
                    <a:extLst>
                      <a:ext uri="{FF2B5EF4-FFF2-40B4-BE49-F238E27FC236}">
                        <a16:creationId xmlns:a16="http://schemas.microsoft.com/office/drawing/2014/main" xmlns="" id="{30D68C81-A0D2-489F-AE8D-C25B9C59AB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1" name="Rectangle 178">
                    <a:extLst>
                      <a:ext uri="{FF2B5EF4-FFF2-40B4-BE49-F238E27FC236}">
                        <a16:creationId xmlns:a16="http://schemas.microsoft.com/office/drawing/2014/main" xmlns="" id="{47B17002-4548-4742-A3B0-C82879AC9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2" name="Rectangle 179">
                    <a:extLst>
                      <a:ext uri="{FF2B5EF4-FFF2-40B4-BE49-F238E27FC236}">
                        <a16:creationId xmlns:a16="http://schemas.microsoft.com/office/drawing/2014/main" xmlns="" id="{96F81F87-F9DD-4071-987B-32A7A346A9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83" name="Rectangle 180">
                    <a:extLst>
                      <a:ext uri="{FF2B5EF4-FFF2-40B4-BE49-F238E27FC236}">
                        <a16:creationId xmlns:a16="http://schemas.microsoft.com/office/drawing/2014/main" xmlns="" id="{D530E309-18BC-487D-B2F7-4483D5AB0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69" name="Group 181">
                  <a:extLst>
                    <a:ext uri="{FF2B5EF4-FFF2-40B4-BE49-F238E27FC236}">
                      <a16:creationId xmlns:a16="http://schemas.microsoft.com/office/drawing/2014/main" xmlns="" id="{9B482A63-9EE6-4863-8352-65E5D2DAA0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176" name="AutoShape 182">
                    <a:extLst>
                      <a:ext uri="{FF2B5EF4-FFF2-40B4-BE49-F238E27FC236}">
                        <a16:creationId xmlns:a16="http://schemas.microsoft.com/office/drawing/2014/main" xmlns="" id="{83CFFB2B-5431-4B30-94BE-DD3C89AA8A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77" name="Rectangle 183">
                    <a:extLst>
                      <a:ext uri="{FF2B5EF4-FFF2-40B4-BE49-F238E27FC236}">
                        <a16:creationId xmlns:a16="http://schemas.microsoft.com/office/drawing/2014/main" xmlns="" id="{FF218C89-295A-49F9-AC7F-73172F49C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70" name="Group 184">
                  <a:extLst>
                    <a:ext uri="{FF2B5EF4-FFF2-40B4-BE49-F238E27FC236}">
                      <a16:creationId xmlns:a16="http://schemas.microsoft.com/office/drawing/2014/main" xmlns="" id="{F863525F-6B57-4D29-AD44-EDA3AECFA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172" name="Rectangle 185">
                    <a:extLst>
                      <a:ext uri="{FF2B5EF4-FFF2-40B4-BE49-F238E27FC236}">
                        <a16:creationId xmlns:a16="http://schemas.microsoft.com/office/drawing/2014/main" xmlns="" id="{451ADB61-CEF7-4F95-BE0F-FCF97C9BE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73" name="Rectangle 186">
                    <a:extLst>
                      <a:ext uri="{FF2B5EF4-FFF2-40B4-BE49-F238E27FC236}">
                        <a16:creationId xmlns:a16="http://schemas.microsoft.com/office/drawing/2014/main" xmlns="" id="{2E833A85-D99D-44EF-A3E6-0167E7864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74" name="Rectangle 187">
                    <a:extLst>
                      <a:ext uri="{FF2B5EF4-FFF2-40B4-BE49-F238E27FC236}">
                        <a16:creationId xmlns:a16="http://schemas.microsoft.com/office/drawing/2014/main" xmlns="" id="{2FD47300-9B24-4219-86CF-AD4CF53F34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75" name="Rectangle 188">
                    <a:extLst>
                      <a:ext uri="{FF2B5EF4-FFF2-40B4-BE49-F238E27FC236}">
                        <a16:creationId xmlns:a16="http://schemas.microsoft.com/office/drawing/2014/main" xmlns="" id="{145C2C35-AC2B-4A25-93E4-7AD253A27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71" name="Oval 189">
                  <a:extLst>
                    <a:ext uri="{FF2B5EF4-FFF2-40B4-BE49-F238E27FC236}">
                      <a16:creationId xmlns:a16="http://schemas.microsoft.com/office/drawing/2014/main" xmlns="" id="{38C6C360-F14D-42EE-917D-1B888E24B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4" name="Group 190">
                <a:extLst>
                  <a:ext uri="{FF2B5EF4-FFF2-40B4-BE49-F238E27FC236}">
                    <a16:creationId xmlns:a16="http://schemas.microsoft.com/office/drawing/2014/main" xmlns="" id="{8F4C97AB-67A3-40B0-ABDE-01C1AA3AF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9" y="3008"/>
                <a:ext cx="576" cy="484"/>
                <a:chOff x="816" y="2426"/>
                <a:chExt cx="1296" cy="1156"/>
              </a:xfrm>
            </p:grpSpPr>
            <p:sp>
              <p:nvSpPr>
                <p:cNvPr id="132" name="AutoShape 191">
                  <a:extLst>
                    <a:ext uri="{FF2B5EF4-FFF2-40B4-BE49-F238E27FC236}">
                      <a16:creationId xmlns:a16="http://schemas.microsoft.com/office/drawing/2014/main" xmlns="" id="{84CAD97B-7CE7-4C76-AC61-C64E149A0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" name="AutoShape 192">
                  <a:extLst>
                    <a:ext uri="{FF2B5EF4-FFF2-40B4-BE49-F238E27FC236}">
                      <a16:creationId xmlns:a16="http://schemas.microsoft.com/office/drawing/2014/main" xmlns="" id="{0F2FC6E2-7ADF-49E0-831C-D33E0B138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4" name="Rectangle 193">
                  <a:extLst>
                    <a:ext uri="{FF2B5EF4-FFF2-40B4-BE49-F238E27FC236}">
                      <a16:creationId xmlns:a16="http://schemas.microsoft.com/office/drawing/2014/main" xmlns="" id="{22302F9C-C629-4D6E-AC54-1CB55908B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5" name="Rectangle 194">
                  <a:extLst>
                    <a:ext uri="{FF2B5EF4-FFF2-40B4-BE49-F238E27FC236}">
                      <a16:creationId xmlns:a16="http://schemas.microsoft.com/office/drawing/2014/main" xmlns="" id="{AAD6DD6B-6D87-46F6-A613-3DBBD213A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6" name="Rectangle 195">
                  <a:extLst>
                    <a:ext uri="{FF2B5EF4-FFF2-40B4-BE49-F238E27FC236}">
                      <a16:creationId xmlns:a16="http://schemas.microsoft.com/office/drawing/2014/main" xmlns="" id="{55F9336C-53F2-40D2-B6B0-E1454B054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7" name="Rectangle 196">
                  <a:extLst>
                    <a:ext uri="{FF2B5EF4-FFF2-40B4-BE49-F238E27FC236}">
                      <a16:creationId xmlns:a16="http://schemas.microsoft.com/office/drawing/2014/main" xmlns="" id="{6A828602-94A3-49B4-AD38-F4D2835F1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38" name="Group 197">
                  <a:extLst>
                    <a:ext uri="{FF2B5EF4-FFF2-40B4-BE49-F238E27FC236}">
                      <a16:creationId xmlns:a16="http://schemas.microsoft.com/office/drawing/2014/main" xmlns="" id="{7676759F-148B-4FBF-A1D5-244D388393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155" name="Rectangle 198">
                    <a:extLst>
                      <a:ext uri="{FF2B5EF4-FFF2-40B4-BE49-F238E27FC236}">
                        <a16:creationId xmlns:a16="http://schemas.microsoft.com/office/drawing/2014/main" xmlns="" id="{434C59C1-535A-4F88-AA27-D7F433D159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6" name="Rectangle 199">
                    <a:extLst>
                      <a:ext uri="{FF2B5EF4-FFF2-40B4-BE49-F238E27FC236}">
                        <a16:creationId xmlns:a16="http://schemas.microsoft.com/office/drawing/2014/main" xmlns="" id="{62D2A34A-F692-417A-B4FA-A0D1529E4C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7" name="Rectangle 200">
                    <a:extLst>
                      <a:ext uri="{FF2B5EF4-FFF2-40B4-BE49-F238E27FC236}">
                        <a16:creationId xmlns:a16="http://schemas.microsoft.com/office/drawing/2014/main" xmlns="" id="{1F945426-3B68-4F47-A78B-6887CEBAA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8" name="Rectangle 201">
                    <a:extLst>
                      <a:ext uri="{FF2B5EF4-FFF2-40B4-BE49-F238E27FC236}">
                        <a16:creationId xmlns:a16="http://schemas.microsoft.com/office/drawing/2014/main" xmlns="" id="{3CA589EB-A8BA-4F0C-9D49-F5EE702E7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9" name="Rectangle 202">
                    <a:extLst>
                      <a:ext uri="{FF2B5EF4-FFF2-40B4-BE49-F238E27FC236}">
                        <a16:creationId xmlns:a16="http://schemas.microsoft.com/office/drawing/2014/main" xmlns="" id="{0FD41B6B-0506-4095-A32C-A34B20F8AD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60" name="Rectangle 203">
                    <a:extLst>
                      <a:ext uri="{FF2B5EF4-FFF2-40B4-BE49-F238E27FC236}">
                        <a16:creationId xmlns:a16="http://schemas.microsoft.com/office/drawing/2014/main" xmlns="" id="{2B789FC9-3F54-47E7-B130-74611F9E26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39" name="Group 204">
                  <a:extLst>
                    <a:ext uri="{FF2B5EF4-FFF2-40B4-BE49-F238E27FC236}">
                      <a16:creationId xmlns:a16="http://schemas.microsoft.com/office/drawing/2014/main" xmlns="" id="{9838106C-8D2E-4809-9A17-CE343EF80C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149" name="Rectangle 205">
                    <a:extLst>
                      <a:ext uri="{FF2B5EF4-FFF2-40B4-BE49-F238E27FC236}">
                        <a16:creationId xmlns:a16="http://schemas.microsoft.com/office/drawing/2014/main" xmlns="" id="{55E0C1EE-93F2-454D-BE97-63A7FA6EC2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0" name="Rectangle 206">
                    <a:extLst>
                      <a:ext uri="{FF2B5EF4-FFF2-40B4-BE49-F238E27FC236}">
                        <a16:creationId xmlns:a16="http://schemas.microsoft.com/office/drawing/2014/main" xmlns="" id="{96845C83-9333-4E90-A855-A85A13E1CA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1" name="Rectangle 207">
                    <a:extLst>
                      <a:ext uri="{FF2B5EF4-FFF2-40B4-BE49-F238E27FC236}">
                        <a16:creationId xmlns:a16="http://schemas.microsoft.com/office/drawing/2014/main" xmlns="" id="{67402B7C-6247-4854-94AD-D31E93661F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2" name="Rectangle 208">
                    <a:extLst>
                      <a:ext uri="{FF2B5EF4-FFF2-40B4-BE49-F238E27FC236}">
                        <a16:creationId xmlns:a16="http://schemas.microsoft.com/office/drawing/2014/main" xmlns="" id="{1E854725-78E4-410D-952E-B2D3BC5FD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3" name="Rectangle 209">
                    <a:extLst>
                      <a:ext uri="{FF2B5EF4-FFF2-40B4-BE49-F238E27FC236}">
                        <a16:creationId xmlns:a16="http://schemas.microsoft.com/office/drawing/2014/main" xmlns="" id="{568EFF64-0AE5-4128-A521-D5ECB5AB4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54" name="Rectangle 210">
                    <a:extLst>
                      <a:ext uri="{FF2B5EF4-FFF2-40B4-BE49-F238E27FC236}">
                        <a16:creationId xmlns:a16="http://schemas.microsoft.com/office/drawing/2014/main" xmlns="" id="{F41FC439-C368-4176-B384-023454BB42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40" name="Group 211">
                  <a:extLst>
                    <a:ext uri="{FF2B5EF4-FFF2-40B4-BE49-F238E27FC236}">
                      <a16:creationId xmlns:a16="http://schemas.microsoft.com/office/drawing/2014/main" xmlns="" id="{DBF895E8-0044-4802-85C2-30ED4A7C45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147" name="AutoShape 212">
                    <a:extLst>
                      <a:ext uri="{FF2B5EF4-FFF2-40B4-BE49-F238E27FC236}">
                        <a16:creationId xmlns:a16="http://schemas.microsoft.com/office/drawing/2014/main" xmlns="" id="{11513126-904E-4822-9974-5FB9E958D7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48" name="Rectangle 213">
                    <a:extLst>
                      <a:ext uri="{FF2B5EF4-FFF2-40B4-BE49-F238E27FC236}">
                        <a16:creationId xmlns:a16="http://schemas.microsoft.com/office/drawing/2014/main" xmlns="" id="{11544076-0B7A-4FEA-8F36-5D99AB4C86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41" name="Group 214">
                  <a:extLst>
                    <a:ext uri="{FF2B5EF4-FFF2-40B4-BE49-F238E27FC236}">
                      <a16:creationId xmlns:a16="http://schemas.microsoft.com/office/drawing/2014/main" xmlns="" id="{A6A548D4-0C8B-4223-BB3A-512D9E98E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143" name="Rectangle 215">
                    <a:extLst>
                      <a:ext uri="{FF2B5EF4-FFF2-40B4-BE49-F238E27FC236}">
                        <a16:creationId xmlns:a16="http://schemas.microsoft.com/office/drawing/2014/main" xmlns="" id="{BCE7BE39-12CA-4774-A951-75E8863F90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44" name="Rectangle 216">
                    <a:extLst>
                      <a:ext uri="{FF2B5EF4-FFF2-40B4-BE49-F238E27FC236}">
                        <a16:creationId xmlns:a16="http://schemas.microsoft.com/office/drawing/2014/main" xmlns="" id="{B97514AD-EC14-45D6-AA9E-0282C262A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45" name="Rectangle 217">
                    <a:extLst>
                      <a:ext uri="{FF2B5EF4-FFF2-40B4-BE49-F238E27FC236}">
                        <a16:creationId xmlns:a16="http://schemas.microsoft.com/office/drawing/2014/main" xmlns="" id="{BDAA6460-6CB4-4E88-9648-B42A48BD38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46" name="Rectangle 218">
                    <a:extLst>
                      <a:ext uri="{FF2B5EF4-FFF2-40B4-BE49-F238E27FC236}">
                        <a16:creationId xmlns:a16="http://schemas.microsoft.com/office/drawing/2014/main" xmlns="" id="{420E467E-8333-4AB3-95CC-77DAF9AB3F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42" name="Oval 219">
                  <a:extLst>
                    <a:ext uri="{FF2B5EF4-FFF2-40B4-BE49-F238E27FC236}">
                      <a16:creationId xmlns:a16="http://schemas.microsoft.com/office/drawing/2014/main" xmlns="" id="{BDC28FBE-C793-431A-847F-04A12EA2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5" name="Group 220">
                <a:extLst>
                  <a:ext uri="{FF2B5EF4-FFF2-40B4-BE49-F238E27FC236}">
                    <a16:creationId xmlns:a16="http://schemas.microsoft.com/office/drawing/2014/main" xmlns="" id="{71DCE74F-1211-48A6-A207-8DF0084E8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4" y="2321"/>
                <a:ext cx="576" cy="484"/>
                <a:chOff x="816" y="2426"/>
                <a:chExt cx="1296" cy="1156"/>
              </a:xfrm>
            </p:grpSpPr>
            <p:sp>
              <p:nvSpPr>
                <p:cNvPr id="103" name="AutoShape 221">
                  <a:extLst>
                    <a:ext uri="{FF2B5EF4-FFF2-40B4-BE49-F238E27FC236}">
                      <a16:creationId xmlns:a16="http://schemas.microsoft.com/office/drawing/2014/main" xmlns="" id="{220BE4FB-FB7D-4FE1-8781-E93C15AC0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4" name="AutoShape 222">
                  <a:extLst>
                    <a:ext uri="{FF2B5EF4-FFF2-40B4-BE49-F238E27FC236}">
                      <a16:creationId xmlns:a16="http://schemas.microsoft.com/office/drawing/2014/main" xmlns="" id="{CBDC5EE6-589B-42A3-9CD4-8848B78A6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5" name="Rectangle 223">
                  <a:extLst>
                    <a:ext uri="{FF2B5EF4-FFF2-40B4-BE49-F238E27FC236}">
                      <a16:creationId xmlns:a16="http://schemas.microsoft.com/office/drawing/2014/main" xmlns="" id="{F6C499F6-514C-4FEF-B3DA-CA32BCE23C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" name="Rectangle 224">
                  <a:extLst>
                    <a:ext uri="{FF2B5EF4-FFF2-40B4-BE49-F238E27FC236}">
                      <a16:creationId xmlns:a16="http://schemas.microsoft.com/office/drawing/2014/main" xmlns="" id="{C35C4A47-006E-4F1B-82B1-CDE05586D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7" name="Rectangle 225">
                  <a:extLst>
                    <a:ext uri="{FF2B5EF4-FFF2-40B4-BE49-F238E27FC236}">
                      <a16:creationId xmlns:a16="http://schemas.microsoft.com/office/drawing/2014/main" xmlns="" id="{75B0A34F-B4BD-4281-8694-43843574F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8" name="Rectangle 226">
                  <a:extLst>
                    <a:ext uri="{FF2B5EF4-FFF2-40B4-BE49-F238E27FC236}">
                      <a16:creationId xmlns:a16="http://schemas.microsoft.com/office/drawing/2014/main" xmlns="" id="{76880708-FF01-4C36-9EBB-761E66AAD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09" name="Group 227">
                  <a:extLst>
                    <a:ext uri="{FF2B5EF4-FFF2-40B4-BE49-F238E27FC236}">
                      <a16:creationId xmlns:a16="http://schemas.microsoft.com/office/drawing/2014/main" xmlns="" id="{BA0C9242-ACE7-41C7-A41E-1B2EC6DC76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126" name="Rectangle 228">
                    <a:extLst>
                      <a:ext uri="{FF2B5EF4-FFF2-40B4-BE49-F238E27FC236}">
                        <a16:creationId xmlns:a16="http://schemas.microsoft.com/office/drawing/2014/main" xmlns="" id="{89588055-958A-4659-B533-1296239936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7" name="Rectangle 229">
                    <a:extLst>
                      <a:ext uri="{FF2B5EF4-FFF2-40B4-BE49-F238E27FC236}">
                        <a16:creationId xmlns:a16="http://schemas.microsoft.com/office/drawing/2014/main" xmlns="" id="{81C15781-DEEB-4808-912B-E01CF3D6E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8" name="Rectangle 230">
                    <a:extLst>
                      <a:ext uri="{FF2B5EF4-FFF2-40B4-BE49-F238E27FC236}">
                        <a16:creationId xmlns:a16="http://schemas.microsoft.com/office/drawing/2014/main" xmlns="" id="{F32B13A2-D274-4340-B6A7-4E4211171D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9" name="Rectangle 231">
                    <a:extLst>
                      <a:ext uri="{FF2B5EF4-FFF2-40B4-BE49-F238E27FC236}">
                        <a16:creationId xmlns:a16="http://schemas.microsoft.com/office/drawing/2014/main" xmlns="" id="{A5B82E7D-75C1-465F-9F9A-D9DE7CCA21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0" name="Rectangle 232">
                    <a:extLst>
                      <a:ext uri="{FF2B5EF4-FFF2-40B4-BE49-F238E27FC236}">
                        <a16:creationId xmlns:a16="http://schemas.microsoft.com/office/drawing/2014/main" xmlns="" id="{A8920F69-F9A7-455F-9999-0DCA7D673D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1" name="Rectangle 233">
                    <a:extLst>
                      <a:ext uri="{FF2B5EF4-FFF2-40B4-BE49-F238E27FC236}">
                        <a16:creationId xmlns:a16="http://schemas.microsoft.com/office/drawing/2014/main" xmlns="" id="{AD9533E5-05E0-4348-81AC-728670FD0E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10" name="Group 234">
                  <a:extLst>
                    <a:ext uri="{FF2B5EF4-FFF2-40B4-BE49-F238E27FC236}">
                      <a16:creationId xmlns:a16="http://schemas.microsoft.com/office/drawing/2014/main" xmlns="" id="{40588A7C-B04F-4E6E-9F1B-E98E944EF4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120" name="Rectangle 235">
                    <a:extLst>
                      <a:ext uri="{FF2B5EF4-FFF2-40B4-BE49-F238E27FC236}">
                        <a16:creationId xmlns:a16="http://schemas.microsoft.com/office/drawing/2014/main" xmlns="" id="{BDC75CF7-9228-4445-A4A5-C65257A329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1" name="Rectangle 236">
                    <a:extLst>
                      <a:ext uri="{FF2B5EF4-FFF2-40B4-BE49-F238E27FC236}">
                        <a16:creationId xmlns:a16="http://schemas.microsoft.com/office/drawing/2014/main" xmlns="" id="{1255FFCF-BA0D-48A3-B1C5-745DF0AC77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2" name="Rectangle 237">
                    <a:extLst>
                      <a:ext uri="{FF2B5EF4-FFF2-40B4-BE49-F238E27FC236}">
                        <a16:creationId xmlns:a16="http://schemas.microsoft.com/office/drawing/2014/main" xmlns="" id="{9C7F6E7F-A483-4EB6-8610-705B55FC13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3" name="Rectangle 238">
                    <a:extLst>
                      <a:ext uri="{FF2B5EF4-FFF2-40B4-BE49-F238E27FC236}">
                        <a16:creationId xmlns:a16="http://schemas.microsoft.com/office/drawing/2014/main" xmlns="" id="{9C72C2F6-BEF8-4BE4-B6B5-85D76B3C4B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4" name="Rectangle 239">
                    <a:extLst>
                      <a:ext uri="{FF2B5EF4-FFF2-40B4-BE49-F238E27FC236}">
                        <a16:creationId xmlns:a16="http://schemas.microsoft.com/office/drawing/2014/main" xmlns="" id="{D7331E77-9D67-4106-9716-8FE080BB1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5" name="Rectangle 240">
                    <a:extLst>
                      <a:ext uri="{FF2B5EF4-FFF2-40B4-BE49-F238E27FC236}">
                        <a16:creationId xmlns:a16="http://schemas.microsoft.com/office/drawing/2014/main" xmlns="" id="{E25140D3-3210-4715-8EEC-4CA6114FE6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11" name="Group 241">
                  <a:extLst>
                    <a:ext uri="{FF2B5EF4-FFF2-40B4-BE49-F238E27FC236}">
                      <a16:creationId xmlns:a16="http://schemas.microsoft.com/office/drawing/2014/main" xmlns="" id="{1BD12091-D9CC-43AB-8EA2-B5E582B699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118" name="AutoShape 242">
                    <a:extLst>
                      <a:ext uri="{FF2B5EF4-FFF2-40B4-BE49-F238E27FC236}">
                        <a16:creationId xmlns:a16="http://schemas.microsoft.com/office/drawing/2014/main" xmlns="" id="{52B362B0-8AFE-44A5-967E-97B8F5C58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9" name="Rectangle 243">
                    <a:extLst>
                      <a:ext uri="{FF2B5EF4-FFF2-40B4-BE49-F238E27FC236}">
                        <a16:creationId xmlns:a16="http://schemas.microsoft.com/office/drawing/2014/main" xmlns="" id="{9CD9A37D-A9A6-402B-A096-73BAFBD11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12" name="Group 244">
                  <a:extLst>
                    <a:ext uri="{FF2B5EF4-FFF2-40B4-BE49-F238E27FC236}">
                      <a16:creationId xmlns:a16="http://schemas.microsoft.com/office/drawing/2014/main" xmlns="" id="{DBCAF011-02AD-43C1-A341-BCF5E9F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114" name="Rectangle 245">
                    <a:extLst>
                      <a:ext uri="{FF2B5EF4-FFF2-40B4-BE49-F238E27FC236}">
                        <a16:creationId xmlns:a16="http://schemas.microsoft.com/office/drawing/2014/main" xmlns="" id="{FD6FC2EF-E542-4E41-8D05-DC34B5AC3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5" name="Rectangle 246">
                    <a:extLst>
                      <a:ext uri="{FF2B5EF4-FFF2-40B4-BE49-F238E27FC236}">
                        <a16:creationId xmlns:a16="http://schemas.microsoft.com/office/drawing/2014/main" xmlns="" id="{D8F7F042-534C-4A7B-BE53-75D13A257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6" name="Rectangle 247">
                    <a:extLst>
                      <a:ext uri="{FF2B5EF4-FFF2-40B4-BE49-F238E27FC236}">
                        <a16:creationId xmlns:a16="http://schemas.microsoft.com/office/drawing/2014/main" xmlns="" id="{568B93DC-9AC4-4C11-9A6F-6BC8D8AEF3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7" name="Rectangle 248">
                    <a:extLst>
                      <a:ext uri="{FF2B5EF4-FFF2-40B4-BE49-F238E27FC236}">
                        <a16:creationId xmlns:a16="http://schemas.microsoft.com/office/drawing/2014/main" xmlns="" id="{212322BC-663C-48E4-8D5A-62A7F4AC0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13" name="Oval 249">
                  <a:extLst>
                    <a:ext uri="{FF2B5EF4-FFF2-40B4-BE49-F238E27FC236}">
                      <a16:creationId xmlns:a16="http://schemas.microsoft.com/office/drawing/2014/main" xmlns="" id="{1A3FF746-29FA-4B26-A70D-186548CCC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6" name="Group 250">
                <a:extLst>
                  <a:ext uri="{FF2B5EF4-FFF2-40B4-BE49-F238E27FC236}">
                    <a16:creationId xmlns:a16="http://schemas.microsoft.com/office/drawing/2014/main" xmlns="" id="{9AA2934C-928E-4C3D-AAB0-3A44850DB7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" y="3008"/>
                <a:ext cx="576" cy="484"/>
                <a:chOff x="816" y="2426"/>
                <a:chExt cx="1296" cy="1156"/>
              </a:xfrm>
            </p:grpSpPr>
            <p:sp>
              <p:nvSpPr>
                <p:cNvPr id="74" name="AutoShape 251">
                  <a:extLst>
                    <a:ext uri="{FF2B5EF4-FFF2-40B4-BE49-F238E27FC236}">
                      <a16:creationId xmlns:a16="http://schemas.microsoft.com/office/drawing/2014/main" xmlns="" id="{B2C89199-7909-4F3E-9C33-1A7951AE9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936" y="2542"/>
                  <a:ext cx="105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5" name="AutoShape 252">
                  <a:extLst>
                    <a:ext uri="{FF2B5EF4-FFF2-40B4-BE49-F238E27FC236}">
                      <a16:creationId xmlns:a16="http://schemas.microsoft.com/office/drawing/2014/main" xmlns="" id="{3D6230CA-751D-4E71-8513-C0CBB8356A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1296" cy="240"/>
                </a:xfrm>
                <a:custGeom>
                  <a:avLst/>
                  <a:gdLst>
                    <a:gd name="G0" fmla="+- 1905 0 0"/>
                    <a:gd name="G1" fmla="+- 21600 0 1905"/>
                    <a:gd name="G2" fmla="*/ 1905 1 2"/>
                    <a:gd name="G3" fmla="+- 21600 0 G2"/>
                    <a:gd name="G4" fmla="+/ 1905 21600 2"/>
                    <a:gd name="G5" fmla="+/ G1 0 2"/>
                    <a:gd name="G6" fmla="*/ 21600 21600 1905"/>
                    <a:gd name="G7" fmla="*/ G6 1 2"/>
                    <a:gd name="G8" fmla="+- 21600 0 G7"/>
                    <a:gd name="G9" fmla="*/ 21600 1 2"/>
                    <a:gd name="G10" fmla="+- 1905 0 G9"/>
                    <a:gd name="G11" fmla="?: G10 G8 0"/>
                    <a:gd name="G12" fmla="?: G10 G7 21600"/>
                    <a:gd name="T0" fmla="*/ 20647 w 21600"/>
                    <a:gd name="T1" fmla="*/ 10800 h 21600"/>
                    <a:gd name="T2" fmla="*/ 10800 w 21600"/>
                    <a:gd name="T3" fmla="*/ 21600 h 21600"/>
                    <a:gd name="T4" fmla="*/ 953 w 21600"/>
                    <a:gd name="T5" fmla="*/ 10800 h 21600"/>
                    <a:gd name="T6" fmla="*/ 10800 w 21600"/>
                    <a:gd name="T7" fmla="*/ 0 h 21600"/>
                    <a:gd name="T8" fmla="*/ 2753 w 21600"/>
                    <a:gd name="T9" fmla="*/ 2753 h 21600"/>
                    <a:gd name="T10" fmla="*/ 18847 w 21600"/>
                    <a:gd name="T11" fmla="*/ 1884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1905" y="21600"/>
                      </a:lnTo>
                      <a:lnTo>
                        <a:pt x="1969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6" name="Rectangle 253">
                  <a:extLst>
                    <a:ext uri="{FF2B5EF4-FFF2-40B4-BE49-F238E27FC236}">
                      <a16:creationId xmlns:a16="http://schemas.microsoft.com/office/drawing/2014/main" xmlns="" id="{041EDCE0-BE2E-461A-A02F-1EB82D4E2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74"/>
                  <a:ext cx="96" cy="6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7" name="Rectangle 254">
                  <a:extLst>
                    <a:ext uri="{FF2B5EF4-FFF2-40B4-BE49-F238E27FC236}">
                      <a16:creationId xmlns:a16="http://schemas.microsoft.com/office/drawing/2014/main" xmlns="" id="{5305E484-3970-48BB-8ABB-F11423345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26"/>
                  <a:ext cx="96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8" name="Rectangle 255">
                  <a:extLst>
                    <a:ext uri="{FF2B5EF4-FFF2-40B4-BE49-F238E27FC236}">
                      <a16:creationId xmlns:a16="http://schemas.microsoft.com/office/drawing/2014/main" xmlns="" id="{6F28B237-808E-4144-A6B4-DB4EF8E1E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910"/>
                  <a:ext cx="1104" cy="672"/>
                </a:xfrm>
                <a:prstGeom prst="rect">
                  <a:avLst/>
                </a:prstGeom>
                <a:solidFill>
                  <a:srgbClr val="EAEAEA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9" name="Rectangle 256">
                  <a:extLst>
                    <a:ext uri="{FF2B5EF4-FFF2-40B4-BE49-F238E27FC236}">
                      <a16:creationId xmlns:a16="http://schemas.microsoft.com/office/drawing/2014/main" xmlns="" id="{DB658216-4F52-4416-B0F4-DADC0B172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150"/>
                  <a:ext cx="240" cy="43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80" name="Group 257">
                  <a:extLst>
                    <a:ext uri="{FF2B5EF4-FFF2-40B4-BE49-F238E27FC236}">
                      <a16:creationId xmlns:a16="http://schemas.microsoft.com/office/drawing/2014/main" xmlns="" id="{F1DBF395-EFD7-45D9-8614-4CDD6A925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192" cy="192"/>
                  <a:chOff x="1056" y="3072"/>
                  <a:chExt cx="192" cy="144"/>
                </a:xfrm>
              </p:grpSpPr>
              <p:sp>
                <p:nvSpPr>
                  <p:cNvPr id="97" name="Rectangle 258">
                    <a:extLst>
                      <a:ext uri="{FF2B5EF4-FFF2-40B4-BE49-F238E27FC236}">
                        <a16:creationId xmlns:a16="http://schemas.microsoft.com/office/drawing/2014/main" xmlns="" id="{6898352C-85AD-40CE-AFFF-71EFE416B9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8" name="Rectangle 259">
                    <a:extLst>
                      <a:ext uri="{FF2B5EF4-FFF2-40B4-BE49-F238E27FC236}">
                        <a16:creationId xmlns:a16="http://schemas.microsoft.com/office/drawing/2014/main" xmlns="" id="{9365F906-5184-49AD-B30F-A7DF1A0A86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7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9" name="Rectangle 260">
                    <a:extLst>
                      <a:ext uri="{FF2B5EF4-FFF2-40B4-BE49-F238E27FC236}">
                        <a16:creationId xmlns:a16="http://schemas.microsoft.com/office/drawing/2014/main" xmlns="" id="{09275B12-03E7-473D-93AF-3C488A2403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00" name="Rectangle 261">
                    <a:extLst>
                      <a:ext uri="{FF2B5EF4-FFF2-40B4-BE49-F238E27FC236}">
                        <a16:creationId xmlns:a16="http://schemas.microsoft.com/office/drawing/2014/main" xmlns="" id="{CBAD1AAB-43DF-470D-846F-88741485CD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20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01" name="Rectangle 262">
                    <a:extLst>
                      <a:ext uri="{FF2B5EF4-FFF2-40B4-BE49-F238E27FC236}">
                        <a16:creationId xmlns:a16="http://schemas.microsoft.com/office/drawing/2014/main" xmlns="" id="{783CD07A-86F9-4CBD-8672-3757371329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02" name="Rectangle 263">
                    <a:extLst>
                      <a:ext uri="{FF2B5EF4-FFF2-40B4-BE49-F238E27FC236}">
                        <a16:creationId xmlns:a16="http://schemas.microsoft.com/office/drawing/2014/main" xmlns="" id="{A4A5487D-49F1-4CF8-9FC5-014841655E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168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81" name="Group 264">
                  <a:extLst>
                    <a:ext uri="{FF2B5EF4-FFF2-40B4-BE49-F238E27FC236}">
                      <a16:creationId xmlns:a16="http://schemas.microsoft.com/office/drawing/2014/main" xmlns="" id="{E26F7971-72E9-4F3A-BD98-36D4619EB9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072"/>
                  <a:ext cx="192" cy="216"/>
                  <a:chOff x="1680" y="3096"/>
                  <a:chExt cx="192" cy="144"/>
                </a:xfrm>
              </p:grpSpPr>
              <p:sp>
                <p:nvSpPr>
                  <p:cNvPr id="91" name="Rectangle 265">
                    <a:extLst>
                      <a:ext uri="{FF2B5EF4-FFF2-40B4-BE49-F238E27FC236}">
                        <a16:creationId xmlns:a16="http://schemas.microsoft.com/office/drawing/2014/main" xmlns="" id="{08F1C301-1C16-4E90-9BDC-A1D695CE2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2" name="Rectangle 266">
                    <a:extLst>
                      <a:ext uri="{FF2B5EF4-FFF2-40B4-BE49-F238E27FC236}">
                        <a16:creationId xmlns:a16="http://schemas.microsoft.com/office/drawing/2014/main" xmlns="" id="{C372BD80-5242-4A07-8A9C-560729E3F3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09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3" name="Rectangle 267">
                    <a:extLst>
                      <a:ext uri="{FF2B5EF4-FFF2-40B4-BE49-F238E27FC236}">
                        <a16:creationId xmlns:a16="http://schemas.microsoft.com/office/drawing/2014/main" xmlns="" id="{66E6D47E-EEAA-4EE5-A98E-9DC6234B94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4" name="Rectangle 268">
                    <a:extLst>
                      <a:ext uri="{FF2B5EF4-FFF2-40B4-BE49-F238E27FC236}">
                        <a16:creationId xmlns:a16="http://schemas.microsoft.com/office/drawing/2014/main" xmlns="" id="{C10AB98D-60AE-428B-BF6E-E394899F27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4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5" name="Rectangle 269">
                    <a:extLst>
                      <a:ext uri="{FF2B5EF4-FFF2-40B4-BE49-F238E27FC236}">
                        <a16:creationId xmlns:a16="http://schemas.microsoft.com/office/drawing/2014/main" xmlns="" id="{2439769A-D399-443D-88DF-EB62BCC661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6" name="Rectangle 270">
                    <a:extLst>
                      <a:ext uri="{FF2B5EF4-FFF2-40B4-BE49-F238E27FC236}">
                        <a16:creationId xmlns:a16="http://schemas.microsoft.com/office/drawing/2014/main" xmlns="" id="{410E2698-A0B8-42F2-81A1-9E2CEE8F2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192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82" name="Group 271">
                  <a:extLst>
                    <a:ext uri="{FF2B5EF4-FFF2-40B4-BE49-F238E27FC236}">
                      <a16:creationId xmlns:a16="http://schemas.microsoft.com/office/drawing/2014/main" xmlns="" id="{EA898893-07D3-487F-9D32-44AC667053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336" cy="336"/>
                  <a:chOff x="1200" y="3120"/>
                  <a:chExt cx="336" cy="384"/>
                </a:xfrm>
              </p:grpSpPr>
              <p:sp>
                <p:nvSpPr>
                  <p:cNvPr id="89" name="AutoShape 272">
                    <a:extLst>
                      <a:ext uri="{FF2B5EF4-FFF2-40B4-BE49-F238E27FC236}">
                        <a16:creationId xmlns:a16="http://schemas.microsoft.com/office/drawing/2014/main" xmlns="" id="{9E23DD0A-0F6C-447A-8001-E31F8483C2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336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0" name="Rectangle 273">
                    <a:extLst>
                      <a:ext uri="{FF2B5EF4-FFF2-40B4-BE49-F238E27FC236}">
                        <a16:creationId xmlns:a16="http://schemas.microsoft.com/office/drawing/2014/main" xmlns="" id="{83E79993-1ACC-4167-8D71-1BBE4BCF8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16"/>
                    <a:ext cx="336" cy="288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83" name="Group 274">
                  <a:extLst>
                    <a:ext uri="{FF2B5EF4-FFF2-40B4-BE49-F238E27FC236}">
                      <a16:creationId xmlns:a16="http://schemas.microsoft.com/office/drawing/2014/main" xmlns="" id="{85C137BB-BA95-499A-B362-06DB437641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44" cy="96"/>
                  <a:chOff x="1392" y="2736"/>
                  <a:chExt cx="192" cy="96"/>
                </a:xfrm>
              </p:grpSpPr>
              <p:sp>
                <p:nvSpPr>
                  <p:cNvPr id="85" name="Rectangle 275">
                    <a:extLst>
                      <a:ext uri="{FF2B5EF4-FFF2-40B4-BE49-F238E27FC236}">
                        <a16:creationId xmlns:a16="http://schemas.microsoft.com/office/drawing/2014/main" xmlns="" id="{14CB0BD3-F45A-46AA-8235-F95561A783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6" name="Rectangle 276">
                    <a:extLst>
                      <a:ext uri="{FF2B5EF4-FFF2-40B4-BE49-F238E27FC236}">
                        <a16:creationId xmlns:a16="http://schemas.microsoft.com/office/drawing/2014/main" xmlns="" id="{3D55178C-1331-4A40-B2FE-8026873419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36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7" name="Rectangle 277">
                    <a:extLst>
                      <a:ext uri="{FF2B5EF4-FFF2-40B4-BE49-F238E27FC236}">
                        <a16:creationId xmlns:a16="http://schemas.microsoft.com/office/drawing/2014/main" xmlns="" id="{693F7C6A-B74C-4A91-9ED0-55C52EB8B9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8" name="Rectangle 278">
                    <a:extLst>
                      <a:ext uri="{FF2B5EF4-FFF2-40B4-BE49-F238E27FC236}">
                        <a16:creationId xmlns:a16="http://schemas.microsoft.com/office/drawing/2014/main" xmlns="" id="{9B33E806-C89F-4131-BB5F-EF65C4857A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784"/>
                    <a:ext cx="96" cy="4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1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84" name="Oval 279">
                  <a:extLst>
                    <a:ext uri="{FF2B5EF4-FFF2-40B4-BE49-F238E27FC236}">
                      <a16:creationId xmlns:a16="http://schemas.microsoft.com/office/drawing/2014/main" xmlns="" id="{0D4689A7-FD9A-42CC-A88B-F1A094031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362"/>
                  <a:ext cx="27" cy="27"/>
                </a:xfrm>
                <a:prstGeom prst="ellipse">
                  <a:avLst/>
                </a:prstGeom>
                <a:solidFill>
                  <a:schemeClr val="bg1"/>
                </a:solidFill>
                <a:ln w="63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7" name="Group 280">
                <a:extLst>
                  <a:ext uri="{FF2B5EF4-FFF2-40B4-BE49-F238E27FC236}">
                    <a16:creationId xmlns:a16="http://schemas.microsoft.com/office/drawing/2014/main" xmlns="" id="{D8D1BD9D-916D-42D7-BACE-52CAEF9553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6" y="2131"/>
                <a:ext cx="34" cy="125"/>
                <a:chOff x="2174" y="2131"/>
                <a:chExt cx="34" cy="125"/>
              </a:xfrm>
            </p:grpSpPr>
            <p:sp>
              <p:nvSpPr>
                <p:cNvPr id="72" name="Line 281">
                  <a:extLst>
                    <a:ext uri="{FF2B5EF4-FFF2-40B4-BE49-F238E27FC236}">
                      <a16:creationId xmlns:a16="http://schemas.microsoft.com/office/drawing/2014/main" xmlns="" id="{D7DAE693-3349-4572-A523-D43CDA34A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3" name="Rectangle 282">
                  <a:extLst>
                    <a:ext uri="{FF2B5EF4-FFF2-40B4-BE49-F238E27FC236}">
                      <a16:creationId xmlns:a16="http://schemas.microsoft.com/office/drawing/2014/main" xmlns="" id="{E20114A4-BC97-48C4-B0FD-60215F184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8" name="Group 283">
                <a:extLst>
                  <a:ext uri="{FF2B5EF4-FFF2-40B4-BE49-F238E27FC236}">
                    <a16:creationId xmlns:a16="http://schemas.microsoft.com/office/drawing/2014/main" xmlns="" id="{9FFF08B7-97AE-45AE-9E14-0F07ECD35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6" y="2131"/>
                <a:ext cx="34" cy="125"/>
                <a:chOff x="2174" y="2131"/>
                <a:chExt cx="34" cy="125"/>
              </a:xfrm>
            </p:grpSpPr>
            <p:sp>
              <p:nvSpPr>
                <p:cNvPr id="70" name="Line 284">
                  <a:extLst>
                    <a:ext uri="{FF2B5EF4-FFF2-40B4-BE49-F238E27FC236}">
                      <a16:creationId xmlns:a16="http://schemas.microsoft.com/office/drawing/2014/main" xmlns="" id="{1BBC51A3-D071-402A-A7B1-97BCEEEE6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" name="Rectangle 285">
                  <a:extLst>
                    <a:ext uri="{FF2B5EF4-FFF2-40B4-BE49-F238E27FC236}">
                      <a16:creationId xmlns:a16="http://schemas.microsoft.com/office/drawing/2014/main" xmlns="" id="{ECFF536C-166A-4A29-A1E6-83CB8783D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9" name="Group 286">
                <a:extLst>
                  <a:ext uri="{FF2B5EF4-FFF2-40B4-BE49-F238E27FC236}">
                    <a16:creationId xmlns:a16="http://schemas.microsoft.com/office/drawing/2014/main" xmlns="" id="{1C4306F2-F4EF-4E82-9062-4ECBA9DDF3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0" y="2131"/>
                <a:ext cx="34" cy="125"/>
                <a:chOff x="2174" y="2131"/>
                <a:chExt cx="34" cy="125"/>
              </a:xfrm>
            </p:grpSpPr>
            <p:sp>
              <p:nvSpPr>
                <p:cNvPr id="68" name="Line 287">
                  <a:extLst>
                    <a:ext uri="{FF2B5EF4-FFF2-40B4-BE49-F238E27FC236}">
                      <a16:creationId xmlns:a16="http://schemas.microsoft.com/office/drawing/2014/main" xmlns="" id="{26E1677D-314E-435F-8FD6-A1B6EF368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" name="Rectangle 288">
                  <a:extLst>
                    <a:ext uri="{FF2B5EF4-FFF2-40B4-BE49-F238E27FC236}">
                      <a16:creationId xmlns:a16="http://schemas.microsoft.com/office/drawing/2014/main" xmlns="" id="{E5724EE9-DFD3-4BCB-BFCA-ED3834BB9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0" name="Group 289">
                <a:extLst>
                  <a:ext uri="{FF2B5EF4-FFF2-40B4-BE49-F238E27FC236}">
                    <a16:creationId xmlns:a16="http://schemas.microsoft.com/office/drawing/2014/main" xmlns="" id="{D667BB50-44C8-4161-A7E2-B78370DFD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5" y="3492"/>
                <a:ext cx="34" cy="125"/>
                <a:chOff x="2174" y="2131"/>
                <a:chExt cx="34" cy="125"/>
              </a:xfrm>
            </p:grpSpPr>
            <p:sp>
              <p:nvSpPr>
                <p:cNvPr id="66" name="Line 290">
                  <a:extLst>
                    <a:ext uri="{FF2B5EF4-FFF2-40B4-BE49-F238E27FC236}">
                      <a16:creationId xmlns:a16="http://schemas.microsoft.com/office/drawing/2014/main" xmlns="" id="{5F165BAE-F208-458C-B3D5-E8CC4D3C9C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7" name="Rectangle 291">
                  <a:extLst>
                    <a:ext uri="{FF2B5EF4-FFF2-40B4-BE49-F238E27FC236}">
                      <a16:creationId xmlns:a16="http://schemas.microsoft.com/office/drawing/2014/main" xmlns="" id="{BDF13D09-52B6-42D1-8506-8CAAD4480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1" name="Group 292">
                <a:extLst>
                  <a:ext uri="{FF2B5EF4-FFF2-40B4-BE49-F238E27FC236}">
                    <a16:creationId xmlns:a16="http://schemas.microsoft.com/office/drawing/2014/main" xmlns="" id="{ABDF13BF-63A2-422D-A106-94228B2776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9" y="2816"/>
                <a:ext cx="34" cy="125"/>
                <a:chOff x="2174" y="2131"/>
                <a:chExt cx="34" cy="125"/>
              </a:xfrm>
            </p:grpSpPr>
            <p:sp>
              <p:nvSpPr>
                <p:cNvPr id="64" name="Line 293">
                  <a:extLst>
                    <a:ext uri="{FF2B5EF4-FFF2-40B4-BE49-F238E27FC236}">
                      <a16:creationId xmlns:a16="http://schemas.microsoft.com/office/drawing/2014/main" xmlns="" id="{91AA067D-5568-4853-A22A-FBA0CAFBB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5" name="Rectangle 294">
                  <a:extLst>
                    <a:ext uri="{FF2B5EF4-FFF2-40B4-BE49-F238E27FC236}">
                      <a16:creationId xmlns:a16="http://schemas.microsoft.com/office/drawing/2014/main" xmlns="" id="{CCE42B30-7293-4AA7-A3A1-0D237EB68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2" name="Group 295">
                <a:extLst>
                  <a:ext uri="{FF2B5EF4-FFF2-40B4-BE49-F238E27FC236}">
                    <a16:creationId xmlns:a16="http://schemas.microsoft.com/office/drawing/2014/main" xmlns="" id="{89696278-C093-456D-AA10-44B6E30419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8" y="3492"/>
                <a:ext cx="34" cy="125"/>
                <a:chOff x="2174" y="2131"/>
                <a:chExt cx="34" cy="125"/>
              </a:xfrm>
            </p:grpSpPr>
            <p:sp>
              <p:nvSpPr>
                <p:cNvPr id="62" name="Line 296">
                  <a:extLst>
                    <a:ext uri="{FF2B5EF4-FFF2-40B4-BE49-F238E27FC236}">
                      <a16:creationId xmlns:a16="http://schemas.microsoft.com/office/drawing/2014/main" xmlns="" id="{3E40450D-8493-4028-8051-21E1E5DAD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" name="Rectangle 297">
                  <a:extLst>
                    <a:ext uri="{FF2B5EF4-FFF2-40B4-BE49-F238E27FC236}">
                      <a16:creationId xmlns:a16="http://schemas.microsoft.com/office/drawing/2014/main" xmlns="" id="{5EBF6DE2-A4D9-4FDF-B6B0-D779A53AC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3" name="Group 298">
                <a:extLst>
                  <a:ext uri="{FF2B5EF4-FFF2-40B4-BE49-F238E27FC236}">
                    <a16:creationId xmlns:a16="http://schemas.microsoft.com/office/drawing/2014/main" xmlns="" id="{B1835EB6-C4E5-4EB4-BBF4-4065A76BF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7" y="2810"/>
                <a:ext cx="34" cy="125"/>
                <a:chOff x="2174" y="2131"/>
                <a:chExt cx="34" cy="125"/>
              </a:xfrm>
            </p:grpSpPr>
            <p:sp>
              <p:nvSpPr>
                <p:cNvPr id="60" name="Line 299">
                  <a:extLst>
                    <a:ext uri="{FF2B5EF4-FFF2-40B4-BE49-F238E27FC236}">
                      <a16:creationId xmlns:a16="http://schemas.microsoft.com/office/drawing/2014/main" xmlns="" id="{30057457-5E45-441F-8F16-4CDF94DBB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" name="Rectangle 300">
                  <a:extLst>
                    <a:ext uri="{FF2B5EF4-FFF2-40B4-BE49-F238E27FC236}">
                      <a16:creationId xmlns:a16="http://schemas.microsoft.com/office/drawing/2014/main" xmlns="" id="{AF0CDEB7-D872-4CC3-AA6C-6A29DF7B6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4" name="Group 301">
                <a:extLst>
                  <a:ext uri="{FF2B5EF4-FFF2-40B4-BE49-F238E27FC236}">
                    <a16:creationId xmlns:a16="http://schemas.microsoft.com/office/drawing/2014/main" xmlns="" id="{409A2793-920E-41F5-B1BE-64F93F3FA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0" y="2810"/>
                <a:ext cx="34" cy="125"/>
                <a:chOff x="2174" y="2131"/>
                <a:chExt cx="34" cy="125"/>
              </a:xfrm>
            </p:grpSpPr>
            <p:sp>
              <p:nvSpPr>
                <p:cNvPr id="58" name="Line 302">
                  <a:extLst>
                    <a:ext uri="{FF2B5EF4-FFF2-40B4-BE49-F238E27FC236}">
                      <a16:creationId xmlns:a16="http://schemas.microsoft.com/office/drawing/2014/main" xmlns="" id="{C0929CA7-464E-4A1A-99D4-233A6F5E3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9" name="Rectangle 303">
                  <a:extLst>
                    <a:ext uri="{FF2B5EF4-FFF2-40B4-BE49-F238E27FC236}">
                      <a16:creationId xmlns:a16="http://schemas.microsoft.com/office/drawing/2014/main" xmlns="" id="{B05B2FA1-5B24-481A-B56F-FE2250B63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5" name="Group 304">
                <a:extLst>
                  <a:ext uri="{FF2B5EF4-FFF2-40B4-BE49-F238E27FC236}">
                    <a16:creationId xmlns:a16="http://schemas.microsoft.com/office/drawing/2014/main" xmlns="" id="{1584F2AE-C655-4B82-A7A0-79001B586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3" y="2816"/>
                <a:ext cx="34" cy="125"/>
                <a:chOff x="2174" y="2131"/>
                <a:chExt cx="34" cy="125"/>
              </a:xfrm>
            </p:grpSpPr>
            <p:sp>
              <p:nvSpPr>
                <p:cNvPr id="56" name="Line 305">
                  <a:extLst>
                    <a:ext uri="{FF2B5EF4-FFF2-40B4-BE49-F238E27FC236}">
                      <a16:creationId xmlns:a16="http://schemas.microsoft.com/office/drawing/2014/main" xmlns="" id="{AC3E0FB6-E07A-45D3-9DAF-9C4FEB8D4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2" y="2131"/>
                  <a:ext cx="0" cy="1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" name="Rectangle 306">
                  <a:extLst>
                    <a:ext uri="{FF2B5EF4-FFF2-40B4-BE49-F238E27FC236}">
                      <a16:creationId xmlns:a16="http://schemas.microsoft.com/office/drawing/2014/main" xmlns="" id="{F775FFDE-DFFE-4C85-9216-A8E1EEB80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4" y="2222"/>
                  <a:ext cx="34" cy="34"/>
                </a:xfrm>
                <a:prstGeom prst="rect">
                  <a:avLst/>
                </a:prstGeom>
                <a:solidFill>
                  <a:schemeClr val="accent1"/>
                </a:solidFill>
                <a:ln w="635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1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7" name="Text Box 307">
              <a:extLst>
                <a:ext uri="{FF2B5EF4-FFF2-40B4-BE49-F238E27FC236}">
                  <a16:creationId xmlns:a16="http://schemas.microsoft.com/office/drawing/2014/main" xmlns="" id="{FBEBF2E2-BED1-4259-BB62-245B507A4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416"/>
              <a:ext cx="85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Coaxial cable</a:t>
              </a:r>
            </a:p>
          </p:txBody>
        </p:sp>
        <p:sp>
          <p:nvSpPr>
            <p:cNvPr id="18" name="Text Box 308">
              <a:extLst>
                <a:ext uri="{FF2B5EF4-FFF2-40B4-BE49-F238E27FC236}">
                  <a16:creationId xmlns:a16="http://schemas.microsoft.com/office/drawing/2014/main" xmlns="" id="{F39C81F8-5776-45F8-839D-97F23B790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2760"/>
              <a:ext cx="4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Tap</a:t>
              </a:r>
            </a:p>
          </p:txBody>
        </p: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xmlns="" id="{33485938-AC13-4EA3-8C35-537EFE5F5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3094"/>
              <a:ext cx="53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house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xmlns="" id="{2E8698B2-600F-4D45-BE01-E34D62D6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1797"/>
              <a:ext cx="63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Fiber node</a:t>
              </a:r>
            </a:p>
          </p:txBody>
        </p:sp>
        <p:sp>
          <p:nvSpPr>
            <p:cNvPr id="21" name="Text Box 311">
              <a:extLst>
                <a:ext uri="{FF2B5EF4-FFF2-40B4-BE49-F238E27FC236}">
                  <a16:creationId xmlns:a16="http://schemas.microsoft.com/office/drawing/2014/main" xmlns="" id="{35D5D4B7-8466-40A0-B6E2-904AC7EE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3197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Fiber</a:t>
              </a:r>
            </a:p>
          </p:txBody>
        </p:sp>
        <p:sp>
          <p:nvSpPr>
            <p:cNvPr id="22" name="Line 312">
              <a:extLst>
                <a:ext uri="{FF2B5EF4-FFF2-40B4-BE49-F238E27FC236}">
                  <a16:creationId xmlns:a16="http://schemas.microsoft.com/office/drawing/2014/main" xmlns="" id="{B13A2E2C-8A07-4232-832D-BD474DA89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775"/>
              <a:ext cx="312" cy="0"/>
            </a:xfrm>
            <a:prstGeom prst="line">
              <a:avLst/>
            </a:prstGeom>
            <a:noFill/>
            <a:ln w="762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313">
              <a:extLst>
                <a:ext uri="{FF2B5EF4-FFF2-40B4-BE49-F238E27FC236}">
                  <a16:creationId xmlns:a16="http://schemas.microsoft.com/office/drawing/2014/main" xmlns="" id="{2ADD4962-6DFD-4977-A426-32AE5F55F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2080"/>
              <a:ext cx="330" cy="640"/>
            </a:xfrm>
            <a:prstGeom prst="line">
              <a:avLst/>
            </a:prstGeom>
            <a:noFill/>
            <a:ln w="762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Line 314">
              <a:extLst>
                <a:ext uri="{FF2B5EF4-FFF2-40B4-BE49-F238E27FC236}">
                  <a16:creationId xmlns:a16="http://schemas.microsoft.com/office/drawing/2014/main" xmlns="" id="{69E4C4E4-0800-43E4-A580-A01FB56F7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2773"/>
              <a:ext cx="414" cy="0"/>
            </a:xfrm>
            <a:prstGeom prst="line">
              <a:avLst/>
            </a:prstGeom>
            <a:noFill/>
            <a:ln w="1143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" name="Line 315">
              <a:extLst>
                <a:ext uri="{FF2B5EF4-FFF2-40B4-BE49-F238E27FC236}">
                  <a16:creationId xmlns:a16="http://schemas.microsoft.com/office/drawing/2014/main" xmlns="" id="{399E2C88-288C-4BD5-9FC3-2FBAE50C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" y="2096"/>
              <a:ext cx="256" cy="576"/>
            </a:xfrm>
            <a:prstGeom prst="line">
              <a:avLst/>
            </a:prstGeom>
            <a:noFill/>
            <a:ln w="1143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Line 316">
              <a:extLst>
                <a:ext uri="{FF2B5EF4-FFF2-40B4-BE49-F238E27FC236}">
                  <a16:creationId xmlns:a16="http://schemas.microsoft.com/office/drawing/2014/main" xmlns="" id="{C6C759EB-D2BB-43EC-9C4C-3FF253C4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2872"/>
              <a:ext cx="256" cy="569"/>
            </a:xfrm>
            <a:prstGeom prst="line">
              <a:avLst/>
            </a:prstGeom>
            <a:noFill/>
            <a:ln w="11430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" name="Text Box 317">
              <a:extLst>
                <a:ext uri="{FF2B5EF4-FFF2-40B4-BE49-F238E27FC236}">
                  <a16:creationId xmlns:a16="http://schemas.microsoft.com/office/drawing/2014/main" xmlns="" id="{15B7A6C6-6ECB-4316-9C8C-6CD640DC9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1754"/>
              <a:ext cx="63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Switch</a:t>
              </a:r>
            </a:p>
          </p:txBody>
        </p:sp>
        <p:sp>
          <p:nvSpPr>
            <p:cNvPr id="28" name="Text Box 318">
              <a:extLst>
                <a:ext uri="{FF2B5EF4-FFF2-40B4-BE49-F238E27FC236}">
                  <a16:creationId xmlns:a16="http://schemas.microsoft.com/office/drawing/2014/main" xmlns="" id="{7B15BC17-2145-4625-B6CD-6756146BD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2635"/>
              <a:ext cx="42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 End</a:t>
              </a:r>
            </a:p>
          </p:txBody>
        </p:sp>
        <p:sp>
          <p:nvSpPr>
            <p:cNvPr id="29" name="Text Box 319">
              <a:extLst>
                <a:ext uri="{FF2B5EF4-FFF2-40B4-BE49-F238E27FC236}">
                  <a16:creationId xmlns:a16="http://schemas.microsoft.com/office/drawing/2014/main" xmlns="" id="{DB5939AE-A1D2-45F1-A7D0-5338D7EE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3611"/>
              <a:ext cx="94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5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High bandwidth fiber trunk</a:t>
              </a:r>
            </a:p>
          </p:txBody>
        </p:sp>
        <p:sp>
          <p:nvSpPr>
            <p:cNvPr id="30" name="Line 320">
              <a:extLst>
                <a:ext uri="{FF2B5EF4-FFF2-40B4-BE49-F238E27FC236}">
                  <a16:creationId xmlns:a16="http://schemas.microsoft.com/office/drawing/2014/main" xmlns="" id="{B148C9DB-2FD9-4493-BCBF-581D994DF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3251"/>
              <a:ext cx="284" cy="366"/>
            </a:xfrm>
            <a:prstGeom prst="line">
              <a:avLst/>
            </a:prstGeom>
            <a:noFill/>
            <a:ln w="28575" cap="sq">
              <a:solidFill>
                <a:srgbClr val="969696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Rectangle 321">
              <a:extLst>
                <a:ext uri="{FF2B5EF4-FFF2-40B4-BE49-F238E27FC236}">
                  <a16:creationId xmlns:a16="http://schemas.microsoft.com/office/drawing/2014/main" xmlns="" id="{375CC38F-D5FC-45A1-A27D-FBD93A95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2603"/>
              <a:ext cx="462" cy="340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" name="Rectangle 322">
              <a:extLst>
                <a:ext uri="{FF2B5EF4-FFF2-40B4-BE49-F238E27FC236}">
                  <a16:creationId xmlns:a16="http://schemas.microsoft.com/office/drawing/2014/main" xmlns="" id="{6955EC9C-BAFA-48A4-8506-EA2EF432D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603"/>
              <a:ext cx="336" cy="3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Rectangle 323">
              <a:extLst>
                <a:ext uri="{FF2B5EF4-FFF2-40B4-BE49-F238E27FC236}">
                  <a16:creationId xmlns:a16="http://schemas.microsoft.com/office/drawing/2014/main" xmlns="" id="{F689A442-DA3F-4692-B58F-3F909403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271"/>
              <a:ext cx="336" cy="3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Rectangle 324">
              <a:extLst>
                <a:ext uri="{FF2B5EF4-FFF2-40B4-BE49-F238E27FC236}">
                  <a16:creationId xmlns:a16="http://schemas.microsoft.com/office/drawing/2014/main" xmlns="" id="{297B884D-5C76-459C-B07B-1BC4D1AA3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934"/>
              <a:ext cx="336" cy="3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Rectangle 325">
              <a:extLst>
                <a:ext uri="{FF2B5EF4-FFF2-40B4-BE49-F238E27FC236}">
                  <a16:creationId xmlns:a16="http://schemas.microsoft.com/office/drawing/2014/main" xmlns="" id="{E51A54CF-8006-4B90-9F4A-960855AA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962"/>
              <a:ext cx="240" cy="227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Rectangle 326">
              <a:extLst>
                <a:ext uri="{FF2B5EF4-FFF2-40B4-BE49-F238E27FC236}">
                  <a16:creationId xmlns:a16="http://schemas.microsoft.com/office/drawing/2014/main" xmlns="" id="{F7E2F225-78C6-4494-95E7-593DF04A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3327"/>
              <a:ext cx="240" cy="227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Rectangle 327">
              <a:extLst>
                <a:ext uri="{FF2B5EF4-FFF2-40B4-BE49-F238E27FC236}">
                  <a16:creationId xmlns:a16="http://schemas.microsoft.com/office/drawing/2014/main" xmlns="" id="{793CD883-CA8D-4ED7-962E-4B9CE11C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645"/>
              <a:ext cx="240" cy="227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37" name="Text Box 328">
            <a:extLst>
              <a:ext uri="{FF2B5EF4-FFF2-40B4-BE49-F238E27FC236}">
                <a16:creationId xmlns:a16="http://schemas.microsoft.com/office/drawing/2014/main" xmlns="" id="{0E6737FA-C8EB-4DE6-93FA-8B0FC585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509" y="5913151"/>
            <a:ext cx="5602116" cy="38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tIns="8100" rIns="13500" bIns="81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Tnbm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P171 Fig. 2-47(a)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混合光纤电缆系统</a:t>
            </a:r>
          </a:p>
        </p:txBody>
      </p:sp>
    </p:spTree>
    <p:extLst>
      <p:ext uri="{BB962C8B-B14F-4D97-AF65-F5344CB8AC3E}">
        <p14:creationId xmlns:p14="http://schemas.microsoft.com/office/powerpoint/2010/main" val="5706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35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338" name="Rectangle 11">
            <a:extLst>
              <a:ext uri="{FF2B5EF4-FFF2-40B4-BE49-F238E27FC236}">
                <a16:creationId xmlns:a16="http://schemas.microsoft.com/office/drawing/2014/main" xmlns="" id="{121DB117-A412-4477-8128-B557DCE3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719513"/>
            <a:ext cx="1657350" cy="85725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Downstream Data</a:t>
            </a:r>
          </a:p>
        </p:txBody>
      </p:sp>
      <p:sp>
        <p:nvSpPr>
          <p:cNvPr id="339" name="Rectangle 2">
            <a:extLst>
              <a:ext uri="{FF2B5EF4-FFF2-40B4-BE49-F238E27FC236}">
                <a16:creationId xmlns:a16="http://schemas.microsoft.com/office/drawing/2014/main" xmlns="" id="{E87B2DCB-D219-45F1-8862-084D6BE8C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692696"/>
            <a:ext cx="9956800" cy="1143000"/>
          </a:xfrm>
        </p:spPr>
        <p:txBody>
          <a:bodyPr/>
          <a:lstStyle/>
          <a:p>
            <a:r>
              <a:rPr lang="en-US" altLang="zh-CN" dirty="0"/>
              <a:t>HFC</a:t>
            </a:r>
            <a:r>
              <a:rPr lang="zh-CN" altLang="en-US" dirty="0"/>
              <a:t>中的频谱分配</a:t>
            </a:r>
          </a:p>
        </p:txBody>
      </p:sp>
      <p:sp>
        <p:nvSpPr>
          <p:cNvPr id="340" name="Rectangle 3">
            <a:extLst>
              <a:ext uri="{FF2B5EF4-FFF2-40B4-BE49-F238E27FC236}">
                <a16:creationId xmlns:a16="http://schemas.microsoft.com/office/drawing/2014/main" xmlns="" id="{332202AC-8A3E-41DE-883C-E7F04E6D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958211"/>
            <a:ext cx="828092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b="0" dirty="0" smtClean="0"/>
              <a:t>HFC</a:t>
            </a:r>
            <a:r>
              <a:rPr lang="zh-CN" altLang="en-US" b="0" dirty="0" smtClean="0"/>
              <a:t>保留了原有的</a:t>
            </a:r>
            <a:r>
              <a:rPr lang="en-US" altLang="zh-CN" b="0" dirty="0" smtClean="0"/>
              <a:t>TV</a:t>
            </a:r>
            <a:r>
              <a:rPr lang="zh-CN" altLang="en-US" b="0" dirty="0" smtClean="0"/>
              <a:t>及</a:t>
            </a:r>
            <a:r>
              <a:rPr lang="en-US" altLang="zh-CN" b="0" dirty="0" smtClean="0"/>
              <a:t>FM</a:t>
            </a:r>
            <a:r>
              <a:rPr lang="zh-CN" altLang="en-US" b="0" dirty="0" smtClean="0"/>
              <a:t>的广播功能</a:t>
            </a:r>
          </a:p>
          <a:p>
            <a:pPr>
              <a:lnSpc>
                <a:spcPct val="110000"/>
              </a:lnSpc>
            </a:pPr>
            <a:r>
              <a:rPr lang="zh-CN" altLang="en-US" b="0" dirty="0" smtClean="0"/>
              <a:t>实现了数据的非对称双向传输，以作为</a:t>
            </a:r>
            <a:r>
              <a:rPr lang="en-US" altLang="zh-CN" b="0" dirty="0" smtClean="0"/>
              <a:t>Internet</a:t>
            </a:r>
            <a:r>
              <a:rPr lang="zh-CN" altLang="en-US" b="0" dirty="0" smtClean="0"/>
              <a:t>的接入</a:t>
            </a:r>
            <a:endParaRPr lang="zh-CN" altLang="en-US" b="0" dirty="0"/>
          </a:p>
        </p:txBody>
      </p:sp>
      <p:sp>
        <p:nvSpPr>
          <p:cNvPr id="341" name="Rectangle 4" descr="宽上对角线">
            <a:extLst>
              <a:ext uri="{FF2B5EF4-FFF2-40B4-BE49-F238E27FC236}">
                <a16:creationId xmlns:a16="http://schemas.microsoft.com/office/drawing/2014/main" xmlns="" id="{DF8A4E93-283D-4833-8750-24B19BF0C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719513"/>
            <a:ext cx="57150" cy="857250"/>
          </a:xfrm>
          <a:prstGeom prst="rect">
            <a:avLst/>
          </a:prstGeom>
          <a:pattFill prst="wdUpDiag">
            <a:fgClr>
              <a:srgbClr val="FF99CC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2" name="Rectangle 5">
            <a:extLst>
              <a:ext uri="{FF2B5EF4-FFF2-40B4-BE49-F238E27FC236}">
                <a16:creationId xmlns:a16="http://schemas.microsoft.com/office/drawing/2014/main" xmlns="" id="{CB5D1FEB-AC58-4967-AB8A-D936EB48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719513"/>
            <a:ext cx="400050" cy="85725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Upstream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Data</a:t>
            </a:r>
          </a:p>
        </p:txBody>
      </p:sp>
      <p:sp>
        <p:nvSpPr>
          <p:cNvPr id="343" name="Rectangle 6" descr="宽上对角线">
            <a:extLst>
              <a:ext uri="{FF2B5EF4-FFF2-40B4-BE49-F238E27FC236}">
                <a16:creationId xmlns:a16="http://schemas.microsoft.com/office/drawing/2014/main" xmlns="" id="{9C240816-BD21-4362-B3FF-E6C116008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719513"/>
            <a:ext cx="114300" cy="857250"/>
          </a:xfrm>
          <a:prstGeom prst="rect">
            <a:avLst/>
          </a:prstGeom>
          <a:pattFill prst="wdUpDiag">
            <a:fgClr>
              <a:srgbClr val="B2B2B2"/>
            </a:fgClr>
            <a:bgClr>
              <a:srgbClr val="FFFFFF"/>
            </a:bgClr>
          </a:patt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4" name="Rectangle 7">
            <a:extLst>
              <a:ext uri="{FF2B5EF4-FFF2-40B4-BE49-F238E27FC236}">
                <a16:creationId xmlns:a16="http://schemas.microsoft.com/office/drawing/2014/main" xmlns="" id="{682A011E-20D0-4631-A407-C2A4C6C8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719513"/>
            <a:ext cx="285750" cy="8572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FM</a:t>
            </a:r>
          </a:p>
        </p:txBody>
      </p:sp>
      <p:sp>
        <p:nvSpPr>
          <p:cNvPr id="345" name="Rectangle 8">
            <a:extLst>
              <a:ext uri="{FF2B5EF4-FFF2-40B4-BE49-F238E27FC236}">
                <a16:creationId xmlns:a16="http://schemas.microsoft.com/office/drawing/2014/main" xmlns="" id="{1FCEF993-E05A-46C9-8BAD-D4F82960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19513"/>
            <a:ext cx="1485900" cy="8572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TV</a:t>
            </a:r>
          </a:p>
        </p:txBody>
      </p:sp>
      <p:sp>
        <p:nvSpPr>
          <p:cNvPr id="346" name="Rectangle 9">
            <a:extLst>
              <a:ext uri="{FF2B5EF4-FFF2-40B4-BE49-F238E27FC236}">
                <a16:creationId xmlns:a16="http://schemas.microsoft.com/office/drawing/2014/main" xmlns="" id="{6AF5D19B-4352-441C-B797-4DCFFA97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86163"/>
            <a:ext cx="114300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∥</a:t>
            </a: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7" name="Rectangle 10">
            <a:extLst>
              <a:ext uri="{FF2B5EF4-FFF2-40B4-BE49-F238E27FC236}">
                <a16:creationId xmlns:a16="http://schemas.microsoft.com/office/drawing/2014/main" xmlns="" id="{754418C2-6952-4CB8-B5F4-2DC6CD03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19513"/>
            <a:ext cx="400050" cy="8572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TV</a:t>
            </a:r>
          </a:p>
        </p:txBody>
      </p:sp>
      <p:sp>
        <p:nvSpPr>
          <p:cNvPr id="348" name="Rectangle 12">
            <a:extLst>
              <a:ext uri="{FF2B5EF4-FFF2-40B4-BE49-F238E27FC236}">
                <a16:creationId xmlns:a16="http://schemas.microsoft.com/office/drawing/2014/main" xmlns="" id="{E28A2CC5-AC99-4FD0-8831-63BA7160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33888"/>
            <a:ext cx="114300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∥</a:t>
            </a: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9" name="Text Box 13">
            <a:extLst>
              <a:ext uri="{FF2B5EF4-FFF2-40B4-BE49-F238E27FC236}">
                <a16:creationId xmlns:a16="http://schemas.microsoft.com/office/drawing/2014/main" xmlns="" id="{20DC2F27-5610-41CB-97BE-1E2849C94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581402"/>
            <a:ext cx="45720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5        42</a:t>
            </a:r>
          </a:p>
        </p:txBody>
      </p:sp>
      <p:sp>
        <p:nvSpPr>
          <p:cNvPr id="350" name="Text Box 14">
            <a:extLst>
              <a:ext uri="{FF2B5EF4-FFF2-40B4-BE49-F238E27FC236}">
                <a16:creationId xmlns:a16="http://schemas.microsoft.com/office/drawing/2014/main" xmlns="" id="{F87CA751-AC1F-427F-A803-5F37B9BB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324" y="3586166"/>
            <a:ext cx="840581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54        88    108</a:t>
            </a:r>
          </a:p>
        </p:txBody>
      </p:sp>
      <p:sp>
        <p:nvSpPr>
          <p:cNvPr id="351" name="Text Box 15">
            <a:extLst>
              <a:ext uri="{FF2B5EF4-FFF2-40B4-BE49-F238E27FC236}">
                <a16:creationId xmlns:a16="http://schemas.microsoft.com/office/drawing/2014/main" xmlns="" id="{58BB4BD5-3535-4DFE-BEFC-8160CD01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3586166"/>
            <a:ext cx="28575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550</a:t>
            </a:r>
          </a:p>
        </p:txBody>
      </p:sp>
      <p:sp>
        <p:nvSpPr>
          <p:cNvPr id="352" name="Text Box 16">
            <a:extLst>
              <a:ext uri="{FF2B5EF4-FFF2-40B4-BE49-F238E27FC236}">
                <a16:creationId xmlns:a16="http://schemas.microsoft.com/office/drawing/2014/main" xmlns="" id="{A7874ED4-745A-4E83-8188-EF805B10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3586166"/>
            <a:ext cx="45720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750 MHz</a:t>
            </a:r>
          </a:p>
        </p:txBody>
      </p:sp>
      <p:sp>
        <p:nvSpPr>
          <p:cNvPr id="353" name="Text Box 17">
            <a:extLst>
              <a:ext uri="{FF2B5EF4-FFF2-40B4-BE49-F238E27FC236}">
                <a16:creationId xmlns:a16="http://schemas.microsoft.com/office/drawing/2014/main" xmlns="" id="{7FA2BF01-3D89-476E-AB53-89DA5EA5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62518"/>
            <a:ext cx="508635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42 ~ 54M</a:t>
            </a:r>
            <a:r>
              <a:rPr kumimoji="1"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频段保留，凡高于此频段的都是下行信号，低于此段频的都是上行信号，其实，此频段是一隔离带</a:t>
            </a:r>
          </a:p>
        </p:txBody>
      </p:sp>
    </p:spTree>
    <p:extLst>
      <p:ext uri="{BB962C8B-B14F-4D97-AF65-F5344CB8AC3E}">
        <p14:creationId xmlns:p14="http://schemas.microsoft.com/office/powerpoint/2010/main" val="4116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36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339" name="Rectangle 2">
            <a:extLst>
              <a:ext uri="{FF2B5EF4-FFF2-40B4-BE49-F238E27FC236}">
                <a16:creationId xmlns:a16="http://schemas.microsoft.com/office/drawing/2014/main" xmlns="" id="{E87B2DCB-D219-45F1-8862-084D6BE8C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692696"/>
            <a:ext cx="9956800" cy="1143000"/>
          </a:xfrm>
        </p:spPr>
        <p:txBody>
          <a:bodyPr/>
          <a:lstStyle/>
          <a:p>
            <a:r>
              <a:rPr lang="en-US" altLang="zh-CN" dirty="0"/>
              <a:t>HFC</a:t>
            </a:r>
            <a:r>
              <a:rPr lang="zh-CN" altLang="en-US" dirty="0"/>
              <a:t>中的频谱分配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B797BB81-D112-457C-ADC6-096DF70E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3" y="2132856"/>
            <a:ext cx="997438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0" dirty="0" smtClean="0"/>
              <a:t>每个下行信道占用</a:t>
            </a:r>
            <a:r>
              <a:rPr lang="en-US" altLang="zh-CN" b="0" dirty="0" smtClean="0"/>
              <a:t>6 ~ 8 MHz</a:t>
            </a:r>
          </a:p>
          <a:p>
            <a:pPr>
              <a:lnSpc>
                <a:spcPct val="140000"/>
              </a:lnSpc>
            </a:pPr>
            <a:r>
              <a:rPr lang="zh-CN" altLang="en-US" b="0" dirty="0" smtClean="0"/>
              <a:t>用模拟方式传输，常用的调制方法是</a:t>
            </a:r>
            <a:r>
              <a:rPr lang="en-US" altLang="zh-CN" b="0" dirty="0" smtClean="0"/>
              <a:t>QAM-64</a:t>
            </a:r>
            <a:r>
              <a:rPr lang="zh-CN" altLang="en-US" b="0" dirty="0" smtClean="0"/>
              <a:t>，对质量特别好的信道也可用</a:t>
            </a:r>
            <a:r>
              <a:rPr lang="en-US" altLang="zh-CN" b="0" dirty="0" smtClean="0"/>
              <a:t>QAM-256</a:t>
            </a:r>
          </a:p>
          <a:p>
            <a:pPr>
              <a:lnSpc>
                <a:spcPct val="140000"/>
              </a:lnSpc>
            </a:pPr>
            <a:r>
              <a:rPr lang="zh-CN" altLang="en-US" b="0" dirty="0" smtClean="0"/>
              <a:t>对</a:t>
            </a:r>
            <a:r>
              <a:rPr lang="en-US" altLang="zh-CN" b="0" dirty="0" smtClean="0"/>
              <a:t>6MHz</a:t>
            </a:r>
            <a:r>
              <a:rPr lang="zh-CN" altLang="en-US" b="0" dirty="0" smtClean="0"/>
              <a:t>信道，可用的数据传输率为</a:t>
            </a:r>
            <a:r>
              <a:rPr lang="en-US" altLang="zh-CN" b="0" dirty="0" smtClean="0"/>
              <a:t>36Mbps</a:t>
            </a:r>
            <a:r>
              <a:rPr lang="zh-CN" altLang="en-US" b="0" dirty="0" smtClean="0"/>
              <a:t>，去掉一些额外开销，一般为</a:t>
            </a:r>
            <a:r>
              <a:rPr lang="en-US" altLang="zh-CN" b="0" dirty="0" smtClean="0"/>
              <a:t>27Mbps</a:t>
            </a:r>
          </a:p>
          <a:p>
            <a:pPr>
              <a:lnSpc>
                <a:spcPct val="140000"/>
              </a:lnSpc>
            </a:pPr>
            <a:r>
              <a:rPr lang="zh-CN" altLang="en-US" b="0" dirty="0" smtClean="0"/>
              <a:t>上行信道质量较差，一般用</a:t>
            </a:r>
            <a:r>
              <a:rPr lang="en-US" altLang="zh-CN" b="0" dirty="0" smtClean="0"/>
              <a:t>QPSK</a:t>
            </a:r>
            <a:r>
              <a:rPr lang="zh-CN" altLang="en-US" b="0" dirty="0" smtClean="0"/>
              <a:t>携带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位信息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526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37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8ED1D2D-03AD-400F-8CD8-F3FF53F2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2226110"/>
            <a:ext cx="9217024" cy="402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0" dirty="0" smtClean="0"/>
              <a:t>Cable MODEM</a:t>
            </a:r>
            <a:r>
              <a:rPr lang="zh-CN" altLang="en-US" b="0" dirty="0" smtClean="0"/>
              <a:t>与计算机的接口为</a:t>
            </a:r>
            <a:r>
              <a:rPr lang="en-US" altLang="zh-CN" b="0" dirty="0" smtClean="0"/>
              <a:t>Ethernet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0" dirty="0" smtClean="0"/>
              <a:t>在一个</a:t>
            </a:r>
            <a:r>
              <a:rPr lang="en-US" altLang="zh-CN" b="0" dirty="0" smtClean="0"/>
              <a:t>Headend</a:t>
            </a:r>
            <a:r>
              <a:rPr lang="zh-CN" altLang="en-US" b="0" dirty="0" smtClean="0"/>
              <a:t>管理下的、并由</a:t>
            </a:r>
            <a:r>
              <a:rPr lang="en-US" altLang="zh-CN" b="0" dirty="0" smtClean="0"/>
              <a:t>Cable</a:t>
            </a:r>
            <a:r>
              <a:rPr lang="zh-CN" altLang="en-US" b="0" dirty="0" smtClean="0"/>
              <a:t>连接的、所有计算机组成的是一个共享网络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0" dirty="0" smtClean="0"/>
              <a:t>共享站点的竞争发送不能采用</a:t>
            </a:r>
            <a:r>
              <a:rPr lang="en-US" altLang="zh-CN" b="0" dirty="0" smtClean="0"/>
              <a:t>CSMA/CD</a:t>
            </a:r>
            <a:r>
              <a:rPr lang="zh-CN" altLang="en-US" b="0" dirty="0" smtClean="0"/>
              <a:t>协议，因为站点无法对介质进行检测</a:t>
            </a:r>
            <a:endParaRPr lang="zh-CN" altLang="en-US" b="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D6860D9-92F8-4E73-A1C4-9FF25E099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708444"/>
            <a:ext cx="9956800" cy="1143000"/>
          </a:xfrm>
        </p:spPr>
        <p:txBody>
          <a:bodyPr/>
          <a:lstStyle/>
          <a:p>
            <a:r>
              <a:rPr lang="en-US" altLang="zh-CN" dirty="0"/>
              <a:t>Cable </a:t>
            </a:r>
            <a:r>
              <a:rPr kumimoji="0" lang="en-US" altLang="zh-CN" dirty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34935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38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A2E078AB-3ACF-4389-AA08-1C2A5244C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837112"/>
            <a:ext cx="5829300" cy="742950"/>
          </a:xfrm>
        </p:spPr>
        <p:txBody>
          <a:bodyPr/>
          <a:lstStyle/>
          <a:p>
            <a:r>
              <a:rPr lang="en-US" altLang="zh-CN" dirty="0"/>
              <a:t>Cable </a:t>
            </a:r>
            <a:r>
              <a:rPr kumimoji="0" lang="en-US" altLang="zh-CN" dirty="0"/>
              <a:t>MODEM</a:t>
            </a:r>
            <a:r>
              <a:rPr lang="zh-CN" altLang="en-US" dirty="0"/>
              <a:t>的初始化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59C38DA0-F768-416F-A753-7A091A14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30" y="1743444"/>
            <a:ext cx="10420930" cy="49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60" indent="-270260">
              <a:lnSpc>
                <a:spcPct val="120000"/>
              </a:lnSpc>
            </a:pPr>
            <a:r>
              <a:rPr lang="en-US" altLang="zh-CN" sz="2200" b="0" dirty="0" smtClean="0"/>
              <a:t>Power On</a:t>
            </a:r>
            <a:r>
              <a:rPr lang="zh-CN" altLang="en-US" sz="2200" b="0" dirty="0" smtClean="0"/>
              <a:t>或</a:t>
            </a:r>
            <a:r>
              <a:rPr lang="en-US" altLang="zh-CN" sz="2200" b="0" dirty="0" smtClean="0"/>
              <a:t>Reset</a:t>
            </a:r>
            <a:r>
              <a:rPr lang="zh-CN" altLang="en-US" sz="2200" b="0" dirty="0" smtClean="0"/>
              <a:t>后，</a:t>
            </a:r>
            <a:r>
              <a:rPr lang="en-US" altLang="zh-CN" sz="2200" b="0" dirty="0" smtClean="0"/>
              <a:t>MODEM</a:t>
            </a:r>
            <a:r>
              <a:rPr lang="zh-CN" altLang="en-US" sz="2200" b="0" dirty="0" smtClean="0"/>
              <a:t>将监测下行数据流中由</a:t>
            </a:r>
            <a:r>
              <a:rPr lang="en-US" altLang="zh-CN" sz="2200" b="0" dirty="0" smtClean="0"/>
              <a:t>headend</a:t>
            </a:r>
            <a:r>
              <a:rPr lang="zh-CN" altLang="en-US" sz="2200" b="0" dirty="0" smtClean="0"/>
              <a:t>为新站点提供的系统参数，并通过某一上行信道宣布它的存在</a:t>
            </a:r>
          </a:p>
          <a:p>
            <a:pPr marL="270260" indent="-270260">
              <a:lnSpc>
                <a:spcPct val="120000"/>
              </a:lnSpc>
            </a:pPr>
            <a:r>
              <a:rPr lang="en-US" altLang="zh-CN" sz="2200" b="0" dirty="0" smtClean="0"/>
              <a:t>Headend </a:t>
            </a:r>
            <a:r>
              <a:rPr lang="zh-CN" altLang="en-US" sz="2200" b="0" dirty="0" smtClean="0"/>
              <a:t>为新站点分配上行和下行信道（以后可能会调整）并通知（新站点的） </a:t>
            </a:r>
            <a:r>
              <a:rPr lang="en-US" altLang="zh-CN" sz="2200" b="0" dirty="0" smtClean="0"/>
              <a:t>MODEM</a:t>
            </a:r>
          </a:p>
          <a:p>
            <a:pPr marL="270260" indent="-270260">
              <a:lnSpc>
                <a:spcPct val="120000"/>
              </a:lnSpc>
            </a:pPr>
            <a:r>
              <a:rPr lang="en-US" altLang="zh-CN" sz="2200" b="0" dirty="0" smtClean="0"/>
              <a:t>MODEM</a:t>
            </a:r>
            <a:r>
              <a:rPr lang="zh-CN" altLang="en-US" sz="2200" b="0" dirty="0" smtClean="0"/>
              <a:t>发送一特殊的测距分组并等待应答，以测试自己到</a:t>
            </a:r>
            <a:r>
              <a:rPr lang="en-US" altLang="zh-CN" sz="2200" b="0" dirty="0" smtClean="0"/>
              <a:t>Headend </a:t>
            </a:r>
            <a:r>
              <a:rPr lang="zh-CN" altLang="en-US" sz="2200" b="0" dirty="0" smtClean="0"/>
              <a:t>的“距离”（此过程为</a:t>
            </a:r>
            <a:r>
              <a:rPr lang="en-US" altLang="zh-CN" sz="2200" b="0" dirty="0" smtClean="0"/>
              <a:t>ranging</a:t>
            </a:r>
            <a:r>
              <a:rPr lang="zh-CN" altLang="en-US" sz="2200" b="0" dirty="0" smtClean="0"/>
              <a:t>）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以后将以此为依据，此距离以“时隙”（</a:t>
            </a:r>
            <a:r>
              <a:rPr lang="en-US" altLang="zh-CN" sz="2200" b="0" dirty="0" err="1" smtClean="0"/>
              <a:t>minislot</a:t>
            </a:r>
            <a:r>
              <a:rPr lang="zh-CN" altLang="en-US" sz="2200" b="0" dirty="0" smtClean="0"/>
              <a:t>）计，典型地，一个</a:t>
            </a:r>
            <a:r>
              <a:rPr lang="en-US" altLang="zh-CN" sz="2200" b="0" dirty="0" err="1" smtClean="0"/>
              <a:t>minislot</a:t>
            </a:r>
            <a:r>
              <a:rPr lang="en-US" altLang="zh-CN" sz="2200" b="0" dirty="0" smtClean="0"/>
              <a:t> </a:t>
            </a:r>
            <a:r>
              <a:rPr lang="zh-CN" altLang="en-US" sz="2200" b="0" dirty="0" smtClean="0"/>
              <a:t>相当于</a:t>
            </a:r>
            <a:r>
              <a:rPr lang="en-US" altLang="zh-CN" sz="2200" b="0" dirty="0" smtClean="0"/>
              <a:t>8 bytes</a:t>
            </a:r>
            <a:r>
              <a:rPr lang="zh-CN" altLang="en-US" sz="2200" b="0" dirty="0" smtClean="0"/>
              <a:t>的传播延时</a:t>
            </a:r>
          </a:p>
          <a:p>
            <a:pPr marL="270260" indent="-270260">
              <a:lnSpc>
                <a:spcPct val="120000"/>
              </a:lnSpc>
            </a:pPr>
            <a:r>
              <a:rPr lang="en-US" altLang="zh-CN" sz="2200" b="0" dirty="0" smtClean="0"/>
              <a:t>Headend </a:t>
            </a:r>
            <a:r>
              <a:rPr lang="zh-CN" altLang="en-US" sz="2200" b="0" dirty="0" smtClean="0"/>
              <a:t>除分配上行、下行信道外，还为每个</a:t>
            </a:r>
            <a:r>
              <a:rPr lang="en-US" altLang="zh-CN" sz="2200" b="0" dirty="0" smtClean="0"/>
              <a:t>MODEM</a:t>
            </a:r>
            <a:r>
              <a:rPr lang="zh-CN" altLang="en-US" sz="2200" b="0" dirty="0" smtClean="0"/>
              <a:t>分配一个请求上行带宽的时隙号，可能会有多个</a:t>
            </a:r>
            <a:r>
              <a:rPr lang="en-US" altLang="zh-CN" sz="2200" b="0" dirty="0" smtClean="0"/>
              <a:t>MODEM</a:t>
            </a:r>
            <a:r>
              <a:rPr lang="zh-CN" altLang="en-US" sz="2200" b="0" dirty="0" smtClean="0"/>
              <a:t>共享一个时隙号，如共享时隙号的站点同时请求上行带宽，将发生冲突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593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39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B8B728BE-EA02-4BD4-B78C-2F9090CE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952858"/>
            <a:ext cx="5829300" cy="685800"/>
          </a:xfrm>
        </p:spPr>
        <p:txBody>
          <a:bodyPr/>
          <a:lstStyle/>
          <a:p>
            <a:r>
              <a:rPr lang="zh-CN" altLang="en-US" dirty="0"/>
              <a:t>计算机的一次发送过程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C945375-325D-4F72-B040-4CD38FA9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898820"/>
            <a:ext cx="9422037" cy="414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200" b="0" dirty="0" smtClean="0"/>
              <a:t>计算机用上行信道经</a:t>
            </a:r>
            <a:r>
              <a:rPr lang="en-US" altLang="zh-CN" sz="2200" b="0" dirty="0" smtClean="0"/>
              <a:t>MODEM</a:t>
            </a:r>
            <a:r>
              <a:rPr lang="zh-CN" altLang="en-US" sz="2200" b="0" dirty="0" smtClean="0"/>
              <a:t>向</a:t>
            </a:r>
            <a:r>
              <a:rPr lang="en-US" altLang="zh-CN" sz="2200" b="0" dirty="0" smtClean="0"/>
              <a:t>Headend</a:t>
            </a:r>
            <a:r>
              <a:rPr lang="zh-CN" altLang="en-US" sz="2200" b="0" dirty="0" smtClean="0"/>
              <a:t>发送一个请求分组，其中包含所需的时隙数（</a:t>
            </a:r>
            <a:r>
              <a:rPr lang="en-US" altLang="zh-CN" sz="2200" b="0" dirty="0" err="1" smtClean="0"/>
              <a:t>minislot</a:t>
            </a:r>
            <a:r>
              <a:rPr lang="zh-CN" altLang="en-US" sz="2200" b="0" dirty="0" smtClean="0"/>
              <a:t>）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然后等待应答（需等待的时隙数已知）</a:t>
            </a:r>
          </a:p>
          <a:p>
            <a:pPr>
              <a:lnSpc>
                <a:spcPct val="140000"/>
              </a:lnSpc>
            </a:pPr>
            <a:r>
              <a:rPr lang="en-US" altLang="zh-CN" sz="2200" b="0" dirty="0" smtClean="0"/>
              <a:t>Headend </a:t>
            </a:r>
            <a:r>
              <a:rPr lang="zh-CN" altLang="en-US" sz="2200" b="0" dirty="0" smtClean="0"/>
              <a:t>通过下行信道应答（</a:t>
            </a:r>
            <a:r>
              <a:rPr lang="en-US" altLang="zh-CN" sz="2200" b="0" dirty="0" smtClean="0"/>
              <a:t>ACK</a:t>
            </a:r>
            <a:r>
              <a:rPr lang="zh-CN" altLang="en-US" sz="2200" b="0" dirty="0" smtClean="0"/>
              <a:t>），并通知计算机已 为之保留的时隙号，计算机在上行信道为其保留的时隙号内发送数据分组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如在等待的时隙数过后还未收到</a:t>
            </a:r>
            <a:r>
              <a:rPr lang="en-US" altLang="zh-CN" sz="2200" b="0" dirty="0" smtClean="0"/>
              <a:t>Headend</a:t>
            </a:r>
            <a:r>
              <a:rPr lang="zh-CN" altLang="en-US" sz="2200" b="0" dirty="0" smtClean="0"/>
              <a:t>的</a:t>
            </a:r>
            <a:r>
              <a:rPr lang="en-US" altLang="zh-CN" sz="2200" b="0" dirty="0" smtClean="0"/>
              <a:t>ACK</a:t>
            </a:r>
            <a:r>
              <a:rPr lang="zh-CN" altLang="en-US" sz="2200" b="0" dirty="0" smtClean="0"/>
              <a:t>应答，这意味着已发生冲突，此时将采用二进制指数后退法，随机选择一个需等待的时隙数后再次请求，以避免再次冲突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4592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D47-5364-4F38-8018-D3DA54A8B76F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48111" r="24721" b="5409"/>
          <a:stretch/>
        </p:blipFill>
        <p:spPr>
          <a:xfrm>
            <a:off x="512589" y="476672"/>
            <a:ext cx="1032686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40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C3DED474-2C82-4CD5-84B9-0DFEFD7AD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1208897" cy="1143000"/>
          </a:xfrm>
        </p:spPr>
        <p:txBody>
          <a:bodyPr/>
          <a:lstStyle/>
          <a:p>
            <a:r>
              <a:rPr lang="en-US" altLang="zh-CN" dirty="0"/>
              <a:t>ADSL</a:t>
            </a:r>
            <a:r>
              <a:rPr lang="zh-CN" altLang="en-US" dirty="0"/>
              <a:t>与</a:t>
            </a:r>
            <a:r>
              <a:rPr lang="en-US" altLang="zh-CN" dirty="0"/>
              <a:t>HFC</a:t>
            </a:r>
            <a:r>
              <a:rPr lang="zh-CN" altLang="en-US" dirty="0"/>
              <a:t>的比较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AC84817-A4A3-420C-B95C-57F468F5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28" y="1503443"/>
            <a:ext cx="9468112" cy="483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b="0" dirty="0" smtClean="0"/>
              <a:t>ADSL</a:t>
            </a:r>
            <a:r>
              <a:rPr lang="zh-CN" altLang="en-US" sz="2200" b="0" dirty="0" smtClean="0"/>
              <a:t>是基于电话系统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每个用户直接与局端连接，属星型拓扑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所承诺的速率是固定的，与当前的用户数无关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允许用户选择自己的</a:t>
            </a:r>
            <a:r>
              <a:rPr lang="en-US" altLang="zh-CN" sz="2200" b="0" dirty="0" smtClean="0"/>
              <a:t>ISP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如用户数增加或减少，操作简单，系统扩容投资相对较少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数据安全性比较能得到保证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由于</a:t>
            </a:r>
            <a:r>
              <a:rPr lang="en-US" altLang="zh-CN" sz="2200" b="0" dirty="0" smtClean="0"/>
              <a:t>ADSL</a:t>
            </a:r>
            <a:r>
              <a:rPr lang="zh-CN" altLang="en-US" sz="2200" b="0" dirty="0" smtClean="0"/>
              <a:t>（包括其它的</a:t>
            </a:r>
            <a:r>
              <a:rPr lang="en-US" altLang="zh-CN" sz="2200" b="0" dirty="0" err="1" smtClean="0"/>
              <a:t>xDSL</a:t>
            </a:r>
            <a:r>
              <a:rPr lang="zh-CN" altLang="en-US" sz="2200" b="0" dirty="0" smtClean="0"/>
              <a:t>都）与距离有关，所以有电话线的地方不一定都能提供</a:t>
            </a:r>
            <a:r>
              <a:rPr lang="en-US" altLang="zh-CN" sz="2200" b="0" dirty="0" smtClean="0"/>
              <a:t>ADSL</a:t>
            </a:r>
            <a:r>
              <a:rPr lang="zh-CN" altLang="en-US" sz="2200" b="0" dirty="0" smtClean="0"/>
              <a:t>服务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240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41</a:t>
            </a:fld>
            <a:endParaRPr lang="en-US" altLang="zh-CN"/>
          </a:p>
        </p:txBody>
      </p:sp>
      <p:cxnSp>
        <p:nvCxnSpPr>
          <p:cNvPr id="5" name="直接连接符 9"/>
          <p:cNvCxnSpPr>
            <a:cxnSpLocks noChangeShapeType="1"/>
          </p:cNvCxnSpPr>
          <p:nvPr/>
        </p:nvCxnSpPr>
        <p:spPr bwMode="auto">
          <a:xfrm>
            <a:off x="479376" y="692696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1344" y="-17140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2.8 </a:t>
            </a:r>
            <a:r>
              <a:rPr lang="zh-CN" altLang="en-US" dirty="0">
                <a:ea typeface="宋体" panose="02010600030101010101" pitchFamily="2" charset="-122"/>
              </a:rPr>
              <a:t>有线电视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02949989-940D-46A2-91D8-5949F4B44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altLang="zh-CN"/>
              <a:t>ADSL</a:t>
            </a:r>
            <a:r>
              <a:rPr lang="zh-CN" altLang="en-US"/>
              <a:t>与</a:t>
            </a:r>
            <a:r>
              <a:rPr lang="en-US" altLang="zh-CN"/>
              <a:t>HFC</a:t>
            </a:r>
            <a:r>
              <a:rPr lang="zh-CN" altLang="en-US"/>
              <a:t>的比较（续）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514CCF09-DDF9-410C-AF5A-043A264CB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402" y="1540447"/>
            <a:ext cx="8947164" cy="479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200" b="0" dirty="0" smtClean="0"/>
              <a:t>HFC</a:t>
            </a:r>
            <a:r>
              <a:rPr lang="zh-CN" altLang="en-US" sz="2200" b="0" dirty="0" smtClean="0"/>
              <a:t>基于社区电视系统，属信道共享，但即使保留了原有的</a:t>
            </a:r>
            <a:r>
              <a:rPr lang="en-US" altLang="zh-CN" sz="2200" b="0" dirty="0" smtClean="0"/>
              <a:t>FM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TV</a:t>
            </a:r>
            <a:r>
              <a:rPr lang="zh-CN" altLang="en-US" sz="2200" b="0" dirty="0" smtClean="0"/>
              <a:t>频段，同轴电缆所提供用于数据传输的带宽还是很宽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并非每个用户都与</a:t>
            </a:r>
            <a:r>
              <a:rPr lang="en-US" altLang="zh-CN" sz="2200" b="0" dirty="0" smtClean="0"/>
              <a:t>Headend</a:t>
            </a:r>
            <a:r>
              <a:rPr lang="zh-CN" altLang="en-US" sz="2200" b="0" dirty="0" smtClean="0"/>
              <a:t>直接连接，属树型拓扑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标称的传输速率为</a:t>
            </a:r>
            <a:r>
              <a:rPr lang="en-US" altLang="zh-CN" sz="2200" b="0" dirty="0" smtClean="0"/>
              <a:t>10Mbps</a:t>
            </a:r>
            <a:r>
              <a:rPr lang="zh-CN" altLang="en-US" sz="2200" b="0" dirty="0" smtClean="0"/>
              <a:t>（</a:t>
            </a:r>
            <a:r>
              <a:rPr lang="en-US" altLang="zh-CN" sz="2200" b="0" dirty="0" smtClean="0"/>
              <a:t>Ethernet</a:t>
            </a:r>
            <a:r>
              <a:rPr lang="zh-CN" altLang="en-US" sz="2200" b="0" dirty="0" smtClean="0"/>
              <a:t>），但属共享信道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所提供的服务必须与某个具体的</a:t>
            </a:r>
            <a:r>
              <a:rPr lang="en-US" altLang="zh-CN" sz="2200" b="0" dirty="0" smtClean="0"/>
              <a:t>ISP</a:t>
            </a:r>
            <a:r>
              <a:rPr lang="zh-CN" altLang="en-US" sz="2200" b="0" dirty="0" smtClean="0"/>
              <a:t>合作，使用</a:t>
            </a:r>
            <a:r>
              <a:rPr lang="en-US" altLang="zh-CN" sz="2200" b="0" dirty="0" smtClean="0"/>
              <a:t>DHCP</a:t>
            </a:r>
            <a:r>
              <a:rPr lang="zh-CN" altLang="en-US" sz="2200" b="0" dirty="0" smtClean="0"/>
              <a:t>协议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如用户数增加或减少，操作相对复杂，系统扩容投资相对较大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由于属共享信道，所以数据安全性必须采用密码技术才能得到保证</a:t>
            </a:r>
          </a:p>
          <a:p>
            <a:pPr>
              <a:lnSpc>
                <a:spcPct val="140000"/>
              </a:lnSpc>
            </a:pPr>
            <a:r>
              <a:rPr lang="zh-CN" altLang="en-US" sz="2200" b="0" dirty="0" smtClean="0"/>
              <a:t>与距离基本无关，凡有</a:t>
            </a:r>
            <a:r>
              <a:rPr lang="en-US" altLang="zh-CN" sz="2200" b="0" dirty="0" smtClean="0"/>
              <a:t>HFC</a:t>
            </a:r>
            <a:r>
              <a:rPr lang="zh-CN" altLang="en-US" sz="2200" b="0" dirty="0" smtClean="0"/>
              <a:t>的地方一般都能提供</a:t>
            </a:r>
            <a:r>
              <a:rPr lang="en-US" altLang="zh-CN" sz="2200" b="0" dirty="0" smtClean="0"/>
              <a:t>Internet</a:t>
            </a:r>
            <a:r>
              <a:rPr lang="zh-CN" altLang="en-US" sz="2200" b="0" dirty="0" smtClean="0"/>
              <a:t>服务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4608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>
            <a:extLst>
              <a:ext uri="{FF2B5EF4-FFF2-40B4-BE49-F238E27FC236}">
                <a16:creationId xmlns:a16="http://schemas.microsoft.com/office/drawing/2014/main" xmlns="" id="{567A6F64-12BA-4E10-9280-C48F988A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习题</a:t>
            </a:r>
          </a:p>
        </p:txBody>
      </p:sp>
      <p:sp>
        <p:nvSpPr>
          <p:cNvPr id="1178627" name="Rectangle 3">
            <a:extLst>
              <a:ext uri="{FF2B5EF4-FFF2-40B4-BE49-F238E27FC236}">
                <a16:creationId xmlns:a16="http://schemas.microsoft.com/office/drawing/2014/main" xmlns="" id="{CE41CEC6-195F-48E1-8A19-663CC2B31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912" y="1671313"/>
            <a:ext cx="8038388" cy="3211972"/>
          </a:xfrm>
          <a:noFill/>
          <a:ln/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3200" dirty="0"/>
              <a:t>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5, 8, 10,12,37,46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571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D47-5364-4F38-8018-D3DA54A8B76F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6729" r="19878" b="10331"/>
          <a:stretch/>
        </p:blipFill>
        <p:spPr>
          <a:xfrm>
            <a:off x="745546" y="86916"/>
            <a:ext cx="10093905" cy="59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0A84BDD7-EEF9-41D3-855E-22299B14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584" y="1298821"/>
            <a:ext cx="9956800" cy="48737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+mn-ea"/>
              </a:rPr>
              <a:t>傅里叶</a:t>
            </a:r>
            <a:r>
              <a:rPr lang="en-US" altLang="zh-CN" sz="3200" b="1" dirty="0">
                <a:latin typeface="+mn-ea"/>
              </a:rPr>
              <a:t>(Fourier)</a:t>
            </a:r>
            <a:r>
              <a:rPr lang="zh-CN" altLang="en-US" sz="3200" b="1" dirty="0">
                <a:latin typeface="+mn-ea"/>
              </a:rPr>
              <a:t>分析</a:t>
            </a:r>
            <a:endParaRPr lang="en-US" altLang="zh-CN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+mn-ea"/>
              </a:rPr>
              <a:t>奈奎斯特</a:t>
            </a:r>
            <a:r>
              <a:rPr lang="en-US" altLang="zh-CN" sz="3200" b="1" dirty="0">
                <a:latin typeface="+mn-ea"/>
              </a:rPr>
              <a:t>(Nyquist)</a:t>
            </a:r>
            <a:r>
              <a:rPr lang="zh-CN" altLang="en-US" sz="3200" b="1" dirty="0">
                <a:latin typeface="+mn-ea"/>
              </a:rPr>
              <a:t>定理</a:t>
            </a:r>
            <a:endParaRPr lang="en-US" altLang="zh-CN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+mn-ea"/>
              </a:rPr>
              <a:t>香农</a:t>
            </a:r>
            <a:r>
              <a:rPr lang="en-US" altLang="zh-CN" sz="3200" b="1" dirty="0">
                <a:latin typeface="+mn-ea"/>
              </a:rPr>
              <a:t>(Shannon)</a:t>
            </a:r>
            <a:r>
              <a:rPr lang="zh-CN" altLang="en-US" sz="3200" b="1" dirty="0">
                <a:latin typeface="+mn-ea"/>
              </a:rPr>
              <a:t>定理</a:t>
            </a:r>
          </a:p>
        </p:txBody>
      </p:sp>
      <p:cxnSp>
        <p:nvCxnSpPr>
          <p:cNvPr id="6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0"/>
            <a:ext cx="11521280" cy="800201"/>
          </a:xfrm>
        </p:spPr>
        <p:txBody>
          <a:bodyPr>
            <a:normAutofit/>
          </a:bodyPr>
          <a:lstStyle/>
          <a:p>
            <a:pPr algn="ctr"/>
            <a:r>
              <a:rPr lang="en-US" altLang="zh-CN" b="1" u="none" dirty="0" smtClean="0">
                <a:ea typeface="宋体" panose="02010600030101010101" pitchFamily="2" charset="-122"/>
              </a:rPr>
              <a:t>2.1 </a:t>
            </a:r>
            <a:r>
              <a:rPr lang="zh-CN" altLang="en-US" b="1" u="none" dirty="0" smtClean="0">
                <a:ea typeface="宋体" panose="02010600030101010101" pitchFamily="2" charset="-122"/>
              </a:rPr>
              <a:t>数据通信的理论基础</a:t>
            </a:r>
          </a:p>
        </p:txBody>
      </p:sp>
    </p:spTree>
    <p:extLst>
      <p:ext uri="{BB962C8B-B14F-4D97-AF65-F5344CB8AC3E}">
        <p14:creationId xmlns:p14="http://schemas.microsoft.com/office/powerpoint/2010/main" val="17606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B7876A08-AD8A-4888-AF9B-95462430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23951"/>
            <a:ext cx="10945216" cy="532289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、信噪比</a:t>
            </a:r>
            <a:r>
              <a:rPr lang="en-US" altLang="zh-CN" b="1" dirty="0" smtClean="0"/>
              <a:t>30</a:t>
            </a:r>
            <a:r>
              <a:rPr lang="zh-CN" altLang="en-US" b="1" dirty="0"/>
              <a:t>分贝，</a:t>
            </a:r>
            <a:r>
              <a:rPr lang="zh-CN" altLang="en-US" b="1" dirty="0" smtClean="0"/>
              <a:t>带宽为</a:t>
            </a:r>
            <a:r>
              <a:rPr lang="en-US" altLang="zh-CN" b="1" dirty="0" smtClean="0"/>
              <a:t>3kHz</a:t>
            </a:r>
            <a:r>
              <a:rPr lang="zh-CN" altLang="en-US" b="1" dirty="0" smtClean="0"/>
              <a:t>，最大数据传输速率</a:t>
            </a:r>
            <a:r>
              <a:rPr lang="zh-CN" altLang="en-US" b="1" dirty="0"/>
              <a:t>是多少？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信噪比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10log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(S/N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)=30db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，则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S/N=10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=1000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根据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Shannon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: C = B*log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(1+S/N)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= 3kHz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(1+1000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      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30kbps</a:t>
            </a:r>
            <a:endParaRPr lang="en-US" altLang="zh-CN" sz="2000" dirty="0"/>
          </a:p>
        </p:txBody>
      </p:sp>
      <p:cxnSp>
        <p:nvCxnSpPr>
          <p:cNvPr id="7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9336" y="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ea typeface="宋体" panose="02010600030101010101" pitchFamily="2" charset="-122"/>
              </a:rPr>
              <a:t>信道的最大速率</a:t>
            </a:r>
          </a:p>
        </p:txBody>
      </p:sp>
    </p:spTree>
    <p:extLst>
      <p:ext uri="{BB962C8B-B14F-4D97-AF65-F5344CB8AC3E}">
        <p14:creationId xmlns:p14="http://schemas.microsoft.com/office/powerpoint/2010/main" val="12445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8</a:t>
            </a:fld>
            <a:endParaRPr lang="en-US" altLang="zh-CN"/>
          </a:p>
        </p:txBody>
      </p:sp>
      <p:cxnSp>
        <p:nvCxnSpPr>
          <p:cNvPr id="6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9336" y="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200" dirty="0" smtClean="0"/>
              <a:t>传输介质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67408" y="1208087"/>
            <a:ext cx="856895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传输介质分为引导型传输介质和非引导型传输介质。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引导性</a:t>
            </a:r>
            <a:r>
              <a:rPr lang="zh-CN" altLang="en-US" dirty="0">
                <a:latin typeface="+mn-ea"/>
              </a:rPr>
              <a:t>：沿着固体媒介传输</a:t>
            </a:r>
            <a:r>
              <a:rPr lang="zh-CN" altLang="en-US" dirty="0" smtClean="0">
                <a:latin typeface="+mn-ea"/>
              </a:rPr>
              <a:t>；（磁介质、双绞线、同轴电缆、电力线、光纤）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非引导性</a:t>
            </a:r>
            <a:r>
              <a:rPr lang="zh-CN" altLang="en-US" dirty="0">
                <a:latin typeface="+mn-ea"/>
              </a:rPr>
              <a:t>：自由空间（无线传输）</a:t>
            </a:r>
          </a:p>
        </p:txBody>
      </p:sp>
    </p:spTree>
    <p:extLst>
      <p:ext uri="{BB962C8B-B14F-4D97-AF65-F5344CB8AC3E}">
        <p14:creationId xmlns:p14="http://schemas.microsoft.com/office/powerpoint/2010/main" val="35222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505AA-301A-4D48-B8A2-4F19F2B57C3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4B90A89-D00B-4166-AFE9-0AFC52461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600450"/>
            <a:ext cx="4686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9425" indent="-479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473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621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03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575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47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19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291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v"/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533E4630-AB3F-436C-B812-E1361274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24744"/>
            <a:ext cx="9956800" cy="48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双绞线连线标准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dirty="0" smtClean="0">
                <a:latin typeface="+mn-ea"/>
              </a:rPr>
              <a:t>在</a:t>
            </a:r>
            <a:r>
              <a:rPr lang="en-US" altLang="zh-CN" sz="2800" b="0" dirty="0" smtClean="0">
                <a:latin typeface="+mn-ea"/>
              </a:rPr>
              <a:t>EIA/TIA</a:t>
            </a:r>
            <a:r>
              <a:rPr lang="zh-CN" altLang="en-US" sz="2800" b="0" dirty="0" smtClean="0">
                <a:latin typeface="+mn-ea"/>
              </a:rPr>
              <a:t>布线标准中规定了双绞线的两种线序</a:t>
            </a:r>
            <a:r>
              <a:rPr lang="en-US" altLang="zh-CN" sz="2800" b="0" dirty="0" smtClean="0">
                <a:latin typeface="+mn-ea"/>
              </a:rPr>
              <a:t>568A</a:t>
            </a:r>
            <a:r>
              <a:rPr lang="zh-CN" altLang="en-US" sz="2800" b="0" dirty="0" smtClean="0">
                <a:latin typeface="+mn-ea"/>
              </a:rPr>
              <a:t>和</a:t>
            </a:r>
            <a:r>
              <a:rPr lang="en-US" altLang="zh-CN" sz="2800" b="0" dirty="0" smtClean="0">
                <a:latin typeface="+mn-ea"/>
              </a:rPr>
              <a:t>568B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 smtClean="0">
                <a:latin typeface="+mn-ea"/>
              </a:rPr>
              <a:t>568A</a:t>
            </a:r>
            <a:r>
              <a:rPr lang="zh-CN" altLang="en-US" sz="2800" b="0" dirty="0" smtClean="0">
                <a:latin typeface="+mn-ea"/>
              </a:rPr>
              <a:t>标准：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    绿白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-1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绿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-2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橙白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-3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蓝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蓝白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-5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-6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棕白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-7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棕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-8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 smtClean="0">
                <a:latin typeface="+mn-ea"/>
              </a:rPr>
              <a:t>568B</a:t>
            </a:r>
            <a:r>
              <a:rPr lang="zh-CN" altLang="en-US" sz="2800" b="0" dirty="0" smtClean="0">
                <a:latin typeface="+mn-ea"/>
              </a:rPr>
              <a:t>标准</a:t>
            </a:r>
            <a:r>
              <a:rPr lang="zh-CN" altLang="en-US" sz="2800" b="0" dirty="0">
                <a:latin typeface="+mn-ea"/>
              </a:rPr>
              <a:t>：</a:t>
            </a:r>
            <a:endParaRPr lang="en-US" altLang="zh-CN" sz="2800" b="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    橙白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-1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     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绿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白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     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蓝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    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蓝白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5     </a:t>
            </a:r>
            <a:r>
              <a:rPr lang="zh-CN" altLang="en-US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绿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6     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棕白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-7     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棕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-8</a:t>
            </a:r>
          </a:p>
        </p:txBody>
      </p:sp>
      <p:cxnSp>
        <p:nvCxnSpPr>
          <p:cNvPr id="13" name="直接连接符 9"/>
          <p:cNvCxnSpPr>
            <a:cxnSpLocks noChangeShapeType="1"/>
          </p:cNvCxnSpPr>
          <p:nvPr/>
        </p:nvCxnSpPr>
        <p:spPr bwMode="auto">
          <a:xfrm>
            <a:off x="479376" y="836712"/>
            <a:ext cx="10945216" cy="0"/>
          </a:xfrm>
          <a:prstGeom prst="line">
            <a:avLst/>
          </a:prstGeom>
          <a:noFill/>
          <a:ln w="444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9336" y="0"/>
            <a:ext cx="11521280" cy="80020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双绞线的连线标准</a:t>
            </a:r>
          </a:p>
        </p:txBody>
      </p:sp>
    </p:spTree>
    <p:extLst>
      <p:ext uri="{BB962C8B-B14F-4D97-AF65-F5344CB8AC3E}">
        <p14:creationId xmlns:p14="http://schemas.microsoft.com/office/powerpoint/2010/main" val="26788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6310</TotalTime>
  <Words>2868</Words>
  <Application>Microsoft Office PowerPoint</Application>
  <PresentationFormat>宽屏</PresentationFormat>
  <Paragraphs>461</Paragraphs>
  <Slides>42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Century Schoolbook</vt:lpstr>
      <vt:lpstr>黑体</vt:lpstr>
      <vt:lpstr>华文楷体</vt:lpstr>
      <vt:lpstr>楷体_GB2312</vt:lpstr>
      <vt:lpstr>宋体</vt:lpstr>
      <vt:lpstr>幼圆</vt:lpstr>
      <vt:lpstr>Arial</vt:lpstr>
      <vt:lpstr>Symbol</vt:lpstr>
      <vt:lpstr>Tahoma</vt:lpstr>
      <vt:lpstr>Times New Roman</vt:lpstr>
      <vt:lpstr>Wingdings</vt:lpstr>
      <vt:lpstr>Wingdings 2</vt:lpstr>
      <vt:lpstr>凸显</vt:lpstr>
      <vt:lpstr>公式</vt:lpstr>
      <vt:lpstr>计算机网络 </vt:lpstr>
      <vt:lpstr>PowerPoint 演示文稿</vt:lpstr>
      <vt:lpstr>第2章  物理层 </vt:lpstr>
      <vt:lpstr>PowerPoint 演示文稿</vt:lpstr>
      <vt:lpstr>PowerPoint 演示文稿</vt:lpstr>
      <vt:lpstr>2.1 数据通信的理论基础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曼切斯特编码（Manchester encoding）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统计时分复用 STDM(Statistic TDM)—异步时分复用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PowerPoint 演示文稿</vt:lpstr>
      <vt:lpstr>PowerPoint 演示文稿</vt:lpstr>
      <vt:lpstr>HFC 混合光纤电缆系统</vt:lpstr>
      <vt:lpstr>HFC中的频谱分配</vt:lpstr>
      <vt:lpstr>HFC中的频谱分配</vt:lpstr>
      <vt:lpstr>Cable MODEM</vt:lpstr>
      <vt:lpstr>Cable MODEM的初始化</vt:lpstr>
      <vt:lpstr>计算机的一次发送过程</vt:lpstr>
      <vt:lpstr>ADSL与HFC的比较</vt:lpstr>
      <vt:lpstr>ADSL与HFC的比较（续）</vt:lpstr>
      <vt:lpstr>第2章 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zwhh</cp:lastModifiedBy>
  <cp:revision>1094</cp:revision>
  <dcterms:created xsi:type="dcterms:W3CDTF">1601-01-01T00:00:00Z</dcterms:created>
  <dcterms:modified xsi:type="dcterms:W3CDTF">2020-04-28T03:15:10Z</dcterms:modified>
</cp:coreProperties>
</file>