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2" r:id="rId1"/>
  </p:sldMasterIdLst>
  <p:notesMasterIdLst>
    <p:notesMasterId r:id="rId121"/>
  </p:notesMasterIdLst>
  <p:handoutMasterIdLst>
    <p:handoutMasterId r:id="rId122"/>
  </p:handoutMasterIdLst>
  <p:sldIdLst>
    <p:sldId id="256" r:id="rId2"/>
    <p:sldId id="671" r:id="rId3"/>
    <p:sldId id="761" r:id="rId4"/>
    <p:sldId id="762" r:id="rId5"/>
    <p:sldId id="763" r:id="rId6"/>
    <p:sldId id="764" r:id="rId7"/>
    <p:sldId id="765" r:id="rId8"/>
    <p:sldId id="871" r:id="rId9"/>
    <p:sldId id="769" r:id="rId10"/>
    <p:sldId id="770" r:id="rId11"/>
    <p:sldId id="874" r:id="rId12"/>
    <p:sldId id="771" r:id="rId13"/>
    <p:sldId id="876" r:id="rId14"/>
    <p:sldId id="774" r:id="rId15"/>
    <p:sldId id="775" r:id="rId16"/>
    <p:sldId id="776" r:id="rId17"/>
    <p:sldId id="777" r:id="rId18"/>
    <p:sldId id="778" r:id="rId19"/>
    <p:sldId id="779" r:id="rId20"/>
    <p:sldId id="780" r:id="rId21"/>
    <p:sldId id="877" r:id="rId22"/>
    <p:sldId id="878" r:id="rId23"/>
    <p:sldId id="879" r:id="rId24"/>
    <p:sldId id="880" r:id="rId25"/>
    <p:sldId id="881" r:id="rId26"/>
    <p:sldId id="883" r:id="rId27"/>
    <p:sldId id="884" r:id="rId28"/>
    <p:sldId id="885" r:id="rId29"/>
    <p:sldId id="886" r:id="rId30"/>
    <p:sldId id="888" r:id="rId31"/>
    <p:sldId id="890" r:id="rId32"/>
    <p:sldId id="889" r:id="rId33"/>
    <p:sldId id="784" r:id="rId34"/>
    <p:sldId id="785" r:id="rId35"/>
    <p:sldId id="786" r:id="rId36"/>
    <p:sldId id="787" r:id="rId37"/>
    <p:sldId id="788" r:id="rId38"/>
    <p:sldId id="892" r:id="rId39"/>
    <p:sldId id="789" r:id="rId40"/>
    <p:sldId id="893" r:id="rId41"/>
    <p:sldId id="790" r:id="rId42"/>
    <p:sldId id="791" r:id="rId43"/>
    <p:sldId id="894" r:id="rId44"/>
    <p:sldId id="793" r:id="rId45"/>
    <p:sldId id="794" r:id="rId46"/>
    <p:sldId id="795" r:id="rId47"/>
    <p:sldId id="796" r:id="rId48"/>
    <p:sldId id="797" r:id="rId49"/>
    <p:sldId id="798" r:id="rId50"/>
    <p:sldId id="801" r:id="rId51"/>
    <p:sldId id="802" r:id="rId52"/>
    <p:sldId id="804" r:id="rId53"/>
    <p:sldId id="805" r:id="rId54"/>
    <p:sldId id="806" r:id="rId55"/>
    <p:sldId id="807" r:id="rId56"/>
    <p:sldId id="808" r:id="rId57"/>
    <p:sldId id="809" r:id="rId58"/>
    <p:sldId id="810" r:id="rId59"/>
    <p:sldId id="811" r:id="rId60"/>
    <p:sldId id="812" r:id="rId61"/>
    <p:sldId id="813" r:id="rId62"/>
    <p:sldId id="814" r:id="rId63"/>
    <p:sldId id="815" r:id="rId64"/>
    <p:sldId id="816" r:id="rId65"/>
    <p:sldId id="817" r:id="rId66"/>
    <p:sldId id="818" r:id="rId67"/>
    <p:sldId id="819" r:id="rId68"/>
    <p:sldId id="820" r:id="rId69"/>
    <p:sldId id="821" r:id="rId70"/>
    <p:sldId id="822" r:id="rId71"/>
    <p:sldId id="823" r:id="rId72"/>
    <p:sldId id="824" r:id="rId73"/>
    <p:sldId id="825" r:id="rId74"/>
    <p:sldId id="895" r:id="rId75"/>
    <p:sldId id="826" r:id="rId76"/>
    <p:sldId id="827" r:id="rId77"/>
    <p:sldId id="828" r:id="rId78"/>
    <p:sldId id="829" r:id="rId79"/>
    <p:sldId id="830" r:id="rId80"/>
    <p:sldId id="831" r:id="rId81"/>
    <p:sldId id="832" r:id="rId82"/>
    <p:sldId id="833" r:id="rId83"/>
    <p:sldId id="834" r:id="rId84"/>
    <p:sldId id="835" r:id="rId85"/>
    <p:sldId id="836" r:id="rId86"/>
    <p:sldId id="837" r:id="rId87"/>
    <p:sldId id="838" r:id="rId88"/>
    <p:sldId id="839" r:id="rId89"/>
    <p:sldId id="840" r:id="rId90"/>
    <p:sldId id="841" r:id="rId91"/>
    <p:sldId id="842" r:id="rId92"/>
    <p:sldId id="843" r:id="rId93"/>
    <p:sldId id="844" r:id="rId94"/>
    <p:sldId id="845" r:id="rId95"/>
    <p:sldId id="896" r:id="rId96"/>
    <p:sldId id="847" r:id="rId97"/>
    <p:sldId id="848" r:id="rId98"/>
    <p:sldId id="849" r:id="rId99"/>
    <p:sldId id="850" r:id="rId100"/>
    <p:sldId id="851" r:id="rId101"/>
    <p:sldId id="852" r:id="rId102"/>
    <p:sldId id="853" r:id="rId103"/>
    <p:sldId id="854" r:id="rId104"/>
    <p:sldId id="897" r:id="rId105"/>
    <p:sldId id="855" r:id="rId106"/>
    <p:sldId id="856" r:id="rId107"/>
    <p:sldId id="857" r:id="rId108"/>
    <p:sldId id="858" r:id="rId109"/>
    <p:sldId id="859" r:id="rId110"/>
    <p:sldId id="860" r:id="rId111"/>
    <p:sldId id="861" r:id="rId112"/>
    <p:sldId id="862" r:id="rId113"/>
    <p:sldId id="863" r:id="rId114"/>
    <p:sldId id="864" r:id="rId115"/>
    <p:sldId id="865" r:id="rId116"/>
    <p:sldId id="866" r:id="rId117"/>
    <p:sldId id="867" r:id="rId118"/>
    <p:sldId id="868" r:id="rId119"/>
    <p:sldId id="869" r:id="rId120"/>
  </p:sldIdLst>
  <p:sldSz cx="12192000" cy="6858000"/>
  <p:notesSz cx="6808788" cy="9823450"/>
  <p:defaultTextStyle>
    <a:defPPr>
      <a:defRPr lang="en-US"/>
    </a:defPPr>
    <a:lvl1pPr algn="ctr" rtl="0" fontAlgn="base">
      <a:lnSpc>
        <a:spcPct val="120000"/>
      </a:lnSpc>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1pPr>
    <a:lvl2pPr marL="457200" algn="ctr" rtl="0" fontAlgn="base">
      <a:lnSpc>
        <a:spcPct val="120000"/>
      </a:lnSpc>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2pPr>
    <a:lvl3pPr marL="914400" algn="ctr" rtl="0" fontAlgn="base">
      <a:lnSpc>
        <a:spcPct val="120000"/>
      </a:lnSpc>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3pPr>
    <a:lvl4pPr marL="1371600" algn="ctr" rtl="0" fontAlgn="base">
      <a:lnSpc>
        <a:spcPct val="120000"/>
      </a:lnSpc>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4pPr>
    <a:lvl5pPr marL="1828800" algn="ctr" rtl="0" fontAlgn="base">
      <a:lnSpc>
        <a:spcPct val="120000"/>
      </a:lnSpc>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FF3300"/>
    <a:srgbClr val="006600"/>
    <a:srgbClr val="990000"/>
    <a:srgbClr val="FF9900"/>
    <a:srgbClr val="CC3300"/>
    <a:srgbClr val="660033"/>
    <a:srgbClr val="4D7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1" autoAdjust="0"/>
    <p:restoredTop sz="86369" autoAdjust="0"/>
  </p:normalViewPr>
  <p:slideViewPr>
    <p:cSldViewPr>
      <p:cViewPr varScale="1">
        <p:scale>
          <a:sx n="64" d="100"/>
          <a:sy n="64" d="100"/>
        </p:scale>
        <p:origin x="984"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511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vl1pPr>
          </a:lstStyle>
          <a:p>
            <a:pPr>
              <a:defRPr/>
            </a:pPr>
            <a:endParaRPr lang="zh-CN" altLang="en-US"/>
          </a:p>
        </p:txBody>
      </p:sp>
      <p:sp>
        <p:nvSpPr>
          <p:cNvPr id="131075" name="Rectangle 3"/>
          <p:cNvSpPr>
            <a:spLocks noGrp="1" noChangeArrowheads="1"/>
          </p:cNvSpPr>
          <p:nvPr>
            <p:ph type="dt" sz="quarter" idx="1"/>
          </p:nvPr>
        </p:nvSpPr>
        <p:spPr bwMode="auto">
          <a:xfrm>
            <a:off x="3856038" y="0"/>
            <a:ext cx="2951162"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35C05FDB-E19D-4DB8-87E3-D75059FE38B3}" type="datetimeFigureOut">
              <a:rPr lang="zh-CN" altLang="en-US"/>
              <a:pPr>
                <a:defRPr/>
              </a:pPr>
              <a:t>2020/5/19</a:t>
            </a:fld>
            <a:endParaRPr lang="en-US" altLang="zh-CN"/>
          </a:p>
        </p:txBody>
      </p:sp>
      <p:sp>
        <p:nvSpPr>
          <p:cNvPr id="131076" name="Rectangle 4"/>
          <p:cNvSpPr>
            <a:spLocks noGrp="1" noChangeArrowheads="1"/>
          </p:cNvSpPr>
          <p:nvPr>
            <p:ph type="ftr" sz="quarter" idx="2"/>
          </p:nvPr>
        </p:nvSpPr>
        <p:spPr bwMode="auto">
          <a:xfrm>
            <a:off x="0" y="9331325"/>
            <a:ext cx="2951163"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vl1pPr>
          </a:lstStyle>
          <a:p>
            <a:pPr>
              <a:defRPr/>
            </a:pPr>
            <a:endParaRPr lang="en-US" altLang="zh-CN"/>
          </a:p>
        </p:txBody>
      </p:sp>
      <p:sp>
        <p:nvSpPr>
          <p:cNvPr id="131077" name="Rectangle 5"/>
          <p:cNvSpPr>
            <a:spLocks noGrp="1" noChangeArrowheads="1"/>
          </p:cNvSpPr>
          <p:nvPr>
            <p:ph type="sldNum" sz="quarter" idx="3"/>
          </p:nvPr>
        </p:nvSpPr>
        <p:spPr bwMode="auto">
          <a:xfrm>
            <a:off x="3856038" y="9331325"/>
            <a:ext cx="2951162"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B6788DE3-F302-4243-B354-0DD4F3DE43C9}" type="slidenum">
              <a:rPr lang="zh-CN" altLang="en-US"/>
              <a:pPr/>
              <a:t>‹#›</a:t>
            </a:fld>
            <a:endParaRPr lang="en-US" altLang="zh-CN"/>
          </a:p>
        </p:txBody>
      </p:sp>
    </p:spTree>
    <p:extLst>
      <p:ext uri="{BB962C8B-B14F-4D97-AF65-F5344CB8AC3E}">
        <p14:creationId xmlns:p14="http://schemas.microsoft.com/office/powerpoint/2010/main" val="1801888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51163" cy="490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ea typeface="宋体" pitchFamily="2" charset="-122"/>
              </a:defRPr>
            </a:lvl1pPr>
          </a:lstStyle>
          <a:p>
            <a:pPr>
              <a:defRPr/>
            </a:pPr>
            <a:endParaRPr lang="zh-CN" altLang="en-US"/>
          </a:p>
        </p:txBody>
      </p:sp>
      <p:sp>
        <p:nvSpPr>
          <p:cNvPr id="58371" name="Rectangle 3"/>
          <p:cNvSpPr>
            <a:spLocks noGrp="1" noChangeArrowheads="1"/>
          </p:cNvSpPr>
          <p:nvPr>
            <p:ph type="dt" idx="1"/>
          </p:nvPr>
        </p:nvSpPr>
        <p:spPr bwMode="auto">
          <a:xfrm>
            <a:off x="3856038" y="0"/>
            <a:ext cx="2951162" cy="490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ea typeface="宋体" pitchFamily="2" charset="-122"/>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130175" y="736600"/>
            <a:ext cx="6548438" cy="3684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681038" y="4665663"/>
            <a:ext cx="5446712" cy="4421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8374" name="Rectangle 6"/>
          <p:cNvSpPr>
            <a:spLocks noGrp="1" noChangeArrowheads="1"/>
          </p:cNvSpPr>
          <p:nvPr>
            <p:ph type="ftr" sz="quarter" idx="4"/>
          </p:nvPr>
        </p:nvSpPr>
        <p:spPr bwMode="auto">
          <a:xfrm>
            <a:off x="0" y="9331325"/>
            <a:ext cx="2951163" cy="4905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ea typeface="宋体" pitchFamily="2" charset="-122"/>
              </a:defRPr>
            </a:lvl1pPr>
          </a:lstStyle>
          <a:p>
            <a:pPr>
              <a:defRPr/>
            </a:pPr>
            <a:endParaRPr lang="en-US" altLang="zh-CN"/>
          </a:p>
        </p:txBody>
      </p:sp>
      <p:sp>
        <p:nvSpPr>
          <p:cNvPr id="58375" name="Rectangle 7"/>
          <p:cNvSpPr>
            <a:spLocks noGrp="1" noChangeArrowheads="1"/>
          </p:cNvSpPr>
          <p:nvPr>
            <p:ph type="sldNum" sz="quarter" idx="5"/>
          </p:nvPr>
        </p:nvSpPr>
        <p:spPr bwMode="auto">
          <a:xfrm>
            <a:off x="3856038" y="9331325"/>
            <a:ext cx="2951162" cy="4905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ea typeface="宋体" panose="02010600030101010101" pitchFamily="2" charset="-122"/>
              </a:defRPr>
            </a:lvl1pPr>
          </a:lstStyle>
          <a:p>
            <a:fld id="{99A73570-69BA-482F-8B89-9535BDA9967C}" type="slidenum">
              <a:rPr lang="zh-CN" altLang="en-US"/>
              <a:pPr/>
              <a:t>‹#›</a:t>
            </a:fld>
            <a:endParaRPr lang="en-US" altLang="zh-CN"/>
          </a:p>
        </p:txBody>
      </p:sp>
    </p:spTree>
    <p:extLst>
      <p:ext uri="{BB962C8B-B14F-4D97-AF65-F5344CB8AC3E}">
        <p14:creationId xmlns:p14="http://schemas.microsoft.com/office/powerpoint/2010/main" val="41195492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130175" y="736600"/>
            <a:ext cx="6548438" cy="3684588"/>
          </a:xfrm>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eaLnBrk="1" hangingPunct="1"/>
            <a:fld id="{4D5B414D-60AB-415C-9583-D1E7BA85478D}" type="slidenum">
              <a:rPr lang="zh-CN" altLang="en-US" sz="1200" b="0">
                <a:ea typeface="宋体" panose="02010600030101010101" pitchFamily="2" charset="-122"/>
              </a:rPr>
              <a:pPr eaLnBrk="1" hangingPunct="1"/>
              <a:t>1</a:t>
            </a:fld>
            <a:endParaRPr lang="en-US" altLang="zh-CN" sz="1200" b="0">
              <a:ea typeface="宋体" panose="02010600030101010101" pitchFamily="2" charset="-122"/>
            </a:endParaRPr>
          </a:p>
        </p:txBody>
      </p:sp>
    </p:spTree>
    <p:extLst>
      <p:ext uri="{BB962C8B-B14F-4D97-AF65-F5344CB8AC3E}">
        <p14:creationId xmlns:p14="http://schemas.microsoft.com/office/powerpoint/2010/main" val="410936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73570-69BA-482F-8B89-9535BDA9967C}" type="slidenum">
              <a:rPr lang="zh-CN" altLang="en-US" smtClean="0"/>
              <a:pPr/>
              <a:t>16</a:t>
            </a:fld>
            <a:endParaRPr lang="en-US" altLang="zh-CN"/>
          </a:p>
        </p:txBody>
      </p:sp>
    </p:spTree>
    <p:extLst>
      <p:ext uri="{BB962C8B-B14F-4D97-AF65-F5344CB8AC3E}">
        <p14:creationId xmlns:p14="http://schemas.microsoft.com/office/powerpoint/2010/main" val="2833946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73570-69BA-482F-8B89-9535BDA9967C}" type="slidenum">
              <a:rPr lang="zh-CN" altLang="en-US" smtClean="0"/>
              <a:pPr/>
              <a:t>25</a:t>
            </a:fld>
            <a:endParaRPr lang="en-US" altLang="zh-CN"/>
          </a:p>
        </p:txBody>
      </p:sp>
    </p:spTree>
    <p:extLst>
      <p:ext uri="{BB962C8B-B14F-4D97-AF65-F5344CB8AC3E}">
        <p14:creationId xmlns:p14="http://schemas.microsoft.com/office/powerpoint/2010/main" val="231730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73570-69BA-482F-8B89-9535BDA9967C}" type="slidenum">
              <a:rPr lang="zh-CN" altLang="en-US" smtClean="0"/>
              <a:pPr/>
              <a:t>114</a:t>
            </a:fld>
            <a:endParaRPr lang="en-US" altLang="zh-CN"/>
          </a:p>
        </p:txBody>
      </p:sp>
    </p:spTree>
    <p:extLst>
      <p:ext uri="{BB962C8B-B14F-4D97-AF65-F5344CB8AC3E}">
        <p14:creationId xmlns:p14="http://schemas.microsoft.com/office/powerpoint/2010/main" val="2589444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A73570-69BA-482F-8B89-9535BDA9967C}" type="slidenum">
              <a:rPr lang="zh-CN" altLang="en-US" smtClean="0"/>
              <a:pPr/>
              <a:t>119</a:t>
            </a:fld>
            <a:endParaRPr lang="en-US" altLang="zh-CN"/>
          </a:p>
        </p:txBody>
      </p:sp>
    </p:spTree>
    <p:extLst>
      <p:ext uri="{BB962C8B-B14F-4D97-AF65-F5344CB8AC3E}">
        <p14:creationId xmlns:p14="http://schemas.microsoft.com/office/powerpoint/2010/main" val="341034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5" name="矩形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6" name="矩形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7" name="矩形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10" name="直接连接符 9"/>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sz="2400"/>
          </a:p>
        </p:txBody>
      </p:sp>
      <p:sp>
        <p:nvSpPr>
          <p:cNvPr id="11" name="直接连接符 10"/>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sz="2400"/>
          </a:p>
        </p:txBody>
      </p:sp>
      <p:sp>
        <p:nvSpPr>
          <p:cNvPr id="12" name="直接连接符 11"/>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sz="2400"/>
          </a:p>
        </p:txBody>
      </p:sp>
      <p:sp>
        <p:nvSpPr>
          <p:cNvPr id="13" name="直接连接符 12"/>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sz="2400"/>
          </a:p>
        </p:txBody>
      </p:sp>
      <p:sp>
        <p:nvSpPr>
          <p:cNvPr id="14" name="直接连接符 13"/>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sz="2400"/>
          </a:p>
        </p:txBody>
      </p:sp>
      <p:sp>
        <p:nvSpPr>
          <p:cNvPr id="15" name="直接连接符 14"/>
          <p:cNvSpPr>
            <a:spLocks noChangeShapeType="1"/>
          </p:cNvSpPr>
          <p:nvPr/>
        </p:nvSpPr>
        <p:spPr bwMode="auto">
          <a:xfrm>
            <a:off x="1215178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sz="2400"/>
          </a:p>
        </p:txBody>
      </p:sp>
      <p:sp>
        <p:nvSpPr>
          <p:cNvPr id="16" name="矩形 1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17" name="椭圆 16"/>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18" name="椭圆 17"/>
          <p:cNvSpPr/>
          <p:nvPr/>
        </p:nvSpPr>
        <p:spPr bwMode="auto">
          <a:xfrm>
            <a:off x="1746251"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19" name="椭圆 18"/>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20" name="椭圆 19"/>
          <p:cNvSpPr/>
          <p:nvPr/>
        </p:nvSpPr>
        <p:spPr bwMode="auto">
          <a:xfrm>
            <a:off x="2218267" y="5788025"/>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21" name="椭圆 20"/>
          <p:cNvSpPr/>
          <p:nvPr/>
        </p:nvSpPr>
        <p:spPr>
          <a:xfrm>
            <a:off x="2540001" y="4495801"/>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8" name="标题 7"/>
          <p:cNvSpPr>
            <a:spLocks noGrp="1"/>
          </p:cNvSpPr>
          <p:nvPr>
            <p:ph type="ctrTitle"/>
          </p:nvPr>
        </p:nvSpPr>
        <p:spPr>
          <a:xfrm>
            <a:off x="3048000" y="3124200"/>
            <a:ext cx="8229600" cy="1894362"/>
          </a:xfrm>
        </p:spPr>
        <p:txBody>
          <a:bodyPr/>
          <a:lstStyle>
            <a:lvl1pPr>
              <a:defRPr b="1"/>
            </a:lvl1pPr>
          </a:lstStyle>
          <a:p>
            <a:r>
              <a:rPr lang="zh-CN" altLang="en-US" smtClean="0"/>
              <a:t>单击此处编辑母版标题样式</a:t>
            </a:r>
            <a:endParaRPr lang="en-US"/>
          </a:p>
        </p:txBody>
      </p:sp>
      <p:sp>
        <p:nvSpPr>
          <p:cNvPr id="9" name="副标题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2" name="日期占位符 27"/>
          <p:cNvSpPr>
            <a:spLocks noGrp="1"/>
          </p:cNvSpPr>
          <p:nvPr>
            <p:ph type="dt" sz="half" idx="10"/>
          </p:nvPr>
        </p:nvSpPr>
        <p:spPr bwMode="auto">
          <a:xfrm rot="5400000">
            <a:off x="10733617" y="1111250"/>
            <a:ext cx="2286000" cy="508000"/>
          </a:xfrm>
        </p:spPr>
        <p:txBody>
          <a:bodyPr/>
          <a:lstStyle>
            <a:lvl1pPr>
              <a:defRPr/>
            </a:lvl1pPr>
          </a:lstStyle>
          <a:p>
            <a:pPr>
              <a:defRPr/>
            </a:pPr>
            <a:endParaRPr lang="en-US" altLang="zh-CN"/>
          </a:p>
        </p:txBody>
      </p:sp>
      <p:sp>
        <p:nvSpPr>
          <p:cNvPr id="23" name="页脚占位符 16"/>
          <p:cNvSpPr>
            <a:spLocks noGrp="1"/>
          </p:cNvSpPr>
          <p:nvPr>
            <p:ph type="ftr" sz="quarter" idx="11"/>
          </p:nvPr>
        </p:nvSpPr>
        <p:spPr bwMode="auto">
          <a:xfrm rot="5400000">
            <a:off x="10045701" y="4117447"/>
            <a:ext cx="3657600" cy="512233"/>
          </a:xfrm>
        </p:spPr>
        <p:txBody>
          <a:bodyPr/>
          <a:lstStyle>
            <a:lvl1pPr>
              <a:defRPr/>
            </a:lvl1pPr>
          </a:lstStyle>
          <a:p>
            <a:pPr>
              <a:defRPr/>
            </a:pPr>
            <a:endParaRPr lang="en-US" altLang="zh-CN"/>
          </a:p>
        </p:txBody>
      </p:sp>
      <p:sp>
        <p:nvSpPr>
          <p:cNvPr id="24" name="灯片编号占位符 28"/>
          <p:cNvSpPr>
            <a:spLocks noGrp="1"/>
          </p:cNvSpPr>
          <p:nvPr>
            <p:ph type="sldNum" sz="quarter" idx="12"/>
          </p:nvPr>
        </p:nvSpPr>
        <p:spPr bwMode="auto">
          <a:xfrm>
            <a:off x="1767417" y="4929189"/>
            <a:ext cx="812800" cy="517525"/>
          </a:xfrm>
        </p:spPr>
        <p:txBody>
          <a:bodyPr/>
          <a:lstStyle>
            <a:lvl1pPr>
              <a:defRPr/>
            </a:lvl1pPr>
          </a:lstStyle>
          <a:p>
            <a:fld id="{B7C7BFF7-861B-451A-BA5A-D304DBF126F8}" type="slidenum">
              <a:rPr lang="zh-CN" altLang="en-US"/>
              <a:pPr/>
              <a:t>‹#›</a:t>
            </a:fld>
            <a:endParaRPr lang="en-US" altLang="zh-CN"/>
          </a:p>
        </p:txBody>
      </p:sp>
    </p:spTree>
    <p:extLst>
      <p:ext uri="{BB962C8B-B14F-4D97-AF65-F5344CB8AC3E}">
        <p14:creationId xmlns:p14="http://schemas.microsoft.com/office/powerpoint/2010/main" val="18398409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fld id="{21C18FF6-0A82-4390-BDE2-6F370FF95498}" type="slidenum">
              <a:rPr lang="zh-CN" altLang="en-US"/>
              <a:pPr/>
              <a:t>‹#›</a:t>
            </a:fld>
            <a:endParaRPr lang="en-US" altLang="zh-CN"/>
          </a:p>
        </p:txBody>
      </p:sp>
    </p:spTree>
    <p:extLst>
      <p:ext uri="{BB962C8B-B14F-4D97-AF65-F5344CB8AC3E}">
        <p14:creationId xmlns:p14="http://schemas.microsoft.com/office/powerpoint/2010/main" val="348630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2352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fld id="{0A92CFE6-4592-4739-BCB4-A17A1EB18D44}" type="slidenum">
              <a:rPr lang="zh-CN" altLang="en-US"/>
              <a:pPr/>
              <a:t>‹#›</a:t>
            </a:fld>
            <a:endParaRPr lang="en-US" altLang="zh-CN"/>
          </a:p>
        </p:txBody>
      </p:sp>
    </p:spTree>
    <p:extLst>
      <p:ext uri="{BB962C8B-B14F-4D97-AF65-F5344CB8AC3E}">
        <p14:creationId xmlns:p14="http://schemas.microsoft.com/office/powerpoint/2010/main" val="150872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609600" y="1600200"/>
            <a:ext cx="99568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6"/>
          <p:cNvSpPr>
            <a:spLocks noGrp="1"/>
          </p:cNvSpPr>
          <p:nvPr>
            <p:ph type="dt" sz="half" idx="10"/>
          </p:nvPr>
        </p:nvSpPr>
        <p:spPr/>
        <p:txBody>
          <a:bodyPr rtlCol="0"/>
          <a:lstStyle>
            <a:lvl1pPr>
              <a:defRPr/>
            </a:lvl1pPr>
          </a:lstStyle>
          <a:p>
            <a:pPr>
              <a:defRPr/>
            </a:pPr>
            <a:endParaRPr lang="en-US" altLang="zh-CN"/>
          </a:p>
        </p:txBody>
      </p:sp>
      <p:sp>
        <p:nvSpPr>
          <p:cNvPr id="5" name="灯片编号占位符 8"/>
          <p:cNvSpPr>
            <a:spLocks noGrp="1"/>
          </p:cNvSpPr>
          <p:nvPr>
            <p:ph type="sldNum" sz="quarter" idx="11"/>
          </p:nvPr>
        </p:nvSpPr>
        <p:spPr/>
        <p:txBody>
          <a:bodyPr/>
          <a:lstStyle>
            <a:lvl1pPr>
              <a:defRPr/>
            </a:lvl1pPr>
          </a:lstStyle>
          <a:p>
            <a:fld id="{B68505AA-301A-4D48-B8A2-4F19F2B57C35}" type="slidenum">
              <a:rPr lang="zh-CN" altLang="en-US"/>
              <a:pPr/>
              <a:t>‹#›</a:t>
            </a:fld>
            <a:endParaRPr lang="en-US" altLang="zh-CN"/>
          </a:p>
        </p:txBody>
      </p:sp>
      <p:sp>
        <p:nvSpPr>
          <p:cNvPr id="6" name="页脚占位符 9"/>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360237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4" name="矩形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5" name="矩形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6" name="矩形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7" name="矩形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8" name="直接连接符 7"/>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sz="2400"/>
          </a:p>
        </p:txBody>
      </p:sp>
      <p:sp>
        <p:nvSpPr>
          <p:cNvPr id="9" name="直接连接符 8"/>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sz="2400"/>
          </a:p>
        </p:txBody>
      </p:sp>
      <p:sp>
        <p:nvSpPr>
          <p:cNvPr id="10" name="直接连接符 9"/>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sz="2400"/>
          </a:p>
        </p:txBody>
      </p:sp>
      <p:sp>
        <p:nvSpPr>
          <p:cNvPr id="11" name="直接连接符 10"/>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sz="2400"/>
          </a:p>
        </p:txBody>
      </p:sp>
      <p:sp>
        <p:nvSpPr>
          <p:cNvPr id="12" name="直接连接符 11"/>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sz="2400"/>
          </a:p>
        </p:txBody>
      </p:sp>
      <p:sp>
        <p:nvSpPr>
          <p:cNvPr id="13" name="矩形 12"/>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14" name="椭圆 13"/>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15" name="椭圆 14"/>
          <p:cNvSpPr/>
          <p:nvPr/>
        </p:nvSpPr>
        <p:spPr bwMode="auto">
          <a:xfrm>
            <a:off x="1765300" y="4867275"/>
            <a:ext cx="857251"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16" name="椭圆 15"/>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17" name="椭圆 16"/>
          <p:cNvSpPr/>
          <p:nvPr/>
        </p:nvSpPr>
        <p:spPr bwMode="auto">
          <a:xfrm>
            <a:off x="2218267" y="5791200"/>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18" name="椭圆 17"/>
          <p:cNvSpPr/>
          <p:nvPr/>
        </p:nvSpPr>
        <p:spPr bwMode="auto">
          <a:xfrm>
            <a:off x="2506134" y="4479926"/>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19" name="直接连接符 18"/>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sz="2400"/>
          </a:p>
        </p:txBody>
      </p:sp>
      <p:sp>
        <p:nvSpPr>
          <p:cNvPr id="2" name="标题 1"/>
          <p:cNvSpPr>
            <a:spLocks noGrp="1"/>
          </p:cNvSpPr>
          <p:nvPr>
            <p:ph type="title"/>
          </p:nvPr>
        </p:nvSpPr>
        <p:spPr>
          <a:xfrm>
            <a:off x="3048000" y="2895600"/>
            <a:ext cx="8229600" cy="2053590"/>
          </a:xfrm>
        </p:spPr>
        <p:txBody>
          <a:bodyPr/>
          <a:lstStyle>
            <a:lvl1pPr algn="l">
              <a:buNone/>
              <a:defRPr sz="3000" b="1" cap="small"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3048000" y="5010150"/>
            <a:ext cx="82296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20" name="日期占位符 3"/>
          <p:cNvSpPr>
            <a:spLocks noGrp="1"/>
          </p:cNvSpPr>
          <p:nvPr>
            <p:ph type="dt" sz="half" idx="10"/>
          </p:nvPr>
        </p:nvSpPr>
        <p:spPr bwMode="auto">
          <a:xfrm rot="5400000">
            <a:off x="10731500" y="1106488"/>
            <a:ext cx="2286000" cy="508000"/>
          </a:xfrm>
        </p:spPr>
        <p:txBody>
          <a:bodyPr/>
          <a:lstStyle>
            <a:lvl1pPr>
              <a:defRPr/>
            </a:lvl1pPr>
          </a:lstStyle>
          <a:p>
            <a:pPr>
              <a:defRPr/>
            </a:pPr>
            <a:endParaRPr lang="en-US" altLang="zh-CN"/>
          </a:p>
        </p:txBody>
      </p:sp>
      <p:sp>
        <p:nvSpPr>
          <p:cNvPr id="21" name="页脚占位符 4"/>
          <p:cNvSpPr>
            <a:spLocks noGrp="1"/>
          </p:cNvSpPr>
          <p:nvPr>
            <p:ph type="ftr" sz="quarter" idx="11"/>
          </p:nvPr>
        </p:nvSpPr>
        <p:spPr bwMode="auto">
          <a:xfrm rot="5400000">
            <a:off x="10045701" y="4114272"/>
            <a:ext cx="3657600" cy="512233"/>
          </a:xfrm>
        </p:spPr>
        <p:txBody>
          <a:bodyPr/>
          <a:lstStyle>
            <a:lvl1pPr>
              <a:defRPr/>
            </a:lvl1pPr>
          </a:lstStyle>
          <a:p>
            <a:pPr>
              <a:defRPr/>
            </a:pPr>
            <a:endParaRPr lang="en-US" altLang="zh-CN"/>
          </a:p>
        </p:txBody>
      </p:sp>
      <p:sp>
        <p:nvSpPr>
          <p:cNvPr id="22" name="灯片编号占位符 5"/>
          <p:cNvSpPr>
            <a:spLocks noGrp="1"/>
          </p:cNvSpPr>
          <p:nvPr>
            <p:ph type="sldNum" sz="quarter" idx="12"/>
          </p:nvPr>
        </p:nvSpPr>
        <p:spPr bwMode="auto">
          <a:xfrm>
            <a:off x="1786467" y="4929189"/>
            <a:ext cx="812800" cy="517525"/>
          </a:xfrm>
        </p:spPr>
        <p:txBody>
          <a:bodyPr/>
          <a:lstStyle>
            <a:lvl1pPr>
              <a:defRPr/>
            </a:lvl1pPr>
          </a:lstStyle>
          <a:p>
            <a:fld id="{6072D1EC-6572-42F2-8455-691FD686BD10}" type="slidenum">
              <a:rPr lang="zh-CN" altLang="en-US"/>
              <a:pPr/>
              <a:t>‹#›</a:t>
            </a:fld>
            <a:endParaRPr lang="en-US" altLang="zh-CN"/>
          </a:p>
        </p:txBody>
      </p:sp>
    </p:spTree>
    <p:extLst>
      <p:ext uri="{BB962C8B-B14F-4D97-AF65-F5344CB8AC3E}">
        <p14:creationId xmlns:p14="http://schemas.microsoft.com/office/powerpoint/2010/main" val="14054397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609600" y="1600200"/>
            <a:ext cx="48768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5693664" y="1600200"/>
            <a:ext cx="48768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fld id="{CCEA2C37-41FF-4A38-A18C-7D8A653C6642}" type="slidenum">
              <a:rPr lang="zh-CN" altLang="en-US"/>
              <a:pPr/>
              <a:t>‹#›</a:t>
            </a:fld>
            <a:endParaRPr lang="en-US" altLang="zh-CN"/>
          </a:p>
        </p:txBody>
      </p:sp>
    </p:spTree>
    <p:extLst>
      <p:ext uri="{BB962C8B-B14F-4D97-AF65-F5344CB8AC3E}">
        <p14:creationId xmlns:p14="http://schemas.microsoft.com/office/powerpoint/2010/main" val="338763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0584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609600" y="2362200"/>
            <a:ext cx="4876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5829300" y="2362200"/>
            <a:ext cx="4876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
        <p:nvSpPr>
          <p:cNvPr id="8" name="页脚占位符 2"/>
          <p:cNvSpPr>
            <a:spLocks noGrp="1"/>
          </p:cNvSpPr>
          <p:nvPr>
            <p:ph type="ftr" sz="quarter" idx="11"/>
          </p:nvPr>
        </p:nvSpPr>
        <p:spPr/>
        <p:txBody>
          <a:bodyPr/>
          <a:lstStyle>
            <a:lvl1pPr>
              <a:defRPr/>
            </a:lvl1pPr>
          </a:lstStyle>
          <a:p>
            <a:pPr>
              <a:defRPr/>
            </a:pPr>
            <a:endParaRPr lang="en-US" altLang="zh-CN"/>
          </a:p>
        </p:txBody>
      </p:sp>
      <p:sp>
        <p:nvSpPr>
          <p:cNvPr id="9" name="灯片编号占位符 22"/>
          <p:cNvSpPr>
            <a:spLocks noGrp="1"/>
          </p:cNvSpPr>
          <p:nvPr>
            <p:ph type="sldNum" sz="quarter" idx="12"/>
          </p:nvPr>
        </p:nvSpPr>
        <p:spPr/>
        <p:txBody>
          <a:bodyPr/>
          <a:lstStyle>
            <a:lvl1pPr>
              <a:defRPr/>
            </a:lvl1pPr>
          </a:lstStyle>
          <a:p>
            <a:fld id="{0E7147D4-79DE-434E-9AA6-7BEA0E888E49}" type="slidenum">
              <a:rPr lang="zh-CN" altLang="en-US"/>
              <a:pPr/>
              <a:t>‹#›</a:t>
            </a:fld>
            <a:endParaRPr lang="en-US" altLang="zh-CN"/>
          </a:p>
        </p:txBody>
      </p:sp>
    </p:spTree>
    <p:extLst>
      <p:ext uri="{BB962C8B-B14F-4D97-AF65-F5344CB8AC3E}">
        <p14:creationId xmlns:p14="http://schemas.microsoft.com/office/powerpoint/2010/main" val="415821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5"/>
          <p:cNvSpPr>
            <a:spLocks noGrp="1"/>
          </p:cNvSpPr>
          <p:nvPr>
            <p:ph type="dt" sz="half" idx="10"/>
          </p:nvPr>
        </p:nvSpPr>
        <p:spPr/>
        <p:txBody>
          <a:bodyPr rtlCol="0"/>
          <a:lstStyle>
            <a:lvl1pPr>
              <a:defRPr/>
            </a:lvl1pPr>
          </a:lstStyle>
          <a:p>
            <a:pPr>
              <a:defRPr/>
            </a:pPr>
            <a:endParaRPr lang="en-US" altLang="zh-CN"/>
          </a:p>
        </p:txBody>
      </p:sp>
      <p:sp>
        <p:nvSpPr>
          <p:cNvPr id="4" name="灯片编号占位符 6"/>
          <p:cNvSpPr>
            <a:spLocks noGrp="1"/>
          </p:cNvSpPr>
          <p:nvPr>
            <p:ph type="sldNum" sz="quarter" idx="11"/>
          </p:nvPr>
        </p:nvSpPr>
        <p:spPr/>
        <p:txBody>
          <a:bodyPr/>
          <a:lstStyle>
            <a:lvl1pPr>
              <a:defRPr/>
            </a:lvl1pPr>
          </a:lstStyle>
          <a:p>
            <a:fld id="{351B3A5C-66BE-4925-BE7F-90205EA19A8A}" type="slidenum">
              <a:rPr lang="zh-CN" altLang="en-US"/>
              <a:pPr/>
              <a:t>‹#›</a:t>
            </a:fld>
            <a:endParaRPr lang="en-US" altLang="zh-CN"/>
          </a:p>
        </p:txBody>
      </p:sp>
      <p:sp>
        <p:nvSpPr>
          <p:cNvPr id="5" name="页脚占位符 7"/>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7328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22"/>
          <p:cNvSpPr>
            <a:spLocks noGrp="1"/>
          </p:cNvSpPr>
          <p:nvPr>
            <p:ph type="sldNum" sz="quarter" idx="12"/>
          </p:nvPr>
        </p:nvSpPr>
        <p:spPr/>
        <p:txBody>
          <a:bodyPr/>
          <a:lstStyle>
            <a:lvl1pPr>
              <a:defRPr/>
            </a:lvl1pPr>
          </a:lstStyle>
          <a:p>
            <a:fld id="{DF4F5D47-5364-4F38-8018-D3DA54A8B76F}" type="slidenum">
              <a:rPr lang="zh-CN" altLang="en-US"/>
              <a:pPr/>
              <a:t>‹#›</a:t>
            </a:fld>
            <a:endParaRPr lang="en-US" altLang="zh-CN"/>
          </a:p>
        </p:txBody>
      </p:sp>
    </p:spTree>
    <p:extLst>
      <p:ext uri="{BB962C8B-B14F-4D97-AF65-F5344CB8AC3E}">
        <p14:creationId xmlns:p14="http://schemas.microsoft.com/office/powerpoint/2010/main" val="33123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sz="2400" dirty="0"/>
          </a:p>
        </p:txBody>
      </p:sp>
      <p:sp>
        <p:nvSpPr>
          <p:cNvPr id="6" name="直接连接符 5"/>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sz="2400" dirty="0"/>
          </a:p>
        </p:txBody>
      </p:sp>
      <p:sp>
        <p:nvSpPr>
          <p:cNvPr id="7" name="直接连接符 6"/>
          <p:cNvSpPr>
            <a:spLocks noChangeShapeType="1"/>
          </p:cNvSpPr>
          <p:nvPr/>
        </p:nvSpPr>
        <p:spPr bwMode="auto">
          <a:xfrm>
            <a:off x="8257117" y="0"/>
            <a:ext cx="0" cy="6858000"/>
          </a:xfrm>
          <a:prstGeom prst="line">
            <a:avLst/>
          </a:prstGeom>
          <a:noFill/>
          <a:ln w="12700" algn="ctr">
            <a:solidFill>
              <a:schemeClr val="accent1"/>
            </a:solidFill>
            <a:round/>
            <a:headEnd/>
            <a:tailEnd/>
          </a:ln>
        </p:spPr>
        <p:txBody>
          <a:bodyPr/>
          <a:lstStyle/>
          <a:p>
            <a:pPr>
              <a:defRPr/>
            </a:pPr>
            <a:endParaRPr lang="zh-CN" altLang="en-US" sz="2400"/>
          </a:p>
        </p:txBody>
      </p:sp>
      <p:sp>
        <p:nvSpPr>
          <p:cNvPr id="8" name="直接连接符 7"/>
          <p:cNvSpPr>
            <a:spLocks noChangeShapeType="1"/>
          </p:cNvSpPr>
          <p:nvPr/>
        </p:nvSpPr>
        <p:spPr bwMode="auto">
          <a:xfrm>
            <a:off x="11988800" y="0"/>
            <a:ext cx="0" cy="6858000"/>
          </a:xfrm>
          <a:prstGeom prst="line">
            <a:avLst/>
          </a:prstGeom>
          <a:noFill/>
          <a:ln w="19050" algn="ctr">
            <a:solidFill>
              <a:schemeClr val="accent1"/>
            </a:solidFill>
            <a:round/>
            <a:headEnd/>
            <a:tailEnd/>
          </a:ln>
        </p:spPr>
        <p:txBody>
          <a:bodyPr/>
          <a:lstStyle/>
          <a:p>
            <a:pPr>
              <a:defRPr/>
            </a:pPr>
            <a:endParaRPr lang="zh-CN" altLang="en-US" sz="2400"/>
          </a:p>
        </p:txBody>
      </p:sp>
      <p:sp>
        <p:nvSpPr>
          <p:cNvPr id="9" name="矩形 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10" name="直接连接符 9"/>
          <p:cNvSpPr>
            <a:spLocks noChangeShapeType="1"/>
          </p:cNvSpPr>
          <p:nvPr/>
        </p:nvSpPr>
        <p:spPr bwMode="auto">
          <a:xfrm>
            <a:off x="11887200" y="0"/>
            <a:ext cx="0" cy="6858000"/>
          </a:xfrm>
          <a:prstGeom prst="line">
            <a:avLst/>
          </a:prstGeom>
          <a:noFill/>
          <a:ln w="9525" algn="ctr">
            <a:solidFill>
              <a:schemeClr val="accent1"/>
            </a:solidFill>
            <a:round/>
            <a:headEnd/>
            <a:tailEnd/>
          </a:ln>
        </p:spPr>
        <p:txBody>
          <a:bodyPr/>
          <a:lstStyle/>
          <a:p>
            <a:pPr>
              <a:defRPr/>
            </a:pPr>
            <a:endParaRPr lang="zh-CN" altLang="en-US" sz="2400"/>
          </a:p>
        </p:txBody>
      </p:sp>
      <p:sp>
        <p:nvSpPr>
          <p:cNvPr id="11" name="椭圆 10"/>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2" name="标题 1"/>
          <p:cNvSpPr>
            <a:spLocks noGrp="1"/>
          </p:cNvSpPr>
          <p:nvPr>
            <p:ph type="title"/>
          </p:nvPr>
        </p:nvSpPr>
        <p:spPr>
          <a:xfrm rot="5400000">
            <a:off x="5547360" y="3124200"/>
            <a:ext cx="6309360" cy="6096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406400" y="274320"/>
            <a:ext cx="75184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日期占位符 20"/>
          <p:cNvSpPr>
            <a:spLocks noGrp="1"/>
          </p:cNvSpPr>
          <p:nvPr>
            <p:ph type="dt" sz="half" idx="10"/>
          </p:nvPr>
        </p:nvSpPr>
        <p:spPr/>
        <p:txBody>
          <a:bodyPr rtlCol="0"/>
          <a:lstStyle>
            <a:lvl1pPr>
              <a:defRPr/>
            </a:lvl1pPr>
          </a:lstStyle>
          <a:p>
            <a:pPr>
              <a:defRPr/>
            </a:pPr>
            <a:endParaRPr lang="en-US" altLang="zh-CN"/>
          </a:p>
        </p:txBody>
      </p:sp>
      <p:sp>
        <p:nvSpPr>
          <p:cNvPr id="13" name="灯片编号占位符 21"/>
          <p:cNvSpPr>
            <a:spLocks noGrp="1"/>
          </p:cNvSpPr>
          <p:nvPr>
            <p:ph type="sldNum" sz="quarter" idx="11"/>
          </p:nvPr>
        </p:nvSpPr>
        <p:spPr/>
        <p:txBody>
          <a:bodyPr/>
          <a:lstStyle>
            <a:lvl1pPr>
              <a:defRPr/>
            </a:lvl1pPr>
          </a:lstStyle>
          <a:p>
            <a:fld id="{F02965EA-252C-49C2-BBCE-0DE3F63E43DF}" type="slidenum">
              <a:rPr lang="zh-CN" altLang="en-US"/>
              <a:pPr/>
              <a:t>‹#›</a:t>
            </a:fld>
            <a:endParaRPr lang="en-US" altLang="zh-CN"/>
          </a:p>
        </p:txBody>
      </p:sp>
      <p:sp>
        <p:nvSpPr>
          <p:cNvPr id="14" name="页脚占位符 22"/>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320939740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sz="2400"/>
          </a:p>
        </p:txBody>
      </p:sp>
      <p:sp>
        <p:nvSpPr>
          <p:cNvPr id="6" name="椭圆 5"/>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7" name="直接连接符 6"/>
          <p:cNvSpPr>
            <a:spLocks noChangeShapeType="1"/>
          </p:cNvSpPr>
          <p:nvPr/>
        </p:nvSpPr>
        <p:spPr bwMode="auto">
          <a:xfrm>
            <a:off x="11988800" y="0"/>
            <a:ext cx="0" cy="6858000"/>
          </a:xfrm>
          <a:prstGeom prst="line">
            <a:avLst/>
          </a:prstGeom>
          <a:noFill/>
          <a:ln w="9525" algn="ctr">
            <a:solidFill>
              <a:schemeClr val="tx1"/>
            </a:solidFill>
            <a:round/>
            <a:headEnd/>
            <a:tailEnd/>
          </a:ln>
        </p:spPr>
        <p:txBody>
          <a:bodyPr/>
          <a:lstStyle/>
          <a:p>
            <a:pPr>
              <a:defRPr/>
            </a:pPr>
            <a:endParaRPr lang="zh-CN" altLang="en-US" sz="2400"/>
          </a:p>
        </p:txBody>
      </p:sp>
      <p:sp>
        <p:nvSpPr>
          <p:cNvPr id="8" name="矩形 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9" name="直接连接符 8"/>
          <p:cNvSpPr>
            <a:spLocks noChangeShapeType="1"/>
          </p:cNvSpPr>
          <p:nvPr/>
        </p:nvSpPr>
        <p:spPr bwMode="auto">
          <a:xfrm>
            <a:off x="11887200" y="0"/>
            <a:ext cx="0" cy="6858000"/>
          </a:xfrm>
          <a:prstGeom prst="line">
            <a:avLst/>
          </a:prstGeom>
          <a:noFill/>
          <a:ln w="9525" algn="ctr">
            <a:solidFill>
              <a:schemeClr val="accent1"/>
            </a:solidFill>
            <a:round/>
            <a:headEnd/>
            <a:tailEnd/>
          </a:ln>
        </p:spPr>
        <p:txBody>
          <a:bodyPr/>
          <a:lstStyle/>
          <a:p>
            <a:pPr>
              <a:defRPr/>
            </a:pPr>
            <a:endParaRPr lang="zh-CN" altLang="en-US" sz="2400"/>
          </a:p>
        </p:txBody>
      </p:sp>
      <p:sp>
        <p:nvSpPr>
          <p:cNvPr id="10" name="直接连接符 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sz="2400" dirty="0"/>
          </a:p>
        </p:txBody>
      </p:sp>
      <p:sp>
        <p:nvSpPr>
          <p:cNvPr id="11" name="直接连接符 10"/>
          <p:cNvSpPr>
            <a:spLocks noChangeShapeType="1"/>
          </p:cNvSpPr>
          <p:nvPr/>
        </p:nvSpPr>
        <p:spPr bwMode="auto">
          <a:xfrm>
            <a:off x="8257117" y="0"/>
            <a:ext cx="0" cy="6858000"/>
          </a:xfrm>
          <a:prstGeom prst="line">
            <a:avLst/>
          </a:prstGeom>
          <a:noFill/>
          <a:ln w="12700" algn="ctr">
            <a:solidFill>
              <a:schemeClr val="accent1"/>
            </a:solidFill>
            <a:round/>
            <a:headEnd/>
            <a:tailEnd/>
          </a:ln>
        </p:spPr>
        <p:txBody>
          <a:bodyPr/>
          <a:lstStyle/>
          <a:p>
            <a:pPr>
              <a:defRPr/>
            </a:pPr>
            <a:endParaRPr lang="zh-CN" altLang="en-US" sz="2400"/>
          </a:p>
        </p:txBody>
      </p:sp>
      <p:sp>
        <p:nvSpPr>
          <p:cNvPr id="2" name="标题 1"/>
          <p:cNvSpPr>
            <a:spLocks noGrp="1"/>
          </p:cNvSpPr>
          <p:nvPr>
            <p:ph type="title"/>
          </p:nvPr>
        </p:nvSpPr>
        <p:spPr>
          <a:xfrm rot="5400000">
            <a:off x="5518404" y="3124200"/>
            <a:ext cx="6309360" cy="6096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12" name="日期占位符 16"/>
          <p:cNvSpPr>
            <a:spLocks noGrp="1"/>
          </p:cNvSpPr>
          <p:nvPr>
            <p:ph type="dt" sz="half" idx="10"/>
          </p:nvPr>
        </p:nvSpPr>
        <p:spPr/>
        <p:txBody>
          <a:bodyPr rtlCol="0"/>
          <a:lstStyle>
            <a:lvl1pPr>
              <a:defRPr/>
            </a:lvl1pPr>
          </a:lstStyle>
          <a:p>
            <a:pPr>
              <a:defRPr/>
            </a:pPr>
            <a:endParaRPr lang="en-US" altLang="zh-CN"/>
          </a:p>
        </p:txBody>
      </p:sp>
      <p:sp>
        <p:nvSpPr>
          <p:cNvPr id="13" name="灯片编号占位符 17"/>
          <p:cNvSpPr>
            <a:spLocks noGrp="1"/>
          </p:cNvSpPr>
          <p:nvPr>
            <p:ph type="sldNum" sz="quarter" idx="11"/>
          </p:nvPr>
        </p:nvSpPr>
        <p:spPr/>
        <p:txBody>
          <a:bodyPr/>
          <a:lstStyle>
            <a:lvl1pPr>
              <a:defRPr/>
            </a:lvl1pPr>
          </a:lstStyle>
          <a:p>
            <a:fld id="{497D12CC-6058-4F68-9BE3-002463A54C0B}" type="slidenum">
              <a:rPr lang="zh-CN" altLang="en-US"/>
              <a:pPr/>
              <a:t>‹#›</a:t>
            </a:fld>
            <a:endParaRPr lang="en-US" altLang="zh-CN"/>
          </a:p>
        </p:txBody>
      </p:sp>
      <p:sp>
        <p:nvSpPr>
          <p:cNvPr id="14" name="页脚占位符 20"/>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354976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sz="2400" dirty="0"/>
          </a:p>
        </p:txBody>
      </p:sp>
      <p:sp>
        <p:nvSpPr>
          <p:cNvPr id="22" name="标题占位符 21"/>
          <p:cNvSpPr>
            <a:spLocks noGrp="1"/>
          </p:cNvSpPr>
          <p:nvPr>
            <p:ph type="title"/>
          </p:nvPr>
        </p:nvSpPr>
        <p:spPr>
          <a:xfrm>
            <a:off x="609600" y="274638"/>
            <a:ext cx="9956800" cy="1143000"/>
          </a:xfrm>
          <a:prstGeom prst="rect">
            <a:avLst/>
          </a:prstGeom>
        </p:spPr>
        <p:txBody>
          <a:bodyPr vert="horz" anchor="b">
            <a:normAutofit/>
          </a:bodyPr>
          <a:lstStyle/>
          <a:p>
            <a:r>
              <a:rPr lang="zh-CN" altLang="en-US" smtClean="0"/>
              <a:t>单击此处编辑母版标题样式</a:t>
            </a:r>
            <a:endParaRPr lang="en-US"/>
          </a:p>
        </p:txBody>
      </p:sp>
      <p:sp>
        <p:nvSpPr>
          <p:cNvPr id="13" name="文本占位符 12"/>
          <p:cNvSpPr>
            <a:spLocks noGrp="1"/>
          </p:cNvSpPr>
          <p:nvPr>
            <p:ph type="body" idx="1"/>
          </p:nvPr>
        </p:nvSpPr>
        <p:spPr bwMode="auto">
          <a:xfrm>
            <a:off x="609600" y="1600201"/>
            <a:ext cx="99568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 name="日期占位符 13"/>
          <p:cNvSpPr>
            <a:spLocks noGrp="1"/>
          </p:cNvSpPr>
          <p:nvPr>
            <p:ph type="dt" sz="half" idx="2"/>
          </p:nvPr>
        </p:nvSpPr>
        <p:spPr>
          <a:xfrm rot="5400000">
            <a:off x="10453954" y="1017853"/>
            <a:ext cx="2011362" cy="512233"/>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ltLang="zh-CN"/>
          </a:p>
        </p:txBody>
      </p:sp>
      <p:sp>
        <p:nvSpPr>
          <p:cNvPr id="3" name="页脚占位符 2"/>
          <p:cNvSpPr>
            <a:spLocks noGrp="1"/>
          </p:cNvSpPr>
          <p:nvPr>
            <p:ph type="ftr" sz="quarter" idx="3"/>
          </p:nvPr>
        </p:nvSpPr>
        <p:spPr>
          <a:xfrm rot="5400000">
            <a:off x="9853084" y="3676121"/>
            <a:ext cx="3200400" cy="486833"/>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ltLang="zh-CN"/>
          </a:p>
        </p:txBody>
      </p:sp>
      <p:sp>
        <p:nvSpPr>
          <p:cNvPr id="7" name="直接连接符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sz="2400"/>
          </a:p>
        </p:txBody>
      </p:sp>
      <p:sp>
        <p:nvSpPr>
          <p:cNvPr id="3080" name="直接连接符 8"/>
          <p:cNvSpPr>
            <a:spLocks noChangeShapeType="1"/>
          </p:cNvSpPr>
          <p:nvPr/>
        </p:nvSpPr>
        <p:spPr bwMode="auto">
          <a:xfrm>
            <a:off x="11988800" y="0"/>
            <a:ext cx="0" cy="6858000"/>
          </a:xfrm>
          <a:prstGeom prst="line">
            <a:avLst/>
          </a:prstGeom>
          <a:noFill/>
          <a:ln w="19050" algn="ctr">
            <a:solidFill>
              <a:schemeClr val="accent1"/>
            </a:solidFill>
            <a:round/>
            <a:headEnd/>
            <a:tailEnd/>
          </a:ln>
        </p:spPr>
        <p:txBody>
          <a:bodyPr/>
          <a:lstStyle/>
          <a:p>
            <a:pPr>
              <a:defRPr/>
            </a:pPr>
            <a:endParaRPr lang="zh-CN" altLang="en-US" sz="2400"/>
          </a:p>
        </p:txBody>
      </p:sp>
      <p:sp>
        <p:nvSpPr>
          <p:cNvPr id="10" name="矩形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a:p>
        </p:txBody>
      </p:sp>
      <p:sp>
        <p:nvSpPr>
          <p:cNvPr id="3082" name="直接连接符 10"/>
          <p:cNvSpPr>
            <a:spLocks noChangeShapeType="1"/>
          </p:cNvSpPr>
          <p:nvPr/>
        </p:nvSpPr>
        <p:spPr bwMode="auto">
          <a:xfrm>
            <a:off x="11887200" y="0"/>
            <a:ext cx="0" cy="6858000"/>
          </a:xfrm>
          <a:prstGeom prst="line">
            <a:avLst/>
          </a:prstGeom>
          <a:noFill/>
          <a:ln w="9525" algn="ctr">
            <a:solidFill>
              <a:schemeClr val="accent1"/>
            </a:solidFill>
            <a:round/>
            <a:headEnd/>
            <a:tailEnd/>
          </a:ln>
        </p:spPr>
        <p:txBody>
          <a:bodyPr/>
          <a:lstStyle/>
          <a:p>
            <a:pPr>
              <a:defRPr/>
            </a:pPr>
            <a:endParaRPr lang="zh-CN" altLang="en-US" sz="2400"/>
          </a:p>
        </p:txBody>
      </p:sp>
      <p:sp>
        <p:nvSpPr>
          <p:cNvPr id="12" name="椭圆 11"/>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sz="2400" dirty="0"/>
          </a:p>
        </p:txBody>
      </p:sp>
      <p:sp>
        <p:nvSpPr>
          <p:cNvPr id="23" name="灯片编号占位符 22"/>
          <p:cNvSpPr>
            <a:spLocks noGrp="1"/>
          </p:cNvSpPr>
          <p:nvPr>
            <p:ph type="sldNum" sz="quarter" idx="4"/>
          </p:nvPr>
        </p:nvSpPr>
        <p:spPr>
          <a:xfrm>
            <a:off x="10839451" y="5734050"/>
            <a:ext cx="812800" cy="520700"/>
          </a:xfrm>
          <a:prstGeom prst="rect">
            <a:avLst/>
          </a:prstGeom>
        </p:spPr>
        <p:txBody>
          <a:bodyPr vert="horz" wrap="square" lIns="91440" tIns="45720" rIns="91440" bIns="45720" numCol="1" anchor="ctr" anchorCtr="0" compatLnSpc="1">
            <a:prstTxWarp prst="textNoShape">
              <a:avLst/>
            </a:prstTxWarp>
          </a:bodyPr>
          <a:lstStyle>
            <a:lvl1pPr>
              <a:defRPr sz="1400">
                <a:solidFill>
                  <a:srgbClr val="FFFFFF"/>
                </a:solidFill>
              </a:defRPr>
            </a:lvl1pPr>
          </a:lstStyle>
          <a:p>
            <a:fld id="{51F61E63-25A3-41CD-B7B4-ADEFADA1075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20" r:id="rId4"/>
    <p:sldLayoutId id="2147484821" r:id="rId5"/>
    <p:sldLayoutId id="2147484839" r:id="rId6"/>
    <p:sldLayoutId id="2147484822" r:id="rId7"/>
    <p:sldLayoutId id="2147484840" r:id="rId8"/>
    <p:sldLayoutId id="2147484841" r:id="rId9"/>
    <p:sldLayoutId id="2147484823" r:id="rId10"/>
    <p:sldLayoutId id="2147484824"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600">
                                          <p:stCondLst>
                                            <p:cond delay="0"/>
                                          </p:stCondLst>
                                        </p:cTn>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12" dur="500"/>
                                        <p:tgtEl>
                                          <p:spTgt spid="1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randombar(horizontal)">
                                      <p:cBhvr>
                                        <p:cTn id="15" dur="500"/>
                                        <p:tgtEl>
                                          <p:spTgt spid="13">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18" dur="500"/>
                                        <p:tgtEl>
                                          <p:spTgt spid="13">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21" dur="500"/>
                                        <p:tgtEl>
                                          <p:spTgt spid="13">
                                            <p:txEl>
                                              <p:pRg st="3" end="3"/>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animEffect transition="in" filter="randombar(horizontal)">
                                      <p:cBhvr>
                                        <p:cTn id="24"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tmplLst>
          <p:tmpl lvl="1">
            <p:tnLst>
              <p:par>
                <p:cTn presetID="14" presetClass="entr" presetSubtype="1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randombar(horizontal)">
                      <p:cBhvr>
                        <p:cTn dur="500"/>
                        <p:tgtEl>
                          <p:spTgt spid="13"/>
                        </p:tgtEl>
                      </p:cBhvr>
                    </p:animEffect>
                  </p:childTnLst>
                </p:cTn>
              </p:par>
            </p:tnLst>
          </p:tmpl>
          <p:tmpl lvl="2">
            <p:tnLst>
              <p:par>
                <p:cTn presetID="14" presetClass="entr" presetSubtype="1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randombar(horizontal)">
                      <p:cBhvr>
                        <p:cTn dur="500"/>
                        <p:tgtEl>
                          <p:spTgt spid="13"/>
                        </p:tgtEl>
                      </p:cBhvr>
                    </p:animEffect>
                  </p:childTnLst>
                </p:cTn>
              </p:par>
            </p:tnLst>
          </p:tmpl>
          <p:tmpl lvl="3">
            <p:tnLst>
              <p:par>
                <p:cTn presetID="14" presetClass="entr" presetSubtype="1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randombar(horizontal)">
                      <p:cBhvr>
                        <p:cTn dur="500"/>
                        <p:tgtEl>
                          <p:spTgt spid="13"/>
                        </p:tgtEl>
                      </p:cBhvr>
                    </p:animEffect>
                  </p:childTnLst>
                </p:cTn>
              </p:par>
            </p:tnLst>
          </p:tmpl>
          <p:tmpl lvl="4">
            <p:tnLst>
              <p:par>
                <p:cTn presetID="14" presetClass="entr" presetSubtype="1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randombar(horizontal)">
                      <p:cBhvr>
                        <p:cTn dur="500"/>
                        <p:tgtEl>
                          <p:spTgt spid="13"/>
                        </p:tgtEl>
                      </p:cBhvr>
                    </p:animEffect>
                  </p:childTnLst>
                </p:cTn>
              </p:par>
            </p:tnLst>
          </p:tmpl>
          <p:tmpl lvl="5">
            <p:tnLst>
              <p:par>
                <p:cTn presetID="14" presetClass="entr" presetSubtype="1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randombar(horizontal)">
                      <p:cBhvr>
                        <p:cTn dur="500"/>
                        <p:tgtEl>
                          <p:spTgt spid="13"/>
                        </p:tgtEl>
                      </p:cBhvr>
                    </p:animEffect>
                  </p:childTnLst>
                </p:cTn>
              </p:par>
            </p:tnLst>
          </p:tmpl>
        </p:tmplLst>
      </p:bldP>
    </p:bldLst>
  </p:timing>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image" Target="../media/image47.wmf"/></Relationships>
</file>

<file path=ppt/slides/_rels/slide11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image" Target="../media/image47.wmf"/></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31.wmf"/><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3.wmf"/><Relationship Id="rId4" Type="http://schemas.openxmlformats.org/officeDocument/2006/relationships/image" Target="../media/image32.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eaLnBrk="1" hangingPunct="1"/>
            <a:fld id="{1AF80122-1183-4EA0-B1FC-8C1BE8D99552}" type="slidenum">
              <a:rPr lang="zh-CN" altLang="en-US" sz="1400">
                <a:solidFill>
                  <a:srgbClr val="FFFFFF"/>
                </a:solidFill>
              </a:rPr>
              <a:pPr eaLnBrk="1" hangingPunct="1"/>
              <a:t>1</a:t>
            </a:fld>
            <a:endParaRPr lang="en-US" altLang="zh-CN" sz="1400">
              <a:solidFill>
                <a:srgbClr val="FFFFFF"/>
              </a:solidFill>
            </a:endParaRPr>
          </a:p>
        </p:txBody>
      </p:sp>
      <p:sp>
        <p:nvSpPr>
          <p:cNvPr id="6" name="副标题 4"/>
          <p:cNvSpPr>
            <a:spLocks noGrp="1"/>
          </p:cNvSpPr>
          <p:nvPr>
            <p:ph type="subTitle" idx="1"/>
          </p:nvPr>
        </p:nvSpPr>
        <p:spPr>
          <a:xfrm>
            <a:off x="4871864" y="2027804"/>
            <a:ext cx="4301144" cy="469504"/>
          </a:xfrm>
        </p:spPr>
        <p:txBody>
          <a:bodyPr>
            <a:normAutofit/>
          </a:bodyPr>
          <a:lstStyle/>
          <a:p>
            <a:r>
              <a:rPr lang="en-US" altLang="zh-CN" sz="2000" dirty="0">
                <a:solidFill>
                  <a:schemeClr val="tx1"/>
                </a:solidFill>
                <a:latin typeface="+mj-ea"/>
                <a:ea typeface="+mj-ea"/>
              </a:rPr>
              <a:t>Andrew S.</a:t>
            </a:r>
            <a:r>
              <a:rPr lang="zh-CN" altLang="en-US" sz="2000" dirty="0">
                <a:solidFill>
                  <a:schemeClr val="tx1"/>
                </a:solidFill>
                <a:latin typeface="+mj-ea"/>
                <a:ea typeface="+mj-ea"/>
              </a:rPr>
              <a:t> </a:t>
            </a:r>
            <a:r>
              <a:rPr lang="en-US" altLang="zh-CN" sz="2000" dirty="0">
                <a:solidFill>
                  <a:schemeClr val="tx1"/>
                </a:solidFill>
                <a:latin typeface="+mj-ea"/>
                <a:ea typeface="+mj-ea"/>
              </a:rPr>
              <a:t>Tanenbaum</a:t>
            </a:r>
            <a:r>
              <a:rPr lang="zh-CN" altLang="en-US" sz="2000" dirty="0">
                <a:solidFill>
                  <a:schemeClr val="tx1"/>
                </a:solidFill>
                <a:latin typeface="+mj-ea"/>
                <a:ea typeface="+mj-ea"/>
              </a:rPr>
              <a:t>（</a:t>
            </a:r>
            <a:r>
              <a:rPr lang="en-US" altLang="zh-CN" sz="2000" dirty="0">
                <a:solidFill>
                  <a:schemeClr val="tx1"/>
                </a:solidFill>
                <a:latin typeface="+mj-ea"/>
                <a:ea typeface="+mj-ea"/>
              </a:rPr>
              <a:t>5 Edition</a:t>
            </a:r>
            <a:r>
              <a:rPr lang="zh-CN" altLang="en-US" sz="2000" dirty="0">
                <a:solidFill>
                  <a:schemeClr val="tx1"/>
                </a:solidFill>
                <a:latin typeface="+mj-ea"/>
                <a:ea typeface="+mj-ea"/>
              </a:rPr>
              <a:t>）</a:t>
            </a:r>
            <a:endParaRPr lang="en-US" altLang="zh-CN" sz="2000" dirty="0">
              <a:solidFill>
                <a:schemeClr val="tx1"/>
              </a:solidFill>
              <a:latin typeface="+mj-ea"/>
              <a:ea typeface="+mj-ea"/>
            </a:endParaRPr>
          </a:p>
        </p:txBody>
      </p:sp>
      <p:sp>
        <p:nvSpPr>
          <p:cNvPr id="7" name="标题 3"/>
          <p:cNvSpPr>
            <a:spLocks noGrp="1"/>
          </p:cNvSpPr>
          <p:nvPr>
            <p:ph type="ctrTitle"/>
          </p:nvPr>
        </p:nvSpPr>
        <p:spPr>
          <a:xfrm>
            <a:off x="4871864" y="620688"/>
            <a:ext cx="4301144" cy="1119084"/>
          </a:xfrm>
        </p:spPr>
        <p:txBody>
          <a:bodyPr>
            <a:normAutofit/>
          </a:bodyPr>
          <a:lstStyle/>
          <a:p>
            <a:pPr algn="ctr"/>
            <a:r>
              <a:rPr lang="zh-CN" altLang="en-US" sz="4800" dirty="0" smtClean="0">
                <a:latin typeface="+mj-ea"/>
              </a:rPr>
              <a:t>计算机网络</a:t>
            </a:r>
            <a:r>
              <a:rPr lang="zh-CN" altLang="en-US" sz="3200" dirty="0" smtClean="0">
                <a:latin typeface="黑体" panose="02010609060101010101" pitchFamily="49" charset="-122"/>
                <a:ea typeface="黑体" panose="02010609060101010101" pitchFamily="49" charset="-122"/>
              </a:rPr>
              <a:t> </a:t>
            </a:r>
            <a:endParaRPr lang="zh-CN" altLang="en-US" sz="3200" dirty="0">
              <a:latin typeface="黑体" panose="02010609060101010101" pitchFamily="49" charset="-122"/>
              <a:ea typeface="黑体" panose="02010609060101010101" pitchFamily="49" charset="-122"/>
            </a:endParaRPr>
          </a:p>
        </p:txBody>
      </p:sp>
      <p:pic>
        <p:nvPicPr>
          <p:cNvPr id="11269" name="Picture 5" descr="https://ss3.bdstatic.com/70cFv8Sh_Q1YnxGkpoWK1HF6hhy/it/u=833508135,3142315506&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6" y="2520950"/>
            <a:ext cx="3024336" cy="302433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t="6709" b="11118"/>
          <a:stretch/>
        </p:blipFill>
        <p:spPr>
          <a:xfrm>
            <a:off x="4679286" y="5661248"/>
            <a:ext cx="4686300" cy="108012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 xmlns:a16="http://schemas.microsoft.com/office/drawing/2014/main" id="{A926A335-E616-4741-B27D-4E81A3B164DD}"/>
              </a:ext>
            </a:extLst>
          </p:cNvPr>
          <p:cNvSpPr>
            <a:spLocks noGrp="1" noChangeArrowheads="1"/>
          </p:cNvSpPr>
          <p:nvPr>
            <p:ph type="body" idx="1"/>
          </p:nvPr>
        </p:nvSpPr>
        <p:spPr>
          <a:xfrm>
            <a:off x="2783632" y="1169124"/>
            <a:ext cx="7511705" cy="2655907"/>
          </a:xfrm>
        </p:spPr>
        <p:txBody>
          <a:bodyPr>
            <a:normAutofit fontScale="77500" lnSpcReduction="20000"/>
          </a:bodyPr>
          <a:lstStyle/>
          <a:p>
            <a:pPr marL="332169" indent="-332169">
              <a:lnSpc>
                <a:spcPct val="140000"/>
              </a:lnSpc>
            </a:pPr>
            <a:r>
              <a:rPr lang="zh-CN" altLang="en-US" sz="2200" dirty="0"/>
              <a:t>在纯</a:t>
            </a:r>
            <a:r>
              <a:rPr lang="en-US" altLang="zh-CN" sz="2200" dirty="0"/>
              <a:t>ALOHA</a:t>
            </a:r>
            <a:r>
              <a:rPr lang="zh-CN" altLang="en-US" sz="2200" dirty="0"/>
              <a:t>中，站点一旦产生新帧则立即发送，如果一个标准长度的帧的发送时间为</a:t>
            </a:r>
            <a:r>
              <a:rPr lang="en-US" altLang="zh-CN" sz="2200" dirty="0"/>
              <a:t>t</a:t>
            </a:r>
            <a:r>
              <a:rPr lang="zh-CN" altLang="en-US" sz="2200" dirty="0"/>
              <a:t>，在</a:t>
            </a:r>
            <a:r>
              <a:rPr lang="en-US" altLang="zh-CN" sz="2200" dirty="0"/>
              <a:t>t</a:t>
            </a:r>
            <a:r>
              <a:rPr lang="en-US" altLang="zh-CN" sz="2200" baseline="-25000" dirty="0"/>
              <a:t>0</a:t>
            </a:r>
            <a:r>
              <a:rPr lang="en-US" altLang="zh-CN" sz="2200" dirty="0"/>
              <a:t>+t</a:t>
            </a:r>
            <a:r>
              <a:rPr lang="zh-CN" altLang="en-US" sz="2200" dirty="0"/>
              <a:t>时刻允许生成一个新帧，除此新帧之外，在</a:t>
            </a:r>
            <a:r>
              <a:rPr lang="en-US" altLang="zh-CN" sz="2200" dirty="0"/>
              <a:t>t</a:t>
            </a:r>
            <a:r>
              <a:rPr lang="en-US" altLang="zh-CN" sz="2200" baseline="-25000" dirty="0"/>
              <a:t>0 </a:t>
            </a:r>
            <a:r>
              <a:rPr lang="en-US" altLang="zh-CN" sz="2200" dirty="0"/>
              <a:t>~</a:t>
            </a:r>
            <a:r>
              <a:rPr lang="en-US" altLang="zh-CN" sz="2200" baseline="-25000" dirty="0"/>
              <a:t> </a:t>
            </a:r>
            <a:r>
              <a:rPr lang="en-US" altLang="zh-CN" sz="2200" dirty="0"/>
              <a:t>t</a:t>
            </a:r>
            <a:r>
              <a:rPr lang="en-US" altLang="zh-CN" sz="2200" baseline="-25000" dirty="0"/>
              <a:t>0</a:t>
            </a:r>
            <a:r>
              <a:rPr lang="en-US" altLang="zh-CN" sz="2200" dirty="0"/>
              <a:t>+2t </a:t>
            </a:r>
            <a:r>
              <a:rPr lang="zh-CN" altLang="en-US" sz="2200" dirty="0"/>
              <a:t>时间内不能有其它帧产生，否则冲突，即冲突危险区为</a:t>
            </a:r>
            <a:r>
              <a:rPr lang="en-US" altLang="zh-CN" sz="2200" dirty="0"/>
              <a:t>2t</a:t>
            </a:r>
          </a:p>
          <a:p>
            <a:pPr>
              <a:lnSpc>
                <a:spcPct val="170000"/>
              </a:lnSpc>
            </a:pPr>
            <a:r>
              <a:rPr lang="zh-CN" altLang="en-US" sz="2200" dirty="0"/>
              <a:t>当网络比较闲时，效率较好</a:t>
            </a:r>
          </a:p>
          <a:p>
            <a:pPr>
              <a:lnSpc>
                <a:spcPct val="170000"/>
              </a:lnSpc>
            </a:pPr>
            <a:r>
              <a:rPr lang="zh-CN" altLang="en-US" sz="2200" dirty="0"/>
              <a:t>当网络较忙时，会频繁发生冲突。这种冲突时的信道的利用率只能达到</a:t>
            </a:r>
            <a:r>
              <a:rPr lang="en-US" altLang="zh-CN" sz="2200" dirty="0"/>
              <a:t>18%</a:t>
            </a:r>
          </a:p>
          <a:p>
            <a:pPr marL="332169" indent="-332169">
              <a:lnSpc>
                <a:spcPct val="140000"/>
              </a:lnSpc>
            </a:pPr>
            <a:endParaRPr lang="en-US" altLang="zh-CN" sz="1800" baseline="-25000" dirty="0"/>
          </a:p>
        </p:txBody>
      </p:sp>
      <p:sp>
        <p:nvSpPr>
          <p:cNvPr id="605187" name="Rectangle 3">
            <a:extLst>
              <a:ext uri="{FF2B5EF4-FFF2-40B4-BE49-F238E27FC236}">
                <a16:creationId xmlns="" xmlns:a16="http://schemas.microsoft.com/office/drawing/2014/main" id="{DD7F5F22-39CA-4242-82A7-062ABE11EC30}"/>
              </a:ext>
            </a:extLst>
          </p:cNvPr>
          <p:cNvSpPr>
            <a:spLocks noGrp="1" noChangeArrowheads="1"/>
          </p:cNvSpPr>
          <p:nvPr>
            <p:ph type="title"/>
          </p:nvPr>
        </p:nvSpPr>
        <p:spPr>
          <a:xfrm>
            <a:off x="107513" y="1205556"/>
            <a:ext cx="8137922" cy="498259"/>
          </a:xfrm>
          <a:noFill/>
          <a:ln/>
        </p:spPr>
        <p:txBody>
          <a:bodyPr vert="horz" wrap="square" lIns="69056" tIns="34529" rIns="69056" bIns="34529" numCol="1" rtlCol="0" anchor="ctr" anchorCtr="0" compatLnSpc="1">
            <a:prstTxWarp prst="textNoShape">
              <a:avLst/>
            </a:prstTxWarp>
            <a:noAutofit/>
          </a:bodyPr>
          <a:lstStyle/>
          <a:p>
            <a:r>
              <a:rPr lang="zh-CN" altLang="en-US" sz="3200" dirty="0"/>
              <a:t>纯</a:t>
            </a:r>
            <a:r>
              <a:rPr lang="en-US" altLang="zh-CN" sz="3200" dirty="0"/>
              <a:t>ALOHA</a:t>
            </a:r>
            <a:r>
              <a:rPr lang="zh-CN" altLang="en-US" sz="3200" dirty="0"/>
              <a:t>的原理 </a:t>
            </a:r>
          </a:p>
        </p:txBody>
      </p:sp>
      <p:grpSp>
        <p:nvGrpSpPr>
          <p:cNvPr id="605188" name="Group 4">
            <a:extLst>
              <a:ext uri="{FF2B5EF4-FFF2-40B4-BE49-F238E27FC236}">
                <a16:creationId xmlns="" xmlns:a16="http://schemas.microsoft.com/office/drawing/2014/main" id="{334EEBD1-EDDB-485D-AD97-27A606FA8CBA}"/>
              </a:ext>
            </a:extLst>
          </p:cNvPr>
          <p:cNvGrpSpPr>
            <a:grpSpLocks/>
          </p:cNvGrpSpPr>
          <p:nvPr/>
        </p:nvGrpSpPr>
        <p:grpSpPr bwMode="auto">
          <a:xfrm>
            <a:off x="2996126" y="3932807"/>
            <a:ext cx="5576745" cy="2219418"/>
            <a:chOff x="776" y="2401"/>
            <a:chExt cx="4045" cy="1112"/>
          </a:xfrm>
        </p:grpSpPr>
        <p:sp>
          <p:nvSpPr>
            <p:cNvPr id="605189" name="Rectangle 5">
              <a:extLst>
                <a:ext uri="{FF2B5EF4-FFF2-40B4-BE49-F238E27FC236}">
                  <a16:creationId xmlns="" xmlns:a16="http://schemas.microsoft.com/office/drawing/2014/main" id="{54A3BD7F-DD47-4385-8AFD-CB82FF8F6944}"/>
                </a:ext>
              </a:extLst>
            </p:cNvPr>
            <p:cNvSpPr>
              <a:spLocks noChangeArrowheads="1"/>
            </p:cNvSpPr>
            <p:nvPr/>
          </p:nvSpPr>
          <p:spPr bwMode="auto">
            <a:xfrm>
              <a:off x="911" y="2401"/>
              <a:ext cx="988" cy="20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190" name="Rectangle 6">
              <a:extLst>
                <a:ext uri="{FF2B5EF4-FFF2-40B4-BE49-F238E27FC236}">
                  <a16:creationId xmlns="" xmlns:a16="http://schemas.microsoft.com/office/drawing/2014/main" id="{FBFB4326-1203-4C97-9B7C-B8F5D3CC1835}"/>
                </a:ext>
              </a:extLst>
            </p:cNvPr>
            <p:cNvSpPr>
              <a:spLocks noChangeArrowheads="1"/>
            </p:cNvSpPr>
            <p:nvPr/>
          </p:nvSpPr>
          <p:spPr bwMode="auto">
            <a:xfrm>
              <a:off x="2808" y="2637"/>
              <a:ext cx="989" cy="20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191" name="Rectangle 7">
              <a:extLst>
                <a:ext uri="{FF2B5EF4-FFF2-40B4-BE49-F238E27FC236}">
                  <a16:creationId xmlns="" xmlns:a16="http://schemas.microsoft.com/office/drawing/2014/main" id="{FC7FD9CD-1A01-4686-9A66-95B57227F90D}"/>
                </a:ext>
              </a:extLst>
            </p:cNvPr>
            <p:cNvSpPr>
              <a:spLocks noChangeArrowheads="1"/>
            </p:cNvSpPr>
            <p:nvPr/>
          </p:nvSpPr>
          <p:spPr bwMode="auto">
            <a:xfrm>
              <a:off x="1847" y="2517"/>
              <a:ext cx="988" cy="201"/>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192" name="Line 8">
              <a:extLst>
                <a:ext uri="{FF2B5EF4-FFF2-40B4-BE49-F238E27FC236}">
                  <a16:creationId xmlns="" xmlns:a16="http://schemas.microsoft.com/office/drawing/2014/main" id="{CE83618E-AF29-4529-889D-8239C38C367C}"/>
                </a:ext>
              </a:extLst>
            </p:cNvPr>
            <p:cNvSpPr>
              <a:spLocks noChangeShapeType="1"/>
            </p:cNvSpPr>
            <p:nvPr/>
          </p:nvSpPr>
          <p:spPr bwMode="auto">
            <a:xfrm>
              <a:off x="911" y="2539"/>
              <a:ext cx="0" cy="53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193" name="Line 9">
              <a:extLst>
                <a:ext uri="{FF2B5EF4-FFF2-40B4-BE49-F238E27FC236}">
                  <a16:creationId xmlns="" xmlns:a16="http://schemas.microsoft.com/office/drawing/2014/main" id="{C2A8E932-FDA5-4E71-AA95-2CDB8C21819C}"/>
                </a:ext>
              </a:extLst>
            </p:cNvPr>
            <p:cNvSpPr>
              <a:spLocks noChangeShapeType="1"/>
            </p:cNvSpPr>
            <p:nvPr/>
          </p:nvSpPr>
          <p:spPr bwMode="auto">
            <a:xfrm>
              <a:off x="2888" y="2753"/>
              <a:ext cx="0" cy="3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194" name="Line 10">
              <a:extLst>
                <a:ext uri="{FF2B5EF4-FFF2-40B4-BE49-F238E27FC236}">
                  <a16:creationId xmlns="" xmlns:a16="http://schemas.microsoft.com/office/drawing/2014/main" id="{77AE84EC-56B4-4724-A10E-8FECDBDFBAED}"/>
                </a:ext>
              </a:extLst>
            </p:cNvPr>
            <p:cNvSpPr>
              <a:spLocks noChangeShapeType="1"/>
            </p:cNvSpPr>
            <p:nvPr/>
          </p:nvSpPr>
          <p:spPr bwMode="auto">
            <a:xfrm>
              <a:off x="1900" y="2731"/>
              <a:ext cx="0" cy="34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195" name="Line 11">
              <a:extLst>
                <a:ext uri="{FF2B5EF4-FFF2-40B4-BE49-F238E27FC236}">
                  <a16:creationId xmlns="" xmlns:a16="http://schemas.microsoft.com/office/drawing/2014/main" id="{3F63FD48-5837-4740-AAA9-B851E061D329}"/>
                </a:ext>
              </a:extLst>
            </p:cNvPr>
            <p:cNvSpPr>
              <a:spLocks noChangeShapeType="1"/>
            </p:cNvSpPr>
            <p:nvPr/>
          </p:nvSpPr>
          <p:spPr bwMode="auto">
            <a:xfrm>
              <a:off x="911" y="3307"/>
              <a:ext cx="1977"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196" name="Text Box 12">
              <a:extLst>
                <a:ext uri="{FF2B5EF4-FFF2-40B4-BE49-F238E27FC236}">
                  <a16:creationId xmlns="" xmlns:a16="http://schemas.microsoft.com/office/drawing/2014/main" id="{FB6DF07F-8CF2-46B1-9D1D-9DBC0AAB4343}"/>
                </a:ext>
              </a:extLst>
            </p:cNvPr>
            <p:cNvSpPr txBox="1">
              <a:spLocks noChangeArrowheads="1"/>
            </p:cNvSpPr>
            <p:nvPr/>
          </p:nvSpPr>
          <p:spPr bwMode="auto">
            <a:xfrm>
              <a:off x="1413" y="3283"/>
              <a:ext cx="86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225"/>
                </a:spcBef>
                <a:spcAft>
                  <a:spcPts val="225"/>
                </a:spcAft>
                <a:buClr>
                  <a:srgbClr val="000000"/>
                </a:buClr>
                <a:buSzPct val="80000"/>
              </a:pPr>
              <a:r>
                <a:rPr kumimoji="1" lang="zh-CN" altLang="en-US" sz="1600" dirty="0">
                  <a:solidFill>
                    <a:srgbClr val="000000"/>
                  </a:solidFill>
                  <a:latin typeface="+mn-ea"/>
                </a:rPr>
                <a:t>易受冲突</a:t>
              </a:r>
            </a:p>
          </p:txBody>
        </p:sp>
        <p:sp>
          <p:nvSpPr>
            <p:cNvPr id="605197" name="Text Box 13">
              <a:extLst>
                <a:ext uri="{FF2B5EF4-FFF2-40B4-BE49-F238E27FC236}">
                  <a16:creationId xmlns="" xmlns:a16="http://schemas.microsoft.com/office/drawing/2014/main" id="{AE521686-E96E-4643-8E06-70857CF48361}"/>
                </a:ext>
              </a:extLst>
            </p:cNvPr>
            <p:cNvSpPr txBox="1">
              <a:spLocks noChangeArrowheads="1"/>
            </p:cNvSpPr>
            <p:nvPr/>
          </p:nvSpPr>
          <p:spPr bwMode="auto">
            <a:xfrm>
              <a:off x="776" y="3038"/>
              <a:ext cx="327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dist" fontAlgn="base">
                <a:spcBef>
                  <a:spcPct val="20000"/>
                </a:spcBef>
                <a:spcAft>
                  <a:spcPct val="0"/>
                </a:spcAft>
                <a:buClr>
                  <a:srgbClr val="000000"/>
                </a:buClr>
                <a:buSzPct val="80000"/>
              </a:pPr>
              <a:r>
                <a:rPr kumimoji="1" lang="en-US" altLang="zh-CN" sz="1600">
                  <a:solidFill>
                    <a:srgbClr val="000000"/>
                  </a:solidFill>
                  <a:latin typeface="+mn-ea"/>
                </a:rPr>
                <a:t> t</a:t>
              </a:r>
              <a:r>
                <a:rPr kumimoji="1" lang="en-US" altLang="zh-CN" sz="1600" baseline="-25000">
                  <a:solidFill>
                    <a:srgbClr val="000000"/>
                  </a:solidFill>
                  <a:latin typeface="+mn-ea"/>
                </a:rPr>
                <a:t>0</a:t>
              </a:r>
              <a:r>
                <a:rPr kumimoji="1" lang="en-US" altLang="zh-CN" sz="1600">
                  <a:solidFill>
                    <a:srgbClr val="000000"/>
                  </a:solidFill>
                  <a:latin typeface="+mn-ea"/>
                </a:rPr>
                <a:t>                t</a:t>
              </a:r>
              <a:r>
                <a:rPr kumimoji="1" lang="en-US" altLang="zh-CN" sz="1600" baseline="-25000">
                  <a:solidFill>
                    <a:srgbClr val="000000"/>
                  </a:solidFill>
                  <a:latin typeface="+mn-ea"/>
                </a:rPr>
                <a:t>0</a:t>
              </a:r>
              <a:r>
                <a:rPr kumimoji="1" lang="en-US" altLang="zh-CN" sz="1600">
                  <a:solidFill>
                    <a:srgbClr val="000000"/>
                  </a:solidFill>
                  <a:latin typeface="+mn-ea"/>
                </a:rPr>
                <a:t>+t                t</a:t>
              </a:r>
              <a:r>
                <a:rPr kumimoji="1" lang="en-US" altLang="zh-CN" sz="1600" baseline="-25000">
                  <a:solidFill>
                    <a:srgbClr val="000000"/>
                  </a:solidFill>
                  <a:latin typeface="+mn-ea"/>
                </a:rPr>
                <a:t>0</a:t>
              </a:r>
              <a:r>
                <a:rPr kumimoji="1" lang="en-US" altLang="zh-CN" sz="1600">
                  <a:solidFill>
                    <a:srgbClr val="000000"/>
                  </a:solidFill>
                  <a:latin typeface="+mn-ea"/>
                </a:rPr>
                <a:t>+2t              t</a:t>
              </a:r>
              <a:r>
                <a:rPr kumimoji="1" lang="en-US" altLang="zh-CN" sz="1600" baseline="-25000">
                  <a:solidFill>
                    <a:srgbClr val="000000"/>
                  </a:solidFill>
                  <a:latin typeface="+mn-ea"/>
                </a:rPr>
                <a:t>0</a:t>
              </a:r>
              <a:r>
                <a:rPr kumimoji="1" lang="en-US" altLang="zh-CN" sz="1600">
                  <a:solidFill>
                    <a:srgbClr val="000000"/>
                  </a:solidFill>
                  <a:latin typeface="+mn-ea"/>
                </a:rPr>
                <a:t>+3t</a:t>
              </a:r>
            </a:p>
          </p:txBody>
        </p:sp>
        <p:sp>
          <p:nvSpPr>
            <p:cNvPr id="605198" name="Line 14">
              <a:extLst>
                <a:ext uri="{FF2B5EF4-FFF2-40B4-BE49-F238E27FC236}">
                  <a16:creationId xmlns="" xmlns:a16="http://schemas.microsoft.com/office/drawing/2014/main" id="{B51CF7D8-A6FD-47AD-A887-D0FFEEA08A67}"/>
                </a:ext>
              </a:extLst>
            </p:cNvPr>
            <p:cNvSpPr>
              <a:spLocks noChangeShapeType="1"/>
            </p:cNvSpPr>
            <p:nvPr/>
          </p:nvSpPr>
          <p:spPr bwMode="auto">
            <a:xfrm>
              <a:off x="3878" y="2577"/>
              <a:ext cx="0" cy="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199" name="Line 15">
              <a:extLst>
                <a:ext uri="{FF2B5EF4-FFF2-40B4-BE49-F238E27FC236}">
                  <a16:creationId xmlns="" xmlns:a16="http://schemas.microsoft.com/office/drawing/2014/main" id="{75761424-5B1C-454A-BC2C-88708A3BEF6C}"/>
                </a:ext>
              </a:extLst>
            </p:cNvPr>
            <p:cNvSpPr>
              <a:spLocks noChangeShapeType="1"/>
            </p:cNvSpPr>
            <p:nvPr/>
          </p:nvSpPr>
          <p:spPr bwMode="auto">
            <a:xfrm>
              <a:off x="4282" y="3192"/>
              <a:ext cx="539"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200" name="Line 16">
              <a:extLst>
                <a:ext uri="{FF2B5EF4-FFF2-40B4-BE49-F238E27FC236}">
                  <a16:creationId xmlns="" xmlns:a16="http://schemas.microsoft.com/office/drawing/2014/main" id="{01AB0241-2BE3-4A15-87A8-DE1301C1A02C}"/>
                </a:ext>
              </a:extLst>
            </p:cNvPr>
            <p:cNvSpPr>
              <a:spLocks noChangeShapeType="1"/>
            </p:cNvSpPr>
            <p:nvPr/>
          </p:nvSpPr>
          <p:spPr bwMode="auto">
            <a:xfrm>
              <a:off x="911" y="3230"/>
              <a:ext cx="0" cy="2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201" name="Line 17">
              <a:extLst>
                <a:ext uri="{FF2B5EF4-FFF2-40B4-BE49-F238E27FC236}">
                  <a16:creationId xmlns="" xmlns:a16="http://schemas.microsoft.com/office/drawing/2014/main" id="{EC6EA2EB-1F2D-44B0-971F-10F4388F2CEE}"/>
                </a:ext>
              </a:extLst>
            </p:cNvPr>
            <p:cNvSpPr>
              <a:spLocks noChangeShapeType="1"/>
            </p:cNvSpPr>
            <p:nvPr/>
          </p:nvSpPr>
          <p:spPr bwMode="auto">
            <a:xfrm>
              <a:off x="2888" y="3230"/>
              <a:ext cx="0" cy="2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05202" name="Text Box 18">
              <a:extLst>
                <a:ext uri="{FF2B5EF4-FFF2-40B4-BE49-F238E27FC236}">
                  <a16:creationId xmlns="" xmlns:a16="http://schemas.microsoft.com/office/drawing/2014/main" id="{050C606C-A9FD-48CC-BC06-596D88850EC8}"/>
                </a:ext>
              </a:extLst>
            </p:cNvPr>
            <p:cNvSpPr txBox="1">
              <a:spLocks noChangeArrowheads="1"/>
            </p:cNvSpPr>
            <p:nvPr/>
          </p:nvSpPr>
          <p:spPr bwMode="auto">
            <a:xfrm>
              <a:off x="4346" y="2976"/>
              <a:ext cx="475"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20000"/>
                </a:spcBef>
                <a:spcAft>
                  <a:spcPct val="0"/>
                </a:spcAft>
                <a:buClr>
                  <a:srgbClr val="000000"/>
                </a:buClr>
                <a:buSzPct val="80000"/>
              </a:pPr>
              <a:r>
                <a:rPr kumimoji="1" lang="zh-CN" altLang="en-US" sz="1600">
                  <a:solidFill>
                    <a:srgbClr val="000000"/>
                  </a:solidFill>
                  <a:latin typeface="+mn-ea"/>
                </a:rPr>
                <a:t>时间</a:t>
              </a:r>
            </a:p>
          </p:txBody>
        </p:sp>
      </p:grpSp>
      <p:cxnSp>
        <p:nvCxnSpPr>
          <p:cNvPr id="19"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endParaRPr lang="zh-CN" altLang="en-US" sz="3600" b="0" dirty="0"/>
          </a:p>
        </p:txBody>
      </p:sp>
    </p:spTree>
    <p:extLst>
      <p:ext uri="{BB962C8B-B14F-4D97-AF65-F5344CB8AC3E}">
        <p14:creationId xmlns:p14="http://schemas.microsoft.com/office/powerpoint/2010/main" val="54204393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055441" y="1055774"/>
            <a:ext cx="9147424" cy="898441"/>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用集线器组成更大的局域网都在一个碰撞域中</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 </a:t>
            </a:r>
            <a:r>
              <a:rPr lang="zh-CN" altLang="en-US" sz="3600" dirty="0"/>
              <a:t>数据链路层交换</a:t>
            </a:r>
            <a:endParaRPr lang="en-US" altLang="zh-CN" sz="3600" dirty="0">
              <a:latin typeface="+mn-ea"/>
              <a:cs typeface="Times New Roman" panose="02020603050405020304" pitchFamily="18" charset="0"/>
            </a:endParaRPr>
          </a:p>
        </p:txBody>
      </p:sp>
      <p:sp>
        <p:nvSpPr>
          <p:cNvPr id="5" name="AutoShape 42">
            <a:extLst>
              <a:ext uri="{FF2B5EF4-FFF2-40B4-BE49-F238E27FC236}">
                <a16:creationId xmlns:a16="http://schemas.microsoft.com/office/drawing/2014/main" xmlns="" id="{759550E0-C1AC-4768-BF23-887DB4376A0C}"/>
              </a:ext>
            </a:extLst>
          </p:cNvPr>
          <p:cNvSpPr>
            <a:spLocks noChangeArrowheads="1"/>
          </p:cNvSpPr>
          <p:nvPr/>
        </p:nvSpPr>
        <p:spPr bwMode="auto">
          <a:xfrm>
            <a:off x="1573213" y="2681288"/>
            <a:ext cx="8915400" cy="3078162"/>
          </a:xfrm>
          <a:prstGeom prst="roundRect">
            <a:avLst>
              <a:gd name="adj" fmla="val 1666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rgbClr val="0070C0"/>
              </a:solidFill>
              <a:latin typeface="Tahoma" panose="020B0604030504040204" pitchFamily="34" charset="0"/>
              <a:ea typeface="宋体" panose="02010600030101010101" pitchFamily="2" charset="-122"/>
            </a:endParaRPr>
          </a:p>
        </p:txBody>
      </p:sp>
      <p:sp>
        <p:nvSpPr>
          <p:cNvPr id="8" name="Line 43">
            <a:extLst>
              <a:ext uri="{FF2B5EF4-FFF2-40B4-BE49-F238E27FC236}">
                <a16:creationId xmlns:a16="http://schemas.microsoft.com/office/drawing/2014/main" xmlns="" id="{5471104F-2134-42F5-81B1-4879385DB697}"/>
              </a:ext>
            </a:extLst>
          </p:cNvPr>
          <p:cNvSpPr>
            <a:spLocks noChangeShapeType="1"/>
          </p:cNvSpPr>
          <p:nvPr/>
        </p:nvSpPr>
        <p:spPr bwMode="auto">
          <a:xfrm flipH="1">
            <a:off x="3495675" y="3351214"/>
            <a:ext cx="2147888"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sp>
        <p:nvSpPr>
          <p:cNvPr id="9" name="Line 44">
            <a:extLst>
              <a:ext uri="{FF2B5EF4-FFF2-40B4-BE49-F238E27FC236}">
                <a16:creationId xmlns:a16="http://schemas.microsoft.com/office/drawing/2014/main" xmlns="" id="{6911CDB0-5177-45E7-ADC8-F240EF7C5A19}"/>
              </a:ext>
            </a:extLst>
          </p:cNvPr>
          <p:cNvSpPr>
            <a:spLocks noChangeShapeType="1"/>
          </p:cNvSpPr>
          <p:nvPr/>
        </p:nvSpPr>
        <p:spPr bwMode="auto">
          <a:xfrm>
            <a:off x="6330951" y="3359151"/>
            <a:ext cx="2671763"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sp>
        <p:nvSpPr>
          <p:cNvPr id="10" name="Line 45">
            <a:extLst>
              <a:ext uri="{FF2B5EF4-FFF2-40B4-BE49-F238E27FC236}">
                <a16:creationId xmlns:a16="http://schemas.microsoft.com/office/drawing/2014/main" xmlns="" id="{A8D7D2FC-218A-4331-AB21-85A1410F8190}"/>
              </a:ext>
            </a:extLst>
          </p:cNvPr>
          <p:cNvSpPr>
            <a:spLocks noChangeShapeType="1"/>
          </p:cNvSpPr>
          <p:nvPr/>
        </p:nvSpPr>
        <p:spPr bwMode="auto">
          <a:xfrm>
            <a:off x="5978525" y="3406776"/>
            <a:ext cx="209550"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sp>
        <p:nvSpPr>
          <p:cNvPr id="11" name="Text Box 46">
            <a:extLst>
              <a:ext uri="{FF2B5EF4-FFF2-40B4-BE49-F238E27FC236}">
                <a16:creationId xmlns:a16="http://schemas.microsoft.com/office/drawing/2014/main" xmlns="" id="{42F0618D-083D-4AEE-899E-CDB1FA29A0DB}"/>
              </a:ext>
            </a:extLst>
          </p:cNvPr>
          <p:cNvSpPr txBox="1">
            <a:spLocks noChangeArrowheads="1"/>
          </p:cNvSpPr>
          <p:nvPr/>
        </p:nvSpPr>
        <p:spPr bwMode="auto">
          <a:xfrm>
            <a:off x="1991544" y="4076701"/>
            <a:ext cx="9589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0070C0"/>
                </a:solidFill>
                <a:latin typeface="+mn-ea"/>
                <a:ea typeface="+mn-ea"/>
              </a:rPr>
              <a:t>网络</a:t>
            </a:r>
            <a:r>
              <a:rPr kumimoji="1" lang="en-US" altLang="zh-CN" sz="2400" dirty="0">
                <a:solidFill>
                  <a:srgbClr val="0070C0"/>
                </a:solidFill>
                <a:latin typeface="+mn-ea"/>
                <a:ea typeface="+mn-ea"/>
              </a:rPr>
              <a:t>1</a:t>
            </a:r>
            <a:endParaRPr kumimoji="1" lang="zh-CN" altLang="en-US" sz="2400" dirty="0">
              <a:solidFill>
                <a:srgbClr val="0070C0"/>
              </a:solidFill>
              <a:latin typeface="+mn-ea"/>
              <a:ea typeface="+mn-ea"/>
            </a:endParaRPr>
          </a:p>
        </p:txBody>
      </p:sp>
      <p:sp>
        <p:nvSpPr>
          <p:cNvPr id="12" name="Text Box 47">
            <a:extLst>
              <a:ext uri="{FF2B5EF4-FFF2-40B4-BE49-F238E27FC236}">
                <a16:creationId xmlns:a16="http://schemas.microsoft.com/office/drawing/2014/main" xmlns="" id="{F77F0718-FF0A-4BF0-9348-4F40E55A215F}"/>
              </a:ext>
            </a:extLst>
          </p:cNvPr>
          <p:cNvSpPr txBox="1">
            <a:spLocks noChangeArrowheads="1"/>
          </p:cNvSpPr>
          <p:nvPr/>
        </p:nvSpPr>
        <p:spPr bwMode="auto">
          <a:xfrm>
            <a:off x="7536160" y="4058593"/>
            <a:ext cx="9589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0070C0"/>
                </a:solidFill>
                <a:latin typeface="+mn-ea"/>
                <a:ea typeface="+mn-ea"/>
              </a:rPr>
              <a:t>网络</a:t>
            </a:r>
            <a:r>
              <a:rPr kumimoji="1" lang="en-US" altLang="zh-CN" sz="2400" dirty="0">
                <a:solidFill>
                  <a:srgbClr val="0070C0"/>
                </a:solidFill>
                <a:latin typeface="+mn-ea"/>
                <a:ea typeface="+mn-ea"/>
              </a:rPr>
              <a:t>3</a:t>
            </a:r>
            <a:endParaRPr kumimoji="1" lang="zh-CN" altLang="en-US" sz="2400" dirty="0">
              <a:solidFill>
                <a:srgbClr val="0070C0"/>
              </a:solidFill>
              <a:latin typeface="+mn-ea"/>
              <a:ea typeface="+mn-ea"/>
            </a:endParaRPr>
          </a:p>
        </p:txBody>
      </p:sp>
      <p:sp>
        <p:nvSpPr>
          <p:cNvPr id="13" name="Text Box 48">
            <a:extLst>
              <a:ext uri="{FF2B5EF4-FFF2-40B4-BE49-F238E27FC236}">
                <a16:creationId xmlns:a16="http://schemas.microsoft.com/office/drawing/2014/main" xmlns="" id="{E2186D38-A0B9-471C-A07B-1FEEB4649A78}"/>
              </a:ext>
            </a:extLst>
          </p:cNvPr>
          <p:cNvSpPr txBox="1">
            <a:spLocks noChangeArrowheads="1"/>
          </p:cNvSpPr>
          <p:nvPr/>
        </p:nvSpPr>
        <p:spPr bwMode="auto">
          <a:xfrm>
            <a:off x="4727848" y="4068118"/>
            <a:ext cx="9589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0070C0"/>
                </a:solidFill>
                <a:latin typeface="+mn-ea"/>
                <a:ea typeface="+mn-ea"/>
              </a:rPr>
              <a:t>网络</a:t>
            </a:r>
            <a:r>
              <a:rPr kumimoji="1" lang="en-US" altLang="zh-CN" sz="2400" dirty="0">
                <a:solidFill>
                  <a:srgbClr val="0070C0"/>
                </a:solidFill>
                <a:latin typeface="+mn-ea"/>
                <a:ea typeface="+mn-ea"/>
              </a:rPr>
              <a:t>2</a:t>
            </a:r>
            <a:endParaRPr kumimoji="1" lang="zh-CN" altLang="en-US" sz="2400" dirty="0">
              <a:solidFill>
                <a:srgbClr val="0070C0"/>
              </a:solidFill>
              <a:latin typeface="+mn-ea"/>
              <a:ea typeface="+mn-ea"/>
            </a:endParaRPr>
          </a:p>
        </p:txBody>
      </p:sp>
      <p:sp>
        <p:nvSpPr>
          <p:cNvPr id="14" name="Text Box 49">
            <a:extLst>
              <a:ext uri="{FF2B5EF4-FFF2-40B4-BE49-F238E27FC236}">
                <a16:creationId xmlns:a16="http://schemas.microsoft.com/office/drawing/2014/main" xmlns="" id="{B2ADDEAA-5107-4A72-87BD-10EFEDEBD04D}"/>
              </a:ext>
            </a:extLst>
          </p:cNvPr>
          <p:cNvSpPr txBox="1">
            <a:spLocks noChangeArrowheads="1"/>
          </p:cNvSpPr>
          <p:nvPr/>
        </p:nvSpPr>
        <p:spPr bwMode="auto">
          <a:xfrm>
            <a:off x="3728443" y="2854326"/>
            <a:ext cx="173156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0070C0"/>
                </a:solidFill>
                <a:latin typeface="+mn-ea"/>
                <a:ea typeface="+mn-ea"/>
              </a:rPr>
              <a:t>主干集线器</a:t>
            </a:r>
          </a:p>
        </p:txBody>
      </p:sp>
      <p:sp>
        <p:nvSpPr>
          <p:cNvPr id="15" name="Text Box 50">
            <a:extLst>
              <a:ext uri="{FF2B5EF4-FFF2-40B4-BE49-F238E27FC236}">
                <a16:creationId xmlns:a16="http://schemas.microsoft.com/office/drawing/2014/main" xmlns="" id="{BACCA5C4-B281-42B0-97C3-3F8D4BE1D4FE}"/>
              </a:ext>
            </a:extLst>
          </p:cNvPr>
          <p:cNvSpPr txBox="1">
            <a:spLocks noChangeArrowheads="1"/>
          </p:cNvSpPr>
          <p:nvPr/>
        </p:nvSpPr>
        <p:spPr bwMode="auto">
          <a:xfrm>
            <a:off x="4619563" y="2133601"/>
            <a:ext cx="265970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0070C0"/>
                </a:solidFill>
                <a:latin typeface="+mn-ea"/>
                <a:ea typeface="+mn-ea"/>
              </a:rPr>
              <a:t>一个更大的冲突域</a:t>
            </a:r>
          </a:p>
        </p:txBody>
      </p:sp>
      <p:sp>
        <p:nvSpPr>
          <p:cNvPr id="16" name="Line 51">
            <a:extLst>
              <a:ext uri="{FF2B5EF4-FFF2-40B4-BE49-F238E27FC236}">
                <a16:creationId xmlns:a16="http://schemas.microsoft.com/office/drawing/2014/main" xmlns="" id="{63D26D8B-2A1B-4888-93A2-17C21EF9F457}"/>
              </a:ext>
            </a:extLst>
          </p:cNvPr>
          <p:cNvSpPr>
            <a:spLocks noChangeShapeType="1"/>
          </p:cNvSpPr>
          <p:nvPr/>
        </p:nvSpPr>
        <p:spPr bwMode="auto">
          <a:xfrm flipH="1">
            <a:off x="2397126" y="4446589"/>
            <a:ext cx="66516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pic>
        <p:nvPicPr>
          <p:cNvPr id="17" name="Picture 52">
            <a:extLst>
              <a:ext uri="{FF2B5EF4-FFF2-40B4-BE49-F238E27FC236}">
                <a16:creationId xmlns:a16="http://schemas.microsoft.com/office/drawing/2014/main" xmlns="" id="{95993EAE-6653-4F65-A9CC-FEDA727D371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6776"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 name="Line 53">
            <a:extLst>
              <a:ext uri="{FF2B5EF4-FFF2-40B4-BE49-F238E27FC236}">
                <a16:creationId xmlns:a16="http://schemas.microsoft.com/office/drawing/2014/main" xmlns="" id="{6357965A-525E-496A-9781-89A00A12D2A8}"/>
              </a:ext>
            </a:extLst>
          </p:cNvPr>
          <p:cNvSpPr>
            <a:spLocks noChangeShapeType="1"/>
          </p:cNvSpPr>
          <p:nvPr/>
        </p:nvSpPr>
        <p:spPr bwMode="auto">
          <a:xfrm>
            <a:off x="3436939" y="4575176"/>
            <a:ext cx="185737"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sp>
        <p:nvSpPr>
          <p:cNvPr id="19" name="Line 54">
            <a:extLst>
              <a:ext uri="{FF2B5EF4-FFF2-40B4-BE49-F238E27FC236}">
                <a16:creationId xmlns:a16="http://schemas.microsoft.com/office/drawing/2014/main" xmlns="" id="{A9A1E5E7-B3BF-4CE4-97ED-AB88774BCBE2}"/>
              </a:ext>
            </a:extLst>
          </p:cNvPr>
          <p:cNvSpPr>
            <a:spLocks noChangeShapeType="1"/>
          </p:cNvSpPr>
          <p:nvPr/>
        </p:nvSpPr>
        <p:spPr bwMode="auto">
          <a:xfrm>
            <a:off x="3622675" y="4552951"/>
            <a:ext cx="655638"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sp>
        <p:nvSpPr>
          <p:cNvPr id="20" name="Line 55">
            <a:extLst>
              <a:ext uri="{FF2B5EF4-FFF2-40B4-BE49-F238E27FC236}">
                <a16:creationId xmlns:a16="http://schemas.microsoft.com/office/drawing/2014/main" xmlns="" id="{347B275D-0423-41B6-B806-6FAD3382E555}"/>
              </a:ext>
            </a:extLst>
          </p:cNvPr>
          <p:cNvSpPr>
            <a:spLocks noChangeShapeType="1"/>
          </p:cNvSpPr>
          <p:nvPr/>
        </p:nvSpPr>
        <p:spPr bwMode="auto">
          <a:xfrm flipH="1">
            <a:off x="3016250" y="4457700"/>
            <a:ext cx="179388"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pic>
        <p:nvPicPr>
          <p:cNvPr id="21" name="Picture 56">
            <a:extLst>
              <a:ext uri="{FF2B5EF4-FFF2-40B4-BE49-F238E27FC236}">
                <a16:creationId xmlns:a16="http://schemas.microsoft.com/office/drawing/2014/main" xmlns="" id="{900D592A-AB1F-4D7D-A795-2337727980E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2251"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2" name="Picture 57">
            <a:extLst>
              <a:ext uri="{FF2B5EF4-FFF2-40B4-BE49-F238E27FC236}">
                <a16:creationId xmlns:a16="http://schemas.microsoft.com/office/drawing/2014/main" xmlns="" id="{82961DC2-3F79-429C-BB6D-08B74B4DE24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7726"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58">
            <a:extLst>
              <a:ext uri="{FF2B5EF4-FFF2-40B4-BE49-F238E27FC236}">
                <a16:creationId xmlns:a16="http://schemas.microsoft.com/office/drawing/2014/main" xmlns="" id="{198BEE0C-F337-4E2A-BDBC-433D891FE74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201"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4" name="Picture 59">
            <a:extLst>
              <a:ext uri="{FF2B5EF4-FFF2-40B4-BE49-F238E27FC236}">
                <a16:creationId xmlns:a16="http://schemas.microsoft.com/office/drawing/2014/main" xmlns="" id="{BCF94F8B-292C-4426-B65F-33A407EC55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2814639" y="4114800"/>
            <a:ext cx="1150937"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Line 60">
            <a:extLst>
              <a:ext uri="{FF2B5EF4-FFF2-40B4-BE49-F238E27FC236}">
                <a16:creationId xmlns:a16="http://schemas.microsoft.com/office/drawing/2014/main" xmlns="" id="{2953D383-E07C-4974-858F-8B4FB965CDBB}"/>
              </a:ext>
            </a:extLst>
          </p:cNvPr>
          <p:cNvSpPr>
            <a:spLocks noChangeShapeType="1"/>
          </p:cNvSpPr>
          <p:nvPr/>
        </p:nvSpPr>
        <p:spPr bwMode="auto">
          <a:xfrm flipH="1">
            <a:off x="5213351" y="4446589"/>
            <a:ext cx="66516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pic>
        <p:nvPicPr>
          <p:cNvPr id="26" name="Picture 61">
            <a:extLst>
              <a:ext uri="{FF2B5EF4-FFF2-40B4-BE49-F238E27FC236}">
                <a16:creationId xmlns:a16="http://schemas.microsoft.com/office/drawing/2014/main" xmlns="" id="{7F00D45B-D7A9-4B0F-A4AB-E7E8A1A91D3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1"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7" name="Line 62">
            <a:extLst>
              <a:ext uri="{FF2B5EF4-FFF2-40B4-BE49-F238E27FC236}">
                <a16:creationId xmlns:a16="http://schemas.microsoft.com/office/drawing/2014/main" xmlns="" id="{997C8729-9702-4B44-BC28-BF4A8591162B}"/>
              </a:ext>
            </a:extLst>
          </p:cNvPr>
          <p:cNvSpPr>
            <a:spLocks noChangeShapeType="1"/>
          </p:cNvSpPr>
          <p:nvPr/>
        </p:nvSpPr>
        <p:spPr bwMode="auto">
          <a:xfrm>
            <a:off x="6253164" y="4575176"/>
            <a:ext cx="185737"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sp>
        <p:nvSpPr>
          <p:cNvPr id="28" name="Line 63">
            <a:extLst>
              <a:ext uri="{FF2B5EF4-FFF2-40B4-BE49-F238E27FC236}">
                <a16:creationId xmlns:a16="http://schemas.microsoft.com/office/drawing/2014/main" xmlns="" id="{9C9E0864-8976-46C2-BE5E-9F54EBDB3C2C}"/>
              </a:ext>
            </a:extLst>
          </p:cNvPr>
          <p:cNvSpPr>
            <a:spLocks noChangeShapeType="1"/>
          </p:cNvSpPr>
          <p:nvPr/>
        </p:nvSpPr>
        <p:spPr bwMode="auto">
          <a:xfrm>
            <a:off x="6438900" y="4552951"/>
            <a:ext cx="654050"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sp>
        <p:nvSpPr>
          <p:cNvPr id="29" name="Line 64">
            <a:extLst>
              <a:ext uri="{FF2B5EF4-FFF2-40B4-BE49-F238E27FC236}">
                <a16:creationId xmlns:a16="http://schemas.microsoft.com/office/drawing/2014/main" xmlns="" id="{272C5018-9280-4919-99E1-CED5EA61CC00}"/>
              </a:ext>
            </a:extLst>
          </p:cNvPr>
          <p:cNvSpPr>
            <a:spLocks noChangeShapeType="1"/>
          </p:cNvSpPr>
          <p:nvPr/>
        </p:nvSpPr>
        <p:spPr bwMode="auto">
          <a:xfrm flipH="1">
            <a:off x="5832475" y="4457700"/>
            <a:ext cx="179388"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pic>
        <p:nvPicPr>
          <p:cNvPr id="30" name="Picture 65">
            <a:extLst>
              <a:ext uri="{FF2B5EF4-FFF2-40B4-BE49-F238E27FC236}">
                <a16:creationId xmlns:a16="http://schemas.microsoft.com/office/drawing/2014/main" xmlns="" id="{3EDECC2F-7A33-4924-B86B-36C3060B517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8476"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 name="Picture 66">
            <a:extLst>
              <a:ext uri="{FF2B5EF4-FFF2-40B4-BE49-F238E27FC236}">
                <a16:creationId xmlns:a16="http://schemas.microsoft.com/office/drawing/2014/main" xmlns="" id="{C760319E-3F7F-4474-9B55-FD2E4F2B8DB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3951"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 name="Picture 67">
            <a:extLst>
              <a:ext uri="{FF2B5EF4-FFF2-40B4-BE49-F238E27FC236}">
                <a16:creationId xmlns:a16="http://schemas.microsoft.com/office/drawing/2014/main" xmlns="" id="{7F229DAB-6126-4D4B-8AD8-AB2943A5680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9426"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3" name="Picture 68">
            <a:extLst>
              <a:ext uri="{FF2B5EF4-FFF2-40B4-BE49-F238E27FC236}">
                <a16:creationId xmlns:a16="http://schemas.microsoft.com/office/drawing/2014/main" xmlns="" id="{42648A83-C40D-4B57-8B0F-05C6B6E626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630863" y="4114800"/>
            <a:ext cx="11493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Line 69">
            <a:extLst>
              <a:ext uri="{FF2B5EF4-FFF2-40B4-BE49-F238E27FC236}">
                <a16:creationId xmlns:a16="http://schemas.microsoft.com/office/drawing/2014/main" xmlns="" id="{23FDDA0A-B0B1-482A-9227-026F0198988F}"/>
              </a:ext>
            </a:extLst>
          </p:cNvPr>
          <p:cNvSpPr>
            <a:spLocks noChangeShapeType="1"/>
          </p:cNvSpPr>
          <p:nvPr/>
        </p:nvSpPr>
        <p:spPr bwMode="auto">
          <a:xfrm flipH="1">
            <a:off x="8031163" y="4446589"/>
            <a:ext cx="66516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pic>
        <p:nvPicPr>
          <p:cNvPr id="35" name="Picture 70">
            <a:extLst>
              <a:ext uri="{FF2B5EF4-FFF2-40B4-BE49-F238E27FC236}">
                <a16:creationId xmlns:a16="http://schemas.microsoft.com/office/drawing/2014/main" xmlns="" id="{8E370469-542D-4A01-97C6-FACEA7CE754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0814"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 name="Line 71">
            <a:extLst>
              <a:ext uri="{FF2B5EF4-FFF2-40B4-BE49-F238E27FC236}">
                <a16:creationId xmlns:a16="http://schemas.microsoft.com/office/drawing/2014/main" xmlns="" id="{3B3D4DE3-10FC-4311-8B61-3A84BDBC3E33}"/>
              </a:ext>
            </a:extLst>
          </p:cNvPr>
          <p:cNvSpPr>
            <a:spLocks noChangeShapeType="1"/>
          </p:cNvSpPr>
          <p:nvPr/>
        </p:nvSpPr>
        <p:spPr bwMode="auto">
          <a:xfrm>
            <a:off x="9070975" y="4575176"/>
            <a:ext cx="185738"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sp>
        <p:nvSpPr>
          <p:cNvPr id="37" name="Line 72">
            <a:extLst>
              <a:ext uri="{FF2B5EF4-FFF2-40B4-BE49-F238E27FC236}">
                <a16:creationId xmlns:a16="http://schemas.microsoft.com/office/drawing/2014/main" xmlns="" id="{4124B035-5EB1-4F90-921A-A38DE5FB6F26}"/>
              </a:ext>
            </a:extLst>
          </p:cNvPr>
          <p:cNvSpPr>
            <a:spLocks noChangeShapeType="1"/>
          </p:cNvSpPr>
          <p:nvPr/>
        </p:nvSpPr>
        <p:spPr bwMode="auto">
          <a:xfrm>
            <a:off x="9256714" y="4552951"/>
            <a:ext cx="655637"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sp>
        <p:nvSpPr>
          <p:cNvPr id="38" name="Line 73">
            <a:extLst>
              <a:ext uri="{FF2B5EF4-FFF2-40B4-BE49-F238E27FC236}">
                <a16:creationId xmlns:a16="http://schemas.microsoft.com/office/drawing/2014/main" xmlns="" id="{00AA7444-1585-47A0-A140-00C0EDDD6E4E}"/>
              </a:ext>
            </a:extLst>
          </p:cNvPr>
          <p:cNvSpPr>
            <a:spLocks noChangeShapeType="1"/>
          </p:cNvSpPr>
          <p:nvPr/>
        </p:nvSpPr>
        <p:spPr bwMode="auto">
          <a:xfrm flipH="1">
            <a:off x="8650289" y="4457700"/>
            <a:ext cx="17938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latin typeface="+mn-ea"/>
            </a:endParaRPr>
          </a:p>
        </p:txBody>
      </p:sp>
      <p:pic>
        <p:nvPicPr>
          <p:cNvPr id="39" name="Picture 74">
            <a:extLst>
              <a:ext uri="{FF2B5EF4-FFF2-40B4-BE49-F238E27FC236}">
                <a16:creationId xmlns:a16="http://schemas.microsoft.com/office/drawing/2014/main" xmlns="" id="{29457B84-7896-4516-897B-61EED995975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6289"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0" name="Picture 75">
            <a:extLst>
              <a:ext uri="{FF2B5EF4-FFF2-40B4-BE49-F238E27FC236}">
                <a16:creationId xmlns:a16="http://schemas.microsoft.com/office/drawing/2014/main" xmlns="" id="{C33C0AC1-66AF-4952-8614-11E4412EB06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1764"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1" name="Picture 76">
            <a:extLst>
              <a:ext uri="{FF2B5EF4-FFF2-40B4-BE49-F238E27FC236}">
                <a16:creationId xmlns:a16="http://schemas.microsoft.com/office/drawing/2014/main" xmlns="" id="{FA8B4B29-C3AB-4CCA-9447-3ADF64F6760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7239" y="4953000"/>
            <a:ext cx="4984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2" name="Picture 77">
            <a:extLst>
              <a:ext uri="{FF2B5EF4-FFF2-40B4-BE49-F238E27FC236}">
                <a16:creationId xmlns:a16="http://schemas.microsoft.com/office/drawing/2014/main" xmlns="" id="{E5F519D6-9960-42DE-BABF-ECE9309C82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8448675" y="4114800"/>
            <a:ext cx="115093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78">
            <a:extLst>
              <a:ext uri="{FF2B5EF4-FFF2-40B4-BE49-F238E27FC236}">
                <a16:creationId xmlns:a16="http://schemas.microsoft.com/office/drawing/2014/main" xmlns="" id="{1235948A-430E-4B4F-86AE-E8913001D7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291139" y="2840039"/>
            <a:ext cx="1538287"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 Box 79">
            <a:extLst>
              <a:ext uri="{FF2B5EF4-FFF2-40B4-BE49-F238E27FC236}">
                <a16:creationId xmlns:a16="http://schemas.microsoft.com/office/drawing/2014/main" xmlns="" id="{B6FCDF5D-5D70-4CEE-9BE2-FAF31F9F1F48}"/>
              </a:ext>
            </a:extLst>
          </p:cNvPr>
          <p:cNvSpPr txBox="1">
            <a:spLocks noChangeArrowheads="1"/>
          </p:cNvSpPr>
          <p:nvPr/>
        </p:nvSpPr>
        <p:spPr bwMode="auto">
          <a:xfrm>
            <a:off x="8811396" y="2847976"/>
            <a:ext cx="1112804" cy="535531"/>
          </a:xfrm>
          <a:prstGeom prst="rect">
            <a:avLst/>
          </a:prstGeom>
          <a:no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0070C0"/>
                </a:solidFill>
                <a:latin typeface="+mn-ea"/>
                <a:ea typeface="+mn-ea"/>
              </a:rPr>
              <a:t>冲突域</a:t>
            </a:r>
          </a:p>
        </p:txBody>
      </p:sp>
      <p:cxnSp>
        <p:nvCxnSpPr>
          <p:cNvPr id="4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7544962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2026445" y="1055774"/>
            <a:ext cx="8176419" cy="5571409"/>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用网桥使各网段成为隔离开的冲突域 </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 </a:t>
            </a:r>
            <a:r>
              <a:rPr lang="zh-CN" altLang="en-US" sz="3600" dirty="0"/>
              <a:t>数据链路层交换</a:t>
            </a:r>
            <a:endParaRPr lang="en-US" altLang="zh-CN" sz="3600" dirty="0">
              <a:latin typeface="+mn-ea"/>
              <a:cs typeface="Times New Roman" panose="02020603050405020304" pitchFamily="18" charset="0"/>
            </a:endParaRPr>
          </a:p>
        </p:txBody>
      </p:sp>
      <p:sp>
        <p:nvSpPr>
          <p:cNvPr id="45" name="Oval 30">
            <a:extLst>
              <a:ext uri="{FF2B5EF4-FFF2-40B4-BE49-F238E27FC236}">
                <a16:creationId xmlns:a16="http://schemas.microsoft.com/office/drawing/2014/main" xmlns="" id="{00332040-8F4A-4B79-8C13-9476C981CEAA}"/>
              </a:ext>
            </a:extLst>
          </p:cNvPr>
          <p:cNvSpPr>
            <a:spLocks noChangeArrowheads="1"/>
          </p:cNvSpPr>
          <p:nvPr/>
        </p:nvSpPr>
        <p:spPr bwMode="auto">
          <a:xfrm>
            <a:off x="7850189" y="2636839"/>
            <a:ext cx="2720975" cy="2447925"/>
          </a:xfrm>
          <a:prstGeom prst="ellipse">
            <a:avLst/>
          </a:prstGeom>
          <a:solidFill>
            <a:srgbClr val="CCECFF"/>
          </a:solidFill>
          <a:ln>
            <a:noFill/>
          </a:ln>
          <a:effectLst/>
          <a:extLst>
            <a:ext uri="{91240B29-F687-4F45-9708-019B960494DF}">
              <a14:hiddenLine xmlns:a14="http://schemas.microsoft.com/office/drawing/2010/main" w="9525">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rgbClr val="0070C0"/>
              </a:solidFill>
              <a:latin typeface="Tahoma" panose="020B0604030504040204" pitchFamily="34" charset="0"/>
              <a:ea typeface="宋体" panose="02010600030101010101" pitchFamily="2" charset="-122"/>
            </a:endParaRPr>
          </a:p>
        </p:txBody>
      </p:sp>
      <p:sp>
        <p:nvSpPr>
          <p:cNvPr id="46" name="Oval 29">
            <a:extLst>
              <a:ext uri="{FF2B5EF4-FFF2-40B4-BE49-F238E27FC236}">
                <a16:creationId xmlns:a16="http://schemas.microsoft.com/office/drawing/2014/main" xmlns="" id="{F874131A-3576-49F6-A82B-B59ECDC094C8}"/>
              </a:ext>
            </a:extLst>
          </p:cNvPr>
          <p:cNvSpPr>
            <a:spLocks noChangeArrowheads="1"/>
          </p:cNvSpPr>
          <p:nvPr/>
        </p:nvSpPr>
        <p:spPr bwMode="auto">
          <a:xfrm>
            <a:off x="4702176" y="2636839"/>
            <a:ext cx="2722563" cy="2447925"/>
          </a:xfrm>
          <a:prstGeom prst="ellipse">
            <a:avLst/>
          </a:prstGeom>
          <a:solidFill>
            <a:srgbClr val="99FF99"/>
          </a:solidFill>
          <a:ln>
            <a:noFill/>
          </a:ln>
          <a:effectLst/>
          <a:extLst>
            <a:ext uri="{91240B29-F687-4F45-9708-019B960494DF}">
              <a14:hiddenLine xmlns:a14="http://schemas.microsoft.com/office/drawing/2010/main" w="9525">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rgbClr val="0070C0"/>
              </a:solidFill>
              <a:latin typeface="Tahoma" panose="020B0604030504040204" pitchFamily="34" charset="0"/>
              <a:ea typeface="宋体" panose="02010600030101010101" pitchFamily="2" charset="-122"/>
            </a:endParaRPr>
          </a:p>
        </p:txBody>
      </p:sp>
      <p:sp>
        <p:nvSpPr>
          <p:cNvPr id="47" name="Oval 31">
            <a:extLst>
              <a:ext uri="{FF2B5EF4-FFF2-40B4-BE49-F238E27FC236}">
                <a16:creationId xmlns:a16="http://schemas.microsoft.com/office/drawing/2014/main" xmlns="" id="{2759A294-863A-4B72-A676-15C06CC0D765}"/>
              </a:ext>
            </a:extLst>
          </p:cNvPr>
          <p:cNvSpPr>
            <a:spLocks noChangeArrowheads="1"/>
          </p:cNvSpPr>
          <p:nvPr/>
        </p:nvSpPr>
        <p:spPr bwMode="auto">
          <a:xfrm>
            <a:off x="1639889" y="2636839"/>
            <a:ext cx="2720975" cy="2447925"/>
          </a:xfrm>
          <a:prstGeom prst="ellipse">
            <a:avLst/>
          </a:prstGeom>
          <a:solidFill>
            <a:srgbClr val="FFCC99"/>
          </a:solidFill>
          <a:ln>
            <a:noFill/>
          </a:ln>
          <a:effectLst/>
          <a:extLst>
            <a:ext uri="{91240B29-F687-4F45-9708-019B960494DF}">
              <a14:hiddenLine xmlns:a14="http://schemas.microsoft.com/office/drawing/2010/main" w="9525">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rgbClr val="0070C0"/>
              </a:solidFill>
              <a:latin typeface="Tahoma" panose="020B0604030504040204" pitchFamily="34" charset="0"/>
              <a:ea typeface="宋体" panose="02010600030101010101" pitchFamily="2" charset="-122"/>
            </a:endParaRPr>
          </a:p>
        </p:txBody>
      </p:sp>
      <p:sp>
        <p:nvSpPr>
          <p:cNvPr id="48" name="Line 5">
            <a:extLst>
              <a:ext uri="{FF2B5EF4-FFF2-40B4-BE49-F238E27FC236}">
                <a16:creationId xmlns:a16="http://schemas.microsoft.com/office/drawing/2014/main" xmlns="" id="{8EDD6F1A-7AE0-402C-8C37-FF8D0CF3051A}"/>
              </a:ext>
            </a:extLst>
          </p:cNvPr>
          <p:cNvSpPr>
            <a:spLocks noChangeShapeType="1"/>
          </p:cNvSpPr>
          <p:nvPr/>
        </p:nvSpPr>
        <p:spPr bwMode="auto">
          <a:xfrm>
            <a:off x="9817100" y="3446464"/>
            <a:ext cx="0" cy="63658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49" name="Line 6">
            <a:extLst>
              <a:ext uri="{FF2B5EF4-FFF2-40B4-BE49-F238E27FC236}">
                <a16:creationId xmlns:a16="http://schemas.microsoft.com/office/drawing/2014/main" xmlns="" id="{17B19660-85C1-4F92-9C2D-E893DCE7B60F}"/>
              </a:ext>
            </a:extLst>
          </p:cNvPr>
          <p:cNvSpPr>
            <a:spLocks noChangeShapeType="1"/>
          </p:cNvSpPr>
          <p:nvPr/>
        </p:nvSpPr>
        <p:spPr bwMode="auto">
          <a:xfrm flipV="1">
            <a:off x="8075614" y="3455988"/>
            <a:ext cx="2003425" cy="476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50" name="Rectangle 7">
            <a:extLst>
              <a:ext uri="{FF2B5EF4-FFF2-40B4-BE49-F238E27FC236}">
                <a16:creationId xmlns:a16="http://schemas.microsoft.com/office/drawing/2014/main" xmlns="" id="{8929D055-DA90-48E2-95E8-E23AC1A7FB0C}"/>
              </a:ext>
            </a:extLst>
          </p:cNvPr>
          <p:cNvSpPr>
            <a:spLocks noChangeArrowheads="1"/>
          </p:cNvSpPr>
          <p:nvPr/>
        </p:nvSpPr>
        <p:spPr bwMode="auto">
          <a:xfrm>
            <a:off x="10033000" y="3370263"/>
            <a:ext cx="114300" cy="133350"/>
          </a:xfrm>
          <a:prstGeom prst="rect">
            <a:avLst/>
          </a:prstGeom>
          <a:solidFill>
            <a:schemeClr val="tx1"/>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rgbClr val="0070C0"/>
              </a:solidFill>
              <a:latin typeface="Tahoma" panose="020B0604030504040204" pitchFamily="34" charset="0"/>
              <a:ea typeface="宋体" panose="02010600030101010101" pitchFamily="2" charset="-122"/>
            </a:endParaRPr>
          </a:p>
        </p:txBody>
      </p:sp>
      <p:sp>
        <p:nvSpPr>
          <p:cNvPr id="51" name="Line 8">
            <a:extLst>
              <a:ext uri="{FF2B5EF4-FFF2-40B4-BE49-F238E27FC236}">
                <a16:creationId xmlns:a16="http://schemas.microsoft.com/office/drawing/2014/main" xmlns="" id="{1D1BD3FF-CA15-464D-804B-FE4950F094B8}"/>
              </a:ext>
            </a:extLst>
          </p:cNvPr>
          <p:cNvSpPr>
            <a:spLocks noChangeShapeType="1"/>
          </p:cNvSpPr>
          <p:nvPr/>
        </p:nvSpPr>
        <p:spPr bwMode="auto">
          <a:xfrm>
            <a:off x="8486775" y="3460750"/>
            <a:ext cx="0" cy="6096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pic>
        <p:nvPicPr>
          <p:cNvPr id="52" name="Picture 9">
            <a:extLst>
              <a:ext uri="{FF2B5EF4-FFF2-40B4-BE49-F238E27FC236}">
                <a16:creationId xmlns:a16="http://schemas.microsoft.com/office/drawing/2014/main" xmlns="" id="{5108460B-CA14-4665-A9DD-0F78DF167FD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2139" y="4037013"/>
            <a:ext cx="55403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10">
            <a:extLst>
              <a:ext uri="{FF2B5EF4-FFF2-40B4-BE49-F238E27FC236}">
                <a16:creationId xmlns:a16="http://schemas.microsoft.com/office/drawing/2014/main" xmlns="" id="{16BD8554-6E0D-4554-A4B5-383E01059D7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7064" y="4033838"/>
            <a:ext cx="555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Line 11">
            <a:extLst>
              <a:ext uri="{FF2B5EF4-FFF2-40B4-BE49-F238E27FC236}">
                <a16:creationId xmlns:a16="http://schemas.microsoft.com/office/drawing/2014/main" xmlns="" id="{B9D1E88A-CC88-40A9-B8B7-AFAD73F0C5B2}"/>
              </a:ext>
            </a:extLst>
          </p:cNvPr>
          <p:cNvSpPr>
            <a:spLocks noChangeShapeType="1"/>
          </p:cNvSpPr>
          <p:nvPr/>
        </p:nvSpPr>
        <p:spPr bwMode="auto">
          <a:xfrm>
            <a:off x="6754813" y="3429000"/>
            <a:ext cx="0" cy="63658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55" name="Line 12">
            <a:extLst>
              <a:ext uri="{FF2B5EF4-FFF2-40B4-BE49-F238E27FC236}">
                <a16:creationId xmlns:a16="http://schemas.microsoft.com/office/drawing/2014/main" xmlns="" id="{B357F7BA-51CB-48FB-BEAC-804DF9F202D1}"/>
              </a:ext>
            </a:extLst>
          </p:cNvPr>
          <p:cNvSpPr>
            <a:spLocks noChangeShapeType="1"/>
          </p:cNvSpPr>
          <p:nvPr/>
        </p:nvSpPr>
        <p:spPr bwMode="auto">
          <a:xfrm flipV="1">
            <a:off x="5011738" y="3438526"/>
            <a:ext cx="2005012" cy="317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56" name="Line 13">
            <a:extLst>
              <a:ext uri="{FF2B5EF4-FFF2-40B4-BE49-F238E27FC236}">
                <a16:creationId xmlns:a16="http://schemas.microsoft.com/office/drawing/2014/main" xmlns="" id="{652386FE-8C3C-454D-966B-8048FE2698DA}"/>
              </a:ext>
            </a:extLst>
          </p:cNvPr>
          <p:cNvSpPr>
            <a:spLocks noChangeShapeType="1"/>
          </p:cNvSpPr>
          <p:nvPr/>
        </p:nvSpPr>
        <p:spPr bwMode="auto">
          <a:xfrm>
            <a:off x="5424488" y="3441700"/>
            <a:ext cx="0" cy="6096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pic>
        <p:nvPicPr>
          <p:cNvPr id="57" name="Picture 14">
            <a:extLst>
              <a:ext uri="{FF2B5EF4-FFF2-40B4-BE49-F238E27FC236}">
                <a16:creationId xmlns:a16="http://schemas.microsoft.com/office/drawing/2014/main" xmlns="" id="{681C29E9-B2E1-419F-BBD7-24DDAA81A7F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264" y="4017963"/>
            <a:ext cx="555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15">
            <a:extLst>
              <a:ext uri="{FF2B5EF4-FFF2-40B4-BE49-F238E27FC236}">
                <a16:creationId xmlns:a16="http://schemas.microsoft.com/office/drawing/2014/main" xmlns="" id="{9A36416B-6B92-43C7-85EA-5878F1F5689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4775" y="4016375"/>
            <a:ext cx="554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Line 16">
            <a:extLst>
              <a:ext uri="{FF2B5EF4-FFF2-40B4-BE49-F238E27FC236}">
                <a16:creationId xmlns:a16="http://schemas.microsoft.com/office/drawing/2014/main" xmlns="" id="{F670631D-C91E-4244-BF65-898DB9F31DCB}"/>
              </a:ext>
            </a:extLst>
          </p:cNvPr>
          <p:cNvSpPr>
            <a:spLocks noChangeShapeType="1"/>
          </p:cNvSpPr>
          <p:nvPr/>
        </p:nvSpPr>
        <p:spPr bwMode="auto">
          <a:xfrm>
            <a:off x="3659188" y="3451225"/>
            <a:ext cx="0" cy="6350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60" name="Rectangle 17">
            <a:extLst>
              <a:ext uri="{FF2B5EF4-FFF2-40B4-BE49-F238E27FC236}">
                <a16:creationId xmlns:a16="http://schemas.microsoft.com/office/drawing/2014/main" xmlns="" id="{8742C662-CD5B-4F44-9C23-584E65C04748}"/>
              </a:ext>
            </a:extLst>
          </p:cNvPr>
          <p:cNvSpPr>
            <a:spLocks noChangeArrowheads="1"/>
          </p:cNvSpPr>
          <p:nvPr/>
        </p:nvSpPr>
        <p:spPr bwMode="auto">
          <a:xfrm>
            <a:off x="1866900" y="3395664"/>
            <a:ext cx="114300" cy="130175"/>
          </a:xfrm>
          <a:prstGeom prst="rect">
            <a:avLst/>
          </a:prstGeom>
          <a:solidFill>
            <a:schemeClr val="tx1"/>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rgbClr val="0070C0"/>
              </a:solidFill>
              <a:latin typeface="Tahoma" panose="020B0604030504040204" pitchFamily="34" charset="0"/>
              <a:ea typeface="宋体" panose="02010600030101010101" pitchFamily="2" charset="-122"/>
            </a:endParaRPr>
          </a:p>
        </p:txBody>
      </p:sp>
      <p:sp>
        <p:nvSpPr>
          <p:cNvPr id="61" name="Line 18">
            <a:extLst>
              <a:ext uri="{FF2B5EF4-FFF2-40B4-BE49-F238E27FC236}">
                <a16:creationId xmlns:a16="http://schemas.microsoft.com/office/drawing/2014/main" xmlns="" id="{17147C49-E76F-40D2-AB6D-A4E2635937C6}"/>
              </a:ext>
            </a:extLst>
          </p:cNvPr>
          <p:cNvSpPr>
            <a:spLocks noChangeShapeType="1"/>
          </p:cNvSpPr>
          <p:nvPr/>
        </p:nvSpPr>
        <p:spPr bwMode="auto">
          <a:xfrm flipV="1">
            <a:off x="1917700" y="3460750"/>
            <a:ext cx="2006600" cy="158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62" name="Line 19">
            <a:extLst>
              <a:ext uri="{FF2B5EF4-FFF2-40B4-BE49-F238E27FC236}">
                <a16:creationId xmlns:a16="http://schemas.microsoft.com/office/drawing/2014/main" xmlns="" id="{82D9621B-D838-46E9-8FFD-46973D0D9C30}"/>
              </a:ext>
            </a:extLst>
          </p:cNvPr>
          <p:cNvSpPr>
            <a:spLocks noChangeShapeType="1"/>
          </p:cNvSpPr>
          <p:nvPr/>
        </p:nvSpPr>
        <p:spPr bwMode="auto">
          <a:xfrm>
            <a:off x="2330450" y="3462339"/>
            <a:ext cx="0" cy="61277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pic>
        <p:nvPicPr>
          <p:cNvPr id="63" name="Picture 20">
            <a:extLst>
              <a:ext uri="{FF2B5EF4-FFF2-40B4-BE49-F238E27FC236}">
                <a16:creationId xmlns:a16="http://schemas.microsoft.com/office/drawing/2014/main" xmlns="" id="{1163B49A-240E-4D1E-AFFB-AA19A305D38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5814" y="4038600"/>
            <a:ext cx="554037"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1">
            <a:extLst>
              <a:ext uri="{FF2B5EF4-FFF2-40B4-BE49-F238E27FC236}">
                <a16:creationId xmlns:a16="http://schemas.microsoft.com/office/drawing/2014/main" xmlns="" id="{44BADBD7-9ADD-40CD-A1D3-60EF8310E51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2325" y="4037014"/>
            <a:ext cx="55245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3">
            <a:extLst>
              <a:ext uri="{FF2B5EF4-FFF2-40B4-BE49-F238E27FC236}">
                <a16:creationId xmlns:a16="http://schemas.microsoft.com/office/drawing/2014/main" xmlns="" id="{8556047D-C386-4760-A1D8-3D45F6EC16E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5726" y="2943226"/>
            <a:ext cx="119062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 name="Picture 24">
            <a:extLst>
              <a:ext uri="{FF2B5EF4-FFF2-40B4-BE49-F238E27FC236}">
                <a16:creationId xmlns:a16="http://schemas.microsoft.com/office/drawing/2014/main" xmlns="" id="{30E6953E-2F15-44B1-85CE-693E56567D2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01" y="2943226"/>
            <a:ext cx="119062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7" name="Rectangle 25">
            <a:extLst>
              <a:ext uri="{FF2B5EF4-FFF2-40B4-BE49-F238E27FC236}">
                <a16:creationId xmlns:a16="http://schemas.microsoft.com/office/drawing/2014/main" xmlns="" id="{A9E025D2-B457-4C79-8454-E6101DAAFAAB}"/>
              </a:ext>
            </a:extLst>
          </p:cNvPr>
          <p:cNvSpPr>
            <a:spLocks noChangeArrowheads="1"/>
          </p:cNvSpPr>
          <p:nvPr/>
        </p:nvSpPr>
        <p:spPr bwMode="auto">
          <a:xfrm>
            <a:off x="4006835" y="2781300"/>
            <a:ext cx="1001878"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a:solidFill>
                  <a:srgbClr val="0070C0"/>
                </a:solidFill>
              </a:rPr>
              <a:t>网桥</a:t>
            </a:r>
            <a:r>
              <a:rPr kumimoji="1" lang="zh-CN" altLang="en-US" sz="800">
                <a:solidFill>
                  <a:srgbClr val="0070C0"/>
                </a:solidFill>
              </a:rPr>
              <a:t> </a:t>
            </a:r>
            <a:r>
              <a:rPr kumimoji="1" lang="en-US" altLang="zh-CN" sz="2400">
                <a:solidFill>
                  <a:srgbClr val="0070C0"/>
                </a:solidFill>
              </a:rPr>
              <a:t>1</a:t>
            </a:r>
            <a:endParaRPr kumimoji="1" lang="en-US" altLang="zh-CN" sz="2400" baseline="-25000">
              <a:solidFill>
                <a:srgbClr val="0070C0"/>
              </a:solidFill>
            </a:endParaRPr>
          </a:p>
        </p:txBody>
      </p:sp>
      <p:sp>
        <p:nvSpPr>
          <p:cNvPr id="68" name="Line 26">
            <a:extLst>
              <a:ext uri="{FF2B5EF4-FFF2-40B4-BE49-F238E27FC236}">
                <a16:creationId xmlns:a16="http://schemas.microsoft.com/office/drawing/2014/main" xmlns="" id="{4A89E1C4-3E98-48D8-AE68-695EF7447AF8}"/>
              </a:ext>
            </a:extLst>
          </p:cNvPr>
          <p:cNvSpPr>
            <a:spLocks noChangeShapeType="1"/>
          </p:cNvSpPr>
          <p:nvPr/>
        </p:nvSpPr>
        <p:spPr bwMode="auto">
          <a:xfrm>
            <a:off x="2489201" y="3656013"/>
            <a:ext cx="936625" cy="0"/>
          </a:xfrm>
          <a:prstGeom prst="line">
            <a:avLst/>
          </a:prstGeom>
          <a:noFill/>
          <a:ln w="38100">
            <a:solidFill>
              <a:srgbClr val="0070C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69" name="Line 27">
            <a:extLst>
              <a:ext uri="{FF2B5EF4-FFF2-40B4-BE49-F238E27FC236}">
                <a16:creationId xmlns:a16="http://schemas.microsoft.com/office/drawing/2014/main" xmlns="" id="{9B5283AB-116A-46F5-8F3D-0DEEB382427E}"/>
              </a:ext>
            </a:extLst>
          </p:cNvPr>
          <p:cNvSpPr>
            <a:spLocks noChangeShapeType="1"/>
          </p:cNvSpPr>
          <p:nvPr/>
        </p:nvSpPr>
        <p:spPr bwMode="auto">
          <a:xfrm>
            <a:off x="5637214" y="3656013"/>
            <a:ext cx="935037" cy="0"/>
          </a:xfrm>
          <a:prstGeom prst="line">
            <a:avLst/>
          </a:prstGeom>
          <a:noFill/>
          <a:ln w="38100">
            <a:solidFill>
              <a:srgbClr val="0070C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70" name="Line 28">
            <a:extLst>
              <a:ext uri="{FF2B5EF4-FFF2-40B4-BE49-F238E27FC236}">
                <a16:creationId xmlns:a16="http://schemas.microsoft.com/office/drawing/2014/main" xmlns="" id="{FDFE66EB-8B59-477A-9670-5D1880D1C46C}"/>
              </a:ext>
            </a:extLst>
          </p:cNvPr>
          <p:cNvSpPr>
            <a:spLocks noChangeShapeType="1"/>
          </p:cNvSpPr>
          <p:nvPr/>
        </p:nvSpPr>
        <p:spPr bwMode="auto">
          <a:xfrm>
            <a:off x="8699500" y="3656013"/>
            <a:ext cx="935038" cy="0"/>
          </a:xfrm>
          <a:prstGeom prst="line">
            <a:avLst/>
          </a:prstGeom>
          <a:noFill/>
          <a:ln w="38100">
            <a:solidFill>
              <a:srgbClr val="0070C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71" name="Rectangle 32">
            <a:extLst>
              <a:ext uri="{FF2B5EF4-FFF2-40B4-BE49-F238E27FC236}">
                <a16:creationId xmlns:a16="http://schemas.microsoft.com/office/drawing/2014/main" xmlns="" id="{271E399E-0DE0-41CD-B69D-4FFE8BB83E99}"/>
              </a:ext>
            </a:extLst>
          </p:cNvPr>
          <p:cNvSpPr>
            <a:spLocks noChangeArrowheads="1"/>
          </p:cNvSpPr>
          <p:nvPr/>
        </p:nvSpPr>
        <p:spPr bwMode="auto">
          <a:xfrm>
            <a:off x="2486796" y="2943225"/>
            <a:ext cx="1110882"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dirty="0">
                <a:solidFill>
                  <a:srgbClr val="0070C0"/>
                </a:solidFill>
              </a:rPr>
              <a:t>冲突域</a:t>
            </a:r>
            <a:endParaRPr kumimoji="1" lang="zh-CN" altLang="en-US" sz="2400" baseline="-25000" dirty="0">
              <a:solidFill>
                <a:srgbClr val="0070C0"/>
              </a:solidFill>
            </a:endParaRPr>
          </a:p>
        </p:txBody>
      </p:sp>
      <p:sp>
        <p:nvSpPr>
          <p:cNvPr id="72" name="Rectangle 33">
            <a:extLst>
              <a:ext uri="{FF2B5EF4-FFF2-40B4-BE49-F238E27FC236}">
                <a16:creationId xmlns:a16="http://schemas.microsoft.com/office/drawing/2014/main" xmlns="" id="{AA649DDF-2A59-4191-8326-CEAE633B0643}"/>
              </a:ext>
            </a:extLst>
          </p:cNvPr>
          <p:cNvSpPr>
            <a:spLocks noChangeArrowheads="1"/>
          </p:cNvSpPr>
          <p:nvPr/>
        </p:nvSpPr>
        <p:spPr bwMode="auto">
          <a:xfrm>
            <a:off x="5634809" y="2943225"/>
            <a:ext cx="1110882"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dirty="0">
                <a:solidFill>
                  <a:srgbClr val="0070C0"/>
                </a:solidFill>
              </a:rPr>
              <a:t>冲突域</a:t>
            </a:r>
            <a:endParaRPr kumimoji="1" lang="zh-CN" altLang="en-US" sz="2400" baseline="-25000" dirty="0">
              <a:solidFill>
                <a:srgbClr val="0070C0"/>
              </a:solidFill>
            </a:endParaRPr>
          </a:p>
        </p:txBody>
      </p:sp>
      <p:sp>
        <p:nvSpPr>
          <p:cNvPr id="73" name="Rectangle 34">
            <a:extLst>
              <a:ext uri="{FF2B5EF4-FFF2-40B4-BE49-F238E27FC236}">
                <a16:creationId xmlns:a16="http://schemas.microsoft.com/office/drawing/2014/main" xmlns="" id="{4A20DDC6-BA5C-4F06-B7A5-A83921BCAD66}"/>
              </a:ext>
            </a:extLst>
          </p:cNvPr>
          <p:cNvSpPr>
            <a:spLocks noChangeArrowheads="1"/>
          </p:cNvSpPr>
          <p:nvPr/>
        </p:nvSpPr>
        <p:spPr bwMode="auto">
          <a:xfrm>
            <a:off x="8698684" y="2943225"/>
            <a:ext cx="1110882"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dirty="0">
                <a:solidFill>
                  <a:srgbClr val="0070C0"/>
                </a:solidFill>
              </a:rPr>
              <a:t>冲突域</a:t>
            </a:r>
            <a:endParaRPr kumimoji="1" lang="zh-CN" altLang="en-US" sz="2400" baseline="-25000" dirty="0">
              <a:solidFill>
                <a:srgbClr val="0070C0"/>
              </a:solidFill>
            </a:endParaRPr>
          </a:p>
        </p:txBody>
      </p:sp>
      <p:sp>
        <p:nvSpPr>
          <p:cNvPr id="74" name="Rectangle 35">
            <a:extLst>
              <a:ext uri="{FF2B5EF4-FFF2-40B4-BE49-F238E27FC236}">
                <a16:creationId xmlns:a16="http://schemas.microsoft.com/office/drawing/2014/main" xmlns="" id="{E9FCEDD8-7BD8-4FBF-855F-235465C97646}"/>
              </a:ext>
            </a:extLst>
          </p:cNvPr>
          <p:cNvSpPr>
            <a:spLocks noChangeArrowheads="1"/>
          </p:cNvSpPr>
          <p:nvPr/>
        </p:nvSpPr>
        <p:spPr bwMode="auto">
          <a:xfrm>
            <a:off x="1799348" y="3962400"/>
            <a:ext cx="405561"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400">
                <a:solidFill>
                  <a:srgbClr val="0070C0"/>
                </a:solidFill>
              </a:rPr>
              <a:t>A</a:t>
            </a:r>
            <a:endParaRPr kumimoji="1" lang="en-US" altLang="zh-CN" sz="2400" baseline="-25000">
              <a:solidFill>
                <a:srgbClr val="0070C0"/>
              </a:solidFill>
            </a:endParaRPr>
          </a:p>
        </p:txBody>
      </p:sp>
      <p:sp>
        <p:nvSpPr>
          <p:cNvPr id="75" name="Rectangle 36">
            <a:extLst>
              <a:ext uri="{FF2B5EF4-FFF2-40B4-BE49-F238E27FC236}">
                <a16:creationId xmlns:a16="http://schemas.microsoft.com/office/drawing/2014/main" xmlns="" id="{01F28611-94FF-4634-8519-ADEAC06A072D}"/>
              </a:ext>
            </a:extLst>
          </p:cNvPr>
          <p:cNvSpPr>
            <a:spLocks noChangeArrowheads="1"/>
          </p:cNvSpPr>
          <p:nvPr/>
        </p:nvSpPr>
        <p:spPr bwMode="auto">
          <a:xfrm>
            <a:off x="3129673" y="3962400"/>
            <a:ext cx="405561"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400">
                <a:solidFill>
                  <a:srgbClr val="0070C0"/>
                </a:solidFill>
              </a:rPr>
              <a:t>B</a:t>
            </a:r>
            <a:endParaRPr kumimoji="1" lang="en-US" altLang="zh-CN" sz="2400" baseline="-25000">
              <a:solidFill>
                <a:srgbClr val="0070C0"/>
              </a:solidFill>
            </a:endParaRPr>
          </a:p>
        </p:txBody>
      </p:sp>
      <p:sp>
        <p:nvSpPr>
          <p:cNvPr id="76" name="Rectangle 37">
            <a:extLst>
              <a:ext uri="{FF2B5EF4-FFF2-40B4-BE49-F238E27FC236}">
                <a16:creationId xmlns:a16="http://schemas.microsoft.com/office/drawing/2014/main" xmlns="" id="{3BEE2DC2-B785-42FA-9E69-E21BFA3DE6F3}"/>
              </a:ext>
            </a:extLst>
          </p:cNvPr>
          <p:cNvSpPr>
            <a:spLocks noChangeArrowheads="1"/>
          </p:cNvSpPr>
          <p:nvPr/>
        </p:nvSpPr>
        <p:spPr bwMode="auto">
          <a:xfrm>
            <a:off x="4872038" y="3962400"/>
            <a:ext cx="405560"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400">
                <a:solidFill>
                  <a:srgbClr val="0070C0"/>
                </a:solidFill>
              </a:rPr>
              <a:t>C</a:t>
            </a:r>
            <a:endParaRPr kumimoji="1" lang="en-US" altLang="zh-CN" sz="2400" baseline="-25000">
              <a:solidFill>
                <a:srgbClr val="0070C0"/>
              </a:solidFill>
            </a:endParaRPr>
          </a:p>
        </p:txBody>
      </p:sp>
      <p:sp>
        <p:nvSpPr>
          <p:cNvPr id="77" name="Rectangle 38">
            <a:extLst>
              <a:ext uri="{FF2B5EF4-FFF2-40B4-BE49-F238E27FC236}">
                <a16:creationId xmlns:a16="http://schemas.microsoft.com/office/drawing/2014/main" xmlns="" id="{D364CD5F-EBE9-47C9-9C78-514EB407E791}"/>
              </a:ext>
            </a:extLst>
          </p:cNvPr>
          <p:cNvSpPr>
            <a:spLocks noChangeArrowheads="1"/>
          </p:cNvSpPr>
          <p:nvPr/>
        </p:nvSpPr>
        <p:spPr bwMode="auto">
          <a:xfrm>
            <a:off x="6232525" y="3962400"/>
            <a:ext cx="405560"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400">
                <a:solidFill>
                  <a:srgbClr val="0070C0"/>
                </a:solidFill>
              </a:rPr>
              <a:t>D</a:t>
            </a:r>
            <a:endParaRPr kumimoji="1" lang="en-US" altLang="zh-CN" sz="2400" baseline="-25000">
              <a:solidFill>
                <a:srgbClr val="0070C0"/>
              </a:solidFill>
            </a:endParaRPr>
          </a:p>
        </p:txBody>
      </p:sp>
      <p:sp>
        <p:nvSpPr>
          <p:cNvPr id="78" name="Rectangle 39">
            <a:extLst>
              <a:ext uri="{FF2B5EF4-FFF2-40B4-BE49-F238E27FC236}">
                <a16:creationId xmlns:a16="http://schemas.microsoft.com/office/drawing/2014/main" xmlns="" id="{BB95466A-165C-40FB-BAF2-1E6674B79A75}"/>
              </a:ext>
            </a:extLst>
          </p:cNvPr>
          <p:cNvSpPr>
            <a:spLocks noChangeArrowheads="1"/>
          </p:cNvSpPr>
          <p:nvPr/>
        </p:nvSpPr>
        <p:spPr bwMode="auto">
          <a:xfrm>
            <a:off x="7999413" y="3962400"/>
            <a:ext cx="387928"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400">
                <a:solidFill>
                  <a:srgbClr val="0070C0"/>
                </a:solidFill>
              </a:rPr>
              <a:t>E</a:t>
            </a:r>
            <a:endParaRPr kumimoji="1" lang="en-US" altLang="zh-CN" sz="2400" baseline="-25000">
              <a:solidFill>
                <a:srgbClr val="0070C0"/>
              </a:solidFill>
            </a:endParaRPr>
          </a:p>
        </p:txBody>
      </p:sp>
      <p:sp>
        <p:nvSpPr>
          <p:cNvPr id="79" name="Rectangle 40">
            <a:extLst>
              <a:ext uri="{FF2B5EF4-FFF2-40B4-BE49-F238E27FC236}">
                <a16:creationId xmlns:a16="http://schemas.microsoft.com/office/drawing/2014/main" xmlns="" id="{DED29A15-E0AA-4A77-AD60-03F98AAB2D9C}"/>
              </a:ext>
            </a:extLst>
          </p:cNvPr>
          <p:cNvSpPr>
            <a:spLocks noChangeArrowheads="1"/>
          </p:cNvSpPr>
          <p:nvPr/>
        </p:nvSpPr>
        <p:spPr bwMode="auto">
          <a:xfrm>
            <a:off x="9296400" y="3962400"/>
            <a:ext cx="370294"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400">
                <a:solidFill>
                  <a:srgbClr val="0070C0"/>
                </a:solidFill>
              </a:rPr>
              <a:t>F</a:t>
            </a:r>
            <a:endParaRPr kumimoji="1" lang="en-US" altLang="zh-CN" sz="2400" baseline="-25000">
              <a:solidFill>
                <a:srgbClr val="0070C0"/>
              </a:solidFill>
            </a:endParaRPr>
          </a:p>
        </p:txBody>
      </p:sp>
      <p:sp>
        <p:nvSpPr>
          <p:cNvPr id="80" name="Rectangle 42">
            <a:extLst>
              <a:ext uri="{FF2B5EF4-FFF2-40B4-BE49-F238E27FC236}">
                <a16:creationId xmlns:a16="http://schemas.microsoft.com/office/drawing/2014/main" xmlns="" id="{CA3660EC-7310-4C0C-B917-9C9F94A0113F}"/>
              </a:ext>
            </a:extLst>
          </p:cNvPr>
          <p:cNvSpPr>
            <a:spLocks noChangeArrowheads="1"/>
          </p:cNvSpPr>
          <p:nvPr/>
        </p:nvSpPr>
        <p:spPr bwMode="auto">
          <a:xfrm>
            <a:off x="7061185" y="2720975"/>
            <a:ext cx="1001878"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a:solidFill>
                  <a:srgbClr val="0070C0"/>
                </a:solidFill>
              </a:rPr>
              <a:t>网桥</a:t>
            </a:r>
            <a:r>
              <a:rPr kumimoji="1" lang="zh-CN" altLang="en-US" sz="800">
                <a:solidFill>
                  <a:srgbClr val="0070C0"/>
                </a:solidFill>
              </a:rPr>
              <a:t> </a:t>
            </a:r>
            <a:r>
              <a:rPr kumimoji="1" lang="en-US" altLang="zh-CN" sz="2400">
                <a:solidFill>
                  <a:srgbClr val="0070C0"/>
                </a:solidFill>
              </a:rPr>
              <a:t>2</a:t>
            </a:r>
            <a:endParaRPr kumimoji="1" lang="en-US" altLang="zh-CN" sz="2400" baseline="-25000">
              <a:solidFill>
                <a:srgbClr val="0070C0"/>
              </a:solidFill>
            </a:endParaRPr>
          </a:p>
        </p:txBody>
      </p:sp>
      <p:cxnSp>
        <p:nvCxnSpPr>
          <p:cNvPr id="41"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68288567"/>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839416" y="1055774"/>
            <a:ext cx="8176419" cy="5571409"/>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学习网桥：</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9350424" y="1049999"/>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47328" y="44624"/>
            <a:ext cx="11593288"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4.8.2 </a:t>
            </a:r>
            <a:r>
              <a:rPr lang="zh-CN" altLang="en-US" sz="3600" dirty="0"/>
              <a:t>学习网桥</a:t>
            </a:r>
            <a:endParaRPr lang="en-US" altLang="zh-CN" sz="3600" dirty="0">
              <a:latin typeface="+mn-ea"/>
              <a:cs typeface="Times New Roman" panose="02020603050405020304" pitchFamily="18" charset="0"/>
            </a:endParaRPr>
          </a:p>
        </p:txBody>
      </p:sp>
      <p:pic>
        <p:nvPicPr>
          <p:cNvPr id="2" name="图片 1">
            <a:extLst>
              <a:ext uri="{FF2B5EF4-FFF2-40B4-BE49-F238E27FC236}">
                <a16:creationId xmlns:a16="http://schemas.microsoft.com/office/drawing/2014/main" xmlns="" id="{13D7677D-D875-4F24-A27E-F2FD2D013290}"/>
              </a:ext>
            </a:extLst>
          </p:cNvPr>
          <p:cNvPicPr>
            <a:picLocks noChangeAspect="1"/>
          </p:cNvPicPr>
          <p:nvPr/>
        </p:nvPicPr>
        <p:blipFill rotWithShape="1">
          <a:blip r:embed="rId2"/>
          <a:srcRect l="7110" r="8006"/>
          <a:stretch/>
        </p:blipFill>
        <p:spPr>
          <a:xfrm>
            <a:off x="1631504" y="2452852"/>
            <a:ext cx="9505055" cy="4000484"/>
          </a:xfrm>
          <a:prstGeom prst="rect">
            <a:avLst/>
          </a:prstGeom>
        </p:spPr>
      </p:pic>
      <p:sp>
        <p:nvSpPr>
          <p:cNvPr id="8" name="Text Box 49">
            <a:extLst>
              <a:ext uri="{FF2B5EF4-FFF2-40B4-BE49-F238E27FC236}">
                <a16:creationId xmlns:a16="http://schemas.microsoft.com/office/drawing/2014/main" xmlns="" id="{A3EE4C0F-21E3-4BA3-9130-AA184A9C5195}"/>
              </a:ext>
            </a:extLst>
          </p:cNvPr>
          <p:cNvSpPr txBox="1">
            <a:spLocks noChangeArrowheads="1"/>
          </p:cNvSpPr>
          <p:nvPr/>
        </p:nvSpPr>
        <p:spPr bwMode="auto">
          <a:xfrm>
            <a:off x="2485536" y="1900499"/>
            <a:ext cx="250741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0070C0"/>
                </a:solidFill>
                <a:latin typeface="+mn-ea"/>
                <a:ea typeface="+mn-ea"/>
              </a:rPr>
              <a:t>连接两个多点</a:t>
            </a:r>
            <a:r>
              <a:rPr kumimoji="1" lang="en-US" altLang="zh-CN" sz="2400" dirty="0">
                <a:solidFill>
                  <a:srgbClr val="0070C0"/>
                </a:solidFill>
                <a:latin typeface="+mn-ea"/>
                <a:ea typeface="+mn-ea"/>
              </a:rPr>
              <a:t>LAN</a:t>
            </a:r>
            <a:endParaRPr kumimoji="1" lang="zh-CN" altLang="en-US" sz="2400" dirty="0">
              <a:solidFill>
                <a:srgbClr val="0070C0"/>
              </a:solidFill>
              <a:latin typeface="+mn-ea"/>
              <a:ea typeface="+mn-ea"/>
            </a:endParaRPr>
          </a:p>
        </p:txBody>
      </p:sp>
      <p:sp>
        <p:nvSpPr>
          <p:cNvPr id="9" name="Text Box 49">
            <a:extLst>
              <a:ext uri="{FF2B5EF4-FFF2-40B4-BE49-F238E27FC236}">
                <a16:creationId xmlns:a16="http://schemas.microsoft.com/office/drawing/2014/main" xmlns="" id="{D4B5BA7B-8B79-4737-8F81-E55F8D223EF1}"/>
              </a:ext>
            </a:extLst>
          </p:cNvPr>
          <p:cNvSpPr txBox="1">
            <a:spLocks noChangeArrowheads="1"/>
          </p:cNvSpPr>
          <p:nvPr/>
        </p:nvSpPr>
        <p:spPr bwMode="auto">
          <a:xfrm>
            <a:off x="7536160" y="1863710"/>
            <a:ext cx="219803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0070C0"/>
                </a:solidFill>
                <a:latin typeface="+mn-ea"/>
                <a:ea typeface="+mn-ea"/>
              </a:rPr>
              <a:t>连接点到点</a:t>
            </a:r>
            <a:r>
              <a:rPr kumimoji="1" lang="en-US" altLang="zh-CN" sz="2400" dirty="0">
                <a:solidFill>
                  <a:srgbClr val="0070C0"/>
                </a:solidFill>
                <a:latin typeface="+mn-ea"/>
                <a:ea typeface="+mn-ea"/>
              </a:rPr>
              <a:t>LAN</a:t>
            </a:r>
            <a:endParaRPr kumimoji="1" lang="zh-CN" altLang="en-US" sz="2400" dirty="0">
              <a:solidFill>
                <a:srgbClr val="0070C0"/>
              </a:solidFill>
              <a:latin typeface="+mn-ea"/>
              <a:ea typeface="+mn-ea"/>
            </a:endParaRPr>
          </a:p>
        </p:txBody>
      </p:sp>
      <p:cxnSp>
        <p:nvCxnSpPr>
          <p:cNvPr id="10" name="直接箭头连接符 9">
            <a:extLst>
              <a:ext uri="{FF2B5EF4-FFF2-40B4-BE49-F238E27FC236}">
                <a16:creationId xmlns:a16="http://schemas.microsoft.com/office/drawing/2014/main" xmlns="" id="{1E228BF1-AF8E-418A-9064-5C2C702C4A62}"/>
              </a:ext>
            </a:extLst>
          </p:cNvPr>
          <p:cNvCxnSpPr>
            <a:cxnSpLocks/>
          </p:cNvCxnSpPr>
          <p:nvPr/>
        </p:nvCxnSpPr>
        <p:spPr>
          <a:xfrm>
            <a:off x="2586053" y="2814982"/>
            <a:ext cx="0" cy="8661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xmlns="" id="{3B54A99C-A9C8-4C71-9A33-913BA471E83B}"/>
              </a:ext>
            </a:extLst>
          </p:cNvPr>
          <p:cNvCxnSpPr>
            <a:cxnSpLocks/>
          </p:cNvCxnSpPr>
          <p:nvPr/>
        </p:nvCxnSpPr>
        <p:spPr>
          <a:xfrm>
            <a:off x="2586054" y="3841477"/>
            <a:ext cx="6158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29300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839416" y="1055775"/>
            <a:ext cx="10513168" cy="4677482"/>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网桥如何建立这种哈希表？</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第一次接入网络时</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，所有哈希表都是空的。使用</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泛洪算法（</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flooding</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网桥将接收到的帧发送到所有端口（来源的输入端口除外</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），随时间推移，网桥学习到每个目标地址在那里。一旦知道了一个目标地址，以后发给该地址的帧只被放到正确的端口，而不再被泛</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洪</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到所有端口。</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转发</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如下：</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ts val="3800"/>
              </a:lnSpc>
              <a:buNone/>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     为了</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应对拓扑变化的情况，在表中加入时间，表项总是最新的地址</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记录。 </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ts val="3800"/>
              </a:lnSpc>
              <a:buNone/>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     定期</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扫描哈希表，以确保数据周期的更新。</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47328" y="44624"/>
            <a:ext cx="11593288"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4.8.2 </a:t>
            </a:r>
            <a:r>
              <a:rPr lang="zh-CN" altLang="en-US" sz="3600" dirty="0"/>
              <a:t>学习网桥</a:t>
            </a:r>
            <a:endParaRPr lang="en-US" altLang="zh-CN" sz="3600" dirty="0">
              <a:latin typeface="+mn-ea"/>
              <a:cs typeface="Times New Roman" panose="02020603050405020304" pitchFamily="18" charset="0"/>
            </a:endParaRPr>
          </a:p>
        </p:txBody>
      </p:sp>
    </p:spTree>
    <p:extLst>
      <p:ext uri="{BB962C8B-B14F-4D97-AF65-F5344CB8AC3E}">
        <p14:creationId xmlns:p14="http://schemas.microsoft.com/office/powerpoint/2010/main" val="364140684"/>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839417" y="1055775"/>
            <a:ext cx="2855658" cy="1169566"/>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学习网桥：</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7506803" y="1049999"/>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47328" y="44624"/>
            <a:ext cx="11665296"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4.8.2 </a:t>
            </a:r>
            <a:r>
              <a:rPr lang="zh-CN" altLang="en-US" sz="3600" dirty="0"/>
              <a:t>学习网桥</a:t>
            </a:r>
            <a:endParaRPr lang="en-US" altLang="zh-CN" sz="3600" dirty="0">
              <a:latin typeface="+mn-ea"/>
              <a:cs typeface="Times New Roman" panose="02020603050405020304" pitchFamily="18" charset="0"/>
            </a:endParaRPr>
          </a:p>
        </p:txBody>
      </p:sp>
      <p:pic>
        <p:nvPicPr>
          <p:cNvPr id="2" name="图片 1">
            <a:extLst>
              <a:ext uri="{FF2B5EF4-FFF2-40B4-BE49-F238E27FC236}">
                <a16:creationId xmlns:a16="http://schemas.microsoft.com/office/drawing/2014/main" xmlns="" id="{13D7677D-D875-4F24-A27E-F2FD2D013290}"/>
              </a:ext>
            </a:extLst>
          </p:cNvPr>
          <p:cNvPicPr>
            <a:picLocks noChangeAspect="1"/>
          </p:cNvPicPr>
          <p:nvPr/>
        </p:nvPicPr>
        <p:blipFill rotWithShape="1">
          <a:blip r:embed="rId2"/>
          <a:srcRect l="44154" t="11106" r="8006" b="26930"/>
          <a:stretch/>
        </p:blipFill>
        <p:spPr>
          <a:xfrm>
            <a:off x="2279576" y="2852937"/>
            <a:ext cx="7802584" cy="2232248"/>
          </a:xfrm>
          <a:prstGeom prst="rect">
            <a:avLst/>
          </a:prstGeom>
        </p:spPr>
      </p:pic>
      <p:cxnSp>
        <p:nvCxnSpPr>
          <p:cNvPr id="15" name="直接箭头连接符 14">
            <a:extLst>
              <a:ext uri="{FF2B5EF4-FFF2-40B4-BE49-F238E27FC236}">
                <a16:creationId xmlns:a16="http://schemas.microsoft.com/office/drawing/2014/main" xmlns="" id="{A7D2B0D3-392F-48D6-ACB7-0BCE815383A0}"/>
              </a:ext>
            </a:extLst>
          </p:cNvPr>
          <p:cNvCxnSpPr>
            <a:cxnSpLocks/>
          </p:cNvCxnSpPr>
          <p:nvPr/>
        </p:nvCxnSpPr>
        <p:spPr>
          <a:xfrm>
            <a:off x="3143672" y="3356992"/>
            <a:ext cx="551402" cy="1559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14F7CF6F-44B4-4344-90EA-79B006A3445F}"/>
              </a:ext>
            </a:extLst>
          </p:cNvPr>
          <p:cNvCxnSpPr>
            <a:cxnSpLocks/>
          </p:cNvCxnSpPr>
          <p:nvPr/>
        </p:nvCxnSpPr>
        <p:spPr>
          <a:xfrm>
            <a:off x="5020940" y="3841478"/>
            <a:ext cx="74441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B7CC25C2-9263-4834-9345-E0B000ABBDDA}"/>
              </a:ext>
            </a:extLst>
          </p:cNvPr>
          <p:cNvCxnSpPr>
            <a:cxnSpLocks/>
          </p:cNvCxnSpPr>
          <p:nvPr/>
        </p:nvCxnSpPr>
        <p:spPr>
          <a:xfrm flipV="1">
            <a:off x="7149482" y="3181013"/>
            <a:ext cx="674710" cy="3140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标注: 线形 23">
            <a:extLst>
              <a:ext uri="{FF2B5EF4-FFF2-40B4-BE49-F238E27FC236}">
                <a16:creationId xmlns:a16="http://schemas.microsoft.com/office/drawing/2014/main" xmlns="" id="{3528D6CB-6D0B-4E5B-960C-451142E297B5}"/>
              </a:ext>
            </a:extLst>
          </p:cNvPr>
          <p:cNvSpPr/>
          <p:nvPr/>
        </p:nvSpPr>
        <p:spPr>
          <a:xfrm>
            <a:off x="4973474" y="4797152"/>
            <a:ext cx="2706702" cy="1975041"/>
          </a:xfrm>
          <a:prstGeom prst="borderCallout1">
            <a:avLst>
              <a:gd name="adj1" fmla="val 26"/>
              <a:gd name="adj2" fmla="val 1252"/>
              <a:gd name="adj3" fmla="val -32249"/>
              <a:gd name="adj4" fmla="val -16160"/>
            </a:avLst>
          </a:prstGeom>
          <a:solidFill>
            <a:schemeClr val="tx2">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表格 22">
            <a:extLst>
              <a:ext uri="{FF2B5EF4-FFF2-40B4-BE49-F238E27FC236}">
                <a16:creationId xmlns:a16="http://schemas.microsoft.com/office/drawing/2014/main" xmlns="" id="{C66C7076-5A7D-4B9B-9FF9-AE85D3F4BB12}"/>
              </a:ext>
            </a:extLst>
          </p:cNvPr>
          <p:cNvGraphicFramePr>
            <a:graphicFrameLocks noGrp="1"/>
          </p:cNvGraphicFramePr>
          <p:nvPr>
            <p:extLst>
              <p:ext uri="{D42A27DB-BD31-4B8C-83A1-F6EECF244321}">
                <p14:modId xmlns:p14="http://schemas.microsoft.com/office/powerpoint/2010/main" val="660065016"/>
              </p:ext>
            </p:extLst>
          </p:nvPr>
        </p:nvGraphicFramePr>
        <p:xfrm>
          <a:off x="5070725" y="4869160"/>
          <a:ext cx="2517240" cy="1828800"/>
        </p:xfrm>
        <a:graphic>
          <a:graphicData uri="http://schemas.openxmlformats.org/drawingml/2006/table">
            <a:tbl>
              <a:tblPr firstRow="1" bandRow="1">
                <a:tableStyleId>{5C22544A-7EE6-4342-B048-85BDC9FD1C3A}</a:tableStyleId>
              </a:tblPr>
              <a:tblGrid>
                <a:gridCol w="1258620">
                  <a:extLst>
                    <a:ext uri="{9D8B030D-6E8A-4147-A177-3AD203B41FA5}">
                      <a16:colId xmlns:a16="http://schemas.microsoft.com/office/drawing/2014/main" xmlns="" val="415134394"/>
                    </a:ext>
                  </a:extLst>
                </a:gridCol>
                <a:gridCol w="1258620">
                  <a:extLst>
                    <a:ext uri="{9D8B030D-6E8A-4147-A177-3AD203B41FA5}">
                      <a16:colId xmlns:a16="http://schemas.microsoft.com/office/drawing/2014/main" xmlns="" val="3161339830"/>
                    </a:ext>
                  </a:extLst>
                </a:gridCol>
              </a:tblGrid>
              <a:tr h="337490">
                <a:tc>
                  <a:txBody>
                    <a:bodyPr/>
                    <a:lstStyle/>
                    <a:p>
                      <a:pPr algn="ctr"/>
                      <a:r>
                        <a:rPr lang="zh-CN" altLang="en-US" sz="1800" b="1" dirty="0"/>
                        <a:t>目的</a:t>
                      </a:r>
                    </a:p>
                  </a:txBody>
                  <a:tcPr/>
                </a:tc>
                <a:tc>
                  <a:txBody>
                    <a:bodyPr/>
                    <a:lstStyle/>
                    <a:p>
                      <a:pPr algn="ctr"/>
                      <a:r>
                        <a:rPr lang="zh-CN" altLang="en-US" sz="1800" b="1" dirty="0"/>
                        <a:t>端口</a:t>
                      </a:r>
                    </a:p>
                  </a:txBody>
                  <a:tcPr/>
                </a:tc>
                <a:extLst>
                  <a:ext uri="{0D108BD9-81ED-4DB2-BD59-A6C34878D82A}">
                    <a16:rowId xmlns:a16="http://schemas.microsoft.com/office/drawing/2014/main" xmlns="" val="3752896774"/>
                  </a:ext>
                </a:extLst>
              </a:tr>
              <a:tr h="337490">
                <a:tc>
                  <a:txBody>
                    <a:bodyPr/>
                    <a:lstStyle/>
                    <a:p>
                      <a:pPr algn="ctr"/>
                      <a:r>
                        <a:rPr lang="en-US" altLang="zh-CN" sz="1800" b="1" dirty="0"/>
                        <a:t>A</a:t>
                      </a:r>
                      <a:endParaRPr lang="zh-CN" altLang="en-US" sz="1800" b="1" dirty="0"/>
                    </a:p>
                  </a:txBody>
                  <a:tcPr/>
                </a:tc>
                <a:tc>
                  <a:txBody>
                    <a:bodyPr/>
                    <a:lstStyle/>
                    <a:p>
                      <a:pPr algn="ctr"/>
                      <a:r>
                        <a:rPr lang="en-US" altLang="zh-CN" sz="1800" b="1" dirty="0"/>
                        <a:t>1</a:t>
                      </a:r>
                      <a:endParaRPr lang="zh-CN" altLang="en-US" sz="1800" b="1" dirty="0"/>
                    </a:p>
                  </a:txBody>
                  <a:tcPr/>
                </a:tc>
                <a:extLst>
                  <a:ext uri="{0D108BD9-81ED-4DB2-BD59-A6C34878D82A}">
                    <a16:rowId xmlns:a16="http://schemas.microsoft.com/office/drawing/2014/main" xmlns="" val="3761070274"/>
                  </a:ext>
                </a:extLst>
              </a:tr>
              <a:tr h="337490">
                <a:tc>
                  <a:txBody>
                    <a:bodyPr/>
                    <a:lstStyle/>
                    <a:p>
                      <a:pPr algn="ctr"/>
                      <a:r>
                        <a:rPr lang="en-US" altLang="zh-CN" sz="1800" b="1" dirty="0"/>
                        <a:t>B</a:t>
                      </a:r>
                      <a:endParaRPr lang="zh-CN" altLang="en-US" sz="1800" b="1" dirty="0"/>
                    </a:p>
                  </a:txBody>
                  <a:tcPr/>
                </a:tc>
                <a:tc>
                  <a:txBody>
                    <a:bodyPr/>
                    <a:lstStyle/>
                    <a:p>
                      <a:pPr algn="ctr"/>
                      <a:r>
                        <a:rPr lang="en-US" altLang="zh-CN" sz="1800" b="1" dirty="0"/>
                        <a:t>2</a:t>
                      </a:r>
                      <a:endParaRPr lang="zh-CN" altLang="en-US" sz="1800" b="1" dirty="0"/>
                    </a:p>
                  </a:txBody>
                  <a:tcPr/>
                </a:tc>
                <a:extLst>
                  <a:ext uri="{0D108BD9-81ED-4DB2-BD59-A6C34878D82A}">
                    <a16:rowId xmlns:a16="http://schemas.microsoft.com/office/drawing/2014/main" xmlns="" val="723370360"/>
                  </a:ext>
                </a:extLst>
              </a:tr>
              <a:tr h="337490">
                <a:tc>
                  <a:txBody>
                    <a:bodyPr/>
                    <a:lstStyle/>
                    <a:p>
                      <a:pPr algn="ctr"/>
                      <a:r>
                        <a:rPr lang="en-US" altLang="zh-CN" sz="1800" b="1" dirty="0"/>
                        <a:t>C</a:t>
                      </a:r>
                      <a:endParaRPr lang="zh-CN" altLang="en-US" sz="1800" b="1" dirty="0"/>
                    </a:p>
                  </a:txBody>
                  <a:tcPr/>
                </a:tc>
                <a:tc>
                  <a:txBody>
                    <a:bodyPr/>
                    <a:lstStyle/>
                    <a:p>
                      <a:pPr algn="ctr"/>
                      <a:r>
                        <a:rPr lang="en-US" altLang="zh-CN" sz="1800" b="1" dirty="0"/>
                        <a:t>3</a:t>
                      </a:r>
                      <a:endParaRPr lang="zh-CN" altLang="en-US" sz="1800" b="1" dirty="0"/>
                    </a:p>
                  </a:txBody>
                  <a:tcPr/>
                </a:tc>
                <a:extLst>
                  <a:ext uri="{0D108BD9-81ED-4DB2-BD59-A6C34878D82A}">
                    <a16:rowId xmlns:a16="http://schemas.microsoft.com/office/drawing/2014/main" xmlns="" val="2138689598"/>
                  </a:ext>
                </a:extLst>
              </a:tr>
              <a:tr h="337490">
                <a:tc>
                  <a:txBody>
                    <a:bodyPr/>
                    <a:lstStyle/>
                    <a:p>
                      <a:pPr algn="ctr"/>
                      <a:r>
                        <a:rPr lang="en-US" altLang="zh-CN" sz="1800" b="1" dirty="0"/>
                        <a:t>D</a:t>
                      </a:r>
                      <a:endParaRPr lang="zh-CN" altLang="en-US" sz="1800" b="1" dirty="0"/>
                    </a:p>
                  </a:txBody>
                  <a:tcPr/>
                </a:tc>
                <a:tc>
                  <a:txBody>
                    <a:bodyPr/>
                    <a:lstStyle/>
                    <a:p>
                      <a:pPr algn="ctr"/>
                      <a:r>
                        <a:rPr lang="en-US" altLang="zh-CN" sz="1800" b="1" dirty="0"/>
                        <a:t>4</a:t>
                      </a:r>
                      <a:endParaRPr lang="zh-CN" altLang="en-US" sz="1800" b="1" dirty="0"/>
                    </a:p>
                  </a:txBody>
                  <a:tcPr/>
                </a:tc>
                <a:extLst>
                  <a:ext uri="{0D108BD9-81ED-4DB2-BD59-A6C34878D82A}">
                    <a16:rowId xmlns:a16="http://schemas.microsoft.com/office/drawing/2014/main" xmlns="" val="3891063541"/>
                  </a:ext>
                </a:extLst>
              </a:tr>
            </a:tbl>
          </a:graphicData>
        </a:graphic>
      </p:graphicFrame>
      <p:sp>
        <p:nvSpPr>
          <p:cNvPr id="27" name="标注: 线形 26">
            <a:extLst>
              <a:ext uri="{FF2B5EF4-FFF2-40B4-BE49-F238E27FC236}">
                <a16:creationId xmlns:a16="http://schemas.microsoft.com/office/drawing/2014/main" xmlns="" id="{E0D0A553-12D4-49B5-9B61-4A70D393C6A8}"/>
              </a:ext>
            </a:extLst>
          </p:cNvPr>
          <p:cNvSpPr/>
          <p:nvPr/>
        </p:nvSpPr>
        <p:spPr>
          <a:xfrm>
            <a:off x="6600056" y="910763"/>
            <a:ext cx="2987951" cy="2086189"/>
          </a:xfrm>
          <a:prstGeom prst="borderCallout1">
            <a:avLst>
              <a:gd name="adj1" fmla="val 99178"/>
              <a:gd name="adj2" fmla="val 64"/>
              <a:gd name="adj3" fmla="val 132846"/>
              <a:gd name="adj4" fmla="val -1893"/>
            </a:avLst>
          </a:prstGeom>
          <a:solidFill>
            <a:schemeClr val="tx2">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8" name="表格 27">
            <a:extLst>
              <a:ext uri="{FF2B5EF4-FFF2-40B4-BE49-F238E27FC236}">
                <a16:creationId xmlns:a16="http://schemas.microsoft.com/office/drawing/2014/main" xmlns="" id="{56D88769-36B7-4DB0-9320-D52F45809150}"/>
              </a:ext>
            </a:extLst>
          </p:cNvPr>
          <p:cNvGraphicFramePr>
            <a:graphicFrameLocks noGrp="1"/>
          </p:cNvGraphicFramePr>
          <p:nvPr>
            <p:extLst>
              <p:ext uri="{D42A27DB-BD31-4B8C-83A1-F6EECF244321}">
                <p14:modId xmlns:p14="http://schemas.microsoft.com/office/powerpoint/2010/main" val="1607124790"/>
              </p:ext>
            </p:extLst>
          </p:nvPr>
        </p:nvGraphicFramePr>
        <p:xfrm>
          <a:off x="6704628" y="1056260"/>
          <a:ext cx="2778804" cy="1828800"/>
        </p:xfrm>
        <a:graphic>
          <a:graphicData uri="http://schemas.openxmlformats.org/drawingml/2006/table">
            <a:tbl>
              <a:tblPr firstRow="1" bandRow="1">
                <a:tableStyleId>{5C22544A-7EE6-4342-B048-85BDC9FD1C3A}</a:tableStyleId>
              </a:tblPr>
              <a:tblGrid>
                <a:gridCol w="1389402">
                  <a:extLst>
                    <a:ext uri="{9D8B030D-6E8A-4147-A177-3AD203B41FA5}">
                      <a16:colId xmlns:a16="http://schemas.microsoft.com/office/drawing/2014/main" xmlns="" val="415134394"/>
                    </a:ext>
                  </a:extLst>
                </a:gridCol>
                <a:gridCol w="1389402">
                  <a:extLst>
                    <a:ext uri="{9D8B030D-6E8A-4147-A177-3AD203B41FA5}">
                      <a16:colId xmlns:a16="http://schemas.microsoft.com/office/drawing/2014/main" xmlns="" val="3161339830"/>
                    </a:ext>
                  </a:extLst>
                </a:gridCol>
              </a:tblGrid>
              <a:tr h="334551">
                <a:tc>
                  <a:txBody>
                    <a:bodyPr/>
                    <a:lstStyle/>
                    <a:p>
                      <a:pPr algn="ctr"/>
                      <a:r>
                        <a:rPr lang="zh-CN" altLang="en-US" sz="1800" b="1" dirty="0"/>
                        <a:t>目的</a:t>
                      </a:r>
                    </a:p>
                  </a:txBody>
                  <a:tcPr/>
                </a:tc>
                <a:tc>
                  <a:txBody>
                    <a:bodyPr/>
                    <a:lstStyle/>
                    <a:p>
                      <a:pPr algn="ctr"/>
                      <a:r>
                        <a:rPr lang="zh-CN" altLang="en-US" sz="1800" b="1" dirty="0"/>
                        <a:t>端口</a:t>
                      </a:r>
                    </a:p>
                  </a:txBody>
                  <a:tcPr/>
                </a:tc>
                <a:extLst>
                  <a:ext uri="{0D108BD9-81ED-4DB2-BD59-A6C34878D82A}">
                    <a16:rowId xmlns:a16="http://schemas.microsoft.com/office/drawing/2014/main" xmlns="" val="3752896774"/>
                  </a:ext>
                </a:extLst>
              </a:tr>
              <a:tr h="334551">
                <a:tc>
                  <a:txBody>
                    <a:bodyPr/>
                    <a:lstStyle/>
                    <a:p>
                      <a:pPr algn="ctr"/>
                      <a:r>
                        <a:rPr lang="en-US" altLang="zh-CN" sz="1800" b="1" dirty="0"/>
                        <a:t>A</a:t>
                      </a:r>
                      <a:endParaRPr lang="zh-CN" altLang="en-US" sz="1800" b="1" dirty="0"/>
                    </a:p>
                  </a:txBody>
                  <a:tcPr/>
                </a:tc>
                <a:tc>
                  <a:txBody>
                    <a:bodyPr/>
                    <a:lstStyle/>
                    <a:p>
                      <a:pPr algn="ctr"/>
                      <a:r>
                        <a:rPr lang="en-US" altLang="zh-CN" sz="1800" b="1" dirty="0"/>
                        <a:t>4</a:t>
                      </a:r>
                      <a:endParaRPr lang="zh-CN" altLang="en-US" sz="1800" b="1" dirty="0"/>
                    </a:p>
                  </a:txBody>
                  <a:tcPr/>
                </a:tc>
                <a:extLst>
                  <a:ext uri="{0D108BD9-81ED-4DB2-BD59-A6C34878D82A}">
                    <a16:rowId xmlns:a16="http://schemas.microsoft.com/office/drawing/2014/main" xmlns="" val="3761070274"/>
                  </a:ext>
                </a:extLst>
              </a:tr>
              <a:tr h="334551">
                <a:tc>
                  <a:txBody>
                    <a:bodyPr/>
                    <a:lstStyle/>
                    <a:p>
                      <a:pPr algn="ctr"/>
                      <a:r>
                        <a:rPr lang="en-US" altLang="zh-CN" sz="1800" b="1" dirty="0"/>
                        <a:t>B</a:t>
                      </a:r>
                      <a:endParaRPr lang="zh-CN" altLang="en-US" sz="1800" b="1" dirty="0"/>
                    </a:p>
                  </a:txBody>
                  <a:tcPr/>
                </a:tc>
                <a:tc>
                  <a:txBody>
                    <a:bodyPr/>
                    <a:lstStyle/>
                    <a:p>
                      <a:pPr algn="ctr"/>
                      <a:r>
                        <a:rPr lang="en-US" altLang="zh-CN" sz="1800" b="1" dirty="0"/>
                        <a:t>4</a:t>
                      </a:r>
                      <a:endParaRPr lang="zh-CN" altLang="en-US" sz="1800" b="1" dirty="0"/>
                    </a:p>
                  </a:txBody>
                  <a:tcPr/>
                </a:tc>
                <a:extLst>
                  <a:ext uri="{0D108BD9-81ED-4DB2-BD59-A6C34878D82A}">
                    <a16:rowId xmlns:a16="http://schemas.microsoft.com/office/drawing/2014/main" xmlns="" val="723370360"/>
                  </a:ext>
                </a:extLst>
              </a:tr>
              <a:tr h="334551">
                <a:tc>
                  <a:txBody>
                    <a:bodyPr/>
                    <a:lstStyle/>
                    <a:p>
                      <a:pPr algn="ctr"/>
                      <a:r>
                        <a:rPr lang="en-US" altLang="zh-CN" sz="1800" b="1" dirty="0"/>
                        <a:t>C</a:t>
                      </a:r>
                      <a:endParaRPr lang="zh-CN" altLang="en-US" sz="1800" b="1" dirty="0"/>
                    </a:p>
                  </a:txBody>
                  <a:tcPr/>
                </a:tc>
                <a:tc>
                  <a:txBody>
                    <a:bodyPr/>
                    <a:lstStyle/>
                    <a:p>
                      <a:pPr algn="ctr"/>
                      <a:r>
                        <a:rPr lang="en-US" altLang="zh-CN" sz="1800" b="1" dirty="0"/>
                        <a:t>4</a:t>
                      </a:r>
                      <a:endParaRPr lang="zh-CN" altLang="en-US" sz="1800" b="1" dirty="0"/>
                    </a:p>
                  </a:txBody>
                  <a:tcPr/>
                </a:tc>
                <a:extLst>
                  <a:ext uri="{0D108BD9-81ED-4DB2-BD59-A6C34878D82A}">
                    <a16:rowId xmlns:a16="http://schemas.microsoft.com/office/drawing/2014/main" xmlns="" val="2138689598"/>
                  </a:ext>
                </a:extLst>
              </a:tr>
              <a:tr h="334551">
                <a:tc>
                  <a:txBody>
                    <a:bodyPr/>
                    <a:lstStyle/>
                    <a:p>
                      <a:pPr algn="ctr"/>
                      <a:r>
                        <a:rPr lang="en-US" altLang="zh-CN" sz="1800" b="1" dirty="0"/>
                        <a:t>D</a:t>
                      </a:r>
                      <a:endParaRPr lang="zh-CN" altLang="en-US" sz="1800" b="1" dirty="0"/>
                    </a:p>
                  </a:txBody>
                  <a:tcPr/>
                </a:tc>
                <a:tc>
                  <a:txBody>
                    <a:bodyPr/>
                    <a:lstStyle/>
                    <a:p>
                      <a:pPr algn="ctr"/>
                      <a:r>
                        <a:rPr lang="en-US" altLang="zh-CN" sz="1800" b="1" dirty="0"/>
                        <a:t>1</a:t>
                      </a:r>
                      <a:endParaRPr lang="zh-CN" altLang="en-US" sz="1800" b="1" dirty="0"/>
                    </a:p>
                  </a:txBody>
                  <a:tcPr/>
                </a:tc>
                <a:extLst>
                  <a:ext uri="{0D108BD9-81ED-4DB2-BD59-A6C34878D82A}">
                    <a16:rowId xmlns:a16="http://schemas.microsoft.com/office/drawing/2014/main" xmlns="" val="3891063541"/>
                  </a:ext>
                </a:extLst>
              </a:tr>
            </a:tbl>
          </a:graphicData>
        </a:graphic>
      </p:graphicFrame>
      <p:sp>
        <p:nvSpPr>
          <p:cNvPr id="29" name="Text Box 49">
            <a:extLst>
              <a:ext uri="{FF2B5EF4-FFF2-40B4-BE49-F238E27FC236}">
                <a16:creationId xmlns:a16="http://schemas.microsoft.com/office/drawing/2014/main" xmlns="" id="{09BDB661-6F21-4F5C-B467-30E425EB076C}"/>
              </a:ext>
            </a:extLst>
          </p:cNvPr>
          <p:cNvSpPr txBox="1">
            <a:spLocks noChangeArrowheads="1"/>
          </p:cNvSpPr>
          <p:nvPr/>
        </p:nvSpPr>
        <p:spPr bwMode="auto">
          <a:xfrm>
            <a:off x="3287688" y="5697856"/>
            <a:ext cx="14766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dirty="0">
                <a:solidFill>
                  <a:srgbClr val="0070C0"/>
                </a:solidFill>
                <a:latin typeface="+mn-ea"/>
                <a:ea typeface="+mn-ea"/>
              </a:rPr>
              <a:t>B1</a:t>
            </a:r>
            <a:r>
              <a:rPr kumimoji="1" lang="zh-CN" altLang="en-US" sz="2000" dirty="0">
                <a:solidFill>
                  <a:srgbClr val="0070C0"/>
                </a:solidFill>
                <a:latin typeface="+mn-ea"/>
                <a:ea typeface="+mn-ea"/>
              </a:rPr>
              <a:t>的哈希表</a:t>
            </a:r>
          </a:p>
        </p:txBody>
      </p:sp>
      <p:sp>
        <p:nvSpPr>
          <p:cNvPr id="30" name="Text Box 49">
            <a:extLst>
              <a:ext uri="{FF2B5EF4-FFF2-40B4-BE49-F238E27FC236}">
                <a16:creationId xmlns:a16="http://schemas.microsoft.com/office/drawing/2014/main" xmlns="" id="{C9B72788-BAE7-47C8-91E4-2E29F859C3C1}"/>
              </a:ext>
            </a:extLst>
          </p:cNvPr>
          <p:cNvSpPr txBox="1">
            <a:spLocks noChangeArrowheads="1"/>
          </p:cNvSpPr>
          <p:nvPr/>
        </p:nvSpPr>
        <p:spPr bwMode="auto">
          <a:xfrm>
            <a:off x="4884627" y="1507199"/>
            <a:ext cx="14766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dirty="0">
                <a:solidFill>
                  <a:srgbClr val="0070C0"/>
                </a:solidFill>
                <a:latin typeface="+mn-ea"/>
                <a:ea typeface="+mn-ea"/>
              </a:rPr>
              <a:t>B2</a:t>
            </a:r>
            <a:r>
              <a:rPr kumimoji="1" lang="zh-CN" altLang="en-US" sz="2000" dirty="0">
                <a:solidFill>
                  <a:srgbClr val="0070C0"/>
                </a:solidFill>
                <a:latin typeface="+mn-ea"/>
                <a:ea typeface="+mn-ea"/>
              </a:rPr>
              <a:t>的哈希表</a:t>
            </a:r>
          </a:p>
        </p:txBody>
      </p:sp>
      <p:cxnSp>
        <p:nvCxnSpPr>
          <p:cNvPr id="19"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80770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127448" y="1055774"/>
            <a:ext cx="9464351" cy="5571409"/>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网桥如何建立这种哈希表？</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建立起哈希表后，网桥转发过程如下</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如果目的地址端口与源端口相同，丢弃</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如果目的地址端口与源端口不同，转发</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如果目的地址端口位置，使用泛洪算法（不包括输入端口）</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47328" y="44624"/>
            <a:ext cx="11665296"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4.8.2 </a:t>
            </a:r>
            <a:r>
              <a:rPr lang="zh-CN" altLang="en-US" sz="3600" dirty="0"/>
              <a:t>学习网桥</a:t>
            </a:r>
            <a:endParaRPr lang="en-US" altLang="zh-CN" sz="3600" dirty="0">
              <a:latin typeface="+mn-ea"/>
              <a:cs typeface="Times New Roman" panose="02020603050405020304" pitchFamily="18" charset="0"/>
            </a:endParaRPr>
          </a:p>
        </p:txBody>
      </p:sp>
    </p:spTree>
    <p:extLst>
      <p:ext uri="{BB962C8B-B14F-4D97-AF65-F5344CB8AC3E}">
        <p14:creationId xmlns:p14="http://schemas.microsoft.com/office/powerpoint/2010/main" val="279058892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2026445" y="1055774"/>
            <a:ext cx="8176419" cy="1048235"/>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网桥如何建立这种哈希表？</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 </a:t>
            </a:r>
            <a:r>
              <a:rPr lang="zh-CN" altLang="en-US" sz="3600" dirty="0"/>
              <a:t>数据链路层交换</a:t>
            </a:r>
            <a:endParaRPr lang="en-US" altLang="zh-CN" sz="3600" dirty="0">
              <a:latin typeface="+mn-ea"/>
              <a:cs typeface="Times New Roman" panose="02020603050405020304" pitchFamily="18" charset="0"/>
            </a:endParaRPr>
          </a:p>
        </p:txBody>
      </p:sp>
      <p:sp>
        <p:nvSpPr>
          <p:cNvPr id="5" name="Rectangle 6">
            <a:extLst>
              <a:ext uri="{FF2B5EF4-FFF2-40B4-BE49-F238E27FC236}">
                <a16:creationId xmlns:a16="http://schemas.microsoft.com/office/drawing/2014/main" xmlns="" id="{5BEE9DC1-880D-4DAF-8A81-27CF57C01208}"/>
              </a:ext>
            </a:extLst>
          </p:cNvPr>
          <p:cNvSpPr>
            <a:spLocks noChangeArrowheads="1"/>
          </p:cNvSpPr>
          <p:nvPr/>
        </p:nvSpPr>
        <p:spPr bwMode="auto">
          <a:xfrm>
            <a:off x="3744882" y="3949701"/>
            <a:ext cx="1497206" cy="40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zh-CN" altLang="en-US" sz="1800">
                <a:solidFill>
                  <a:srgbClr val="0070C0"/>
                </a:solidFill>
              </a:rPr>
              <a:t>地址      接口</a:t>
            </a:r>
            <a:endParaRPr kumimoji="1" lang="zh-CN" altLang="en-US" sz="1800" baseline="-25000">
              <a:solidFill>
                <a:srgbClr val="0070C0"/>
              </a:solidFill>
            </a:endParaRPr>
          </a:p>
        </p:txBody>
      </p:sp>
      <p:sp>
        <p:nvSpPr>
          <p:cNvPr id="8" name="Line 5">
            <a:extLst>
              <a:ext uri="{FF2B5EF4-FFF2-40B4-BE49-F238E27FC236}">
                <a16:creationId xmlns:a16="http://schemas.microsoft.com/office/drawing/2014/main" xmlns="" id="{83B321BE-B690-430D-B59D-7DEF7DB4490C}"/>
              </a:ext>
            </a:extLst>
          </p:cNvPr>
          <p:cNvSpPr>
            <a:spLocks noChangeShapeType="1"/>
          </p:cNvSpPr>
          <p:nvPr/>
        </p:nvSpPr>
        <p:spPr bwMode="auto">
          <a:xfrm>
            <a:off x="6623050" y="2630489"/>
            <a:ext cx="0" cy="59213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9" name="Line 7">
            <a:extLst>
              <a:ext uri="{FF2B5EF4-FFF2-40B4-BE49-F238E27FC236}">
                <a16:creationId xmlns:a16="http://schemas.microsoft.com/office/drawing/2014/main" xmlns="" id="{29057892-C489-440D-AF30-7C8C5D01FADD}"/>
              </a:ext>
            </a:extLst>
          </p:cNvPr>
          <p:cNvSpPr>
            <a:spLocks noChangeShapeType="1"/>
          </p:cNvSpPr>
          <p:nvPr/>
        </p:nvSpPr>
        <p:spPr bwMode="auto">
          <a:xfrm>
            <a:off x="10155238" y="2647950"/>
            <a:ext cx="0" cy="5905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10" name="Line 8">
            <a:extLst>
              <a:ext uri="{FF2B5EF4-FFF2-40B4-BE49-F238E27FC236}">
                <a16:creationId xmlns:a16="http://schemas.microsoft.com/office/drawing/2014/main" xmlns="" id="{AA307BA9-61DE-411D-8ECB-3FB4DA560178}"/>
              </a:ext>
            </a:extLst>
          </p:cNvPr>
          <p:cNvSpPr>
            <a:spLocks noChangeShapeType="1"/>
          </p:cNvSpPr>
          <p:nvPr/>
        </p:nvSpPr>
        <p:spPr bwMode="auto">
          <a:xfrm flipV="1">
            <a:off x="8396288" y="2655888"/>
            <a:ext cx="2024062" cy="476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11" name="Rectangle 9">
            <a:extLst>
              <a:ext uri="{FF2B5EF4-FFF2-40B4-BE49-F238E27FC236}">
                <a16:creationId xmlns:a16="http://schemas.microsoft.com/office/drawing/2014/main" xmlns="" id="{22721A8A-D43C-4CC4-BBA0-94CBC2C8E74C}"/>
              </a:ext>
            </a:extLst>
          </p:cNvPr>
          <p:cNvSpPr>
            <a:spLocks noChangeArrowheads="1"/>
          </p:cNvSpPr>
          <p:nvPr/>
        </p:nvSpPr>
        <p:spPr bwMode="auto">
          <a:xfrm>
            <a:off x="10372725" y="2576514"/>
            <a:ext cx="115888" cy="123825"/>
          </a:xfrm>
          <a:prstGeom prst="rect">
            <a:avLst/>
          </a:prstGeom>
          <a:solidFill>
            <a:schemeClr val="folHlink"/>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rgbClr val="0070C0"/>
              </a:solidFill>
              <a:latin typeface="Tahoma" panose="020B0604030504040204" pitchFamily="34" charset="0"/>
              <a:ea typeface="宋体" panose="02010600030101010101" pitchFamily="2" charset="-122"/>
            </a:endParaRPr>
          </a:p>
        </p:txBody>
      </p:sp>
      <p:sp>
        <p:nvSpPr>
          <p:cNvPr id="12" name="Line 10">
            <a:extLst>
              <a:ext uri="{FF2B5EF4-FFF2-40B4-BE49-F238E27FC236}">
                <a16:creationId xmlns:a16="http://schemas.microsoft.com/office/drawing/2014/main" xmlns="" id="{13F6A2D6-A841-4C8B-B489-1F0DB5158D78}"/>
              </a:ext>
            </a:extLst>
          </p:cNvPr>
          <p:cNvSpPr>
            <a:spLocks noChangeShapeType="1"/>
          </p:cNvSpPr>
          <p:nvPr/>
        </p:nvSpPr>
        <p:spPr bwMode="auto">
          <a:xfrm>
            <a:off x="9004300" y="2660650"/>
            <a:ext cx="0" cy="5651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pic>
        <p:nvPicPr>
          <p:cNvPr id="13" name="Picture 11">
            <a:extLst>
              <a:ext uri="{FF2B5EF4-FFF2-40B4-BE49-F238E27FC236}">
                <a16:creationId xmlns:a16="http://schemas.microsoft.com/office/drawing/2014/main" xmlns="" id="{427D9D9A-1B4E-4CC8-A5F9-0948D161BB2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4900" y="3195638"/>
            <a:ext cx="560388" cy="5953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2">
            <a:extLst>
              <a:ext uri="{FF2B5EF4-FFF2-40B4-BE49-F238E27FC236}">
                <a16:creationId xmlns:a16="http://schemas.microsoft.com/office/drawing/2014/main" xmlns="" id="{117EE8E5-2443-4B03-B969-149032AFF66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2025" y="3192463"/>
            <a:ext cx="560388" cy="5969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Line 13">
            <a:extLst>
              <a:ext uri="{FF2B5EF4-FFF2-40B4-BE49-F238E27FC236}">
                <a16:creationId xmlns:a16="http://schemas.microsoft.com/office/drawing/2014/main" xmlns="" id="{C69D07C2-FAD4-4AE2-92E7-E6A659A391AE}"/>
              </a:ext>
            </a:extLst>
          </p:cNvPr>
          <p:cNvSpPr>
            <a:spLocks noChangeShapeType="1"/>
          </p:cNvSpPr>
          <p:nvPr/>
        </p:nvSpPr>
        <p:spPr bwMode="auto">
          <a:xfrm>
            <a:off x="4875214" y="2643189"/>
            <a:ext cx="2509837" cy="158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16" name="Line 14">
            <a:extLst>
              <a:ext uri="{FF2B5EF4-FFF2-40B4-BE49-F238E27FC236}">
                <a16:creationId xmlns:a16="http://schemas.microsoft.com/office/drawing/2014/main" xmlns="" id="{8FBB91AA-4FE2-44EE-A725-0CB37E3ED970}"/>
              </a:ext>
            </a:extLst>
          </p:cNvPr>
          <p:cNvSpPr>
            <a:spLocks noChangeShapeType="1"/>
          </p:cNvSpPr>
          <p:nvPr/>
        </p:nvSpPr>
        <p:spPr bwMode="auto">
          <a:xfrm>
            <a:off x="5567363" y="2643189"/>
            <a:ext cx="0" cy="56673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pic>
        <p:nvPicPr>
          <p:cNvPr id="17" name="Picture 15">
            <a:extLst>
              <a:ext uri="{FF2B5EF4-FFF2-40B4-BE49-F238E27FC236}">
                <a16:creationId xmlns:a16="http://schemas.microsoft.com/office/drawing/2014/main" xmlns="" id="{F2C4DFEC-2F5E-4717-B29A-71EE8344B10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9550" y="3178176"/>
            <a:ext cx="560388" cy="5953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6">
            <a:extLst>
              <a:ext uri="{FF2B5EF4-FFF2-40B4-BE49-F238E27FC236}">
                <a16:creationId xmlns:a16="http://schemas.microsoft.com/office/drawing/2014/main" xmlns="" id="{2BBABAA0-4242-41EC-9FAE-382FC582BBD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950" y="3176588"/>
            <a:ext cx="560388" cy="5953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Line 17">
            <a:extLst>
              <a:ext uri="{FF2B5EF4-FFF2-40B4-BE49-F238E27FC236}">
                <a16:creationId xmlns:a16="http://schemas.microsoft.com/office/drawing/2014/main" xmlns="" id="{F0E076A8-E7CD-45BF-806D-81142E0F6951}"/>
              </a:ext>
            </a:extLst>
          </p:cNvPr>
          <p:cNvSpPr>
            <a:spLocks noChangeShapeType="1"/>
          </p:cNvSpPr>
          <p:nvPr/>
        </p:nvSpPr>
        <p:spPr bwMode="auto">
          <a:xfrm>
            <a:off x="3509963" y="2651125"/>
            <a:ext cx="0" cy="5905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20" name="Rectangle 18">
            <a:extLst>
              <a:ext uri="{FF2B5EF4-FFF2-40B4-BE49-F238E27FC236}">
                <a16:creationId xmlns:a16="http://schemas.microsoft.com/office/drawing/2014/main" xmlns="" id="{BFD47E7F-BF5E-4348-8D04-8639B5D39F77}"/>
              </a:ext>
            </a:extLst>
          </p:cNvPr>
          <p:cNvSpPr>
            <a:spLocks noChangeArrowheads="1"/>
          </p:cNvSpPr>
          <p:nvPr/>
        </p:nvSpPr>
        <p:spPr bwMode="auto">
          <a:xfrm>
            <a:off x="1698625" y="2598739"/>
            <a:ext cx="115888" cy="122237"/>
          </a:xfrm>
          <a:prstGeom prst="rect">
            <a:avLst/>
          </a:prstGeom>
          <a:solidFill>
            <a:schemeClr val="folHlink"/>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rgbClr val="0070C0"/>
              </a:solidFill>
              <a:latin typeface="Tahoma" panose="020B0604030504040204" pitchFamily="34" charset="0"/>
              <a:ea typeface="宋体" panose="02010600030101010101" pitchFamily="2" charset="-122"/>
            </a:endParaRPr>
          </a:p>
        </p:txBody>
      </p:sp>
      <p:sp>
        <p:nvSpPr>
          <p:cNvPr id="21" name="Line 19">
            <a:extLst>
              <a:ext uri="{FF2B5EF4-FFF2-40B4-BE49-F238E27FC236}">
                <a16:creationId xmlns:a16="http://schemas.microsoft.com/office/drawing/2014/main" xmlns="" id="{44504180-7A44-4531-8FED-F8082952A88A}"/>
              </a:ext>
            </a:extLst>
          </p:cNvPr>
          <p:cNvSpPr>
            <a:spLocks noChangeShapeType="1"/>
          </p:cNvSpPr>
          <p:nvPr/>
        </p:nvSpPr>
        <p:spPr bwMode="auto">
          <a:xfrm flipV="1">
            <a:off x="1774825" y="2660650"/>
            <a:ext cx="2001838" cy="158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22" name="Line 20">
            <a:extLst>
              <a:ext uri="{FF2B5EF4-FFF2-40B4-BE49-F238E27FC236}">
                <a16:creationId xmlns:a16="http://schemas.microsoft.com/office/drawing/2014/main" xmlns="" id="{FBE7A69B-181A-4354-B9B7-4C8CABB58ADC}"/>
              </a:ext>
            </a:extLst>
          </p:cNvPr>
          <p:cNvSpPr>
            <a:spLocks noChangeShapeType="1"/>
          </p:cNvSpPr>
          <p:nvPr/>
        </p:nvSpPr>
        <p:spPr bwMode="auto">
          <a:xfrm>
            <a:off x="2166938" y="2662239"/>
            <a:ext cx="0" cy="56832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pic>
        <p:nvPicPr>
          <p:cNvPr id="23" name="Picture 21">
            <a:extLst>
              <a:ext uri="{FF2B5EF4-FFF2-40B4-BE49-F238E27FC236}">
                <a16:creationId xmlns:a16="http://schemas.microsoft.com/office/drawing/2014/main" xmlns="" id="{3DF04D15-9E7D-41D5-AF21-155C9A8CDCD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9125" y="3197225"/>
            <a:ext cx="558800" cy="5984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2">
            <a:extLst>
              <a:ext uri="{FF2B5EF4-FFF2-40B4-BE49-F238E27FC236}">
                <a16:creationId xmlns:a16="http://schemas.microsoft.com/office/drawing/2014/main" xmlns="" id="{F617CC83-DF9E-4EAE-B1BF-FFFF6EA3F51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8338" y="3195638"/>
            <a:ext cx="558800" cy="5969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a:extLst>
              <a:ext uri="{FF2B5EF4-FFF2-40B4-BE49-F238E27FC236}">
                <a16:creationId xmlns:a16="http://schemas.microsoft.com/office/drawing/2014/main" xmlns="" id="{BC31704E-14FE-4C10-A6E3-05D7C3B98E3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8089" y="2085975"/>
            <a:ext cx="1201737"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6" name="Picture 25">
            <a:extLst>
              <a:ext uri="{FF2B5EF4-FFF2-40B4-BE49-F238E27FC236}">
                <a16:creationId xmlns:a16="http://schemas.microsoft.com/office/drawing/2014/main" xmlns="" id="{6E1AB29C-A931-4515-BD92-B9144CB9FC9D}"/>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4714" y="2085975"/>
            <a:ext cx="1203325"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7" name="Rectangle 26">
            <a:extLst>
              <a:ext uri="{FF2B5EF4-FFF2-40B4-BE49-F238E27FC236}">
                <a16:creationId xmlns:a16="http://schemas.microsoft.com/office/drawing/2014/main" xmlns="" id="{5F16DC79-DEEA-4E3D-9573-758FEBCF8DEA}"/>
              </a:ext>
            </a:extLst>
          </p:cNvPr>
          <p:cNvSpPr>
            <a:spLocks noChangeArrowheads="1"/>
          </p:cNvSpPr>
          <p:nvPr/>
        </p:nvSpPr>
        <p:spPr bwMode="auto">
          <a:xfrm>
            <a:off x="3933810" y="1989139"/>
            <a:ext cx="804708"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solidFill>
                  <a:srgbClr val="0070C0"/>
                </a:solidFill>
              </a:rPr>
              <a:t>网桥</a:t>
            </a:r>
            <a:r>
              <a:rPr kumimoji="1" lang="zh-CN" altLang="en-US" sz="800">
                <a:solidFill>
                  <a:srgbClr val="0070C0"/>
                </a:solidFill>
              </a:rPr>
              <a:t> </a:t>
            </a:r>
            <a:r>
              <a:rPr kumimoji="1" lang="en-US" altLang="zh-CN" sz="1800">
                <a:solidFill>
                  <a:srgbClr val="0070C0"/>
                </a:solidFill>
              </a:rPr>
              <a:t>1</a:t>
            </a:r>
            <a:endParaRPr kumimoji="1" lang="en-US" altLang="zh-CN" sz="1800" baseline="-25000">
              <a:solidFill>
                <a:srgbClr val="0070C0"/>
              </a:solidFill>
            </a:endParaRPr>
          </a:p>
        </p:txBody>
      </p:sp>
      <p:sp>
        <p:nvSpPr>
          <p:cNvPr id="28" name="Rectangle 27">
            <a:extLst>
              <a:ext uri="{FF2B5EF4-FFF2-40B4-BE49-F238E27FC236}">
                <a16:creationId xmlns:a16="http://schemas.microsoft.com/office/drawing/2014/main" xmlns="" id="{7A13D42F-1C40-45CF-B113-2F1928334803}"/>
              </a:ext>
            </a:extLst>
          </p:cNvPr>
          <p:cNvSpPr>
            <a:spLocks noChangeArrowheads="1"/>
          </p:cNvSpPr>
          <p:nvPr/>
        </p:nvSpPr>
        <p:spPr bwMode="auto">
          <a:xfrm>
            <a:off x="1633477" y="3125789"/>
            <a:ext cx="349457" cy="42216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A</a:t>
            </a:r>
            <a:endParaRPr kumimoji="1" lang="en-US" altLang="zh-CN" sz="1800" baseline="-25000">
              <a:solidFill>
                <a:srgbClr val="0070C0"/>
              </a:solidFill>
            </a:endParaRPr>
          </a:p>
        </p:txBody>
      </p:sp>
      <p:sp>
        <p:nvSpPr>
          <p:cNvPr id="29" name="Rectangle 28">
            <a:extLst>
              <a:ext uri="{FF2B5EF4-FFF2-40B4-BE49-F238E27FC236}">
                <a16:creationId xmlns:a16="http://schemas.microsoft.com/office/drawing/2014/main" xmlns="" id="{FA531FFE-FEC7-4151-A33D-E43B49661E7D}"/>
              </a:ext>
            </a:extLst>
          </p:cNvPr>
          <p:cNvSpPr>
            <a:spLocks noChangeArrowheads="1"/>
          </p:cNvSpPr>
          <p:nvPr/>
        </p:nvSpPr>
        <p:spPr bwMode="auto">
          <a:xfrm>
            <a:off x="2976502" y="3125789"/>
            <a:ext cx="349457" cy="42216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B</a:t>
            </a:r>
            <a:endParaRPr kumimoji="1" lang="en-US" altLang="zh-CN" sz="1800" baseline="-25000">
              <a:solidFill>
                <a:srgbClr val="0070C0"/>
              </a:solidFill>
            </a:endParaRPr>
          </a:p>
        </p:txBody>
      </p:sp>
      <p:sp>
        <p:nvSpPr>
          <p:cNvPr id="30" name="Rectangle 29">
            <a:extLst>
              <a:ext uri="{FF2B5EF4-FFF2-40B4-BE49-F238E27FC236}">
                <a16:creationId xmlns:a16="http://schemas.microsoft.com/office/drawing/2014/main" xmlns="" id="{DC37152D-B52F-4AC6-A775-A9DDA5BB237E}"/>
              </a:ext>
            </a:extLst>
          </p:cNvPr>
          <p:cNvSpPr>
            <a:spLocks noChangeArrowheads="1"/>
          </p:cNvSpPr>
          <p:nvPr/>
        </p:nvSpPr>
        <p:spPr bwMode="auto">
          <a:xfrm>
            <a:off x="5008563" y="3125789"/>
            <a:ext cx="349456" cy="42216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C</a:t>
            </a:r>
            <a:endParaRPr kumimoji="1" lang="en-US" altLang="zh-CN" sz="1800" baseline="-25000">
              <a:solidFill>
                <a:srgbClr val="0070C0"/>
              </a:solidFill>
            </a:endParaRPr>
          </a:p>
        </p:txBody>
      </p:sp>
      <p:sp>
        <p:nvSpPr>
          <p:cNvPr id="31" name="Rectangle 30">
            <a:extLst>
              <a:ext uri="{FF2B5EF4-FFF2-40B4-BE49-F238E27FC236}">
                <a16:creationId xmlns:a16="http://schemas.microsoft.com/office/drawing/2014/main" xmlns="" id="{31EF44A3-096C-4355-A547-8176D213272F}"/>
              </a:ext>
            </a:extLst>
          </p:cNvPr>
          <p:cNvSpPr>
            <a:spLocks noChangeArrowheads="1"/>
          </p:cNvSpPr>
          <p:nvPr/>
        </p:nvSpPr>
        <p:spPr bwMode="auto">
          <a:xfrm>
            <a:off x="6107113" y="3125789"/>
            <a:ext cx="349456" cy="42216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D</a:t>
            </a:r>
            <a:endParaRPr kumimoji="1" lang="en-US" altLang="zh-CN" sz="1800" baseline="-25000">
              <a:solidFill>
                <a:srgbClr val="0070C0"/>
              </a:solidFill>
            </a:endParaRPr>
          </a:p>
        </p:txBody>
      </p:sp>
      <p:sp>
        <p:nvSpPr>
          <p:cNvPr id="32" name="Rectangle 31">
            <a:extLst>
              <a:ext uri="{FF2B5EF4-FFF2-40B4-BE49-F238E27FC236}">
                <a16:creationId xmlns:a16="http://schemas.microsoft.com/office/drawing/2014/main" xmlns="" id="{7EB2C611-8E81-4BAC-B750-CDD01EB27702}"/>
              </a:ext>
            </a:extLst>
          </p:cNvPr>
          <p:cNvSpPr>
            <a:spLocks noChangeArrowheads="1"/>
          </p:cNvSpPr>
          <p:nvPr/>
        </p:nvSpPr>
        <p:spPr bwMode="auto">
          <a:xfrm>
            <a:off x="8510588" y="3125789"/>
            <a:ext cx="336632" cy="42216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E</a:t>
            </a:r>
            <a:endParaRPr kumimoji="1" lang="en-US" altLang="zh-CN" sz="1800" baseline="-25000">
              <a:solidFill>
                <a:srgbClr val="0070C0"/>
              </a:solidFill>
            </a:endParaRPr>
          </a:p>
        </p:txBody>
      </p:sp>
      <p:sp>
        <p:nvSpPr>
          <p:cNvPr id="33" name="Rectangle 32">
            <a:extLst>
              <a:ext uri="{FF2B5EF4-FFF2-40B4-BE49-F238E27FC236}">
                <a16:creationId xmlns:a16="http://schemas.microsoft.com/office/drawing/2014/main" xmlns="" id="{B271934A-B4C0-486B-A1E9-3D1A8B54C62D}"/>
              </a:ext>
            </a:extLst>
          </p:cNvPr>
          <p:cNvSpPr>
            <a:spLocks noChangeArrowheads="1"/>
          </p:cNvSpPr>
          <p:nvPr/>
        </p:nvSpPr>
        <p:spPr bwMode="auto">
          <a:xfrm>
            <a:off x="9628188" y="3125789"/>
            <a:ext cx="323808" cy="42216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F</a:t>
            </a:r>
            <a:endParaRPr kumimoji="1" lang="en-US" altLang="zh-CN" sz="1800" baseline="-25000">
              <a:solidFill>
                <a:srgbClr val="0070C0"/>
              </a:solidFill>
            </a:endParaRPr>
          </a:p>
        </p:txBody>
      </p:sp>
      <p:sp>
        <p:nvSpPr>
          <p:cNvPr id="34" name="Rectangle 33">
            <a:extLst>
              <a:ext uri="{FF2B5EF4-FFF2-40B4-BE49-F238E27FC236}">
                <a16:creationId xmlns:a16="http://schemas.microsoft.com/office/drawing/2014/main" xmlns="" id="{8B943C21-175A-48E8-9F96-0184100A1296}"/>
              </a:ext>
            </a:extLst>
          </p:cNvPr>
          <p:cNvSpPr>
            <a:spLocks noChangeArrowheads="1"/>
          </p:cNvSpPr>
          <p:nvPr/>
        </p:nvSpPr>
        <p:spPr bwMode="auto">
          <a:xfrm>
            <a:off x="3444875" y="2214564"/>
            <a:ext cx="310984"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1</a:t>
            </a:r>
            <a:endParaRPr kumimoji="1" lang="en-US" altLang="zh-CN" sz="1800" baseline="-25000">
              <a:solidFill>
                <a:srgbClr val="0070C0"/>
              </a:solidFill>
            </a:endParaRPr>
          </a:p>
        </p:txBody>
      </p:sp>
      <p:sp>
        <p:nvSpPr>
          <p:cNvPr id="35" name="Rectangle 34">
            <a:extLst>
              <a:ext uri="{FF2B5EF4-FFF2-40B4-BE49-F238E27FC236}">
                <a16:creationId xmlns:a16="http://schemas.microsoft.com/office/drawing/2014/main" xmlns="" id="{D2E23DCB-19F5-48E1-B092-84A09A659A47}"/>
              </a:ext>
            </a:extLst>
          </p:cNvPr>
          <p:cNvSpPr>
            <a:spLocks noChangeArrowheads="1"/>
          </p:cNvSpPr>
          <p:nvPr/>
        </p:nvSpPr>
        <p:spPr bwMode="auto">
          <a:xfrm>
            <a:off x="4905375" y="2214564"/>
            <a:ext cx="310984"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2</a:t>
            </a:r>
            <a:endParaRPr kumimoji="1" lang="en-US" altLang="zh-CN" sz="1800" baseline="-25000">
              <a:solidFill>
                <a:srgbClr val="0070C0"/>
              </a:solidFill>
            </a:endParaRPr>
          </a:p>
        </p:txBody>
      </p:sp>
      <p:sp>
        <p:nvSpPr>
          <p:cNvPr id="36" name="Rectangle 35">
            <a:extLst>
              <a:ext uri="{FF2B5EF4-FFF2-40B4-BE49-F238E27FC236}">
                <a16:creationId xmlns:a16="http://schemas.microsoft.com/office/drawing/2014/main" xmlns="" id="{3F3A69D5-ACE1-430D-AD4A-650F4739403F}"/>
              </a:ext>
            </a:extLst>
          </p:cNvPr>
          <p:cNvSpPr>
            <a:spLocks noChangeArrowheads="1"/>
          </p:cNvSpPr>
          <p:nvPr/>
        </p:nvSpPr>
        <p:spPr bwMode="auto">
          <a:xfrm>
            <a:off x="6921500" y="2214564"/>
            <a:ext cx="310984"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1</a:t>
            </a:r>
            <a:endParaRPr kumimoji="1" lang="en-US" altLang="zh-CN" sz="1800" baseline="-25000">
              <a:solidFill>
                <a:srgbClr val="0070C0"/>
              </a:solidFill>
            </a:endParaRPr>
          </a:p>
        </p:txBody>
      </p:sp>
      <p:sp>
        <p:nvSpPr>
          <p:cNvPr id="37" name="Rectangle 36">
            <a:extLst>
              <a:ext uri="{FF2B5EF4-FFF2-40B4-BE49-F238E27FC236}">
                <a16:creationId xmlns:a16="http://schemas.microsoft.com/office/drawing/2014/main" xmlns="" id="{711B811A-669A-4358-8509-09727073D603}"/>
              </a:ext>
            </a:extLst>
          </p:cNvPr>
          <p:cNvSpPr>
            <a:spLocks noChangeArrowheads="1"/>
          </p:cNvSpPr>
          <p:nvPr/>
        </p:nvSpPr>
        <p:spPr bwMode="auto">
          <a:xfrm>
            <a:off x="8431213" y="2214564"/>
            <a:ext cx="310984"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2</a:t>
            </a:r>
            <a:endParaRPr kumimoji="1" lang="en-US" altLang="zh-CN" sz="1800" baseline="-25000">
              <a:solidFill>
                <a:srgbClr val="0070C0"/>
              </a:solidFill>
            </a:endParaRPr>
          </a:p>
        </p:txBody>
      </p:sp>
      <p:sp>
        <p:nvSpPr>
          <p:cNvPr id="38" name="Line 38">
            <a:extLst>
              <a:ext uri="{FF2B5EF4-FFF2-40B4-BE49-F238E27FC236}">
                <a16:creationId xmlns:a16="http://schemas.microsoft.com/office/drawing/2014/main" xmlns="" id="{D8A110E9-C273-42B8-BA70-BC07E7F355DB}"/>
              </a:ext>
            </a:extLst>
          </p:cNvPr>
          <p:cNvSpPr>
            <a:spLocks noChangeShapeType="1"/>
          </p:cNvSpPr>
          <p:nvPr/>
        </p:nvSpPr>
        <p:spPr bwMode="auto">
          <a:xfrm>
            <a:off x="3617914" y="4359275"/>
            <a:ext cx="17176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39" name="Line 39">
            <a:extLst>
              <a:ext uri="{FF2B5EF4-FFF2-40B4-BE49-F238E27FC236}">
                <a16:creationId xmlns:a16="http://schemas.microsoft.com/office/drawing/2014/main" xmlns="" id="{3B7202B9-9E23-4952-B237-1C0BA048493D}"/>
              </a:ext>
            </a:extLst>
          </p:cNvPr>
          <p:cNvSpPr>
            <a:spLocks noChangeShapeType="1"/>
          </p:cNvSpPr>
          <p:nvPr/>
        </p:nvSpPr>
        <p:spPr bwMode="auto">
          <a:xfrm>
            <a:off x="3617914" y="4737100"/>
            <a:ext cx="17176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40" name="Line 40">
            <a:extLst>
              <a:ext uri="{FF2B5EF4-FFF2-40B4-BE49-F238E27FC236}">
                <a16:creationId xmlns:a16="http://schemas.microsoft.com/office/drawing/2014/main" xmlns="" id="{75A782CC-D369-40DC-B172-AD122EBBE81A}"/>
              </a:ext>
            </a:extLst>
          </p:cNvPr>
          <p:cNvSpPr>
            <a:spLocks noChangeShapeType="1"/>
          </p:cNvSpPr>
          <p:nvPr/>
        </p:nvSpPr>
        <p:spPr bwMode="auto">
          <a:xfrm>
            <a:off x="3617914" y="5116514"/>
            <a:ext cx="1717675" cy="158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41" name="Line 41">
            <a:extLst>
              <a:ext uri="{FF2B5EF4-FFF2-40B4-BE49-F238E27FC236}">
                <a16:creationId xmlns:a16="http://schemas.microsoft.com/office/drawing/2014/main" xmlns="" id="{FB1103B5-2396-4626-B4F3-7C2143E1780A}"/>
              </a:ext>
            </a:extLst>
          </p:cNvPr>
          <p:cNvSpPr>
            <a:spLocks noChangeShapeType="1"/>
          </p:cNvSpPr>
          <p:nvPr/>
        </p:nvSpPr>
        <p:spPr bwMode="auto">
          <a:xfrm>
            <a:off x="4475163" y="3981451"/>
            <a:ext cx="0" cy="18954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42" name="Rectangle 43">
            <a:extLst>
              <a:ext uri="{FF2B5EF4-FFF2-40B4-BE49-F238E27FC236}">
                <a16:creationId xmlns:a16="http://schemas.microsoft.com/office/drawing/2014/main" xmlns="" id="{4715C3FA-D20B-4BAD-B95D-B5A3587E2357}"/>
              </a:ext>
            </a:extLst>
          </p:cNvPr>
          <p:cNvSpPr>
            <a:spLocks noChangeArrowheads="1"/>
          </p:cNvSpPr>
          <p:nvPr/>
        </p:nvSpPr>
        <p:spPr bwMode="auto">
          <a:xfrm>
            <a:off x="7150069" y="3965576"/>
            <a:ext cx="1497206" cy="40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zh-CN" altLang="en-US" sz="1800">
                <a:solidFill>
                  <a:srgbClr val="0070C0"/>
                </a:solidFill>
              </a:rPr>
              <a:t>地址      接口</a:t>
            </a:r>
            <a:endParaRPr kumimoji="1" lang="zh-CN" altLang="en-US" sz="1800" baseline="-25000">
              <a:solidFill>
                <a:srgbClr val="0070C0"/>
              </a:solidFill>
            </a:endParaRPr>
          </a:p>
        </p:txBody>
      </p:sp>
      <p:sp>
        <p:nvSpPr>
          <p:cNvPr id="43" name="Line 45">
            <a:extLst>
              <a:ext uri="{FF2B5EF4-FFF2-40B4-BE49-F238E27FC236}">
                <a16:creationId xmlns:a16="http://schemas.microsoft.com/office/drawing/2014/main" xmlns="" id="{0335700C-C979-4329-93B0-37319C82A0B6}"/>
              </a:ext>
            </a:extLst>
          </p:cNvPr>
          <p:cNvSpPr>
            <a:spLocks noChangeShapeType="1"/>
          </p:cNvSpPr>
          <p:nvPr/>
        </p:nvSpPr>
        <p:spPr bwMode="auto">
          <a:xfrm>
            <a:off x="7053264" y="4359275"/>
            <a:ext cx="17176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44" name="Line 46">
            <a:extLst>
              <a:ext uri="{FF2B5EF4-FFF2-40B4-BE49-F238E27FC236}">
                <a16:creationId xmlns:a16="http://schemas.microsoft.com/office/drawing/2014/main" xmlns="" id="{B8430DC5-38F4-42B0-A126-3E98E5F69080}"/>
              </a:ext>
            </a:extLst>
          </p:cNvPr>
          <p:cNvSpPr>
            <a:spLocks noChangeShapeType="1"/>
          </p:cNvSpPr>
          <p:nvPr/>
        </p:nvSpPr>
        <p:spPr bwMode="auto">
          <a:xfrm>
            <a:off x="7053264" y="4737100"/>
            <a:ext cx="17176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45" name="Line 47">
            <a:extLst>
              <a:ext uri="{FF2B5EF4-FFF2-40B4-BE49-F238E27FC236}">
                <a16:creationId xmlns:a16="http://schemas.microsoft.com/office/drawing/2014/main" xmlns="" id="{69924C5A-8DDB-4486-B1EC-10C8579E64AF}"/>
              </a:ext>
            </a:extLst>
          </p:cNvPr>
          <p:cNvSpPr>
            <a:spLocks noChangeShapeType="1"/>
          </p:cNvSpPr>
          <p:nvPr/>
        </p:nvSpPr>
        <p:spPr bwMode="auto">
          <a:xfrm>
            <a:off x="7053264" y="5116514"/>
            <a:ext cx="1717675" cy="158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46" name="Line 48">
            <a:extLst>
              <a:ext uri="{FF2B5EF4-FFF2-40B4-BE49-F238E27FC236}">
                <a16:creationId xmlns:a16="http://schemas.microsoft.com/office/drawing/2014/main" xmlns="" id="{0A3E4F3E-A608-43A7-9194-D83A4F58004C}"/>
              </a:ext>
            </a:extLst>
          </p:cNvPr>
          <p:cNvSpPr>
            <a:spLocks noChangeShapeType="1"/>
          </p:cNvSpPr>
          <p:nvPr/>
        </p:nvSpPr>
        <p:spPr bwMode="auto">
          <a:xfrm>
            <a:off x="7910514" y="3981451"/>
            <a:ext cx="1587" cy="15144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47" name="Freeform 50">
            <a:extLst>
              <a:ext uri="{FF2B5EF4-FFF2-40B4-BE49-F238E27FC236}">
                <a16:creationId xmlns:a16="http://schemas.microsoft.com/office/drawing/2014/main" xmlns="" id="{895124D3-0C2A-458D-BBE3-C3EF53BC381F}"/>
              </a:ext>
            </a:extLst>
          </p:cNvPr>
          <p:cNvSpPr>
            <a:spLocks/>
          </p:cNvSpPr>
          <p:nvPr/>
        </p:nvSpPr>
        <p:spPr bwMode="auto">
          <a:xfrm>
            <a:off x="3617914" y="2654300"/>
            <a:ext cx="1717675" cy="1327150"/>
          </a:xfrm>
          <a:custGeom>
            <a:avLst/>
            <a:gdLst>
              <a:gd name="T0" fmla="*/ 0 w 907"/>
              <a:gd name="T1" fmla="*/ 2147483646 h 635"/>
              <a:gd name="T2" fmla="*/ 1136911470 w 907"/>
              <a:gd name="T3" fmla="*/ 0 h 635"/>
              <a:gd name="T4" fmla="*/ 1624672462 w 907"/>
              <a:gd name="T5" fmla="*/ 0 h 635"/>
              <a:gd name="T6" fmla="*/ 2147483646 w 907"/>
              <a:gd name="T7" fmla="*/ 2147483646 h 635"/>
              <a:gd name="T8" fmla="*/ 0 w 907"/>
              <a:gd name="T9" fmla="*/ 2147483646 h 6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48" name="Freeform 51">
            <a:extLst>
              <a:ext uri="{FF2B5EF4-FFF2-40B4-BE49-F238E27FC236}">
                <a16:creationId xmlns:a16="http://schemas.microsoft.com/office/drawing/2014/main" xmlns="" id="{C4A8386A-F471-4FE9-B698-824BF381F6A1}"/>
              </a:ext>
            </a:extLst>
          </p:cNvPr>
          <p:cNvSpPr>
            <a:spLocks/>
          </p:cNvSpPr>
          <p:nvPr/>
        </p:nvSpPr>
        <p:spPr bwMode="auto">
          <a:xfrm>
            <a:off x="7053264" y="2654300"/>
            <a:ext cx="1717675" cy="1327150"/>
          </a:xfrm>
          <a:custGeom>
            <a:avLst/>
            <a:gdLst>
              <a:gd name="T0" fmla="*/ 0 w 907"/>
              <a:gd name="T1" fmla="*/ 2147483646 h 635"/>
              <a:gd name="T2" fmla="*/ 1136911470 w 907"/>
              <a:gd name="T3" fmla="*/ 0 h 635"/>
              <a:gd name="T4" fmla="*/ 1624672462 w 907"/>
              <a:gd name="T5" fmla="*/ 0 h 635"/>
              <a:gd name="T6" fmla="*/ 2147483646 w 907"/>
              <a:gd name="T7" fmla="*/ 2147483646 h 635"/>
              <a:gd name="T8" fmla="*/ 0 w 907"/>
              <a:gd name="T9" fmla="*/ 2147483646 h 6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grpSp>
        <p:nvGrpSpPr>
          <p:cNvPr id="49" name="Group 72">
            <a:extLst>
              <a:ext uri="{FF2B5EF4-FFF2-40B4-BE49-F238E27FC236}">
                <a16:creationId xmlns:a16="http://schemas.microsoft.com/office/drawing/2014/main" xmlns="" id="{5946CF27-2D34-4A25-AE2E-6847670CC1FC}"/>
              </a:ext>
            </a:extLst>
          </p:cNvPr>
          <p:cNvGrpSpPr>
            <a:grpSpLocks/>
          </p:cNvGrpSpPr>
          <p:nvPr/>
        </p:nvGrpSpPr>
        <p:grpSpPr bwMode="auto">
          <a:xfrm>
            <a:off x="3770314" y="4921250"/>
            <a:ext cx="4773613" cy="890588"/>
            <a:chOff x="1415" y="3100"/>
            <a:chExt cx="3007" cy="561"/>
          </a:xfrm>
        </p:grpSpPr>
        <p:sp>
          <p:nvSpPr>
            <p:cNvPr id="50" name="Rectangle 52">
              <a:extLst>
                <a:ext uri="{FF2B5EF4-FFF2-40B4-BE49-F238E27FC236}">
                  <a16:creationId xmlns:a16="http://schemas.microsoft.com/office/drawing/2014/main" xmlns="" id="{CA3746CC-395E-46FE-B988-4981D12CCA1E}"/>
                </a:ext>
              </a:extLst>
            </p:cNvPr>
            <p:cNvSpPr>
              <a:spLocks noChangeArrowheads="1"/>
            </p:cNvSpPr>
            <p:nvPr/>
          </p:nvSpPr>
          <p:spPr bwMode="auto">
            <a:xfrm>
              <a:off x="1415" y="3337"/>
              <a:ext cx="309"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2400">
                  <a:solidFill>
                    <a:srgbClr val="0070C0"/>
                  </a:solidFill>
                </a:rPr>
                <a:t>…</a:t>
              </a:r>
              <a:endParaRPr kumimoji="1" lang="en-US" altLang="zh-CN" sz="2400" baseline="-25000">
                <a:solidFill>
                  <a:srgbClr val="0070C0"/>
                </a:solidFill>
              </a:endParaRPr>
            </a:p>
          </p:txBody>
        </p:sp>
        <p:sp>
          <p:nvSpPr>
            <p:cNvPr id="51" name="Rectangle 53">
              <a:extLst>
                <a:ext uri="{FF2B5EF4-FFF2-40B4-BE49-F238E27FC236}">
                  <a16:creationId xmlns:a16="http://schemas.microsoft.com/office/drawing/2014/main" xmlns="" id="{6FB6DDB8-0A3A-4C62-B650-B884C05B0717}"/>
                </a:ext>
              </a:extLst>
            </p:cNvPr>
            <p:cNvSpPr>
              <a:spLocks noChangeArrowheads="1"/>
            </p:cNvSpPr>
            <p:nvPr/>
          </p:nvSpPr>
          <p:spPr bwMode="auto">
            <a:xfrm>
              <a:off x="1927" y="3337"/>
              <a:ext cx="309"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2400">
                  <a:solidFill>
                    <a:srgbClr val="0070C0"/>
                  </a:solidFill>
                </a:rPr>
                <a:t>…</a:t>
              </a:r>
              <a:endParaRPr kumimoji="1" lang="en-US" altLang="zh-CN" sz="2400" baseline="-25000">
                <a:solidFill>
                  <a:srgbClr val="0070C0"/>
                </a:solidFill>
              </a:endParaRPr>
            </a:p>
          </p:txBody>
        </p:sp>
        <p:sp>
          <p:nvSpPr>
            <p:cNvPr id="52" name="Rectangle 54">
              <a:extLst>
                <a:ext uri="{FF2B5EF4-FFF2-40B4-BE49-F238E27FC236}">
                  <a16:creationId xmlns:a16="http://schemas.microsoft.com/office/drawing/2014/main" xmlns="" id="{B9603B5C-3E3B-4C68-AA38-014A164114BC}"/>
                </a:ext>
              </a:extLst>
            </p:cNvPr>
            <p:cNvSpPr>
              <a:spLocks noChangeArrowheads="1"/>
            </p:cNvSpPr>
            <p:nvPr/>
          </p:nvSpPr>
          <p:spPr bwMode="auto">
            <a:xfrm>
              <a:off x="4113" y="3100"/>
              <a:ext cx="309"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2400">
                  <a:solidFill>
                    <a:srgbClr val="0070C0"/>
                  </a:solidFill>
                </a:rPr>
                <a:t>…</a:t>
              </a:r>
              <a:endParaRPr kumimoji="1" lang="en-US" altLang="zh-CN" sz="2400" baseline="-25000">
                <a:solidFill>
                  <a:srgbClr val="0070C0"/>
                </a:solidFill>
              </a:endParaRPr>
            </a:p>
          </p:txBody>
        </p:sp>
        <p:sp>
          <p:nvSpPr>
            <p:cNvPr id="53" name="Rectangle 55">
              <a:extLst>
                <a:ext uri="{FF2B5EF4-FFF2-40B4-BE49-F238E27FC236}">
                  <a16:creationId xmlns:a16="http://schemas.microsoft.com/office/drawing/2014/main" xmlns="" id="{1D69D112-C2FA-41BA-933A-5E391D7FE6F9}"/>
                </a:ext>
              </a:extLst>
            </p:cNvPr>
            <p:cNvSpPr>
              <a:spLocks noChangeArrowheads="1"/>
            </p:cNvSpPr>
            <p:nvPr/>
          </p:nvSpPr>
          <p:spPr bwMode="auto">
            <a:xfrm>
              <a:off x="3588" y="3100"/>
              <a:ext cx="309"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2400">
                  <a:solidFill>
                    <a:srgbClr val="0070C0"/>
                  </a:solidFill>
                </a:rPr>
                <a:t>…</a:t>
              </a:r>
              <a:endParaRPr kumimoji="1" lang="en-US" altLang="zh-CN" sz="2400" baseline="-25000">
                <a:solidFill>
                  <a:srgbClr val="0070C0"/>
                </a:solidFill>
              </a:endParaRPr>
            </a:p>
          </p:txBody>
        </p:sp>
      </p:grpSp>
      <p:sp>
        <p:nvSpPr>
          <p:cNvPr id="54" name="Line 56">
            <a:extLst>
              <a:ext uri="{FF2B5EF4-FFF2-40B4-BE49-F238E27FC236}">
                <a16:creationId xmlns:a16="http://schemas.microsoft.com/office/drawing/2014/main" xmlns="" id="{7A308253-40F1-44A4-8361-E6C8BBA13C90}"/>
              </a:ext>
            </a:extLst>
          </p:cNvPr>
          <p:cNvSpPr>
            <a:spLocks noChangeShapeType="1"/>
          </p:cNvSpPr>
          <p:nvPr/>
        </p:nvSpPr>
        <p:spPr bwMode="auto">
          <a:xfrm>
            <a:off x="3617914" y="5494339"/>
            <a:ext cx="1717675" cy="158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grpSp>
        <p:nvGrpSpPr>
          <p:cNvPr id="55" name="Group 69">
            <a:extLst>
              <a:ext uri="{FF2B5EF4-FFF2-40B4-BE49-F238E27FC236}">
                <a16:creationId xmlns:a16="http://schemas.microsoft.com/office/drawing/2014/main" xmlns="" id="{FC0BDC54-92EE-4D80-B108-CB8C77C56BE9}"/>
              </a:ext>
            </a:extLst>
          </p:cNvPr>
          <p:cNvGrpSpPr>
            <a:grpSpLocks/>
          </p:cNvGrpSpPr>
          <p:nvPr/>
        </p:nvGrpSpPr>
        <p:grpSpPr bwMode="auto">
          <a:xfrm>
            <a:off x="2697163" y="5111751"/>
            <a:ext cx="2360614" cy="442913"/>
            <a:chOff x="739" y="3220"/>
            <a:chExt cx="1487" cy="279"/>
          </a:xfrm>
        </p:grpSpPr>
        <p:sp>
          <p:nvSpPr>
            <p:cNvPr id="56" name="Rectangle 57">
              <a:extLst>
                <a:ext uri="{FF2B5EF4-FFF2-40B4-BE49-F238E27FC236}">
                  <a16:creationId xmlns:a16="http://schemas.microsoft.com/office/drawing/2014/main" xmlns="" id="{9276E0DF-8D2C-4762-A679-2ADF33ED09CF}"/>
                </a:ext>
              </a:extLst>
            </p:cNvPr>
            <p:cNvSpPr>
              <a:spLocks noChangeArrowheads="1"/>
            </p:cNvSpPr>
            <p:nvPr/>
          </p:nvSpPr>
          <p:spPr bwMode="auto">
            <a:xfrm>
              <a:off x="1481" y="3233"/>
              <a:ext cx="745"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B           1</a:t>
              </a:r>
              <a:endParaRPr kumimoji="1" lang="en-US" altLang="zh-CN" sz="1800" baseline="-25000">
                <a:solidFill>
                  <a:srgbClr val="0070C0"/>
                </a:solidFill>
              </a:endParaRPr>
            </a:p>
          </p:txBody>
        </p:sp>
        <p:sp>
          <p:nvSpPr>
            <p:cNvPr id="57" name="Rectangle 61">
              <a:extLst>
                <a:ext uri="{FF2B5EF4-FFF2-40B4-BE49-F238E27FC236}">
                  <a16:creationId xmlns:a16="http://schemas.microsoft.com/office/drawing/2014/main" xmlns="" id="{806D5666-9136-4F33-845F-2BE547A559F1}"/>
                </a:ext>
              </a:extLst>
            </p:cNvPr>
            <p:cNvSpPr>
              <a:spLocks noChangeArrowheads="1"/>
            </p:cNvSpPr>
            <p:nvPr/>
          </p:nvSpPr>
          <p:spPr bwMode="auto">
            <a:xfrm>
              <a:off x="739" y="3220"/>
              <a:ext cx="54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1800">
                  <a:solidFill>
                    <a:srgbClr val="0070C0"/>
                  </a:solidFill>
                </a:rPr>
                <a:t>B → A</a:t>
              </a:r>
              <a:endParaRPr kumimoji="1" lang="en-US" altLang="zh-CN" sz="1800" baseline="-25000">
                <a:solidFill>
                  <a:srgbClr val="0070C0"/>
                </a:solidFill>
              </a:endParaRPr>
            </a:p>
          </p:txBody>
        </p:sp>
      </p:grpSp>
      <p:grpSp>
        <p:nvGrpSpPr>
          <p:cNvPr id="58" name="Group 67">
            <a:extLst>
              <a:ext uri="{FF2B5EF4-FFF2-40B4-BE49-F238E27FC236}">
                <a16:creationId xmlns:a16="http://schemas.microsoft.com/office/drawing/2014/main" xmlns="" id="{82065649-2383-4BCE-AA7F-EC12FEE12650}"/>
              </a:ext>
            </a:extLst>
          </p:cNvPr>
          <p:cNvGrpSpPr>
            <a:grpSpLocks/>
          </p:cNvGrpSpPr>
          <p:nvPr/>
        </p:nvGrpSpPr>
        <p:grpSpPr bwMode="auto">
          <a:xfrm>
            <a:off x="2687638" y="4341824"/>
            <a:ext cx="2360614" cy="442913"/>
            <a:chOff x="733" y="2735"/>
            <a:chExt cx="1487" cy="279"/>
          </a:xfrm>
        </p:grpSpPr>
        <p:sp>
          <p:nvSpPr>
            <p:cNvPr id="59" name="Rectangle 42">
              <a:extLst>
                <a:ext uri="{FF2B5EF4-FFF2-40B4-BE49-F238E27FC236}">
                  <a16:creationId xmlns:a16="http://schemas.microsoft.com/office/drawing/2014/main" xmlns="" id="{9C661476-B371-47ED-B8E9-D9D6EB05484F}"/>
                </a:ext>
              </a:extLst>
            </p:cNvPr>
            <p:cNvSpPr>
              <a:spLocks noChangeArrowheads="1"/>
            </p:cNvSpPr>
            <p:nvPr/>
          </p:nvSpPr>
          <p:spPr bwMode="auto">
            <a:xfrm>
              <a:off x="733" y="2735"/>
              <a:ext cx="54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1800">
                  <a:solidFill>
                    <a:srgbClr val="0070C0"/>
                  </a:solidFill>
                </a:rPr>
                <a:t>A → B</a:t>
              </a:r>
              <a:endParaRPr kumimoji="1" lang="en-US" altLang="zh-CN" sz="1800" baseline="-25000">
                <a:solidFill>
                  <a:srgbClr val="0070C0"/>
                </a:solidFill>
              </a:endParaRPr>
            </a:p>
          </p:txBody>
        </p:sp>
        <p:sp>
          <p:nvSpPr>
            <p:cNvPr id="60" name="Rectangle 63">
              <a:extLst>
                <a:ext uri="{FF2B5EF4-FFF2-40B4-BE49-F238E27FC236}">
                  <a16:creationId xmlns:a16="http://schemas.microsoft.com/office/drawing/2014/main" xmlns="" id="{09C0D45C-40FF-4AA4-9551-5D334908D2D4}"/>
                </a:ext>
              </a:extLst>
            </p:cNvPr>
            <p:cNvSpPr>
              <a:spLocks noChangeArrowheads="1"/>
            </p:cNvSpPr>
            <p:nvPr/>
          </p:nvSpPr>
          <p:spPr bwMode="auto">
            <a:xfrm>
              <a:off x="1480" y="2748"/>
              <a:ext cx="740"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A           1</a:t>
              </a:r>
              <a:endParaRPr kumimoji="1" lang="en-US" altLang="zh-CN" sz="1800" baseline="-25000">
                <a:solidFill>
                  <a:srgbClr val="0070C0"/>
                </a:solidFill>
              </a:endParaRPr>
            </a:p>
          </p:txBody>
        </p:sp>
      </p:grpSp>
      <p:grpSp>
        <p:nvGrpSpPr>
          <p:cNvPr id="61" name="Group 68">
            <a:extLst>
              <a:ext uri="{FF2B5EF4-FFF2-40B4-BE49-F238E27FC236}">
                <a16:creationId xmlns:a16="http://schemas.microsoft.com/office/drawing/2014/main" xmlns="" id="{21E3D926-1E38-4EB1-8A12-A804CC21BF9C}"/>
              </a:ext>
            </a:extLst>
          </p:cNvPr>
          <p:cNvGrpSpPr>
            <a:grpSpLocks/>
          </p:cNvGrpSpPr>
          <p:nvPr/>
        </p:nvGrpSpPr>
        <p:grpSpPr bwMode="auto">
          <a:xfrm>
            <a:off x="2711450" y="4724401"/>
            <a:ext cx="2333626" cy="442913"/>
            <a:chOff x="748" y="2976"/>
            <a:chExt cx="1470" cy="279"/>
          </a:xfrm>
        </p:grpSpPr>
        <p:sp>
          <p:nvSpPr>
            <p:cNvPr id="62" name="Rectangle 60">
              <a:extLst>
                <a:ext uri="{FF2B5EF4-FFF2-40B4-BE49-F238E27FC236}">
                  <a16:creationId xmlns:a16="http://schemas.microsoft.com/office/drawing/2014/main" xmlns="" id="{9857277C-A79A-4AF9-9E8B-E6057E70A8C7}"/>
                </a:ext>
              </a:extLst>
            </p:cNvPr>
            <p:cNvSpPr>
              <a:spLocks noChangeArrowheads="1"/>
            </p:cNvSpPr>
            <p:nvPr/>
          </p:nvSpPr>
          <p:spPr bwMode="auto">
            <a:xfrm>
              <a:off x="748" y="2976"/>
              <a:ext cx="53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1800">
                  <a:solidFill>
                    <a:srgbClr val="0070C0"/>
                  </a:solidFill>
                </a:rPr>
                <a:t>F → C</a:t>
              </a:r>
              <a:endParaRPr kumimoji="1" lang="en-US" altLang="zh-CN" sz="1800" baseline="-25000">
                <a:solidFill>
                  <a:srgbClr val="0070C0"/>
                </a:solidFill>
              </a:endParaRPr>
            </a:p>
          </p:txBody>
        </p:sp>
        <p:sp>
          <p:nvSpPr>
            <p:cNvPr id="63" name="Rectangle 64">
              <a:extLst>
                <a:ext uri="{FF2B5EF4-FFF2-40B4-BE49-F238E27FC236}">
                  <a16:creationId xmlns:a16="http://schemas.microsoft.com/office/drawing/2014/main" xmlns="" id="{58B2BFB2-EDAC-4ABB-877D-085720809A86}"/>
                </a:ext>
              </a:extLst>
            </p:cNvPr>
            <p:cNvSpPr>
              <a:spLocks noChangeArrowheads="1"/>
            </p:cNvSpPr>
            <p:nvPr/>
          </p:nvSpPr>
          <p:spPr bwMode="auto">
            <a:xfrm>
              <a:off x="1489" y="2989"/>
              <a:ext cx="729"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F           2</a:t>
              </a:r>
              <a:endParaRPr kumimoji="1" lang="en-US" altLang="zh-CN" sz="1800" baseline="-25000">
                <a:solidFill>
                  <a:srgbClr val="0070C0"/>
                </a:solidFill>
              </a:endParaRPr>
            </a:p>
          </p:txBody>
        </p:sp>
      </p:grpSp>
      <p:grpSp>
        <p:nvGrpSpPr>
          <p:cNvPr id="64" name="Group 70">
            <a:extLst>
              <a:ext uri="{FF2B5EF4-FFF2-40B4-BE49-F238E27FC236}">
                <a16:creationId xmlns:a16="http://schemas.microsoft.com/office/drawing/2014/main" xmlns="" id="{49567E38-C98E-42F4-9C1D-D67341349D1F}"/>
              </a:ext>
            </a:extLst>
          </p:cNvPr>
          <p:cNvGrpSpPr>
            <a:grpSpLocks/>
          </p:cNvGrpSpPr>
          <p:nvPr/>
        </p:nvGrpSpPr>
        <p:grpSpPr bwMode="auto">
          <a:xfrm>
            <a:off x="6124578" y="4319585"/>
            <a:ext cx="2355851" cy="463549"/>
            <a:chOff x="2898" y="2721"/>
            <a:chExt cx="1484" cy="292"/>
          </a:xfrm>
        </p:grpSpPr>
        <p:sp>
          <p:nvSpPr>
            <p:cNvPr id="65" name="Rectangle 49">
              <a:extLst>
                <a:ext uri="{FF2B5EF4-FFF2-40B4-BE49-F238E27FC236}">
                  <a16:creationId xmlns:a16="http://schemas.microsoft.com/office/drawing/2014/main" xmlns="" id="{F4B63FA1-AFC7-47BE-81DB-27A526384249}"/>
                </a:ext>
              </a:extLst>
            </p:cNvPr>
            <p:cNvSpPr>
              <a:spLocks noChangeArrowheads="1"/>
            </p:cNvSpPr>
            <p:nvPr/>
          </p:nvSpPr>
          <p:spPr bwMode="auto">
            <a:xfrm>
              <a:off x="2898" y="2721"/>
              <a:ext cx="54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1800">
                  <a:solidFill>
                    <a:srgbClr val="0070C0"/>
                  </a:solidFill>
                </a:rPr>
                <a:t>A → B</a:t>
              </a:r>
            </a:p>
          </p:txBody>
        </p:sp>
        <p:sp>
          <p:nvSpPr>
            <p:cNvPr id="66" name="Rectangle 65">
              <a:extLst>
                <a:ext uri="{FF2B5EF4-FFF2-40B4-BE49-F238E27FC236}">
                  <a16:creationId xmlns:a16="http://schemas.microsoft.com/office/drawing/2014/main" xmlns="" id="{32CDB071-0A38-4549-A3CE-531C8C88B3E2}"/>
                </a:ext>
              </a:extLst>
            </p:cNvPr>
            <p:cNvSpPr>
              <a:spLocks noChangeArrowheads="1"/>
            </p:cNvSpPr>
            <p:nvPr/>
          </p:nvSpPr>
          <p:spPr bwMode="auto">
            <a:xfrm>
              <a:off x="3642" y="2747"/>
              <a:ext cx="740"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A           1</a:t>
              </a:r>
              <a:endParaRPr kumimoji="1" lang="en-US" altLang="zh-CN" sz="1800" baseline="-25000">
                <a:solidFill>
                  <a:srgbClr val="0070C0"/>
                </a:solidFill>
              </a:endParaRPr>
            </a:p>
          </p:txBody>
        </p:sp>
      </p:grpSp>
      <p:grpSp>
        <p:nvGrpSpPr>
          <p:cNvPr id="67" name="Group 71">
            <a:extLst>
              <a:ext uri="{FF2B5EF4-FFF2-40B4-BE49-F238E27FC236}">
                <a16:creationId xmlns:a16="http://schemas.microsoft.com/office/drawing/2014/main" xmlns="" id="{61FB18A6-1E74-4DFE-9C35-D816B7CD5843}"/>
              </a:ext>
            </a:extLst>
          </p:cNvPr>
          <p:cNvGrpSpPr>
            <a:grpSpLocks/>
          </p:cNvGrpSpPr>
          <p:nvPr/>
        </p:nvGrpSpPr>
        <p:grpSpPr bwMode="auto">
          <a:xfrm>
            <a:off x="6167440" y="4738701"/>
            <a:ext cx="2316163" cy="442913"/>
            <a:chOff x="2925" y="2985"/>
            <a:chExt cx="1459" cy="279"/>
          </a:xfrm>
        </p:grpSpPr>
        <p:sp>
          <p:nvSpPr>
            <p:cNvPr id="68" name="Rectangle 62">
              <a:extLst>
                <a:ext uri="{FF2B5EF4-FFF2-40B4-BE49-F238E27FC236}">
                  <a16:creationId xmlns:a16="http://schemas.microsoft.com/office/drawing/2014/main" xmlns="" id="{2269E3FB-A886-4C56-94CA-89EC165CF468}"/>
                </a:ext>
              </a:extLst>
            </p:cNvPr>
            <p:cNvSpPr>
              <a:spLocks noChangeArrowheads="1"/>
            </p:cNvSpPr>
            <p:nvPr/>
          </p:nvSpPr>
          <p:spPr bwMode="auto">
            <a:xfrm>
              <a:off x="2925" y="2985"/>
              <a:ext cx="53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1800">
                  <a:solidFill>
                    <a:srgbClr val="0070C0"/>
                  </a:solidFill>
                </a:rPr>
                <a:t>F → C</a:t>
              </a:r>
              <a:endParaRPr kumimoji="1" lang="en-US" altLang="zh-CN" sz="1800" baseline="-25000">
                <a:solidFill>
                  <a:srgbClr val="0070C0"/>
                </a:solidFill>
              </a:endParaRPr>
            </a:p>
          </p:txBody>
        </p:sp>
        <p:sp>
          <p:nvSpPr>
            <p:cNvPr id="69" name="Rectangle 66">
              <a:extLst>
                <a:ext uri="{FF2B5EF4-FFF2-40B4-BE49-F238E27FC236}">
                  <a16:creationId xmlns:a16="http://schemas.microsoft.com/office/drawing/2014/main" xmlns="" id="{2663DDCB-728C-46FA-97FE-3D75CE12B014}"/>
                </a:ext>
              </a:extLst>
            </p:cNvPr>
            <p:cNvSpPr>
              <a:spLocks noChangeArrowheads="1"/>
            </p:cNvSpPr>
            <p:nvPr/>
          </p:nvSpPr>
          <p:spPr bwMode="auto">
            <a:xfrm>
              <a:off x="3655" y="2998"/>
              <a:ext cx="729"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rgbClr val="0070C0"/>
                  </a:solidFill>
                </a:rPr>
                <a:t>F           2</a:t>
              </a:r>
              <a:endParaRPr kumimoji="1" lang="en-US" altLang="zh-CN" sz="1800" baseline="-25000">
                <a:solidFill>
                  <a:srgbClr val="0070C0"/>
                </a:solidFill>
              </a:endParaRPr>
            </a:p>
          </p:txBody>
        </p:sp>
      </p:grpSp>
      <p:sp>
        <p:nvSpPr>
          <p:cNvPr id="70" name="Rectangle 37">
            <a:extLst>
              <a:ext uri="{FF2B5EF4-FFF2-40B4-BE49-F238E27FC236}">
                <a16:creationId xmlns:a16="http://schemas.microsoft.com/office/drawing/2014/main" xmlns="" id="{076317F6-EBE9-4A17-B38D-D4DDA9FB11FA}"/>
              </a:ext>
            </a:extLst>
          </p:cNvPr>
          <p:cNvSpPr>
            <a:spLocks noChangeArrowheads="1"/>
          </p:cNvSpPr>
          <p:nvPr/>
        </p:nvSpPr>
        <p:spPr bwMode="auto">
          <a:xfrm>
            <a:off x="3617914" y="3981451"/>
            <a:ext cx="1717675" cy="189547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rgbClr val="0070C0"/>
              </a:solidFill>
              <a:latin typeface="Tahoma" panose="020B0604030504040204" pitchFamily="34" charset="0"/>
              <a:ea typeface="宋体" panose="02010600030101010101" pitchFamily="2" charset="-122"/>
            </a:endParaRPr>
          </a:p>
        </p:txBody>
      </p:sp>
      <p:sp>
        <p:nvSpPr>
          <p:cNvPr id="71" name="Rectangle 44">
            <a:extLst>
              <a:ext uri="{FF2B5EF4-FFF2-40B4-BE49-F238E27FC236}">
                <a16:creationId xmlns:a16="http://schemas.microsoft.com/office/drawing/2014/main" xmlns="" id="{C3D64E18-69C4-458F-AB6F-6C5C4054BF21}"/>
              </a:ext>
            </a:extLst>
          </p:cNvPr>
          <p:cNvSpPr>
            <a:spLocks noChangeArrowheads="1"/>
          </p:cNvSpPr>
          <p:nvPr/>
        </p:nvSpPr>
        <p:spPr bwMode="auto">
          <a:xfrm>
            <a:off x="7053264" y="3981451"/>
            <a:ext cx="1717675" cy="151447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rgbClr val="0070C0"/>
              </a:solidFill>
              <a:latin typeface="Tahoma" panose="020B0604030504040204" pitchFamily="34" charset="0"/>
              <a:ea typeface="宋体" panose="02010600030101010101" pitchFamily="2" charset="-122"/>
            </a:endParaRPr>
          </a:p>
        </p:txBody>
      </p:sp>
      <p:sp>
        <p:nvSpPr>
          <p:cNvPr id="72" name="Rectangle 73">
            <a:extLst>
              <a:ext uri="{FF2B5EF4-FFF2-40B4-BE49-F238E27FC236}">
                <a16:creationId xmlns:a16="http://schemas.microsoft.com/office/drawing/2014/main" xmlns="" id="{7071365A-9E99-4F48-99B6-3726B7F13CA0}"/>
              </a:ext>
            </a:extLst>
          </p:cNvPr>
          <p:cNvSpPr>
            <a:spLocks noChangeArrowheads="1"/>
          </p:cNvSpPr>
          <p:nvPr/>
        </p:nvSpPr>
        <p:spPr bwMode="auto">
          <a:xfrm>
            <a:off x="7461235" y="1985964"/>
            <a:ext cx="804708"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a:solidFill>
                  <a:srgbClr val="0070C0"/>
                </a:solidFill>
              </a:rPr>
              <a:t>网桥</a:t>
            </a:r>
            <a:r>
              <a:rPr kumimoji="1" lang="zh-CN" altLang="en-US" sz="800">
                <a:solidFill>
                  <a:srgbClr val="0070C0"/>
                </a:solidFill>
              </a:rPr>
              <a:t> </a:t>
            </a:r>
            <a:r>
              <a:rPr kumimoji="1" lang="en-US" altLang="zh-CN" sz="1800">
                <a:solidFill>
                  <a:srgbClr val="0070C0"/>
                </a:solidFill>
              </a:rPr>
              <a:t>2</a:t>
            </a:r>
            <a:endParaRPr kumimoji="1" lang="en-US" altLang="zh-CN" sz="1800" baseline="-25000">
              <a:solidFill>
                <a:srgbClr val="0070C0"/>
              </a:solidFill>
            </a:endParaRPr>
          </a:p>
        </p:txBody>
      </p:sp>
      <p:cxnSp>
        <p:nvCxnSpPr>
          <p:cNvPr id="7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56155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2000"/>
                                        <p:tgtEl>
                                          <p:spTgt spid="58"/>
                                        </p:tgtEl>
                                      </p:cBhvr>
                                    </p:animEffect>
                                  </p:childTnLst>
                                </p:cTn>
                              </p:par>
                            </p:childTnLst>
                          </p:cTn>
                        </p:par>
                        <p:par>
                          <p:cTn id="8" fill="hold">
                            <p:stCondLst>
                              <p:cond delay="2000"/>
                            </p:stCondLst>
                            <p:childTnLst>
                              <p:par>
                                <p:cTn id="9" presetID="22" presetClass="entr" presetSubtype="8" fill="hold" nodeType="afterEffect">
                                  <p:stCondLst>
                                    <p:cond delay="50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childTnLst>
                          </p:cTn>
                        </p:par>
                        <p:par>
                          <p:cTn id="12" fill="hold">
                            <p:stCondLst>
                              <p:cond delay="4500"/>
                            </p:stCondLst>
                            <p:childTnLst>
                              <p:par>
                                <p:cTn id="13" presetID="22" presetClass="entr" presetSubtype="8" fill="hold" nodeType="afterEffect">
                                  <p:stCondLst>
                                    <p:cond delay="500"/>
                                  </p:stCondLst>
                                  <p:childTnLst>
                                    <p:set>
                                      <p:cBhvr>
                                        <p:cTn id="14" dur="1" fill="hold">
                                          <p:stCondLst>
                                            <p:cond delay="0"/>
                                          </p:stCondLst>
                                        </p:cTn>
                                        <p:tgtEl>
                                          <p:spTgt spid="61"/>
                                        </p:tgtEl>
                                        <p:attrNameLst>
                                          <p:attrName>style.visibility</p:attrName>
                                        </p:attrNameLst>
                                      </p:cBhvr>
                                      <p:to>
                                        <p:strVal val="visible"/>
                                      </p:to>
                                    </p:set>
                                    <p:animEffect transition="in" filter="wipe(left)">
                                      <p:cBhvr>
                                        <p:cTn id="15" dur="2000"/>
                                        <p:tgtEl>
                                          <p:spTgt spid="61"/>
                                        </p:tgtEl>
                                      </p:cBhvr>
                                    </p:animEffect>
                                  </p:childTnLst>
                                </p:cTn>
                              </p:par>
                            </p:childTnLst>
                          </p:cTn>
                        </p:par>
                        <p:par>
                          <p:cTn id="16" fill="hold">
                            <p:stCondLst>
                              <p:cond delay="7000"/>
                            </p:stCondLst>
                            <p:childTnLst>
                              <p:par>
                                <p:cTn id="17" presetID="22" presetClass="entr" presetSubtype="8" fill="hold" nodeType="afterEffect">
                                  <p:stCondLst>
                                    <p:cond delay="50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2000"/>
                                        <p:tgtEl>
                                          <p:spTgt spid="67"/>
                                        </p:tgtEl>
                                      </p:cBhvr>
                                    </p:animEffect>
                                  </p:childTnLst>
                                </p:cTn>
                              </p:par>
                            </p:childTnLst>
                          </p:cTn>
                        </p:par>
                        <p:par>
                          <p:cTn id="20" fill="hold">
                            <p:stCondLst>
                              <p:cond delay="9500"/>
                            </p:stCondLst>
                            <p:childTnLst>
                              <p:par>
                                <p:cTn id="21" presetID="22" presetClass="entr" presetSubtype="8" fill="hold" nodeType="after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2000"/>
                                        <p:tgtEl>
                                          <p:spTgt spid="55"/>
                                        </p:tgtEl>
                                      </p:cBhvr>
                                    </p:animEffect>
                                  </p:childTnLst>
                                </p:cTn>
                              </p:par>
                            </p:childTnLst>
                          </p:cTn>
                        </p:par>
                        <p:par>
                          <p:cTn id="24" fill="hold">
                            <p:stCondLst>
                              <p:cond delay="12000"/>
                            </p:stCondLst>
                            <p:childTnLst>
                              <p:par>
                                <p:cTn id="25" presetID="22" presetClass="entr" presetSubtype="8" fill="hold" nodeType="afterEffect">
                                  <p:stCondLst>
                                    <p:cond delay="50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839417" y="1055774"/>
            <a:ext cx="9363448" cy="1797657"/>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生成树</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网桥</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为</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解决冗余链路的无限循环问题，使用树形结构构造网络拓扑图。</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smtClean="0"/>
              <a:t>4.8.3 </a:t>
            </a:r>
            <a:r>
              <a:rPr lang="zh-CN" altLang="en-US" sz="3600" dirty="0" smtClean="0"/>
              <a:t>生成树网桥</a:t>
            </a:r>
            <a:endParaRPr lang="en-US" altLang="zh-CN" sz="3600" dirty="0">
              <a:latin typeface="+mn-ea"/>
              <a:cs typeface="Times New Roman" panose="02020603050405020304" pitchFamily="18" charset="0"/>
            </a:endParaRPr>
          </a:p>
        </p:txBody>
      </p:sp>
      <p:sp>
        <p:nvSpPr>
          <p:cNvPr id="2" name="矩形 1">
            <a:extLst>
              <a:ext uri="{FF2B5EF4-FFF2-40B4-BE49-F238E27FC236}">
                <a16:creationId xmlns:a16="http://schemas.microsoft.com/office/drawing/2014/main" xmlns="" id="{601C8771-E5FA-4DA0-9E06-3C373B83F980}"/>
              </a:ext>
            </a:extLst>
          </p:cNvPr>
          <p:cNvSpPr/>
          <p:nvPr/>
        </p:nvSpPr>
        <p:spPr>
          <a:xfrm>
            <a:off x="2678097" y="3153792"/>
            <a:ext cx="585926" cy="550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mn-ea"/>
              </a:rPr>
              <a:t>A</a:t>
            </a:r>
            <a:endParaRPr lang="zh-CN" altLang="en-US" sz="2800" dirty="0">
              <a:latin typeface="+mn-ea"/>
            </a:endParaRPr>
          </a:p>
        </p:txBody>
      </p:sp>
      <p:sp>
        <p:nvSpPr>
          <p:cNvPr id="3" name="箭头: 五边形 2">
            <a:extLst>
              <a:ext uri="{FF2B5EF4-FFF2-40B4-BE49-F238E27FC236}">
                <a16:creationId xmlns:a16="http://schemas.microsoft.com/office/drawing/2014/main" xmlns="" id="{8230C29E-9812-4318-84DF-06BA7F50AD30}"/>
              </a:ext>
            </a:extLst>
          </p:cNvPr>
          <p:cNvSpPr/>
          <p:nvPr/>
        </p:nvSpPr>
        <p:spPr>
          <a:xfrm>
            <a:off x="2678098" y="2965143"/>
            <a:ext cx="585926" cy="1154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箭头连接符 7">
            <a:extLst>
              <a:ext uri="{FF2B5EF4-FFF2-40B4-BE49-F238E27FC236}">
                <a16:creationId xmlns:a16="http://schemas.microsoft.com/office/drawing/2014/main" xmlns="" id="{C8E8FE68-9E67-4CB4-87E1-E3E11528CB38}"/>
              </a:ext>
            </a:extLst>
          </p:cNvPr>
          <p:cNvCxnSpPr>
            <a:cxnSpLocks/>
          </p:cNvCxnSpPr>
          <p:nvPr/>
        </p:nvCxnSpPr>
        <p:spPr>
          <a:xfrm flipV="1">
            <a:off x="3264023" y="3006294"/>
            <a:ext cx="594804" cy="121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17BEB7C0-34E2-47BD-BF0D-C5CC9507D21C}"/>
              </a:ext>
            </a:extLst>
          </p:cNvPr>
          <p:cNvSpPr/>
          <p:nvPr/>
        </p:nvSpPr>
        <p:spPr>
          <a:xfrm>
            <a:off x="2678097" y="3991622"/>
            <a:ext cx="585926" cy="55041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14" name="矩形 13">
            <a:extLst>
              <a:ext uri="{FF2B5EF4-FFF2-40B4-BE49-F238E27FC236}">
                <a16:creationId xmlns:a16="http://schemas.microsoft.com/office/drawing/2014/main" xmlns="" id="{EFC21259-8651-4544-9174-579A97C44BA7}"/>
              </a:ext>
            </a:extLst>
          </p:cNvPr>
          <p:cNvSpPr/>
          <p:nvPr/>
        </p:nvSpPr>
        <p:spPr>
          <a:xfrm>
            <a:off x="2678097" y="4841218"/>
            <a:ext cx="585926" cy="55041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12" name="六边形 11">
            <a:extLst>
              <a:ext uri="{FF2B5EF4-FFF2-40B4-BE49-F238E27FC236}">
                <a16:creationId xmlns:a16="http://schemas.microsoft.com/office/drawing/2014/main" xmlns="" id="{8E0A2C0B-B097-4108-B42A-A55754981048}"/>
              </a:ext>
            </a:extLst>
          </p:cNvPr>
          <p:cNvSpPr/>
          <p:nvPr/>
        </p:nvSpPr>
        <p:spPr>
          <a:xfrm>
            <a:off x="4267199" y="3991622"/>
            <a:ext cx="701336" cy="55041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n-ea"/>
              </a:rPr>
              <a:t>B1</a:t>
            </a:r>
            <a:endParaRPr lang="zh-CN" altLang="en-US" sz="2000" dirty="0">
              <a:latin typeface="+mn-ea"/>
            </a:endParaRPr>
          </a:p>
        </p:txBody>
      </p:sp>
      <p:cxnSp>
        <p:nvCxnSpPr>
          <p:cNvPr id="16" name="直接连接符 15">
            <a:extLst>
              <a:ext uri="{FF2B5EF4-FFF2-40B4-BE49-F238E27FC236}">
                <a16:creationId xmlns:a16="http://schemas.microsoft.com/office/drawing/2014/main" xmlns="" id="{81A9ABD0-28FF-4A54-B035-87F9B60176EE}"/>
              </a:ext>
            </a:extLst>
          </p:cNvPr>
          <p:cNvCxnSpPr>
            <a:stCxn id="12" idx="5"/>
          </p:cNvCxnSpPr>
          <p:nvPr/>
        </p:nvCxnSpPr>
        <p:spPr>
          <a:xfrm>
            <a:off x="4830932" y="3991622"/>
            <a:ext cx="229487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055154EF-F894-4941-9662-FDF112C30FF3}"/>
              </a:ext>
            </a:extLst>
          </p:cNvPr>
          <p:cNvCxnSpPr/>
          <p:nvPr/>
        </p:nvCxnSpPr>
        <p:spPr>
          <a:xfrm>
            <a:off x="4786544" y="4542038"/>
            <a:ext cx="229487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六边形 18">
            <a:extLst>
              <a:ext uri="{FF2B5EF4-FFF2-40B4-BE49-F238E27FC236}">
                <a16:creationId xmlns:a16="http://schemas.microsoft.com/office/drawing/2014/main" xmlns="" id="{D2C86AB4-2CE2-4B1B-9CA2-270FD4D2F758}"/>
              </a:ext>
            </a:extLst>
          </p:cNvPr>
          <p:cNvSpPr/>
          <p:nvPr/>
        </p:nvSpPr>
        <p:spPr>
          <a:xfrm>
            <a:off x="6855046" y="3991622"/>
            <a:ext cx="701336" cy="55041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n-ea"/>
              </a:rPr>
              <a:t>B2</a:t>
            </a:r>
            <a:endParaRPr lang="zh-CN" altLang="en-US" sz="2000" dirty="0">
              <a:latin typeface="+mn-ea"/>
            </a:endParaRPr>
          </a:p>
        </p:txBody>
      </p:sp>
      <p:cxnSp>
        <p:nvCxnSpPr>
          <p:cNvPr id="20" name="直接连接符 19">
            <a:extLst>
              <a:ext uri="{FF2B5EF4-FFF2-40B4-BE49-F238E27FC236}">
                <a16:creationId xmlns:a16="http://schemas.microsoft.com/office/drawing/2014/main" xmlns="" id="{D125EBC2-E3C6-48C5-A094-0F8F5DAFC965}"/>
              </a:ext>
            </a:extLst>
          </p:cNvPr>
          <p:cNvCxnSpPr>
            <a:stCxn id="2" idx="3"/>
            <a:endCxn id="12" idx="4"/>
          </p:cNvCxnSpPr>
          <p:nvPr/>
        </p:nvCxnSpPr>
        <p:spPr>
          <a:xfrm>
            <a:off x="3264023" y="3429000"/>
            <a:ext cx="1140780" cy="5626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B06C3D7A-2B2B-446B-AA9E-C9CC68BD9F21}"/>
              </a:ext>
            </a:extLst>
          </p:cNvPr>
          <p:cNvCxnSpPr>
            <a:cxnSpLocks/>
            <a:endCxn id="12" idx="3"/>
          </p:cNvCxnSpPr>
          <p:nvPr/>
        </p:nvCxnSpPr>
        <p:spPr>
          <a:xfrm flipV="1">
            <a:off x="3290657" y="4266830"/>
            <a:ext cx="976543" cy="2330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595F2A7E-7E10-477C-8CBD-CB5CFAB768B0}"/>
              </a:ext>
            </a:extLst>
          </p:cNvPr>
          <p:cNvCxnSpPr>
            <a:cxnSpLocks/>
            <a:endCxn id="12" idx="2"/>
          </p:cNvCxnSpPr>
          <p:nvPr/>
        </p:nvCxnSpPr>
        <p:spPr>
          <a:xfrm flipV="1">
            <a:off x="3264023" y="4542038"/>
            <a:ext cx="1140780" cy="5976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xmlns="" id="{BB19609D-530D-4E7D-974D-D16F4A6CD571}"/>
              </a:ext>
            </a:extLst>
          </p:cNvPr>
          <p:cNvSpPr txBox="1"/>
          <p:nvPr/>
        </p:nvSpPr>
        <p:spPr>
          <a:xfrm>
            <a:off x="1956424" y="2765088"/>
            <a:ext cx="702436" cy="461665"/>
          </a:xfrm>
          <a:prstGeom prst="rect">
            <a:avLst/>
          </a:prstGeom>
          <a:noFill/>
        </p:spPr>
        <p:txBody>
          <a:bodyPr wrap="none" rtlCol="0">
            <a:spAutoFit/>
          </a:bodyPr>
          <a:lstStyle/>
          <a:p>
            <a:r>
              <a:rPr lang="zh-CN" altLang="en-US" sz="2000" dirty="0">
                <a:latin typeface="+mn-ea"/>
              </a:rPr>
              <a:t>帧</a:t>
            </a:r>
            <a:r>
              <a:rPr lang="en-US" altLang="zh-CN" sz="2000" dirty="0">
                <a:latin typeface="+mn-ea"/>
              </a:rPr>
              <a:t>F0</a:t>
            </a:r>
            <a:endParaRPr lang="zh-CN" altLang="en-US" sz="2000" dirty="0">
              <a:latin typeface="+mn-ea"/>
            </a:endParaRPr>
          </a:p>
        </p:txBody>
      </p:sp>
      <p:sp>
        <p:nvSpPr>
          <p:cNvPr id="28" name="箭头: 五边形 27">
            <a:extLst>
              <a:ext uri="{FF2B5EF4-FFF2-40B4-BE49-F238E27FC236}">
                <a16:creationId xmlns:a16="http://schemas.microsoft.com/office/drawing/2014/main" xmlns="" id="{E9BE523B-6232-4B7A-89E5-7AF37B363465}"/>
              </a:ext>
            </a:extLst>
          </p:cNvPr>
          <p:cNvSpPr/>
          <p:nvPr/>
        </p:nvSpPr>
        <p:spPr>
          <a:xfrm>
            <a:off x="4968535" y="3789620"/>
            <a:ext cx="585926" cy="1154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9" name="直接箭头连接符 28">
            <a:extLst>
              <a:ext uri="{FF2B5EF4-FFF2-40B4-BE49-F238E27FC236}">
                <a16:creationId xmlns:a16="http://schemas.microsoft.com/office/drawing/2014/main" xmlns="" id="{4382739C-EA0E-45E8-B78F-B8A9FD4BBCA9}"/>
              </a:ext>
            </a:extLst>
          </p:cNvPr>
          <p:cNvCxnSpPr>
            <a:cxnSpLocks/>
          </p:cNvCxnSpPr>
          <p:nvPr/>
        </p:nvCxnSpPr>
        <p:spPr>
          <a:xfrm>
            <a:off x="5508964" y="3847323"/>
            <a:ext cx="46940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xmlns="" id="{E45BC7CB-D86B-49DA-9E9E-170EECDDB8F7}"/>
              </a:ext>
            </a:extLst>
          </p:cNvPr>
          <p:cNvSpPr txBox="1"/>
          <p:nvPr/>
        </p:nvSpPr>
        <p:spPr>
          <a:xfrm>
            <a:off x="5011568" y="3452763"/>
            <a:ext cx="444352" cy="461665"/>
          </a:xfrm>
          <a:prstGeom prst="rect">
            <a:avLst/>
          </a:prstGeom>
          <a:noFill/>
        </p:spPr>
        <p:txBody>
          <a:bodyPr wrap="none" rtlCol="0">
            <a:spAutoFit/>
          </a:bodyPr>
          <a:lstStyle/>
          <a:p>
            <a:r>
              <a:rPr lang="en-US" altLang="zh-CN" sz="2000" dirty="0">
                <a:latin typeface="+mn-ea"/>
              </a:rPr>
              <a:t>F1</a:t>
            </a:r>
            <a:endParaRPr lang="zh-CN" altLang="en-US" sz="2000" dirty="0">
              <a:latin typeface="+mn-ea"/>
            </a:endParaRPr>
          </a:p>
        </p:txBody>
      </p:sp>
      <p:sp>
        <p:nvSpPr>
          <p:cNvPr id="34" name="箭头: 五边形 33">
            <a:extLst>
              <a:ext uri="{FF2B5EF4-FFF2-40B4-BE49-F238E27FC236}">
                <a16:creationId xmlns:a16="http://schemas.microsoft.com/office/drawing/2014/main" xmlns="" id="{1E3D83AC-6860-454F-BB55-1FC5AA706AE9}"/>
              </a:ext>
            </a:extLst>
          </p:cNvPr>
          <p:cNvSpPr/>
          <p:nvPr/>
        </p:nvSpPr>
        <p:spPr>
          <a:xfrm>
            <a:off x="5014033" y="4377555"/>
            <a:ext cx="585926" cy="1154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 name="直接箭头连接符 34">
            <a:extLst>
              <a:ext uri="{FF2B5EF4-FFF2-40B4-BE49-F238E27FC236}">
                <a16:creationId xmlns:a16="http://schemas.microsoft.com/office/drawing/2014/main" xmlns="" id="{AB1EE41C-B50D-45CB-A7D3-437984D2CE6F}"/>
              </a:ext>
            </a:extLst>
          </p:cNvPr>
          <p:cNvCxnSpPr>
            <a:cxnSpLocks/>
          </p:cNvCxnSpPr>
          <p:nvPr/>
        </p:nvCxnSpPr>
        <p:spPr>
          <a:xfrm>
            <a:off x="5554462" y="4435258"/>
            <a:ext cx="46940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xmlns="" id="{C838AC3B-AEC6-44C3-AA71-F8A939054FB1}"/>
              </a:ext>
            </a:extLst>
          </p:cNvPr>
          <p:cNvSpPr txBox="1"/>
          <p:nvPr/>
        </p:nvSpPr>
        <p:spPr>
          <a:xfrm>
            <a:off x="5057066" y="4040698"/>
            <a:ext cx="444352" cy="461665"/>
          </a:xfrm>
          <a:prstGeom prst="rect">
            <a:avLst/>
          </a:prstGeom>
          <a:noFill/>
        </p:spPr>
        <p:txBody>
          <a:bodyPr wrap="none" rtlCol="0">
            <a:spAutoFit/>
          </a:bodyPr>
          <a:lstStyle/>
          <a:p>
            <a:r>
              <a:rPr lang="en-US" altLang="zh-CN" sz="2000" dirty="0">
                <a:latin typeface="+mn-ea"/>
              </a:rPr>
              <a:t>F2</a:t>
            </a:r>
            <a:endParaRPr lang="zh-CN" altLang="en-US" sz="2000" dirty="0">
              <a:latin typeface="+mn-ea"/>
            </a:endParaRPr>
          </a:p>
        </p:txBody>
      </p:sp>
      <p:grpSp>
        <p:nvGrpSpPr>
          <p:cNvPr id="40" name="组合 39">
            <a:extLst>
              <a:ext uri="{FF2B5EF4-FFF2-40B4-BE49-F238E27FC236}">
                <a16:creationId xmlns:a16="http://schemas.microsoft.com/office/drawing/2014/main" xmlns="" id="{3E6B71F3-5239-4F8A-AC10-A1A54B020C48}"/>
              </a:ext>
            </a:extLst>
          </p:cNvPr>
          <p:cNvGrpSpPr/>
          <p:nvPr/>
        </p:nvGrpSpPr>
        <p:grpSpPr>
          <a:xfrm>
            <a:off x="5945077" y="4661638"/>
            <a:ext cx="986538" cy="634778"/>
            <a:chOff x="4073740" y="4879882"/>
            <a:chExt cx="1106381" cy="634778"/>
          </a:xfrm>
        </p:grpSpPr>
        <p:sp>
          <p:nvSpPr>
            <p:cNvPr id="37" name="箭头: 五边形 36">
              <a:extLst>
                <a:ext uri="{FF2B5EF4-FFF2-40B4-BE49-F238E27FC236}">
                  <a16:creationId xmlns:a16="http://schemas.microsoft.com/office/drawing/2014/main" xmlns="" id="{F2DB8216-7770-4AC1-9E7B-804876BE68F8}"/>
                </a:ext>
              </a:extLst>
            </p:cNvPr>
            <p:cNvSpPr/>
            <p:nvPr/>
          </p:nvSpPr>
          <p:spPr>
            <a:xfrm rot="10800000">
              <a:off x="4594195" y="4879882"/>
              <a:ext cx="585926" cy="1154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8" name="直接箭头连接符 37">
              <a:extLst>
                <a:ext uri="{FF2B5EF4-FFF2-40B4-BE49-F238E27FC236}">
                  <a16:creationId xmlns:a16="http://schemas.microsoft.com/office/drawing/2014/main" xmlns="" id="{7BDD7F32-E3BB-404E-8150-3194CD24CE8C}"/>
                </a:ext>
              </a:extLst>
            </p:cNvPr>
            <p:cNvCxnSpPr>
              <a:cxnSpLocks/>
            </p:cNvCxnSpPr>
            <p:nvPr/>
          </p:nvCxnSpPr>
          <p:spPr>
            <a:xfrm flipH="1">
              <a:off x="4073740" y="4937586"/>
              <a:ext cx="56262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452C4303-0C97-4BE3-8E3C-C63AD64742B2}"/>
                </a:ext>
              </a:extLst>
            </p:cNvPr>
            <p:cNvSpPr txBox="1"/>
            <p:nvPr/>
          </p:nvSpPr>
          <p:spPr>
            <a:xfrm>
              <a:off x="4576683" y="5052995"/>
              <a:ext cx="498331" cy="461665"/>
            </a:xfrm>
            <a:prstGeom prst="rect">
              <a:avLst/>
            </a:prstGeom>
            <a:noFill/>
          </p:spPr>
          <p:txBody>
            <a:bodyPr wrap="none" rtlCol="0">
              <a:spAutoFit/>
            </a:bodyPr>
            <a:lstStyle/>
            <a:p>
              <a:r>
                <a:rPr lang="en-US" altLang="zh-CN" sz="2000" dirty="0">
                  <a:latin typeface="+mn-ea"/>
                </a:rPr>
                <a:t>F4</a:t>
              </a:r>
              <a:endParaRPr lang="zh-CN" altLang="en-US" sz="2000" dirty="0">
                <a:latin typeface="+mn-ea"/>
              </a:endParaRPr>
            </a:p>
          </p:txBody>
        </p:sp>
      </p:grpSp>
      <p:grpSp>
        <p:nvGrpSpPr>
          <p:cNvPr id="42" name="组合 41">
            <a:extLst>
              <a:ext uri="{FF2B5EF4-FFF2-40B4-BE49-F238E27FC236}">
                <a16:creationId xmlns:a16="http://schemas.microsoft.com/office/drawing/2014/main" xmlns="" id="{DD92DF8C-0D57-4406-854D-9602F03E6B88}"/>
              </a:ext>
            </a:extLst>
          </p:cNvPr>
          <p:cNvGrpSpPr/>
          <p:nvPr/>
        </p:nvGrpSpPr>
        <p:grpSpPr>
          <a:xfrm>
            <a:off x="5945078" y="4038232"/>
            <a:ext cx="964875" cy="534228"/>
            <a:chOff x="4031572" y="4598265"/>
            <a:chExt cx="1106914" cy="534228"/>
          </a:xfrm>
        </p:grpSpPr>
        <p:sp>
          <p:nvSpPr>
            <p:cNvPr id="43" name="箭头: 五边形 42">
              <a:extLst>
                <a:ext uri="{FF2B5EF4-FFF2-40B4-BE49-F238E27FC236}">
                  <a16:creationId xmlns:a16="http://schemas.microsoft.com/office/drawing/2014/main" xmlns="" id="{12E31522-DB5A-47F9-82B4-B3663356F82F}"/>
                </a:ext>
              </a:extLst>
            </p:cNvPr>
            <p:cNvSpPr/>
            <p:nvPr/>
          </p:nvSpPr>
          <p:spPr>
            <a:xfrm rot="10800000">
              <a:off x="4552560" y="4598265"/>
              <a:ext cx="585926" cy="1154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4" name="直接箭头连接符 43">
              <a:extLst>
                <a:ext uri="{FF2B5EF4-FFF2-40B4-BE49-F238E27FC236}">
                  <a16:creationId xmlns:a16="http://schemas.microsoft.com/office/drawing/2014/main" xmlns="" id="{9936F3B3-7250-453C-AB02-73766DC442B6}"/>
                </a:ext>
              </a:extLst>
            </p:cNvPr>
            <p:cNvCxnSpPr>
              <a:cxnSpLocks/>
            </p:cNvCxnSpPr>
            <p:nvPr/>
          </p:nvCxnSpPr>
          <p:spPr>
            <a:xfrm flipH="1">
              <a:off x="4031572" y="4671256"/>
              <a:ext cx="56262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9B9DB6BC-2D19-4ACE-9D0F-55B512C0491E}"/>
                </a:ext>
              </a:extLst>
            </p:cNvPr>
            <p:cNvSpPr txBox="1"/>
            <p:nvPr/>
          </p:nvSpPr>
          <p:spPr>
            <a:xfrm>
              <a:off x="4607853" y="4670828"/>
              <a:ext cx="509766" cy="461665"/>
            </a:xfrm>
            <a:prstGeom prst="rect">
              <a:avLst/>
            </a:prstGeom>
            <a:noFill/>
          </p:spPr>
          <p:txBody>
            <a:bodyPr wrap="none" rtlCol="0">
              <a:spAutoFit/>
            </a:bodyPr>
            <a:lstStyle/>
            <a:p>
              <a:r>
                <a:rPr lang="en-US" altLang="zh-CN" sz="2000" dirty="0">
                  <a:latin typeface="+mn-ea"/>
                </a:rPr>
                <a:t>F3</a:t>
              </a:r>
              <a:endParaRPr lang="zh-CN" altLang="en-US" sz="2000" dirty="0">
                <a:latin typeface="+mn-ea"/>
              </a:endParaRPr>
            </a:p>
          </p:txBody>
        </p:sp>
      </p:grpSp>
      <p:sp>
        <p:nvSpPr>
          <p:cNvPr id="46" name="矩形 45">
            <a:extLst>
              <a:ext uri="{FF2B5EF4-FFF2-40B4-BE49-F238E27FC236}">
                <a16:creationId xmlns:a16="http://schemas.microsoft.com/office/drawing/2014/main" xmlns="" id="{8A701B49-B9E2-4B1E-B941-4EC8875E417B}"/>
              </a:ext>
            </a:extLst>
          </p:cNvPr>
          <p:cNvSpPr/>
          <p:nvPr/>
        </p:nvSpPr>
        <p:spPr>
          <a:xfrm>
            <a:off x="8458599" y="3965544"/>
            <a:ext cx="585926" cy="55041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47" name="矩形 46">
            <a:extLst>
              <a:ext uri="{FF2B5EF4-FFF2-40B4-BE49-F238E27FC236}">
                <a16:creationId xmlns:a16="http://schemas.microsoft.com/office/drawing/2014/main" xmlns="" id="{DAA56FD5-CD6F-4F87-8CD8-9187E2F1F662}"/>
              </a:ext>
            </a:extLst>
          </p:cNvPr>
          <p:cNvSpPr/>
          <p:nvPr/>
        </p:nvSpPr>
        <p:spPr>
          <a:xfrm>
            <a:off x="8451109" y="5089103"/>
            <a:ext cx="585926" cy="55041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cxnSp>
        <p:nvCxnSpPr>
          <p:cNvPr id="48" name="直接连接符 47">
            <a:extLst>
              <a:ext uri="{FF2B5EF4-FFF2-40B4-BE49-F238E27FC236}">
                <a16:creationId xmlns:a16="http://schemas.microsoft.com/office/drawing/2014/main" xmlns="" id="{1A76B9D4-8732-41BE-81AD-1046E23C359D}"/>
              </a:ext>
            </a:extLst>
          </p:cNvPr>
          <p:cNvCxnSpPr>
            <a:cxnSpLocks/>
          </p:cNvCxnSpPr>
          <p:nvPr/>
        </p:nvCxnSpPr>
        <p:spPr>
          <a:xfrm flipV="1">
            <a:off x="7487653" y="4229101"/>
            <a:ext cx="976543" cy="2330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B418EA0D-B569-4F74-A259-ABF28DD14710}"/>
              </a:ext>
            </a:extLst>
          </p:cNvPr>
          <p:cNvCxnSpPr>
            <a:cxnSpLocks/>
            <a:stCxn id="47" idx="1"/>
          </p:cNvCxnSpPr>
          <p:nvPr/>
        </p:nvCxnSpPr>
        <p:spPr>
          <a:xfrm flipH="1" flipV="1">
            <a:off x="7379613" y="4504059"/>
            <a:ext cx="1071496" cy="86025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xmlns="" id="{73909E11-A417-45AB-917C-66CFCE989B14}"/>
              </a:ext>
            </a:extLst>
          </p:cNvPr>
          <p:cNvSpPr/>
          <p:nvPr/>
        </p:nvSpPr>
        <p:spPr>
          <a:xfrm>
            <a:off x="8440419" y="2913422"/>
            <a:ext cx="585926" cy="55041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cxnSp>
        <p:nvCxnSpPr>
          <p:cNvPr id="53" name="直接连接符 52">
            <a:extLst>
              <a:ext uri="{FF2B5EF4-FFF2-40B4-BE49-F238E27FC236}">
                <a16:creationId xmlns:a16="http://schemas.microsoft.com/office/drawing/2014/main" xmlns="" id="{23800F03-22A5-4E53-9D79-89BEFFE91C28}"/>
              </a:ext>
            </a:extLst>
          </p:cNvPr>
          <p:cNvCxnSpPr>
            <a:cxnSpLocks/>
            <a:stCxn id="52" idx="1"/>
            <a:endCxn id="19" idx="5"/>
          </p:cNvCxnSpPr>
          <p:nvPr/>
        </p:nvCxnSpPr>
        <p:spPr>
          <a:xfrm flipH="1">
            <a:off x="7418779" y="3188630"/>
            <a:ext cx="1021641" cy="80299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94731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693601" y="1124744"/>
            <a:ext cx="10803608" cy="4963287"/>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生成树网桥</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802.1D</a:t>
            </a:r>
          </a:p>
          <a:p>
            <a:pPr>
              <a:lnSpc>
                <a:spcPts val="38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让网桥之间相互通信，用一棵可以到达每个网桥的生成树覆盖实际的拓扑。这个无环</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拓扑是实际</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拓扑的一个子集。</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所有网桥首先选择一个网桥作为生成树的根，通过比较相互之间标识符的大小选出最低数字的作为根节点，然后构造根到每个网桥的最短路径树。</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最终每个源到每个目标都只有唯一的一条路径，不再会产生环路。</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 </a:t>
            </a:r>
            <a:r>
              <a:rPr lang="zh-CN" altLang="en-US" sz="3600" dirty="0"/>
              <a:t>数据链路层交换</a:t>
            </a:r>
            <a:endParaRPr lang="en-US" altLang="zh-CN" sz="3600" dirty="0">
              <a:latin typeface="+mn-ea"/>
              <a:cs typeface="Times New Roman" panose="02020603050405020304" pitchFamily="18" charset="0"/>
            </a:endParaRP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27604204"/>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695400" y="1055774"/>
            <a:ext cx="10729192" cy="4963287"/>
          </a:xfrm>
        </p:spPr>
        <p:txBody>
          <a:bodyPr>
            <a:normAutofit fontScale="92500"/>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为什么要对局域网进行划分？</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信息安全与业务需求。需要将不同部门之间的计算机从逻辑上隔离开。</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负载均衡问题，需要将重负载的网络与其他网络分开。</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避免广播风暴：网络规模越大，广播信息越占资源。</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采用虚拟局域网技术，将实际的物理连接的局域网划分为若干逻辑上不相连的规模更小的多个局域网。</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虚拟局域网其实只是局域网给用户提供的一种服务，而并不是一种新型局域网。 </a:t>
            </a:r>
          </a:p>
          <a:p>
            <a:pPr>
              <a:lnSpc>
                <a:spcPct val="150000"/>
              </a:lnSpc>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4.8.5 </a:t>
            </a:r>
            <a:r>
              <a:rPr lang="zh-CN" altLang="en-US" sz="3600" dirty="0"/>
              <a:t>虚拟局域网</a:t>
            </a:r>
            <a:endParaRPr lang="en-US" altLang="zh-CN" sz="3600" dirty="0">
              <a:latin typeface="+mn-ea"/>
              <a:cs typeface="Times New Roman" panose="02020603050405020304" pitchFamily="18" charset="0"/>
            </a:endParaRP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5656355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79377" y="1600200"/>
                <a:ext cx="11172874" cy="4873752"/>
              </a:xfrm>
            </p:spPr>
            <p:txBody>
              <a:bodyPr/>
              <a:lstStyle/>
              <a:p>
                <a:pPr>
                  <a:lnSpc>
                    <a:spcPct val="150000"/>
                  </a:lnSpc>
                </a:pPr>
                <a:r>
                  <a:rPr lang="zh-CN" altLang="en-US" dirty="0" smtClean="0"/>
                  <a:t>帧时：传输一个标准的、固定长度的帧所需要的时间（即帧的长度除以比特率）</a:t>
                </a:r>
                <a:endParaRPr lang="en-US" altLang="zh-CN" dirty="0" smtClean="0"/>
              </a:p>
              <a:p>
                <a:pPr>
                  <a:lnSpc>
                    <a:spcPct val="150000"/>
                  </a:lnSpc>
                </a:pPr>
                <a:r>
                  <a:rPr lang="zh-CN" altLang="en-US" dirty="0" smtClean="0"/>
                  <a:t>可以把纯</a:t>
                </a:r>
                <a:r>
                  <a:rPr lang="en-US" altLang="zh-CN" dirty="0" smtClean="0"/>
                  <a:t>ALOHA</a:t>
                </a:r>
                <a:r>
                  <a:rPr lang="zh-CN" altLang="en-US" dirty="0" smtClean="0"/>
                  <a:t>的发送过程看出每帧时中发送帧数量期望为</a:t>
                </a:r>
                <a:r>
                  <a:rPr lang="en-US" altLang="zh-CN" dirty="0" smtClean="0"/>
                  <a:t>G</a:t>
                </a:r>
                <a:r>
                  <a:rPr lang="zh-CN" altLang="en-US" dirty="0" smtClean="0"/>
                  <a:t>的泊松分布，而网络吞吐量</a:t>
                </a:r>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𝐺</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en-US" altLang="zh-CN" i="1" baseline="-25000" dirty="0" smtClean="0"/>
                  <a:t>,</a:t>
                </a:r>
                <a:r>
                  <a:rPr lang="zh-CN" altLang="en-US" dirty="0" smtClean="0"/>
                  <a:t>因此有：</a:t>
                </a:r>
                <a:endParaRPr lang="en-US" altLang="zh-CN" dirty="0" smtClean="0"/>
              </a:p>
              <a:p>
                <a:pPr marL="0" indent="0">
                  <a:lnSpc>
                    <a:spcPct val="150000"/>
                  </a:lnSpc>
                  <a:buNone/>
                </a:pPr>
                <a:r>
                  <a:rPr lang="en-US" altLang="zh-CN" dirty="0"/>
                  <a:t> </a:t>
                </a:r>
                <a:r>
                  <a:rPr lang="en-US" altLang="zh-CN" dirty="0" smtClean="0"/>
                  <a:t>                     </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𝑟</m:t>
                        </m:r>
                      </m:sub>
                    </m:sSub>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e>
                    </m:d>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𝑘</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𝐺</m:t>
                            </m:r>
                          </m:sup>
                        </m:sSup>
                      </m:num>
                      <m:den>
                        <m:r>
                          <a:rPr lang="en-US" altLang="zh-CN" i="1">
                            <a:latin typeface="Cambria Math" panose="02040503050406030204" pitchFamily="18" charset="0"/>
                          </a:rPr>
                          <m:t>𝑘</m:t>
                        </m:r>
                        <m:r>
                          <a:rPr lang="en-US" altLang="zh-CN" i="1">
                            <a:latin typeface="Cambria Math" panose="02040503050406030204" pitchFamily="18" charset="0"/>
                          </a:rPr>
                          <m:t>!</m:t>
                        </m:r>
                      </m:den>
                    </m:f>
                  </m:oMath>
                </a14:m>
                <a:endParaRPr lang="en-US" altLang="zh-CN" dirty="0" smtClean="0"/>
              </a:p>
              <a:p>
                <a:pPr marL="0" indent="0">
                  <a:lnSpc>
                    <a:spcPct val="150000"/>
                  </a:lnSpc>
                  <a:buNone/>
                </a:pPr>
                <a:r>
                  <a:rPr lang="zh-CN" altLang="en-US" dirty="0" smtClean="0"/>
                  <a:t>可见，在整个易冲突期内不发送帧的概率是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𝐺</m:t>
                        </m:r>
                      </m:sup>
                    </m:sSup>
                  </m:oMath>
                </a14:m>
                <a:r>
                  <a:rPr lang="en-US" altLang="zh-CN" dirty="0" smtClean="0"/>
                  <a:t>,</a:t>
                </a:r>
                <a:r>
                  <a:rPr lang="zh-CN" altLang="en-US" dirty="0" smtClean="0"/>
                  <a:t>因此有：</a:t>
                </a:r>
                <a:endParaRPr lang="en-US" altLang="zh-CN"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𝐺</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r>
                        <a:rPr lang="en-US" altLang="zh-CN" dirty="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𝐺</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𝐺</m:t>
                          </m:r>
                        </m:sup>
                      </m:sSup>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79377" y="1600200"/>
                <a:ext cx="11172874" cy="4873752"/>
              </a:xfrm>
              <a:blipFill rotWithShape="0">
                <a:blip r:embed="rId2"/>
                <a:stretch>
                  <a:fillRect l="-873" r="-437"/>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B68505AA-301A-4D48-B8A2-4F19F2B57C35}" type="slidenum">
              <a:rPr lang="zh-CN" altLang="en-US" smtClean="0"/>
              <a:pPr/>
              <a:t>11</a:t>
            </a:fld>
            <a:endParaRPr lang="en-US" altLang="zh-CN"/>
          </a:p>
        </p:txBody>
      </p:sp>
      <p:sp>
        <p:nvSpPr>
          <p:cNvPr id="5" name="Rectangle 3">
            <a:extLst>
              <a:ext uri="{FF2B5EF4-FFF2-40B4-BE49-F238E27FC236}">
                <a16:creationId xmlns="" xmlns:a16="http://schemas.microsoft.com/office/drawing/2014/main" id="{DD7F5F22-39CA-4242-82A7-062ABE11EC30}"/>
              </a:ext>
            </a:extLst>
          </p:cNvPr>
          <p:cNvSpPr>
            <a:spLocks noGrp="1" noChangeArrowheads="1"/>
          </p:cNvSpPr>
          <p:nvPr>
            <p:ph type="title"/>
          </p:nvPr>
        </p:nvSpPr>
        <p:spPr>
          <a:xfrm>
            <a:off x="695400" y="1066557"/>
            <a:ext cx="8137922" cy="498259"/>
          </a:xfrm>
          <a:noFill/>
          <a:ln/>
        </p:spPr>
        <p:txBody>
          <a:bodyPr vert="horz" wrap="square" lIns="69056" tIns="34529" rIns="69056" bIns="34529" numCol="1" rtlCol="0" anchor="ctr" anchorCtr="0" compatLnSpc="1">
            <a:prstTxWarp prst="textNoShape">
              <a:avLst/>
            </a:prstTxWarp>
            <a:noAutofit/>
          </a:bodyPr>
          <a:lstStyle/>
          <a:p>
            <a:r>
              <a:rPr lang="zh-CN" altLang="en-US" sz="3200" dirty="0"/>
              <a:t>纯</a:t>
            </a:r>
            <a:r>
              <a:rPr lang="en-US" altLang="zh-CN" sz="3200" dirty="0" smtClean="0"/>
              <a:t>ALOHA</a:t>
            </a:r>
            <a:endParaRPr lang="zh-CN" altLang="en-US" sz="3200" dirty="0"/>
          </a:p>
        </p:txBody>
      </p:sp>
      <p:sp>
        <p:nvSpPr>
          <p:cNvPr id="6"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smtClean="0">
                <a:latin typeface="+mn-ea"/>
              </a:rPr>
              <a:t>4.2</a:t>
            </a:r>
            <a:r>
              <a:rPr lang="zh-CN" altLang="en-US" sz="3600" b="0" smtClean="0">
                <a:latin typeface="+mn-ea"/>
              </a:rPr>
              <a:t>多路访问协议</a:t>
            </a:r>
            <a:endParaRPr lang="zh-CN" altLang="en-US" sz="3600" b="0" dirty="0"/>
          </a:p>
        </p:txBody>
      </p:sp>
      <p:cxnSp>
        <p:nvCxnSpPr>
          <p:cNvPr id="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90087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271465" y="1055774"/>
            <a:ext cx="8931400" cy="1152676"/>
          </a:xfrm>
        </p:spPr>
        <p:txBody>
          <a:bodyPr>
            <a:normAutofit fontScale="92500" lnSpcReduction="20000"/>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如图所示红蓝两个不同的局域网，其中的计算机分别连接不同的网桥和中继器。需要对网桥进行配置。</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4.8.5 </a:t>
            </a:r>
            <a:r>
              <a:rPr lang="zh-CN" altLang="en-US" sz="3600" dirty="0"/>
              <a:t>虚拟局域网</a:t>
            </a:r>
            <a:endParaRPr lang="en-US" altLang="zh-CN" sz="3600" dirty="0">
              <a:latin typeface="+mn-ea"/>
              <a:cs typeface="Times New Roman" panose="02020603050405020304" pitchFamily="18" charset="0"/>
            </a:endParaRPr>
          </a:p>
        </p:txBody>
      </p:sp>
      <p:sp>
        <p:nvSpPr>
          <p:cNvPr id="5" name="矩形 4">
            <a:extLst>
              <a:ext uri="{FF2B5EF4-FFF2-40B4-BE49-F238E27FC236}">
                <a16:creationId xmlns:a16="http://schemas.microsoft.com/office/drawing/2014/main" xmlns="" id="{5EACCBC4-56F7-4EA3-AD46-308AD4D1F3FD}"/>
              </a:ext>
            </a:extLst>
          </p:cNvPr>
          <p:cNvSpPr/>
          <p:nvPr/>
        </p:nvSpPr>
        <p:spPr>
          <a:xfrm>
            <a:off x="2700260" y="2683522"/>
            <a:ext cx="585926" cy="550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12" name="六边形 11">
            <a:extLst>
              <a:ext uri="{FF2B5EF4-FFF2-40B4-BE49-F238E27FC236}">
                <a16:creationId xmlns:a16="http://schemas.microsoft.com/office/drawing/2014/main" xmlns="" id="{8D6A6557-B7B5-42B9-84A3-B36B5F99C9E3}"/>
              </a:ext>
            </a:extLst>
          </p:cNvPr>
          <p:cNvSpPr/>
          <p:nvPr/>
        </p:nvSpPr>
        <p:spPr>
          <a:xfrm>
            <a:off x="3663516" y="3991622"/>
            <a:ext cx="701336" cy="55041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n-ea"/>
              </a:rPr>
              <a:t>B1</a:t>
            </a:r>
            <a:endParaRPr lang="zh-CN" altLang="en-US" sz="2000" dirty="0">
              <a:latin typeface="+mn-ea"/>
            </a:endParaRPr>
          </a:p>
        </p:txBody>
      </p:sp>
      <p:cxnSp>
        <p:nvCxnSpPr>
          <p:cNvPr id="13" name="直接连接符 12">
            <a:extLst>
              <a:ext uri="{FF2B5EF4-FFF2-40B4-BE49-F238E27FC236}">
                <a16:creationId xmlns:a16="http://schemas.microsoft.com/office/drawing/2014/main" xmlns="" id="{375A7FAD-1676-4148-A7C7-278F92291CF0}"/>
              </a:ext>
            </a:extLst>
          </p:cNvPr>
          <p:cNvCxnSpPr>
            <a:cxnSpLocks/>
            <a:endCxn id="15" idx="3"/>
          </p:cNvCxnSpPr>
          <p:nvPr/>
        </p:nvCxnSpPr>
        <p:spPr>
          <a:xfrm>
            <a:off x="4364852" y="4266830"/>
            <a:ext cx="249019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六边形 14">
            <a:extLst>
              <a:ext uri="{FF2B5EF4-FFF2-40B4-BE49-F238E27FC236}">
                <a16:creationId xmlns:a16="http://schemas.microsoft.com/office/drawing/2014/main" xmlns="" id="{31EAFB1C-8514-4531-96B8-2DF46734E0A2}"/>
              </a:ext>
            </a:extLst>
          </p:cNvPr>
          <p:cNvSpPr/>
          <p:nvPr/>
        </p:nvSpPr>
        <p:spPr>
          <a:xfrm>
            <a:off x="6855046" y="3991622"/>
            <a:ext cx="701336" cy="55041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n-ea"/>
              </a:rPr>
              <a:t>B2</a:t>
            </a:r>
            <a:endParaRPr lang="zh-CN" altLang="en-US" sz="2000" dirty="0">
              <a:latin typeface="+mn-ea"/>
            </a:endParaRPr>
          </a:p>
        </p:txBody>
      </p:sp>
      <p:cxnSp>
        <p:nvCxnSpPr>
          <p:cNvPr id="16" name="直接连接符 15">
            <a:extLst>
              <a:ext uri="{FF2B5EF4-FFF2-40B4-BE49-F238E27FC236}">
                <a16:creationId xmlns:a16="http://schemas.microsoft.com/office/drawing/2014/main" xmlns="" id="{2855C7F6-678B-4BC4-B47C-A16CDE2AB4ED}"/>
              </a:ext>
            </a:extLst>
          </p:cNvPr>
          <p:cNvCxnSpPr>
            <a:cxnSpLocks/>
            <a:stCxn id="5" idx="2"/>
            <a:endCxn id="12" idx="4"/>
          </p:cNvCxnSpPr>
          <p:nvPr/>
        </p:nvCxnSpPr>
        <p:spPr>
          <a:xfrm>
            <a:off x="2993224" y="3233938"/>
            <a:ext cx="807897" cy="7576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xmlns="" id="{AEA2A900-B642-4055-9460-BBC7B9F6155D}"/>
              </a:ext>
            </a:extLst>
          </p:cNvPr>
          <p:cNvSpPr/>
          <p:nvPr/>
        </p:nvSpPr>
        <p:spPr>
          <a:xfrm>
            <a:off x="3721188" y="2658436"/>
            <a:ext cx="585926" cy="550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41" name="矩形 40">
            <a:extLst>
              <a:ext uri="{FF2B5EF4-FFF2-40B4-BE49-F238E27FC236}">
                <a16:creationId xmlns:a16="http://schemas.microsoft.com/office/drawing/2014/main" xmlns="" id="{54D75539-D1DB-4F78-B2ED-03A6CB537F9D}"/>
              </a:ext>
            </a:extLst>
          </p:cNvPr>
          <p:cNvSpPr/>
          <p:nvPr/>
        </p:nvSpPr>
        <p:spPr>
          <a:xfrm>
            <a:off x="2857239" y="5251810"/>
            <a:ext cx="585926" cy="550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42" name="矩形 41">
            <a:extLst>
              <a:ext uri="{FF2B5EF4-FFF2-40B4-BE49-F238E27FC236}">
                <a16:creationId xmlns:a16="http://schemas.microsoft.com/office/drawing/2014/main" xmlns="" id="{64BBBB06-D305-4EE1-A20E-24A8C0A919E8}"/>
              </a:ext>
            </a:extLst>
          </p:cNvPr>
          <p:cNvSpPr/>
          <p:nvPr/>
        </p:nvSpPr>
        <p:spPr>
          <a:xfrm>
            <a:off x="3736128" y="5251811"/>
            <a:ext cx="585926" cy="550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cxnSp>
        <p:nvCxnSpPr>
          <p:cNvPr id="45" name="直接连接符 44">
            <a:extLst>
              <a:ext uri="{FF2B5EF4-FFF2-40B4-BE49-F238E27FC236}">
                <a16:creationId xmlns:a16="http://schemas.microsoft.com/office/drawing/2014/main" xmlns="" id="{B26E2E8B-D0F1-4645-8DA3-BD3A0493B398}"/>
              </a:ext>
            </a:extLst>
          </p:cNvPr>
          <p:cNvCxnSpPr>
            <a:cxnSpLocks/>
            <a:stCxn id="40" idx="2"/>
          </p:cNvCxnSpPr>
          <p:nvPr/>
        </p:nvCxnSpPr>
        <p:spPr>
          <a:xfrm flipH="1">
            <a:off x="4009941" y="3208853"/>
            <a:ext cx="4210" cy="7738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xmlns="" id="{30F053B1-537C-496F-99FE-587F733E81E3}"/>
              </a:ext>
            </a:extLst>
          </p:cNvPr>
          <p:cNvSpPr/>
          <p:nvPr/>
        </p:nvSpPr>
        <p:spPr>
          <a:xfrm>
            <a:off x="4636705" y="2658436"/>
            <a:ext cx="585926" cy="550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cxnSp>
        <p:nvCxnSpPr>
          <p:cNvPr id="50" name="直接连接符 49">
            <a:extLst>
              <a:ext uri="{FF2B5EF4-FFF2-40B4-BE49-F238E27FC236}">
                <a16:creationId xmlns:a16="http://schemas.microsoft.com/office/drawing/2014/main" xmlns="" id="{3B1FF9FE-AF00-462E-9AE2-0F8A0298C7EC}"/>
              </a:ext>
            </a:extLst>
          </p:cNvPr>
          <p:cNvCxnSpPr>
            <a:cxnSpLocks/>
            <a:stCxn id="49" idx="2"/>
            <a:endCxn id="12" idx="5"/>
          </p:cNvCxnSpPr>
          <p:nvPr/>
        </p:nvCxnSpPr>
        <p:spPr>
          <a:xfrm flipH="1">
            <a:off x="4227248" y="3208852"/>
            <a:ext cx="702420" cy="7827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xmlns="" id="{83AA8DBB-3A2D-4932-AB3C-622B901C45F3}"/>
              </a:ext>
            </a:extLst>
          </p:cNvPr>
          <p:cNvSpPr/>
          <p:nvPr/>
        </p:nvSpPr>
        <p:spPr>
          <a:xfrm>
            <a:off x="4678981" y="5251810"/>
            <a:ext cx="585926" cy="550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cxnSp>
        <p:nvCxnSpPr>
          <p:cNvPr id="55" name="直接连接符 54">
            <a:extLst>
              <a:ext uri="{FF2B5EF4-FFF2-40B4-BE49-F238E27FC236}">
                <a16:creationId xmlns:a16="http://schemas.microsoft.com/office/drawing/2014/main" xmlns="" id="{EDDE810F-3A45-47EE-8CD9-4269415D7992}"/>
              </a:ext>
            </a:extLst>
          </p:cNvPr>
          <p:cNvCxnSpPr>
            <a:cxnSpLocks/>
          </p:cNvCxnSpPr>
          <p:nvPr/>
        </p:nvCxnSpPr>
        <p:spPr>
          <a:xfrm>
            <a:off x="4215510" y="4520760"/>
            <a:ext cx="807897" cy="7310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E7CCE082-71C4-44B6-90F3-6DD3390E5C37}"/>
              </a:ext>
            </a:extLst>
          </p:cNvPr>
          <p:cNvCxnSpPr>
            <a:cxnSpLocks/>
            <a:stCxn id="12" idx="2"/>
          </p:cNvCxnSpPr>
          <p:nvPr/>
        </p:nvCxnSpPr>
        <p:spPr>
          <a:xfrm flipH="1">
            <a:off x="3211294" y="4542039"/>
            <a:ext cx="589826" cy="7189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688519ED-3CB4-4E82-AEF0-809A349E0A8B}"/>
              </a:ext>
            </a:extLst>
          </p:cNvPr>
          <p:cNvCxnSpPr>
            <a:cxnSpLocks/>
            <a:endCxn id="42" idx="0"/>
          </p:cNvCxnSpPr>
          <p:nvPr/>
        </p:nvCxnSpPr>
        <p:spPr>
          <a:xfrm>
            <a:off x="4021601" y="4533139"/>
            <a:ext cx="7490" cy="71867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xmlns="" id="{D4417442-FD59-40BF-864E-536BB8C22E72}"/>
              </a:ext>
            </a:extLst>
          </p:cNvPr>
          <p:cNvSpPr/>
          <p:nvPr/>
        </p:nvSpPr>
        <p:spPr>
          <a:xfrm>
            <a:off x="6096000" y="5263779"/>
            <a:ext cx="585926" cy="550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62" name="矩形 61">
            <a:extLst>
              <a:ext uri="{FF2B5EF4-FFF2-40B4-BE49-F238E27FC236}">
                <a16:creationId xmlns:a16="http://schemas.microsoft.com/office/drawing/2014/main" xmlns="" id="{3CE81828-CC04-4728-BF3D-C01FA630A11B}"/>
              </a:ext>
            </a:extLst>
          </p:cNvPr>
          <p:cNvSpPr/>
          <p:nvPr/>
        </p:nvSpPr>
        <p:spPr>
          <a:xfrm>
            <a:off x="6974889" y="5263780"/>
            <a:ext cx="585926" cy="55041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63" name="矩形 62">
            <a:extLst>
              <a:ext uri="{FF2B5EF4-FFF2-40B4-BE49-F238E27FC236}">
                <a16:creationId xmlns:a16="http://schemas.microsoft.com/office/drawing/2014/main" xmlns="" id="{CC0968B0-4835-4123-909C-76CE7BDCE4AF}"/>
              </a:ext>
            </a:extLst>
          </p:cNvPr>
          <p:cNvSpPr/>
          <p:nvPr/>
        </p:nvSpPr>
        <p:spPr>
          <a:xfrm>
            <a:off x="7917742" y="5263779"/>
            <a:ext cx="585926" cy="55041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cxnSp>
        <p:nvCxnSpPr>
          <p:cNvPr id="64" name="直接连接符 63">
            <a:extLst>
              <a:ext uri="{FF2B5EF4-FFF2-40B4-BE49-F238E27FC236}">
                <a16:creationId xmlns:a16="http://schemas.microsoft.com/office/drawing/2014/main" xmlns="" id="{109F545A-BF31-4FF8-A9B2-7A465E2E9EBE}"/>
              </a:ext>
            </a:extLst>
          </p:cNvPr>
          <p:cNvCxnSpPr>
            <a:cxnSpLocks/>
          </p:cNvCxnSpPr>
          <p:nvPr/>
        </p:nvCxnSpPr>
        <p:spPr>
          <a:xfrm>
            <a:off x="7454271" y="4532729"/>
            <a:ext cx="807897" cy="7310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xmlns="" id="{F1DE6FAC-CD3B-4174-9CC3-0FA01733A7DA}"/>
              </a:ext>
            </a:extLst>
          </p:cNvPr>
          <p:cNvCxnSpPr>
            <a:cxnSpLocks/>
          </p:cNvCxnSpPr>
          <p:nvPr/>
        </p:nvCxnSpPr>
        <p:spPr>
          <a:xfrm flipH="1">
            <a:off x="6450055" y="4554008"/>
            <a:ext cx="589826" cy="7189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1CAD94B5-2DCF-4AC0-968B-AE6542739AA1}"/>
              </a:ext>
            </a:extLst>
          </p:cNvPr>
          <p:cNvCxnSpPr>
            <a:cxnSpLocks/>
            <a:endCxn id="62" idx="0"/>
          </p:cNvCxnSpPr>
          <p:nvPr/>
        </p:nvCxnSpPr>
        <p:spPr>
          <a:xfrm>
            <a:off x="7260362" y="4545108"/>
            <a:ext cx="7490" cy="71867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xmlns="" id="{BDB332EF-017F-4B55-A4DB-E08EA3F4072D}"/>
              </a:ext>
            </a:extLst>
          </p:cNvPr>
          <p:cNvSpPr/>
          <p:nvPr/>
        </p:nvSpPr>
        <p:spPr>
          <a:xfrm>
            <a:off x="6157092" y="2643014"/>
            <a:ext cx="585926" cy="55041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68" name="矩形 67">
            <a:extLst>
              <a:ext uri="{FF2B5EF4-FFF2-40B4-BE49-F238E27FC236}">
                <a16:creationId xmlns:a16="http://schemas.microsoft.com/office/drawing/2014/main" xmlns="" id="{AF644BD3-5AB0-4B68-8116-B0DFF9629E12}"/>
              </a:ext>
            </a:extLst>
          </p:cNvPr>
          <p:cNvSpPr/>
          <p:nvPr/>
        </p:nvSpPr>
        <p:spPr>
          <a:xfrm>
            <a:off x="6993409" y="2634135"/>
            <a:ext cx="585926" cy="55041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69" name="六边形 68">
            <a:extLst>
              <a:ext uri="{FF2B5EF4-FFF2-40B4-BE49-F238E27FC236}">
                <a16:creationId xmlns:a16="http://schemas.microsoft.com/office/drawing/2014/main" xmlns="" id="{676D0C7B-60B2-40C1-9A5B-2695E7B3834B}"/>
              </a:ext>
            </a:extLst>
          </p:cNvPr>
          <p:cNvSpPr/>
          <p:nvPr/>
        </p:nvSpPr>
        <p:spPr>
          <a:xfrm>
            <a:off x="7876723" y="2235523"/>
            <a:ext cx="1339807" cy="55041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n-ea"/>
              </a:rPr>
              <a:t>中继器</a:t>
            </a:r>
          </a:p>
        </p:txBody>
      </p:sp>
      <p:cxnSp>
        <p:nvCxnSpPr>
          <p:cNvPr id="70" name="直接连接符 69">
            <a:extLst>
              <a:ext uri="{FF2B5EF4-FFF2-40B4-BE49-F238E27FC236}">
                <a16:creationId xmlns:a16="http://schemas.microsoft.com/office/drawing/2014/main" xmlns="" id="{5741E968-FF41-4DAB-AD34-38A3462985CC}"/>
              </a:ext>
            </a:extLst>
          </p:cNvPr>
          <p:cNvCxnSpPr>
            <a:cxnSpLocks/>
            <a:endCxn id="15" idx="4"/>
          </p:cNvCxnSpPr>
          <p:nvPr/>
        </p:nvCxnSpPr>
        <p:spPr>
          <a:xfrm>
            <a:off x="6400800" y="3205398"/>
            <a:ext cx="591850" cy="7862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xmlns="" id="{882651C0-D36E-4430-8778-1859249DF373}"/>
              </a:ext>
            </a:extLst>
          </p:cNvPr>
          <p:cNvCxnSpPr>
            <a:cxnSpLocks/>
            <a:stCxn id="68" idx="2"/>
          </p:cNvCxnSpPr>
          <p:nvPr/>
        </p:nvCxnSpPr>
        <p:spPr>
          <a:xfrm flipH="1">
            <a:off x="7252342" y="3184552"/>
            <a:ext cx="34030" cy="8070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xmlns="" id="{369163FA-8B31-4A19-8866-A86EA8888E02}"/>
              </a:ext>
            </a:extLst>
          </p:cNvPr>
          <p:cNvCxnSpPr>
            <a:cxnSpLocks/>
            <a:endCxn id="15" idx="5"/>
          </p:cNvCxnSpPr>
          <p:nvPr/>
        </p:nvCxnSpPr>
        <p:spPr>
          <a:xfrm flipH="1">
            <a:off x="7418778" y="2749558"/>
            <a:ext cx="1155880" cy="1242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xmlns="" id="{B37EAFA2-2335-4BE0-985F-880DFEBEDF0D}"/>
              </a:ext>
            </a:extLst>
          </p:cNvPr>
          <p:cNvSpPr/>
          <p:nvPr/>
        </p:nvSpPr>
        <p:spPr>
          <a:xfrm>
            <a:off x="9884787" y="1671914"/>
            <a:ext cx="585926" cy="550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79" name="矩形 78">
            <a:extLst>
              <a:ext uri="{FF2B5EF4-FFF2-40B4-BE49-F238E27FC236}">
                <a16:creationId xmlns:a16="http://schemas.microsoft.com/office/drawing/2014/main" xmlns="" id="{FE793BE8-9C8A-40DC-A5B9-90A3F77140D5}"/>
              </a:ext>
            </a:extLst>
          </p:cNvPr>
          <p:cNvSpPr/>
          <p:nvPr/>
        </p:nvSpPr>
        <p:spPr>
          <a:xfrm>
            <a:off x="9854704" y="2367805"/>
            <a:ext cx="585926" cy="55041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81" name="矩形 80">
            <a:extLst>
              <a:ext uri="{FF2B5EF4-FFF2-40B4-BE49-F238E27FC236}">
                <a16:creationId xmlns:a16="http://schemas.microsoft.com/office/drawing/2014/main" xmlns="" id="{B4C544ED-7681-474E-9D41-98A3C19434D5}"/>
              </a:ext>
            </a:extLst>
          </p:cNvPr>
          <p:cNvSpPr/>
          <p:nvPr/>
        </p:nvSpPr>
        <p:spPr>
          <a:xfrm>
            <a:off x="9679942" y="3240981"/>
            <a:ext cx="585926" cy="5504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cxnSp>
        <p:nvCxnSpPr>
          <p:cNvPr id="82" name="直接连接符 81">
            <a:extLst>
              <a:ext uri="{FF2B5EF4-FFF2-40B4-BE49-F238E27FC236}">
                <a16:creationId xmlns:a16="http://schemas.microsoft.com/office/drawing/2014/main" xmlns="" id="{7318B8AB-58D2-4F02-9566-DE145AF8C827}"/>
              </a:ext>
            </a:extLst>
          </p:cNvPr>
          <p:cNvCxnSpPr>
            <a:cxnSpLocks/>
          </p:cNvCxnSpPr>
          <p:nvPr/>
        </p:nvCxnSpPr>
        <p:spPr>
          <a:xfrm>
            <a:off x="8872046" y="2781739"/>
            <a:ext cx="807897" cy="7310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xmlns="" id="{A9C5214F-CFC2-4F70-A742-8E604BE29C10}"/>
              </a:ext>
            </a:extLst>
          </p:cNvPr>
          <p:cNvCxnSpPr>
            <a:cxnSpLocks/>
            <a:endCxn id="79" idx="1"/>
          </p:cNvCxnSpPr>
          <p:nvPr/>
        </p:nvCxnSpPr>
        <p:spPr>
          <a:xfrm>
            <a:off x="9234242" y="2531811"/>
            <a:ext cx="620462" cy="1112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xmlns="" id="{9D4559D7-1A7C-4A89-87CA-5E316F9E2A48}"/>
              </a:ext>
            </a:extLst>
          </p:cNvPr>
          <p:cNvCxnSpPr>
            <a:cxnSpLocks/>
            <a:stCxn id="78" idx="1"/>
            <a:endCxn id="69" idx="5"/>
          </p:cNvCxnSpPr>
          <p:nvPr/>
        </p:nvCxnSpPr>
        <p:spPr>
          <a:xfrm flipH="1">
            <a:off x="9078926" y="1947122"/>
            <a:ext cx="805861" cy="28840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xmlns="" id="{978CE40F-D516-441B-B38C-3D36761BA43E}"/>
              </a:ext>
            </a:extLst>
          </p:cNvPr>
          <p:cNvSpPr/>
          <p:nvPr/>
        </p:nvSpPr>
        <p:spPr>
          <a:xfrm>
            <a:off x="2265552" y="6161637"/>
            <a:ext cx="434708" cy="40011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88" name="矩形 87">
            <a:extLst>
              <a:ext uri="{FF2B5EF4-FFF2-40B4-BE49-F238E27FC236}">
                <a16:creationId xmlns:a16="http://schemas.microsoft.com/office/drawing/2014/main" xmlns="" id="{337862D9-0D9E-4FD4-8C8D-A01CB62ED33A}"/>
              </a:ext>
            </a:extLst>
          </p:cNvPr>
          <p:cNvSpPr/>
          <p:nvPr/>
        </p:nvSpPr>
        <p:spPr>
          <a:xfrm>
            <a:off x="5030885" y="6133166"/>
            <a:ext cx="383493" cy="40011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mn-ea"/>
            </a:endParaRPr>
          </a:p>
        </p:txBody>
      </p:sp>
      <p:sp>
        <p:nvSpPr>
          <p:cNvPr id="89" name="文本框 88">
            <a:extLst>
              <a:ext uri="{FF2B5EF4-FFF2-40B4-BE49-F238E27FC236}">
                <a16:creationId xmlns:a16="http://schemas.microsoft.com/office/drawing/2014/main" xmlns="" id="{51CC1554-E715-4E7F-B41D-4712D7B81A5C}"/>
              </a:ext>
            </a:extLst>
          </p:cNvPr>
          <p:cNvSpPr txBox="1"/>
          <p:nvPr/>
        </p:nvSpPr>
        <p:spPr>
          <a:xfrm>
            <a:off x="2806353" y="6125385"/>
            <a:ext cx="1863010" cy="461665"/>
          </a:xfrm>
          <a:prstGeom prst="rect">
            <a:avLst/>
          </a:prstGeom>
          <a:noFill/>
        </p:spPr>
        <p:txBody>
          <a:bodyPr wrap="none" rtlCol="0">
            <a:spAutoFit/>
          </a:bodyPr>
          <a:lstStyle/>
          <a:p>
            <a:r>
              <a:rPr lang="zh-CN" altLang="en-US" sz="2000" dirty="0">
                <a:latin typeface="+mn-ea"/>
              </a:rPr>
              <a:t>局域网</a:t>
            </a:r>
            <a:r>
              <a:rPr lang="en-US" altLang="zh-CN" sz="2000" dirty="0">
                <a:latin typeface="+mn-ea"/>
              </a:rPr>
              <a:t>1</a:t>
            </a:r>
            <a:r>
              <a:rPr lang="zh-CN" altLang="en-US" sz="2000" dirty="0">
                <a:latin typeface="+mn-ea"/>
              </a:rPr>
              <a:t>的节点</a:t>
            </a:r>
          </a:p>
        </p:txBody>
      </p:sp>
      <p:sp>
        <p:nvSpPr>
          <p:cNvPr id="90" name="文本框 89">
            <a:extLst>
              <a:ext uri="{FF2B5EF4-FFF2-40B4-BE49-F238E27FC236}">
                <a16:creationId xmlns:a16="http://schemas.microsoft.com/office/drawing/2014/main" xmlns="" id="{C2DED2BF-DAF6-4D92-AAB5-7E5DACB3B6F0}"/>
              </a:ext>
            </a:extLst>
          </p:cNvPr>
          <p:cNvSpPr txBox="1"/>
          <p:nvPr/>
        </p:nvSpPr>
        <p:spPr>
          <a:xfrm>
            <a:off x="5469295" y="6161638"/>
            <a:ext cx="1863010" cy="461665"/>
          </a:xfrm>
          <a:prstGeom prst="rect">
            <a:avLst/>
          </a:prstGeom>
          <a:noFill/>
        </p:spPr>
        <p:txBody>
          <a:bodyPr wrap="none" rtlCol="0">
            <a:spAutoFit/>
          </a:bodyPr>
          <a:lstStyle/>
          <a:p>
            <a:r>
              <a:rPr lang="zh-CN" altLang="en-US" sz="2000" dirty="0">
                <a:latin typeface="+mn-ea"/>
              </a:rPr>
              <a:t>局域网</a:t>
            </a:r>
            <a:r>
              <a:rPr lang="en-US" altLang="zh-CN" sz="2000" dirty="0">
                <a:latin typeface="+mn-ea"/>
              </a:rPr>
              <a:t>2</a:t>
            </a:r>
            <a:r>
              <a:rPr lang="zh-CN" altLang="en-US" sz="2000" dirty="0">
                <a:latin typeface="+mn-ea"/>
              </a:rPr>
              <a:t>的节点</a:t>
            </a:r>
          </a:p>
        </p:txBody>
      </p:sp>
      <p:cxnSp>
        <p:nvCxnSpPr>
          <p:cNvPr id="4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67719545"/>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a:extLst>
              <a:ext uri="{FF2B5EF4-FFF2-40B4-BE49-F238E27FC236}">
                <a16:creationId xmlns:a16="http://schemas.microsoft.com/office/drawing/2014/main" xmlns="" id="{D18E6DC1-C41D-46A2-BDCF-0E4347A6C71D}"/>
              </a:ext>
            </a:extLst>
          </p:cNvPr>
          <p:cNvSpPr>
            <a:spLocks noGrp="1" noChangeArrowheads="1"/>
          </p:cNvSpPr>
          <p:nvPr>
            <p:ph type="title"/>
          </p:nvPr>
        </p:nvSpPr>
        <p:spPr>
          <a:xfrm>
            <a:off x="2495600" y="116632"/>
            <a:ext cx="5829300" cy="742950"/>
          </a:xfrm>
        </p:spPr>
        <p:txBody>
          <a:bodyPr/>
          <a:lstStyle/>
          <a:p>
            <a:pPr algn="ctr"/>
            <a:r>
              <a:rPr lang="en-US" altLang="zh-CN" dirty="0"/>
              <a:t>IEEE 802.1Q </a:t>
            </a:r>
            <a:r>
              <a:rPr lang="zh-CN" altLang="en-US" dirty="0"/>
              <a:t>标准</a:t>
            </a:r>
          </a:p>
        </p:txBody>
      </p:sp>
      <p:sp>
        <p:nvSpPr>
          <p:cNvPr id="849923" name="Rectangle 3">
            <a:extLst>
              <a:ext uri="{FF2B5EF4-FFF2-40B4-BE49-F238E27FC236}">
                <a16:creationId xmlns:a16="http://schemas.microsoft.com/office/drawing/2014/main" xmlns="" id="{A5D9B2A2-2DDB-4A15-94D5-905AE27845B1}"/>
              </a:ext>
            </a:extLst>
          </p:cNvPr>
          <p:cNvSpPr>
            <a:spLocks noGrp="1" noChangeArrowheads="1"/>
          </p:cNvSpPr>
          <p:nvPr>
            <p:ph type="body" idx="1"/>
          </p:nvPr>
        </p:nvSpPr>
        <p:spPr>
          <a:xfrm>
            <a:off x="1006302" y="1772816"/>
            <a:ext cx="10130258" cy="2914650"/>
          </a:xfrm>
        </p:spPr>
        <p:txBody>
          <a:bodyPr/>
          <a:lstStyle/>
          <a:p>
            <a:pPr>
              <a:lnSpc>
                <a:spcPct val="160000"/>
              </a:lnSpc>
            </a:pPr>
            <a:r>
              <a:rPr lang="en-US" altLang="zh-CN" dirty="0"/>
              <a:t>802.1Q</a:t>
            </a:r>
            <a:r>
              <a:rPr lang="zh-CN" altLang="en-US" dirty="0"/>
              <a:t>必须解决的两个问题：</a:t>
            </a:r>
          </a:p>
          <a:p>
            <a:pPr marL="784583" lvl="1" indent="-283355">
              <a:lnSpc>
                <a:spcPct val="160000"/>
              </a:lnSpc>
            </a:pPr>
            <a:r>
              <a:rPr lang="en-US" altLang="zh-CN" dirty="0"/>
              <a:t>VLAN</a:t>
            </a:r>
            <a:r>
              <a:rPr lang="zh-CN" altLang="en-US" dirty="0"/>
              <a:t>必须有一个</a:t>
            </a:r>
            <a:r>
              <a:rPr lang="en-US" altLang="zh-CN" dirty="0"/>
              <a:t>VLAN</a:t>
            </a:r>
            <a:r>
              <a:rPr lang="zh-CN" altLang="en-US" dirty="0"/>
              <a:t>的</a:t>
            </a:r>
            <a:r>
              <a:rPr lang="en-US" altLang="zh-CN" dirty="0"/>
              <a:t>field</a:t>
            </a:r>
            <a:r>
              <a:rPr lang="zh-CN" altLang="en-US" dirty="0"/>
              <a:t>来标志</a:t>
            </a:r>
          </a:p>
          <a:p>
            <a:pPr marL="784583" lvl="1" indent="-283355">
              <a:lnSpc>
                <a:spcPct val="160000"/>
              </a:lnSpc>
            </a:pPr>
            <a:r>
              <a:rPr lang="en-US" altLang="zh-CN" dirty="0"/>
              <a:t>802.1Q</a:t>
            </a:r>
            <a:r>
              <a:rPr lang="zh-CN" altLang="en-US" dirty="0"/>
              <a:t>必须与</a:t>
            </a:r>
            <a:r>
              <a:rPr lang="en-US" altLang="zh-CN" dirty="0"/>
              <a:t>802.3</a:t>
            </a:r>
            <a:r>
              <a:rPr lang="zh-CN" altLang="en-US" dirty="0"/>
              <a:t>标准相兼容</a:t>
            </a:r>
          </a:p>
          <a:p>
            <a:pPr marL="784583" lvl="1" indent="-283355">
              <a:lnSpc>
                <a:spcPct val="160000"/>
              </a:lnSpc>
              <a:buNone/>
            </a:pPr>
            <a:r>
              <a:rPr lang="zh-CN" altLang="en-US" sz="1800" dirty="0">
                <a:ea typeface="幼圆" panose="02010509060101010101" pitchFamily="49" charset="-122"/>
              </a:rPr>
              <a:t>	数据帧的成帧工作由数据链路层完成，即由网卡完成，但现有网卡不支持</a:t>
            </a:r>
            <a:r>
              <a:rPr lang="en-US" altLang="zh-CN" sz="1800" dirty="0">
                <a:ea typeface="幼圆" panose="02010509060101010101" pitchFamily="49" charset="-122"/>
              </a:rPr>
              <a:t>802.1Q</a:t>
            </a:r>
          </a:p>
        </p:txBody>
      </p:sp>
      <p:sp>
        <p:nvSpPr>
          <p:cNvPr id="849924" name="Text Box 4">
            <a:extLst>
              <a:ext uri="{FF2B5EF4-FFF2-40B4-BE49-F238E27FC236}">
                <a16:creationId xmlns:a16="http://schemas.microsoft.com/office/drawing/2014/main" xmlns="" id="{DFC3E533-5860-4E1E-BC67-77B92B831BD4}"/>
              </a:ext>
            </a:extLst>
          </p:cNvPr>
          <p:cNvSpPr txBox="1">
            <a:spLocks noChangeArrowheads="1"/>
          </p:cNvSpPr>
          <p:nvPr/>
        </p:nvSpPr>
        <p:spPr bwMode="auto">
          <a:xfrm>
            <a:off x="2279576" y="1196752"/>
            <a:ext cx="52303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dirty="0">
                <a:solidFill>
                  <a:srgbClr val="000000"/>
                </a:solidFill>
                <a:latin typeface="Arial" panose="020B0604020202020204" pitchFamily="34" charset="0"/>
                <a:ea typeface="幼圆" panose="02010509060101010101" pitchFamily="49" charset="-122"/>
              </a:rPr>
              <a:t>VLAN</a:t>
            </a:r>
            <a:r>
              <a:rPr kumimoji="1" lang="zh-CN" altLang="en-US" dirty="0">
                <a:solidFill>
                  <a:srgbClr val="000000"/>
                </a:solidFill>
                <a:latin typeface="Arial" panose="020B0604020202020204" pitchFamily="34" charset="0"/>
                <a:ea typeface="幼圆" panose="02010509060101010101" pitchFamily="49" charset="-122"/>
              </a:rPr>
              <a:t>标准</a:t>
            </a:r>
            <a:r>
              <a:rPr kumimoji="1" lang="en-US" altLang="zh-CN" dirty="0">
                <a:solidFill>
                  <a:srgbClr val="000000"/>
                </a:solidFill>
                <a:latin typeface="Arial" panose="020B0604020202020204" pitchFamily="34" charset="0"/>
                <a:ea typeface="幼圆" panose="02010509060101010101" pitchFamily="49" charset="-122"/>
              </a:rPr>
              <a:t>802.1Q</a:t>
            </a:r>
            <a:r>
              <a:rPr kumimoji="1" lang="zh-CN" altLang="en-US" dirty="0">
                <a:solidFill>
                  <a:srgbClr val="000000"/>
                </a:solidFill>
                <a:latin typeface="Arial" panose="020B0604020202020204" pitchFamily="34" charset="0"/>
                <a:ea typeface="幼圆" panose="02010509060101010101" pitchFamily="49" charset="-122"/>
              </a:rPr>
              <a:t>于</a:t>
            </a:r>
            <a:r>
              <a:rPr kumimoji="1" lang="en-US" altLang="zh-CN" dirty="0">
                <a:solidFill>
                  <a:srgbClr val="000000"/>
                </a:solidFill>
                <a:latin typeface="Arial" panose="020B0604020202020204" pitchFamily="34" charset="0"/>
                <a:ea typeface="幼圆" panose="02010509060101010101" pitchFamily="49" charset="-122"/>
              </a:rPr>
              <a:t>1998</a:t>
            </a:r>
            <a:r>
              <a:rPr kumimoji="1" lang="zh-CN" altLang="en-US" dirty="0">
                <a:solidFill>
                  <a:srgbClr val="000000"/>
                </a:solidFill>
                <a:latin typeface="Arial" panose="020B0604020202020204" pitchFamily="34" charset="0"/>
                <a:ea typeface="幼圆" panose="02010509060101010101" pitchFamily="49" charset="-122"/>
              </a:rPr>
              <a:t>年公布</a:t>
            </a:r>
          </a:p>
        </p:txBody>
      </p:sp>
      <p:cxnSp>
        <p:nvCxnSpPr>
          <p:cNvPr id="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0414454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a:extLst>
              <a:ext uri="{FF2B5EF4-FFF2-40B4-BE49-F238E27FC236}">
                <a16:creationId xmlns:a16="http://schemas.microsoft.com/office/drawing/2014/main" xmlns="" id="{313C67D1-5EBE-4BE2-8C25-17E30E1EAA5F}"/>
              </a:ext>
            </a:extLst>
          </p:cNvPr>
          <p:cNvSpPr>
            <a:spLocks noGrp="1" noChangeArrowheads="1"/>
          </p:cNvSpPr>
          <p:nvPr>
            <p:ph type="title"/>
          </p:nvPr>
        </p:nvSpPr>
        <p:spPr>
          <a:xfrm>
            <a:off x="609600" y="0"/>
            <a:ext cx="9956800" cy="836712"/>
          </a:xfrm>
        </p:spPr>
        <p:txBody>
          <a:bodyPr>
            <a:normAutofit/>
          </a:bodyPr>
          <a:lstStyle/>
          <a:p>
            <a:pPr algn="ctr"/>
            <a:r>
              <a:rPr lang="zh-CN" altLang="en-US" sz="3600" dirty="0"/>
              <a:t>以太帧中的</a:t>
            </a:r>
            <a:r>
              <a:rPr lang="en-US" altLang="zh-CN" sz="3600" dirty="0"/>
              <a:t>VLAN</a:t>
            </a:r>
            <a:r>
              <a:rPr lang="zh-CN" altLang="en-US" sz="3600" dirty="0"/>
              <a:t>标志域</a:t>
            </a:r>
          </a:p>
        </p:txBody>
      </p:sp>
      <p:sp>
        <p:nvSpPr>
          <p:cNvPr id="850947" name="Rectangle 3">
            <a:extLst>
              <a:ext uri="{FF2B5EF4-FFF2-40B4-BE49-F238E27FC236}">
                <a16:creationId xmlns:a16="http://schemas.microsoft.com/office/drawing/2014/main" xmlns="" id="{414FEE1C-8430-49A5-8A3B-603691160554}"/>
              </a:ext>
            </a:extLst>
          </p:cNvPr>
          <p:cNvSpPr>
            <a:spLocks noGrp="1" noChangeArrowheads="1"/>
          </p:cNvSpPr>
          <p:nvPr>
            <p:ph type="body" idx="1"/>
          </p:nvPr>
        </p:nvSpPr>
        <p:spPr>
          <a:xfrm>
            <a:off x="2855640" y="1588546"/>
            <a:ext cx="5829300" cy="571500"/>
          </a:xfrm>
        </p:spPr>
        <p:txBody>
          <a:bodyPr/>
          <a:lstStyle/>
          <a:p>
            <a:r>
              <a:rPr lang="en-US" altLang="zh-CN" dirty="0"/>
              <a:t>802.1Q </a:t>
            </a:r>
            <a:r>
              <a:rPr lang="zh-CN" altLang="en-US" dirty="0"/>
              <a:t>的以太帧格式</a:t>
            </a:r>
          </a:p>
        </p:txBody>
      </p:sp>
      <p:graphicFrame>
        <p:nvGraphicFramePr>
          <p:cNvPr id="850948" name="Group 4">
            <a:extLst>
              <a:ext uri="{FF2B5EF4-FFF2-40B4-BE49-F238E27FC236}">
                <a16:creationId xmlns:a16="http://schemas.microsoft.com/office/drawing/2014/main" xmlns="" id="{3EB19B19-1A7B-4041-9E94-B77CA57CE954}"/>
              </a:ext>
            </a:extLst>
          </p:cNvPr>
          <p:cNvGraphicFramePr>
            <a:graphicFrameLocks noGrp="1"/>
          </p:cNvGraphicFramePr>
          <p:nvPr>
            <p:extLst>
              <p:ext uri="{D42A27DB-BD31-4B8C-83A1-F6EECF244321}">
                <p14:modId xmlns:p14="http://schemas.microsoft.com/office/powerpoint/2010/main" val="603736739"/>
              </p:ext>
            </p:extLst>
          </p:nvPr>
        </p:nvGraphicFramePr>
        <p:xfrm>
          <a:off x="1847525" y="2924944"/>
          <a:ext cx="6255868" cy="438150"/>
        </p:xfrm>
        <a:graphic>
          <a:graphicData uri="http://schemas.openxmlformats.org/drawingml/2006/table">
            <a:tbl>
              <a:tblPr/>
              <a:tblGrid>
                <a:gridCol w="680447">
                  <a:extLst>
                    <a:ext uri="{9D8B030D-6E8A-4147-A177-3AD203B41FA5}">
                      <a16:colId xmlns:a16="http://schemas.microsoft.com/office/drawing/2014/main" xmlns="" val="927561438"/>
                    </a:ext>
                  </a:extLst>
                </a:gridCol>
                <a:gridCol w="691056">
                  <a:extLst>
                    <a:ext uri="{9D8B030D-6E8A-4147-A177-3AD203B41FA5}">
                      <a16:colId xmlns:a16="http://schemas.microsoft.com/office/drawing/2014/main" xmlns="" val="345701484"/>
                    </a:ext>
                  </a:extLst>
                </a:gridCol>
                <a:gridCol w="644724">
                  <a:extLst>
                    <a:ext uri="{9D8B030D-6E8A-4147-A177-3AD203B41FA5}">
                      <a16:colId xmlns:a16="http://schemas.microsoft.com/office/drawing/2014/main" xmlns="" val="3535831739"/>
                    </a:ext>
                  </a:extLst>
                </a:gridCol>
                <a:gridCol w="734356">
                  <a:extLst>
                    <a:ext uri="{9D8B030D-6E8A-4147-A177-3AD203B41FA5}">
                      <a16:colId xmlns:a16="http://schemas.microsoft.com/office/drawing/2014/main" xmlns="" val="3163387331"/>
                    </a:ext>
                  </a:extLst>
                </a:gridCol>
                <a:gridCol w="2341403">
                  <a:extLst>
                    <a:ext uri="{9D8B030D-6E8A-4147-A177-3AD203B41FA5}">
                      <a16:colId xmlns:a16="http://schemas.microsoft.com/office/drawing/2014/main" xmlns="" val="2237569205"/>
                    </a:ext>
                  </a:extLst>
                </a:gridCol>
                <a:gridCol w="581941">
                  <a:extLst>
                    <a:ext uri="{9D8B030D-6E8A-4147-A177-3AD203B41FA5}">
                      <a16:colId xmlns:a16="http://schemas.microsoft.com/office/drawing/2014/main" xmlns="" val="368480872"/>
                    </a:ext>
                  </a:extLst>
                </a:gridCol>
                <a:gridCol w="581941">
                  <a:extLst>
                    <a:ext uri="{9D8B030D-6E8A-4147-A177-3AD203B41FA5}">
                      <a16:colId xmlns:a16="http://schemas.microsoft.com/office/drawing/2014/main" xmlns="" val="3780342033"/>
                    </a:ext>
                  </a:extLst>
                </a:gridCol>
              </a:tblGrid>
              <a:tr h="438150">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802.3</a:t>
                      </a:r>
                    </a:p>
                  </a:txBody>
                  <a:tcPr marL="14288" marR="14288" marT="14288" marB="14288" anchor="ctr" horzOverflow="overflow">
                    <a:lnL cap="flat">
                      <a:noFill/>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D-MAC</a:t>
                      </a:r>
                    </a:p>
                  </a:txBody>
                  <a:tcPr marL="14288" marR="14288" marT="14288" marB="1428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S-MAC</a:t>
                      </a:r>
                    </a:p>
                  </a:txBody>
                  <a:tcPr marL="14288" marR="14288" marT="14288" marB="1428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Length</a:t>
                      </a:r>
                    </a:p>
                  </a:txBody>
                  <a:tcPr marL="14288" marR="14288" marT="14288" marB="1428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Data</a:t>
                      </a:r>
                    </a:p>
                  </a:txBody>
                  <a:tcPr marL="14288" marR="14288" marT="14288" marB="1428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Pad</a:t>
                      </a:r>
                    </a:p>
                  </a:txBody>
                  <a:tcPr marL="14288" marR="14288" marT="14288" marB="1428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FCS</a:t>
                      </a:r>
                    </a:p>
                  </a:txBody>
                  <a:tcPr marL="14288" marR="14288" marT="14288" marB="1428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3141959022"/>
                  </a:ext>
                </a:extLst>
              </a:tr>
            </a:tbl>
          </a:graphicData>
        </a:graphic>
      </p:graphicFrame>
      <p:graphicFrame>
        <p:nvGraphicFramePr>
          <p:cNvPr id="850968" name="Group 24">
            <a:extLst>
              <a:ext uri="{FF2B5EF4-FFF2-40B4-BE49-F238E27FC236}">
                <a16:creationId xmlns:a16="http://schemas.microsoft.com/office/drawing/2014/main" xmlns="" id="{D6C6186A-FC43-4351-983F-2CE6BE6CB03C}"/>
              </a:ext>
            </a:extLst>
          </p:cNvPr>
          <p:cNvGraphicFramePr>
            <a:graphicFrameLocks noGrp="1"/>
          </p:cNvGraphicFramePr>
          <p:nvPr>
            <p:extLst>
              <p:ext uri="{D42A27DB-BD31-4B8C-83A1-F6EECF244321}">
                <p14:modId xmlns:p14="http://schemas.microsoft.com/office/powerpoint/2010/main" val="2309448588"/>
              </p:ext>
            </p:extLst>
          </p:nvPr>
        </p:nvGraphicFramePr>
        <p:xfrm>
          <a:off x="1847526" y="3717032"/>
          <a:ext cx="7067877" cy="607321"/>
        </p:xfrm>
        <a:graphic>
          <a:graphicData uri="http://schemas.openxmlformats.org/drawingml/2006/table">
            <a:tbl>
              <a:tblPr/>
              <a:tblGrid>
                <a:gridCol w="664816">
                  <a:extLst>
                    <a:ext uri="{9D8B030D-6E8A-4147-A177-3AD203B41FA5}">
                      <a16:colId xmlns:a16="http://schemas.microsoft.com/office/drawing/2014/main" xmlns="" val="1731478771"/>
                    </a:ext>
                  </a:extLst>
                </a:gridCol>
                <a:gridCol w="666283">
                  <a:extLst>
                    <a:ext uri="{9D8B030D-6E8A-4147-A177-3AD203B41FA5}">
                      <a16:colId xmlns:a16="http://schemas.microsoft.com/office/drawing/2014/main" xmlns="" val="2080059071"/>
                    </a:ext>
                  </a:extLst>
                </a:gridCol>
                <a:gridCol w="685127">
                  <a:extLst>
                    <a:ext uri="{9D8B030D-6E8A-4147-A177-3AD203B41FA5}">
                      <a16:colId xmlns:a16="http://schemas.microsoft.com/office/drawing/2014/main" xmlns="" val="1957479292"/>
                    </a:ext>
                  </a:extLst>
                </a:gridCol>
                <a:gridCol w="648072">
                  <a:extLst>
                    <a:ext uri="{9D8B030D-6E8A-4147-A177-3AD203B41FA5}">
                      <a16:colId xmlns:a16="http://schemas.microsoft.com/office/drawing/2014/main" xmlns="" val="1621680364"/>
                    </a:ext>
                  </a:extLst>
                </a:gridCol>
                <a:gridCol w="432048">
                  <a:extLst>
                    <a:ext uri="{9D8B030D-6E8A-4147-A177-3AD203B41FA5}">
                      <a16:colId xmlns:a16="http://schemas.microsoft.com/office/drawing/2014/main" xmlns="" val="2916980272"/>
                    </a:ext>
                  </a:extLst>
                </a:gridCol>
                <a:gridCol w="637186">
                  <a:extLst>
                    <a:ext uri="{9D8B030D-6E8A-4147-A177-3AD203B41FA5}">
                      <a16:colId xmlns:a16="http://schemas.microsoft.com/office/drawing/2014/main" xmlns="" val="2997749434"/>
                    </a:ext>
                  </a:extLst>
                </a:gridCol>
                <a:gridCol w="2216048">
                  <a:extLst>
                    <a:ext uri="{9D8B030D-6E8A-4147-A177-3AD203B41FA5}">
                      <a16:colId xmlns:a16="http://schemas.microsoft.com/office/drawing/2014/main" xmlns="" val="1475968948"/>
                    </a:ext>
                  </a:extLst>
                </a:gridCol>
                <a:gridCol w="563551">
                  <a:extLst>
                    <a:ext uri="{9D8B030D-6E8A-4147-A177-3AD203B41FA5}">
                      <a16:colId xmlns:a16="http://schemas.microsoft.com/office/drawing/2014/main" xmlns="" val="2014042896"/>
                    </a:ext>
                  </a:extLst>
                </a:gridCol>
                <a:gridCol w="554746">
                  <a:extLst>
                    <a:ext uri="{9D8B030D-6E8A-4147-A177-3AD203B41FA5}">
                      <a16:colId xmlns:a16="http://schemas.microsoft.com/office/drawing/2014/main" xmlns="" val="1818948685"/>
                    </a:ext>
                  </a:extLst>
                </a:gridCol>
              </a:tblGrid>
              <a:tr h="607321">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802.1Q</a:t>
                      </a:r>
                    </a:p>
                  </a:txBody>
                  <a:tcPr marL="0" marR="0" marT="13500" marB="13500" anchor="ctr" horzOverflow="overflow">
                    <a:lnL cap="flat">
                      <a:noFill/>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D-MAC</a:t>
                      </a:r>
                    </a:p>
                  </a:txBody>
                  <a:tcPr marL="0" marR="0" marT="13500" marB="135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S-MAC</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VLANID</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99CC"/>
                    </a:solid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Tag</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99CC"/>
                    </a:solid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Length</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Data</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Pad</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FCS</a:t>
                      </a:r>
                    </a:p>
                  </a:txBody>
                  <a:tcPr marL="0" marR="0" marT="13500" marB="135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99451106"/>
                  </a:ext>
                </a:extLst>
              </a:tr>
            </a:tbl>
          </a:graphicData>
        </a:graphic>
      </p:graphicFrame>
      <p:graphicFrame>
        <p:nvGraphicFramePr>
          <p:cNvPr id="850992" name="Group 48">
            <a:extLst>
              <a:ext uri="{FF2B5EF4-FFF2-40B4-BE49-F238E27FC236}">
                <a16:creationId xmlns:a16="http://schemas.microsoft.com/office/drawing/2014/main" xmlns="" id="{6DC067AF-25F2-4DBE-8468-5F1F751C9C99}"/>
              </a:ext>
            </a:extLst>
          </p:cNvPr>
          <p:cNvGraphicFramePr>
            <a:graphicFrameLocks noGrp="1"/>
          </p:cNvGraphicFramePr>
          <p:nvPr>
            <p:extLst>
              <p:ext uri="{D42A27DB-BD31-4B8C-83A1-F6EECF244321}">
                <p14:modId xmlns:p14="http://schemas.microsoft.com/office/powerpoint/2010/main" val="3266160072"/>
              </p:ext>
            </p:extLst>
          </p:nvPr>
        </p:nvGraphicFramePr>
        <p:xfrm>
          <a:off x="3791746" y="4667250"/>
          <a:ext cx="2396729" cy="495300"/>
        </p:xfrm>
        <a:graphic>
          <a:graphicData uri="http://schemas.openxmlformats.org/drawingml/2006/table">
            <a:tbl>
              <a:tblPr/>
              <a:tblGrid>
                <a:gridCol w="609600">
                  <a:extLst>
                    <a:ext uri="{9D8B030D-6E8A-4147-A177-3AD203B41FA5}">
                      <a16:colId xmlns:a16="http://schemas.microsoft.com/office/drawing/2014/main" xmlns="" val="109512703"/>
                    </a:ext>
                  </a:extLst>
                </a:gridCol>
                <a:gridCol w="304800">
                  <a:extLst>
                    <a:ext uri="{9D8B030D-6E8A-4147-A177-3AD203B41FA5}">
                      <a16:colId xmlns:a16="http://schemas.microsoft.com/office/drawing/2014/main" xmlns="" val="2428156188"/>
                    </a:ext>
                  </a:extLst>
                </a:gridCol>
                <a:gridCol w="1482329">
                  <a:extLst>
                    <a:ext uri="{9D8B030D-6E8A-4147-A177-3AD203B41FA5}">
                      <a16:colId xmlns:a16="http://schemas.microsoft.com/office/drawing/2014/main" xmlns="" val="1303096171"/>
                    </a:ext>
                  </a:extLst>
                </a:gridCol>
              </a:tblGrid>
              <a:tr h="495300">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Priority</a:t>
                      </a:r>
                    </a:p>
                  </a:txBody>
                  <a:tcPr marL="14288" marR="14288" marT="28575" marB="2857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CFI</a:t>
                      </a:r>
                    </a:p>
                  </a:txBody>
                  <a:tcPr marL="14288" marR="14288" marT="28575" marB="2857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VLAN Identifier</a:t>
                      </a:r>
                    </a:p>
                  </a:txBody>
                  <a:tcPr marL="14288" marR="14288" marT="28575" marB="2857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455273315"/>
                  </a:ext>
                </a:extLst>
              </a:tr>
            </a:tbl>
          </a:graphicData>
        </a:graphic>
      </p:graphicFrame>
      <p:sp>
        <p:nvSpPr>
          <p:cNvPr id="851002" name="Text Box 58">
            <a:extLst>
              <a:ext uri="{FF2B5EF4-FFF2-40B4-BE49-F238E27FC236}">
                <a16:creationId xmlns:a16="http://schemas.microsoft.com/office/drawing/2014/main" xmlns="" id="{6635ACB2-58B1-40BA-ABE5-15F54111E2B3}"/>
              </a:ext>
            </a:extLst>
          </p:cNvPr>
          <p:cNvSpPr txBox="1">
            <a:spLocks noChangeArrowheads="1"/>
          </p:cNvSpPr>
          <p:nvPr/>
        </p:nvSpPr>
        <p:spPr bwMode="auto">
          <a:xfrm>
            <a:off x="4253508" y="5479007"/>
            <a:ext cx="413385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zh-CN" sz="1350" dirty="0" err="1">
                <a:solidFill>
                  <a:srgbClr val="000000"/>
                </a:solidFill>
                <a:latin typeface="Arial" panose="020B0604020202020204" pitchFamily="34" charset="0"/>
                <a:ea typeface="幼圆" panose="02010509060101010101" pitchFamily="49" charset="-122"/>
              </a:rPr>
              <a:t>Tnbm</a:t>
            </a:r>
            <a:r>
              <a:rPr lang="en-US" altLang="zh-CN" sz="1350" dirty="0">
                <a:solidFill>
                  <a:srgbClr val="000000"/>
                </a:solidFill>
                <a:latin typeface="Arial" panose="020B0604020202020204" pitchFamily="34" charset="0"/>
                <a:ea typeface="幼圆" panose="02010509060101010101" pitchFamily="49" charset="-122"/>
              </a:rPr>
              <a:t> P335 Fig. 4-51 </a:t>
            </a:r>
            <a:r>
              <a:rPr kumimoji="1" lang="en-US" altLang="zh-CN" sz="1350" dirty="0">
                <a:solidFill>
                  <a:srgbClr val="000000"/>
                </a:solidFill>
                <a:latin typeface="Arial" panose="020B0604020202020204" pitchFamily="34" charset="0"/>
                <a:ea typeface="幼圆" panose="02010509060101010101" pitchFamily="49" charset="-122"/>
              </a:rPr>
              <a:t>802.3</a:t>
            </a:r>
            <a:r>
              <a:rPr kumimoji="1" lang="zh-CN" altLang="en-US" sz="1350" dirty="0">
                <a:solidFill>
                  <a:srgbClr val="000000"/>
                </a:solidFill>
                <a:latin typeface="Arial" panose="020B0604020202020204" pitchFamily="34" charset="0"/>
                <a:ea typeface="幼圆" panose="02010509060101010101" pitchFamily="49" charset="-122"/>
              </a:rPr>
              <a:t>和</a:t>
            </a:r>
            <a:r>
              <a:rPr kumimoji="1" lang="en-US" altLang="zh-CN" sz="1350" dirty="0">
                <a:solidFill>
                  <a:srgbClr val="000000"/>
                </a:solidFill>
                <a:latin typeface="Arial" panose="020B0604020202020204" pitchFamily="34" charset="0"/>
                <a:ea typeface="幼圆" panose="02010509060101010101" pitchFamily="49" charset="-122"/>
              </a:rPr>
              <a:t>802.1Q</a:t>
            </a:r>
            <a:r>
              <a:rPr kumimoji="1" lang="zh-CN" altLang="en-US" sz="1350" dirty="0">
                <a:solidFill>
                  <a:srgbClr val="000000"/>
                </a:solidFill>
                <a:latin typeface="Arial" panose="020B0604020202020204" pitchFamily="34" charset="0"/>
                <a:ea typeface="幼圆" panose="02010509060101010101" pitchFamily="49" charset="-122"/>
              </a:rPr>
              <a:t>以太帧格式</a:t>
            </a:r>
          </a:p>
        </p:txBody>
      </p:sp>
      <p:sp>
        <p:nvSpPr>
          <p:cNvPr id="851003" name="Rectangle 59">
            <a:extLst>
              <a:ext uri="{FF2B5EF4-FFF2-40B4-BE49-F238E27FC236}">
                <a16:creationId xmlns:a16="http://schemas.microsoft.com/office/drawing/2014/main" xmlns="" id="{721543EE-21A0-4DE2-B72D-95ED8A4EFE4E}"/>
              </a:ext>
            </a:extLst>
          </p:cNvPr>
          <p:cNvSpPr>
            <a:spLocks noChangeArrowheads="1"/>
          </p:cNvSpPr>
          <p:nvPr/>
        </p:nvSpPr>
        <p:spPr bwMode="auto">
          <a:xfrm>
            <a:off x="6262292" y="4786313"/>
            <a:ext cx="1954381" cy="341632"/>
          </a:xfrm>
          <a:prstGeom prst="rect">
            <a:avLst/>
          </a:prstGeom>
          <a:solidFill>
            <a:schemeClr val="hlink"/>
          </a:solidFill>
          <a:ln>
            <a:noFill/>
          </a:ln>
          <a:effectLst/>
          <a:extLs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350">
                <a:solidFill>
                  <a:srgbClr val="FFFFFF"/>
                </a:solidFill>
                <a:latin typeface="Arial" panose="020B0604020202020204" pitchFamily="34" charset="0"/>
                <a:ea typeface="幼圆" panose="02010509060101010101" pitchFamily="49" charset="-122"/>
              </a:rPr>
              <a:t>最大帧长为</a:t>
            </a:r>
            <a:r>
              <a:rPr kumimoji="1" lang="en-US" altLang="zh-CN" sz="1350">
                <a:solidFill>
                  <a:srgbClr val="FFFFFF"/>
                </a:solidFill>
                <a:latin typeface="Arial" panose="020B0604020202020204" pitchFamily="34" charset="0"/>
                <a:ea typeface="幼圆" panose="02010509060101010101" pitchFamily="49" charset="-122"/>
              </a:rPr>
              <a:t>1522 Bytes</a:t>
            </a:r>
          </a:p>
        </p:txBody>
      </p:sp>
      <p:sp>
        <p:nvSpPr>
          <p:cNvPr id="851004" name="Line 60">
            <a:extLst>
              <a:ext uri="{FF2B5EF4-FFF2-40B4-BE49-F238E27FC236}">
                <a16:creationId xmlns:a16="http://schemas.microsoft.com/office/drawing/2014/main" xmlns="" id="{631F8D9F-CB3D-4825-89EE-6AFC509AF986}"/>
              </a:ext>
            </a:extLst>
          </p:cNvPr>
          <p:cNvSpPr>
            <a:spLocks noChangeShapeType="1"/>
          </p:cNvSpPr>
          <p:nvPr/>
        </p:nvSpPr>
        <p:spPr bwMode="auto">
          <a:xfrm flipH="1">
            <a:off x="3864939" y="3363094"/>
            <a:ext cx="0" cy="342900"/>
          </a:xfrm>
          <a:prstGeom prst="line">
            <a:avLst/>
          </a:prstGeom>
          <a:noFill/>
          <a:ln w="63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851005" name="Line 61">
            <a:extLst>
              <a:ext uri="{FF2B5EF4-FFF2-40B4-BE49-F238E27FC236}">
                <a16:creationId xmlns:a16="http://schemas.microsoft.com/office/drawing/2014/main" xmlns="" id="{39C22FBF-9689-4D2B-A8BE-69B7C522E0B0}"/>
              </a:ext>
            </a:extLst>
          </p:cNvPr>
          <p:cNvSpPr>
            <a:spLocks noChangeShapeType="1"/>
          </p:cNvSpPr>
          <p:nvPr/>
        </p:nvSpPr>
        <p:spPr bwMode="auto">
          <a:xfrm>
            <a:off x="3864938" y="3363094"/>
            <a:ext cx="1074566" cy="351062"/>
          </a:xfrm>
          <a:prstGeom prst="line">
            <a:avLst/>
          </a:prstGeom>
          <a:noFill/>
          <a:ln w="63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851006" name="Line 62">
            <a:extLst>
              <a:ext uri="{FF2B5EF4-FFF2-40B4-BE49-F238E27FC236}">
                <a16:creationId xmlns:a16="http://schemas.microsoft.com/office/drawing/2014/main" xmlns="" id="{73C4F7FF-4367-4BC9-BF67-FDD80CC66622}"/>
              </a:ext>
            </a:extLst>
          </p:cNvPr>
          <p:cNvSpPr>
            <a:spLocks noChangeShapeType="1"/>
          </p:cNvSpPr>
          <p:nvPr/>
        </p:nvSpPr>
        <p:spPr bwMode="auto">
          <a:xfrm flipH="1">
            <a:off x="3791744" y="4324350"/>
            <a:ext cx="700088" cy="342900"/>
          </a:xfrm>
          <a:prstGeom prst="line">
            <a:avLst/>
          </a:prstGeom>
          <a:noFill/>
          <a:ln w="63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851007" name="Line 63">
            <a:extLst>
              <a:ext uri="{FF2B5EF4-FFF2-40B4-BE49-F238E27FC236}">
                <a16:creationId xmlns:a16="http://schemas.microsoft.com/office/drawing/2014/main" xmlns="" id="{31CB3059-8551-428A-9623-341B7D406F12}"/>
              </a:ext>
            </a:extLst>
          </p:cNvPr>
          <p:cNvSpPr>
            <a:spLocks noChangeShapeType="1"/>
          </p:cNvSpPr>
          <p:nvPr/>
        </p:nvSpPr>
        <p:spPr bwMode="auto">
          <a:xfrm>
            <a:off x="4939504" y="4324350"/>
            <a:ext cx="1248966" cy="342900"/>
          </a:xfrm>
          <a:prstGeom prst="line">
            <a:avLst/>
          </a:prstGeom>
          <a:noFill/>
          <a:ln w="63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851008" name="Text Box 64">
            <a:extLst>
              <a:ext uri="{FF2B5EF4-FFF2-40B4-BE49-F238E27FC236}">
                <a16:creationId xmlns:a16="http://schemas.microsoft.com/office/drawing/2014/main" xmlns="" id="{6B497E45-3AE2-46C3-BD72-E9ED905EF3AC}"/>
              </a:ext>
            </a:extLst>
          </p:cNvPr>
          <p:cNvSpPr txBox="1">
            <a:spLocks noChangeArrowheads="1"/>
          </p:cNvSpPr>
          <p:nvPr/>
        </p:nvSpPr>
        <p:spPr bwMode="auto">
          <a:xfrm>
            <a:off x="3863752" y="3539800"/>
            <a:ext cx="1075752" cy="16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tIns="0" bIns="0" anchor="b">
            <a:spAutoFit/>
          </a:bodyPr>
          <a:lstStyle/>
          <a:p>
            <a:pPr eaLnBrk="0" fontAlgn="base" hangingPunct="0">
              <a:lnSpc>
                <a:spcPct val="90000"/>
              </a:lnSpc>
              <a:spcBef>
                <a:spcPct val="0"/>
              </a:spcBef>
              <a:spcAft>
                <a:spcPct val="0"/>
              </a:spcAft>
            </a:pPr>
            <a:r>
              <a:rPr lang="en-US" altLang="zh-CN" sz="1200" dirty="0">
                <a:solidFill>
                  <a:srgbClr val="000000"/>
                </a:solidFill>
                <a:latin typeface="Arial" panose="020B0604020202020204" pitchFamily="34" charset="0"/>
                <a:ea typeface="幼圆" panose="02010509060101010101" pitchFamily="49" charset="-122"/>
              </a:rPr>
              <a:t> </a:t>
            </a:r>
            <a:r>
              <a:rPr lang="en-US" altLang="zh-CN" sz="1200" dirty="0" smtClean="0">
                <a:solidFill>
                  <a:srgbClr val="000000"/>
                </a:solidFill>
                <a:latin typeface="Arial" panose="020B0604020202020204" pitchFamily="34" charset="0"/>
                <a:ea typeface="幼圆" panose="02010509060101010101" pitchFamily="49" charset="-122"/>
              </a:rPr>
              <a:t>2B         </a:t>
            </a:r>
            <a:r>
              <a:rPr lang="en-US" altLang="zh-CN" sz="1200" dirty="0" err="1">
                <a:solidFill>
                  <a:srgbClr val="000000"/>
                </a:solidFill>
                <a:latin typeface="Arial" panose="020B0604020202020204" pitchFamily="34" charset="0"/>
                <a:ea typeface="幼圆" panose="02010509060101010101" pitchFamily="49" charset="-122"/>
              </a:rPr>
              <a:t>2B</a:t>
            </a:r>
            <a:endParaRPr lang="en-US" altLang="zh-CN" sz="1200" dirty="0">
              <a:solidFill>
                <a:srgbClr val="000000"/>
              </a:solidFill>
              <a:latin typeface="Arial" panose="020B0604020202020204" pitchFamily="34" charset="0"/>
              <a:ea typeface="幼圆" panose="02010509060101010101" pitchFamily="49" charset="-122"/>
            </a:endParaRPr>
          </a:p>
        </p:txBody>
      </p:sp>
      <p:sp>
        <p:nvSpPr>
          <p:cNvPr id="851009" name="Text Box 65">
            <a:extLst>
              <a:ext uri="{FF2B5EF4-FFF2-40B4-BE49-F238E27FC236}">
                <a16:creationId xmlns:a16="http://schemas.microsoft.com/office/drawing/2014/main" xmlns="" id="{E4F00713-5E58-4B3A-A2C6-17216C0EFE02}"/>
              </a:ext>
            </a:extLst>
          </p:cNvPr>
          <p:cNvSpPr txBox="1">
            <a:spLocks noChangeArrowheads="1"/>
          </p:cNvSpPr>
          <p:nvPr/>
        </p:nvSpPr>
        <p:spPr bwMode="auto">
          <a:xfrm>
            <a:off x="3813178" y="4501056"/>
            <a:ext cx="2396729" cy="16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b">
            <a:spAutoFit/>
          </a:bodyPr>
          <a:lstStyle/>
          <a:p>
            <a:pPr algn="l" eaLnBrk="0" fontAlgn="base" hangingPunct="0">
              <a:lnSpc>
                <a:spcPct val="90000"/>
              </a:lnSpc>
              <a:spcBef>
                <a:spcPct val="0"/>
              </a:spcBef>
              <a:spcAft>
                <a:spcPct val="0"/>
              </a:spcAft>
            </a:pPr>
            <a:r>
              <a:rPr lang="en-US" altLang="zh-CN" sz="1200" dirty="0" smtClean="0">
                <a:solidFill>
                  <a:srgbClr val="000000"/>
                </a:solidFill>
                <a:latin typeface="Arial" panose="020B0604020202020204" pitchFamily="34" charset="0"/>
                <a:ea typeface="幼圆" panose="02010509060101010101" pitchFamily="49" charset="-122"/>
              </a:rPr>
              <a:t>    3b      </a:t>
            </a:r>
            <a:r>
              <a:rPr lang="en-US" altLang="zh-CN" sz="1200" dirty="0">
                <a:solidFill>
                  <a:srgbClr val="000000"/>
                </a:solidFill>
                <a:latin typeface="Arial" panose="020B0604020202020204" pitchFamily="34" charset="0"/>
                <a:ea typeface="幼圆" panose="02010509060101010101" pitchFamily="49" charset="-122"/>
              </a:rPr>
              <a:t>1b              12b</a:t>
            </a:r>
          </a:p>
        </p:txBody>
      </p:sp>
      <p:cxnSp>
        <p:nvCxnSpPr>
          <p:cNvPr id="1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44892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a:extLst>
              <a:ext uri="{FF2B5EF4-FFF2-40B4-BE49-F238E27FC236}">
                <a16:creationId xmlns:a16="http://schemas.microsoft.com/office/drawing/2014/main" xmlns="" id="{8C8D8898-D6DF-4DC2-BC80-0E261D757649}"/>
              </a:ext>
            </a:extLst>
          </p:cNvPr>
          <p:cNvSpPr>
            <a:spLocks noGrp="1" noChangeArrowheads="1"/>
          </p:cNvSpPr>
          <p:nvPr>
            <p:ph type="title"/>
          </p:nvPr>
        </p:nvSpPr>
        <p:spPr>
          <a:xfrm>
            <a:off x="946150" y="-317578"/>
            <a:ext cx="9956800" cy="1143000"/>
          </a:xfrm>
        </p:spPr>
        <p:txBody>
          <a:bodyPr>
            <a:normAutofit/>
          </a:bodyPr>
          <a:lstStyle/>
          <a:p>
            <a:pPr algn="ctr"/>
            <a:r>
              <a:rPr lang="en-US" altLang="zh-CN" sz="3600" dirty="0"/>
              <a:t>802.1Q </a:t>
            </a:r>
            <a:r>
              <a:rPr lang="zh-CN" altLang="en-US" sz="3600" dirty="0"/>
              <a:t>的以太帧格式说明</a:t>
            </a:r>
          </a:p>
        </p:txBody>
      </p:sp>
      <p:sp>
        <p:nvSpPr>
          <p:cNvPr id="851971" name="Rectangle 3">
            <a:extLst>
              <a:ext uri="{FF2B5EF4-FFF2-40B4-BE49-F238E27FC236}">
                <a16:creationId xmlns:a16="http://schemas.microsoft.com/office/drawing/2014/main" xmlns="" id="{61BA3D0D-A57E-457D-8DA7-4D1373B6E975}"/>
              </a:ext>
            </a:extLst>
          </p:cNvPr>
          <p:cNvSpPr>
            <a:spLocks noGrp="1" noChangeArrowheads="1"/>
          </p:cNvSpPr>
          <p:nvPr>
            <p:ph type="body" idx="1"/>
          </p:nvPr>
        </p:nvSpPr>
        <p:spPr>
          <a:xfrm>
            <a:off x="2639616" y="1412776"/>
            <a:ext cx="5342334" cy="4016474"/>
          </a:xfrm>
        </p:spPr>
        <p:txBody>
          <a:bodyPr/>
          <a:lstStyle/>
          <a:p>
            <a:pPr>
              <a:lnSpc>
                <a:spcPct val="110000"/>
              </a:lnSpc>
            </a:pPr>
            <a:r>
              <a:rPr lang="en-US" altLang="zh-CN" sz="2100" dirty="0"/>
              <a:t>VLAN-ID  16 bit</a:t>
            </a:r>
          </a:p>
          <a:p>
            <a:pPr lvl="1">
              <a:lnSpc>
                <a:spcPct val="110000"/>
              </a:lnSpc>
            </a:pPr>
            <a:r>
              <a:rPr lang="en-US" altLang="zh-CN" sz="1800" dirty="0"/>
              <a:t>VLAN</a:t>
            </a:r>
            <a:r>
              <a:rPr lang="zh-CN" altLang="en-US" sz="1800" dirty="0"/>
              <a:t>协议标识，恒为</a:t>
            </a:r>
            <a:r>
              <a:rPr lang="en-US" altLang="zh-CN" sz="1800" dirty="0"/>
              <a:t>0x8100</a:t>
            </a:r>
          </a:p>
          <a:p>
            <a:pPr>
              <a:lnSpc>
                <a:spcPct val="110000"/>
              </a:lnSpc>
            </a:pPr>
            <a:r>
              <a:rPr lang="en-US" altLang="zh-CN" sz="2100" dirty="0"/>
              <a:t>Priority  3 bit</a:t>
            </a:r>
          </a:p>
          <a:p>
            <a:pPr lvl="1">
              <a:lnSpc>
                <a:spcPct val="110000"/>
              </a:lnSpc>
            </a:pPr>
            <a:r>
              <a:rPr lang="en-US" altLang="zh-CN" sz="1800" dirty="0"/>
              <a:t>Priority</a:t>
            </a:r>
            <a:r>
              <a:rPr lang="zh-CN" altLang="en-US" sz="1800" dirty="0"/>
              <a:t>，暂且保留</a:t>
            </a:r>
          </a:p>
          <a:p>
            <a:pPr>
              <a:lnSpc>
                <a:spcPct val="110000"/>
              </a:lnSpc>
            </a:pPr>
            <a:r>
              <a:rPr lang="en-US" altLang="zh-CN" sz="2100" dirty="0"/>
              <a:t>CFI  1 bit</a:t>
            </a:r>
          </a:p>
          <a:p>
            <a:pPr lvl="1">
              <a:lnSpc>
                <a:spcPct val="110000"/>
              </a:lnSpc>
            </a:pPr>
            <a:r>
              <a:rPr lang="zh-CN" altLang="en-US" sz="1800" dirty="0"/>
              <a:t>标准格式标志位</a:t>
            </a:r>
          </a:p>
          <a:p>
            <a:pPr>
              <a:lnSpc>
                <a:spcPct val="110000"/>
              </a:lnSpc>
            </a:pPr>
            <a:r>
              <a:rPr lang="en-US" altLang="zh-CN" sz="2100" dirty="0"/>
              <a:t>VLAN Identifier  12 bit</a:t>
            </a:r>
          </a:p>
          <a:p>
            <a:pPr lvl="1">
              <a:lnSpc>
                <a:spcPct val="110000"/>
              </a:lnSpc>
            </a:pPr>
            <a:r>
              <a:rPr lang="en-US" altLang="zh-CN" sz="1800" dirty="0"/>
              <a:t>VLAN</a:t>
            </a:r>
            <a:r>
              <a:rPr lang="zh-CN" altLang="en-US" sz="1800" dirty="0"/>
              <a:t>标识，</a:t>
            </a:r>
            <a:r>
              <a:rPr lang="en-US" altLang="zh-CN" sz="1800" dirty="0"/>
              <a:t>VLAN</a:t>
            </a:r>
            <a:r>
              <a:rPr lang="zh-CN" altLang="en-US" sz="1800" dirty="0"/>
              <a:t>编号</a:t>
            </a:r>
          </a:p>
        </p:txBody>
      </p:sp>
      <p:cxnSp>
        <p:nvCxnSpPr>
          <p:cNvPr id="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 name="Group 24">
            <a:extLst>
              <a:ext uri="{FF2B5EF4-FFF2-40B4-BE49-F238E27FC236}">
                <a16:creationId xmlns:a16="http://schemas.microsoft.com/office/drawing/2014/main" xmlns="" id="{D6C6186A-FC43-4351-983F-2CE6BE6CB03C}"/>
              </a:ext>
            </a:extLst>
          </p:cNvPr>
          <p:cNvGraphicFramePr>
            <a:graphicFrameLocks noGrp="1"/>
          </p:cNvGraphicFramePr>
          <p:nvPr>
            <p:extLst>
              <p:ext uri="{D42A27DB-BD31-4B8C-83A1-F6EECF244321}">
                <p14:modId xmlns:p14="http://schemas.microsoft.com/office/powerpoint/2010/main" val="4141117681"/>
              </p:ext>
            </p:extLst>
          </p:nvPr>
        </p:nvGraphicFramePr>
        <p:xfrm>
          <a:off x="1847526" y="4940399"/>
          <a:ext cx="7067877" cy="504825"/>
        </p:xfrm>
        <a:graphic>
          <a:graphicData uri="http://schemas.openxmlformats.org/drawingml/2006/table">
            <a:tbl>
              <a:tblPr/>
              <a:tblGrid>
                <a:gridCol w="664816">
                  <a:extLst>
                    <a:ext uri="{9D8B030D-6E8A-4147-A177-3AD203B41FA5}">
                      <a16:colId xmlns:a16="http://schemas.microsoft.com/office/drawing/2014/main" xmlns="" val="1731478771"/>
                    </a:ext>
                  </a:extLst>
                </a:gridCol>
                <a:gridCol w="666283">
                  <a:extLst>
                    <a:ext uri="{9D8B030D-6E8A-4147-A177-3AD203B41FA5}">
                      <a16:colId xmlns:a16="http://schemas.microsoft.com/office/drawing/2014/main" xmlns="" val="2080059071"/>
                    </a:ext>
                  </a:extLst>
                </a:gridCol>
                <a:gridCol w="664815">
                  <a:extLst>
                    <a:ext uri="{9D8B030D-6E8A-4147-A177-3AD203B41FA5}">
                      <a16:colId xmlns:a16="http://schemas.microsoft.com/office/drawing/2014/main" xmlns="" val="1957479292"/>
                    </a:ext>
                  </a:extLst>
                </a:gridCol>
                <a:gridCol w="668384">
                  <a:extLst>
                    <a:ext uri="{9D8B030D-6E8A-4147-A177-3AD203B41FA5}">
                      <a16:colId xmlns:a16="http://schemas.microsoft.com/office/drawing/2014/main" xmlns="" val="1621680364"/>
                    </a:ext>
                  </a:extLst>
                </a:gridCol>
                <a:gridCol w="435238">
                  <a:extLst>
                    <a:ext uri="{9D8B030D-6E8A-4147-A177-3AD203B41FA5}">
                      <a16:colId xmlns:a16="http://schemas.microsoft.com/office/drawing/2014/main" xmlns="" val="2916980272"/>
                    </a:ext>
                  </a:extLst>
                </a:gridCol>
                <a:gridCol w="633996">
                  <a:extLst>
                    <a:ext uri="{9D8B030D-6E8A-4147-A177-3AD203B41FA5}">
                      <a16:colId xmlns:a16="http://schemas.microsoft.com/office/drawing/2014/main" xmlns="" val="2997749434"/>
                    </a:ext>
                  </a:extLst>
                </a:gridCol>
                <a:gridCol w="2216048">
                  <a:extLst>
                    <a:ext uri="{9D8B030D-6E8A-4147-A177-3AD203B41FA5}">
                      <a16:colId xmlns:a16="http://schemas.microsoft.com/office/drawing/2014/main" xmlns="" val="1475968948"/>
                    </a:ext>
                  </a:extLst>
                </a:gridCol>
                <a:gridCol w="563551">
                  <a:extLst>
                    <a:ext uri="{9D8B030D-6E8A-4147-A177-3AD203B41FA5}">
                      <a16:colId xmlns:a16="http://schemas.microsoft.com/office/drawing/2014/main" xmlns="" val="2014042896"/>
                    </a:ext>
                  </a:extLst>
                </a:gridCol>
                <a:gridCol w="554746">
                  <a:extLst>
                    <a:ext uri="{9D8B030D-6E8A-4147-A177-3AD203B41FA5}">
                      <a16:colId xmlns:a16="http://schemas.microsoft.com/office/drawing/2014/main" xmlns="" val="1818948685"/>
                    </a:ext>
                  </a:extLst>
                </a:gridCol>
              </a:tblGrid>
              <a:tr h="504825">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802.1Q</a:t>
                      </a:r>
                    </a:p>
                  </a:txBody>
                  <a:tcPr marL="0" marR="0" marT="13500" marB="13500" anchor="ctr" horzOverflow="overflow">
                    <a:lnL cap="flat">
                      <a:noFill/>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D-MAC</a:t>
                      </a:r>
                    </a:p>
                  </a:txBody>
                  <a:tcPr marL="0" marR="0" marT="13500" marB="135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S-MAC</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VLANID</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99CC"/>
                    </a:solid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Tag</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99CC"/>
                    </a:solid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Length</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Data</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Pad</a:t>
                      </a:r>
                    </a:p>
                  </a:txBody>
                  <a:tcPr marL="0" marR="0" marT="13500" marB="1350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dirty="0">
                          <a:ln>
                            <a:noFill/>
                          </a:ln>
                          <a:solidFill>
                            <a:schemeClr val="tx1"/>
                          </a:solidFill>
                          <a:effectLst/>
                          <a:latin typeface="Arial" panose="020B0604020202020204" pitchFamily="34" charset="0"/>
                          <a:ea typeface="楷体_GB2312" pitchFamily="49" charset="-122"/>
                        </a:rPr>
                        <a:t>FCS</a:t>
                      </a:r>
                    </a:p>
                  </a:txBody>
                  <a:tcPr marL="0" marR="0" marT="13500" marB="135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99451106"/>
                  </a:ext>
                </a:extLst>
              </a:tr>
            </a:tbl>
          </a:graphicData>
        </a:graphic>
      </p:graphicFrame>
      <p:graphicFrame>
        <p:nvGraphicFramePr>
          <p:cNvPr id="6" name="Group 48">
            <a:extLst>
              <a:ext uri="{FF2B5EF4-FFF2-40B4-BE49-F238E27FC236}">
                <a16:creationId xmlns:a16="http://schemas.microsoft.com/office/drawing/2014/main" xmlns="" id="{6DC067AF-25F2-4DBE-8468-5F1F751C9C99}"/>
              </a:ext>
            </a:extLst>
          </p:cNvPr>
          <p:cNvGraphicFramePr>
            <a:graphicFrameLocks noGrp="1"/>
          </p:cNvGraphicFramePr>
          <p:nvPr>
            <p:extLst>
              <p:ext uri="{D42A27DB-BD31-4B8C-83A1-F6EECF244321}">
                <p14:modId xmlns:p14="http://schemas.microsoft.com/office/powerpoint/2010/main" val="4035952918"/>
              </p:ext>
            </p:extLst>
          </p:nvPr>
        </p:nvGraphicFramePr>
        <p:xfrm>
          <a:off x="3791746" y="5814020"/>
          <a:ext cx="2396729" cy="495300"/>
        </p:xfrm>
        <a:graphic>
          <a:graphicData uri="http://schemas.openxmlformats.org/drawingml/2006/table">
            <a:tbl>
              <a:tblPr/>
              <a:tblGrid>
                <a:gridCol w="609600">
                  <a:extLst>
                    <a:ext uri="{9D8B030D-6E8A-4147-A177-3AD203B41FA5}">
                      <a16:colId xmlns:a16="http://schemas.microsoft.com/office/drawing/2014/main" xmlns="" val="109512703"/>
                    </a:ext>
                  </a:extLst>
                </a:gridCol>
                <a:gridCol w="304800">
                  <a:extLst>
                    <a:ext uri="{9D8B030D-6E8A-4147-A177-3AD203B41FA5}">
                      <a16:colId xmlns:a16="http://schemas.microsoft.com/office/drawing/2014/main" xmlns="" val="2428156188"/>
                    </a:ext>
                  </a:extLst>
                </a:gridCol>
                <a:gridCol w="1482329">
                  <a:extLst>
                    <a:ext uri="{9D8B030D-6E8A-4147-A177-3AD203B41FA5}">
                      <a16:colId xmlns:a16="http://schemas.microsoft.com/office/drawing/2014/main" xmlns="" val="1303096171"/>
                    </a:ext>
                  </a:extLst>
                </a:gridCol>
              </a:tblGrid>
              <a:tr h="495300">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Priority</a:t>
                      </a:r>
                    </a:p>
                  </a:txBody>
                  <a:tcPr marL="14288" marR="14288" marT="28575" marB="2857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CFI</a:t>
                      </a:r>
                    </a:p>
                  </a:txBody>
                  <a:tcPr marL="14288" marR="14288" marT="28575" marB="2857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1200" b="1" i="0" u="none" strike="noStrike" cap="none" normalizeH="0" baseline="0">
                          <a:ln>
                            <a:noFill/>
                          </a:ln>
                          <a:solidFill>
                            <a:schemeClr val="tx1"/>
                          </a:solidFill>
                          <a:effectLst/>
                          <a:latin typeface="Arial" panose="020B0604020202020204" pitchFamily="34" charset="0"/>
                          <a:ea typeface="楷体_GB2312" pitchFamily="49" charset="-122"/>
                        </a:rPr>
                        <a:t>VLAN Identifier</a:t>
                      </a:r>
                    </a:p>
                  </a:txBody>
                  <a:tcPr marL="14288" marR="14288" marT="28575" marB="2857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455273315"/>
                  </a:ext>
                </a:extLst>
              </a:tr>
            </a:tbl>
          </a:graphicData>
        </a:graphic>
      </p:graphicFrame>
      <p:sp>
        <p:nvSpPr>
          <p:cNvPr id="7" name="Rectangle 59">
            <a:extLst>
              <a:ext uri="{FF2B5EF4-FFF2-40B4-BE49-F238E27FC236}">
                <a16:creationId xmlns:a16="http://schemas.microsoft.com/office/drawing/2014/main" xmlns="" id="{721543EE-21A0-4DE2-B72D-95ED8A4EFE4E}"/>
              </a:ext>
            </a:extLst>
          </p:cNvPr>
          <p:cNvSpPr>
            <a:spLocks noChangeArrowheads="1"/>
          </p:cNvSpPr>
          <p:nvPr/>
        </p:nvSpPr>
        <p:spPr bwMode="auto">
          <a:xfrm>
            <a:off x="6262292" y="5933083"/>
            <a:ext cx="1954381" cy="341632"/>
          </a:xfrm>
          <a:prstGeom prst="rect">
            <a:avLst/>
          </a:prstGeom>
          <a:solidFill>
            <a:schemeClr val="hlink"/>
          </a:solidFill>
          <a:ln>
            <a:noFill/>
          </a:ln>
          <a:effectLst/>
          <a:extLs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350">
                <a:solidFill>
                  <a:srgbClr val="FFFFFF"/>
                </a:solidFill>
                <a:latin typeface="Arial" panose="020B0604020202020204" pitchFamily="34" charset="0"/>
                <a:ea typeface="幼圆" panose="02010509060101010101" pitchFamily="49" charset="-122"/>
              </a:rPr>
              <a:t>最大帧长为</a:t>
            </a:r>
            <a:r>
              <a:rPr kumimoji="1" lang="en-US" altLang="zh-CN" sz="1350">
                <a:solidFill>
                  <a:srgbClr val="FFFFFF"/>
                </a:solidFill>
                <a:latin typeface="Arial" panose="020B0604020202020204" pitchFamily="34" charset="0"/>
                <a:ea typeface="幼圆" panose="02010509060101010101" pitchFamily="49" charset="-122"/>
              </a:rPr>
              <a:t>1522 Bytes</a:t>
            </a:r>
          </a:p>
        </p:txBody>
      </p:sp>
      <p:sp>
        <p:nvSpPr>
          <p:cNvPr id="8" name="Line 62">
            <a:extLst>
              <a:ext uri="{FF2B5EF4-FFF2-40B4-BE49-F238E27FC236}">
                <a16:creationId xmlns:a16="http://schemas.microsoft.com/office/drawing/2014/main" xmlns="" id="{73C4F7FF-4367-4BC9-BF67-FDD80CC66622}"/>
              </a:ext>
            </a:extLst>
          </p:cNvPr>
          <p:cNvSpPr>
            <a:spLocks noChangeShapeType="1"/>
          </p:cNvSpPr>
          <p:nvPr/>
        </p:nvSpPr>
        <p:spPr bwMode="auto">
          <a:xfrm flipH="1">
            <a:off x="3791744" y="5471120"/>
            <a:ext cx="700088" cy="342900"/>
          </a:xfrm>
          <a:prstGeom prst="line">
            <a:avLst/>
          </a:prstGeom>
          <a:noFill/>
          <a:ln w="63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9" name="Line 63">
            <a:extLst>
              <a:ext uri="{FF2B5EF4-FFF2-40B4-BE49-F238E27FC236}">
                <a16:creationId xmlns:a16="http://schemas.microsoft.com/office/drawing/2014/main" xmlns="" id="{31CB3059-8551-428A-9623-341B7D406F12}"/>
              </a:ext>
            </a:extLst>
          </p:cNvPr>
          <p:cNvSpPr>
            <a:spLocks noChangeShapeType="1"/>
          </p:cNvSpPr>
          <p:nvPr/>
        </p:nvSpPr>
        <p:spPr bwMode="auto">
          <a:xfrm>
            <a:off x="4939504" y="5471120"/>
            <a:ext cx="1248966" cy="342900"/>
          </a:xfrm>
          <a:prstGeom prst="line">
            <a:avLst/>
          </a:prstGeom>
          <a:noFill/>
          <a:ln w="63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10" name="Text Box 65">
            <a:extLst>
              <a:ext uri="{FF2B5EF4-FFF2-40B4-BE49-F238E27FC236}">
                <a16:creationId xmlns:a16="http://schemas.microsoft.com/office/drawing/2014/main" xmlns="" id="{E4F00713-5E58-4B3A-A2C6-17216C0EFE02}"/>
              </a:ext>
            </a:extLst>
          </p:cNvPr>
          <p:cNvSpPr txBox="1">
            <a:spLocks noChangeArrowheads="1"/>
          </p:cNvSpPr>
          <p:nvPr/>
        </p:nvSpPr>
        <p:spPr bwMode="auto">
          <a:xfrm>
            <a:off x="3813178" y="5647826"/>
            <a:ext cx="2396729" cy="16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b">
            <a:spAutoFit/>
          </a:bodyPr>
          <a:lstStyle/>
          <a:p>
            <a:pPr algn="l" eaLnBrk="0" fontAlgn="base" hangingPunct="0">
              <a:lnSpc>
                <a:spcPct val="90000"/>
              </a:lnSpc>
              <a:spcBef>
                <a:spcPct val="0"/>
              </a:spcBef>
              <a:spcAft>
                <a:spcPct val="0"/>
              </a:spcAft>
            </a:pPr>
            <a:r>
              <a:rPr lang="en-US" altLang="zh-CN" sz="1200" dirty="0">
                <a:solidFill>
                  <a:srgbClr val="000000"/>
                </a:solidFill>
                <a:latin typeface="Arial" panose="020B0604020202020204" pitchFamily="34" charset="0"/>
                <a:ea typeface="幼圆" panose="02010509060101010101" pitchFamily="49" charset="-122"/>
              </a:rPr>
              <a:t>    3b      1b              12b</a:t>
            </a:r>
          </a:p>
        </p:txBody>
      </p:sp>
    </p:spTree>
    <p:extLst>
      <p:ext uri="{BB962C8B-B14F-4D97-AF65-F5344CB8AC3E}">
        <p14:creationId xmlns:p14="http://schemas.microsoft.com/office/powerpoint/2010/main" val="7967485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xmlns="" id="{692719A6-0AC0-4537-8667-DFA4037A48ED}"/>
              </a:ext>
            </a:extLst>
          </p:cNvPr>
          <p:cNvSpPr>
            <a:spLocks noGrp="1" noChangeArrowheads="1"/>
          </p:cNvSpPr>
          <p:nvPr>
            <p:ph type="title"/>
          </p:nvPr>
        </p:nvSpPr>
        <p:spPr>
          <a:xfrm>
            <a:off x="2714972" y="93762"/>
            <a:ext cx="5829300" cy="742950"/>
          </a:xfrm>
        </p:spPr>
        <p:txBody>
          <a:bodyPr>
            <a:normAutofit/>
          </a:bodyPr>
          <a:lstStyle/>
          <a:p>
            <a:pPr algn="ctr"/>
            <a:r>
              <a:rPr lang="en-US" altLang="zh-CN" sz="3600" dirty="0"/>
              <a:t>IEEE 802.1Q </a:t>
            </a:r>
            <a:r>
              <a:rPr lang="zh-CN" altLang="en-US" sz="3600" dirty="0"/>
              <a:t>标准</a:t>
            </a:r>
          </a:p>
        </p:txBody>
      </p:sp>
      <p:sp>
        <p:nvSpPr>
          <p:cNvPr id="852995" name="Rectangle 3">
            <a:extLst>
              <a:ext uri="{FF2B5EF4-FFF2-40B4-BE49-F238E27FC236}">
                <a16:creationId xmlns:a16="http://schemas.microsoft.com/office/drawing/2014/main" xmlns="" id="{83D1E370-36B7-4683-A299-78726FA155A0}"/>
              </a:ext>
            </a:extLst>
          </p:cNvPr>
          <p:cNvSpPr>
            <a:spLocks noGrp="1" noChangeArrowheads="1"/>
          </p:cNvSpPr>
          <p:nvPr>
            <p:ph type="body" idx="1"/>
          </p:nvPr>
        </p:nvSpPr>
        <p:spPr>
          <a:xfrm>
            <a:off x="1343472" y="2400300"/>
            <a:ext cx="9433048" cy="2971800"/>
          </a:xfrm>
        </p:spPr>
        <p:txBody>
          <a:bodyPr/>
          <a:lstStyle/>
          <a:p>
            <a:pPr>
              <a:lnSpc>
                <a:spcPct val="160000"/>
              </a:lnSpc>
            </a:pPr>
            <a:r>
              <a:rPr lang="en-US" altLang="zh-CN" dirty="0"/>
              <a:t>802.1Q</a:t>
            </a:r>
            <a:r>
              <a:rPr lang="zh-CN" altLang="en-US" dirty="0"/>
              <a:t>必须解决的两个问题：</a:t>
            </a:r>
          </a:p>
          <a:p>
            <a:pPr marL="784583" lvl="1" indent="-283355">
              <a:lnSpc>
                <a:spcPct val="160000"/>
              </a:lnSpc>
            </a:pPr>
            <a:r>
              <a:rPr lang="en-US" altLang="zh-CN" dirty="0"/>
              <a:t>VLAN</a:t>
            </a:r>
            <a:r>
              <a:rPr lang="zh-CN" altLang="en-US" dirty="0"/>
              <a:t>必须有一个</a:t>
            </a:r>
            <a:r>
              <a:rPr lang="en-US" altLang="zh-CN" dirty="0"/>
              <a:t>VLAN</a:t>
            </a:r>
            <a:r>
              <a:rPr lang="zh-CN" altLang="en-US" dirty="0"/>
              <a:t>的</a:t>
            </a:r>
            <a:r>
              <a:rPr lang="en-US" altLang="zh-CN" dirty="0"/>
              <a:t>field</a:t>
            </a:r>
            <a:r>
              <a:rPr lang="zh-CN" altLang="en-US" dirty="0"/>
              <a:t>来标志</a:t>
            </a:r>
          </a:p>
          <a:p>
            <a:pPr marL="784583" lvl="1" indent="-283355">
              <a:lnSpc>
                <a:spcPct val="160000"/>
              </a:lnSpc>
            </a:pPr>
            <a:r>
              <a:rPr lang="en-US" altLang="zh-CN" dirty="0"/>
              <a:t>802.1Q</a:t>
            </a:r>
            <a:r>
              <a:rPr lang="zh-CN" altLang="en-US" dirty="0"/>
              <a:t>必须与</a:t>
            </a:r>
            <a:r>
              <a:rPr lang="en-US" altLang="zh-CN" dirty="0"/>
              <a:t>802.3</a:t>
            </a:r>
            <a:r>
              <a:rPr lang="zh-CN" altLang="en-US" dirty="0"/>
              <a:t>标准相兼容</a:t>
            </a:r>
          </a:p>
          <a:p>
            <a:pPr marL="784583" lvl="1" indent="-283355">
              <a:lnSpc>
                <a:spcPct val="160000"/>
              </a:lnSpc>
              <a:buNone/>
            </a:pPr>
            <a:r>
              <a:rPr lang="zh-CN" altLang="en-US" sz="1800" dirty="0"/>
              <a:t>	</a:t>
            </a:r>
            <a:r>
              <a:rPr lang="zh-CN" altLang="en-US" sz="1800" dirty="0">
                <a:ea typeface="幼圆" panose="02010509060101010101" pitchFamily="49" charset="-122"/>
              </a:rPr>
              <a:t>数据帧的成帧工作由数据链路层完成</a:t>
            </a:r>
            <a:r>
              <a:rPr lang="zh-CN" altLang="en-US" sz="1800" dirty="0" smtClean="0">
                <a:ea typeface="幼圆" panose="02010509060101010101" pitchFamily="49" charset="-122"/>
              </a:rPr>
              <a:t>，即</a:t>
            </a:r>
            <a:r>
              <a:rPr lang="zh-CN" altLang="en-US" sz="1800" dirty="0">
                <a:ea typeface="幼圆" panose="02010509060101010101" pitchFamily="49" charset="-122"/>
              </a:rPr>
              <a:t>由网卡完成，但现有网卡不支持</a:t>
            </a:r>
            <a:r>
              <a:rPr lang="en-US" altLang="zh-CN" sz="1800" dirty="0">
                <a:ea typeface="幼圆" panose="02010509060101010101" pitchFamily="49" charset="-122"/>
              </a:rPr>
              <a:t>802.1Q</a:t>
            </a:r>
          </a:p>
        </p:txBody>
      </p:sp>
      <p:sp>
        <p:nvSpPr>
          <p:cNvPr id="852996" name="Text Box 4">
            <a:extLst>
              <a:ext uri="{FF2B5EF4-FFF2-40B4-BE49-F238E27FC236}">
                <a16:creationId xmlns:a16="http://schemas.microsoft.com/office/drawing/2014/main" xmlns="" id="{A7154488-72E1-4F62-974E-03F55D9AAA72}"/>
              </a:ext>
            </a:extLst>
          </p:cNvPr>
          <p:cNvSpPr txBox="1">
            <a:spLocks noChangeArrowheads="1"/>
          </p:cNvSpPr>
          <p:nvPr/>
        </p:nvSpPr>
        <p:spPr bwMode="auto">
          <a:xfrm>
            <a:off x="15603" y="1796557"/>
            <a:ext cx="703051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dirty="0">
                <a:solidFill>
                  <a:srgbClr val="000000"/>
                </a:solidFill>
                <a:latin typeface="Arial" panose="020B0604020202020204" pitchFamily="34" charset="0"/>
                <a:ea typeface="幼圆" panose="02010509060101010101" pitchFamily="49" charset="-122"/>
              </a:rPr>
              <a:t>VLAN</a:t>
            </a:r>
            <a:r>
              <a:rPr kumimoji="1" lang="zh-CN" altLang="en-US" dirty="0">
                <a:solidFill>
                  <a:srgbClr val="000000"/>
                </a:solidFill>
                <a:latin typeface="Arial" panose="020B0604020202020204" pitchFamily="34" charset="0"/>
                <a:ea typeface="幼圆" panose="02010509060101010101" pitchFamily="49" charset="-122"/>
              </a:rPr>
              <a:t>标准</a:t>
            </a:r>
            <a:r>
              <a:rPr kumimoji="1" lang="en-US" altLang="zh-CN" dirty="0">
                <a:solidFill>
                  <a:srgbClr val="000000"/>
                </a:solidFill>
                <a:latin typeface="Arial" panose="020B0604020202020204" pitchFamily="34" charset="0"/>
                <a:ea typeface="幼圆" panose="02010509060101010101" pitchFamily="49" charset="-122"/>
              </a:rPr>
              <a:t>802.1Q</a:t>
            </a:r>
            <a:r>
              <a:rPr kumimoji="1" lang="zh-CN" altLang="en-US" dirty="0">
                <a:solidFill>
                  <a:srgbClr val="000000"/>
                </a:solidFill>
                <a:latin typeface="Arial" panose="020B0604020202020204" pitchFamily="34" charset="0"/>
                <a:ea typeface="幼圆" panose="02010509060101010101" pitchFamily="49" charset="-122"/>
              </a:rPr>
              <a:t>在</a:t>
            </a:r>
            <a:r>
              <a:rPr kumimoji="1" lang="en-US" altLang="zh-CN" dirty="0">
                <a:solidFill>
                  <a:srgbClr val="000000"/>
                </a:solidFill>
                <a:latin typeface="Arial" panose="020B0604020202020204" pitchFamily="34" charset="0"/>
                <a:ea typeface="幼圆" panose="02010509060101010101" pitchFamily="49" charset="-122"/>
              </a:rPr>
              <a:t>1998</a:t>
            </a:r>
            <a:r>
              <a:rPr kumimoji="1" lang="zh-CN" altLang="en-US" dirty="0">
                <a:solidFill>
                  <a:srgbClr val="000000"/>
                </a:solidFill>
                <a:latin typeface="Arial" panose="020B0604020202020204" pitchFamily="34" charset="0"/>
                <a:ea typeface="幼圆" panose="02010509060101010101" pitchFamily="49" charset="-122"/>
              </a:rPr>
              <a:t>年公布</a:t>
            </a:r>
          </a:p>
        </p:txBody>
      </p:sp>
      <p:cxnSp>
        <p:nvCxnSpPr>
          <p:cNvPr id="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8745404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a:extLst>
              <a:ext uri="{FF2B5EF4-FFF2-40B4-BE49-F238E27FC236}">
                <a16:creationId xmlns:a16="http://schemas.microsoft.com/office/drawing/2014/main" xmlns="" id="{5FED8B2B-EFB7-46E0-AF91-7BC566D30D48}"/>
              </a:ext>
            </a:extLst>
          </p:cNvPr>
          <p:cNvSpPr>
            <a:spLocks noGrp="1" noChangeArrowheads="1"/>
          </p:cNvSpPr>
          <p:nvPr>
            <p:ph type="title"/>
          </p:nvPr>
        </p:nvSpPr>
        <p:spPr>
          <a:xfrm>
            <a:off x="609600" y="274638"/>
            <a:ext cx="9956800" cy="562074"/>
          </a:xfrm>
        </p:spPr>
        <p:txBody>
          <a:bodyPr>
            <a:noAutofit/>
          </a:bodyPr>
          <a:lstStyle/>
          <a:p>
            <a:pPr algn="ctr"/>
            <a:r>
              <a:rPr lang="zh-CN" altLang="en-US" sz="3600" dirty="0"/>
              <a:t>与</a:t>
            </a:r>
            <a:r>
              <a:rPr lang="en-US" altLang="zh-CN" sz="3600" dirty="0"/>
              <a:t>802.3</a:t>
            </a:r>
            <a:r>
              <a:rPr lang="zh-CN" altLang="en-US" sz="3600" dirty="0"/>
              <a:t>标准兼容</a:t>
            </a:r>
          </a:p>
        </p:txBody>
      </p:sp>
      <p:sp>
        <p:nvSpPr>
          <p:cNvPr id="854019" name="Rectangle 3">
            <a:extLst>
              <a:ext uri="{FF2B5EF4-FFF2-40B4-BE49-F238E27FC236}">
                <a16:creationId xmlns:a16="http://schemas.microsoft.com/office/drawing/2014/main" xmlns="" id="{B38AC60B-054C-47EF-A9B0-F436CDFA803D}"/>
              </a:ext>
            </a:extLst>
          </p:cNvPr>
          <p:cNvSpPr>
            <a:spLocks noGrp="1" noChangeArrowheads="1"/>
          </p:cNvSpPr>
          <p:nvPr>
            <p:ph type="body" idx="1"/>
          </p:nvPr>
        </p:nvSpPr>
        <p:spPr>
          <a:xfrm>
            <a:off x="1487488" y="1268760"/>
            <a:ext cx="7704856" cy="3580207"/>
          </a:xfrm>
        </p:spPr>
        <p:txBody>
          <a:bodyPr/>
          <a:lstStyle/>
          <a:p>
            <a:pPr>
              <a:lnSpc>
                <a:spcPct val="120000"/>
              </a:lnSpc>
            </a:pPr>
            <a:r>
              <a:rPr lang="en-US" altLang="zh-CN" dirty="0"/>
              <a:t>802.3</a:t>
            </a:r>
            <a:r>
              <a:rPr lang="zh-CN" altLang="en-US" dirty="0"/>
              <a:t>协议包括：</a:t>
            </a:r>
          </a:p>
          <a:p>
            <a:pPr lvl="1">
              <a:lnSpc>
                <a:spcPct val="120000"/>
              </a:lnSpc>
            </a:pPr>
            <a:r>
              <a:rPr lang="en-US" altLang="zh-CN" dirty="0"/>
              <a:t>802.3 10M bps</a:t>
            </a:r>
            <a:r>
              <a:rPr lang="zh-CN" altLang="en-US" dirty="0"/>
              <a:t>的以太网协议</a:t>
            </a:r>
          </a:p>
          <a:p>
            <a:pPr lvl="1">
              <a:lnSpc>
                <a:spcPct val="120000"/>
              </a:lnSpc>
            </a:pPr>
            <a:r>
              <a:rPr lang="en-US" altLang="zh-CN" dirty="0"/>
              <a:t>802.3u 100M bps</a:t>
            </a:r>
            <a:r>
              <a:rPr lang="zh-CN" altLang="en-US" dirty="0"/>
              <a:t>的快速以太网协议</a:t>
            </a:r>
          </a:p>
          <a:p>
            <a:pPr lvl="1">
              <a:lnSpc>
                <a:spcPct val="120000"/>
              </a:lnSpc>
            </a:pPr>
            <a:r>
              <a:rPr lang="en-US" altLang="zh-CN" dirty="0"/>
              <a:t>802.3z 1000M bps</a:t>
            </a:r>
            <a:r>
              <a:rPr lang="zh-CN" altLang="en-US" dirty="0"/>
              <a:t>的千兆以太网协议</a:t>
            </a:r>
          </a:p>
          <a:p>
            <a:pPr>
              <a:lnSpc>
                <a:spcPct val="120000"/>
              </a:lnSpc>
            </a:pPr>
            <a:r>
              <a:rPr lang="zh-CN" altLang="en-US" dirty="0"/>
              <a:t>千兆以太网的网卡已支持</a:t>
            </a:r>
            <a:r>
              <a:rPr lang="en-US" altLang="zh-CN" dirty="0"/>
              <a:t>VLAN</a:t>
            </a:r>
          </a:p>
          <a:p>
            <a:pPr lvl="1">
              <a:lnSpc>
                <a:spcPct val="120000"/>
              </a:lnSpc>
            </a:pPr>
            <a:r>
              <a:rPr lang="zh-CN" altLang="en-US" dirty="0"/>
              <a:t>可识别和生成帧长为</a:t>
            </a:r>
            <a:r>
              <a:rPr lang="en-US" altLang="zh-CN" dirty="0">
                <a:ea typeface="幼圆" panose="02010509060101010101" pitchFamily="49" charset="-122"/>
              </a:rPr>
              <a:t>1522 Bytes</a:t>
            </a:r>
            <a:r>
              <a:rPr lang="zh-CN" altLang="en-US" dirty="0"/>
              <a:t>的帧</a:t>
            </a:r>
          </a:p>
        </p:txBody>
      </p:sp>
      <p:sp>
        <p:nvSpPr>
          <p:cNvPr id="854020" name="Rectangle 4">
            <a:extLst>
              <a:ext uri="{FF2B5EF4-FFF2-40B4-BE49-F238E27FC236}">
                <a16:creationId xmlns:a16="http://schemas.microsoft.com/office/drawing/2014/main" xmlns="" id="{CD9F3983-5093-49D9-9662-BFCD7B75A00B}"/>
              </a:ext>
            </a:extLst>
          </p:cNvPr>
          <p:cNvSpPr>
            <a:spLocks noChangeArrowheads="1"/>
          </p:cNvSpPr>
          <p:nvPr/>
        </p:nvSpPr>
        <p:spPr bwMode="auto">
          <a:xfrm>
            <a:off x="2495600" y="5085184"/>
            <a:ext cx="380424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dirty="0">
                <a:solidFill>
                  <a:srgbClr val="000000"/>
                </a:solidFill>
                <a:latin typeface="Arial" panose="020B0604020202020204" pitchFamily="34" charset="0"/>
                <a:ea typeface="幼圆" panose="02010509060101010101" pitchFamily="49" charset="-122"/>
              </a:rPr>
              <a:t>802.3</a:t>
            </a:r>
            <a:r>
              <a:rPr kumimoji="1" lang="zh-CN" altLang="en-US" dirty="0">
                <a:solidFill>
                  <a:srgbClr val="000000"/>
                </a:solidFill>
                <a:latin typeface="Arial" panose="020B0604020202020204" pitchFamily="34" charset="0"/>
                <a:ea typeface="幼圆" panose="02010509060101010101" pitchFamily="49" charset="-122"/>
              </a:rPr>
              <a:t>的帧长为</a:t>
            </a:r>
            <a:r>
              <a:rPr kumimoji="1" lang="en-US" altLang="zh-CN" dirty="0">
                <a:solidFill>
                  <a:srgbClr val="000000"/>
                </a:solidFill>
                <a:latin typeface="Arial" panose="020B0604020202020204" pitchFamily="34" charset="0"/>
                <a:ea typeface="幼圆" panose="02010509060101010101" pitchFamily="49" charset="-122"/>
              </a:rPr>
              <a:t>1518 Bytes</a:t>
            </a: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489568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a:extLst>
              <a:ext uri="{FF2B5EF4-FFF2-40B4-BE49-F238E27FC236}">
                <a16:creationId xmlns:a16="http://schemas.microsoft.com/office/drawing/2014/main" xmlns="" id="{374BDE6A-F3FC-4B0F-88D7-89FEE770FE9E}"/>
              </a:ext>
            </a:extLst>
          </p:cNvPr>
          <p:cNvSpPr>
            <a:spLocks noGrp="1" noChangeArrowheads="1"/>
          </p:cNvSpPr>
          <p:nvPr>
            <p:ph type="title"/>
          </p:nvPr>
        </p:nvSpPr>
        <p:spPr>
          <a:xfrm>
            <a:off x="2135560" y="150912"/>
            <a:ext cx="5829300" cy="685800"/>
          </a:xfrm>
        </p:spPr>
        <p:txBody>
          <a:bodyPr>
            <a:normAutofit/>
          </a:bodyPr>
          <a:lstStyle/>
          <a:p>
            <a:pPr algn="ctr"/>
            <a:r>
              <a:rPr lang="zh-CN" altLang="en-US" sz="3600" dirty="0"/>
              <a:t>传统帧格式与</a:t>
            </a:r>
            <a:r>
              <a:rPr lang="en-US" altLang="zh-CN" sz="3600" dirty="0"/>
              <a:t>VLAN</a:t>
            </a:r>
            <a:r>
              <a:rPr lang="zh-CN" altLang="en-US" sz="3600" dirty="0"/>
              <a:t>兼容</a:t>
            </a:r>
          </a:p>
        </p:txBody>
      </p:sp>
      <p:sp>
        <p:nvSpPr>
          <p:cNvPr id="855043" name="Rectangle 3">
            <a:extLst>
              <a:ext uri="{FF2B5EF4-FFF2-40B4-BE49-F238E27FC236}">
                <a16:creationId xmlns:a16="http://schemas.microsoft.com/office/drawing/2014/main" xmlns="" id="{FD5F2484-1DC1-49A1-B5BB-2B78EC8FFE17}"/>
              </a:ext>
            </a:extLst>
          </p:cNvPr>
          <p:cNvSpPr>
            <a:spLocks noGrp="1" noChangeArrowheads="1"/>
          </p:cNvSpPr>
          <p:nvPr>
            <p:ph type="body" idx="1"/>
          </p:nvPr>
        </p:nvSpPr>
        <p:spPr>
          <a:xfrm>
            <a:off x="983432" y="1916969"/>
            <a:ext cx="10441160" cy="2874169"/>
          </a:xfrm>
        </p:spPr>
        <p:txBody>
          <a:bodyPr>
            <a:noAutofit/>
          </a:bodyPr>
          <a:lstStyle/>
          <a:p>
            <a:pPr>
              <a:lnSpc>
                <a:spcPct val="140000"/>
              </a:lnSpc>
            </a:pPr>
            <a:r>
              <a:rPr lang="en-US" altLang="zh-CN" dirty="0"/>
              <a:t>VLAN</a:t>
            </a:r>
            <a:r>
              <a:rPr lang="zh-CN" altLang="en-US" dirty="0"/>
              <a:t>标志是供交换机（网桥）来识别该帧的源站点主机属哪个</a:t>
            </a:r>
            <a:r>
              <a:rPr lang="en-US" altLang="zh-CN" dirty="0"/>
              <a:t>VLAN</a:t>
            </a:r>
          </a:p>
          <a:p>
            <a:pPr>
              <a:lnSpc>
                <a:spcPct val="140000"/>
              </a:lnSpc>
            </a:pPr>
            <a:r>
              <a:rPr lang="zh-CN" altLang="en-US" dirty="0"/>
              <a:t>目前使用的网卡基本都对</a:t>
            </a:r>
            <a:r>
              <a:rPr lang="en-US" altLang="zh-CN" dirty="0"/>
              <a:t>VLAN</a:t>
            </a:r>
            <a:r>
              <a:rPr lang="zh-CN" altLang="en-US" dirty="0"/>
              <a:t>不敏感，即不允许帧长超过</a:t>
            </a:r>
            <a:r>
              <a:rPr lang="en-US" altLang="zh-CN" dirty="0"/>
              <a:t>1518 Bytes</a:t>
            </a:r>
            <a:r>
              <a:rPr lang="zh-CN" altLang="en-US" dirty="0"/>
              <a:t>：既不能识别或也不能生成</a:t>
            </a:r>
            <a:r>
              <a:rPr lang="en-US" altLang="zh-CN" dirty="0"/>
              <a:t>VLAN</a:t>
            </a:r>
            <a:r>
              <a:rPr lang="zh-CN" altLang="en-US" dirty="0"/>
              <a:t>标志</a:t>
            </a:r>
          </a:p>
          <a:p>
            <a:pPr>
              <a:lnSpc>
                <a:spcPct val="140000"/>
              </a:lnSpc>
            </a:pPr>
            <a:r>
              <a:rPr lang="zh-CN" altLang="en-US" dirty="0"/>
              <a:t>如一个</a:t>
            </a:r>
            <a:r>
              <a:rPr lang="en-US" altLang="zh-CN" dirty="0"/>
              <a:t>VLAN</a:t>
            </a:r>
            <a:r>
              <a:rPr lang="zh-CN" altLang="en-US" dirty="0"/>
              <a:t>涉及多台交换机，则在帧的传输中，第一台</a:t>
            </a:r>
            <a:r>
              <a:rPr lang="en-US" altLang="zh-CN" dirty="0"/>
              <a:t>VLAN</a:t>
            </a:r>
            <a:r>
              <a:rPr lang="zh-CN" altLang="en-US" dirty="0"/>
              <a:t>敏感的交换机负责在帧格式中添加</a:t>
            </a:r>
            <a:r>
              <a:rPr lang="en-US" altLang="zh-CN" dirty="0"/>
              <a:t>VLAN</a:t>
            </a:r>
            <a:r>
              <a:rPr lang="zh-CN" altLang="en-US" dirty="0"/>
              <a:t>标志，并由最后一台交换机删除</a:t>
            </a:r>
            <a:r>
              <a:rPr lang="en-US" altLang="zh-CN" dirty="0"/>
              <a:t>VLAN</a:t>
            </a:r>
            <a:r>
              <a:rPr lang="zh-CN" altLang="en-US" dirty="0"/>
              <a:t>标志</a:t>
            </a:r>
          </a:p>
        </p:txBody>
      </p:sp>
      <p:sp>
        <p:nvSpPr>
          <p:cNvPr id="855044" name="Rectangle 4">
            <a:extLst>
              <a:ext uri="{FF2B5EF4-FFF2-40B4-BE49-F238E27FC236}">
                <a16:creationId xmlns:a16="http://schemas.microsoft.com/office/drawing/2014/main" xmlns="" id="{C85BD050-37C6-4AC6-B59B-9E526D231BD1}"/>
              </a:ext>
            </a:extLst>
          </p:cNvPr>
          <p:cNvSpPr>
            <a:spLocks noChangeArrowheads="1"/>
          </p:cNvSpPr>
          <p:nvPr/>
        </p:nvSpPr>
        <p:spPr bwMode="auto">
          <a:xfrm>
            <a:off x="1415480" y="1124744"/>
            <a:ext cx="921702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0000"/>
              </a:lnSpc>
              <a:spcBef>
                <a:spcPct val="0"/>
              </a:spcBef>
              <a:spcAft>
                <a:spcPct val="0"/>
              </a:spcAft>
            </a:pPr>
            <a:r>
              <a:rPr kumimoji="1" lang="zh-CN" altLang="en-US" dirty="0">
                <a:solidFill>
                  <a:srgbClr val="000000"/>
                </a:solidFill>
                <a:latin typeface="Arial" panose="020B0604020202020204" pitchFamily="34" charset="0"/>
                <a:ea typeface="幼圆" panose="02010509060101010101" pitchFamily="49" charset="-122"/>
              </a:rPr>
              <a:t>对</a:t>
            </a:r>
            <a:r>
              <a:rPr kumimoji="1" lang="en-US" altLang="zh-CN" dirty="0">
                <a:solidFill>
                  <a:srgbClr val="000000"/>
                </a:solidFill>
                <a:latin typeface="Arial" panose="020B0604020202020204" pitchFamily="34" charset="0"/>
                <a:ea typeface="幼圆" panose="02010509060101010101" pitchFamily="49" charset="-122"/>
              </a:rPr>
              <a:t>VLAN </a:t>
            </a:r>
            <a:r>
              <a:rPr kumimoji="1" lang="zh-CN" altLang="en-US" dirty="0">
                <a:solidFill>
                  <a:srgbClr val="000000"/>
                </a:solidFill>
                <a:latin typeface="Arial" panose="020B0604020202020204" pitchFamily="34" charset="0"/>
                <a:ea typeface="幼圆" panose="02010509060101010101" pitchFamily="49" charset="-122"/>
              </a:rPr>
              <a:t>敏感（</a:t>
            </a:r>
            <a:r>
              <a:rPr kumimoji="1" lang="en-US" altLang="zh-CN" dirty="0">
                <a:solidFill>
                  <a:srgbClr val="000000"/>
                </a:solidFill>
                <a:latin typeface="Arial" panose="020B0604020202020204" pitchFamily="34" charset="0"/>
                <a:ea typeface="幼圆" panose="02010509060101010101" pitchFamily="49" charset="-122"/>
              </a:rPr>
              <a:t>aware</a:t>
            </a:r>
            <a:r>
              <a:rPr kumimoji="1" lang="zh-CN" altLang="en-US" dirty="0">
                <a:solidFill>
                  <a:srgbClr val="000000"/>
                </a:solidFill>
                <a:latin typeface="Arial" panose="020B0604020202020204" pitchFamily="34" charset="0"/>
                <a:ea typeface="幼圆" panose="02010509060101010101" pitchFamily="49" charset="-122"/>
              </a:rPr>
              <a:t>）的和不敏感的交换机必须允许混合使用</a:t>
            </a: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168260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xmlns="" id="{66D131A2-83B1-45E6-9DD7-B9B14702316E}"/>
              </a:ext>
            </a:extLst>
          </p:cNvPr>
          <p:cNvSpPr>
            <a:spLocks noGrp="1" noChangeArrowheads="1"/>
          </p:cNvSpPr>
          <p:nvPr>
            <p:ph type="title"/>
          </p:nvPr>
        </p:nvSpPr>
        <p:spPr>
          <a:xfrm>
            <a:off x="2796784" y="200860"/>
            <a:ext cx="5829300" cy="685800"/>
          </a:xfrm>
        </p:spPr>
        <p:txBody>
          <a:bodyPr>
            <a:normAutofit/>
          </a:bodyPr>
          <a:lstStyle/>
          <a:p>
            <a:pPr algn="ctr"/>
            <a:r>
              <a:rPr lang="en-US" altLang="zh-CN" sz="3600" dirty="0"/>
              <a:t>VLAN</a:t>
            </a:r>
            <a:r>
              <a:rPr lang="zh-CN" altLang="en-US" sz="3600" dirty="0"/>
              <a:t>的标志</a:t>
            </a:r>
            <a:endParaRPr lang="zh-CN" altLang="en-US" sz="3600" dirty="0">
              <a:ea typeface="楷体_GB2312" pitchFamily="49" charset="-122"/>
            </a:endParaRPr>
          </a:p>
        </p:txBody>
      </p:sp>
      <p:sp>
        <p:nvSpPr>
          <p:cNvPr id="856067" name="Rectangle 3">
            <a:extLst>
              <a:ext uri="{FF2B5EF4-FFF2-40B4-BE49-F238E27FC236}">
                <a16:creationId xmlns:a16="http://schemas.microsoft.com/office/drawing/2014/main" xmlns="" id="{76449786-D7DD-4713-AD96-C60D80FD022B}"/>
              </a:ext>
            </a:extLst>
          </p:cNvPr>
          <p:cNvSpPr>
            <a:spLocks noGrp="1" noChangeArrowheads="1"/>
          </p:cNvSpPr>
          <p:nvPr>
            <p:ph type="body" idx="1"/>
          </p:nvPr>
        </p:nvSpPr>
        <p:spPr>
          <a:xfrm>
            <a:off x="678982" y="1215902"/>
            <a:ext cx="10253666" cy="767954"/>
          </a:xfrm>
          <a:noFill/>
        </p:spPr>
        <p:txBody>
          <a:bodyPr>
            <a:noAutofit/>
          </a:bodyPr>
          <a:lstStyle/>
          <a:p>
            <a:pPr marL="290499" indent="-290499">
              <a:lnSpc>
                <a:spcPct val="130000"/>
              </a:lnSpc>
            </a:pPr>
            <a:r>
              <a:rPr lang="zh-CN" altLang="en-US" dirty="0"/>
              <a:t>各主机所属</a:t>
            </a:r>
            <a:r>
              <a:rPr lang="en-US" altLang="zh-CN" dirty="0"/>
              <a:t>VLAN</a:t>
            </a:r>
            <a:r>
              <a:rPr lang="zh-CN" altLang="en-US" dirty="0"/>
              <a:t>由交换机识别，送给主机的帧格式</a:t>
            </a:r>
            <a:r>
              <a:rPr lang="zh-CN" altLang="en-US" dirty="0" smtClean="0"/>
              <a:t>中无需添加</a:t>
            </a:r>
            <a:r>
              <a:rPr lang="en-US" altLang="zh-CN" dirty="0"/>
              <a:t>VLAN</a:t>
            </a:r>
            <a:r>
              <a:rPr lang="zh-CN" altLang="en-US" dirty="0"/>
              <a:t>标志</a:t>
            </a:r>
          </a:p>
        </p:txBody>
      </p:sp>
      <p:sp>
        <p:nvSpPr>
          <p:cNvPr id="856068" name="Rectangle 4">
            <a:extLst>
              <a:ext uri="{FF2B5EF4-FFF2-40B4-BE49-F238E27FC236}">
                <a16:creationId xmlns:a16="http://schemas.microsoft.com/office/drawing/2014/main" xmlns="" id="{147E0287-F08E-423E-B1E6-8868B767F491}"/>
              </a:ext>
            </a:extLst>
          </p:cNvPr>
          <p:cNvSpPr>
            <a:spLocks noChangeArrowheads="1"/>
          </p:cNvSpPr>
          <p:nvPr/>
        </p:nvSpPr>
        <p:spPr bwMode="auto">
          <a:xfrm>
            <a:off x="5836447" y="3638556"/>
            <a:ext cx="482204" cy="2381"/>
          </a:xfrm>
          <a:prstGeom prst="rect">
            <a:avLst/>
          </a:prstGeom>
          <a:solidFill>
            <a:srgbClr val="BCBEB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grpSp>
        <p:nvGrpSpPr>
          <p:cNvPr id="856069" name="Group 5">
            <a:extLst>
              <a:ext uri="{FF2B5EF4-FFF2-40B4-BE49-F238E27FC236}">
                <a16:creationId xmlns:a16="http://schemas.microsoft.com/office/drawing/2014/main" xmlns="" id="{A2A8981A-90BB-494D-8F84-6509E555DEA1}"/>
              </a:ext>
            </a:extLst>
          </p:cNvPr>
          <p:cNvGrpSpPr>
            <a:grpSpLocks/>
          </p:cNvGrpSpPr>
          <p:nvPr/>
        </p:nvGrpSpPr>
        <p:grpSpPr bwMode="auto">
          <a:xfrm>
            <a:off x="2927648" y="1983856"/>
            <a:ext cx="7272807" cy="4132994"/>
            <a:chOff x="816" y="1344"/>
            <a:chExt cx="4500" cy="2872"/>
          </a:xfrm>
        </p:grpSpPr>
        <p:grpSp>
          <p:nvGrpSpPr>
            <p:cNvPr id="856070" name="Group 6">
              <a:extLst>
                <a:ext uri="{FF2B5EF4-FFF2-40B4-BE49-F238E27FC236}">
                  <a16:creationId xmlns:a16="http://schemas.microsoft.com/office/drawing/2014/main" xmlns="" id="{8EF1D1D5-8AC9-4BAF-8F96-2A8FE7645C05}"/>
                </a:ext>
              </a:extLst>
            </p:cNvPr>
            <p:cNvGrpSpPr>
              <a:grpSpLocks/>
            </p:cNvGrpSpPr>
            <p:nvPr/>
          </p:nvGrpSpPr>
          <p:grpSpPr bwMode="auto">
            <a:xfrm>
              <a:off x="3911" y="1361"/>
              <a:ext cx="1381" cy="644"/>
              <a:chOff x="4502" y="1960"/>
              <a:chExt cx="800" cy="410"/>
            </a:xfrm>
          </p:grpSpPr>
          <p:pic>
            <p:nvPicPr>
              <p:cNvPr id="856071" name="Picture 7">
                <a:extLst>
                  <a:ext uri="{FF2B5EF4-FFF2-40B4-BE49-F238E27FC236}">
                    <a16:creationId xmlns:a16="http://schemas.microsoft.com/office/drawing/2014/main" xmlns="" id="{D31821A3-696E-43A0-B553-790B0023DB2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2" y="1960"/>
                <a:ext cx="800"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6072" name="Picture 8">
                <a:extLst>
                  <a:ext uri="{FF2B5EF4-FFF2-40B4-BE49-F238E27FC236}">
                    <a16:creationId xmlns:a16="http://schemas.microsoft.com/office/drawing/2014/main" xmlns="" id="{2E5452D3-A1A2-4932-9C87-A748163CC51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8" y="2089"/>
                <a:ext cx="18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6073" name="Text Box 9">
                <a:extLst>
                  <a:ext uri="{FF2B5EF4-FFF2-40B4-BE49-F238E27FC236}">
                    <a16:creationId xmlns:a16="http://schemas.microsoft.com/office/drawing/2014/main" xmlns="" id="{403346CB-7F55-416B-9A2E-72C556A1B208}"/>
                  </a:ext>
                </a:extLst>
              </p:cNvPr>
              <p:cNvSpPr txBox="1">
                <a:spLocks noChangeArrowheads="1"/>
              </p:cNvSpPr>
              <p:nvPr/>
            </p:nvSpPr>
            <p:spPr bwMode="auto">
              <a:xfrm>
                <a:off x="4692" y="2075"/>
                <a:ext cx="54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fontAlgn="base" hangingPunct="0">
                  <a:spcBef>
                    <a:spcPct val="0"/>
                  </a:spcBef>
                  <a:spcAft>
                    <a:spcPct val="0"/>
                  </a:spcAft>
                </a:pPr>
                <a:r>
                  <a:rPr lang="en-US" altLang="zh-CN" sz="1400">
                    <a:solidFill>
                      <a:srgbClr val="000000"/>
                    </a:solidFill>
                    <a:latin typeface="Arial" panose="020B0604020202020204" pitchFamily="34" charset="0"/>
                    <a:ea typeface="黑体" panose="02010609060101010101" pitchFamily="49" charset="-122"/>
                  </a:rPr>
                  <a:t>Internet</a:t>
                </a:r>
              </a:p>
            </p:txBody>
          </p:sp>
        </p:grpSp>
        <p:grpSp>
          <p:nvGrpSpPr>
            <p:cNvPr id="856074" name="Group 10">
              <a:extLst>
                <a:ext uri="{FF2B5EF4-FFF2-40B4-BE49-F238E27FC236}">
                  <a16:creationId xmlns:a16="http://schemas.microsoft.com/office/drawing/2014/main" xmlns="" id="{F4222C4F-CA7A-4671-973F-ECE1A099B0CF}"/>
                </a:ext>
              </a:extLst>
            </p:cNvPr>
            <p:cNvGrpSpPr>
              <a:grpSpLocks/>
            </p:cNvGrpSpPr>
            <p:nvPr/>
          </p:nvGrpSpPr>
          <p:grpSpPr bwMode="auto">
            <a:xfrm>
              <a:off x="970" y="3065"/>
              <a:ext cx="1751" cy="400"/>
              <a:chOff x="429" y="2941"/>
              <a:chExt cx="1721" cy="330"/>
            </a:xfrm>
          </p:grpSpPr>
          <p:grpSp>
            <p:nvGrpSpPr>
              <p:cNvPr id="856075" name="Group 11">
                <a:extLst>
                  <a:ext uri="{FF2B5EF4-FFF2-40B4-BE49-F238E27FC236}">
                    <a16:creationId xmlns:a16="http://schemas.microsoft.com/office/drawing/2014/main" xmlns="" id="{D17A1CA2-C1D6-4C96-B0EA-95C654D6C2ED}"/>
                  </a:ext>
                </a:extLst>
              </p:cNvPr>
              <p:cNvGrpSpPr>
                <a:grpSpLocks/>
              </p:cNvGrpSpPr>
              <p:nvPr/>
            </p:nvGrpSpPr>
            <p:grpSpPr bwMode="auto">
              <a:xfrm>
                <a:off x="429" y="2941"/>
                <a:ext cx="385" cy="330"/>
                <a:chOff x="638" y="1393"/>
                <a:chExt cx="601" cy="622"/>
              </a:xfrm>
            </p:grpSpPr>
            <p:sp>
              <p:nvSpPr>
                <p:cNvPr id="856076" name="Freeform 12">
                  <a:extLst>
                    <a:ext uri="{FF2B5EF4-FFF2-40B4-BE49-F238E27FC236}">
                      <a16:creationId xmlns:a16="http://schemas.microsoft.com/office/drawing/2014/main" xmlns="" id="{0439FD7E-4F7E-47FD-9D38-39C60AC8AC52}"/>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77" name="Freeform 13">
                  <a:extLst>
                    <a:ext uri="{FF2B5EF4-FFF2-40B4-BE49-F238E27FC236}">
                      <a16:creationId xmlns:a16="http://schemas.microsoft.com/office/drawing/2014/main" xmlns="" id="{BE64B6AB-ABFE-4B20-918B-E98B6FD8B564}"/>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6699"/>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78" name="Line 14">
                  <a:extLst>
                    <a:ext uri="{FF2B5EF4-FFF2-40B4-BE49-F238E27FC236}">
                      <a16:creationId xmlns:a16="http://schemas.microsoft.com/office/drawing/2014/main" xmlns="" id="{C5122651-813D-4DE2-866E-01EA230B5C6A}"/>
                    </a:ext>
                  </a:extLst>
                </p:cNvPr>
                <p:cNvSpPr>
                  <a:spLocks noChangeShapeType="1"/>
                </p:cNvSpPr>
                <p:nvPr/>
              </p:nvSpPr>
              <p:spPr bwMode="auto">
                <a:xfrm>
                  <a:off x="770" y="1801"/>
                  <a:ext cx="339" cy="0"/>
                </a:xfrm>
                <a:prstGeom prst="line">
                  <a:avLst/>
                </a:prstGeom>
                <a:noFill/>
                <a:ln w="9525">
                  <a:solidFill>
                    <a:srgbClr val="000000"/>
                  </a:solidFill>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79" name="Line 15">
                  <a:extLst>
                    <a:ext uri="{FF2B5EF4-FFF2-40B4-BE49-F238E27FC236}">
                      <a16:creationId xmlns:a16="http://schemas.microsoft.com/office/drawing/2014/main" xmlns="" id="{625CA204-2A9B-4D35-8DED-8B5990676A1B}"/>
                    </a:ext>
                  </a:extLst>
                </p:cNvPr>
                <p:cNvSpPr>
                  <a:spLocks noChangeShapeType="1"/>
                </p:cNvSpPr>
                <p:nvPr/>
              </p:nvSpPr>
              <p:spPr bwMode="auto">
                <a:xfrm>
                  <a:off x="770" y="1773"/>
                  <a:ext cx="339" cy="0"/>
                </a:xfrm>
                <a:prstGeom prst="line">
                  <a:avLst/>
                </a:prstGeom>
                <a:noFill/>
                <a:ln w="9525">
                  <a:solidFill>
                    <a:srgbClr val="000000"/>
                  </a:solidFill>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80" name="Freeform 16">
                  <a:extLst>
                    <a:ext uri="{FF2B5EF4-FFF2-40B4-BE49-F238E27FC236}">
                      <a16:creationId xmlns:a16="http://schemas.microsoft.com/office/drawing/2014/main" xmlns="" id="{3765CE19-7180-4174-ACC5-84C12EC66C3D}"/>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81" name="Rectangle 17">
                  <a:extLst>
                    <a:ext uri="{FF2B5EF4-FFF2-40B4-BE49-F238E27FC236}">
                      <a16:creationId xmlns:a16="http://schemas.microsoft.com/office/drawing/2014/main" xmlns="" id="{FAECF867-5460-4F91-B540-642CF6FDF8FD}"/>
                    </a:ext>
                  </a:extLst>
                </p:cNvPr>
                <p:cNvSpPr>
                  <a:spLocks noChangeArrowheads="1"/>
                </p:cNvSpPr>
                <p:nvPr/>
              </p:nvSpPr>
              <p:spPr bwMode="auto">
                <a:xfrm>
                  <a:off x="948" y="1820"/>
                  <a:ext cx="197" cy="176"/>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82" name="Line 18">
                  <a:extLst>
                    <a:ext uri="{FF2B5EF4-FFF2-40B4-BE49-F238E27FC236}">
                      <a16:creationId xmlns:a16="http://schemas.microsoft.com/office/drawing/2014/main" xmlns="" id="{29545E0A-0AFA-40D6-A3A4-59A09E81ECBD}"/>
                    </a:ext>
                  </a:extLst>
                </p:cNvPr>
                <p:cNvSpPr>
                  <a:spLocks noChangeShapeType="1"/>
                </p:cNvSpPr>
                <p:nvPr/>
              </p:nvSpPr>
              <p:spPr bwMode="auto">
                <a:xfrm>
                  <a:off x="948" y="1877"/>
                  <a:ext cx="197" cy="0"/>
                </a:xfrm>
                <a:prstGeom prst="line">
                  <a:avLst/>
                </a:prstGeom>
                <a:noFill/>
                <a:ln w="9525">
                  <a:solidFill>
                    <a:srgbClr val="000000"/>
                  </a:solidFill>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83" name="Line 19">
                  <a:extLst>
                    <a:ext uri="{FF2B5EF4-FFF2-40B4-BE49-F238E27FC236}">
                      <a16:creationId xmlns:a16="http://schemas.microsoft.com/office/drawing/2014/main" xmlns="" id="{6391E272-84C5-4428-A76B-006897CA42B4}"/>
                    </a:ext>
                  </a:extLst>
                </p:cNvPr>
                <p:cNvSpPr>
                  <a:spLocks noChangeShapeType="1"/>
                </p:cNvSpPr>
                <p:nvPr/>
              </p:nvSpPr>
              <p:spPr bwMode="auto">
                <a:xfrm>
                  <a:off x="948" y="1937"/>
                  <a:ext cx="197" cy="0"/>
                </a:xfrm>
                <a:prstGeom prst="line">
                  <a:avLst/>
                </a:prstGeom>
                <a:noFill/>
                <a:ln w="9525">
                  <a:solidFill>
                    <a:srgbClr val="000000"/>
                  </a:solidFill>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84" name="Line 20">
                  <a:extLst>
                    <a:ext uri="{FF2B5EF4-FFF2-40B4-BE49-F238E27FC236}">
                      <a16:creationId xmlns:a16="http://schemas.microsoft.com/office/drawing/2014/main" xmlns="" id="{90141167-5658-49EF-8DA9-B3E4F623B7E4}"/>
                    </a:ext>
                  </a:extLst>
                </p:cNvPr>
                <p:cNvSpPr>
                  <a:spLocks noChangeShapeType="1"/>
                </p:cNvSpPr>
                <p:nvPr/>
              </p:nvSpPr>
              <p:spPr bwMode="auto">
                <a:xfrm>
                  <a:off x="958" y="1907"/>
                  <a:ext cx="178" cy="0"/>
                </a:xfrm>
                <a:prstGeom prst="line">
                  <a:avLst/>
                </a:prstGeom>
                <a:noFill/>
                <a:ln w="9525">
                  <a:solidFill>
                    <a:srgbClr val="000000"/>
                  </a:solidFill>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85" name="Rectangle 21">
                  <a:extLst>
                    <a:ext uri="{FF2B5EF4-FFF2-40B4-BE49-F238E27FC236}">
                      <a16:creationId xmlns:a16="http://schemas.microsoft.com/office/drawing/2014/main" xmlns="" id="{5417F7DB-0A8B-4098-AD47-BD0C8370EB24}"/>
                    </a:ext>
                  </a:extLst>
                </p:cNvPr>
                <p:cNvSpPr>
                  <a:spLocks noChangeArrowheads="1"/>
                </p:cNvSpPr>
                <p:nvPr/>
              </p:nvSpPr>
              <p:spPr bwMode="auto">
                <a:xfrm>
                  <a:off x="1061" y="1888"/>
                  <a:ext cx="57" cy="38"/>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86" name="Rectangle 22">
                  <a:extLst>
                    <a:ext uri="{FF2B5EF4-FFF2-40B4-BE49-F238E27FC236}">
                      <a16:creationId xmlns:a16="http://schemas.microsoft.com/office/drawing/2014/main" xmlns="" id="{4BA4A62D-B7C1-4E26-9C70-6910B6CF2AEE}"/>
                    </a:ext>
                  </a:extLst>
                </p:cNvPr>
                <p:cNvSpPr>
                  <a:spLocks noChangeArrowheads="1"/>
                </p:cNvSpPr>
                <p:nvPr/>
              </p:nvSpPr>
              <p:spPr bwMode="auto">
                <a:xfrm>
                  <a:off x="1166" y="1820"/>
                  <a:ext cx="27" cy="27"/>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87" name="Freeform 23">
                  <a:extLst>
                    <a:ext uri="{FF2B5EF4-FFF2-40B4-BE49-F238E27FC236}">
                      <a16:creationId xmlns:a16="http://schemas.microsoft.com/office/drawing/2014/main" xmlns="" id="{7F64C850-3F99-4780-BBB1-B69C46275B26}"/>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88" name="Rectangle 24">
                  <a:extLst>
                    <a:ext uri="{FF2B5EF4-FFF2-40B4-BE49-F238E27FC236}">
                      <a16:creationId xmlns:a16="http://schemas.microsoft.com/office/drawing/2014/main" xmlns="" id="{74F625EC-9FB1-4159-8FD4-E69F043BB6AB}"/>
                    </a:ext>
                  </a:extLst>
                </p:cNvPr>
                <p:cNvSpPr>
                  <a:spLocks noChangeArrowheads="1"/>
                </p:cNvSpPr>
                <p:nvPr/>
              </p:nvSpPr>
              <p:spPr bwMode="auto">
                <a:xfrm>
                  <a:off x="1130" y="1728"/>
                  <a:ext cx="21" cy="6"/>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89" name="Rectangle 25">
                  <a:extLst>
                    <a:ext uri="{FF2B5EF4-FFF2-40B4-BE49-F238E27FC236}">
                      <a16:creationId xmlns:a16="http://schemas.microsoft.com/office/drawing/2014/main" xmlns="" id="{EB23D853-9000-4FEE-9901-9336273F099F}"/>
                    </a:ext>
                  </a:extLst>
                </p:cNvPr>
                <p:cNvSpPr>
                  <a:spLocks noChangeArrowheads="1"/>
                </p:cNvSpPr>
                <p:nvPr/>
              </p:nvSpPr>
              <p:spPr bwMode="auto">
                <a:xfrm>
                  <a:off x="785" y="1463"/>
                  <a:ext cx="310" cy="222"/>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90" name="Freeform 26">
                  <a:extLst>
                    <a:ext uri="{FF2B5EF4-FFF2-40B4-BE49-F238E27FC236}">
                      <a16:creationId xmlns:a16="http://schemas.microsoft.com/office/drawing/2014/main" xmlns="" id="{9CDE991A-AC27-4466-B92D-20B9135DF5CC}"/>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6699"/>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91" name="Line 27">
                  <a:extLst>
                    <a:ext uri="{FF2B5EF4-FFF2-40B4-BE49-F238E27FC236}">
                      <a16:creationId xmlns:a16="http://schemas.microsoft.com/office/drawing/2014/main" xmlns="" id="{8DD40DD3-3736-4577-8493-0560053C442E}"/>
                    </a:ext>
                  </a:extLst>
                </p:cNvPr>
                <p:cNvSpPr>
                  <a:spLocks noChangeShapeType="1"/>
                </p:cNvSpPr>
                <p:nvPr/>
              </p:nvSpPr>
              <p:spPr bwMode="auto">
                <a:xfrm>
                  <a:off x="713" y="1752"/>
                  <a:ext cx="453" cy="0"/>
                </a:xfrm>
                <a:prstGeom prst="line">
                  <a:avLst/>
                </a:prstGeom>
                <a:noFill/>
                <a:ln w="6350">
                  <a:solidFill>
                    <a:srgbClr val="000000"/>
                  </a:solidFill>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92" name="Line 28">
                  <a:extLst>
                    <a:ext uri="{FF2B5EF4-FFF2-40B4-BE49-F238E27FC236}">
                      <a16:creationId xmlns:a16="http://schemas.microsoft.com/office/drawing/2014/main" xmlns="" id="{06C64F57-DB56-4498-891D-53257474BE3E}"/>
                    </a:ext>
                  </a:extLst>
                </p:cNvPr>
                <p:cNvSpPr>
                  <a:spLocks noChangeShapeType="1"/>
                </p:cNvSpPr>
                <p:nvPr/>
              </p:nvSpPr>
              <p:spPr bwMode="auto">
                <a:xfrm flipV="1">
                  <a:off x="829" y="1752"/>
                  <a:ext cx="0" cy="19"/>
                </a:xfrm>
                <a:prstGeom prst="line">
                  <a:avLst/>
                </a:prstGeom>
                <a:noFill/>
                <a:ln w="6350">
                  <a:solidFill>
                    <a:srgbClr val="000000"/>
                  </a:solidFill>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93" name="Line 29">
                  <a:extLst>
                    <a:ext uri="{FF2B5EF4-FFF2-40B4-BE49-F238E27FC236}">
                      <a16:creationId xmlns:a16="http://schemas.microsoft.com/office/drawing/2014/main" xmlns="" id="{91B026C4-18E0-4E25-A7C5-38CA45206ACA}"/>
                    </a:ext>
                  </a:extLst>
                </p:cNvPr>
                <p:cNvSpPr>
                  <a:spLocks noChangeShapeType="1"/>
                </p:cNvSpPr>
                <p:nvPr/>
              </p:nvSpPr>
              <p:spPr bwMode="auto">
                <a:xfrm flipV="1">
                  <a:off x="942" y="1752"/>
                  <a:ext cx="0" cy="21"/>
                </a:xfrm>
                <a:prstGeom prst="line">
                  <a:avLst/>
                </a:prstGeom>
                <a:noFill/>
                <a:ln w="6350">
                  <a:solidFill>
                    <a:srgbClr val="000000"/>
                  </a:solidFill>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94" name="Rectangle 30">
                  <a:extLst>
                    <a:ext uri="{FF2B5EF4-FFF2-40B4-BE49-F238E27FC236}">
                      <a16:creationId xmlns:a16="http://schemas.microsoft.com/office/drawing/2014/main" xmlns="" id="{7E7BD7E8-163C-4579-9F07-D4F336622741}"/>
                    </a:ext>
                  </a:extLst>
                </p:cNvPr>
                <p:cNvSpPr>
                  <a:spLocks noChangeArrowheads="1"/>
                </p:cNvSpPr>
                <p:nvPr/>
              </p:nvSpPr>
              <p:spPr bwMode="auto">
                <a:xfrm>
                  <a:off x="659" y="1820"/>
                  <a:ext cx="54" cy="19"/>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95" name="Rectangle 31">
                  <a:extLst>
                    <a:ext uri="{FF2B5EF4-FFF2-40B4-BE49-F238E27FC236}">
                      <a16:creationId xmlns:a16="http://schemas.microsoft.com/office/drawing/2014/main" xmlns="" id="{2AAFE93C-C0C1-4A7A-99B3-CF98615CFBA9}"/>
                    </a:ext>
                  </a:extLst>
                </p:cNvPr>
                <p:cNvSpPr>
                  <a:spLocks noChangeArrowheads="1"/>
                </p:cNvSpPr>
                <p:nvPr/>
              </p:nvSpPr>
              <p:spPr bwMode="auto">
                <a:xfrm>
                  <a:off x="988" y="1845"/>
                  <a:ext cx="121" cy="11"/>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96" name="Rectangle 32">
                  <a:extLst>
                    <a:ext uri="{FF2B5EF4-FFF2-40B4-BE49-F238E27FC236}">
                      <a16:creationId xmlns:a16="http://schemas.microsoft.com/office/drawing/2014/main" xmlns="" id="{F510EFCB-5134-4898-9F8C-535A1AB292EC}"/>
                    </a:ext>
                  </a:extLst>
                </p:cNvPr>
                <p:cNvSpPr>
                  <a:spLocks noChangeArrowheads="1"/>
                </p:cNvSpPr>
                <p:nvPr/>
              </p:nvSpPr>
              <p:spPr bwMode="auto">
                <a:xfrm>
                  <a:off x="1201" y="1820"/>
                  <a:ext cx="21" cy="8"/>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097" name="Rectangle 33">
                  <a:extLst>
                    <a:ext uri="{FF2B5EF4-FFF2-40B4-BE49-F238E27FC236}">
                      <a16:creationId xmlns:a16="http://schemas.microsoft.com/office/drawing/2014/main" xmlns="" id="{FC200BAF-87F5-4E92-8985-B8C3115383E5}"/>
                    </a:ext>
                  </a:extLst>
                </p:cNvPr>
                <p:cNvSpPr>
                  <a:spLocks noChangeArrowheads="1"/>
                </p:cNvSpPr>
                <p:nvPr/>
              </p:nvSpPr>
              <p:spPr bwMode="auto">
                <a:xfrm>
                  <a:off x="1201" y="1839"/>
                  <a:ext cx="21" cy="8"/>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6098" name="Group 34">
                <a:extLst>
                  <a:ext uri="{FF2B5EF4-FFF2-40B4-BE49-F238E27FC236}">
                    <a16:creationId xmlns:a16="http://schemas.microsoft.com/office/drawing/2014/main" xmlns="" id="{7049B5A1-9FD6-4A39-8C69-E8979133CA52}"/>
                  </a:ext>
                </a:extLst>
              </p:cNvPr>
              <p:cNvGrpSpPr>
                <a:grpSpLocks/>
              </p:cNvGrpSpPr>
              <p:nvPr/>
            </p:nvGrpSpPr>
            <p:grpSpPr bwMode="auto">
              <a:xfrm>
                <a:off x="873" y="2941"/>
                <a:ext cx="385" cy="330"/>
                <a:chOff x="638" y="1393"/>
                <a:chExt cx="601" cy="622"/>
              </a:xfrm>
            </p:grpSpPr>
            <p:sp>
              <p:nvSpPr>
                <p:cNvPr id="856099" name="Freeform 35">
                  <a:extLst>
                    <a:ext uri="{FF2B5EF4-FFF2-40B4-BE49-F238E27FC236}">
                      <a16:creationId xmlns:a16="http://schemas.microsoft.com/office/drawing/2014/main" xmlns="" id="{9D92928B-95B0-45DD-82EE-43820736F9B0}"/>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00" name="Freeform 36">
                  <a:extLst>
                    <a:ext uri="{FF2B5EF4-FFF2-40B4-BE49-F238E27FC236}">
                      <a16:creationId xmlns:a16="http://schemas.microsoft.com/office/drawing/2014/main" xmlns="" id="{C92C5459-1C94-4670-846B-33556C485E1D}"/>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6699"/>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01" name="Line 37">
                  <a:extLst>
                    <a:ext uri="{FF2B5EF4-FFF2-40B4-BE49-F238E27FC236}">
                      <a16:creationId xmlns:a16="http://schemas.microsoft.com/office/drawing/2014/main" xmlns="" id="{E5DC4F3C-5A49-4F9A-B2D0-212B4F9B8DF3}"/>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02" name="Line 38">
                  <a:extLst>
                    <a:ext uri="{FF2B5EF4-FFF2-40B4-BE49-F238E27FC236}">
                      <a16:creationId xmlns:a16="http://schemas.microsoft.com/office/drawing/2014/main" xmlns="" id="{3F314FF8-8AE6-4CBD-9040-3BE6BC4137C7}"/>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03" name="Freeform 39">
                  <a:extLst>
                    <a:ext uri="{FF2B5EF4-FFF2-40B4-BE49-F238E27FC236}">
                      <a16:creationId xmlns:a16="http://schemas.microsoft.com/office/drawing/2014/main" xmlns="" id="{65941B12-37C3-4C57-BE1A-E5563BE02B62}"/>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04" name="Rectangle 40">
                  <a:extLst>
                    <a:ext uri="{FF2B5EF4-FFF2-40B4-BE49-F238E27FC236}">
                      <a16:creationId xmlns:a16="http://schemas.microsoft.com/office/drawing/2014/main" xmlns="" id="{564C57DA-F560-454D-838D-5D1FA42D9623}"/>
                    </a:ext>
                  </a:extLst>
                </p:cNvPr>
                <p:cNvSpPr>
                  <a:spLocks noChangeArrowheads="1"/>
                </p:cNvSpPr>
                <p:nvPr/>
              </p:nvSpPr>
              <p:spPr bwMode="auto">
                <a:xfrm>
                  <a:off x="948" y="1820"/>
                  <a:ext cx="197" cy="176"/>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05" name="Line 41">
                  <a:extLst>
                    <a:ext uri="{FF2B5EF4-FFF2-40B4-BE49-F238E27FC236}">
                      <a16:creationId xmlns:a16="http://schemas.microsoft.com/office/drawing/2014/main" xmlns="" id="{2652359F-8727-4CFF-9AA1-6C35AD0F41FB}"/>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06" name="Line 42">
                  <a:extLst>
                    <a:ext uri="{FF2B5EF4-FFF2-40B4-BE49-F238E27FC236}">
                      <a16:creationId xmlns:a16="http://schemas.microsoft.com/office/drawing/2014/main" xmlns="" id="{9894C6C1-9BBC-4654-BE9D-9ABBB2CA265F}"/>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07" name="Line 43">
                  <a:extLst>
                    <a:ext uri="{FF2B5EF4-FFF2-40B4-BE49-F238E27FC236}">
                      <a16:creationId xmlns:a16="http://schemas.microsoft.com/office/drawing/2014/main" xmlns="" id="{4A8E0BB2-09E1-4E19-80A1-85845C268680}"/>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08" name="Rectangle 44">
                  <a:extLst>
                    <a:ext uri="{FF2B5EF4-FFF2-40B4-BE49-F238E27FC236}">
                      <a16:creationId xmlns:a16="http://schemas.microsoft.com/office/drawing/2014/main" xmlns="" id="{4B16C9A0-543D-4AC8-9B54-6D05B3EF64B1}"/>
                    </a:ext>
                  </a:extLst>
                </p:cNvPr>
                <p:cNvSpPr>
                  <a:spLocks noChangeArrowheads="1"/>
                </p:cNvSpPr>
                <p:nvPr/>
              </p:nvSpPr>
              <p:spPr bwMode="auto">
                <a:xfrm>
                  <a:off x="1061" y="1888"/>
                  <a:ext cx="57" cy="38"/>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09" name="Rectangle 45">
                  <a:extLst>
                    <a:ext uri="{FF2B5EF4-FFF2-40B4-BE49-F238E27FC236}">
                      <a16:creationId xmlns:a16="http://schemas.microsoft.com/office/drawing/2014/main" xmlns="" id="{CDF3BFE7-BB06-4062-ABDE-3510BF2367E3}"/>
                    </a:ext>
                  </a:extLst>
                </p:cNvPr>
                <p:cNvSpPr>
                  <a:spLocks noChangeArrowheads="1"/>
                </p:cNvSpPr>
                <p:nvPr/>
              </p:nvSpPr>
              <p:spPr bwMode="auto">
                <a:xfrm>
                  <a:off x="1166" y="1820"/>
                  <a:ext cx="27" cy="27"/>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10" name="Freeform 46">
                  <a:extLst>
                    <a:ext uri="{FF2B5EF4-FFF2-40B4-BE49-F238E27FC236}">
                      <a16:creationId xmlns:a16="http://schemas.microsoft.com/office/drawing/2014/main" xmlns="" id="{E0D6E3FC-03B9-4475-B54C-DCB61E699A54}"/>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11" name="Rectangle 47">
                  <a:extLst>
                    <a:ext uri="{FF2B5EF4-FFF2-40B4-BE49-F238E27FC236}">
                      <a16:creationId xmlns:a16="http://schemas.microsoft.com/office/drawing/2014/main" xmlns="" id="{E35C5AF9-D432-47FE-BD06-E5AF28FC5837}"/>
                    </a:ext>
                  </a:extLst>
                </p:cNvPr>
                <p:cNvSpPr>
                  <a:spLocks noChangeArrowheads="1"/>
                </p:cNvSpPr>
                <p:nvPr/>
              </p:nvSpPr>
              <p:spPr bwMode="auto">
                <a:xfrm>
                  <a:off x="1130" y="1728"/>
                  <a:ext cx="21" cy="6"/>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12" name="Rectangle 48">
                  <a:extLst>
                    <a:ext uri="{FF2B5EF4-FFF2-40B4-BE49-F238E27FC236}">
                      <a16:creationId xmlns:a16="http://schemas.microsoft.com/office/drawing/2014/main" xmlns="" id="{12885CF8-BE41-4306-9882-6DEE1E5D3B65}"/>
                    </a:ext>
                  </a:extLst>
                </p:cNvPr>
                <p:cNvSpPr>
                  <a:spLocks noChangeArrowheads="1"/>
                </p:cNvSpPr>
                <p:nvPr/>
              </p:nvSpPr>
              <p:spPr bwMode="auto">
                <a:xfrm>
                  <a:off x="785" y="1463"/>
                  <a:ext cx="310" cy="222"/>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13" name="Freeform 49">
                  <a:extLst>
                    <a:ext uri="{FF2B5EF4-FFF2-40B4-BE49-F238E27FC236}">
                      <a16:creationId xmlns:a16="http://schemas.microsoft.com/office/drawing/2014/main" xmlns="" id="{3105BC7A-7421-42CD-A54A-43719E4E039F}"/>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6699"/>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14" name="Line 50">
                  <a:extLst>
                    <a:ext uri="{FF2B5EF4-FFF2-40B4-BE49-F238E27FC236}">
                      <a16:creationId xmlns:a16="http://schemas.microsoft.com/office/drawing/2014/main" xmlns="" id="{CE75E36C-6A68-4C8C-909C-547A8944EC6F}"/>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15" name="Line 51">
                  <a:extLst>
                    <a:ext uri="{FF2B5EF4-FFF2-40B4-BE49-F238E27FC236}">
                      <a16:creationId xmlns:a16="http://schemas.microsoft.com/office/drawing/2014/main" xmlns="" id="{EED49D9F-B521-4143-AA79-1C1A17BAE1A9}"/>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16" name="Line 52">
                  <a:extLst>
                    <a:ext uri="{FF2B5EF4-FFF2-40B4-BE49-F238E27FC236}">
                      <a16:creationId xmlns:a16="http://schemas.microsoft.com/office/drawing/2014/main" xmlns="" id="{7BD13AE0-5CD2-492B-AD40-E8B304762FC0}"/>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17" name="Rectangle 53">
                  <a:extLst>
                    <a:ext uri="{FF2B5EF4-FFF2-40B4-BE49-F238E27FC236}">
                      <a16:creationId xmlns:a16="http://schemas.microsoft.com/office/drawing/2014/main" xmlns="" id="{BD5FB6EC-162C-43BE-B336-99A2ED01D16A}"/>
                    </a:ext>
                  </a:extLst>
                </p:cNvPr>
                <p:cNvSpPr>
                  <a:spLocks noChangeArrowheads="1"/>
                </p:cNvSpPr>
                <p:nvPr/>
              </p:nvSpPr>
              <p:spPr bwMode="auto">
                <a:xfrm>
                  <a:off x="659" y="1820"/>
                  <a:ext cx="54" cy="19"/>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18" name="Rectangle 54">
                  <a:extLst>
                    <a:ext uri="{FF2B5EF4-FFF2-40B4-BE49-F238E27FC236}">
                      <a16:creationId xmlns:a16="http://schemas.microsoft.com/office/drawing/2014/main" xmlns="" id="{9004C34C-A070-4DCA-8D46-5FD300E6C58D}"/>
                    </a:ext>
                  </a:extLst>
                </p:cNvPr>
                <p:cNvSpPr>
                  <a:spLocks noChangeArrowheads="1"/>
                </p:cNvSpPr>
                <p:nvPr/>
              </p:nvSpPr>
              <p:spPr bwMode="auto">
                <a:xfrm>
                  <a:off x="988" y="1845"/>
                  <a:ext cx="121" cy="11"/>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19" name="Rectangle 55">
                  <a:extLst>
                    <a:ext uri="{FF2B5EF4-FFF2-40B4-BE49-F238E27FC236}">
                      <a16:creationId xmlns:a16="http://schemas.microsoft.com/office/drawing/2014/main" xmlns="" id="{CD1172BD-95FC-4339-976A-BF12FDA33CFA}"/>
                    </a:ext>
                  </a:extLst>
                </p:cNvPr>
                <p:cNvSpPr>
                  <a:spLocks noChangeArrowheads="1"/>
                </p:cNvSpPr>
                <p:nvPr/>
              </p:nvSpPr>
              <p:spPr bwMode="auto">
                <a:xfrm>
                  <a:off x="1201" y="1820"/>
                  <a:ext cx="21" cy="8"/>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20" name="Rectangle 56">
                  <a:extLst>
                    <a:ext uri="{FF2B5EF4-FFF2-40B4-BE49-F238E27FC236}">
                      <a16:creationId xmlns:a16="http://schemas.microsoft.com/office/drawing/2014/main" xmlns="" id="{67AFF1C5-96D0-4102-BFA8-967A64417F1D}"/>
                    </a:ext>
                  </a:extLst>
                </p:cNvPr>
                <p:cNvSpPr>
                  <a:spLocks noChangeArrowheads="1"/>
                </p:cNvSpPr>
                <p:nvPr/>
              </p:nvSpPr>
              <p:spPr bwMode="auto">
                <a:xfrm>
                  <a:off x="1201" y="1839"/>
                  <a:ext cx="21" cy="8"/>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6121" name="Group 57">
                <a:extLst>
                  <a:ext uri="{FF2B5EF4-FFF2-40B4-BE49-F238E27FC236}">
                    <a16:creationId xmlns:a16="http://schemas.microsoft.com/office/drawing/2014/main" xmlns="" id="{659D3541-0448-4862-9A84-DD90E51D03CE}"/>
                  </a:ext>
                </a:extLst>
              </p:cNvPr>
              <p:cNvGrpSpPr>
                <a:grpSpLocks/>
              </p:cNvGrpSpPr>
              <p:nvPr/>
            </p:nvGrpSpPr>
            <p:grpSpPr bwMode="auto">
              <a:xfrm>
                <a:off x="1320" y="2941"/>
                <a:ext cx="385" cy="330"/>
                <a:chOff x="638" y="1393"/>
                <a:chExt cx="601" cy="622"/>
              </a:xfrm>
            </p:grpSpPr>
            <p:sp>
              <p:nvSpPr>
                <p:cNvPr id="856122" name="Freeform 58">
                  <a:extLst>
                    <a:ext uri="{FF2B5EF4-FFF2-40B4-BE49-F238E27FC236}">
                      <a16:creationId xmlns:a16="http://schemas.microsoft.com/office/drawing/2014/main" xmlns="" id="{D791DFD3-E71B-4C52-AB8D-D6030AAD4525}"/>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23" name="Freeform 59">
                  <a:extLst>
                    <a:ext uri="{FF2B5EF4-FFF2-40B4-BE49-F238E27FC236}">
                      <a16:creationId xmlns:a16="http://schemas.microsoft.com/office/drawing/2014/main" xmlns="" id="{23940CA7-E714-4A0E-80D0-810544CF07F0}"/>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99CCFF"/>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24" name="Line 60">
                  <a:extLst>
                    <a:ext uri="{FF2B5EF4-FFF2-40B4-BE49-F238E27FC236}">
                      <a16:creationId xmlns:a16="http://schemas.microsoft.com/office/drawing/2014/main" xmlns="" id="{D28B88F6-FC5A-4292-84F2-C7671B18FF10}"/>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25" name="Line 61">
                  <a:extLst>
                    <a:ext uri="{FF2B5EF4-FFF2-40B4-BE49-F238E27FC236}">
                      <a16:creationId xmlns:a16="http://schemas.microsoft.com/office/drawing/2014/main" xmlns="" id="{A49D5044-3DEB-455C-8D2A-64BA44DDD015}"/>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26" name="Freeform 62">
                  <a:extLst>
                    <a:ext uri="{FF2B5EF4-FFF2-40B4-BE49-F238E27FC236}">
                      <a16:creationId xmlns:a16="http://schemas.microsoft.com/office/drawing/2014/main" xmlns="" id="{0D203623-9130-4213-AB7C-B3078E55BD1C}"/>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27" name="Rectangle 63">
                  <a:extLst>
                    <a:ext uri="{FF2B5EF4-FFF2-40B4-BE49-F238E27FC236}">
                      <a16:creationId xmlns:a16="http://schemas.microsoft.com/office/drawing/2014/main" xmlns="" id="{64FAF07D-95D8-4B99-A498-BED0F1C3AD5C}"/>
                    </a:ext>
                  </a:extLst>
                </p:cNvPr>
                <p:cNvSpPr>
                  <a:spLocks noChangeArrowheads="1"/>
                </p:cNvSpPr>
                <p:nvPr/>
              </p:nvSpPr>
              <p:spPr bwMode="auto">
                <a:xfrm>
                  <a:off x="948" y="1820"/>
                  <a:ext cx="197" cy="176"/>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28" name="Line 64">
                  <a:extLst>
                    <a:ext uri="{FF2B5EF4-FFF2-40B4-BE49-F238E27FC236}">
                      <a16:creationId xmlns:a16="http://schemas.microsoft.com/office/drawing/2014/main" xmlns="" id="{DFC9640F-E38B-4D40-BE93-97CFB22583F0}"/>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29" name="Line 65">
                  <a:extLst>
                    <a:ext uri="{FF2B5EF4-FFF2-40B4-BE49-F238E27FC236}">
                      <a16:creationId xmlns:a16="http://schemas.microsoft.com/office/drawing/2014/main" xmlns="" id="{C2943353-89ED-4251-ABD1-661280EBA4E8}"/>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30" name="Line 66">
                  <a:extLst>
                    <a:ext uri="{FF2B5EF4-FFF2-40B4-BE49-F238E27FC236}">
                      <a16:creationId xmlns:a16="http://schemas.microsoft.com/office/drawing/2014/main" xmlns="" id="{F7A1EAFF-B171-4C05-AE95-E8DA90A3361A}"/>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31" name="Rectangle 67">
                  <a:extLst>
                    <a:ext uri="{FF2B5EF4-FFF2-40B4-BE49-F238E27FC236}">
                      <a16:creationId xmlns:a16="http://schemas.microsoft.com/office/drawing/2014/main" xmlns="" id="{E6C31D70-42F6-445A-89F1-0886F9A578A4}"/>
                    </a:ext>
                  </a:extLst>
                </p:cNvPr>
                <p:cNvSpPr>
                  <a:spLocks noChangeArrowheads="1"/>
                </p:cNvSpPr>
                <p:nvPr/>
              </p:nvSpPr>
              <p:spPr bwMode="auto">
                <a:xfrm>
                  <a:off x="1061" y="1888"/>
                  <a:ext cx="57" cy="38"/>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32" name="Rectangle 68">
                  <a:extLst>
                    <a:ext uri="{FF2B5EF4-FFF2-40B4-BE49-F238E27FC236}">
                      <a16:creationId xmlns:a16="http://schemas.microsoft.com/office/drawing/2014/main" xmlns="" id="{1B9D7888-C382-485E-9BFB-709111B9A198}"/>
                    </a:ext>
                  </a:extLst>
                </p:cNvPr>
                <p:cNvSpPr>
                  <a:spLocks noChangeArrowheads="1"/>
                </p:cNvSpPr>
                <p:nvPr/>
              </p:nvSpPr>
              <p:spPr bwMode="auto">
                <a:xfrm>
                  <a:off x="1166" y="1820"/>
                  <a:ext cx="27" cy="27"/>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33" name="Freeform 69">
                  <a:extLst>
                    <a:ext uri="{FF2B5EF4-FFF2-40B4-BE49-F238E27FC236}">
                      <a16:creationId xmlns:a16="http://schemas.microsoft.com/office/drawing/2014/main" xmlns="" id="{03E42BC1-E557-44F3-A05F-95AB6139B6C3}"/>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34" name="Rectangle 70">
                  <a:extLst>
                    <a:ext uri="{FF2B5EF4-FFF2-40B4-BE49-F238E27FC236}">
                      <a16:creationId xmlns:a16="http://schemas.microsoft.com/office/drawing/2014/main" xmlns="" id="{FD742715-B622-4E1F-AFE2-555596E90B1D}"/>
                    </a:ext>
                  </a:extLst>
                </p:cNvPr>
                <p:cNvSpPr>
                  <a:spLocks noChangeArrowheads="1"/>
                </p:cNvSpPr>
                <p:nvPr/>
              </p:nvSpPr>
              <p:spPr bwMode="auto">
                <a:xfrm>
                  <a:off x="1130" y="1728"/>
                  <a:ext cx="21" cy="6"/>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35" name="Rectangle 71">
                  <a:extLst>
                    <a:ext uri="{FF2B5EF4-FFF2-40B4-BE49-F238E27FC236}">
                      <a16:creationId xmlns:a16="http://schemas.microsoft.com/office/drawing/2014/main" xmlns="" id="{7E263DFA-71D6-4090-BFF9-8DC8E2ED7BA2}"/>
                    </a:ext>
                  </a:extLst>
                </p:cNvPr>
                <p:cNvSpPr>
                  <a:spLocks noChangeArrowheads="1"/>
                </p:cNvSpPr>
                <p:nvPr/>
              </p:nvSpPr>
              <p:spPr bwMode="auto">
                <a:xfrm>
                  <a:off x="785" y="1463"/>
                  <a:ext cx="310" cy="222"/>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36" name="Freeform 72">
                  <a:extLst>
                    <a:ext uri="{FF2B5EF4-FFF2-40B4-BE49-F238E27FC236}">
                      <a16:creationId xmlns:a16="http://schemas.microsoft.com/office/drawing/2014/main" xmlns="" id="{EA79C9B2-C9B8-475C-814F-674C9FB752F4}"/>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99CCFF"/>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37" name="Line 73">
                  <a:extLst>
                    <a:ext uri="{FF2B5EF4-FFF2-40B4-BE49-F238E27FC236}">
                      <a16:creationId xmlns:a16="http://schemas.microsoft.com/office/drawing/2014/main" xmlns="" id="{AB4969B8-D369-44EB-ABE8-14FFE2B0B760}"/>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38" name="Line 74">
                  <a:extLst>
                    <a:ext uri="{FF2B5EF4-FFF2-40B4-BE49-F238E27FC236}">
                      <a16:creationId xmlns:a16="http://schemas.microsoft.com/office/drawing/2014/main" xmlns="" id="{BB890936-019C-4480-9FAB-8066F9AD3997}"/>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39" name="Line 75">
                  <a:extLst>
                    <a:ext uri="{FF2B5EF4-FFF2-40B4-BE49-F238E27FC236}">
                      <a16:creationId xmlns:a16="http://schemas.microsoft.com/office/drawing/2014/main" xmlns="" id="{AD568360-3938-4963-A97B-842272B5EAEB}"/>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40" name="Rectangle 76">
                  <a:extLst>
                    <a:ext uri="{FF2B5EF4-FFF2-40B4-BE49-F238E27FC236}">
                      <a16:creationId xmlns:a16="http://schemas.microsoft.com/office/drawing/2014/main" xmlns="" id="{AC970A58-EC9B-4633-897E-CABD1901933D}"/>
                    </a:ext>
                  </a:extLst>
                </p:cNvPr>
                <p:cNvSpPr>
                  <a:spLocks noChangeArrowheads="1"/>
                </p:cNvSpPr>
                <p:nvPr/>
              </p:nvSpPr>
              <p:spPr bwMode="auto">
                <a:xfrm>
                  <a:off x="659" y="1820"/>
                  <a:ext cx="54" cy="19"/>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41" name="Rectangle 77">
                  <a:extLst>
                    <a:ext uri="{FF2B5EF4-FFF2-40B4-BE49-F238E27FC236}">
                      <a16:creationId xmlns:a16="http://schemas.microsoft.com/office/drawing/2014/main" xmlns="" id="{6DB61AC6-3719-43BC-B918-5A4816B5432A}"/>
                    </a:ext>
                  </a:extLst>
                </p:cNvPr>
                <p:cNvSpPr>
                  <a:spLocks noChangeArrowheads="1"/>
                </p:cNvSpPr>
                <p:nvPr/>
              </p:nvSpPr>
              <p:spPr bwMode="auto">
                <a:xfrm>
                  <a:off x="988" y="1845"/>
                  <a:ext cx="121" cy="11"/>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42" name="Rectangle 78">
                  <a:extLst>
                    <a:ext uri="{FF2B5EF4-FFF2-40B4-BE49-F238E27FC236}">
                      <a16:creationId xmlns:a16="http://schemas.microsoft.com/office/drawing/2014/main" xmlns="" id="{FCEDCA1E-0AA7-45FA-97D3-8A26FD54BA29}"/>
                    </a:ext>
                  </a:extLst>
                </p:cNvPr>
                <p:cNvSpPr>
                  <a:spLocks noChangeArrowheads="1"/>
                </p:cNvSpPr>
                <p:nvPr/>
              </p:nvSpPr>
              <p:spPr bwMode="auto">
                <a:xfrm>
                  <a:off x="1201" y="1820"/>
                  <a:ext cx="21" cy="8"/>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43" name="Rectangle 79">
                  <a:extLst>
                    <a:ext uri="{FF2B5EF4-FFF2-40B4-BE49-F238E27FC236}">
                      <a16:creationId xmlns:a16="http://schemas.microsoft.com/office/drawing/2014/main" xmlns="" id="{73795F4F-7BD3-4A3C-B465-307896035582}"/>
                    </a:ext>
                  </a:extLst>
                </p:cNvPr>
                <p:cNvSpPr>
                  <a:spLocks noChangeArrowheads="1"/>
                </p:cNvSpPr>
                <p:nvPr/>
              </p:nvSpPr>
              <p:spPr bwMode="auto">
                <a:xfrm>
                  <a:off x="1201" y="1839"/>
                  <a:ext cx="21" cy="8"/>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6144" name="Group 80">
                <a:extLst>
                  <a:ext uri="{FF2B5EF4-FFF2-40B4-BE49-F238E27FC236}">
                    <a16:creationId xmlns:a16="http://schemas.microsoft.com/office/drawing/2014/main" xmlns="" id="{3099CF46-B24D-475F-96A3-7E82FB54B00A}"/>
                  </a:ext>
                </a:extLst>
              </p:cNvPr>
              <p:cNvGrpSpPr>
                <a:grpSpLocks/>
              </p:cNvGrpSpPr>
              <p:nvPr/>
            </p:nvGrpSpPr>
            <p:grpSpPr bwMode="auto">
              <a:xfrm>
                <a:off x="1765" y="2941"/>
                <a:ext cx="385" cy="330"/>
                <a:chOff x="638" y="1393"/>
                <a:chExt cx="601" cy="622"/>
              </a:xfrm>
            </p:grpSpPr>
            <p:sp>
              <p:nvSpPr>
                <p:cNvPr id="856145" name="Freeform 81">
                  <a:extLst>
                    <a:ext uri="{FF2B5EF4-FFF2-40B4-BE49-F238E27FC236}">
                      <a16:creationId xmlns:a16="http://schemas.microsoft.com/office/drawing/2014/main" xmlns="" id="{20DD0F8D-6277-4532-8BAC-097BA5B3D44C}"/>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46" name="Freeform 82">
                  <a:extLst>
                    <a:ext uri="{FF2B5EF4-FFF2-40B4-BE49-F238E27FC236}">
                      <a16:creationId xmlns:a16="http://schemas.microsoft.com/office/drawing/2014/main" xmlns="" id="{126DA4B7-7549-4CE2-A406-47C307DBF018}"/>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6699"/>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47" name="Line 83">
                  <a:extLst>
                    <a:ext uri="{FF2B5EF4-FFF2-40B4-BE49-F238E27FC236}">
                      <a16:creationId xmlns:a16="http://schemas.microsoft.com/office/drawing/2014/main" xmlns="" id="{173FA725-BEC1-4E3D-BC22-704E0940ADC0}"/>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48" name="Line 84">
                  <a:extLst>
                    <a:ext uri="{FF2B5EF4-FFF2-40B4-BE49-F238E27FC236}">
                      <a16:creationId xmlns:a16="http://schemas.microsoft.com/office/drawing/2014/main" xmlns="" id="{6633B2F8-C6AE-4AF1-8335-BC840EDA69E7}"/>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49" name="Freeform 85">
                  <a:extLst>
                    <a:ext uri="{FF2B5EF4-FFF2-40B4-BE49-F238E27FC236}">
                      <a16:creationId xmlns:a16="http://schemas.microsoft.com/office/drawing/2014/main" xmlns="" id="{A73FCE3C-8112-4A5C-8912-E02103D4EE59}"/>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50" name="Rectangle 86">
                  <a:extLst>
                    <a:ext uri="{FF2B5EF4-FFF2-40B4-BE49-F238E27FC236}">
                      <a16:creationId xmlns:a16="http://schemas.microsoft.com/office/drawing/2014/main" xmlns="" id="{CE8E7C2C-E5D3-4AF3-A682-3F100C648D0C}"/>
                    </a:ext>
                  </a:extLst>
                </p:cNvPr>
                <p:cNvSpPr>
                  <a:spLocks noChangeArrowheads="1"/>
                </p:cNvSpPr>
                <p:nvPr/>
              </p:nvSpPr>
              <p:spPr bwMode="auto">
                <a:xfrm>
                  <a:off x="948" y="1820"/>
                  <a:ext cx="197" cy="176"/>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51" name="Line 87">
                  <a:extLst>
                    <a:ext uri="{FF2B5EF4-FFF2-40B4-BE49-F238E27FC236}">
                      <a16:creationId xmlns:a16="http://schemas.microsoft.com/office/drawing/2014/main" xmlns="" id="{A841CA26-9DC6-40BE-96F1-D64A7B716AB6}"/>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52" name="Line 88">
                  <a:extLst>
                    <a:ext uri="{FF2B5EF4-FFF2-40B4-BE49-F238E27FC236}">
                      <a16:creationId xmlns:a16="http://schemas.microsoft.com/office/drawing/2014/main" xmlns="" id="{7A19B410-9673-4EB7-90CB-D26857CAFC20}"/>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53" name="Line 89">
                  <a:extLst>
                    <a:ext uri="{FF2B5EF4-FFF2-40B4-BE49-F238E27FC236}">
                      <a16:creationId xmlns:a16="http://schemas.microsoft.com/office/drawing/2014/main" xmlns="" id="{245B4289-EC22-4614-B77A-781ACDD16CA6}"/>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54" name="Rectangle 90">
                  <a:extLst>
                    <a:ext uri="{FF2B5EF4-FFF2-40B4-BE49-F238E27FC236}">
                      <a16:creationId xmlns:a16="http://schemas.microsoft.com/office/drawing/2014/main" xmlns="" id="{4CDAE3F8-FC48-4938-AFDE-09CE28A1C10E}"/>
                    </a:ext>
                  </a:extLst>
                </p:cNvPr>
                <p:cNvSpPr>
                  <a:spLocks noChangeArrowheads="1"/>
                </p:cNvSpPr>
                <p:nvPr/>
              </p:nvSpPr>
              <p:spPr bwMode="auto">
                <a:xfrm>
                  <a:off x="1061" y="1888"/>
                  <a:ext cx="57" cy="38"/>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55" name="Rectangle 91">
                  <a:extLst>
                    <a:ext uri="{FF2B5EF4-FFF2-40B4-BE49-F238E27FC236}">
                      <a16:creationId xmlns:a16="http://schemas.microsoft.com/office/drawing/2014/main" xmlns="" id="{39F2B828-5357-4344-90D1-30189DEE6AC8}"/>
                    </a:ext>
                  </a:extLst>
                </p:cNvPr>
                <p:cNvSpPr>
                  <a:spLocks noChangeArrowheads="1"/>
                </p:cNvSpPr>
                <p:nvPr/>
              </p:nvSpPr>
              <p:spPr bwMode="auto">
                <a:xfrm>
                  <a:off x="1166" y="1820"/>
                  <a:ext cx="27" cy="27"/>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56" name="Freeform 92">
                  <a:extLst>
                    <a:ext uri="{FF2B5EF4-FFF2-40B4-BE49-F238E27FC236}">
                      <a16:creationId xmlns:a16="http://schemas.microsoft.com/office/drawing/2014/main" xmlns="" id="{D9D51F91-3A3D-4C13-BD26-68A3D9AF8546}"/>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57" name="Rectangle 93">
                  <a:extLst>
                    <a:ext uri="{FF2B5EF4-FFF2-40B4-BE49-F238E27FC236}">
                      <a16:creationId xmlns:a16="http://schemas.microsoft.com/office/drawing/2014/main" xmlns="" id="{2BD338F6-60BA-407F-AD88-D8AFA5060D4B}"/>
                    </a:ext>
                  </a:extLst>
                </p:cNvPr>
                <p:cNvSpPr>
                  <a:spLocks noChangeArrowheads="1"/>
                </p:cNvSpPr>
                <p:nvPr/>
              </p:nvSpPr>
              <p:spPr bwMode="auto">
                <a:xfrm>
                  <a:off x="1130" y="1728"/>
                  <a:ext cx="21" cy="6"/>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58" name="Rectangle 94">
                  <a:extLst>
                    <a:ext uri="{FF2B5EF4-FFF2-40B4-BE49-F238E27FC236}">
                      <a16:creationId xmlns:a16="http://schemas.microsoft.com/office/drawing/2014/main" xmlns="" id="{9A954785-5115-4BDC-BB18-C0B921A8C8CE}"/>
                    </a:ext>
                  </a:extLst>
                </p:cNvPr>
                <p:cNvSpPr>
                  <a:spLocks noChangeArrowheads="1"/>
                </p:cNvSpPr>
                <p:nvPr/>
              </p:nvSpPr>
              <p:spPr bwMode="auto">
                <a:xfrm>
                  <a:off x="785" y="1463"/>
                  <a:ext cx="310" cy="222"/>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59" name="Freeform 95">
                  <a:extLst>
                    <a:ext uri="{FF2B5EF4-FFF2-40B4-BE49-F238E27FC236}">
                      <a16:creationId xmlns:a16="http://schemas.microsoft.com/office/drawing/2014/main" xmlns="" id="{30123299-C14D-475D-B641-AB8A24E4D3E8}"/>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6699"/>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60" name="Line 96">
                  <a:extLst>
                    <a:ext uri="{FF2B5EF4-FFF2-40B4-BE49-F238E27FC236}">
                      <a16:creationId xmlns:a16="http://schemas.microsoft.com/office/drawing/2014/main" xmlns="" id="{7B510F2A-858A-4DA4-9180-AA547239ECE7}"/>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61" name="Line 97">
                  <a:extLst>
                    <a:ext uri="{FF2B5EF4-FFF2-40B4-BE49-F238E27FC236}">
                      <a16:creationId xmlns:a16="http://schemas.microsoft.com/office/drawing/2014/main" xmlns="" id="{AEA38CAD-5131-4684-B412-3C82548F12CB}"/>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62" name="Line 98">
                  <a:extLst>
                    <a:ext uri="{FF2B5EF4-FFF2-40B4-BE49-F238E27FC236}">
                      <a16:creationId xmlns:a16="http://schemas.microsoft.com/office/drawing/2014/main" xmlns="" id="{D6AE78F1-B276-4852-97C8-7BE60EFC8598}"/>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63" name="Rectangle 99">
                  <a:extLst>
                    <a:ext uri="{FF2B5EF4-FFF2-40B4-BE49-F238E27FC236}">
                      <a16:creationId xmlns:a16="http://schemas.microsoft.com/office/drawing/2014/main" xmlns="" id="{08106C66-A0CF-42B5-BC9D-648EF5C5050B}"/>
                    </a:ext>
                  </a:extLst>
                </p:cNvPr>
                <p:cNvSpPr>
                  <a:spLocks noChangeArrowheads="1"/>
                </p:cNvSpPr>
                <p:nvPr/>
              </p:nvSpPr>
              <p:spPr bwMode="auto">
                <a:xfrm>
                  <a:off x="659" y="1820"/>
                  <a:ext cx="54" cy="19"/>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64" name="Rectangle 100">
                  <a:extLst>
                    <a:ext uri="{FF2B5EF4-FFF2-40B4-BE49-F238E27FC236}">
                      <a16:creationId xmlns:a16="http://schemas.microsoft.com/office/drawing/2014/main" xmlns="" id="{E665D03A-C118-4A3A-918C-D45F0A3DF3B9}"/>
                    </a:ext>
                  </a:extLst>
                </p:cNvPr>
                <p:cNvSpPr>
                  <a:spLocks noChangeArrowheads="1"/>
                </p:cNvSpPr>
                <p:nvPr/>
              </p:nvSpPr>
              <p:spPr bwMode="auto">
                <a:xfrm>
                  <a:off x="988" y="1845"/>
                  <a:ext cx="121" cy="11"/>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65" name="Rectangle 101">
                  <a:extLst>
                    <a:ext uri="{FF2B5EF4-FFF2-40B4-BE49-F238E27FC236}">
                      <a16:creationId xmlns:a16="http://schemas.microsoft.com/office/drawing/2014/main" xmlns="" id="{246C9ACE-BA3D-4BE0-B0FF-F4ACDB05CEA4}"/>
                    </a:ext>
                  </a:extLst>
                </p:cNvPr>
                <p:cNvSpPr>
                  <a:spLocks noChangeArrowheads="1"/>
                </p:cNvSpPr>
                <p:nvPr/>
              </p:nvSpPr>
              <p:spPr bwMode="auto">
                <a:xfrm>
                  <a:off x="1201" y="1820"/>
                  <a:ext cx="21" cy="8"/>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66" name="Rectangle 102">
                  <a:extLst>
                    <a:ext uri="{FF2B5EF4-FFF2-40B4-BE49-F238E27FC236}">
                      <a16:creationId xmlns:a16="http://schemas.microsoft.com/office/drawing/2014/main" xmlns="" id="{4DBFF49D-9227-41D8-B64B-87149AB79005}"/>
                    </a:ext>
                  </a:extLst>
                </p:cNvPr>
                <p:cNvSpPr>
                  <a:spLocks noChangeArrowheads="1"/>
                </p:cNvSpPr>
                <p:nvPr/>
              </p:nvSpPr>
              <p:spPr bwMode="auto">
                <a:xfrm>
                  <a:off x="1201" y="1839"/>
                  <a:ext cx="21" cy="8"/>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sp>
          <p:nvSpPr>
            <p:cNvPr id="856167" name="Text Box 103">
              <a:extLst>
                <a:ext uri="{FF2B5EF4-FFF2-40B4-BE49-F238E27FC236}">
                  <a16:creationId xmlns:a16="http://schemas.microsoft.com/office/drawing/2014/main" xmlns="" id="{45BD549A-4112-4434-8AE2-488C65542318}"/>
                </a:ext>
              </a:extLst>
            </p:cNvPr>
            <p:cNvSpPr txBox="1">
              <a:spLocks noChangeArrowheads="1"/>
            </p:cNvSpPr>
            <p:nvPr/>
          </p:nvSpPr>
          <p:spPr bwMode="auto">
            <a:xfrm>
              <a:off x="1137" y="3738"/>
              <a:ext cx="1420"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fontAlgn="base" hangingPunct="0">
                <a:spcBef>
                  <a:spcPct val="0"/>
                </a:spcBef>
                <a:spcAft>
                  <a:spcPct val="0"/>
                </a:spcAft>
              </a:pPr>
              <a:r>
                <a:rPr lang="en-US" altLang="zh-CN" sz="1400">
                  <a:solidFill>
                    <a:srgbClr val="000000"/>
                  </a:solidFill>
                  <a:latin typeface="Arial" panose="020B0604020202020204" pitchFamily="34" charset="0"/>
                  <a:ea typeface="幼圆" panose="02010509060101010101" pitchFamily="49" charset="-122"/>
                </a:rPr>
                <a:t>R-Net:192.168.25.0 </a:t>
              </a:r>
            </a:p>
            <a:p>
              <a:pPr algn="ctr" eaLnBrk="0" fontAlgn="base" hangingPunct="0">
                <a:spcBef>
                  <a:spcPct val="0"/>
                </a:spcBef>
                <a:spcAft>
                  <a:spcPct val="0"/>
                </a:spcAft>
              </a:pPr>
              <a:r>
                <a:rPr lang="zh-CN" altLang="en-US" sz="1400">
                  <a:solidFill>
                    <a:srgbClr val="000000"/>
                  </a:solidFill>
                  <a:latin typeface="Arial" panose="020B0604020202020204" pitchFamily="34" charset="0"/>
                  <a:ea typeface="幼圆" panose="02010509060101010101" pitchFamily="49" charset="-122"/>
                </a:rPr>
                <a:t>掩码为 </a:t>
              </a:r>
              <a:r>
                <a:rPr lang="en-US" altLang="zh-CN" sz="1400">
                  <a:solidFill>
                    <a:srgbClr val="000000"/>
                  </a:solidFill>
                  <a:latin typeface="Arial" panose="020B0604020202020204" pitchFamily="34" charset="0"/>
                  <a:ea typeface="幼圆" panose="02010509060101010101" pitchFamily="49" charset="-122"/>
                </a:rPr>
                <a:t>255.255.255.0</a:t>
              </a:r>
            </a:p>
          </p:txBody>
        </p:sp>
        <p:pic>
          <p:nvPicPr>
            <p:cNvPr id="856168" name="Picture 104">
              <a:extLst>
                <a:ext uri="{FF2B5EF4-FFF2-40B4-BE49-F238E27FC236}">
                  <a16:creationId xmlns:a16="http://schemas.microsoft.com/office/drawing/2014/main" xmlns="" id="{10086AF3-9494-4441-9260-35E8FAEDD674}"/>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8" y="1344"/>
              <a:ext cx="1046"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6169" name="Rectangle 105">
              <a:extLst>
                <a:ext uri="{FF2B5EF4-FFF2-40B4-BE49-F238E27FC236}">
                  <a16:creationId xmlns:a16="http://schemas.microsoft.com/office/drawing/2014/main" xmlns="" id="{29BCAAA2-3CD1-41B6-AD00-29CC2332BC27}"/>
                </a:ext>
              </a:extLst>
            </p:cNvPr>
            <p:cNvSpPr>
              <a:spLocks noChangeArrowheads="1"/>
            </p:cNvSpPr>
            <p:nvPr/>
          </p:nvSpPr>
          <p:spPr bwMode="auto">
            <a:xfrm>
              <a:off x="2391" y="2442"/>
              <a:ext cx="1098" cy="3"/>
            </a:xfrm>
            <a:prstGeom prst="rect">
              <a:avLst/>
            </a:prstGeom>
            <a:solidFill>
              <a:srgbClr val="CFD0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70" name="Rectangle 106">
              <a:extLst>
                <a:ext uri="{FF2B5EF4-FFF2-40B4-BE49-F238E27FC236}">
                  <a16:creationId xmlns:a16="http://schemas.microsoft.com/office/drawing/2014/main" xmlns="" id="{134EFDBB-A079-4C18-B69C-077F33181B60}"/>
                </a:ext>
              </a:extLst>
            </p:cNvPr>
            <p:cNvSpPr>
              <a:spLocks noChangeArrowheads="1"/>
            </p:cNvSpPr>
            <p:nvPr/>
          </p:nvSpPr>
          <p:spPr bwMode="auto">
            <a:xfrm>
              <a:off x="2391" y="2442"/>
              <a:ext cx="1098" cy="2"/>
            </a:xfrm>
            <a:prstGeom prst="rect">
              <a:avLst/>
            </a:prstGeom>
            <a:solidFill>
              <a:srgbClr val="CCCDC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6171" name="Group 107">
              <a:extLst>
                <a:ext uri="{FF2B5EF4-FFF2-40B4-BE49-F238E27FC236}">
                  <a16:creationId xmlns:a16="http://schemas.microsoft.com/office/drawing/2014/main" xmlns="" id="{269814AD-1C13-4836-A1A2-927EF6CF4C44}"/>
                </a:ext>
              </a:extLst>
            </p:cNvPr>
            <p:cNvGrpSpPr>
              <a:grpSpLocks/>
            </p:cNvGrpSpPr>
            <p:nvPr/>
          </p:nvGrpSpPr>
          <p:grpSpPr bwMode="auto">
            <a:xfrm>
              <a:off x="1168" y="2555"/>
              <a:ext cx="1850" cy="510"/>
              <a:chOff x="1168" y="2555"/>
              <a:chExt cx="1850" cy="510"/>
            </a:xfrm>
          </p:grpSpPr>
          <p:sp>
            <p:nvSpPr>
              <p:cNvPr id="856172" name="Line 108">
                <a:extLst>
                  <a:ext uri="{FF2B5EF4-FFF2-40B4-BE49-F238E27FC236}">
                    <a16:creationId xmlns:a16="http://schemas.microsoft.com/office/drawing/2014/main" xmlns="" id="{D2F1B988-1FCF-4478-95EA-E2B1FA3E5AEF}"/>
                  </a:ext>
                </a:extLst>
              </p:cNvPr>
              <p:cNvSpPr>
                <a:spLocks noChangeShapeType="1"/>
              </p:cNvSpPr>
              <p:nvPr/>
            </p:nvSpPr>
            <p:spPr bwMode="auto">
              <a:xfrm>
                <a:off x="1168" y="2713"/>
                <a:ext cx="1539"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73" name="Line 109">
                <a:extLst>
                  <a:ext uri="{FF2B5EF4-FFF2-40B4-BE49-F238E27FC236}">
                    <a16:creationId xmlns:a16="http://schemas.microsoft.com/office/drawing/2014/main" xmlns="" id="{53583EA1-86B0-47FE-A619-1E96C89C24D1}"/>
                  </a:ext>
                </a:extLst>
              </p:cNvPr>
              <p:cNvSpPr>
                <a:spLocks noChangeShapeType="1"/>
              </p:cNvSpPr>
              <p:nvPr/>
            </p:nvSpPr>
            <p:spPr bwMode="auto">
              <a:xfrm>
                <a:off x="1620" y="2784"/>
                <a:ext cx="1189"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74" name="Line 110">
                <a:extLst>
                  <a:ext uri="{FF2B5EF4-FFF2-40B4-BE49-F238E27FC236}">
                    <a16:creationId xmlns:a16="http://schemas.microsoft.com/office/drawing/2014/main" xmlns="" id="{5E3EC510-BD53-42EB-94AB-B6741ED346C4}"/>
                  </a:ext>
                </a:extLst>
              </p:cNvPr>
              <p:cNvSpPr>
                <a:spLocks noChangeShapeType="1"/>
              </p:cNvSpPr>
              <p:nvPr/>
            </p:nvSpPr>
            <p:spPr bwMode="auto">
              <a:xfrm>
                <a:off x="2525" y="2925"/>
                <a:ext cx="493"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75" name="Line 111">
                <a:extLst>
                  <a:ext uri="{FF2B5EF4-FFF2-40B4-BE49-F238E27FC236}">
                    <a16:creationId xmlns:a16="http://schemas.microsoft.com/office/drawing/2014/main" xmlns="" id="{8D6F9108-8C5C-4CAF-8743-1E92493E7FAA}"/>
                  </a:ext>
                </a:extLst>
              </p:cNvPr>
              <p:cNvSpPr>
                <a:spLocks noChangeShapeType="1"/>
              </p:cNvSpPr>
              <p:nvPr/>
            </p:nvSpPr>
            <p:spPr bwMode="auto">
              <a:xfrm>
                <a:off x="2075" y="2854"/>
                <a:ext cx="837" cy="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76" name="Line 112">
                <a:extLst>
                  <a:ext uri="{FF2B5EF4-FFF2-40B4-BE49-F238E27FC236}">
                    <a16:creationId xmlns:a16="http://schemas.microsoft.com/office/drawing/2014/main" xmlns="" id="{25F2D9E2-72DC-40E3-9171-AD583FE35E01}"/>
                  </a:ext>
                </a:extLst>
              </p:cNvPr>
              <p:cNvSpPr>
                <a:spLocks noChangeShapeType="1"/>
              </p:cNvSpPr>
              <p:nvPr/>
            </p:nvSpPr>
            <p:spPr bwMode="auto">
              <a:xfrm>
                <a:off x="1168" y="2713"/>
                <a:ext cx="0" cy="352"/>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77" name="Line 113">
                <a:extLst>
                  <a:ext uri="{FF2B5EF4-FFF2-40B4-BE49-F238E27FC236}">
                    <a16:creationId xmlns:a16="http://schemas.microsoft.com/office/drawing/2014/main" xmlns="" id="{C638FDD5-09E6-4DC0-AD36-D0858C53CCFF}"/>
                  </a:ext>
                </a:extLst>
              </p:cNvPr>
              <p:cNvSpPr>
                <a:spLocks noChangeShapeType="1"/>
              </p:cNvSpPr>
              <p:nvPr/>
            </p:nvSpPr>
            <p:spPr bwMode="auto">
              <a:xfrm>
                <a:off x="1620" y="2784"/>
                <a:ext cx="0" cy="281"/>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78" name="Line 114">
                <a:extLst>
                  <a:ext uri="{FF2B5EF4-FFF2-40B4-BE49-F238E27FC236}">
                    <a16:creationId xmlns:a16="http://schemas.microsoft.com/office/drawing/2014/main" xmlns="" id="{E6784E2B-6C3B-4B19-9F61-55A9422A37EE}"/>
                  </a:ext>
                </a:extLst>
              </p:cNvPr>
              <p:cNvSpPr>
                <a:spLocks noChangeShapeType="1"/>
              </p:cNvSpPr>
              <p:nvPr/>
            </p:nvSpPr>
            <p:spPr bwMode="auto">
              <a:xfrm>
                <a:off x="2075" y="2854"/>
                <a:ext cx="0" cy="211"/>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79" name="Line 115">
                <a:extLst>
                  <a:ext uri="{FF2B5EF4-FFF2-40B4-BE49-F238E27FC236}">
                    <a16:creationId xmlns:a16="http://schemas.microsoft.com/office/drawing/2014/main" xmlns="" id="{525FB519-8937-4D76-87BC-30421648A872}"/>
                  </a:ext>
                </a:extLst>
              </p:cNvPr>
              <p:cNvSpPr>
                <a:spLocks noChangeShapeType="1"/>
              </p:cNvSpPr>
              <p:nvPr/>
            </p:nvSpPr>
            <p:spPr bwMode="auto">
              <a:xfrm>
                <a:off x="2525" y="2925"/>
                <a:ext cx="0" cy="14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80" name="Line 116">
                <a:extLst>
                  <a:ext uri="{FF2B5EF4-FFF2-40B4-BE49-F238E27FC236}">
                    <a16:creationId xmlns:a16="http://schemas.microsoft.com/office/drawing/2014/main" xmlns="" id="{A53F68D8-4D68-49BA-81EC-CCCCC5026BDD}"/>
                  </a:ext>
                </a:extLst>
              </p:cNvPr>
              <p:cNvSpPr>
                <a:spLocks noChangeShapeType="1"/>
              </p:cNvSpPr>
              <p:nvPr/>
            </p:nvSpPr>
            <p:spPr bwMode="auto">
              <a:xfrm>
                <a:off x="2707" y="2555"/>
                <a:ext cx="0" cy="158"/>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81" name="Line 117">
                <a:extLst>
                  <a:ext uri="{FF2B5EF4-FFF2-40B4-BE49-F238E27FC236}">
                    <a16:creationId xmlns:a16="http://schemas.microsoft.com/office/drawing/2014/main" xmlns="" id="{CC56D5BB-481B-4364-880A-7CD58AB70268}"/>
                  </a:ext>
                </a:extLst>
              </p:cNvPr>
              <p:cNvSpPr>
                <a:spLocks noChangeShapeType="1"/>
              </p:cNvSpPr>
              <p:nvPr/>
            </p:nvSpPr>
            <p:spPr bwMode="auto">
              <a:xfrm>
                <a:off x="2809" y="2555"/>
                <a:ext cx="0" cy="229"/>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82" name="Line 118">
                <a:extLst>
                  <a:ext uri="{FF2B5EF4-FFF2-40B4-BE49-F238E27FC236}">
                    <a16:creationId xmlns:a16="http://schemas.microsoft.com/office/drawing/2014/main" xmlns="" id="{331C961E-8E61-403B-B379-273748D9DDD3}"/>
                  </a:ext>
                </a:extLst>
              </p:cNvPr>
              <p:cNvSpPr>
                <a:spLocks noChangeShapeType="1"/>
              </p:cNvSpPr>
              <p:nvPr/>
            </p:nvSpPr>
            <p:spPr bwMode="auto">
              <a:xfrm>
                <a:off x="2912" y="2555"/>
                <a:ext cx="0" cy="299"/>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83" name="Line 119">
                <a:extLst>
                  <a:ext uri="{FF2B5EF4-FFF2-40B4-BE49-F238E27FC236}">
                    <a16:creationId xmlns:a16="http://schemas.microsoft.com/office/drawing/2014/main" xmlns="" id="{0BDA348C-FCF7-4CB6-8040-9B55DBF87FEF}"/>
                  </a:ext>
                </a:extLst>
              </p:cNvPr>
              <p:cNvSpPr>
                <a:spLocks noChangeShapeType="1"/>
              </p:cNvSpPr>
              <p:nvPr/>
            </p:nvSpPr>
            <p:spPr bwMode="auto">
              <a:xfrm>
                <a:off x="3018" y="2559"/>
                <a:ext cx="0" cy="366"/>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6184" name="Group 120">
              <a:extLst>
                <a:ext uri="{FF2B5EF4-FFF2-40B4-BE49-F238E27FC236}">
                  <a16:creationId xmlns:a16="http://schemas.microsoft.com/office/drawing/2014/main" xmlns="" id="{FA8B7096-AAB4-42AD-B749-10CE00B68C04}"/>
                </a:ext>
              </a:extLst>
            </p:cNvPr>
            <p:cNvGrpSpPr>
              <a:grpSpLocks/>
            </p:cNvGrpSpPr>
            <p:nvPr/>
          </p:nvGrpSpPr>
          <p:grpSpPr bwMode="auto">
            <a:xfrm>
              <a:off x="3119" y="2558"/>
              <a:ext cx="1850" cy="510"/>
              <a:chOff x="3119" y="2558"/>
              <a:chExt cx="1850" cy="510"/>
            </a:xfrm>
          </p:grpSpPr>
          <p:sp>
            <p:nvSpPr>
              <p:cNvPr id="856185" name="Line 121">
                <a:extLst>
                  <a:ext uri="{FF2B5EF4-FFF2-40B4-BE49-F238E27FC236}">
                    <a16:creationId xmlns:a16="http://schemas.microsoft.com/office/drawing/2014/main" xmlns="" id="{459DFCFF-421A-47E1-A862-791406BE639F}"/>
                  </a:ext>
                </a:extLst>
              </p:cNvPr>
              <p:cNvSpPr>
                <a:spLocks noChangeShapeType="1"/>
              </p:cNvSpPr>
              <p:nvPr/>
            </p:nvSpPr>
            <p:spPr bwMode="auto">
              <a:xfrm flipH="1">
                <a:off x="3430" y="2716"/>
                <a:ext cx="1539"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86" name="Line 122">
                <a:extLst>
                  <a:ext uri="{FF2B5EF4-FFF2-40B4-BE49-F238E27FC236}">
                    <a16:creationId xmlns:a16="http://schemas.microsoft.com/office/drawing/2014/main" xmlns="" id="{953873F6-1FDA-4D46-AB3D-60C8259721A6}"/>
                  </a:ext>
                </a:extLst>
              </p:cNvPr>
              <p:cNvSpPr>
                <a:spLocks noChangeShapeType="1"/>
              </p:cNvSpPr>
              <p:nvPr/>
            </p:nvSpPr>
            <p:spPr bwMode="auto">
              <a:xfrm flipH="1">
                <a:off x="3328" y="2787"/>
                <a:ext cx="1189"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87" name="Line 123">
                <a:extLst>
                  <a:ext uri="{FF2B5EF4-FFF2-40B4-BE49-F238E27FC236}">
                    <a16:creationId xmlns:a16="http://schemas.microsoft.com/office/drawing/2014/main" xmlns="" id="{D2C76480-C4CD-4EFF-BC03-3983E02D895D}"/>
                  </a:ext>
                </a:extLst>
              </p:cNvPr>
              <p:cNvSpPr>
                <a:spLocks noChangeShapeType="1"/>
              </p:cNvSpPr>
              <p:nvPr/>
            </p:nvSpPr>
            <p:spPr bwMode="auto">
              <a:xfrm flipH="1">
                <a:off x="3119" y="2928"/>
                <a:ext cx="493" cy="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88" name="Line 124">
                <a:extLst>
                  <a:ext uri="{FF2B5EF4-FFF2-40B4-BE49-F238E27FC236}">
                    <a16:creationId xmlns:a16="http://schemas.microsoft.com/office/drawing/2014/main" xmlns="" id="{CBC486A3-175D-4AB4-A381-0741082465D0}"/>
                  </a:ext>
                </a:extLst>
              </p:cNvPr>
              <p:cNvSpPr>
                <a:spLocks noChangeShapeType="1"/>
              </p:cNvSpPr>
              <p:nvPr/>
            </p:nvSpPr>
            <p:spPr bwMode="auto">
              <a:xfrm flipH="1">
                <a:off x="3225" y="2857"/>
                <a:ext cx="837" cy="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89" name="Line 125">
                <a:extLst>
                  <a:ext uri="{FF2B5EF4-FFF2-40B4-BE49-F238E27FC236}">
                    <a16:creationId xmlns:a16="http://schemas.microsoft.com/office/drawing/2014/main" xmlns="" id="{B892284A-DEAC-4274-897B-56B7D9DEF5AE}"/>
                  </a:ext>
                </a:extLst>
              </p:cNvPr>
              <p:cNvSpPr>
                <a:spLocks noChangeShapeType="1"/>
              </p:cNvSpPr>
              <p:nvPr/>
            </p:nvSpPr>
            <p:spPr bwMode="auto">
              <a:xfrm flipH="1">
                <a:off x="4969" y="2716"/>
                <a:ext cx="0" cy="352"/>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90" name="Line 126">
                <a:extLst>
                  <a:ext uri="{FF2B5EF4-FFF2-40B4-BE49-F238E27FC236}">
                    <a16:creationId xmlns:a16="http://schemas.microsoft.com/office/drawing/2014/main" xmlns="" id="{C2BB70FB-DC9C-408F-A062-AC3538CE65DD}"/>
                  </a:ext>
                </a:extLst>
              </p:cNvPr>
              <p:cNvSpPr>
                <a:spLocks noChangeShapeType="1"/>
              </p:cNvSpPr>
              <p:nvPr/>
            </p:nvSpPr>
            <p:spPr bwMode="auto">
              <a:xfrm flipH="1">
                <a:off x="4517" y="2787"/>
                <a:ext cx="0" cy="281"/>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91" name="Line 127">
                <a:extLst>
                  <a:ext uri="{FF2B5EF4-FFF2-40B4-BE49-F238E27FC236}">
                    <a16:creationId xmlns:a16="http://schemas.microsoft.com/office/drawing/2014/main" xmlns="" id="{D3BB704E-21C8-4F54-A2FA-D77FA0480F1C}"/>
                  </a:ext>
                </a:extLst>
              </p:cNvPr>
              <p:cNvSpPr>
                <a:spLocks noChangeShapeType="1"/>
              </p:cNvSpPr>
              <p:nvPr/>
            </p:nvSpPr>
            <p:spPr bwMode="auto">
              <a:xfrm flipH="1">
                <a:off x="4062" y="2857"/>
                <a:ext cx="0" cy="211"/>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92" name="Line 128">
                <a:extLst>
                  <a:ext uri="{FF2B5EF4-FFF2-40B4-BE49-F238E27FC236}">
                    <a16:creationId xmlns:a16="http://schemas.microsoft.com/office/drawing/2014/main" xmlns="" id="{23143968-EBDA-48B0-83AB-FC95CD5E0DDB}"/>
                  </a:ext>
                </a:extLst>
              </p:cNvPr>
              <p:cNvSpPr>
                <a:spLocks noChangeShapeType="1"/>
              </p:cNvSpPr>
              <p:nvPr/>
            </p:nvSpPr>
            <p:spPr bwMode="auto">
              <a:xfrm flipH="1">
                <a:off x="3612" y="2928"/>
                <a:ext cx="0" cy="14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93" name="Line 129">
                <a:extLst>
                  <a:ext uri="{FF2B5EF4-FFF2-40B4-BE49-F238E27FC236}">
                    <a16:creationId xmlns:a16="http://schemas.microsoft.com/office/drawing/2014/main" xmlns="" id="{E5A0EA23-7C42-433E-A933-FA0F89129ABF}"/>
                  </a:ext>
                </a:extLst>
              </p:cNvPr>
              <p:cNvSpPr>
                <a:spLocks noChangeShapeType="1"/>
              </p:cNvSpPr>
              <p:nvPr/>
            </p:nvSpPr>
            <p:spPr bwMode="auto">
              <a:xfrm flipH="1">
                <a:off x="3430" y="2558"/>
                <a:ext cx="0" cy="158"/>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94" name="Line 130">
                <a:extLst>
                  <a:ext uri="{FF2B5EF4-FFF2-40B4-BE49-F238E27FC236}">
                    <a16:creationId xmlns:a16="http://schemas.microsoft.com/office/drawing/2014/main" xmlns="" id="{48D45A88-6A80-40D9-A5CC-C67666EF3A67}"/>
                  </a:ext>
                </a:extLst>
              </p:cNvPr>
              <p:cNvSpPr>
                <a:spLocks noChangeShapeType="1"/>
              </p:cNvSpPr>
              <p:nvPr/>
            </p:nvSpPr>
            <p:spPr bwMode="auto">
              <a:xfrm flipH="1">
                <a:off x="3328" y="2558"/>
                <a:ext cx="0" cy="229"/>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95" name="Line 131">
                <a:extLst>
                  <a:ext uri="{FF2B5EF4-FFF2-40B4-BE49-F238E27FC236}">
                    <a16:creationId xmlns:a16="http://schemas.microsoft.com/office/drawing/2014/main" xmlns="" id="{A842428E-1240-4386-BDFC-A39407D230AB}"/>
                  </a:ext>
                </a:extLst>
              </p:cNvPr>
              <p:cNvSpPr>
                <a:spLocks noChangeShapeType="1"/>
              </p:cNvSpPr>
              <p:nvPr/>
            </p:nvSpPr>
            <p:spPr bwMode="auto">
              <a:xfrm flipH="1">
                <a:off x="3225" y="2558"/>
                <a:ext cx="0" cy="299"/>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96" name="Line 132">
                <a:extLst>
                  <a:ext uri="{FF2B5EF4-FFF2-40B4-BE49-F238E27FC236}">
                    <a16:creationId xmlns:a16="http://schemas.microsoft.com/office/drawing/2014/main" xmlns="" id="{D44F2C8D-46F4-4E65-A86B-DB293F204F34}"/>
                  </a:ext>
                </a:extLst>
              </p:cNvPr>
              <p:cNvSpPr>
                <a:spLocks noChangeShapeType="1"/>
              </p:cNvSpPr>
              <p:nvPr/>
            </p:nvSpPr>
            <p:spPr bwMode="auto">
              <a:xfrm flipH="1">
                <a:off x="3119" y="2562"/>
                <a:ext cx="0" cy="366"/>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sp>
          <p:nvSpPr>
            <p:cNvPr id="856197" name="Rectangle 133">
              <a:extLst>
                <a:ext uri="{FF2B5EF4-FFF2-40B4-BE49-F238E27FC236}">
                  <a16:creationId xmlns:a16="http://schemas.microsoft.com/office/drawing/2014/main" xmlns="" id="{D4A69583-AAFE-4A0D-AC25-8E3F0A0275CB}"/>
                </a:ext>
              </a:extLst>
            </p:cNvPr>
            <p:cNvSpPr>
              <a:spLocks noChangeArrowheads="1"/>
            </p:cNvSpPr>
            <p:nvPr/>
          </p:nvSpPr>
          <p:spPr bwMode="auto">
            <a:xfrm>
              <a:off x="3264" y="2988"/>
              <a:ext cx="2052" cy="738"/>
            </a:xfrm>
            <a:prstGeom prst="rect">
              <a:avLst/>
            </a:prstGeom>
            <a:noFill/>
            <a:ln w="6350">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98" name="Rectangle 134">
              <a:extLst>
                <a:ext uri="{FF2B5EF4-FFF2-40B4-BE49-F238E27FC236}">
                  <a16:creationId xmlns:a16="http://schemas.microsoft.com/office/drawing/2014/main" xmlns="" id="{696D94DB-AA57-4CEA-B449-A8221561B7A8}"/>
                </a:ext>
              </a:extLst>
            </p:cNvPr>
            <p:cNvSpPr>
              <a:spLocks noChangeArrowheads="1"/>
            </p:cNvSpPr>
            <p:nvPr/>
          </p:nvSpPr>
          <p:spPr bwMode="auto">
            <a:xfrm>
              <a:off x="816" y="2988"/>
              <a:ext cx="2052" cy="750"/>
            </a:xfrm>
            <a:prstGeom prst="rect">
              <a:avLst/>
            </a:prstGeom>
            <a:noFill/>
            <a:ln w="6350">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199" name="Text Box 135">
              <a:extLst>
                <a:ext uri="{FF2B5EF4-FFF2-40B4-BE49-F238E27FC236}">
                  <a16:creationId xmlns:a16="http://schemas.microsoft.com/office/drawing/2014/main" xmlns="" id="{AA57ADB4-5CB5-4198-AA69-CA47CA1A8085}"/>
                </a:ext>
              </a:extLst>
            </p:cNvPr>
            <p:cNvSpPr txBox="1">
              <a:spLocks noChangeArrowheads="1"/>
            </p:cNvSpPr>
            <p:nvPr/>
          </p:nvSpPr>
          <p:spPr bwMode="auto">
            <a:xfrm>
              <a:off x="1385" y="3468"/>
              <a:ext cx="920"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fontAlgn="base" hangingPunct="0">
                <a:spcBef>
                  <a:spcPct val="0"/>
                </a:spcBef>
                <a:spcAft>
                  <a:spcPct val="0"/>
                </a:spcAft>
              </a:pPr>
              <a:r>
                <a:rPr lang="en-US" altLang="zh-CN" sz="1400">
                  <a:solidFill>
                    <a:srgbClr val="000000"/>
                  </a:solidFill>
                  <a:latin typeface="Arial" panose="020B0604020202020204" pitchFamily="34" charset="0"/>
                  <a:ea typeface="黑体" panose="02010609060101010101" pitchFamily="49" charset="-122"/>
                </a:rPr>
                <a:t>Building #1</a:t>
              </a:r>
            </a:p>
          </p:txBody>
        </p:sp>
        <p:sp>
          <p:nvSpPr>
            <p:cNvPr id="856200" name="Text Box 136">
              <a:extLst>
                <a:ext uri="{FF2B5EF4-FFF2-40B4-BE49-F238E27FC236}">
                  <a16:creationId xmlns:a16="http://schemas.microsoft.com/office/drawing/2014/main" xmlns="" id="{DED7DAF8-C128-422A-AFAE-A01FAD148117}"/>
                </a:ext>
              </a:extLst>
            </p:cNvPr>
            <p:cNvSpPr txBox="1">
              <a:spLocks noChangeArrowheads="1"/>
            </p:cNvSpPr>
            <p:nvPr/>
          </p:nvSpPr>
          <p:spPr bwMode="auto">
            <a:xfrm>
              <a:off x="3823" y="3468"/>
              <a:ext cx="922"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fontAlgn="base" hangingPunct="0">
                <a:spcBef>
                  <a:spcPct val="0"/>
                </a:spcBef>
                <a:spcAft>
                  <a:spcPct val="0"/>
                </a:spcAft>
              </a:pPr>
              <a:r>
                <a:rPr lang="en-US" altLang="zh-CN" sz="1400">
                  <a:solidFill>
                    <a:srgbClr val="000000"/>
                  </a:solidFill>
                  <a:latin typeface="Arial" panose="020B0604020202020204" pitchFamily="34" charset="0"/>
                  <a:ea typeface="黑体" panose="02010609060101010101" pitchFamily="49" charset="-122"/>
                </a:rPr>
                <a:t>Building #2</a:t>
              </a:r>
            </a:p>
          </p:txBody>
        </p:sp>
        <p:sp>
          <p:nvSpPr>
            <p:cNvPr id="856201" name="Text Box 137">
              <a:extLst>
                <a:ext uri="{FF2B5EF4-FFF2-40B4-BE49-F238E27FC236}">
                  <a16:creationId xmlns:a16="http://schemas.microsoft.com/office/drawing/2014/main" xmlns="" id="{B9BF31AC-D660-4E61-AFFC-DEBAD2B2EE1E}"/>
                </a:ext>
              </a:extLst>
            </p:cNvPr>
            <p:cNvSpPr txBox="1">
              <a:spLocks noChangeArrowheads="1"/>
            </p:cNvSpPr>
            <p:nvPr/>
          </p:nvSpPr>
          <p:spPr bwMode="auto">
            <a:xfrm>
              <a:off x="3549" y="3724"/>
              <a:ext cx="1418"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fontAlgn="base" hangingPunct="0">
                <a:spcBef>
                  <a:spcPct val="0"/>
                </a:spcBef>
                <a:spcAft>
                  <a:spcPct val="0"/>
                </a:spcAft>
              </a:pPr>
              <a:r>
                <a:rPr lang="en-US" altLang="zh-CN" sz="1400">
                  <a:solidFill>
                    <a:srgbClr val="000000"/>
                  </a:solidFill>
                  <a:latin typeface="Arial" panose="020B0604020202020204" pitchFamily="34" charset="0"/>
                  <a:ea typeface="幼圆" panose="02010509060101010101" pitchFamily="49" charset="-122"/>
                </a:rPr>
                <a:t>B-Net:192.168.28.0 </a:t>
              </a:r>
            </a:p>
            <a:p>
              <a:pPr algn="ctr" eaLnBrk="0" fontAlgn="base" hangingPunct="0">
                <a:spcBef>
                  <a:spcPct val="0"/>
                </a:spcBef>
                <a:spcAft>
                  <a:spcPct val="0"/>
                </a:spcAft>
              </a:pPr>
              <a:r>
                <a:rPr lang="zh-CN" altLang="en-US" sz="1400">
                  <a:solidFill>
                    <a:srgbClr val="000000"/>
                  </a:solidFill>
                  <a:latin typeface="Arial" panose="020B0604020202020204" pitchFamily="34" charset="0"/>
                  <a:ea typeface="幼圆" panose="02010509060101010101" pitchFamily="49" charset="-122"/>
                </a:rPr>
                <a:t>掩码为 </a:t>
              </a:r>
              <a:r>
                <a:rPr lang="en-US" altLang="zh-CN" sz="1400">
                  <a:solidFill>
                    <a:srgbClr val="000000"/>
                  </a:solidFill>
                  <a:latin typeface="Arial" panose="020B0604020202020204" pitchFamily="34" charset="0"/>
                  <a:ea typeface="幼圆" panose="02010509060101010101" pitchFamily="49" charset="-122"/>
                </a:rPr>
                <a:t>255.255.255.0</a:t>
              </a:r>
            </a:p>
          </p:txBody>
        </p:sp>
        <p:sp>
          <p:nvSpPr>
            <p:cNvPr id="856202" name="Line 138">
              <a:extLst>
                <a:ext uri="{FF2B5EF4-FFF2-40B4-BE49-F238E27FC236}">
                  <a16:creationId xmlns:a16="http://schemas.microsoft.com/office/drawing/2014/main" xmlns="" id="{420BDAEF-98E6-457C-93AD-14189870D067}"/>
                </a:ext>
              </a:extLst>
            </p:cNvPr>
            <p:cNvSpPr>
              <a:spLocks noChangeShapeType="1"/>
            </p:cNvSpPr>
            <p:nvPr/>
          </p:nvSpPr>
          <p:spPr bwMode="auto">
            <a:xfrm>
              <a:off x="3627" y="1677"/>
              <a:ext cx="3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6203" name="Group 139">
              <a:extLst>
                <a:ext uri="{FF2B5EF4-FFF2-40B4-BE49-F238E27FC236}">
                  <a16:creationId xmlns:a16="http://schemas.microsoft.com/office/drawing/2014/main" xmlns="" id="{F04EB402-6A4D-40D4-8DE0-33197417A604}"/>
                </a:ext>
              </a:extLst>
            </p:cNvPr>
            <p:cNvGrpSpPr>
              <a:grpSpLocks/>
            </p:cNvGrpSpPr>
            <p:nvPr/>
          </p:nvGrpSpPr>
          <p:grpSpPr bwMode="auto">
            <a:xfrm>
              <a:off x="3408" y="3065"/>
              <a:ext cx="1751" cy="400"/>
              <a:chOff x="442" y="2538"/>
              <a:chExt cx="1721" cy="330"/>
            </a:xfrm>
          </p:grpSpPr>
          <p:grpSp>
            <p:nvGrpSpPr>
              <p:cNvPr id="856204" name="Group 140">
                <a:extLst>
                  <a:ext uri="{FF2B5EF4-FFF2-40B4-BE49-F238E27FC236}">
                    <a16:creationId xmlns:a16="http://schemas.microsoft.com/office/drawing/2014/main" xmlns="" id="{915B1660-4B6D-4080-B86B-4DFC101E8DE1}"/>
                  </a:ext>
                </a:extLst>
              </p:cNvPr>
              <p:cNvGrpSpPr>
                <a:grpSpLocks/>
              </p:cNvGrpSpPr>
              <p:nvPr/>
            </p:nvGrpSpPr>
            <p:grpSpPr bwMode="auto">
              <a:xfrm>
                <a:off x="442" y="2538"/>
                <a:ext cx="385" cy="330"/>
                <a:chOff x="638" y="1393"/>
                <a:chExt cx="601" cy="622"/>
              </a:xfrm>
            </p:grpSpPr>
            <p:sp>
              <p:nvSpPr>
                <p:cNvPr id="856205" name="Freeform 141">
                  <a:extLst>
                    <a:ext uri="{FF2B5EF4-FFF2-40B4-BE49-F238E27FC236}">
                      <a16:creationId xmlns:a16="http://schemas.microsoft.com/office/drawing/2014/main" xmlns="" id="{1D7950BF-64D4-4F2D-98EE-C5E965A883F2}"/>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06" name="Freeform 142">
                  <a:extLst>
                    <a:ext uri="{FF2B5EF4-FFF2-40B4-BE49-F238E27FC236}">
                      <a16:creationId xmlns:a16="http://schemas.microsoft.com/office/drawing/2014/main" xmlns="" id="{599105DD-5190-447E-994C-C40F5DD95470}"/>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99CCFF"/>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07" name="Line 143">
                  <a:extLst>
                    <a:ext uri="{FF2B5EF4-FFF2-40B4-BE49-F238E27FC236}">
                      <a16:creationId xmlns:a16="http://schemas.microsoft.com/office/drawing/2014/main" xmlns="" id="{BD8EBCC4-437C-46F0-B583-0519799282B8}"/>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08" name="Line 144">
                  <a:extLst>
                    <a:ext uri="{FF2B5EF4-FFF2-40B4-BE49-F238E27FC236}">
                      <a16:creationId xmlns:a16="http://schemas.microsoft.com/office/drawing/2014/main" xmlns="" id="{62148DE6-8115-4B1A-BE54-AEA9607D767F}"/>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09" name="Freeform 145">
                  <a:extLst>
                    <a:ext uri="{FF2B5EF4-FFF2-40B4-BE49-F238E27FC236}">
                      <a16:creationId xmlns:a16="http://schemas.microsoft.com/office/drawing/2014/main" xmlns="" id="{5BE81F18-24AB-41F5-9C93-951AAAC1FE7E}"/>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10" name="Rectangle 146">
                  <a:extLst>
                    <a:ext uri="{FF2B5EF4-FFF2-40B4-BE49-F238E27FC236}">
                      <a16:creationId xmlns:a16="http://schemas.microsoft.com/office/drawing/2014/main" xmlns="" id="{FC85E7EA-73CF-4A7E-808D-12D88D77B0CF}"/>
                    </a:ext>
                  </a:extLst>
                </p:cNvPr>
                <p:cNvSpPr>
                  <a:spLocks noChangeArrowheads="1"/>
                </p:cNvSpPr>
                <p:nvPr/>
              </p:nvSpPr>
              <p:spPr bwMode="auto">
                <a:xfrm>
                  <a:off x="948" y="1820"/>
                  <a:ext cx="197" cy="176"/>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11" name="Line 147">
                  <a:extLst>
                    <a:ext uri="{FF2B5EF4-FFF2-40B4-BE49-F238E27FC236}">
                      <a16:creationId xmlns:a16="http://schemas.microsoft.com/office/drawing/2014/main" xmlns="" id="{2595915F-5C84-413C-8F1E-924BFB209EC0}"/>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12" name="Line 148">
                  <a:extLst>
                    <a:ext uri="{FF2B5EF4-FFF2-40B4-BE49-F238E27FC236}">
                      <a16:creationId xmlns:a16="http://schemas.microsoft.com/office/drawing/2014/main" xmlns="" id="{728F758B-22BC-4037-B7DD-369ED529E08B}"/>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13" name="Line 149">
                  <a:extLst>
                    <a:ext uri="{FF2B5EF4-FFF2-40B4-BE49-F238E27FC236}">
                      <a16:creationId xmlns:a16="http://schemas.microsoft.com/office/drawing/2014/main" xmlns="" id="{ECD3DE1E-7DA2-4A0F-A4D3-371A7C6F40EC}"/>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14" name="Rectangle 150">
                  <a:extLst>
                    <a:ext uri="{FF2B5EF4-FFF2-40B4-BE49-F238E27FC236}">
                      <a16:creationId xmlns:a16="http://schemas.microsoft.com/office/drawing/2014/main" xmlns="" id="{1E6E82CD-6A45-41E7-B733-28FA21253BF8}"/>
                    </a:ext>
                  </a:extLst>
                </p:cNvPr>
                <p:cNvSpPr>
                  <a:spLocks noChangeArrowheads="1"/>
                </p:cNvSpPr>
                <p:nvPr/>
              </p:nvSpPr>
              <p:spPr bwMode="auto">
                <a:xfrm>
                  <a:off x="1061" y="1888"/>
                  <a:ext cx="57" cy="38"/>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15" name="Rectangle 151">
                  <a:extLst>
                    <a:ext uri="{FF2B5EF4-FFF2-40B4-BE49-F238E27FC236}">
                      <a16:creationId xmlns:a16="http://schemas.microsoft.com/office/drawing/2014/main" xmlns="" id="{14BCC8CE-25E1-49B7-AFE8-F9B1340D0395}"/>
                    </a:ext>
                  </a:extLst>
                </p:cNvPr>
                <p:cNvSpPr>
                  <a:spLocks noChangeArrowheads="1"/>
                </p:cNvSpPr>
                <p:nvPr/>
              </p:nvSpPr>
              <p:spPr bwMode="auto">
                <a:xfrm>
                  <a:off x="1166" y="1820"/>
                  <a:ext cx="27" cy="27"/>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16" name="Freeform 152">
                  <a:extLst>
                    <a:ext uri="{FF2B5EF4-FFF2-40B4-BE49-F238E27FC236}">
                      <a16:creationId xmlns:a16="http://schemas.microsoft.com/office/drawing/2014/main" xmlns="" id="{59C4129F-79C5-4941-8C4F-F3DCCBC13923}"/>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17" name="Rectangle 153">
                  <a:extLst>
                    <a:ext uri="{FF2B5EF4-FFF2-40B4-BE49-F238E27FC236}">
                      <a16:creationId xmlns:a16="http://schemas.microsoft.com/office/drawing/2014/main" xmlns="" id="{882B1F01-E3E6-4318-9D12-FDBA2092FA15}"/>
                    </a:ext>
                  </a:extLst>
                </p:cNvPr>
                <p:cNvSpPr>
                  <a:spLocks noChangeArrowheads="1"/>
                </p:cNvSpPr>
                <p:nvPr/>
              </p:nvSpPr>
              <p:spPr bwMode="auto">
                <a:xfrm>
                  <a:off x="1130" y="1728"/>
                  <a:ext cx="21" cy="6"/>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18" name="Rectangle 154">
                  <a:extLst>
                    <a:ext uri="{FF2B5EF4-FFF2-40B4-BE49-F238E27FC236}">
                      <a16:creationId xmlns:a16="http://schemas.microsoft.com/office/drawing/2014/main" xmlns="" id="{1680A940-2CE1-436A-82EE-63F35163E7C1}"/>
                    </a:ext>
                  </a:extLst>
                </p:cNvPr>
                <p:cNvSpPr>
                  <a:spLocks noChangeArrowheads="1"/>
                </p:cNvSpPr>
                <p:nvPr/>
              </p:nvSpPr>
              <p:spPr bwMode="auto">
                <a:xfrm>
                  <a:off x="785" y="1463"/>
                  <a:ext cx="310" cy="222"/>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19" name="Freeform 155">
                  <a:extLst>
                    <a:ext uri="{FF2B5EF4-FFF2-40B4-BE49-F238E27FC236}">
                      <a16:creationId xmlns:a16="http://schemas.microsoft.com/office/drawing/2014/main" xmlns="" id="{4877A6B1-8778-4725-8561-D77A872A8250}"/>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99CCFF"/>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20" name="Line 156">
                  <a:extLst>
                    <a:ext uri="{FF2B5EF4-FFF2-40B4-BE49-F238E27FC236}">
                      <a16:creationId xmlns:a16="http://schemas.microsoft.com/office/drawing/2014/main" xmlns="" id="{C3C8585F-9BAA-41D1-9892-A3EAA77FB442}"/>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21" name="Line 157">
                  <a:extLst>
                    <a:ext uri="{FF2B5EF4-FFF2-40B4-BE49-F238E27FC236}">
                      <a16:creationId xmlns:a16="http://schemas.microsoft.com/office/drawing/2014/main" xmlns="" id="{ED65D62C-9E15-4F20-961C-58978C5F8580}"/>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22" name="Line 158">
                  <a:extLst>
                    <a:ext uri="{FF2B5EF4-FFF2-40B4-BE49-F238E27FC236}">
                      <a16:creationId xmlns:a16="http://schemas.microsoft.com/office/drawing/2014/main" xmlns="" id="{47BCC0A5-E359-4FB9-B9A5-A2D99408C62C}"/>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23" name="Rectangle 159">
                  <a:extLst>
                    <a:ext uri="{FF2B5EF4-FFF2-40B4-BE49-F238E27FC236}">
                      <a16:creationId xmlns:a16="http://schemas.microsoft.com/office/drawing/2014/main" xmlns="" id="{35009F7A-F613-40C8-9AF9-DA8D0AC94B79}"/>
                    </a:ext>
                  </a:extLst>
                </p:cNvPr>
                <p:cNvSpPr>
                  <a:spLocks noChangeArrowheads="1"/>
                </p:cNvSpPr>
                <p:nvPr/>
              </p:nvSpPr>
              <p:spPr bwMode="auto">
                <a:xfrm>
                  <a:off x="659" y="1820"/>
                  <a:ext cx="54" cy="19"/>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24" name="Rectangle 160">
                  <a:extLst>
                    <a:ext uri="{FF2B5EF4-FFF2-40B4-BE49-F238E27FC236}">
                      <a16:creationId xmlns:a16="http://schemas.microsoft.com/office/drawing/2014/main" xmlns="" id="{7019FC0F-E9DB-4155-AF0D-02AD71A931D1}"/>
                    </a:ext>
                  </a:extLst>
                </p:cNvPr>
                <p:cNvSpPr>
                  <a:spLocks noChangeArrowheads="1"/>
                </p:cNvSpPr>
                <p:nvPr/>
              </p:nvSpPr>
              <p:spPr bwMode="auto">
                <a:xfrm>
                  <a:off x="988" y="1845"/>
                  <a:ext cx="121" cy="11"/>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25" name="Rectangle 161">
                  <a:extLst>
                    <a:ext uri="{FF2B5EF4-FFF2-40B4-BE49-F238E27FC236}">
                      <a16:creationId xmlns:a16="http://schemas.microsoft.com/office/drawing/2014/main" xmlns="" id="{C0B76796-3DAA-4395-B65D-D15742A0952F}"/>
                    </a:ext>
                  </a:extLst>
                </p:cNvPr>
                <p:cNvSpPr>
                  <a:spLocks noChangeArrowheads="1"/>
                </p:cNvSpPr>
                <p:nvPr/>
              </p:nvSpPr>
              <p:spPr bwMode="auto">
                <a:xfrm>
                  <a:off x="1201" y="1820"/>
                  <a:ext cx="21" cy="8"/>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26" name="Rectangle 162">
                  <a:extLst>
                    <a:ext uri="{FF2B5EF4-FFF2-40B4-BE49-F238E27FC236}">
                      <a16:creationId xmlns:a16="http://schemas.microsoft.com/office/drawing/2014/main" xmlns="" id="{AA39D052-22A3-406F-835F-01282D16DE57}"/>
                    </a:ext>
                  </a:extLst>
                </p:cNvPr>
                <p:cNvSpPr>
                  <a:spLocks noChangeArrowheads="1"/>
                </p:cNvSpPr>
                <p:nvPr/>
              </p:nvSpPr>
              <p:spPr bwMode="auto">
                <a:xfrm>
                  <a:off x="1201" y="1839"/>
                  <a:ext cx="21" cy="8"/>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6227" name="Group 163">
                <a:extLst>
                  <a:ext uri="{FF2B5EF4-FFF2-40B4-BE49-F238E27FC236}">
                    <a16:creationId xmlns:a16="http://schemas.microsoft.com/office/drawing/2014/main" xmlns="" id="{50ACA034-95E8-40A8-AA77-C99E0FA52B9A}"/>
                  </a:ext>
                </a:extLst>
              </p:cNvPr>
              <p:cNvGrpSpPr>
                <a:grpSpLocks/>
              </p:cNvGrpSpPr>
              <p:nvPr/>
            </p:nvGrpSpPr>
            <p:grpSpPr bwMode="auto">
              <a:xfrm>
                <a:off x="886" y="2538"/>
                <a:ext cx="385" cy="330"/>
                <a:chOff x="638" y="1393"/>
                <a:chExt cx="601" cy="622"/>
              </a:xfrm>
            </p:grpSpPr>
            <p:sp>
              <p:nvSpPr>
                <p:cNvPr id="856228" name="Freeform 164">
                  <a:extLst>
                    <a:ext uri="{FF2B5EF4-FFF2-40B4-BE49-F238E27FC236}">
                      <a16:creationId xmlns:a16="http://schemas.microsoft.com/office/drawing/2014/main" xmlns="" id="{F56C692A-8752-4ED6-9E2C-58888FB6ACF0}"/>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29" name="Freeform 165">
                  <a:extLst>
                    <a:ext uri="{FF2B5EF4-FFF2-40B4-BE49-F238E27FC236}">
                      <a16:creationId xmlns:a16="http://schemas.microsoft.com/office/drawing/2014/main" xmlns="" id="{F2B0A222-A9FA-4D18-80D7-5FAB28039E78}"/>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99CCFF"/>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30" name="Line 166">
                  <a:extLst>
                    <a:ext uri="{FF2B5EF4-FFF2-40B4-BE49-F238E27FC236}">
                      <a16:creationId xmlns:a16="http://schemas.microsoft.com/office/drawing/2014/main" xmlns="" id="{AFC0C0CD-FD68-45A6-AE5C-85A8DDAB1EA9}"/>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31" name="Line 167">
                  <a:extLst>
                    <a:ext uri="{FF2B5EF4-FFF2-40B4-BE49-F238E27FC236}">
                      <a16:creationId xmlns:a16="http://schemas.microsoft.com/office/drawing/2014/main" xmlns="" id="{DD649822-B51B-4639-86C5-571A2C095974}"/>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32" name="Freeform 168">
                  <a:extLst>
                    <a:ext uri="{FF2B5EF4-FFF2-40B4-BE49-F238E27FC236}">
                      <a16:creationId xmlns:a16="http://schemas.microsoft.com/office/drawing/2014/main" xmlns="" id="{5430B7A4-2C00-4B25-A970-B0576D57ED26}"/>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33" name="Rectangle 169">
                  <a:extLst>
                    <a:ext uri="{FF2B5EF4-FFF2-40B4-BE49-F238E27FC236}">
                      <a16:creationId xmlns:a16="http://schemas.microsoft.com/office/drawing/2014/main" xmlns="" id="{0AC6960D-134A-49F8-B2ED-D449DE086642}"/>
                    </a:ext>
                  </a:extLst>
                </p:cNvPr>
                <p:cNvSpPr>
                  <a:spLocks noChangeArrowheads="1"/>
                </p:cNvSpPr>
                <p:nvPr/>
              </p:nvSpPr>
              <p:spPr bwMode="auto">
                <a:xfrm>
                  <a:off x="948" y="1820"/>
                  <a:ext cx="197" cy="176"/>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34" name="Line 170">
                  <a:extLst>
                    <a:ext uri="{FF2B5EF4-FFF2-40B4-BE49-F238E27FC236}">
                      <a16:creationId xmlns:a16="http://schemas.microsoft.com/office/drawing/2014/main" xmlns="" id="{7D39120A-6235-4E1C-8D5A-571F11B4D494}"/>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35" name="Line 171">
                  <a:extLst>
                    <a:ext uri="{FF2B5EF4-FFF2-40B4-BE49-F238E27FC236}">
                      <a16:creationId xmlns:a16="http://schemas.microsoft.com/office/drawing/2014/main" xmlns="" id="{950B498E-49FE-4112-9182-454FCD02D5FC}"/>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36" name="Line 172">
                  <a:extLst>
                    <a:ext uri="{FF2B5EF4-FFF2-40B4-BE49-F238E27FC236}">
                      <a16:creationId xmlns:a16="http://schemas.microsoft.com/office/drawing/2014/main" xmlns="" id="{0E000C00-62A5-4E5E-9E91-C37E3B232B31}"/>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37" name="Rectangle 173">
                  <a:extLst>
                    <a:ext uri="{FF2B5EF4-FFF2-40B4-BE49-F238E27FC236}">
                      <a16:creationId xmlns:a16="http://schemas.microsoft.com/office/drawing/2014/main" xmlns="" id="{DC46D4DC-AFE4-4164-938D-6F12F72892A5}"/>
                    </a:ext>
                  </a:extLst>
                </p:cNvPr>
                <p:cNvSpPr>
                  <a:spLocks noChangeArrowheads="1"/>
                </p:cNvSpPr>
                <p:nvPr/>
              </p:nvSpPr>
              <p:spPr bwMode="auto">
                <a:xfrm>
                  <a:off x="1061" y="1888"/>
                  <a:ext cx="57" cy="38"/>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38" name="Rectangle 174">
                  <a:extLst>
                    <a:ext uri="{FF2B5EF4-FFF2-40B4-BE49-F238E27FC236}">
                      <a16:creationId xmlns:a16="http://schemas.microsoft.com/office/drawing/2014/main" xmlns="" id="{ADB25923-85E3-4AE3-B559-4DEEAABB2935}"/>
                    </a:ext>
                  </a:extLst>
                </p:cNvPr>
                <p:cNvSpPr>
                  <a:spLocks noChangeArrowheads="1"/>
                </p:cNvSpPr>
                <p:nvPr/>
              </p:nvSpPr>
              <p:spPr bwMode="auto">
                <a:xfrm>
                  <a:off x="1166" y="1820"/>
                  <a:ext cx="27" cy="27"/>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39" name="Freeform 175">
                  <a:extLst>
                    <a:ext uri="{FF2B5EF4-FFF2-40B4-BE49-F238E27FC236}">
                      <a16:creationId xmlns:a16="http://schemas.microsoft.com/office/drawing/2014/main" xmlns="" id="{378A36F4-22EA-41D1-8418-27345B8FA0A6}"/>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40" name="Rectangle 176">
                  <a:extLst>
                    <a:ext uri="{FF2B5EF4-FFF2-40B4-BE49-F238E27FC236}">
                      <a16:creationId xmlns:a16="http://schemas.microsoft.com/office/drawing/2014/main" xmlns="" id="{47E7E8CB-389A-4586-8823-59272F45AE87}"/>
                    </a:ext>
                  </a:extLst>
                </p:cNvPr>
                <p:cNvSpPr>
                  <a:spLocks noChangeArrowheads="1"/>
                </p:cNvSpPr>
                <p:nvPr/>
              </p:nvSpPr>
              <p:spPr bwMode="auto">
                <a:xfrm>
                  <a:off x="1130" y="1728"/>
                  <a:ext cx="21" cy="6"/>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41" name="Rectangle 177">
                  <a:extLst>
                    <a:ext uri="{FF2B5EF4-FFF2-40B4-BE49-F238E27FC236}">
                      <a16:creationId xmlns:a16="http://schemas.microsoft.com/office/drawing/2014/main" xmlns="" id="{FF276347-89CF-41E3-8964-B19BFD334EC6}"/>
                    </a:ext>
                  </a:extLst>
                </p:cNvPr>
                <p:cNvSpPr>
                  <a:spLocks noChangeArrowheads="1"/>
                </p:cNvSpPr>
                <p:nvPr/>
              </p:nvSpPr>
              <p:spPr bwMode="auto">
                <a:xfrm>
                  <a:off x="785" y="1463"/>
                  <a:ext cx="310" cy="222"/>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42" name="Freeform 178">
                  <a:extLst>
                    <a:ext uri="{FF2B5EF4-FFF2-40B4-BE49-F238E27FC236}">
                      <a16:creationId xmlns:a16="http://schemas.microsoft.com/office/drawing/2014/main" xmlns="" id="{D9D8D64B-5526-4562-BB1B-286DE3323649}"/>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99CCFF"/>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43" name="Line 179">
                  <a:extLst>
                    <a:ext uri="{FF2B5EF4-FFF2-40B4-BE49-F238E27FC236}">
                      <a16:creationId xmlns:a16="http://schemas.microsoft.com/office/drawing/2014/main" xmlns="" id="{21FB4714-DA3C-400B-94DC-2130792729BA}"/>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44" name="Line 180">
                  <a:extLst>
                    <a:ext uri="{FF2B5EF4-FFF2-40B4-BE49-F238E27FC236}">
                      <a16:creationId xmlns:a16="http://schemas.microsoft.com/office/drawing/2014/main" xmlns="" id="{6B215CF3-6F7B-48CD-9E2A-E8F984B2D8BE}"/>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45" name="Line 181">
                  <a:extLst>
                    <a:ext uri="{FF2B5EF4-FFF2-40B4-BE49-F238E27FC236}">
                      <a16:creationId xmlns:a16="http://schemas.microsoft.com/office/drawing/2014/main" xmlns="" id="{DA40141A-AD44-4E54-B91E-2B6CE6D0EBCD}"/>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46" name="Rectangle 182">
                  <a:extLst>
                    <a:ext uri="{FF2B5EF4-FFF2-40B4-BE49-F238E27FC236}">
                      <a16:creationId xmlns:a16="http://schemas.microsoft.com/office/drawing/2014/main" xmlns="" id="{2C264ACC-ED5B-414B-8C24-57F087B27AAF}"/>
                    </a:ext>
                  </a:extLst>
                </p:cNvPr>
                <p:cNvSpPr>
                  <a:spLocks noChangeArrowheads="1"/>
                </p:cNvSpPr>
                <p:nvPr/>
              </p:nvSpPr>
              <p:spPr bwMode="auto">
                <a:xfrm>
                  <a:off x="659" y="1820"/>
                  <a:ext cx="54" cy="19"/>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47" name="Rectangle 183">
                  <a:extLst>
                    <a:ext uri="{FF2B5EF4-FFF2-40B4-BE49-F238E27FC236}">
                      <a16:creationId xmlns:a16="http://schemas.microsoft.com/office/drawing/2014/main" xmlns="" id="{18496A44-D101-4DA6-AB95-DE63DB885FE3}"/>
                    </a:ext>
                  </a:extLst>
                </p:cNvPr>
                <p:cNvSpPr>
                  <a:spLocks noChangeArrowheads="1"/>
                </p:cNvSpPr>
                <p:nvPr/>
              </p:nvSpPr>
              <p:spPr bwMode="auto">
                <a:xfrm>
                  <a:off x="988" y="1845"/>
                  <a:ext cx="121" cy="11"/>
                </a:xfrm>
                <a:prstGeom prst="rect">
                  <a:avLst/>
                </a:prstGeom>
                <a:solidFill>
                  <a:srgbClr val="99CCFF"/>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48" name="Rectangle 184">
                  <a:extLst>
                    <a:ext uri="{FF2B5EF4-FFF2-40B4-BE49-F238E27FC236}">
                      <a16:creationId xmlns:a16="http://schemas.microsoft.com/office/drawing/2014/main" xmlns="" id="{FA6B9932-93BF-4281-8FC5-066E98D9E7F5}"/>
                    </a:ext>
                  </a:extLst>
                </p:cNvPr>
                <p:cNvSpPr>
                  <a:spLocks noChangeArrowheads="1"/>
                </p:cNvSpPr>
                <p:nvPr/>
              </p:nvSpPr>
              <p:spPr bwMode="auto">
                <a:xfrm>
                  <a:off x="1201" y="1820"/>
                  <a:ext cx="21" cy="8"/>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49" name="Rectangle 185">
                  <a:extLst>
                    <a:ext uri="{FF2B5EF4-FFF2-40B4-BE49-F238E27FC236}">
                      <a16:creationId xmlns:a16="http://schemas.microsoft.com/office/drawing/2014/main" xmlns="" id="{4EAE999E-1C7F-44FB-9430-C167246DD256}"/>
                    </a:ext>
                  </a:extLst>
                </p:cNvPr>
                <p:cNvSpPr>
                  <a:spLocks noChangeArrowheads="1"/>
                </p:cNvSpPr>
                <p:nvPr/>
              </p:nvSpPr>
              <p:spPr bwMode="auto">
                <a:xfrm>
                  <a:off x="1201" y="1839"/>
                  <a:ext cx="21" cy="8"/>
                </a:xfrm>
                <a:prstGeom prst="rect">
                  <a:avLst/>
                </a:prstGeom>
                <a:solidFill>
                  <a:srgbClr val="99CCFF"/>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6250" name="Group 186">
                <a:extLst>
                  <a:ext uri="{FF2B5EF4-FFF2-40B4-BE49-F238E27FC236}">
                    <a16:creationId xmlns:a16="http://schemas.microsoft.com/office/drawing/2014/main" xmlns="" id="{169ABA54-0347-44C0-92B6-7B66975251EE}"/>
                  </a:ext>
                </a:extLst>
              </p:cNvPr>
              <p:cNvGrpSpPr>
                <a:grpSpLocks/>
              </p:cNvGrpSpPr>
              <p:nvPr/>
            </p:nvGrpSpPr>
            <p:grpSpPr bwMode="auto">
              <a:xfrm>
                <a:off x="1333" y="2538"/>
                <a:ext cx="385" cy="330"/>
                <a:chOff x="638" y="1393"/>
                <a:chExt cx="601" cy="622"/>
              </a:xfrm>
            </p:grpSpPr>
            <p:sp>
              <p:nvSpPr>
                <p:cNvPr id="856251" name="Freeform 187">
                  <a:extLst>
                    <a:ext uri="{FF2B5EF4-FFF2-40B4-BE49-F238E27FC236}">
                      <a16:creationId xmlns:a16="http://schemas.microsoft.com/office/drawing/2014/main" xmlns="" id="{837504D2-DB34-456B-9A98-45559028C41D}"/>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52" name="Freeform 188">
                  <a:extLst>
                    <a:ext uri="{FF2B5EF4-FFF2-40B4-BE49-F238E27FC236}">
                      <a16:creationId xmlns:a16="http://schemas.microsoft.com/office/drawing/2014/main" xmlns="" id="{EA941011-4688-45BE-BBD4-BCA761AFEF33}"/>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6699"/>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53" name="Line 189">
                  <a:extLst>
                    <a:ext uri="{FF2B5EF4-FFF2-40B4-BE49-F238E27FC236}">
                      <a16:creationId xmlns:a16="http://schemas.microsoft.com/office/drawing/2014/main" xmlns="" id="{2C8ED591-4EE0-418F-AC47-5BB8B15D3917}"/>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54" name="Line 190">
                  <a:extLst>
                    <a:ext uri="{FF2B5EF4-FFF2-40B4-BE49-F238E27FC236}">
                      <a16:creationId xmlns:a16="http://schemas.microsoft.com/office/drawing/2014/main" xmlns="" id="{BB7ACC12-CBD0-4566-82D9-3635EA262B0E}"/>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55" name="Freeform 191">
                  <a:extLst>
                    <a:ext uri="{FF2B5EF4-FFF2-40B4-BE49-F238E27FC236}">
                      <a16:creationId xmlns:a16="http://schemas.microsoft.com/office/drawing/2014/main" xmlns="" id="{D4AE91C1-2485-4277-A6C3-6B217C0CBFB4}"/>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56" name="Rectangle 192">
                  <a:extLst>
                    <a:ext uri="{FF2B5EF4-FFF2-40B4-BE49-F238E27FC236}">
                      <a16:creationId xmlns:a16="http://schemas.microsoft.com/office/drawing/2014/main" xmlns="" id="{B6551F94-9CFE-44F8-B159-F3C96BEDA89C}"/>
                    </a:ext>
                  </a:extLst>
                </p:cNvPr>
                <p:cNvSpPr>
                  <a:spLocks noChangeArrowheads="1"/>
                </p:cNvSpPr>
                <p:nvPr/>
              </p:nvSpPr>
              <p:spPr bwMode="auto">
                <a:xfrm>
                  <a:off x="948" y="1820"/>
                  <a:ext cx="197" cy="176"/>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57" name="Line 193">
                  <a:extLst>
                    <a:ext uri="{FF2B5EF4-FFF2-40B4-BE49-F238E27FC236}">
                      <a16:creationId xmlns:a16="http://schemas.microsoft.com/office/drawing/2014/main" xmlns="" id="{1D289779-4E8E-4B0F-85F2-80686D84B247}"/>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58" name="Line 194">
                  <a:extLst>
                    <a:ext uri="{FF2B5EF4-FFF2-40B4-BE49-F238E27FC236}">
                      <a16:creationId xmlns:a16="http://schemas.microsoft.com/office/drawing/2014/main" xmlns="" id="{00953FCE-17B2-4E62-A920-3D4B3560A2C1}"/>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59" name="Line 195">
                  <a:extLst>
                    <a:ext uri="{FF2B5EF4-FFF2-40B4-BE49-F238E27FC236}">
                      <a16:creationId xmlns:a16="http://schemas.microsoft.com/office/drawing/2014/main" xmlns="" id="{B88EA5AD-6A5A-42BD-9851-293D551253FE}"/>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60" name="Rectangle 196">
                  <a:extLst>
                    <a:ext uri="{FF2B5EF4-FFF2-40B4-BE49-F238E27FC236}">
                      <a16:creationId xmlns:a16="http://schemas.microsoft.com/office/drawing/2014/main" xmlns="" id="{E12A54EF-145F-4EBE-8382-48C55B9E55D8}"/>
                    </a:ext>
                  </a:extLst>
                </p:cNvPr>
                <p:cNvSpPr>
                  <a:spLocks noChangeArrowheads="1"/>
                </p:cNvSpPr>
                <p:nvPr/>
              </p:nvSpPr>
              <p:spPr bwMode="auto">
                <a:xfrm>
                  <a:off x="1061" y="1888"/>
                  <a:ext cx="57" cy="38"/>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61" name="Rectangle 197">
                  <a:extLst>
                    <a:ext uri="{FF2B5EF4-FFF2-40B4-BE49-F238E27FC236}">
                      <a16:creationId xmlns:a16="http://schemas.microsoft.com/office/drawing/2014/main" xmlns="" id="{F385E074-DADA-49BC-ACD0-B7B5F2C0F28C}"/>
                    </a:ext>
                  </a:extLst>
                </p:cNvPr>
                <p:cNvSpPr>
                  <a:spLocks noChangeArrowheads="1"/>
                </p:cNvSpPr>
                <p:nvPr/>
              </p:nvSpPr>
              <p:spPr bwMode="auto">
                <a:xfrm>
                  <a:off x="1166" y="1820"/>
                  <a:ext cx="27" cy="27"/>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62" name="Freeform 198">
                  <a:extLst>
                    <a:ext uri="{FF2B5EF4-FFF2-40B4-BE49-F238E27FC236}">
                      <a16:creationId xmlns:a16="http://schemas.microsoft.com/office/drawing/2014/main" xmlns="" id="{2DABEAEF-5E15-4F1B-9753-176A6C836BDD}"/>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63" name="Rectangle 199">
                  <a:extLst>
                    <a:ext uri="{FF2B5EF4-FFF2-40B4-BE49-F238E27FC236}">
                      <a16:creationId xmlns:a16="http://schemas.microsoft.com/office/drawing/2014/main" xmlns="" id="{E260282D-D410-414A-A059-9464B9606E6D}"/>
                    </a:ext>
                  </a:extLst>
                </p:cNvPr>
                <p:cNvSpPr>
                  <a:spLocks noChangeArrowheads="1"/>
                </p:cNvSpPr>
                <p:nvPr/>
              </p:nvSpPr>
              <p:spPr bwMode="auto">
                <a:xfrm>
                  <a:off x="1130" y="1728"/>
                  <a:ext cx="21" cy="6"/>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64" name="Rectangle 200">
                  <a:extLst>
                    <a:ext uri="{FF2B5EF4-FFF2-40B4-BE49-F238E27FC236}">
                      <a16:creationId xmlns:a16="http://schemas.microsoft.com/office/drawing/2014/main" xmlns="" id="{2596CE7B-F878-498E-AF2D-7F7686B27E96}"/>
                    </a:ext>
                  </a:extLst>
                </p:cNvPr>
                <p:cNvSpPr>
                  <a:spLocks noChangeArrowheads="1"/>
                </p:cNvSpPr>
                <p:nvPr/>
              </p:nvSpPr>
              <p:spPr bwMode="auto">
                <a:xfrm>
                  <a:off x="785" y="1463"/>
                  <a:ext cx="310" cy="222"/>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65" name="Freeform 201">
                  <a:extLst>
                    <a:ext uri="{FF2B5EF4-FFF2-40B4-BE49-F238E27FC236}">
                      <a16:creationId xmlns:a16="http://schemas.microsoft.com/office/drawing/2014/main" xmlns="" id="{6630DF6B-A492-4489-AC7E-34DE6807E66F}"/>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6699"/>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66" name="Line 202">
                  <a:extLst>
                    <a:ext uri="{FF2B5EF4-FFF2-40B4-BE49-F238E27FC236}">
                      <a16:creationId xmlns:a16="http://schemas.microsoft.com/office/drawing/2014/main" xmlns="" id="{1415394C-F491-4C33-8BF0-6161DE63F90F}"/>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67" name="Line 203">
                  <a:extLst>
                    <a:ext uri="{FF2B5EF4-FFF2-40B4-BE49-F238E27FC236}">
                      <a16:creationId xmlns:a16="http://schemas.microsoft.com/office/drawing/2014/main" xmlns="" id="{8461E57F-056F-4777-A041-ACFFD90AE3FD}"/>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68" name="Line 204">
                  <a:extLst>
                    <a:ext uri="{FF2B5EF4-FFF2-40B4-BE49-F238E27FC236}">
                      <a16:creationId xmlns:a16="http://schemas.microsoft.com/office/drawing/2014/main" xmlns="" id="{96F608DA-CA48-4442-81CB-416B5DF3380D}"/>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69" name="Rectangle 205">
                  <a:extLst>
                    <a:ext uri="{FF2B5EF4-FFF2-40B4-BE49-F238E27FC236}">
                      <a16:creationId xmlns:a16="http://schemas.microsoft.com/office/drawing/2014/main" xmlns="" id="{D10FBD8D-CC23-43A6-B455-94A3033E19BD}"/>
                    </a:ext>
                  </a:extLst>
                </p:cNvPr>
                <p:cNvSpPr>
                  <a:spLocks noChangeArrowheads="1"/>
                </p:cNvSpPr>
                <p:nvPr/>
              </p:nvSpPr>
              <p:spPr bwMode="auto">
                <a:xfrm>
                  <a:off x="659" y="1820"/>
                  <a:ext cx="54" cy="19"/>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70" name="Rectangle 206">
                  <a:extLst>
                    <a:ext uri="{FF2B5EF4-FFF2-40B4-BE49-F238E27FC236}">
                      <a16:creationId xmlns:a16="http://schemas.microsoft.com/office/drawing/2014/main" xmlns="" id="{D274058E-16C7-426E-ADA3-63ECF30CFC3C}"/>
                    </a:ext>
                  </a:extLst>
                </p:cNvPr>
                <p:cNvSpPr>
                  <a:spLocks noChangeArrowheads="1"/>
                </p:cNvSpPr>
                <p:nvPr/>
              </p:nvSpPr>
              <p:spPr bwMode="auto">
                <a:xfrm>
                  <a:off x="988" y="1845"/>
                  <a:ext cx="121" cy="11"/>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71" name="Rectangle 207">
                  <a:extLst>
                    <a:ext uri="{FF2B5EF4-FFF2-40B4-BE49-F238E27FC236}">
                      <a16:creationId xmlns:a16="http://schemas.microsoft.com/office/drawing/2014/main" xmlns="" id="{3E476C16-E0CB-4F2C-9B25-BAA37BF2D1B2}"/>
                    </a:ext>
                  </a:extLst>
                </p:cNvPr>
                <p:cNvSpPr>
                  <a:spLocks noChangeArrowheads="1"/>
                </p:cNvSpPr>
                <p:nvPr/>
              </p:nvSpPr>
              <p:spPr bwMode="auto">
                <a:xfrm>
                  <a:off x="1201" y="1820"/>
                  <a:ext cx="21" cy="8"/>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72" name="Rectangle 208">
                  <a:extLst>
                    <a:ext uri="{FF2B5EF4-FFF2-40B4-BE49-F238E27FC236}">
                      <a16:creationId xmlns:a16="http://schemas.microsoft.com/office/drawing/2014/main" xmlns="" id="{183A0BF1-BF99-4BE2-A828-DF82176EDC9E}"/>
                    </a:ext>
                  </a:extLst>
                </p:cNvPr>
                <p:cNvSpPr>
                  <a:spLocks noChangeArrowheads="1"/>
                </p:cNvSpPr>
                <p:nvPr/>
              </p:nvSpPr>
              <p:spPr bwMode="auto">
                <a:xfrm>
                  <a:off x="1201" y="1839"/>
                  <a:ext cx="21" cy="8"/>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6273" name="Group 209">
                <a:extLst>
                  <a:ext uri="{FF2B5EF4-FFF2-40B4-BE49-F238E27FC236}">
                    <a16:creationId xmlns:a16="http://schemas.microsoft.com/office/drawing/2014/main" xmlns="" id="{B40A77CF-6C51-45AE-87DB-D1A07360C70A}"/>
                  </a:ext>
                </a:extLst>
              </p:cNvPr>
              <p:cNvGrpSpPr>
                <a:grpSpLocks/>
              </p:cNvGrpSpPr>
              <p:nvPr/>
            </p:nvGrpSpPr>
            <p:grpSpPr bwMode="auto">
              <a:xfrm>
                <a:off x="1778" y="2538"/>
                <a:ext cx="385" cy="330"/>
                <a:chOff x="638" y="1393"/>
                <a:chExt cx="601" cy="622"/>
              </a:xfrm>
            </p:grpSpPr>
            <p:sp>
              <p:nvSpPr>
                <p:cNvPr id="856274" name="Freeform 210">
                  <a:extLst>
                    <a:ext uri="{FF2B5EF4-FFF2-40B4-BE49-F238E27FC236}">
                      <a16:creationId xmlns:a16="http://schemas.microsoft.com/office/drawing/2014/main" xmlns="" id="{A161C7B0-9129-4703-94E1-73A125FE40E3}"/>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75" name="Freeform 211">
                  <a:extLst>
                    <a:ext uri="{FF2B5EF4-FFF2-40B4-BE49-F238E27FC236}">
                      <a16:creationId xmlns:a16="http://schemas.microsoft.com/office/drawing/2014/main" xmlns="" id="{61A9F423-6C85-4A21-95E0-25C94C2AB047}"/>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6699"/>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76" name="Line 212">
                  <a:extLst>
                    <a:ext uri="{FF2B5EF4-FFF2-40B4-BE49-F238E27FC236}">
                      <a16:creationId xmlns:a16="http://schemas.microsoft.com/office/drawing/2014/main" xmlns="" id="{E18A5AE1-AAE0-4CA6-B2A6-D9CE2F63A1AA}"/>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77" name="Line 213">
                  <a:extLst>
                    <a:ext uri="{FF2B5EF4-FFF2-40B4-BE49-F238E27FC236}">
                      <a16:creationId xmlns:a16="http://schemas.microsoft.com/office/drawing/2014/main" xmlns="" id="{F4B600AF-219E-4382-8D63-507BB6A7D4EA}"/>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78" name="Freeform 214">
                  <a:extLst>
                    <a:ext uri="{FF2B5EF4-FFF2-40B4-BE49-F238E27FC236}">
                      <a16:creationId xmlns:a16="http://schemas.microsoft.com/office/drawing/2014/main" xmlns="" id="{753078D5-CB6F-42F7-B91D-6999F7D70043}"/>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79" name="Rectangle 215">
                  <a:extLst>
                    <a:ext uri="{FF2B5EF4-FFF2-40B4-BE49-F238E27FC236}">
                      <a16:creationId xmlns:a16="http://schemas.microsoft.com/office/drawing/2014/main" xmlns="" id="{456B8E3E-A8C1-48C8-A8C3-A14E2CD2D031}"/>
                    </a:ext>
                  </a:extLst>
                </p:cNvPr>
                <p:cNvSpPr>
                  <a:spLocks noChangeArrowheads="1"/>
                </p:cNvSpPr>
                <p:nvPr/>
              </p:nvSpPr>
              <p:spPr bwMode="auto">
                <a:xfrm>
                  <a:off x="948" y="1820"/>
                  <a:ext cx="197" cy="176"/>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80" name="Line 216">
                  <a:extLst>
                    <a:ext uri="{FF2B5EF4-FFF2-40B4-BE49-F238E27FC236}">
                      <a16:creationId xmlns:a16="http://schemas.microsoft.com/office/drawing/2014/main" xmlns="" id="{46639A03-6D1F-464B-BE4A-CBFEFC1E32D2}"/>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81" name="Line 217">
                  <a:extLst>
                    <a:ext uri="{FF2B5EF4-FFF2-40B4-BE49-F238E27FC236}">
                      <a16:creationId xmlns:a16="http://schemas.microsoft.com/office/drawing/2014/main" xmlns="" id="{F0D9D1D9-48C5-43C8-B098-EB09FF339F7A}"/>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82" name="Line 218">
                  <a:extLst>
                    <a:ext uri="{FF2B5EF4-FFF2-40B4-BE49-F238E27FC236}">
                      <a16:creationId xmlns:a16="http://schemas.microsoft.com/office/drawing/2014/main" xmlns="" id="{A1072E75-5E1D-4D0E-8E22-850C5C7721E7}"/>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83" name="Rectangle 219">
                  <a:extLst>
                    <a:ext uri="{FF2B5EF4-FFF2-40B4-BE49-F238E27FC236}">
                      <a16:creationId xmlns:a16="http://schemas.microsoft.com/office/drawing/2014/main" xmlns="" id="{3D830CA8-D679-44D9-B779-B69615B3AD0B}"/>
                    </a:ext>
                  </a:extLst>
                </p:cNvPr>
                <p:cNvSpPr>
                  <a:spLocks noChangeArrowheads="1"/>
                </p:cNvSpPr>
                <p:nvPr/>
              </p:nvSpPr>
              <p:spPr bwMode="auto">
                <a:xfrm>
                  <a:off x="1061" y="1888"/>
                  <a:ext cx="57" cy="38"/>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84" name="Rectangle 220">
                  <a:extLst>
                    <a:ext uri="{FF2B5EF4-FFF2-40B4-BE49-F238E27FC236}">
                      <a16:creationId xmlns:a16="http://schemas.microsoft.com/office/drawing/2014/main" xmlns="" id="{373DFBA3-31B0-4DC4-8EB6-FE3E5321DA26}"/>
                    </a:ext>
                  </a:extLst>
                </p:cNvPr>
                <p:cNvSpPr>
                  <a:spLocks noChangeArrowheads="1"/>
                </p:cNvSpPr>
                <p:nvPr/>
              </p:nvSpPr>
              <p:spPr bwMode="auto">
                <a:xfrm>
                  <a:off x="1166" y="1820"/>
                  <a:ext cx="27" cy="27"/>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85" name="Freeform 221">
                  <a:extLst>
                    <a:ext uri="{FF2B5EF4-FFF2-40B4-BE49-F238E27FC236}">
                      <a16:creationId xmlns:a16="http://schemas.microsoft.com/office/drawing/2014/main" xmlns="" id="{479EE215-23F2-4105-9804-06D4038F7713}"/>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66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86" name="Rectangle 222">
                  <a:extLst>
                    <a:ext uri="{FF2B5EF4-FFF2-40B4-BE49-F238E27FC236}">
                      <a16:creationId xmlns:a16="http://schemas.microsoft.com/office/drawing/2014/main" xmlns="" id="{696469BC-8FAD-486D-9785-DAB66A922482}"/>
                    </a:ext>
                  </a:extLst>
                </p:cNvPr>
                <p:cNvSpPr>
                  <a:spLocks noChangeArrowheads="1"/>
                </p:cNvSpPr>
                <p:nvPr/>
              </p:nvSpPr>
              <p:spPr bwMode="auto">
                <a:xfrm>
                  <a:off x="1130" y="1728"/>
                  <a:ext cx="21" cy="6"/>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87" name="Rectangle 223">
                  <a:extLst>
                    <a:ext uri="{FF2B5EF4-FFF2-40B4-BE49-F238E27FC236}">
                      <a16:creationId xmlns:a16="http://schemas.microsoft.com/office/drawing/2014/main" xmlns="" id="{B493EAF1-904B-486B-B9DE-67C69F5FF915}"/>
                    </a:ext>
                  </a:extLst>
                </p:cNvPr>
                <p:cNvSpPr>
                  <a:spLocks noChangeArrowheads="1"/>
                </p:cNvSpPr>
                <p:nvPr/>
              </p:nvSpPr>
              <p:spPr bwMode="auto">
                <a:xfrm>
                  <a:off x="785" y="1463"/>
                  <a:ext cx="310" cy="222"/>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88" name="Freeform 224">
                  <a:extLst>
                    <a:ext uri="{FF2B5EF4-FFF2-40B4-BE49-F238E27FC236}">
                      <a16:creationId xmlns:a16="http://schemas.microsoft.com/office/drawing/2014/main" xmlns="" id="{3560C11E-59CA-4CF0-8CCF-D8E7CD1523D7}"/>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6699"/>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89" name="Line 225">
                  <a:extLst>
                    <a:ext uri="{FF2B5EF4-FFF2-40B4-BE49-F238E27FC236}">
                      <a16:creationId xmlns:a16="http://schemas.microsoft.com/office/drawing/2014/main" xmlns="" id="{9355F9CE-F0DE-4A21-914F-21B8529D24F1}"/>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90" name="Line 226">
                  <a:extLst>
                    <a:ext uri="{FF2B5EF4-FFF2-40B4-BE49-F238E27FC236}">
                      <a16:creationId xmlns:a16="http://schemas.microsoft.com/office/drawing/2014/main" xmlns="" id="{E8EC241B-AAFD-4249-882A-99B1F9730F67}"/>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91" name="Line 227">
                  <a:extLst>
                    <a:ext uri="{FF2B5EF4-FFF2-40B4-BE49-F238E27FC236}">
                      <a16:creationId xmlns:a16="http://schemas.microsoft.com/office/drawing/2014/main" xmlns="" id="{C7572210-BE60-4267-9C0B-E77CC11A5D80}"/>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92" name="Rectangle 228">
                  <a:extLst>
                    <a:ext uri="{FF2B5EF4-FFF2-40B4-BE49-F238E27FC236}">
                      <a16:creationId xmlns:a16="http://schemas.microsoft.com/office/drawing/2014/main" xmlns="" id="{8EAC23CB-F51D-4497-AB30-7694FFA043AA}"/>
                    </a:ext>
                  </a:extLst>
                </p:cNvPr>
                <p:cNvSpPr>
                  <a:spLocks noChangeArrowheads="1"/>
                </p:cNvSpPr>
                <p:nvPr/>
              </p:nvSpPr>
              <p:spPr bwMode="auto">
                <a:xfrm>
                  <a:off x="659" y="1820"/>
                  <a:ext cx="54" cy="19"/>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93" name="Rectangle 229">
                  <a:extLst>
                    <a:ext uri="{FF2B5EF4-FFF2-40B4-BE49-F238E27FC236}">
                      <a16:creationId xmlns:a16="http://schemas.microsoft.com/office/drawing/2014/main" xmlns="" id="{2E9E9FF4-C152-4A5A-A19D-F93FAE98C0D3}"/>
                    </a:ext>
                  </a:extLst>
                </p:cNvPr>
                <p:cNvSpPr>
                  <a:spLocks noChangeArrowheads="1"/>
                </p:cNvSpPr>
                <p:nvPr/>
              </p:nvSpPr>
              <p:spPr bwMode="auto">
                <a:xfrm>
                  <a:off x="988" y="1845"/>
                  <a:ext cx="121" cy="11"/>
                </a:xfrm>
                <a:prstGeom prst="rect">
                  <a:avLst/>
                </a:prstGeom>
                <a:solidFill>
                  <a:srgbClr val="FF66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94" name="Rectangle 230">
                  <a:extLst>
                    <a:ext uri="{FF2B5EF4-FFF2-40B4-BE49-F238E27FC236}">
                      <a16:creationId xmlns:a16="http://schemas.microsoft.com/office/drawing/2014/main" xmlns="" id="{5D94F67C-F0C4-4503-B41D-EECAC29DECD6}"/>
                    </a:ext>
                  </a:extLst>
                </p:cNvPr>
                <p:cNvSpPr>
                  <a:spLocks noChangeArrowheads="1"/>
                </p:cNvSpPr>
                <p:nvPr/>
              </p:nvSpPr>
              <p:spPr bwMode="auto">
                <a:xfrm>
                  <a:off x="1201" y="1820"/>
                  <a:ext cx="21" cy="8"/>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295" name="Rectangle 231">
                  <a:extLst>
                    <a:ext uri="{FF2B5EF4-FFF2-40B4-BE49-F238E27FC236}">
                      <a16:creationId xmlns:a16="http://schemas.microsoft.com/office/drawing/2014/main" xmlns="" id="{6FB87E9A-2A35-4745-BD98-6F67D6EE4181}"/>
                    </a:ext>
                  </a:extLst>
                </p:cNvPr>
                <p:cNvSpPr>
                  <a:spLocks noChangeArrowheads="1"/>
                </p:cNvSpPr>
                <p:nvPr/>
              </p:nvSpPr>
              <p:spPr bwMode="auto">
                <a:xfrm>
                  <a:off x="1201" y="1839"/>
                  <a:ext cx="21" cy="8"/>
                </a:xfrm>
                <a:prstGeom prst="rect">
                  <a:avLst/>
                </a:prstGeom>
                <a:solidFill>
                  <a:srgbClr val="FF66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sp>
          <p:nvSpPr>
            <p:cNvPr id="856296" name="Text Box 232">
              <a:extLst>
                <a:ext uri="{FF2B5EF4-FFF2-40B4-BE49-F238E27FC236}">
                  <a16:creationId xmlns:a16="http://schemas.microsoft.com/office/drawing/2014/main" xmlns="" id="{D4C37FBF-436D-456D-9B44-192781209D24}"/>
                </a:ext>
              </a:extLst>
            </p:cNvPr>
            <p:cNvSpPr txBox="1">
              <a:spLocks noChangeArrowheads="1"/>
            </p:cNvSpPr>
            <p:nvPr/>
          </p:nvSpPr>
          <p:spPr bwMode="auto">
            <a:xfrm>
              <a:off x="3627" y="2133"/>
              <a:ext cx="1118" cy="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eaLnBrk="0" fontAlgn="base" hangingPunct="0">
                <a:spcBef>
                  <a:spcPct val="0"/>
                </a:spcBef>
                <a:spcAft>
                  <a:spcPct val="0"/>
                </a:spcAft>
              </a:pPr>
              <a:r>
                <a:rPr lang="zh-CN" altLang="en-US" sz="1400">
                  <a:solidFill>
                    <a:srgbClr val="000000"/>
                  </a:solidFill>
                  <a:latin typeface="Arial" panose="020B0604020202020204" pitchFamily="34" charset="0"/>
                  <a:ea typeface="幼圆" panose="02010509060101010101" pitchFamily="49" charset="-122"/>
                </a:rPr>
                <a:t>交换机端口编号：</a:t>
              </a:r>
            </a:p>
            <a:p>
              <a:pPr eaLnBrk="0" fontAlgn="base" hangingPunct="0">
                <a:spcBef>
                  <a:spcPct val="0"/>
                </a:spcBef>
                <a:spcAft>
                  <a:spcPct val="0"/>
                </a:spcAft>
              </a:pPr>
              <a:r>
                <a:rPr lang="en-US" altLang="zh-CN" sz="1400">
                  <a:solidFill>
                    <a:srgbClr val="000000"/>
                  </a:solidFill>
                  <a:latin typeface="Arial" panose="020B0604020202020204" pitchFamily="34" charset="0"/>
                  <a:ea typeface="黑体" panose="02010609060101010101" pitchFamily="49" charset="-122"/>
                </a:rPr>
                <a:t>Port: 0/1 ~ 0/4</a:t>
              </a:r>
            </a:p>
            <a:p>
              <a:pPr eaLnBrk="0" fontAlgn="base" hangingPunct="0">
                <a:spcBef>
                  <a:spcPct val="0"/>
                </a:spcBef>
                <a:spcAft>
                  <a:spcPct val="0"/>
                </a:spcAft>
              </a:pPr>
              <a:r>
                <a:rPr lang="en-US" altLang="zh-CN" sz="1400">
                  <a:solidFill>
                    <a:srgbClr val="000000"/>
                  </a:solidFill>
                  <a:latin typeface="Arial" panose="020B0604020202020204" pitchFamily="34" charset="0"/>
                  <a:ea typeface="黑体" panose="02010609060101010101" pitchFamily="49" charset="-122"/>
                </a:rPr>
                <a:t>Port: 1/1 ~ 1/8</a:t>
              </a:r>
            </a:p>
          </p:txBody>
        </p:sp>
        <p:pic>
          <p:nvPicPr>
            <p:cNvPr id="856297" name="Picture 233">
              <a:extLst>
                <a:ext uri="{FF2B5EF4-FFF2-40B4-BE49-F238E27FC236}">
                  <a16:creationId xmlns:a16="http://schemas.microsoft.com/office/drawing/2014/main" xmlns="" id="{EA191D9A-233C-454B-A127-1BB7E4C66FDB}"/>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 y="1973"/>
              <a:ext cx="661" cy="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56298" name="Group 234">
              <a:extLst>
                <a:ext uri="{FF2B5EF4-FFF2-40B4-BE49-F238E27FC236}">
                  <a16:creationId xmlns:a16="http://schemas.microsoft.com/office/drawing/2014/main" xmlns="" id="{2C761E3E-76F5-4EB2-8244-E8A57A7C58DC}"/>
                </a:ext>
              </a:extLst>
            </p:cNvPr>
            <p:cNvGrpSpPr>
              <a:grpSpLocks/>
            </p:cNvGrpSpPr>
            <p:nvPr/>
          </p:nvGrpSpPr>
          <p:grpSpPr bwMode="auto">
            <a:xfrm>
              <a:off x="2378" y="2178"/>
              <a:ext cx="1244" cy="424"/>
              <a:chOff x="2378" y="2178"/>
              <a:chExt cx="1244" cy="424"/>
            </a:xfrm>
          </p:grpSpPr>
          <p:sp>
            <p:nvSpPr>
              <p:cNvPr id="856299" name="Freeform 235">
                <a:extLst>
                  <a:ext uri="{FF2B5EF4-FFF2-40B4-BE49-F238E27FC236}">
                    <a16:creationId xmlns:a16="http://schemas.microsoft.com/office/drawing/2014/main" xmlns="" id="{927372C5-5D6F-49FA-A3BD-A107B82E8EB8}"/>
                  </a:ext>
                </a:extLst>
              </p:cNvPr>
              <p:cNvSpPr>
                <a:spLocks/>
              </p:cNvSpPr>
              <p:nvPr/>
            </p:nvSpPr>
            <p:spPr bwMode="auto">
              <a:xfrm>
                <a:off x="2386" y="2264"/>
                <a:ext cx="9" cy="8"/>
              </a:xfrm>
              <a:custGeom>
                <a:avLst/>
                <a:gdLst>
                  <a:gd name="T0" fmla="*/ 8 w 9"/>
                  <a:gd name="T1" fmla="*/ 0 h 6"/>
                  <a:gd name="T2" fmla="*/ 0 w 9"/>
                  <a:gd name="T3" fmla="*/ 6 h 6"/>
                  <a:gd name="T4" fmla="*/ 1 w 9"/>
                  <a:gd name="T5" fmla="*/ 6 h 6"/>
                  <a:gd name="T6" fmla="*/ 9 w 9"/>
                  <a:gd name="T7" fmla="*/ 0 h 6"/>
                  <a:gd name="T8" fmla="*/ 8 w 9"/>
                  <a:gd name="T9" fmla="*/ 0 h 6"/>
                </a:gdLst>
                <a:ahLst/>
                <a:cxnLst>
                  <a:cxn ang="0">
                    <a:pos x="T0" y="T1"/>
                  </a:cxn>
                  <a:cxn ang="0">
                    <a:pos x="T2" y="T3"/>
                  </a:cxn>
                  <a:cxn ang="0">
                    <a:pos x="T4" y="T5"/>
                  </a:cxn>
                  <a:cxn ang="0">
                    <a:pos x="T6" y="T7"/>
                  </a:cxn>
                  <a:cxn ang="0">
                    <a:pos x="T8" y="T9"/>
                  </a:cxn>
                </a:cxnLst>
                <a:rect l="0" t="0" r="r" b="b"/>
                <a:pathLst>
                  <a:path w="9" h="6">
                    <a:moveTo>
                      <a:pt x="8" y="0"/>
                    </a:moveTo>
                    <a:lnTo>
                      <a:pt x="0" y="6"/>
                    </a:lnTo>
                    <a:lnTo>
                      <a:pt x="1" y="6"/>
                    </a:lnTo>
                    <a:lnTo>
                      <a:pt x="9" y="0"/>
                    </a:lnTo>
                    <a:lnTo>
                      <a:pt x="8"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00" name="Freeform 236">
                <a:extLst>
                  <a:ext uri="{FF2B5EF4-FFF2-40B4-BE49-F238E27FC236}">
                    <a16:creationId xmlns:a16="http://schemas.microsoft.com/office/drawing/2014/main" xmlns="" id="{5283D31B-810A-42E1-B10F-45F98ACADB07}"/>
                  </a:ext>
                </a:extLst>
              </p:cNvPr>
              <p:cNvSpPr>
                <a:spLocks/>
              </p:cNvSpPr>
              <p:nvPr/>
            </p:nvSpPr>
            <p:spPr bwMode="auto">
              <a:xfrm>
                <a:off x="2386" y="2257"/>
                <a:ext cx="17" cy="15"/>
              </a:xfrm>
              <a:custGeom>
                <a:avLst/>
                <a:gdLst>
                  <a:gd name="T0" fmla="*/ 17 w 17"/>
                  <a:gd name="T1" fmla="*/ 0 h 12"/>
                  <a:gd name="T2" fmla="*/ 0 w 17"/>
                  <a:gd name="T3" fmla="*/ 12 h 12"/>
                  <a:gd name="T4" fmla="*/ 1 w 17"/>
                  <a:gd name="T5" fmla="*/ 12 h 12"/>
                  <a:gd name="T6" fmla="*/ 17 w 17"/>
                  <a:gd name="T7" fmla="*/ 0 h 12"/>
                  <a:gd name="T8" fmla="*/ 17 w 17"/>
                  <a:gd name="T9" fmla="*/ 0 h 12"/>
                </a:gdLst>
                <a:ahLst/>
                <a:cxnLst>
                  <a:cxn ang="0">
                    <a:pos x="T0" y="T1"/>
                  </a:cxn>
                  <a:cxn ang="0">
                    <a:pos x="T2" y="T3"/>
                  </a:cxn>
                  <a:cxn ang="0">
                    <a:pos x="T4" y="T5"/>
                  </a:cxn>
                  <a:cxn ang="0">
                    <a:pos x="T6" y="T7"/>
                  </a:cxn>
                  <a:cxn ang="0">
                    <a:pos x="T8" y="T9"/>
                  </a:cxn>
                </a:cxnLst>
                <a:rect l="0" t="0" r="r" b="b"/>
                <a:pathLst>
                  <a:path w="17" h="12">
                    <a:moveTo>
                      <a:pt x="17" y="0"/>
                    </a:moveTo>
                    <a:lnTo>
                      <a:pt x="0" y="12"/>
                    </a:lnTo>
                    <a:lnTo>
                      <a:pt x="1" y="12"/>
                    </a:lnTo>
                    <a:lnTo>
                      <a:pt x="17" y="0"/>
                    </a:lnTo>
                    <a:lnTo>
                      <a:pt x="17"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01" name="Freeform 237">
                <a:extLst>
                  <a:ext uri="{FF2B5EF4-FFF2-40B4-BE49-F238E27FC236}">
                    <a16:creationId xmlns:a16="http://schemas.microsoft.com/office/drawing/2014/main" xmlns="" id="{61496CA4-68B0-46F9-B660-3AF8C61114D7}"/>
                  </a:ext>
                </a:extLst>
              </p:cNvPr>
              <p:cNvSpPr>
                <a:spLocks/>
              </p:cNvSpPr>
              <p:nvPr/>
            </p:nvSpPr>
            <p:spPr bwMode="auto">
              <a:xfrm>
                <a:off x="2394" y="2251"/>
                <a:ext cx="19" cy="13"/>
              </a:xfrm>
              <a:custGeom>
                <a:avLst/>
                <a:gdLst>
                  <a:gd name="T0" fmla="*/ 16 w 18"/>
                  <a:gd name="T1" fmla="*/ 0 h 11"/>
                  <a:gd name="T2" fmla="*/ 0 w 18"/>
                  <a:gd name="T3" fmla="*/ 11 h 11"/>
                  <a:gd name="T4" fmla="*/ 1 w 18"/>
                  <a:gd name="T5" fmla="*/ 11 h 11"/>
                  <a:gd name="T6" fmla="*/ 18 w 18"/>
                  <a:gd name="T7" fmla="*/ 0 h 11"/>
                  <a:gd name="T8" fmla="*/ 16 w 18"/>
                  <a:gd name="T9" fmla="*/ 0 h 11"/>
                </a:gdLst>
                <a:ahLst/>
                <a:cxnLst>
                  <a:cxn ang="0">
                    <a:pos x="T0" y="T1"/>
                  </a:cxn>
                  <a:cxn ang="0">
                    <a:pos x="T2" y="T3"/>
                  </a:cxn>
                  <a:cxn ang="0">
                    <a:pos x="T4" y="T5"/>
                  </a:cxn>
                  <a:cxn ang="0">
                    <a:pos x="T6" y="T7"/>
                  </a:cxn>
                  <a:cxn ang="0">
                    <a:pos x="T8" y="T9"/>
                  </a:cxn>
                </a:cxnLst>
                <a:rect l="0" t="0" r="r" b="b"/>
                <a:pathLst>
                  <a:path w="18" h="11">
                    <a:moveTo>
                      <a:pt x="16" y="0"/>
                    </a:moveTo>
                    <a:lnTo>
                      <a:pt x="0" y="11"/>
                    </a:lnTo>
                    <a:lnTo>
                      <a:pt x="1" y="11"/>
                    </a:lnTo>
                    <a:lnTo>
                      <a:pt x="18" y="0"/>
                    </a:lnTo>
                    <a:lnTo>
                      <a:pt x="16"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02" name="Freeform 238">
                <a:extLst>
                  <a:ext uri="{FF2B5EF4-FFF2-40B4-BE49-F238E27FC236}">
                    <a16:creationId xmlns:a16="http://schemas.microsoft.com/office/drawing/2014/main" xmlns="" id="{C2885C2F-6167-4093-BE54-82BFD5D668C4}"/>
                  </a:ext>
                </a:extLst>
              </p:cNvPr>
              <p:cNvSpPr>
                <a:spLocks/>
              </p:cNvSpPr>
              <p:nvPr/>
            </p:nvSpPr>
            <p:spPr bwMode="auto">
              <a:xfrm>
                <a:off x="2403" y="2246"/>
                <a:ext cx="18" cy="11"/>
              </a:xfrm>
              <a:custGeom>
                <a:avLst/>
                <a:gdLst>
                  <a:gd name="T0" fmla="*/ 15 w 17"/>
                  <a:gd name="T1" fmla="*/ 0 h 9"/>
                  <a:gd name="T2" fmla="*/ 0 w 17"/>
                  <a:gd name="T3" fmla="*/ 9 h 9"/>
                  <a:gd name="T4" fmla="*/ 0 w 17"/>
                  <a:gd name="T5" fmla="*/ 9 h 9"/>
                  <a:gd name="T6" fmla="*/ 17 w 17"/>
                  <a:gd name="T7" fmla="*/ 0 h 9"/>
                  <a:gd name="T8" fmla="*/ 15 w 17"/>
                  <a:gd name="T9" fmla="*/ 0 h 9"/>
                </a:gdLst>
                <a:ahLst/>
                <a:cxnLst>
                  <a:cxn ang="0">
                    <a:pos x="T0" y="T1"/>
                  </a:cxn>
                  <a:cxn ang="0">
                    <a:pos x="T2" y="T3"/>
                  </a:cxn>
                  <a:cxn ang="0">
                    <a:pos x="T4" y="T5"/>
                  </a:cxn>
                  <a:cxn ang="0">
                    <a:pos x="T6" y="T7"/>
                  </a:cxn>
                  <a:cxn ang="0">
                    <a:pos x="T8" y="T9"/>
                  </a:cxn>
                </a:cxnLst>
                <a:rect l="0" t="0" r="r" b="b"/>
                <a:pathLst>
                  <a:path w="17" h="9">
                    <a:moveTo>
                      <a:pt x="15" y="0"/>
                    </a:moveTo>
                    <a:lnTo>
                      <a:pt x="0" y="9"/>
                    </a:lnTo>
                    <a:lnTo>
                      <a:pt x="0" y="9"/>
                    </a:lnTo>
                    <a:lnTo>
                      <a:pt x="17" y="0"/>
                    </a:lnTo>
                    <a:lnTo>
                      <a:pt x="15"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03" name="Freeform 239">
                <a:extLst>
                  <a:ext uri="{FF2B5EF4-FFF2-40B4-BE49-F238E27FC236}">
                    <a16:creationId xmlns:a16="http://schemas.microsoft.com/office/drawing/2014/main" xmlns="" id="{C9769860-DF71-4526-9273-757F8F9F80D6}"/>
                  </a:ext>
                </a:extLst>
              </p:cNvPr>
              <p:cNvSpPr>
                <a:spLocks/>
              </p:cNvSpPr>
              <p:nvPr/>
            </p:nvSpPr>
            <p:spPr bwMode="auto">
              <a:xfrm>
                <a:off x="2411" y="2239"/>
                <a:ext cx="16" cy="12"/>
              </a:xfrm>
              <a:custGeom>
                <a:avLst/>
                <a:gdLst>
                  <a:gd name="T0" fmla="*/ 15 w 16"/>
                  <a:gd name="T1" fmla="*/ 0 h 10"/>
                  <a:gd name="T2" fmla="*/ 0 w 16"/>
                  <a:gd name="T3" fmla="*/ 10 h 10"/>
                  <a:gd name="T4" fmla="*/ 2 w 16"/>
                  <a:gd name="T5" fmla="*/ 10 h 10"/>
                  <a:gd name="T6" fmla="*/ 16 w 16"/>
                  <a:gd name="T7" fmla="*/ 0 h 10"/>
                  <a:gd name="T8" fmla="*/ 15 w 16"/>
                  <a:gd name="T9" fmla="*/ 0 h 10"/>
                </a:gdLst>
                <a:ahLst/>
                <a:cxnLst>
                  <a:cxn ang="0">
                    <a:pos x="T0" y="T1"/>
                  </a:cxn>
                  <a:cxn ang="0">
                    <a:pos x="T2" y="T3"/>
                  </a:cxn>
                  <a:cxn ang="0">
                    <a:pos x="T4" y="T5"/>
                  </a:cxn>
                  <a:cxn ang="0">
                    <a:pos x="T6" y="T7"/>
                  </a:cxn>
                  <a:cxn ang="0">
                    <a:pos x="T8" y="T9"/>
                  </a:cxn>
                </a:cxnLst>
                <a:rect l="0" t="0" r="r" b="b"/>
                <a:pathLst>
                  <a:path w="16" h="10">
                    <a:moveTo>
                      <a:pt x="15" y="0"/>
                    </a:moveTo>
                    <a:lnTo>
                      <a:pt x="0" y="10"/>
                    </a:lnTo>
                    <a:lnTo>
                      <a:pt x="2" y="10"/>
                    </a:lnTo>
                    <a:lnTo>
                      <a:pt x="16" y="0"/>
                    </a:lnTo>
                    <a:lnTo>
                      <a:pt x="15"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04" name="Freeform 240">
                <a:extLst>
                  <a:ext uri="{FF2B5EF4-FFF2-40B4-BE49-F238E27FC236}">
                    <a16:creationId xmlns:a16="http://schemas.microsoft.com/office/drawing/2014/main" xmlns="" id="{B8738E73-7EFF-43D2-A9DB-F46A5F817A33}"/>
                  </a:ext>
                </a:extLst>
              </p:cNvPr>
              <p:cNvSpPr>
                <a:spLocks/>
              </p:cNvSpPr>
              <p:nvPr/>
            </p:nvSpPr>
            <p:spPr bwMode="auto">
              <a:xfrm>
                <a:off x="2419" y="2233"/>
                <a:ext cx="16" cy="13"/>
              </a:xfrm>
              <a:custGeom>
                <a:avLst/>
                <a:gdLst>
                  <a:gd name="T0" fmla="*/ 16 w 16"/>
                  <a:gd name="T1" fmla="*/ 0 h 11"/>
                  <a:gd name="T2" fmla="*/ 0 w 16"/>
                  <a:gd name="T3" fmla="*/ 11 h 11"/>
                  <a:gd name="T4" fmla="*/ 2 w 16"/>
                  <a:gd name="T5" fmla="*/ 11 h 11"/>
                  <a:gd name="T6" fmla="*/ 16 w 16"/>
                  <a:gd name="T7" fmla="*/ 0 h 11"/>
                  <a:gd name="T8" fmla="*/ 16 w 16"/>
                  <a:gd name="T9" fmla="*/ 0 h 11"/>
                </a:gdLst>
                <a:ahLst/>
                <a:cxnLst>
                  <a:cxn ang="0">
                    <a:pos x="T0" y="T1"/>
                  </a:cxn>
                  <a:cxn ang="0">
                    <a:pos x="T2" y="T3"/>
                  </a:cxn>
                  <a:cxn ang="0">
                    <a:pos x="T4" y="T5"/>
                  </a:cxn>
                  <a:cxn ang="0">
                    <a:pos x="T6" y="T7"/>
                  </a:cxn>
                  <a:cxn ang="0">
                    <a:pos x="T8" y="T9"/>
                  </a:cxn>
                </a:cxnLst>
                <a:rect l="0" t="0" r="r" b="b"/>
                <a:pathLst>
                  <a:path w="16" h="11">
                    <a:moveTo>
                      <a:pt x="16" y="0"/>
                    </a:moveTo>
                    <a:lnTo>
                      <a:pt x="0" y="11"/>
                    </a:lnTo>
                    <a:lnTo>
                      <a:pt x="2" y="11"/>
                    </a:lnTo>
                    <a:lnTo>
                      <a:pt x="16" y="0"/>
                    </a:lnTo>
                    <a:lnTo>
                      <a:pt x="16"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05" name="Freeform 241">
                <a:extLst>
                  <a:ext uri="{FF2B5EF4-FFF2-40B4-BE49-F238E27FC236}">
                    <a16:creationId xmlns:a16="http://schemas.microsoft.com/office/drawing/2014/main" xmlns="" id="{AADCE99C-121F-4C6C-A2EB-E2BA4EDA8CE3}"/>
                  </a:ext>
                </a:extLst>
              </p:cNvPr>
              <p:cNvSpPr>
                <a:spLocks/>
              </p:cNvSpPr>
              <p:nvPr/>
            </p:nvSpPr>
            <p:spPr bwMode="auto">
              <a:xfrm>
                <a:off x="2426" y="2225"/>
                <a:ext cx="19" cy="14"/>
              </a:xfrm>
              <a:custGeom>
                <a:avLst/>
                <a:gdLst>
                  <a:gd name="T0" fmla="*/ 19 w 19"/>
                  <a:gd name="T1" fmla="*/ 0 h 11"/>
                  <a:gd name="T2" fmla="*/ 0 w 19"/>
                  <a:gd name="T3" fmla="*/ 11 h 11"/>
                  <a:gd name="T4" fmla="*/ 1 w 19"/>
                  <a:gd name="T5" fmla="*/ 11 h 11"/>
                  <a:gd name="T6" fmla="*/ 19 w 19"/>
                  <a:gd name="T7" fmla="*/ 0 h 11"/>
                  <a:gd name="T8" fmla="*/ 19 w 19"/>
                  <a:gd name="T9" fmla="*/ 0 h 11"/>
                </a:gdLst>
                <a:ahLst/>
                <a:cxnLst>
                  <a:cxn ang="0">
                    <a:pos x="T0" y="T1"/>
                  </a:cxn>
                  <a:cxn ang="0">
                    <a:pos x="T2" y="T3"/>
                  </a:cxn>
                  <a:cxn ang="0">
                    <a:pos x="T4" y="T5"/>
                  </a:cxn>
                  <a:cxn ang="0">
                    <a:pos x="T6" y="T7"/>
                  </a:cxn>
                  <a:cxn ang="0">
                    <a:pos x="T8" y="T9"/>
                  </a:cxn>
                </a:cxnLst>
                <a:rect l="0" t="0" r="r" b="b"/>
                <a:pathLst>
                  <a:path w="19" h="11">
                    <a:moveTo>
                      <a:pt x="19" y="0"/>
                    </a:moveTo>
                    <a:lnTo>
                      <a:pt x="0" y="11"/>
                    </a:lnTo>
                    <a:lnTo>
                      <a:pt x="1" y="11"/>
                    </a:lnTo>
                    <a:lnTo>
                      <a:pt x="19" y="0"/>
                    </a:lnTo>
                    <a:lnTo>
                      <a:pt x="19"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06" name="Freeform 242">
                <a:extLst>
                  <a:ext uri="{FF2B5EF4-FFF2-40B4-BE49-F238E27FC236}">
                    <a16:creationId xmlns:a16="http://schemas.microsoft.com/office/drawing/2014/main" xmlns="" id="{61A4F9B9-1861-4C8F-9B19-E2AB8C851478}"/>
                  </a:ext>
                </a:extLst>
              </p:cNvPr>
              <p:cNvSpPr>
                <a:spLocks/>
              </p:cNvSpPr>
              <p:nvPr/>
            </p:nvSpPr>
            <p:spPr bwMode="auto">
              <a:xfrm>
                <a:off x="2435" y="2221"/>
                <a:ext cx="16" cy="12"/>
              </a:xfrm>
              <a:custGeom>
                <a:avLst/>
                <a:gdLst>
                  <a:gd name="T0" fmla="*/ 16 w 16"/>
                  <a:gd name="T1" fmla="*/ 0 h 10"/>
                  <a:gd name="T2" fmla="*/ 0 w 16"/>
                  <a:gd name="T3" fmla="*/ 10 h 10"/>
                  <a:gd name="T4" fmla="*/ 0 w 16"/>
                  <a:gd name="T5" fmla="*/ 10 h 10"/>
                  <a:gd name="T6" fmla="*/ 16 w 16"/>
                  <a:gd name="T7" fmla="*/ 0 h 10"/>
                  <a:gd name="T8" fmla="*/ 16 w 16"/>
                  <a:gd name="T9" fmla="*/ 0 h 10"/>
                </a:gdLst>
                <a:ahLst/>
                <a:cxnLst>
                  <a:cxn ang="0">
                    <a:pos x="T0" y="T1"/>
                  </a:cxn>
                  <a:cxn ang="0">
                    <a:pos x="T2" y="T3"/>
                  </a:cxn>
                  <a:cxn ang="0">
                    <a:pos x="T4" y="T5"/>
                  </a:cxn>
                  <a:cxn ang="0">
                    <a:pos x="T6" y="T7"/>
                  </a:cxn>
                  <a:cxn ang="0">
                    <a:pos x="T8" y="T9"/>
                  </a:cxn>
                </a:cxnLst>
                <a:rect l="0" t="0" r="r" b="b"/>
                <a:pathLst>
                  <a:path w="16" h="10">
                    <a:moveTo>
                      <a:pt x="16" y="0"/>
                    </a:moveTo>
                    <a:lnTo>
                      <a:pt x="0" y="10"/>
                    </a:lnTo>
                    <a:lnTo>
                      <a:pt x="0" y="10"/>
                    </a:lnTo>
                    <a:lnTo>
                      <a:pt x="16" y="0"/>
                    </a:lnTo>
                    <a:lnTo>
                      <a:pt x="16"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07" name="Freeform 243">
                <a:extLst>
                  <a:ext uri="{FF2B5EF4-FFF2-40B4-BE49-F238E27FC236}">
                    <a16:creationId xmlns:a16="http://schemas.microsoft.com/office/drawing/2014/main" xmlns="" id="{3C334893-7AC9-467A-96C8-E63CF10E772B}"/>
                  </a:ext>
                </a:extLst>
              </p:cNvPr>
              <p:cNvSpPr>
                <a:spLocks/>
              </p:cNvSpPr>
              <p:nvPr/>
            </p:nvSpPr>
            <p:spPr bwMode="auto">
              <a:xfrm>
                <a:off x="2445" y="2212"/>
                <a:ext cx="14" cy="13"/>
              </a:xfrm>
              <a:custGeom>
                <a:avLst/>
                <a:gdLst>
                  <a:gd name="T0" fmla="*/ 14 w 14"/>
                  <a:gd name="T1" fmla="*/ 0 h 11"/>
                  <a:gd name="T2" fmla="*/ 0 w 14"/>
                  <a:gd name="T3" fmla="*/ 11 h 11"/>
                  <a:gd name="T4" fmla="*/ 0 w 14"/>
                  <a:gd name="T5" fmla="*/ 11 h 11"/>
                  <a:gd name="T6" fmla="*/ 14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lnTo>
                      <a:pt x="0" y="11"/>
                    </a:lnTo>
                    <a:lnTo>
                      <a:pt x="0" y="11"/>
                    </a:lnTo>
                    <a:lnTo>
                      <a:pt x="14" y="0"/>
                    </a:lnTo>
                    <a:lnTo>
                      <a:pt x="14"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08" name="Freeform 244">
                <a:extLst>
                  <a:ext uri="{FF2B5EF4-FFF2-40B4-BE49-F238E27FC236}">
                    <a16:creationId xmlns:a16="http://schemas.microsoft.com/office/drawing/2014/main" xmlns="" id="{A1BC2E24-2215-4D6A-9F5B-730C71B2D5A0}"/>
                  </a:ext>
                </a:extLst>
              </p:cNvPr>
              <p:cNvSpPr>
                <a:spLocks/>
              </p:cNvSpPr>
              <p:nvPr/>
            </p:nvSpPr>
            <p:spPr bwMode="auto">
              <a:xfrm>
                <a:off x="2451" y="2208"/>
                <a:ext cx="15" cy="13"/>
              </a:xfrm>
              <a:custGeom>
                <a:avLst/>
                <a:gdLst>
                  <a:gd name="T0" fmla="*/ 15 w 15"/>
                  <a:gd name="T1" fmla="*/ 0 h 10"/>
                  <a:gd name="T2" fmla="*/ 0 w 15"/>
                  <a:gd name="T3" fmla="*/ 10 h 10"/>
                  <a:gd name="T4" fmla="*/ 0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lnTo>
                      <a:pt x="0" y="10"/>
                    </a:lnTo>
                    <a:lnTo>
                      <a:pt x="0" y="10"/>
                    </a:lnTo>
                    <a:lnTo>
                      <a:pt x="15" y="0"/>
                    </a:lnTo>
                    <a:lnTo>
                      <a:pt x="1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09" name="Freeform 245">
                <a:extLst>
                  <a:ext uri="{FF2B5EF4-FFF2-40B4-BE49-F238E27FC236}">
                    <a16:creationId xmlns:a16="http://schemas.microsoft.com/office/drawing/2014/main" xmlns="" id="{C7D8A492-2B4F-45EE-BE30-E5F431033C25}"/>
                  </a:ext>
                </a:extLst>
              </p:cNvPr>
              <p:cNvSpPr>
                <a:spLocks/>
              </p:cNvSpPr>
              <p:nvPr/>
            </p:nvSpPr>
            <p:spPr bwMode="auto">
              <a:xfrm>
                <a:off x="2459" y="2201"/>
                <a:ext cx="18" cy="11"/>
              </a:xfrm>
              <a:custGeom>
                <a:avLst/>
                <a:gdLst>
                  <a:gd name="T0" fmla="*/ 17 w 17"/>
                  <a:gd name="T1" fmla="*/ 0 h 9"/>
                  <a:gd name="T2" fmla="*/ 0 w 17"/>
                  <a:gd name="T3" fmla="*/ 9 h 9"/>
                  <a:gd name="T4" fmla="*/ 0 w 17"/>
                  <a:gd name="T5" fmla="*/ 9 h 9"/>
                  <a:gd name="T6" fmla="*/ 17 w 17"/>
                  <a:gd name="T7" fmla="*/ 0 h 9"/>
                  <a:gd name="T8" fmla="*/ 17 w 17"/>
                  <a:gd name="T9" fmla="*/ 0 h 9"/>
                </a:gdLst>
                <a:ahLst/>
                <a:cxnLst>
                  <a:cxn ang="0">
                    <a:pos x="T0" y="T1"/>
                  </a:cxn>
                  <a:cxn ang="0">
                    <a:pos x="T2" y="T3"/>
                  </a:cxn>
                  <a:cxn ang="0">
                    <a:pos x="T4" y="T5"/>
                  </a:cxn>
                  <a:cxn ang="0">
                    <a:pos x="T6" y="T7"/>
                  </a:cxn>
                  <a:cxn ang="0">
                    <a:pos x="T8" y="T9"/>
                  </a:cxn>
                </a:cxnLst>
                <a:rect l="0" t="0" r="r" b="b"/>
                <a:pathLst>
                  <a:path w="17" h="9">
                    <a:moveTo>
                      <a:pt x="17" y="0"/>
                    </a:moveTo>
                    <a:lnTo>
                      <a:pt x="0" y="9"/>
                    </a:lnTo>
                    <a:lnTo>
                      <a:pt x="0" y="9"/>
                    </a:lnTo>
                    <a:lnTo>
                      <a:pt x="17" y="0"/>
                    </a:lnTo>
                    <a:lnTo>
                      <a:pt x="1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10" name="Freeform 246">
                <a:extLst>
                  <a:ext uri="{FF2B5EF4-FFF2-40B4-BE49-F238E27FC236}">
                    <a16:creationId xmlns:a16="http://schemas.microsoft.com/office/drawing/2014/main" xmlns="" id="{B934B356-3128-4410-84DA-DF7A6936EE44}"/>
                  </a:ext>
                </a:extLst>
              </p:cNvPr>
              <p:cNvSpPr>
                <a:spLocks/>
              </p:cNvSpPr>
              <p:nvPr/>
            </p:nvSpPr>
            <p:spPr bwMode="auto">
              <a:xfrm>
                <a:off x="2466" y="2194"/>
                <a:ext cx="20" cy="14"/>
              </a:xfrm>
              <a:custGeom>
                <a:avLst/>
                <a:gdLst>
                  <a:gd name="T0" fmla="*/ 19 w 19"/>
                  <a:gd name="T1" fmla="*/ 0 h 12"/>
                  <a:gd name="T2" fmla="*/ 0 w 19"/>
                  <a:gd name="T3" fmla="*/ 12 h 12"/>
                  <a:gd name="T4" fmla="*/ 0 w 19"/>
                  <a:gd name="T5" fmla="*/ 12 h 12"/>
                  <a:gd name="T6" fmla="*/ 18 w 19"/>
                  <a:gd name="T7" fmla="*/ 0 h 12"/>
                  <a:gd name="T8" fmla="*/ 19 w 19"/>
                  <a:gd name="T9" fmla="*/ 0 h 12"/>
                </a:gdLst>
                <a:ahLst/>
                <a:cxnLst>
                  <a:cxn ang="0">
                    <a:pos x="T0" y="T1"/>
                  </a:cxn>
                  <a:cxn ang="0">
                    <a:pos x="T2" y="T3"/>
                  </a:cxn>
                  <a:cxn ang="0">
                    <a:pos x="T4" y="T5"/>
                  </a:cxn>
                  <a:cxn ang="0">
                    <a:pos x="T6" y="T7"/>
                  </a:cxn>
                  <a:cxn ang="0">
                    <a:pos x="T8" y="T9"/>
                  </a:cxn>
                </a:cxnLst>
                <a:rect l="0" t="0" r="r" b="b"/>
                <a:pathLst>
                  <a:path w="19" h="12">
                    <a:moveTo>
                      <a:pt x="19" y="0"/>
                    </a:moveTo>
                    <a:lnTo>
                      <a:pt x="0" y="12"/>
                    </a:lnTo>
                    <a:lnTo>
                      <a:pt x="0" y="12"/>
                    </a:lnTo>
                    <a:lnTo>
                      <a:pt x="18" y="0"/>
                    </a:lnTo>
                    <a:lnTo>
                      <a:pt x="19"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11" name="Freeform 247">
                <a:extLst>
                  <a:ext uri="{FF2B5EF4-FFF2-40B4-BE49-F238E27FC236}">
                    <a16:creationId xmlns:a16="http://schemas.microsoft.com/office/drawing/2014/main" xmlns="" id="{5B2A3D5E-33E1-4DD5-A268-72DD16BA29AD}"/>
                  </a:ext>
                </a:extLst>
              </p:cNvPr>
              <p:cNvSpPr>
                <a:spLocks/>
              </p:cNvSpPr>
              <p:nvPr/>
            </p:nvSpPr>
            <p:spPr bwMode="auto">
              <a:xfrm>
                <a:off x="2477" y="2189"/>
                <a:ext cx="16" cy="12"/>
              </a:xfrm>
              <a:custGeom>
                <a:avLst/>
                <a:gdLst>
                  <a:gd name="T0" fmla="*/ 16 w 16"/>
                  <a:gd name="T1" fmla="*/ 0 h 10"/>
                  <a:gd name="T2" fmla="*/ 0 w 16"/>
                  <a:gd name="T3" fmla="*/ 10 h 10"/>
                  <a:gd name="T4" fmla="*/ 0 w 16"/>
                  <a:gd name="T5" fmla="*/ 10 h 10"/>
                  <a:gd name="T6" fmla="*/ 14 w 16"/>
                  <a:gd name="T7" fmla="*/ 0 h 10"/>
                  <a:gd name="T8" fmla="*/ 16 w 16"/>
                  <a:gd name="T9" fmla="*/ 0 h 10"/>
                </a:gdLst>
                <a:ahLst/>
                <a:cxnLst>
                  <a:cxn ang="0">
                    <a:pos x="T0" y="T1"/>
                  </a:cxn>
                  <a:cxn ang="0">
                    <a:pos x="T2" y="T3"/>
                  </a:cxn>
                  <a:cxn ang="0">
                    <a:pos x="T4" y="T5"/>
                  </a:cxn>
                  <a:cxn ang="0">
                    <a:pos x="T6" y="T7"/>
                  </a:cxn>
                  <a:cxn ang="0">
                    <a:pos x="T8" y="T9"/>
                  </a:cxn>
                </a:cxnLst>
                <a:rect l="0" t="0" r="r" b="b"/>
                <a:pathLst>
                  <a:path w="16" h="10">
                    <a:moveTo>
                      <a:pt x="16" y="0"/>
                    </a:moveTo>
                    <a:lnTo>
                      <a:pt x="0" y="10"/>
                    </a:lnTo>
                    <a:lnTo>
                      <a:pt x="0" y="10"/>
                    </a:lnTo>
                    <a:lnTo>
                      <a:pt x="14" y="0"/>
                    </a:lnTo>
                    <a:lnTo>
                      <a:pt x="16"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12" name="Freeform 248">
                <a:extLst>
                  <a:ext uri="{FF2B5EF4-FFF2-40B4-BE49-F238E27FC236}">
                    <a16:creationId xmlns:a16="http://schemas.microsoft.com/office/drawing/2014/main" xmlns="" id="{ADE34E70-9E7A-4F82-83E1-12BB3518E104}"/>
                  </a:ext>
                </a:extLst>
              </p:cNvPr>
              <p:cNvSpPr>
                <a:spLocks/>
              </p:cNvSpPr>
              <p:nvPr/>
            </p:nvSpPr>
            <p:spPr bwMode="auto">
              <a:xfrm>
                <a:off x="2485" y="2182"/>
                <a:ext cx="16" cy="12"/>
              </a:xfrm>
              <a:custGeom>
                <a:avLst/>
                <a:gdLst>
                  <a:gd name="T0" fmla="*/ 16 w 16"/>
                  <a:gd name="T1" fmla="*/ 0 h 10"/>
                  <a:gd name="T2" fmla="*/ 1 w 16"/>
                  <a:gd name="T3" fmla="*/ 10 h 10"/>
                  <a:gd name="T4" fmla="*/ 0 w 16"/>
                  <a:gd name="T5" fmla="*/ 10 h 10"/>
                  <a:gd name="T6" fmla="*/ 16 w 16"/>
                  <a:gd name="T7" fmla="*/ 0 h 10"/>
                  <a:gd name="T8" fmla="*/ 16 w 16"/>
                  <a:gd name="T9" fmla="*/ 0 h 10"/>
                </a:gdLst>
                <a:ahLst/>
                <a:cxnLst>
                  <a:cxn ang="0">
                    <a:pos x="T0" y="T1"/>
                  </a:cxn>
                  <a:cxn ang="0">
                    <a:pos x="T2" y="T3"/>
                  </a:cxn>
                  <a:cxn ang="0">
                    <a:pos x="T4" y="T5"/>
                  </a:cxn>
                  <a:cxn ang="0">
                    <a:pos x="T6" y="T7"/>
                  </a:cxn>
                  <a:cxn ang="0">
                    <a:pos x="T8" y="T9"/>
                  </a:cxn>
                </a:cxnLst>
                <a:rect l="0" t="0" r="r" b="b"/>
                <a:pathLst>
                  <a:path w="16" h="10">
                    <a:moveTo>
                      <a:pt x="16" y="0"/>
                    </a:moveTo>
                    <a:lnTo>
                      <a:pt x="1" y="10"/>
                    </a:lnTo>
                    <a:lnTo>
                      <a:pt x="0" y="10"/>
                    </a:lnTo>
                    <a:lnTo>
                      <a:pt x="16" y="0"/>
                    </a:lnTo>
                    <a:lnTo>
                      <a:pt x="16"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13" name="Freeform 249">
                <a:extLst>
                  <a:ext uri="{FF2B5EF4-FFF2-40B4-BE49-F238E27FC236}">
                    <a16:creationId xmlns:a16="http://schemas.microsoft.com/office/drawing/2014/main" xmlns="" id="{2E74135A-C5D2-4ADA-BF62-0AD4A150C93F}"/>
                  </a:ext>
                </a:extLst>
              </p:cNvPr>
              <p:cNvSpPr>
                <a:spLocks/>
              </p:cNvSpPr>
              <p:nvPr/>
            </p:nvSpPr>
            <p:spPr bwMode="auto">
              <a:xfrm>
                <a:off x="2491" y="2178"/>
                <a:ext cx="15" cy="11"/>
              </a:xfrm>
              <a:custGeom>
                <a:avLst/>
                <a:gdLst>
                  <a:gd name="T0" fmla="*/ 2 w 15"/>
                  <a:gd name="T1" fmla="*/ 9 h 9"/>
                  <a:gd name="T2" fmla="*/ 12 w 15"/>
                  <a:gd name="T3" fmla="*/ 1 h 9"/>
                  <a:gd name="T4" fmla="*/ 15 w 15"/>
                  <a:gd name="T5" fmla="*/ 0 h 9"/>
                  <a:gd name="T6" fmla="*/ 0 w 15"/>
                  <a:gd name="T7" fmla="*/ 9 h 9"/>
                  <a:gd name="T8" fmla="*/ 2 w 15"/>
                  <a:gd name="T9" fmla="*/ 9 h 9"/>
                </a:gdLst>
                <a:ahLst/>
                <a:cxnLst>
                  <a:cxn ang="0">
                    <a:pos x="T0" y="T1"/>
                  </a:cxn>
                  <a:cxn ang="0">
                    <a:pos x="T2" y="T3"/>
                  </a:cxn>
                  <a:cxn ang="0">
                    <a:pos x="T4" y="T5"/>
                  </a:cxn>
                  <a:cxn ang="0">
                    <a:pos x="T6" y="T7"/>
                  </a:cxn>
                  <a:cxn ang="0">
                    <a:pos x="T8" y="T9"/>
                  </a:cxn>
                </a:cxnLst>
                <a:rect l="0" t="0" r="r" b="b"/>
                <a:pathLst>
                  <a:path w="15" h="9">
                    <a:moveTo>
                      <a:pt x="2" y="9"/>
                    </a:moveTo>
                    <a:lnTo>
                      <a:pt x="12" y="1"/>
                    </a:lnTo>
                    <a:lnTo>
                      <a:pt x="15" y="0"/>
                    </a:lnTo>
                    <a:lnTo>
                      <a:pt x="0" y="9"/>
                    </a:lnTo>
                    <a:lnTo>
                      <a:pt x="2" y="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14" name="Freeform 250">
                <a:extLst>
                  <a:ext uri="{FF2B5EF4-FFF2-40B4-BE49-F238E27FC236}">
                    <a16:creationId xmlns:a16="http://schemas.microsoft.com/office/drawing/2014/main" xmlns="" id="{38F495D7-5DD9-4CAC-912E-84BE75B65D6E}"/>
                  </a:ext>
                </a:extLst>
              </p:cNvPr>
              <p:cNvSpPr>
                <a:spLocks/>
              </p:cNvSpPr>
              <p:nvPr/>
            </p:nvSpPr>
            <p:spPr bwMode="auto">
              <a:xfrm>
                <a:off x="2501" y="2178"/>
                <a:ext cx="5" cy="4"/>
              </a:xfrm>
              <a:custGeom>
                <a:avLst/>
                <a:gdLst>
                  <a:gd name="T0" fmla="*/ 0 w 5"/>
                  <a:gd name="T1" fmla="*/ 3 h 3"/>
                  <a:gd name="T2" fmla="*/ 2 w 5"/>
                  <a:gd name="T3" fmla="*/ 1 h 3"/>
                  <a:gd name="T4" fmla="*/ 5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lnTo>
                      <a:pt x="2" y="1"/>
                    </a:lnTo>
                    <a:lnTo>
                      <a:pt x="5" y="0"/>
                    </a:lnTo>
                    <a:lnTo>
                      <a:pt x="0" y="3"/>
                    </a:lnTo>
                    <a:lnTo>
                      <a:pt x="0" y="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15" name="Freeform 251">
                <a:extLst>
                  <a:ext uri="{FF2B5EF4-FFF2-40B4-BE49-F238E27FC236}">
                    <a16:creationId xmlns:a16="http://schemas.microsoft.com/office/drawing/2014/main" xmlns="" id="{FB308688-85F1-425A-B4A1-172CAE335BE5}"/>
                  </a:ext>
                </a:extLst>
              </p:cNvPr>
              <p:cNvSpPr>
                <a:spLocks/>
              </p:cNvSpPr>
              <p:nvPr/>
            </p:nvSpPr>
            <p:spPr bwMode="auto">
              <a:xfrm>
                <a:off x="2387" y="2264"/>
                <a:ext cx="1114" cy="8"/>
              </a:xfrm>
              <a:custGeom>
                <a:avLst/>
                <a:gdLst>
                  <a:gd name="T0" fmla="*/ 7 w 1095"/>
                  <a:gd name="T1" fmla="*/ 0 h 6"/>
                  <a:gd name="T2" fmla="*/ 0 w 1095"/>
                  <a:gd name="T3" fmla="*/ 6 h 6"/>
                  <a:gd name="T4" fmla="*/ 1088 w 1095"/>
                  <a:gd name="T5" fmla="*/ 6 h 6"/>
                  <a:gd name="T6" fmla="*/ 1095 w 1095"/>
                  <a:gd name="T7" fmla="*/ 0 h 6"/>
                  <a:gd name="T8" fmla="*/ 7 w 1095"/>
                  <a:gd name="T9" fmla="*/ 0 h 6"/>
                </a:gdLst>
                <a:ahLst/>
                <a:cxnLst>
                  <a:cxn ang="0">
                    <a:pos x="T0" y="T1"/>
                  </a:cxn>
                  <a:cxn ang="0">
                    <a:pos x="T2" y="T3"/>
                  </a:cxn>
                  <a:cxn ang="0">
                    <a:pos x="T4" y="T5"/>
                  </a:cxn>
                  <a:cxn ang="0">
                    <a:pos x="T6" y="T7"/>
                  </a:cxn>
                  <a:cxn ang="0">
                    <a:pos x="T8" y="T9"/>
                  </a:cxn>
                </a:cxnLst>
                <a:rect l="0" t="0" r="r" b="b"/>
                <a:pathLst>
                  <a:path w="1095" h="6">
                    <a:moveTo>
                      <a:pt x="7" y="0"/>
                    </a:moveTo>
                    <a:lnTo>
                      <a:pt x="0" y="6"/>
                    </a:lnTo>
                    <a:lnTo>
                      <a:pt x="1088" y="6"/>
                    </a:lnTo>
                    <a:lnTo>
                      <a:pt x="1095" y="0"/>
                    </a:lnTo>
                    <a:lnTo>
                      <a:pt x="7"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16" name="Freeform 252">
                <a:extLst>
                  <a:ext uri="{FF2B5EF4-FFF2-40B4-BE49-F238E27FC236}">
                    <a16:creationId xmlns:a16="http://schemas.microsoft.com/office/drawing/2014/main" xmlns="" id="{F5729F07-0284-46EE-A80B-3E3DBE218443}"/>
                  </a:ext>
                </a:extLst>
              </p:cNvPr>
              <p:cNvSpPr>
                <a:spLocks/>
              </p:cNvSpPr>
              <p:nvPr/>
            </p:nvSpPr>
            <p:spPr bwMode="auto">
              <a:xfrm>
                <a:off x="2387" y="2258"/>
                <a:ext cx="1120" cy="14"/>
              </a:xfrm>
              <a:custGeom>
                <a:avLst/>
                <a:gdLst>
                  <a:gd name="T0" fmla="*/ 15 w 1101"/>
                  <a:gd name="T1" fmla="*/ 0 h 11"/>
                  <a:gd name="T2" fmla="*/ 0 w 1101"/>
                  <a:gd name="T3" fmla="*/ 11 h 11"/>
                  <a:gd name="T4" fmla="*/ 1088 w 1101"/>
                  <a:gd name="T5" fmla="*/ 11 h 11"/>
                  <a:gd name="T6" fmla="*/ 1101 w 1101"/>
                  <a:gd name="T7" fmla="*/ 0 h 11"/>
                  <a:gd name="T8" fmla="*/ 15 w 1101"/>
                  <a:gd name="T9" fmla="*/ 0 h 11"/>
                </a:gdLst>
                <a:ahLst/>
                <a:cxnLst>
                  <a:cxn ang="0">
                    <a:pos x="T0" y="T1"/>
                  </a:cxn>
                  <a:cxn ang="0">
                    <a:pos x="T2" y="T3"/>
                  </a:cxn>
                  <a:cxn ang="0">
                    <a:pos x="T4" y="T5"/>
                  </a:cxn>
                  <a:cxn ang="0">
                    <a:pos x="T6" y="T7"/>
                  </a:cxn>
                  <a:cxn ang="0">
                    <a:pos x="T8" y="T9"/>
                  </a:cxn>
                </a:cxnLst>
                <a:rect l="0" t="0" r="r" b="b"/>
                <a:pathLst>
                  <a:path w="1101" h="11">
                    <a:moveTo>
                      <a:pt x="15" y="0"/>
                    </a:moveTo>
                    <a:lnTo>
                      <a:pt x="0" y="11"/>
                    </a:lnTo>
                    <a:lnTo>
                      <a:pt x="1088" y="11"/>
                    </a:lnTo>
                    <a:lnTo>
                      <a:pt x="1101" y="0"/>
                    </a:lnTo>
                    <a:lnTo>
                      <a:pt x="15"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17" name="Freeform 253">
                <a:extLst>
                  <a:ext uri="{FF2B5EF4-FFF2-40B4-BE49-F238E27FC236}">
                    <a16:creationId xmlns:a16="http://schemas.microsoft.com/office/drawing/2014/main" xmlns="" id="{878A5D34-F8DB-4739-8EF4-11AEB500250F}"/>
                  </a:ext>
                </a:extLst>
              </p:cNvPr>
              <p:cNvSpPr>
                <a:spLocks/>
              </p:cNvSpPr>
              <p:nvPr/>
            </p:nvSpPr>
            <p:spPr bwMode="auto">
              <a:xfrm>
                <a:off x="2394" y="2253"/>
                <a:ext cx="1120" cy="11"/>
              </a:xfrm>
              <a:custGeom>
                <a:avLst/>
                <a:gdLst>
                  <a:gd name="T0" fmla="*/ 14 w 1101"/>
                  <a:gd name="T1" fmla="*/ 0 h 9"/>
                  <a:gd name="T2" fmla="*/ 0 w 1101"/>
                  <a:gd name="T3" fmla="*/ 9 h 9"/>
                  <a:gd name="T4" fmla="*/ 1088 w 1101"/>
                  <a:gd name="T5" fmla="*/ 9 h 9"/>
                  <a:gd name="T6" fmla="*/ 1101 w 1101"/>
                  <a:gd name="T7" fmla="*/ 0 h 9"/>
                  <a:gd name="T8" fmla="*/ 14 w 1101"/>
                  <a:gd name="T9" fmla="*/ 0 h 9"/>
                </a:gdLst>
                <a:ahLst/>
                <a:cxnLst>
                  <a:cxn ang="0">
                    <a:pos x="T0" y="T1"/>
                  </a:cxn>
                  <a:cxn ang="0">
                    <a:pos x="T2" y="T3"/>
                  </a:cxn>
                  <a:cxn ang="0">
                    <a:pos x="T4" y="T5"/>
                  </a:cxn>
                  <a:cxn ang="0">
                    <a:pos x="T6" y="T7"/>
                  </a:cxn>
                  <a:cxn ang="0">
                    <a:pos x="T8" y="T9"/>
                  </a:cxn>
                </a:cxnLst>
                <a:rect l="0" t="0" r="r" b="b"/>
                <a:pathLst>
                  <a:path w="1101" h="9">
                    <a:moveTo>
                      <a:pt x="14" y="0"/>
                    </a:moveTo>
                    <a:lnTo>
                      <a:pt x="0" y="9"/>
                    </a:lnTo>
                    <a:lnTo>
                      <a:pt x="1088" y="9"/>
                    </a:lnTo>
                    <a:lnTo>
                      <a:pt x="1101" y="0"/>
                    </a:lnTo>
                    <a:lnTo>
                      <a:pt x="14"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18" name="Freeform 254">
                <a:extLst>
                  <a:ext uri="{FF2B5EF4-FFF2-40B4-BE49-F238E27FC236}">
                    <a16:creationId xmlns:a16="http://schemas.microsoft.com/office/drawing/2014/main" xmlns="" id="{75272767-7E5F-4057-A281-CEEFCA7DD637}"/>
                  </a:ext>
                </a:extLst>
              </p:cNvPr>
              <p:cNvSpPr>
                <a:spLocks/>
              </p:cNvSpPr>
              <p:nvPr/>
            </p:nvSpPr>
            <p:spPr bwMode="auto">
              <a:xfrm>
                <a:off x="2402" y="2247"/>
                <a:ext cx="1120" cy="11"/>
              </a:xfrm>
              <a:custGeom>
                <a:avLst/>
                <a:gdLst>
                  <a:gd name="T0" fmla="*/ 14 w 1101"/>
                  <a:gd name="T1" fmla="*/ 0 h 9"/>
                  <a:gd name="T2" fmla="*/ 0 w 1101"/>
                  <a:gd name="T3" fmla="*/ 9 h 9"/>
                  <a:gd name="T4" fmla="*/ 1086 w 1101"/>
                  <a:gd name="T5" fmla="*/ 9 h 9"/>
                  <a:gd name="T6" fmla="*/ 1101 w 1101"/>
                  <a:gd name="T7" fmla="*/ 0 h 9"/>
                  <a:gd name="T8" fmla="*/ 14 w 1101"/>
                  <a:gd name="T9" fmla="*/ 0 h 9"/>
                </a:gdLst>
                <a:ahLst/>
                <a:cxnLst>
                  <a:cxn ang="0">
                    <a:pos x="T0" y="T1"/>
                  </a:cxn>
                  <a:cxn ang="0">
                    <a:pos x="T2" y="T3"/>
                  </a:cxn>
                  <a:cxn ang="0">
                    <a:pos x="T4" y="T5"/>
                  </a:cxn>
                  <a:cxn ang="0">
                    <a:pos x="T6" y="T7"/>
                  </a:cxn>
                  <a:cxn ang="0">
                    <a:pos x="T8" y="T9"/>
                  </a:cxn>
                </a:cxnLst>
                <a:rect l="0" t="0" r="r" b="b"/>
                <a:pathLst>
                  <a:path w="1101" h="9">
                    <a:moveTo>
                      <a:pt x="14" y="0"/>
                    </a:moveTo>
                    <a:lnTo>
                      <a:pt x="0" y="9"/>
                    </a:lnTo>
                    <a:lnTo>
                      <a:pt x="1086" y="9"/>
                    </a:lnTo>
                    <a:lnTo>
                      <a:pt x="1101" y="0"/>
                    </a:lnTo>
                    <a:lnTo>
                      <a:pt x="14"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19" name="Freeform 255">
                <a:extLst>
                  <a:ext uri="{FF2B5EF4-FFF2-40B4-BE49-F238E27FC236}">
                    <a16:creationId xmlns:a16="http://schemas.microsoft.com/office/drawing/2014/main" xmlns="" id="{CF16B507-891F-4145-97B6-21B29347906A}"/>
                  </a:ext>
                </a:extLst>
              </p:cNvPr>
              <p:cNvSpPr>
                <a:spLocks/>
              </p:cNvSpPr>
              <p:nvPr/>
            </p:nvSpPr>
            <p:spPr bwMode="auto">
              <a:xfrm>
                <a:off x="2409" y="2242"/>
                <a:ext cx="1120" cy="11"/>
              </a:xfrm>
              <a:custGeom>
                <a:avLst/>
                <a:gdLst>
                  <a:gd name="T0" fmla="*/ 14 w 1102"/>
                  <a:gd name="T1" fmla="*/ 0 h 9"/>
                  <a:gd name="T2" fmla="*/ 0 w 1102"/>
                  <a:gd name="T3" fmla="*/ 9 h 9"/>
                  <a:gd name="T4" fmla="*/ 1087 w 1102"/>
                  <a:gd name="T5" fmla="*/ 9 h 9"/>
                  <a:gd name="T6" fmla="*/ 1102 w 1102"/>
                  <a:gd name="T7" fmla="*/ 0 h 9"/>
                  <a:gd name="T8" fmla="*/ 14 w 1102"/>
                  <a:gd name="T9" fmla="*/ 0 h 9"/>
                </a:gdLst>
                <a:ahLst/>
                <a:cxnLst>
                  <a:cxn ang="0">
                    <a:pos x="T0" y="T1"/>
                  </a:cxn>
                  <a:cxn ang="0">
                    <a:pos x="T2" y="T3"/>
                  </a:cxn>
                  <a:cxn ang="0">
                    <a:pos x="T4" y="T5"/>
                  </a:cxn>
                  <a:cxn ang="0">
                    <a:pos x="T6" y="T7"/>
                  </a:cxn>
                  <a:cxn ang="0">
                    <a:pos x="T8" y="T9"/>
                  </a:cxn>
                </a:cxnLst>
                <a:rect l="0" t="0" r="r" b="b"/>
                <a:pathLst>
                  <a:path w="1102" h="9">
                    <a:moveTo>
                      <a:pt x="14" y="0"/>
                    </a:moveTo>
                    <a:lnTo>
                      <a:pt x="0" y="9"/>
                    </a:lnTo>
                    <a:lnTo>
                      <a:pt x="1087" y="9"/>
                    </a:lnTo>
                    <a:lnTo>
                      <a:pt x="1102" y="0"/>
                    </a:lnTo>
                    <a:lnTo>
                      <a:pt x="1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20" name="Freeform 256">
                <a:extLst>
                  <a:ext uri="{FF2B5EF4-FFF2-40B4-BE49-F238E27FC236}">
                    <a16:creationId xmlns:a16="http://schemas.microsoft.com/office/drawing/2014/main" xmlns="" id="{81B263CE-4242-45B1-9395-A509265245E5}"/>
                  </a:ext>
                </a:extLst>
              </p:cNvPr>
              <p:cNvSpPr>
                <a:spLocks/>
              </p:cNvSpPr>
              <p:nvPr/>
            </p:nvSpPr>
            <p:spPr bwMode="auto">
              <a:xfrm>
                <a:off x="2417" y="2236"/>
                <a:ext cx="1118" cy="11"/>
              </a:xfrm>
              <a:custGeom>
                <a:avLst/>
                <a:gdLst>
                  <a:gd name="T0" fmla="*/ 13 w 1099"/>
                  <a:gd name="T1" fmla="*/ 0 h 9"/>
                  <a:gd name="T2" fmla="*/ 0 w 1099"/>
                  <a:gd name="T3" fmla="*/ 9 h 9"/>
                  <a:gd name="T4" fmla="*/ 1087 w 1099"/>
                  <a:gd name="T5" fmla="*/ 9 h 9"/>
                  <a:gd name="T6" fmla="*/ 1099 w 1099"/>
                  <a:gd name="T7" fmla="*/ 0 h 9"/>
                  <a:gd name="T8" fmla="*/ 13 w 1099"/>
                  <a:gd name="T9" fmla="*/ 0 h 9"/>
                </a:gdLst>
                <a:ahLst/>
                <a:cxnLst>
                  <a:cxn ang="0">
                    <a:pos x="T0" y="T1"/>
                  </a:cxn>
                  <a:cxn ang="0">
                    <a:pos x="T2" y="T3"/>
                  </a:cxn>
                  <a:cxn ang="0">
                    <a:pos x="T4" y="T5"/>
                  </a:cxn>
                  <a:cxn ang="0">
                    <a:pos x="T6" y="T7"/>
                  </a:cxn>
                  <a:cxn ang="0">
                    <a:pos x="T8" y="T9"/>
                  </a:cxn>
                </a:cxnLst>
                <a:rect l="0" t="0" r="r" b="b"/>
                <a:pathLst>
                  <a:path w="1099" h="9">
                    <a:moveTo>
                      <a:pt x="13" y="0"/>
                    </a:moveTo>
                    <a:lnTo>
                      <a:pt x="0" y="9"/>
                    </a:lnTo>
                    <a:lnTo>
                      <a:pt x="1087" y="9"/>
                    </a:lnTo>
                    <a:lnTo>
                      <a:pt x="1099" y="0"/>
                    </a:lnTo>
                    <a:lnTo>
                      <a:pt x="13"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21" name="Freeform 257">
                <a:extLst>
                  <a:ext uri="{FF2B5EF4-FFF2-40B4-BE49-F238E27FC236}">
                    <a16:creationId xmlns:a16="http://schemas.microsoft.com/office/drawing/2014/main" xmlns="" id="{1D9E485E-389E-429B-B8A9-C1CA8A5947C0}"/>
                  </a:ext>
                </a:extLst>
              </p:cNvPr>
              <p:cNvSpPr>
                <a:spLocks/>
              </p:cNvSpPr>
              <p:nvPr/>
            </p:nvSpPr>
            <p:spPr bwMode="auto">
              <a:xfrm>
                <a:off x="2423" y="2231"/>
                <a:ext cx="1122" cy="11"/>
              </a:xfrm>
              <a:custGeom>
                <a:avLst/>
                <a:gdLst>
                  <a:gd name="T0" fmla="*/ 15 w 1103"/>
                  <a:gd name="T1" fmla="*/ 0 h 9"/>
                  <a:gd name="T2" fmla="*/ 0 w 1103"/>
                  <a:gd name="T3" fmla="*/ 9 h 9"/>
                  <a:gd name="T4" fmla="*/ 1088 w 1103"/>
                  <a:gd name="T5" fmla="*/ 9 h 9"/>
                  <a:gd name="T6" fmla="*/ 1103 w 1103"/>
                  <a:gd name="T7" fmla="*/ 0 h 9"/>
                  <a:gd name="T8" fmla="*/ 15 w 1103"/>
                  <a:gd name="T9" fmla="*/ 0 h 9"/>
                </a:gdLst>
                <a:ahLst/>
                <a:cxnLst>
                  <a:cxn ang="0">
                    <a:pos x="T0" y="T1"/>
                  </a:cxn>
                  <a:cxn ang="0">
                    <a:pos x="T2" y="T3"/>
                  </a:cxn>
                  <a:cxn ang="0">
                    <a:pos x="T4" y="T5"/>
                  </a:cxn>
                  <a:cxn ang="0">
                    <a:pos x="T6" y="T7"/>
                  </a:cxn>
                  <a:cxn ang="0">
                    <a:pos x="T8" y="T9"/>
                  </a:cxn>
                </a:cxnLst>
                <a:rect l="0" t="0" r="r" b="b"/>
                <a:pathLst>
                  <a:path w="1103" h="9">
                    <a:moveTo>
                      <a:pt x="15" y="0"/>
                    </a:moveTo>
                    <a:lnTo>
                      <a:pt x="0" y="9"/>
                    </a:lnTo>
                    <a:lnTo>
                      <a:pt x="1088" y="9"/>
                    </a:lnTo>
                    <a:lnTo>
                      <a:pt x="1103" y="0"/>
                    </a:lnTo>
                    <a:lnTo>
                      <a:pt x="15" y="0"/>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22" name="Freeform 258">
                <a:extLst>
                  <a:ext uri="{FF2B5EF4-FFF2-40B4-BE49-F238E27FC236}">
                    <a16:creationId xmlns:a16="http://schemas.microsoft.com/office/drawing/2014/main" xmlns="" id="{E1469583-B7CA-43D4-B23A-9D412FF6583B}"/>
                  </a:ext>
                </a:extLst>
              </p:cNvPr>
              <p:cNvSpPr>
                <a:spLocks/>
              </p:cNvSpPr>
              <p:nvPr/>
            </p:nvSpPr>
            <p:spPr bwMode="auto">
              <a:xfrm>
                <a:off x="2430" y="2225"/>
                <a:ext cx="1120" cy="11"/>
              </a:xfrm>
              <a:custGeom>
                <a:avLst/>
                <a:gdLst>
                  <a:gd name="T0" fmla="*/ 15 w 1101"/>
                  <a:gd name="T1" fmla="*/ 0 h 9"/>
                  <a:gd name="T2" fmla="*/ 0 w 1101"/>
                  <a:gd name="T3" fmla="*/ 9 h 9"/>
                  <a:gd name="T4" fmla="*/ 1086 w 1101"/>
                  <a:gd name="T5" fmla="*/ 9 h 9"/>
                  <a:gd name="T6" fmla="*/ 1101 w 1101"/>
                  <a:gd name="T7" fmla="*/ 0 h 9"/>
                  <a:gd name="T8" fmla="*/ 15 w 1101"/>
                  <a:gd name="T9" fmla="*/ 0 h 9"/>
                </a:gdLst>
                <a:ahLst/>
                <a:cxnLst>
                  <a:cxn ang="0">
                    <a:pos x="T0" y="T1"/>
                  </a:cxn>
                  <a:cxn ang="0">
                    <a:pos x="T2" y="T3"/>
                  </a:cxn>
                  <a:cxn ang="0">
                    <a:pos x="T4" y="T5"/>
                  </a:cxn>
                  <a:cxn ang="0">
                    <a:pos x="T6" y="T7"/>
                  </a:cxn>
                  <a:cxn ang="0">
                    <a:pos x="T8" y="T9"/>
                  </a:cxn>
                </a:cxnLst>
                <a:rect l="0" t="0" r="r" b="b"/>
                <a:pathLst>
                  <a:path w="1101" h="9">
                    <a:moveTo>
                      <a:pt x="15" y="0"/>
                    </a:moveTo>
                    <a:lnTo>
                      <a:pt x="0" y="9"/>
                    </a:lnTo>
                    <a:lnTo>
                      <a:pt x="1086" y="9"/>
                    </a:lnTo>
                    <a:lnTo>
                      <a:pt x="1101" y="0"/>
                    </a:lnTo>
                    <a:lnTo>
                      <a:pt x="15"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23" name="Freeform 259">
                <a:extLst>
                  <a:ext uri="{FF2B5EF4-FFF2-40B4-BE49-F238E27FC236}">
                    <a16:creationId xmlns:a16="http://schemas.microsoft.com/office/drawing/2014/main" xmlns="" id="{E7716A1B-F6E6-44E2-91BB-40CA65F3F964}"/>
                  </a:ext>
                </a:extLst>
              </p:cNvPr>
              <p:cNvSpPr>
                <a:spLocks/>
              </p:cNvSpPr>
              <p:nvPr/>
            </p:nvSpPr>
            <p:spPr bwMode="auto">
              <a:xfrm>
                <a:off x="2438" y="2221"/>
                <a:ext cx="1120" cy="10"/>
              </a:xfrm>
              <a:custGeom>
                <a:avLst/>
                <a:gdLst>
                  <a:gd name="T0" fmla="*/ 13 w 1101"/>
                  <a:gd name="T1" fmla="*/ 0 h 9"/>
                  <a:gd name="T2" fmla="*/ 0 w 1101"/>
                  <a:gd name="T3" fmla="*/ 9 h 9"/>
                  <a:gd name="T4" fmla="*/ 1088 w 1101"/>
                  <a:gd name="T5" fmla="*/ 9 h 9"/>
                  <a:gd name="T6" fmla="*/ 1101 w 1101"/>
                  <a:gd name="T7" fmla="*/ 0 h 9"/>
                  <a:gd name="T8" fmla="*/ 13 w 1101"/>
                  <a:gd name="T9" fmla="*/ 0 h 9"/>
                </a:gdLst>
                <a:ahLst/>
                <a:cxnLst>
                  <a:cxn ang="0">
                    <a:pos x="T0" y="T1"/>
                  </a:cxn>
                  <a:cxn ang="0">
                    <a:pos x="T2" y="T3"/>
                  </a:cxn>
                  <a:cxn ang="0">
                    <a:pos x="T4" y="T5"/>
                  </a:cxn>
                  <a:cxn ang="0">
                    <a:pos x="T6" y="T7"/>
                  </a:cxn>
                  <a:cxn ang="0">
                    <a:pos x="T8" y="T9"/>
                  </a:cxn>
                </a:cxnLst>
                <a:rect l="0" t="0" r="r" b="b"/>
                <a:pathLst>
                  <a:path w="1101" h="9">
                    <a:moveTo>
                      <a:pt x="13" y="0"/>
                    </a:moveTo>
                    <a:lnTo>
                      <a:pt x="0" y="9"/>
                    </a:lnTo>
                    <a:lnTo>
                      <a:pt x="1088" y="9"/>
                    </a:lnTo>
                    <a:lnTo>
                      <a:pt x="1101" y="0"/>
                    </a:lnTo>
                    <a:lnTo>
                      <a:pt x="1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24" name="Freeform 260">
                <a:extLst>
                  <a:ext uri="{FF2B5EF4-FFF2-40B4-BE49-F238E27FC236}">
                    <a16:creationId xmlns:a16="http://schemas.microsoft.com/office/drawing/2014/main" xmlns="" id="{9D3E4877-5CD7-4704-BE35-1EF7EFCF1B4C}"/>
                  </a:ext>
                </a:extLst>
              </p:cNvPr>
              <p:cNvSpPr>
                <a:spLocks/>
              </p:cNvSpPr>
              <p:nvPr/>
            </p:nvSpPr>
            <p:spPr bwMode="auto">
              <a:xfrm>
                <a:off x="2445" y="2212"/>
                <a:ext cx="1120" cy="13"/>
              </a:xfrm>
              <a:custGeom>
                <a:avLst/>
                <a:gdLst>
                  <a:gd name="T0" fmla="*/ 14 w 1101"/>
                  <a:gd name="T1" fmla="*/ 0 h 11"/>
                  <a:gd name="T2" fmla="*/ 0 w 1101"/>
                  <a:gd name="T3" fmla="*/ 11 h 11"/>
                  <a:gd name="T4" fmla="*/ 1086 w 1101"/>
                  <a:gd name="T5" fmla="*/ 11 h 11"/>
                  <a:gd name="T6" fmla="*/ 1101 w 1101"/>
                  <a:gd name="T7" fmla="*/ 0 h 11"/>
                  <a:gd name="T8" fmla="*/ 14 w 1101"/>
                  <a:gd name="T9" fmla="*/ 0 h 11"/>
                </a:gdLst>
                <a:ahLst/>
                <a:cxnLst>
                  <a:cxn ang="0">
                    <a:pos x="T0" y="T1"/>
                  </a:cxn>
                  <a:cxn ang="0">
                    <a:pos x="T2" y="T3"/>
                  </a:cxn>
                  <a:cxn ang="0">
                    <a:pos x="T4" y="T5"/>
                  </a:cxn>
                  <a:cxn ang="0">
                    <a:pos x="T6" y="T7"/>
                  </a:cxn>
                  <a:cxn ang="0">
                    <a:pos x="T8" y="T9"/>
                  </a:cxn>
                </a:cxnLst>
                <a:rect l="0" t="0" r="r" b="b"/>
                <a:pathLst>
                  <a:path w="1101" h="11">
                    <a:moveTo>
                      <a:pt x="14" y="0"/>
                    </a:moveTo>
                    <a:lnTo>
                      <a:pt x="0" y="11"/>
                    </a:lnTo>
                    <a:lnTo>
                      <a:pt x="1086" y="11"/>
                    </a:lnTo>
                    <a:lnTo>
                      <a:pt x="1101" y="0"/>
                    </a:lnTo>
                    <a:lnTo>
                      <a:pt x="14"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25" name="Freeform 261">
                <a:extLst>
                  <a:ext uri="{FF2B5EF4-FFF2-40B4-BE49-F238E27FC236}">
                    <a16:creationId xmlns:a16="http://schemas.microsoft.com/office/drawing/2014/main" xmlns="" id="{2B4FBC4D-342B-43EB-91B6-7361A8888CC5}"/>
                  </a:ext>
                </a:extLst>
              </p:cNvPr>
              <p:cNvSpPr>
                <a:spLocks/>
              </p:cNvSpPr>
              <p:nvPr/>
            </p:nvSpPr>
            <p:spPr bwMode="auto">
              <a:xfrm>
                <a:off x="2451" y="2208"/>
                <a:ext cx="1120" cy="13"/>
              </a:xfrm>
              <a:custGeom>
                <a:avLst/>
                <a:gdLst>
                  <a:gd name="T0" fmla="*/ 14 w 1101"/>
                  <a:gd name="T1" fmla="*/ 0 h 10"/>
                  <a:gd name="T2" fmla="*/ 0 w 1101"/>
                  <a:gd name="T3" fmla="*/ 10 h 10"/>
                  <a:gd name="T4" fmla="*/ 1088 w 1101"/>
                  <a:gd name="T5" fmla="*/ 10 h 10"/>
                  <a:gd name="T6" fmla="*/ 1101 w 1101"/>
                  <a:gd name="T7" fmla="*/ 0 h 10"/>
                  <a:gd name="T8" fmla="*/ 14 w 1101"/>
                  <a:gd name="T9" fmla="*/ 0 h 10"/>
                </a:gdLst>
                <a:ahLst/>
                <a:cxnLst>
                  <a:cxn ang="0">
                    <a:pos x="T0" y="T1"/>
                  </a:cxn>
                  <a:cxn ang="0">
                    <a:pos x="T2" y="T3"/>
                  </a:cxn>
                  <a:cxn ang="0">
                    <a:pos x="T4" y="T5"/>
                  </a:cxn>
                  <a:cxn ang="0">
                    <a:pos x="T6" y="T7"/>
                  </a:cxn>
                  <a:cxn ang="0">
                    <a:pos x="T8" y="T9"/>
                  </a:cxn>
                </a:cxnLst>
                <a:rect l="0" t="0" r="r" b="b"/>
                <a:pathLst>
                  <a:path w="1101" h="10">
                    <a:moveTo>
                      <a:pt x="14" y="0"/>
                    </a:moveTo>
                    <a:lnTo>
                      <a:pt x="0" y="10"/>
                    </a:lnTo>
                    <a:lnTo>
                      <a:pt x="1088" y="10"/>
                    </a:lnTo>
                    <a:lnTo>
                      <a:pt x="1101" y="0"/>
                    </a:lnTo>
                    <a:lnTo>
                      <a:pt x="1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26" name="Freeform 262">
                <a:extLst>
                  <a:ext uri="{FF2B5EF4-FFF2-40B4-BE49-F238E27FC236}">
                    <a16:creationId xmlns:a16="http://schemas.microsoft.com/office/drawing/2014/main" xmlns="" id="{9BA2EAB5-A4C9-4306-9518-25D67A92F828}"/>
                  </a:ext>
                </a:extLst>
              </p:cNvPr>
              <p:cNvSpPr>
                <a:spLocks/>
              </p:cNvSpPr>
              <p:nvPr/>
            </p:nvSpPr>
            <p:spPr bwMode="auto">
              <a:xfrm>
                <a:off x="2459" y="2204"/>
                <a:ext cx="1119" cy="8"/>
              </a:xfrm>
              <a:custGeom>
                <a:avLst/>
                <a:gdLst>
                  <a:gd name="T0" fmla="*/ 13 w 1100"/>
                  <a:gd name="T1" fmla="*/ 0 h 7"/>
                  <a:gd name="T2" fmla="*/ 0 w 1100"/>
                  <a:gd name="T3" fmla="*/ 7 h 7"/>
                  <a:gd name="T4" fmla="*/ 1087 w 1100"/>
                  <a:gd name="T5" fmla="*/ 7 h 7"/>
                  <a:gd name="T6" fmla="*/ 1100 w 1100"/>
                  <a:gd name="T7" fmla="*/ 0 h 7"/>
                  <a:gd name="T8" fmla="*/ 13 w 1100"/>
                  <a:gd name="T9" fmla="*/ 0 h 7"/>
                </a:gdLst>
                <a:ahLst/>
                <a:cxnLst>
                  <a:cxn ang="0">
                    <a:pos x="T0" y="T1"/>
                  </a:cxn>
                  <a:cxn ang="0">
                    <a:pos x="T2" y="T3"/>
                  </a:cxn>
                  <a:cxn ang="0">
                    <a:pos x="T4" y="T5"/>
                  </a:cxn>
                  <a:cxn ang="0">
                    <a:pos x="T6" y="T7"/>
                  </a:cxn>
                  <a:cxn ang="0">
                    <a:pos x="T8" y="T9"/>
                  </a:cxn>
                </a:cxnLst>
                <a:rect l="0" t="0" r="r" b="b"/>
                <a:pathLst>
                  <a:path w="1100" h="7">
                    <a:moveTo>
                      <a:pt x="13" y="0"/>
                    </a:moveTo>
                    <a:lnTo>
                      <a:pt x="0" y="7"/>
                    </a:lnTo>
                    <a:lnTo>
                      <a:pt x="1087" y="7"/>
                    </a:lnTo>
                    <a:lnTo>
                      <a:pt x="1100" y="0"/>
                    </a:lnTo>
                    <a:lnTo>
                      <a:pt x="13"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27" name="Freeform 263">
                <a:extLst>
                  <a:ext uri="{FF2B5EF4-FFF2-40B4-BE49-F238E27FC236}">
                    <a16:creationId xmlns:a16="http://schemas.microsoft.com/office/drawing/2014/main" xmlns="" id="{445A4FA5-672C-476C-9E04-E29614550B1C}"/>
                  </a:ext>
                </a:extLst>
              </p:cNvPr>
              <p:cNvSpPr>
                <a:spLocks/>
              </p:cNvSpPr>
              <p:nvPr/>
            </p:nvSpPr>
            <p:spPr bwMode="auto">
              <a:xfrm>
                <a:off x="2465" y="2196"/>
                <a:ext cx="1121" cy="12"/>
              </a:xfrm>
              <a:custGeom>
                <a:avLst/>
                <a:gdLst>
                  <a:gd name="T0" fmla="*/ 15 w 1102"/>
                  <a:gd name="T1" fmla="*/ 0 h 10"/>
                  <a:gd name="T2" fmla="*/ 0 w 1102"/>
                  <a:gd name="T3" fmla="*/ 10 h 10"/>
                  <a:gd name="T4" fmla="*/ 1087 w 1102"/>
                  <a:gd name="T5" fmla="*/ 10 h 10"/>
                  <a:gd name="T6" fmla="*/ 1102 w 1102"/>
                  <a:gd name="T7" fmla="*/ 0 h 10"/>
                  <a:gd name="T8" fmla="*/ 15 w 1102"/>
                  <a:gd name="T9" fmla="*/ 0 h 10"/>
                </a:gdLst>
                <a:ahLst/>
                <a:cxnLst>
                  <a:cxn ang="0">
                    <a:pos x="T0" y="T1"/>
                  </a:cxn>
                  <a:cxn ang="0">
                    <a:pos x="T2" y="T3"/>
                  </a:cxn>
                  <a:cxn ang="0">
                    <a:pos x="T4" y="T5"/>
                  </a:cxn>
                  <a:cxn ang="0">
                    <a:pos x="T6" y="T7"/>
                  </a:cxn>
                  <a:cxn ang="0">
                    <a:pos x="T8" y="T9"/>
                  </a:cxn>
                </a:cxnLst>
                <a:rect l="0" t="0" r="r" b="b"/>
                <a:pathLst>
                  <a:path w="1102" h="10">
                    <a:moveTo>
                      <a:pt x="15" y="0"/>
                    </a:moveTo>
                    <a:lnTo>
                      <a:pt x="0" y="10"/>
                    </a:lnTo>
                    <a:lnTo>
                      <a:pt x="1087" y="10"/>
                    </a:lnTo>
                    <a:lnTo>
                      <a:pt x="1102" y="0"/>
                    </a:lnTo>
                    <a:lnTo>
                      <a:pt x="1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28" name="Freeform 264">
                <a:extLst>
                  <a:ext uri="{FF2B5EF4-FFF2-40B4-BE49-F238E27FC236}">
                    <a16:creationId xmlns:a16="http://schemas.microsoft.com/office/drawing/2014/main" xmlns="" id="{7081A7D0-5BEA-455D-B37A-3AEB1B84E48E}"/>
                  </a:ext>
                </a:extLst>
              </p:cNvPr>
              <p:cNvSpPr>
                <a:spLocks/>
              </p:cNvSpPr>
              <p:nvPr/>
            </p:nvSpPr>
            <p:spPr bwMode="auto">
              <a:xfrm>
                <a:off x="2473" y="2190"/>
                <a:ext cx="1121" cy="14"/>
              </a:xfrm>
              <a:custGeom>
                <a:avLst/>
                <a:gdLst>
                  <a:gd name="T0" fmla="*/ 14 w 1102"/>
                  <a:gd name="T1" fmla="*/ 0 h 11"/>
                  <a:gd name="T2" fmla="*/ 0 w 1102"/>
                  <a:gd name="T3" fmla="*/ 11 h 11"/>
                  <a:gd name="T4" fmla="*/ 1087 w 1102"/>
                  <a:gd name="T5" fmla="*/ 11 h 11"/>
                  <a:gd name="T6" fmla="*/ 1102 w 1102"/>
                  <a:gd name="T7" fmla="*/ 0 h 11"/>
                  <a:gd name="T8" fmla="*/ 14 w 1102"/>
                  <a:gd name="T9" fmla="*/ 0 h 11"/>
                </a:gdLst>
                <a:ahLst/>
                <a:cxnLst>
                  <a:cxn ang="0">
                    <a:pos x="T0" y="T1"/>
                  </a:cxn>
                  <a:cxn ang="0">
                    <a:pos x="T2" y="T3"/>
                  </a:cxn>
                  <a:cxn ang="0">
                    <a:pos x="T4" y="T5"/>
                  </a:cxn>
                  <a:cxn ang="0">
                    <a:pos x="T6" y="T7"/>
                  </a:cxn>
                  <a:cxn ang="0">
                    <a:pos x="T8" y="T9"/>
                  </a:cxn>
                </a:cxnLst>
                <a:rect l="0" t="0" r="r" b="b"/>
                <a:pathLst>
                  <a:path w="1102" h="11">
                    <a:moveTo>
                      <a:pt x="14" y="0"/>
                    </a:moveTo>
                    <a:lnTo>
                      <a:pt x="0" y="11"/>
                    </a:lnTo>
                    <a:lnTo>
                      <a:pt x="1087" y="11"/>
                    </a:lnTo>
                    <a:lnTo>
                      <a:pt x="1102" y="0"/>
                    </a:lnTo>
                    <a:lnTo>
                      <a:pt x="14"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29" name="Freeform 265">
                <a:extLst>
                  <a:ext uri="{FF2B5EF4-FFF2-40B4-BE49-F238E27FC236}">
                    <a16:creationId xmlns:a16="http://schemas.microsoft.com/office/drawing/2014/main" xmlns="" id="{45F4AB51-AC9F-45A1-81BF-E7BB13B3EDF2}"/>
                  </a:ext>
                </a:extLst>
              </p:cNvPr>
              <p:cNvSpPr>
                <a:spLocks/>
              </p:cNvSpPr>
              <p:nvPr/>
            </p:nvSpPr>
            <p:spPr bwMode="auto">
              <a:xfrm>
                <a:off x="2481" y="2185"/>
                <a:ext cx="1120" cy="11"/>
              </a:xfrm>
              <a:custGeom>
                <a:avLst/>
                <a:gdLst>
                  <a:gd name="T0" fmla="*/ 13 w 1101"/>
                  <a:gd name="T1" fmla="*/ 0 h 9"/>
                  <a:gd name="T2" fmla="*/ 0 w 1101"/>
                  <a:gd name="T3" fmla="*/ 9 h 9"/>
                  <a:gd name="T4" fmla="*/ 1087 w 1101"/>
                  <a:gd name="T5" fmla="*/ 9 h 9"/>
                  <a:gd name="T6" fmla="*/ 1101 w 1101"/>
                  <a:gd name="T7" fmla="*/ 0 h 9"/>
                  <a:gd name="T8" fmla="*/ 13 w 1101"/>
                  <a:gd name="T9" fmla="*/ 0 h 9"/>
                </a:gdLst>
                <a:ahLst/>
                <a:cxnLst>
                  <a:cxn ang="0">
                    <a:pos x="T0" y="T1"/>
                  </a:cxn>
                  <a:cxn ang="0">
                    <a:pos x="T2" y="T3"/>
                  </a:cxn>
                  <a:cxn ang="0">
                    <a:pos x="T4" y="T5"/>
                  </a:cxn>
                  <a:cxn ang="0">
                    <a:pos x="T6" y="T7"/>
                  </a:cxn>
                  <a:cxn ang="0">
                    <a:pos x="T8" y="T9"/>
                  </a:cxn>
                </a:cxnLst>
                <a:rect l="0" t="0" r="r" b="b"/>
                <a:pathLst>
                  <a:path w="1101" h="9">
                    <a:moveTo>
                      <a:pt x="13" y="0"/>
                    </a:moveTo>
                    <a:lnTo>
                      <a:pt x="0" y="9"/>
                    </a:lnTo>
                    <a:lnTo>
                      <a:pt x="1087" y="9"/>
                    </a:lnTo>
                    <a:lnTo>
                      <a:pt x="1101" y="0"/>
                    </a:lnTo>
                    <a:lnTo>
                      <a:pt x="1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30" name="Freeform 266">
                <a:extLst>
                  <a:ext uri="{FF2B5EF4-FFF2-40B4-BE49-F238E27FC236}">
                    <a16:creationId xmlns:a16="http://schemas.microsoft.com/office/drawing/2014/main" xmlns="" id="{51393346-AAEF-438E-8207-F8E47781AB43}"/>
                  </a:ext>
                </a:extLst>
              </p:cNvPr>
              <p:cNvSpPr>
                <a:spLocks/>
              </p:cNvSpPr>
              <p:nvPr/>
            </p:nvSpPr>
            <p:spPr bwMode="auto">
              <a:xfrm>
                <a:off x="2487" y="2179"/>
                <a:ext cx="1120" cy="11"/>
              </a:xfrm>
              <a:custGeom>
                <a:avLst/>
                <a:gdLst>
                  <a:gd name="T0" fmla="*/ 15 w 1101"/>
                  <a:gd name="T1" fmla="*/ 0 h 9"/>
                  <a:gd name="T2" fmla="*/ 0 w 1101"/>
                  <a:gd name="T3" fmla="*/ 9 h 9"/>
                  <a:gd name="T4" fmla="*/ 1088 w 1101"/>
                  <a:gd name="T5" fmla="*/ 9 h 9"/>
                  <a:gd name="T6" fmla="*/ 1101 w 1101"/>
                  <a:gd name="T7" fmla="*/ 0 h 9"/>
                  <a:gd name="T8" fmla="*/ 15 w 1101"/>
                  <a:gd name="T9" fmla="*/ 0 h 9"/>
                </a:gdLst>
                <a:ahLst/>
                <a:cxnLst>
                  <a:cxn ang="0">
                    <a:pos x="T0" y="T1"/>
                  </a:cxn>
                  <a:cxn ang="0">
                    <a:pos x="T2" y="T3"/>
                  </a:cxn>
                  <a:cxn ang="0">
                    <a:pos x="T4" y="T5"/>
                  </a:cxn>
                  <a:cxn ang="0">
                    <a:pos x="T6" y="T7"/>
                  </a:cxn>
                  <a:cxn ang="0">
                    <a:pos x="T8" y="T9"/>
                  </a:cxn>
                </a:cxnLst>
                <a:rect l="0" t="0" r="r" b="b"/>
                <a:pathLst>
                  <a:path w="1101" h="9">
                    <a:moveTo>
                      <a:pt x="15" y="0"/>
                    </a:moveTo>
                    <a:lnTo>
                      <a:pt x="0" y="9"/>
                    </a:lnTo>
                    <a:lnTo>
                      <a:pt x="1088" y="9"/>
                    </a:lnTo>
                    <a:lnTo>
                      <a:pt x="1101" y="0"/>
                    </a:lnTo>
                    <a:lnTo>
                      <a:pt x="15"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31" name="Freeform 267">
                <a:extLst>
                  <a:ext uri="{FF2B5EF4-FFF2-40B4-BE49-F238E27FC236}">
                    <a16:creationId xmlns:a16="http://schemas.microsoft.com/office/drawing/2014/main" xmlns="" id="{11E8AFA4-30DC-40A7-8E2A-E38EC3E4A3E8}"/>
                  </a:ext>
                </a:extLst>
              </p:cNvPr>
              <p:cNvSpPr>
                <a:spLocks/>
              </p:cNvSpPr>
              <p:nvPr/>
            </p:nvSpPr>
            <p:spPr bwMode="auto">
              <a:xfrm>
                <a:off x="2494" y="2178"/>
                <a:ext cx="1117" cy="7"/>
              </a:xfrm>
              <a:custGeom>
                <a:avLst/>
                <a:gdLst>
                  <a:gd name="T0" fmla="*/ 0 w 1098"/>
                  <a:gd name="T1" fmla="*/ 6 h 6"/>
                  <a:gd name="T2" fmla="*/ 12 w 1098"/>
                  <a:gd name="T3" fmla="*/ 0 h 6"/>
                  <a:gd name="T4" fmla="*/ 1098 w 1098"/>
                  <a:gd name="T5" fmla="*/ 0 h 6"/>
                  <a:gd name="T6" fmla="*/ 1088 w 1098"/>
                  <a:gd name="T7" fmla="*/ 6 h 6"/>
                  <a:gd name="T8" fmla="*/ 0 w 1098"/>
                  <a:gd name="T9" fmla="*/ 6 h 6"/>
                </a:gdLst>
                <a:ahLst/>
                <a:cxnLst>
                  <a:cxn ang="0">
                    <a:pos x="T0" y="T1"/>
                  </a:cxn>
                  <a:cxn ang="0">
                    <a:pos x="T2" y="T3"/>
                  </a:cxn>
                  <a:cxn ang="0">
                    <a:pos x="T4" y="T5"/>
                  </a:cxn>
                  <a:cxn ang="0">
                    <a:pos x="T6" y="T7"/>
                  </a:cxn>
                  <a:cxn ang="0">
                    <a:pos x="T8" y="T9"/>
                  </a:cxn>
                </a:cxnLst>
                <a:rect l="0" t="0" r="r" b="b"/>
                <a:pathLst>
                  <a:path w="1098" h="6">
                    <a:moveTo>
                      <a:pt x="0" y="6"/>
                    </a:moveTo>
                    <a:lnTo>
                      <a:pt x="12" y="0"/>
                    </a:lnTo>
                    <a:lnTo>
                      <a:pt x="1098" y="0"/>
                    </a:lnTo>
                    <a:lnTo>
                      <a:pt x="1088" y="6"/>
                    </a:lnTo>
                    <a:lnTo>
                      <a:pt x="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32" name="Freeform 268">
                <a:extLst>
                  <a:ext uri="{FF2B5EF4-FFF2-40B4-BE49-F238E27FC236}">
                    <a16:creationId xmlns:a16="http://schemas.microsoft.com/office/drawing/2014/main" xmlns="" id="{B38EBDDF-2A2D-4037-A94E-1440B3E6BF09}"/>
                  </a:ext>
                </a:extLst>
              </p:cNvPr>
              <p:cNvSpPr>
                <a:spLocks/>
              </p:cNvSpPr>
              <p:nvPr/>
            </p:nvSpPr>
            <p:spPr bwMode="auto">
              <a:xfrm>
                <a:off x="2502" y="2178"/>
                <a:ext cx="1109" cy="1"/>
              </a:xfrm>
              <a:custGeom>
                <a:avLst/>
                <a:gdLst>
                  <a:gd name="T0" fmla="*/ 0 w 1090"/>
                  <a:gd name="T1" fmla="*/ 1 h 1"/>
                  <a:gd name="T2" fmla="*/ 4 w 1090"/>
                  <a:gd name="T3" fmla="*/ 0 h 1"/>
                  <a:gd name="T4" fmla="*/ 1090 w 1090"/>
                  <a:gd name="T5" fmla="*/ 0 h 1"/>
                  <a:gd name="T6" fmla="*/ 1086 w 1090"/>
                  <a:gd name="T7" fmla="*/ 1 h 1"/>
                  <a:gd name="T8" fmla="*/ 0 w 1090"/>
                  <a:gd name="T9" fmla="*/ 1 h 1"/>
                </a:gdLst>
                <a:ahLst/>
                <a:cxnLst>
                  <a:cxn ang="0">
                    <a:pos x="T0" y="T1"/>
                  </a:cxn>
                  <a:cxn ang="0">
                    <a:pos x="T2" y="T3"/>
                  </a:cxn>
                  <a:cxn ang="0">
                    <a:pos x="T4" y="T5"/>
                  </a:cxn>
                  <a:cxn ang="0">
                    <a:pos x="T6" y="T7"/>
                  </a:cxn>
                  <a:cxn ang="0">
                    <a:pos x="T8" y="T9"/>
                  </a:cxn>
                </a:cxnLst>
                <a:rect l="0" t="0" r="r" b="b"/>
                <a:pathLst>
                  <a:path w="1090" h="1">
                    <a:moveTo>
                      <a:pt x="0" y="1"/>
                    </a:moveTo>
                    <a:lnTo>
                      <a:pt x="4" y="0"/>
                    </a:lnTo>
                    <a:lnTo>
                      <a:pt x="1090" y="0"/>
                    </a:lnTo>
                    <a:lnTo>
                      <a:pt x="1086" y="1"/>
                    </a:lnTo>
                    <a:lnTo>
                      <a:pt x="0" y="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33" name="Freeform 269">
                <a:extLst>
                  <a:ext uri="{FF2B5EF4-FFF2-40B4-BE49-F238E27FC236}">
                    <a16:creationId xmlns:a16="http://schemas.microsoft.com/office/drawing/2014/main" xmlns="" id="{D79B882F-97C0-404A-943C-D7DA54A4D96C}"/>
                  </a:ext>
                </a:extLst>
              </p:cNvPr>
              <p:cNvSpPr>
                <a:spLocks/>
              </p:cNvSpPr>
              <p:nvPr/>
            </p:nvSpPr>
            <p:spPr bwMode="auto">
              <a:xfrm>
                <a:off x="3502" y="2281"/>
                <a:ext cx="8" cy="16"/>
              </a:xfrm>
              <a:custGeom>
                <a:avLst/>
                <a:gdLst>
                  <a:gd name="T0" fmla="*/ 8 w 8"/>
                  <a:gd name="T1" fmla="*/ 7 h 13"/>
                  <a:gd name="T2" fmla="*/ 0 w 8"/>
                  <a:gd name="T3" fmla="*/ 13 h 13"/>
                  <a:gd name="T4" fmla="*/ 0 w 8"/>
                  <a:gd name="T5" fmla="*/ 10 h 13"/>
                  <a:gd name="T6" fmla="*/ 0 w 8"/>
                  <a:gd name="T7" fmla="*/ 6 h 13"/>
                  <a:gd name="T8" fmla="*/ 0 w 8"/>
                  <a:gd name="T9" fmla="*/ 0 h 13"/>
                  <a:gd name="T10" fmla="*/ 8 w 8"/>
                  <a:gd name="T11" fmla="*/ 7 h 13"/>
                </a:gdLst>
                <a:ahLst/>
                <a:cxnLst>
                  <a:cxn ang="0">
                    <a:pos x="T0" y="T1"/>
                  </a:cxn>
                  <a:cxn ang="0">
                    <a:pos x="T2" y="T3"/>
                  </a:cxn>
                  <a:cxn ang="0">
                    <a:pos x="T4" y="T5"/>
                  </a:cxn>
                  <a:cxn ang="0">
                    <a:pos x="T6" y="T7"/>
                  </a:cxn>
                  <a:cxn ang="0">
                    <a:pos x="T8" y="T9"/>
                  </a:cxn>
                  <a:cxn ang="0">
                    <a:pos x="T10" y="T11"/>
                  </a:cxn>
                </a:cxnLst>
                <a:rect l="0" t="0" r="r" b="b"/>
                <a:pathLst>
                  <a:path w="8" h="13">
                    <a:moveTo>
                      <a:pt x="8" y="7"/>
                    </a:moveTo>
                    <a:lnTo>
                      <a:pt x="0" y="13"/>
                    </a:lnTo>
                    <a:lnTo>
                      <a:pt x="0" y="10"/>
                    </a:lnTo>
                    <a:lnTo>
                      <a:pt x="0" y="6"/>
                    </a:lnTo>
                    <a:lnTo>
                      <a:pt x="0" y="0"/>
                    </a:lnTo>
                    <a:lnTo>
                      <a:pt x="8" y="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34" name="Freeform 270">
                <a:extLst>
                  <a:ext uri="{FF2B5EF4-FFF2-40B4-BE49-F238E27FC236}">
                    <a16:creationId xmlns:a16="http://schemas.microsoft.com/office/drawing/2014/main" xmlns="" id="{4F0C0B7E-525A-41E0-9D2C-2B763DB45AB8}"/>
                  </a:ext>
                </a:extLst>
              </p:cNvPr>
              <p:cNvSpPr>
                <a:spLocks/>
              </p:cNvSpPr>
              <p:nvPr/>
            </p:nvSpPr>
            <p:spPr bwMode="auto">
              <a:xfrm>
                <a:off x="3494" y="2267"/>
                <a:ext cx="24" cy="30"/>
              </a:xfrm>
              <a:custGeom>
                <a:avLst/>
                <a:gdLst>
                  <a:gd name="T0" fmla="*/ 7 w 24"/>
                  <a:gd name="T1" fmla="*/ 0 h 25"/>
                  <a:gd name="T2" fmla="*/ 0 w 24"/>
                  <a:gd name="T3" fmla="*/ 4 h 25"/>
                  <a:gd name="T4" fmla="*/ 1 w 24"/>
                  <a:gd name="T5" fmla="*/ 4 h 25"/>
                  <a:gd name="T6" fmla="*/ 3 w 24"/>
                  <a:gd name="T7" fmla="*/ 6 h 25"/>
                  <a:gd name="T8" fmla="*/ 4 w 24"/>
                  <a:gd name="T9" fmla="*/ 7 h 25"/>
                  <a:gd name="T10" fmla="*/ 7 w 24"/>
                  <a:gd name="T11" fmla="*/ 10 h 25"/>
                  <a:gd name="T12" fmla="*/ 8 w 24"/>
                  <a:gd name="T13" fmla="*/ 12 h 25"/>
                  <a:gd name="T14" fmla="*/ 8 w 24"/>
                  <a:gd name="T15" fmla="*/ 18 h 25"/>
                  <a:gd name="T16" fmla="*/ 8 w 24"/>
                  <a:gd name="T17" fmla="*/ 22 h 25"/>
                  <a:gd name="T18" fmla="*/ 8 w 24"/>
                  <a:gd name="T19" fmla="*/ 24 h 25"/>
                  <a:gd name="T20" fmla="*/ 8 w 24"/>
                  <a:gd name="T21" fmla="*/ 25 h 25"/>
                  <a:gd name="T22" fmla="*/ 24 w 24"/>
                  <a:gd name="T23" fmla="*/ 16 h 25"/>
                  <a:gd name="T24" fmla="*/ 7 w 24"/>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5">
                    <a:moveTo>
                      <a:pt x="7" y="0"/>
                    </a:moveTo>
                    <a:lnTo>
                      <a:pt x="0" y="4"/>
                    </a:lnTo>
                    <a:lnTo>
                      <a:pt x="1" y="4"/>
                    </a:lnTo>
                    <a:lnTo>
                      <a:pt x="3" y="6"/>
                    </a:lnTo>
                    <a:lnTo>
                      <a:pt x="4" y="7"/>
                    </a:lnTo>
                    <a:lnTo>
                      <a:pt x="7" y="10"/>
                    </a:lnTo>
                    <a:lnTo>
                      <a:pt x="8" y="12"/>
                    </a:lnTo>
                    <a:lnTo>
                      <a:pt x="8" y="18"/>
                    </a:lnTo>
                    <a:lnTo>
                      <a:pt x="8" y="22"/>
                    </a:lnTo>
                    <a:lnTo>
                      <a:pt x="8" y="24"/>
                    </a:lnTo>
                    <a:lnTo>
                      <a:pt x="8" y="25"/>
                    </a:lnTo>
                    <a:lnTo>
                      <a:pt x="24" y="16"/>
                    </a:lnTo>
                    <a:lnTo>
                      <a:pt x="7"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35" name="Freeform 271">
                <a:extLst>
                  <a:ext uri="{FF2B5EF4-FFF2-40B4-BE49-F238E27FC236}">
                    <a16:creationId xmlns:a16="http://schemas.microsoft.com/office/drawing/2014/main" xmlns="" id="{D4B32E45-1689-4226-BA8B-4238833C3684}"/>
                  </a:ext>
                </a:extLst>
              </p:cNvPr>
              <p:cNvSpPr>
                <a:spLocks/>
              </p:cNvSpPr>
              <p:nvPr/>
            </p:nvSpPr>
            <p:spPr bwMode="auto">
              <a:xfrm>
                <a:off x="3494" y="2258"/>
                <a:ext cx="32" cy="32"/>
              </a:xfrm>
              <a:custGeom>
                <a:avLst/>
                <a:gdLst>
                  <a:gd name="T0" fmla="*/ 13 w 32"/>
                  <a:gd name="T1" fmla="*/ 0 h 26"/>
                  <a:gd name="T2" fmla="*/ 0 w 32"/>
                  <a:gd name="T3" fmla="*/ 11 h 26"/>
                  <a:gd name="T4" fmla="*/ 1 w 32"/>
                  <a:gd name="T5" fmla="*/ 11 h 26"/>
                  <a:gd name="T6" fmla="*/ 3 w 32"/>
                  <a:gd name="T7" fmla="*/ 13 h 26"/>
                  <a:gd name="T8" fmla="*/ 4 w 32"/>
                  <a:gd name="T9" fmla="*/ 14 h 26"/>
                  <a:gd name="T10" fmla="*/ 7 w 32"/>
                  <a:gd name="T11" fmla="*/ 17 h 26"/>
                  <a:gd name="T12" fmla="*/ 8 w 32"/>
                  <a:gd name="T13" fmla="*/ 19 h 26"/>
                  <a:gd name="T14" fmla="*/ 8 w 32"/>
                  <a:gd name="T15" fmla="*/ 19 h 26"/>
                  <a:gd name="T16" fmla="*/ 16 w 32"/>
                  <a:gd name="T17" fmla="*/ 26 h 26"/>
                  <a:gd name="T18" fmla="*/ 32 w 32"/>
                  <a:gd name="T19" fmla="*/ 17 h 26"/>
                  <a:gd name="T20" fmla="*/ 13 w 3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6">
                    <a:moveTo>
                      <a:pt x="13" y="0"/>
                    </a:moveTo>
                    <a:lnTo>
                      <a:pt x="0" y="11"/>
                    </a:lnTo>
                    <a:lnTo>
                      <a:pt x="1" y="11"/>
                    </a:lnTo>
                    <a:lnTo>
                      <a:pt x="3" y="13"/>
                    </a:lnTo>
                    <a:lnTo>
                      <a:pt x="4" y="14"/>
                    </a:lnTo>
                    <a:lnTo>
                      <a:pt x="7" y="17"/>
                    </a:lnTo>
                    <a:lnTo>
                      <a:pt x="8" y="19"/>
                    </a:lnTo>
                    <a:lnTo>
                      <a:pt x="8" y="19"/>
                    </a:lnTo>
                    <a:lnTo>
                      <a:pt x="16" y="26"/>
                    </a:lnTo>
                    <a:lnTo>
                      <a:pt x="32" y="17"/>
                    </a:lnTo>
                    <a:lnTo>
                      <a:pt x="13"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36" name="Freeform 272">
                <a:extLst>
                  <a:ext uri="{FF2B5EF4-FFF2-40B4-BE49-F238E27FC236}">
                    <a16:creationId xmlns:a16="http://schemas.microsoft.com/office/drawing/2014/main" xmlns="" id="{0E9253F0-44FC-48A1-BA53-71E0D6EBC02F}"/>
                  </a:ext>
                </a:extLst>
              </p:cNvPr>
              <p:cNvSpPr>
                <a:spLocks/>
              </p:cNvSpPr>
              <p:nvPr/>
            </p:nvSpPr>
            <p:spPr bwMode="auto">
              <a:xfrm>
                <a:off x="3501" y="2253"/>
                <a:ext cx="33" cy="33"/>
              </a:xfrm>
              <a:custGeom>
                <a:avLst/>
                <a:gdLst>
                  <a:gd name="T0" fmla="*/ 14 w 32"/>
                  <a:gd name="T1" fmla="*/ 0 h 27"/>
                  <a:gd name="T2" fmla="*/ 0 w 32"/>
                  <a:gd name="T3" fmla="*/ 11 h 27"/>
                  <a:gd name="T4" fmla="*/ 17 w 32"/>
                  <a:gd name="T5" fmla="*/ 27 h 27"/>
                  <a:gd name="T6" fmla="*/ 32 w 32"/>
                  <a:gd name="T7" fmla="*/ 17 h 27"/>
                  <a:gd name="T8" fmla="*/ 14 w 32"/>
                  <a:gd name="T9" fmla="*/ 0 h 27"/>
                </a:gdLst>
                <a:ahLst/>
                <a:cxnLst>
                  <a:cxn ang="0">
                    <a:pos x="T0" y="T1"/>
                  </a:cxn>
                  <a:cxn ang="0">
                    <a:pos x="T2" y="T3"/>
                  </a:cxn>
                  <a:cxn ang="0">
                    <a:pos x="T4" y="T5"/>
                  </a:cxn>
                  <a:cxn ang="0">
                    <a:pos x="T6" y="T7"/>
                  </a:cxn>
                  <a:cxn ang="0">
                    <a:pos x="T8" y="T9"/>
                  </a:cxn>
                </a:cxnLst>
                <a:rect l="0" t="0" r="r" b="b"/>
                <a:pathLst>
                  <a:path w="32" h="27">
                    <a:moveTo>
                      <a:pt x="14" y="0"/>
                    </a:moveTo>
                    <a:lnTo>
                      <a:pt x="0" y="11"/>
                    </a:lnTo>
                    <a:lnTo>
                      <a:pt x="17" y="27"/>
                    </a:lnTo>
                    <a:lnTo>
                      <a:pt x="32" y="17"/>
                    </a:lnTo>
                    <a:lnTo>
                      <a:pt x="1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37" name="Freeform 273">
                <a:extLst>
                  <a:ext uri="{FF2B5EF4-FFF2-40B4-BE49-F238E27FC236}">
                    <a16:creationId xmlns:a16="http://schemas.microsoft.com/office/drawing/2014/main" xmlns="" id="{3FB63296-FF91-4E84-B7F5-963FBC82AD51}"/>
                  </a:ext>
                </a:extLst>
              </p:cNvPr>
              <p:cNvSpPr>
                <a:spLocks/>
              </p:cNvSpPr>
              <p:nvPr/>
            </p:nvSpPr>
            <p:spPr bwMode="auto">
              <a:xfrm>
                <a:off x="3507" y="2247"/>
                <a:ext cx="34" cy="32"/>
              </a:xfrm>
              <a:custGeom>
                <a:avLst/>
                <a:gdLst>
                  <a:gd name="T0" fmla="*/ 15 w 33"/>
                  <a:gd name="T1" fmla="*/ 0 h 26"/>
                  <a:gd name="T2" fmla="*/ 0 w 33"/>
                  <a:gd name="T3" fmla="*/ 9 h 26"/>
                  <a:gd name="T4" fmla="*/ 19 w 33"/>
                  <a:gd name="T5" fmla="*/ 26 h 26"/>
                  <a:gd name="T6" fmla="*/ 33 w 33"/>
                  <a:gd name="T7" fmla="*/ 17 h 26"/>
                  <a:gd name="T8" fmla="*/ 15 w 33"/>
                  <a:gd name="T9" fmla="*/ 0 h 26"/>
                </a:gdLst>
                <a:ahLst/>
                <a:cxnLst>
                  <a:cxn ang="0">
                    <a:pos x="T0" y="T1"/>
                  </a:cxn>
                  <a:cxn ang="0">
                    <a:pos x="T2" y="T3"/>
                  </a:cxn>
                  <a:cxn ang="0">
                    <a:pos x="T4" y="T5"/>
                  </a:cxn>
                  <a:cxn ang="0">
                    <a:pos x="T6" y="T7"/>
                  </a:cxn>
                  <a:cxn ang="0">
                    <a:pos x="T8" y="T9"/>
                  </a:cxn>
                </a:cxnLst>
                <a:rect l="0" t="0" r="r" b="b"/>
                <a:pathLst>
                  <a:path w="33" h="26">
                    <a:moveTo>
                      <a:pt x="15" y="0"/>
                    </a:moveTo>
                    <a:lnTo>
                      <a:pt x="0" y="9"/>
                    </a:lnTo>
                    <a:lnTo>
                      <a:pt x="19" y="26"/>
                    </a:lnTo>
                    <a:lnTo>
                      <a:pt x="33" y="17"/>
                    </a:lnTo>
                    <a:lnTo>
                      <a:pt x="15"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38" name="Freeform 274">
                <a:extLst>
                  <a:ext uri="{FF2B5EF4-FFF2-40B4-BE49-F238E27FC236}">
                    <a16:creationId xmlns:a16="http://schemas.microsoft.com/office/drawing/2014/main" xmlns="" id="{17494791-3062-40D1-9846-5BE65430C43E}"/>
                  </a:ext>
                </a:extLst>
              </p:cNvPr>
              <p:cNvSpPr>
                <a:spLocks/>
              </p:cNvSpPr>
              <p:nvPr/>
            </p:nvSpPr>
            <p:spPr bwMode="auto">
              <a:xfrm>
                <a:off x="3515" y="2240"/>
                <a:ext cx="34" cy="34"/>
              </a:xfrm>
              <a:custGeom>
                <a:avLst/>
                <a:gdLst>
                  <a:gd name="T0" fmla="*/ 15 w 33"/>
                  <a:gd name="T1" fmla="*/ 0 h 28"/>
                  <a:gd name="T2" fmla="*/ 0 w 33"/>
                  <a:gd name="T3" fmla="*/ 11 h 28"/>
                  <a:gd name="T4" fmla="*/ 18 w 33"/>
                  <a:gd name="T5" fmla="*/ 28 h 28"/>
                  <a:gd name="T6" fmla="*/ 33 w 33"/>
                  <a:gd name="T7" fmla="*/ 17 h 28"/>
                  <a:gd name="T8" fmla="*/ 15 w 33"/>
                  <a:gd name="T9" fmla="*/ 0 h 28"/>
                </a:gdLst>
                <a:ahLst/>
                <a:cxnLst>
                  <a:cxn ang="0">
                    <a:pos x="T0" y="T1"/>
                  </a:cxn>
                  <a:cxn ang="0">
                    <a:pos x="T2" y="T3"/>
                  </a:cxn>
                  <a:cxn ang="0">
                    <a:pos x="T4" y="T5"/>
                  </a:cxn>
                  <a:cxn ang="0">
                    <a:pos x="T6" y="T7"/>
                  </a:cxn>
                  <a:cxn ang="0">
                    <a:pos x="T8" y="T9"/>
                  </a:cxn>
                </a:cxnLst>
                <a:rect l="0" t="0" r="r" b="b"/>
                <a:pathLst>
                  <a:path w="33" h="28">
                    <a:moveTo>
                      <a:pt x="15" y="0"/>
                    </a:moveTo>
                    <a:lnTo>
                      <a:pt x="0" y="11"/>
                    </a:lnTo>
                    <a:lnTo>
                      <a:pt x="18" y="28"/>
                    </a:lnTo>
                    <a:lnTo>
                      <a:pt x="33" y="17"/>
                    </a:lnTo>
                    <a:lnTo>
                      <a:pt x="15"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39" name="Freeform 275">
                <a:extLst>
                  <a:ext uri="{FF2B5EF4-FFF2-40B4-BE49-F238E27FC236}">
                    <a16:creationId xmlns:a16="http://schemas.microsoft.com/office/drawing/2014/main" xmlns="" id="{85213738-9BA3-42C8-A525-3AE50E406ED1}"/>
                  </a:ext>
                </a:extLst>
              </p:cNvPr>
              <p:cNvSpPr>
                <a:spLocks/>
              </p:cNvSpPr>
              <p:nvPr/>
            </p:nvSpPr>
            <p:spPr bwMode="auto">
              <a:xfrm>
                <a:off x="3522" y="2235"/>
                <a:ext cx="35" cy="33"/>
              </a:xfrm>
              <a:custGeom>
                <a:avLst/>
                <a:gdLst>
                  <a:gd name="T0" fmla="*/ 16 w 34"/>
                  <a:gd name="T1" fmla="*/ 0 h 27"/>
                  <a:gd name="T2" fmla="*/ 0 w 34"/>
                  <a:gd name="T3" fmla="*/ 10 h 27"/>
                  <a:gd name="T4" fmla="*/ 18 w 34"/>
                  <a:gd name="T5" fmla="*/ 27 h 27"/>
                  <a:gd name="T6" fmla="*/ 34 w 34"/>
                  <a:gd name="T7" fmla="*/ 16 h 27"/>
                  <a:gd name="T8" fmla="*/ 16 w 34"/>
                  <a:gd name="T9" fmla="*/ 0 h 27"/>
                </a:gdLst>
                <a:ahLst/>
                <a:cxnLst>
                  <a:cxn ang="0">
                    <a:pos x="T0" y="T1"/>
                  </a:cxn>
                  <a:cxn ang="0">
                    <a:pos x="T2" y="T3"/>
                  </a:cxn>
                  <a:cxn ang="0">
                    <a:pos x="T4" y="T5"/>
                  </a:cxn>
                  <a:cxn ang="0">
                    <a:pos x="T6" y="T7"/>
                  </a:cxn>
                  <a:cxn ang="0">
                    <a:pos x="T8" y="T9"/>
                  </a:cxn>
                </a:cxnLst>
                <a:rect l="0" t="0" r="r" b="b"/>
                <a:pathLst>
                  <a:path w="34" h="27">
                    <a:moveTo>
                      <a:pt x="16" y="0"/>
                    </a:moveTo>
                    <a:lnTo>
                      <a:pt x="0" y="10"/>
                    </a:lnTo>
                    <a:lnTo>
                      <a:pt x="18" y="27"/>
                    </a:lnTo>
                    <a:lnTo>
                      <a:pt x="34" y="16"/>
                    </a:lnTo>
                    <a:lnTo>
                      <a:pt x="16"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40" name="Freeform 276">
                <a:extLst>
                  <a:ext uri="{FF2B5EF4-FFF2-40B4-BE49-F238E27FC236}">
                    <a16:creationId xmlns:a16="http://schemas.microsoft.com/office/drawing/2014/main" xmlns="" id="{CACFEC4C-2EBB-4BE5-9E42-371114B5E336}"/>
                  </a:ext>
                </a:extLst>
              </p:cNvPr>
              <p:cNvSpPr>
                <a:spLocks/>
              </p:cNvSpPr>
              <p:nvPr/>
            </p:nvSpPr>
            <p:spPr bwMode="auto">
              <a:xfrm>
                <a:off x="3530" y="2228"/>
                <a:ext cx="35" cy="33"/>
              </a:xfrm>
              <a:custGeom>
                <a:avLst/>
                <a:gdLst>
                  <a:gd name="T0" fmla="*/ 15 w 34"/>
                  <a:gd name="T1" fmla="*/ 0 h 27"/>
                  <a:gd name="T2" fmla="*/ 0 w 34"/>
                  <a:gd name="T3" fmla="*/ 10 h 27"/>
                  <a:gd name="T4" fmla="*/ 18 w 34"/>
                  <a:gd name="T5" fmla="*/ 27 h 27"/>
                  <a:gd name="T6" fmla="*/ 34 w 34"/>
                  <a:gd name="T7" fmla="*/ 18 h 27"/>
                  <a:gd name="T8" fmla="*/ 15 w 34"/>
                  <a:gd name="T9" fmla="*/ 0 h 27"/>
                </a:gdLst>
                <a:ahLst/>
                <a:cxnLst>
                  <a:cxn ang="0">
                    <a:pos x="T0" y="T1"/>
                  </a:cxn>
                  <a:cxn ang="0">
                    <a:pos x="T2" y="T3"/>
                  </a:cxn>
                  <a:cxn ang="0">
                    <a:pos x="T4" y="T5"/>
                  </a:cxn>
                  <a:cxn ang="0">
                    <a:pos x="T6" y="T7"/>
                  </a:cxn>
                  <a:cxn ang="0">
                    <a:pos x="T8" y="T9"/>
                  </a:cxn>
                </a:cxnLst>
                <a:rect l="0" t="0" r="r" b="b"/>
                <a:pathLst>
                  <a:path w="34" h="27">
                    <a:moveTo>
                      <a:pt x="15" y="0"/>
                    </a:moveTo>
                    <a:lnTo>
                      <a:pt x="0" y="10"/>
                    </a:lnTo>
                    <a:lnTo>
                      <a:pt x="18" y="27"/>
                    </a:lnTo>
                    <a:lnTo>
                      <a:pt x="34" y="18"/>
                    </a:lnTo>
                    <a:lnTo>
                      <a:pt x="1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41" name="Freeform 277">
                <a:extLst>
                  <a:ext uri="{FF2B5EF4-FFF2-40B4-BE49-F238E27FC236}">
                    <a16:creationId xmlns:a16="http://schemas.microsoft.com/office/drawing/2014/main" xmlns="" id="{750D1F5A-DA15-4F48-9971-01D1C523D128}"/>
                  </a:ext>
                </a:extLst>
              </p:cNvPr>
              <p:cNvSpPr>
                <a:spLocks/>
              </p:cNvSpPr>
              <p:nvPr/>
            </p:nvSpPr>
            <p:spPr bwMode="auto">
              <a:xfrm>
                <a:off x="3539" y="2224"/>
                <a:ext cx="32" cy="31"/>
              </a:xfrm>
              <a:custGeom>
                <a:avLst/>
                <a:gdLst>
                  <a:gd name="T0" fmla="*/ 15 w 32"/>
                  <a:gd name="T1" fmla="*/ 0 h 25"/>
                  <a:gd name="T2" fmla="*/ 0 w 32"/>
                  <a:gd name="T3" fmla="*/ 9 h 25"/>
                  <a:gd name="T4" fmla="*/ 18 w 32"/>
                  <a:gd name="T5" fmla="*/ 25 h 25"/>
                  <a:gd name="T6" fmla="*/ 32 w 32"/>
                  <a:gd name="T7" fmla="*/ 16 h 25"/>
                  <a:gd name="T8" fmla="*/ 15 w 32"/>
                  <a:gd name="T9" fmla="*/ 0 h 25"/>
                </a:gdLst>
                <a:ahLst/>
                <a:cxnLst>
                  <a:cxn ang="0">
                    <a:pos x="T0" y="T1"/>
                  </a:cxn>
                  <a:cxn ang="0">
                    <a:pos x="T2" y="T3"/>
                  </a:cxn>
                  <a:cxn ang="0">
                    <a:pos x="T4" y="T5"/>
                  </a:cxn>
                  <a:cxn ang="0">
                    <a:pos x="T6" y="T7"/>
                  </a:cxn>
                  <a:cxn ang="0">
                    <a:pos x="T8" y="T9"/>
                  </a:cxn>
                </a:cxnLst>
                <a:rect l="0" t="0" r="r" b="b"/>
                <a:pathLst>
                  <a:path w="32" h="25">
                    <a:moveTo>
                      <a:pt x="15" y="0"/>
                    </a:moveTo>
                    <a:lnTo>
                      <a:pt x="0" y="9"/>
                    </a:lnTo>
                    <a:lnTo>
                      <a:pt x="18" y="25"/>
                    </a:lnTo>
                    <a:lnTo>
                      <a:pt x="32" y="16"/>
                    </a:lnTo>
                    <a:lnTo>
                      <a:pt x="15"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42" name="Freeform 278">
                <a:extLst>
                  <a:ext uri="{FF2B5EF4-FFF2-40B4-BE49-F238E27FC236}">
                    <a16:creationId xmlns:a16="http://schemas.microsoft.com/office/drawing/2014/main" xmlns="" id="{9C596105-7E35-48FA-82E4-FA3654A27D5B}"/>
                  </a:ext>
                </a:extLst>
              </p:cNvPr>
              <p:cNvSpPr>
                <a:spLocks/>
              </p:cNvSpPr>
              <p:nvPr/>
            </p:nvSpPr>
            <p:spPr bwMode="auto">
              <a:xfrm>
                <a:off x="3546" y="2216"/>
                <a:ext cx="33" cy="34"/>
              </a:xfrm>
              <a:custGeom>
                <a:avLst/>
                <a:gdLst>
                  <a:gd name="T0" fmla="*/ 15 w 33"/>
                  <a:gd name="T1" fmla="*/ 0 h 28"/>
                  <a:gd name="T2" fmla="*/ 0 w 33"/>
                  <a:gd name="T3" fmla="*/ 10 h 28"/>
                  <a:gd name="T4" fmla="*/ 19 w 33"/>
                  <a:gd name="T5" fmla="*/ 28 h 28"/>
                  <a:gd name="T6" fmla="*/ 33 w 33"/>
                  <a:gd name="T7" fmla="*/ 17 h 28"/>
                  <a:gd name="T8" fmla="*/ 15 w 33"/>
                  <a:gd name="T9" fmla="*/ 0 h 28"/>
                </a:gdLst>
                <a:ahLst/>
                <a:cxnLst>
                  <a:cxn ang="0">
                    <a:pos x="T0" y="T1"/>
                  </a:cxn>
                  <a:cxn ang="0">
                    <a:pos x="T2" y="T3"/>
                  </a:cxn>
                  <a:cxn ang="0">
                    <a:pos x="T4" y="T5"/>
                  </a:cxn>
                  <a:cxn ang="0">
                    <a:pos x="T6" y="T7"/>
                  </a:cxn>
                  <a:cxn ang="0">
                    <a:pos x="T8" y="T9"/>
                  </a:cxn>
                </a:cxnLst>
                <a:rect l="0" t="0" r="r" b="b"/>
                <a:pathLst>
                  <a:path w="33" h="28">
                    <a:moveTo>
                      <a:pt x="15" y="0"/>
                    </a:moveTo>
                    <a:lnTo>
                      <a:pt x="0" y="10"/>
                    </a:lnTo>
                    <a:lnTo>
                      <a:pt x="19" y="28"/>
                    </a:lnTo>
                    <a:lnTo>
                      <a:pt x="33" y="17"/>
                    </a:lnTo>
                    <a:lnTo>
                      <a:pt x="1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43" name="Freeform 279">
                <a:extLst>
                  <a:ext uri="{FF2B5EF4-FFF2-40B4-BE49-F238E27FC236}">
                    <a16:creationId xmlns:a16="http://schemas.microsoft.com/office/drawing/2014/main" xmlns="" id="{5C5D2DCD-4C2A-4003-B1F7-22BC445249D6}"/>
                  </a:ext>
                </a:extLst>
              </p:cNvPr>
              <p:cNvSpPr>
                <a:spLocks/>
              </p:cNvSpPr>
              <p:nvPr/>
            </p:nvSpPr>
            <p:spPr bwMode="auto">
              <a:xfrm>
                <a:off x="3554" y="2211"/>
                <a:ext cx="32" cy="33"/>
              </a:xfrm>
              <a:custGeom>
                <a:avLst/>
                <a:gdLst>
                  <a:gd name="T0" fmla="*/ 15 w 32"/>
                  <a:gd name="T1" fmla="*/ 0 h 27"/>
                  <a:gd name="T2" fmla="*/ 0 w 32"/>
                  <a:gd name="T3" fmla="*/ 11 h 27"/>
                  <a:gd name="T4" fmla="*/ 17 w 32"/>
                  <a:gd name="T5" fmla="*/ 27 h 27"/>
                  <a:gd name="T6" fmla="*/ 32 w 32"/>
                  <a:gd name="T7" fmla="*/ 17 h 27"/>
                  <a:gd name="T8" fmla="*/ 15 w 32"/>
                  <a:gd name="T9" fmla="*/ 0 h 27"/>
                </a:gdLst>
                <a:ahLst/>
                <a:cxnLst>
                  <a:cxn ang="0">
                    <a:pos x="T0" y="T1"/>
                  </a:cxn>
                  <a:cxn ang="0">
                    <a:pos x="T2" y="T3"/>
                  </a:cxn>
                  <a:cxn ang="0">
                    <a:pos x="T4" y="T5"/>
                  </a:cxn>
                  <a:cxn ang="0">
                    <a:pos x="T6" y="T7"/>
                  </a:cxn>
                  <a:cxn ang="0">
                    <a:pos x="T8" y="T9"/>
                  </a:cxn>
                </a:cxnLst>
                <a:rect l="0" t="0" r="r" b="b"/>
                <a:pathLst>
                  <a:path w="32" h="27">
                    <a:moveTo>
                      <a:pt x="15" y="0"/>
                    </a:moveTo>
                    <a:lnTo>
                      <a:pt x="0" y="11"/>
                    </a:lnTo>
                    <a:lnTo>
                      <a:pt x="17" y="27"/>
                    </a:lnTo>
                    <a:lnTo>
                      <a:pt x="32" y="17"/>
                    </a:lnTo>
                    <a:lnTo>
                      <a:pt x="15"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44" name="Freeform 280">
                <a:extLst>
                  <a:ext uri="{FF2B5EF4-FFF2-40B4-BE49-F238E27FC236}">
                    <a16:creationId xmlns:a16="http://schemas.microsoft.com/office/drawing/2014/main" xmlns="" id="{156686EA-4DA6-48F4-B478-A164DB0ACB8A}"/>
                  </a:ext>
                </a:extLst>
              </p:cNvPr>
              <p:cNvSpPr>
                <a:spLocks/>
              </p:cNvSpPr>
              <p:nvPr/>
            </p:nvSpPr>
            <p:spPr bwMode="auto">
              <a:xfrm>
                <a:off x="3561" y="2205"/>
                <a:ext cx="34" cy="31"/>
              </a:xfrm>
              <a:custGeom>
                <a:avLst/>
                <a:gdLst>
                  <a:gd name="T0" fmla="*/ 16 w 33"/>
                  <a:gd name="T1" fmla="*/ 0 h 26"/>
                  <a:gd name="T2" fmla="*/ 0 w 33"/>
                  <a:gd name="T3" fmla="*/ 9 h 26"/>
                  <a:gd name="T4" fmla="*/ 18 w 33"/>
                  <a:gd name="T5" fmla="*/ 26 h 26"/>
                  <a:gd name="T6" fmla="*/ 33 w 33"/>
                  <a:gd name="T7" fmla="*/ 17 h 26"/>
                  <a:gd name="T8" fmla="*/ 16 w 33"/>
                  <a:gd name="T9" fmla="*/ 0 h 26"/>
                </a:gdLst>
                <a:ahLst/>
                <a:cxnLst>
                  <a:cxn ang="0">
                    <a:pos x="T0" y="T1"/>
                  </a:cxn>
                  <a:cxn ang="0">
                    <a:pos x="T2" y="T3"/>
                  </a:cxn>
                  <a:cxn ang="0">
                    <a:pos x="T4" y="T5"/>
                  </a:cxn>
                  <a:cxn ang="0">
                    <a:pos x="T6" y="T7"/>
                  </a:cxn>
                  <a:cxn ang="0">
                    <a:pos x="T8" y="T9"/>
                  </a:cxn>
                </a:cxnLst>
                <a:rect l="0" t="0" r="r" b="b"/>
                <a:pathLst>
                  <a:path w="33" h="26">
                    <a:moveTo>
                      <a:pt x="16" y="0"/>
                    </a:moveTo>
                    <a:lnTo>
                      <a:pt x="0" y="9"/>
                    </a:lnTo>
                    <a:lnTo>
                      <a:pt x="18" y="26"/>
                    </a:lnTo>
                    <a:lnTo>
                      <a:pt x="33" y="17"/>
                    </a:lnTo>
                    <a:lnTo>
                      <a:pt x="16"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45" name="Freeform 281">
                <a:extLst>
                  <a:ext uri="{FF2B5EF4-FFF2-40B4-BE49-F238E27FC236}">
                    <a16:creationId xmlns:a16="http://schemas.microsoft.com/office/drawing/2014/main" xmlns="" id="{F8EFC37E-2A31-4EE3-B478-29310335CA36}"/>
                  </a:ext>
                </a:extLst>
              </p:cNvPr>
              <p:cNvSpPr>
                <a:spLocks/>
              </p:cNvSpPr>
              <p:nvPr/>
            </p:nvSpPr>
            <p:spPr bwMode="auto">
              <a:xfrm>
                <a:off x="3569" y="2197"/>
                <a:ext cx="34" cy="34"/>
              </a:xfrm>
              <a:custGeom>
                <a:avLst/>
                <a:gdLst>
                  <a:gd name="T0" fmla="*/ 14 w 33"/>
                  <a:gd name="T1" fmla="*/ 0 h 28"/>
                  <a:gd name="T2" fmla="*/ 0 w 33"/>
                  <a:gd name="T3" fmla="*/ 11 h 28"/>
                  <a:gd name="T4" fmla="*/ 17 w 33"/>
                  <a:gd name="T5" fmla="*/ 28 h 28"/>
                  <a:gd name="T6" fmla="*/ 33 w 33"/>
                  <a:gd name="T7" fmla="*/ 17 h 28"/>
                  <a:gd name="T8" fmla="*/ 14 w 33"/>
                  <a:gd name="T9" fmla="*/ 0 h 28"/>
                </a:gdLst>
                <a:ahLst/>
                <a:cxnLst>
                  <a:cxn ang="0">
                    <a:pos x="T0" y="T1"/>
                  </a:cxn>
                  <a:cxn ang="0">
                    <a:pos x="T2" y="T3"/>
                  </a:cxn>
                  <a:cxn ang="0">
                    <a:pos x="T4" y="T5"/>
                  </a:cxn>
                  <a:cxn ang="0">
                    <a:pos x="T6" y="T7"/>
                  </a:cxn>
                  <a:cxn ang="0">
                    <a:pos x="T8" y="T9"/>
                  </a:cxn>
                </a:cxnLst>
                <a:rect l="0" t="0" r="r" b="b"/>
                <a:pathLst>
                  <a:path w="33" h="28">
                    <a:moveTo>
                      <a:pt x="14" y="0"/>
                    </a:moveTo>
                    <a:lnTo>
                      <a:pt x="0" y="11"/>
                    </a:lnTo>
                    <a:lnTo>
                      <a:pt x="17" y="28"/>
                    </a:lnTo>
                    <a:lnTo>
                      <a:pt x="33" y="17"/>
                    </a:lnTo>
                    <a:lnTo>
                      <a:pt x="14"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46" name="Freeform 282">
                <a:extLst>
                  <a:ext uri="{FF2B5EF4-FFF2-40B4-BE49-F238E27FC236}">
                    <a16:creationId xmlns:a16="http://schemas.microsoft.com/office/drawing/2014/main" xmlns="" id="{DEFBAA85-6FFD-427F-8EC4-240123C7AFF6}"/>
                  </a:ext>
                </a:extLst>
              </p:cNvPr>
              <p:cNvSpPr>
                <a:spLocks/>
              </p:cNvSpPr>
              <p:nvPr/>
            </p:nvSpPr>
            <p:spPr bwMode="auto">
              <a:xfrm>
                <a:off x="3577" y="2193"/>
                <a:ext cx="33" cy="32"/>
              </a:xfrm>
              <a:custGeom>
                <a:avLst/>
                <a:gdLst>
                  <a:gd name="T0" fmla="*/ 14 w 32"/>
                  <a:gd name="T1" fmla="*/ 0 h 27"/>
                  <a:gd name="T2" fmla="*/ 0 w 32"/>
                  <a:gd name="T3" fmla="*/ 10 h 27"/>
                  <a:gd name="T4" fmla="*/ 17 w 32"/>
                  <a:gd name="T5" fmla="*/ 27 h 27"/>
                  <a:gd name="T6" fmla="*/ 32 w 32"/>
                  <a:gd name="T7" fmla="*/ 16 h 27"/>
                  <a:gd name="T8" fmla="*/ 14 w 32"/>
                  <a:gd name="T9" fmla="*/ 0 h 27"/>
                </a:gdLst>
                <a:ahLst/>
                <a:cxnLst>
                  <a:cxn ang="0">
                    <a:pos x="T0" y="T1"/>
                  </a:cxn>
                  <a:cxn ang="0">
                    <a:pos x="T2" y="T3"/>
                  </a:cxn>
                  <a:cxn ang="0">
                    <a:pos x="T4" y="T5"/>
                  </a:cxn>
                  <a:cxn ang="0">
                    <a:pos x="T6" y="T7"/>
                  </a:cxn>
                  <a:cxn ang="0">
                    <a:pos x="T8" y="T9"/>
                  </a:cxn>
                </a:cxnLst>
                <a:rect l="0" t="0" r="r" b="b"/>
                <a:pathLst>
                  <a:path w="32" h="27">
                    <a:moveTo>
                      <a:pt x="14" y="0"/>
                    </a:moveTo>
                    <a:lnTo>
                      <a:pt x="0" y="10"/>
                    </a:lnTo>
                    <a:lnTo>
                      <a:pt x="17" y="27"/>
                    </a:lnTo>
                    <a:lnTo>
                      <a:pt x="32" y="16"/>
                    </a:lnTo>
                    <a:lnTo>
                      <a:pt x="14"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47" name="Freeform 283">
                <a:extLst>
                  <a:ext uri="{FF2B5EF4-FFF2-40B4-BE49-F238E27FC236}">
                    <a16:creationId xmlns:a16="http://schemas.microsoft.com/office/drawing/2014/main" xmlns="" id="{15B35C09-336E-4F80-9916-3C245875AD1D}"/>
                  </a:ext>
                </a:extLst>
              </p:cNvPr>
              <p:cNvSpPr>
                <a:spLocks/>
              </p:cNvSpPr>
              <p:nvPr/>
            </p:nvSpPr>
            <p:spPr bwMode="auto">
              <a:xfrm>
                <a:off x="3583" y="2187"/>
                <a:ext cx="35" cy="31"/>
              </a:xfrm>
              <a:custGeom>
                <a:avLst/>
                <a:gdLst>
                  <a:gd name="T0" fmla="*/ 17 w 34"/>
                  <a:gd name="T1" fmla="*/ 0 h 26"/>
                  <a:gd name="T2" fmla="*/ 0 w 34"/>
                  <a:gd name="T3" fmla="*/ 9 h 26"/>
                  <a:gd name="T4" fmla="*/ 19 w 34"/>
                  <a:gd name="T5" fmla="*/ 26 h 26"/>
                  <a:gd name="T6" fmla="*/ 34 w 34"/>
                  <a:gd name="T7" fmla="*/ 17 h 26"/>
                  <a:gd name="T8" fmla="*/ 17 w 34"/>
                  <a:gd name="T9" fmla="*/ 0 h 26"/>
                </a:gdLst>
                <a:ahLst/>
                <a:cxnLst>
                  <a:cxn ang="0">
                    <a:pos x="T0" y="T1"/>
                  </a:cxn>
                  <a:cxn ang="0">
                    <a:pos x="T2" y="T3"/>
                  </a:cxn>
                  <a:cxn ang="0">
                    <a:pos x="T4" y="T5"/>
                  </a:cxn>
                  <a:cxn ang="0">
                    <a:pos x="T6" y="T7"/>
                  </a:cxn>
                  <a:cxn ang="0">
                    <a:pos x="T8" y="T9"/>
                  </a:cxn>
                </a:cxnLst>
                <a:rect l="0" t="0" r="r" b="b"/>
                <a:pathLst>
                  <a:path w="34" h="26">
                    <a:moveTo>
                      <a:pt x="17" y="0"/>
                    </a:moveTo>
                    <a:lnTo>
                      <a:pt x="0" y="9"/>
                    </a:lnTo>
                    <a:lnTo>
                      <a:pt x="19" y="26"/>
                    </a:lnTo>
                    <a:lnTo>
                      <a:pt x="34" y="17"/>
                    </a:lnTo>
                    <a:lnTo>
                      <a:pt x="1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48" name="Freeform 284">
                <a:extLst>
                  <a:ext uri="{FF2B5EF4-FFF2-40B4-BE49-F238E27FC236}">
                    <a16:creationId xmlns:a16="http://schemas.microsoft.com/office/drawing/2014/main" xmlns="" id="{7D8AF3EC-5613-4F64-AD28-F02300F30183}"/>
                  </a:ext>
                </a:extLst>
              </p:cNvPr>
              <p:cNvSpPr>
                <a:spLocks/>
              </p:cNvSpPr>
              <p:nvPr/>
            </p:nvSpPr>
            <p:spPr bwMode="auto">
              <a:xfrm>
                <a:off x="3591" y="2182"/>
                <a:ext cx="30" cy="30"/>
              </a:xfrm>
              <a:custGeom>
                <a:avLst/>
                <a:gdLst>
                  <a:gd name="T0" fmla="*/ 15 w 29"/>
                  <a:gd name="T1" fmla="*/ 0 h 25"/>
                  <a:gd name="T2" fmla="*/ 0 w 29"/>
                  <a:gd name="T3" fmla="*/ 9 h 25"/>
                  <a:gd name="T4" fmla="*/ 18 w 29"/>
                  <a:gd name="T5" fmla="*/ 25 h 25"/>
                  <a:gd name="T6" fmla="*/ 29 w 29"/>
                  <a:gd name="T7" fmla="*/ 19 h 25"/>
                  <a:gd name="T8" fmla="*/ 27 w 29"/>
                  <a:gd name="T9" fmla="*/ 16 h 25"/>
                  <a:gd name="T10" fmla="*/ 27 w 29"/>
                  <a:gd name="T11" fmla="*/ 12 h 25"/>
                  <a:gd name="T12" fmla="*/ 15 w 29"/>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9" h="25">
                    <a:moveTo>
                      <a:pt x="15" y="0"/>
                    </a:moveTo>
                    <a:lnTo>
                      <a:pt x="0" y="9"/>
                    </a:lnTo>
                    <a:lnTo>
                      <a:pt x="18" y="25"/>
                    </a:lnTo>
                    <a:lnTo>
                      <a:pt x="29" y="19"/>
                    </a:lnTo>
                    <a:lnTo>
                      <a:pt x="27" y="16"/>
                    </a:lnTo>
                    <a:lnTo>
                      <a:pt x="27" y="12"/>
                    </a:lnTo>
                    <a:lnTo>
                      <a:pt x="15"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49" name="Freeform 285">
                <a:extLst>
                  <a:ext uri="{FF2B5EF4-FFF2-40B4-BE49-F238E27FC236}">
                    <a16:creationId xmlns:a16="http://schemas.microsoft.com/office/drawing/2014/main" xmlns="" id="{008236D4-78E5-4F14-A8B3-F8A2A63A298D}"/>
                  </a:ext>
                </a:extLst>
              </p:cNvPr>
              <p:cNvSpPr>
                <a:spLocks/>
              </p:cNvSpPr>
              <p:nvPr/>
            </p:nvSpPr>
            <p:spPr bwMode="auto">
              <a:xfrm>
                <a:off x="3601" y="2178"/>
                <a:ext cx="20" cy="29"/>
              </a:xfrm>
              <a:custGeom>
                <a:avLst/>
                <a:gdLst>
                  <a:gd name="T0" fmla="*/ 0 w 20"/>
                  <a:gd name="T1" fmla="*/ 7 h 24"/>
                  <a:gd name="T2" fmla="*/ 10 w 20"/>
                  <a:gd name="T3" fmla="*/ 0 h 24"/>
                  <a:gd name="T4" fmla="*/ 12 w 20"/>
                  <a:gd name="T5" fmla="*/ 1 h 24"/>
                  <a:gd name="T6" fmla="*/ 14 w 20"/>
                  <a:gd name="T7" fmla="*/ 3 h 24"/>
                  <a:gd name="T8" fmla="*/ 16 w 20"/>
                  <a:gd name="T9" fmla="*/ 4 h 24"/>
                  <a:gd name="T10" fmla="*/ 17 w 20"/>
                  <a:gd name="T11" fmla="*/ 6 h 24"/>
                  <a:gd name="T12" fmla="*/ 18 w 20"/>
                  <a:gd name="T13" fmla="*/ 10 h 24"/>
                  <a:gd name="T14" fmla="*/ 18 w 20"/>
                  <a:gd name="T15" fmla="*/ 13 h 24"/>
                  <a:gd name="T16" fmla="*/ 18 w 20"/>
                  <a:gd name="T17" fmla="*/ 19 h 24"/>
                  <a:gd name="T18" fmla="*/ 20 w 20"/>
                  <a:gd name="T19" fmla="*/ 22 h 24"/>
                  <a:gd name="T20" fmla="*/ 17 w 20"/>
                  <a:gd name="T21" fmla="*/ 24 h 24"/>
                  <a:gd name="T22" fmla="*/ 0 w 20"/>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4">
                    <a:moveTo>
                      <a:pt x="0" y="7"/>
                    </a:moveTo>
                    <a:lnTo>
                      <a:pt x="10" y="0"/>
                    </a:lnTo>
                    <a:lnTo>
                      <a:pt x="12" y="1"/>
                    </a:lnTo>
                    <a:lnTo>
                      <a:pt x="14" y="3"/>
                    </a:lnTo>
                    <a:lnTo>
                      <a:pt x="16" y="4"/>
                    </a:lnTo>
                    <a:lnTo>
                      <a:pt x="17" y="6"/>
                    </a:lnTo>
                    <a:lnTo>
                      <a:pt x="18" y="10"/>
                    </a:lnTo>
                    <a:lnTo>
                      <a:pt x="18" y="13"/>
                    </a:lnTo>
                    <a:lnTo>
                      <a:pt x="18" y="19"/>
                    </a:lnTo>
                    <a:lnTo>
                      <a:pt x="20" y="22"/>
                    </a:lnTo>
                    <a:lnTo>
                      <a:pt x="17" y="24"/>
                    </a:lnTo>
                    <a:lnTo>
                      <a:pt x="0" y="7"/>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50" name="Freeform 286">
                <a:extLst>
                  <a:ext uri="{FF2B5EF4-FFF2-40B4-BE49-F238E27FC236}">
                    <a16:creationId xmlns:a16="http://schemas.microsoft.com/office/drawing/2014/main" xmlns="" id="{16092E19-985D-4C39-98CE-A2BB23D7981E}"/>
                  </a:ext>
                </a:extLst>
              </p:cNvPr>
              <p:cNvSpPr>
                <a:spLocks/>
              </p:cNvSpPr>
              <p:nvPr/>
            </p:nvSpPr>
            <p:spPr bwMode="auto">
              <a:xfrm>
                <a:off x="3607" y="2178"/>
                <a:ext cx="12" cy="18"/>
              </a:xfrm>
              <a:custGeom>
                <a:avLst/>
                <a:gdLst>
                  <a:gd name="T0" fmla="*/ 0 w 12"/>
                  <a:gd name="T1" fmla="*/ 3 h 15"/>
                  <a:gd name="T2" fmla="*/ 4 w 12"/>
                  <a:gd name="T3" fmla="*/ 0 h 15"/>
                  <a:gd name="T4" fmla="*/ 6 w 12"/>
                  <a:gd name="T5" fmla="*/ 1 h 15"/>
                  <a:gd name="T6" fmla="*/ 8 w 12"/>
                  <a:gd name="T7" fmla="*/ 3 h 15"/>
                  <a:gd name="T8" fmla="*/ 10 w 12"/>
                  <a:gd name="T9" fmla="*/ 4 h 15"/>
                  <a:gd name="T10" fmla="*/ 11 w 12"/>
                  <a:gd name="T11" fmla="*/ 6 h 15"/>
                  <a:gd name="T12" fmla="*/ 12 w 12"/>
                  <a:gd name="T13" fmla="*/ 10 h 15"/>
                  <a:gd name="T14" fmla="*/ 12 w 12"/>
                  <a:gd name="T15" fmla="*/ 13 h 15"/>
                  <a:gd name="T16" fmla="*/ 12 w 12"/>
                  <a:gd name="T17" fmla="*/ 15 h 15"/>
                  <a:gd name="T18" fmla="*/ 0 w 12"/>
                  <a:gd name="T1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0" y="3"/>
                    </a:moveTo>
                    <a:lnTo>
                      <a:pt x="4" y="0"/>
                    </a:lnTo>
                    <a:lnTo>
                      <a:pt x="6" y="1"/>
                    </a:lnTo>
                    <a:lnTo>
                      <a:pt x="8" y="3"/>
                    </a:lnTo>
                    <a:lnTo>
                      <a:pt x="10" y="4"/>
                    </a:lnTo>
                    <a:lnTo>
                      <a:pt x="11" y="6"/>
                    </a:lnTo>
                    <a:lnTo>
                      <a:pt x="12" y="10"/>
                    </a:lnTo>
                    <a:lnTo>
                      <a:pt x="12" y="13"/>
                    </a:lnTo>
                    <a:lnTo>
                      <a:pt x="12" y="15"/>
                    </a:lnTo>
                    <a:lnTo>
                      <a:pt x="0" y="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51" name="Freeform 287">
                <a:extLst>
                  <a:ext uri="{FF2B5EF4-FFF2-40B4-BE49-F238E27FC236}">
                    <a16:creationId xmlns:a16="http://schemas.microsoft.com/office/drawing/2014/main" xmlns="" id="{AB9D32C9-FD70-41DC-95DC-A26EAEA5C798}"/>
                  </a:ext>
                </a:extLst>
              </p:cNvPr>
              <p:cNvSpPr>
                <a:spLocks/>
              </p:cNvSpPr>
              <p:nvPr/>
            </p:nvSpPr>
            <p:spPr bwMode="auto">
              <a:xfrm>
                <a:off x="3502" y="2293"/>
                <a:ext cx="5" cy="282"/>
              </a:xfrm>
              <a:custGeom>
                <a:avLst/>
                <a:gdLst>
                  <a:gd name="T0" fmla="*/ 5 w 5"/>
                  <a:gd name="T1" fmla="*/ 0 h 232"/>
                  <a:gd name="T2" fmla="*/ 0 w 5"/>
                  <a:gd name="T3" fmla="*/ 3 h 232"/>
                  <a:gd name="T4" fmla="*/ 0 w 5"/>
                  <a:gd name="T5" fmla="*/ 232 h 232"/>
                  <a:gd name="T6" fmla="*/ 5 w 5"/>
                  <a:gd name="T7" fmla="*/ 229 h 232"/>
                  <a:gd name="T8" fmla="*/ 5 w 5"/>
                  <a:gd name="T9" fmla="*/ 0 h 232"/>
                </a:gdLst>
                <a:ahLst/>
                <a:cxnLst>
                  <a:cxn ang="0">
                    <a:pos x="T0" y="T1"/>
                  </a:cxn>
                  <a:cxn ang="0">
                    <a:pos x="T2" y="T3"/>
                  </a:cxn>
                  <a:cxn ang="0">
                    <a:pos x="T4" y="T5"/>
                  </a:cxn>
                  <a:cxn ang="0">
                    <a:pos x="T6" y="T7"/>
                  </a:cxn>
                  <a:cxn ang="0">
                    <a:pos x="T8" y="T9"/>
                  </a:cxn>
                </a:cxnLst>
                <a:rect l="0" t="0" r="r" b="b"/>
                <a:pathLst>
                  <a:path w="5" h="232">
                    <a:moveTo>
                      <a:pt x="5" y="0"/>
                    </a:moveTo>
                    <a:lnTo>
                      <a:pt x="0" y="3"/>
                    </a:lnTo>
                    <a:lnTo>
                      <a:pt x="0" y="232"/>
                    </a:lnTo>
                    <a:lnTo>
                      <a:pt x="5" y="229"/>
                    </a:lnTo>
                    <a:lnTo>
                      <a:pt x="5"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52" name="Freeform 288">
                <a:extLst>
                  <a:ext uri="{FF2B5EF4-FFF2-40B4-BE49-F238E27FC236}">
                    <a16:creationId xmlns:a16="http://schemas.microsoft.com/office/drawing/2014/main" xmlns="" id="{09FE56A2-A646-48ED-A99B-722003F43D1D}"/>
                  </a:ext>
                </a:extLst>
              </p:cNvPr>
              <p:cNvSpPr>
                <a:spLocks/>
              </p:cNvSpPr>
              <p:nvPr/>
            </p:nvSpPr>
            <p:spPr bwMode="auto">
              <a:xfrm>
                <a:off x="3502" y="2289"/>
                <a:ext cx="11" cy="286"/>
              </a:xfrm>
              <a:custGeom>
                <a:avLst/>
                <a:gdLst>
                  <a:gd name="T0" fmla="*/ 11 w 11"/>
                  <a:gd name="T1" fmla="*/ 0 h 236"/>
                  <a:gd name="T2" fmla="*/ 0 w 11"/>
                  <a:gd name="T3" fmla="*/ 7 h 236"/>
                  <a:gd name="T4" fmla="*/ 0 w 11"/>
                  <a:gd name="T5" fmla="*/ 236 h 236"/>
                  <a:gd name="T6" fmla="*/ 11 w 11"/>
                  <a:gd name="T7" fmla="*/ 228 h 236"/>
                  <a:gd name="T8" fmla="*/ 11 w 11"/>
                  <a:gd name="T9" fmla="*/ 0 h 236"/>
                </a:gdLst>
                <a:ahLst/>
                <a:cxnLst>
                  <a:cxn ang="0">
                    <a:pos x="T0" y="T1"/>
                  </a:cxn>
                  <a:cxn ang="0">
                    <a:pos x="T2" y="T3"/>
                  </a:cxn>
                  <a:cxn ang="0">
                    <a:pos x="T4" y="T5"/>
                  </a:cxn>
                  <a:cxn ang="0">
                    <a:pos x="T6" y="T7"/>
                  </a:cxn>
                  <a:cxn ang="0">
                    <a:pos x="T8" y="T9"/>
                  </a:cxn>
                </a:cxnLst>
                <a:rect l="0" t="0" r="r" b="b"/>
                <a:pathLst>
                  <a:path w="11" h="236">
                    <a:moveTo>
                      <a:pt x="11" y="0"/>
                    </a:moveTo>
                    <a:lnTo>
                      <a:pt x="0" y="7"/>
                    </a:lnTo>
                    <a:lnTo>
                      <a:pt x="0" y="236"/>
                    </a:lnTo>
                    <a:lnTo>
                      <a:pt x="11" y="228"/>
                    </a:lnTo>
                    <a:lnTo>
                      <a:pt x="11"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53" name="Freeform 289">
                <a:extLst>
                  <a:ext uri="{FF2B5EF4-FFF2-40B4-BE49-F238E27FC236}">
                    <a16:creationId xmlns:a16="http://schemas.microsoft.com/office/drawing/2014/main" xmlns="" id="{6F867279-BCF4-459C-B742-D804F4C50E50}"/>
                  </a:ext>
                </a:extLst>
              </p:cNvPr>
              <p:cNvSpPr>
                <a:spLocks/>
              </p:cNvSpPr>
              <p:nvPr/>
            </p:nvSpPr>
            <p:spPr bwMode="auto">
              <a:xfrm>
                <a:off x="3507" y="2282"/>
                <a:ext cx="12" cy="290"/>
              </a:xfrm>
              <a:custGeom>
                <a:avLst/>
                <a:gdLst>
                  <a:gd name="T0" fmla="*/ 12 w 12"/>
                  <a:gd name="T1" fmla="*/ 0 h 238"/>
                  <a:gd name="T2" fmla="*/ 0 w 12"/>
                  <a:gd name="T3" fmla="*/ 9 h 238"/>
                  <a:gd name="T4" fmla="*/ 0 w 12"/>
                  <a:gd name="T5" fmla="*/ 238 h 238"/>
                  <a:gd name="T6" fmla="*/ 12 w 12"/>
                  <a:gd name="T7" fmla="*/ 228 h 238"/>
                  <a:gd name="T8" fmla="*/ 12 w 12"/>
                  <a:gd name="T9" fmla="*/ 0 h 238"/>
                </a:gdLst>
                <a:ahLst/>
                <a:cxnLst>
                  <a:cxn ang="0">
                    <a:pos x="T0" y="T1"/>
                  </a:cxn>
                  <a:cxn ang="0">
                    <a:pos x="T2" y="T3"/>
                  </a:cxn>
                  <a:cxn ang="0">
                    <a:pos x="T4" y="T5"/>
                  </a:cxn>
                  <a:cxn ang="0">
                    <a:pos x="T6" y="T7"/>
                  </a:cxn>
                  <a:cxn ang="0">
                    <a:pos x="T8" y="T9"/>
                  </a:cxn>
                </a:cxnLst>
                <a:rect l="0" t="0" r="r" b="b"/>
                <a:pathLst>
                  <a:path w="12" h="238">
                    <a:moveTo>
                      <a:pt x="12" y="0"/>
                    </a:moveTo>
                    <a:lnTo>
                      <a:pt x="0" y="9"/>
                    </a:lnTo>
                    <a:lnTo>
                      <a:pt x="0" y="238"/>
                    </a:lnTo>
                    <a:lnTo>
                      <a:pt x="12" y="228"/>
                    </a:lnTo>
                    <a:lnTo>
                      <a:pt x="12"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54" name="Freeform 290">
                <a:extLst>
                  <a:ext uri="{FF2B5EF4-FFF2-40B4-BE49-F238E27FC236}">
                    <a16:creationId xmlns:a16="http://schemas.microsoft.com/office/drawing/2014/main" xmlns="" id="{34E7C02D-51EF-455D-83C2-E727396E07C3}"/>
                  </a:ext>
                </a:extLst>
              </p:cNvPr>
              <p:cNvSpPr>
                <a:spLocks/>
              </p:cNvSpPr>
              <p:nvPr/>
            </p:nvSpPr>
            <p:spPr bwMode="auto">
              <a:xfrm>
                <a:off x="3513" y="2279"/>
                <a:ext cx="13" cy="287"/>
              </a:xfrm>
              <a:custGeom>
                <a:avLst/>
                <a:gdLst>
                  <a:gd name="T0" fmla="*/ 13 w 13"/>
                  <a:gd name="T1" fmla="*/ 0 h 236"/>
                  <a:gd name="T2" fmla="*/ 0 w 13"/>
                  <a:gd name="T3" fmla="*/ 8 h 236"/>
                  <a:gd name="T4" fmla="*/ 0 w 13"/>
                  <a:gd name="T5" fmla="*/ 236 h 236"/>
                  <a:gd name="T6" fmla="*/ 13 w 13"/>
                  <a:gd name="T7" fmla="*/ 228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8"/>
                    </a:lnTo>
                    <a:lnTo>
                      <a:pt x="0" y="236"/>
                    </a:lnTo>
                    <a:lnTo>
                      <a:pt x="13" y="228"/>
                    </a:lnTo>
                    <a:lnTo>
                      <a:pt x="13"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55" name="Freeform 291">
                <a:extLst>
                  <a:ext uri="{FF2B5EF4-FFF2-40B4-BE49-F238E27FC236}">
                    <a16:creationId xmlns:a16="http://schemas.microsoft.com/office/drawing/2014/main" xmlns="" id="{1EC28ABD-39E1-4436-B7AE-738E9EA105D6}"/>
                  </a:ext>
                </a:extLst>
              </p:cNvPr>
              <p:cNvSpPr>
                <a:spLocks/>
              </p:cNvSpPr>
              <p:nvPr/>
            </p:nvSpPr>
            <p:spPr bwMode="auto">
              <a:xfrm>
                <a:off x="3519" y="2274"/>
                <a:ext cx="15" cy="285"/>
              </a:xfrm>
              <a:custGeom>
                <a:avLst/>
                <a:gdLst>
                  <a:gd name="T0" fmla="*/ 14 w 14"/>
                  <a:gd name="T1" fmla="*/ 0 h 235"/>
                  <a:gd name="T2" fmla="*/ 0 w 14"/>
                  <a:gd name="T3" fmla="*/ 7 h 235"/>
                  <a:gd name="T4" fmla="*/ 0 w 14"/>
                  <a:gd name="T5" fmla="*/ 235 h 235"/>
                  <a:gd name="T6" fmla="*/ 14 w 14"/>
                  <a:gd name="T7" fmla="*/ 226 h 235"/>
                  <a:gd name="T8" fmla="*/ 14 w 14"/>
                  <a:gd name="T9" fmla="*/ 0 h 235"/>
                </a:gdLst>
                <a:ahLst/>
                <a:cxnLst>
                  <a:cxn ang="0">
                    <a:pos x="T0" y="T1"/>
                  </a:cxn>
                  <a:cxn ang="0">
                    <a:pos x="T2" y="T3"/>
                  </a:cxn>
                  <a:cxn ang="0">
                    <a:pos x="T4" y="T5"/>
                  </a:cxn>
                  <a:cxn ang="0">
                    <a:pos x="T6" y="T7"/>
                  </a:cxn>
                  <a:cxn ang="0">
                    <a:pos x="T8" y="T9"/>
                  </a:cxn>
                </a:cxnLst>
                <a:rect l="0" t="0" r="r" b="b"/>
                <a:pathLst>
                  <a:path w="14" h="235">
                    <a:moveTo>
                      <a:pt x="14" y="0"/>
                    </a:moveTo>
                    <a:lnTo>
                      <a:pt x="0" y="7"/>
                    </a:lnTo>
                    <a:lnTo>
                      <a:pt x="0" y="235"/>
                    </a:lnTo>
                    <a:lnTo>
                      <a:pt x="14" y="226"/>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56" name="Freeform 292">
                <a:extLst>
                  <a:ext uri="{FF2B5EF4-FFF2-40B4-BE49-F238E27FC236}">
                    <a16:creationId xmlns:a16="http://schemas.microsoft.com/office/drawing/2014/main" xmlns="" id="{762475A4-7E55-469E-B5C7-AFD7912AA1C7}"/>
                  </a:ext>
                </a:extLst>
              </p:cNvPr>
              <p:cNvSpPr>
                <a:spLocks/>
              </p:cNvSpPr>
              <p:nvPr/>
            </p:nvSpPr>
            <p:spPr bwMode="auto">
              <a:xfrm>
                <a:off x="3526" y="2268"/>
                <a:ext cx="15" cy="288"/>
              </a:xfrm>
              <a:custGeom>
                <a:avLst/>
                <a:gdLst>
                  <a:gd name="T0" fmla="*/ 14 w 14"/>
                  <a:gd name="T1" fmla="*/ 0 h 237"/>
                  <a:gd name="T2" fmla="*/ 0 w 14"/>
                  <a:gd name="T3" fmla="*/ 9 h 237"/>
                  <a:gd name="T4" fmla="*/ 0 w 14"/>
                  <a:gd name="T5" fmla="*/ 237 h 237"/>
                  <a:gd name="T6" fmla="*/ 14 w 14"/>
                  <a:gd name="T7" fmla="*/ 228 h 237"/>
                  <a:gd name="T8" fmla="*/ 14 w 14"/>
                  <a:gd name="T9" fmla="*/ 0 h 237"/>
                </a:gdLst>
                <a:ahLst/>
                <a:cxnLst>
                  <a:cxn ang="0">
                    <a:pos x="T0" y="T1"/>
                  </a:cxn>
                  <a:cxn ang="0">
                    <a:pos x="T2" y="T3"/>
                  </a:cxn>
                  <a:cxn ang="0">
                    <a:pos x="T4" y="T5"/>
                  </a:cxn>
                  <a:cxn ang="0">
                    <a:pos x="T6" y="T7"/>
                  </a:cxn>
                  <a:cxn ang="0">
                    <a:pos x="T8" y="T9"/>
                  </a:cxn>
                </a:cxnLst>
                <a:rect l="0" t="0" r="r" b="b"/>
                <a:pathLst>
                  <a:path w="14" h="237">
                    <a:moveTo>
                      <a:pt x="14" y="0"/>
                    </a:moveTo>
                    <a:lnTo>
                      <a:pt x="0" y="9"/>
                    </a:lnTo>
                    <a:lnTo>
                      <a:pt x="0" y="237"/>
                    </a:lnTo>
                    <a:lnTo>
                      <a:pt x="14" y="228"/>
                    </a:lnTo>
                    <a:lnTo>
                      <a:pt x="14"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57" name="Freeform 293">
                <a:extLst>
                  <a:ext uri="{FF2B5EF4-FFF2-40B4-BE49-F238E27FC236}">
                    <a16:creationId xmlns:a16="http://schemas.microsoft.com/office/drawing/2014/main" xmlns="" id="{5FCDF90E-DA49-4637-A484-E66A52D88144}"/>
                  </a:ext>
                </a:extLst>
              </p:cNvPr>
              <p:cNvSpPr>
                <a:spLocks/>
              </p:cNvSpPr>
              <p:nvPr/>
            </p:nvSpPr>
            <p:spPr bwMode="auto">
              <a:xfrm>
                <a:off x="3534" y="2263"/>
                <a:ext cx="13" cy="286"/>
              </a:xfrm>
              <a:custGeom>
                <a:avLst/>
                <a:gdLst>
                  <a:gd name="T0" fmla="*/ 13 w 13"/>
                  <a:gd name="T1" fmla="*/ 0 h 235"/>
                  <a:gd name="T2" fmla="*/ 0 w 13"/>
                  <a:gd name="T3" fmla="*/ 9 h 235"/>
                  <a:gd name="T4" fmla="*/ 0 w 13"/>
                  <a:gd name="T5" fmla="*/ 235 h 235"/>
                  <a:gd name="T6" fmla="*/ 13 w 13"/>
                  <a:gd name="T7" fmla="*/ 228 h 235"/>
                  <a:gd name="T8" fmla="*/ 13 w 13"/>
                  <a:gd name="T9" fmla="*/ 0 h 235"/>
                </a:gdLst>
                <a:ahLst/>
                <a:cxnLst>
                  <a:cxn ang="0">
                    <a:pos x="T0" y="T1"/>
                  </a:cxn>
                  <a:cxn ang="0">
                    <a:pos x="T2" y="T3"/>
                  </a:cxn>
                  <a:cxn ang="0">
                    <a:pos x="T4" y="T5"/>
                  </a:cxn>
                  <a:cxn ang="0">
                    <a:pos x="T6" y="T7"/>
                  </a:cxn>
                  <a:cxn ang="0">
                    <a:pos x="T8" y="T9"/>
                  </a:cxn>
                </a:cxnLst>
                <a:rect l="0" t="0" r="r" b="b"/>
                <a:pathLst>
                  <a:path w="13" h="235">
                    <a:moveTo>
                      <a:pt x="13" y="0"/>
                    </a:moveTo>
                    <a:lnTo>
                      <a:pt x="0" y="9"/>
                    </a:lnTo>
                    <a:lnTo>
                      <a:pt x="0" y="235"/>
                    </a:lnTo>
                    <a:lnTo>
                      <a:pt x="13" y="228"/>
                    </a:lnTo>
                    <a:lnTo>
                      <a:pt x="13"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58" name="Freeform 294">
                <a:extLst>
                  <a:ext uri="{FF2B5EF4-FFF2-40B4-BE49-F238E27FC236}">
                    <a16:creationId xmlns:a16="http://schemas.microsoft.com/office/drawing/2014/main" xmlns="" id="{DF2470C8-0F7E-404E-8DDB-48B09E0E6692}"/>
                  </a:ext>
                </a:extLst>
              </p:cNvPr>
              <p:cNvSpPr>
                <a:spLocks/>
              </p:cNvSpPr>
              <p:nvPr/>
            </p:nvSpPr>
            <p:spPr bwMode="auto">
              <a:xfrm>
                <a:off x="3541" y="2258"/>
                <a:ext cx="13" cy="287"/>
              </a:xfrm>
              <a:custGeom>
                <a:avLst/>
                <a:gdLst>
                  <a:gd name="T0" fmla="*/ 13 w 13"/>
                  <a:gd name="T1" fmla="*/ 0 h 236"/>
                  <a:gd name="T2" fmla="*/ 0 w 13"/>
                  <a:gd name="T3" fmla="*/ 8 h 236"/>
                  <a:gd name="T4" fmla="*/ 0 w 13"/>
                  <a:gd name="T5" fmla="*/ 236 h 236"/>
                  <a:gd name="T6" fmla="*/ 13 w 13"/>
                  <a:gd name="T7" fmla="*/ 227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8"/>
                    </a:lnTo>
                    <a:lnTo>
                      <a:pt x="0" y="236"/>
                    </a:lnTo>
                    <a:lnTo>
                      <a:pt x="13" y="227"/>
                    </a:lnTo>
                    <a:lnTo>
                      <a:pt x="13"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59" name="Freeform 295">
                <a:extLst>
                  <a:ext uri="{FF2B5EF4-FFF2-40B4-BE49-F238E27FC236}">
                    <a16:creationId xmlns:a16="http://schemas.microsoft.com/office/drawing/2014/main" xmlns="" id="{00185584-E382-490E-BADF-3B141E854E24}"/>
                  </a:ext>
                </a:extLst>
              </p:cNvPr>
              <p:cNvSpPr>
                <a:spLocks/>
              </p:cNvSpPr>
              <p:nvPr/>
            </p:nvSpPr>
            <p:spPr bwMode="auto">
              <a:xfrm>
                <a:off x="3547" y="2253"/>
                <a:ext cx="14" cy="287"/>
              </a:xfrm>
              <a:custGeom>
                <a:avLst/>
                <a:gdLst>
                  <a:gd name="T0" fmla="*/ 14 w 14"/>
                  <a:gd name="T1" fmla="*/ 0 h 236"/>
                  <a:gd name="T2" fmla="*/ 0 w 14"/>
                  <a:gd name="T3" fmla="*/ 8 h 236"/>
                  <a:gd name="T4" fmla="*/ 0 w 14"/>
                  <a:gd name="T5" fmla="*/ 236 h 236"/>
                  <a:gd name="T6" fmla="*/ 14 w 14"/>
                  <a:gd name="T7" fmla="*/ 227 h 236"/>
                  <a:gd name="T8" fmla="*/ 14 w 14"/>
                  <a:gd name="T9" fmla="*/ 0 h 236"/>
                </a:gdLst>
                <a:ahLst/>
                <a:cxnLst>
                  <a:cxn ang="0">
                    <a:pos x="T0" y="T1"/>
                  </a:cxn>
                  <a:cxn ang="0">
                    <a:pos x="T2" y="T3"/>
                  </a:cxn>
                  <a:cxn ang="0">
                    <a:pos x="T4" y="T5"/>
                  </a:cxn>
                  <a:cxn ang="0">
                    <a:pos x="T6" y="T7"/>
                  </a:cxn>
                  <a:cxn ang="0">
                    <a:pos x="T8" y="T9"/>
                  </a:cxn>
                </a:cxnLst>
                <a:rect l="0" t="0" r="r" b="b"/>
                <a:pathLst>
                  <a:path w="14" h="236">
                    <a:moveTo>
                      <a:pt x="14" y="0"/>
                    </a:moveTo>
                    <a:lnTo>
                      <a:pt x="0" y="8"/>
                    </a:lnTo>
                    <a:lnTo>
                      <a:pt x="0" y="236"/>
                    </a:lnTo>
                    <a:lnTo>
                      <a:pt x="14" y="227"/>
                    </a:lnTo>
                    <a:lnTo>
                      <a:pt x="1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60" name="Freeform 296">
                <a:extLst>
                  <a:ext uri="{FF2B5EF4-FFF2-40B4-BE49-F238E27FC236}">
                    <a16:creationId xmlns:a16="http://schemas.microsoft.com/office/drawing/2014/main" xmlns="" id="{FB389A75-7831-4E8E-BE88-098A92E51161}"/>
                  </a:ext>
                </a:extLst>
              </p:cNvPr>
              <p:cNvSpPr>
                <a:spLocks/>
              </p:cNvSpPr>
              <p:nvPr/>
            </p:nvSpPr>
            <p:spPr bwMode="auto">
              <a:xfrm>
                <a:off x="3554" y="2246"/>
                <a:ext cx="13" cy="288"/>
              </a:xfrm>
              <a:custGeom>
                <a:avLst/>
                <a:gdLst>
                  <a:gd name="T0" fmla="*/ 13 w 13"/>
                  <a:gd name="T1" fmla="*/ 0 h 237"/>
                  <a:gd name="T2" fmla="*/ 0 w 13"/>
                  <a:gd name="T3" fmla="*/ 10 h 237"/>
                  <a:gd name="T4" fmla="*/ 0 w 13"/>
                  <a:gd name="T5" fmla="*/ 237 h 237"/>
                  <a:gd name="T6" fmla="*/ 13 w 13"/>
                  <a:gd name="T7" fmla="*/ 228 h 237"/>
                  <a:gd name="T8" fmla="*/ 13 w 13"/>
                  <a:gd name="T9" fmla="*/ 0 h 237"/>
                </a:gdLst>
                <a:ahLst/>
                <a:cxnLst>
                  <a:cxn ang="0">
                    <a:pos x="T0" y="T1"/>
                  </a:cxn>
                  <a:cxn ang="0">
                    <a:pos x="T2" y="T3"/>
                  </a:cxn>
                  <a:cxn ang="0">
                    <a:pos x="T4" y="T5"/>
                  </a:cxn>
                  <a:cxn ang="0">
                    <a:pos x="T6" y="T7"/>
                  </a:cxn>
                  <a:cxn ang="0">
                    <a:pos x="T8" y="T9"/>
                  </a:cxn>
                </a:cxnLst>
                <a:rect l="0" t="0" r="r" b="b"/>
                <a:pathLst>
                  <a:path w="13" h="237">
                    <a:moveTo>
                      <a:pt x="13" y="0"/>
                    </a:moveTo>
                    <a:lnTo>
                      <a:pt x="0" y="10"/>
                    </a:lnTo>
                    <a:lnTo>
                      <a:pt x="0" y="237"/>
                    </a:lnTo>
                    <a:lnTo>
                      <a:pt x="13" y="228"/>
                    </a:lnTo>
                    <a:lnTo>
                      <a:pt x="13"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61" name="Freeform 297">
                <a:extLst>
                  <a:ext uri="{FF2B5EF4-FFF2-40B4-BE49-F238E27FC236}">
                    <a16:creationId xmlns:a16="http://schemas.microsoft.com/office/drawing/2014/main" xmlns="" id="{E89FAE7E-3DB7-42A4-BA91-E15C2D7C6C1D}"/>
                  </a:ext>
                </a:extLst>
              </p:cNvPr>
              <p:cNvSpPr>
                <a:spLocks/>
              </p:cNvSpPr>
              <p:nvPr/>
            </p:nvSpPr>
            <p:spPr bwMode="auto">
              <a:xfrm>
                <a:off x="3561" y="2242"/>
                <a:ext cx="13" cy="287"/>
              </a:xfrm>
              <a:custGeom>
                <a:avLst/>
                <a:gdLst>
                  <a:gd name="T0" fmla="*/ 13 w 13"/>
                  <a:gd name="T1" fmla="*/ 0 h 236"/>
                  <a:gd name="T2" fmla="*/ 0 w 13"/>
                  <a:gd name="T3" fmla="*/ 9 h 236"/>
                  <a:gd name="T4" fmla="*/ 0 w 13"/>
                  <a:gd name="T5" fmla="*/ 236 h 236"/>
                  <a:gd name="T6" fmla="*/ 13 w 13"/>
                  <a:gd name="T7" fmla="*/ 228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9"/>
                    </a:lnTo>
                    <a:lnTo>
                      <a:pt x="0" y="236"/>
                    </a:lnTo>
                    <a:lnTo>
                      <a:pt x="13" y="228"/>
                    </a:lnTo>
                    <a:lnTo>
                      <a:pt x="13"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62" name="Freeform 298">
                <a:extLst>
                  <a:ext uri="{FF2B5EF4-FFF2-40B4-BE49-F238E27FC236}">
                    <a16:creationId xmlns:a16="http://schemas.microsoft.com/office/drawing/2014/main" xmlns="" id="{3F384C1D-DF35-4DFA-9446-31A7B00317F4}"/>
                  </a:ext>
                </a:extLst>
              </p:cNvPr>
              <p:cNvSpPr>
                <a:spLocks/>
              </p:cNvSpPr>
              <p:nvPr/>
            </p:nvSpPr>
            <p:spPr bwMode="auto">
              <a:xfrm>
                <a:off x="3567" y="2236"/>
                <a:ext cx="14" cy="287"/>
              </a:xfrm>
              <a:custGeom>
                <a:avLst/>
                <a:gdLst>
                  <a:gd name="T0" fmla="*/ 14 w 14"/>
                  <a:gd name="T1" fmla="*/ 0 h 236"/>
                  <a:gd name="T2" fmla="*/ 0 w 14"/>
                  <a:gd name="T3" fmla="*/ 8 h 236"/>
                  <a:gd name="T4" fmla="*/ 0 w 14"/>
                  <a:gd name="T5" fmla="*/ 236 h 236"/>
                  <a:gd name="T6" fmla="*/ 14 w 14"/>
                  <a:gd name="T7" fmla="*/ 228 h 236"/>
                  <a:gd name="T8" fmla="*/ 14 w 14"/>
                  <a:gd name="T9" fmla="*/ 0 h 236"/>
                </a:gdLst>
                <a:ahLst/>
                <a:cxnLst>
                  <a:cxn ang="0">
                    <a:pos x="T0" y="T1"/>
                  </a:cxn>
                  <a:cxn ang="0">
                    <a:pos x="T2" y="T3"/>
                  </a:cxn>
                  <a:cxn ang="0">
                    <a:pos x="T4" y="T5"/>
                  </a:cxn>
                  <a:cxn ang="0">
                    <a:pos x="T6" y="T7"/>
                  </a:cxn>
                  <a:cxn ang="0">
                    <a:pos x="T8" y="T9"/>
                  </a:cxn>
                </a:cxnLst>
                <a:rect l="0" t="0" r="r" b="b"/>
                <a:pathLst>
                  <a:path w="14" h="236">
                    <a:moveTo>
                      <a:pt x="14" y="0"/>
                    </a:moveTo>
                    <a:lnTo>
                      <a:pt x="0" y="8"/>
                    </a:lnTo>
                    <a:lnTo>
                      <a:pt x="0" y="236"/>
                    </a:lnTo>
                    <a:lnTo>
                      <a:pt x="14" y="228"/>
                    </a:lnTo>
                    <a:lnTo>
                      <a:pt x="1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63" name="Freeform 299">
                <a:extLst>
                  <a:ext uri="{FF2B5EF4-FFF2-40B4-BE49-F238E27FC236}">
                    <a16:creationId xmlns:a16="http://schemas.microsoft.com/office/drawing/2014/main" xmlns="" id="{FA7423EA-EEBC-4628-A853-F274CACBA07E}"/>
                  </a:ext>
                </a:extLst>
              </p:cNvPr>
              <p:cNvSpPr>
                <a:spLocks/>
              </p:cNvSpPr>
              <p:nvPr/>
            </p:nvSpPr>
            <p:spPr bwMode="auto">
              <a:xfrm>
                <a:off x="3574" y="2231"/>
                <a:ext cx="12" cy="288"/>
              </a:xfrm>
              <a:custGeom>
                <a:avLst/>
                <a:gdLst>
                  <a:gd name="T0" fmla="*/ 12 w 12"/>
                  <a:gd name="T1" fmla="*/ 0 h 237"/>
                  <a:gd name="T2" fmla="*/ 0 w 12"/>
                  <a:gd name="T3" fmla="*/ 9 h 237"/>
                  <a:gd name="T4" fmla="*/ 0 w 12"/>
                  <a:gd name="T5" fmla="*/ 237 h 237"/>
                  <a:gd name="T6" fmla="*/ 12 w 12"/>
                  <a:gd name="T7" fmla="*/ 228 h 237"/>
                  <a:gd name="T8" fmla="*/ 12 w 12"/>
                  <a:gd name="T9" fmla="*/ 0 h 237"/>
                </a:gdLst>
                <a:ahLst/>
                <a:cxnLst>
                  <a:cxn ang="0">
                    <a:pos x="T0" y="T1"/>
                  </a:cxn>
                  <a:cxn ang="0">
                    <a:pos x="T2" y="T3"/>
                  </a:cxn>
                  <a:cxn ang="0">
                    <a:pos x="T4" y="T5"/>
                  </a:cxn>
                  <a:cxn ang="0">
                    <a:pos x="T6" y="T7"/>
                  </a:cxn>
                  <a:cxn ang="0">
                    <a:pos x="T8" y="T9"/>
                  </a:cxn>
                </a:cxnLst>
                <a:rect l="0" t="0" r="r" b="b"/>
                <a:pathLst>
                  <a:path w="12" h="237">
                    <a:moveTo>
                      <a:pt x="12" y="0"/>
                    </a:moveTo>
                    <a:lnTo>
                      <a:pt x="0" y="9"/>
                    </a:lnTo>
                    <a:lnTo>
                      <a:pt x="0" y="237"/>
                    </a:lnTo>
                    <a:lnTo>
                      <a:pt x="12" y="228"/>
                    </a:lnTo>
                    <a:lnTo>
                      <a:pt x="12"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64" name="Freeform 300">
                <a:extLst>
                  <a:ext uri="{FF2B5EF4-FFF2-40B4-BE49-F238E27FC236}">
                    <a16:creationId xmlns:a16="http://schemas.microsoft.com/office/drawing/2014/main" xmlns="" id="{6843DAFB-E71B-472B-AD35-5CAED01A03E6}"/>
                  </a:ext>
                </a:extLst>
              </p:cNvPr>
              <p:cNvSpPr>
                <a:spLocks/>
              </p:cNvSpPr>
              <p:nvPr/>
            </p:nvSpPr>
            <p:spPr bwMode="auto">
              <a:xfrm>
                <a:off x="3581" y="2225"/>
                <a:ext cx="14" cy="288"/>
              </a:xfrm>
              <a:custGeom>
                <a:avLst/>
                <a:gdLst>
                  <a:gd name="T0" fmla="*/ 13 w 13"/>
                  <a:gd name="T1" fmla="*/ 0 h 237"/>
                  <a:gd name="T2" fmla="*/ 0 w 13"/>
                  <a:gd name="T3" fmla="*/ 9 h 237"/>
                  <a:gd name="T4" fmla="*/ 0 w 13"/>
                  <a:gd name="T5" fmla="*/ 237 h 237"/>
                  <a:gd name="T6" fmla="*/ 13 w 13"/>
                  <a:gd name="T7" fmla="*/ 228 h 237"/>
                  <a:gd name="T8" fmla="*/ 13 w 13"/>
                  <a:gd name="T9" fmla="*/ 0 h 237"/>
                </a:gdLst>
                <a:ahLst/>
                <a:cxnLst>
                  <a:cxn ang="0">
                    <a:pos x="T0" y="T1"/>
                  </a:cxn>
                  <a:cxn ang="0">
                    <a:pos x="T2" y="T3"/>
                  </a:cxn>
                  <a:cxn ang="0">
                    <a:pos x="T4" y="T5"/>
                  </a:cxn>
                  <a:cxn ang="0">
                    <a:pos x="T6" y="T7"/>
                  </a:cxn>
                  <a:cxn ang="0">
                    <a:pos x="T8" y="T9"/>
                  </a:cxn>
                </a:cxnLst>
                <a:rect l="0" t="0" r="r" b="b"/>
                <a:pathLst>
                  <a:path w="13" h="237">
                    <a:moveTo>
                      <a:pt x="13" y="0"/>
                    </a:moveTo>
                    <a:lnTo>
                      <a:pt x="0" y="9"/>
                    </a:lnTo>
                    <a:lnTo>
                      <a:pt x="0" y="237"/>
                    </a:lnTo>
                    <a:lnTo>
                      <a:pt x="13" y="228"/>
                    </a:lnTo>
                    <a:lnTo>
                      <a:pt x="13" y="0"/>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65" name="Freeform 301">
                <a:extLst>
                  <a:ext uri="{FF2B5EF4-FFF2-40B4-BE49-F238E27FC236}">
                    <a16:creationId xmlns:a16="http://schemas.microsoft.com/office/drawing/2014/main" xmlns="" id="{1772994D-36C7-41BA-9CE7-D70C5B625E02}"/>
                  </a:ext>
                </a:extLst>
              </p:cNvPr>
              <p:cNvSpPr>
                <a:spLocks/>
              </p:cNvSpPr>
              <p:nvPr/>
            </p:nvSpPr>
            <p:spPr bwMode="auto">
              <a:xfrm>
                <a:off x="3586" y="2221"/>
                <a:ext cx="15" cy="287"/>
              </a:xfrm>
              <a:custGeom>
                <a:avLst/>
                <a:gdLst>
                  <a:gd name="T0" fmla="*/ 14 w 14"/>
                  <a:gd name="T1" fmla="*/ 0 h 237"/>
                  <a:gd name="T2" fmla="*/ 0 w 14"/>
                  <a:gd name="T3" fmla="*/ 9 h 237"/>
                  <a:gd name="T4" fmla="*/ 0 w 14"/>
                  <a:gd name="T5" fmla="*/ 237 h 237"/>
                  <a:gd name="T6" fmla="*/ 14 w 14"/>
                  <a:gd name="T7" fmla="*/ 228 h 237"/>
                  <a:gd name="T8" fmla="*/ 14 w 14"/>
                  <a:gd name="T9" fmla="*/ 0 h 237"/>
                </a:gdLst>
                <a:ahLst/>
                <a:cxnLst>
                  <a:cxn ang="0">
                    <a:pos x="T0" y="T1"/>
                  </a:cxn>
                  <a:cxn ang="0">
                    <a:pos x="T2" y="T3"/>
                  </a:cxn>
                  <a:cxn ang="0">
                    <a:pos x="T4" y="T5"/>
                  </a:cxn>
                  <a:cxn ang="0">
                    <a:pos x="T6" y="T7"/>
                  </a:cxn>
                  <a:cxn ang="0">
                    <a:pos x="T8" y="T9"/>
                  </a:cxn>
                </a:cxnLst>
                <a:rect l="0" t="0" r="r" b="b"/>
                <a:pathLst>
                  <a:path w="14" h="237">
                    <a:moveTo>
                      <a:pt x="14" y="0"/>
                    </a:moveTo>
                    <a:lnTo>
                      <a:pt x="0" y="9"/>
                    </a:lnTo>
                    <a:lnTo>
                      <a:pt x="0" y="237"/>
                    </a:lnTo>
                    <a:lnTo>
                      <a:pt x="14" y="228"/>
                    </a:lnTo>
                    <a:lnTo>
                      <a:pt x="14"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66" name="Freeform 302">
                <a:extLst>
                  <a:ext uri="{FF2B5EF4-FFF2-40B4-BE49-F238E27FC236}">
                    <a16:creationId xmlns:a16="http://schemas.microsoft.com/office/drawing/2014/main" xmlns="" id="{EFAE80A2-6E89-4E28-A611-3A88488E9ADA}"/>
                  </a:ext>
                </a:extLst>
              </p:cNvPr>
              <p:cNvSpPr>
                <a:spLocks/>
              </p:cNvSpPr>
              <p:nvPr/>
            </p:nvSpPr>
            <p:spPr bwMode="auto">
              <a:xfrm>
                <a:off x="3595" y="2216"/>
                <a:ext cx="12" cy="286"/>
              </a:xfrm>
              <a:custGeom>
                <a:avLst/>
                <a:gdLst>
                  <a:gd name="T0" fmla="*/ 12 w 12"/>
                  <a:gd name="T1" fmla="*/ 0 h 236"/>
                  <a:gd name="T2" fmla="*/ 0 w 12"/>
                  <a:gd name="T3" fmla="*/ 8 h 236"/>
                  <a:gd name="T4" fmla="*/ 0 w 12"/>
                  <a:gd name="T5" fmla="*/ 236 h 236"/>
                  <a:gd name="T6" fmla="*/ 12 w 12"/>
                  <a:gd name="T7" fmla="*/ 227 h 236"/>
                  <a:gd name="T8" fmla="*/ 12 w 12"/>
                  <a:gd name="T9" fmla="*/ 0 h 236"/>
                </a:gdLst>
                <a:ahLst/>
                <a:cxnLst>
                  <a:cxn ang="0">
                    <a:pos x="T0" y="T1"/>
                  </a:cxn>
                  <a:cxn ang="0">
                    <a:pos x="T2" y="T3"/>
                  </a:cxn>
                  <a:cxn ang="0">
                    <a:pos x="T4" y="T5"/>
                  </a:cxn>
                  <a:cxn ang="0">
                    <a:pos x="T6" y="T7"/>
                  </a:cxn>
                  <a:cxn ang="0">
                    <a:pos x="T8" y="T9"/>
                  </a:cxn>
                </a:cxnLst>
                <a:rect l="0" t="0" r="r" b="b"/>
                <a:pathLst>
                  <a:path w="12" h="236">
                    <a:moveTo>
                      <a:pt x="12" y="0"/>
                    </a:moveTo>
                    <a:lnTo>
                      <a:pt x="0" y="8"/>
                    </a:lnTo>
                    <a:lnTo>
                      <a:pt x="0" y="236"/>
                    </a:lnTo>
                    <a:lnTo>
                      <a:pt x="12" y="227"/>
                    </a:lnTo>
                    <a:lnTo>
                      <a:pt x="1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67" name="Freeform 303">
                <a:extLst>
                  <a:ext uri="{FF2B5EF4-FFF2-40B4-BE49-F238E27FC236}">
                    <a16:creationId xmlns:a16="http://schemas.microsoft.com/office/drawing/2014/main" xmlns="" id="{82BDB88B-8A18-468E-9477-7FCFF958DE98}"/>
                  </a:ext>
                </a:extLst>
              </p:cNvPr>
              <p:cNvSpPr>
                <a:spLocks/>
              </p:cNvSpPr>
              <p:nvPr/>
            </p:nvSpPr>
            <p:spPr bwMode="auto">
              <a:xfrm>
                <a:off x="3601" y="2211"/>
                <a:ext cx="13" cy="287"/>
              </a:xfrm>
              <a:custGeom>
                <a:avLst/>
                <a:gdLst>
                  <a:gd name="T0" fmla="*/ 13 w 13"/>
                  <a:gd name="T1" fmla="*/ 0 h 236"/>
                  <a:gd name="T2" fmla="*/ 0 w 13"/>
                  <a:gd name="T3" fmla="*/ 8 h 236"/>
                  <a:gd name="T4" fmla="*/ 0 w 13"/>
                  <a:gd name="T5" fmla="*/ 236 h 236"/>
                  <a:gd name="T6" fmla="*/ 13 w 13"/>
                  <a:gd name="T7" fmla="*/ 227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8"/>
                    </a:lnTo>
                    <a:lnTo>
                      <a:pt x="0" y="236"/>
                    </a:lnTo>
                    <a:lnTo>
                      <a:pt x="13" y="227"/>
                    </a:lnTo>
                    <a:lnTo>
                      <a:pt x="13"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68" name="Freeform 304">
                <a:extLst>
                  <a:ext uri="{FF2B5EF4-FFF2-40B4-BE49-F238E27FC236}">
                    <a16:creationId xmlns:a16="http://schemas.microsoft.com/office/drawing/2014/main" xmlns="" id="{3DC7B4E2-CA72-4EA5-9D6A-6DE95DCB1BA9}"/>
                  </a:ext>
                </a:extLst>
              </p:cNvPr>
              <p:cNvSpPr>
                <a:spLocks/>
              </p:cNvSpPr>
              <p:nvPr/>
            </p:nvSpPr>
            <p:spPr bwMode="auto">
              <a:xfrm>
                <a:off x="3607" y="2205"/>
                <a:ext cx="14" cy="286"/>
              </a:xfrm>
              <a:custGeom>
                <a:avLst/>
                <a:gdLst>
                  <a:gd name="T0" fmla="*/ 14 w 14"/>
                  <a:gd name="T1" fmla="*/ 0 h 236"/>
                  <a:gd name="T2" fmla="*/ 0 w 14"/>
                  <a:gd name="T3" fmla="*/ 9 h 236"/>
                  <a:gd name="T4" fmla="*/ 0 w 14"/>
                  <a:gd name="T5" fmla="*/ 236 h 236"/>
                  <a:gd name="T6" fmla="*/ 14 w 14"/>
                  <a:gd name="T7" fmla="*/ 227 h 236"/>
                  <a:gd name="T8" fmla="*/ 14 w 14"/>
                  <a:gd name="T9" fmla="*/ 0 h 236"/>
                </a:gdLst>
                <a:ahLst/>
                <a:cxnLst>
                  <a:cxn ang="0">
                    <a:pos x="T0" y="T1"/>
                  </a:cxn>
                  <a:cxn ang="0">
                    <a:pos x="T2" y="T3"/>
                  </a:cxn>
                  <a:cxn ang="0">
                    <a:pos x="T4" y="T5"/>
                  </a:cxn>
                  <a:cxn ang="0">
                    <a:pos x="T6" y="T7"/>
                  </a:cxn>
                  <a:cxn ang="0">
                    <a:pos x="T8" y="T9"/>
                  </a:cxn>
                </a:cxnLst>
                <a:rect l="0" t="0" r="r" b="b"/>
                <a:pathLst>
                  <a:path w="14" h="236">
                    <a:moveTo>
                      <a:pt x="14" y="0"/>
                    </a:moveTo>
                    <a:lnTo>
                      <a:pt x="0" y="9"/>
                    </a:lnTo>
                    <a:lnTo>
                      <a:pt x="0" y="236"/>
                    </a:lnTo>
                    <a:lnTo>
                      <a:pt x="14" y="227"/>
                    </a:lnTo>
                    <a:lnTo>
                      <a:pt x="14"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69" name="Freeform 305">
                <a:extLst>
                  <a:ext uri="{FF2B5EF4-FFF2-40B4-BE49-F238E27FC236}">
                    <a16:creationId xmlns:a16="http://schemas.microsoft.com/office/drawing/2014/main" xmlns="" id="{642080DD-C8C6-4085-9281-D656F5E0F1DC}"/>
                  </a:ext>
                </a:extLst>
              </p:cNvPr>
              <p:cNvSpPr>
                <a:spLocks/>
              </p:cNvSpPr>
              <p:nvPr/>
            </p:nvSpPr>
            <p:spPr bwMode="auto">
              <a:xfrm>
                <a:off x="3614" y="2205"/>
                <a:ext cx="7" cy="282"/>
              </a:xfrm>
              <a:custGeom>
                <a:avLst/>
                <a:gdLst>
                  <a:gd name="T0" fmla="*/ 0 w 7"/>
                  <a:gd name="T1" fmla="*/ 5 h 232"/>
                  <a:gd name="T2" fmla="*/ 7 w 7"/>
                  <a:gd name="T3" fmla="*/ 0 h 232"/>
                  <a:gd name="T4" fmla="*/ 7 w 7"/>
                  <a:gd name="T5" fmla="*/ 227 h 232"/>
                  <a:gd name="T6" fmla="*/ 0 w 7"/>
                  <a:gd name="T7" fmla="*/ 232 h 232"/>
                  <a:gd name="T8" fmla="*/ 0 w 7"/>
                  <a:gd name="T9" fmla="*/ 5 h 232"/>
                </a:gdLst>
                <a:ahLst/>
                <a:cxnLst>
                  <a:cxn ang="0">
                    <a:pos x="T0" y="T1"/>
                  </a:cxn>
                  <a:cxn ang="0">
                    <a:pos x="T2" y="T3"/>
                  </a:cxn>
                  <a:cxn ang="0">
                    <a:pos x="T4" y="T5"/>
                  </a:cxn>
                  <a:cxn ang="0">
                    <a:pos x="T6" y="T7"/>
                  </a:cxn>
                  <a:cxn ang="0">
                    <a:pos x="T8" y="T9"/>
                  </a:cxn>
                </a:cxnLst>
                <a:rect l="0" t="0" r="r" b="b"/>
                <a:pathLst>
                  <a:path w="7" h="232">
                    <a:moveTo>
                      <a:pt x="0" y="5"/>
                    </a:moveTo>
                    <a:lnTo>
                      <a:pt x="7" y="0"/>
                    </a:lnTo>
                    <a:lnTo>
                      <a:pt x="7" y="227"/>
                    </a:lnTo>
                    <a:lnTo>
                      <a:pt x="0" y="232"/>
                    </a:lnTo>
                    <a:lnTo>
                      <a:pt x="0" y="5"/>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70" name="Rectangle 306">
                <a:extLst>
                  <a:ext uri="{FF2B5EF4-FFF2-40B4-BE49-F238E27FC236}">
                    <a16:creationId xmlns:a16="http://schemas.microsoft.com/office/drawing/2014/main" xmlns="" id="{9F6E62B0-828D-4C09-8857-62EAFE587D52}"/>
                  </a:ext>
                </a:extLst>
              </p:cNvPr>
              <p:cNvSpPr>
                <a:spLocks noChangeArrowheads="1"/>
              </p:cNvSpPr>
              <p:nvPr/>
            </p:nvSpPr>
            <p:spPr bwMode="auto">
              <a:xfrm>
                <a:off x="3621" y="2205"/>
                <a:ext cx="1" cy="276"/>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71" name="Freeform 307">
                <a:extLst>
                  <a:ext uri="{FF2B5EF4-FFF2-40B4-BE49-F238E27FC236}">
                    <a16:creationId xmlns:a16="http://schemas.microsoft.com/office/drawing/2014/main" xmlns="" id="{9FD348EB-7361-4998-8DE5-FB85A310D9B4}"/>
                  </a:ext>
                </a:extLst>
              </p:cNvPr>
              <p:cNvSpPr>
                <a:spLocks/>
              </p:cNvSpPr>
              <p:nvPr/>
            </p:nvSpPr>
            <p:spPr bwMode="auto">
              <a:xfrm>
                <a:off x="3502" y="2568"/>
                <a:ext cx="11" cy="18"/>
              </a:xfrm>
              <a:custGeom>
                <a:avLst/>
                <a:gdLst>
                  <a:gd name="T0" fmla="*/ 11 w 11"/>
                  <a:gd name="T1" fmla="*/ 0 h 15"/>
                  <a:gd name="T2" fmla="*/ 0 w 11"/>
                  <a:gd name="T3" fmla="*/ 6 h 15"/>
                  <a:gd name="T4" fmla="*/ 0 w 11"/>
                  <a:gd name="T5" fmla="*/ 9 h 15"/>
                  <a:gd name="T6" fmla="*/ 0 w 11"/>
                  <a:gd name="T7" fmla="*/ 15 h 15"/>
                  <a:gd name="T8" fmla="*/ 0 w 11"/>
                  <a:gd name="T9" fmla="*/ 15 h 15"/>
                  <a:gd name="T10" fmla="*/ 11 w 11"/>
                  <a:gd name="T11" fmla="*/ 0 h 15"/>
                </a:gdLst>
                <a:ahLst/>
                <a:cxnLst>
                  <a:cxn ang="0">
                    <a:pos x="T0" y="T1"/>
                  </a:cxn>
                  <a:cxn ang="0">
                    <a:pos x="T2" y="T3"/>
                  </a:cxn>
                  <a:cxn ang="0">
                    <a:pos x="T4" y="T5"/>
                  </a:cxn>
                  <a:cxn ang="0">
                    <a:pos x="T6" y="T7"/>
                  </a:cxn>
                  <a:cxn ang="0">
                    <a:pos x="T8" y="T9"/>
                  </a:cxn>
                  <a:cxn ang="0">
                    <a:pos x="T10" y="T11"/>
                  </a:cxn>
                </a:cxnLst>
                <a:rect l="0" t="0" r="r" b="b"/>
                <a:pathLst>
                  <a:path w="11" h="15">
                    <a:moveTo>
                      <a:pt x="11" y="0"/>
                    </a:moveTo>
                    <a:lnTo>
                      <a:pt x="0" y="6"/>
                    </a:lnTo>
                    <a:lnTo>
                      <a:pt x="0" y="9"/>
                    </a:lnTo>
                    <a:lnTo>
                      <a:pt x="0" y="15"/>
                    </a:lnTo>
                    <a:lnTo>
                      <a:pt x="0" y="15"/>
                    </a:lnTo>
                    <a:lnTo>
                      <a:pt x="11"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72" name="Freeform 308">
                <a:extLst>
                  <a:ext uri="{FF2B5EF4-FFF2-40B4-BE49-F238E27FC236}">
                    <a16:creationId xmlns:a16="http://schemas.microsoft.com/office/drawing/2014/main" xmlns="" id="{BEF0A981-132D-4884-8724-23D2E13FBBCE}"/>
                  </a:ext>
                </a:extLst>
              </p:cNvPr>
              <p:cNvSpPr>
                <a:spLocks/>
              </p:cNvSpPr>
              <p:nvPr/>
            </p:nvSpPr>
            <p:spPr bwMode="auto">
              <a:xfrm>
                <a:off x="3497" y="2551"/>
                <a:ext cx="34" cy="47"/>
              </a:xfrm>
              <a:custGeom>
                <a:avLst/>
                <a:gdLst>
                  <a:gd name="T0" fmla="*/ 34 w 34"/>
                  <a:gd name="T1" fmla="*/ 0 h 39"/>
                  <a:gd name="T2" fmla="*/ 5 w 34"/>
                  <a:gd name="T3" fmla="*/ 20 h 39"/>
                  <a:gd name="T4" fmla="*/ 5 w 34"/>
                  <a:gd name="T5" fmla="*/ 23 h 39"/>
                  <a:gd name="T6" fmla="*/ 5 w 34"/>
                  <a:gd name="T7" fmla="*/ 29 h 39"/>
                  <a:gd name="T8" fmla="*/ 5 w 34"/>
                  <a:gd name="T9" fmla="*/ 32 h 39"/>
                  <a:gd name="T10" fmla="*/ 4 w 34"/>
                  <a:gd name="T11" fmla="*/ 36 h 39"/>
                  <a:gd name="T12" fmla="*/ 1 w 34"/>
                  <a:gd name="T13" fmla="*/ 38 h 39"/>
                  <a:gd name="T14" fmla="*/ 0 w 34"/>
                  <a:gd name="T15" fmla="*/ 39 h 39"/>
                  <a:gd name="T16" fmla="*/ 16 w 34"/>
                  <a:gd name="T17" fmla="*/ 29 h 39"/>
                  <a:gd name="T18" fmla="*/ 34 w 3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9">
                    <a:moveTo>
                      <a:pt x="34" y="0"/>
                    </a:moveTo>
                    <a:lnTo>
                      <a:pt x="5" y="20"/>
                    </a:lnTo>
                    <a:lnTo>
                      <a:pt x="5" y="23"/>
                    </a:lnTo>
                    <a:lnTo>
                      <a:pt x="5" y="29"/>
                    </a:lnTo>
                    <a:lnTo>
                      <a:pt x="5" y="32"/>
                    </a:lnTo>
                    <a:lnTo>
                      <a:pt x="4" y="36"/>
                    </a:lnTo>
                    <a:lnTo>
                      <a:pt x="1" y="38"/>
                    </a:lnTo>
                    <a:lnTo>
                      <a:pt x="0" y="39"/>
                    </a:lnTo>
                    <a:lnTo>
                      <a:pt x="16" y="29"/>
                    </a:lnTo>
                    <a:lnTo>
                      <a:pt x="34"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73" name="Freeform 309">
                <a:extLst>
                  <a:ext uri="{FF2B5EF4-FFF2-40B4-BE49-F238E27FC236}">
                    <a16:creationId xmlns:a16="http://schemas.microsoft.com/office/drawing/2014/main" xmlns="" id="{FF3570AE-6A59-464C-82FC-305C70427A8E}"/>
                  </a:ext>
                </a:extLst>
              </p:cNvPr>
              <p:cNvSpPr>
                <a:spLocks/>
              </p:cNvSpPr>
              <p:nvPr/>
            </p:nvSpPr>
            <p:spPr bwMode="auto">
              <a:xfrm>
                <a:off x="3497" y="2538"/>
                <a:ext cx="52" cy="60"/>
              </a:xfrm>
              <a:custGeom>
                <a:avLst/>
                <a:gdLst>
                  <a:gd name="T0" fmla="*/ 51 w 51"/>
                  <a:gd name="T1" fmla="*/ 0 h 50"/>
                  <a:gd name="T2" fmla="*/ 16 w 51"/>
                  <a:gd name="T3" fmla="*/ 25 h 50"/>
                  <a:gd name="T4" fmla="*/ 5 w 51"/>
                  <a:gd name="T5" fmla="*/ 40 h 50"/>
                  <a:gd name="T6" fmla="*/ 5 w 51"/>
                  <a:gd name="T7" fmla="*/ 43 h 50"/>
                  <a:gd name="T8" fmla="*/ 4 w 51"/>
                  <a:gd name="T9" fmla="*/ 47 h 50"/>
                  <a:gd name="T10" fmla="*/ 1 w 51"/>
                  <a:gd name="T11" fmla="*/ 49 h 50"/>
                  <a:gd name="T12" fmla="*/ 0 w 51"/>
                  <a:gd name="T13" fmla="*/ 50 h 50"/>
                  <a:gd name="T14" fmla="*/ 32 w 51"/>
                  <a:gd name="T15" fmla="*/ 28 h 50"/>
                  <a:gd name="T16" fmla="*/ 51 w 51"/>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51" y="0"/>
                    </a:moveTo>
                    <a:lnTo>
                      <a:pt x="16" y="25"/>
                    </a:lnTo>
                    <a:lnTo>
                      <a:pt x="5" y="40"/>
                    </a:lnTo>
                    <a:lnTo>
                      <a:pt x="5" y="43"/>
                    </a:lnTo>
                    <a:lnTo>
                      <a:pt x="4" y="47"/>
                    </a:lnTo>
                    <a:lnTo>
                      <a:pt x="1" y="49"/>
                    </a:lnTo>
                    <a:lnTo>
                      <a:pt x="0" y="50"/>
                    </a:lnTo>
                    <a:lnTo>
                      <a:pt x="32" y="28"/>
                    </a:lnTo>
                    <a:lnTo>
                      <a:pt x="51"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74" name="Freeform 310">
                <a:extLst>
                  <a:ext uri="{FF2B5EF4-FFF2-40B4-BE49-F238E27FC236}">
                    <a16:creationId xmlns:a16="http://schemas.microsoft.com/office/drawing/2014/main" xmlns="" id="{FC3B9A38-A7B3-47F0-AB30-0D157E70D543}"/>
                  </a:ext>
                </a:extLst>
              </p:cNvPr>
              <p:cNvSpPr>
                <a:spLocks/>
              </p:cNvSpPr>
              <p:nvPr/>
            </p:nvSpPr>
            <p:spPr bwMode="auto">
              <a:xfrm>
                <a:off x="3513" y="2523"/>
                <a:ext cx="54" cy="63"/>
              </a:xfrm>
              <a:custGeom>
                <a:avLst/>
                <a:gdLst>
                  <a:gd name="T0" fmla="*/ 53 w 53"/>
                  <a:gd name="T1" fmla="*/ 0 h 52"/>
                  <a:gd name="T2" fmla="*/ 18 w 53"/>
                  <a:gd name="T3" fmla="*/ 23 h 52"/>
                  <a:gd name="T4" fmla="*/ 0 w 53"/>
                  <a:gd name="T5" fmla="*/ 52 h 52"/>
                  <a:gd name="T6" fmla="*/ 35 w 53"/>
                  <a:gd name="T7" fmla="*/ 29 h 52"/>
                  <a:gd name="T8" fmla="*/ 53 w 53"/>
                  <a:gd name="T9" fmla="*/ 0 h 52"/>
                </a:gdLst>
                <a:ahLst/>
                <a:cxnLst>
                  <a:cxn ang="0">
                    <a:pos x="T0" y="T1"/>
                  </a:cxn>
                  <a:cxn ang="0">
                    <a:pos x="T2" y="T3"/>
                  </a:cxn>
                  <a:cxn ang="0">
                    <a:pos x="T4" y="T5"/>
                  </a:cxn>
                  <a:cxn ang="0">
                    <a:pos x="T6" y="T7"/>
                  </a:cxn>
                  <a:cxn ang="0">
                    <a:pos x="T8" y="T9"/>
                  </a:cxn>
                </a:cxnLst>
                <a:rect l="0" t="0" r="r" b="b"/>
                <a:pathLst>
                  <a:path w="53" h="52">
                    <a:moveTo>
                      <a:pt x="53" y="0"/>
                    </a:moveTo>
                    <a:lnTo>
                      <a:pt x="18" y="23"/>
                    </a:lnTo>
                    <a:lnTo>
                      <a:pt x="0" y="52"/>
                    </a:lnTo>
                    <a:lnTo>
                      <a:pt x="35" y="29"/>
                    </a:lnTo>
                    <a:lnTo>
                      <a:pt x="53" y="0"/>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75" name="Freeform 311">
                <a:extLst>
                  <a:ext uri="{FF2B5EF4-FFF2-40B4-BE49-F238E27FC236}">
                    <a16:creationId xmlns:a16="http://schemas.microsoft.com/office/drawing/2014/main" xmlns="" id="{263926E2-2A03-4A2B-8D39-D0E18D39349A}"/>
                  </a:ext>
                </a:extLst>
              </p:cNvPr>
              <p:cNvSpPr>
                <a:spLocks/>
              </p:cNvSpPr>
              <p:nvPr/>
            </p:nvSpPr>
            <p:spPr bwMode="auto">
              <a:xfrm>
                <a:off x="3529" y="2508"/>
                <a:ext cx="56" cy="64"/>
              </a:xfrm>
              <a:custGeom>
                <a:avLst/>
                <a:gdLst>
                  <a:gd name="T0" fmla="*/ 55 w 55"/>
                  <a:gd name="T1" fmla="*/ 0 h 52"/>
                  <a:gd name="T2" fmla="*/ 19 w 55"/>
                  <a:gd name="T3" fmla="*/ 24 h 52"/>
                  <a:gd name="T4" fmla="*/ 0 w 55"/>
                  <a:gd name="T5" fmla="*/ 52 h 52"/>
                  <a:gd name="T6" fmla="*/ 36 w 55"/>
                  <a:gd name="T7" fmla="*/ 29 h 52"/>
                  <a:gd name="T8" fmla="*/ 55 w 55"/>
                  <a:gd name="T9" fmla="*/ 0 h 52"/>
                </a:gdLst>
                <a:ahLst/>
                <a:cxnLst>
                  <a:cxn ang="0">
                    <a:pos x="T0" y="T1"/>
                  </a:cxn>
                  <a:cxn ang="0">
                    <a:pos x="T2" y="T3"/>
                  </a:cxn>
                  <a:cxn ang="0">
                    <a:pos x="T4" y="T5"/>
                  </a:cxn>
                  <a:cxn ang="0">
                    <a:pos x="T6" y="T7"/>
                  </a:cxn>
                  <a:cxn ang="0">
                    <a:pos x="T8" y="T9"/>
                  </a:cxn>
                </a:cxnLst>
                <a:rect l="0" t="0" r="r" b="b"/>
                <a:pathLst>
                  <a:path w="55" h="52">
                    <a:moveTo>
                      <a:pt x="55" y="0"/>
                    </a:moveTo>
                    <a:lnTo>
                      <a:pt x="19" y="24"/>
                    </a:lnTo>
                    <a:lnTo>
                      <a:pt x="0" y="52"/>
                    </a:lnTo>
                    <a:lnTo>
                      <a:pt x="36" y="29"/>
                    </a:lnTo>
                    <a:lnTo>
                      <a:pt x="55" y="0"/>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76" name="Freeform 312">
                <a:extLst>
                  <a:ext uri="{FF2B5EF4-FFF2-40B4-BE49-F238E27FC236}">
                    <a16:creationId xmlns:a16="http://schemas.microsoft.com/office/drawing/2014/main" xmlns="" id="{519612A0-A5A3-4BD0-9387-C8714ACC263B}"/>
                  </a:ext>
                </a:extLst>
              </p:cNvPr>
              <p:cNvSpPr>
                <a:spLocks/>
              </p:cNvSpPr>
              <p:nvPr/>
            </p:nvSpPr>
            <p:spPr bwMode="auto">
              <a:xfrm>
                <a:off x="3549" y="2494"/>
                <a:ext cx="56" cy="64"/>
              </a:xfrm>
              <a:custGeom>
                <a:avLst/>
                <a:gdLst>
                  <a:gd name="T0" fmla="*/ 55 w 55"/>
                  <a:gd name="T1" fmla="*/ 0 h 53"/>
                  <a:gd name="T2" fmla="*/ 18 w 55"/>
                  <a:gd name="T3" fmla="*/ 24 h 53"/>
                  <a:gd name="T4" fmla="*/ 0 w 55"/>
                  <a:gd name="T5" fmla="*/ 53 h 53"/>
                  <a:gd name="T6" fmla="*/ 36 w 55"/>
                  <a:gd name="T7" fmla="*/ 30 h 53"/>
                  <a:gd name="T8" fmla="*/ 55 w 55"/>
                  <a:gd name="T9" fmla="*/ 0 h 53"/>
                </a:gdLst>
                <a:ahLst/>
                <a:cxnLst>
                  <a:cxn ang="0">
                    <a:pos x="T0" y="T1"/>
                  </a:cxn>
                  <a:cxn ang="0">
                    <a:pos x="T2" y="T3"/>
                  </a:cxn>
                  <a:cxn ang="0">
                    <a:pos x="T4" y="T5"/>
                  </a:cxn>
                  <a:cxn ang="0">
                    <a:pos x="T6" y="T7"/>
                  </a:cxn>
                  <a:cxn ang="0">
                    <a:pos x="T8" y="T9"/>
                  </a:cxn>
                </a:cxnLst>
                <a:rect l="0" t="0" r="r" b="b"/>
                <a:pathLst>
                  <a:path w="55" h="53">
                    <a:moveTo>
                      <a:pt x="55" y="0"/>
                    </a:moveTo>
                    <a:lnTo>
                      <a:pt x="18" y="24"/>
                    </a:lnTo>
                    <a:lnTo>
                      <a:pt x="0" y="53"/>
                    </a:lnTo>
                    <a:lnTo>
                      <a:pt x="36" y="30"/>
                    </a:lnTo>
                    <a:lnTo>
                      <a:pt x="55"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77" name="Freeform 313">
                <a:extLst>
                  <a:ext uri="{FF2B5EF4-FFF2-40B4-BE49-F238E27FC236}">
                    <a16:creationId xmlns:a16="http://schemas.microsoft.com/office/drawing/2014/main" xmlns="" id="{80D73FA2-C7E3-4BBC-94D5-4124E3E2D049}"/>
                  </a:ext>
                </a:extLst>
              </p:cNvPr>
              <p:cNvSpPr>
                <a:spLocks/>
              </p:cNvSpPr>
              <p:nvPr/>
            </p:nvSpPr>
            <p:spPr bwMode="auto">
              <a:xfrm>
                <a:off x="3566" y="2481"/>
                <a:ext cx="55" cy="63"/>
              </a:xfrm>
              <a:custGeom>
                <a:avLst/>
                <a:gdLst>
                  <a:gd name="T0" fmla="*/ 19 w 54"/>
                  <a:gd name="T1" fmla="*/ 23 h 52"/>
                  <a:gd name="T2" fmla="*/ 54 w 54"/>
                  <a:gd name="T3" fmla="*/ 0 h 52"/>
                  <a:gd name="T4" fmla="*/ 54 w 54"/>
                  <a:gd name="T5" fmla="*/ 2 h 52"/>
                  <a:gd name="T6" fmla="*/ 36 w 54"/>
                  <a:gd name="T7" fmla="*/ 29 h 52"/>
                  <a:gd name="T8" fmla="*/ 0 w 54"/>
                  <a:gd name="T9" fmla="*/ 52 h 52"/>
                  <a:gd name="T10" fmla="*/ 19 w 54"/>
                  <a:gd name="T11" fmla="*/ 23 h 52"/>
                </a:gdLst>
                <a:ahLst/>
                <a:cxnLst>
                  <a:cxn ang="0">
                    <a:pos x="T0" y="T1"/>
                  </a:cxn>
                  <a:cxn ang="0">
                    <a:pos x="T2" y="T3"/>
                  </a:cxn>
                  <a:cxn ang="0">
                    <a:pos x="T4" y="T5"/>
                  </a:cxn>
                  <a:cxn ang="0">
                    <a:pos x="T6" y="T7"/>
                  </a:cxn>
                  <a:cxn ang="0">
                    <a:pos x="T8" y="T9"/>
                  </a:cxn>
                  <a:cxn ang="0">
                    <a:pos x="T10" y="T11"/>
                  </a:cxn>
                </a:cxnLst>
                <a:rect l="0" t="0" r="r" b="b"/>
                <a:pathLst>
                  <a:path w="54" h="52">
                    <a:moveTo>
                      <a:pt x="19" y="23"/>
                    </a:moveTo>
                    <a:lnTo>
                      <a:pt x="54" y="0"/>
                    </a:lnTo>
                    <a:lnTo>
                      <a:pt x="54" y="2"/>
                    </a:lnTo>
                    <a:lnTo>
                      <a:pt x="36" y="29"/>
                    </a:lnTo>
                    <a:lnTo>
                      <a:pt x="0" y="52"/>
                    </a:lnTo>
                    <a:lnTo>
                      <a:pt x="19" y="23"/>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78" name="Freeform 314">
                <a:extLst>
                  <a:ext uri="{FF2B5EF4-FFF2-40B4-BE49-F238E27FC236}">
                    <a16:creationId xmlns:a16="http://schemas.microsoft.com/office/drawing/2014/main" xmlns="" id="{C91A3349-D282-42D4-B701-214E61511C7C}"/>
                  </a:ext>
                </a:extLst>
              </p:cNvPr>
              <p:cNvSpPr>
                <a:spLocks/>
              </p:cNvSpPr>
              <p:nvPr/>
            </p:nvSpPr>
            <p:spPr bwMode="auto">
              <a:xfrm>
                <a:off x="3585" y="2481"/>
                <a:ext cx="36" cy="49"/>
              </a:xfrm>
              <a:custGeom>
                <a:avLst/>
                <a:gdLst>
                  <a:gd name="T0" fmla="*/ 19 w 35"/>
                  <a:gd name="T1" fmla="*/ 11 h 41"/>
                  <a:gd name="T2" fmla="*/ 35 w 35"/>
                  <a:gd name="T3" fmla="*/ 0 h 41"/>
                  <a:gd name="T4" fmla="*/ 33 w 35"/>
                  <a:gd name="T5" fmla="*/ 6 h 41"/>
                  <a:gd name="T6" fmla="*/ 33 w 35"/>
                  <a:gd name="T7" fmla="*/ 9 h 41"/>
                  <a:gd name="T8" fmla="*/ 33 w 35"/>
                  <a:gd name="T9" fmla="*/ 15 h 41"/>
                  <a:gd name="T10" fmla="*/ 32 w 35"/>
                  <a:gd name="T11" fmla="*/ 17 h 41"/>
                  <a:gd name="T12" fmla="*/ 31 w 35"/>
                  <a:gd name="T13" fmla="*/ 20 h 41"/>
                  <a:gd name="T14" fmla="*/ 29 w 35"/>
                  <a:gd name="T15" fmla="*/ 21 h 41"/>
                  <a:gd name="T16" fmla="*/ 0 w 35"/>
                  <a:gd name="T17" fmla="*/ 41 h 41"/>
                  <a:gd name="T18" fmla="*/ 19 w 35"/>
                  <a:gd name="T19"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1">
                    <a:moveTo>
                      <a:pt x="19" y="11"/>
                    </a:moveTo>
                    <a:lnTo>
                      <a:pt x="35" y="0"/>
                    </a:lnTo>
                    <a:lnTo>
                      <a:pt x="33" y="6"/>
                    </a:lnTo>
                    <a:lnTo>
                      <a:pt x="33" y="9"/>
                    </a:lnTo>
                    <a:lnTo>
                      <a:pt x="33" y="15"/>
                    </a:lnTo>
                    <a:lnTo>
                      <a:pt x="32" y="17"/>
                    </a:lnTo>
                    <a:lnTo>
                      <a:pt x="31" y="20"/>
                    </a:lnTo>
                    <a:lnTo>
                      <a:pt x="29" y="21"/>
                    </a:lnTo>
                    <a:lnTo>
                      <a:pt x="0" y="41"/>
                    </a:lnTo>
                    <a:lnTo>
                      <a:pt x="19" y="11"/>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79" name="Freeform 315">
                <a:extLst>
                  <a:ext uri="{FF2B5EF4-FFF2-40B4-BE49-F238E27FC236}">
                    <a16:creationId xmlns:a16="http://schemas.microsoft.com/office/drawing/2014/main" xmlns="" id="{EA1BC5C5-38F1-4063-BA88-3850A35E7374}"/>
                  </a:ext>
                </a:extLst>
              </p:cNvPr>
              <p:cNvSpPr>
                <a:spLocks/>
              </p:cNvSpPr>
              <p:nvPr/>
            </p:nvSpPr>
            <p:spPr bwMode="auto">
              <a:xfrm>
                <a:off x="3603" y="2483"/>
                <a:ext cx="18" cy="33"/>
              </a:xfrm>
              <a:custGeom>
                <a:avLst/>
                <a:gdLst>
                  <a:gd name="T0" fmla="*/ 18 w 18"/>
                  <a:gd name="T1" fmla="*/ 0 h 27"/>
                  <a:gd name="T2" fmla="*/ 16 w 18"/>
                  <a:gd name="T3" fmla="*/ 4 h 27"/>
                  <a:gd name="T4" fmla="*/ 16 w 18"/>
                  <a:gd name="T5" fmla="*/ 7 h 27"/>
                  <a:gd name="T6" fmla="*/ 16 w 18"/>
                  <a:gd name="T7" fmla="*/ 13 h 27"/>
                  <a:gd name="T8" fmla="*/ 15 w 18"/>
                  <a:gd name="T9" fmla="*/ 15 h 27"/>
                  <a:gd name="T10" fmla="*/ 14 w 18"/>
                  <a:gd name="T11" fmla="*/ 18 h 27"/>
                  <a:gd name="T12" fmla="*/ 12 w 18"/>
                  <a:gd name="T13" fmla="*/ 19 h 27"/>
                  <a:gd name="T14" fmla="*/ 0 w 18"/>
                  <a:gd name="T15" fmla="*/ 27 h 27"/>
                  <a:gd name="T16" fmla="*/ 18 w 1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7">
                    <a:moveTo>
                      <a:pt x="18" y="0"/>
                    </a:moveTo>
                    <a:lnTo>
                      <a:pt x="16" y="4"/>
                    </a:lnTo>
                    <a:lnTo>
                      <a:pt x="16" y="7"/>
                    </a:lnTo>
                    <a:lnTo>
                      <a:pt x="16" y="13"/>
                    </a:lnTo>
                    <a:lnTo>
                      <a:pt x="15" y="15"/>
                    </a:lnTo>
                    <a:lnTo>
                      <a:pt x="14" y="18"/>
                    </a:lnTo>
                    <a:lnTo>
                      <a:pt x="12" y="19"/>
                    </a:lnTo>
                    <a:lnTo>
                      <a:pt x="0" y="27"/>
                    </a:lnTo>
                    <a:lnTo>
                      <a:pt x="18"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80" name="Freeform 316">
                <a:extLst>
                  <a:ext uri="{FF2B5EF4-FFF2-40B4-BE49-F238E27FC236}">
                    <a16:creationId xmlns:a16="http://schemas.microsoft.com/office/drawing/2014/main" xmlns="" id="{D00B03D7-999F-4E1E-9671-52A1DAB6A224}"/>
                  </a:ext>
                </a:extLst>
              </p:cNvPr>
              <p:cNvSpPr>
                <a:spLocks/>
              </p:cNvSpPr>
              <p:nvPr/>
            </p:nvSpPr>
            <p:spPr bwMode="auto">
              <a:xfrm>
                <a:off x="2386" y="2178"/>
                <a:ext cx="1235" cy="420"/>
              </a:xfrm>
              <a:custGeom>
                <a:avLst/>
                <a:gdLst>
                  <a:gd name="T0" fmla="*/ 0 w 1214"/>
                  <a:gd name="T1" fmla="*/ 77 h 346"/>
                  <a:gd name="T2" fmla="*/ 115 w 1214"/>
                  <a:gd name="T3" fmla="*/ 1 h 346"/>
                  <a:gd name="T4" fmla="*/ 118 w 1214"/>
                  <a:gd name="T5" fmla="*/ 0 h 346"/>
                  <a:gd name="T6" fmla="*/ 1204 w 1214"/>
                  <a:gd name="T7" fmla="*/ 0 h 346"/>
                  <a:gd name="T8" fmla="*/ 1206 w 1214"/>
                  <a:gd name="T9" fmla="*/ 1 h 346"/>
                  <a:gd name="T10" fmla="*/ 1208 w 1214"/>
                  <a:gd name="T11" fmla="*/ 3 h 346"/>
                  <a:gd name="T12" fmla="*/ 1210 w 1214"/>
                  <a:gd name="T13" fmla="*/ 4 h 346"/>
                  <a:gd name="T14" fmla="*/ 1210 w 1214"/>
                  <a:gd name="T15" fmla="*/ 7 h 346"/>
                  <a:gd name="T16" fmla="*/ 1211 w 1214"/>
                  <a:gd name="T17" fmla="*/ 10 h 346"/>
                  <a:gd name="T18" fmla="*/ 1211 w 1214"/>
                  <a:gd name="T19" fmla="*/ 15 h 346"/>
                  <a:gd name="T20" fmla="*/ 1212 w 1214"/>
                  <a:gd name="T21" fmla="*/ 19 h 346"/>
                  <a:gd name="T22" fmla="*/ 1214 w 1214"/>
                  <a:gd name="T23" fmla="*/ 22 h 346"/>
                  <a:gd name="T24" fmla="*/ 1214 w 1214"/>
                  <a:gd name="T25" fmla="*/ 249 h 346"/>
                  <a:gd name="T26" fmla="*/ 1212 w 1214"/>
                  <a:gd name="T27" fmla="*/ 255 h 346"/>
                  <a:gd name="T28" fmla="*/ 1211 w 1214"/>
                  <a:gd name="T29" fmla="*/ 260 h 346"/>
                  <a:gd name="T30" fmla="*/ 1211 w 1214"/>
                  <a:gd name="T31" fmla="*/ 264 h 346"/>
                  <a:gd name="T32" fmla="*/ 1210 w 1214"/>
                  <a:gd name="T33" fmla="*/ 266 h 346"/>
                  <a:gd name="T34" fmla="*/ 1210 w 1214"/>
                  <a:gd name="T35" fmla="*/ 269 h 346"/>
                  <a:gd name="T36" fmla="*/ 1208 w 1214"/>
                  <a:gd name="T37" fmla="*/ 272 h 346"/>
                  <a:gd name="T38" fmla="*/ 1092 w 1214"/>
                  <a:gd name="T39" fmla="*/ 346 h 346"/>
                  <a:gd name="T40" fmla="*/ 1093 w 1214"/>
                  <a:gd name="T41" fmla="*/ 345 h 346"/>
                  <a:gd name="T42" fmla="*/ 1096 w 1214"/>
                  <a:gd name="T43" fmla="*/ 343 h 346"/>
                  <a:gd name="T44" fmla="*/ 1096 w 1214"/>
                  <a:gd name="T45" fmla="*/ 340 h 346"/>
                  <a:gd name="T46" fmla="*/ 1096 w 1214"/>
                  <a:gd name="T47" fmla="*/ 336 h 346"/>
                  <a:gd name="T48" fmla="*/ 1097 w 1214"/>
                  <a:gd name="T49" fmla="*/ 331 h 346"/>
                  <a:gd name="T50" fmla="*/ 1097 w 1214"/>
                  <a:gd name="T51" fmla="*/ 327 h 346"/>
                  <a:gd name="T52" fmla="*/ 1097 w 1214"/>
                  <a:gd name="T53" fmla="*/ 100 h 346"/>
                  <a:gd name="T54" fmla="*/ 1097 w 1214"/>
                  <a:gd name="T55" fmla="*/ 95 h 346"/>
                  <a:gd name="T56" fmla="*/ 1096 w 1214"/>
                  <a:gd name="T57" fmla="*/ 91 h 346"/>
                  <a:gd name="T58" fmla="*/ 1096 w 1214"/>
                  <a:gd name="T59" fmla="*/ 86 h 346"/>
                  <a:gd name="T60" fmla="*/ 1096 w 1214"/>
                  <a:gd name="T61" fmla="*/ 83 h 346"/>
                  <a:gd name="T62" fmla="*/ 1093 w 1214"/>
                  <a:gd name="T63" fmla="*/ 80 h 346"/>
                  <a:gd name="T64" fmla="*/ 1092 w 1214"/>
                  <a:gd name="T65" fmla="*/ 79 h 346"/>
                  <a:gd name="T66" fmla="*/ 1089 w 1214"/>
                  <a:gd name="T67" fmla="*/ 77 h 346"/>
                  <a:gd name="T68" fmla="*/ 1088 w 1214"/>
                  <a:gd name="T69" fmla="*/ 77 h 346"/>
                  <a:gd name="T70" fmla="*/ 1 w 1214"/>
                  <a:gd name="T71" fmla="*/ 77 h 346"/>
                  <a:gd name="T72" fmla="*/ 0 w 1214"/>
                  <a:gd name="T73" fmla="*/ 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346">
                    <a:moveTo>
                      <a:pt x="0" y="77"/>
                    </a:moveTo>
                    <a:lnTo>
                      <a:pt x="115" y="1"/>
                    </a:lnTo>
                    <a:lnTo>
                      <a:pt x="118" y="0"/>
                    </a:lnTo>
                    <a:lnTo>
                      <a:pt x="1204" y="0"/>
                    </a:lnTo>
                    <a:lnTo>
                      <a:pt x="1206" y="1"/>
                    </a:lnTo>
                    <a:lnTo>
                      <a:pt x="1208" y="3"/>
                    </a:lnTo>
                    <a:lnTo>
                      <a:pt x="1210" y="4"/>
                    </a:lnTo>
                    <a:lnTo>
                      <a:pt x="1210" y="7"/>
                    </a:lnTo>
                    <a:lnTo>
                      <a:pt x="1211" y="10"/>
                    </a:lnTo>
                    <a:lnTo>
                      <a:pt x="1211" y="15"/>
                    </a:lnTo>
                    <a:lnTo>
                      <a:pt x="1212" y="19"/>
                    </a:lnTo>
                    <a:lnTo>
                      <a:pt x="1214" y="22"/>
                    </a:lnTo>
                    <a:lnTo>
                      <a:pt x="1214" y="249"/>
                    </a:lnTo>
                    <a:lnTo>
                      <a:pt x="1212" y="255"/>
                    </a:lnTo>
                    <a:lnTo>
                      <a:pt x="1211" y="260"/>
                    </a:lnTo>
                    <a:lnTo>
                      <a:pt x="1211" y="264"/>
                    </a:lnTo>
                    <a:lnTo>
                      <a:pt x="1210" y="266"/>
                    </a:lnTo>
                    <a:lnTo>
                      <a:pt x="1210" y="269"/>
                    </a:lnTo>
                    <a:lnTo>
                      <a:pt x="1208" y="272"/>
                    </a:lnTo>
                    <a:lnTo>
                      <a:pt x="1092" y="346"/>
                    </a:lnTo>
                    <a:lnTo>
                      <a:pt x="1093" y="345"/>
                    </a:lnTo>
                    <a:lnTo>
                      <a:pt x="1096" y="343"/>
                    </a:lnTo>
                    <a:lnTo>
                      <a:pt x="1096" y="340"/>
                    </a:lnTo>
                    <a:lnTo>
                      <a:pt x="1096" y="336"/>
                    </a:lnTo>
                    <a:lnTo>
                      <a:pt x="1097" y="331"/>
                    </a:lnTo>
                    <a:lnTo>
                      <a:pt x="1097" y="327"/>
                    </a:lnTo>
                    <a:lnTo>
                      <a:pt x="1097" y="100"/>
                    </a:lnTo>
                    <a:lnTo>
                      <a:pt x="1097" y="95"/>
                    </a:lnTo>
                    <a:lnTo>
                      <a:pt x="1096" y="91"/>
                    </a:lnTo>
                    <a:lnTo>
                      <a:pt x="1096" y="86"/>
                    </a:lnTo>
                    <a:lnTo>
                      <a:pt x="1096" y="83"/>
                    </a:lnTo>
                    <a:lnTo>
                      <a:pt x="1093" y="80"/>
                    </a:lnTo>
                    <a:lnTo>
                      <a:pt x="1092" y="79"/>
                    </a:lnTo>
                    <a:lnTo>
                      <a:pt x="1089" y="77"/>
                    </a:lnTo>
                    <a:lnTo>
                      <a:pt x="1088" y="77"/>
                    </a:lnTo>
                    <a:lnTo>
                      <a:pt x="1" y="77"/>
                    </a:lnTo>
                    <a:lnTo>
                      <a:pt x="0" y="77"/>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81" name="Freeform 317">
                <a:extLst>
                  <a:ext uri="{FF2B5EF4-FFF2-40B4-BE49-F238E27FC236}">
                    <a16:creationId xmlns:a16="http://schemas.microsoft.com/office/drawing/2014/main" xmlns="" id="{AC050478-E360-486E-8E28-65C3452E8670}"/>
                  </a:ext>
                </a:extLst>
              </p:cNvPr>
              <p:cNvSpPr>
                <a:spLocks/>
              </p:cNvSpPr>
              <p:nvPr/>
            </p:nvSpPr>
            <p:spPr bwMode="auto">
              <a:xfrm>
                <a:off x="2379" y="2272"/>
                <a:ext cx="1123" cy="330"/>
              </a:xfrm>
              <a:custGeom>
                <a:avLst/>
                <a:gdLst>
                  <a:gd name="T0" fmla="*/ 8 w 1104"/>
                  <a:gd name="T1" fmla="*/ 0 h 272"/>
                  <a:gd name="T2" fmla="*/ 1095 w 1104"/>
                  <a:gd name="T3" fmla="*/ 0 h 272"/>
                  <a:gd name="T4" fmla="*/ 1099 w 1104"/>
                  <a:gd name="T5" fmla="*/ 2 h 272"/>
                  <a:gd name="T6" fmla="*/ 1101 w 1104"/>
                  <a:gd name="T7" fmla="*/ 6 h 272"/>
                  <a:gd name="T8" fmla="*/ 1103 w 1104"/>
                  <a:gd name="T9" fmla="*/ 14 h 272"/>
                  <a:gd name="T10" fmla="*/ 1104 w 1104"/>
                  <a:gd name="T11" fmla="*/ 23 h 272"/>
                  <a:gd name="T12" fmla="*/ 1104 w 1104"/>
                  <a:gd name="T13" fmla="*/ 250 h 272"/>
                  <a:gd name="T14" fmla="*/ 1103 w 1104"/>
                  <a:gd name="T15" fmla="*/ 259 h 272"/>
                  <a:gd name="T16" fmla="*/ 1101 w 1104"/>
                  <a:gd name="T17" fmla="*/ 266 h 272"/>
                  <a:gd name="T18" fmla="*/ 1099 w 1104"/>
                  <a:gd name="T19" fmla="*/ 271 h 272"/>
                  <a:gd name="T20" fmla="*/ 1095 w 1104"/>
                  <a:gd name="T21" fmla="*/ 272 h 272"/>
                  <a:gd name="T22" fmla="*/ 8 w 1104"/>
                  <a:gd name="T23" fmla="*/ 272 h 272"/>
                  <a:gd name="T24" fmla="*/ 6 w 1104"/>
                  <a:gd name="T25" fmla="*/ 271 h 272"/>
                  <a:gd name="T26" fmla="*/ 3 w 1104"/>
                  <a:gd name="T27" fmla="*/ 266 h 272"/>
                  <a:gd name="T28" fmla="*/ 2 w 1104"/>
                  <a:gd name="T29" fmla="*/ 259 h 272"/>
                  <a:gd name="T30" fmla="*/ 0 w 1104"/>
                  <a:gd name="T31" fmla="*/ 250 h 272"/>
                  <a:gd name="T32" fmla="*/ 0 w 1104"/>
                  <a:gd name="T33" fmla="*/ 23 h 272"/>
                  <a:gd name="T34" fmla="*/ 2 w 1104"/>
                  <a:gd name="T35" fmla="*/ 14 h 272"/>
                  <a:gd name="T36" fmla="*/ 3 w 1104"/>
                  <a:gd name="T37" fmla="*/ 6 h 272"/>
                  <a:gd name="T38" fmla="*/ 6 w 1104"/>
                  <a:gd name="T39" fmla="*/ 2 h 272"/>
                  <a:gd name="T40" fmla="*/ 8 w 1104"/>
                  <a:gd name="T4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4" h="272">
                    <a:moveTo>
                      <a:pt x="8" y="0"/>
                    </a:moveTo>
                    <a:lnTo>
                      <a:pt x="1095" y="0"/>
                    </a:lnTo>
                    <a:lnTo>
                      <a:pt x="1099" y="2"/>
                    </a:lnTo>
                    <a:lnTo>
                      <a:pt x="1101" y="6"/>
                    </a:lnTo>
                    <a:lnTo>
                      <a:pt x="1103" y="14"/>
                    </a:lnTo>
                    <a:lnTo>
                      <a:pt x="1104" y="23"/>
                    </a:lnTo>
                    <a:lnTo>
                      <a:pt x="1104" y="250"/>
                    </a:lnTo>
                    <a:lnTo>
                      <a:pt x="1103" y="259"/>
                    </a:lnTo>
                    <a:lnTo>
                      <a:pt x="1101" y="266"/>
                    </a:lnTo>
                    <a:lnTo>
                      <a:pt x="1099" y="271"/>
                    </a:lnTo>
                    <a:lnTo>
                      <a:pt x="1095" y="272"/>
                    </a:lnTo>
                    <a:lnTo>
                      <a:pt x="8" y="272"/>
                    </a:lnTo>
                    <a:lnTo>
                      <a:pt x="6" y="271"/>
                    </a:lnTo>
                    <a:lnTo>
                      <a:pt x="3" y="266"/>
                    </a:lnTo>
                    <a:lnTo>
                      <a:pt x="2" y="259"/>
                    </a:lnTo>
                    <a:lnTo>
                      <a:pt x="0" y="250"/>
                    </a:lnTo>
                    <a:lnTo>
                      <a:pt x="0" y="23"/>
                    </a:lnTo>
                    <a:lnTo>
                      <a:pt x="2" y="14"/>
                    </a:lnTo>
                    <a:lnTo>
                      <a:pt x="3" y="6"/>
                    </a:lnTo>
                    <a:lnTo>
                      <a:pt x="6" y="2"/>
                    </a:lnTo>
                    <a:lnTo>
                      <a:pt x="8"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82" name="Freeform 318">
                <a:extLst>
                  <a:ext uri="{FF2B5EF4-FFF2-40B4-BE49-F238E27FC236}">
                    <a16:creationId xmlns:a16="http://schemas.microsoft.com/office/drawing/2014/main" xmlns="" id="{F324DC81-6B46-4936-AD2F-879C7EB60AD0}"/>
                  </a:ext>
                </a:extLst>
              </p:cNvPr>
              <p:cNvSpPr>
                <a:spLocks/>
              </p:cNvSpPr>
              <p:nvPr/>
            </p:nvSpPr>
            <p:spPr bwMode="auto">
              <a:xfrm>
                <a:off x="2379" y="2272"/>
                <a:ext cx="1123" cy="330"/>
              </a:xfrm>
              <a:custGeom>
                <a:avLst/>
                <a:gdLst>
                  <a:gd name="T0" fmla="*/ 8 w 1104"/>
                  <a:gd name="T1" fmla="*/ 0 h 272"/>
                  <a:gd name="T2" fmla="*/ 1095 w 1104"/>
                  <a:gd name="T3" fmla="*/ 0 h 272"/>
                  <a:gd name="T4" fmla="*/ 1095 w 1104"/>
                  <a:gd name="T5" fmla="*/ 0 h 272"/>
                  <a:gd name="T6" fmla="*/ 1099 w 1104"/>
                  <a:gd name="T7" fmla="*/ 2 h 272"/>
                  <a:gd name="T8" fmla="*/ 1101 w 1104"/>
                  <a:gd name="T9" fmla="*/ 6 h 272"/>
                  <a:gd name="T10" fmla="*/ 1103 w 1104"/>
                  <a:gd name="T11" fmla="*/ 14 h 272"/>
                  <a:gd name="T12" fmla="*/ 1104 w 1104"/>
                  <a:gd name="T13" fmla="*/ 23 h 272"/>
                  <a:gd name="T14" fmla="*/ 1104 w 1104"/>
                  <a:gd name="T15" fmla="*/ 250 h 272"/>
                  <a:gd name="T16" fmla="*/ 1104 w 1104"/>
                  <a:gd name="T17" fmla="*/ 250 h 272"/>
                  <a:gd name="T18" fmla="*/ 1103 w 1104"/>
                  <a:gd name="T19" fmla="*/ 259 h 272"/>
                  <a:gd name="T20" fmla="*/ 1101 w 1104"/>
                  <a:gd name="T21" fmla="*/ 266 h 272"/>
                  <a:gd name="T22" fmla="*/ 1099 w 1104"/>
                  <a:gd name="T23" fmla="*/ 271 h 272"/>
                  <a:gd name="T24" fmla="*/ 1095 w 1104"/>
                  <a:gd name="T25" fmla="*/ 272 h 272"/>
                  <a:gd name="T26" fmla="*/ 8 w 1104"/>
                  <a:gd name="T27" fmla="*/ 272 h 272"/>
                  <a:gd name="T28" fmla="*/ 8 w 1104"/>
                  <a:gd name="T29" fmla="*/ 272 h 272"/>
                  <a:gd name="T30" fmla="*/ 6 w 1104"/>
                  <a:gd name="T31" fmla="*/ 271 h 272"/>
                  <a:gd name="T32" fmla="*/ 3 w 1104"/>
                  <a:gd name="T33" fmla="*/ 266 h 272"/>
                  <a:gd name="T34" fmla="*/ 2 w 1104"/>
                  <a:gd name="T35" fmla="*/ 259 h 272"/>
                  <a:gd name="T36" fmla="*/ 0 w 1104"/>
                  <a:gd name="T37" fmla="*/ 250 h 272"/>
                  <a:gd name="T38" fmla="*/ 0 w 1104"/>
                  <a:gd name="T39" fmla="*/ 23 h 272"/>
                  <a:gd name="T40" fmla="*/ 0 w 1104"/>
                  <a:gd name="T41" fmla="*/ 23 h 272"/>
                  <a:gd name="T42" fmla="*/ 2 w 1104"/>
                  <a:gd name="T43" fmla="*/ 14 h 272"/>
                  <a:gd name="T44" fmla="*/ 3 w 1104"/>
                  <a:gd name="T45" fmla="*/ 6 h 272"/>
                  <a:gd name="T46" fmla="*/ 6 w 1104"/>
                  <a:gd name="T47" fmla="*/ 2 h 272"/>
                  <a:gd name="T48" fmla="*/ 8 w 1104"/>
                  <a:gd name="T4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4" h="272">
                    <a:moveTo>
                      <a:pt x="8" y="0"/>
                    </a:moveTo>
                    <a:lnTo>
                      <a:pt x="1095" y="0"/>
                    </a:lnTo>
                    <a:lnTo>
                      <a:pt x="1095" y="0"/>
                    </a:lnTo>
                    <a:lnTo>
                      <a:pt x="1099" y="2"/>
                    </a:lnTo>
                    <a:lnTo>
                      <a:pt x="1101" y="6"/>
                    </a:lnTo>
                    <a:lnTo>
                      <a:pt x="1103" y="14"/>
                    </a:lnTo>
                    <a:lnTo>
                      <a:pt x="1104" y="23"/>
                    </a:lnTo>
                    <a:lnTo>
                      <a:pt x="1104" y="250"/>
                    </a:lnTo>
                    <a:lnTo>
                      <a:pt x="1104" y="250"/>
                    </a:lnTo>
                    <a:lnTo>
                      <a:pt x="1103" y="259"/>
                    </a:lnTo>
                    <a:lnTo>
                      <a:pt x="1101" y="266"/>
                    </a:lnTo>
                    <a:lnTo>
                      <a:pt x="1099" y="271"/>
                    </a:lnTo>
                    <a:lnTo>
                      <a:pt x="1095" y="272"/>
                    </a:lnTo>
                    <a:lnTo>
                      <a:pt x="8" y="272"/>
                    </a:lnTo>
                    <a:lnTo>
                      <a:pt x="8" y="272"/>
                    </a:lnTo>
                    <a:lnTo>
                      <a:pt x="6" y="271"/>
                    </a:lnTo>
                    <a:lnTo>
                      <a:pt x="3" y="266"/>
                    </a:lnTo>
                    <a:lnTo>
                      <a:pt x="2" y="259"/>
                    </a:lnTo>
                    <a:lnTo>
                      <a:pt x="0" y="250"/>
                    </a:lnTo>
                    <a:lnTo>
                      <a:pt x="0" y="23"/>
                    </a:lnTo>
                    <a:lnTo>
                      <a:pt x="0" y="23"/>
                    </a:lnTo>
                    <a:lnTo>
                      <a:pt x="2" y="14"/>
                    </a:lnTo>
                    <a:lnTo>
                      <a:pt x="3" y="6"/>
                    </a:lnTo>
                    <a:lnTo>
                      <a:pt x="6" y="2"/>
                    </a:lnTo>
                    <a:lnTo>
                      <a:pt x="8" y="0"/>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83" name="Freeform 319">
                <a:extLst>
                  <a:ext uri="{FF2B5EF4-FFF2-40B4-BE49-F238E27FC236}">
                    <a16:creationId xmlns:a16="http://schemas.microsoft.com/office/drawing/2014/main" xmlns="" id="{8058CC2D-F369-4325-8A0E-108FC738319E}"/>
                  </a:ext>
                </a:extLst>
              </p:cNvPr>
              <p:cNvSpPr>
                <a:spLocks/>
              </p:cNvSpPr>
              <p:nvPr/>
            </p:nvSpPr>
            <p:spPr bwMode="auto">
              <a:xfrm>
                <a:off x="2391" y="2431"/>
                <a:ext cx="1099" cy="6"/>
              </a:xfrm>
              <a:custGeom>
                <a:avLst/>
                <a:gdLst>
                  <a:gd name="T0" fmla="*/ 0 w 1080"/>
                  <a:gd name="T1" fmla="*/ 5 h 5"/>
                  <a:gd name="T2" fmla="*/ 1079 w 1080"/>
                  <a:gd name="T3" fmla="*/ 5 h 5"/>
                  <a:gd name="T4" fmla="*/ 1080 w 1080"/>
                  <a:gd name="T5" fmla="*/ 5 h 5"/>
                  <a:gd name="T6" fmla="*/ 1080 w 1080"/>
                  <a:gd name="T7" fmla="*/ 3 h 5"/>
                  <a:gd name="T8" fmla="*/ 1080 w 1080"/>
                  <a:gd name="T9" fmla="*/ 1 h 5"/>
                  <a:gd name="T10" fmla="*/ 1080 w 1080"/>
                  <a:gd name="T11" fmla="*/ 0 h 5"/>
                  <a:gd name="T12" fmla="*/ 0 w 1080"/>
                  <a:gd name="T13" fmla="*/ 0 h 5"/>
                  <a:gd name="T14" fmla="*/ 0 w 1080"/>
                  <a:gd name="T15" fmla="*/ 1 h 5"/>
                  <a:gd name="T16" fmla="*/ 0 w 1080"/>
                  <a:gd name="T17" fmla="*/ 3 h 5"/>
                  <a:gd name="T18" fmla="*/ 0 w 1080"/>
                  <a:gd name="T19" fmla="*/ 5 h 5"/>
                  <a:gd name="T20" fmla="*/ 0 w 1080"/>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5">
                    <a:moveTo>
                      <a:pt x="0" y="5"/>
                    </a:moveTo>
                    <a:lnTo>
                      <a:pt x="1079" y="5"/>
                    </a:lnTo>
                    <a:lnTo>
                      <a:pt x="1080" y="5"/>
                    </a:lnTo>
                    <a:lnTo>
                      <a:pt x="1080" y="3"/>
                    </a:lnTo>
                    <a:lnTo>
                      <a:pt x="1080" y="1"/>
                    </a:lnTo>
                    <a:lnTo>
                      <a:pt x="1080" y="0"/>
                    </a:lnTo>
                    <a:lnTo>
                      <a:pt x="0" y="0"/>
                    </a:lnTo>
                    <a:lnTo>
                      <a:pt x="0" y="1"/>
                    </a:lnTo>
                    <a:lnTo>
                      <a:pt x="0" y="3"/>
                    </a:lnTo>
                    <a:lnTo>
                      <a:pt x="0" y="5"/>
                    </a:lnTo>
                    <a:lnTo>
                      <a:pt x="0" y="5"/>
                    </a:lnTo>
                    <a:close/>
                  </a:path>
                </a:pathLst>
              </a:custGeom>
              <a:solidFill>
                <a:srgbClr val="ACAEA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84" name="Freeform 320">
                <a:extLst>
                  <a:ext uri="{FF2B5EF4-FFF2-40B4-BE49-F238E27FC236}">
                    <a16:creationId xmlns:a16="http://schemas.microsoft.com/office/drawing/2014/main" xmlns="" id="{6C8507C4-5CEA-4AE4-9F94-38D0E7B091A4}"/>
                  </a:ext>
                </a:extLst>
              </p:cNvPr>
              <p:cNvSpPr>
                <a:spLocks/>
              </p:cNvSpPr>
              <p:nvPr/>
            </p:nvSpPr>
            <p:spPr bwMode="auto">
              <a:xfrm>
                <a:off x="2391" y="2423"/>
                <a:ext cx="1100" cy="14"/>
              </a:xfrm>
              <a:custGeom>
                <a:avLst/>
                <a:gdLst>
                  <a:gd name="T0" fmla="*/ 0 w 1081"/>
                  <a:gd name="T1" fmla="*/ 11 h 11"/>
                  <a:gd name="T2" fmla="*/ 1079 w 1081"/>
                  <a:gd name="T3" fmla="*/ 11 h 11"/>
                  <a:gd name="T4" fmla="*/ 1080 w 1081"/>
                  <a:gd name="T5" fmla="*/ 7 h 11"/>
                  <a:gd name="T6" fmla="*/ 1080 w 1081"/>
                  <a:gd name="T7" fmla="*/ 4 h 11"/>
                  <a:gd name="T8" fmla="*/ 1080 w 1081"/>
                  <a:gd name="T9" fmla="*/ 3 h 11"/>
                  <a:gd name="T10" fmla="*/ 1081 w 1081"/>
                  <a:gd name="T11" fmla="*/ 0 h 11"/>
                  <a:gd name="T12" fmla="*/ 0 w 1081"/>
                  <a:gd name="T13" fmla="*/ 0 h 11"/>
                  <a:gd name="T14" fmla="*/ 0 w 1081"/>
                  <a:gd name="T15" fmla="*/ 3 h 11"/>
                  <a:gd name="T16" fmla="*/ 0 w 1081"/>
                  <a:gd name="T17" fmla="*/ 4 h 11"/>
                  <a:gd name="T18" fmla="*/ 0 w 1081"/>
                  <a:gd name="T19" fmla="*/ 7 h 11"/>
                  <a:gd name="T20" fmla="*/ 0 w 1081"/>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1" h="11">
                    <a:moveTo>
                      <a:pt x="0" y="11"/>
                    </a:moveTo>
                    <a:lnTo>
                      <a:pt x="1079" y="11"/>
                    </a:lnTo>
                    <a:lnTo>
                      <a:pt x="1080" y="7"/>
                    </a:lnTo>
                    <a:lnTo>
                      <a:pt x="1080" y="4"/>
                    </a:lnTo>
                    <a:lnTo>
                      <a:pt x="1080" y="3"/>
                    </a:lnTo>
                    <a:lnTo>
                      <a:pt x="1081" y="0"/>
                    </a:lnTo>
                    <a:lnTo>
                      <a:pt x="0" y="0"/>
                    </a:lnTo>
                    <a:lnTo>
                      <a:pt x="0" y="3"/>
                    </a:lnTo>
                    <a:lnTo>
                      <a:pt x="0" y="4"/>
                    </a:lnTo>
                    <a:lnTo>
                      <a:pt x="0" y="7"/>
                    </a:lnTo>
                    <a:lnTo>
                      <a:pt x="0" y="11"/>
                    </a:lnTo>
                    <a:close/>
                  </a:path>
                </a:pathLst>
              </a:custGeom>
              <a:solidFill>
                <a:srgbClr val="AFB1A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85" name="Freeform 321">
                <a:extLst>
                  <a:ext uri="{FF2B5EF4-FFF2-40B4-BE49-F238E27FC236}">
                    <a16:creationId xmlns:a16="http://schemas.microsoft.com/office/drawing/2014/main" xmlns="" id="{6C3D27FC-5279-474F-B333-C7A600AA6CB3}"/>
                  </a:ext>
                </a:extLst>
              </p:cNvPr>
              <p:cNvSpPr>
                <a:spLocks/>
              </p:cNvSpPr>
              <p:nvPr/>
            </p:nvSpPr>
            <p:spPr bwMode="auto">
              <a:xfrm>
                <a:off x="2390" y="2414"/>
                <a:ext cx="1101" cy="17"/>
              </a:xfrm>
              <a:custGeom>
                <a:avLst/>
                <a:gdLst>
                  <a:gd name="T0" fmla="*/ 1082 w 1082"/>
                  <a:gd name="T1" fmla="*/ 0 h 14"/>
                  <a:gd name="T2" fmla="*/ 1082 w 1082"/>
                  <a:gd name="T3" fmla="*/ 5 h 14"/>
                  <a:gd name="T4" fmla="*/ 1082 w 1082"/>
                  <a:gd name="T5" fmla="*/ 8 h 14"/>
                  <a:gd name="T6" fmla="*/ 1082 w 1082"/>
                  <a:gd name="T7" fmla="*/ 11 h 14"/>
                  <a:gd name="T8" fmla="*/ 1081 w 1082"/>
                  <a:gd name="T9" fmla="*/ 14 h 14"/>
                  <a:gd name="T10" fmla="*/ 1 w 1082"/>
                  <a:gd name="T11" fmla="*/ 14 h 14"/>
                  <a:gd name="T12" fmla="*/ 1 w 1082"/>
                  <a:gd name="T13" fmla="*/ 11 h 14"/>
                  <a:gd name="T14" fmla="*/ 1 w 1082"/>
                  <a:gd name="T15" fmla="*/ 8 h 14"/>
                  <a:gd name="T16" fmla="*/ 0 w 1082"/>
                  <a:gd name="T17" fmla="*/ 5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5"/>
                    </a:lnTo>
                    <a:lnTo>
                      <a:pt x="1082" y="8"/>
                    </a:lnTo>
                    <a:lnTo>
                      <a:pt x="1082" y="11"/>
                    </a:lnTo>
                    <a:lnTo>
                      <a:pt x="1081" y="14"/>
                    </a:lnTo>
                    <a:lnTo>
                      <a:pt x="1" y="14"/>
                    </a:lnTo>
                    <a:lnTo>
                      <a:pt x="1" y="11"/>
                    </a:lnTo>
                    <a:lnTo>
                      <a:pt x="1" y="8"/>
                    </a:lnTo>
                    <a:lnTo>
                      <a:pt x="0" y="5"/>
                    </a:lnTo>
                    <a:lnTo>
                      <a:pt x="0" y="0"/>
                    </a:lnTo>
                    <a:lnTo>
                      <a:pt x="1082" y="0"/>
                    </a:lnTo>
                    <a:close/>
                  </a:path>
                </a:pathLst>
              </a:custGeom>
              <a:solidFill>
                <a:srgbClr val="B2B4A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86" name="Freeform 322">
                <a:extLst>
                  <a:ext uri="{FF2B5EF4-FFF2-40B4-BE49-F238E27FC236}">
                    <a16:creationId xmlns:a16="http://schemas.microsoft.com/office/drawing/2014/main" xmlns="" id="{F7F64E6F-8810-4E92-BEA8-C6D68A8AABCC}"/>
                  </a:ext>
                </a:extLst>
              </p:cNvPr>
              <p:cNvSpPr>
                <a:spLocks/>
              </p:cNvSpPr>
              <p:nvPr/>
            </p:nvSpPr>
            <p:spPr bwMode="auto">
              <a:xfrm>
                <a:off x="2390" y="2406"/>
                <a:ext cx="1101" cy="17"/>
              </a:xfrm>
              <a:custGeom>
                <a:avLst/>
                <a:gdLst>
                  <a:gd name="T0" fmla="*/ 1082 w 1082"/>
                  <a:gd name="T1" fmla="*/ 0 h 14"/>
                  <a:gd name="T2" fmla="*/ 1082 w 1082"/>
                  <a:gd name="T3" fmla="*/ 3 h 14"/>
                  <a:gd name="T4" fmla="*/ 1082 w 1082"/>
                  <a:gd name="T5" fmla="*/ 6 h 14"/>
                  <a:gd name="T6" fmla="*/ 1082 w 1082"/>
                  <a:gd name="T7" fmla="*/ 11 h 14"/>
                  <a:gd name="T8" fmla="*/ 1082 w 1082"/>
                  <a:gd name="T9" fmla="*/ 14 h 14"/>
                  <a:gd name="T10" fmla="*/ 1 w 1082"/>
                  <a:gd name="T11" fmla="*/ 14 h 14"/>
                  <a:gd name="T12" fmla="*/ 0 w 1082"/>
                  <a:gd name="T13" fmla="*/ 11 h 14"/>
                  <a:gd name="T14" fmla="*/ 0 w 1082"/>
                  <a:gd name="T15" fmla="*/ 6 h 14"/>
                  <a:gd name="T16" fmla="*/ 0 w 1082"/>
                  <a:gd name="T17" fmla="*/ 3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3"/>
                    </a:lnTo>
                    <a:lnTo>
                      <a:pt x="1082" y="6"/>
                    </a:lnTo>
                    <a:lnTo>
                      <a:pt x="1082" y="11"/>
                    </a:lnTo>
                    <a:lnTo>
                      <a:pt x="1082" y="14"/>
                    </a:lnTo>
                    <a:lnTo>
                      <a:pt x="1" y="14"/>
                    </a:lnTo>
                    <a:lnTo>
                      <a:pt x="0" y="11"/>
                    </a:lnTo>
                    <a:lnTo>
                      <a:pt x="0" y="6"/>
                    </a:lnTo>
                    <a:lnTo>
                      <a:pt x="0" y="3"/>
                    </a:lnTo>
                    <a:lnTo>
                      <a:pt x="0" y="0"/>
                    </a:lnTo>
                    <a:lnTo>
                      <a:pt x="1082" y="0"/>
                    </a:lnTo>
                    <a:close/>
                  </a:path>
                </a:pathLst>
              </a:custGeom>
              <a:solidFill>
                <a:srgbClr val="B5B7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87" name="Freeform 323">
                <a:extLst>
                  <a:ext uri="{FF2B5EF4-FFF2-40B4-BE49-F238E27FC236}">
                    <a16:creationId xmlns:a16="http://schemas.microsoft.com/office/drawing/2014/main" xmlns="" id="{CED7D576-CE20-4A0A-BD5D-D8F984E5EAC0}"/>
                  </a:ext>
                </a:extLst>
              </p:cNvPr>
              <p:cNvSpPr>
                <a:spLocks/>
              </p:cNvSpPr>
              <p:nvPr/>
            </p:nvSpPr>
            <p:spPr bwMode="auto">
              <a:xfrm>
                <a:off x="2390" y="2398"/>
                <a:ext cx="1103" cy="16"/>
              </a:xfrm>
              <a:custGeom>
                <a:avLst/>
                <a:gdLst>
                  <a:gd name="T0" fmla="*/ 1084 w 1084"/>
                  <a:gd name="T1" fmla="*/ 0 h 13"/>
                  <a:gd name="T2" fmla="*/ 1084 w 1084"/>
                  <a:gd name="T3" fmla="*/ 3 h 13"/>
                  <a:gd name="T4" fmla="*/ 1084 w 1084"/>
                  <a:gd name="T5" fmla="*/ 7 h 13"/>
                  <a:gd name="T6" fmla="*/ 1082 w 1084"/>
                  <a:gd name="T7" fmla="*/ 10 h 13"/>
                  <a:gd name="T8" fmla="*/ 1082 w 1084"/>
                  <a:gd name="T9" fmla="*/ 13 h 13"/>
                  <a:gd name="T10" fmla="*/ 0 w 1084"/>
                  <a:gd name="T11" fmla="*/ 13 h 13"/>
                  <a:gd name="T12" fmla="*/ 0 w 1084"/>
                  <a:gd name="T13" fmla="*/ 10 h 13"/>
                  <a:gd name="T14" fmla="*/ 0 w 1084"/>
                  <a:gd name="T15" fmla="*/ 7 h 13"/>
                  <a:gd name="T16" fmla="*/ 0 w 1084"/>
                  <a:gd name="T17" fmla="*/ 3 h 13"/>
                  <a:gd name="T18" fmla="*/ 0 w 1084"/>
                  <a:gd name="T19" fmla="*/ 0 h 13"/>
                  <a:gd name="T20" fmla="*/ 1084 w 108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3">
                    <a:moveTo>
                      <a:pt x="1084" y="0"/>
                    </a:moveTo>
                    <a:lnTo>
                      <a:pt x="1084" y="3"/>
                    </a:lnTo>
                    <a:lnTo>
                      <a:pt x="1084" y="7"/>
                    </a:lnTo>
                    <a:lnTo>
                      <a:pt x="1082" y="10"/>
                    </a:lnTo>
                    <a:lnTo>
                      <a:pt x="1082" y="13"/>
                    </a:lnTo>
                    <a:lnTo>
                      <a:pt x="0" y="13"/>
                    </a:lnTo>
                    <a:lnTo>
                      <a:pt x="0" y="10"/>
                    </a:lnTo>
                    <a:lnTo>
                      <a:pt x="0" y="7"/>
                    </a:lnTo>
                    <a:lnTo>
                      <a:pt x="0" y="3"/>
                    </a:lnTo>
                    <a:lnTo>
                      <a:pt x="0" y="0"/>
                    </a:lnTo>
                    <a:lnTo>
                      <a:pt x="1084" y="0"/>
                    </a:lnTo>
                    <a:close/>
                  </a:path>
                </a:pathLst>
              </a:custGeom>
              <a:solidFill>
                <a:srgbClr val="B8BAB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88" name="Freeform 324">
                <a:extLst>
                  <a:ext uri="{FF2B5EF4-FFF2-40B4-BE49-F238E27FC236}">
                    <a16:creationId xmlns:a16="http://schemas.microsoft.com/office/drawing/2014/main" xmlns="" id="{15F9C64C-F147-4D6E-BB0C-E6043B5BB5E6}"/>
                  </a:ext>
                </a:extLst>
              </p:cNvPr>
              <p:cNvSpPr>
                <a:spLocks/>
              </p:cNvSpPr>
              <p:nvPr/>
            </p:nvSpPr>
            <p:spPr bwMode="auto">
              <a:xfrm>
                <a:off x="2389" y="2388"/>
                <a:ext cx="1104" cy="18"/>
              </a:xfrm>
              <a:custGeom>
                <a:avLst/>
                <a:gdLst>
                  <a:gd name="T0" fmla="*/ 1085 w 1085"/>
                  <a:gd name="T1" fmla="*/ 0 h 15"/>
                  <a:gd name="T2" fmla="*/ 1085 w 1085"/>
                  <a:gd name="T3" fmla="*/ 5 h 15"/>
                  <a:gd name="T4" fmla="*/ 1085 w 1085"/>
                  <a:gd name="T5" fmla="*/ 8 h 15"/>
                  <a:gd name="T6" fmla="*/ 1085 w 1085"/>
                  <a:gd name="T7" fmla="*/ 11 h 15"/>
                  <a:gd name="T8" fmla="*/ 1083 w 1085"/>
                  <a:gd name="T9" fmla="*/ 15 h 15"/>
                  <a:gd name="T10" fmla="*/ 1 w 1085"/>
                  <a:gd name="T11" fmla="*/ 15 h 15"/>
                  <a:gd name="T12" fmla="*/ 1 w 1085"/>
                  <a:gd name="T13" fmla="*/ 11 h 15"/>
                  <a:gd name="T14" fmla="*/ 1 w 1085"/>
                  <a:gd name="T15" fmla="*/ 8 h 15"/>
                  <a:gd name="T16" fmla="*/ 0 w 1085"/>
                  <a:gd name="T17" fmla="*/ 5 h 15"/>
                  <a:gd name="T18" fmla="*/ 0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5" y="5"/>
                    </a:lnTo>
                    <a:lnTo>
                      <a:pt x="1085" y="8"/>
                    </a:lnTo>
                    <a:lnTo>
                      <a:pt x="1085" y="11"/>
                    </a:lnTo>
                    <a:lnTo>
                      <a:pt x="1083" y="15"/>
                    </a:lnTo>
                    <a:lnTo>
                      <a:pt x="1" y="15"/>
                    </a:lnTo>
                    <a:lnTo>
                      <a:pt x="1" y="11"/>
                    </a:lnTo>
                    <a:lnTo>
                      <a:pt x="1" y="8"/>
                    </a:lnTo>
                    <a:lnTo>
                      <a:pt x="0" y="5"/>
                    </a:lnTo>
                    <a:lnTo>
                      <a:pt x="0" y="0"/>
                    </a:lnTo>
                    <a:lnTo>
                      <a:pt x="1085" y="0"/>
                    </a:lnTo>
                    <a:close/>
                  </a:path>
                </a:pathLst>
              </a:custGeom>
              <a:solidFill>
                <a:srgbClr val="BBBDB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89" name="Freeform 325">
                <a:extLst>
                  <a:ext uri="{FF2B5EF4-FFF2-40B4-BE49-F238E27FC236}">
                    <a16:creationId xmlns:a16="http://schemas.microsoft.com/office/drawing/2014/main" xmlns="" id="{87B732A0-1AE1-4EB5-8B69-E771CF6CC10C}"/>
                  </a:ext>
                </a:extLst>
              </p:cNvPr>
              <p:cNvSpPr>
                <a:spLocks/>
              </p:cNvSpPr>
              <p:nvPr/>
            </p:nvSpPr>
            <p:spPr bwMode="auto">
              <a:xfrm>
                <a:off x="2389" y="2381"/>
                <a:ext cx="1104" cy="17"/>
              </a:xfrm>
              <a:custGeom>
                <a:avLst/>
                <a:gdLst>
                  <a:gd name="T0" fmla="*/ 1085 w 1085"/>
                  <a:gd name="T1" fmla="*/ 0 h 14"/>
                  <a:gd name="T2" fmla="*/ 1085 w 1085"/>
                  <a:gd name="T3" fmla="*/ 3 h 14"/>
                  <a:gd name="T4" fmla="*/ 1085 w 1085"/>
                  <a:gd name="T5" fmla="*/ 6 h 14"/>
                  <a:gd name="T6" fmla="*/ 1085 w 1085"/>
                  <a:gd name="T7" fmla="*/ 11 h 14"/>
                  <a:gd name="T8" fmla="*/ 1085 w 1085"/>
                  <a:gd name="T9" fmla="*/ 14 h 14"/>
                  <a:gd name="T10" fmla="*/ 1 w 1085"/>
                  <a:gd name="T11" fmla="*/ 14 h 14"/>
                  <a:gd name="T12" fmla="*/ 0 w 1085"/>
                  <a:gd name="T13" fmla="*/ 11 h 14"/>
                  <a:gd name="T14" fmla="*/ 0 w 1085"/>
                  <a:gd name="T15" fmla="*/ 6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1"/>
                    </a:lnTo>
                    <a:lnTo>
                      <a:pt x="1085" y="14"/>
                    </a:lnTo>
                    <a:lnTo>
                      <a:pt x="1" y="14"/>
                    </a:lnTo>
                    <a:lnTo>
                      <a:pt x="0" y="11"/>
                    </a:lnTo>
                    <a:lnTo>
                      <a:pt x="0" y="6"/>
                    </a:lnTo>
                    <a:lnTo>
                      <a:pt x="0" y="3"/>
                    </a:lnTo>
                    <a:lnTo>
                      <a:pt x="0" y="0"/>
                    </a:lnTo>
                    <a:lnTo>
                      <a:pt x="1085" y="0"/>
                    </a:lnTo>
                    <a:close/>
                  </a:path>
                </a:pathLst>
              </a:custGeom>
              <a:solidFill>
                <a:srgbClr val="BEC0B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90" name="Freeform 326">
                <a:extLst>
                  <a:ext uri="{FF2B5EF4-FFF2-40B4-BE49-F238E27FC236}">
                    <a16:creationId xmlns:a16="http://schemas.microsoft.com/office/drawing/2014/main" xmlns="" id="{8F46ABFD-99E1-4E1F-8C9B-8C677A4AAE09}"/>
                  </a:ext>
                </a:extLst>
              </p:cNvPr>
              <p:cNvSpPr>
                <a:spLocks/>
              </p:cNvSpPr>
              <p:nvPr/>
            </p:nvSpPr>
            <p:spPr bwMode="auto">
              <a:xfrm>
                <a:off x="2389" y="2371"/>
                <a:ext cx="1104" cy="17"/>
              </a:xfrm>
              <a:custGeom>
                <a:avLst/>
                <a:gdLst>
                  <a:gd name="T0" fmla="*/ 1085 w 1085"/>
                  <a:gd name="T1" fmla="*/ 0 h 14"/>
                  <a:gd name="T2" fmla="*/ 1085 w 1085"/>
                  <a:gd name="T3" fmla="*/ 5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5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5"/>
                    </a:lnTo>
                    <a:lnTo>
                      <a:pt x="1085" y="8"/>
                    </a:lnTo>
                    <a:lnTo>
                      <a:pt x="1085" y="11"/>
                    </a:lnTo>
                    <a:lnTo>
                      <a:pt x="1085" y="14"/>
                    </a:lnTo>
                    <a:lnTo>
                      <a:pt x="0" y="14"/>
                    </a:lnTo>
                    <a:lnTo>
                      <a:pt x="0" y="11"/>
                    </a:lnTo>
                    <a:lnTo>
                      <a:pt x="0" y="8"/>
                    </a:lnTo>
                    <a:lnTo>
                      <a:pt x="0" y="5"/>
                    </a:lnTo>
                    <a:lnTo>
                      <a:pt x="0" y="0"/>
                    </a:lnTo>
                    <a:lnTo>
                      <a:pt x="1085" y="0"/>
                    </a:lnTo>
                    <a:close/>
                  </a:path>
                </a:pathLst>
              </a:custGeom>
              <a:solidFill>
                <a:srgbClr val="C1C3B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91" name="Freeform 327">
                <a:extLst>
                  <a:ext uri="{FF2B5EF4-FFF2-40B4-BE49-F238E27FC236}">
                    <a16:creationId xmlns:a16="http://schemas.microsoft.com/office/drawing/2014/main" xmlns="" id="{831D417E-4CE5-4575-A4D7-4DC65F82AD7A}"/>
                  </a:ext>
                </a:extLst>
              </p:cNvPr>
              <p:cNvSpPr>
                <a:spLocks/>
              </p:cNvSpPr>
              <p:nvPr/>
            </p:nvSpPr>
            <p:spPr bwMode="auto">
              <a:xfrm>
                <a:off x="2389" y="2364"/>
                <a:ext cx="1104" cy="17"/>
              </a:xfrm>
              <a:custGeom>
                <a:avLst/>
                <a:gdLst>
                  <a:gd name="T0" fmla="*/ 1085 w 1085"/>
                  <a:gd name="T1" fmla="*/ 0 h 14"/>
                  <a:gd name="T2" fmla="*/ 1085 w 1085"/>
                  <a:gd name="T3" fmla="*/ 3 h 14"/>
                  <a:gd name="T4" fmla="*/ 1085 w 1085"/>
                  <a:gd name="T5" fmla="*/ 6 h 14"/>
                  <a:gd name="T6" fmla="*/ 1085 w 1085"/>
                  <a:gd name="T7" fmla="*/ 11 h 14"/>
                  <a:gd name="T8" fmla="*/ 1085 w 1085"/>
                  <a:gd name="T9" fmla="*/ 14 h 14"/>
                  <a:gd name="T10" fmla="*/ 0 w 1085"/>
                  <a:gd name="T11" fmla="*/ 14 h 14"/>
                  <a:gd name="T12" fmla="*/ 0 w 1085"/>
                  <a:gd name="T13" fmla="*/ 11 h 14"/>
                  <a:gd name="T14" fmla="*/ 0 w 1085"/>
                  <a:gd name="T15" fmla="*/ 6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1"/>
                    </a:lnTo>
                    <a:lnTo>
                      <a:pt x="1085" y="14"/>
                    </a:lnTo>
                    <a:lnTo>
                      <a:pt x="0" y="14"/>
                    </a:lnTo>
                    <a:lnTo>
                      <a:pt x="0" y="11"/>
                    </a:lnTo>
                    <a:lnTo>
                      <a:pt x="0" y="6"/>
                    </a:lnTo>
                    <a:lnTo>
                      <a:pt x="0" y="3"/>
                    </a:lnTo>
                    <a:lnTo>
                      <a:pt x="0" y="0"/>
                    </a:lnTo>
                    <a:lnTo>
                      <a:pt x="1085" y="0"/>
                    </a:lnTo>
                    <a:close/>
                  </a:path>
                </a:pathLst>
              </a:custGeom>
              <a:solidFill>
                <a:srgbClr val="C4C6C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92" name="Freeform 328">
                <a:extLst>
                  <a:ext uri="{FF2B5EF4-FFF2-40B4-BE49-F238E27FC236}">
                    <a16:creationId xmlns:a16="http://schemas.microsoft.com/office/drawing/2014/main" xmlns="" id="{54EEFBB7-18ED-44DB-B904-2E7D10B7FFB2}"/>
                  </a:ext>
                </a:extLst>
              </p:cNvPr>
              <p:cNvSpPr>
                <a:spLocks/>
              </p:cNvSpPr>
              <p:nvPr/>
            </p:nvSpPr>
            <p:spPr bwMode="auto">
              <a:xfrm>
                <a:off x="2389" y="2357"/>
                <a:ext cx="1104" cy="14"/>
              </a:xfrm>
              <a:custGeom>
                <a:avLst/>
                <a:gdLst>
                  <a:gd name="T0" fmla="*/ 1085 w 1085"/>
                  <a:gd name="T1" fmla="*/ 0 h 12"/>
                  <a:gd name="T2" fmla="*/ 1085 w 1085"/>
                  <a:gd name="T3" fmla="*/ 3 h 12"/>
                  <a:gd name="T4" fmla="*/ 1085 w 1085"/>
                  <a:gd name="T5" fmla="*/ 6 h 12"/>
                  <a:gd name="T6" fmla="*/ 1085 w 1085"/>
                  <a:gd name="T7" fmla="*/ 9 h 12"/>
                  <a:gd name="T8" fmla="*/ 1085 w 1085"/>
                  <a:gd name="T9" fmla="*/ 12 h 12"/>
                  <a:gd name="T10" fmla="*/ 0 w 1085"/>
                  <a:gd name="T11" fmla="*/ 12 h 12"/>
                  <a:gd name="T12" fmla="*/ 0 w 1085"/>
                  <a:gd name="T13" fmla="*/ 9 h 12"/>
                  <a:gd name="T14" fmla="*/ 0 w 1085"/>
                  <a:gd name="T15" fmla="*/ 6 h 12"/>
                  <a:gd name="T16" fmla="*/ 0 w 1085"/>
                  <a:gd name="T17" fmla="*/ 3 h 12"/>
                  <a:gd name="T18" fmla="*/ 0 w 1085"/>
                  <a:gd name="T19" fmla="*/ 0 h 12"/>
                  <a:gd name="T20" fmla="*/ 1085 w 1085"/>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2">
                    <a:moveTo>
                      <a:pt x="1085" y="0"/>
                    </a:moveTo>
                    <a:lnTo>
                      <a:pt x="1085" y="3"/>
                    </a:lnTo>
                    <a:lnTo>
                      <a:pt x="1085" y="6"/>
                    </a:lnTo>
                    <a:lnTo>
                      <a:pt x="1085" y="9"/>
                    </a:lnTo>
                    <a:lnTo>
                      <a:pt x="1085" y="12"/>
                    </a:lnTo>
                    <a:lnTo>
                      <a:pt x="0" y="12"/>
                    </a:lnTo>
                    <a:lnTo>
                      <a:pt x="0" y="9"/>
                    </a:lnTo>
                    <a:lnTo>
                      <a:pt x="0" y="6"/>
                    </a:lnTo>
                    <a:lnTo>
                      <a:pt x="0" y="3"/>
                    </a:lnTo>
                    <a:lnTo>
                      <a:pt x="0" y="0"/>
                    </a:lnTo>
                    <a:lnTo>
                      <a:pt x="1085" y="0"/>
                    </a:lnTo>
                    <a:close/>
                  </a:path>
                </a:pathLst>
              </a:custGeom>
              <a:solidFill>
                <a:srgbClr val="C7C9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93" name="Freeform 329">
                <a:extLst>
                  <a:ext uri="{FF2B5EF4-FFF2-40B4-BE49-F238E27FC236}">
                    <a16:creationId xmlns:a16="http://schemas.microsoft.com/office/drawing/2014/main" xmlns="" id="{9CF80865-C1D0-452C-8725-A33C8381EB4C}"/>
                  </a:ext>
                </a:extLst>
              </p:cNvPr>
              <p:cNvSpPr>
                <a:spLocks/>
              </p:cNvSpPr>
              <p:nvPr/>
            </p:nvSpPr>
            <p:spPr bwMode="auto">
              <a:xfrm>
                <a:off x="2389" y="2348"/>
                <a:ext cx="1104" cy="16"/>
              </a:xfrm>
              <a:custGeom>
                <a:avLst/>
                <a:gdLst>
                  <a:gd name="T0" fmla="*/ 1085 w 1085"/>
                  <a:gd name="T1" fmla="*/ 0 h 13"/>
                  <a:gd name="T2" fmla="*/ 1085 w 1085"/>
                  <a:gd name="T3" fmla="*/ 3 h 13"/>
                  <a:gd name="T4" fmla="*/ 1085 w 1085"/>
                  <a:gd name="T5" fmla="*/ 6 h 13"/>
                  <a:gd name="T6" fmla="*/ 1085 w 1085"/>
                  <a:gd name="T7" fmla="*/ 9 h 13"/>
                  <a:gd name="T8" fmla="*/ 1085 w 1085"/>
                  <a:gd name="T9" fmla="*/ 13 h 13"/>
                  <a:gd name="T10" fmla="*/ 0 w 1085"/>
                  <a:gd name="T11" fmla="*/ 13 h 13"/>
                  <a:gd name="T12" fmla="*/ 0 w 1085"/>
                  <a:gd name="T13" fmla="*/ 9 h 13"/>
                  <a:gd name="T14" fmla="*/ 0 w 1085"/>
                  <a:gd name="T15" fmla="*/ 6 h 13"/>
                  <a:gd name="T16" fmla="*/ 0 w 1085"/>
                  <a:gd name="T17" fmla="*/ 3 h 13"/>
                  <a:gd name="T18" fmla="*/ 0 w 1085"/>
                  <a:gd name="T19" fmla="*/ 0 h 13"/>
                  <a:gd name="T20" fmla="*/ 1085 w 108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3">
                    <a:moveTo>
                      <a:pt x="1085" y="0"/>
                    </a:moveTo>
                    <a:lnTo>
                      <a:pt x="1085" y="3"/>
                    </a:lnTo>
                    <a:lnTo>
                      <a:pt x="1085" y="6"/>
                    </a:lnTo>
                    <a:lnTo>
                      <a:pt x="1085" y="9"/>
                    </a:lnTo>
                    <a:lnTo>
                      <a:pt x="1085" y="13"/>
                    </a:lnTo>
                    <a:lnTo>
                      <a:pt x="0" y="13"/>
                    </a:lnTo>
                    <a:lnTo>
                      <a:pt x="0" y="9"/>
                    </a:lnTo>
                    <a:lnTo>
                      <a:pt x="0" y="6"/>
                    </a:lnTo>
                    <a:lnTo>
                      <a:pt x="0" y="3"/>
                    </a:lnTo>
                    <a:lnTo>
                      <a:pt x="0" y="0"/>
                    </a:lnTo>
                    <a:lnTo>
                      <a:pt x="1085" y="0"/>
                    </a:lnTo>
                    <a:close/>
                  </a:path>
                </a:pathLst>
              </a:custGeom>
              <a:solidFill>
                <a:srgbClr val="CBCCC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94" name="Freeform 330">
                <a:extLst>
                  <a:ext uri="{FF2B5EF4-FFF2-40B4-BE49-F238E27FC236}">
                    <a16:creationId xmlns:a16="http://schemas.microsoft.com/office/drawing/2014/main" xmlns="" id="{B6C10F5D-DFE9-4E32-A6A1-3CA4CAA80877}"/>
                  </a:ext>
                </a:extLst>
              </p:cNvPr>
              <p:cNvSpPr>
                <a:spLocks/>
              </p:cNvSpPr>
              <p:nvPr/>
            </p:nvSpPr>
            <p:spPr bwMode="auto">
              <a:xfrm>
                <a:off x="2389" y="2338"/>
                <a:ext cx="1104" cy="19"/>
              </a:xfrm>
              <a:custGeom>
                <a:avLst/>
                <a:gdLst>
                  <a:gd name="T0" fmla="*/ 1085 w 1085"/>
                  <a:gd name="T1" fmla="*/ 0 h 15"/>
                  <a:gd name="T2" fmla="*/ 1085 w 1085"/>
                  <a:gd name="T3" fmla="*/ 4 h 15"/>
                  <a:gd name="T4" fmla="*/ 1085 w 1085"/>
                  <a:gd name="T5" fmla="*/ 8 h 15"/>
                  <a:gd name="T6" fmla="*/ 1085 w 1085"/>
                  <a:gd name="T7" fmla="*/ 11 h 15"/>
                  <a:gd name="T8" fmla="*/ 1085 w 1085"/>
                  <a:gd name="T9" fmla="*/ 15 h 15"/>
                  <a:gd name="T10" fmla="*/ 0 w 1085"/>
                  <a:gd name="T11" fmla="*/ 15 h 15"/>
                  <a:gd name="T12" fmla="*/ 0 w 1085"/>
                  <a:gd name="T13" fmla="*/ 11 h 15"/>
                  <a:gd name="T14" fmla="*/ 1 w 1085"/>
                  <a:gd name="T15" fmla="*/ 8 h 15"/>
                  <a:gd name="T16" fmla="*/ 1 w 1085"/>
                  <a:gd name="T17" fmla="*/ 4 h 15"/>
                  <a:gd name="T18" fmla="*/ 1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5" y="4"/>
                    </a:lnTo>
                    <a:lnTo>
                      <a:pt x="1085" y="8"/>
                    </a:lnTo>
                    <a:lnTo>
                      <a:pt x="1085" y="11"/>
                    </a:lnTo>
                    <a:lnTo>
                      <a:pt x="1085" y="15"/>
                    </a:lnTo>
                    <a:lnTo>
                      <a:pt x="0" y="15"/>
                    </a:lnTo>
                    <a:lnTo>
                      <a:pt x="0" y="11"/>
                    </a:lnTo>
                    <a:lnTo>
                      <a:pt x="1" y="8"/>
                    </a:lnTo>
                    <a:lnTo>
                      <a:pt x="1" y="4"/>
                    </a:lnTo>
                    <a:lnTo>
                      <a:pt x="1" y="0"/>
                    </a:lnTo>
                    <a:lnTo>
                      <a:pt x="1085" y="0"/>
                    </a:lnTo>
                    <a:close/>
                  </a:path>
                </a:pathLst>
              </a:custGeom>
              <a:solidFill>
                <a:srgbClr val="CECFC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95" name="Freeform 331">
                <a:extLst>
                  <a:ext uri="{FF2B5EF4-FFF2-40B4-BE49-F238E27FC236}">
                    <a16:creationId xmlns:a16="http://schemas.microsoft.com/office/drawing/2014/main" xmlns="" id="{5879CFE8-EFCD-4BB6-AB33-AEC928F82E2B}"/>
                  </a:ext>
                </a:extLst>
              </p:cNvPr>
              <p:cNvSpPr>
                <a:spLocks/>
              </p:cNvSpPr>
              <p:nvPr/>
            </p:nvSpPr>
            <p:spPr bwMode="auto">
              <a:xfrm>
                <a:off x="2389" y="2331"/>
                <a:ext cx="1104" cy="17"/>
              </a:xfrm>
              <a:custGeom>
                <a:avLst/>
                <a:gdLst>
                  <a:gd name="T0" fmla="*/ 1085 w 1085"/>
                  <a:gd name="T1" fmla="*/ 0 h 14"/>
                  <a:gd name="T2" fmla="*/ 1085 w 1085"/>
                  <a:gd name="T3" fmla="*/ 3 h 14"/>
                  <a:gd name="T4" fmla="*/ 1085 w 1085"/>
                  <a:gd name="T5" fmla="*/ 6 h 14"/>
                  <a:gd name="T6" fmla="*/ 1085 w 1085"/>
                  <a:gd name="T7" fmla="*/ 10 h 14"/>
                  <a:gd name="T8" fmla="*/ 1085 w 1085"/>
                  <a:gd name="T9" fmla="*/ 14 h 14"/>
                  <a:gd name="T10" fmla="*/ 0 w 1085"/>
                  <a:gd name="T11" fmla="*/ 14 h 14"/>
                  <a:gd name="T12" fmla="*/ 1 w 1085"/>
                  <a:gd name="T13" fmla="*/ 10 h 14"/>
                  <a:gd name="T14" fmla="*/ 1 w 1085"/>
                  <a:gd name="T15" fmla="*/ 6 h 14"/>
                  <a:gd name="T16" fmla="*/ 1 w 1085"/>
                  <a:gd name="T17" fmla="*/ 3 h 14"/>
                  <a:gd name="T18" fmla="*/ 1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0"/>
                    </a:lnTo>
                    <a:lnTo>
                      <a:pt x="1085" y="14"/>
                    </a:lnTo>
                    <a:lnTo>
                      <a:pt x="0" y="14"/>
                    </a:lnTo>
                    <a:lnTo>
                      <a:pt x="1" y="10"/>
                    </a:lnTo>
                    <a:lnTo>
                      <a:pt x="1" y="6"/>
                    </a:lnTo>
                    <a:lnTo>
                      <a:pt x="1" y="3"/>
                    </a:lnTo>
                    <a:lnTo>
                      <a:pt x="1" y="0"/>
                    </a:lnTo>
                    <a:lnTo>
                      <a:pt x="1085" y="0"/>
                    </a:lnTo>
                    <a:close/>
                  </a:path>
                </a:pathLst>
              </a:custGeom>
              <a:solidFill>
                <a:srgbClr val="D1D2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96" name="Freeform 332">
                <a:extLst>
                  <a:ext uri="{FF2B5EF4-FFF2-40B4-BE49-F238E27FC236}">
                    <a16:creationId xmlns:a16="http://schemas.microsoft.com/office/drawing/2014/main" xmlns="" id="{1469476F-94B2-4F78-840E-B3278632AE93}"/>
                  </a:ext>
                </a:extLst>
              </p:cNvPr>
              <p:cNvSpPr>
                <a:spLocks/>
              </p:cNvSpPr>
              <p:nvPr/>
            </p:nvSpPr>
            <p:spPr bwMode="auto">
              <a:xfrm>
                <a:off x="2390" y="2321"/>
                <a:ext cx="1103" cy="17"/>
              </a:xfrm>
              <a:custGeom>
                <a:avLst/>
                <a:gdLst>
                  <a:gd name="T0" fmla="*/ 1084 w 1084"/>
                  <a:gd name="T1" fmla="*/ 0 h 14"/>
                  <a:gd name="T2" fmla="*/ 1084 w 1084"/>
                  <a:gd name="T3" fmla="*/ 3 h 14"/>
                  <a:gd name="T4" fmla="*/ 1084 w 1084"/>
                  <a:gd name="T5" fmla="*/ 8 h 14"/>
                  <a:gd name="T6" fmla="*/ 1084 w 1084"/>
                  <a:gd name="T7" fmla="*/ 11 h 14"/>
                  <a:gd name="T8" fmla="*/ 1084 w 1084"/>
                  <a:gd name="T9" fmla="*/ 14 h 14"/>
                  <a:gd name="T10" fmla="*/ 0 w 1084"/>
                  <a:gd name="T11" fmla="*/ 14 h 14"/>
                  <a:gd name="T12" fmla="*/ 0 w 1084"/>
                  <a:gd name="T13" fmla="*/ 11 h 14"/>
                  <a:gd name="T14" fmla="*/ 0 w 1084"/>
                  <a:gd name="T15" fmla="*/ 8 h 14"/>
                  <a:gd name="T16" fmla="*/ 0 w 1084"/>
                  <a:gd name="T17" fmla="*/ 3 h 14"/>
                  <a:gd name="T18" fmla="*/ 0 w 1084"/>
                  <a:gd name="T19" fmla="*/ 0 h 14"/>
                  <a:gd name="T20" fmla="*/ 1084 w 108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4">
                    <a:moveTo>
                      <a:pt x="1084" y="0"/>
                    </a:moveTo>
                    <a:lnTo>
                      <a:pt x="1084" y="3"/>
                    </a:lnTo>
                    <a:lnTo>
                      <a:pt x="1084" y="8"/>
                    </a:lnTo>
                    <a:lnTo>
                      <a:pt x="1084" y="11"/>
                    </a:lnTo>
                    <a:lnTo>
                      <a:pt x="1084" y="14"/>
                    </a:lnTo>
                    <a:lnTo>
                      <a:pt x="0" y="14"/>
                    </a:lnTo>
                    <a:lnTo>
                      <a:pt x="0" y="11"/>
                    </a:lnTo>
                    <a:lnTo>
                      <a:pt x="0" y="8"/>
                    </a:lnTo>
                    <a:lnTo>
                      <a:pt x="0" y="3"/>
                    </a:lnTo>
                    <a:lnTo>
                      <a:pt x="0" y="0"/>
                    </a:lnTo>
                    <a:lnTo>
                      <a:pt x="1084" y="0"/>
                    </a:lnTo>
                    <a:close/>
                  </a:path>
                </a:pathLst>
              </a:custGeom>
              <a:solidFill>
                <a:srgbClr val="D4D5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97" name="Freeform 333">
                <a:extLst>
                  <a:ext uri="{FF2B5EF4-FFF2-40B4-BE49-F238E27FC236}">
                    <a16:creationId xmlns:a16="http://schemas.microsoft.com/office/drawing/2014/main" xmlns="" id="{A5D4ED5B-9240-4BFA-B3EB-B54DF9412A67}"/>
                  </a:ext>
                </a:extLst>
              </p:cNvPr>
              <p:cNvSpPr>
                <a:spLocks/>
              </p:cNvSpPr>
              <p:nvPr/>
            </p:nvSpPr>
            <p:spPr bwMode="auto">
              <a:xfrm>
                <a:off x="2390" y="2314"/>
                <a:ext cx="1103" cy="17"/>
              </a:xfrm>
              <a:custGeom>
                <a:avLst/>
                <a:gdLst>
                  <a:gd name="T0" fmla="*/ 1082 w 1084"/>
                  <a:gd name="T1" fmla="*/ 0 h 14"/>
                  <a:gd name="T2" fmla="*/ 1082 w 1084"/>
                  <a:gd name="T3" fmla="*/ 3 h 14"/>
                  <a:gd name="T4" fmla="*/ 1084 w 1084"/>
                  <a:gd name="T5" fmla="*/ 6 h 14"/>
                  <a:gd name="T6" fmla="*/ 1084 w 1084"/>
                  <a:gd name="T7" fmla="*/ 9 h 14"/>
                  <a:gd name="T8" fmla="*/ 1084 w 1084"/>
                  <a:gd name="T9" fmla="*/ 14 h 14"/>
                  <a:gd name="T10" fmla="*/ 0 w 1084"/>
                  <a:gd name="T11" fmla="*/ 14 h 14"/>
                  <a:gd name="T12" fmla="*/ 0 w 1084"/>
                  <a:gd name="T13" fmla="*/ 9 h 14"/>
                  <a:gd name="T14" fmla="*/ 0 w 1084"/>
                  <a:gd name="T15" fmla="*/ 6 h 14"/>
                  <a:gd name="T16" fmla="*/ 0 w 1084"/>
                  <a:gd name="T17" fmla="*/ 3 h 14"/>
                  <a:gd name="T18" fmla="*/ 0 w 1084"/>
                  <a:gd name="T19" fmla="*/ 0 h 14"/>
                  <a:gd name="T20" fmla="*/ 1082 w 108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4">
                    <a:moveTo>
                      <a:pt x="1082" y="0"/>
                    </a:moveTo>
                    <a:lnTo>
                      <a:pt x="1082" y="3"/>
                    </a:lnTo>
                    <a:lnTo>
                      <a:pt x="1084" y="6"/>
                    </a:lnTo>
                    <a:lnTo>
                      <a:pt x="1084" y="9"/>
                    </a:lnTo>
                    <a:lnTo>
                      <a:pt x="1084" y="14"/>
                    </a:lnTo>
                    <a:lnTo>
                      <a:pt x="0" y="14"/>
                    </a:lnTo>
                    <a:lnTo>
                      <a:pt x="0" y="9"/>
                    </a:lnTo>
                    <a:lnTo>
                      <a:pt x="0" y="6"/>
                    </a:lnTo>
                    <a:lnTo>
                      <a:pt x="0" y="3"/>
                    </a:lnTo>
                    <a:lnTo>
                      <a:pt x="0" y="0"/>
                    </a:lnTo>
                    <a:lnTo>
                      <a:pt x="1082" y="0"/>
                    </a:lnTo>
                    <a:close/>
                  </a:path>
                </a:pathLst>
              </a:custGeom>
              <a:solidFill>
                <a:srgbClr val="D7D8D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98" name="Freeform 334">
                <a:extLst>
                  <a:ext uri="{FF2B5EF4-FFF2-40B4-BE49-F238E27FC236}">
                    <a16:creationId xmlns:a16="http://schemas.microsoft.com/office/drawing/2014/main" xmlns="" id="{9098F687-B91E-4753-A432-61D68CDC62F3}"/>
                  </a:ext>
                </a:extLst>
              </p:cNvPr>
              <p:cNvSpPr>
                <a:spLocks/>
              </p:cNvSpPr>
              <p:nvPr/>
            </p:nvSpPr>
            <p:spPr bwMode="auto">
              <a:xfrm>
                <a:off x="2390" y="2306"/>
                <a:ext cx="1103" cy="15"/>
              </a:xfrm>
              <a:custGeom>
                <a:avLst/>
                <a:gdLst>
                  <a:gd name="T0" fmla="*/ 1082 w 1084"/>
                  <a:gd name="T1" fmla="*/ 0 h 13"/>
                  <a:gd name="T2" fmla="*/ 1082 w 1084"/>
                  <a:gd name="T3" fmla="*/ 3 h 13"/>
                  <a:gd name="T4" fmla="*/ 1082 w 1084"/>
                  <a:gd name="T5" fmla="*/ 7 h 13"/>
                  <a:gd name="T6" fmla="*/ 1082 w 1084"/>
                  <a:gd name="T7" fmla="*/ 10 h 13"/>
                  <a:gd name="T8" fmla="*/ 1084 w 1084"/>
                  <a:gd name="T9" fmla="*/ 13 h 13"/>
                  <a:gd name="T10" fmla="*/ 0 w 1084"/>
                  <a:gd name="T11" fmla="*/ 13 h 13"/>
                  <a:gd name="T12" fmla="*/ 0 w 1084"/>
                  <a:gd name="T13" fmla="*/ 10 h 13"/>
                  <a:gd name="T14" fmla="*/ 1 w 1084"/>
                  <a:gd name="T15" fmla="*/ 7 h 13"/>
                  <a:gd name="T16" fmla="*/ 1 w 1084"/>
                  <a:gd name="T17" fmla="*/ 3 h 13"/>
                  <a:gd name="T18" fmla="*/ 1 w 1084"/>
                  <a:gd name="T19" fmla="*/ 0 h 13"/>
                  <a:gd name="T20" fmla="*/ 1082 w 108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3">
                    <a:moveTo>
                      <a:pt x="1082" y="0"/>
                    </a:moveTo>
                    <a:lnTo>
                      <a:pt x="1082" y="3"/>
                    </a:lnTo>
                    <a:lnTo>
                      <a:pt x="1082" y="7"/>
                    </a:lnTo>
                    <a:lnTo>
                      <a:pt x="1082" y="10"/>
                    </a:lnTo>
                    <a:lnTo>
                      <a:pt x="1084" y="13"/>
                    </a:lnTo>
                    <a:lnTo>
                      <a:pt x="0" y="13"/>
                    </a:lnTo>
                    <a:lnTo>
                      <a:pt x="0" y="10"/>
                    </a:lnTo>
                    <a:lnTo>
                      <a:pt x="1" y="7"/>
                    </a:lnTo>
                    <a:lnTo>
                      <a:pt x="1" y="3"/>
                    </a:lnTo>
                    <a:lnTo>
                      <a:pt x="1" y="0"/>
                    </a:lnTo>
                    <a:lnTo>
                      <a:pt x="1082" y="0"/>
                    </a:lnTo>
                    <a:close/>
                  </a:path>
                </a:pathLst>
              </a:custGeom>
              <a:solidFill>
                <a:srgbClr val="DADBD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399" name="Freeform 335">
                <a:extLst>
                  <a:ext uri="{FF2B5EF4-FFF2-40B4-BE49-F238E27FC236}">
                    <a16:creationId xmlns:a16="http://schemas.microsoft.com/office/drawing/2014/main" xmlns="" id="{90F9F200-4392-429B-881C-8D674C963057}"/>
                  </a:ext>
                </a:extLst>
              </p:cNvPr>
              <p:cNvSpPr>
                <a:spLocks/>
              </p:cNvSpPr>
              <p:nvPr/>
            </p:nvSpPr>
            <p:spPr bwMode="auto">
              <a:xfrm>
                <a:off x="2390" y="2296"/>
                <a:ext cx="1101" cy="18"/>
              </a:xfrm>
              <a:custGeom>
                <a:avLst/>
                <a:gdLst>
                  <a:gd name="T0" fmla="*/ 1081 w 1082"/>
                  <a:gd name="T1" fmla="*/ 0 h 15"/>
                  <a:gd name="T2" fmla="*/ 1082 w 1082"/>
                  <a:gd name="T3" fmla="*/ 4 h 15"/>
                  <a:gd name="T4" fmla="*/ 1082 w 1082"/>
                  <a:gd name="T5" fmla="*/ 8 h 15"/>
                  <a:gd name="T6" fmla="*/ 1082 w 1082"/>
                  <a:gd name="T7" fmla="*/ 11 h 15"/>
                  <a:gd name="T8" fmla="*/ 1082 w 1082"/>
                  <a:gd name="T9" fmla="*/ 15 h 15"/>
                  <a:gd name="T10" fmla="*/ 0 w 1082"/>
                  <a:gd name="T11" fmla="*/ 15 h 15"/>
                  <a:gd name="T12" fmla="*/ 1 w 1082"/>
                  <a:gd name="T13" fmla="*/ 11 h 15"/>
                  <a:gd name="T14" fmla="*/ 1 w 1082"/>
                  <a:gd name="T15" fmla="*/ 8 h 15"/>
                  <a:gd name="T16" fmla="*/ 1 w 1082"/>
                  <a:gd name="T17" fmla="*/ 4 h 15"/>
                  <a:gd name="T18" fmla="*/ 1 w 1082"/>
                  <a:gd name="T19" fmla="*/ 0 h 15"/>
                  <a:gd name="T20" fmla="*/ 1081 w 1082"/>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5">
                    <a:moveTo>
                      <a:pt x="1081" y="0"/>
                    </a:moveTo>
                    <a:lnTo>
                      <a:pt x="1082" y="4"/>
                    </a:lnTo>
                    <a:lnTo>
                      <a:pt x="1082" y="8"/>
                    </a:lnTo>
                    <a:lnTo>
                      <a:pt x="1082" y="11"/>
                    </a:lnTo>
                    <a:lnTo>
                      <a:pt x="1082" y="15"/>
                    </a:lnTo>
                    <a:lnTo>
                      <a:pt x="0" y="15"/>
                    </a:lnTo>
                    <a:lnTo>
                      <a:pt x="1" y="11"/>
                    </a:lnTo>
                    <a:lnTo>
                      <a:pt x="1" y="8"/>
                    </a:lnTo>
                    <a:lnTo>
                      <a:pt x="1" y="4"/>
                    </a:lnTo>
                    <a:lnTo>
                      <a:pt x="1" y="0"/>
                    </a:lnTo>
                    <a:lnTo>
                      <a:pt x="1081" y="0"/>
                    </a:lnTo>
                    <a:close/>
                  </a:path>
                </a:pathLst>
              </a:custGeom>
              <a:solidFill>
                <a:srgbClr val="DDDED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00" name="Freeform 336">
                <a:extLst>
                  <a:ext uri="{FF2B5EF4-FFF2-40B4-BE49-F238E27FC236}">
                    <a16:creationId xmlns:a16="http://schemas.microsoft.com/office/drawing/2014/main" xmlns="" id="{727BA4B0-03B2-4035-B276-48EADD2975E4}"/>
                  </a:ext>
                </a:extLst>
              </p:cNvPr>
              <p:cNvSpPr>
                <a:spLocks/>
              </p:cNvSpPr>
              <p:nvPr/>
            </p:nvSpPr>
            <p:spPr bwMode="auto">
              <a:xfrm>
                <a:off x="2391" y="2290"/>
                <a:ext cx="1100" cy="16"/>
              </a:xfrm>
              <a:custGeom>
                <a:avLst/>
                <a:gdLst>
                  <a:gd name="T0" fmla="*/ 1081 w 1081"/>
                  <a:gd name="T1" fmla="*/ 13 h 13"/>
                  <a:gd name="T2" fmla="*/ 1081 w 1081"/>
                  <a:gd name="T3" fmla="*/ 9 h 13"/>
                  <a:gd name="T4" fmla="*/ 1080 w 1081"/>
                  <a:gd name="T5" fmla="*/ 6 h 13"/>
                  <a:gd name="T6" fmla="*/ 1080 w 1081"/>
                  <a:gd name="T7" fmla="*/ 3 h 13"/>
                  <a:gd name="T8" fmla="*/ 1079 w 1081"/>
                  <a:gd name="T9" fmla="*/ 0 h 13"/>
                  <a:gd name="T10" fmla="*/ 0 w 1081"/>
                  <a:gd name="T11" fmla="*/ 0 h 13"/>
                  <a:gd name="T12" fmla="*/ 0 w 1081"/>
                  <a:gd name="T13" fmla="*/ 3 h 13"/>
                  <a:gd name="T14" fmla="*/ 0 w 1081"/>
                  <a:gd name="T15" fmla="*/ 6 h 13"/>
                  <a:gd name="T16" fmla="*/ 0 w 1081"/>
                  <a:gd name="T17" fmla="*/ 9 h 13"/>
                  <a:gd name="T18" fmla="*/ 0 w 1081"/>
                  <a:gd name="T19" fmla="*/ 13 h 13"/>
                  <a:gd name="T20" fmla="*/ 1081 w 1081"/>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1" h="13">
                    <a:moveTo>
                      <a:pt x="1081" y="13"/>
                    </a:moveTo>
                    <a:lnTo>
                      <a:pt x="1081" y="9"/>
                    </a:lnTo>
                    <a:lnTo>
                      <a:pt x="1080" y="6"/>
                    </a:lnTo>
                    <a:lnTo>
                      <a:pt x="1080" y="3"/>
                    </a:lnTo>
                    <a:lnTo>
                      <a:pt x="1079" y="0"/>
                    </a:lnTo>
                    <a:lnTo>
                      <a:pt x="0" y="0"/>
                    </a:lnTo>
                    <a:lnTo>
                      <a:pt x="0" y="3"/>
                    </a:lnTo>
                    <a:lnTo>
                      <a:pt x="0" y="6"/>
                    </a:lnTo>
                    <a:lnTo>
                      <a:pt x="0" y="9"/>
                    </a:lnTo>
                    <a:lnTo>
                      <a:pt x="0" y="13"/>
                    </a:lnTo>
                    <a:lnTo>
                      <a:pt x="1081" y="13"/>
                    </a:lnTo>
                    <a:close/>
                  </a:path>
                </a:pathLst>
              </a:custGeom>
              <a:solidFill>
                <a:srgbClr val="E0E1D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01" name="Freeform 337">
                <a:extLst>
                  <a:ext uri="{FF2B5EF4-FFF2-40B4-BE49-F238E27FC236}">
                    <a16:creationId xmlns:a16="http://schemas.microsoft.com/office/drawing/2014/main" xmlns="" id="{1575756E-1A4E-4AB3-8059-EF49349CC0F3}"/>
                  </a:ext>
                </a:extLst>
              </p:cNvPr>
              <p:cNvSpPr>
                <a:spLocks/>
              </p:cNvSpPr>
              <p:nvPr/>
            </p:nvSpPr>
            <p:spPr bwMode="auto">
              <a:xfrm>
                <a:off x="2391" y="2290"/>
                <a:ext cx="1099" cy="6"/>
              </a:xfrm>
              <a:custGeom>
                <a:avLst/>
                <a:gdLst>
                  <a:gd name="T0" fmla="*/ 1080 w 1080"/>
                  <a:gd name="T1" fmla="*/ 5 h 5"/>
                  <a:gd name="T2" fmla="*/ 1080 w 1080"/>
                  <a:gd name="T3" fmla="*/ 3 h 5"/>
                  <a:gd name="T4" fmla="*/ 1080 w 1080"/>
                  <a:gd name="T5" fmla="*/ 3 h 5"/>
                  <a:gd name="T6" fmla="*/ 1080 w 1080"/>
                  <a:gd name="T7" fmla="*/ 0 h 5"/>
                  <a:gd name="T8" fmla="*/ 1079 w 1080"/>
                  <a:gd name="T9" fmla="*/ 0 h 5"/>
                  <a:gd name="T10" fmla="*/ 0 w 1080"/>
                  <a:gd name="T11" fmla="*/ 0 h 5"/>
                  <a:gd name="T12" fmla="*/ 0 w 1080"/>
                  <a:gd name="T13" fmla="*/ 0 h 5"/>
                  <a:gd name="T14" fmla="*/ 0 w 1080"/>
                  <a:gd name="T15" fmla="*/ 3 h 5"/>
                  <a:gd name="T16" fmla="*/ 0 w 1080"/>
                  <a:gd name="T17" fmla="*/ 3 h 5"/>
                  <a:gd name="T18" fmla="*/ 0 w 1080"/>
                  <a:gd name="T19" fmla="*/ 5 h 5"/>
                  <a:gd name="T20" fmla="*/ 1080 w 1080"/>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5">
                    <a:moveTo>
                      <a:pt x="1080" y="5"/>
                    </a:moveTo>
                    <a:lnTo>
                      <a:pt x="1080" y="3"/>
                    </a:lnTo>
                    <a:lnTo>
                      <a:pt x="1080" y="3"/>
                    </a:lnTo>
                    <a:lnTo>
                      <a:pt x="1080" y="0"/>
                    </a:lnTo>
                    <a:lnTo>
                      <a:pt x="1079" y="0"/>
                    </a:lnTo>
                    <a:lnTo>
                      <a:pt x="0" y="0"/>
                    </a:lnTo>
                    <a:lnTo>
                      <a:pt x="0" y="0"/>
                    </a:lnTo>
                    <a:lnTo>
                      <a:pt x="0" y="3"/>
                    </a:lnTo>
                    <a:lnTo>
                      <a:pt x="0" y="3"/>
                    </a:lnTo>
                    <a:lnTo>
                      <a:pt x="0" y="5"/>
                    </a:lnTo>
                    <a:lnTo>
                      <a:pt x="1080" y="5"/>
                    </a:lnTo>
                    <a:close/>
                  </a:path>
                </a:pathLst>
              </a:custGeom>
              <a:solidFill>
                <a:srgbClr val="E3E4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02" name="Freeform 338">
                <a:extLst>
                  <a:ext uri="{FF2B5EF4-FFF2-40B4-BE49-F238E27FC236}">
                    <a16:creationId xmlns:a16="http://schemas.microsoft.com/office/drawing/2014/main" xmlns="" id="{ECBE5FD4-CBBB-4C63-8808-5EEF257705AB}"/>
                  </a:ext>
                </a:extLst>
              </p:cNvPr>
              <p:cNvSpPr>
                <a:spLocks/>
              </p:cNvSpPr>
              <p:nvPr/>
            </p:nvSpPr>
            <p:spPr bwMode="auto">
              <a:xfrm>
                <a:off x="2391" y="2586"/>
                <a:ext cx="1099" cy="5"/>
              </a:xfrm>
              <a:custGeom>
                <a:avLst/>
                <a:gdLst>
                  <a:gd name="T0" fmla="*/ 0 w 1080"/>
                  <a:gd name="T1" fmla="*/ 4 h 4"/>
                  <a:gd name="T2" fmla="*/ 1079 w 1080"/>
                  <a:gd name="T3" fmla="*/ 4 h 4"/>
                  <a:gd name="T4" fmla="*/ 1080 w 1080"/>
                  <a:gd name="T5" fmla="*/ 4 h 4"/>
                  <a:gd name="T6" fmla="*/ 1080 w 1080"/>
                  <a:gd name="T7" fmla="*/ 3 h 4"/>
                  <a:gd name="T8" fmla="*/ 1080 w 1080"/>
                  <a:gd name="T9" fmla="*/ 1 h 4"/>
                  <a:gd name="T10" fmla="*/ 1080 w 1080"/>
                  <a:gd name="T11" fmla="*/ 0 h 4"/>
                  <a:gd name="T12" fmla="*/ 0 w 1080"/>
                  <a:gd name="T13" fmla="*/ 0 h 4"/>
                  <a:gd name="T14" fmla="*/ 0 w 1080"/>
                  <a:gd name="T15" fmla="*/ 1 h 4"/>
                  <a:gd name="T16" fmla="*/ 0 w 1080"/>
                  <a:gd name="T17" fmla="*/ 3 h 4"/>
                  <a:gd name="T18" fmla="*/ 0 w 1080"/>
                  <a:gd name="T19" fmla="*/ 4 h 4"/>
                  <a:gd name="T20" fmla="*/ 0 w 1080"/>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4">
                    <a:moveTo>
                      <a:pt x="0" y="4"/>
                    </a:moveTo>
                    <a:lnTo>
                      <a:pt x="1079" y="4"/>
                    </a:lnTo>
                    <a:lnTo>
                      <a:pt x="1080" y="4"/>
                    </a:lnTo>
                    <a:lnTo>
                      <a:pt x="1080" y="3"/>
                    </a:lnTo>
                    <a:lnTo>
                      <a:pt x="1080" y="1"/>
                    </a:lnTo>
                    <a:lnTo>
                      <a:pt x="1080" y="0"/>
                    </a:lnTo>
                    <a:lnTo>
                      <a:pt x="0" y="0"/>
                    </a:lnTo>
                    <a:lnTo>
                      <a:pt x="0" y="1"/>
                    </a:lnTo>
                    <a:lnTo>
                      <a:pt x="0" y="3"/>
                    </a:lnTo>
                    <a:lnTo>
                      <a:pt x="0" y="4"/>
                    </a:lnTo>
                    <a:lnTo>
                      <a:pt x="0" y="4"/>
                    </a:lnTo>
                    <a:close/>
                  </a:path>
                </a:pathLst>
              </a:custGeom>
              <a:solidFill>
                <a:srgbClr val="ACAEA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03" name="Freeform 339">
                <a:extLst>
                  <a:ext uri="{FF2B5EF4-FFF2-40B4-BE49-F238E27FC236}">
                    <a16:creationId xmlns:a16="http://schemas.microsoft.com/office/drawing/2014/main" xmlns="" id="{8F1E0249-EE00-4ECD-9088-F129946786C2}"/>
                  </a:ext>
                </a:extLst>
              </p:cNvPr>
              <p:cNvSpPr>
                <a:spLocks/>
              </p:cNvSpPr>
              <p:nvPr/>
            </p:nvSpPr>
            <p:spPr bwMode="auto">
              <a:xfrm>
                <a:off x="2391" y="2579"/>
                <a:ext cx="1100" cy="12"/>
              </a:xfrm>
              <a:custGeom>
                <a:avLst/>
                <a:gdLst>
                  <a:gd name="T0" fmla="*/ 0 w 1081"/>
                  <a:gd name="T1" fmla="*/ 10 h 10"/>
                  <a:gd name="T2" fmla="*/ 1079 w 1081"/>
                  <a:gd name="T3" fmla="*/ 10 h 10"/>
                  <a:gd name="T4" fmla="*/ 1080 w 1081"/>
                  <a:gd name="T5" fmla="*/ 9 h 10"/>
                  <a:gd name="T6" fmla="*/ 1080 w 1081"/>
                  <a:gd name="T7" fmla="*/ 6 h 10"/>
                  <a:gd name="T8" fmla="*/ 1080 w 1081"/>
                  <a:gd name="T9" fmla="*/ 3 h 10"/>
                  <a:gd name="T10" fmla="*/ 1081 w 1081"/>
                  <a:gd name="T11" fmla="*/ 0 h 10"/>
                  <a:gd name="T12" fmla="*/ 0 w 1081"/>
                  <a:gd name="T13" fmla="*/ 0 h 10"/>
                  <a:gd name="T14" fmla="*/ 0 w 1081"/>
                  <a:gd name="T15" fmla="*/ 3 h 10"/>
                  <a:gd name="T16" fmla="*/ 0 w 1081"/>
                  <a:gd name="T17" fmla="*/ 6 h 10"/>
                  <a:gd name="T18" fmla="*/ 0 w 1081"/>
                  <a:gd name="T19" fmla="*/ 9 h 10"/>
                  <a:gd name="T20" fmla="*/ 0 w 1081"/>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1" h="10">
                    <a:moveTo>
                      <a:pt x="0" y="10"/>
                    </a:moveTo>
                    <a:lnTo>
                      <a:pt x="1079" y="10"/>
                    </a:lnTo>
                    <a:lnTo>
                      <a:pt x="1080" y="9"/>
                    </a:lnTo>
                    <a:lnTo>
                      <a:pt x="1080" y="6"/>
                    </a:lnTo>
                    <a:lnTo>
                      <a:pt x="1080" y="3"/>
                    </a:lnTo>
                    <a:lnTo>
                      <a:pt x="1081" y="0"/>
                    </a:lnTo>
                    <a:lnTo>
                      <a:pt x="0" y="0"/>
                    </a:lnTo>
                    <a:lnTo>
                      <a:pt x="0" y="3"/>
                    </a:lnTo>
                    <a:lnTo>
                      <a:pt x="0" y="6"/>
                    </a:lnTo>
                    <a:lnTo>
                      <a:pt x="0" y="9"/>
                    </a:lnTo>
                    <a:lnTo>
                      <a:pt x="0" y="10"/>
                    </a:lnTo>
                    <a:close/>
                  </a:path>
                </a:pathLst>
              </a:custGeom>
              <a:solidFill>
                <a:srgbClr val="AFB1A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04" name="Freeform 340">
                <a:extLst>
                  <a:ext uri="{FF2B5EF4-FFF2-40B4-BE49-F238E27FC236}">
                    <a16:creationId xmlns:a16="http://schemas.microsoft.com/office/drawing/2014/main" xmlns="" id="{C14B32A4-2632-4902-9B1F-B63E4EB110B1}"/>
                  </a:ext>
                </a:extLst>
              </p:cNvPr>
              <p:cNvSpPr>
                <a:spLocks/>
              </p:cNvSpPr>
              <p:nvPr/>
            </p:nvSpPr>
            <p:spPr bwMode="auto">
              <a:xfrm>
                <a:off x="2390" y="2569"/>
                <a:ext cx="1101" cy="17"/>
              </a:xfrm>
              <a:custGeom>
                <a:avLst/>
                <a:gdLst>
                  <a:gd name="T0" fmla="*/ 1082 w 1082"/>
                  <a:gd name="T1" fmla="*/ 0 h 14"/>
                  <a:gd name="T2" fmla="*/ 1082 w 1082"/>
                  <a:gd name="T3" fmla="*/ 5 h 14"/>
                  <a:gd name="T4" fmla="*/ 1082 w 1082"/>
                  <a:gd name="T5" fmla="*/ 8 h 14"/>
                  <a:gd name="T6" fmla="*/ 1081 w 1082"/>
                  <a:gd name="T7" fmla="*/ 11 h 14"/>
                  <a:gd name="T8" fmla="*/ 1081 w 1082"/>
                  <a:gd name="T9" fmla="*/ 14 h 14"/>
                  <a:gd name="T10" fmla="*/ 1 w 1082"/>
                  <a:gd name="T11" fmla="*/ 14 h 14"/>
                  <a:gd name="T12" fmla="*/ 1 w 1082"/>
                  <a:gd name="T13" fmla="*/ 11 h 14"/>
                  <a:gd name="T14" fmla="*/ 1 w 1082"/>
                  <a:gd name="T15" fmla="*/ 8 h 14"/>
                  <a:gd name="T16" fmla="*/ 0 w 1082"/>
                  <a:gd name="T17" fmla="*/ 5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5"/>
                    </a:lnTo>
                    <a:lnTo>
                      <a:pt x="1082" y="8"/>
                    </a:lnTo>
                    <a:lnTo>
                      <a:pt x="1081" y="11"/>
                    </a:lnTo>
                    <a:lnTo>
                      <a:pt x="1081" y="14"/>
                    </a:lnTo>
                    <a:lnTo>
                      <a:pt x="1" y="14"/>
                    </a:lnTo>
                    <a:lnTo>
                      <a:pt x="1" y="11"/>
                    </a:lnTo>
                    <a:lnTo>
                      <a:pt x="1" y="8"/>
                    </a:lnTo>
                    <a:lnTo>
                      <a:pt x="0" y="5"/>
                    </a:lnTo>
                    <a:lnTo>
                      <a:pt x="0" y="0"/>
                    </a:lnTo>
                    <a:lnTo>
                      <a:pt x="1082" y="0"/>
                    </a:lnTo>
                    <a:close/>
                  </a:path>
                </a:pathLst>
              </a:custGeom>
              <a:solidFill>
                <a:srgbClr val="B2B4A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05" name="Freeform 341">
                <a:extLst>
                  <a:ext uri="{FF2B5EF4-FFF2-40B4-BE49-F238E27FC236}">
                    <a16:creationId xmlns:a16="http://schemas.microsoft.com/office/drawing/2014/main" xmlns="" id="{6AC67018-02B7-4A61-9ECC-E9FB519D16E2}"/>
                  </a:ext>
                </a:extLst>
              </p:cNvPr>
              <p:cNvSpPr>
                <a:spLocks/>
              </p:cNvSpPr>
              <p:nvPr/>
            </p:nvSpPr>
            <p:spPr bwMode="auto">
              <a:xfrm>
                <a:off x="2390" y="2562"/>
                <a:ext cx="1101" cy="17"/>
              </a:xfrm>
              <a:custGeom>
                <a:avLst/>
                <a:gdLst>
                  <a:gd name="T0" fmla="*/ 1082 w 1082"/>
                  <a:gd name="T1" fmla="*/ 0 h 14"/>
                  <a:gd name="T2" fmla="*/ 1082 w 1082"/>
                  <a:gd name="T3" fmla="*/ 3 h 14"/>
                  <a:gd name="T4" fmla="*/ 1082 w 1082"/>
                  <a:gd name="T5" fmla="*/ 6 h 14"/>
                  <a:gd name="T6" fmla="*/ 1082 w 1082"/>
                  <a:gd name="T7" fmla="*/ 11 h 14"/>
                  <a:gd name="T8" fmla="*/ 1082 w 1082"/>
                  <a:gd name="T9" fmla="*/ 14 h 14"/>
                  <a:gd name="T10" fmla="*/ 1 w 1082"/>
                  <a:gd name="T11" fmla="*/ 14 h 14"/>
                  <a:gd name="T12" fmla="*/ 0 w 1082"/>
                  <a:gd name="T13" fmla="*/ 11 h 14"/>
                  <a:gd name="T14" fmla="*/ 0 w 1082"/>
                  <a:gd name="T15" fmla="*/ 6 h 14"/>
                  <a:gd name="T16" fmla="*/ 0 w 1082"/>
                  <a:gd name="T17" fmla="*/ 3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3"/>
                    </a:lnTo>
                    <a:lnTo>
                      <a:pt x="1082" y="6"/>
                    </a:lnTo>
                    <a:lnTo>
                      <a:pt x="1082" y="11"/>
                    </a:lnTo>
                    <a:lnTo>
                      <a:pt x="1082" y="14"/>
                    </a:lnTo>
                    <a:lnTo>
                      <a:pt x="1" y="14"/>
                    </a:lnTo>
                    <a:lnTo>
                      <a:pt x="0" y="11"/>
                    </a:lnTo>
                    <a:lnTo>
                      <a:pt x="0" y="6"/>
                    </a:lnTo>
                    <a:lnTo>
                      <a:pt x="0" y="3"/>
                    </a:lnTo>
                    <a:lnTo>
                      <a:pt x="0" y="0"/>
                    </a:lnTo>
                    <a:lnTo>
                      <a:pt x="1082" y="0"/>
                    </a:lnTo>
                    <a:close/>
                  </a:path>
                </a:pathLst>
              </a:custGeom>
              <a:solidFill>
                <a:srgbClr val="B5B7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06" name="Freeform 342">
                <a:extLst>
                  <a:ext uri="{FF2B5EF4-FFF2-40B4-BE49-F238E27FC236}">
                    <a16:creationId xmlns:a16="http://schemas.microsoft.com/office/drawing/2014/main" xmlns="" id="{93EDC135-58C5-4127-9C06-5901C6CAEA84}"/>
                  </a:ext>
                </a:extLst>
              </p:cNvPr>
              <p:cNvSpPr>
                <a:spLocks/>
              </p:cNvSpPr>
              <p:nvPr/>
            </p:nvSpPr>
            <p:spPr bwMode="auto">
              <a:xfrm>
                <a:off x="2389" y="2552"/>
                <a:ext cx="1102" cy="17"/>
              </a:xfrm>
              <a:custGeom>
                <a:avLst/>
                <a:gdLst>
                  <a:gd name="T0" fmla="*/ 1083 w 1083"/>
                  <a:gd name="T1" fmla="*/ 0 h 14"/>
                  <a:gd name="T2" fmla="*/ 1083 w 1083"/>
                  <a:gd name="T3" fmla="*/ 3 h 14"/>
                  <a:gd name="T4" fmla="*/ 1083 w 1083"/>
                  <a:gd name="T5" fmla="*/ 8 h 14"/>
                  <a:gd name="T6" fmla="*/ 1083 w 1083"/>
                  <a:gd name="T7" fmla="*/ 11 h 14"/>
                  <a:gd name="T8" fmla="*/ 1083 w 1083"/>
                  <a:gd name="T9" fmla="*/ 14 h 14"/>
                  <a:gd name="T10" fmla="*/ 1 w 1083"/>
                  <a:gd name="T11" fmla="*/ 14 h 14"/>
                  <a:gd name="T12" fmla="*/ 1 w 1083"/>
                  <a:gd name="T13" fmla="*/ 11 h 14"/>
                  <a:gd name="T14" fmla="*/ 1 w 1083"/>
                  <a:gd name="T15" fmla="*/ 8 h 14"/>
                  <a:gd name="T16" fmla="*/ 0 w 1083"/>
                  <a:gd name="T17" fmla="*/ 3 h 14"/>
                  <a:gd name="T18" fmla="*/ 0 w 1083"/>
                  <a:gd name="T19" fmla="*/ 0 h 14"/>
                  <a:gd name="T20" fmla="*/ 1083 w 1083"/>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3" h="14">
                    <a:moveTo>
                      <a:pt x="1083" y="0"/>
                    </a:moveTo>
                    <a:lnTo>
                      <a:pt x="1083" y="3"/>
                    </a:lnTo>
                    <a:lnTo>
                      <a:pt x="1083" y="8"/>
                    </a:lnTo>
                    <a:lnTo>
                      <a:pt x="1083" y="11"/>
                    </a:lnTo>
                    <a:lnTo>
                      <a:pt x="1083" y="14"/>
                    </a:lnTo>
                    <a:lnTo>
                      <a:pt x="1" y="14"/>
                    </a:lnTo>
                    <a:lnTo>
                      <a:pt x="1" y="11"/>
                    </a:lnTo>
                    <a:lnTo>
                      <a:pt x="1" y="8"/>
                    </a:lnTo>
                    <a:lnTo>
                      <a:pt x="0" y="3"/>
                    </a:lnTo>
                    <a:lnTo>
                      <a:pt x="0" y="0"/>
                    </a:lnTo>
                    <a:lnTo>
                      <a:pt x="1083" y="0"/>
                    </a:lnTo>
                    <a:close/>
                  </a:path>
                </a:pathLst>
              </a:custGeom>
              <a:solidFill>
                <a:srgbClr val="B8BAB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07" name="Freeform 343">
                <a:extLst>
                  <a:ext uri="{FF2B5EF4-FFF2-40B4-BE49-F238E27FC236}">
                    <a16:creationId xmlns:a16="http://schemas.microsoft.com/office/drawing/2014/main" xmlns="" id="{925166C5-87CC-4819-8D09-C18284FDEA37}"/>
                  </a:ext>
                </a:extLst>
              </p:cNvPr>
              <p:cNvSpPr>
                <a:spLocks/>
              </p:cNvSpPr>
              <p:nvPr/>
            </p:nvSpPr>
            <p:spPr bwMode="auto">
              <a:xfrm>
                <a:off x="2389" y="2544"/>
                <a:ext cx="1104" cy="18"/>
              </a:xfrm>
              <a:custGeom>
                <a:avLst/>
                <a:gdLst>
                  <a:gd name="T0" fmla="*/ 1085 w 1085"/>
                  <a:gd name="T1" fmla="*/ 0 h 15"/>
                  <a:gd name="T2" fmla="*/ 1083 w 1085"/>
                  <a:gd name="T3" fmla="*/ 4 h 15"/>
                  <a:gd name="T4" fmla="*/ 1083 w 1085"/>
                  <a:gd name="T5" fmla="*/ 7 h 15"/>
                  <a:gd name="T6" fmla="*/ 1083 w 1085"/>
                  <a:gd name="T7" fmla="*/ 10 h 15"/>
                  <a:gd name="T8" fmla="*/ 1083 w 1085"/>
                  <a:gd name="T9" fmla="*/ 15 h 15"/>
                  <a:gd name="T10" fmla="*/ 1 w 1085"/>
                  <a:gd name="T11" fmla="*/ 15 h 15"/>
                  <a:gd name="T12" fmla="*/ 0 w 1085"/>
                  <a:gd name="T13" fmla="*/ 10 h 15"/>
                  <a:gd name="T14" fmla="*/ 0 w 1085"/>
                  <a:gd name="T15" fmla="*/ 7 h 15"/>
                  <a:gd name="T16" fmla="*/ 0 w 1085"/>
                  <a:gd name="T17" fmla="*/ 4 h 15"/>
                  <a:gd name="T18" fmla="*/ 0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3" y="4"/>
                    </a:lnTo>
                    <a:lnTo>
                      <a:pt x="1083" y="7"/>
                    </a:lnTo>
                    <a:lnTo>
                      <a:pt x="1083" y="10"/>
                    </a:lnTo>
                    <a:lnTo>
                      <a:pt x="1083" y="15"/>
                    </a:lnTo>
                    <a:lnTo>
                      <a:pt x="1" y="15"/>
                    </a:lnTo>
                    <a:lnTo>
                      <a:pt x="0" y="10"/>
                    </a:lnTo>
                    <a:lnTo>
                      <a:pt x="0" y="7"/>
                    </a:lnTo>
                    <a:lnTo>
                      <a:pt x="0" y="4"/>
                    </a:lnTo>
                    <a:lnTo>
                      <a:pt x="0" y="0"/>
                    </a:lnTo>
                    <a:lnTo>
                      <a:pt x="1085" y="0"/>
                    </a:lnTo>
                    <a:close/>
                  </a:path>
                </a:pathLst>
              </a:custGeom>
              <a:solidFill>
                <a:srgbClr val="BBBDB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08" name="Freeform 344">
                <a:extLst>
                  <a:ext uri="{FF2B5EF4-FFF2-40B4-BE49-F238E27FC236}">
                    <a16:creationId xmlns:a16="http://schemas.microsoft.com/office/drawing/2014/main" xmlns="" id="{6844FE61-31D9-4190-BF98-CADD734535C5}"/>
                  </a:ext>
                </a:extLst>
              </p:cNvPr>
              <p:cNvSpPr>
                <a:spLocks/>
              </p:cNvSpPr>
              <p:nvPr/>
            </p:nvSpPr>
            <p:spPr bwMode="auto">
              <a:xfrm>
                <a:off x="2389" y="2536"/>
                <a:ext cx="1104" cy="16"/>
              </a:xfrm>
              <a:custGeom>
                <a:avLst/>
                <a:gdLst>
                  <a:gd name="T0" fmla="*/ 1085 w 1085"/>
                  <a:gd name="T1" fmla="*/ 0 h 13"/>
                  <a:gd name="T2" fmla="*/ 1085 w 1085"/>
                  <a:gd name="T3" fmla="*/ 3 h 13"/>
                  <a:gd name="T4" fmla="*/ 1085 w 1085"/>
                  <a:gd name="T5" fmla="*/ 6 h 13"/>
                  <a:gd name="T6" fmla="*/ 1083 w 1085"/>
                  <a:gd name="T7" fmla="*/ 10 h 13"/>
                  <a:gd name="T8" fmla="*/ 1083 w 1085"/>
                  <a:gd name="T9" fmla="*/ 13 h 13"/>
                  <a:gd name="T10" fmla="*/ 0 w 1085"/>
                  <a:gd name="T11" fmla="*/ 13 h 13"/>
                  <a:gd name="T12" fmla="*/ 0 w 1085"/>
                  <a:gd name="T13" fmla="*/ 10 h 13"/>
                  <a:gd name="T14" fmla="*/ 0 w 1085"/>
                  <a:gd name="T15" fmla="*/ 6 h 13"/>
                  <a:gd name="T16" fmla="*/ 0 w 1085"/>
                  <a:gd name="T17" fmla="*/ 3 h 13"/>
                  <a:gd name="T18" fmla="*/ 0 w 1085"/>
                  <a:gd name="T19" fmla="*/ 0 h 13"/>
                  <a:gd name="T20" fmla="*/ 1085 w 108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3">
                    <a:moveTo>
                      <a:pt x="1085" y="0"/>
                    </a:moveTo>
                    <a:lnTo>
                      <a:pt x="1085" y="3"/>
                    </a:lnTo>
                    <a:lnTo>
                      <a:pt x="1085" y="6"/>
                    </a:lnTo>
                    <a:lnTo>
                      <a:pt x="1083" y="10"/>
                    </a:lnTo>
                    <a:lnTo>
                      <a:pt x="1083" y="13"/>
                    </a:lnTo>
                    <a:lnTo>
                      <a:pt x="0" y="13"/>
                    </a:lnTo>
                    <a:lnTo>
                      <a:pt x="0" y="10"/>
                    </a:lnTo>
                    <a:lnTo>
                      <a:pt x="0" y="6"/>
                    </a:lnTo>
                    <a:lnTo>
                      <a:pt x="0" y="3"/>
                    </a:lnTo>
                    <a:lnTo>
                      <a:pt x="0" y="0"/>
                    </a:lnTo>
                    <a:lnTo>
                      <a:pt x="1085" y="0"/>
                    </a:lnTo>
                    <a:close/>
                  </a:path>
                </a:pathLst>
              </a:custGeom>
              <a:solidFill>
                <a:srgbClr val="BEC0B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09" name="Freeform 345">
                <a:extLst>
                  <a:ext uri="{FF2B5EF4-FFF2-40B4-BE49-F238E27FC236}">
                    <a16:creationId xmlns:a16="http://schemas.microsoft.com/office/drawing/2014/main" xmlns="" id="{FEE9F375-D5B4-4AA3-B0E9-2EDE50B7150F}"/>
                  </a:ext>
                </a:extLst>
              </p:cNvPr>
              <p:cNvSpPr>
                <a:spLocks/>
              </p:cNvSpPr>
              <p:nvPr/>
            </p:nvSpPr>
            <p:spPr bwMode="auto">
              <a:xfrm>
                <a:off x="2389" y="2527"/>
                <a:ext cx="1104" cy="17"/>
              </a:xfrm>
              <a:custGeom>
                <a:avLst/>
                <a:gdLst>
                  <a:gd name="T0" fmla="*/ 1085 w 1085"/>
                  <a:gd name="T1" fmla="*/ 0 h 14"/>
                  <a:gd name="T2" fmla="*/ 1085 w 1085"/>
                  <a:gd name="T3" fmla="*/ 5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5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5"/>
                    </a:lnTo>
                    <a:lnTo>
                      <a:pt x="1085" y="8"/>
                    </a:lnTo>
                    <a:lnTo>
                      <a:pt x="1085" y="11"/>
                    </a:lnTo>
                    <a:lnTo>
                      <a:pt x="1085" y="14"/>
                    </a:lnTo>
                    <a:lnTo>
                      <a:pt x="0" y="14"/>
                    </a:lnTo>
                    <a:lnTo>
                      <a:pt x="0" y="11"/>
                    </a:lnTo>
                    <a:lnTo>
                      <a:pt x="0" y="8"/>
                    </a:lnTo>
                    <a:lnTo>
                      <a:pt x="0" y="5"/>
                    </a:lnTo>
                    <a:lnTo>
                      <a:pt x="0" y="0"/>
                    </a:lnTo>
                    <a:lnTo>
                      <a:pt x="1085" y="0"/>
                    </a:lnTo>
                    <a:close/>
                  </a:path>
                </a:pathLst>
              </a:custGeom>
              <a:solidFill>
                <a:srgbClr val="C1C3B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10" name="Freeform 346">
                <a:extLst>
                  <a:ext uri="{FF2B5EF4-FFF2-40B4-BE49-F238E27FC236}">
                    <a16:creationId xmlns:a16="http://schemas.microsoft.com/office/drawing/2014/main" xmlns="" id="{020DC64B-58D3-45D5-A218-B9220504054D}"/>
                  </a:ext>
                </a:extLst>
              </p:cNvPr>
              <p:cNvSpPr>
                <a:spLocks/>
              </p:cNvSpPr>
              <p:nvPr/>
            </p:nvSpPr>
            <p:spPr bwMode="auto">
              <a:xfrm>
                <a:off x="2389" y="2519"/>
                <a:ext cx="1104" cy="17"/>
              </a:xfrm>
              <a:custGeom>
                <a:avLst/>
                <a:gdLst>
                  <a:gd name="T0" fmla="*/ 1085 w 1085"/>
                  <a:gd name="T1" fmla="*/ 0 h 14"/>
                  <a:gd name="T2" fmla="*/ 1085 w 1085"/>
                  <a:gd name="T3" fmla="*/ 3 h 14"/>
                  <a:gd name="T4" fmla="*/ 1085 w 1085"/>
                  <a:gd name="T5" fmla="*/ 6 h 14"/>
                  <a:gd name="T6" fmla="*/ 1085 w 1085"/>
                  <a:gd name="T7" fmla="*/ 11 h 14"/>
                  <a:gd name="T8" fmla="*/ 1085 w 1085"/>
                  <a:gd name="T9" fmla="*/ 14 h 14"/>
                  <a:gd name="T10" fmla="*/ 0 w 1085"/>
                  <a:gd name="T11" fmla="*/ 14 h 14"/>
                  <a:gd name="T12" fmla="*/ 0 w 1085"/>
                  <a:gd name="T13" fmla="*/ 11 h 14"/>
                  <a:gd name="T14" fmla="*/ 0 w 1085"/>
                  <a:gd name="T15" fmla="*/ 6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1"/>
                    </a:lnTo>
                    <a:lnTo>
                      <a:pt x="1085" y="14"/>
                    </a:lnTo>
                    <a:lnTo>
                      <a:pt x="0" y="14"/>
                    </a:lnTo>
                    <a:lnTo>
                      <a:pt x="0" y="11"/>
                    </a:lnTo>
                    <a:lnTo>
                      <a:pt x="0" y="6"/>
                    </a:lnTo>
                    <a:lnTo>
                      <a:pt x="0" y="3"/>
                    </a:lnTo>
                    <a:lnTo>
                      <a:pt x="0" y="0"/>
                    </a:lnTo>
                    <a:lnTo>
                      <a:pt x="1085" y="0"/>
                    </a:lnTo>
                    <a:close/>
                  </a:path>
                </a:pathLst>
              </a:custGeom>
              <a:solidFill>
                <a:srgbClr val="C4C6C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11" name="Freeform 347">
                <a:extLst>
                  <a:ext uri="{FF2B5EF4-FFF2-40B4-BE49-F238E27FC236}">
                    <a16:creationId xmlns:a16="http://schemas.microsoft.com/office/drawing/2014/main" xmlns="" id="{27C0304F-27FB-4F2F-B6BF-B48F8F8765D7}"/>
                  </a:ext>
                </a:extLst>
              </p:cNvPr>
              <p:cNvSpPr>
                <a:spLocks/>
              </p:cNvSpPr>
              <p:nvPr/>
            </p:nvSpPr>
            <p:spPr bwMode="auto">
              <a:xfrm>
                <a:off x="2389" y="2510"/>
                <a:ext cx="1104" cy="17"/>
              </a:xfrm>
              <a:custGeom>
                <a:avLst/>
                <a:gdLst>
                  <a:gd name="T0" fmla="*/ 1085 w 1085"/>
                  <a:gd name="T1" fmla="*/ 0 h 14"/>
                  <a:gd name="T2" fmla="*/ 1085 w 1085"/>
                  <a:gd name="T3" fmla="*/ 3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8"/>
                    </a:lnTo>
                    <a:lnTo>
                      <a:pt x="1085" y="11"/>
                    </a:lnTo>
                    <a:lnTo>
                      <a:pt x="1085" y="14"/>
                    </a:lnTo>
                    <a:lnTo>
                      <a:pt x="0" y="14"/>
                    </a:lnTo>
                    <a:lnTo>
                      <a:pt x="0" y="11"/>
                    </a:lnTo>
                    <a:lnTo>
                      <a:pt x="0" y="8"/>
                    </a:lnTo>
                    <a:lnTo>
                      <a:pt x="0" y="3"/>
                    </a:lnTo>
                    <a:lnTo>
                      <a:pt x="0" y="0"/>
                    </a:lnTo>
                    <a:lnTo>
                      <a:pt x="1085" y="0"/>
                    </a:lnTo>
                    <a:close/>
                  </a:path>
                </a:pathLst>
              </a:custGeom>
              <a:solidFill>
                <a:srgbClr val="C7C9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12" name="Freeform 348">
                <a:extLst>
                  <a:ext uri="{FF2B5EF4-FFF2-40B4-BE49-F238E27FC236}">
                    <a16:creationId xmlns:a16="http://schemas.microsoft.com/office/drawing/2014/main" xmlns="" id="{75488317-8874-49A7-89B1-321EE87686E5}"/>
                  </a:ext>
                </a:extLst>
              </p:cNvPr>
              <p:cNvSpPr>
                <a:spLocks/>
              </p:cNvSpPr>
              <p:nvPr/>
            </p:nvSpPr>
            <p:spPr bwMode="auto">
              <a:xfrm>
                <a:off x="2389" y="2501"/>
                <a:ext cx="1104" cy="18"/>
              </a:xfrm>
              <a:custGeom>
                <a:avLst/>
                <a:gdLst>
                  <a:gd name="T0" fmla="*/ 1085 w 1085"/>
                  <a:gd name="T1" fmla="*/ 0 h 15"/>
                  <a:gd name="T2" fmla="*/ 1085 w 1085"/>
                  <a:gd name="T3" fmla="*/ 4 h 15"/>
                  <a:gd name="T4" fmla="*/ 1085 w 1085"/>
                  <a:gd name="T5" fmla="*/ 7 h 15"/>
                  <a:gd name="T6" fmla="*/ 1085 w 1085"/>
                  <a:gd name="T7" fmla="*/ 10 h 15"/>
                  <a:gd name="T8" fmla="*/ 1085 w 1085"/>
                  <a:gd name="T9" fmla="*/ 15 h 15"/>
                  <a:gd name="T10" fmla="*/ 0 w 1085"/>
                  <a:gd name="T11" fmla="*/ 15 h 15"/>
                  <a:gd name="T12" fmla="*/ 0 w 1085"/>
                  <a:gd name="T13" fmla="*/ 10 h 15"/>
                  <a:gd name="T14" fmla="*/ 0 w 1085"/>
                  <a:gd name="T15" fmla="*/ 7 h 15"/>
                  <a:gd name="T16" fmla="*/ 0 w 1085"/>
                  <a:gd name="T17" fmla="*/ 4 h 15"/>
                  <a:gd name="T18" fmla="*/ 0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5" y="4"/>
                    </a:lnTo>
                    <a:lnTo>
                      <a:pt x="1085" y="7"/>
                    </a:lnTo>
                    <a:lnTo>
                      <a:pt x="1085" y="10"/>
                    </a:lnTo>
                    <a:lnTo>
                      <a:pt x="1085" y="15"/>
                    </a:lnTo>
                    <a:lnTo>
                      <a:pt x="0" y="15"/>
                    </a:lnTo>
                    <a:lnTo>
                      <a:pt x="0" y="10"/>
                    </a:lnTo>
                    <a:lnTo>
                      <a:pt x="0" y="7"/>
                    </a:lnTo>
                    <a:lnTo>
                      <a:pt x="0" y="4"/>
                    </a:lnTo>
                    <a:lnTo>
                      <a:pt x="0" y="0"/>
                    </a:lnTo>
                    <a:lnTo>
                      <a:pt x="1085" y="0"/>
                    </a:lnTo>
                    <a:close/>
                  </a:path>
                </a:pathLst>
              </a:custGeom>
              <a:solidFill>
                <a:srgbClr val="CBCCC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13" name="Freeform 349">
                <a:extLst>
                  <a:ext uri="{FF2B5EF4-FFF2-40B4-BE49-F238E27FC236}">
                    <a16:creationId xmlns:a16="http://schemas.microsoft.com/office/drawing/2014/main" xmlns="" id="{FDABE942-9927-4C3A-BB25-F24B5B852CA1}"/>
                  </a:ext>
                </a:extLst>
              </p:cNvPr>
              <p:cNvSpPr>
                <a:spLocks/>
              </p:cNvSpPr>
              <p:nvPr/>
            </p:nvSpPr>
            <p:spPr bwMode="auto">
              <a:xfrm>
                <a:off x="2389" y="2494"/>
                <a:ext cx="1104" cy="16"/>
              </a:xfrm>
              <a:custGeom>
                <a:avLst/>
                <a:gdLst>
                  <a:gd name="T0" fmla="*/ 1085 w 1085"/>
                  <a:gd name="T1" fmla="*/ 0 h 13"/>
                  <a:gd name="T2" fmla="*/ 1085 w 1085"/>
                  <a:gd name="T3" fmla="*/ 3 h 13"/>
                  <a:gd name="T4" fmla="*/ 1085 w 1085"/>
                  <a:gd name="T5" fmla="*/ 6 h 13"/>
                  <a:gd name="T6" fmla="*/ 1085 w 1085"/>
                  <a:gd name="T7" fmla="*/ 10 h 13"/>
                  <a:gd name="T8" fmla="*/ 1085 w 1085"/>
                  <a:gd name="T9" fmla="*/ 13 h 13"/>
                  <a:gd name="T10" fmla="*/ 0 w 1085"/>
                  <a:gd name="T11" fmla="*/ 13 h 13"/>
                  <a:gd name="T12" fmla="*/ 0 w 1085"/>
                  <a:gd name="T13" fmla="*/ 10 h 13"/>
                  <a:gd name="T14" fmla="*/ 0 w 1085"/>
                  <a:gd name="T15" fmla="*/ 6 h 13"/>
                  <a:gd name="T16" fmla="*/ 0 w 1085"/>
                  <a:gd name="T17" fmla="*/ 3 h 13"/>
                  <a:gd name="T18" fmla="*/ 0 w 1085"/>
                  <a:gd name="T19" fmla="*/ 0 h 13"/>
                  <a:gd name="T20" fmla="*/ 1085 w 108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3">
                    <a:moveTo>
                      <a:pt x="1085" y="0"/>
                    </a:moveTo>
                    <a:lnTo>
                      <a:pt x="1085" y="3"/>
                    </a:lnTo>
                    <a:lnTo>
                      <a:pt x="1085" y="6"/>
                    </a:lnTo>
                    <a:lnTo>
                      <a:pt x="1085" y="10"/>
                    </a:lnTo>
                    <a:lnTo>
                      <a:pt x="1085" y="13"/>
                    </a:lnTo>
                    <a:lnTo>
                      <a:pt x="0" y="13"/>
                    </a:lnTo>
                    <a:lnTo>
                      <a:pt x="0" y="10"/>
                    </a:lnTo>
                    <a:lnTo>
                      <a:pt x="0" y="6"/>
                    </a:lnTo>
                    <a:lnTo>
                      <a:pt x="0" y="3"/>
                    </a:lnTo>
                    <a:lnTo>
                      <a:pt x="0" y="0"/>
                    </a:lnTo>
                    <a:lnTo>
                      <a:pt x="1085" y="0"/>
                    </a:lnTo>
                    <a:close/>
                  </a:path>
                </a:pathLst>
              </a:custGeom>
              <a:solidFill>
                <a:srgbClr val="CECFC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14" name="Freeform 350">
                <a:extLst>
                  <a:ext uri="{FF2B5EF4-FFF2-40B4-BE49-F238E27FC236}">
                    <a16:creationId xmlns:a16="http://schemas.microsoft.com/office/drawing/2014/main" xmlns="" id="{43DDFEF0-3657-4EEA-AFD7-47A3098C282E}"/>
                  </a:ext>
                </a:extLst>
              </p:cNvPr>
              <p:cNvSpPr>
                <a:spLocks/>
              </p:cNvSpPr>
              <p:nvPr/>
            </p:nvSpPr>
            <p:spPr bwMode="auto">
              <a:xfrm>
                <a:off x="2389" y="2484"/>
                <a:ext cx="1104" cy="17"/>
              </a:xfrm>
              <a:custGeom>
                <a:avLst/>
                <a:gdLst>
                  <a:gd name="T0" fmla="*/ 1085 w 1085"/>
                  <a:gd name="T1" fmla="*/ 0 h 14"/>
                  <a:gd name="T2" fmla="*/ 1085 w 1085"/>
                  <a:gd name="T3" fmla="*/ 5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5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5"/>
                    </a:lnTo>
                    <a:lnTo>
                      <a:pt x="1085" y="8"/>
                    </a:lnTo>
                    <a:lnTo>
                      <a:pt x="1085" y="11"/>
                    </a:lnTo>
                    <a:lnTo>
                      <a:pt x="1085" y="14"/>
                    </a:lnTo>
                    <a:lnTo>
                      <a:pt x="0" y="14"/>
                    </a:lnTo>
                    <a:lnTo>
                      <a:pt x="0" y="11"/>
                    </a:lnTo>
                    <a:lnTo>
                      <a:pt x="0" y="8"/>
                    </a:lnTo>
                    <a:lnTo>
                      <a:pt x="0" y="5"/>
                    </a:lnTo>
                    <a:lnTo>
                      <a:pt x="0" y="0"/>
                    </a:lnTo>
                    <a:lnTo>
                      <a:pt x="1085" y="0"/>
                    </a:lnTo>
                    <a:close/>
                  </a:path>
                </a:pathLst>
              </a:custGeom>
              <a:solidFill>
                <a:srgbClr val="D1D2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15" name="Freeform 351">
                <a:extLst>
                  <a:ext uri="{FF2B5EF4-FFF2-40B4-BE49-F238E27FC236}">
                    <a16:creationId xmlns:a16="http://schemas.microsoft.com/office/drawing/2014/main" xmlns="" id="{1FFD2198-0E8E-4ED8-B53C-C178112FB657}"/>
                  </a:ext>
                </a:extLst>
              </p:cNvPr>
              <p:cNvSpPr>
                <a:spLocks/>
              </p:cNvSpPr>
              <p:nvPr/>
            </p:nvSpPr>
            <p:spPr bwMode="auto">
              <a:xfrm>
                <a:off x="2389" y="2477"/>
                <a:ext cx="1104" cy="17"/>
              </a:xfrm>
              <a:custGeom>
                <a:avLst/>
                <a:gdLst>
                  <a:gd name="T0" fmla="*/ 1083 w 1085"/>
                  <a:gd name="T1" fmla="*/ 0 h 14"/>
                  <a:gd name="T2" fmla="*/ 1085 w 1085"/>
                  <a:gd name="T3" fmla="*/ 3 h 14"/>
                  <a:gd name="T4" fmla="*/ 1085 w 1085"/>
                  <a:gd name="T5" fmla="*/ 6 h 14"/>
                  <a:gd name="T6" fmla="*/ 1085 w 1085"/>
                  <a:gd name="T7" fmla="*/ 11 h 14"/>
                  <a:gd name="T8" fmla="*/ 1085 w 1085"/>
                  <a:gd name="T9" fmla="*/ 14 h 14"/>
                  <a:gd name="T10" fmla="*/ 0 w 1085"/>
                  <a:gd name="T11" fmla="*/ 14 h 14"/>
                  <a:gd name="T12" fmla="*/ 0 w 1085"/>
                  <a:gd name="T13" fmla="*/ 11 h 14"/>
                  <a:gd name="T14" fmla="*/ 0 w 1085"/>
                  <a:gd name="T15" fmla="*/ 6 h 14"/>
                  <a:gd name="T16" fmla="*/ 0 w 1085"/>
                  <a:gd name="T17" fmla="*/ 3 h 14"/>
                  <a:gd name="T18" fmla="*/ 0 w 1085"/>
                  <a:gd name="T19" fmla="*/ 0 h 14"/>
                  <a:gd name="T20" fmla="*/ 1083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3" y="0"/>
                    </a:moveTo>
                    <a:lnTo>
                      <a:pt x="1085" y="3"/>
                    </a:lnTo>
                    <a:lnTo>
                      <a:pt x="1085" y="6"/>
                    </a:lnTo>
                    <a:lnTo>
                      <a:pt x="1085" y="11"/>
                    </a:lnTo>
                    <a:lnTo>
                      <a:pt x="1085" y="14"/>
                    </a:lnTo>
                    <a:lnTo>
                      <a:pt x="0" y="14"/>
                    </a:lnTo>
                    <a:lnTo>
                      <a:pt x="0" y="11"/>
                    </a:lnTo>
                    <a:lnTo>
                      <a:pt x="0" y="6"/>
                    </a:lnTo>
                    <a:lnTo>
                      <a:pt x="0" y="3"/>
                    </a:lnTo>
                    <a:lnTo>
                      <a:pt x="0" y="0"/>
                    </a:lnTo>
                    <a:lnTo>
                      <a:pt x="1083" y="0"/>
                    </a:lnTo>
                    <a:close/>
                  </a:path>
                </a:pathLst>
              </a:custGeom>
              <a:solidFill>
                <a:srgbClr val="D4D5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16" name="Freeform 352">
                <a:extLst>
                  <a:ext uri="{FF2B5EF4-FFF2-40B4-BE49-F238E27FC236}">
                    <a16:creationId xmlns:a16="http://schemas.microsoft.com/office/drawing/2014/main" xmlns="" id="{479E758F-CFA0-45A3-AD84-A0E498B4CE8C}"/>
                  </a:ext>
                </a:extLst>
              </p:cNvPr>
              <p:cNvSpPr>
                <a:spLocks/>
              </p:cNvSpPr>
              <p:nvPr/>
            </p:nvSpPr>
            <p:spPr bwMode="auto">
              <a:xfrm>
                <a:off x="2389" y="2467"/>
                <a:ext cx="1104" cy="17"/>
              </a:xfrm>
              <a:custGeom>
                <a:avLst/>
                <a:gdLst>
                  <a:gd name="T0" fmla="*/ 1083 w 1085"/>
                  <a:gd name="T1" fmla="*/ 0 h 14"/>
                  <a:gd name="T2" fmla="*/ 1083 w 1085"/>
                  <a:gd name="T3" fmla="*/ 3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3 h 14"/>
                  <a:gd name="T18" fmla="*/ 1 w 1085"/>
                  <a:gd name="T19" fmla="*/ 0 h 14"/>
                  <a:gd name="T20" fmla="*/ 1083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3" y="0"/>
                    </a:moveTo>
                    <a:lnTo>
                      <a:pt x="1083" y="3"/>
                    </a:lnTo>
                    <a:lnTo>
                      <a:pt x="1085" y="8"/>
                    </a:lnTo>
                    <a:lnTo>
                      <a:pt x="1085" y="11"/>
                    </a:lnTo>
                    <a:lnTo>
                      <a:pt x="1085" y="14"/>
                    </a:lnTo>
                    <a:lnTo>
                      <a:pt x="0" y="14"/>
                    </a:lnTo>
                    <a:lnTo>
                      <a:pt x="0" y="11"/>
                    </a:lnTo>
                    <a:lnTo>
                      <a:pt x="0" y="8"/>
                    </a:lnTo>
                    <a:lnTo>
                      <a:pt x="0" y="3"/>
                    </a:lnTo>
                    <a:lnTo>
                      <a:pt x="1" y="0"/>
                    </a:lnTo>
                    <a:lnTo>
                      <a:pt x="1083" y="0"/>
                    </a:lnTo>
                    <a:close/>
                  </a:path>
                </a:pathLst>
              </a:custGeom>
              <a:solidFill>
                <a:srgbClr val="D7D8D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17" name="Freeform 353">
                <a:extLst>
                  <a:ext uri="{FF2B5EF4-FFF2-40B4-BE49-F238E27FC236}">
                    <a16:creationId xmlns:a16="http://schemas.microsoft.com/office/drawing/2014/main" xmlns="" id="{11EF9D0E-F6A4-4C40-AE8A-71D831C4E311}"/>
                  </a:ext>
                </a:extLst>
              </p:cNvPr>
              <p:cNvSpPr>
                <a:spLocks/>
              </p:cNvSpPr>
              <p:nvPr/>
            </p:nvSpPr>
            <p:spPr bwMode="auto">
              <a:xfrm>
                <a:off x="2389" y="2459"/>
                <a:ext cx="1102" cy="18"/>
              </a:xfrm>
              <a:custGeom>
                <a:avLst/>
                <a:gdLst>
                  <a:gd name="T0" fmla="*/ 1083 w 1083"/>
                  <a:gd name="T1" fmla="*/ 0 h 15"/>
                  <a:gd name="T2" fmla="*/ 1083 w 1083"/>
                  <a:gd name="T3" fmla="*/ 4 h 15"/>
                  <a:gd name="T4" fmla="*/ 1083 w 1083"/>
                  <a:gd name="T5" fmla="*/ 7 h 15"/>
                  <a:gd name="T6" fmla="*/ 1083 w 1083"/>
                  <a:gd name="T7" fmla="*/ 10 h 15"/>
                  <a:gd name="T8" fmla="*/ 1083 w 1083"/>
                  <a:gd name="T9" fmla="*/ 15 h 15"/>
                  <a:gd name="T10" fmla="*/ 0 w 1083"/>
                  <a:gd name="T11" fmla="*/ 15 h 15"/>
                  <a:gd name="T12" fmla="*/ 1 w 1083"/>
                  <a:gd name="T13" fmla="*/ 10 h 15"/>
                  <a:gd name="T14" fmla="*/ 1 w 1083"/>
                  <a:gd name="T15" fmla="*/ 7 h 15"/>
                  <a:gd name="T16" fmla="*/ 1 w 1083"/>
                  <a:gd name="T17" fmla="*/ 4 h 15"/>
                  <a:gd name="T18" fmla="*/ 1 w 1083"/>
                  <a:gd name="T19" fmla="*/ 0 h 15"/>
                  <a:gd name="T20" fmla="*/ 1083 w 1083"/>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3" h="15">
                    <a:moveTo>
                      <a:pt x="1083" y="0"/>
                    </a:moveTo>
                    <a:lnTo>
                      <a:pt x="1083" y="4"/>
                    </a:lnTo>
                    <a:lnTo>
                      <a:pt x="1083" y="7"/>
                    </a:lnTo>
                    <a:lnTo>
                      <a:pt x="1083" y="10"/>
                    </a:lnTo>
                    <a:lnTo>
                      <a:pt x="1083" y="15"/>
                    </a:lnTo>
                    <a:lnTo>
                      <a:pt x="0" y="15"/>
                    </a:lnTo>
                    <a:lnTo>
                      <a:pt x="1" y="10"/>
                    </a:lnTo>
                    <a:lnTo>
                      <a:pt x="1" y="7"/>
                    </a:lnTo>
                    <a:lnTo>
                      <a:pt x="1" y="4"/>
                    </a:lnTo>
                    <a:lnTo>
                      <a:pt x="1" y="0"/>
                    </a:lnTo>
                    <a:lnTo>
                      <a:pt x="1083" y="0"/>
                    </a:lnTo>
                    <a:close/>
                  </a:path>
                </a:pathLst>
              </a:custGeom>
              <a:solidFill>
                <a:srgbClr val="DADBD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18" name="Freeform 354">
                <a:extLst>
                  <a:ext uri="{FF2B5EF4-FFF2-40B4-BE49-F238E27FC236}">
                    <a16:creationId xmlns:a16="http://schemas.microsoft.com/office/drawing/2014/main" xmlns="" id="{626ADEF9-0E5F-4BA1-B60C-438B1357D0DA}"/>
                  </a:ext>
                </a:extLst>
              </p:cNvPr>
              <p:cNvSpPr>
                <a:spLocks/>
              </p:cNvSpPr>
              <p:nvPr/>
            </p:nvSpPr>
            <p:spPr bwMode="auto">
              <a:xfrm>
                <a:off x="2390" y="2451"/>
                <a:ext cx="1101" cy="16"/>
              </a:xfrm>
              <a:custGeom>
                <a:avLst/>
                <a:gdLst>
                  <a:gd name="T0" fmla="*/ 1081 w 1082"/>
                  <a:gd name="T1" fmla="*/ 0 h 13"/>
                  <a:gd name="T2" fmla="*/ 1082 w 1082"/>
                  <a:gd name="T3" fmla="*/ 3 h 13"/>
                  <a:gd name="T4" fmla="*/ 1082 w 1082"/>
                  <a:gd name="T5" fmla="*/ 6 h 13"/>
                  <a:gd name="T6" fmla="*/ 1082 w 1082"/>
                  <a:gd name="T7" fmla="*/ 10 h 13"/>
                  <a:gd name="T8" fmla="*/ 1082 w 1082"/>
                  <a:gd name="T9" fmla="*/ 13 h 13"/>
                  <a:gd name="T10" fmla="*/ 0 w 1082"/>
                  <a:gd name="T11" fmla="*/ 13 h 13"/>
                  <a:gd name="T12" fmla="*/ 0 w 1082"/>
                  <a:gd name="T13" fmla="*/ 10 h 13"/>
                  <a:gd name="T14" fmla="*/ 0 w 1082"/>
                  <a:gd name="T15" fmla="*/ 6 h 13"/>
                  <a:gd name="T16" fmla="*/ 0 w 1082"/>
                  <a:gd name="T17" fmla="*/ 3 h 13"/>
                  <a:gd name="T18" fmla="*/ 1 w 1082"/>
                  <a:gd name="T19" fmla="*/ 0 h 13"/>
                  <a:gd name="T20" fmla="*/ 1081 w 1082"/>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3">
                    <a:moveTo>
                      <a:pt x="1081" y="0"/>
                    </a:moveTo>
                    <a:lnTo>
                      <a:pt x="1082" y="3"/>
                    </a:lnTo>
                    <a:lnTo>
                      <a:pt x="1082" y="6"/>
                    </a:lnTo>
                    <a:lnTo>
                      <a:pt x="1082" y="10"/>
                    </a:lnTo>
                    <a:lnTo>
                      <a:pt x="1082" y="13"/>
                    </a:lnTo>
                    <a:lnTo>
                      <a:pt x="0" y="13"/>
                    </a:lnTo>
                    <a:lnTo>
                      <a:pt x="0" y="10"/>
                    </a:lnTo>
                    <a:lnTo>
                      <a:pt x="0" y="6"/>
                    </a:lnTo>
                    <a:lnTo>
                      <a:pt x="0" y="3"/>
                    </a:lnTo>
                    <a:lnTo>
                      <a:pt x="1" y="0"/>
                    </a:lnTo>
                    <a:lnTo>
                      <a:pt x="1081" y="0"/>
                    </a:lnTo>
                    <a:close/>
                  </a:path>
                </a:pathLst>
              </a:custGeom>
              <a:solidFill>
                <a:srgbClr val="DDDED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19" name="Freeform 355">
                <a:extLst>
                  <a:ext uri="{FF2B5EF4-FFF2-40B4-BE49-F238E27FC236}">
                    <a16:creationId xmlns:a16="http://schemas.microsoft.com/office/drawing/2014/main" xmlns="" id="{795744BE-5B44-4A3F-B29F-F0F9227D924B}"/>
                  </a:ext>
                </a:extLst>
              </p:cNvPr>
              <p:cNvSpPr>
                <a:spLocks/>
              </p:cNvSpPr>
              <p:nvPr/>
            </p:nvSpPr>
            <p:spPr bwMode="auto">
              <a:xfrm>
                <a:off x="2390" y="2444"/>
                <a:ext cx="1101" cy="15"/>
              </a:xfrm>
              <a:custGeom>
                <a:avLst/>
                <a:gdLst>
                  <a:gd name="T0" fmla="*/ 1082 w 1082"/>
                  <a:gd name="T1" fmla="*/ 12 h 12"/>
                  <a:gd name="T2" fmla="*/ 1082 w 1082"/>
                  <a:gd name="T3" fmla="*/ 9 h 12"/>
                  <a:gd name="T4" fmla="*/ 1081 w 1082"/>
                  <a:gd name="T5" fmla="*/ 6 h 12"/>
                  <a:gd name="T6" fmla="*/ 1081 w 1082"/>
                  <a:gd name="T7" fmla="*/ 3 h 12"/>
                  <a:gd name="T8" fmla="*/ 1080 w 1082"/>
                  <a:gd name="T9" fmla="*/ 0 h 12"/>
                  <a:gd name="T10" fmla="*/ 1 w 1082"/>
                  <a:gd name="T11" fmla="*/ 0 h 12"/>
                  <a:gd name="T12" fmla="*/ 1 w 1082"/>
                  <a:gd name="T13" fmla="*/ 3 h 12"/>
                  <a:gd name="T14" fmla="*/ 1 w 1082"/>
                  <a:gd name="T15" fmla="*/ 6 h 12"/>
                  <a:gd name="T16" fmla="*/ 1 w 1082"/>
                  <a:gd name="T17" fmla="*/ 9 h 12"/>
                  <a:gd name="T18" fmla="*/ 0 w 1082"/>
                  <a:gd name="T19" fmla="*/ 12 h 12"/>
                  <a:gd name="T20" fmla="*/ 1082 w 1082"/>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2">
                    <a:moveTo>
                      <a:pt x="1082" y="12"/>
                    </a:moveTo>
                    <a:lnTo>
                      <a:pt x="1082" y="9"/>
                    </a:lnTo>
                    <a:lnTo>
                      <a:pt x="1081" y="6"/>
                    </a:lnTo>
                    <a:lnTo>
                      <a:pt x="1081" y="3"/>
                    </a:lnTo>
                    <a:lnTo>
                      <a:pt x="1080" y="0"/>
                    </a:lnTo>
                    <a:lnTo>
                      <a:pt x="1" y="0"/>
                    </a:lnTo>
                    <a:lnTo>
                      <a:pt x="1" y="3"/>
                    </a:lnTo>
                    <a:lnTo>
                      <a:pt x="1" y="6"/>
                    </a:lnTo>
                    <a:lnTo>
                      <a:pt x="1" y="9"/>
                    </a:lnTo>
                    <a:lnTo>
                      <a:pt x="0" y="12"/>
                    </a:lnTo>
                    <a:lnTo>
                      <a:pt x="1082" y="12"/>
                    </a:lnTo>
                    <a:close/>
                  </a:path>
                </a:pathLst>
              </a:custGeom>
              <a:solidFill>
                <a:srgbClr val="E0E1D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20" name="Freeform 356">
                <a:extLst>
                  <a:ext uri="{FF2B5EF4-FFF2-40B4-BE49-F238E27FC236}">
                    <a16:creationId xmlns:a16="http://schemas.microsoft.com/office/drawing/2014/main" xmlns="" id="{512ADD38-430F-4C92-9DEE-B0D29BA979B7}"/>
                  </a:ext>
                </a:extLst>
              </p:cNvPr>
              <p:cNvSpPr>
                <a:spLocks/>
              </p:cNvSpPr>
              <p:nvPr/>
            </p:nvSpPr>
            <p:spPr bwMode="auto">
              <a:xfrm>
                <a:off x="2391" y="2444"/>
                <a:ext cx="1099" cy="7"/>
              </a:xfrm>
              <a:custGeom>
                <a:avLst/>
                <a:gdLst>
                  <a:gd name="T0" fmla="*/ 1080 w 1080"/>
                  <a:gd name="T1" fmla="*/ 6 h 6"/>
                  <a:gd name="T2" fmla="*/ 1080 w 1080"/>
                  <a:gd name="T3" fmla="*/ 4 h 6"/>
                  <a:gd name="T4" fmla="*/ 1080 w 1080"/>
                  <a:gd name="T5" fmla="*/ 1 h 6"/>
                  <a:gd name="T6" fmla="*/ 1080 w 1080"/>
                  <a:gd name="T7" fmla="*/ 1 h 6"/>
                  <a:gd name="T8" fmla="*/ 1079 w 1080"/>
                  <a:gd name="T9" fmla="*/ 0 h 6"/>
                  <a:gd name="T10" fmla="*/ 0 w 1080"/>
                  <a:gd name="T11" fmla="*/ 0 h 6"/>
                  <a:gd name="T12" fmla="*/ 0 w 1080"/>
                  <a:gd name="T13" fmla="*/ 1 h 6"/>
                  <a:gd name="T14" fmla="*/ 0 w 1080"/>
                  <a:gd name="T15" fmla="*/ 1 h 6"/>
                  <a:gd name="T16" fmla="*/ 0 w 1080"/>
                  <a:gd name="T17" fmla="*/ 4 h 6"/>
                  <a:gd name="T18" fmla="*/ 0 w 1080"/>
                  <a:gd name="T19" fmla="*/ 6 h 6"/>
                  <a:gd name="T20" fmla="*/ 1080 w 1080"/>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6">
                    <a:moveTo>
                      <a:pt x="1080" y="6"/>
                    </a:moveTo>
                    <a:lnTo>
                      <a:pt x="1080" y="4"/>
                    </a:lnTo>
                    <a:lnTo>
                      <a:pt x="1080" y="1"/>
                    </a:lnTo>
                    <a:lnTo>
                      <a:pt x="1080" y="1"/>
                    </a:lnTo>
                    <a:lnTo>
                      <a:pt x="1079" y="0"/>
                    </a:lnTo>
                    <a:lnTo>
                      <a:pt x="0" y="0"/>
                    </a:lnTo>
                    <a:lnTo>
                      <a:pt x="0" y="1"/>
                    </a:lnTo>
                    <a:lnTo>
                      <a:pt x="0" y="1"/>
                    </a:lnTo>
                    <a:lnTo>
                      <a:pt x="0" y="4"/>
                    </a:lnTo>
                    <a:lnTo>
                      <a:pt x="0" y="6"/>
                    </a:lnTo>
                    <a:lnTo>
                      <a:pt x="1080" y="6"/>
                    </a:lnTo>
                    <a:close/>
                  </a:path>
                </a:pathLst>
              </a:custGeom>
              <a:solidFill>
                <a:srgbClr val="E3E4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21" name="Rectangle 357">
                <a:extLst>
                  <a:ext uri="{FF2B5EF4-FFF2-40B4-BE49-F238E27FC236}">
                    <a16:creationId xmlns:a16="http://schemas.microsoft.com/office/drawing/2014/main" xmlns="" id="{CDE77151-22C8-40E6-A1D1-2C0800B5D8B1}"/>
                  </a:ext>
                </a:extLst>
              </p:cNvPr>
              <p:cNvSpPr>
                <a:spLocks noChangeArrowheads="1"/>
              </p:cNvSpPr>
              <p:nvPr/>
            </p:nvSpPr>
            <p:spPr bwMode="auto">
              <a:xfrm>
                <a:off x="2667" y="2564"/>
                <a:ext cx="808" cy="9"/>
              </a:xfrm>
              <a:prstGeom prst="rect">
                <a:avLst/>
              </a:prstGeom>
              <a:solidFill>
                <a:srgbClr val="E0E1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22" name="Rectangle 358">
                <a:extLst>
                  <a:ext uri="{FF2B5EF4-FFF2-40B4-BE49-F238E27FC236}">
                    <a16:creationId xmlns:a16="http://schemas.microsoft.com/office/drawing/2014/main" xmlns="" id="{344EE92E-1395-405E-AA7C-2164E130F78E}"/>
                  </a:ext>
                </a:extLst>
              </p:cNvPr>
              <p:cNvSpPr>
                <a:spLocks noChangeArrowheads="1"/>
              </p:cNvSpPr>
              <p:nvPr/>
            </p:nvSpPr>
            <p:spPr bwMode="auto">
              <a:xfrm>
                <a:off x="2667" y="2559"/>
                <a:ext cx="808" cy="10"/>
              </a:xfrm>
              <a:prstGeom prst="rect">
                <a:avLst/>
              </a:prstGeom>
              <a:solidFill>
                <a:srgbClr val="DCDD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23" name="Rectangle 359">
                <a:extLst>
                  <a:ext uri="{FF2B5EF4-FFF2-40B4-BE49-F238E27FC236}">
                    <a16:creationId xmlns:a16="http://schemas.microsoft.com/office/drawing/2014/main" xmlns="" id="{DFC6D053-8DBA-4B22-A558-CFDBEAE55F7B}"/>
                  </a:ext>
                </a:extLst>
              </p:cNvPr>
              <p:cNvSpPr>
                <a:spLocks noChangeArrowheads="1"/>
              </p:cNvSpPr>
              <p:nvPr/>
            </p:nvSpPr>
            <p:spPr bwMode="auto">
              <a:xfrm>
                <a:off x="2667" y="2555"/>
                <a:ext cx="808" cy="9"/>
              </a:xfrm>
              <a:prstGeom prst="rect">
                <a:avLst/>
              </a:prstGeom>
              <a:solidFill>
                <a:srgbClr val="D8D9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24" name="Rectangle 360">
                <a:extLst>
                  <a:ext uri="{FF2B5EF4-FFF2-40B4-BE49-F238E27FC236}">
                    <a16:creationId xmlns:a16="http://schemas.microsoft.com/office/drawing/2014/main" xmlns="" id="{88DE5A8C-A157-4F74-BD0C-ADE8DD361956}"/>
                  </a:ext>
                </a:extLst>
              </p:cNvPr>
              <p:cNvSpPr>
                <a:spLocks noChangeArrowheads="1"/>
              </p:cNvSpPr>
              <p:nvPr/>
            </p:nvSpPr>
            <p:spPr bwMode="auto">
              <a:xfrm>
                <a:off x="2667" y="2549"/>
                <a:ext cx="808" cy="10"/>
              </a:xfrm>
              <a:prstGeom prst="rect">
                <a:avLst/>
              </a:prstGeom>
              <a:solidFill>
                <a:srgbClr val="D4D5D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25" name="Rectangle 361">
                <a:extLst>
                  <a:ext uri="{FF2B5EF4-FFF2-40B4-BE49-F238E27FC236}">
                    <a16:creationId xmlns:a16="http://schemas.microsoft.com/office/drawing/2014/main" xmlns="" id="{146934A4-1512-41DB-AE04-B174FEF70C63}"/>
                  </a:ext>
                </a:extLst>
              </p:cNvPr>
              <p:cNvSpPr>
                <a:spLocks noChangeArrowheads="1"/>
              </p:cNvSpPr>
              <p:nvPr/>
            </p:nvSpPr>
            <p:spPr bwMode="auto">
              <a:xfrm>
                <a:off x="2667" y="2544"/>
                <a:ext cx="808" cy="11"/>
              </a:xfrm>
              <a:prstGeom prst="rect">
                <a:avLst/>
              </a:prstGeom>
              <a:solidFill>
                <a:srgbClr val="D0D1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26" name="Rectangle 362">
                <a:extLst>
                  <a:ext uri="{FF2B5EF4-FFF2-40B4-BE49-F238E27FC236}">
                    <a16:creationId xmlns:a16="http://schemas.microsoft.com/office/drawing/2014/main" xmlns="" id="{522DF6B8-8F06-4A9D-B758-B0618544B8FD}"/>
                  </a:ext>
                </a:extLst>
              </p:cNvPr>
              <p:cNvSpPr>
                <a:spLocks noChangeArrowheads="1"/>
              </p:cNvSpPr>
              <p:nvPr/>
            </p:nvSpPr>
            <p:spPr bwMode="auto">
              <a:xfrm>
                <a:off x="2667" y="2540"/>
                <a:ext cx="808" cy="9"/>
              </a:xfrm>
              <a:prstGeom prst="rect">
                <a:avLst/>
              </a:prstGeom>
              <a:solidFill>
                <a:srgbClr val="CDCDC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27" name="Rectangle 363">
                <a:extLst>
                  <a:ext uri="{FF2B5EF4-FFF2-40B4-BE49-F238E27FC236}">
                    <a16:creationId xmlns:a16="http://schemas.microsoft.com/office/drawing/2014/main" xmlns="" id="{79869E3E-284D-4133-8236-795D699C304A}"/>
                  </a:ext>
                </a:extLst>
              </p:cNvPr>
              <p:cNvSpPr>
                <a:spLocks noChangeArrowheads="1"/>
              </p:cNvSpPr>
              <p:nvPr/>
            </p:nvSpPr>
            <p:spPr bwMode="auto">
              <a:xfrm>
                <a:off x="2667" y="2534"/>
                <a:ext cx="808" cy="10"/>
              </a:xfrm>
              <a:prstGeom prst="rect">
                <a:avLst/>
              </a:prstGeom>
              <a:solidFill>
                <a:srgbClr val="C9C9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28" name="Rectangle 364">
                <a:extLst>
                  <a:ext uri="{FF2B5EF4-FFF2-40B4-BE49-F238E27FC236}">
                    <a16:creationId xmlns:a16="http://schemas.microsoft.com/office/drawing/2014/main" xmlns="" id="{6B567564-6D54-4A62-A4D2-3E867440B23B}"/>
                  </a:ext>
                </a:extLst>
              </p:cNvPr>
              <p:cNvSpPr>
                <a:spLocks noChangeArrowheads="1"/>
              </p:cNvSpPr>
              <p:nvPr/>
            </p:nvSpPr>
            <p:spPr bwMode="auto">
              <a:xfrm>
                <a:off x="2667" y="2529"/>
                <a:ext cx="808" cy="11"/>
              </a:xfrm>
              <a:prstGeom prst="rect">
                <a:avLst/>
              </a:prstGeom>
              <a:solidFill>
                <a:srgbClr val="C5C5C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29" name="Rectangle 365">
                <a:extLst>
                  <a:ext uri="{FF2B5EF4-FFF2-40B4-BE49-F238E27FC236}">
                    <a16:creationId xmlns:a16="http://schemas.microsoft.com/office/drawing/2014/main" xmlns="" id="{391DAD79-6AB8-40D2-8156-FB65BC476A0C}"/>
                  </a:ext>
                </a:extLst>
              </p:cNvPr>
              <p:cNvSpPr>
                <a:spLocks noChangeArrowheads="1"/>
              </p:cNvSpPr>
              <p:nvPr/>
            </p:nvSpPr>
            <p:spPr bwMode="auto">
              <a:xfrm>
                <a:off x="2667" y="2525"/>
                <a:ext cx="808" cy="9"/>
              </a:xfrm>
              <a:prstGeom prst="rect">
                <a:avLst/>
              </a:prstGeom>
              <a:solidFill>
                <a:srgbClr val="C1C2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30" name="Rectangle 366">
                <a:extLst>
                  <a:ext uri="{FF2B5EF4-FFF2-40B4-BE49-F238E27FC236}">
                    <a16:creationId xmlns:a16="http://schemas.microsoft.com/office/drawing/2014/main" xmlns="" id="{240BD0C6-19DE-40C8-994F-99E99D3EB3ED}"/>
                  </a:ext>
                </a:extLst>
              </p:cNvPr>
              <p:cNvSpPr>
                <a:spLocks noChangeArrowheads="1"/>
              </p:cNvSpPr>
              <p:nvPr/>
            </p:nvSpPr>
            <p:spPr bwMode="auto">
              <a:xfrm>
                <a:off x="2667" y="2519"/>
                <a:ext cx="808" cy="10"/>
              </a:xfrm>
              <a:prstGeom prst="rect">
                <a:avLst/>
              </a:prstGeom>
              <a:solidFill>
                <a:srgbClr val="BDBE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31" name="Rectangle 367">
                <a:extLst>
                  <a:ext uri="{FF2B5EF4-FFF2-40B4-BE49-F238E27FC236}">
                    <a16:creationId xmlns:a16="http://schemas.microsoft.com/office/drawing/2014/main" xmlns="" id="{C92ADA82-5AC5-4CC1-B58E-F9D559864645}"/>
                  </a:ext>
                </a:extLst>
              </p:cNvPr>
              <p:cNvSpPr>
                <a:spLocks noChangeArrowheads="1"/>
              </p:cNvSpPr>
              <p:nvPr/>
            </p:nvSpPr>
            <p:spPr bwMode="auto">
              <a:xfrm>
                <a:off x="2667" y="2513"/>
                <a:ext cx="808" cy="12"/>
              </a:xfrm>
              <a:prstGeom prst="rect">
                <a:avLst/>
              </a:prstGeom>
              <a:solidFill>
                <a:srgbClr val="B9BAB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32" name="Rectangle 368">
                <a:extLst>
                  <a:ext uri="{FF2B5EF4-FFF2-40B4-BE49-F238E27FC236}">
                    <a16:creationId xmlns:a16="http://schemas.microsoft.com/office/drawing/2014/main" xmlns="" id="{1E39E5FB-B61D-4039-9805-B25644C6B832}"/>
                  </a:ext>
                </a:extLst>
              </p:cNvPr>
              <p:cNvSpPr>
                <a:spLocks noChangeArrowheads="1"/>
              </p:cNvSpPr>
              <p:nvPr/>
            </p:nvSpPr>
            <p:spPr bwMode="auto">
              <a:xfrm>
                <a:off x="2667" y="2508"/>
                <a:ext cx="808" cy="11"/>
              </a:xfrm>
              <a:prstGeom prst="rect">
                <a:avLst/>
              </a:prstGeom>
              <a:solidFill>
                <a:srgbClr val="B6B6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33" name="Rectangle 369">
                <a:extLst>
                  <a:ext uri="{FF2B5EF4-FFF2-40B4-BE49-F238E27FC236}">
                    <a16:creationId xmlns:a16="http://schemas.microsoft.com/office/drawing/2014/main" xmlns="" id="{6173EC15-EB12-4745-8D9C-2ABAF1C19131}"/>
                  </a:ext>
                </a:extLst>
              </p:cNvPr>
              <p:cNvSpPr>
                <a:spLocks noChangeArrowheads="1"/>
              </p:cNvSpPr>
              <p:nvPr/>
            </p:nvSpPr>
            <p:spPr bwMode="auto">
              <a:xfrm>
                <a:off x="2667" y="2505"/>
                <a:ext cx="808" cy="8"/>
              </a:xfrm>
              <a:prstGeom prst="rect">
                <a:avLst/>
              </a:prstGeom>
              <a:solidFill>
                <a:srgbClr val="B2B2B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34" name="Rectangle 370">
                <a:extLst>
                  <a:ext uri="{FF2B5EF4-FFF2-40B4-BE49-F238E27FC236}">
                    <a16:creationId xmlns:a16="http://schemas.microsoft.com/office/drawing/2014/main" xmlns="" id="{75257A35-D862-49A9-8417-F10E43070DE5}"/>
                  </a:ext>
                </a:extLst>
              </p:cNvPr>
              <p:cNvSpPr>
                <a:spLocks noChangeArrowheads="1"/>
              </p:cNvSpPr>
              <p:nvPr/>
            </p:nvSpPr>
            <p:spPr bwMode="auto">
              <a:xfrm>
                <a:off x="2667" y="2499"/>
                <a:ext cx="808" cy="9"/>
              </a:xfrm>
              <a:prstGeom prst="rect">
                <a:avLst/>
              </a:prstGeom>
              <a:solidFill>
                <a:srgbClr val="AEAEA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35" name="Rectangle 371">
                <a:extLst>
                  <a:ext uri="{FF2B5EF4-FFF2-40B4-BE49-F238E27FC236}">
                    <a16:creationId xmlns:a16="http://schemas.microsoft.com/office/drawing/2014/main" xmlns="" id="{1526E808-F3C8-466C-8941-B98279EC5384}"/>
                  </a:ext>
                </a:extLst>
              </p:cNvPr>
              <p:cNvSpPr>
                <a:spLocks noChangeArrowheads="1"/>
              </p:cNvSpPr>
              <p:nvPr/>
            </p:nvSpPr>
            <p:spPr bwMode="auto">
              <a:xfrm>
                <a:off x="2667" y="2494"/>
                <a:ext cx="808" cy="11"/>
              </a:xfrm>
              <a:prstGeom prst="rect">
                <a:avLst/>
              </a:prstGeom>
              <a:solidFill>
                <a:srgbClr val="AAAAA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36" name="Rectangle 372">
                <a:extLst>
                  <a:ext uri="{FF2B5EF4-FFF2-40B4-BE49-F238E27FC236}">
                    <a16:creationId xmlns:a16="http://schemas.microsoft.com/office/drawing/2014/main" xmlns="" id="{F220776F-DFB4-488B-A6D8-1B1558E977BB}"/>
                  </a:ext>
                </a:extLst>
              </p:cNvPr>
              <p:cNvSpPr>
                <a:spLocks noChangeArrowheads="1"/>
              </p:cNvSpPr>
              <p:nvPr/>
            </p:nvSpPr>
            <p:spPr bwMode="auto">
              <a:xfrm>
                <a:off x="2662" y="2412"/>
                <a:ext cx="405" cy="8"/>
              </a:xfrm>
              <a:prstGeom prst="rect">
                <a:avLst/>
              </a:prstGeom>
              <a:solidFill>
                <a:srgbClr val="D7D8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37" name="Rectangle 373">
                <a:extLst>
                  <a:ext uri="{FF2B5EF4-FFF2-40B4-BE49-F238E27FC236}">
                    <a16:creationId xmlns:a16="http://schemas.microsoft.com/office/drawing/2014/main" xmlns="" id="{FB9BF1D0-5B2F-4C24-97AE-28765D07EFC2}"/>
                  </a:ext>
                </a:extLst>
              </p:cNvPr>
              <p:cNvSpPr>
                <a:spLocks noChangeArrowheads="1"/>
              </p:cNvSpPr>
              <p:nvPr/>
            </p:nvSpPr>
            <p:spPr bwMode="auto">
              <a:xfrm>
                <a:off x="2662" y="2406"/>
                <a:ext cx="405" cy="10"/>
              </a:xfrm>
              <a:prstGeom prst="rect">
                <a:avLst/>
              </a:prstGeom>
              <a:solidFill>
                <a:srgbClr val="D5D7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38" name="Rectangle 374">
                <a:extLst>
                  <a:ext uri="{FF2B5EF4-FFF2-40B4-BE49-F238E27FC236}">
                    <a16:creationId xmlns:a16="http://schemas.microsoft.com/office/drawing/2014/main" xmlns="" id="{471F231E-5B9E-4E39-9C8A-D670CAB1421F}"/>
                  </a:ext>
                </a:extLst>
              </p:cNvPr>
              <p:cNvSpPr>
                <a:spLocks noChangeArrowheads="1"/>
              </p:cNvSpPr>
              <p:nvPr/>
            </p:nvSpPr>
            <p:spPr bwMode="auto">
              <a:xfrm>
                <a:off x="2662" y="2402"/>
                <a:ext cx="405" cy="10"/>
              </a:xfrm>
              <a:prstGeom prst="rect">
                <a:avLst/>
              </a:prstGeom>
              <a:solidFill>
                <a:srgbClr val="D4D5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39" name="Rectangle 375">
                <a:extLst>
                  <a:ext uri="{FF2B5EF4-FFF2-40B4-BE49-F238E27FC236}">
                    <a16:creationId xmlns:a16="http://schemas.microsoft.com/office/drawing/2014/main" xmlns="" id="{60A443FE-3245-4D6C-847D-46EF66BB7E4C}"/>
                  </a:ext>
                </a:extLst>
              </p:cNvPr>
              <p:cNvSpPr>
                <a:spLocks noChangeArrowheads="1"/>
              </p:cNvSpPr>
              <p:nvPr/>
            </p:nvSpPr>
            <p:spPr bwMode="auto">
              <a:xfrm>
                <a:off x="2662" y="2395"/>
                <a:ext cx="405" cy="11"/>
              </a:xfrm>
              <a:prstGeom prst="rect">
                <a:avLst/>
              </a:prstGeom>
              <a:solidFill>
                <a:srgbClr val="D2D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40" name="Rectangle 376">
                <a:extLst>
                  <a:ext uri="{FF2B5EF4-FFF2-40B4-BE49-F238E27FC236}">
                    <a16:creationId xmlns:a16="http://schemas.microsoft.com/office/drawing/2014/main" xmlns="" id="{72EF60BF-CC94-4C16-8D05-927F1E019B31}"/>
                  </a:ext>
                </a:extLst>
              </p:cNvPr>
              <p:cNvSpPr>
                <a:spLocks noChangeArrowheads="1"/>
              </p:cNvSpPr>
              <p:nvPr/>
            </p:nvSpPr>
            <p:spPr bwMode="auto">
              <a:xfrm>
                <a:off x="2662" y="2391"/>
                <a:ext cx="405" cy="11"/>
              </a:xfrm>
              <a:prstGeom prst="rect">
                <a:avLst/>
              </a:prstGeom>
              <a:solidFill>
                <a:srgbClr val="D0D2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41" name="Rectangle 377">
                <a:extLst>
                  <a:ext uri="{FF2B5EF4-FFF2-40B4-BE49-F238E27FC236}">
                    <a16:creationId xmlns:a16="http://schemas.microsoft.com/office/drawing/2014/main" xmlns="" id="{A8C9894A-0D79-4811-A38E-7DEA070D151F}"/>
                  </a:ext>
                </a:extLst>
              </p:cNvPr>
              <p:cNvSpPr>
                <a:spLocks noChangeArrowheads="1"/>
              </p:cNvSpPr>
              <p:nvPr/>
            </p:nvSpPr>
            <p:spPr bwMode="auto">
              <a:xfrm>
                <a:off x="2662" y="2385"/>
                <a:ext cx="405" cy="10"/>
              </a:xfrm>
              <a:prstGeom prst="rect">
                <a:avLst/>
              </a:prstGeom>
              <a:solidFill>
                <a:srgbClr val="CFD0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42" name="Rectangle 378">
                <a:extLst>
                  <a:ext uri="{FF2B5EF4-FFF2-40B4-BE49-F238E27FC236}">
                    <a16:creationId xmlns:a16="http://schemas.microsoft.com/office/drawing/2014/main" xmlns="" id="{D8F2FA2F-A9C4-48F2-B6CE-5CFE27517850}"/>
                  </a:ext>
                </a:extLst>
              </p:cNvPr>
              <p:cNvSpPr>
                <a:spLocks noChangeArrowheads="1"/>
              </p:cNvSpPr>
              <p:nvPr/>
            </p:nvSpPr>
            <p:spPr bwMode="auto">
              <a:xfrm>
                <a:off x="2662" y="2378"/>
                <a:ext cx="405" cy="13"/>
              </a:xfrm>
              <a:prstGeom prst="rect">
                <a:avLst/>
              </a:prstGeom>
              <a:solidFill>
                <a:srgbClr val="CDCEC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43" name="Rectangle 379">
                <a:extLst>
                  <a:ext uri="{FF2B5EF4-FFF2-40B4-BE49-F238E27FC236}">
                    <a16:creationId xmlns:a16="http://schemas.microsoft.com/office/drawing/2014/main" xmlns="" id="{6F2539BE-4BAD-4022-B434-2D53C4120B85}"/>
                  </a:ext>
                </a:extLst>
              </p:cNvPr>
              <p:cNvSpPr>
                <a:spLocks noChangeArrowheads="1"/>
              </p:cNvSpPr>
              <p:nvPr/>
            </p:nvSpPr>
            <p:spPr bwMode="auto">
              <a:xfrm>
                <a:off x="2662" y="2375"/>
                <a:ext cx="405" cy="10"/>
              </a:xfrm>
              <a:prstGeom prst="rect">
                <a:avLst/>
              </a:prstGeom>
              <a:solidFill>
                <a:srgbClr val="CBCDC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44" name="Rectangle 380">
                <a:extLst>
                  <a:ext uri="{FF2B5EF4-FFF2-40B4-BE49-F238E27FC236}">
                    <a16:creationId xmlns:a16="http://schemas.microsoft.com/office/drawing/2014/main" xmlns="" id="{7C91CA13-58C4-437F-8F19-8D5DA1D8B638}"/>
                  </a:ext>
                </a:extLst>
              </p:cNvPr>
              <p:cNvSpPr>
                <a:spLocks noChangeArrowheads="1"/>
              </p:cNvSpPr>
              <p:nvPr/>
            </p:nvSpPr>
            <p:spPr bwMode="auto">
              <a:xfrm>
                <a:off x="2662" y="2370"/>
                <a:ext cx="405" cy="8"/>
              </a:xfrm>
              <a:prstGeom prst="rect">
                <a:avLst/>
              </a:prstGeom>
              <a:solidFill>
                <a:srgbClr val="CACB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45" name="Rectangle 381">
                <a:extLst>
                  <a:ext uri="{FF2B5EF4-FFF2-40B4-BE49-F238E27FC236}">
                    <a16:creationId xmlns:a16="http://schemas.microsoft.com/office/drawing/2014/main" xmlns="" id="{EF45759E-54D6-4CEF-BB07-0DDDB9035852}"/>
                  </a:ext>
                </a:extLst>
              </p:cNvPr>
              <p:cNvSpPr>
                <a:spLocks noChangeArrowheads="1"/>
              </p:cNvSpPr>
              <p:nvPr/>
            </p:nvSpPr>
            <p:spPr bwMode="auto">
              <a:xfrm>
                <a:off x="2662" y="2364"/>
                <a:ext cx="405" cy="11"/>
              </a:xfrm>
              <a:prstGeom prst="rect">
                <a:avLst/>
              </a:prstGeom>
              <a:solidFill>
                <a:srgbClr val="C8CA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46" name="Rectangle 382">
                <a:extLst>
                  <a:ext uri="{FF2B5EF4-FFF2-40B4-BE49-F238E27FC236}">
                    <a16:creationId xmlns:a16="http://schemas.microsoft.com/office/drawing/2014/main" xmlns="" id="{9228222B-7EA5-4FF5-8F58-838FF281CBC8}"/>
                  </a:ext>
                </a:extLst>
              </p:cNvPr>
              <p:cNvSpPr>
                <a:spLocks noChangeArrowheads="1"/>
              </p:cNvSpPr>
              <p:nvPr/>
            </p:nvSpPr>
            <p:spPr bwMode="auto">
              <a:xfrm>
                <a:off x="2662" y="2359"/>
                <a:ext cx="405" cy="11"/>
              </a:xfrm>
              <a:prstGeom prst="rect">
                <a:avLst/>
              </a:prstGeom>
              <a:solidFill>
                <a:srgbClr val="C6C8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47" name="Rectangle 383">
                <a:extLst>
                  <a:ext uri="{FF2B5EF4-FFF2-40B4-BE49-F238E27FC236}">
                    <a16:creationId xmlns:a16="http://schemas.microsoft.com/office/drawing/2014/main" xmlns="" id="{9B879E2D-352F-4664-8F61-8D7020EB8281}"/>
                  </a:ext>
                </a:extLst>
              </p:cNvPr>
              <p:cNvSpPr>
                <a:spLocks noChangeArrowheads="1"/>
              </p:cNvSpPr>
              <p:nvPr/>
            </p:nvSpPr>
            <p:spPr bwMode="auto">
              <a:xfrm>
                <a:off x="2662" y="2353"/>
                <a:ext cx="405" cy="11"/>
              </a:xfrm>
              <a:prstGeom prst="rect">
                <a:avLst/>
              </a:prstGeom>
              <a:solidFill>
                <a:srgbClr val="C5C6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48" name="Rectangle 384">
                <a:extLst>
                  <a:ext uri="{FF2B5EF4-FFF2-40B4-BE49-F238E27FC236}">
                    <a16:creationId xmlns:a16="http://schemas.microsoft.com/office/drawing/2014/main" xmlns="" id="{4D510F30-A19E-47BF-85D4-80F305943284}"/>
                  </a:ext>
                </a:extLst>
              </p:cNvPr>
              <p:cNvSpPr>
                <a:spLocks noChangeArrowheads="1"/>
              </p:cNvSpPr>
              <p:nvPr/>
            </p:nvSpPr>
            <p:spPr bwMode="auto">
              <a:xfrm>
                <a:off x="2662" y="2349"/>
                <a:ext cx="405" cy="10"/>
              </a:xfrm>
              <a:prstGeom prst="rect">
                <a:avLst/>
              </a:prstGeom>
              <a:solidFill>
                <a:srgbClr val="C3C5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49" name="Rectangle 385">
                <a:extLst>
                  <a:ext uri="{FF2B5EF4-FFF2-40B4-BE49-F238E27FC236}">
                    <a16:creationId xmlns:a16="http://schemas.microsoft.com/office/drawing/2014/main" xmlns="" id="{E9B520DB-93FD-432E-BB2B-E206D136B1A5}"/>
                  </a:ext>
                </a:extLst>
              </p:cNvPr>
              <p:cNvSpPr>
                <a:spLocks noChangeArrowheads="1"/>
              </p:cNvSpPr>
              <p:nvPr/>
            </p:nvSpPr>
            <p:spPr bwMode="auto">
              <a:xfrm>
                <a:off x="2662" y="2343"/>
                <a:ext cx="405" cy="10"/>
              </a:xfrm>
              <a:prstGeom prst="rect">
                <a:avLst/>
              </a:prstGeom>
              <a:solidFill>
                <a:srgbClr val="C1C3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50" name="Rectangle 386">
                <a:extLst>
                  <a:ext uri="{FF2B5EF4-FFF2-40B4-BE49-F238E27FC236}">
                    <a16:creationId xmlns:a16="http://schemas.microsoft.com/office/drawing/2014/main" xmlns="" id="{C8A0F369-EAC7-4A72-A4D8-6D38F6E35B8D}"/>
                  </a:ext>
                </a:extLst>
              </p:cNvPr>
              <p:cNvSpPr>
                <a:spLocks noChangeArrowheads="1"/>
              </p:cNvSpPr>
              <p:nvPr/>
            </p:nvSpPr>
            <p:spPr bwMode="auto">
              <a:xfrm>
                <a:off x="2662" y="2338"/>
                <a:ext cx="405" cy="11"/>
              </a:xfrm>
              <a:prstGeom prst="rect">
                <a:avLst/>
              </a:prstGeom>
              <a:solidFill>
                <a:srgbClr val="C0C1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51" name="Rectangle 387">
                <a:extLst>
                  <a:ext uri="{FF2B5EF4-FFF2-40B4-BE49-F238E27FC236}">
                    <a16:creationId xmlns:a16="http://schemas.microsoft.com/office/drawing/2014/main" xmlns="" id="{5221B2E3-9912-4571-89CD-32E34A391740}"/>
                  </a:ext>
                </a:extLst>
              </p:cNvPr>
              <p:cNvSpPr>
                <a:spLocks noChangeArrowheads="1"/>
              </p:cNvSpPr>
              <p:nvPr/>
            </p:nvSpPr>
            <p:spPr bwMode="auto">
              <a:xfrm>
                <a:off x="2662" y="2336"/>
                <a:ext cx="405" cy="7"/>
              </a:xfrm>
              <a:prstGeom prst="rect">
                <a:avLst/>
              </a:prstGeom>
              <a:solidFill>
                <a:srgbClr val="BEC0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52" name="Freeform 388">
                <a:extLst>
                  <a:ext uri="{FF2B5EF4-FFF2-40B4-BE49-F238E27FC236}">
                    <a16:creationId xmlns:a16="http://schemas.microsoft.com/office/drawing/2014/main" xmlns="" id="{C1F5412A-BB45-470D-AE01-B764D53A9877}"/>
                  </a:ext>
                </a:extLst>
              </p:cNvPr>
              <p:cNvSpPr>
                <a:spLocks/>
              </p:cNvSpPr>
              <p:nvPr/>
            </p:nvSpPr>
            <p:spPr bwMode="auto">
              <a:xfrm>
                <a:off x="2669" y="2352"/>
                <a:ext cx="25" cy="34"/>
              </a:xfrm>
              <a:custGeom>
                <a:avLst/>
                <a:gdLst>
                  <a:gd name="T0" fmla="*/ 25 w 25"/>
                  <a:gd name="T1" fmla="*/ 13 h 28"/>
                  <a:gd name="T2" fmla="*/ 25 w 25"/>
                  <a:gd name="T3" fmla="*/ 9 h 28"/>
                  <a:gd name="T4" fmla="*/ 22 w 25"/>
                  <a:gd name="T5" fmla="*/ 4 h 28"/>
                  <a:gd name="T6" fmla="*/ 18 w 25"/>
                  <a:gd name="T7" fmla="*/ 0 h 28"/>
                  <a:gd name="T8" fmla="*/ 13 w 25"/>
                  <a:gd name="T9" fmla="*/ 0 h 28"/>
                  <a:gd name="T10" fmla="*/ 8 w 25"/>
                  <a:gd name="T11" fmla="*/ 0 h 28"/>
                  <a:gd name="T12" fmla="*/ 4 w 25"/>
                  <a:gd name="T13" fmla="*/ 4 h 28"/>
                  <a:gd name="T14" fmla="*/ 1 w 25"/>
                  <a:gd name="T15" fmla="*/ 9 h 28"/>
                  <a:gd name="T16" fmla="*/ 0 w 25"/>
                  <a:gd name="T17" fmla="*/ 13 h 28"/>
                  <a:gd name="T18" fmla="*/ 1 w 25"/>
                  <a:gd name="T19" fmla="*/ 21 h 28"/>
                  <a:gd name="T20" fmla="*/ 4 w 25"/>
                  <a:gd name="T21" fmla="*/ 24 h 28"/>
                  <a:gd name="T22" fmla="*/ 8 w 25"/>
                  <a:gd name="T23" fmla="*/ 28 h 28"/>
                  <a:gd name="T24" fmla="*/ 13 w 25"/>
                  <a:gd name="T25" fmla="*/ 28 h 28"/>
                  <a:gd name="T26" fmla="*/ 18 w 25"/>
                  <a:gd name="T27" fmla="*/ 28 h 28"/>
                  <a:gd name="T28" fmla="*/ 22 w 25"/>
                  <a:gd name="T29" fmla="*/ 24 h 28"/>
                  <a:gd name="T30" fmla="*/ 25 w 25"/>
                  <a:gd name="T31" fmla="*/ 21 h 28"/>
                  <a:gd name="T32" fmla="*/ 25 w 25"/>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8">
                    <a:moveTo>
                      <a:pt x="25" y="13"/>
                    </a:moveTo>
                    <a:lnTo>
                      <a:pt x="25" y="9"/>
                    </a:lnTo>
                    <a:lnTo>
                      <a:pt x="22" y="4"/>
                    </a:lnTo>
                    <a:lnTo>
                      <a:pt x="18" y="0"/>
                    </a:lnTo>
                    <a:lnTo>
                      <a:pt x="13" y="0"/>
                    </a:lnTo>
                    <a:lnTo>
                      <a:pt x="8" y="0"/>
                    </a:lnTo>
                    <a:lnTo>
                      <a:pt x="4" y="4"/>
                    </a:lnTo>
                    <a:lnTo>
                      <a:pt x="1" y="9"/>
                    </a:lnTo>
                    <a:lnTo>
                      <a:pt x="0" y="13"/>
                    </a:lnTo>
                    <a:lnTo>
                      <a:pt x="1" y="21"/>
                    </a:lnTo>
                    <a:lnTo>
                      <a:pt x="4" y="24"/>
                    </a:lnTo>
                    <a:lnTo>
                      <a:pt x="8" y="28"/>
                    </a:lnTo>
                    <a:lnTo>
                      <a:pt x="13" y="28"/>
                    </a:lnTo>
                    <a:lnTo>
                      <a:pt x="18" y="28"/>
                    </a:lnTo>
                    <a:lnTo>
                      <a:pt x="22" y="24"/>
                    </a:lnTo>
                    <a:lnTo>
                      <a:pt x="25" y="21"/>
                    </a:lnTo>
                    <a:lnTo>
                      <a:pt x="25"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53" name="Freeform 389">
                <a:extLst>
                  <a:ext uri="{FF2B5EF4-FFF2-40B4-BE49-F238E27FC236}">
                    <a16:creationId xmlns:a16="http://schemas.microsoft.com/office/drawing/2014/main" xmlns="" id="{52E801A2-F006-45E4-B74A-9EDD20236530}"/>
                  </a:ext>
                </a:extLst>
              </p:cNvPr>
              <p:cNvSpPr>
                <a:spLocks/>
              </p:cNvSpPr>
              <p:nvPr/>
            </p:nvSpPr>
            <p:spPr bwMode="auto">
              <a:xfrm>
                <a:off x="3038" y="2352"/>
                <a:ext cx="27" cy="34"/>
              </a:xfrm>
              <a:custGeom>
                <a:avLst/>
                <a:gdLst>
                  <a:gd name="T0" fmla="*/ 26 w 26"/>
                  <a:gd name="T1" fmla="*/ 13 h 28"/>
                  <a:gd name="T2" fmla="*/ 24 w 26"/>
                  <a:gd name="T3" fmla="*/ 9 h 28"/>
                  <a:gd name="T4" fmla="*/ 22 w 26"/>
                  <a:gd name="T5" fmla="*/ 4 h 28"/>
                  <a:gd name="T6" fmla="*/ 17 w 26"/>
                  <a:gd name="T7" fmla="*/ 0 h 28"/>
                  <a:gd name="T8" fmla="*/ 13 w 26"/>
                  <a:gd name="T9" fmla="*/ 0 h 28"/>
                  <a:gd name="T10" fmla="*/ 8 w 26"/>
                  <a:gd name="T11" fmla="*/ 0 h 28"/>
                  <a:gd name="T12" fmla="*/ 4 w 26"/>
                  <a:gd name="T13" fmla="*/ 4 h 28"/>
                  <a:gd name="T14" fmla="*/ 1 w 26"/>
                  <a:gd name="T15" fmla="*/ 9 h 28"/>
                  <a:gd name="T16" fmla="*/ 0 w 26"/>
                  <a:gd name="T17" fmla="*/ 13 h 28"/>
                  <a:gd name="T18" fmla="*/ 1 w 26"/>
                  <a:gd name="T19" fmla="*/ 21 h 28"/>
                  <a:gd name="T20" fmla="*/ 4 w 26"/>
                  <a:gd name="T21" fmla="*/ 24 h 28"/>
                  <a:gd name="T22" fmla="*/ 8 w 26"/>
                  <a:gd name="T23" fmla="*/ 28 h 28"/>
                  <a:gd name="T24" fmla="*/ 13 w 26"/>
                  <a:gd name="T25" fmla="*/ 28 h 28"/>
                  <a:gd name="T26" fmla="*/ 17 w 26"/>
                  <a:gd name="T27" fmla="*/ 28 h 28"/>
                  <a:gd name="T28" fmla="*/ 22 w 26"/>
                  <a:gd name="T29" fmla="*/ 24 h 28"/>
                  <a:gd name="T30" fmla="*/ 24 w 26"/>
                  <a:gd name="T31" fmla="*/ 21 h 28"/>
                  <a:gd name="T32" fmla="*/ 26 w 26"/>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8">
                    <a:moveTo>
                      <a:pt x="26" y="13"/>
                    </a:moveTo>
                    <a:lnTo>
                      <a:pt x="24" y="9"/>
                    </a:lnTo>
                    <a:lnTo>
                      <a:pt x="22" y="4"/>
                    </a:lnTo>
                    <a:lnTo>
                      <a:pt x="17" y="0"/>
                    </a:lnTo>
                    <a:lnTo>
                      <a:pt x="13" y="0"/>
                    </a:lnTo>
                    <a:lnTo>
                      <a:pt x="8" y="0"/>
                    </a:lnTo>
                    <a:lnTo>
                      <a:pt x="4" y="4"/>
                    </a:lnTo>
                    <a:lnTo>
                      <a:pt x="1" y="9"/>
                    </a:lnTo>
                    <a:lnTo>
                      <a:pt x="0" y="13"/>
                    </a:lnTo>
                    <a:lnTo>
                      <a:pt x="1" y="21"/>
                    </a:lnTo>
                    <a:lnTo>
                      <a:pt x="4" y="24"/>
                    </a:lnTo>
                    <a:lnTo>
                      <a:pt x="8" y="28"/>
                    </a:lnTo>
                    <a:lnTo>
                      <a:pt x="13" y="28"/>
                    </a:lnTo>
                    <a:lnTo>
                      <a:pt x="17" y="28"/>
                    </a:lnTo>
                    <a:lnTo>
                      <a:pt x="22" y="24"/>
                    </a:lnTo>
                    <a:lnTo>
                      <a:pt x="24" y="21"/>
                    </a:lnTo>
                    <a:lnTo>
                      <a:pt x="26"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54" name="Freeform 390">
                <a:extLst>
                  <a:ext uri="{FF2B5EF4-FFF2-40B4-BE49-F238E27FC236}">
                    <a16:creationId xmlns:a16="http://schemas.microsoft.com/office/drawing/2014/main" xmlns="" id="{26D8290E-B550-4815-92B4-486AA55E105E}"/>
                  </a:ext>
                </a:extLst>
              </p:cNvPr>
              <p:cNvSpPr>
                <a:spLocks/>
              </p:cNvSpPr>
              <p:nvPr/>
            </p:nvSpPr>
            <p:spPr bwMode="auto">
              <a:xfrm>
                <a:off x="3058" y="2374"/>
                <a:ext cx="3" cy="1"/>
              </a:xfrm>
              <a:custGeom>
                <a:avLst/>
                <a:gdLst>
                  <a:gd name="T0" fmla="*/ 2 w 2"/>
                  <a:gd name="T1" fmla="*/ 0 h 1"/>
                  <a:gd name="T2" fmla="*/ 2 w 2"/>
                  <a:gd name="T3" fmla="*/ 0 h 1"/>
                  <a:gd name="T4" fmla="*/ 2 w 2"/>
                  <a:gd name="T5" fmla="*/ 0 h 1"/>
                  <a:gd name="T6" fmla="*/ 0 w 2"/>
                  <a:gd name="T7" fmla="*/ 0 h 1"/>
                  <a:gd name="T8" fmla="*/ 0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0" y="1"/>
                    </a:lnTo>
                    <a:lnTo>
                      <a:pt x="2" y="0"/>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55" name="Freeform 391">
                <a:extLst>
                  <a:ext uri="{FF2B5EF4-FFF2-40B4-BE49-F238E27FC236}">
                    <a16:creationId xmlns:a16="http://schemas.microsoft.com/office/drawing/2014/main" xmlns="" id="{6899E2BE-E1A9-4AE9-AA9E-4791487AC7E0}"/>
                  </a:ext>
                </a:extLst>
              </p:cNvPr>
              <p:cNvSpPr>
                <a:spLocks/>
              </p:cNvSpPr>
              <p:nvPr/>
            </p:nvSpPr>
            <p:spPr bwMode="auto">
              <a:xfrm>
                <a:off x="3051" y="2364"/>
                <a:ext cx="11" cy="17"/>
              </a:xfrm>
              <a:custGeom>
                <a:avLst/>
                <a:gdLst>
                  <a:gd name="T0" fmla="*/ 10 w 10"/>
                  <a:gd name="T1" fmla="*/ 0 h 14"/>
                  <a:gd name="T2" fmla="*/ 10 w 10"/>
                  <a:gd name="T3" fmla="*/ 3 h 14"/>
                  <a:gd name="T4" fmla="*/ 9 w 10"/>
                  <a:gd name="T5" fmla="*/ 8 h 14"/>
                  <a:gd name="T6" fmla="*/ 4 w 10"/>
                  <a:gd name="T7" fmla="*/ 11 h 14"/>
                  <a:gd name="T8" fmla="*/ 0 w 10"/>
                  <a:gd name="T9" fmla="*/ 14 h 14"/>
                  <a:gd name="T10" fmla="*/ 10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10" y="0"/>
                    </a:moveTo>
                    <a:lnTo>
                      <a:pt x="10" y="3"/>
                    </a:lnTo>
                    <a:lnTo>
                      <a:pt x="9" y="8"/>
                    </a:lnTo>
                    <a:lnTo>
                      <a:pt x="4" y="11"/>
                    </a:lnTo>
                    <a:lnTo>
                      <a:pt x="0" y="14"/>
                    </a:lnTo>
                    <a:lnTo>
                      <a:pt x="1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56" name="Freeform 392">
                <a:extLst>
                  <a:ext uri="{FF2B5EF4-FFF2-40B4-BE49-F238E27FC236}">
                    <a16:creationId xmlns:a16="http://schemas.microsoft.com/office/drawing/2014/main" xmlns="" id="{9C831B71-8DE2-4AFC-920B-8C21A4AA9813}"/>
                  </a:ext>
                </a:extLst>
              </p:cNvPr>
              <p:cNvSpPr>
                <a:spLocks/>
              </p:cNvSpPr>
              <p:nvPr/>
            </p:nvSpPr>
            <p:spPr bwMode="auto">
              <a:xfrm>
                <a:off x="3047" y="2359"/>
                <a:ext cx="15" cy="22"/>
              </a:xfrm>
              <a:custGeom>
                <a:avLst/>
                <a:gdLst>
                  <a:gd name="T0" fmla="*/ 14 w 14"/>
                  <a:gd name="T1" fmla="*/ 0 h 18"/>
                  <a:gd name="T2" fmla="*/ 14 w 14"/>
                  <a:gd name="T3" fmla="*/ 1 h 18"/>
                  <a:gd name="T4" fmla="*/ 14 w 14"/>
                  <a:gd name="T5" fmla="*/ 1 h 18"/>
                  <a:gd name="T6" fmla="*/ 14 w 14"/>
                  <a:gd name="T7" fmla="*/ 4 h 18"/>
                  <a:gd name="T8" fmla="*/ 14 w 14"/>
                  <a:gd name="T9" fmla="*/ 4 h 18"/>
                  <a:gd name="T10" fmla="*/ 14 w 14"/>
                  <a:gd name="T11" fmla="*/ 6 h 18"/>
                  <a:gd name="T12" fmla="*/ 14 w 14"/>
                  <a:gd name="T13" fmla="*/ 7 h 18"/>
                  <a:gd name="T14" fmla="*/ 13 w 14"/>
                  <a:gd name="T15" fmla="*/ 10 h 18"/>
                  <a:gd name="T16" fmla="*/ 13 w 14"/>
                  <a:gd name="T17" fmla="*/ 12 h 18"/>
                  <a:gd name="T18" fmla="*/ 11 w 14"/>
                  <a:gd name="T19" fmla="*/ 13 h 18"/>
                  <a:gd name="T20" fmla="*/ 8 w 14"/>
                  <a:gd name="T21" fmla="*/ 15 h 18"/>
                  <a:gd name="T22" fmla="*/ 7 w 14"/>
                  <a:gd name="T23" fmla="*/ 16 h 18"/>
                  <a:gd name="T24" fmla="*/ 4 w 14"/>
                  <a:gd name="T25" fmla="*/ 18 h 18"/>
                  <a:gd name="T26" fmla="*/ 0 w 14"/>
                  <a:gd name="T27" fmla="*/ 18 h 18"/>
                  <a:gd name="T28" fmla="*/ 14 w 14"/>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8">
                    <a:moveTo>
                      <a:pt x="14" y="0"/>
                    </a:moveTo>
                    <a:lnTo>
                      <a:pt x="14" y="1"/>
                    </a:lnTo>
                    <a:lnTo>
                      <a:pt x="14" y="1"/>
                    </a:lnTo>
                    <a:lnTo>
                      <a:pt x="14" y="4"/>
                    </a:lnTo>
                    <a:lnTo>
                      <a:pt x="14" y="4"/>
                    </a:lnTo>
                    <a:lnTo>
                      <a:pt x="14" y="6"/>
                    </a:lnTo>
                    <a:lnTo>
                      <a:pt x="14" y="7"/>
                    </a:lnTo>
                    <a:lnTo>
                      <a:pt x="13" y="10"/>
                    </a:lnTo>
                    <a:lnTo>
                      <a:pt x="13" y="12"/>
                    </a:lnTo>
                    <a:lnTo>
                      <a:pt x="11" y="13"/>
                    </a:lnTo>
                    <a:lnTo>
                      <a:pt x="8" y="15"/>
                    </a:lnTo>
                    <a:lnTo>
                      <a:pt x="7" y="16"/>
                    </a:lnTo>
                    <a:lnTo>
                      <a:pt x="4" y="18"/>
                    </a:lnTo>
                    <a:lnTo>
                      <a:pt x="0" y="18"/>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57" name="Freeform 393">
                <a:extLst>
                  <a:ext uri="{FF2B5EF4-FFF2-40B4-BE49-F238E27FC236}">
                    <a16:creationId xmlns:a16="http://schemas.microsoft.com/office/drawing/2014/main" xmlns="" id="{61DF6B25-2A28-4584-954E-53E3982E9EFD}"/>
                  </a:ext>
                </a:extLst>
              </p:cNvPr>
              <p:cNvSpPr>
                <a:spLocks/>
              </p:cNvSpPr>
              <p:nvPr/>
            </p:nvSpPr>
            <p:spPr bwMode="auto">
              <a:xfrm>
                <a:off x="3045" y="2357"/>
                <a:ext cx="17" cy="24"/>
              </a:xfrm>
              <a:custGeom>
                <a:avLst/>
                <a:gdLst>
                  <a:gd name="T0" fmla="*/ 16 w 16"/>
                  <a:gd name="T1" fmla="*/ 0 h 20"/>
                  <a:gd name="T2" fmla="*/ 16 w 16"/>
                  <a:gd name="T3" fmla="*/ 2 h 20"/>
                  <a:gd name="T4" fmla="*/ 16 w 16"/>
                  <a:gd name="T5" fmla="*/ 3 h 20"/>
                  <a:gd name="T6" fmla="*/ 16 w 16"/>
                  <a:gd name="T7" fmla="*/ 5 h 20"/>
                  <a:gd name="T8" fmla="*/ 16 w 16"/>
                  <a:gd name="T9" fmla="*/ 6 h 20"/>
                  <a:gd name="T10" fmla="*/ 16 w 16"/>
                  <a:gd name="T11" fmla="*/ 6 h 20"/>
                  <a:gd name="T12" fmla="*/ 16 w 16"/>
                  <a:gd name="T13" fmla="*/ 6 h 20"/>
                  <a:gd name="T14" fmla="*/ 16 w 16"/>
                  <a:gd name="T15" fmla="*/ 6 h 20"/>
                  <a:gd name="T16" fmla="*/ 16 w 16"/>
                  <a:gd name="T17" fmla="*/ 6 h 20"/>
                  <a:gd name="T18" fmla="*/ 6 w 16"/>
                  <a:gd name="T19" fmla="*/ 20 h 20"/>
                  <a:gd name="T20" fmla="*/ 6 w 16"/>
                  <a:gd name="T21" fmla="*/ 20 h 20"/>
                  <a:gd name="T22" fmla="*/ 5 w 16"/>
                  <a:gd name="T23" fmla="*/ 20 h 20"/>
                  <a:gd name="T24" fmla="*/ 4 w 16"/>
                  <a:gd name="T25" fmla="*/ 20 h 20"/>
                  <a:gd name="T26" fmla="*/ 2 w 16"/>
                  <a:gd name="T27" fmla="*/ 20 h 20"/>
                  <a:gd name="T28" fmla="*/ 1 w 16"/>
                  <a:gd name="T29" fmla="*/ 20 h 20"/>
                  <a:gd name="T30" fmla="*/ 1 w 16"/>
                  <a:gd name="T31" fmla="*/ 20 h 20"/>
                  <a:gd name="T32" fmla="*/ 1 w 16"/>
                  <a:gd name="T33" fmla="*/ 20 h 20"/>
                  <a:gd name="T34" fmla="*/ 0 w 16"/>
                  <a:gd name="T35" fmla="*/ 20 h 20"/>
                  <a:gd name="T36" fmla="*/ 16 w 16"/>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0">
                    <a:moveTo>
                      <a:pt x="16" y="0"/>
                    </a:moveTo>
                    <a:lnTo>
                      <a:pt x="16" y="2"/>
                    </a:lnTo>
                    <a:lnTo>
                      <a:pt x="16" y="3"/>
                    </a:lnTo>
                    <a:lnTo>
                      <a:pt x="16" y="5"/>
                    </a:lnTo>
                    <a:lnTo>
                      <a:pt x="16" y="6"/>
                    </a:lnTo>
                    <a:lnTo>
                      <a:pt x="16" y="6"/>
                    </a:lnTo>
                    <a:lnTo>
                      <a:pt x="16" y="6"/>
                    </a:lnTo>
                    <a:lnTo>
                      <a:pt x="16" y="6"/>
                    </a:lnTo>
                    <a:lnTo>
                      <a:pt x="16" y="6"/>
                    </a:lnTo>
                    <a:lnTo>
                      <a:pt x="6" y="20"/>
                    </a:lnTo>
                    <a:lnTo>
                      <a:pt x="6" y="20"/>
                    </a:lnTo>
                    <a:lnTo>
                      <a:pt x="5" y="20"/>
                    </a:lnTo>
                    <a:lnTo>
                      <a:pt x="4" y="20"/>
                    </a:lnTo>
                    <a:lnTo>
                      <a:pt x="2" y="20"/>
                    </a:lnTo>
                    <a:lnTo>
                      <a:pt x="1" y="20"/>
                    </a:lnTo>
                    <a:lnTo>
                      <a:pt x="1" y="20"/>
                    </a:lnTo>
                    <a:lnTo>
                      <a:pt x="1" y="20"/>
                    </a:lnTo>
                    <a:lnTo>
                      <a:pt x="0" y="20"/>
                    </a:lnTo>
                    <a:lnTo>
                      <a:pt x="16"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58" name="Freeform 394">
                <a:extLst>
                  <a:ext uri="{FF2B5EF4-FFF2-40B4-BE49-F238E27FC236}">
                    <a16:creationId xmlns:a16="http://schemas.microsoft.com/office/drawing/2014/main" xmlns="" id="{84E4E979-3567-460D-8280-99693DD51732}"/>
                  </a:ext>
                </a:extLst>
              </p:cNvPr>
              <p:cNvSpPr>
                <a:spLocks/>
              </p:cNvSpPr>
              <p:nvPr/>
            </p:nvSpPr>
            <p:spPr bwMode="auto">
              <a:xfrm>
                <a:off x="3042" y="2353"/>
                <a:ext cx="20" cy="28"/>
              </a:xfrm>
              <a:custGeom>
                <a:avLst/>
                <a:gdLst>
                  <a:gd name="T0" fmla="*/ 18 w 19"/>
                  <a:gd name="T1" fmla="*/ 0 h 23"/>
                  <a:gd name="T2" fmla="*/ 18 w 19"/>
                  <a:gd name="T3" fmla="*/ 0 h 23"/>
                  <a:gd name="T4" fmla="*/ 19 w 19"/>
                  <a:gd name="T5" fmla="*/ 3 h 23"/>
                  <a:gd name="T6" fmla="*/ 19 w 19"/>
                  <a:gd name="T7" fmla="*/ 3 h 23"/>
                  <a:gd name="T8" fmla="*/ 19 w 19"/>
                  <a:gd name="T9" fmla="*/ 5 h 23"/>
                  <a:gd name="T10" fmla="*/ 5 w 19"/>
                  <a:gd name="T11" fmla="*/ 23 h 23"/>
                  <a:gd name="T12" fmla="*/ 5 w 19"/>
                  <a:gd name="T13" fmla="*/ 23 h 23"/>
                  <a:gd name="T14" fmla="*/ 5 w 19"/>
                  <a:gd name="T15" fmla="*/ 23 h 23"/>
                  <a:gd name="T16" fmla="*/ 5 w 19"/>
                  <a:gd name="T17" fmla="*/ 23 h 23"/>
                  <a:gd name="T18" fmla="*/ 5 w 19"/>
                  <a:gd name="T19" fmla="*/ 23 h 23"/>
                  <a:gd name="T20" fmla="*/ 4 w 19"/>
                  <a:gd name="T21" fmla="*/ 23 h 23"/>
                  <a:gd name="T22" fmla="*/ 3 w 19"/>
                  <a:gd name="T23" fmla="*/ 23 h 23"/>
                  <a:gd name="T24" fmla="*/ 3 w 19"/>
                  <a:gd name="T25" fmla="*/ 23 h 23"/>
                  <a:gd name="T26" fmla="*/ 0 w 19"/>
                  <a:gd name="T27" fmla="*/ 21 h 23"/>
                  <a:gd name="T28" fmla="*/ 18 w 19"/>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3">
                    <a:moveTo>
                      <a:pt x="18" y="0"/>
                    </a:moveTo>
                    <a:lnTo>
                      <a:pt x="18" y="0"/>
                    </a:lnTo>
                    <a:lnTo>
                      <a:pt x="19" y="3"/>
                    </a:lnTo>
                    <a:lnTo>
                      <a:pt x="19" y="3"/>
                    </a:lnTo>
                    <a:lnTo>
                      <a:pt x="19" y="5"/>
                    </a:lnTo>
                    <a:lnTo>
                      <a:pt x="5" y="23"/>
                    </a:lnTo>
                    <a:lnTo>
                      <a:pt x="5" y="23"/>
                    </a:lnTo>
                    <a:lnTo>
                      <a:pt x="5" y="23"/>
                    </a:lnTo>
                    <a:lnTo>
                      <a:pt x="5" y="23"/>
                    </a:lnTo>
                    <a:lnTo>
                      <a:pt x="5" y="23"/>
                    </a:lnTo>
                    <a:lnTo>
                      <a:pt x="4" y="23"/>
                    </a:lnTo>
                    <a:lnTo>
                      <a:pt x="3" y="23"/>
                    </a:lnTo>
                    <a:lnTo>
                      <a:pt x="3" y="23"/>
                    </a:lnTo>
                    <a:lnTo>
                      <a:pt x="0" y="21"/>
                    </a:lnTo>
                    <a:lnTo>
                      <a:pt x="18"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59" name="Freeform 395">
                <a:extLst>
                  <a:ext uri="{FF2B5EF4-FFF2-40B4-BE49-F238E27FC236}">
                    <a16:creationId xmlns:a16="http://schemas.microsoft.com/office/drawing/2014/main" xmlns="" id="{9EE680AC-34CE-4D4D-8963-06772B7AEE95}"/>
                  </a:ext>
                </a:extLst>
              </p:cNvPr>
              <p:cNvSpPr>
                <a:spLocks/>
              </p:cNvSpPr>
              <p:nvPr/>
            </p:nvSpPr>
            <p:spPr bwMode="auto">
              <a:xfrm>
                <a:off x="3039" y="2349"/>
                <a:ext cx="23" cy="32"/>
              </a:xfrm>
              <a:custGeom>
                <a:avLst/>
                <a:gdLst>
                  <a:gd name="T0" fmla="*/ 18 w 22"/>
                  <a:gd name="T1" fmla="*/ 0 h 26"/>
                  <a:gd name="T2" fmla="*/ 18 w 22"/>
                  <a:gd name="T3" fmla="*/ 2 h 26"/>
                  <a:gd name="T4" fmla="*/ 21 w 22"/>
                  <a:gd name="T5" fmla="*/ 3 h 26"/>
                  <a:gd name="T6" fmla="*/ 21 w 22"/>
                  <a:gd name="T7" fmla="*/ 3 h 26"/>
                  <a:gd name="T8" fmla="*/ 22 w 22"/>
                  <a:gd name="T9" fmla="*/ 6 h 26"/>
                  <a:gd name="T10" fmla="*/ 6 w 22"/>
                  <a:gd name="T11" fmla="*/ 26 h 26"/>
                  <a:gd name="T12" fmla="*/ 4 w 22"/>
                  <a:gd name="T13" fmla="*/ 24 h 26"/>
                  <a:gd name="T14" fmla="*/ 3 w 22"/>
                  <a:gd name="T15" fmla="*/ 24 h 26"/>
                  <a:gd name="T16" fmla="*/ 2 w 22"/>
                  <a:gd name="T17" fmla="*/ 23 h 26"/>
                  <a:gd name="T18" fmla="*/ 0 w 22"/>
                  <a:gd name="T19" fmla="*/ 23 h 26"/>
                  <a:gd name="T20" fmla="*/ 18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18" y="0"/>
                    </a:moveTo>
                    <a:lnTo>
                      <a:pt x="18" y="2"/>
                    </a:lnTo>
                    <a:lnTo>
                      <a:pt x="21" y="3"/>
                    </a:lnTo>
                    <a:lnTo>
                      <a:pt x="21" y="3"/>
                    </a:lnTo>
                    <a:lnTo>
                      <a:pt x="22" y="6"/>
                    </a:lnTo>
                    <a:lnTo>
                      <a:pt x="6" y="26"/>
                    </a:lnTo>
                    <a:lnTo>
                      <a:pt x="4" y="24"/>
                    </a:lnTo>
                    <a:lnTo>
                      <a:pt x="3" y="24"/>
                    </a:lnTo>
                    <a:lnTo>
                      <a:pt x="2" y="23"/>
                    </a:lnTo>
                    <a:lnTo>
                      <a:pt x="0" y="23"/>
                    </a:lnTo>
                    <a:lnTo>
                      <a:pt x="1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60" name="Freeform 396">
                <a:extLst>
                  <a:ext uri="{FF2B5EF4-FFF2-40B4-BE49-F238E27FC236}">
                    <a16:creationId xmlns:a16="http://schemas.microsoft.com/office/drawing/2014/main" xmlns="" id="{C3232F62-C39B-46E1-BAB4-8981B45A69FB}"/>
                  </a:ext>
                </a:extLst>
              </p:cNvPr>
              <p:cNvSpPr>
                <a:spLocks/>
              </p:cNvSpPr>
              <p:nvPr/>
            </p:nvSpPr>
            <p:spPr bwMode="auto">
              <a:xfrm>
                <a:off x="3038" y="2348"/>
                <a:ext cx="23" cy="30"/>
              </a:xfrm>
              <a:custGeom>
                <a:avLst/>
                <a:gdLst>
                  <a:gd name="T0" fmla="*/ 17 w 22"/>
                  <a:gd name="T1" fmla="*/ 0 h 25"/>
                  <a:gd name="T2" fmla="*/ 17 w 22"/>
                  <a:gd name="T3" fmla="*/ 1 h 25"/>
                  <a:gd name="T4" fmla="*/ 19 w 22"/>
                  <a:gd name="T5" fmla="*/ 1 h 25"/>
                  <a:gd name="T6" fmla="*/ 20 w 22"/>
                  <a:gd name="T7" fmla="*/ 3 h 25"/>
                  <a:gd name="T8" fmla="*/ 22 w 22"/>
                  <a:gd name="T9" fmla="*/ 4 h 25"/>
                  <a:gd name="T10" fmla="*/ 4 w 22"/>
                  <a:gd name="T11" fmla="*/ 25 h 25"/>
                  <a:gd name="T12" fmla="*/ 4 w 22"/>
                  <a:gd name="T13" fmla="*/ 25 h 25"/>
                  <a:gd name="T14" fmla="*/ 3 w 22"/>
                  <a:gd name="T15" fmla="*/ 24 h 25"/>
                  <a:gd name="T16" fmla="*/ 1 w 22"/>
                  <a:gd name="T17" fmla="*/ 22 h 25"/>
                  <a:gd name="T18" fmla="*/ 0 w 22"/>
                  <a:gd name="T19" fmla="*/ 21 h 25"/>
                  <a:gd name="T20" fmla="*/ 17 w 22"/>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5">
                    <a:moveTo>
                      <a:pt x="17" y="0"/>
                    </a:moveTo>
                    <a:lnTo>
                      <a:pt x="17" y="1"/>
                    </a:lnTo>
                    <a:lnTo>
                      <a:pt x="19" y="1"/>
                    </a:lnTo>
                    <a:lnTo>
                      <a:pt x="20" y="3"/>
                    </a:lnTo>
                    <a:lnTo>
                      <a:pt x="22" y="4"/>
                    </a:lnTo>
                    <a:lnTo>
                      <a:pt x="4" y="25"/>
                    </a:lnTo>
                    <a:lnTo>
                      <a:pt x="4" y="25"/>
                    </a:lnTo>
                    <a:lnTo>
                      <a:pt x="3" y="24"/>
                    </a:lnTo>
                    <a:lnTo>
                      <a:pt x="1" y="22"/>
                    </a:lnTo>
                    <a:lnTo>
                      <a:pt x="0" y="21"/>
                    </a:lnTo>
                    <a:lnTo>
                      <a:pt x="17"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61" name="Freeform 397">
                <a:extLst>
                  <a:ext uri="{FF2B5EF4-FFF2-40B4-BE49-F238E27FC236}">
                    <a16:creationId xmlns:a16="http://schemas.microsoft.com/office/drawing/2014/main" xmlns="" id="{39205148-6BA3-4F12-9878-EBE24FAE6501}"/>
                  </a:ext>
                </a:extLst>
              </p:cNvPr>
              <p:cNvSpPr>
                <a:spLocks/>
              </p:cNvSpPr>
              <p:nvPr/>
            </p:nvSpPr>
            <p:spPr bwMode="auto">
              <a:xfrm>
                <a:off x="3037" y="2346"/>
                <a:ext cx="20" cy="31"/>
              </a:xfrm>
              <a:custGeom>
                <a:avLst/>
                <a:gdLst>
                  <a:gd name="T0" fmla="*/ 16 w 20"/>
                  <a:gd name="T1" fmla="*/ 0 h 26"/>
                  <a:gd name="T2" fmla="*/ 17 w 20"/>
                  <a:gd name="T3" fmla="*/ 0 h 26"/>
                  <a:gd name="T4" fmla="*/ 18 w 20"/>
                  <a:gd name="T5" fmla="*/ 2 h 26"/>
                  <a:gd name="T6" fmla="*/ 18 w 20"/>
                  <a:gd name="T7" fmla="*/ 3 h 26"/>
                  <a:gd name="T8" fmla="*/ 20 w 20"/>
                  <a:gd name="T9" fmla="*/ 3 h 26"/>
                  <a:gd name="T10" fmla="*/ 2 w 20"/>
                  <a:gd name="T11" fmla="*/ 26 h 26"/>
                  <a:gd name="T12" fmla="*/ 2 w 20"/>
                  <a:gd name="T13" fmla="*/ 24 h 26"/>
                  <a:gd name="T14" fmla="*/ 1 w 20"/>
                  <a:gd name="T15" fmla="*/ 23 h 26"/>
                  <a:gd name="T16" fmla="*/ 0 w 20"/>
                  <a:gd name="T17" fmla="*/ 21 h 26"/>
                  <a:gd name="T18" fmla="*/ 0 w 20"/>
                  <a:gd name="T19" fmla="*/ 21 h 26"/>
                  <a:gd name="T20" fmla="*/ 16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6" y="0"/>
                    </a:moveTo>
                    <a:lnTo>
                      <a:pt x="17" y="0"/>
                    </a:lnTo>
                    <a:lnTo>
                      <a:pt x="18" y="2"/>
                    </a:lnTo>
                    <a:lnTo>
                      <a:pt x="18" y="3"/>
                    </a:lnTo>
                    <a:lnTo>
                      <a:pt x="20" y="3"/>
                    </a:lnTo>
                    <a:lnTo>
                      <a:pt x="2" y="26"/>
                    </a:lnTo>
                    <a:lnTo>
                      <a:pt x="2" y="24"/>
                    </a:lnTo>
                    <a:lnTo>
                      <a:pt x="1" y="23"/>
                    </a:lnTo>
                    <a:lnTo>
                      <a:pt x="0" y="21"/>
                    </a:lnTo>
                    <a:lnTo>
                      <a:pt x="0" y="21"/>
                    </a:lnTo>
                    <a:lnTo>
                      <a:pt x="16"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62" name="Freeform 398">
                <a:extLst>
                  <a:ext uri="{FF2B5EF4-FFF2-40B4-BE49-F238E27FC236}">
                    <a16:creationId xmlns:a16="http://schemas.microsoft.com/office/drawing/2014/main" xmlns="" id="{02E6C0FC-7034-4BD5-9FCB-6C0A9003F438}"/>
                  </a:ext>
                </a:extLst>
              </p:cNvPr>
              <p:cNvSpPr>
                <a:spLocks/>
              </p:cNvSpPr>
              <p:nvPr/>
            </p:nvSpPr>
            <p:spPr bwMode="auto">
              <a:xfrm>
                <a:off x="3035" y="2346"/>
                <a:ext cx="20" cy="28"/>
              </a:xfrm>
              <a:custGeom>
                <a:avLst/>
                <a:gdLst>
                  <a:gd name="T0" fmla="*/ 15 w 20"/>
                  <a:gd name="T1" fmla="*/ 0 h 23"/>
                  <a:gd name="T2" fmla="*/ 16 w 20"/>
                  <a:gd name="T3" fmla="*/ 0 h 23"/>
                  <a:gd name="T4" fmla="*/ 18 w 20"/>
                  <a:gd name="T5" fmla="*/ 0 h 23"/>
                  <a:gd name="T6" fmla="*/ 19 w 20"/>
                  <a:gd name="T7" fmla="*/ 0 h 23"/>
                  <a:gd name="T8" fmla="*/ 20 w 20"/>
                  <a:gd name="T9" fmla="*/ 2 h 23"/>
                  <a:gd name="T10" fmla="*/ 3 w 20"/>
                  <a:gd name="T11" fmla="*/ 23 h 23"/>
                  <a:gd name="T12" fmla="*/ 2 w 20"/>
                  <a:gd name="T13" fmla="*/ 21 h 23"/>
                  <a:gd name="T14" fmla="*/ 2 w 20"/>
                  <a:gd name="T15" fmla="*/ 21 h 23"/>
                  <a:gd name="T16" fmla="*/ 2 w 20"/>
                  <a:gd name="T17" fmla="*/ 18 h 23"/>
                  <a:gd name="T18" fmla="*/ 0 w 20"/>
                  <a:gd name="T19" fmla="*/ 18 h 23"/>
                  <a:gd name="T20" fmla="*/ 15 w 2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5" y="0"/>
                    </a:moveTo>
                    <a:lnTo>
                      <a:pt x="16" y="0"/>
                    </a:lnTo>
                    <a:lnTo>
                      <a:pt x="18" y="0"/>
                    </a:lnTo>
                    <a:lnTo>
                      <a:pt x="19" y="0"/>
                    </a:lnTo>
                    <a:lnTo>
                      <a:pt x="20" y="2"/>
                    </a:lnTo>
                    <a:lnTo>
                      <a:pt x="3" y="23"/>
                    </a:lnTo>
                    <a:lnTo>
                      <a:pt x="2" y="21"/>
                    </a:lnTo>
                    <a:lnTo>
                      <a:pt x="2" y="21"/>
                    </a:lnTo>
                    <a:lnTo>
                      <a:pt x="2" y="18"/>
                    </a:lnTo>
                    <a:lnTo>
                      <a:pt x="0" y="18"/>
                    </a:ln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63" name="Freeform 399">
                <a:extLst>
                  <a:ext uri="{FF2B5EF4-FFF2-40B4-BE49-F238E27FC236}">
                    <a16:creationId xmlns:a16="http://schemas.microsoft.com/office/drawing/2014/main" xmlns="" id="{9DE056A7-DD9F-4D2C-A8F3-B6E5C6FBBE66}"/>
                  </a:ext>
                </a:extLst>
              </p:cNvPr>
              <p:cNvSpPr>
                <a:spLocks/>
              </p:cNvSpPr>
              <p:nvPr/>
            </p:nvSpPr>
            <p:spPr bwMode="auto">
              <a:xfrm>
                <a:off x="3035" y="2346"/>
                <a:ext cx="18" cy="25"/>
              </a:xfrm>
              <a:custGeom>
                <a:avLst/>
                <a:gdLst>
                  <a:gd name="T0" fmla="*/ 18 w 18"/>
                  <a:gd name="T1" fmla="*/ 0 h 21"/>
                  <a:gd name="T2" fmla="*/ 16 w 18"/>
                  <a:gd name="T3" fmla="*/ 0 h 21"/>
                  <a:gd name="T4" fmla="*/ 15 w 18"/>
                  <a:gd name="T5" fmla="*/ 0 h 21"/>
                  <a:gd name="T6" fmla="*/ 14 w 18"/>
                  <a:gd name="T7" fmla="*/ 0 h 21"/>
                  <a:gd name="T8" fmla="*/ 12 w 18"/>
                  <a:gd name="T9" fmla="*/ 0 h 21"/>
                  <a:gd name="T10" fmla="*/ 12 w 18"/>
                  <a:gd name="T11" fmla="*/ 0 h 21"/>
                  <a:gd name="T12" fmla="*/ 12 w 18"/>
                  <a:gd name="T13" fmla="*/ 0 h 21"/>
                  <a:gd name="T14" fmla="*/ 11 w 18"/>
                  <a:gd name="T15" fmla="*/ 0 h 21"/>
                  <a:gd name="T16" fmla="*/ 11 w 18"/>
                  <a:gd name="T17" fmla="*/ 0 h 21"/>
                  <a:gd name="T18" fmla="*/ 0 w 18"/>
                  <a:gd name="T19" fmla="*/ 14 h 21"/>
                  <a:gd name="T20" fmla="*/ 0 w 18"/>
                  <a:gd name="T21" fmla="*/ 15 h 21"/>
                  <a:gd name="T22" fmla="*/ 0 w 18"/>
                  <a:gd name="T23" fmla="*/ 15 h 21"/>
                  <a:gd name="T24" fmla="*/ 0 w 18"/>
                  <a:gd name="T25" fmla="*/ 15 h 21"/>
                  <a:gd name="T26" fmla="*/ 0 w 18"/>
                  <a:gd name="T27" fmla="*/ 15 h 21"/>
                  <a:gd name="T28" fmla="*/ 0 w 18"/>
                  <a:gd name="T29" fmla="*/ 17 h 21"/>
                  <a:gd name="T30" fmla="*/ 0 w 18"/>
                  <a:gd name="T31" fmla="*/ 18 h 21"/>
                  <a:gd name="T32" fmla="*/ 0 w 18"/>
                  <a:gd name="T33" fmla="*/ 18 h 21"/>
                  <a:gd name="T34" fmla="*/ 2 w 18"/>
                  <a:gd name="T35" fmla="*/ 21 h 21"/>
                  <a:gd name="T36" fmla="*/ 18 w 18"/>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1">
                    <a:moveTo>
                      <a:pt x="18" y="0"/>
                    </a:moveTo>
                    <a:lnTo>
                      <a:pt x="16" y="0"/>
                    </a:lnTo>
                    <a:lnTo>
                      <a:pt x="15" y="0"/>
                    </a:lnTo>
                    <a:lnTo>
                      <a:pt x="14" y="0"/>
                    </a:lnTo>
                    <a:lnTo>
                      <a:pt x="12" y="0"/>
                    </a:lnTo>
                    <a:lnTo>
                      <a:pt x="12" y="0"/>
                    </a:lnTo>
                    <a:lnTo>
                      <a:pt x="12" y="0"/>
                    </a:lnTo>
                    <a:lnTo>
                      <a:pt x="11" y="0"/>
                    </a:lnTo>
                    <a:lnTo>
                      <a:pt x="11" y="0"/>
                    </a:lnTo>
                    <a:lnTo>
                      <a:pt x="0" y="14"/>
                    </a:lnTo>
                    <a:lnTo>
                      <a:pt x="0" y="15"/>
                    </a:lnTo>
                    <a:lnTo>
                      <a:pt x="0" y="15"/>
                    </a:lnTo>
                    <a:lnTo>
                      <a:pt x="0" y="15"/>
                    </a:lnTo>
                    <a:lnTo>
                      <a:pt x="0" y="15"/>
                    </a:lnTo>
                    <a:lnTo>
                      <a:pt x="0" y="17"/>
                    </a:lnTo>
                    <a:lnTo>
                      <a:pt x="0" y="18"/>
                    </a:lnTo>
                    <a:lnTo>
                      <a:pt x="0" y="18"/>
                    </a:lnTo>
                    <a:lnTo>
                      <a:pt x="2" y="21"/>
                    </a:lnTo>
                    <a:lnTo>
                      <a:pt x="1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64" name="Freeform 400">
                <a:extLst>
                  <a:ext uri="{FF2B5EF4-FFF2-40B4-BE49-F238E27FC236}">
                    <a16:creationId xmlns:a16="http://schemas.microsoft.com/office/drawing/2014/main" xmlns="" id="{0BAEFF73-3EB9-4B55-9F6E-A7EB9DD80410}"/>
                  </a:ext>
                </a:extLst>
              </p:cNvPr>
              <p:cNvSpPr>
                <a:spLocks/>
              </p:cNvSpPr>
              <p:nvPr/>
            </p:nvSpPr>
            <p:spPr bwMode="auto">
              <a:xfrm>
                <a:off x="3035" y="2346"/>
                <a:ext cx="15" cy="22"/>
              </a:xfrm>
              <a:custGeom>
                <a:avLst/>
                <a:gdLst>
                  <a:gd name="T0" fmla="*/ 15 w 15"/>
                  <a:gd name="T1" fmla="*/ 0 h 18"/>
                  <a:gd name="T2" fmla="*/ 15 w 15"/>
                  <a:gd name="T3" fmla="*/ 0 h 18"/>
                  <a:gd name="T4" fmla="*/ 14 w 15"/>
                  <a:gd name="T5" fmla="*/ 0 h 18"/>
                  <a:gd name="T6" fmla="*/ 12 w 15"/>
                  <a:gd name="T7" fmla="*/ 0 h 18"/>
                  <a:gd name="T8" fmla="*/ 12 w 15"/>
                  <a:gd name="T9" fmla="*/ 0 h 18"/>
                  <a:gd name="T10" fmla="*/ 7 w 15"/>
                  <a:gd name="T11" fmla="*/ 0 h 18"/>
                  <a:gd name="T12" fmla="*/ 4 w 15"/>
                  <a:gd name="T13" fmla="*/ 5 h 18"/>
                  <a:gd name="T14" fmla="*/ 0 w 15"/>
                  <a:gd name="T15" fmla="*/ 9 h 18"/>
                  <a:gd name="T16" fmla="*/ 0 w 15"/>
                  <a:gd name="T17" fmla="*/ 15 h 18"/>
                  <a:gd name="T18" fmla="*/ 0 w 15"/>
                  <a:gd name="T19" fmla="*/ 17 h 18"/>
                  <a:gd name="T20" fmla="*/ 0 w 15"/>
                  <a:gd name="T21" fmla="*/ 17 h 18"/>
                  <a:gd name="T22" fmla="*/ 0 w 15"/>
                  <a:gd name="T23" fmla="*/ 17 h 18"/>
                  <a:gd name="T24" fmla="*/ 0 w 15"/>
                  <a:gd name="T25" fmla="*/ 18 h 18"/>
                  <a:gd name="T26" fmla="*/ 15 w 15"/>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8">
                    <a:moveTo>
                      <a:pt x="15" y="0"/>
                    </a:moveTo>
                    <a:lnTo>
                      <a:pt x="15" y="0"/>
                    </a:lnTo>
                    <a:lnTo>
                      <a:pt x="14" y="0"/>
                    </a:lnTo>
                    <a:lnTo>
                      <a:pt x="12" y="0"/>
                    </a:lnTo>
                    <a:lnTo>
                      <a:pt x="12" y="0"/>
                    </a:lnTo>
                    <a:lnTo>
                      <a:pt x="7" y="0"/>
                    </a:lnTo>
                    <a:lnTo>
                      <a:pt x="4" y="5"/>
                    </a:lnTo>
                    <a:lnTo>
                      <a:pt x="0" y="9"/>
                    </a:lnTo>
                    <a:lnTo>
                      <a:pt x="0" y="15"/>
                    </a:lnTo>
                    <a:lnTo>
                      <a:pt x="0" y="17"/>
                    </a:lnTo>
                    <a:lnTo>
                      <a:pt x="0" y="17"/>
                    </a:lnTo>
                    <a:lnTo>
                      <a:pt x="0" y="17"/>
                    </a:lnTo>
                    <a:lnTo>
                      <a:pt x="0" y="18"/>
                    </a:lnTo>
                    <a:lnTo>
                      <a:pt x="15"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65" name="Freeform 401">
                <a:extLst>
                  <a:ext uri="{FF2B5EF4-FFF2-40B4-BE49-F238E27FC236}">
                    <a16:creationId xmlns:a16="http://schemas.microsoft.com/office/drawing/2014/main" xmlns="" id="{475FD271-C8EA-48ED-BDE8-E24F01C98544}"/>
                  </a:ext>
                </a:extLst>
              </p:cNvPr>
              <p:cNvSpPr>
                <a:spLocks/>
              </p:cNvSpPr>
              <p:nvPr/>
            </p:nvSpPr>
            <p:spPr bwMode="auto">
              <a:xfrm>
                <a:off x="3035" y="2346"/>
                <a:ext cx="11" cy="17"/>
              </a:xfrm>
              <a:custGeom>
                <a:avLst/>
                <a:gdLst>
                  <a:gd name="T0" fmla="*/ 0 w 11"/>
                  <a:gd name="T1" fmla="*/ 14 h 14"/>
                  <a:gd name="T2" fmla="*/ 2 w 11"/>
                  <a:gd name="T3" fmla="*/ 9 h 14"/>
                  <a:gd name="T4" fmla="*/ 4 w 11"/>
                  <a:gd name="T5" fmla="*/ 5 h 14"/>
                  <a:gd name="T6" fmla="*/ 7 w 11"/>
                  <a:gd name="T7" fmla="*/ 2 h 14"/>
                  <a:gd name="T8" fmla="*/ 11 w 11"/>
                  <a:gd name="T9" fmla="*/ 0 h 14"/>
                  <a:gd name="T10" fmla="*/ 0 w 11"/>
                  <a:gd name="T11" fmla="*/ 14 h 14"/>
                </a:gdLst>
                <a:ahLst/>
                <a:cxnLst>
                  <a:cxn ang="0">
                    <a:pos x="T0" y="T1"/>
                  </a:cxn>
                  <a:cxn ang="0">
                    <a:pos x="T2" y="T3"/>
                  </a:cxn>
                  <a:cxn ang="0">
                    <a:pos x="T4" y="T5"/>
                  </a:cxn>
                  <a:cxn ang="0">
                    <a:pos x="T6" y="T7"/>
                  </a:cxn>
                  <a:cxn ang="0">
                    <a:pos x="T8" y="T9"/>
                  </a:cxn>
                  <a:cxn ang="0">
                    <a:pos x="T10" y="T11"/>
                  </a:cxn>
                </a:cxnLst>
                <a:rect l="0" t="0" r="r" b="b"/>
                <a:pathLst>
                  <a:path w="11" h="14">
                    <a:moveTo>
                      <a:pt x="0" y="14"/>
                    </a:moveTo>
                    <a:lnTo>
                      <a:pt x="2" y="9"/>
                    </a:lnTo>
                    <a:lnTo>
                      <a:pt x="4" y="5"/>
                    </a:lnTo>
                    <a:lnTo>
                      <a:pt x="7" y="2"/>
                    </a:lnTo>
                    <a:lnTo>
                      <a:pt x="11" y="0"/>
                    </a:lnTo>
                    <a:lnTo>
                      <a:pt x="0" y="14"/>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66" name="Freeform 402">
                <a:extLst>
                  <a:ext uri="{FF2B5EF4-FFF2-40B4-BE49-F238E27FC236}">
                    <a16:creationId xmlns:a16="http://schemas.microsoft.com/office/drawing/2014/main" xmlns="" id="{B08E4F73-5DEA-41AC-9D14-6BB25272D4F2}"/>
                  </a:ext>
                </a:extLst>
              </p:cNvPr>
              <p:cNvSpPr>
                <a:spLocks/>
              </p:cNvSpPr>
              <p:nvPr/>
            </p:nvSpPr>
            <p:spPr bwMode="auto">
              <a:xfrm>
                <a:off x="3038" y="2352"/>
                <a:ext cx="19" cy="26"/>
              </a:xfrm>
              <a:custGeom>
                <a:avLst/>
                <a:gdLst>
                  <a:gd name="T0" fmla="*/ 9 w 19"/>
                  <a:gd name="T1" fmla="*/ 22 h 22"/>
                  <a:gd name="T2" fmla="*/ 13 w 19"/>
                  <a:gd name="T3" fmla="*/ 21 h 22"/>
                  <a:gd name="T4" fmla="*/ 16 w 19"/>
                  <a:gd name="T5" fmla="*/ 18 h 22"/>
                  <a:gd name="T6" fmla="*/ 17 w 19"/>
                  <a:gd name="T7" fmla="*/ 15 h 22"/>
                  <a:gd name="T8" fmla="*/ 19 w 19"/>
                  <a:gd name="T9" fmla="*/ 10 h 22"/>
                  <a:gd name="T10" fmla="*/ 17 w 19"/>
                  <a:gd name="T11" fmla="*/ 7 h 22"/>
                  <a:gd name="T12" fmla="*/ 16 w 19"/>
                  <a:gd name="T13" fmla="*/ 4 h 22"/>
                  <a:gd name="T14" fmla="*/ 13 w 19"/>
                  <a:gd name="T15" fmla="*/ 1 h 22"/>
                  <a:gd name="T16" fmla="*/ 9 w 19"/>
                  <a:gd name="T17" fmla="*/ 0 h 22"/>
                  <a:gd name="T18" fmla="*/ 5 w 19"/>
                  <a:gd name="T19" fmla="*/ 1 h 22"/>
                  <a:gd name="T20" fmla="*/ 3 w 19"/>
                  <a:gd name="T21" fmla="*/ 4 h 22"/>
                  <a:gd name="T22" fmla="*/ 1 w 19"/>
                  <a:gd name="T23" fmla="*/ 7 h 22"/>
                  <a:gd name="T24" fmla="*/ 0 w 19"/>
                  <a:gd name="T25" fmla="*/ 10 h 22"/>
                  <a:gd name="T26" fmla="*/ 1 w 19"/>
                  <a:gd name="T27" fmla="*/ 15 h 22"/>
                  <a:gd name="T28" fmla="*/ 3 w 19"/>
                  <a:gd name="T29" fmla="*/ 18 h 22"/>
                  <a:gd name="T30" fmla="*/ 5 w 19"/>
                  <a:gd name="T31" fmla="*/ 21 h 22"/>
                  <a:gd name="T32" fmla="*/ 9 w 19"/>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9" y="22"/>
                    </a:moveTo>
                    <a:lnTo>
                      <a:pt x="13" y="21"/>
                    </a:lnTo>
                    <a:lnTo>
                      <a:pt x="16" y="18"/>
                    </a:lnTo>
                    <a:lnTo>
                      <a:pt x="17" y="15"/>
                    </a:lnTo>
                    <a:lnTo>
                      <a:pt x="19" y="10"/>
                    </a:lnTo>
                    <a:lnTo>
                      <a:pt x="17" y="7"/>
                    </a:lnTo>
                    <a:lnTo>
                      <a:pt x="16" y="4"/>
                    </a:lnTo>
                    <a:lnTo>
                      <a:pt x="13" y="1"/>
                    </a:lnTo>
                    <a:lnTo>
                      <a:pt x="9" y="0"/>
                    </a:lnTo>
                    <a:lnTo>
                      <a:pt x="5" y="1"/>
                    </a:lnTo>
                    <a:lnTo>
                      <a:pt x="3" y="4"/>
                    </a:lnTo>
                    <a:lnTo>
                      <a:pt x="1" y="7"/>
                    </a:lnTo>
                    <a:lnTo>
                      <a:pt x="0" y="10"/>
                    </a:lnTo>
                    <a:lnTo>
                      <a:pt x="1" y="15"/>
                    </a:lnTo>
                    <a:lnTo>
                      <a:pt x="3" y="18"/>
                    </a:lnTo>
                    <a:lnTo>
                      <a:pt x="5" y="21"/>
                    </a:lnTo>
                    <a:lnTo>
                      <a:pt x="9"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67" name="Freeform 403">
                <a:extLst>
                  <a:ext uri="{FF2B5EF4-FFF2-40B4-BE49-F238E27FC236}">
                    <a16:creationId xmlns:a16="http://schemas.microsoft.com/office/drawing/2014/main" xmlns="" id="{B09B557B-26F2-4B88-9E32-47CDE8328157}"/>
                  </a:ext>
                </a:extLst>
              </p:cNvPr>
              <p:cNvSpPr>
                <a:spLocks/>
              </p:cNvSpPr>
              <p:nvPr/>
            </p:nvSpPr>
            <p:spPr bwMode="auto">
              <a:xfrm>
                <a:off x="3035" y="2363"/>
                <a:ext cx="27" cy="3"/>
              </a:xfrm>
              <a:custGeom>
                <a:avLst/>
                <a:gdLst>
                  <a:gd name="T0" fmla="*/ 26 w 26"/>
                  <a:gd name="T1" fmla="*/ 0 h 3"/>
                  <a:gd name="T2" fmla="*/ 0 w 26"/>
                  <a:gd name="T3" fmla="*/ 0 h 3"/>
                  <a:gd name="T4" fmla="*/ 0 w 26"/>
                  <a:gd name="T5" fmla="*/ 1 h 3"/>
                  <a:gd name="T6" fmla="*/ 0 w 26"/>
                  <a:gd name="T7" fmla="*/ 1 h 3"/>
                  <a:gd name="T8" fmla="*/ 0 w 26"/>
                  <a:gd name="T9" fmla="*/ 1 h 3"/>
                  <a:gd name="T10" fmla="*/ 0 w 26"/>
                  <a:gd name="T11" fmla="*/ 1 h 3"/>
                  <a:gd name="T12" fmla="*/ 0 w 26"/>
                  <a:gd name="T13" fmla="*/ 1 h 3"/>
                  <a:gd name="T14" fmla="*/ 0 w 26"/>
                  <a:gd name="T15" fmla="*/ 3 h 3"/>
                  <a:gd name="T16" fmla="*/ 0 w 26"/>
                  <a:gd name="T17" fmla="*/ 3 h 3"/>
                  <a:gd name="T18" fmla="*/ 0 w 26"/>
                  <a:gd name="T19" fmla="*/ 3 h 3"/>
                  <a:gd name="T20" fmla="*/ 26 w 26"/>
                  <a:gd name="T21" fmla="*/ 3 h 3"/>
                  <a:gd name="T22" fmla="*/ 26 w 26"/>
                  <a:gd name="T23" fmla="*/ 3 h 3"/>
                  <a:gd name="T24" fmla="*/ 26 w 26"/>
                  <a:gd name="T25" fmla="*/ 3 h 3"/>
                  <a:gd name="T26" fmla="*/ 26 w 26"/>
                  <a:gd name="T27" fmla="*/ 1 h 3"/>
                  <a:gd name="T28" fmla="*/ 26 w 26"/>
                  <a:gd name="T29" fmla="*/ 1 h 3"/>
                  <a:gd name="T30" fmla="*/ 26 w 26"/>
                  <a:gd name="T31" fmla="*/ 1 h 3"/>
                  <a:gd name="T32" fmla="*/ 26 w 26"/>
                  <a:gd name="T33" fmla="*/ 1 h 3"/>
                  <a:gd name="T34" fmla="*/ 26 w 26"/>
                  <a:gd name="T35" fmla="*/ 1 h 3"/>
                  <a:gd name="T36" fmla="*/ 26 w 26"/>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
                    <a:moveTo>
                      <a:pt x="26" y="0"/>
                    </a:moveTo>
                    <a:lnTo>
                      <a:pt x="0" y="0"/>
                    </a:lnTo>
                    <a:lnTo>
                      <a:pt x="0" y="1"/>
                    </a:lnTo>
                    <a:lnTo>
                      <a:pt x="0" y="1"/>
                    </a:lnTo>
                    <a:lnTo>
                      <a:pt x="0" y="1"/>
                    </a:lnTo>
                    <a:lnTo>
                      <a:pt x="0" y="1"/>
                    </a:lnTo>
                    <a:lnTo>
                      <a:pt x="0" y="1"/>
                    </a:lnTo>
                    <a:lnTo>
                      <a:pt x="0" y="3"/>
                    </a:lnTo>
                    <a:lnTo>
                      <a:pt x="0" y="3"/>
                    </a:lnTo>
                    <a:lnTo>
                      <a:pt x="0" y="3"/>
                    </a:lnTo>
                    <a:lnTo>
                      <a:pt x="26" y="3"/>
                    </a:lnTo>
                    <a:lnTo>
                      <a:pt x="26" y="3"/>
                    </a:lnTo>
                    <a:lnTo>
                      <a:pt x="26" y="3"/>
                    </a:lnTo>
                    <a:lnTo>
                      <a:pt x="26" y="1"/>
                    </a:lnTo>
                    <a:lnTo>
                      <a:pt x="26" y="1"/>
                    </a:lnTo>
                    <a:lnTo>
                      <a:pt x="26" y="1"/>
                    </a:lnTo>
                    <a:lnTo>
                      <a:pt x="26" y="1"/>
                    </a:lnTo>
                    <a:lnTo>
                      <a:pt x="26" y="1"/>
                    </a:lnTo>
                    <a:lnTo>
                      <a:pt x="2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68" name="Freeform 404">
                <a:extLst>
                  <a:ext uri="{FF2B5EF4-FFF2-40B4-BE49-F238E27FC236}">
                    <a16:creationId xmlns:a16="http://schemas.microsoft.com/office/drawing/2014/main" xmlns="" id="{728B612B-C802-4D97-8F6E-C969FB52900C}"/>
                  </a:ext>
                </a:extLst>
              </p:cNvPr>
              <p:cNvSpPr>
                <a:spLocks/>
              </p:cNvSpPr>
              <p:nvPr/>
            </p:nvSpPr>
            <p:spPr bwMode="auto">
              <a:xfrm>
                <a:off x="2683" y="2364"/>
                <a:ext cx="10" cy="17"/>
              </a:xfrm>
              <a:custGeom>
                <a:avLst/>
                <a:gdLst>
                  <a:gd name="T0" fmla="*/ 10 w 10"/>
                  <a:gd name="T1" fmla="*/ 0 h 14"/>
                  <a:gd name="T2" fmla="*/ 8 w 10"/>
                  <a:gd name="T3" fmla="*/ 3 h 14"/>
                  <a:gd name="T4" fmla="*/ 7 w 10"/>
                  <a:gd name="T5" fmla="*/ 8 h 14"/>
                  <a:gd name="T6" fmla="*/ 4 w 10"/>
                  <a:gd name="T7" fmla="*/ 11 h 14"/>
                  <a:gd name="T8" fmla="*/ 0 w 10"/>
                  <a:gd name="T9" fmla="*/ 14 h 14"/>
                  <a:gd name="T10" fmla="*/ 10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10" y="0"/>
                    </a:moveTo>
                    <a:lnTo>
                      <a:pt x="8" y="3"/>
                    </a:lnTo>
                    <a:lnTo>
                      <a:pt x="7" y="8"/>
                    </a:lnTo>
                    <a:lnTo>
                      <a:pt x="4" y="11"/>
                    </a:lnTo>
                    <a:lnTo>
                      <a:pt x="0" y="14"/>
                    </a:lnTo>
                    <a:lnTo>
                      <a:pt x="1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69" name="Freeform 405">
                <a:extLst>
                  <a:ext uri="{FF2B5EF4-FFF2-40B4-BE49-F238E27FC236}">
                    <a16:creationId xmlns:a16="http://schemas.microsoft.com/office/drawing/2014/main" xmlns="" id="{652196E6-763E-4893-893D-F142D9C59BC2}"/>
                  </a:ext>
                </a:extLst>
              </p:cNvPr>
              <p:cNvSpPr>
                <a:spLocks/>
              </p:cNvSpPr>
              <p:nvPr/>
            </p:nvSpPr>
            <p:spPr bwMode="auto">
              <a:xfrm>
                <a:off x="2679" y="2359"/>
                <a:ext cx="14" cy="22"/>
              </a:xfrm>
              <a:custGeom>
                <a:avLst/>
                <a:gdLst>
                  <a:gd name="T0" fmla="*/ 14 w 14"/>
                  <a:gd name="T1" fmla="*/ 0 h 18"/>
                  <a:gd name="T2" fmla="*/ 14 w 14"/>
                  <a:gd name="T3" fmla="*/ 1 h 18"/>
                  <a:gd name="T4" fmla="*/ 14 w 14"/>
                  <a:gd name="T5" fmla="*/ 1 h 18"/>
                  <a:gd name="T6" fmla="*/ 14 w 14"/>
                  <a:gd name="T7" fmla="*/ 4 h 18"/>
                  <a:gd name="T8" fmla="*/ 14 w 14"/>
                  <a:gd name="T9" fmla="*/ 4 h 18"/>
                  <a:gd name="T10" fmla="*/ 12 w 14"/>
                  <a:gd name="T11" fmla="*/ 9 h 18"/>
                  <a:gd name="T12" fmla="*/ 10 w 14"/>
                  <a:gd name="T13" fmla="*/ 13 h 18"/>
                  <a:gd name="T14" fmla="*/ 6 w 14"/>
                  <a:gd name="T15" fmla="*/ 16 h 18"/>
                  <a:gd name="T16" fmla="*/ 0 w 14"/>
                  <a:gd name="T17" fmla="*/ 18 h 18"/>
                  <a:gd name="T18" fmla="*/ 14 w 1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4" y="0"/>
                    </a:moveTo>
                    <a:lnTo>
                      <a:pt x="14" y="1"/>
                    </a:lnTo>
                    <a:lnTo>
                      <a:pt x="14" y="1"/>
                    </a:lnTo>
                    <a:lnTo>
                      <a:pt x="14" y="4"/>
                    </a:lnTo>
                    <a:lnTo>
                      <a:pt x="14" y="4"/>
                    </a:lnTo>
                    <a:lnTo>
                      <a:pt x="12" y="9"/>
                    </a:lnTo>
                    <a:lnTo>
                      <a:pt x="10" y="13"/>
                    </a:lnTo>
                    <a:lnTo>
                      <a:pt x="6" y="16"/>
                    </a:lnTo>
                    <a:lnTo>
                      <a:pt x="0" y="18"/>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70" name="Freeform 406">
                <a:extLst>
                  <a:ext uri="{FF2B5EF4-FFF2-40B4-BE49-F238E27FC236}">
                    <a16:creationId xmlns:a16="http://schemas.microsoft.com/office/drawing/2014/main" xmlns="" id="{A433DB5F-414E-4587-AD12-56CF8BFF1A67}"/>
                  </a:ext>
                </a:extLst>
              </p:cNvPr>
              <p:cNvSpPr>
                <a:spLocks/>
              </p:cNvSpPr>
              <p:nvPr/>
            </p:nvSpPr>
            <p:spPr bwMode="auto">
              <a:xfrm>
                <a:off x="2677" y="2357"/>
                <a:ext cx="16" cy="24"/>
              </a:xfrm>
              <a:custGeom>
                <a:avLst/>
                <a:gdLst>
                  <a:gd name="T0" fmla="*/ 14 w 16"/>
                  <a:gd name="T1" fmla="*/ 0 h 20"/>
                  <a:gd name="T2" fmla="*/ 16 w 16"/>
                  <a:gd name="T3" fmla="*/ 2 h 20"/>
                  <a:gd name="T4" fmla="*/ 16 w 16"/>
                  <a:gd name="T5" fmla="*/ 3 h 20"/>
                  <a:gd name="T6" fmla="*/ 16 w 16"/>
                  <a:gd name="T7" fmla="*/ 5 h 20"/>
                  <a:gd name="T8" fmla="*/ 16 w 16"/>
                  <a:gd name="T9" fmla="*/ 6 h 20"/>
                  <a:gd name="T10" fmla="*/ 16 w 16"/>
                  <a:gd name="T11" fmla="*/ 6 h 20"/>
                  <a:gd name="T12" fmla="*/ 16 w 16"/>
                  <a:gd name="T13" fmla="*/ 6 h 20"/>
                  <a:gd name="T14" fmla="*/ 16 w 16"/>
                  <a:gd name="T15" fmla="*/ 6 h 20"/>
                  <a:gd name="T16" fmla="*/ 16 w 16"/>
                  <a:gd name="T17" fmla="*/ 6 h 20"/>
                  <a:gd name="T18" fmla="*/ 6 w 16"/>
                  <a:gd name="T19" fmla="*/ 20 h 20"/>
                  <a:gd name="T20" fmla="*/ 5 w 16"/>
                  <a:gd name="T21" fmla="*/ 20 h 20"/>
                  <a:gd name="T22" fmla="*/ 4 w 16"/>
                  <a:gd name="T23" fmla="*/ 20 h 20"/>
                  <a:gd name="T24" fmla="*/ 2 w 16"/>
                  <a:gd name="T25" fmla="*/ 20 h 20"/>
                  <a:gd name="T26" fmla="*/ 1 w 16"/>
                  <a:gd name="T27" fmla="*/ 20 h 20"/>
                  <a:gd name="T28" fmla="*/ 1 w 16"/>
                  <a:gd name="T29" fmla="*/ 20 h 20"/>
                  <a:gd name="T30" fmla="*/ 1 w 16"/>
                  <a:gd name="T31" fmla="*/ 20 h 20"/>
                  <a:gd name="T32" fmla="*/ 0 w 16"/>
                  <a:gd name="T33" fmla="*/ 20 h 20"/>
                  <a:gd name="T34" fmla="*/ 0 w 16"/>
                  <a:gd name="T35" fmla="*/ 20 h 20"/>
                  <a:gd name="T36" fmla="*/ 14 w 16"/>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0">
                    <a:moveTo>
                      <a:pt x="14" y="0"/>
                    </a:moveTo>
                    <a:lnTo>
                      <a:pt x="16" y="2"/>
                    </a:lnTo>
                    <a:lnTo>
                      <a:pt x="16" y="3"/>
                    </a:lnTo>
                    <a:lnTo>
                      <a:pt x="16" y="5"/>
                    </a:lnTo>
                    <a:lnTo>
                      <a:pt x="16" y="6"/>
                    </a:lnTo>
                    <a:lnTo>
                      <a:pt x="16" y="6"/>
                    </a:lnTo>
                    <a:lnTo>
                      <a:pt x="16" y="6"/>
                    </a:lnTo>
                    <a:lnTo>
                      <a:pt x="16" y="6"/>
                    </a:lnTo>
                    <a:lnTo>
                      <a:pt x="16" y="6"/>
                    </a:lnTo>
                    <a:lnTo>
                      <a:pt x="6" y="20"/>
                    </a:lnTo>
                    <a:lnTo>
                      <a:pt x="5" y="20"/>
                    </a:lnTo>
                    <a:lnTo>
                      <a:pt x="4" y="20"/>
                    </a:lnTo>
                    <a:lnTo>
                      <a:pt x="2" y="20"/>
                    </a:lnTo>
                    <a:lnTo>
                      <a:pt x="1" y="20"/>
                    </a:lnTo>
                    <a:lnTo>
                      <a:pt x="1" y="20"/>
                    </a:lnTo>
                    <a:lnTo>
                      <a:pt x="1" y="20"/>
                    </a:lnTo>
                    <a:lnTo>
                      <a:pt x="0" y="20"/>
                    </a:lnTo>
                    <a:lnTo>
                      <a:pt x="0" y="20"/>
                    </a:lnTo>
                    <a:lnTo>
                      <a:pt x="14"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71" name="Freeform 407">
                <a:extLst>
                  <a:ext uri="{FF2B5EF4-FFF2-40B4-BE49-F238E27FC236}">
                    <a16:creationId xmlns:a16="http://schemas.microsoft.com/office/drawing/2014/main" xmlns="" id="{ABA15F48-C569-40DA-82DE-997C2D68068E}"/>
                  </a:ext>
                </a:extLst>
              </p:cNvPr>
              <p:cNvSpPr>
                <a:spLocks/>
              </p:cNvSpPr>
              <p:nvPr/>
            </p:nvSpPr>
            <p:spPr bwMode="auto">
              <a:xfrm>
                <a:off x="2674" y="2353"/>
                <a:ext cx="19" cy="28"/>
              </a:xfrm>
              <a:custGeom>
                <a:avLst/>
                <a:gdLst>
                  <a:gd name="T0" fmla="*/ 16 w 19"/>
                  <a:gd name="T1" fmla="*/ 0 h 23"/>
                  <a:gd name="T2" fmla="*/ 17 w 19"/>
                  <a:gd name="T3" fmla="*/ 0 h 23"/>
                  <a:gd name="T4" fmla="*/ 17 w 19"/>
                  <a:gd name="T5" fmla="*/ 3 h 23"/>
                  <a:gd name="T6" fmla="*/ 19 w 19"/>
                  <a:gd name="T7" fmla="*/ 3 h 23"/>
                  <a:gd name="T8" fmla="*/ 19 w 19"/>
                  <a:gd name="T9" fmla="*/ 5 h 23"/>
                  <a:gd name="T10" fmla="*/ 5 w 19"/>
                  <a:gd name="T11" fmla="*/ 23 h 23"/>
                  <a:gd name="T12" fmla="*/ 5 w 19"/>
                  <a:gd name="T13" fmla="*/ 23 h 23"/>
                  <a:gd name="T14" fmla="*/ 5 w 19"/>
                  <a:gd name="T15" fmla="*/ 23 h 23"/>
                  <a:gd name="T16" fmla="*/ 5 w 19"/>
                  <a:gd name="T17" fmla="*/ 23 h 23"/>
                  <a:gd name="T18" fmla="*/ 4 w 19"/>
                  <a:gd name="T19" fmla="*/ 23 h 23"/>
                  <a:gd name="T20" fmla="*/ 4 w 19"/>
                  <a:gd name="T21" fmla="*/ 23 h 23"/>
                  <a:gd name="T22" fmla="*/ 3 w 19"/>
                  <a:gd name="T23" fmla="*/ 23 h 23"/>
                  <a:gd name="T24" fmla="*/ 1 w 19"/>
                  <a:gd name="T25" fmla="*/ 23 h 23"/>
                  <a:gd name="T26" fmla="*/ 0 w 19"/>
                  <a:gd name="T27" fmla="*/ 21 h 23"/>
                  <a:gd name="T28" fmla="*/ 16 w 19"/>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3">
                    <a:moveTo>
                      <a:pt x="16" y="0"/>
                    </a:moveTo>
                    <a:lnTo>
                      <a:pt x="17" y="0"/>
                    </a:lnTo>
                    <a:lnTo>
                      <a:pt x="17" y="3"/>
                    </a:lnTo>
                    <a:lnTo>
                      <a:pt x="19" y="3"/>
                    </a:lnTo>
                    <a:lnTo>
                      <a:pt x="19" y="5"/>
                    </a:lnTo>
                    <a:lnTo>
                      <a:pt x="5" y="23"/>
                    </a:lnTo>
                    <a:lnTo>
                      <a:pt x="5" y="23"/>
                    </a:lnTo>
                    <a:lnTo>
                      <a:pt x="5" y="23"/>
                    </a:lnTo>
                    <a:lnTo>
                      <a:pt x="5" y="23"/>
                    </a:lnTo>
                    <a:lnTo>
                      <a:pt x="4" y="23"/>
                    </a:lnTo>
                    <a:lnTo>
                      <a:pt x="4" y="23"/>
                    </a:lnTo>
                    <a:lnTo>
                      <a:pt x="3" y="23"/>
                    </a:lnTo>
                    <a:lnTo>
                      <a:pt x="1" y="23"/>
                    </a:lnTo>
                    <a:lnTo>
                      <a:pt x="0" y="21"/>
                    </a:lnTo>
                    <a:lnTo>
                      <a:pt x="16"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72" name="Freeform 408">
                <a:extLst>
                  <a:ext uri="{FF2B5EF4-FFF2-40B4-BE49-F238E27FC236}">
                    <a16:creationId xmlns:a16="http://schemas.microsoft.com/office/drawing/2014/main" xmlns="" id="{288653E2-D328-44B5-83A8-29B80B37B723}"/>
                  </a:ext>
                </a:extLst>
              </p:cNvPr>
              <p:cNvSpPr>
                <a:spLocks/>
              </p:cNvSpPr>
              <p:nvPr/>
            </p:nvSpPr>
            <p:spPr bwMode="auto">
              <a:xfrm>
                <a:off x="2671" y="2349"/>
                <a:ext cx="20" cy="32"/>
              </a:xfrm>
              <a:custGeom>
                <a:avLst/>
                <a:gdLst>
                  <a:gd name="T0" fmla="*/ 18 w 20"/>
                  <a:gd name="T1" fmla="*/ 0 h 26"/>
                  <a:gd name="T2" fmla="*/ 18 w 20"/>
                  <a:gd name="T3" fmla="*/ 2 h 26"/>
                  <a:gd name="T4" fmla="*/ 19 w 20"/>
                  <a:gd name="T5" fmla="*/ 3 h 26"/>
                  <a:gd name="T6" fmla="*/ 20 w 20"/>
                  <a:gd name="T7" fmla="*/ 3 h 26"/>
                  <a:gd name="T8" fmla="*/ 20 w 20"/>
                  <a:gd name="T9" fmla="*/ 6 h 26"/>
                  <a:gd name="T10" fmla="*/ 6 w 20"/>
                  <a:gd name="T11" fmla="*/ 26 h 26"/>
                  <a:gd name="T12" fmla="*/ 3 w 20"/>
                  <a:gd name="T13" fmla="*/ 24 h 26"/>
                  <a:gd name="T14" fmla="*/ 3 w 20"/>
                  <a:gd name="T15" fmla="*/ 24 h 26"/>
                  <a:gd name="T16" fmla="*/ 2 w 20"/>
                  <a:gd name="T17" fmla="*/ 24 h 26"/>
                  <a:gd name="T18" fmla="*/ 0 w 20"/>
                  <a:gd name="T19" fmla="*/ 23 h 26"/>
                  <a:gd name="T20" fmla="*/ 18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8" y="0"/>
                    </a:moveTo>
                    <a:lnTo>
                      <a:pt x="18" y="2"/>
                    </a:lnTo>
                    <a:lnTo>
                      <a:pt x="19" y="3"/>
                    </a:lnTo>
                    <a:lnTo>
                      <a:pt x="20" y="3"/>
                    </a:lnTo>
                    <a:lnTo>
                      <a:pt x="20" y="6"/>
                    </a:lnTo>
                    <a:lnTo>
                      <a:pt x="6" y="26"/>
                    </a:lnTo>
                    <a:lnTo>
                      <a:pt x="3" y="24"/>
                    </a:lnTo>
                    <a:lnTo>
                      <a:pt x="3" y="24"/>
                    </a:lnTo>
                    <a:lnTo>
                      <a:pt x="2" y="24"/>
                    </a:lnTo>
                    <a:lnTo>
                      <a:pt x="0" y="23"/>
                    </a:lnTo>
                    <a:lnTo>
                      <a:pt x="1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73" name="Freeform 409">
                <a:extLst>
                  <a:ext uri="{FF2B5EF4-FFF2-40B4-BE49-F238E27FC236}">
                    <a16:creationId xmlns:a16="http://schemas.microsoft.com/office/drawing/2014/main" xmlns="" id="{395D85AD-089C-4791-AD26-AA7C2B1BA311}"/>
                  </a:ext>
                </a:extLst>
              </p:cNvPr>
              <p:cNvSpPr>
                <a:spLocks/>
              </p:cNvSpPr>
              <p:nvPr/>
            </p:nvSpPr>
            <p:spPr bwMode="auto">
              <a:xfrm>
                <a:off x="2669" y="2348"/>
                <a:ext cx="21" cy="30"/>
              </a:xfrm>
              <a:custGeom>
                <a:avLst/>
                <a:gdLst>
                  <a:gd name="T0" fmla="*/ 17 w 21"/>
                  <a:gd name="T1" fmla="*/ 0 h 25"/>
                  <a:gd name="T2" fmla="*/ 18 w 21"/>
                  <a:gd name="T3" fmla="*/ 1 h 25"/>
                  <a:gd name="T4" fmla="*/ 20 w 21"/>
                  <a:gd name="T5" fmla="*/ 1 h 25"/>
                  <a:gd name="T6" fmla="*/ 20 w 21"/>
                  <a:gd name="T7" fmla="*/ 3 h 25"/>
                  <a:gd name="T8" fmla="*/ 21 w 21"/>
                  <a:gd name="T9" fmla="*/ 4 h 25"/>
                  <a:gd name="T10" fmla="*/ 5 w 21"/>
                  <a:gd name="T11" fmla="*/ 25 h 25"/>
                  <a:gd name="T12" fmla="*/ 4 w 21"/>
                  <a:gd name="T13" fmla="*/ 25 h 25"/>
                  <a:gd name="T14" fmla="*/ 2 w 21"/>
                  <a:gd name="T15" fmla="*/ 24 h 25"/>
                  <a:gd name="T16" fmla="*/ 2 w 21"/>
                  <a:gd name="T17" fmla="*/ 22 h 25"/>
                  <a:gd name="T18" fmla="*/ 0 w 21"/>
                  <a:gd name="T19" fmla="*/ 21 h 25"/>
                  <a:gd name="T20" fmla="*/ 17 w 21"/>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5">
                    <a:moveTo>
                      <a:pt x="17" y="0"/>
                    </a:moveTo>
                    <a:lnTo>
                      <a:pt x="18" y="1"/>
                    </a:lnTo>
                    <a:lnTo>
                      <a:pt x="20" y="1"/>
                    </a:lnTo>
                    <a:lnTo>
                      <a:pt x="20" y="3"/>
                    </a:lnTo>
                    <a:lnTo>
                      <a:pt x="21" y="4"/>
                    </a:lnTo>
                    <a:lnTo>
                      <a:pt x="5" y="25"/>
                    </a:lnTo>
                    <a:lnTo>
                      <a:pt x="4" y="25"/>
                    </a:lnTo>
                    <a:lnTo>
                      <a:pt x="2" y="24"/>
                    </a:lnTo>
                    <a:lnTo>
                      <a:pt x="2" y="22"/>
                    </a:lnTo>
                    <a:lnTo>
                      <a:pt x="0" y="21"/>
                    </a:lnTo>
                    <a:lnTo>
                      <a:pt x="17"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74" name="Freeform 410">
                <a:extLst>
                  <a:ext uri="{FF2B5EF4-FFF2-40B4-BE49-F238E27FC236}">
                    <a16:creationId xmlns:a16="http://schemas.microsoft.com/office/drawing/2014/main" xmlns="" id="{CF477B06-2193-4B61-99F2-71E29FC7E014}"/>
                  </a:ext>
                </a:extLst>
              </p:cNvPr>
              <p:cNvSpPr>
                <a:spLocks/>
              </p:cNvSpPr>
              <p:nvPr/>
            </p:nvSpPr>
            <p:spPr bwMode="auto">
              <a:xfrm>
                <a:off x="2669" y="2346"/>
                <a:ext cx="20" cy="31"/>
              </a:xfrm>
              <a:custGeom>
                <a:avLst/>
                <a:gdLst>
                  <a:gd name="T0" fmla="*/ 14 w 20"/>
                  <a:gd name="T1" fmla="*/ 0 h 26"/>
                  <a:gd name="T2" fmla="*/ 16 w 20"/>
                  <a:gd name="T3" fmla="*/ 2 h 26"/>
                  <a:gd name="T4" fmla="*/ 17 w 20"/>
                  <a:gd name="T5" fmla="*/ 2 h 26"/>
                  <a:gd name="T6" fmla="*/ 18 w 20"/>
                  <a:gd name="T7" fmla="*/ 3 h 26"/>
                  <a:gd name="T8" fmla="*/ 20 w 20"/>
                  <a:gd name="T9" fmla="*/ 3 h 26"/>
                  <a:gd name="T10" fmla="*/ 2 w 20"/>
                  <a:gd name="T11" fmla="*/ 26 h 26"/>
                  <a:gd name="T12" fmla="*/ 2 w 20"/>
                  <a:gd name="T13" fmla="*/ 26 h 26"/>
                  <a:gd name="T14" fmla="*/ 1 w 20"/>
                  <a:gd name="T15" fmla="*/ 23 h 26"/>
                  <a:gd name="T16" fmla="*/ 0 w 20"/>
                  <a:gd name="T17" fmla="*/ 23 h 26"/>
                  <a:gd name="T18" fmla="*/ 0 w 20"/>
                  <a:gd name="T19" fmla="*/ 21 h 26"/>
                  <a:gd name="T20" fmla="*/ 14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4" y="0"/>
                    </a:moveTo>
                    <a:lnTo>
                      <a:pt x="16" y="2"/>
                    </a:lnTo>
                    <a:lnTo>
                      <a:pt x="17" y="2"/>
                    </a:lnTo>
                    <a:lnTo>
                      <a:pt x="18" y="3"/>
                    </a:lnTo>
                    <a:lnTo>
                      <a:pt x="20" y="3"/>
                    </a:lnTo>
                    <a:lnTo>
                      <a:pt x="2" y="26"/>
                    </a:lnTo>
                    <a:lnTo>
                      <a:pt x="2" y="26"/>
                    </a:lnTo>
                    <a:lnTo>
                      <a:pt x="1" y="23"/>
                    </a:lnTo>
                    <a:lnTo>
                      <a:pt x="0" y="23"/>
                    </a:lnTo>
                    <a:lnTo>
                      <a:pt x="0" y="21"/>
                    </a:lnTo>
                    <a:lnTo>
                      <a:pt x="1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75" name="Freeform 411">
                <a:extLst>
                  <a:ext uri="{FF2B5EF4-FFF2-40B4-BE49-F238E27FC236}">
                    <a16:creationId xmlns:a16="http://schemas.microsoft.com/office/drawing/2014/main" xmlns="" id="{00FE32F8-32F9-4CA9-ADA7-5B988113C4BC}"/>
                  </a:ext>
                </a:extLst>
              </p:cNvPr>
              <p:cNvSpPr>
                <a:spLocks/>
              </p:cNvSpPr>
              <p:nvPr/>
            </p:nvSpPr>
            <p:spPr bwMode="auto">
              <a:xfrm>
                <a:off x="2667" y="2346"/>
                <a:ext cx="19" cy="28"/>
              </a:xfrm>
              <a:custGeom>
                <a:avLst/>
                <a:gdLst>
                  <a:gd name="T0" fmla="*/ 15 w 19"/>
                  <a:gd name="T1" fmla="*/ 0 h 23"/>
                  <a:gd name="T2" fmla="*/ 16 w 19"/>
                  <a:gd name="T3" fmla="*/ 0 h 23"/>
                  <a:gd name="T4" fmla="*/ 16 w 19"/>
                  <a:gd name="T5" fmla="*/ 0 h 23"/>
                  <a:gd name="T6" fmla="*/ 18 w 19"/>
                  <a:gd name="T7" fmla="*/ 0 h 23"/>
                  <a:gd name="T8" fmla="*/ 19 w 19"/>
                  <a:gd name="T9" fmla="*/ 2 h 23"/>
                  <a:gd name="T10" fmla="*/ 2 w 19"/>
                  <a:gd name="T11" fmla="*/ 23 h 23"/>
                  <a:gd name="T12" fmla="*/ 2 w 19"/>
                  <a:gd name="T13" fmla="*/ 21 h 23"/>
                  <a:gd name="T14" fmla="*/ 2 w 19"/>
                  <a:gd name="T15" fmla="*/ 21 h 23"/>
                  <a:gd name="T16" fmla="*/ 0 w 19"/>
                  <a:gd name="T17" fmla="*/ 18 h 23"/>
                  <a:gd name="T18" fmla="*/ 0 w 19"/>
                  <a:gd name="T19" fmla="*/ 18 h 23"/>
                  <a:gd name="T20" fmla="*/ 15 w 19"/>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3">
                    <a:moveTo>
                      <a:pt x="15" y="0"/>
                    </a:moveTo>
                    <a:lnTo>
                      <a:pt x="16" y="0"/>
                    </a:lnTo>
                    <a:lnTo>
                      <a:pt x="16" y="0"/>
                    </a:lnTo>
                    <a:lnTo>
                      <a:pt x="18" y="0"/>
                    </a:lnTo>
                    <a:lnTo>
                      <a:pt x="19" y="2"/>
                    </a:lnTo>
                    <a:lnTo>
                      <a:pt x="2" y="23"/>
                    </a:lnTo>
                    <a:lnTo>
                      <a:pt x="2" y="21"/>
                    </a:lnTo>
                    <a:lnTo>
                      <a:pt x="2" y="21"/>
                    </a:lnTo>
                    <a:lnTo>
                      <a:pt x="0" y="18"/>
                    </a:lnTo>
                    <a:lnTo>
                      <a:pt x="0" y="18"/>
                    </a:ln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76" name="Freeform 412">
                <a:extLst>
                  <a:ext uri="{FF2B5EF4-FFF2-40B4-BE49-F238E27FC236}">
                    <a16:creationId xmlns:a16="http://schemas.microsoft.com/office/drawing/2014/main" xmlns="" id="{0FD01565-0B9A-45CF-B9B4-B21EB52D9A7D}"/>
                  </a:ext>
                </a:extLst>
              </p:cNvPr>
              <p:cNvSpPr>
                <a:spLocks/>
              </p:cNvSpPr>
              <p:nvPr/>
            </p:nvSpPr>
            <p:spPr bwMode="auto">
              <a:xfrm>
                <a:off x="2666" y="2346"/>
                <a:ext cx="17" cy="25"/>
              </a:xfrm>
              <a:custGeom>
                <a:avLst/>
                <a:gdLst>
                  <a:gd name="T0" fmla="*/ 17 w 17"/>
                  <a:gd name="T1" fmla="*/ 0 h 21"/>
                  <a:gd name="T2" fmla="*/ 16 w 17"/>
                  <a:gd name="T3" fmla="*/ 0 h 21"/>
                  <a:gd name="T4" fmla="*/ 16 w 17"/>
                  <a:gd name="T5" fmla="*/ 0 h 21"/>
                  <a:gd name="T6" fmla="*/ 13 w 17"/>
                  <a:gd name="T7" fmla="*/ 0 h 21"/>
                  <a:gd name="T8" fmla="*/ 12 w 17"/>
                  <a:gd name="T9" fmla="*/ 0 h 21"/>
                  <a:gd name="T10" fmla="*/ 12 w 17"/>
                  <a:gd name="T11" fmla="*/ 0 h 21"/>
                  <a:gd name="T12" fmla="*/ 12 w 17"/>
                  <a:gd name="T13" fmla="*/ 0 h 21"/>
                  <a:gd name="T14" fmla="*/ 12 w 17"/>
                  <a:gd name="T15" fmla="*/ 0 h 21"/>
                  <a:gd name="T16" fmla="*/ 12 w 17"/>
                  <a:gd name="T17" fmla="*/ 0 h 21"/>
                  <a:gd name="T18" fmla="*/ 1 w 17"/>
                  <a:gd name="T19" fmla="*/ 14 h 21"/>
                  <a:gd name="T20" fmla="*/ 1 w 17"/>
                  <a:gd name="T21" fmla="*/ 15 h 21"/>
                  <a:gd name="T22" fmla="*/ 1 w 17"/>
                  <a:gd name="T23" fmla="*/ 15 h 21"/>
                  <a:gd name="T24" fmla="*/ 0 w 17"/>
                  <a:gd name="T25" fmla="*/ 15 h 21"/>
                  <a:gd name="T26" fmla="*/ 0 w 17"/>
                  <a:gd name="T27" fmla="*/ 15 h 21"/>
                  <a:gd name="T28" fmla="*/ 0 w 17"/>
                  <a:gd name="T29" fmla="*/ 17 h 21"/>
                  <a:gd name="T30" fmla="*/ 1 w 17"/>
                  <a:gd name="T31" fmla="*/ 18 h 21"/>
                  <a:gd name="T32" fmla="*/ 1 w 17"/>
                  <a:gd name="T33" fmla="*/ 20 h 21"/>
                  <a:gd name="T34" fmla="*/ 3 w 17"/>
                  <a:gd name="T35" fmla="*/ 21 h 21"/>
                  <a:gd name="T36" fmla="*/ 17 w 17"/>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1">
                    <a:moveTo>
                      <a:pt x="17" y="0"/>
                    </a:moveTo>
                    <a:lnTo>
                      <a:pt x="16" y="0"/>
                    </a:lnTo>
                    <a:lnTo>
                      <a:pt x="16" y="0"/>
                    </a:lnTo>
                    <a:lnTo>
                      <a:pt x="13" y="0"/>
                    </a:lnTo>
                    <a:lnTo>
                      <a:pt x="12" y="0"/>
                    </a:lnTo>
                    <a:lnTo>
                      <a:pt x="12" y="0"/>
                    </a:lnTo>
                    <a:lnTo>
                      <a:pt x="12" y="0"/>
                    </a:lnTo>
                    <a:lnTo>
                      <a:pt x="12" y="0"/>
                    </a:lnTo>
                    <a:lnTo>
                      <a:pt x="12" y="0"/>
                    </a:lnTo>
                    <a:lnTo>
                      <a:pt x="1" y="14"/>
                    </a:lnTo>
                    <a:lnTo>
                      <a:pt x="1" y="15"/>
                    </a:lnTo>
                    <a:lnTo>
                      <a:pt x="1" y="15"/>
                    </a:lnTo>
                    <a:lnTo>
                      <a:pt x="0" y="15"/>
                    </a:lnTo>
                    <a:lnTo>
                      <a:pt x="0" y="15"/>
                    </a:lnTo>
                    <a:lnTo>
                      <a:pt x="0" y="17"/>
                    </a:lnTo>
                    <a:lnTo>
                      <a:pt x="1" y="18"/>
                    </a:lnTo>
                    <a:lnTo>
                      <a:pt x="1" y="20"/>
                    </a:lnTo>
                    <a:lnTo>
                      <a:pt x="3" y="21"/>
                    </a:lnTo>
                    <a:lnTo>
                      <a:pt x="17"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77" name="Freeform 413">
                <a:extLst>
                  <a:ext uri="{FF2B5EF4-FFF2-40B4-BE49-F238E27FC236}">
                    <a16:creationId xmlns:a16="http://schemas.microsoft.com/office/drawing/2014/main" xmlns="" id="{DB3320D5-560F-4385-84FF-A20D4B086F88}"/>
                  </a:ext>
                </a:extLst>
              </p:cNvPr>
              <p:cNvSpPr>
                <a:spLocks/>
              </p:cNvSpPr>
              <p:nvPr/>
            </p:nvSpPr>
            <p:spPr bwMode="auto">
              <a:xfrm>
                <a:off x="2666" y="2346"/>
                <a:ext cx="16" cy="22"/>
              </a:xfrm>
              <a:custGeom>
                <a:avLst/>
                <a:gdLst>
                  <a:gd name="T0" fmla="*/ 16 w 16"/>
                  <a:gd name="T1" fmla="*/ 0 h 18"/>
                  <a:gd name="T2" fmla="*/ 15 w 16"/>
                  <a:gd name="T3" fmla="*/ 0 h 18"/>
                  <a:gd name="T4" fmla="*/ 13 w 16"/>
                  <a:gd name="T5" fmla="*/ 0 h 18"/>
                  <a:gd name="T6" fmla="*/ 13 w 16"/>
                  <a:gd name="T7" fmla="*/ 0 h 18"/>
                  <a:gd name="T8" fmla="*/ 12 w 16"/>
                  <a:gd name="T9" fmla="*/ 0 h 18"/>
                  <a:gd name="T10" fmla="*/ 11 w 16"/>
                  <a:gd name="T11" fmla="*/ 0 h 18"/>
                  <a:gd name="T12" fmla="*/ 9 w 16"/>
                  <a:gd name="T13" fmla="*/ 0 h 18"/>
                  <a:gd name="T14" fmla="*/ 7 w 16"/>
                  <a:gd name="T15" fmla="*/ 2 h 18"/>
                  <a:gd name="T16" fmla="*/ 5 w 16"/>
                  <a:gd name="T17" fmla="*/ 3 h 18"/>
                  <a:gd name="T18" fmla="*/ 3 w 16"/>
                  <a:gd name="T19" fmla="*/ 6 h 18"/>
                  <a:gd name="T20" fmla="*/ 1 w 16"/>
                  <a:gd name="T21" fmla="*/ 9 h 18"/>
                  <a:gd name="T22" fmla="*/ 1 w 16"/>
                  <a:gd name="T23" fmla="*/ 11 h 18"/>
                  <a:gd name="T24" fmla="*/ 0 w 16"/>
                  <a:gd name="T25" fmla="*/ 12 h 18"/>
                  <a:gd name="T26" fmla="*/ 0 w 16"/>
                  <a:gd name="T27" fmla="*/ 15 h 18"/>
                  <a:gd name="T28" fmla="*/ 0 w 16"/>
                  <a:gd name="T29" fmla="*/ 17 h 18"/>
                  <a:gd name="T30" fmla="*/ 1 w 16"/>
                  <a:gd name="T31" fmla="*/ 17 h 18"/>
                  <a:gd name="T32" fmla="*/ 1 w 16"/>
                  <a:gd name="T33" fmla="*/ 17 h 18"/>
                  <a:gd name="T34" fmla="*/ 1 w 16"/>
                  <a:gd name="T35" fmla="*/ 18 h 18"/>
                  <a:gd name="T36" fmla="*/ 16 w 16"/>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8">
                    <a:moveTo>
                      <a:pt x="16" y="0"/>
                    </a:moveTo>
                    <a:lnTo>
                      <a:pt x="15" y="0"/>
                    </a:lnTo>
                    <a:lnTo>
                      <a:pt x="13" y="0"/>
                    </a:lnTo>
                    <a:lnTo>
                      <a:pt x="13" y="0"/>
                    </a:lnTo>
                    <a:lnTo>
                      <a:pt x="12" y="0"/>
                    </a:lnTo>
                    <a:lnTo>
                      <a:pt x="11" y="0"/>
                    </a:lnTo>
                    <a:lnTo>
                      <a:pt x="9" y="0"/>
                    </a:lnTo>
                    <a:lnTo>
                      <a:pt x="7" y="2"/>
                    </a:lnTo>
                    <a:lnTo>
                      <a:pt x="5" y="3"/>
                    </a:lnTo>
                    <a:lnTo>
                      <a:pt x="3" y="6"/>
                    </a:lnTo>
                    <a:lnTo>
                      <a:pt x="1" y="9"/>
                    </a:lnTo>
                    <a:lnTo>
                      <a:pt x="1" y="11"/>
                    </a:lnTo>
                    <a:lnTo>
                      <a:pt x="0" y="12"/>
                    </a:lnTo>
                    <a:lnTo>
                      <a:pt x="0" y="15"/>
                    </a:lnTo>
                    <a:lnTo>
                      <a:pt x="0" y="17"/>
                    </a:lnTo>
                    <a:lnTo>
                      <a:pt x="1" y="17"/>
                    </a:lnTo>
                    <a:lnTo>
                      <a:pt x="1" y="17"/>
                    </a:lnTo>
                    <a:lnTo>
                      <a:pt x="1" y="18"/>
                    </a:lnTo>
                    <a:lnTo>
                      <a:pt x="16"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78" name="Freeform 414">
                <a:extLst>
                  <a:ext uri="{FF2B5EF4-FFF2-40B4-BE49-F238E27FC236}">
                    <a16:creationId xmlns:a16="http://schemas.microsoft.com/office/drawing/2014/main" xmlns="" id="{3A173301-F363-4056-8F4E-45B25E7E9B73}"/>
                  </a:ext>
                </a:extLst>
              </p:cNvPr>
              <p:cNvSpPr>
                <a:spLocks/>
              </p:cNvSpPr>
              <p:nvPr/>
            </p:nvSpPr>
            <p:spPr bwMode="auto">
              <a:xfrm>
                <a:off x="2667" y="2346"/>
                <a:ext cx="11" cy="17"/>
              </a:xfrm>
              <a:custGeom>
                <a:avLst/>
                <a:gdLst>
                  <a:gd name="T0" fmla="*/ 0 w 11"/>
                  <a:gd name="T1" fmla="*/ 14 h 14"/>
                  <a:gd name="T2" fmla="*/ 0 w 11"/>
                  <a:gd name="T3" fmla="*/ 9 h 14"/>
                  <a:gd name="T4" fmla="*/ 3 w 11"/>
                  <a:gd name="T5" fmla="*/ 5 h 14"/>
                  <a:gd name="T6" fmla="*/ 7 w 11"/>
                  <a:gd name="T7" fmla="*/ 0 h 14"/>
                  <a:gd name="T8" fmla="*/ 11 w 11"/>
                  <a:gd name="T9" fmla="*/ 0 h 14"/>
                  <a:gd name="T10" fmla="*/ 0 w 11"/>
                  <a:gd name="T11" fmla="*/ 14 h 14"/>
                </a:gdLst>
                <a:ahLst/>
                <a:cxnLst>
                  <a:cxn ang="0">
                    <a:pos x="T0" y="T1"/>
                  </a:cxn>
                  <a:cxn ang="0">
                    <a:pos x="T2" y="T3"/>
                  </a:cxn>
                  <a:cxn ang="0">
                    <a:pos x="T4" y="T5"/>
                  </a:cxn>
                  <a:cxn ang="0">
                    <a:pos x="T6" y="T7"/>
                  </a:cxn>
                  <a:cxn ang="0">
                    <a:pos x="T8" y="T9"/>
                  </a:cxn>
                  <a:cxn ang="0">
                    <a:pos x="T10" y="T11"/>
                  </a:cxn>
                </a:cxnLst>
                <a:rect l="0" t="0" r="r" b="b"/>
                <a:pathLst>
                  <a:path w="11" h="14">
                    <a:moveTo>
                      <a:pt x="0" y="14"/>
                    </a:moveTo>
                    <a:lnTo>
                      <a:pt x="0" y="9"/>
                    </a:lnTo>
                    <a:lnTo>
                      <a:pt x="3" y="5"/>
                    </a:lnTo>
                    <a:lnTo>
                      <a:pt x="7" y="0"/>
                    </a:lnTo>
                    <a:lnTo>
                      <a:pt x="11" y="0"/>
                    </a:lnTo>
                    <a:lnTo>
                      <a:pt x="0" y="14"/>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79" name="Freeform 415">
                <a:extLst>
                  <a:ext uri="{FF2B5EF4-FFF2-40B4-BE49-F238E27FC236}">
                    <a16:creationId xmlns:a16="http://schemas.microsoft.com/office/drawing/2014/main" xmlns="" id="{FC01EA5E-64F5-439C-8B4F-610EF50B98D0}"/>
                  </a:ext>
                </a:extLst>
              </p:cNvPr>
              <p:cNvSpPr>
                <a:spLocks/>
              </p:cNvSpPr>
              <p:nvPr/>
            </p:nvSpPr>
            <p:spPr bwMode="auto">
              <a:xfrm>
                <a:off x="2669" y="2349"/>
                <a:ext cx="2" cy="4"/>
              </a:xfrm>
              <a:custGeom>
                <a:avLst/>
                <a:gdLst>
                  <a:gd name="T0" fmla="*/ 0 w 2"/>
                  <a:gd name="T1" fmla="*/ 3 h 3"/>
                  <a:gd name="T2" fmla="*/ 0 w 2"/>
                  <a:gd name="T3" fmla="*/ 3 h 3"/>
                  <a:gd name="T4" fmla="*/ 1 w 2"/>
                  <a:gd name="T5" fmla="*/ 2 h 3"/>
                  <a:gd name="T6" fmla="*/ 2 w 2"/>
                  <a:gd name="T7" fmla="*/ 0 h 3"/>
                  <a:gd name="T8" fmla="*/ 2 w 2"/>
                  <a:gd name="T9" fmla="*/ 0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0" y="3"/>
                    </a:lnTo>
                    <a:lnTo>
                      <a:pt x="1" y="2"/>
                    </a:lnTo>
                    <a:lnTo>
                      <a:pt x="2" y="0"/>
                    </a:lnTo>
                    <a:lnTo>
                      <a:pt x="2" y="0"/>
                    </a:lnTo>
                    <a:lnTo>
                      <a:pt x="0" y="3"/>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80" name="Freeform 416">
                <a:extLst>
                  <a:ext uri="{FF2B5EF4-FFF2-40B4-BE49-F238E27FC236}">
                    <a16:creationId xmlns:a16="http://schemas.microsoft.com/office/drawing/2014/main" xmlns="" id="{6D1A01CF-8367-4AA1-968A-5A84B8CE8C71}"/>
                  </a:ext>
                </a:extLst>
              </p:cNvPr>
              <p:cNvSpPr>
                <a:spLocks/>
              </p:cNvSpPr>
              <p:nvPr/>
            </p:nvSpPr>
            <p:spPr bwMode="auto">
              <a:xfrm>
                <a:off x="2670" y="2352"/>
                <a:ext cx="17" cy="26"/>
              </a:xfrm>
              <a:custGeom>
                <a:avLst/>
                <a:gdLst>
                  <a:gd name="T0" fmla="*/ 8 w 17"/>
                  <a:gd name="T1" fmla="*/ 22 h 22"/>
                  <a:gd name="T2" fmla="*/ 12 w 17"/>
                  <a:gd name="T3" fmla="*/ 21 h 22"/>
                  <a:gd name="T4" fmla="*/ 15 w 17"/>
                  <a:gd name="T5" fmla="*/ 18 h 22"/>
                  <a:gd name="T6" fmla="*/ 17 w 17"/>
                  <a:gd name="T7" fmla="*/ 15 h 22"/>
                  <a:gd name="T8" fmla="*/ 17 w 17"/>
                  <a:gd name="T9" fmla="*/ 10 h 22"/>
                  <a:gd name="T10" fmla="*/ 17 w 17"/>
                  <a:gd name="T11" fmla="*/ 7 h 22"/>
                  <a:gd name="T12" fmla="*/ 15 w 17"/>
                  <a:gd name="T13" fmla="*/ 4 h 22"/>
                  <a:gd name="T14" fmla="*/ 12 w 17"/>
                  <a:gd name="T15" fmla="*/ 1 h 22"/>
                  <a:gd name="T16" fmla="*/ 8 w 17"/>
                  <a:gd name="T17" fmla="*/ 0 h 22"/>
                  <a:gd name="T18" fmla="*/ 5 w 17"/>
                  <a:gd name="T19" fmla="*/ 1 h 22"/>
                  <a:gd name="T20" fmla="*/ 3 w 17"/>
                  <a:gd name="T21" fmla="*/ 4 h 22"/>
                  <a:gd name="T22" fmla="*/ 1 w 17"/>
                  <a:gd name="T23" fmla="*/ 7 h 22"/>
                  <a:gd name="T24" fmla="*/ 0 w 17"/>
                  <a:gd name="T25" fmla="*/ 10 h 22"/>
                  <a:gd name="T26" fmla="*/ 1 w 17"/>
                  <a:gd name="T27" fmla="*/ 15 h 22"/>
                  <a:gd name="T28" fmla="*/ 3 w 17"/>
                  <a:gd name="T29" fmla="*/ 18 h 22"/>
                  <a:gd name="T30" fmla="*/ 5 w 17"/>
                  <a:gd name="T31" fmla="*/ 21 h 22"/>
                  <a:gd name="T32" fmla="*/ 8 w 17"/>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2">
                    <a:moveTo>
                      <a:pt x="8" y="22"/>
                    </a:moveTo>
                    <a:lnTo>
                      <a:pt x="12" y="21"/>
                    </a:lnTo>
                    <a:lnTo>
                      <a:pt x="15" y="18"/>
                    </a:lnTo>
                    <a:lnTo>
                      <a:pt x="17" y="15"/>
                    </a:lnTo>
                    <a:lnTo>
                      <a:pt x="17" y="10"/>
                    </a:lnTo>
                    <a:lnTo>
                      <a:pt x="17" y="7"/>
                    </a:lnTo>
                    <a:lnTo>
                      <a:pt x="15" y="4"/>
                    </a:lnTo>
                    <a:lnTo>
                      <a:pt x="12" y="1"/>
                    </a:lnTo>
                    <a:lnTo>
                      <a:pt x="8" y="0"/>
                    </a:lnTo>
                    <a:lnTo>
                      <a:pt x="5" y="1"/>
                    </a:lnTo>
                    <a:lnTo>
                      <a:pt x="3" y="4"/>
                    </a:lnTo>
                    <a:lnTo>
                      <a:pt x="1" y="7"/>
                    </a:lnTo>
                    <a:lnTo>
                      <a:pt x="0" y="10"/>
                    </a:lnTo>
                    <a:lnTo>
                      <a:pt x="1" y="15"/>
                    </a:lnTo>
                    <a:lnTo>
                      <a:pt x="3" y="18"/>
                    </a:lnTo>
                    <a:lnTo>
                      <a:pt x="5" y="21"/>
                    </a:lnTo>
                    <a:lnTo>
                      <a:pt x="8"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81" name="Freeform 417">
                <a:extLst>
                  <a:ext uri="{FF2B5EF4-FFF2-40B4-BE49-F238E27FC236}">
                    <a16:creationId xmlns:a16="http://schemas.microsoft.com/office/drawing/2014/main" xmlns="" id="{C43602B1-7CA0-4C85-A2E0-FCE753B53551}"/>
                  </a:ext>
                </a:extLst>
              </p:cNvPr>
              <p:cNvSpPr>
                <a:spLocks/>
              </p:cNvSpPr>
              <p:nvPr/>
            </p:nvSpPr>
            <p:spPr bwMode="auto">
              <a:xfrm>
                <a:off x="2666" y="2363"/>
                <a:ext cx="25" cy="3"/>
              </a:xfrm>
              <a:custGeom>
                <a:avLst/>
                <a:gdLst>
                  <a:gd name="T0" fmla="*/ 25 w 25"/>
                  <a:gd name="T1" fmla="*/ 0 h 3"/>
                  <a:gd name="T2" fmla="*/ 0 w 25"/>
                  <a:gd name="T3" fmla="*/ 0 h 3"/>
                  <a:gd name="T4" fmla="*/ 0 w 25"/>
                  <a:gd name="T5" fmla="*/ 1 h 3"/>
                  <a:gd name="T6" fmla="*/ 0 w 25"/>
                  <a:gd name="T7" fmla="*/ 1 h 3"/>
                  <a:gd name="T8" fmla="*/ 0 w 25"/>
                  <a:gd name="T9" fmla="*/ 1 h 3"/>
                  <a:gd name="T10" fmla="*/ 0 w 25"/>
                  <a:gd name="T11" fmla="*/ 1 h 3"/>
                  <a:gd name="T12" fmla="*/ 0 w 25"/>
                  <a:gd name="T13" fmla="*/ 1 h 3"/>
                  <a:gd name="T14" fmla="*/ 0 w 25"/>
                  <a:gd name="T15" fmla="*/ 3 h 3"/>
                  <a:gd name="T16" fmla="*/ 0 w 25"/>
                  <a:gd name="T17" fmla="*/ 3 h 3"/>
                  <a:gd name="T18" fmla="*/ 0 w 25"/>
                  <a:gd name="T19" fmla="*/ 3 h 3"/>
                  <a:gd name="T20" fmla="*/ 25 w 25"/>
                  <a:gd name="T21" fmla="*/ 3 h 3"/>
                  <a:gd name="T22" fmla="*/ 25 w 25"/>
                  <a:gd name="T23" fmla="*/ 3 h 3"/>
                  <a:gd name="T24" fmla="*/ 25 w 25"/>
                  <a:gd name="T25" fmla="*/ 3 h 3"/>
                  <a:gd name="T26" fmla="*/ 25 w 25"/>
                  <a:gd name="T27" fmla="*/ 1 h 3"/>
                  <a:gd name="T28" fmla="*/ 25 w 25"/>
                  <a:gd name="T29" fmla="*/ 1 h 3"/>
                  <a:gd name="T30" fmla="*/ 25 w 25"/>
                  <a:gd name="T31" fmla="*/ 1 h 3"/>
                  <a:gd name="T32" fmla="*/ 25 w 25"/>
                  <a:gd name="T33" fmla="*/ 1 h 3"/>
                  <a:gd name="T34" fmla="*/ 25 w 25"/>
                  <a:gd name="T35" fmla="*/ 1 h 3"/>
                  <a:gd name="T36" fmla="*/ 25 w 25"/>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
                    <a:moveTo>
                      <a:pt x="25" y="0"/>
                    </a:moveTo>
                    <a:lnTo>
                      <a:pt x="0" y="0"/>
                    </a:lnTo>
                    <a:lnTo>
                      <a:pt x="0" y="1"/>
                    </a:lnTo>
                    <a:lnTo>
                      <a:pt x="0" y="1"/>
                    </a:lnTo>
                    <a:lnTo>
                      <a:pt x="0" y="1"/>
                    </a:lnTo>
                    <a:lnTo>
                      <a:pt x="0" y="1"/>
                    </a:lnTo>
                    <a:lnTo>
                      <a:pt x="0" y="1"/>
                    </a:lnTo>
                    <a:lnTo>
                      <a:pt x="0" y="3"/>
                    </a:lnTo>
                    <a:lnTo>
                      <a:pt x="0" y="3"/>
                    </a:lnTo>
                    <a:lnTo>
                      <a:pt x="0" y="3"/>
                    </a:lnTo>
                    <a:lnTo>
                      <a:pt x="25" y="3"/>
                    </a:lnTo>
                    <a:lnTo>
                      <a:pt x="25" y="3"/>
                    </a:lnTo>
                    <a:lnTo>
                      <a:pt x="25" y="3"/>
                    </a:lnTo>
                    <a:lnTo>
                      <a:pt x="25" y="1"/>
                    </a:lnTo>
                    <a:lnTo>
                      <a:pt x="25" y="1"/>
                    </a:lnTo>
                    <a:lnTo>
                      <a:pt x="25" y="1"/>
                    </a:lnTo>
                    <a:lnTo>
                      <a:pt x="25" y="1"/>
                    </a:lnTo>
                    <a:lnTo>
                      <a:pt x="25" y="1"/>
                    </a:lnTo>
                    <a:lnTo>
                      <a:pt x="25"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82" name="Rectangle 418">
                <a:extLst>
                  <a:ext uri="{FF2B5EF4-FFF2-40B4-BE49-F238E27FC236}">
                    <a16:creationId xmlns:a16="http://schemas.microsoft.com/office/drawing/2014/main" xmlns="" id="{6183E040-EBB3-452D-8C84-A4F2BE092946}"/>
                  </a:ext>
                </a:extLst>
              </p:cNvPr>
              <p:cNvSpPr>
                <a:spLocks noChangeArrowheads="1"/>
              </p:cNvSpPr>
              <p:nvPr/>
            </p:nvSpPr>
            <p:spPr bwMode="auto">
              <a:xfrm>
                <a:off x="3070" y="2412"/>
                <a:ext cx="403" cy="9"/>
              </a:xfrm>
              <a:prstGeom prst="rect">
                <a:avLst/>
              </a:prstGeom>
              <a:solidFill>
                <a:srgbClr val="D7D8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83" name="Rectangle 419">
                <a:extLst>
                  <a:ext uri="{FF2B5EF4-FFF2-40B4-BE49-F238E27FC236}">
                    <a16:creationId xmlns:a16="http://schemas.microsoft.com/office/drawing/2014/main" xmlns="" id="{FF596332-5109-4574-B703-F217CB5A6D9A}"/>
                  </a:ext>
                </a:extLst>
              </p:cNvPr>
              <p:cNvSpPr>
                <a:spLocks noChangeArrowheads="1"/>
              </p:cNvSpPr>
              <p:nvPr/>
            </p:nvSpPr>
            <p:spPr bwMode="auto">
              <a:xfrm>
                <a:off x="3070" y="2406"/>
                <a:ext cx="403" cy="11"/>
              </a:xfrm>
              <a:prstGeom prst="rect">
                <a:avLst/>
              </a:prstGeom>
              <a:solidFill>
                <a:srgbClr val="D5D7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84" name="Rectangle 420">
                <a:extLst>
                  <a:ext uri="{FF2B5EF4-FFF2-40B4-BE49-F238E27FC236}">
                    <a16:creationId xmlns:a16="http://schemas.microsoft.com/office/drawing/2014/main" xmlns="" id="{0E570F75-0770-4215-A719-271FA0571FEF}"/>
                  </a:ext>
                </a:extLst>
              </p:cNvPr>
              <p:cNvSpPr>
                <a:spLocks noChangeArrowheads="1"/>
              </p:cNvSpPr>
              <p:nvPr/>
            </p:nvSpPr>
            <p:spPr bwMode="auto">
              <a:xfrm>
                <a:off x="3070" y="2402"/>
                <a:ext cx="403" cy="10"/>
              </a:xfrm>
              <a:prstGeom prst="rect">
                <a:avLst/>
              </a:prstGeom>
              <a:solidFill>
                <a:srgbClr val="D4D5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85" name="Rectangle 421">
                <a:extLst>
                  <a:ext uri="{FF2B5EF4-FFF2-40B4-BE49-F238E27FC236}">
                    <a16:creationId xmlns:a16="http://schemas.microsoft.com/office/drawing/2014/main" xmlns="" id="{57FA432E-21E6-49CF-8ECA-8C4C34A7230D}"/>
                  </a:ext>
                </a:extLst>
              </p:cNvPr>
              <p:cNvSpPr>
                <a:spLocks noChangeArrowheads="1"/>
              </p:cNvSpPr>
              <p:nvPr/>
            </p:nvSpPr>
            <p:spPr bwMode="auto">
              <a:xfrm>
                <a:off x="3070" y="2395"/>
                <a:ext cx="403" cy="11"/>
              </a:xfrm>
              <a:prstGeom prst="rect">
                <a:avLst/>
              </a:prstGeom>
              <a:solidFill>
                <a:srgbClr val="D2D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86" name="Rectangle 422">
                <a:extLst>
                  <a:ext uri="{FF2B5EF4-FFF2-40B4-BE49-F238E27FC236}">
                    <a16:creationId xmlns:a16="http://schemas.microsoft.com/office/drawing/2014/main" xmlns="" id="{F582FA8A-27FD-425C-B666-F0ACF4A2A578}"/>
                  </a:ext>
                </a:extLst>
              </p:cNvPr>
              <p:cNvSpPr>
                <a:spLocks noChangeArrowheads="1"/>
              </p:cNvSpPr>
              <p:nvPr/>
            </p:nvSpPr>
            <p:spPr bwMode="auto">
              <a:xfrm>
                <a:off x="3070" y="2392"/>
                <a:ext cx="403" cy="10"/>
              </a:xfrm>
              <a:prstGeom prst="rect">
                <a:avLst/>
              </a:prstGeom>
              <a:solidFill>
                <a:srgbClr val="D0D2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87" name="Rectangle 423">
                <a:extLst>
                  <a:ext uri="{FF2B5EF4-FFF2-40B4-BE49-F238E27FC236}">
                    <a16:creationId xmlns:a16="http://schemas.microsoft.com/office/drawing/2014/main" xmlns="" id="{F4F7B406-A2B5-4413-A587-B1BB9AADD9F9}"/>
                  </a:ext>
                </a:extLst>
              </p:cNvPr>
              <p:cNvSpPr>
                <a:spLocks noChangeArrowheads="1"/>
              </p:cNvSpPr>
              <p:nvPr/>
            </p:nvSpPr>
            <p:spPr bwMode="auto">
              <a:xfrm>
                <a:off x="3070" y="2386"/>
                <a:ext cx="403" cy="9"/>
              </a:xfrm>
              <a:prstGeom prst="rect">
                <a:avLst/>
              </a:prstGeom>
              <a:solidFill>
                <a:srgbClr val="CFD0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88" name="Rectangle 424">
                <a:extLst>
                  <a:ext uri="{FF2B5EF4-FFF2-40B4-BE49-F238E27FC236}">
                    <a16:creationId xmlns:a16="http://schemas.microsoft.com/office/drawing/2014/main" xmlns="" id="{90ABA376-3EB8-4956-AB1E-085297573A29}"/>
                  </a:ext>
                </a:extLst>
              </p:cNvPr>
              <p:cNvSpPr>
                <a:spLocks noChangeArrowheads="1"/>
              </p:cNvSpPr>
              <p:nvPr/>
            </p:nvSpPr>
            <p:spPr bwMode="auto">
              <a:xfrm>
                <a:off x="3070" y="2381"/>
                <a:ext cx="403" cy="11"/>
              </a:xfrm>
              <a:prstGeom prst="rect">
                <a:avLst/>
              </a:prstGeom>
              <a:solidFill>
                <a:srgbClr val="CDCEC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89" name="Rectangle 425">
                <a:extLst>
                  <a:ext uri="{FF2B5EF4-FFF2-40B4-BE49-F238E27FC236}">
                    <a16:creationId xmlns:a16="http://schemas.microsoft.com/office/drawing/2014/main" xmlns="" id="{8B06FFE2-A966-4B24-9D2D-299B3836FE7A}"/>
                  </a:ext>
                </a:extLst>
              </p:cNvPr>
              <p:cNvSpPr>
                <a:spLocks noChangeArrowheads="1"/>
              </p:cNvSpPr>
              <p:nvPr/>
            </p:nvSpPr>
            <p:spPr bwMode="auto">
              <a:xfrm>
                <a:off x="3070" y="2377"/>
                <a:ext cx="403" cy="9"/>
              </a:xfrm>
              <a:prstGeom prst="rect">
                <a:avLst/>
              </a:prstGeom>
              <a:solidFill>
                <a:srgbClr val="CBCDC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90" name="Rectangle 426">
                <a:extLst>
                  <a:ext uri="{FF2B5EF4-FFF2-40B4-BE49-F238E27FC236}">
                    <a16:creationId xmlns:a16="http://schemas.microsoft.com/office/drawing/2014/main" xmlns="" id="{30093746-1173-484F-860D-D4E345F71233}"/>
                  </a:ext>
                </a:extLst>
              </p:cNvPr>
              <p:cNvSpPr>
                <a:spLocks noChangeArrowheads="1"/>
              </p:cNvSpPr>
              <p:nvPr/>
            </p:nvSpPr>
            <p:spPr bwMode="auto">
              <a:xfrm>
                <a:off x="3070" y="2371"/>
                <a:ext cx="403" cy="10"/>
              </a:xfrm>
              <a:prstGeom prst="rect">
                <a:avLst/>
              </a:prstGeom>
              <a:solidFill>
                <a:srgbClr val="CACB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91" name="Rectangle 427">
                <a:extLst>
                  <a:ext uri="{FF2B5EF4-FFF2-40B4-BE49-F238E27FC236}">
                    <a16:creationId xmlns:a16="http://schemas.microsoft.com/office/drawing/2014/main" xmlns="" id="{78E9D4DC-0517-4773-A1D0-496CB26B7543}"/>
                  </a:ext>
                </a:extLst>
              </p:cNvPr>
              <p:cNvSpPr>
                <a:spLocks noChangeArrowheads="1"/>
              </p:cNvSpPr>
              <p:nvPr/>
            </p:nvSpPr>
            <p:spPr bwMode="auto">
              <a:xfrm>
                <a:off x="3070" y="2366"/>
                <a:ext cx="403" cy="11"/>
              </a:xfrm>
              <a:prstGeom prst="rect">
                <a:avLst/>
              </a:prstGeom>
              <a:solidFill>
                <a:srgbClr val="C8CA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92" name="Rectangle 428">
                <a:extLst>
                  <a:ext uri="{FF2B5EF4-FFF2-40B4-BE49-F238E27FC236}">
                    <a16:creationId xmlns:a16="http://schemas.microsoft.com/office/drawing/2014/main" xmlns="" id="{3FF230E5-46CE-4512-B002-42849CC168AE}"/>
                  </a:ext>
                </a:extLst>
              </p:cNvPr>
              <p:cNvSpPr>
                <a:spLocks noChangeArrowheads="1"/>
              </p:cNvSpPr>
              <p:nvPr/>
            </p:nvSpPr>
            <p:spPr bwMode="auto">
              <a:xfrm>
                <a:off x="3070" y="2360"/>
                <a:ext cx="403" cy="11"/>
              </a:xfrm>
              <a:prstGeom prst="rect">
                <a:avLst/>
              </a:prstGeom>
              <a:solidFill>
                <a:srgbClr val="C6C8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93" name="Rectangle 429">
                <a:extLst>
                  <a:ext uri="{FF2B5EF4-FFF2-40B4-BE49-F238E27FC236}">
                    <a16:creationId xmlns:a16="http://schemas.microsoft.com/office/drawing/2014/main" xmlns="" id="{AB4C0D43-A828-4053-B466-4802143CBFC7}"/>
                  </a:ext>
                </a:extLst>
              </p:cNvPr>
              <p:cNvSpPr>
                <a:spLocks noChangeArrowheads="1"/>
              </p:cNvSpPr>
              <p:nvPr/>
            </p:nvSpPr>
            <p:spPr bwMode="auto">
              <a:xfrm>
                <a:off x="3070" y="2355"/>
                <a:ext cx="403" cy="11"/>
              </a:xfrm>
              <a:prstGeom prst="rect">
                <a:avLst/>
              </a:prstGeom>
              <a:solidFill>
                <a:srgbClr val="C5C6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94" name="Rectangle 430">
                <a:extLst>
                  <a:ext uri="{FF2B5EF4-FFF2-40B4-BE49-F238E27FC236}">
                    <a16:creationId xmlns:a16="http://schemas.microsoft.com/office/drawing/2014/main" xmlns="" id="{3BDF0D48-C583-4D43-B920-8D59A694895A}"/>
                  </a:ext>
                </a:extLst>
              </p:cNvPr>
              <p:cNvSpPr>
                <a:spLocks noChangeArrowheads="1"/>
              </p:cNvSpPr>
              <p:nvPr/>
            </p:nvSpPr>
            <p:spPr bwMode="auto">
              <a:xfrm>
                <a:off x="3070" y="2349"/>
                <a:ext cx="403" cy="11"/>
              </a:xfrm>
              <a:prstGeom prst="rect">
                <a:avLst/>
              </a:prstGeom>
              <a:solidFill>
                <a:srgbClr val="C3C5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95" name="Rectangle 431">
                <a:extLst>
                  <a:ext uri="{FF2B5EF4-FFF2-40B4-BE49-F238E27FC236}">
                    <a16:creationId xmlns:a16="http://schemas.microsoft.com/office/drawing/2014/main" xmlns="" id="{2DD185D0-DF86-41FE-84CA-F16AE1ADFB2E}"/>
                  </a:ext>
                </a:extLst>
              </p:cNvPr>
              <p:cNvSpPr>
                <a:spLocks noChangeArrowheads="1"/>
              </p:cNvSpPr>
              <p:nvPr/>
            </p:nvSpPr>
            <p:spPr bwMode="auto">
              <a:xfrm>
                <a:off x="3070" y="2343"/>
                <a:ext cx="403" cy="12"/>
              </a:xfrm>
              <a:prstGeom prst="rect">
                <a:avLst/>
              </a:prstGeom>
              <a:solidFill>
                <a:srgbClr val="C1C3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96" name="Rectangle 432">
                <a:extLst>
                  <a:ext uri="{FF2B5EF4-FFF2-40B4-BE49-F238E27FC236}">
                    <a16:creationId xmlns:a16="http://schemas.microsoft.com/office/drawing/2014/main" xmlns="" id="{A3517CF6-9AF5-4C8F-8DB8-6CA7A58D4F47}"/>
                  </a:ext>
                </a:extLst>
              </p:cNvPr>
              <p:cNvSpPr>
                <a:spLocks noChangeArrowheads="1"/>
              </p:cNvSpPr>
              <p:nvPr/>
            </p:nvSpPr>
            <p:spPr bwMode="auto">
              <a:xfrm>
                <a:off x="3070" y="2338"/>
                <a:ext cx="403" cy="11"/>
              </a:xfrm>
              <a:prstGeom prst="rect">
                <a:avLst/>
              </a:prstGeom>
              <a:solidFill>
                <a:srgbClr val="C0C1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97" name="Freeform 433">
                <a:extLst>
                  <a:ext uri="{FF2B5EF4-FFF2-40B4-BE49-F238E27FC236}">
                    <a16:creationId xmlns:a16="http://schemas.microsoft.com/office/drawing/2014/main" xmlns="" id="{3A330FAB-1CA1-4C18-B93B-8B31B19E615C}"/>
                  </a:ext>
                </a:extLst>
              </p:cNvPr>
              <p:cNvSpPr>
                <a:spLocks/>
              </p:cNvSpPr>
              <p:nvPr/>
            </p:nvSpPr>
            <p:spPr bwMode="auto">
              <a:xfrm>
                <a:off x="3077" y="2352"/>
                <a:ext cx="26" cy="34"/>
              </a:xfrm>
              <a:custGeom>
                <a:avLst/>
                <a:gdLst>
                  <a:gd name="T0" fmla="*/ 26 w 26"/>
                  <a:gd name="T1" fmla="*/ 13 h 28"/>
                  <a:gd name="T2" fmla="*/ 25 w 26"/>
                  <a:gd name="T3" fmla="*/ 9 h 28"/>
                  <a:gd name="T4" fmla="*/ 22 w 26"/>
                  <a:gd name="T5" fmla="*/ 4 h 28"/>
                  <a:gd name="T6" fmla="*/ 17 w 26"/>
                  <a:gd name="T7" fmla="*/ 0 h 28"/>
                  <a:gd name="T8" fmla="*/ 13 w 26"/>
                  <a:gd name="T9" fmla="*/ 0 h 28"/>
                  <a:gd name="T10" fmla="*/ 8 w 26"/>
                  <a:gd name="T11" fmla="*/ 0 h 28"/>
                  <a:gd name="T12" fmla="*/ 4 w 26"/>
                  <a:gd name="T13" fmla="*/ 4 h 28"/>
                  <a:gd name="T14" fmla="*/ 0 w 26"/>
                  <a:gd name="T15" fmla="*/ 9 h 28"/>
                  <a:gd name="T16" fmla="*/ 0 w 26"/>
                  <a:gd name="T17" fmla="*/ 13 h 28"/>
                  <a:gd name="T18" fmla="*/ 0 w 26"/>
                  <a:gd name="T19" fmla="*/ 21 h 28"/>
                  <a:gd name="T20" fmla="*/ 4 w 26"/>
                  <a:gd name="T21" fmla="*/ 24 h 28"/>
                  <a:gd name="T22" fmla="*/ 8 w 26"/>
                  <a:gd name="T23" fmla="*/ 28 h 28"/>
                  <a:gd name="T24" fmla="*/ 13 w 26"/>
                  <a:gd name="T25" fmla="*/ 28 h 28"/>
                  <a:gd name="T26" fmla="*/ 17 w 26"/>
                  <a:gd name="T27" fmla="*/ 28 h 28"/>
                  <a:gd name="T28" fmla="*/ 22 w 26"/>
                  <a:gd name="T29" fmla="*/ 24 h 28"/>
                  <a:gd name="T30" fmla="*/ 25 w 26"/>
                  <a:gd name="T31" fmla="*/ 21 h 28"/>
                  <a:gd name="T32" fmla="*/ 26 w 26"/>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8">
                    <a:moveTo>
                      <a:pt x="26" y="13"/>
                    </a:moveTo>
                    <a:lnTo>
                      <a:pt x="25" y="9"/>
                    </a:lnTo>
                    <a:lnTo>
                      <a:pt x="22" y="4"/>
                    </a:lnTo>
                    <a:lnTo>
                      <a:pt x="17" y="0"/>
                    </a:lnTo>
                    <a:lnTo>
                      <a:pt x="13" y="0"/>
                    </a:lnTo>
                    <a:lnTo>
                      <a:pt x="8" y="0"/>
                    </a:lnTo>
                    <a:lnTo>
                      <a:pt x="4" y="4"/>
                    </a:lnTo>
                    <a:lnTo>
                      <a:pt x="0" y="9"/>
                    </a:lnTo>
                    <a:lnTo>
                      <a:pt x="0" y="13"/>
                    </a:lnTo>
                    <a:lnTo>
                      <a:pt x="0" y="21"/>
                    </a:lnTo>
                    <a:lnTo>
                      <a:pt x="4" y="24"/>
                    </a:lnTo>
                    <a:lnTo>
                      <a:pt x="8" y="28"/>
                    </a:lnTo>
                    <a:lnTo>
                      <a:pt x="13" y="28"/>
                    </a:lnTo>
                    <a:lnTo>
                      <a:pt x="17" y="28"/>
                    </a:lnTo>
                    <a:lnTo>
                      <a:pt x="22" y="24"/>
                    </a:lnTo>
                    <a:lnTo>
                      <a:pt x="25" y="21"/>
                    </a:lnTo>
                    <a:lnTo>
                      <a:pt x="26"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98" name="Freeform 434">
                <a:extLst>
                  <a:ext uri="{FF2B5EF4-FFF2-40B4-BE49-F238E27FC236}">
                    <a16:creationId xmlns:a16="http://schemas.microsoft.com/office/drawing/2014/main" xmlns="" id="{64558484-9B68-4778-9399-2350671C4573}"/>
                  </a:ext>
                </a:extLst>
              </p:cNvPr>
              <p:cNvSpPr>
                <a:spLocks/>
              </p:cNvSpPr>
              <p:nvPr/>
            </p:nvSpPr>
            <p:spPr bwMode="auto">
              <a:xfrm>
                <a:off x="3446" y="2352"/>
                <a:ext cx="25" cy="34"/>
              </a:xfrm>
              <a:custGeom>
                <a:avLst/>
                <a:gdLst>
                  <a:gd name="T0" fmla="*/ 25 w 25"/>
                  <a:gd name="T1" fmla="*/ 13 h 28"/>
                  <a:gd name="T2" fmla="*/ 25 w 25"/>
                  <a:gd name="T3" fmla="*/ 9 h 28"/>
                  <a:gd name="T4" fmla="*/ 21 w 25"/>
                  <a:gd name="T5" fmla="*/ 4 h 28"/>
                  <a:gd name="T6" fmla="*/ 17 w 25"/>
                  <a:gd name="T7" fmla="*/ 0 h 28"/>
                  <a:gd name="T8" fmla="*/ 13 w 25"/>
                  <a:gd name="T9" fmla="*/ 0 h 28"/>
                  <a:gd name="T10" fmla="*/ 8 w 25"/>
                  <a:gd name="T11" fmla="*/ 0 h 28"/>
                  <a:gd name="T12" fmla="*/ 4 w 25"/>
                  <a:gd name="T13" fmla="*/ 4 h 28"/>
                  <a:gd name="T14" fmla="*/ 0 w 25"/>
                  <a:gd name="T15" fmla="*/ 9 h 28"/>
                  <a:gd name="T16" fmla="*/ 0 w 25"/>
                  <a:gd name="T17" fmla="*/ 13 h 28"/>
                  <a:gd name="T18" fmla="*/ 0 w 25"/>
                  <a:gd name="T19" fmla="*/ 21 h 28"/>
                  <a:gd name="T20" fmla="*/ 4 w 25"/>
                  <a:gd name="T21" fmla="*/ 24 h 28"/>
                  <a:gd name="T22" fmla="*/ 8 w 25"/>
                  <a:gd name="T23" fmla="*/ 28 h 28"/>
                  <a:gd name="T24" fmla="*/ 13 w 25"/>
                  <a:gd name="T25" fmla="*/ 28 h 28"/>
                  <a:gd name="T26" fmla="*/ 17 w 25"/>
                  <a:gd name="T27" fmla="*/ 28 h 28"/>
                  <a:gd name="T28" fmla="*/ 21 w 25"/>
                  <a:gd name="T29" fmla="*/ 24 h 28"/>
                  <a:gd name="T30" fmla="*/ 25 w 25"/>
                  <a:gd name="T31" fmla="*/ 21 h 28"/>
                  <a:gd name="T32" fmla="*/ 25 w 25"/>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8">
                    <a:moveTo>
                      <a:pt x="25" y="13"/>
                    </a:moveTo>
                    <a:lnTo>
                      <a:pt x="25" y="9"/>
                    </a:lnTo>
                    <a:lnTo>
                      <a:pt x="21" y="4"/>
                    </a:lnTo>
                    <a:lnTo>
                      <a:pt x="17" y="0"/>
                    </a:lnTo>
                    <a:lnTo>
                      <a:pt x="13" y="0"/>
                    </a:lnTo>
                    <a:lnTo>
                      <a:pt x="8" y="0"/>
                    </a:lnTo>
                    <a:lnTo>
                      <a:pt x="4" y="4"/>
                    </a:lnTo>
                    <a:lnTo>
                      <a:pt x="0" y="9"/>
                    </a:lnTo>
                    <a:lnTo>
                      <a:pt x="0" y="13"/>
                    </a:lnTo>
                    <a:lnTo>
                      <a:pt x="0" y="21"/>
                    </a:lnTo>
                    <a:lnTo>
                      <a:pt x="4" y="24"/>
                    </a:lnTo>
                    <a:lnTo>
                      <a:pt x="8" y="28"/>
                    </a:lnTo>
                    <a:lnTo>
                      <a:pt x="13" y="28"/>
                    </a:lnTo>
                    <a:lnTo>
                      <a:pt x="17" y="28"/>
                    </a:lnTo>
                    <a:lnTo>
                      <a:pt x="21" y="24"/>
                    </a:lnTo>
                    <a:lnTo>
                      <a:pt x="25" y="21"/>
                    </a:lnTo>
                    <a:lnTo>
                      <a:pt x="25"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499" name="Freeform 435">
                <a:extLst>
                  <a:ext uri="{FF2B5EF4-FFF2-40B4-BE49-F238E27FC236}">
                    <a16:creationId xmlns:a16="http://schemas.microsoft.com/office/drawing/2014/main" xmlns="" id="{F8017B19-518C-409B-A969-C518717504DF}"/>
                  </a:ext>
                </a:extLst>
              </p:cNvPr>
              <p:cNvSpPr>
                <a:spLocks/>
              </p:cNvSpPr>
              <p:nvPr/>
            </p:nvSpPr>
            <p:spPr bwMode="auto">
              <a:xfrm>
                <a:off x="3459" y="2366"/>
                <a:ext cx="11" cy="16"/>
              </a:xfrm>
              <a:custGeom>
                <a:avLst/>
                <a:gdLst>
                  <a:gd name="T0" fmla="*/ 11 w 11"/>
                  <a:gd name="T1" fmla="*/ 0 h 13"/>
                  <a:gd name="T2" fmla="*/ 10 w 11"/>
                  <a:gd name="T3" fmla="*/ 4 h 13"/>
                  <a:gd name="T4" fmla="*/ 7 w 11"/>
                  <a:gd name="T5" fmla="*/ 9 h 13"/>
                  <a:gd name="T6" fmla="*/ 4 w 11"/>
                  <a:gd name="T7" fmla="*/ 12 h 13"/>
                  <a:gd name="T8" fmla="*/ 0 w 11"/>
                  <a:gd name="T9" fmla="*/ 13 h 13"/>
                  <a:gd name="T10" fmla="*/ 11 w 11"/>
                  <a:gd name="T11" fmla="*/ 0 h 13"/>
                </a:gdLst>
                <a:ahLst/>
                <a:cxnLst>
                  <a:cxn ang="0">
                    <a:pos x="T0" y="T1"/>
                  </a:cxn>
                  <a:cxn ang="0">
                    <a:pos x="T2" y="T3"/>
                  </a:cxn>
                  <a:cxn ang="0">
                    <a:pos x="T4" y="T5"/>
                  </a:cxn>
                  <a:cxn ang="0">
                    <a:pos x="T6" y="T7"/>
                  </a:cxn>
                  <a:cxn ang="0">
                    <a:pos x="T8" y="T9"/>
                  </a:cxn>
                  <a:cxn ang="0">
                    <a:pos x="T10" y="T11"/>
                  </a:cxn>
                </a:cxnLst>
                <a:rect l="0" t="0" r="r" b="b"/>
                <a:pathLst>
                  <a:path w="11" h="13">
                    <a:moveTo>
                      <a:pt x="11" y="0"/>
                    </a:moveTo>
                    <a:lnTo>
                      <a:pt x="10" y="4"/>
                    </a:lnTo>
                    <a:lnTo>
                      <a:pt x="7" y="9"/>
                    </a:lnTo>
                    <a:lnTo>
                      <a:pt x="4" y="12"/>
                    </a:lnTo>
                    <a:lnTo>
                      <a:pt x="0" y="13"/>
                    </a:lnTo>
                    <a:lnTo>
                      <a:pt x="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00" name="Freeform 436">
                <a:extLst>
                  <a:ext uri="{FF2B5EF4-FFF2-40B4-BE49-F238E27FC236}">
                    <a16:creationId xmlns:a16="http://schemas.microsoft.com/office/drawing/2014/main" xmlns="" id="{C77ECC75-204C-4D05-8B99-62E851A838C2}"/>
                  </a:ext>
                </a:extLst>
              </p:cNvPr>
              <p:cNvSpPr>
                <a:spLocks/>
              </p:cNvSpPr>
              <p:nvPr/>
            </p:nvSpPr>
            <p:spPr bwMode="auto">
              <a:xfrm>
                <a:off x="3455" y="2360"/>
                <a:ext cx="15" cy="25"/>
              </a:xfrm>
              <a:custGeom>
                <a:avLst/>
                <a:gdLst>
                  <a:gd name="T0" fmla="*/ 15 w 15"/>
                  <a:gd name="T1" fmla="*/ 0 h 20"/>
                  <a:gd name="T2" fmla="*/ 15 w 15"/>
                  <a:gd name="T3" fmla="*/ 0 h 20"/>
                  <a:gd name="T4" fmla="*/ 15 w 15"/>
                  <a:gd name="T5" fmla="*/ 2 h 20"/>
                  <a:gd name="T6" fmla="*/ 15 w 15"/>
                  <a:gd name="T7" fmla="*/ 3 h 20"/>
                  <a:gd name="T8" fmla="*/ 15 w 15"/>
                  <a:gd name="T9" fmla="*/ 3 h 20"/>
                  <a:gd name="T10" fmla="*/ 14 w 15"/>
                  <a:gd name="T11" fmla="*/ 9 h 20"/>
                  <a:gd name="T12" fmla="*/ 11 w 15"/>
                  <a:gd name="T13" fmla="*/ 14 h 20"/>
                  <a:gd name="T14" fmla="*/ 6 w 15"/>
                  <a:gd name="T15" fmla="*/ 17 h 20"/>
                  <a:gd name="T16" fmla="*/ 0 w 15"/>
                  <a:gd name="T17" fmla="*/ 20 h 20"/>
                  <a:gd name="T18" fmla="*/ 0 w 15"/>
                  <a:gd name="T19" fmla="*/ 20 h 20"/>
                  <a:gd name="T20" fmla="*/ 0 w 15"/>
                  <a:gd name="T21" fmla="*/ 18 h 20"/>
                  <a:gd name="T22" fmla="*/ 0 w 15"/>
                  <a:gd name="T23" fmla="*/ 18 h 20"/>
                  <a:gd name="T24" fmla="*/ 0 w 15"/>
                  <a:gd name="T25" fmla="*/ 18 h 20"/>
                  <a:gd name="T26" fmla="*/ 15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5" y="0"/>
                    </a:moveTo>
                    <a:lnTo>
                      <a:pt x="15" y="0"/>
                    </a:lnTo>
                    <a:lnTo>
                      <a:pt x="15" y="2"/>
                    </a:lnTo>
                    <a:lnTo>
                      <a:pt x="15" y="3"/>
                    </a:lnTo>
                    <a:lnTo>
                      <a:pt x="15" y="3"/>
                    </a:lnTo>
                    <a:lnTo>
                      <a:pt x="14" y="9"/>
                    </a:lnTo>
                    <a:lnTo>
                      <a:pt x="11" y="14"/>
                    </a:lnTo>
                    <a:lnTo>
                      <a:pt x="6" y="17"/>
                    </a:lnTo>
                    <a:lnTo>
                      <a:pt x="0" y="20"/>
                    </a:lnTo>
                    <a:lnTo>
                      <a:pt x="0" y="20"/>
                    </a:lnTo>
                    <a:lnTo>
                      <a:pt x="0" y="18"/>
                    </a:lnTo>
                    <a:lnTo>
                      <a:pt x="0" y="18"/>
                    </a:lnTo>
                    <a:lnTo>
                      <a:pt x="0" y="18"/>
                    </a:lnTo>
                    <a:lnTo>
                      <a:pt x="15"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01" name="Freeform 437">
                <a:extLst>
                  <a:ext uri="{FF2B5EF4-FFF2-40B4-BE49-F238E27FC236}">
                    <a16:creationId xmlns:a16="http://schemas.microsoft.com/office/drawing/2014/main" xmlns="" id="{9DB1759F-56A8-4B6A-8791-F59FB46D5D08}"/>
                  </a:ext>
                </a:extLst>
              </p:cNvPr>
              <p:cNvSpPr>
                <a:spLocks/>
              </p:cNvSpPr>
              <p:nvPr/>
            </p:nvSpPr>
            <p:spPr bwMode="auto">
              <a:xfrm>
                <a:off x="3453" y="2357"/>
                <a:ext cx="17" cy="28"/>
              </a:xfrm>
              <a:custGeom>
                <a:avLst/>
                <a:gdLst>
                  <a:gd name="T0" fmla="*/ 14 w 17"/>
                  <a:gd name="T1" fmla="*/ 0 h 23"/>
                  <a:gd name="T2" fmla="*/ 16 w 17"/>
                  <a:gd name="T3" fmla="*/ 2 h 23"/>
                  <a:gd name="T4" fmla="*/ 17 w 17"/>
                  <a:gd name="T5" fmla="*/ 3 h 23"/>
                  <a:gd name="T6" fmla="*/ 17 w 17"/>
                  <a:gd name="T7" fmla="*/ 5 h 23"/>
                  <a:gd name="T8" fmla="*/ 17 w 17"/>
                  <a:gd name="T9" fmla="*/ 6 h 23"/>
                  <a:gd name="T10" fmla="*/ 17 w 17"/>
                  <a:gd name="T11" fmla="*/ 6 h 23"/>
                  <a:gd name="T12" fmla="*/ 17 w 17"/>
                  <a:gd name="T13" fmla="*/ 6 h 23"/>
                  <a:gd name="T14" fmla="*/ 17 w 17"/>
                  <a:gd name="T15" fmla="*/ 8 h 23"/>
                  <a:gd name="T16" fmla="*/ 17 w 17"/>
                  <a:gd name="T17" fmla="*/ 8 h 23"/>
                  <a:gd name="T18" fmla="*/ 6 w 17"/>
                  <a:gd name="T19" fmla="*/ 21 h 23"/>
                  <a:gd name="T20" fmla="*/ 6 w 17"/>
                  <a:gd name="T21" fmla="*/ 21 h 23"/>
                  <a:gd name="T22" fmla="*/ 5 w 17"/>
                  <a:gd name="T23" fmla="*/ 21 h 23"/>
                  <a:gd name="T24" fmla="*/ 4 w 17"/>
                  <a:gd name="T25" fmla="*/ 23 h 23"/>
                  <a:gd name="T26" fmla="*/ 2 w 17"/>
                  <a:gd name="T27" fmla="*/ 23 h 23"/>
                  <a:gd name="T28" fmla="*/ 2 w 17"/>
                  <a:gd name="T29" fmla="*/ 23 h 23"/>
                  <a:gd name="T30" fmla="*/ 1 w 17"/>
                  <a:gd name="T31" fmla="*/ 21 h 23"/>
                  <a:gd name="T32" fmla="*/ 1 w 17"/>
                  <a:gd name="T33" fmla="*/ 21 h 23"/>
                  <a:gd name="T34" fmla="*/ 0 w 17"/>
                  <a:gd name="T35" fmla="*/ 21 h 23"/>
                  <a:gd name="T36" fmla="*/ 14 w 17"/>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4" y="0"/>
                    </a:moveTo>
                    <a:lnTo>
                      <a:pt x="16" y="2"/>
                    </a:lnTo>
                    <a:lnTo>
                      <a:pt x="17" y="3"/>
                    </a:lnTo>
                    <a:lnTo>
                      <a:pt x="17" y="5"/>
                    </a:lnTo>
                    <a:lnTo>
                      <a:pt x="17" y="6"/>
                    </a:lnTo>
                    <a:lnTo>
                      <a:pt x="17" y="6"/>
                    </a:lnTo>
                    <a:lnTo>
                      <a:pt x="17" y="6"/>
                    </a:lnTo>
                    <a:lnTo>
                      <a:pt x="17" y="8"/>
                    </a:lnTo>
                    <a:lnTo>
                      <a:pt x="17" y="8"/>
                    </a:lnTo>
                    <a:lnTo>
                      <a:pt x="6" y="21"/>
                    </a:lnTo>
                    <a:lnTo>
                      <a:pt x="6" y="21"/>
                    </a:lnTo>
                    <a:lnTo>
                      <a:pt x="5" y="21"/>
                    </a:lnTo>
                    <a:lnTo>
                      <a:pt x="4" y="23"/>
                    </a:lnTo>
                    <a:lnTo>
                      <a:pt x="2" y="23"/>
                    </a:lnTo>
                    <a:lnTo>
                      <a:pt x="2" y="23"/>
                    </a:lnTo>
                    <a:lnTo>
                      <a:pt x="1" y="21"/>
                    </a:lnTo>
                    <a:lnTo>
                      <a:pt x="1" y="21"/>
                    </a:lnTo>
                    <a:lnTo>
                      <a:pt x="0" y="21"/>
                    </a:lnTo>
                    <a:lnTo>
                      <a:pt x="14"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02" name="Freeform 438">
                <a:extLst>
                  <a:ext uri="{FF2B5EF4-FFF2-40B4-BE49-F238E27FC236}">
                    <a16:creationId xmlns:a16="http://schemas.microsoft.com/office/drawing/2014/main" xmlns="" id="{E2FBE785-FAFF-451A-8F1D-2047A142C39D}"/>
                  </a:ext>
                </a:extLst>
              </p:cNvPr>
              <p:cNvSpPr>
                <a:spLocks/>
              </p:cNvSpPr>
              <p:nvPr/>
            </p:nvSpPr>
            <p:spPr bwMode="auto">
              <a:xfrm>
                <a:off x="3450" y="2353"/>
                <a:ext cx="20" cy="29"/>
              </a:xfrm>
              <a:custGeom>
                <a:avLst/>
                <a:gdLst>
                  <a:gd name="T0" fmla="*/ 17 w 20"/>
                  <a:gd name="T1" fmla="*/ 0 h 24"/>
                  <a:gd name="T2" fmla="*/ 17 w 20"/>
                  <a:gd name="T3" fmla="*/ 2 h 24"/>
                  <a:gd name="T4" fmla="*/ 19 w 20"/>
                  <a:gd name="T5" fmla="*/ 3 h 24"/>
                  <a:gd name="T6" fmla="*/ 19 w 20"/>
                  <a:gd name="T7" fmla="*/ 5 h 24"/>
                  <a:gd name="T8" fmla="*/ 20 w 20"/>
                  <a:gd name="T9" fmla="*/ 6 h 24"/>
                  <a:gd name="T10" fmla="*/ 5 w 20"/>
                  <a:gd name="T11" fmla="*/ 24 h 24"/>
                  <a:gd name="T12" fmla="*/ 4 w 20"/>
                  <a:gd name="T13" fmla="*/ 24 h 24"/>
                  <a:gd name="T14" fmla="*/ 3 w 20"/>
                  <a:gd name="T15" fmla="*/ 24 h 24"/>
                  <a:gd name="T16" fmla="*/ 1 w 20"/>
                  <a:gd name="T17" fmla="*/ 23 h 24"/>
                  <a:gd name="T18" fmla="*/ 0 w 20"/>
                  <a:gd name="T19" fmla="*/ 23 h 24"/>
                  <a:gd name="T20" fmla="*/ 17 w 20"/>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4">
                    <a:moveTo>
                      <a:pt x="17" y="0"/>
                    </a:moveTo>
                    <a:lnTo>
                      <a:pt x="17" y="2"/>
                    </a:lnTo>
                    <a:lnTo>
                      <a:pt x="19" y="3"/>
                    </a:lnTo>
                    <a:lnTo>
                      <a:pt x="19" y="5"/>
                    </a:lnTo>
                    <a:lnTo>
                      <a:pt x="20" y="6"/>
                    </a:lnTo>
                    <a:lnTo>
                      <a:pt x="5" y="24"/>
                    </a:lnTo>
                    <a:lnTo>
                      <a:pt x="4" y="24"/>
                    </a:lnTo>
                    <a:lnTo>
                      <a:pt x="3" y="24"/>
                    </a:lnTo>
                    <a:lnTo>
                      <a:pt x="1" y="23"/>
                    </a:lnTo>
                    <a:lnTo>
                      <a:pt x="0" y="23"/>
                    </a:lnTo>
                    <a:lnTo>
                      <a:pt x="17"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03" name="Freeform 439">
                <a:extLst>
                  <a:ext uri="{FF2B5EF4-FFF2-40B4-BE49-F238E27FC236}">
                    <a16:creationId xmlns:a16="http://schemas.microsoft.com/office/drawing/2014/main" xmlns="" id="{8D8BA903-8F34-471A-A668-921671FC9F41}"/>
                  </a:ext>
                </a:extLst>
              </p:cNvPr>
              <p:cNvSpPr>
                <a:spLocks/>
              </p:cNvSpPr>
              <p:nvPr/>
            </p:nvSpPr>
            <p:spPr bwMode="auto">
              <a:xfrm>
                <a:off x="3447" y="2349"/>
                <a:ext cx="20" cy="33"/>
              </a:xfrm>
              <a:custGeom>
                <a:avLst/>
                <a:gdLst>
                  <a:gd name="T0" fmla="*/ 18 w 20"/>
                  <a:gd name="T1" fmla="*/ 0 h 27"/>
                  <a:gd name="T2" fmla="*/ 19 w 20"/>
                  <a:gd name="T3" fmla="*/ 2 h 27"/>
                  <a:gd name="T4" fmla="*/ 19 w 20"/>
                  <a:gd name="T5" fmla="*/ 3 h 27"/>
                  <a:gd name="T6" fmla="*/ 20 w 20"/>
                  <a:gd name="T7" fmla="*/ 3 h 27"/>
                  <a:gd name="T8" fmla="*/ 20 w 20"/>
                  <a:gd name="T9" fmla="*/ 6 h 27"/>
                  <a:gd name="T10" fmla="*/ 6 w 20"/>
                  <a:gd name="T11" fmla="*/ 27 h 27"/>
                  <a:gd name="T12" fmla="*/ 4 w 20"/>
                  <a:gd name="T13" fmla="*/ 26 h 27"/>
                  <a:gd name="T14" fmla="*/ 3 w 20"/>
                  <a:gd name="T15" fmla="*/ 26 h 27"/>
                  <a:gd name="T16" fmla="*/ 2 w 20"/>
                  <a:gd name="T17" fmla="*/ 24 h 27"/>
                  <a:gd name="T18" fmla="*/ 0 w 20"/>
                  <a:gd name="T19" fmla="*/ 24 h 27"/>
                  <a:gd name="T20" fmla="*/ 18 w 20"/>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7">
                    <a:moveTo>
                      <a:pt x="18" y="0"/>
                    </a:moveTo>
                    <a:lnTo>
                      <a:pt x="19" y="2"/>
                    </a:lnTo>
                    <a:lnTo>
                      <a:pt x="19" y="3"/>
                    </a:lnTo>
                    <a:lnTo>
                      <a:pt x="20" y="3"/>
                    </a:lnTo>
                    <a:lnTo>
                      <a:pt x="20" y="6"/>
                    </a:lnTo>
                    <a:lnTo>
                      <a:pt x="6" y="27"/>
                    </a:lnTo>
                    <a:lnTo>
                      <a:pt x="4" y="26"/>
                    </a:lnTo>
                    <a:lnTo>
                      <a:pt x="3" y="26"/>
                    </a:lnTo>
                    <a:lnTo>
                      <a:pt x="2" y="24"/>
                    </a:lnTo>
                    <a:lnTo>
                      <a:pt x="0" y="24"/>
                    </a:lnTo>
                    <a:lnTo>
                      <a:pt x="1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04" name="Freeform 440">
                <a:extLst>
                  <a:ext uri="{FF2B5EF4-FFF2-40B4-BE49-F238E27FC236}">
                    <a16:creationId xmlns:a16="http://schemas.microsoft.com/office/drawing/2014/main" xmlns="" id="{8DA42FBB-EA14-41FF-AF34-B37F7AB62204}"/>
                  </a:ext>
                </a:extLst>
              </p:cNvPr>
              <p:cNvSpPr>
                <a:spLocks/>
              </p:cNvSpPr>
              <p:nvPr/>
            </p:nvSpPr>
            <p:spPr bwMode="auto">
              <a:xfrm>
                <a:off x="3446" y="2348"/>
                <a:ext cx="21" cy="33"/>
              </a:xfrm>
              <a:custGeom>
                <a:avLst/>
                <a:gdLst>
                  <a:gd name="T0" fmla="*/ 16 w 21"/>
                  <a:gd name="T1" fmla="*/ 0 h 27"/>
                  <a:gd name="T2" fmla="*/ 19 w 21"/>
                  <a:gd name="T3" fmla="*/ 1 h 27"/>
                  <a:gd name="T4" fmla="*/ 19 w 21"/>
                  <a:gd name="T5" fmla="*/ 1 h 27"/>
                  <a:gd name="T6" fmla="*/ 20 w 21"/>
                  <a:gd name="T7" fmla="*/ 3 h 27"/>
                  <a:gd name="T8" fmla="*/ 21 w 21"/>
                  <a:gd name="T9" fmla="*/ 4 h 27"/>
                  <a:gd name="T10" fmla="*/ 4 w 21"/>
                  <a:gd name="T11" fmla="*/ 27 h 27"/>
                  <a:gd name="T12" fmla="*/ 3 w 21"/>
                  <a:gd name="T13" fmla="*/ 25 h 27"/>
                  <a:gd name="T14" fmla="*/ 3 w 21"/>
                  <a:gd name="T15" fmla="*/ 25 h 27"/>
                  <a:gd name="T16" fmla="*/ 0 w 21"/>
                  <a:gd name="T17" fmla="*/ 24 h 27"/>
                  <a:gd name="T18" fmla="*/ 0 w 21"/>
                  <a:gd name="T19" fmla="*/ 24 h 27"/>
                  <a:gd name="T20" fmla="*/ 16 w 21"/>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7">
                    <a:moveTo>
                      <a:pt x="16" y="0"/>
                    </a:moveTo>
                    <a:lnTo>
                      <a:pt x="19" y="1"/>
                    </a:lnTo>
                    <a:lnTo>
                      <a:pt x="19" y="1"/>
                    </a:lnTo>
                    <a:lnTo>
                      <a:pt x="20" y="3"/>
                    </a:lnTo>
                    <a:lnTo>
                      <a:pt x="21" y="4"/>
                    </a:lnTo>
                    <a:lnTo>
                      <a:pt x="4" y="27"/>
                    </a:lnTo>
                    <a:lnTo>
                      <a:pt x="3" y="25"/>
                    </a:lnTo>
                    <a:lnTo>
                      <a:pt x="3" y="25"/>
                    </a:lnTo>
                    <a:lnTo>
                      <a:pt x="0" y="24"/>
                    </a:lnTo>
                    <a:lnTo>
                      <a:pt x="0" y="24"/>
                    </a:lnTo>
                    <a:lnTo>
                      <a:pt x="16"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05" name="Freeform 441">
                <a:extLst>
                  <a:ext uri="{FF2B5EF4-FFF2-40B4-BE49-F238E27FC236}">
                    <a16:creationId xmlns:a16="http://schemas.microsoft.com/office/drawing/2014/main" xmlns="" id="{3CB99E14-5754-4D9C-BF3D-E9C162850627}"/>
                  </a:ext>
                </a:extLst>
              </p:cNvPr>
              <p:cNvSpPr>
                <a:spLocks/>
              </p:cNvSpPr>
              <p:nvPr/>
            </p:nvSpPr>
            <p:spPr bwMode="auto">
              <a:xfrm>
                <a:off x="3445" y="2346"/>
                <a:ext cx="20" cy="32"/>
              </a:xfrm>
              <a:custGeom>
                <a:avLst/>
                <a:gdLst>
                  <a:gd name="T0" fmla="*/ 16 w 20"/>
                  <a:gd name="T1" fmla="*/ 0 h 27"/>
                  <a:gd name="T2" fmla="*/ 17 w 20"/>
                  <a:gd name="T3" fmla="*/ 2 h 27"/>
                  <a:gd name="T4" fmla="*/ 17 w 20"/>
                  <a:gd name="T5" fmla="*/ 2 h 27"/>
                  <a:gd name="T6" fmla="*/ 20 w 20"/>
                  <a:gd name="T7" fmla="*/ 3 h 27"/>
                  <a:gd name="T8" fmla="*/ 20 w 20"/>
                  <a:gd name="T9" fmla="*/ 3 h 27"/>
                  <a:gd name="T10" fmla="*/ 2 w 20"/>
                  <a:gd name="T11" fmla="*/ 27 h 27"/>
                  <a:gd name="T12" fmla="*/ 1 w 20"/>
                  <a:gd name="T13" fmla="*/ 26 h 27"/>
                  <a:gd name="T14" fmla="*/ 1 w 20"/>
                  <a:gd name="T15" fmla="*/ 24 h 27"/>
                  <a:gd name="T16" fmla="*/ 0 w 20"/>
                  <a:gd name="T17" fmla="*/ 23 h 27"/>
                  <a:gd name="T18" fmla="*/ 0 w 20"/>
                  <a:gd name="T19" fmla="*/ 23 h 27"/>
                  <a:gd name="T20" fmla="*/ 16 w 20"/>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7">
                    <a:moveTo>
                      <a:pt x="16" y="0"/>
                    </a:moveTo>
                    <a:lnTo>
                      <a:pt x="17" y="2"/>
                    </a:lnTo>
                    <a:lnTo>
                      <a:pt x="17" y="2"/>
                    </a:lnTo>
                    <a:lnTo>
                      <a:pt x="20" y="3"/>
                    </a:lnTo>
                    <a:lnTo>
                      <a:pt x="20" y="3"/>
                    </a:lnTo>
                    <a:lnTo>
                      <a:pt x="2" y="27"/>
                    </a:lnTo>
                    <a:lnTo>
                      <a:pt x="1" y="26"/>
                    </a:lnTo>
                    <a:lnTo>
                      <a:pt x="1" y="24"/>
                    </a:lnTo>
                    <a:lnTo>
                      <a:pt x="0" y="23"/>
                    </a:lnTo>
                    <a:lnTo>
                      <a:pt x="0" y="23"/>
                    </a:lnTo>
                    <a:lnTo>
                      <a:pt x="16"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06" name="Freeform 442">
                <a:extLst>
                  <a:ext uri="{FF2B5EF4-FFF2-40B4-BE49-F238E27FC236}">
                    <a16:creationId xmlns:a16="http://schemas.microsoft.com/office/drawing/2014/main" xmlns="" id="{569A1CF3-95FD-4357-973B-3233D330ABE2}"/>
                  </a:ext>
                </a:extLst>
              </p:cNvPr>
              <p:cNvSpPr>
                <a:spLocks/>
              </p:cNvSpPr>
              <p:nvPr/>
            </p:nvSpPr>
            <p:spPr bwMode="auto">
              <a:xfrm>
                <a:off x="3442" y="2346"/>
                <a:ext cx="20" cy="31"/>
              </a:xfrm>
              <a:custGeom>
                <a:avLst/>
                <a:gdLst>
                  <a:gd name="T0" fmla="*/ 16 w 20"/>
                  <a:gd name="T1" fmla="*/ 0 h 26"/>
                  <a:gd name="T2" fmla="*/ 17 w 20"/>
                  <a:gd name="T3" fmla="*/ 0 h 26"/>
                  <a:gd name="T4" fmla="*/ 19 w 20"/>
                  <a:gd name="T5" fmla="*/ 0 h 26"/>
                  <a:gd name="T6" fmla="*/ 20 w 20"/>
                  <a:gd name="T7" fmla="*/ 0 h 26"/>
                  <a:gd name="T8" fmla="*/ 20 w 20"/>
                  <a:gd name="T9" fmla="*/ 2 h 26"/>
                  <a:gd name="T10" fmla="*/ 4 w 20"/>
                  <a:gd name="T11" fmla="*/ 26 h 26"/>
                  <a:gd name="T12" fmla="*/ 3 w 20"/>
                  <a:gd name="T13" fmla="*/ 23 h 26"/>
                  <a:gd name="T14" fmla="*/ 3 w 20"/>
                  <a:gd name="T15" fmla="*/ 21 h 26"/>
                  <a:gd name="T16" fmla="*/ 1 w 20"/>
                  <a:gd name="T17" fmla="*/ 21 h 26"/>
                  <a:gd name="T18" fmla="*/ 0 w 20"/>
                  <a:gd name="T19" fmla="*/ 18 h 26"/>
                  <a:gd name="T20" fmla="*/ 16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6" y="0"/>
                    </a:moveTo>
                    <a:lnTo>
                      <a:pt x="17" y="0"/>
                    </a:lnTo>
                    <a:lnTo>
                      <a:pt x="19" y="0"/>
                    </a:lnTo>
                    <a:lnTo>
                      <a:pt x="20" y="0"/>
                    </a:lnTo>
                    <a:lnTo>
                      <a:pt x="20" y="2"/>
                    </a:lnTo>
                    <a:lnTo>
                      <a:pt x="4" y="26"/>
                    </a:lnTo>
                    <a:lnTo>
                      <a:pt x="3" y="23"/>
                    </a:lnTo>
                    <a:lnTo>
                      <a:pt x="3" y="21"/>
                    </a:lnTo>
                    <a:lnTo>
                      <a:pt x="1" y="21"/>
                    </a:lnTo>
                    <a:lnTo>
                      <a:pt x="0" y="18"/>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07" name="Freeform 443">
                <a:extLst>
                  <a:ext uri="{FF2B5EF4-FFF2-40B4-BE49-F238E27FC236}">
                    <a16:creationId xmlns:a16="http://schemas.microsoft.com/office/drawing/2014/main" xmlns="" id="{A1C2B228-6C79-46EC-813F-900988557306}"/>
                  </a:ext>
                </a:extLst>
              </p:cNvPr>
              <p:cNvSpPr>
                <a:spLocks/>
              </p:cNvSpPr>
              <p:nvPr/>
            </p:nvSpPr>
            <p:spPr bwMode="auto">
              <a:xfrm>
                <a:off x="3442" y="2346"/>
                <a:ext cx="19" cy="28"/>
              </a:xfrm>
              <a:custGeom>
                <a:avLst/>
                <a:gdLst>
                  <a:gd name="T0" fmla="*/ 19 w 19"/>
                  <a:gd name="T1" fmla="*/ 0 h 23"/>
                  <a:gd name="T2" fmla="*/ 17 w 19"/>
                  <a:gd name="T3" fmla="*/ 0 h 23"/>
                  <a:gd name="T4" fmla="*/ 17 w 19"/>
                  <a:gd name="T5" fmla="*/ 0 h 23"/>
                  <a:gd name="T6" fmla="*/ 15 w 19"/>
                  <a:gd name="T7" fmla="*/ 0 h 23"/>
                  <a:gd name="T8" fmla="*/ 13 w 19"/>
                  <a:gd name="T9" fmla="*/ 0 h 23"/>
                  <a:gd name="T10" fmla="*/ 13 w 19"/>
                  <a:gd name="T11" fmla="*/ 0 h 23"/>
                  <a:gd name="T12" fmla="*/ 13 w 19"/>
                  <a:gd name="T13" fmla="*/ 0 h 23"/>
                  <a:gd name="T14" fmla="*/ 12 w 19"/>
                  <a:gd name="T15" fmla="*/ 0 h 23"/>
                  <a:gd name="T16" fmla="*/ 12 w 19"/>
                  <a:gd name="T17" fmla="*/ 0 h 23"/>
                  <a:gd name="T18" fmla="*/ 0 w 19"/>
                  <a:gd name="T19" fmla="*/ 15 h 23"/>
                  <a:gd name="T20" fmla="*/ 0 w 19"/>
                  <a:gd name="T21" fmla="*/ 17 h 23"/>
                  <a:gd name="T22" fmla="*/ 0 w 19"/>
                  <a:gd name="T23" fmla="*/ 18 h 23"/>
                  <a:gd name="T24" fmla="*/ 1 w 19"/>
                  <a:gd name="T25" fmla="*/ 21 h 23"/>
                  <a:gd name="T26" fmla="*/ 3 w 19"/>
                  <a:gd name="T27" fmla="*/ 23 h 23"/>
                  <a:gd name="T28" fmla="*/ 19 w 19"/>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3">
                    <a:moveTo>
                      <a:pt x="19" y="0"/>
                    </a:moveTo>
                    <a:lnTo>
                      <a:pt x="17" y="0"/>
                    </a:lnTo>
                    <a:lnTo>
                      <a:pt x="17" y="0"/>
                    </a:lnTo>
                    <a:lnTo>
                      <a:pt x="15" y="0"/>
                    </a:lnTo>
                    <a:lnTo>
                      <a:pt x="13" y="0"/>
                    </a:lnTo>
                    <a:lnTo>
                      <a:pt x="13" y="0"/>
                    </a:lnTo>
                    <a:lnTo>
                      <a:pt x="13" y="0"/>
                    </a:lnTo>
                    <a:lnTo>
                      <a:pt x="12" y="0"/>
                    </a:lnTo>
                    <a:lnTo>
                      <a:pt x="12" y="0"/>
                    </a:lnTo>
                    <a:lnTo>
                      <a:pt x="0" y="15"/>
                    </a:lnTo>
                    <a:lnTo>
                      <a:pt x="0" y="17"/>
                    </a:lnTo>
                    <a:lnTo>
                      <a:pt x="0" y="18"/>
                    </a:lnTo>
                    <a:lnTo>
                      <a:pt x="1" y="21"/>
                    </a:lnTo>
                    <a:lnTo>
                      <a:pt x="3" y="23"/>
                    </a:lnTo>
                    <a:lnTo>
                      <a:pt x="19"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08" name="Freeform 444">
                <a:extLst>
                  <a:ext uri="{FF2B5EF4-FFF2-40B4-BE49-F238E27FC236}">
                    <a16:creationId xmlns:a16="http://schemas.microsoft.com/office/drawing/2014/main" xmlns="" id="{80ADCFED-FF50-452B-9BE9-012A109CCD6E}"/>
                  </a:ext>
                </a:extLst>
              </p:cNvPr>
              <p:cNvSpPr>
                <a:spLocks/>
              </p:cNvSpPr>
              <p:nvPr/>
            </p:nvSpPr>
            <p:spPr bwMode="auto">
              <a:xfrm>
                <a:off x="3442" y="2346"/>
                <a:ext cx="16" cy="22"/>
              </a:xfrm>
              <a:custGeom>
                <a:avLst/>
                <a:gdLst>
                  <a:gd name="T0" fmla="*/ 16 w 16"/>
                  <a:gd name="T1" fmla="*/ 0 h 18"/>
                  <a:gd name="T2" fmla="*/ 15 w 16"/>
                  <a:gd name="T3" fmla="*/ 0 h 18"/>
                  <a:gd name="T4" fmla="*/ 15 w 16"/>
                  <a:gd name="T5" fmla="*/ 0 h 18"/>
                  <a:gd name="T6" fmla="*/ 15 w 16"/>
                  <a:gd name="T7" fmla="*/ 0 h 18"/>
                  <a:gd name="T8" fmla="*/ 13 w 16"/>
                  <a:gd name="T9" fmla="*/ 0 h 18"/>
                  <a:gd name="T10" fmla="*/ 12 w 16"/>
                  <a:gd name="T11" fmla="*/ 0 h 18"/>
                  <a:gd name="T12" fmla="*/ 11 w 16"/>
                  <a:gd name="T13" fmla="*/ 0 h 18"/>
                  <a:gd name="T14" fmla="*/ 8 w 16"/>
                  <a:gd name="T15" fmla="*/ 2 h 18"/>
                  <a:gd name="T16" fmla="*/ 7 w 16"/>
                  <a:gd name="T17" fmla="*/ 3 h 18"/>
                  <a:gd name="T18" fmla="*/ 1 w 16"/>
                  <a:gd name="T19" fmla="*/ 9 h 18"/>
                  <a:gd name="T20" fmla="*/ 0 w 16"/>
                  <a:gd name="T21" fmla="*/ 11 h 18"/>
                  <a:gd name="T22" fmla="*/ 0 w 16"/>
                  <a:gd name="T23" fmla="*/ 12 h 18"/>
                  <a:gd name="T24" fmla="*/ 0 w 16"/>
                  <a:gd name="T25" fmla="*/ 14 h 18"/>
                  <a:gd name="T26" fmla="*/ 0 w 16"/>
                  <a:gd name="T27" fmla="*/ 15 h 18"/>
                  <a:gd name="T28" fmla="*/ 0 w 16"/>
                  <a:gd name="T29" fmla="*/ 17 h 18"/>
                  <a:gd name="T30" fmla="*/ 0 w 16"/>
                  <a:gd name="T31" fmla="*/ 17 h 18"/>
                  <a:gd name="T32" fmla="*/ 0 w 16"/>
                  <a:gd name="T33" fmla="*/ 18 h 18"/>
                  <a:gd name="T34" fmla="*/ 0 w 16"/>
                  <a:gd name="T35" fmla="*/ 18 h 18"/>
                  <a:gd name="T36" fmla="*/ 16 w 16"/>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8">
                    <a:moveTo>
                      <a:pt x="16" y="0"/>
                    </a:moveTo>
                    <a:lnTo>
                      <a:pt x="15" y="0"/>
                    </a:lnTo>
                    <a:lnTo>
                      <a:pt x="15" y="0"/>
                    </a:lnTo>
                    <a:lnTo>
                      <a:pt x="15" y="0"/>
                    </a:lnTo>
                    <a:lnTo>
                      <a:pt x="13" y="0"/>
                    </a:lnTo>
                    <a:lnTo>
                      <a:pt x="12" y="0"/>
                    </a:lnTo>
                    <a:lnTo>
                      <a:pt x="11" y="0"/>
                    </a:lnTo>
                    <a:lnTo>
                      <a:pt x="8" y="2"/>
                    </a:lnTo>
                    <a:lnTo>
                      <a:pt x="7" y="3"/>
                    </a:lnTo>
                    <a:lnTo>
                      <a:pt x="1" y="9"/>
                    </a:lnTo>
                    <a:lnTo>
                      <a:pt x="0" y="11"/>
                    </a:lnTo>
                    <a:lnTo>
                      <a:pt x="0" y="12"/>
                    </a:lnTo>
                    <a:lnTo>
                      <a:pt x="0" y="14"/>
                    </a:lnTo>
                    <a:lnTo>
                      <a:pt x="0" y="15"/>
                    </a:lnTo>
                    <a:lnTo>
                      <a:pt x="0" y="17"/>
                    </a:lnTo>
                    <a:lnTo>
                      <a:pt x="0" y="17"/>
                    </a:lnTo>
                    <a:lnTo>
                      <a:pt x="0" y="18"/>
                    </a:lnTo>
                    <a:lnTo>
                      <a:pt x="0" y="18"/>
                    </a:lnTo>
                    <a:lnTo>
                      <a:pt x="16"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09" name="Freeform 445">
                <a:extLst>
                  <a:ext uri="{FF2B5EF4-FFF2-40B4-BE49-F238E27FC236}">
                    <a16:creationId xmlns:a16="http://schemas.microsoft.com/office/drawing/2014/main" xmlns="" id="{B0B19224-2EDD-4E08-B94E-E77C04B59590}"/>
                  </a:ext>
                </a:extLst>
              </p:cNvPr>
              <p:cNvSpPr>
                <a:spLocks/>
              </p:cNvSpPr>
              <p:nvPr/>
            </p:nvSpPr>
            <p:spPr bwMode="auto">
              <a:xfrm>
                <a:off x="3442" y="2346"/>
                <a:ext cx="12" cy="18"/>
              </a:xfrm>
              <a:custGeom>
                <a:avLst/>
                <a:gdLst>
                  <a:gd name="T0" fmla="*/ 12 w 12"/>
                  <a:gd name="T1" fmla="*/ 0 h 15"/>
                  <a:gd name="T2" fmla="*/ 7 w 12"/>
                  <a:gd name="T3" fmla="*/ 3 h 15"/>
                  <a:gd name="T4" fmla="*/ 4 w 12"/>
                  <a:gd name="T5" fmla="*/ 6 h 15"/>
                  <a:gd name="T6" fmla="*/ 0 w 12"/>
                  <a:gd name="T7" fmla="*/ 11 h 15"/>
                  <a:gd name="T8" fmla="*/ 0 w 12"/>
                  <a:gd name="T9" fmla="*/ 15 h 15"/>
                  <a:gd name="T10" fmla="*/ 0 w 12"/>
                  <a:gd name="T11" fmla="*/ 15 h 15"/>
                  <a:gd name="T12" fmla="*/ 0 w 12"/>
                  <a:gd name="T13" fmla="*/ 15 h 15"/>
                  <a:gd name="T14" fmla="*/ 0 w 12"/>
                  <a:gd name="T15" fmla="*/ 15 h 15"/>
                  <a:gd name="T16" fmla="*/ 0 w 12"/>
                  <a:gd name="T17" fmla="*/ 15 h 15"/>
                  <a:gd name="T18" fmla="*/ 12 w 1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12" y="0"/>
                    </a:moveTo>
                    <a:lnTo>
                      <a:pt x="7" y="3"/>
                    </a:lnTo>
                    <a:lnTo>
                      <a:pt x="4" y="6"/>
                    </a:lnTo>
                    <a:lnTo>
                      <a:pt x="0" y="11"/>
                    </a:lnTo>
                    <a:lnTo>
                      <a:pt x="0" y="15"/>
                    </a:lnTo>
                    <a:lnTo>
                      <a:pt x="0" y="15"/>
                    </a:lnTo>
                    <a:lnTo>
                      <a:pt x="0" y="15"/>
                    </a:lnTo>
                    <a:lnTo>
                      <a:pt x="0" y="15"/>
                    </a:lnTo>
                    <a:lnTo>
                      <a:pt x="0" y="15"/>
                    </a:lnTo>
                    <a:lnTo>
                      <a:pt x="12"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10" name="Freeform 446">
                <a:extLst>
                  <a:ext uri="{FF2B5EF4-FFF2-40B4-BE49-F238E27FC236}">
                    <a16:creationId xmlns:a16="http://schemas.microsoft.com/office/drawing/2014/main" xmlns="" id="{209108C0-6B8D-4DFF-B45D-435DA3797800}"/>
                  </a:ext>
                </a:extLst>
              </p:cNvPr>
              <p:cNvSpPr>
                <a:spLocks/>
              </p:cNvSpPr>
              <p:nvPr/>
            </p:nvSpPr>
            <p:spPr bwMode="auto">
              <a:xfrm>
                <a:off x="3443" y="2349"/>
                <a:ext cx="6" cy="8"/>
              </a:xfrm>
              <a:custGeom>
                <a:avLst/>
                <a:gdLst>
                  <a:gd name="T0" fmla="*/ 0 w 6"/>
                  <a:gd name="T1" fmla="*/ 6 h 6"/>
                  <a:gd name="T2" fmla="*/ 2 w 6"/>
                  <a:gd name="T3" fmla="*/ 5 h 6"/>
                  <a:gd name="T4" fmla="*/ 3 w 6"/>
                  <a:gd name="T5" fmla="*/ 3 h 6"/>
                  <a:gd name="T6" fmla="*/ 4 w 6"/>
                  <a:gd name="T7" fmla="*/ 2 h 6"/>
                  <a:gd name="T8" fmla="*/ 6 w 6"/>
                  <a:gd name="T9" fmla="*/ 0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2" y="5"/>
                    </a:lnTo>
                    <a:lnTo>
                      <a:pt x="3" y="3"/>
                    </a:lnTo>
                    <a:lnTo>
                      <a:pt x="4" y="2"/>
                    </a:lnTo>
                    <a:lnTo>
                      <a:pt x="6" y="0"/>
                    </a:lnTo>
                    <a:lnTo>
                      <a:pt x="0" y="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11" name="Freeform 447">
                <a:extLst>
                  <a:ext uri="{FF2B5EF4-FFF2-40B4-BE49-F238E27FC236}">
                    <a16:creationId xmlns:a16="http://schemas.microsoft.com/office/drawing/2014/main" xmlns="" id="{1FA3A0A4-5572-4CA1-9AF1-1BFA50302629}"/>
                  </a:ext>
                </a:extLst>
              </p:cNvPr>
              <p:cNvSpPr>
                <a:spLocks/>
              </p:cNvSpPr>
              <p:nvPr/>
            </p:nvSpPr>
            <p:spPr bwMode="auto">
              <a:xfrm>
                <a:off x="3446" y="2352"/>
                <a:ext cx="19" cy="26"/>
              </a:xfrm>
              <a:custGeom>
                <a:avLst/>
                <a:gdLst>
                  <a:gd name="T0" fmla="*/ 9 w 19"/>
                  <a:gd name="T1" fmla="*/ 22 h 22"/>
                  <a:gd name="T2" fmla="*/ 13 w 19"/>
                  <a:gd name="T3" fmla="*/ 21 h 22"/>
                  <a:gd name="T4" fmla="*/ 16 w 19"/>
                  <a:gd name="T5" fmla="*/ 18 h 22"/>
                  <a:gd name="T6" fmla="*/ 17 w 19"/>
                  <a:gd name="T7" fmla="*/ 15 h 22"/>
                  <a:gd name="T8" fmla="*/ 19 w 19"/>
                  <a:gd name="T9" fmla="*/ 10 h 22"/>
                  <a:gd name="T10" fmla="*/ 17 w 19"/>
                  <a:gd name="T11" fmla="*/ 7 h 22"/>
                  <a:gd name="T12" fmla="*/ 16 w 19"/>
                  <a:gd name="T13" fmla="*/ 4 h 22"/>
                  <a:gd name="T14" fmla="*/ 13 w 19"/>
                  <a:gd name="T15" fmla="*/ 1 h 22"/>
                  <a:gd name="T16" fmla="*/ 9 w 19"/>
                  <a:gd name="T17" fmla="*/ 0 h 22"/>
                  <a:gd name="T18" fmla="*/ 5 w 19"/>
                  <a:gd name="T19" fmla="*/ 1 h 22"/>
                  <a:gd name="T20" fmla="*/ 3 w 19"/>
                  <a:gd name="T21" fmla="*/ 4 h 22"/>
                  <a:gd name="T22" fmla="*/ 0 w 19"/>
                  <a:gd name="T23" fmla="*/ 7 h 22"/>
                  <a:gd name="T24" fmla="*/ 0 w 19"/>
                  <a:gd name="T25" fmla="*/ 10 h 22"/>
                  <a:gd name="T26" fmla="*/ 0 w 19"/>
                  <a:gd name="T27" fmla="*/ 15 h 22"/>
                  <a:gd name="T28" fmla="*/ 3 w 19"/>
                  <a:gd name="T29" fmla="*/ 18 h 22"/>
                  <a:gd name="T30" fmla="*/ 5 w 19"/>
                  <a:gd name="T31" fmla="*/ 21 h 22"/>
                  <a:gd name="T32" fmla="*/ 9 w 19"/>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9" y="22"/>
                    </a:moveTo>
                    <a:lnTo>
                      <a:pt x="13" y="21"/>
                    </a:lnTo>
                    <a:lnTo>
                      <a:pt x="16" y="18"/>
                    </a:lnTo>
                    <a:lnTo>
                      <a:pt x="17" y="15"/>
                    </a:lnTo>
                    <a:lnTo>
                      <a:pt x="19" y="10"/>
                    </a:lnTo>
                    <a:lnTo>
                      <a:pt x="17" y="7"/>
                    </a:lnTo>
                    <a:lnTo>
                      <a:pt x="16" y="4"/>
                    </a:lnTo>
                    <a:lnTo>
                      <a:pt x="13" y="1"/>
                    </a:lnTo>
                    <a:lnTo>
                      <a:pt x="9" y="0"/>
                    </a:lnTo>
                    <a:lnTo>
                      <a:pt x="5" y="1"/>
                    </a:lnTo>
                    <a:lnTo>
                      <a:pt x="3" y="4"/>
                    </a:lnTo>
                    <a:lnTo>
                      <a:pt x="0" y="7"/>
                    </a:lnTo>
                    <a:lnTo>
                      <a:pt x="0" y="10"/>
                    </a:lnTo>
                    <a:lnTo>
                      <a:pt x="0" y="15"/>
                    </a:lnTo>
                    <a:lnTo>
                      <a:pt x="3" y="18"/>
                    </a:lnTo>
                    <a:lnTo>
                      <a:pt x="5" y="21"/>
                    </a:lnTo>
                    <a:lnTo>
                      <a:pt x="9"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12" name="Freeform 448">
                <a:extLst>
                  <a:ext uri="{FF2B5EF4-FFF2-40B4-BE49-F238E27FC236}">
                    <a16:creationId xmlns:a16="http://schemas.microsoft.com/office/drawing/2014/main" xmlns="" id="{3A416E81-A64F-4ABD-8674-040EB78FE5A7}"/>
                  </a:ext>
                </a:extLst>
              </p:cNvPr>
              <p:cNvSpPr>
                <a:spLocks/>
              </p:cNvSpPr>
              <p:nvPr/>
            </p:nvSpPr>
            <p:spPr bwMode="auto">
              <a:xfrm>
                <a:off x="3442" y="2364"/>
                <a:ext cx="27" cy="2"/>
              </a:xfrm>
              <a:custGeom>
                <a:avLst/>
                <a:gdLst>
                  <a:gd name="T0" fmla="*/ 27 w 27"/>
                  <a:gd name="T1" fmla="*/ 0 h 2"/>
                  <a:gd name="T2" fmla="*/ 0 w 27"/>
                  <a:gd name="T3" fmla="*/ 0 h 2"/>
                  <a:gd name="T4" fmla="*/ 0 w 27"/>
                  <a:gd name="T5" fmla="*/ 0 h 2"/>
                  <a:gd name="T6" fmla="*/ 0 w 27"/>
                  <a:gd name="T7" fmla="*/ 0 h 2"/>
                  <a:gd name="T8" fmla="*/ 0 w 27"/>
                  <a:gd name="T9" fmla="*/ 0 h 2"/>
                  <a:gd name="T10" fmla="*/ 0 w 27"/>
                  <a:gd name="T11" fmla="*/ 0 h 2"/>
                  <a:gd name="T12" fmla="*/ 0 w 27"/>
                  <a:gd name="T13" fmla="*/ 2 h 2"/>
                  <a:gd name="T14" fmla="*/ 0 w 27"/>
                  <a:gd name="T15" fmla="*/ 2 h 2"/>
                  <a:gd name="T16" fmla="*/ 0 w 27"/>
                  <a:gd name="T17" fmla="*/ 2 h 2"/>
                  <a:gd name="T18" fmla="*/ 0 w 27"/>
                  <a:gd name="T19" fmla="*/ 2 h 2"/>
                  <a:gd name="T20" fmla="*/ 27 w 27"/>
                  <a:gd name="T21" fmla="*/ 2 h 2"/>
                  <a:gd name="T22" fmla="*/ 27 w 27"/>
                  <a:gd name="T23" fmla="*/ 2 h 2"/>
                  <a:gd name="T24" fmla="*/ 27 w 27"/>
                  <a:gd name="T25" fmla="*/ 2 h 2"/>
                  <a:gd name="T26" fmla="*/ 27 w 27"/>
                  <a:gd name="T27" fmla="*/ 2 h 2"/>
                  <a:gd name="T28" fmla="*/ 27 w 27"/>
                  <a:gd name="T29" fmla="*/ 0 h 2"/>
                  <a:gd name="T30" fmla="*/ 27 w 27"/>
                  <a:gd name="T31" fmla="*/ 0 h 2"/>
                  <a:gd name="T32" fmla="*/ 27 w 27"/>
                  <a:gd name="T33" fmla="*/ 0 h 2"/>
                  <a:gd name="T34" fmla="*/ 27 w 27"/>
                  <a:gd name="T35" fmla="*/ 0 h 2"/>
                  <a:gd name="T36" fmla="*/ 27 w 27"/>
                  <a:gd name="T3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
                    <a:moveTo>
                      <a:pt x="27" y="0"/>
                    </a:moveTo>
                    <a:lnTo>
                      <a:pt x="0" y="0"/>
                    </a:lnTo>
                    <a:lnTo>
                      <a:pt x="0" y="0"/>
                    </a:lnTo>
                    <a:lnTo>
                      <a:pt x="0" y="0"/>
                    </a:lnTo>
                    <a:lnTo>
                      <a:pt x="0" y="0"/>
                    </a:lnTo>
                    <a:lnTo>
                      <a:pt x="0" y="0"/>
                    </a:lnTo>
                    <a:lnTo>
                      <a:pt x="0" y="2"/>
                    </a:lnTo>
                    <a:lnTo>
                      <a:pt x="0" y="2"/>
                    </a:lnTo>
                    <a:lnTo>
                      <a:pt x="0" y="2"/>
                    </a:lnTo>
                    <a:lnTo>
                      <a:pt x="0" y="2"/>
                    </a:lnTo>
                    <a:lnTo>
                      <a:pt x="27" y="2"/>
                    </a:lnTo>
                    <a:lnTo>
                      <a:pt x="27" y="2"/>
                    </a:lnTo>
                    <a:lnTo>
                      <a:pt x="27" y="2"/>
                    </a:lnTo>
                    <a:lnTo>
                      <a:pt x="27" y="2"/>
                    </a:lnTo>
                    <a:lnTo>
                      <a:pt x="27" y="0"/>
                    </a:lnTo>
                    <a:lnTo>
                      <a:pt x="27" y="0"/>
                    </a:lnTo>
                    <a:lnTo>
                      <a:pt x="27" y="0"/>
                    </a:lnTo>
                    <a:lnTo>
                      <a:pt x="27" y="0"/>
                    </a:lnTo>
                    <a:lnTo>
                      <a:pt x="2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13" name="Freeform 449">
                <a:extLst>
                  <a:ext uri="{FF2B5EF4-FFF2-40B4-BE49-F238E27FC236}">
                    <a16:creationId xmlns:a16="http://schemas.microsoft.com/office/drawing/2014/main" xmlns="" id="{CE9FA3AE-ED33-4260-B2B3-1D2D6BDF6947}"/>
                  </a:ext>
                </a:extLst>
              </p:cNvPr>
              <p:cNvSpPr>
                <a:spLocks/>
              </p:cNvSpPr>
              <p:nvPr/>
            </p:nvSpPr>
            <p:spPr bwMode="auto">
              <a:xfrm>
                <a:off x="3091" y="2366"/>
                <a:ext cx="10" cy="16"/>
              </a:xfrm>
              <a:custGeom>
                <a:avLst/>
                <a:gdLst>
                  <a:gd name="T0" fmla="*/ 10 w 10"/>
                  <a:gd name="T1" fmla="*/ 0 h 13"/>
                  <a:gd name="T2" fmla="*/ 8 w 10"/>
                  <a:gd name="T3" fmla="*/ 4 h 13"/>
                  <a:gd name="T4" fmla="*/ 7 w 10"/>
                  <a:gd name="T5" fmla="*/ 9 h 13"/>
                  <a:gd name="T6" fmla="*/ 3 w 10"/>
                  <a:gd name="T7" fmla="*/ 10 h 13"/>
                  <a:gd name="T8" fmla="*/ 0 w 10"/>
                  <a:gd name="T9" fmla="*/ 13 h 13"/>
                  <a:gd name="T10" fmla="*/ 10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10" y="0"/>
                    </a:moveTo>
                    <a:lnTo>
                      <a:pt x="8" y="4"/>
                    </a:lnTo>
                    <a:lnTo>
                      <a:pt x="7" y="9"/>
                    </a:lnTo>
                    <a:lnTo>
                      <a:pt x="3" y="10"/>
                    </a:lnTo>
                    <a:lnTo>
                      <a:pt x="0" y="13"/>
                    </a:lnTo>
                    <a:lnTo>
                      <a:pt x="1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14" name="Freeform 450">
                <a:extLst>
                  <a:ext uri="{FF2B5EF4-FFF2-40B4-BE49-F238E27FC236}">
                    <a16:creationId xmlns:a16="http://schemas.microsoft.com/office/drawing/2014/main" xmlns="" id="{705260CE-9091-4531-8F52-036D2417CC40}"/>
                  </a:ext>
                </a:extLst>
              </p:cNvPr>
              <p:cNvSpPr>
                <a:spLocks/>
              </p:cNvSpPr>
              <p:nvPr/>
            </p:nvSpPr>
            <p:spPr bwMode="auto">
              <a:xfrm>
                <a:off x="3087" y="2360"/>
                <a:ext cx="14" cy="25"/>
              </a:xfrm>
              <a:custGeom>
                <a:avLst/>
                <a:gdLst>
                  <a:gd name="T0" fmla="*/ 14 w 14"/>
                  <a:gd name="T1" fmla="*/ 0 h 20"/>
                  <a:gd name="T2" fmla="*/ 14 w 14"/>
                  <a:gd name="T3" fmla="*/ 0 h 20"/>
                  <a:gd name="T4" fmla="*/ 14 w 14"/>
                  <a:gd name="T5" fmla="*/ 2 h 20"/>
                  <a:gd name="T6" fmla="*/ 14 w 14"/>
                  <a:gd name="T7" fmla="*/ 3 h 20"/>
                  <a:gd name="T8" fmla="*/ 14 w 14"/>
                  <a:gd name="T9" fmla="*/ 3 h 20"/>
                  <a:gd name="T10" fmla="*/ 12 w 14"/>
                  <a:gd name="T11" fmla="*/ 9 h 20"/>
                  <a:gd name="T12" fmla="*/ 10 w 14"/>
                  <a:gd name="T13" fmla="*/ 14 h 20"/>
                  <a:gd name="T14" fmla="*/ 6 w 14"/>
                  <a:gd name="T15" fmla="*/ 17 h 20"/>
                  <a:gd name="T16" fmla="*/ 0 w 14"/>
                  <a:gd name="T17" fmla="*/ 20 h 20"/>
                  <a:gd name="T18" fmla="*/ 0 w 14"/>
                  <a:gd name="T19" fmla="*/ 20 h 20"/>
                  <a:gd name="T20" fmla="*/ 0 w 14"/>
                  <a:gd name="T21" fmla="*/ 18 h 20"/>
                  <a:gd name="T22" fmla="*/ 0 w 14"/>
                  <a:gd name="T23" fmla="*/ 18 h 20"/>
                  <a:gd name="T24" fmla="*/ 0 w 14"/>
                  <a:gd name="T25" fmla="*/ 18 h 20"/>
                  <a:gd name="T26" fmla="*/ 14 w 14"/>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0">
                    <a:moveTo>
                      <a:pt x="14" y="0"/>
                    </a:moveTo>
                    <a:lnTo>
                      <a:pt x="14" y="0"/>
                    </a:lnTo>
                    <a:lnTo>
                      <a:pt x="14" y="2"/>
                    </a:lnTo>
                    <a:lnTo>
                      <a:pt x="14" y="3"/>
                    </a:lnTo>
                    <a:lnTo>
                      <a:pt x="14" y="3"/>
                    </a:lnTo>
                    <a:lnTo>
                      <a:pt x="12" y="9"/>
                    </a:lnTo>
                    <a:lnTo>
                      <a:pt x="10" y="14"/>
                    </a:lnTo>
                    <a:lnTo>
                      <a:pt x="6" y="17"/>
                    </a:lnTo>
                    <a:lnTo>
                      <a:pt x="0" y="20"/>
                    </a:lnTo>
                    <a:lnTo>
                      <a:pt x="0" y="20"/>
                    </a:lnTo>
                    <a:lnTo>
                      <a:pt x="0" y="18"/>
                    </a:lnTo>
                    <a:lnTo>
                      <a:pt x="0" y="18"/>
                    </a:lnTo>
                    <a:lnTo>
                      <a:pt x="0" y="18"/>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15" name="Freeform 451">
                <a:extLst>
                  <a:ext uri="{FF2B5EF4-FFF2-40B4-BE49-F238E27FC236}">
                    <a16:creationId xmlns:a16="http://schemas.microsoft.com/office/drawing/2014/main" xmlns="" id="{8B276082-D23F-4EB4-B096-7A921DAD363D}"/>
                  </a:ext>
                </a:extLst>
              </p:cNvPr>
              <p:cNvSpPr>
                <a:spLocks/>
              </p:cNvSpPr>
              <p:nvPr/>
            </p:nvSpPr>
            <p:spPr bwMode="auto">
              <a:xfrm>
                <a:off x="3083" y="2357"/>
                <a:ext cx="18" cy="28"/>
              </a:xfrm>
              <a:custGeom>
                <a:avLst/>
                <a:gdLst>
                  <a:gd name="T0" fmla="*/ 16 w 18"/>
                  <a:gd name="T1" fmla="*/ 0 h 23"/>
                  <a:gd name="T2" fmla="*/ 16 w 18"/>
                  <a:gd name="T3" fmla="*/ 2 h 23"/>
                  <a:gd name="T4" fmla="*/ 18 w 18"/>
                  <a:gd name="T5" fmla="*/ 3 h 23"/>
                  <a:gd name="T6" fmla="*/ 18 w 18"/>
                  <a:gd name="T7" fmla="*/ 5 h 23"/>
                  <a:gd name="T8" fmla="*/ 18 w 18"/>
                  <a:gd name="T9" fmla="*/ 6 h 23"/>
                  <a:gd name="T10" fmla="*/ 18 w 18"/>
                  <a:gd name="T11" fmla="*/ 6 h 23"/>
                  <a:gd name="T12" fmla="*/ 18 w 18"/>
                  <a:gd name="T13" fmla="*/ 8 h 23"/>
                  <a:gd name="T14" fmla="*/ 18 w 18"/>
                  <a:gd name="T15" fmla="*/ 8 h 23"/>
                  <a:gd name="T16" fmla="*/ 18 w 18"/>
                  <a:gd name="T17" fmla="*/ 8 h 23"/>
                  <a:gd name="T18" fmla="*/ 8 w 18"/>
                  <a:gd name="T19" fmla="*/ 21 h 23"/>
                  <a:gd name="T20" fmla="*/ 8 w 18"/>
                  <a:gd name="T21" fmla="*/ 21 h 23"/>
                  <a:gd name="T22" fmla="*/ 6 w 18"/>
                  <a:gd name="T23" fmla="*/ 21 h 23"/>
                  <a:gd name="T24" fmla="*/ 6 w 18"/>
                  <a:gd name="T25" fmla="*/ 23 h 23"/>
                  <a:gd name="T26" fmla="*/ 4 w 18"/>
                  <a:gd name="T27" fmla="*/ 23 h 23"/>
                  <a:gd name="T28" fmla="*/ 3 w 18"/>
                  <a:gd name="T29" fmla="*/ 23 h 23"/>
                  <a:gd name="T30" fmla="*/ 3 w 18"/>
                  <a:gd name="T31" fmla="*/ 21 h 23"/>
                  <a:gd name="T32" fmla="*/ 2 w 18"/>
                  <a:gd name="T33" fmla="*/ 21 h 23"/>
                  <a:gd name="T34" fmla="*/ 0 w 18"/>
                  <a:gd name="T35" fmla="*/ 21 h 23"/>
                  <a:gd name="T36" fmla="*/ 16 w 18"/>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16" y="0"/>
                    </a:moveTo>
                    <a:lnTo>
                      <a:pt x="16" y="2"/>
                    </a:lnTo>
                    <a:lnTo>
                      <a:pt x="18" y="3"/>
                    </a:lnTo>
                    <a:lnTo>
                      <a:pt x="18" y="5"/>
                    </a:lnTo>
                    <a:lnTo>
                      <a:pt x="18" y="6"/>
                    </a:lnTo>
                    <a:lnTo>
                      <a:pt x="18" y="6"/>
                    </a:lnTo>
                    <a:lnTo>
                      <a:pt x="18" y="8"/>
                    </a:lnTo>
                    <a:lnTo>
                      <a:pt x="18" y="8"/>
                    </a:lnTo>
                    <a:lnTo>
                      <a:pt x="18" y="8"/>
                    </a:lnTo>
                    <a:lnTo>
                      <a:pt x="8" y="21"/>
                    </a:lnTo>
                    <a:lnTo>
                      <a:pt x="8" y="21"/>
                    </a:lnTo>
                    <a:lnTo>
                      <a:pt x="6" y="21"/>
                    </a:lnTo>
                    <a:lnTo>
                      <a:pt x="6" y="23"/>
                    </a:lnTo>
                    <a:lnTo>
                      <a:pt x="4" y="23"/>
                    </a:lnTo>
                    <a:lnTo>
                      <a:pt x="3" y="23"/>
                    </a:lnTo>
                    <a:lnTo>
                      <a:pt x="3" y="21"/>
                    </a:lnTo>
                    <a:lnTo>
                      <a:pt x="2" y="21"/>
                    </a:lnTo>
                    <a:lnTo>
                      <a:pt x="0" y="21"/>
                    </a:lnTo>
                    <a:lnTo>
                      <a:pt x="16"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16" name="Freeform 452">
                <a:extLst>
                  <a:ext uri="{FF2B5EF4-FFF2-40B4-BE49-F238E27FC236}">
                    <a16:creationId xmlns:a16="http://schemas.microsoft.com/office/drawing/2014/main" xmlns="" id="{5280EC43-D318-4C3A-8A81-D354119AFEB7}"/>
                  </a:ext>
                </a:extLst>
              </p:cNvPr>
              <p:cNvSpPr>
                <a:spLocks/>
              </p:cNvSpPr>
              <p:nvPr/>
            </p:nvSpPr>
            <p:spPr bwMode="auto">
              <a:xfrm>
                <a:off x="3082" y="2353"/>
                <a:ext cx="19" cy="29"/>
              </a:xfrm>
              <a:custGeom>
                <a:avLst/>
                <a:gdLst>
                  <a:gd name="T0" fmla="*/ 16 w 19"/>
                  <a:gd name="T1" fmla="*/ 0 h 24"/>
                  <a:gd name="T2" fmla="*/ 17 w 19"/>
                  <a:gd name="T3" fmla="*/ 2 h 24"/>
                  <a:gd name="T4" fmla="*/ 17 w 19"/>
                  <a:gd name="T5" fmla="*/ 3 h 24"/>
                  <a:gd name="T6" fmla="*/ 17 w 19"/>
                  <a:gd name="T7" fmla="*/ 5 h 24"/>
                  <a:gd name="T8" fmla="*/ 19 w 19"/>
                  <a:gd name="T9" fmla="*/ 6 h 24"/>
                  <a:gd name="T10" fmla="*/ 5 w 19"/>
                  <a:gd name="T11" fmla="*/ 24 h 24"/>
                  <a:gd name="T12" fmla="*/ 4 w 19"/>
                  <a:gd name="T13" fmla="*/ 24 h 24"/>
                  <a:gd name="T14" fmla="*/ 1 w 19"/>
                  <a:gd name="T15" fmla="*/ 24 h 24"/>
                  <a:gd name="T16" fmla="*/ 1 w 19"/>
                  <a:gd name="T17" fmla="*/ 23 h 24"/>
                  <a:gd name="T18" fmla="*/ 0 w 19"/>
                  <a:gd name="T19" fmla="*/ 23 h 24"/>
                  <a:gd name="T20" fmla="*/ 16 w 19"/>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4">
                    <a:moveTo>
                      <a:pt x="16" y="0"/>
                    </a:moveTo>
                    <a:lnTo>
                      <a:pt x="17" y="2"/>
                    </a:lnTo>
                    <a:lnTo>
                      <a:pt x="17" y="3"/>
                    </a:lnTo>
                    <a:lnTo>
                      <a:pt x="17" y="5"/>
                    </a:lnTo>
                    <a:lnTo>
                      <a:pt x="19" y="6"/>
                    </a:lnTo>
                    <a:lnTo>
                      <a:pt x="5" y="24"/>
                    </a:lnTo>
                    <a:lnTo>
                      <a:pt x="4" y="24"/>
                    </a:lnTo>
                    <a:lnTo>
                      <a:pt x="1" y="24"/>
                    </a:lnTo>
                    <a:lnTo>
                      <a:pt x="1" y="23"/>
                    </a:lnTo>
                    <a:lnTo>
                      <a:pt x="0" y="23"/>
                    </a:lnTo>
                    <a:lnTo>
                      <a:pt x="16"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17" name="Freeform 453">
                <a:extLst>
                  <a:ext uri="{FF2B5EF4-FFF2-40B4-BE49-F238E27FC236}">
                    <a16:creationId xmlns:a16="http://schemas.microsoft.com/office/drawing/2014/main" xmlns="" id="{09F7622C-EDF7-4E16-9FB7-789982635BB3}"/>
                  </a:ext>
                </a:extLst>
              </p:cNvPr>
              <p:cNvSpPr>
                <a:spLocks/>
              </p:cNvSpPr>
              <p:nvPr/>
            </p:nvSpPr>
            <p:spPr bwMode="auto">
              <a:xfrm>
                <a:off x="3078" y="2349"/>
                <a:ext cx="21" cy="33"/>
              </a:xfrm>
              <a:custGeom>
                <a:avLst/>
                <a:gdLst>
                  <a:gd name="T0" fmla="*/ 19 w 21"/>
                  <a:gd name="T1" fmla="*/ 0 h 27"/>
                  <a:gd name="T2" fmla="*/ 19 w 21"/>
                  <a:gd name="T3" fmla="*/ 2 h 27"/>
                  <a:gd name="T4" fmla="*/ 20 w 21"/>
                  <a:gd name="T5" fmla="*/ 3 h 27"/>
                  <a:gd name="T6" fmla="*/ 20 w 21"/>
                  <a:gd name="T7" fmla="*/ 3 h 27"/>
                  <a:gd name="T8" fmla="*/ 21 w 21"/>
                  <a:gd name="T9" fmla="*/ 6 h 27"/>
                  <a:gd name="T10" fmla="*/ 5 w 21"/>
                  <a:gd name="T11" fmla="*/ 27 h 27"/>
                  <a:gd name="T12" fmla="*/ 4 w 21"/>
                  <a:gd name="T13" fmla="*/ 26 h 27"/>
                  <a:gd name="T14" fmla="*/ 3 w 21"/>
                  <a:gd name="T15" fmla="*/ 26 h 27"/>
                  <a:gd name="T16" fmla="*/ 3 w 21"/>
                  <a:gd name="T17" fmla="*/ 24 h 27"/>
                  <a:gd name="T18" fmla="*/ 0 w 21"/>
                  <a:gd name="T19" fmla="*/ 24 h 27"/>
                  <a:gd name="T20" fmla="*/ 19 w 21"/>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7">
                    <a:moveTo>
                      <a:pt x="19" y="0"/>
                    </a:moveTo>
                    <a:lnTo>
                      <a:pt x="19" y="2"/>
                    </a:lnTo>
                    <a:lnTo>
                      <a:pt x="20" y="3"/>
                    </a:lnTo>
                    <a:lnTo>
                      <a:pt x="20" y="3"/>
                    </a:lnTo>
                    <a:lnTo>
                      <a:pt x="21" y="6"/>
                    </a:lnTo>
                    <a:lnTo>
                      <a:pt x="5" y="27"/>
                    </a:lnTo>
                    <a:lnTo>
                      <a:pt x="4" y="26"/>
                    </a:lnTo>
                    <a:lnTo>
                      <a:pt x="3" y="26"/>
                    </a:lnTo>
                    <a:lnTo>
                      <a:pt x="3" y="24"/>
                    </a:lnTo>
                    <a:lnTo>
                      <a:pt x="0" y="24"/>
                    </a:lnTo>
                    <a:lnTo>
                      <a:pt x="1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18" name="Freeform 454">
                <a:extLst>
                  <a:ext uri="{FF2B5EF4-FFF2-40B4-BE49-F238E27FC236}">
                    <a16:creationId xmlns:a16="http://schemas.microsoft.com/office/drawing/2014/main" xmlns="" id="{32B2A9B3-BBCC-49A0-AC9D-6B96CDD202E3}"/>
                  </a:ext>
                </a:extLst>
              </p:cNvPr>
              <p:cNvSpPr>
                <a:spLocks/>
              </p:cNvSpPr>
              <p:nvPr/>
            </p:nvSpPr>
            <p:spPr bwMode="auto">
              <a:xfrm>
                <a:off x="3077" y="2348"/>
                <a:ext cx="21" cy="33"/>
              </a:xfrm>
              <a:custGeom>
                <a:avLst/>
                <a:gdLst>
                  <a:gd name="T0" fmla="*/ 17 w 21"/>
                  <a:gd name="T1" fmla="*/ 0 h 27"/>
                  <a:gd name="T2" fmla="*/ 18 w 21"/>
                  <a:gd name="T3" fmla="*/ 1 h 27"/>
                  <a:gd name="T4" fmla="*/ 20 w 21"/>
                  <a:gd name="T5" fmla="*/ 1 h 27"/>
                  <a:gd name="T6" fmla="*/ 21 w 21"/>
                  <a:gd name="T7" fmla="*/ 3 h 27"/>
                  <a:gd name="T8" fmla="*/ 21 w 21"/>
                  <a:gd name="T9" fmla="*/ 4 h 27"/>
                  <a:gd name="T10" fmla="*/ 5 w 21"/>
                  <a:gd name="T11" fmla="*/ 27 h 27"/>
                  <a:gd name="T12" fmla="*/ 4 w 21"/>
                  <a:gd name="T13" fmla="*/ 25 h 27"/>
                  <a:gd name="T14" fmla="*/ 2 w 21"/>
                  <a:gd name="T15" fmla="*/ 25 h 27"/>
                  <a:gd name="T16" fmla="*/ 1 w 21"/>
                  <a:gd name="T17" fmla="*/ 24 h 27"/>
                  <a:gd name="T18" fmla="*/ 0 w 21"/>
                  <a:gd name="T19" fmla="*/ 22 h 27"/>
                  <a:gd name="T20" fmla="*/ 17 w 21"/>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7">
                    <a:moveTo>
                      <a:pt x="17" y="0"/>
                    </a:moveTo>
                    <a:lnTo>
                      <a:pt x="18" y="1"/>
                    </a:lnTo>
                    <a:lnTo>
                      <a:pt x="20" y="1"/>
                    </a:lnTo>
                    <a:lnTo>
                      <a:pt x="21" y="3"/>
                    </a:lnTo>
                    <a:lnTo>
                      <a:pt x="21" y="4"/>
                    </a:lnTo>
                    <a:lnTo>
                      <a:pt x="5" y="27"/>
                    </a:lnTo>
                    <a:lnTo>
                      <a:pt x="4" y="25"/>
                    </a:lnTo>
                    <a:lnTo>
                      <a:pt x="2" y="25"/>
                    </a:lnTo>
                    <a:lnTo>
                      <a:pt x="1" y="24"/>
                    </a:lnTo>
                    <a:lnTo>
                      <a:pt x="0" y="22"/>
                    </a:lnTo>
                    <a:lnTo>
                      <a:pt x="17"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19" name="Freeform 455">
                <a:extLst>
                  <a:ext uri="{FF2B5EF4-FFF2-40B4-BE49-F238E27FC236}">
                    <a16:creationId xmlns:a16="http://schemas.microsoft.com/office/drawing/2014/main" xmlns="" id="{07432E24-92EF-40D6-8F04-EC60EA1F8A04}"/>
                  </a:ext>
                </a:extLst>
              </p:cNvPr>
              <p:cNvSpPr>
                <a:spLocks/>
              </p:cNvSpPr>
              <p:nvPr/>
            </p:nvSpPr>
            <p:spPr bwMode="auto">
              <a:xfrm>
                <a:off x="3075" y="2346"/>
                <a:ext cx="22" cy="32"/>
              </a:xfrm>
              <a:custGeom>
                <a:avLst/>
                <a:gdLst>
                  <a:gd name="T0" fmla="*/ 18 w 22"/>
                  <a:gd name="T1" fmla="*/ 0 h 27"/>
                  <a:gd name="T2" fmla="*/ 18 w 22"/>
                  <a:gd name="T3" fmla="*/ 2 h 27"/>
                  <a:gd name="T4" fmla="*/ 19 w 22"/>
                  <a:gd name="T5" fmla="*/ 2 h 27"/>
                  <a:gd name="T6" fmla="*/ 20 w 22"/>
                  <a:gd name="T7" fmla="*/ 3 h 27"/>
                  <a:gd name="T8" fmla="*/ 22 w 22"/>
                  <a:gd name="T9" fmla="*/ 3 h 27"/>
                  <a:gd name="T10" fmla="*/ 3 w 22"/>
                  <a:gd name="T11" fmla="*/ 27 h 27"/>
                  <a:gd name="T12" fmla="*/ 3 w 22"/>
                  <a:gd name="T13" fmla="*/ 26 h 27"/>
                  <a:gd name="T14" fmla="*/ 2 w 22"/>
                  <a:gd name="T15" fmla="*/ 26 h 27"/>
                  <a:gd name="T16" fmla="*/ 2 w 22"/>
                  <a:gd name="T17" fmla="*/ 23 h 27"/>
                  <a:gd name="T18" fmla="*/ 0 w 22"/>
                  <a:gd name="T19" fmla="*/ 23 h 27"/>
                  <a:gd name="T20" fmla="*/ 18 w 22"/>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7">
                    <a:moveTo>
                      <a:pt x="18" y="0"/>
                    </a:moveTo>
                    <a:lnTo>
                      <a:pt x="18" y="2"/>
                    </a:lnTo>
                    <a:lnTo>
                      <a:pt x="19" y="2"/>
                    </a:lnTo>
                    <a:lnTo>
                      <a:pt x="20" y="3"/>
                    </a:lnTo>
                    <a:lnTo>
                      <a:pt x="22" y="3"/>
                    </a:lnTo>
                    <a:lnTo>
                      <a:pt x="3" y="27"/>
                    </a:lnTo>
                    <a:lnTo>
                      <a:pt x="3" y="26"/>
                    </a:lnTo>
                    <a:lnTo>
                      <a:pt x="2" y="26"/>
                    </a:lnTo>
                    <a:lnTo>
                      <a:pt x="2" y="23"/>
                    </a:lnTo>
                    <a:lnTo>
                      <a:pt x="0" y="23"/>
                    </a:lnTo>
                    <a:lnTo>
                      <a:pt x="18"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20" name="Freeform 456">
                <a:extLst>
                  <a:ext uri="{FF2B5EF4-FFF2-40B4-BE49-F238E27FC236}">
                    <a16:creationId xmlns:a16="http://schemas.microsoft.com/office/drawing/2014/main" xmlns="" id="{B179ED01-B701-41AA-BB79-61561FBD7CCC}"/>
                  </a:ext>
                </a:extLst>
              </p:cNvPr>
              <p:cNvSpPr>
                <a:spLocks/>
              </p:cNvSpPr>
              <p:nvPr/>
            </p:nvSpPr>
            <p:spPr bwMode="auto">
              <a:xfrm>
                <a:off x="3074" y="2346"/>
                <a:ext cx="20" cy="29"/>
              </a:xfrm>
              <a:custGeom>
                <a:avLst/>
                <a:gdLst>
                  <a:gd name="T0" fmla="*/ 15 w 20"/>
                  <a:gd name="T1" fmla="*/ 0 h 24"/>
                  <a:gd name="T2" fmla="*/ 17 w 20"/>
                  <a:gd name="T3" fmla="*/ 0 h 24"/>
                  <a:gd name="T4" fmla="*/ 17 w 20"/>
                  <a:gd name="T5" fmla="*/ 0 h 24"/>
                  <a:gd name="T6" fmla="*/ 19 w 20"/>
                  <a:gd name="T7" fmla="*/ 0 h 24"/>
                  <a:gd name="T8" fmla="*/ 20 w 20"/>
                  <a:gd name="T9" fmla="*/ 2 h 24"/>
                  <a:gd name="T10" fmla="*/ 3 w 20"/>
                  <a:gd name="T11" fmla="*/ 24 h 24"/>
                  <a:gd name="T12" fmla="*/ 3 w 20"/>
                  <a:gd name="T13" fmla="*/ 23 h 24"/>
                  <a:gd name="T14" fmla="*/ 1 w 20"/>
                  <a:gd name="T15" fmla="*/ 23 h 24"/>
                  <a:gd name="T16" fmla="*/ 0 w 20"/>
                  <a:gd name="T17" fmla="*/ 21 h 24"/>
                  <a:gd name="T18" fmla="*/ 0 w 20"/>
                  <a:gd name="T19" fmla="*/ 20 h 24"/>
                  <a:gd name="T20" fmla="*/ 15 w 20"/>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4">
                    <a:moveTo>
                      <a:pt x="15" y="0"/>
                    </a:moveTo>
                    <a:lnTo>
                      <a:pt x="17" y="0"/>
                    </a:lnTo>
                    <a:lnTo>
                      <a:pt x="17" y="0"/>
                    </a:lnTo>
                    <a:lnTo>
                      <a:pt x="19" y="0"/>
                    </a:lnTo>
                    <a:lnTo>
                      <a:pt x="20" y="2"/>
                    </a:lnTo>
                    <a:lnTo>
                      <a:pt x="3" y="24"/>
                    </a:lnTo>
                    <a:lnTo>
                      <a:pt x="3" y="23"/>
                    </a:lnTo>
                    <a:lnTo>
                      <a:pt x="1" y="23"/>
                    </a:lnTo>
                    <a:lnTo>
                      <a:pt x="0" y="21"/>
                    </a:lnTo>
                    <a:lnTo>
                      <a:pt x="0" y="20"/>
                    </a:ln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21" name="Freeform 457">
                <a:extLst>
                  <a:ext uri="{FF2B5EF4-FFF2-40B4-BE49-F238E27FC236}">
                    <a16:creationId xmlns:a16="http://schemas.microsoft.com/office/drawing/2014/main" xmlns="" id="{CABA4AF5-2013-4019-86B5-A8193A265B08}"/>
                  </a:ext>
                </a:extLst>
              </p:cNvPr>
              <p:cNvSpPr>
                <a:spLocks/>
              </p:cNvSpPr>
              <p:nvPr/>
            </p:nvSpPr>
            <p:spPr bwMode="auto">
              <a:xfrm>
                <a:off x="3073" y="2346"/>
                <a:ext cx="20" cy="28"/>
              </a:xfrm>
              <a:custGeom>
                <a:avLst/>
                <a:gdLst>
                  <a:gd name="T0" fmla="*/ 20 w 20"/>
                  <a:gd name="T1" fmla="*/ 0 h 23"/>
                  <a:gd name="T2" fmla="*/ 18 w 20"/>
                  <a:gd name="T3" fmla="*/ 0 h 23"/>
                  <a:gd name="T4" fmla="*/ 17 w 20"/>
                  <a:gd name="T5" fmla="*/ 0 h 23"/>
                  <a:gd name="T6" fmla="*/ 16 w 20"/>
                  <a:gd name="T7" fmla="*/ 0 h 23"/>
                  <a:gd name="T8" fmla="*/ 14 w 20"/>
                  <a:gd name="T9" fmla="*/ 0 h 23"/>
                  <a:gd name="T10" fmla="*/ 13 w 20"/>
                  <a:gd name="T11" fmla="*/ 0 h 23"/>
                  <a:gd name="T12" fmla="*/ 13 w 20"/>
                  <a:gd name="T13" fmla="*/ 0 h 23"/>
                  <a:gd name="T14" fmla="*/ 13 w 20"/>
                  <a:gd name="T15" fmla="*/ 0 h 23"/>
                  <a:gd name="T16" fmla="*/ 12 w 20"/>
                  <a:gd name="T17" fmla="*/ 0 h 23"/>
                  <a:gd name="T18" fmla="*/ 1 w 20"/>
                  <a:gd name="T19" fmla="*/ 15 h 23"/>
                  <a:gd name="T20" fmla="*/ 1 w 20"/>
                  <a:gd name="T21" fmla="*/ 15 h 23"/>
                  <a:gd name="T22" fmla="*/ 1 w 20"/>
                  <a:gd name="T23" fmla="*/ 15 h 23"/>
                  <a:gd name="T24" fmla="*/ 0 w 20"/>
                  <a:gd name="T25" fmla="*/ 15 h 23"/>
                  <a:gd name="T26" fmla="*/ 0 w 20"/>
                  <a:gd name="T27" fmla="*/ 15 h 23"/>
                  <a:gd name="T28" fmla="*/ 0 w 20"/>
                  <a:gd name="T29" fmla="*/ 17 h 23"/>
                  <a:gd name="T30" fmla="*/ 1 w 20"/>
                  <a:gd name="T31" fmla="*/ 18 h 23"/>
                  <a:gd name="T32" fmla="*/ 1 w 20"/>
                  <a:gd name="T33" fmla="*/ 21 h 23"/>
                  <a:gd name="T34" fmla="*/ 2 w 20"/>
                  <a:gd name="T35" fmla="*/ 23 h 23"/>
                  <a:gd name="T36" fmla="*/ 20 w 20"/>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23">
                    <a:moveTo>
                      <a:pt x="20" y="0"/>
                    </a:moveTo>
                    <a:lnTo>
                      <a:pt x="18" y="0"/>
                    </a:lnTo>
                    <a:lnTo>
                      <a:pt x="17" y="0"/>
                    </a:lnTo>
                    <a:lnTo>
                      <a:pt x="16" y="0"/>
                    </a:lnTo>
                    <a:lnTo>
                      <a:pt x="14" y="0"/>
                    </a:lnTo>
                    <a:lnTo>
                      <a:pt x="13" y="0"/>
                    </a:lnTo>
                    <a:lnTo>
                      <a:pt x="13" y="0"/>
                    </a:lnTo>
                    <a:lnTo>
                      <a:pt x="13" y="0"/>
                    </a:lnTo>
                    <a:lnTo>
                      <a:pt x="12" y="0"/>
                    </a:lnTo>
                    <a:lnTo>
                      <a:pt x="1" y="15"/>
                    </a:lnTo>
                    <a:lnTo>
                      <a:pt x="1" y="15"/>
                    </a:lnTo>
                    <a:lnTo>
                      <a:pt x="1" y="15"/>
                    </a:lnTo>
                    <a:lnTo>
                      <a:pt x="0" y="15"/>
                    </a:lnTo>
                    <a:lnTo>
                      <a:pt x="0" y="15"/>
                    </a:lnTo>
                    <a:lnTo>
                      <a:pt x="0" y="17"/>
                    </a:lnTo>
                    <a:lnTo>
                      <a:pt x="1" y="18"/>
                    </a:lnTo>
                    <a:lnTo>
                      <a:pt x="1" y="21"/>
                    </a:lnTo>
                    <a:lnTo>
                      <a:pt x="2" y="23"/>
                    </a:lnTo>
                    <a:lnTo>
                      <a:pt x="2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22" name="Freeform 458">
                <a:extLst>
                  <a:ext uri="{FF2B5EF4-FFF2-40B4-BE49-F238E27FC236}">
                    <a16:creationId xmlns:a16="http://schemas.microsoft.com/office/drawing/2014/main" xmlns="" id="{9D15C7C0-8CE3-4D96-B494-8B86BCD9E145}"/>
                  </a:ext>
                </a:extLst>
              </p:cNvPr>
              <p:cNvSpPr>
                <a:spLocks/>
              </p:cNvSpPr>
              <p:nvPr/>
            </p:nvSpPr>
            <p:spPr bwMode="auto">
              <a:xfrm>
                <a:off x="3073" y="2346"/>
                <a:ext cx="16" cy="24"/>
              </a:xfrm>
              <a:custGeom>
                <a:avLst/>
                <a:gdLst>
                  <a:gd name="T0" fmla="*/ 16 w 16"/>
                  <a:gd name="T1" fmla="*/ 0 h 20"/>
                  <a:gd name="T2" fmla="*/ 16 w 16"/>
                  <a:gd name="T3" fmla="*/ 0 h 20"/>
                  <a:gd name="T4" fmla="*/ 16 w 16"/>
                  <a:gd name="T5" fmla="*/ 0 h 20"/>
                  <a:gd name="T6" fmla="*/ 14 w 16"/>
                  <a:gd name="T7" fmla="*/ 0 h 20"/>
                  <a:gd name="T8" fmla="*/ 14 w 16"/>
                  <a:gd name="T9" fmla="*/ 0 h 20"/>
                  <a:gd name="T10" fmla="*/ 13 w 16"/>
                  <a:gd name="T11" fmla="*/ 0 h 20"/>
                  <a:gd name="T12" fmla="*/ 10 w 16"/>
                  <a:gd name="T13" fmla="*/ 0 h 20"/>
                  <a:gd name="T14" fmla="*/ 9 w 16"/>
                  <a:gd name="T15" fmla="*/ 2 h 20"/>
                  <a:gd name="T16" fmla="*/ 8 w 16"/>
                  <a:gd name="T17" fmla="*/ 3 h 20"/>
                  <a:gd name="T18" fmla="*/ 1 w 16"/>
                  <a:gd name="T19" fmla="*/ 9 h 20"/>
                  <a:gd name="T20" fmla="*/ 1 w 16"/>
                  <a:gd name="T21" fmla="*/ 11 h 20"/>
                  <a:gd name="T22" fmla="*/ 1 w 16"/>
                  <a:gd name="T23" fmla="*/ 12 h 20"/>
                  <a:gd name="T24" fmla="*/ 0 w 16"/>
                  <a:gd name="T25" fmla="*/ 14 h 20"/>
                  <a:gd name="T26" fmla="*/ 0 w 16"/>
                  <a:gd name="T27" fmla="*/ 15 h 20"/>
                  <a:gd name="T28" fmla="*/ 0 w 16"/>
                  <a:gd name="T29" fmla="*/ 17 h 20"/>
                  <a:gd name="T30" fmla="*/ 1 w 16"/>
                  <a:gd name="T31" fmla="*/ 17 h 20"/>
                  <a:gd name="T32" fmla="*/ 1 w 16"/>
                  <a:gd name="T33" fmla="*/ 18 h 20"/>
                  <a:gd name="T34" fmla="*/ 1 w 16"/>
                  <a:gd name="T35" fmla="*/ 20 h 20"/>
                  <a:gd name="T36" fmla="*/ 16 w 16"/>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0">
                    <a:moveTo>
                      <a:pt x="16" y="0"/>
                    </a:moveTo>
                    <a:lnTo>
                      <a:pt x="16" y="0"/>
                    </a:lnTo>
                    <a:lnTo>
                      <a:pt x="16" y="0"/>
                    </a:lnTo>
                    <a:lnTo>
                      <a:pt x="14" y="0"/>
                    </a:lnTo>
                    <a:lnTo>
                      <a:pt x="14" y="0"/>
                    </a:lnTo>
                    <a:lnTo>
                      <a:pt x="13" y="0"/>
                    </a:lnTo>
                    <a:lnTo>
                      <a:pt x="10" y="0"/>
                    </a:lnTo>
                    <a:lnTo>
                      <a:pt x="9" y="2"/>
                    </a:lnTo>
                    <a:lnTo>
                      <a:pt x="8" y="3"/>
                    </a:lnTo>
                    <a:lnTo>
                      <a:pt x="1" y="9"/>
                    </a:lnTo>
                    <a:lnTo>
                      <a:pt x="1" y="11"/>
                    </a:lnTo>
                    <a:lnTo>
                      <a:pt x="1" y="12"/>
                    </a:lnTo>
                    <a:lnTo>
                      <a:pt x="0" y="14"/>
                    </a:lnTo>
                    <a:lnTo>
                      <a:pt x="0" y="15"/>
                    </a:lnTo>
                    <a:lnTo>
                      <a:pt x="0" y="17"/>
                    </a:lnTo>
                    <a:lnTo>
                      <a:pt x="1" y="17"/>
                    </a:lnTo>
                    <a:lnTo>
                      <a:pt x="1" y="18"/>
                    </a:lnTo>
                    <a:lnTo>
                      <a:pt x="1" y="20"/>
                    </a:lnTo>
                    <a:lnTo>
                      <a:pt x="16"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23" name="Freeform 459">
                <a:extLst>
                  <a:ext uri="{FF2B5EF4-FFF2-40B4-BE49-F238E27FC236}">
                    <a16:creationId xmlns:a16="http://schemas.microsoft.com/office/drawing/2014/main" xmlns="" id="{8DA5FBFA-915D-4FF7-A353-729D47C6A1FA}"/>
                  </a:ext>
                </a:extLst>
              </p:cNvPr>
              <p:cNvSpPr>
                <a:spLocks/>
              </p:cNvSpPr>
              <p:nvPr/>
            </p:nvSpPr>
            <p:spPr bwMode="auto">
              <a:xfrm>
                <a:off x="3074" y="2346"/>
                <a:ext cx="11" cy="18"/>
              </a:xfrm>
              <a:custGeom>
                <a:avLst/>
                <a:gdLst>
                  <a:gd name="T0" fmla="*/ 0 w 11"/>
                  <a:gd name="T1" fmla="*/ 15 h 15"/>
                  <a:gd name="T2" fmla="*/ 0 w 11"/>
                  <a:gd name="T3" fmla="*/ 11 h 15"/>
                  <a:gd name="T4" fmla="*/ 3 w 11"/>
                  <a:gd name="T5" fmla="*/ 6 h 15"/>
                  <a:gd name="T6" fmla="*/ 7 w 11"/>
                  <a:gd name="T7" fmla="*/ 3 h 15"/>
                  <a:gd name="T8" fmla="*/ 11 w 11"/>
                  <a:gd name="T9" fmla="*/ 0 h 15"/>
                  <a:gd name="T10" fmla="*/ 0 w 11"/>
                  <a:gd name="T11" fmla="*/ 15 h 15"/>
                </a:gdLst>
                <a:ahLst/>
                <a:cxnLst>
                  <a:cxn ang="0">
                    <a:pos x="T0" y="T1"/>
                  </a:cxn>
                  <a:cxn ang="0">
                    <a:pos x="T2" y="T3"/>
                  </a:cxn>
                  <a:cxn ang="0">
                    <a:pos x="T4" y="T5"/>
                  </a:cxn>
                  <a:cxn ang="0">
                    <a:pos x="T6" y="T7"/>
                  </a:cxn>
                  <a:cxn ang="0">
                    <a:pos x="T8" y="T9"/>
                  </a:cxn>
                  <a:cxn ang="0">
                    <a:pos x="T10" y="T11"/>
                  </a:cxn>
                </a:cxnLst>
                <a:rect l="0" t="0" r="r" b="b"/>
                <a:pathLst>
                  <a:path w="11" h="15">
                    <a:moveTo>
                      <a:pt x="0" y="15"/>
                    </a:moveTo>
                    <a:lnTo>
                      <a:pt x="0" y="11"/>
                    </a:lnTo>
                    <a:lnTo>
                      <a:pt x="3" y="6"/>
                    </a:lnTo>
                    <a:lnTo>
                      <a:pt x="7" y="3"/>
                    </a:lnTo>
                    <a:lnTo>
                      <a:pt x="11" y="0"/>
                    </a:lnTo>
                    <a:lnTo>
                      <a:pt x="0" y="15"/>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24" name="Freeform 460">
                <a:extLst>
                  <a:ext uri="{FF2B5EF4-FFF2-40B4-BE49-F238E27FC236}">
                    <a16:creationId xmlns:a16="http://schemas.microsoft.com/office/drawing/2014/main" xmlns="" id="{DD4B508B-B71A-4852-9259-778348E4F0EA}"/>
                  </a:ext>
                </a:extLst>
              </p:cNvPr>
              <p:cNvSpPr>
                <a:spLocks/>
              </p:cNvSpPr>
              <p:nvPr/>
            </p:nvSpPr>
            <p:spPr bwMode="auto">
              <a:xfrm>
                <a:off x="3074" y="2349"/>
                <a:ext cx="7" cy="8"/>
              </a:xfrm>
              <a:custGeom>
                <a:avLst/>
                <a:gdLst>
                  <a:gd name="T0" fmla="*/ 0 w 7"/>
                  <a:gd name="T1" fmla="*/ 6 h 6"/>
                  <a:gd name="T2" fmla="*/ 3 w 7"/>
                  <a:gd name="T3" fmla="*/ 5 h 6"/>
                  <a:gd name="T4" fmla="*/ 3 w 7"/>
                  <a:gd name="T5" fmla="*/ 3 h 6"/>
                  <a:gd name="T6" fmla="*/ 4 w 7"/>
                  <a:gd name="T7" fmla="*/ 2 h 6"/>
                  <a:gd name="T8" fmla="*/ 7 w 7"/>
                  <a:gd name="T9" fmla="*/ 0 h 6"/>
                  <a:gd name="T10" fmla="*/ 0 w 7"/>
                  <a:gd name="T11" fmla="*/ 6 h 6"/>
                </a:gdLst>
                <a:ahLst/>
                <a:cxnLst>
                  <a:cxn ang="0">
                    <a:pos x="T0" y="T1"/>
                  </a:cxn>
                  <a:cxn ang="0">
                    <a:pos x="T2" y="T3"/>
                  </a:cxn>
                  <a:cxn ang="0">
                    <a:pos x="T4" y="T5"/>
                  </a:cxn>
                  <a:cxn ang="0">
                    <a:pos x="T6" y="T7"/>
                  </a:cxn>
                  <a:cxn ang="0">
                    <a:pos x="T8" y="T9"/>
                  </a:cxn>
                  <a:cxn ang="0">
                    <a:pos x="T10" y="T11"/>
                  </a:cxn>
                </a:cxnLst>
                <a:rect l="0" t="0" r="r" b="b"/>
                <a:pathLst>
                  <a:path w="7" h="6">
                    <a:moveTo>
                      <a:pt x="0" y="6"/>
                    </a:moveTo>
                    <a:lnTo>
                      <a:pt x="3" y="5"/>
                    </a:lnTo>
                    <a:lnTo>
                      <a:pt x="3" y="3"/>
                    </a:lnTo>
                    <a:lnTo>
                      <a:pt x="4" y="2"/>
                    </a:lnTo>
                    <a:lnTo>
                      <a:pt x="7" y="0"/>
                    </a:lnTo>
                    <a:lnTo>
                      <a:pt x="0" y="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25" name="Freeform 461">
                <a:extLst>
                  <a:ext uri="{FF2B5EF4-FFF2-40B4-BE49-F238E27FC236}">
                    <a16:creationId xmlns:a16="http://schemas.microsoft.com/office/drawing/2014/main" xmlns="" id="{F883A565-DAFA-4685-8489-2467BB4F488B}"/>
                  </a:ext>
                </a:extLst>
              </p:cNvPr>
              <p:cNvSpPr>
                <a:spLocks/>
              </p:cNvSpPr>
              <p:nvPr/>
            </p:nvSpPr>
            <p:spPr bwMode="auto">
              <a:xfrm>
                <a:off x="3077" y="2352"/>
                <a:ext cx="18" cy="26"/>
              </a:xfrm>
              <a:custGeom>
                <a:avLst/>
                <a:gdLst>
                  <a:gd name="T0" fmla="*/ 10 w 18"/>
                  <a:gd name="T1" fmla="*/ 22 h 22"/>
                  <a:gd name="T2" fmla="*/ 13 w 18"/>
                  <a:gd name="T3" fmla="*/ 21 h 22"/>
                  <a:gd name="T4" fmla="*/ 16 w 18"/>
                  <a:gd name="T5" fmla="*/ 18 h 22"/>
                  <a:gd name="T6" fmla="*/ 17 w 18"/>
                  <a:gd name="T7" fmla="*/ 15 h 22"/>
                  <a:gd name="T8" fmla="*/ 18 w 18"/>
                  <a:gd name="T9" fmla="*/ 10 h 22"/>
                  <a:gd name="T10" fmla="*/ 17 w 18"/>
                  <a:gd name="T11" fmla="*/ 7 h 22"/>
                  <a:gd name="T12" fmla="*/ 16 w 18"/>
                  <a:gd name="T13" fmla="*/ 4 h 22"/>
                  <a:gd name="T14" fmla="*/ 13 w 18"/>
                  <a:gd name="T15" fmla="*/ 1 h 22"/>
                  <a:gd name="T16" fmla="*/ 10 w 18"/>
                  <a:gd name="T17" fmla="*/ 0 h 22"/>
                  <a:gd name="T18" fmla="*/ 6 w 18"/>
                  <a:gd name="T19" fmla="*/ 1 h 22"/>
                  <a:gd name="T20" fmla="*/ 4 w 18"/>
                  <a:gd name="T21" fmla="*/ 4 h 22"/>
                  <a:gd name="T22" fmla="*/ 1 w 18"/>
                  <a:gd name="T23" fmla="*/ 7 h 22"/>
                  <a:gd name="T24" fmla="*/ 0 w 18"/>
                  <a:gd name="T25" fmla="*/ 10 h 22"/>
                  <a:gd name="T26" fmla="*/ 1 w 18"/>
                  <a:gd name="T27" fmla="*/ 15 h 22"/>
                  <a:gd name="T28" fmla="*/ 4 w 18"/>
                  <a:gd name="T29" fmla="*/ 18 h 22"/>
                  <a:gd name="T30" fmla="*/ 6 w 18"/>
                  <a:gd name="T31" fmla="*/ 21 h 22"/>
                  <a:gd name="T32" fmla="*/ 10 w 18"/>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2">
                    <a:moveTo>
                      <a:pt x="10" y="22"/>
                    </a:moveTo>
                    <a:lnTo>
                      <a:pt x="13" y="21"/>
                    </a:lnTo>
                    <a:lnTo>
                      <a:pt x="16" y="18"/>
                    </a:lnTo>
                    <a:lnTo>
                      <a:pt x="17" y="15"/>
                    </a:lnTo>
                    <a:lnTo>
                      <a:pt x="18" y="10"/>
                    </a:lnTo>
                    <a:lnTo>
                      <a:pt x="17" y="7"/>
                    </a:lnTo>
                    <a:lnTo>
                      <a:pt x="16" y="4"/>
                    </a:lnTo>
                    <a:lnTo>
                      <a:pt x="13" y="1"/>
                    </a:lnTo>
                    <a:lnTo>
                      <a:pt x="10" y="0"/>
                    </a:lnTo>
                    <a:lnTo>
                      <a:pt x="6" y="1"/>
                    </a:lnTo>
                    <a:lnTo>
                      <a:pt x="4" y="4"/>
                    </a:lnTo>
                    <a:lnTo>
                      <a:pt x="1" y="7"/>
                    </a:lnTo>
                    <a:lnTo>
                      <a:pt x="0" y="10"/>
                    </a:lnTo>
                    <a:lnTo>
                      <a:pt x="1" y="15"/>
                    </a:lnTo>
                    <a:lnTo>
                      <a:pt x="4" y="18"/>
                    </a:lnTo>
                    <a:lnTo>
                      <a:pt x="6" y="21"/>
                    </a:lnTo>
                    <a:lnTo>
                      <a:pt x="10"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26" name="Freeform 462">
                <a:extLst>
                  <a:ext uri="{FF2B5EF4-FFF2-40B4-BE49-F238E27FC236}">
                    <a16:creationId xmlns:a16="http://schemas.microsoft.com/office/drawing/2014/main" xmlns="" id="{8F7B93D9-9F3F-4B97-AEC5-34FF3DEC711A}"/>
                  </a:ext>
                </a:extLst>
              </p:cNvPr>
              <p:cNvSpPr>
                <a:spLocks/>
              </p:cNvSpPr>
              <p:nvPr/>
            </p:nvSpPr>
            <p:spPr bwMode="auto">
              <a:xfrm>
                <a:off x="3073" y="2364"/>
                <a:ext cx="26" cy="2"/>
              </a:xfrm>
              <a:custGeom>
                <a:avLst/>
                <a:gdLst>
                  <a:gd name="T0" fmla="*/ 26 w 26"/>
                  <a:gd name="T1" fmla="*/ 0 h 2"/>
                  <a:gd name="T2" fmla="*/ 1 w 26"/>
                  <a:gd name="T3" fmla="*/ 0 h 2"/>
                  <a:gd name="T4" fmla="*/ 1 w 26"/>
                  <a:gd name="T5" fmla="*/ 0 h 2"/>
                  <a:gd name="T6" fmla="*/ 1 w 26"/>
                  <a:gd name="T7" fmla="*/ 0 h 2"/>
                  <a:gd name="T8" fmla="*/ 0 w 26"/>
                  <a:gd name="T9" fmla="*/ 0 h 2"/>
                  <a:gd name="T10" fmla="*/ 0 w 26"/>
                  <a:gd name="T11" fmla="*/ 0 h 2"/>
                  <a:gd name="T12" fmla="*/ 0 w 26"/>
                  <a:gd name="T13" fmla="*/ 2 h 2"/>
                  <a:gd name="T14" fmla="*/ 1 w 26"/>
                  <a:gd name="T15" fmla="*/ 2 h 2"/>
                  <a:gd name="T16" fmla="*/ 1 w 26"/>
                  <a:gd name="T17" fmla="*/ 2 h 2"/>
                  <a:gd name="T18" fmla="*/ 1 w 26"/>
                  <a:gd name="T19" fmla="*/ 2 h 2"/>
                  <a:gd name="T20" fmla="*/ 26 w 26"/>
                  <a:gd name="T21" fmla="*/ 2 h 2"/>
                  <a:gd name="T22" fmla="*/ 26 w 26"/>
                  <a:gd name="T23" fmla="*/ 2 h 2"/>
                  <a:gd name="T24" fmla="*/ 26 w 26"/>
                  <a:gd name="T25" fmla="*/ 2 h 2"/>
                  <a:gd name="T26" fmla="*/ 26 w 26"/>
                  <a:gd name="T27" fmla="*/ 2 h 2"/>
                  <a:gd name="T28" fmla="*/ 26 w 26"/>
                  <a:gd name="T29" fmla="*/ 0 h 2"/>
                  <a:gd name="T30" fmla="*/ 26 w 26"/>
                  <a:gd name="T31" fmla="*/ 0 h 2"/>
                  <a:gd name="T32" fmla="*/ 26 w 26"/>
                  <a:gd name="T33" fmla="*/ 0 h 2"/>
                  <a:gd name="T34" fmla="*/ 26 w 26"/>
                  <a:gd name="T35" fmla="*/ 0 h 2"/>
                  <a:gd name="T36" fmla="*/ 26 w 26"/>
                  <a:gd name="T3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
                    <a:moveTo>
                      <a:pt x="26" y="0"/>
                    </a:moveTo>
                    <a:lnTo>
                      <a:pt x="1" y="0"/>
                    </a:lnTo>
                    <a:lnTo>
                      <a:pt x="1" y="0"/>
                    </a:lnTo>
                    <a:lnTo>
                      <a:pt x="1" y="0"/>
                    </a:lnTo>
                    <a:lnTo>
                      <a:pt x="0" y="0"/>
                    </a:lnTo>
                    <a:lnTo>
                      <a:pt x="0" y="0"/>
                    </a:lnTo>
                    <a:lnTo>
                      <a:pt x="0" y="2"/>
                    </a:lnTo>
                    <a:lnTo>
                      <a:pt x="1" y="2"/>
                    </a:lnTo>
                    <a:lnTo>
                      <a:pt x="1" y="2"/>
                    </a:lnTo>
                    <a:lnTo>
                      <a:pt x="1" y="2"/>
                    </a:lnTo>
                    <a:lnTo>
                      <a:pt x="26" y="2"/>
                    </a:lnTo>
                    <a:lnTo>
                      <a:pt x="26" y="2"/>
                    </a:lnTo>
                    <a:lnTo>
                      <a:pt x="26" y="2"/>
                    </a:lnTo>
                    <a:lnTo>
                      <a:pt x="26" y="2"/>
                    </a:lnTo>
                    <a:lnTo>
                      <a:pt x="26" y="0"/>
                    </a:lnTo>
                    <a:lnTo>
                      <a:pt x="26" y="0"/>
                    </a:lnTo>
                    <a:lnTo>
                      <a:pt x="26" y="0"/>
                    </a:lnTo>
                    <a:lnTo>
                      <a:pt x="26" y="0"/>
                    </a:lnTo>
                    <a:lnTo>
                      <a:pt x="2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pic>
            <p:nvPicPr>
              <p:cNvPr id="856527" name="Picture 463">
                <a:extLst>
                  <a:ext uri="{FF2B5EF4-FFF2-40B4-BE49-F238E27FC236}">
                    <a16:creationId xmlns:a16="http://schemas.microsoft.com/office/drawing/2014/main" xmlns="" id="{B49D95D1-109C-4693-A215-17983BF2E275}"/>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8" y="2316"/>
                <a:ext cx="127"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6528" name="Rectangle 464">
                <a:extLst>
                  <a:ext uri="{FF2B5EF4-FFF2-40B4-BE49-F238E27FC236}">
                    <a16:creationId xmlns:a16="http://schemas.microsoft.com/office/drawing/2014/main" xmlns="" id="{BBBC4399-81B2-4D08-8396-3968DAD82C68}"/>
                  </a:ext>
                </a:extLst>
              </p:cNvPr>
              <p:cNvSpPr>
                <a:spLocks noChangeArrowheads="1"/>
              </p:cNvSpPr>
              <p:nvPr/>
            </p:nvSpPr>
            <p:spPr bwMode="auto">
              <a:xfrm>
                <a:off x="2460" y="2319"/>
                <a:ext cx="42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6529" name="Group 465">
                <a:extLst>
                  <a:ext uri="{FF2B5EF4-FFF2-40B4-BE49-F238E27FC236}">
                    <a16:creationId xmlns:a16="http://schemas.microsoft.com/office/drawing/2014/main" xmlns="" id="{003CED32-E478-4062-BA16-E6D80D34C0FC}"/>
                  </a:ext>
                </a:extLst>
              </p:cNvPr>
              <p:cNvGrpSpPr>
                <a:grpSpLocks/>
              </p:cNvGrpSpPr>
              <p:nvPr/>
            </p:nvGrpSpPr>
            <p:grpSpPr bwMode="auto">
              <a:xfrm>
                <a:off x="2670" y="2498"/>
                <a:ext cx="803" cy="70"/>
                <a:chOff x="2415" y="2697"/>
                <a:chExt cx="860" cy="58"/>
              </a:xfrm>
            </p:grpSpPr>
            <p:sp>
              <p:nvSpPr>
                <p:cNvPr id="856530" name="Freeform 466">
                  <a:extLst>
                    <a:ext uri="{FF2B5EF4-FFF2-40B4-BE49-F238E27FC236}">
                      <a16:creationId xmlns:a16="http://schemas.microsoft.com/office/drawing/2014/main" xmlns="" id="{73AFDBA2-3E00-4E3E-8CEE-8F49FD4E317B}"/>
                    </a:ext>
                  </a:extLst>
                </p:cNvPr>
                <p:cNvSpPr>
                  <a:spLocks/>
                </p:cNvSpPr>
                <p:nvPr/>
              </p:nvSpPr>
              <p:spPr bwMode="auto">
                <a:xfrm>
                  <a:off x="2415"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31" name="Freeform 467">
                  <a:extLst>
                    <a:ext uri="{FF2B5EF4-FFF2-40B4-BE49-F238E27FC236}">
                      <a16:creationId xmlns:a16="http://schemas.microsoft.com/office/drawing/2014/main" xmlns="" id="{AFECA2A6-35BB-444C-ADAA-B014AF6AB56D}"/>
                    </a:ext>
                  </a:extLst>
                </p:cNvPr>
                <p:cNvSpPr>
                  <a:spLocks/>
                </p:cNvSpPr>
                <p:nvPr/>
              </p:nvSpPr>
              <p:spPr bwMode="auto">
                <a:xfrm>
                  <a:off x="2527"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32" name="Freeform 468">
                  <a:extLst>
                    <a:ext uri="{FF2B5EF4-FFF2-40B4-BE49-F238E27FC236}">
                      <a16:creationId xmlns:a16="http://schemas.microsoft.com/office/drawing/2014/main" xmlns="" id="{846F7299-6906-4448-ACA2-2D676DBFB12E}"/>
                    </a:ext>
                  </a:extLst>
                </p:cNvPr>
                <p:cNvSpPr>
                  <a:spLocks/>
                </p:cNvSpPr>
                <p:nvPr/>
              </p:nvSpPr>
              <p:spPr bwMode="auto">
                <a:xfrm>
                  <a:off x="2639"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33" name="Freeform 469">
                  <a:extLst>
                    <a:ext uri="{FF2B5EF4-FFF2-40B4-BE49-F238E27FC236}">
                      <a16:creationId xmlns:a16="http://schemas.microsoft.com/office/drawing/2014/main" xmlns="" id="{3715DF2F-2A66-4663-B6DD-0EC0C1FF1DAD}"/>
                    </a:ext>
                  </a:extLst>
                </p:cNvPr>
                <p:cNvSpPr>
                  <a:spLocks/>
                </p:cNvSpPr>
                <p:nvPr/>
              </p:nvSpPr>
              <p:spPr bwMode="auto">
                <a:xfrm>
                  <a:off x="2750"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34" name="Freeform 470">
                  <a:extLst>
                    <a:ext uri="{FF2B5EF4-FFF2-40B4-BE49-F238E27FC236}">
                      <a16:creationId xmlns:a16="http://schemas.microsoft.com/office/drawing/2014/main" xmlns="" id="{FA681584-B875-4483-B04B-4CDED9235CC7}"/>
                    </a:ext>
                  </a:extLst>
                </p:cNvPr>
                <p:cNvSpPr>
                  <a:spLocks/>
                </p:cNvSpPr>
                <p:nvPr/>
              </p:nvSpPr>
              <p:spPr bwMode="auto">
                <a:xfrm>
                  <a:off x="2862"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35" name="Freeform 471">
                  <a:extLst>
                    <a:ext uri="{FF2B5EF4-FFF2-40B4-BE49-F238E27FC236}">
                      <a16:creationId xmlns:a16="http://schemas.microsoft.com/office/drawing/2014/main" xmlns="" id="{4275A881-8BEA-4920-BF2C-0BC09EF18DDF}"/>
                    </a:ext>
                  </a:extLst>
                </p:cNvPr>
                <p:cNvSpPr>
                  <a:spLocks/>
                </p:cNvSpPr>
                <p:nvPr/>
              </p:nvSpPr>
              <p:spPr bwMode="auto">
                <a:xfrm>
                  <a:off x="2974"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36" name="Freeform 472">
                  <a:extLst>
                    <a:ext uri="{FF2B5EF4-FFF2-40B4-BE49-F238E27FC236}">
                      <a16:creationId xmlns:a16="http://schemas.microsoft.com/office/drawing/2014/main" xmlns="" id="{8107759C-DA43-4547-AB2F-C04BFC8D6505}"/>
                    </a:ext>
                  </a:extLst>
                </p:cNvPr>
                <p:cNvSpPr>
                  <a:spLocks/>
                </p:cNvSpPr>
                <p:nvPr/>
              </p:nvSpPr>
              <p:spPr bwMode="auto">
                <a:xfrm>
                  <a:off x="3086"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37" name="Freeform 473">
                  <a:extLst>
                    <a:ext uri="{FF2B5EF4-FFF2-40B4-BE49-F238E27FC236}">
                      <a16:creationId xmlns:a16="http://schemas.microsoft.com/office/drawing/2014/main" xmlns="" id="{8A8BA6BF-B0CD-459C-A5DF-140BADBC99EF}"/>
                    </a:ext>
                  </a:extLst>
                </p:cNvPr>
                <p:cNvSpPr>
                  <a:spLocks/>
                </p:cNvSpPr>
                <p:nvPr/>
              </p:nvSpPr>
              <p:spPr bwMode="auto">
                <a:xfrm>
                  <a:off x="3197"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6538" name="Group 474">
                <a:extLst>
                  <a:ext uri="{FF2B5EF4-FFF2-40B4-BE49-F238E27FC236}">
                    <a16:creationId xmlns:a16="http://schemas.microsoft.com/office/drawing/2014/main" xmlns="" id="{C5BA4240-83C3-4CA3-8750-2DAF5E16F433}"/>
                  </a:ext>
                </a:extLst>
              </p:cNvPr>
              <p:cNvGrpSpPr>
                <a:grpSpLocks/>
              </p:cNvGrpSpPr>
              <p:nvPr/>
            </p:nvGrpSpPr>
            <p:grpSpPr bwMode="auto">
              <a:xfrm>
                <a:off x="3180" y="2348"/>
                <a:ext cx="169" cy="71"/>
                <a:chOff x="2399" y="2883"/>
                <a:chExt cx="167" cy="58"/>
              </a:xfrm>
            </p:grpSpPr>
            <p:sp>
              <p:nvSpPr>
                <p:cNvPr id="856539" name="Freeform 475">
                  <a:extLst>
                    <a:ext uri="{FF2B5EF4-FFF2-40B4-BE49-F238E27FC236}">
                      <a16:creationId xmlns:a16="http://schemas.microsoft.com/office/drawing/2014/main" xmlns="" id="{E69B3063-A979-418C-A81E-0A120930D419}"/>
                    </a:ext>
                  </a:extLst>
                </p:cNvPr>
                <p:cNvSpPr>
                  <a:spLocks/>
                </p:cNvSpPr>
                <p:nvPr/>
              </p:nvSpPr>
              <p:spPr bwMode="auto">
                <a:xfrm>
                  <a:off x="2399" y="2883"/>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40" name="Freeform 476">
                  <a:extLst>
                    <a:ext uri="{FF2B5EF4-FFF2-40B4-BE49-F238E27FC236}">
                      <a16:creationId xmlns:a16="http://schemas.microsoft.com/office/drawing/2014/main" xmlns="" id="{DC282D7B-96B1-4035-ADD1-BA0ED17178A9}"/>
                    </a:ext>
                  </a:extLst>
                </p:cNvPr>
                <p:cNvSpPr>
                  <a:spLocks/>
                </p:cNvSpPr>
                <p:nvPr/>
              </p:nvSpPr>
              <p:spPr bwMode="auto">
                <a:xfrm>
                  <a:off x="2488" y="2883"/>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6541" name="Group 477">
                <a:extLst>
                  <a:ext uri="{FF2B5EF4-FFF2-40B4-BE49-F238E27FC236}">
                    <a16:creationId xmlns:a16="http://schemas.microsoft.com/office/drawing/2014/main" xmlns="" id="{6495B5ED-2E68-4596-AD14-A8F2CD3257E6}"/>
                  </a:ext>
                </a:extLst>
              </p:cNvPr>
              <p:cNvGrpSpPr>
                <a:grpSpLocks/>
              </p:cNvGrpSpPr>
              <p:nvPr/>
            </p:nvGrpSpPr>
            <p:grpSpPr bwMode="auto">
              <a:xfrm>
                <a:off x="2783" y="2349"/>
                <a:ext cx="169" cy="71"/>
                <a:chOff x="2399" y="2883"/>
                <a:chExt cx="167" cy="58"/>
              </a:xfrm>
            </p:grpSpPr>
            <p:sp>
              <p:nvSpPr>
                <p:cNvPr id="856542" name="Freeform 478">
                  <a:extLst>
                    <a:ext uri="{FF2B5EF4-FFF2-40B4-BE49-F238E27FC236}">
                      <a16:creationId xmlns:a16="http://schemas.microsoft.com/office/drawing/2014/main" xmlns="" id="{3DF3115E-EA1C-4196-AA0D-4F898A30B6BC}"/>
                    </a:ext>
                  </a:extLst>
                </p:cNvPr>
                <p:cNvSpPr>
                  <a:spLocks/>
                </p:cNvSpPr>
                <p:nvPr/>
              </p:nvSpPr>
              <p:spPr bwMode="auto">
                <a:xfrm>
                  <a:off x="2399" y="2883"/>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43" name="Freeform 479">
                  <a:extLst>
                    <a:ext uri="{FF2B5EF4-FFF2-40B4-BE49-F238E27FC236}">
                      <a16:creationId xmlns:a16="http://schemas.microsoft.com/office/drawing/2014/main" xmlns="" id="{061DB4D5-7DD4-48F8-8E4C-9A2F601C5C1D}"/>
                    </a:ext>
                  </a:extLst>
                </p:cNvPr>
                <p:cNvSpPr>
                  <a:spLocks/>
                </p:cNvSpPr>
                <p:nvPr/>
              </p:nvSpPr>
              <p:spPr bwMode="auto">
                <a:xfrm>
                  <a:off x="2488" y="2883"/>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sp>
          <p:nvSpPr>
            <p:cNvPr id="856544" name="Line 480">
              <a:extLst>
                <a:ext uri="{FF2B5EF4-FFF2-40B4-BE49-F238E27FC236}">
                  <a16:creationId xmlns:a16="http://schemas.microsoft.com/office/drawing/2014/main" xmlns="" id="{E8200421-109E-472D-B60B-20ADA18C8B70}"/>
                </a:ext>
              </a:extLst>
            </p:cNvPr>
            <p:cNvSpPr>
              <a:spLocks noChangeShapeType="1"/>
            </p:cNvSpPr>
            <p:nvPr/>
          </p:nvSpPr>
          <p:spPr bwMode="auto">
            <a:xfrm flipV="1">
              <a:off x="1384" y="2380"/>
              <a:ext cx="1433"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45" name="Line 481">
              <a:extLst>
                <a:ext uri="{FF2B5EF4-FFF2-40B4-BE49-F238E27FC236}">
                  <a16:creationId xmlns:a16="http://schemas.microsoft.com/office/drawing/2014/main" xmlns="" id="{F7F91CB6-D2F4-40FA-BA70-DE3C4E809E7C}"/>
                </a:ext>
              </a:extLst>
            </p:cNvPr>
            <p:cNvSpPr>
              <a:spLocks noChangeShapeType="1"/>
            </p:cNvSpPr>
            <p:nvPr/>
          </p:nvSpPr>
          <p:spPr bwMode="auto">
            <a:xfrm>
              <a:off x="3218" y="1939"/>
              <a:ext cx="0" cy="429"/>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6546" name="Text Box 482">
              <a:extLst>
                <a:ext uri="{FF2B5EF4-FFF2-40B4-BE49-F238E27FC236}">
                  <a16:creationId xmlns:a16="http://schemas.microsoft.com/office/drawing/2014/main" xmlns="" id="{D0BD8A37-BDBB-4752-B6CB-17D07EEA21C1}"/>
                </a:ext>
              </a:extLst>
            </p:cNvPr>
            <p:cNvSpPr txBox="1">
              <a:spLocks noChangeArrowheads="1"/>
            </p:cNvSpPr>
            <p:nvPr/>
          </p:nvSpPr>
          <p:spPr bwMode="auto">
            <a:xfrm>
              <a:off x="904" y="1823"/>
              <a:ext cx="60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1400">
                  <a:solidFill>
                    <a:srgbClr val="000000"/>
                  </a:solidFill>
                  <a:latin typeface="Arial" panose="020B0604020202020204" pitchFamily="34" charset="0"/>
                  <a:ea typeface="黑体" panose="02010609060101010101" pitchFamily="49" charset="-122"/>
                </a:rPr>
                <a:t>Server</a:t>
              </a:r>
            </a:p>
          </p:txBody>
        </p:sp>
        <p:sp>
          <p:nvSpPr>
            <p:cNvPr id="856547" name="Text Box 483">
              <a:extLst>
                <a:ext uri="{FF2B5EF4-FFF2-40B4-BE49-F238E27FC236}">
                  <a16:creationId xmlns:a16="http://schemas.microsoft.com/office/drawing/2014/main" xmlns="" id="{CA8EF091-E69E-4BC3-B754-67351C973A00}"/>
                </a:ext>
              </a:extLst>
            </p:cNvPr>
            <p:cNvSpPr txBox="1">
              <a:spLocks noChangeArrowheads="1"/>
            </p:cNvSpPr>
            <p:nvPr/>
          </p:nvSpPr>
          <p:spPr bwMode="auto">
            <a:xfrm>
              <a:off x="2474" y="1965"/>
              <a:ext cx="60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1400">
                  <a:solidFill>
                    <a:srgbClr val="000000"/>
                  </a:solidFill>
                  <a:latin typeface="Arial" panose="020B0604020202020204" pitchFamily="34" charset="0"/>
                  <a:ea typeface="黑体" panose="02010609060101010101" pitchFamily="49" charset="-122"/>
                </a:rPr>
                <a:t>Switch</a:t>
              </a:r>
            </a:p>
          </p:txBody>
        </p:sp>
        <p:sp>
          <p:nvSpPr>
            <p:cNvPr id="856548" name="Text Box 484">
              <a:extLst>
                <a:ext uri="{FF2B5EF4-FFF2-40B4-BE49-F238E27FC236}">
                  <a16:creationId xmlns:a16="http://schemas.microsoft.com/office/drawing/2014/main" xmlns="" id="{6706D7F0-B9C5-46D2-A224-81F549AEF5AF}"/>
                </a:ext>
              </a:extLst>
            </p:cNvPr>
            <p:cNvSpPr txBox="1">
              <a:spLocks noChangeArrowheads="1"/>
            </p:cNvSpPr>
            <p:nvPr/>
          </p:nvSpPr>
          <p:spPr bwMode="auto">
            <a:xfrm>
              <a:off x="3560" y="1774"/>
              <a:ext cx="60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1400">
                  <a:solidFill>
                    <a:srgbClr val="000000"/>
                  </a:solidFill>
                  <a:latin typeface="Arial" panose="020B0604020202020204" pitchFamily="34" charset="0"/>
                  <a:ea typeface="黑体" panose="02010609060101010101" pitchFamily="49" charset="-122"/>
                </a:rPr>
                <a:t>Router</a:t>
              </a:r>
            </a:p>
          </p:txBody>
        </p:sp>
      </p:grpSp>
      <p:cxnSp>
        <p:nvCxnSpPr>
          <p:cNvPr id="48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71234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xmlns="" id="{E3037662-0E96-4615-AA80-2453E19A3312}"/>
              </a:ext>
            </a:extLst>
          </p:cNvPr>
          <p:cNvSpPr>
            <a:spLocks noGrp="1" noChangeArrowheads="1"/>
          </p:cNvSpPr>
          <p:nvPr>
            <p:ph type="title"/>
          </p:nvPr>
        </p:nvSpPr>
        <p:spPr>
          <a:xfrm>
            <a:off x="3099143" y="78904"/>
            <a:ext cx="5829300" cy="685800"/>
          </a:xfrm>
        </p:spPr>
        <p:txBody>
          <a:bodyPr>
            <a:normAutofit/>
          </a:bodyPr>
          <a:lstStyle/>
          <a:p>
            <a:pPr algn="ctr"/>
            <a:r>
              <a:rPr lang="en-US" altLang="zh-CN" sz="3600" dirty="0"/>
              <a:t>VLAN</a:t>
            </a:r>
            <a:r>
              <a:rPr lang="zh-CN" altLang="en-US" sz="3600" dirty="0"/>
              <a:t>的标志（续）</a:t>
            </a:r>
          </a:p>
        </p:txBody>
      </p:sp>
      <p:sp>
        <p:nvSpPr>
          <p:cNvPr id="857091" name="Rectangle 3">
            <a:extLst>
              <a:ext uri="{FF2B5EF4-FFF2-40B4-BE49-F238E27FC236}">
                <a16:creationId xmlns:a16="http://schemas.microsoft.com/office/drawing/2014/main" xmlns="" id="{AE623734-4FB4-4942-B218-A6564A24B97B}"/>
              </a:ext>
            </a:extLst>
          </p:cNvPr>
          <p:cNvSpPr>
            <a:spLocks noGrp="1" noChangeArrowheads="1"/>
          </p:cNvSpPr>
          <p:nvPr>
            <p:ph type="body" idx="1"/>
          </p:nvPr>
        </p:nvSpPr>
        <p:spPr>
          <a:xfrm>
            <a:off x="433173" y="1349970"/>
            <a:ext cx="11161240" cy="823913"/>
          </a:xfrm>
        </p:spPr>
        <p:txBody>
          <a:bodyPr/>
          <a:lstStyle/>
          <a:p>
            <a:pPr>
              <a:lnSpc>
                <a:spcPct val="130000"/>
              </a:lnSpc>
            </a:pPr>
            <a:r>
              <a:rPr lang="zh-CN" altLang="en-US" dirty="0"/>
              <a:t>两台交换机间要传输</a:t>
            </a:r>
            <a:r>
              <a:rPr lang="en-US" altLang="zh-CN" dirty="0"/>
              <a:t>VLAN</a:t>
            </a:r>
            <a:r>
              <a:rPr lang="zh-CN" altLang="en-US" dirty="0"/>
              <a:t>信息，帧格式中必须包含</a:t>
            </a:r>
            <a:r>
              <a:rPr lang="en-US" altLang="zh-CN" dirty="0"/>
              <a:t>VLAN</a:t>
            </a:r>
            <a:r>
              <a:rPr lang="zh-CN" altLang="en-US" dirty="0"/>
              <a:t>标志，这就是</a:t>
            </a:r>
            <a:r>
              <a:rPr lang="en-US" altLang="zh-CN" dirty="0"/>
              <a:t>Trunk</a:t>
            </a:r>
            <a:r>
              <a:rPr lang="zh-CN" altLang="en-US" dirty="0"/>
              <a:t>功能</a:t>
            </a:r>
          </a:p>
        </p:txBody>
      </p:sp>
      <p:sp>
        <p:nvSpPr>
          <p:cNvPr id="857092" name="Rectangle 4">
            <a:extLst>
              <a:ext uri="{FF2B5EF4-FFF2-40B4-BE49-F238E27FC236}">
                <a16:creationId xmlns:a16="http://schemas.microsoft.com/office/drawing/2014/main" xmlns="" id="{3509590D-0B35-4BED-8125-5AE495584C8A}"/>
              </a:ext>
            </a:extLst>
          </p:cNvPr>
          <p:cNvSpPr>
            <a:spLocks noChangeArrowheads="1"/>
          </p:cNvSpPr>
          <p:nvPr/>
        </p:nvSpPr>
        <p:spPr bwMode="auto">
          <a:xfrm>
            <a:off x="5430445" y="2730110"/>
            <a:ext cx="1190" cy="21193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857093" name="Rectangle 5">
            <a:extLst>
              <a:ext uri="{FF2B5EF4-FFF2-40B4-BE49-F238E27FC236}">
                <a16:creationId xmlns:a16="http://schemas.microsoft.com/office/drawing/2014/main" xmlns="" id="{563FD716-A8FA-42DA-BBE5-582FF8ACD13F}"/>
              </a:ext>
            </a:extLst>
          </p:cNvPr>
          <p:cNvSpPr>
            <a:spLocks noChangeArrowheads="1"/>
          </p:cNvSpPr>
          <p:nvPr/>
        </p:nvSpPr>
        <p:spPr bwMode="auto">
          <a:xfrm>
            <a:off x="4541044" y="2987283"/>
            <a:ext cx="753666" cy="7144"/>
          </a:xfrm>
          <a:prstGeom prst="rect">
            <a:avLst/>
          </a:prstGeom>
          <a:solidFill>
            <a:srgbClr val="CDCDC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857094" name="Rectangle 6">
            <a:extLst>
              <a:ext uri="{FF2B5EF4-FFF2-40B4-BE49-F238E27FC236}">
                <a16:creationId xmlns:a16="http://schemas.microsoft.com/office/drawing/2014/main" xmlns="" id="{8D68C341-2D48-4BAD-BF77-A2EC14A6C0F4}"/>
              </a:ext>
            </a:extLst>
          </p:cNvPr>
          <p:cNvSpPr>
            <a:spLocks noChangeArrowheads="1"/>
          </p:cNvSpPr>
          <p:nvPr/>
        </p:nvSpPr>
        <p:spPr bwMode="auto">
          <a:xfrm>
            <a:off x="4283872" y="2912274"/>
            <a:ext cx="1023938" cy="2381"/>
          </a:xfrm>
          <a:prstGeom prst="rect">
            <a:avLst/>
          </a:prstGeom>
          <a:solidFill>
            <a:srgbClr val="CFD0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857095" name="Rectangle 7">
            <a:extLst>
              <a:ext uri="{FF2B5EF4-FFF2-40B4-BE49-F238E27FC236}">
                <a16:creationId xmlns:a16="http://schemas.microsoft.com/office/drawing/2014/main" xmlns="" id="{16A8DCA4-A639-4C43-877C-02331730019C}"/>
              </a:ext>
            </a:extLst>
          </p:cNvPr>
          <p:cNvSpPr>
            <a:spLocks noChangeArrowheads="1"/>
          </p:cNvSpPr>
          <p:nvPr/>
        </p:nvSpPr>
        <p:spPr bwMode="auto">
          <a:xfrm>
            <a:off x="4283872" y="2912271"/>
            <a:ext cx="1023938" cy="1191"/>
          </a:xfrm>
          <a:prstGeom prst="rect">
            <a:avLst/>
          </a:prstGeom>
          <a:solidFill>
            <a:srgbClr val="CCCDC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857096" name="Rectangle 8">
            <a:extLst>
              <a:ext uri="{FF2B5EF4-FFF2-40B4-BE49-F238E27FC236}">
                <a16:creationId xmlns:a16="http://schemas.microsoft.com/office/drawing/2014/main" xmlns="" id="{18950726-BDBC-4F0D-B9FF-68EE1E67785F}"/>
              </a:ext>
            </a:extLst>
          </p:cNvPr>
          <p:cNvSpPr>
            <a:spLocks noChangeArrowheads="1"/>
          </p:cNvSpPr>
          <p:nvPr/>
        </p:nvSpPr>
        <p:spPr bwMode="auto">
          <a:xfrm>
            <a:off x="4536285" y="2831307"/>
            <a:ext cx="377429" cy="1191"/>
          </a:xfrm>
          <a:prstGeom prst="rect">
            <a:avLst/>
          </a:prstGeom>
          <a:solidFill>
            <a:srgbClr val="BCBEB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grpSp>
        <p:nvGrpSpPr>
          <p:cNvPr id="857097" name="Group 9">
            <a:extLst>
              <a:ext uri="{FF2B5EF4-FFF2-40B4-BE49-F238E27FC236}">
                <a16:creationId xmlns:a16="http://schemas.microsoft.com/office/drawing/2014/main" xmlns="" id="{D8B4689E-8F01-4694-9C8F-700A06323512}"/>
              </a:ext>
            </a:extLst>
          </p:cNvPr>
          <p:cNvGrpSpPr>
            <a:grpSpLocks/>
          </p:cNvGrpSpPr>
          <p:nvPr/>
        </p:nvGrpSpPr>
        <p:grpSpPr bwMode="auto">
          <a:xfrm>
            <a:off x="3287688" y="2173883"/>
            <a:ext cx="6696744" cy="4351461"/>
            <a:chOff x="571" y="1556"/>
            <a:chExt cx="4585" cy="2605"/>
          </a:xfrm>
        </p:grpSpPr>
        <p:sp>
          <p:nvSpPr>
            <p:cNvPr id="857098" name="Rectangle 10">
              <a:extLst>
                <a:ext uri="{FF2B5EF4-FFF2-40B4-BE49-F238E27FC236}">
                  <a16:creationId xmlns:a16="http://schemas.microsoft.com/office/drawing/2014/main" xmlns="" id="{54DCE584-1860-4A66-A0DB-72D6FD1C106C}"/>
                </a:ext>
              </a:extLst>
            </p:cNvPr>
            <p:cNvSpPr>
              <a:spLocks noChangeArrowheads="1"/>
            </p:cNvSpPr>
            <p:nvPr/>
          </p:nvSpPr>
          <p:spPr bwMode="auto">
            <a:xfrm>
              <a:off x="1574" y="1968"/>
              <a:ext cx="633" cy="5"/>
            </a:xfrm>
            <a:prstGeom prst="rect">
              <a:avLst/>
            </a:prstGeom>
            <a:solidFill>
              <a:srgbClr val="E0E1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099" name="Rectangle 11">
              <a:extLst>
                <a:ext uri="{FF2B5EF4-FFF2-40B4-BE49-F238E27FC236}">
                  <a16:creationId xmlns:a16="http://schemas.microsoft.com/office/drawing/2014/main" xmlns="" id="{E3FEC6CC-5734-4114-9B29-5A3C45FFBCE3}"/>
                </a:ext>
              </a:extLst>
            </p:cNvPr>
            <p:cNvSpPr>
              <a:spLocks noChangeArrowheads="1"/>
            </p:cNvSpPr>
            <p:nvPr/>
          </p:nvSpPr>
          <p:spPr bwMode="auto">
            <a:xfrm>
              <a:off x="1574" y="1943"/>
              <a:ext cx="633" cy="5"/>
            </a:xfrm>
            <a:prstGeom prst="rect">
              <a:avLst/>
            </a:prstGeom>
            <a:solidFill>
              <a:srgbClr val="C1C2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00" name="Rectangle 12">
              <a:extLst>
                <a:ext uri="{FF2B5EF4-FFF2-40B4-BE49-F238E27FC236}">
                  <a16:creationId xmlns:a16="http://schemas.microsoft.com/office/drawing/2014/main" xmlns="" id="{282CC04F-5A24-4823-9B10-C859E840C796}"/>
                </a:ext>
              </a:extLst>
            </p:cNvPr>
            <p:cNvSpPr>
              <a:spLocks noChangeArrowheads="1"/>
            </p:cNvSpPr>
            <p:nvPr/>
          </p:nvSpPr>
          <p:spPr bwMode="auto">
            <a:xfrm>
              <a:off x="1570" y="1856"/>
              <a:ext cx="317" cy="7"/>
            </a:xfrm>
            <a:prstGeom prst="rect">
              <a:avLst/>
            </a:prstGeom>
            <a:solidFill>
              <a:srgbClr val="D0D2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01" name="Rectangle 13">
              <a:extLst>
                <a:ext uri="{FF2B5EF4-FFF2-40B4-BE49-F238E27FC236}">
                  <a16:creationId xmlns:a16="http://schemas.microsoft.com/office/drawing/2014/main" xmlns="" id="{5C22E404-24BD-4307-BFED-7FAE188A971A}"/>
                </a:ext>
              </a:extLst>
            </p:cNvPr>
            <p:cNvSpPr>
              <a:spLocks noChangeArrowheads="1"/>
            </p:cNvSpPr>
            <p:nvPr/>
          </p:nvSpPr>
          <p:spPr bwMode="auto">
            <a:xfrm>
              <a:off x="1570" y="1832"/>
              <a:ext cx="317" cy="7"/>
            </a:xfrm>
            <a:prstGeom prst="rect">
              <a:avLst/>
            </a:prstGeom>
            <a:solidFill>
              <a:srgbClr val="C5C6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02" name="Rectangle 14">
              <a:extLst>
                <a:ext uri="{FF2B5EF4-FFF2-40B4-BE49-F238E27FC236}">
                  <a16:creationId xmlns:a16="http://schemas.microsoft.com/office/drawing/2014/main" xmlns="" id="{4D91072B-D857-4F1F-9926-6DADD34B5816}"/>
                </a:ext>
              </a:extLst>
            </p:cNvPr>
            <p:cNvSpPr>
              <a:spLocks noChangeArrowheads="1"/>
            </p:cNvSpPr>
            <p:nvPr/>
          </p:nvSpPr>
          <p:spPr bwMode="auto">
            <a:xfrm>
              <a:off x="1890" y="1857"/>
              <a:ext cx="316" cy="6"/>
            </a:xfrm>
            <a:prstGeom prst="rect">
              <a:avLst/>
            </a:prstGeom>
            <a:solidFill>
              <a:srgbClr val="D0D2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03" name="Rectangle 15">
              <a:extLst>
                <a:ext uri="{FF2B5EF4-FFF2-40B4-BE49-F238E27FC236}">
                  <a16:creationId xmlns:a16="http://schemas.microsoft.com/office/drawing/2014/main" xmlns="" id="{F745E4F9-CAC7-43A9-A015-2724A614A749}"/>
                </a:ext>
              </a:extLst>
            </p:cNvPr>
            <p:cNvSpPr>
              <a:spLocks noChangeArrowheads="1"/>
            </p:cNvSpPr>
            <p:nvPr/>
          </p:nvSpPr>
          <p:spPr bwMode="auto">
            <a:xfrm>
              <a:off x="1890" y="1840"/>
              <a:ext cx="316" cy="7"/>
            </a:xfrm>
            <a:prstGeom prst="rect">
              <a:avLst/>
            </a:prstGeom>
            <a:solidFill>
              <a:srgbClr val="C8CA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04" name="Line 16">
              <a:extLst>
                <a:ext uri="{FF2B5EF4-FFF2-40B4-BE49-F238E27FC236}">
                  <a16:creationId xmlns:a16="http://schemas.microsoft.com/office/drawing/2014/main" xmlns="" id="{C65E23C3-BD1C-4770-BCF5-D5A3B1B14CBD}"/>
                </a:ext>
              </a:extLst>
            </p:cNvPr>
            <p:cNvSpPr>
              <a:spLocks noChangeShapeType="1"/>
            </p:cNvSpPr>
            <p:nvPr/>
          </p:nvSpPr>
          <p:spPr bwMode="auto">
            <a:xfrm flipH="1">
              <a:off x="4138" y="2997"/>
              <a:ext cx="0" cy="312"/>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7105" name="Group 17">
              <a:extLst>
                <a:ext uri="{FF2B5EF4-FFF2-40B4-BE49-F238E27FC236}">
                  <a16:creationId xmlns:a16="http://schemas.microsoft.com/office/drawing/2014/main" xmlns="" id="{85455737-F3CB-4251-9814-5610B32FD458}"/>
                </a:ext>
              </a:extLst>
            </p:cNvPr>
            <p:cNvGrpSpPr>
              <a:grpSpLocks/>
            </p:cNvGrpSpPr>
            <p:nvPr/>
          </p:nvGrpSpPr>
          <p:grpSpPr bwMode="auto">
            <a:xfrm>
              <a:off x="2298" y="2720"/>
              <a:ext cx="1163" cy="432"/>
              <a:chOff x="1573" y="3072"/>
              <a:chExt cx="984" cy="432"/>
            </a:xfrm>
          </p:grpSpPr>
          <p:sp>
            <p:nvSpPr>
              <p:cNvPr id="857106" name="Rectangle 18">
                <a:extLst>
                  <a:ext uri="{FF2B5EF4-FFF2-40B4-BE49-F238E27FC236}">
                    <a16:creationId xmlns:a16="http://schemas.microsoft.com/office/drawing/2014/main" xmlns="" id="{13613BB6-005D-4483-A8D3-213BF740B87C}"/>
                  </a:ext>
                </a:extLst>
              </p:cNvPr>
              <p:cNvSpPr>
                <a:spLocks noChangeArrowheads="1"/>
              </p:cNvSpPr>
              <p:nvPr/>
            </p:nvSpPr>
            <p:spPr bwMode="auto">
              <a:xfrm>
                <a:off x="1573" y="3360"/>
                <a:ext cx="984" cy="144"/>
              </a:xfrm>
              <a:prstGeom prst="rect">
                <a:avLst/>
              </a:prstGeom>
              <a:solidFill>
                <a:srgbClr val="EAEAEA"/>
              </a:solidFill>
              <a:ln w="6350" cap="sq">
                <a:miter lim="800000"/>
                <a:headEnd type="none" w="sm" len="sm"/>
                <a:tailEnd type="none" w="sm" len="sm"/>
              </a:ln>
              <a:effectLst/>
              <a:scene3d>
                <a:camera prst="legacyObliqueTopRight"/>
                <a:lightRig rig="legacyFlat3" dir="b"/>
              </a:scene3d>
              <a:sp3d extrusionH="887400" prstMaterial="legacyMatte">
                <a:bevelT w="13500" h="13500" prst="angle"/>
                <a:bevelB w="13500" h="13500" prst="angle"/>
                <a:extrusionClr>
                  <a:srgbClr val="DDDDDD"/>
                </a:extrusionClr>
                <a:contourClr>
                  <a:srgbClr val="EAEAEA"/>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07" name="Rectangle 19">
                <a:extLst>
                  <a:ext uri="{FF2B5EF4-FFF2-40B4-BE49-F238E27FC236}">
                    <a16:creationId xmlns:a16="http://schemas.microsoft.com/office/drawing/2014/main" xmlns="" id="{EACCDD18-31B4-4D6C-A8A1-7224593D9903}"/>
                  </a:ext>
                </a:extLst>
              </p:cNvPr>
              <p:cNvSpPr>
                <a:spLocks noChangeArrowheads="1"/>
              </p:cNvSpPr>
              <p:nvPr/>
            </p:nvSpPr>
            <p:spPr bwMode="auto">
              <a:xfrm>
                <a:off x="1573" y="3216"/>
                <a:ext cx="984" cy="144"/>
              </a:xfrm>
              <a:prstGeom prst="rect">
                <a:avLst/>
              </a:prstGeom>
              <a:solidFill>
                <a:srgbClr val="EAEAEA"/>
              </a:solidFill>
              <a:ln w="6350" cap="sq">
                <a:miter lim="800000"/>
                <a:headEnd type="none" w="sm" len="sm"/>
                <a:tailEnd type="none" w="sm" len="sm"/>
              </a:ln>
              <a:effectLst/>
              <a:scene3d>
                <a:camera prst="legacyObliqueTopRight"/>
                <a:lightRig rig="legacyFlat3" dir="b"/>
              </a:scene3d>
              <a:sp3d extrusionH="887400" prstMaterial="legacyMatte">
                <a:bevelT w="13500" h="13500" prst="angle"/>
                <a:bevelB w="13500" h="13500" prst="angle"/>
                <a:extrusionClr>
                  <a:srgbClr val="DDDDDD"/>
                </a:extrusionClr>
                <a:contourClr>
                  <a:srgbClr val="EAEAEA"/>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08" name="Rectangle 20">
                <a:extLst>
                  <a:ext uri="{FF2B5EF4-FFF2-40B4-BE49-F238E27FC236}">
                    <a16:creationId xmlns:a16="http://schemas.microsoft.com/office/drawing/2014/main" xmlns="" id="{07FBC7BE-8413-4DC8-A558-FA158F2408B8}"/>
                  </a:ext>
                </a:extLst>
              </p:cNvPr>
              <p:cNvSpPr>
                <a:spLocks noChangeArrowheads="1"/>
              </p:cNvSpPr>
              <p:nvPr/>
            </p:nvSpPr>
            <p:spPr bwMode="auto">
              <a:xfrm>
                <a:off x="1573" y="3072"/>
                <a:ext cx="984" cy="144"/>
              </a:xfrm>
              <a:prstGeom prst="rect">
                <a:avLst/>
              </a:prstGeom>
              <a:solidFill>
                <a:srgbClr val="EAEAEA"/>
              </a:solidFill>
              <a:ln w="6350" cap="sq">
                <a:miter lim="800000"/>
                <a:headEnd type="none" w="sm" len="sm"/>
                <a:tailEnd type="none" w="sm" len="sm"/>
              </a:ln>
              <a:effectLst/>
              <a:scene3d>
                <a:camera prst="legacyObliqueTopRight"/>
                <a:lightRig rig="legacyFlat3" dir="b"/>
              </a:scene3d>
              <a:sp3d extrusionH="887400" prstMaterial="legacyMatte">
                <a:bevelT w="13500" h="13500" prst="angle"/>
                <a:bevelB w="13500" h="13500" prst="angle"/>
                <a:extrusionClr>
                  <a:srgbClr val="DDDDDD"/>
                </a:extrusionClr>
                <a:contourClr>
                  <a:srgbClr val="EAEAEA"/>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7109" name="Group 21">
                <a:extLst>
                  <a:ext uri="{FF2B5EF4-FFF2-40B4-BE49-F238E27FC236}">
                    <a16:creationId xmlns:a16="http://schemas.microsoft.com/office/drawing/2014/main" xmlns="" id="{24B04674-3820-42FE-BC0C-C2F36952B738}"/>
                  </a:ext>
                </a:extLst>
              </p:cNvPr>
              <p:cNvGrpSpPr>
                <a:grpSpLocks/>
              </p:cNvGrpSpPr>
              <p:nvPr/>
            </p:nvGrpSpPr>
            <p:grpSpPr bwMode="auto">
              <a:xfrm>
                <a:off x="1667" y="3251"/>
                <a:ext cx="803" cy="70"/>
                <a:chOff x="2415" y="2697"/>
                <a:chExt cx="860" cy="58"/>
              </a:xfrm>
            </p:grpSpPr>
            <p:sp>
              <p:nvSpPr>
                <p:cNvPr id="857110" name="Freeform 22">
                  <a:extLst>
                    <a:ext uri="{FF2B5EF4-FFF2-40B4-BE49-F238E27FC236}">
                      <a16:creationId xmlns:a16="http://schemas.microsoft.com/office/drawing/2014/main" xmlns="" id="{42089DC7-F478-4B3F-9D1F-6812D2EAC550}"/>
                    </a:ext>
                  </a:extLst>
                </p:cNvPr>
                <p:cNvSpPr>
                  <a:spLocks/>
                </p:cNvSpPr>
                <p:nvPr/>
              </p:nvSpPr>
              <p:spPr bwMode="auto">
                <a:xfrm>
                  <a:off x="2415"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11" name="Freeform 23">
                  <a:extLst>
                    <a:ext uri="{FF2B5EF4-FFF2-40B4-BE49-F238E27FC236}">
                      <a16:creationId xmlns:a16="http://schemas.microsoft.com/office/drawing/2014/main" xmlns="" id="{7444A2BA-9966-49E6-B714-ACC9403FCA25}"/>
                    </a:ext>
                  </a:extLst>
                </p:cNvPr>
                <p:cNvSpPr>
                  <a:spLocks/>
                </p:cNvSpPr>
                <p:nvPr/>
              </p:nvSpPr>
              <p:spPr bwMode="auto">
                <a:xfrm>
                  <a:off x="2527"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12" name="Freeform 24">
                  <a:extLst>
                    <a:ext uri="{FF2B5EF4-FFF2-40B4-BE49-F238E27FC236}">
                      <a16:creationId xmlns:a16="http://schemas.microsoft.com/office/drawing/2014/main" xmlns="" id="{45AAA7A8-E3D3-4A29-8DCF-D5A497F6E100}"/>
                    </a:ext>
                  </a:extLst>
                </p:cNvPr>
                <p:cNvSpPr>
                  <a:spLocks/>
                </p:cNvSpPr>
                <p:nvPr/>
              </p:nvSpPr>
              <p:spPr bwMode="auto">
                <a:xfrm>
                  <a:off x="2639"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13" name="Freeform 25">
                  <a:extLst>
                    <a:ext uri="{FF2B5EF4-FFF2-40B4-BE49-F238E27FC236}">
                      <a16:creationId xmlns:a16="http://schemas.microsoft.com/office/drawing/2014/main" xmlns="" id="{3C996650-4E6B-4D3E-8664-1D65A66B2DBA}"/>
                    </a:ext>
                  </a:extLst>
                </p:cNvPr>
                <p:cNvSpPr>
                  <a:spLocks/>
                </p:cNvSpPr>
                <p:nvPr/>
              </p:nvSpPr>
              <p:spPr bwMode="auto">
                <a:xfrm>
                  <a:off x="2750"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14" name="Freeform 26">
                  <a:extLst>
                    <a:ext uri="{FF2B5EF4-FFF2-40B4-BE49-F238E27FC236}">
                      <a16:creationId xmlns:a16="http://schemas.microsoft.com/office/drawing/2014/main" xmlns="" id="{E3C750FF-F561-499D-8E2A-E0896DBE602F}"/>
                    </a:ext>
                  </a:extLst>
                </p:cNvPr>
                <p:cNvSpPr>
                  <a:spLocks/>
                </p:cNvSpPr>
                <p:nvPr/>
              </p:nvSpPr>
              <p:spPr bwMode="auto">
                <a:xfrm>
                  <a:off x="2862"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15" name="Freeform 27">
                  <a:extLst>
                    <a:ext uri="{FF2B5EF4-FFF2-40B4-BE49-F238E27FC236}">
                      <a16:creationId xmlns:a16="http://schemas.microsoft.com/office/drawing/2014/main" xmlns="" id="{2332C725-F285-4A1B-A272-4EB81C83EA2C}"/>
                    </a:ext>
                  </a:extLst>
                </p:cNvPr>
                <p:cNvSpPr>
                  <a:spLocks/>
                </p:cNvSpPr>
                <p:nvPr/>
              </p:nvSpPr>
              <p:spPr bwMode="auto">
                <a:xfrm>
                  <a:off x="2974"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16" name="Freeform 28">
                  <a:extLst>
                    <a:ext uri="{FF2B5EF4-FFF2-40B4-BE49-F238E27FC236}">
                      <a16:creationId xmlns:a16="http://schemas.microsoft.com/office/drawing/2014/main" xmlns="" id="{D94E869C-6384-4799-A2B2-DB043BD06E30}"/>
                    </a:ext>
                  </a:extLst>
                </p:cNvPr>
                <p:cNvSpPr>
                  <a:spLocks/>
                </p:cNvSpPr>
                <p:nvPr/>
              </p:nvSpPr>
              <p:spPr bwMode="auto">
                <a:xfrm>
                  <a:off x="3086"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17" name="Freeform 29">
                  <a:extLst>
                    <a:ext uri="{FF2B5EF4-FFF2-40B4-BE49-F238E27FC236}">
                      <a16:creationId xmlns:a16="http://schemas.microsoft.com/office/drawing/2014/main" xmlns="" id="{AA0B2B40-5FA7-42B9-A7BF-57A6365A8682}"/>
                    </a:ext>
                  </a:extLst>
                </p:cNvPr>
                <p:cNvSpPr>
                  <a:spLocks/>
                </p:cNvSpPr>
                <p:nvPr/>
              </p:nvSpPr>
              <p:spPr bwMode="auto">
                <a:xfrm>
                  <a:off x="3197"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118" name="Group 30">
                <a:extLst>
                  <a:ext uri="{FF2B5EF4-FFF2-40B4-BE49-F238E27FC236}">
                    <a16:creationId xmlns:a16="http://schemas.microsoft.com/office/drawing/2014/main" xmlns="" id="{F101BA02-27FE-4D3D-A8FF-84FC250EA3AF}"/>
                  </a:ext>
                </a:extLst>
              </p:cNvPr>
              <p:cNvGrpSpPr>
                <a:grpSpLocks/>
              </p:cNvGrpSpPr>
              <p:nvPr/>
            </p:nvGrpSpPr>
            <p:grpSpPr bwMode="auto">
              <a:xfrm>
                <a:off x="2209" y="3117"/>
                <a:ext cx="169" cy="71"/>
                <a:chOff x="2399" y="2883"/>
                <a:chExt cx="167" cy="58"/>
              </a:xfrm>
            </p:grpSpPr>
            <p:sp>
              <p:nvSpPr>
                <p:cNvPr id="857119" name="Freeform 31">
                  <a:extLst>
                    <a:ext uri="{FF2B5EF4-FFF2-40B4-BE49-F238E27FC236}">
                      <a16:creationId xmlns:a16="http://schemas.microsoft.com/office/drawing/2014/main" xmlns="" id="{B2C2949A-6B98-4B41-9AE9-ECB27911325D}"/>
                    </a:ext>
                  </a:extLst>
                </p:cNvPr>
                <p:cNvSpPr>
                  <a:spLocks/>
                </p:cNvSpPr>
                <p:nvPr/>
              </p:nvSpPr>
              <p:spPr bwMode="auto">
                <a:xfrm>
                  <a:off x="2399" y="2883"/>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20" name="Freeform 32">
                  <a:extLst>
                    <a:ext uri="{FF2B5EF4-FFF2-40B4-BE49-F238E27FC236}">
                      <a16:creationId xmlns:a16="http://schemas.microsoft.com/office/drawing/2014/main" xmlns="" id="{9BBED276-6CBD-4530-8304-7737CE0DD8DD}"/>
                    </a:ext>
                  </a:extLst>
                </p:cNvPr>
                <p:cNvSpPr>
                  <a:spLocks/>
                </p:cNvSpPr>
                <p:nvPr/>
              </p:nvSpPr>
              <p:spPr bwMode="auto">
                <a:xfrm>
                  <a:off x="2488" y="2883"/>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121" name="Group 33">
                <a:extLst>
                  <a:ext uri="{FF2B5EF4-FFF2-40B4-BE49-F238E27FC236}">
                    <a16:creationId xmlns:a16="http://schemas.microsoft.com/office/drawing/2014/main" xmlns="" id="{828FB9AC-9972-4FCF-B792-E68AE6AB19CE}"/>
                  </a:ext>
                </a:extLst>
              </p:cNvPr>
              <p:cNvGrpSpPr>
                <a:grpSpLocks/>
              </p:cNvGrpSpPr>
              <p:nvPr/>
            </p:nvGrpSpPr>
            <p:grpSpPr bwMode="auto">
              <a:xfrm>
                <a:off x="1753" y="3117"/>
                <a:ext cx="144" cy="66"/>
                <a:chOff x="2561" y="2365"/>
                <a:chExt cx="142" cy="54"/>
              </a:xfrm>
            </p:grpSpPr>
            <p:sp>
              <p:nvSpPr>
                <p:cNvPr id="857122" name="Rectangle 34">
                  <a:extLst>
                    <a:ext uri="{FF2B5EF4-FFF2-40B4-BE49-F238E27FC236}">
                      <a16:creationId xmlns:a16="http://schemas.microsoft.com/office/drawing/2014/main" xmlns="" id="{83B8AAA1-0F15-448F-82BF-001C9A4A424A}"/>
                    </a:ext>
                  </a:extLst>
                </p:cNvPr>
                <p:cNvSpPr>
                  <a:spLocks noChangeArrowheads="1"/>
                </p:cNvSpPr>
                <p:nvPr/>
              </p:nvSpPr>
              <p:spPr bwMode="auto">
                <a:xfrm>
                  <a:off x="2561" y="2365"/>
                  <a:ext cx="142" cy="54"/>
                </a:xfrm>
                <a:prstGeom prst="rect">
                  <a:avLst/>
                </a:prstGeom>
                <a:noFill/>
                <a:ln w="6350" cap="sq">
                  <a:solidFill>
                    <a:srgbClr val="808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23" name="Oval 35">
                  <a:extLst>
                    <a:ext uri="{FF2B5EF4-FFF2-40B4-BE49-F238E27FC236}">
                      <a16:creationId xmlns:a16="http://schemas.microsoft.com/office/drawing/2014/main" xmlns="" id="{7AA82CB9-B1CB-4DE1-9272-56A419B4456C}"/>
                    </a:ext>
                  </a:extLst>
                </p:cNvPr>
                <p:cNvSpPr>
                  <a:spLocks noChangeArrowheads="1"/>
                </p:cNvSpPr>
                <p:nvPr/>
              </p:nvSpPr>
              <p:spPr bwMode="auto">
                <a:xfrm>
                  <a:off x="2584" y="2375"/>
                  <a:ext cx="34" cy="34"/>
                </a:xfrm>
                <a:prstGeom prst="ellipse">
                  <a:avLst/>
                </a:prstGeom>
                <a:solidFill>
                  <a:srgbClr val="5F5F5F"/>
                </a:solidFill>
                <a:ln w="6350" cap="sq">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24" name="Oval 36">
                  <a:extLst>
                    <a:ext uri="{FF2B5EF4-FFF2-40B4-BE49-F238E27FC236}">
                      <a16:creationId xmlns:a16="http://schemas.microsoft.com/office/drawing/2014/main" xmlns="" id="{1898074D-5857-4FE2-BDC4-99A48237E8EE}"/>
                    </a:ext>
                  </a:extLst>
                </p:cNvPr>
                <p:cNvSpPr>
                  <a:spLocks noChangeArrowheads="1"/>
                </p:cNvSpPr>
                <p:nvPr/>
              </p:nvSpPr>
              <p:spPr bwMode="auto">
                <a:xfrm>
                  <a:off x="2641" y="2374"/>
                  <a:ext cx="34" cy="34"/>
                </a:xfrm>
                <a:prstGeom prst="ellipse">
                  <a:avLst/>
                </a:prstGeom>
                <a:solidFill>
                  <a:srgbClr val="5F5F5F"/>
                </a:solidFill>
                <a:ln w="6350" cap="sq">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sp>
            <p:nvSpPr>
              <p:cNvPr id="857125" name="Rectangle 37">
                <a:extLst>
                  <a:ext uri="{FF2B5EF4-FFF2-40B4-BE49-F238E27FC236}">
                    <a16:creationId xmlns:a16="http://schemas.microsoft.com/office/drawing/2014/main" xmlns="" id="{ADCE834C-01EA-4639-9B35-01E5E89B221B}"/>
                  </a:ext>
                </a:extLst>
              </p:cNvPr>
              <p:cNvSpPr>
                <a:spLocks noChangeArrowheads="1"/>
              </p:cNvSpPr>
              <p:nvPr/>
            </p:nvSpPr>
            <p:spPr bwMode="auto">
              <a:xfrm>
                <a:off x="1581" y="3078"/>
                <a:ext cx="967" cy="414"/>
              </a:xfrm>
              <a:prstGeom prst="rect">
                <a:avLst/>
              </a:prstGeom>
              <a:noFill/>
              <a:ln w="38100" cap="sq">
                <a:solidFill>
                  <a:srgbClr val="4D4D4D"/>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26" name="Rectangle 38">
                <a:extLst>
                  <a:ext uri="{FF2B5EF4-FFF2-40B4-BE49-F238E27FC236}">
                    <a16:creationId xmlns:a16="http://schemas.microsoft.com/office/drawing/2014/main" xmlns="" id="{96D2E61B-0E8C-4998-8D93-6BE54ECA0A5A}"/>
                  </a:ext>
                </a:extLst>
              </p:cNvPr>
              <p:cNvSpPr>
                <a:spLocks noChangeArrowheads="1"/>
              </p:cNvSpPr>
              <p:nvPr/>
            </p:nvSpPr>
            <p:spPr bwMode="auto">
              <a:xfrm>
                <a:off x="2118" y="3109"/>
                <a:ext cx="352" cy="8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27" name="Rectangle 39">
                <a:extLst>
                  <a:ext uri="{FF2B5EF4-FFF2-40B4-BE49-F238E27FC236}">
                    <a16:creationId xmlns:a16="http://schemas.microsoft.com/office/drawing/2014/main" xmlns="" id="{9C27D4FF-AEDA-4CE3-833B-4A74D1743E25}"/>
                  </a:ext>
                </a:extLst>
              </p:cNvPr>
              <p:cNvSpPr>
                <a:spLocks noChangeArrowheads="1"/>
              </p:cNvSpPr>
              <p:nvPr/>
            </p:nvSpPr>
            <p:spPr bwMode="auto">
              <a:xfrm>
                <a:off x="1655" y="3109"/>
                <a:ext cx="352" cy="8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7128" name="Group 40">
                <a:extLst>
                  <a:ext uri="{FF2B5EF4-FFF2-40B4-BE49-F238E27FC236}">
                    <a16:creationId xmlns:a16="http://schemas.microsoft.com/office/drawing/2014/main" xmlns="" id="{4511714F-4400-4345-A533-8776F4D493AC}"/>
                  </a:ext>
                </a:extLst>
              </p:cNvPr>
              <p:cNvGrpSpPr>
                <a:grpSpLocks/>
              </p:cNvGrpSpPr>
              <p:nvPr/>
            </p:nvGrpSpPr>
            <p:grpSpPr bwMode="auto">
              <a:xfrm>
                <a:off x="1667" y="3382"/>
                <a:ext cx="803" cy="70"/>
                <a:chOff x="2415" y="2697"/>
                <a:chExt cx="860" cy="58"/>
              </a:xfrm>
            </p:grpSpPr>
            <p:sp>
              <p:nvSpPr>
                <p:cNvPr id="857129" name="Freeform 41">
                  <a:extLst>
                    <a:ext uri="{FF2B5EF4-FFF2-40B4-BE49-F238E27FC236}">
                      <a16:creationId xmlns:a16="http://schemas.microsoft.com/office/drawing/2014/main" xmlns="" id="{C7BD254E-4116-40C1-B5AA-8725829C1A02}"/>
                    </a:ext>
                  </a:extLst>
                </p:cNvPr>
                <p:cNvSpPr>
                  <a:spLocks/>
                </p:cNvSpPr>
                <p:nvPr/>
              </p:nvSpPr>
              <p:spPr bwMode="auto">
                <a:xfrm>
                  <a:off x="2415"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30" name="Freeform 42">
                  <a:extLst>
                    <a:ext uri="{FF2B5EF4-FFF2-40B4-BE49-F238E27FC236}">
                      <a16:creationId xmlns:a16="http://schemas.microsoft.com/office/drawing/2014/main" xmlns="" id="{09D68395-050D-4C9B-A701-96AE12BD5D52}"/>
                    </a:ext>
                  </a:extLst>
                </p:cNvPr>
                <p:cNvSpPr>
                  <a:spLocks/>
                </p:cNvSpPr>
                <p:nvPr/>
              </p:nvSpPr>
              <p:spPr bwMode="auto">
                <a:xfrm>
                  <a:off x="2527"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31" name="Freeform 43">
                  <a:extLst>
                    <a:ext uri="{FF2B5EF4-FFF2-40B4-BE49-F238E27FC236}">
                      <a16:creationId xmlns:a16="http://schemas.microsoft.com/office/drawing/2014/main" xmlns="" id="{1805EE98-3E2E-4E62-80F9-5EE151CEC347}"/>
                    </a:ext>
                  </a:extLst>
                </p:cNvPr>
                <p:cNvSpPr>
                  <a:spLocks/>
                </p:cNvSpPr>
                <p:nvPr/>
              </p:nvSpPr>
              <p:spPr bwMode="auto">
                <a:xfrm>
                  <a:off x="2639"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32" name="Freeform 44">
                  <a:extLst>
                    <a:ext uri="{FF2B5EF4-FFF2-40B4-BE49-F238E27FC236}">
                      <a16:creationId xmlns:a16="http://schemas.microsoft.com/office/drawing/2014/main" xmlns="" id="{D9A7C1B6-1840-4FF0-A174-9D69F1AFA66C}"/>
                    </a:ext>
                  </a:extLst>
                </p:cNvPr>
                <p:cNvSpPr>
                  <a:spLocks/>
                </p:cNvSpPr>
                <p:nvPr/>
              </p:nvSpPr>
              <p:spPr bwMode="auto">
                <a:xfrm>
                  <a:off x="2750"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33" name="Freeform 45">
                  <a:extLst>
                    <a:ext uri="{FF2B5EF4-FFF2-40B4-BE49-F238E27FC236}">
                      <a16:creationId xmlns:a16="http://schemas.microsoft.com/office/drawing/2014/main" xmlns="" id="{A4851170-6879-4227-8F1B-64D4747E5C9C}"/>
                    </a:ext>
                  </a:extLst>
                </p:cNvPr>
                <p:cNvSpPr>
                  <a:spLocks/>
                </p:cNvSpPr>
                <p:nvPr/>
              </p:nvSpPr>
              <p:spPr bwMode="auto">
                <a:xfrm>
                  <a:off x="2862"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34" name="Freeform 46">
                  <a:extLst>
                    <a:ext uri="{FF2B5EF4-FFF2-40B4-BE49-F238E27FC236}">
                      <a16:creationId xmlns:a16="http://schemas.microsoft.com/office/drawing/2014/main" xmlns="" id="{D94F0BE7-DB51-45CF-823C-4047C8E62177}"/>
                    </a:ext>
                  </a:extLst>
                </p:cNvPr>
                <p:cNvSpPr>
                  <a:spLocks/>
                </p:cNvSpPr>
                <p:nvPr/>
              </p:nvSpPr>
              <p:spPr bwMode="auto">
                <a:xfrm>
                  <a:off x="2974"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35" name="Freeform 47">
                  <a:extLst>
                    <a:ext uri="{FF2B5EF4-FFF2-40B4-BE49-F238E27FC236}">
                      <a16:creationId xmlns:a16="http://schemas.microsoft.com/office/drawing/2014/main" xmlns="" id="{C26D055A-2C59-49DF-B890-D56B8689828B}"/>
                    </a:ext>
                  </a:extLst>
                </p:cNvPr>
                <p:cNvSpPr>
                  <a:spLocks/>
                </p:cNvSpPr>
                <p:nvPr/>
              </p:nvSpPr>
              <p:spPr bwMode="auto">
                <a:xfrm>
                  <a:off x="3086"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36" name="Freeform 48">
                  <a:extLst>
                    <a:ext uri="{FF2B5EF4-FFF2-40B4-BE49-F238E27FC236}">
                      <a16:creationId xmlns:a16="http://schemas.microsoft.com/office/drawing/2014/main" xmlns="" id="{88913DD9-6DA1-41B9-9098-90A03FB5C8E7}"/>
                    </a:ext>
                  </a:extLst>
                </p:cNvPr>
                <p:cNvSpPr>
                  <a:spLocks/>
                </p:cNvSpPr>
                <p:nvPr/>
              </p:nvSpPr>
              <p:spPr bwMode="auto">
                <a:xfrm>
                  <a:off x="3197"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sp>
          <p:nvSpPr>
            <p:cNvPr id="857137" name="Line 49">
              <a:extLst>
                <a:ext uri="{FF2B5EF4-FFF2-40B4-BE49-F238E27FC236}">
                  <a16:creationId xmlns:a16="http://schemas.microsoft.com/office/drawing/2014/main" xmlns="" id="{AC1B54E6-F235-48E8-AD4E-496251BB30B7}"/>
                </a:ext>
              </a:extLst>
            </p:cNvPr>
            <p:cNvSpPr>
              <a:spLocks noChangeShapeType="1"/>
            </p:cNvSpPr>
            <p:nvPr/>
          </p:nvSpPr>
          <p:spPr bwMode="auto">
            <a:xfrm flipH="1">
              <a:off x="4832" y="2934"/>
              <a:ext cx="0" cy="369"/>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38" name="Line 50">
              <a:extLst>
                <a:ext uri="{FF2B5EF4-FFF2-40B4-BE49-F238E27FC236}">
                  <a16:creationId xmlns:a16="http://schemas.microsoft.com/office/drawing/2014/main" xmlns="" id="{278CF080-5477-4DB9-942C-3C662EAD9A86}"/>
                </a:ext>
              </a:extLst>
            </p:cNvPr>
            <p:cNvSpPr>
              <a:spLocks noChangeShapeType="1"/>
            </p:cNvSpPr>
            <p:nvPr/>
          </p:nvSpPr>
          <p:spPr bwMode="auto">
            <a:xfrm flipH="1">
              <a:off x="3804" y="3028"/>
              <a:ext cx="0" cy="278"/>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39" name="Line 51">
              <a:extLst>
                <a:ext uri="{FF2B5EF4-FFF2-40B4-BE49-F238E27FC236}">
                  <a16:creationId xmlns:a16="http://schemas.microsoft.com/office/drawing/2014/main" xmlns="" id="{193050C9-0F98-4317-882D-4214D1D772E2}"/>
                </a:ext>
              </a:extLst>
            </p:cNvPr>
            <p:cNvSpPr>
              <a:spLocks noChangeShapeType="1"/>
            </p:cNvSpPr>
            <p:nvPr/>
          </p:nvSpPr>
          <p:spPr bwMode="auto">
            <a:xfrm flipV="1">
              <a:off x="2943" y="2997"/>
              <a:ext cx="1195"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40" name="Line 52">
              <a:extLst>
                <a:ext uri="{FF2B5EF4-FFF2-40B4-BE49-F238E27FC236}">
                  <a16:creationId xmlns:a16="http://schemas.microsoft.com/office/drawing/2014/main" xmlns="" id="{8EB9ABAA-7930-4145-B892-675C66C507F7}"/>
                </a:ext>
              </a:extLst>
            </p:cNvPr>
            <p:cNvSpPr>
              <a:spLocks noChangeShapeType="1"/>
            </p:cNvSpPr>
            <p:nvPr/>
          </p:nvSpPr>
          <p:spPr bwMode="auto">
            <a:xfrm>
              <a:off x="3191" y="2933"/>
              <a:ext cx="0" cy="33"/>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41" name="Line 53">
              <a:extLst>
                <a:ext uri="{FF2B5EF4-FFF2-40B4-BE49-F238E27FC236}">
                  <a16:creationId xmlns:a16="http://schemas.microsoft.com/office/drawing/2014/main" xmlns="" id="{32FC293B-5CE8-4CF0-9143-FA61BD85E7D7}"/>
                </a:ext>
              </a:extLst>
            </p:cNvPr>
            <p:cNvSpPr>
              <a:spLocks noChangeShapeType="1"/>
            </p:cNvSpPr>
            <p:nvPr/>
          </p:nvSpPr>
          <p:spPr bwMode="auto">
            <a:xfrm>
              <a:off x="4492" y="2969"/>
              <a:ext cx="0" cy="331"/>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42" name="Line 54">
              <a:extLst>
                <a:ext uri="{FF2B5EF4-FFF2-40B4-BE49-F238E27FC236}">
                  <a16:creationId xmlns:a16="http://schemas.microsoft.com/office/drawing/2014/main" xmlns="" id="{806D7F6D-A408-420C-B33A-F323BB97841A}"/>
                </a:ext>
              </a:extLst>
            </p:cNvPr>
            <p:cNvSpPr>
              <a:spLocks noChangeShapeType="1"/>
            </p:cNvSpPr>
            <p:nvPr/>
          </p:nvSpPr>
          <p:spPr bwMode="auto">
            <a:xfrm>
              <a:off x="3191" y="2967"/>
              <a:ext cx="1301"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43" name="Line 55">
              <a:extLst>
                <a:ext uri="{FF2B5EF4-FFF2-40B4-BE49-F238E27FC236}">
                  <a16:creationId xmlns:a16="http://schemas.microsoft.com/office/drawing/2014/main" xmlns="" id="{AB76F7AA-77B7-46D0-9B57-3F815CF3E37F}"/>
                </a:ext>
              </a:extLst>
            </p:cNvPr>
            <p:cNvSpPr>
              <a:spLocks noChangeShapeType="1"/>
            </p:cNvSpPr>
            <p:nvPr/>
          </p:nvSpPr>
          <p:spPr bwMode="auto">
            <a:xfrm>
              <a:off x="2942" y="2935"/>
              <a:ext cx="0" cy="58"/>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44" name="Line 56">
              <a:extLst>
                <a:ext uri="{FF2B5EF4-FFF2-40B4-BE49-F238E27FC236}">
                  <a16:creationId xmlns:a16="http://schemas.microsoft.com/office/drawing/2014/main" xmlns="" id="{FA5D7826-C478-451D-A49D-B14C62B06F92}"/>
                </a:ext>
              </a:extLst>
            </p:cNvPr>
            <p:cNvSpPr>
              <a:spLocks noChangeShapeType="1"/>
            </p:cNvSpPr>
            <p:nvPr/>
          </p:nvSpPr>
          <p:spPr bwMode="auto">
            <a:xfrm>
              <a:off x="2700" y="2933"/>
              <a:ext cx="0" cy="95"/>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45" name="Text Box 57">
              <a:extLst>
                <a:ext uri="{FF2B5EF4-FFF2-40B4-BE49-F238E27FC236}">
                  <a16:creationId xmlns:a16="http://schemas.microsoft.com/office/drawing/2014/main" xmlns="" id="{A081A535-EE2E-44A8-923C-64FD46B5348D}"/>
                </a:ext>
              </a:extLst>
            </p:cNvPr>
            <p:cNvSpPr txBox="1">
              <a:spLocks noChangeArrowheads="1"/>
            </p:cNvSpPr>
            <p:nvPr/>
          </p:nvSpPr>
          <p:spPr bwMode="auto">
            <a:xfrm>
              <a:off x="751" y="2413"/>
              <a:ext cx="1640" cy="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r>
                <a:rPr kumimoji="1" lang="en-US" altLang="zh-CN" sz="1400" dirty="0">
                  <a:solidFill>
                    <a:srgbClr val="000000"/>
                  </a:solidFill>
                  <a:latin typeface="Arial" panose="020B0604020202020204" pitchFamily="34" charset="0"/>
                  <a:ea typeface="幼圆" panose="02010509060101010101" pitchFamily="49" charset="-122"/>
                </a:rPr>
                <a:t>Y-Net1:192.168.25.0</a:t>
              </a:r>
            </a:p>
            <a:p>
              <a:pPr algn="ctr" fontAlgn="base">
                <a:spcBef>
                  <a:spcPct val="0"/>
                </a:spcBef>
                <a:spcAft>
                  <a:spcPct val="0"/>
                </a:spcAft>
              </a:pPr>
              <a:r>
                <a:rPr kumimoji="1" lang="en-US" altLang="zh-CN" sz="1400" dirty="0">
                  <a:solidFill>
                    <a:srgbClr val="000000"/>
                  </a:solidFill>
                  <a:latin typeface="Arial" panose="020B0604020202020204" pitchFamily="34" charset="0"/>
                  <a:ea typeface="幼圆" panose="02010509060101010101" pitchFamily="49" charset="-122"/>
                </a:rPr>
                <a:t> </a:t>
              </a:r>
              <a:r>
                <a:rPr kumimoji="1" lang="zh-CN" altLang="en-US" sz="1400" dirty="0">
                  <a:solidFill>
                    <a:srgbClr val="000000"/>
                  </a:solidFill>
                  <a:latin typeface="Arial" panose="020B0604020202020204" pitchFamily="34" charset="0"/>
                  <a:ea typeface="幼圆" panose="02010509060101010101" pitchFamily="49" charset="-122"/>
                </a:rPr>
                <a:t>掩码为</a:t>
              </a:r>
              <a:r>
                <a:rPr kumimoji="1" lang="en-US" altLang="zh-CN" sz="1400" dirty="0">
                  <a:solidFill>
                    <a:srgbClr val="000000"/>
                  </a:solidFill>
                  <a:latin typeface="Arial" panose="020B0604020202020204" pitchFamily="34" charset="0"/>
                  <a:ea typeface="幼圆" panose="02010509060101010101" pitchFamily="49" charset="-122"/>
                </a:rPr>
                <a:t>255.255.255.0</a:t>
              </a:r>
            </a:p>
          </p:txBody>
        </p:sp>
        <p:sp>
          <p:nvSpPr>
            <p:cNvPr id="857146" name="Text Box 58">
              <a:extLst>
                <a:ext uri="{FF2B5EF4-FFF2-40B4-BE49-F238E27FC236}">
                  <a16:creationId xmlns:a16="http://schemas.microsoft.com/office/drawing/2014/main" xmlns="" id="{1D8E281C-FB85-4C37-849B-A99580A6B7ED}"/>
                </a:ext>
              </a:extLst>
            </p:cNvPr>
            <p:cNvSpPr txBox="1">
              <a:spLocks noChangeArrowheads="1"/>
            </p:cNvSpPr>
            <p:nvPr/>
          </p:nvSpPr>
          <p:spPr bwMode="auto">
            <a:xfrm>
              <a:off x="3082" y="3669"/>
              <a:ext cx="1486"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1400" dirty="0">
                  <a:solidFill>
                    <a:srgbClr val="000000"/>
                  </a:solidFill>
                  <a:latin typeface="Arial" panose="020B0604020202020204" pitchFamily="34" charset="0"/>
                  <a:ea typeface="幼圆" panose="02010509060101010101" pitchFamily="49" charset="-122"/>
                </a:rPr>
                <a:t>R-Net3:192.168.30.0</a:t>
              </a:r>
            </a:p>
            <a:p>
              <a:pPr algn="ctr" fontAlgn="base">
                <a:spcBef>
                  <a:spcPct val="0"/>
                </a:spcBef>
                <a:spcAft>
                  <a:spcPct val="0"/>
                </a:spcAft>
              </a:pPr>
              <a:r>
                <a:rPr kumimoji="1" lang="en-US" altLang="zh-CN" sz="1400" dirty="0">
                  <a:solidFill>
                    <a:srgbClr val="000000"/>
                  </a:solidFill>
                  <a:latin typeface="Arial" panose="020B0604020202020204" pitchFamily="34" charset="0"/>
                  <a:ea typeface="幼圆" panose="02010509060101010101" pitchFamily="49" charset="-122"/>
                </a:rPr>
                <a:t> </a:t>
              </a:r>
              <a:r>
                <a:rPr kumimoji="1" lang="zh-CN" altLang="en-US" sz="1400" dirty="0">
                  <a:solidFill>
                    <a:srgbClr val="000000"/>
                  </a:solidFill>
                  <a:latin typeface="Arial" panose="020B0604020202020204" pitchFamily="34" charset="0"/>
                  <a:ea typeface="幼圆" panose="02010509060101010101" pitchFamily="49" charset="-122"/>
                </a:rPr>
                <a:t>掩码为</a:t>
              </a:r>
              <a:r>
                <a:rPr kumimoji="1" lang="en-US" altLang="zh-CN" sz="1400" dirty="0">
                  <a:solidFill>
                    <a:srgbClr val="000000"/>
                  </a:solidFill>
                  <a:latin typeface="Arial" panose="020B0604020202020204" pitchFamily="34" charset="0"/>
                  <a:ea typeface="幼圆" panose="02010509060101010101" pitchFamily="49" charset="-122"/>
                </a:rPr>
                <a:t>255.255.255.0</a:t>
              </a:r>
            </a:p>
          </p:txBody>
        </p:sp>
        <p:sp>
          <p:nvSpPr>
            <p:cNvPr id="857147" name="Text Box 59">
              <a:extLst>
                <a:ext uri="{FF2B5EF4-FFF2-40B4-BE49-F238E27FC236}">
                  <a16:creationId xmlns:a16="http://schemas.microsoft.com/office/drawing/2014/main" xmlns="" id="{9B7A8E97-CD08-4F9D-B9D2-22485588D941}"/>
                </a:ext>
              </a:extLst>
            </p:cNvPr>
            <p:cNvSpPr txBox="1">
              <a:spLocks noChangeArrowheads="1"/>
            </p:cNvSpPr>
            <p:nvPr/>
          </p:nvSpPr>
          <p:spPr bwMode="auto">
            <a:xfrm>
              <a:off x="1551" y="3677"/>
              <a:ext cx="1486" cy="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1400" dirty="0">
                  <a:solidFill>
                    <a:srgbClr val="000000"/>
                  </a:solidFill>
                  <a:latin typeface="Arial" panose="020B0604020202020204" pitchFamily="34" charset="0"/>
                  <a:ea typeface="幼圆" panose="02010509060101010101" pitchFamily="49" charset="-122"/>
                </a:rPr>
                <a:t>B-Net2:192.168.28.0</a:t>
              </a:r>
            </a:p>
            <a:p>
              <a:pPr algn="ctr" fontAlgn="base">
                <a:spcBef>
                  <a:spcPct val="0"/>
                </a:spcBef>
                <a:spcAft>
                  <a:spcPct val="0"/>
                </a:spcAft>
              </a:pPr>
              <a:r>
                <a:rPr kumimoji="1" lang="zh-CN" altLang="en-US" sz="1400" dirty="0">
                  <a:solidFill>
                    <a:srgbClr val="000000"/>
                  </a:solidFill>
                  <a:latin typeface="Arial" panose="020B0604020202020204" pitchFamily="34" charset="0"/>
                  <a:ea typeface="幼圆" panose="02010509060101010101" pitchFamily="49" charset="-122"/>
                </a:rPr>
                <a:t>掩码为</a:t>
              </a:r>
              <a:r>
                <a:rPr kumimoji="1" lang="en-US" altLang="zh-CN" sz="1400" dirty="0">
                  <a:solidFill>
                    <a:srgbClr val="000000"/>
                  </a:solidFill>
                  <a:latin typeface="Arial" panose="020B0604020202020204" pitchFamily="34" charset="0"/>
                  <a:ea typeface="幼圆" panose="02010509060101010101" pitchFamily="49" charset="-122"/>
                </a:rPr>
                <a:t>255.255.255.0</a:t>
              </a:r>
            </a:p>
          </p:txBody>
        </p:sp>
        <p:grpSp>
          <p:nvGrpSpPr>
            <p:cNvPr id="857148" name="Group 60">
              <a:extLst>
                <a:ext uri="{FF2B5EF4-FFF2-40B4-BE49-F238E27FC236}">
                  <a16:creationId xmlns:a16="http://schemas.microsoft.com/office/drawing/2014/main" xmlns="" id="{026EC5F3-B342-4DB9-BF68-E2670C0E415F}"/>
                </a:ext>
              </a:extLst>
            </p:cNvPr>
            <p:cNvGrpSpPr>
              <a:grpSpLocks/>
            </p:cNvGrpSpPr>
            <p:nvPr/>
          </p:nvGrpSpPr>
          <p:grpSpPr bwMode="auto">
            <a:xfrm>
              <a:off x="3964" y="1621"/>
              <a:ext cx="1192" cy="439"/>
              <a:chOff x="3901" y="1378"/>
              <a:chExt cx="997" cy="439"/>
            </a:xfrm>
          </p:grpSpPr>
          <p:pic>
            <p:nvPicPr>
              <p:cNvPr id="857149" name="Picture 61">
                <a:extLst>
                  <a:ext uri="{FF2B5EF4-FFF2-40B4-BE49-F238E27FC236}">
                    <a16:creationId xmlns:a16="http://schemas.microsoft.com/office/drawing/2014/main" xmlns="" id="{6C0787D4-9BD0-4934-BDA5-055FA35A6D6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1" y="1378"/>
                <a:ext cx="997"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7150" name="Picture 62">
                <a:extLst>
                  <a:ext uri="{FF2B5EF4-FFF2-40B4-BE49-F238E27FC236}">
                    <a16:creationId xmlns:a16="http://schemas.microsoft.com/office/drawing/2014/main" xmlns="" id="{5DD47549-F0B0-4037-AB18-1C718802B8DF}"/>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8" y="1516"/>
                <a:ext cx="229"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7151" name="Text Box 63">
                <a:extLst>
                  <a:ext uri="{FF2B5EF4-FFF2-40B4-BE49-F238E27FC236}">
                    <a16:creationId xmlns:a16="http://schemas.microsoft.com/office/drawing/2014/main" xmlns="" id="{3D2EE385-A433-4906-BBBB-18328EF23570}"/>
                  </a:ext>
                </a:extLst>
              </p:cNvPr>
              <p:cNvSpPr txBox="1">
                <a:spLocks noChangeArrowheads="1"/>
              </p:cNvSpPr>
              <p:nvPr/>
            </p:nvSpPr>
            <p:spPr bwMode="auto">
              <a:xfrm>
                <a:off x="4137" y="1459"/>
                <a:ext cx="68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1400">
                    <a:solidFill>
                      <a:srgbClr val="000000"/>
                    </a:solidFill>
                    <a:latin typeface="Arial" panose="020B0604020202020204" pitchFamily="34" charset="0"/>
                    <a:ea typeface="黑体" panose="02010609060101010101" pitchFamily="49" charset="-122"/>
                  </a:rPr>
                  <a:t>Internet</a:t>
                </a:r>
              </a:p>
            </p:txBody>
          </p:sp>
        </p:grpSp>
        <p:sp>
          <p:nvSpPr>
            <p:cNvPr id="857152" name="Text Box 64">
              <a:extLst>
                <a:ext uri="{FF2B5EF4-FFF2-40B4-BE49-F238E27FC236}">
                  <a16:creationId xmlns:a16="http://schemas.microsoft.com/office/drawing/2014/main" xmlns="" id="{87EE3873-F2D5-49DA-B7E7-4C7A482BAF03}"/>
                </a:ext>
              </a:extLst>
            </p:cNvPr>
            <p:cNvSpPr txBox="1">
              <a:spLocks noChangeArrowheads="1"/>
            </p:cNvSpPr>
            <p:nvPr/>
          </p:nvSpPr>
          <p:spPr bwMode="auto">
            <a:xfrm>
              <a:off x="3082" y="2458"/>
              <a:ext cx="60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1400">
                  <a:solidFill>
                    <a:srgbClr val="000000"/>
                  </a:solidFill>
                  <a:latin typeface="Arial" panose="020B0604020202020204" pitchFamily="34" charset="0"/>
                  <a:ea typeface="黑体" panose="02010609060101010101" pitchFamily="49" charset="-122"/>
                </a:rPr>
                <a:t>Switch</a:t>
              </a:r>
            </a:p>
          </p:txBody>
        </p:sp>
        <p:sp>
          <p:nvSpPr>
            <p:cNvPr id="857153" name="Text Box 65">
              <a:extLst>
                <a:ext uri="{FF2B5EF4-FFF2-40B4-BE49-F238E27FC236}">
                  <a16:creationId xmlns:a16="http://schemas.microsoft.com/office/drawing/2014/main" xmlns="" id="{58D90127-0FF4-4F5F-92D8-0F673D8C67D5}"/>
                </a:ext>
              </a:extLst>
            </p:cNvPr>
            <p:cNvSpPr txBox="1">
              <a:spLocks noChangeArrowheads="1"/>
            </p:cNvSpPr>
            <p:nvPr/>
          </p:nvSpPr>
          <p:spPr bwMode="auto">
            <a:xfrm>
              <a:off x="4375" y="2488"/>
              <a:ext cx="60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1400">
                  <a:solidFill>
                    <a:srgbClr val="000000"/>
                  </a:solidFill>
                  <a:latin typeface="Arial" panose="020B0604020202020204" pitchFamily="34" charset="0"/>
                  <a:ea typeface="黑体" panose="02010609060101010101" pitchFamily="49" charset="-122"/>
                </a:rPr>
                <a:t>Router</a:t>
              </a:r>
            </a:p>
          </p:txBody>
        </p:sp>
        <p:pic>
          <p:nvPicPr>
            <p:cNvPr id="857154" name="Picture 66">
              <a:extLst>
                <a:ext uri="{FF2B5EF4-FFF2-40B4-BE49-F238E27FC236}">
                  <a16:creationId xmlns:a16="http://schemas.microsoft.com/office/drawing/2014/main" xmlns="" id="{4CFA5AE4-4F19-44D4-BD09-3A1EAFE0CC18}"/>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8" y="1588"/>
              <a:ext cx="661" cy="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57155" name="Group 67">
              <a:extLst>
                <a:ext uri="{FF2B5EF4-FFF2-40B4-BE49-F238E27FC236}">
                  <a16:creationId xmlns:a16="http://schemas.microsoft.com/office/drawing/2014/main" xmlns="" id="{4D8D65D2-212A-440A-AE9B-A142D364B126}"/>
                </a:ext>
              </a:extLst>
            </p:cNvPr>
            <p:cNvGrpSpPr>
              <a:grpSpLocks/>
            </p:cNvGrpSpPr>
            <p:nvPr/>
          </p:nvGrpSpPr>
          <p:grpSpPr bwMode="auto">
            <a:xfrm>
              <a:off x="1348" y="1719"/>
              <a:ext cx="973" cy="273"/>
              <a:chOff x="1348" y="1556"/>
              <a:chExt cx="973" cy="273"/>
            </a:xfrm>
          </p:grpSpPr>
          <p:sp>
            <p:nvSpPr>
              <p:cNvPr id="857156" name="Freeform 68">
                <a:extLst>
                  <a:ext uri="{FF2B5EF4-FFF2-40B4-BE49-F238E27FC236}">
                    <a16:creationId xmlns:a16="http://schemas.microsoft.com/office/drawing/2014/main" xmlns="" id="{8D533A87-7480-4299-B70E-180F77E87311}"/>
                  </a:ext>
                </a:extLst>
              </p:cNvPr>
              <p:cNvSpPr>
                <a:spLocks/>
              </p:cNvSpPr>
              <p:nvPr/>
            </p:nvSpPr>
            <p:spPr bwMode="auto">
              <a:xfrm>
                <a:off x="1354" y="1612"/>
                <a:ext cx="8" cy="4"/>
              </a:xfrm>
              <a:custGeom>
                <a:avLst/>
                <a:gdLst>
                  <a:gd name="T0" fmla="*/ 8 w 9"/>
                  <a:gd name="T1" fmla="*/ 0 h 6"/>
                  <a:gd name="T2" fmla="*/ 0 w 9"/>
                  <a:gd name="T3" fmla="*/ 6 h 6"/>
                  <a:gd name="T4" fmla="*/ 1 w 9"/>
                  <a:gd name="T5" fmla="*/ 6 h 6"/>
                  <a:gd name="T6" fmla="*/ 9 w 9"/>
                  <a:gd name="T7" fmla="*/ 0 h 6"/>
                  <a:gd name="T8" fmla="*/ 8 w 9"/>
                  <a:gd name="T9" fmla="*/ 0 h 6"/>
                </a:gdLst>
                <a:ahLst/>
                <a:cxnLst>
                  <a:cxn ang="0">
                    <a:pos x="T0" y="T1"/>
                  </a:cxn>
                  <a:cxn ang="0">
                    <a:pos x="T2" y="T3"/>
                  </a:cxn>
                  <a:cxn ang="0">
                    <a:pos x="T4" y="T5"/>
                  </a:cxn>
                  <a:cxn ang="0">
                    <a:pos x="T6" y="T7"/>
                  </a:cxn>
                  <a:cxn ang="0">
                    <a:pos x="T8" y="T9"/>
                  </a:cxn>
                </a:cxnLst>
                <a:rect l="0" t="0" r="r" b="b"/>
                <a:pathLst>
                  <a:path w="9" h="6">
                    <a:moveTo>
                      <a:pt x="8" y="0"/>
                    </a:moveTo>
                    <a:lnTo>
                      <a:pt x="0" y="6"/>
                    </a:lnTo>
                    <a:lnTo>
                      <a:pt x="1" y="6"/>
                    </a:lnTo>
                    <a:lnTo>
                      <a:pt x="9" y="0"/>
                    </a:lnTo>
                    <a:lnTo>
                      <a:pt x="8"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57" name="Freeform 69">
                <a:extLst>
                  <a:ext uri="{FF2B5EF4-FFF2-40B4-BE49-F238E27FC236}">
                    <a16:creationId xmlns:a16="http://schemas.microsoft.com/office/drawing/2014/main" xmlns="" id="{D557C210-9B0C-4E9B-B574-32B3A493EED8}"/>
                  </a:ext>
                </a:extLst>
              </p:cNvPr>
              <p:cNvSpPr>
                <a:spLocks/>
              </p:cNvSpPr>
              <p:nvPr/>
            </p:nvSpPr>
            <p:spPr bwMode="auto">
              <a:xfrm>
                <a:off x="1354" y="1607"/>
                <a:ext cx="14" cy="9"/>
              </a:xfrm>
              <a:custGeom>
                <a:avLst/>
                <a:gdLst>
                  <a:gd name="T0" fmla="*/ 17 w 17"/>
                  <a:gd name="T1" fmla="*/ 0 h 12"/>
                  <a:gd name="T2" fmla="*/ 0 w 17"/>
                  <a:gd name="T3" fmla="*/ 12 h 12"/>
                  <a:gd name="T4" fmla="*/ 1 w 17"/>
                  <a:gd name="T5" fmla="*/ 12 h 12"/>
                  <a:gd name="T6" fmla="*/ 17 w 17"/>
                  <a:gd name="T7" fmla="*/ 0 h 12"/>
                  <a:gd name="T8" fmla="*/ 17 w 17"/>
                  <a:gd name="T9" fmla="*/ 0 h 12"/>
                </a:gdLst>
                <a:ahLst/>
                <a:cxnLst>
                  <a:cxn ang="0">
                    <a:pos x="T0" y="T1"/>
                  </a:cxn>
                  <a:cxn ang="0">
                    <a:pos x="T2" y="T3"/>
                  </a:cxn>
                  <a:cxn ang="0">
                    <a:pos x="T4" y="T5"/>
                  </a:cxn>
                  <a:cxn ang="0">
                    <a:pos x="T6" y="T7"/>
                  </a:cxn>
                  <a:cxn ang="0">
                    <a:pos x="T8" y="T9"/>
                  </a:cxn>
                </a:cxnLst>
                <a:rect l="0" t="0" r="r" b="b"/>
                <a:pathLst>
                  <a:path w="17" h="12">
                    <a:moveTo>
                      <a:pt x="17" y="0"/>
                    </a:moveTo>
                    <a:lnTo>
                      <a:pt x="0" y="12"/>
                    </a:lnTo>
                    <a:lnTo>
                      <a:pt x="1" y="12"/>
                    </a:lnTo>
                    <a:lnTo>
                      <a:pt x="17" y="0"/>
                    </a:lnTo>
                    <a:lnTo>
                      <a:pt x="17"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58" name="Freeform 70">
                <a:extLst>
                  <a:ext uri="{FF2B5EF4-FFF2-40B4-BE49-F238E27FC236}">
                    <a16:creationId xmlns:a16="http://schemas.microsoft.com/office/drawing/2014/main" xmlns="" id="{4B44448D-BF8A-48C0-9903-74DD59E26E8A}"/>
                  </a:ext>
                </a:extLst>
              </p:cNvPr>
              <p:cNvSpPr>
                <a:spLocks/>
              </p:cNvSpPr>
              <p:nvPr/>
            </p:nvSpPr>
            <p:spPr bwMode="auto">
              <a:xfrm>
                <a:off x="1361" y="1603"/>
                <a:ext cx="14" cy="9"/>
              </a:xfrm>
              <a:custGeom>
                <a:avLst/>
                <a:gdLst>
                  <a:gd name="T0" fmla="*/ 16 w 18"/>
                  <a:gd name="T1" fmla="*/ 0 h 11"/>
                  <a:gd name="T2" fmla="*/ 0 w 18"/>
                  <a:gd name="T3" fmla="*/ 11 h 11"/>
                  <a:gd name="T4" fmla="*/ 1 w 18"/>
                  <a:gd name="T5" fmla="*/ 11 h 11"/>
                  <a:gd name="T6" fmla="*/ 18 w 18"/>
                  <a:gd name="T7" fmla="*/ 0 h 11"/>
                  <a:gd name="T8" fmla="*/ 16 w 18"/>
                  <a:gd name="T9" fmla="*/ 0 h 11"/>
                </a:gdLst>
                <a:ahLst/>
                <a:cxnLst>
                  <a:cxn ang="0">
                    <a:pos x="T0" y="T1"/>
                  </a:cxn>
                  <a:cxn ang="0">
                    <a:pos x="T2" y="T3"/>
                  </a:cxn>
                  <a:cxn ang="0">
                    <a:pos x="T4" y="T5"/>
                  </a:cxn>
                  <a:cxn ang="0">
                    <a:pos x="T6" y="T7"/>
                  </a:cxn>
                  <a:cxn ang="0">
                    <a:pos x="T8" y="T9"/>
                  </a:cxn>
                </a:cxnLst>
                <a:rect l="0" t="0" r="r" b="b"/>
                <a:pathLst>
                  <a:path w="18" h="11">
                    <a:moveTo>
                      <a:pt x="16" y="0"/>
                    </a:moveTo>
                    <a:lnTo>
                      <a:pt x="0" y="11"/>
                    </a:lnTo>
                    <a:lnTo>
                      <a:pt x="1" y="11"/>
                    </a:lnTo>
                    <a:lnTo>
                      <a:pt x="18" y="0"/>
                    </a:lnTo>
                    <a:lnTo>
                      <a:pt x="16"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59" name="Freeform 71">
                <a:extLst>
                  <a:ext uri="{FF2B5EF4-FFF2-40B4-BE49-F238E27FC236}">
                    <a16:creationId xmlns:a16="http://schemas.microsoft.com/office/drawing/2014/main" xmlns="" id="{9E8E5973-2E58-4215-B24D-122E0EA471BF}"/>
                  </a:ext>
                </a:extLst>
              </p:cNvPr>
              <p:cNvSpPr>
                <a:spLocks/>
              </p:cNvSpPr>
              <p:nvPr/>
            </p:nvSpPr>
            <p:spPr bwMode="auto">
              <a:xfrm>
                <a:off x="1368" y="1600"/>
                <a:ext cx="13" cy="7"/>
              </a:xfrm>
              <a:custGeom>
                <a:avLst/>
                <a:gdLst>
                  <a:gd name="T0" fmla="*/ 15 w 17"/>
                  <a:gd name="T1" fmla="*/ 0 h 9"/>
                  <a:gd name="T2" fmla="*/ 0 w 17"/>
                  <a:gd name="T3" fmla="*/ 9 h 9"/>
                  <a:gd name="T4" fmla="*/ 0 w 17"/>
                  <a:gd name="T5" fmla="*/ 9 h 9"/>
                  <a:gd name="T6" fmla="*/ 17 w 17"/>
                  <a:gd name="T7" fmla="*/ 0 h 9"/>
                  <a:gd name="T8" fmla="*/ 15 w 17"/>
                  <a:gd name="T9" fmla="*/ 0 h 9"/>
                </a:gdLst>
                <a:ahLst/>
                <a:cxnLst>
                  <a:cxn ang="0">
                    <a:pos x="T0" y="T1"/>
                  </a:cxn>
                  <a:cxn ang="0">
                    <a:pos x="T2" y="T3"/>
                  </a:cxn>
                  <a:cxn ang="0">
                    <a:pos x="T4" y="T5"/>
                  </a:cxn>
                  <a:cxn ang="0">
                    <a:pos x="T6" y="T7"/>
                  </a:cxn>
                  <a:cxn ang="0">
                    <a:pos x="T8" y="T9"/>
                  </a:cxn>
                </a:cxnLst>
                <a:rect l="0" t="0" r="r" b="b"/>
                <a:pathLst>
                  <a:path w="17" h="9">
                    <a:moveTo>
                      <a:pt x="15" y="0"/>
                    </a:moveTo>
                    <a:lnTo>
                      <a:pt x="0" y="9"/>
                    </a:lnTo>
                    <a:lnTo>
                      <a:pt x="0" y="9"/>
                    </a:lnTo>
                    <a:lnTo>
                      <a:pt x="17" y="0"/>
                    </a:lnTo>
                    <a:lnTo>
                      <a:pt x="15"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60" name="Freeform 72">
                <a:extLst>
                  <a:ext uri="{FF2B5EF4-FFF2-40B4-BE49-F238E27FC236}">
                    <a16:creationId xmlns:a16="http://schemas.microsoft.com/office/drawing/2014/main" xmlns="" id="{31FD374B-D09B-40F1-9539-F7E521B1038A}"/>
                  </a:ext>
                </a:extLst>
              </p:cNvPr>
              <p:cNvSpPr>
                <a:spLocks/>
              </p:cNvSpPr>
              <p:nvPr/>
            </p:nvSpPr>
            <p:spPr bwMode="auto">
              <a:xfrm>
                <a:off x="1373" y="1595"/>
                <a:ext cx="13" cy="8"/>
              </a:xfrm>
              <a:custGeom>
                <a:avLst/>
                <a:gdLst>
                  <a:gd name="T0" fmla="*/ 15 w 16"/>
                  <a:gd name="T1" fmla="*/ 0 h 10"/>
                  <a:gd name="T2" fmla="*/ 0 w 16"/>
                  <a:gd name="T3" fmla="*/ 10 h 10"/>
                  <a:gd name="T4" fmla="*/ 2 w 16"/>
                  <a:gd name="T5" fmla="*/ 10 h 10"/>
                  <a:gd name="T6" fmla="*/ 16 w 16"/>
                  <a:gd name="T7" fmla="*/ 0 h 10"/>
                  <a:gd name="T8" fmla="*/ 15 w 16"/>
                  <a:gd name="T9" fmla="*/ 0 h 10"/>
                </a:gdLst>
                <a:ahLst/>
                <a:cxnLst>
                  <a:cxn ang="0">
                    <a:pos x="T0" y="T1"/>
                  </a:cxn>
                  <a:cxn ang="0">
                    <a:pos x="T2" y="T3"/>
                  </a:cxn>
                  <a:cxn ang="0">
                    <a:pos x="T4" y="T5"/>
                  </a:cxn>
                  <a:cxn ang="0">
                    <a:pos x="T6" y="T7"/>
                  </a:cxn>
                  <a:cxn ang="0">
                    <a:pos x="T8" y="T9"/>
                  </a:cxn>
                </a:cxnLst>
                <a:rect l="0" t="0" r="r" b="b"/>
                <a:pathLst>
                  <a:path w="16" h="10">
                    <a:moveTo>
                      <a:pt x="15" y="0"/>
                    </a:moveTo>
                    <a:lnTo>
                      <a:pt x="0" y="10"/>
                    </a:lnTo>
                    <a:lnTo>
                      <a:pt x="2" y="10"/>
                    </a:lnTo>
                    <a:lnTo>
                      <a:pt x="16" y="0"/>
                    </a:lnTo>
                    <a:lnTo>
                      <a:pt x="15"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61" name="Freeform 73">
                <a:extLst>
                  <a:ext uri="{FF2B5EF4-FFF2-40B4-BE49-F238E27FC236}">
                    <a16:creationId xmlns:a16="http://schemas.microsoft.com/office/drawing/2014/main" xmlns="" id="{386B9CB4-D1D8-4D2C-97F4-B47D1DB51A8F}"/>
                  </a:ext>
                </a:extLst>
              </p:cNvPr>
              <p:cNvSpPr>
                <a:spLocks/>
              </p:cNvSpPr>
              <p:nvPr/>
            </p:nvSpPr>
            <p:spPr bwMode="auto">
              <a:xfrm>
                <a:off x="1380" y="1591"/>
                <a:ext cx="13" cy="9"/>
              </a:xfrm>
              <a:custGeom>
                <a:avLst/>
                <a:gdLst>
                  <a:gd name="T0" fmla="*/ 16 w 16"/>
                  <a:gd name="T1" fmla="*/ 0 h 11"/>
                  <a:gd name="T2" fmla="*/ 0 w 16"/>
                  <a:gd name="T3" fmla="*/ 11 h 11"/>
                  <a:gd name="T4" fmla="*/ 2 w 16"/>
                  <a:gd name="T5" fmla="*/ 11 h 11"/>
                  <a:gd name="T6" fmla="*/ 16 w 16"/>
                  <a:gd name="T7" fmla="*/ 0 h 11"/>
                  <a:gd name="T8" fmla="*/ 16 w 16"/>
                  <a:gd name="T9" fmla="*/ 0 h 11"/>
                </a:gdLst>
                <a:ahLst/>
                <a:cxnLst>
                  <a:cxn ang="0">
                    <a:pos x="T0" y="T1"/>
                  </a:cxn>
                  <a:cxn ang="0">
                    <a:pos x="T2" y="T3"/>
                  </a:cxn>
                  <a:cxn ang="0">
                    <a:pos x="T4" y="T5"/>
                  </a:cxn>
                  <a:cxn ang="0">
                    <a:pos x="T6" y="T7"/>
                  </a:cxn>
                  <a:cxn ang="0">
                    <a:pos x="T8" y="T9"/>
                  </a:cxn>
                </a:cxnLst>
                <a:rect l="0" t="0" r="r" b="b"/>
                <a:pathLst>
                  <a:path w="16" h="11">
                    <a:moveTo>
                      <a:pt x="16" y="0"/>
                    </a:moveTo>
                    <a:lnTo>
                      <a:pt x="0" y="11"/>
                    </a:lnTo>
                    <a:lnTo>
                      <a:pt x="2" y="11"/>
                    </a:lnTo>
                    <a:lnTo>
                      <a:pt x="16" y="0"/>
                    </a:lnTo>
                    <a:lnTo>
                      <a:pt x="16"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62" name="Freeform 74">
                <a:extLst>
                  <a:ext uri="{FF2B5EF4-FFF2-40B4-BE49-F238E27FC236}">
                    <a16:creationId xmlns:a16="http://schemas.microsoft.com/office/drawing/2014/main" xmlns="" id="{B018CDB5-ADF9-40B8-8EE6-D25D6DFEB6B1}"/>
                  </a:ext>
                </a:extLst>
              </p:cNvPr>
              <p:cNvSpPr>
                <a:spLocks/>
              </p:cNvSpPr>
              <p:nvPr/>
            </p:nvSpPr>
            <p:spPr bwMode="auto">
              <a:xfrm>
                <a:off x="1385" y="1587"/>
                <a:ext cx="16" cy="8"/>
              </a:xfrm>
              <a:custGeom>
                <a:avLst/>
                <a:gdLst>
                  <a:gd name="T0" fmla="*/ 19 w 19"/>
                  <a:gd name="T1" fmla="*/ 0 h 11"/>
                  <a:gd name="T2" fmla="*/ 0 w 19"/>
                  <a:gd name="T3" fmla="*/ 11 h 11"/>
                  <a:gd name="T4" fmla="*/ 1 w 19"/>
                  <a:gd name="T5" fmla="*/ 11 h 11"/>
                  <a:gd name="T6" fmla="*/ 19 w 19"/>
                  <a:gd name="T7" fmla="*/ 0 h 11"/>
                  <a:gd name="T8" fmla="*/ 19 w 19"/>
                  <a:gd name="T9" fmla="*/ 0 h 11"/>
                </a:gdLst>
                <a:ahLst/>
                <a:cxnLst>
                  <a:cxn ang="0">
                    <a:pos x="T0" y="T1"/>
                  </a:cxn>
                  <a:cxn ang="0">
                    <a:pos x="T2" y="T3"/>
                  </a:cxn>
                  <a:cxn ang="0">
                    <a:pos x="T4" y="T5"/>
                  </a:cxn>
                  <a:cxn ang="0">
                    <a:pos x="T6" y="T7"/>
                  </a:cxn>
                  <a:cxn ang="0">
                    <a:pos x="T8" y="T9"/>
                  </a:cxn>
                </a:cxnLst>
                <a:rect l="0" t="0" r="r" b="b"/>
                <a:pathLst>
                  <a:path w="19" h="11">
                    <a:moveTo>
                      <a:pt x="19" y="0"/>
                    </a:moveTo>
                    <a:lnTo>
                      <a:pt x="0" y="11"/>
                    </a:lnTo>
                    <a:lnTo>
                      <a:pt x="1" y="11"/>
                    </a:lnTo>
                    <a:lnTo>
                      <a:pt x="19" y="0"/>
                    </a:lnTo>
                    <a:lnTo>
                      <a:pt x="19"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63" name="Freeform 75">
                <a:extLst>
                  <a:ext uri="{FF2B5EF4-FFF2-40B4-BE49-F238E27FC236}">
                    <a16:creationId xmlns:a16="http://schemas.microsoft.com/office/drawing/2014/main" xmlns="" id="{0E506800-364B-479D-9C9C-BF6E26B48386}"/>
                  </a:ext>
                </a:extLst>
              </p:cNvPr>
              <p:cNvSpPr>
                <a:spLocks/>
              </p:cNvSpPr>
              <p:nvPr/>
            </p:nvSpPr>
            <p:spPr bwMode="auto">
              <a:xfrm>
                <a:off x="1393" y="1583"/>
                <a:ext cx="12" cy="8"/>
              </a:xfrm>
              <a:custGeom>
                <a:avLst/>
                <a:gdLst>
                  <a:gd name="T0" fmla="*/ 16 w 16"/>
                  <a:gd name="T1" fmla="*/ 0 h 10"/>
                  <a:gd name="T2" fmla="*/ 0 w 16"/>
                  <a:gd name="T3" fmla="*/ 10 h 10"/>
                  <a:gd name="T4" fmla="*/ 0 w 16"/>
                  <a:gd name="T5" fmla="*/ 10 h 10"/>
                  <a:gd name="T6" fmla="*/ 16 w 16"/>
                  <a:gd name="T7" fmla="*/ 0 h 10"/>
                  <a:gd name="T8" fmla="*/ 16 w 16"/>
                  <a:gd name="T9" fmla="*/ 0 h 10"/>
                </a:gdLst>
                <a:ahLst/>
                <a:cxnLst>
                  <a:cxn ang="0">
                    <a:pos x="T0" y="T1"/>
                  </a:cxn>
                  <a:cxn ang="0">
                    <a:pos x="T2" y="T3"/>
                  </a:cxn>
                  <a:cxn ang="0">
                    <a:pos x="T4" y="T5"/>
                  </a:cxn>
                  <a:cxn ang="0">
                    <a:pos x="T6" y="T7"/>
                  </a:cxn>
                  <a:cxn ang="0">
                    <a:pos x="T8" y="T9"/>
                  </a:cxn>
                </a:cxnLst>
                <a:rect l="0" t="0" r="r" b="b"/>
                <a:pathLst>
                  <a:path w="16" h="10">
                    <a:moveTo>
                      <a:pt x="16" y="0"/>
                    </a:moveTo>
                    <a:lnTo>
                      <a:pt x="0" y="10"/>
                    </a:lnTo>
                    <a:lnTo>
                      <a:pt x="0" y="10"/>
                    </a:lnTo>
                    <a:lnTo>
                      <a:pt x="16" y="0"/>
                    </a:lnTo>
                    <a:lnTo>
                      <a:pt x="16"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64" name="Freeform 76">
                <a:extLst>
                  <a:ext uri="{FF2B5EF4-FFF2-40B4-BE49-F238E27FC236}">
                    <a16:creationId xmlns:a16="http://schemas.microsoft.com/office/drawing/2014/main" xmlns="" id="{DC1D3977-629D-49C4-AD2F-9D116B31061C}"/>
                  </a:ext>
                </a:extLst>
              </p:cNvPr>
              <p:cNvSpPr>
                <a:spLocks/>
              </p:cNvSpPr>
              <p:nvPr/>
            </p:nvSpPr>
            <p:spPr bwMode="auto">
              <a:xfrm>
                <a:off x="1401" y="1578"/>
                <a:ext cx="11" cy="9"/>
              </a:xfrm>
              <a:custGeom>
                <a:avLst/>
                <a:gdLst>
                  <a:gd name="T0" fmla="*/ 14 w 14"/>
                  <a:gd name="T1" fmla="*/ 0 h 11"/>
                  <a:gd name="T2" fmla="*/ 0 w 14"/>
                  <a:gd name="T3" fmla="*/ 11 h 11"/>
                  <a:gd name="T4" fmla="*/ 0 w 14"/>
                  <a:gd name="T5" fmla="*/ 11 h 11"/>
                  <a:gd name="T6" fmla="*/ 14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lnTo>
                      <a:pt x="0" y="11"/>
                    </a:lnTo>
                    <a:lnTo>
                      <a:pt x="0" y="11"/>
                    </a:lnTo>
                    <a:lnTo>
                      <a:pt x="14" y="0"/>
                    </a:lnTo>
                    <a:lnTo>
                      <a:pt x="14"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65" name="Freeform 77">
                <a:extLst>
                  <a:ext uri="{FF2B5EF4-FFF2-40B4-BE49-F238E27FC236}">
                    <a16:creationId xmlns:a16="http://schemas.microsoft.com/office/drawing/2014/main" xmlns="" id="{7E5EB429-5D04-4460-AEBB-1623640418AF}"/>
                  </a:ext>
                </a:extLst>
              </p:cNvPr>
              <p:cNvSpPr>
                <a:spLocks/>
              </p:cNvSpPr>
              <p:nvPr/>
            </p:nvSpPr>
            <p:spPr bwMode="auto">
              <a:xfrm>
                <a:off x="1405" y="1576"/>
                <a:ext cx="12" cy="7"/>
              </a:xfrm>
              <a:custGeom>
                <a:avLst/>
                <a:gdLst>
                  <a:gd name="T0" fmla="*/ 15 w 15"/>
                  <a:gd name="T1" fmla="*/ 0 h 10"/>
                  <a:gd name="T2" fmla="*/ 0 w 15"/>
                  <a:gd name="T3" fmla="*/ 10 h 10"/>
                  <a:gd name="T4" fmla="*/ 0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lnTo>
                      <a:pt x="0" y="10"/>
                    </a:lnTo>
                    <a:lnTo>
                      <a:pt x="0" y="10"/>
                    </a:lnTo>
                    <a:lnTo>
                      <a:pt x="15" y="0"/>
                    </a:lnTo>
                    <a:lnTo>
                      <a:pt x="1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66" name="Freeform 78">
                <a:extLst>
                  <a:ext uri="{FF2B5EF4-FFF2-40B4-BE49-F238E27FC236}">
                    <a16:creationId xmlns:a16="http://schemas.microsoft.com/office/drawing/2014/main" xmlns="" id="{FA850898-7862-4BF3-A0E8-9203BF7AE2B4}"/>
                  </a:ext>
                </a:extLst>
              </p:cNvPr>
              <p:cNvSpPr>
                <a:spLocks/>
              </p:cNvSpPr>
              <p:nvPr/>
            </p:nvSpPr>
            <p:spPr bwMode="auto">
              <a:xfrm>
                <a:off x="1412" y="1571"/>
                <a:ext cx="13" cy="7"/>
              </a:xfrm>
              <a:custGeom>
                <a:avLst/>
                <a:gdLst>
                  <a:gd name="T0" fmla="*/ 17 w 17"/>
                  <a:gd name="T1" fmla="*/ 0 h 9"/>
                  <a:gd name="T2" fmla="*/ 0 w 17"/>
                  <a:gd name="T3" fmla="*/ 9 h 9"/>
                  <a:gd name="T4" fmla="*/ 0 w 17"/>
                  <a:gd name="T5" fmla="*/ 9 h 9"/>
                  <a:gd name="T6" fmla="*/ 17 w 17"/>
                  <a:gd name="T7" fmla="*/ 0 h 9"/>
                  <a:gd name="T8" fmla="*/ 17 w 17"/>
                  <a:gd name="T9" fmla="*/ 0 h 9"/>
                </a:gdLst>
                <a:ahLst/>
                <a:cxnLst>
                  <a:cxn ang="0">
                    <a:pos x="T0" y="T1"/>
                  </a:cxn>
                  <a:cxn ang="0">
                    <a:pos x="T2" y="T3"/>
                  </a:cxn>
                  <a:cxn ang="0">
                    <a:pos x="T4" y="T5"/>
                  </a:cxn>
                  <a:cxn ang="0">
                    <a:pos x="T6" y="T7"/>
                  </a:cxn>
                  <a:cxn ang="0">
                    <a:pos x="T8" y="T9"/>
                  </a:cxn>
                </a:cxnLst>
                <a:rect l="0" t="0" r="r" b="b"/>
                <a:pathLst>
                  <a:path w="17" h="9">
                    <a:moveTo>
                      <a:pt x="17" y="0"/>
                    </a:moveTo>
                    <a:lnTo>
                      <a:pt x="0" y="9"/>
                    </a:lnTo>
                    <a:lnTo>
                      <a:pt x="0" y="9"/>
                    </a:lnTo>
                    <a:lnTo>
                      <a:pt x="17" y="0"/>
                    </a:lnTo>
                    <a:lnTo>
                      <a:pt x="1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67" name="Freeform 79">
                <a:extLst>
                  <a:ext uri="{FF2B5EF4-FFF2-40B4-BE49-F238E27FC236}">
                    <a16:creationId xmlns:a16="http://schemas.microsoft.com/office/drawing/2014/main" xmlns="" id="{CB886D8D-D82F-49EC-A8E4-3E4D6E9BBC12}"/>
                  </a:ext>
                </a:extLst>
              </p:cNvPr>
              <p:cNvSpPr>
                <a:spLocks/>
              </p:cNvSpPr>
              <p:nvPr/>
            </p:nvSpPr>
            <p:spPr bwMode="auto">
              <a:xfrm>
                <a:off x="1417" y="1566"/>
                <a:ext cx="15" cy="10"/>
              </a:xfrm>
              <a:custGeom>
                <a:avLst/>
                <a:gdLst>
                  <a:gd name="T0" fmla="*/ 19 w 19"/>
                  <a:gd name="T1" fmla="*/ 0 h 12"/>
                  <a:gd name="T2" fmla="*/ 0 w 19"/>
                  <a:gd name="T3" fmla="*/ 12 h 12"/>
                  <a:gd name="T4" fmla="*/ 0 w 19"/>
                  <a:gd name="T5" fmla="*/ 12 h 12"/>
                  <a:gd name="T6" fmla="*/ 18 w 19"/>
                  <a:gd name="T7" fmla="*/ 0 h 12"/>
                  <a:gd name="T8" fmla="*/ 19 w 19"/>
                  <a:gd name="T9" fmla="*/ 0 h 12"/>
                </a:gdLst>
                <a:ahLst/>
                <a:cxnLst>
                  <a:cxn ang="0">
                    <a:pos x="T0" y="T1"/>
                  </a:cxn>
                  <a:cxn ang="0">
                    <a:pos x="T2" y="T3"/>
                  </a:cxn>
                  <a:cxn ang="0">
                    <a:pos x="T4" y="T5"/>
                  </a:cxn>
                  <a:cxn ang="0">
                    <a:pos x="T6" y="T7"/>
                  </a:cxn>
                  <a:cxn ang="0">
                    <a:pos x="T8" y="T9"/>
                  </a:cxn>
                </a:cxnLst>
                <a:rect l="0" t="0" r="r" b="b"/>
                <a:pathLst>
                  <a:path w="19" h="12">
                    <a:moveTo>
                      <a:pt x="19" y="0"/>
                    </a:moveTo>
                    <a:lnTo>
                      <a:pt x="0" y="12"/>
                    </a:lnTo>
                    <a:lnTo>
                      <a:pt x="0" y="12"/>
                    </a:lnTo>
                    <a:lnTo>
                      <a:pt x="18" y="0"/>
                    </a:lnTo>
                    <a:lnTo>
                      <a:pt x="19"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68" name="Freeform 80">
                <a:extLst>
                  <a:ext uri="{FF2B5EF4-FFF2-40B4-BE49-F238E27FC236}">
                    <a16:creationId xmlns:a16="http://schemas.microsoft.com/office/drawing/2014/main" xmlns="" id="{BF03F0D9-3836-471B-8042-1154F19B3EF0}"/>
                  </a:ext>
                </a:extLst>
              </p:cNvPr>
              <p:cNvSpPr>
                <a:spLocks/>
              </p:cNvSpPr>
              <p:nvPr/>
            </p:nvSpPr>
            <p:spPr bwMode="auto">
              <a:xfrm>
                <a:off x="1425" y="1563"/>
                <a:ext cx="13" cy="8"/>
              </a:xfrm>
              <a:custGeom>
                <a:avLst/>
                <a:gdLst>
                  <a:gd name="T0" fmla="*/ 16 w 16"/>
                  <a:gd name="T1" fmla="*/ 0 h 10"/>
                  <a:gd name="T2" fmla="*/ 0 w 16"/>
                  <a:gd name="T3" fmla="*/ 10 h 10"/>
                  <a:gd name="T4" fmla="*/ 0 w 16"/>
                  <a:gd name="T5" fmla="*/ 10 h 10"/>
                  <a:gd name="T6" fmla="*/ 14 w 16"/>
                  <a:gd name="T7" fmla="*/ 0 h 10"/>
                  <a:gd name="T8" fmla="*/ 16 w 16"/>
                  <a:gd name="T9" fmla="*/ 0 h 10"/>
                </a:gdLst>
                <a:ahLst/>
                <a:cxnLst>
                  <a:cxn ang="0">
                    <a:pos x="T0" y="T1"/>
                  </a:cxn>
                  <a:cxn ang="0">
                    <a:pos x="T2" y="T3"/>
                  </a:cxn>
                  <a:cxn ang="0">
                    <a:pos x="T4" y="T5"/>
                  </a:cxn>
                  <a:cxn ang="0">
                    <a:pos x="T6" y="T7"/>
                  </a:cxn>
                  <a:cxn ang="0">
                    <a:pos x="T8" y="T9"/>
                  </a:cxn>
                </a:cxnLst>
                <a:rect l="0" t="0" r="r" b="b"/>
                <a:pathLst>
                  <a:path w="16" h="10">
                    <a:moveTo>
                      <a:pt x="16" y="0"/>
                    </a:moveTo>
                    <a:lnTo>
                      <a:pt x="0" y="10"/>
                    </a:lnTo>
                    <a:lnTo>
                      <a:pt x="0" y="10"/>
                    </a:lnTo>
                    <a:lnTo>
                      <a:pt x="14" y="0"/>
                    </a:lnTo>
                    <a:lnTo>
                      <a:pt x="16"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69" name="Freeform 81">
                <a:extLst>
                  <a:ext uri="{FF2B5EF4-FFF2-40B4-BE49-F238E27FC236}">
                    <a16:creationId xmlns:a16="http://schemas.microsoft.com/office/drawing/2014/main" xmlns="" id="{0ABED33F-CB8F-4690-AE0E-D5530A71421F}"/>
                  </a:ext>
                </a:extLst>
              </p:cNvPr>
              <p:cNvSpPr>
                <a:spLocks/>
              </p:cNvSpPr>
              <p:nvPr/>
            </p:nvSpPr>
            <p:spPr bwMode="auto">
              <a:xfrm>
                <a:off x="1432" y="1558"/>
                <a:ext cx="12" cy="8"/>
              </a:xfrm>
              <a:custGeom>
                <a:avLst/>
                <a:gdLst>
                  <a:gd name="T0" fmla="*/ 16 w 16"/>
                  <a:gd name="T1" fmla="*/ 0 h 10"/>
                  <a:gd name="T2" fmla="*/ 1 w 16"/>
                  <a:gd name="T3" fmla="*/ 10 h 10"/>
                  <a:gd name="T4" fmla="*/ 0 w 16"/>
                  <a:gd name="T5" fmla="*/ 10 h 10"/>
                  <a:gd name="T6" fmla="*/ 16 w 16"/>
                  <a:gd name="T7" fmla="*/ 0 h 10"/>
                  <a:gd name="T8" fmla="*/ 16 w 16"/>
                  <a:gd name="T9" fmla="*/ 0 h 10"/>
                </a:gdLst>
                <a:ahLst/>
                <a:cxnLst>
                  <a:cxn ang="0">
                    <a:pos x="T0" y="T1"/>
                  </a:cxn>
                  <a:cxn ang="0">
                    <a:pos x="T2" y="T3"/>
                  </a:cxn>
                  <a:cxn ang="0">
                    <a:pos x="T4" y="T5"/>
                  </a:cxn>
                  <a:cxn ang="0">
                    <a:pos x="T6" y="T7"/>
                  </a:cxn>
                  <a:cxn ang="0">
                    <a:pos x="T8" y="T9"/>
                  </a:cxn>
                </a:cxnLst>
                <a:rect l="0" t="0" r="r" b="b"/>
                <a:pathLst>
                  <a:path w="16" h="10">
                    <a:moveTo>
                      <a:pt x="16" y="0"/>
                    </a:moveTo>
                    <a:lnTo>
                      <a:pt x="1" y="10"/>
                    </a:lnTo>
                    <a:lnTo>
                      <a:pt x="0" y="10"/>
                    </a:lnTo>
                    <a:lnTo>
                      <a:pt x="16" y="0"/>
                    </a:lnTo>
                    <a:lnTo>
                      <a:pt x="16"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70" name="Freeform 82">
                <a:extLst>
                  <a:ext uri="{FF2B5EF4-FFF2-40B4-BE49-F238E27FC236}">
                    <a16:creationId xmlns:a16="http://schemas.microsoft.com/office/drawing/2014/main" xmlns="" id="{159E52D7-996C-475B-BCA2-BF6E7991EBFD}"/>
                  </a:ext>
                </a:extLst>
              </p:cNvPr>
              <p:cNvSpPr>
                <a:spLocks/>
              </p:cNvSpPr>
              <p:nvPr/>
            </p:nvSpPr>
            <p:spPr bwMode="auto">
              <a:xfrm>
                <a:off x="1436" y="1556"/>
                <a:ext cx="12" cy="7"/>
              </a:xfrm>
              <a:custGeom>
                <a:avLst/>
                <a:gdLst>
                  <a:gd name="T0" fmla="*/ 2 w 15"/>
                  <a:gd name="T1" fmla="*/ 9 h 9"/>
                  <a:gd name="T2" fmla="*/ 12 w 15"/>
                  <a:gd name="T3" fmla="*/ 1 h 9"/>
                  <a:gd name="T4" fmla="*/ 15 w 15"/>
                  <a:gd name="T5" fmla="*/ 0 h 9"/>
                  <a:gd name="T6" fmla="*/ 0 w 15"/>
                  <a:gd name="T7" fmla="*/ 9 h 9"/>
                  <a:gd name="T8" fmla="*/ 2 w 15"/>
                  <a:gd name="T9" fmla="*/ 9 h 9"/>
                </a:gdLst>
                <a:ahLst/>
                <a:cxnLst>
                  <a:cxn ang="0">
                    <a:pos x="T0" y="T1"/>
                  </a:cxn>
                  <a:cxn ang="0">
                    <a:pos x="T2" y="T3"/>
                  </a:cxn>
                  <a:cxn ang="0">
                    <a:pos x="T4" y="T5"/>
                  </a:cxn>
                  <a:cxn ang="0">
                    <a:pos x="T6" y="T7"/>
                  </a:cxn>
                  <a:cxn ang="0">
                    <a:pos x="T8" y="T9"/>
                  </a:cxn>
                </a:cxnLst>
                <a:rect l="0" t="0" r="r" b="b"/>
                <a:pathLst>
                  <a:path w="15" h="9">
                    <a:moveTo>
                      <a:pt x="2" y="9"/>
                    </a:moveTo>
                    <a:lnTo>
                      <a:pt x="12" y="1"/>
                    </a:lnTo>
                    <a:lnTo>
                      <a:pt x="15" y="0"/>
                    </a:lnTo>
                    <a:lnTo>
                      <a:pt x="0" y="9"/>
                    </a:lnTo>
                    <a:lnTo>
                      <a:pt x="2" y="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71" name="Freeform 83">
                <a:extLst>
                  <a:ext uri="{FF2B5EF4-FFF2-40B4-BE49-F238E27FC236}">
                    <a16:creationId xmlns:a16="http://schemas.microsoft.com/office/drawing/2014/main" xmlns="" id="{3FEF178D-08C2-4B3A-A41B-AF27BA36CD6C}"/>
                  </a:ext>
                </a:extLst>
              </p:cNvPr>
              <p:cNvSpPr>
                <a:spLocks/>
              </p:cNvSpPr>
              <p:nvPr/>
            </p:nvSpPr>
            <p:spPr bwMode="auto">
              <a:xfrm>
                <a:off x="1444" y="1556"/>
                <a:ext cx="4" cy="2"/>
              </a:xfrm>
              <a:custGeom>
                <a:avLst/>
                <a:gdLst>
                  <a:gd name="T0" fmla="*/ 0 w 5"/>
                  <a:gd name="T1" fmla="*/ 3 h 3"/>
                  <a:gd name="T2" fmla="*/ 2 w 5"/>
                  <a:gd name="T3" fmla="*/ 1 h 3"/>
                  <a:gd name="T4" fmla="*/ 5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lnTo>
                      <a:pt x="2" y="1"/>
                    </a:lnTo>
                    <a:lnTo>
                      <a:pt x="5" y="0"/>
                    </a:lnTo>
                    <a:lnTo>
                      <a:pt x="0" y="3"/>
                    </a:lnTo>
                    <a:lnTo>
                      <a:pt x="0" y="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72" name="Freeform 84">
                <a:extLst>
                  <a:ext uri="{FF2B5EF4-FFF2-40B4-BE49-F238E27FC236}">
                    <a16:creationId xmlns:a16="http://schemas.microsoft.com/office/drawing/2014/main" xmlns="" id="{E68CACCF-63E9-4699-BA43-9A1C358FFF04}"/>
                  </a:ext>
                </a:extLst>
              </p:cNvPr>
              <p:cNvSpPr>
                <a:spLocks/>
              </p:cNvSpPr>
              <p:nvPr/>
            </p:nvSpPr>
            <p:spPr bwMode="auto">
              <a:xfrm>
                <a:off x="1355" y="1612"/>
                <a:ext cx="872" cy="4"/>
              </a:xfrm>
              <a:custGeom>
                <a:avLst/>
                <a:gdLst>
                  <a:gd name="T0" fmla="*/ 7 w 1095"/>
                  <a:gd name="T1" fmla="*/ 0 h 6"/>
                  <a:gd name="T2" fmla="*/ 0 w 1095"/>
                  <a:gd name="T3" fmla="*/ 6 h 6"/>
                  <a:gd name="T4" fmla="*/ 1088 w 1095"/>
                  <a:gd name="T5" fmla="*/ 6 h 6"/>
                  <a:gd name="T6" fmla="*/ 1095 w 1095"/>
                  <a:gd name="T7" fmla="*/ 0 h 6"/>
                  <a:gd name="T8" fmla="*/ 7 w 1095"/>
                  <a:gd name="T9" fmla="*/ 0 h 6"/>
                </a:gdLst>
                <a:ahLst/>
                <a:cxnLst>
                  <a:cxn ang="0">
                    <a:pos x="T0" y="T1"/>
                  </a:cxn>
                  <a:cxn ang="0">
                    <a:pos x="T2" y="T3"/>
                  </a:cxn>
                  <a:cxn ang="0">
                    <a:pos x="T4" y="T5"/>
                  </a:cxn>
                  <a:cxn ang="0">
                    <a:pos x="T6" y="T7"/>
                  </a:cxn>
                  <a:cxn ang="0">
                    <a:pos x="T8" y="T9"/>
                  </a:cxn>
                </a:cxnLst>
                <a:rect l="0" t="0" r="r" b="b"/>
                <a:pathLst>
                  <a:path w="1095" h="6">
                    <a:moveTo>
                      <a:pt x="7" y="0"/>
                    </a:moveTo>
                    <a:lnTo>
                      <a:pt x="0" y="6"/>
                    </a:lnTo>
                    <a:lnTo>
                      <a:pt x="1088" y="6"/>
                    </a:lnTo>
                    <a:lnTo>
                      <a:pt x="1095" y="0"/>
                    </a:lnTo>
                    <a:lnTo>
                      <a:pt x="7"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73" name="Freeform 85">
                <a:extLst>
                  <a:ext uri="{FF2B5EF4-FFF2-40B4-BE49-F238E27FC236}">
                    <a16:creationId xmlns:a16="http://schemas.microsoft.com/office/drawing/2014/main" xmlns="" id="{D94D68F4-3A75-4F46-9CCE-3C8887EB807A}"/>
                  </a:ext>
                </a:extLst>
              </p:cNvPr>
              <p:cNvSpPr>
                <a:spLocks/>
              </p:cNvSpPr>
              <p:nvPr/>
            </p:nvSpPr>
            <p:spPr bwMode="auto">
              <a:xfrm>
                <a:off x="1355" y="1608"/>
                <a:ext cx="877" cy="8"/>
              </a:xfrm>
              <a:custGeom>
                <a:avLst/>
                <a:gdLst>
                  <a:gd name="T0" fmla="*/ 15 w 1101"/>
                  <a:gd name="T1" fmla="*/ 0 h 11"/>
                  <a:gd name="T2" fmla="*/ 0 w 1101"/>
                  <a:gd name="T3" fmla="*/ 11 h 11"/>
                  <a:gd name="T4" fmla="*/ 1088 w 1101"/>
                  <a:gd name="T5" fmla="*/ 11 h 11"/>
                  <a:gd name="T6" fmla="*/ 1101 w 1101"/>
                  <a:gd name="T7" fmla="*/ 0 h 11"/>
                  <a:gd name="T8" fmla="*/ 15 w 1101"/>
                  <a:gd name="T9" fmla="*/ 0 h 11"/>
                </a:gdLst>
                <a:ahLst/>
                <a:cxnLst>
                  <a:cxn ang="0">
                    <a:pos x="T0" y="T1"/>
                  </a:cxn>
                  <a:cxn ang="0">
                    <a:pos x="T2" y="T3"/>
                  </a:cxn>
                  <a:cxn ang="0">
                    <a:pos x="T4" y="T5"/>
                  </a:cxn>
                  <a:cxn ang="0">
                    <a:pos x="T6" y="T7"/>
                  </a:cxn>
                  <a:cxn ang="0">
                    <a:pos x="T8" y="T9"/>
                  </a:cxn>
                </a:cxnLst>
                <a:rect l="0" t="0" r="r" b="b"/>
                <a:pathLst>
                  <a:path w="1101" h="11">
                    <a:moveTo>
                      <a:pt x="15" y="0"/>
                    </a:moveTo>
                    <a:lnTo>
                      <a:pt x="0" y="11"/>
                    </a:lnTo>
                    <a:lnTo>
                      <a:pt x="1088" y="11"/>
                    </a:lnTo>
                    <a:lnTo>
                      <a:pt x="1101" y="0"/>
                    </a:lnTo>
                    <a:lnTo>
                      <a:pt x="15"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74" name="Freeform 86">
                <a:extLst>
                  <a:ext uri="{FF2B5EF4-FFF2-40B4-BE49-F238E27FC236}">
                    <a16:creationId xmlns:a16="http://schemas.microsoft.com/office/drawing/2014/main" xmlns="" id="{83C98C93-04DF-466C-BAD1-6807FF104B73}"/>
                  </a:ext>
                </a:extLst>
              </p:cNvPr>
              <p:cNvSpPr>
                <a:spLocks/>
              </p:cNvSpPr>
              <p:nvPr/>
            </p:nvSpPr>
            <p:spPr bwMode="auto">
              <a:xfrm>
                <a:off x="1361" y="1604"/>
                <a:ext cx="877" cy="8"/>
              </a:xfrm>
              <a:custGeom>
                <a:avLst/>
                <a:gdLst>
                  <a:gd name="T0" fmla="*/ 14 w 1101"/>
                  <a:gd name="T1" fmla="*/ 0 h 9"/>
                  <a:gd name="T2" fmla="*/ 0 w 1101"/>
                  <a:gd name="T3" fmla="*/ 9 h 9"/>
                  <a:gd name="T4" fmla="*/ 1088 w 1101"/>
                  <a:gd name="T5" fmla="*/ 9 h 9"/>
                  <a:gd name="T6" fmla="*/ 1101 w 1101"/>
                  <a:gd name="T7" fmla="*/ 0 h 9"/>
                  <a:gd name="T8" fmla="*/ 14 w 1101"/>
                  <a:gd name="T9" fmla="*/ 0 h 9"/>
                </a:gdLst>
                <a:ahLst/>
                <a:cxnLst>
                  <a:cxn ang="0">
                    <a:pos x="T0" y="T1"/>
                  </a:cxn>
                  <a:cxn ang="0">
                    <a:pos x="T2" y="T3"/>
                  </a:cxn>
                  <a:cxn ang="0">
                    <a:pos x="T4" y="T5"/>
                  </a:cxn>
                  <a:cxn ang="0">
                    <a:pos x="T6" y="T7"/>
                  </a:cxn>
                  <a:cxn ang="0">
                    <a:pos x="T8" y="T9"/>
                  </a:cxn>
                </a:cxnLst>
                <a:rect l="0" t="0" r="r" b="b"/>
                <a:pathLst>
                  <a:path w="1101" h="9">
                    <a:moveTo>
                      <a:pt x="14" y="0"/>
                    </a:moveTo>
                    <a:lnTo>
                      <a:pt x="0" y="9"/>
                    </a:lnTo>
                    <a:lnTo>
                      <a:pt x="1088" y="9"/>
                    </a:lnTo>
                    <a:lnTo>
                      <a:pt x="1101" y="0"/>
                    </a:lnTo>
                    <a:lnTo>
                      <a:pt x="14"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75" name="Freeform 87">
                <a:extLst>
                  <a:ext uri="{FF2B5EF4-FFF2-40B4-BE49-F238E27FC236}">
                    <a16:creationId xmlns:a16="http://schemas.microsoft.com/office/drawing/2014/main" xmlns="" id="{D5C102B2-9D64-4F79-9BD6-6CCBA09F9BBE}"/>
                  </a:ext>
                </a:extLst>
              </p:cNvPr>
              <p:cNvSpPr>
                <a:spLocks/>
              </p:cNvSpPr>
              <p:nvPr/>
            </p:nvSpPr>
            <p:spPr bwMode="auto">
              <a:xfrm>
                <a:off x="1367" y="1601"/>
                <a:ext cx="877" cy="7"/>
              </a:xfrm>
              <a:custGeom>
                <a:avLst/>
                <a:gdLst>
                  <a:gd name="T0" fmla="*/ 14 w 1101"/>
                  <a:gd name="T1" fmla="*/ 0 h 9"/>
                  <a:gd name="T2" fmla="*/ 0 w 1101"/>
                  <a:gd name="T3" fmla="*/ 9 h 9"/>
                  <a:gd name="T4" fmla="*/ 1086 w 1101"/>
                  <a:gd name="T5" fmla="*/ 9 h 9"/>
                  <a:gd name="T6" fmla="*/ 1101 w 1101"/>
                  <a:gd name="T7" fmla="*/ 0 h 9"/>
                  <a:gd name="T8" fmla="*/ 14 w 1101"/>
                  <a:gd name="T9" fmla="*/ 0 h 9"/>
                </a:gdLst>
                <a:ahLst/>
                <a:cxnLst>
                  <a:cxn ang="0">
                    <a:pos x="T0" y="T1"/>
                  </a:cxn>
                  <a:cxn ang="0">
                    <a:pos x="T2" y="T3"/>
                  </a:cxn>
                  <a:cxn ang="0">
                    <a:pos x="T4" y="T5"/>
                  </a:cxn>
                  <a:cxn ang="0">
                    <a:pos x="T6" y="T7"/>
                  </a:cxn>
                  <a:cxn ang="0">
                    <a:pos x="T8" y="T9"/>
                  </a:cxn>
                </a:cxnLst>
                <a:rect l="0" t="0" r="r" b="b"/>
                <a:pathLst>
                  <a:path w="1101" h="9">
                    <a:moveTo>
                      <a:pt x="14" y="0"/>
                    </a:moveTo>
                    <a:lnTo>
                      <a:pt x="0" y="9"/>
                    </a:lnTo>
                    <a:lnTo>
                      <a:pt x="1086" y="9"/>
                    </a:lnTo>
                    <a:lnTo>
                      <a:pt x="1101" y="0"/>
                    </a:lnTo>
                    <a:lnTo>
                      <a:pt x="14"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76" name="Freeform 88">
                <a:extLst>
                  <a:ext uri="{FF2B5EF4-FFF2-40B4-BE49-F238E27FC236}">
                    <a16:creationId xmlns:a16="http://schemas.microsoft.com/office/drawing/2014/main" xmlns="" id="{5E8083D3-74E1-4B7A-ABE5-E4B17DB0AC5A}"/>
                  </a:ext>
                </a:extLst>
              </p:cNvPr>
              <p:cNvSpPr>
                <a:spLocks/>
              </p:cNvSpPr>
              <p:nvPr/>
            </p:nvSpPr>
            <p:spPr bwMode="auto">
              <a:xfrm>
                <a:off x="1372" y="1597"/>
                <a:ext cx="878" cy="7"/>
              </a:xfrm>
              <a:custGeom>
                <a:avLst/>
                <a:gdLst>
                  <a:gd name="T0" fmla="*/ 14 w 1102"/>
                  <a:gd name="T1" fmla="*/ 0 h 9"/>
                  <a:gd name="T2" fmla="*/ 0 w 1102"/>
                  <a:gd name="T3" fmla="*/ 9 h 9"/>
                  <a:gd name="T4" fmla="*/ 1087 w 1102"/>
                  <a:gd name="T5" fmla="*/ 9 h 9"/>
                  <a:gd name="T6" fmla="*/ 1102 w 1102"/>
                  <a:gd name="T7" fmla="*/ 0 h 9"/>
                  <a:gd name="T8" fmla="*/ 14 w 1102"/>
                  <a:gd name="T9" fmla="*/ 0 h 9"/>
                </a:gdLst>
                <a:ahLst/>
                <a:cxnLst>
                  <a:cxn ang="0">
                    <a:pos x="T0" y="T1"/>
                  </a:cxn>
                  <a:cxn ang="0">
                    <a:pos x="T2" y="T3"/>
                  </a:cxn>
                  <a:cxn ang="0">
                    <a:pos x="T4" y="T5"/>
                  </a:cxn>
                  <a:cxn ang="0">
                    <a:pos x="T6" y="T7"/>
                  </a:cxn>
                  <a:cxn ang="0">
                    <a:pos x="T8" y="T9"/>
                  </a:cxn>
                </a:cxnLst>
                <a:rect l="0" t="0" r="r" b="b"/>
                <a:pathLst>
                  <a:path w="1102" h="9">
                    <a:moveTo>
                      <a:pt x="14" y="0"/>
                    </a:moveTo>
                    <a:lnTo>
                      <a:pt x="0" y="9"/>
                    </a:lnTo>
                    <a:lnTo>
                      <a:pt x="1087" y="9"/>
                    </a:lnTo>
                    <a:lnTo>
                      <a:pt x="1102" y="0"/>
                    </a:lnTo>
                    <a:lnTo>
                      <a:pt x="1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77" name="Freeform 89">
                <a:extLst>
                  <a:ext uri="{FF2B5EF4-FFF2-40B4-BE49-F238E27FC236}">
                    <a16:creationId xmlns:a16="http://schemas.microsoft.com/office/drawing/2014/main" xmlns="" id="{63E46838-906B-449B-B8EA-D14653DBED03}"/>
                  </a:ext>
                </a:extLst>
              </p:cNvPr>
              <p:cNvSpPr>
                <a:spLocks/>
              </p:cNvSpPr>
              <p:nvPr/>
            </p:nvSpPr>
            <p:spPr bwMode="auto">
              <a:xfrm>
                <a:off x="1378" y="1594"/>
                <a:ext cx="876" cy="7"/>
              </a:xfrm>
              <a:custGeom>
                <a:avLst/>
                <a:gdLst>
                  <a:gd name="T0" fmla="*/ 13 w 1099"/>
                  <a:gd name="T1" fmla="*/ 0 h 9"/>
                  <a:gd name="T2" fmla="*/ 0 w 1099"/>
                  <a:gd name="T3" fmla="*/ 9 h 9"/>
                  <a:gd name="T4" fmla="*/ 1087 w 1099"/>
                  <a:gd name="T5" fmla="*/ 9 h 9"/>
                  <a:gd name="T6" fmla="*/ 1099 w 1099"/>
                  <a:gd name="T7" fmla="*/ 0 h 9"/>
                  <a:gd name="T8" fmla="*/ 13 w 1099"/>
                  <a:gd name="T9" fmla="*/ 0 h 9"/>
                </a:gdLst>
                <a:ahLst/>
                <a:cxnLst>
                  <a:cxn ang="0">
                    <a:pos x="T0" y="T1"/>
                  </a:cxn>
                  <a:cxn ang="0">
                    <a:pos x="T2" y="T3"/>
                  </a:cxn>
                  <a:cxn ang="0">
                    <a:pos x="T4" y="T5"/>
                  </a:cxn>
                  <a:cxn ang="0">
                    <a:pos x="T6" y="T7"/>
                  </a:cxn>
                  <a:cxn ang="0">
                    <a:pos x="T8" y="T9"/>
                  </a:cxn>
                </a:cxnLst>
                <a:rect l="0" t="0" r="r" b="b"/>
                <a:pathLst>
                  <a:path w="1099" h="9">
                    <a:moveTo>
                      <a:pt x="13" y="0"/>
                    </a:moveTo>
                    <a:lnTo>
                      <a:pt x="0" y="9"/>
                    </a:lnTo>
                    <a:lnTo>
                      <a:pt x="1087" y="9"/>
                    </a:lnTo>
                    <a:lnTo>
                      <a:pt x="1099" y="0"/>
                    </a:lnTo>
                    <a:lnTo>
                      <a:pt x="13"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78" name="Freeform 90">
                <a:extLst>
                  <a:ext uri="{FF2B5EF4-FFF2-40B4-BE49-F238E27FC236}">
                    <a16:creationId xmlns:a16="http://schemas.microsoft.com/office/drawing/2014/main" xmlns="" id="{1E44DB1B-5ED5-4F25-BEDA-A087D9F7365C}"/>
                  </a:ext>
                </a:extLst>
              </p:cNvPr>
              <p:cNvSpPr>
                <a:spLocks/>
              </p:cNvSpPr>
              <p:nvPr/>
            </p:nvSpPr>
            <p:spPr bwMode="auto">
              <a:xfrm>
                <a:off x="1383" y="1590"/>
                <a:ext cx="878" cy="7"/>
              </a:xfrm>
              <a:custGeom>
                <a:avLst/>
                <a:gdLst>
                  <a:gd name="T0" fmla="*/ 15 w 1103"/>
                  <a:gd name="T1" fmla="*/ 0 h 9"/>
                  <a:gd name="T2" fmla="*/ 0 w 1103"/>
                  <a:gd name="T3" fmla="*/ 9 h 9"/>
                  <a:gd name="T4" fmla="*/ 1088 w 1103"/>
                  <a:gd name="T5" fmla="*/ 9 h 9"/>
                  <a:gd name="T6" fmla="*/ 1103 w 1103"/>
                  <a:gd name="T7" fmla="*/ 0 h 9"/>
                  <a:gd name="T8" fmla="*/ 15 w 1103"/>
                  <a:gd name="T9" fmla="*/ 0 h 9"/>
                </a:gdLst>
                <a:ahLst/>
                <a:cxnLst>
                  <a:cxn ang="0">
                    <a:pos x="T0" y="T1"/>
                  </a:cxn>
                  <a:cxn ang="0">
                    <a:pos x="T2" y="T3"/>
                  </a:cxn>
                  <a:cxn ang="0">
                    <a:pos x="T4" y="T5"/>
                  </a:cxn>
                  <a:cxn ang="0">
                    <a:pos x="T6" y="T7"/>
                  </a:cxn>
                  <a:cxn ang="0">
                    <a:pos x="T8" y="T9"/>
                  </a:cxn>
                </a:cxnLst>
                <a:rect l="0" t="0" r="r" b="b"/>
                <a:pathLst>
                  <a:path w="1103" h="9">
                    <a:moveTo>
                      <a:pt x="15" y="0"/>
                    </a:moveTo>
                    <a:lnTo>
                      <a:pt x="0" y="9"/>
                    </a:lnTo>
                    <a:lnTo>
                      <a:pt x="1088" y="9"/>
                    </a:lnTo>
                    <a:lnTo>
                      <a:pt x="1103" y="0"/>
                    </a:lnTo>
                    <a:lnTo>
                      <a:pt x="15" y="0"/>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79" name="Freeform 91">
                <a:extLst>
                  <a:ext uri="{FF2B5EF4-FFF2-40B4-BE49-F238E27FC236}">
                    <a16:creationId xmlns:a16="http://schemas.microsoft.com/office/drawing/2014/main" xmlns="" id="{5026458F-FCC7-4033-9BCE-588166DDEB3A}"/>
                  </a:ext>
                </a:extLst>
              </p:cNvPr>
              <p:cNvSpPr>
                <a:spLocks/>
              </p:cNvSpPr>
              <p:nvPr/>
            </p:nvSpPr>
            <p:spPr bwMode="auto">
              <a:xfrm>
                <a:off x="1389" y="1587"/>
                <a:ext cx="876" cy="7"/>
              </a:xfrm>
              <a:custGeom>
                <a:avLst/>
                <a:gdLst>
                  <a:gd name="T0" fmla="*/ 15 w 1101"/>
                  <a:gd name="T1" fmla="*/ 0 h 9"/>
                  <a:gd name="T2" fmla="*/ 0 w 1101"/>
                  <a:gd name="T3" fmla="*/ 9 h 9"/>
                  <a:gd name="T4" fmla="*/ 1086 w 1101"/>
                  <a:gd name="T5" fmla="*/ 9 h 9"/>
                  <a:gd name="T6" fmla="*/ 1101 w 1101"/>
                  <a:gd name="T7" fmla="*/ 0 h 9"/>
                  <a:gd name="T8" fmla="*/ 15 w 1101"/>
                  <a:gd name="T9" fmla="*/ 0 h 9"/>
                </a:gdLst>
                <a:ahLst/>
                <a:cxnLst>
                  <a:cxn ang="0">
                    <a:pos x="T0" y="T1"/>
                  </a:cxn>
                  <a:cxn ang="0">
                    <a:pos x="T2" y="T3"/>
                  </a:cxn>
                  <a:cxn ang="0">
                    <a:pos x="T4" y="T5"/>
                  </a:cxn>
                  <a:cxn ang="0">
                    <a:pos x="T6" y="T7"/>
                  </a:cxn>
                  <a:cxn ang="0">
                    <a:pos x="T8" y="T9"/>
                  </a:cxn>
                </a:cxnLst>
                <a:rect l="0" t="0" r="r" b="b"/>
                <a:pathLst>
                  <a:path w="1101" h="9">
                    <a:moveTo>
                      <a:pt x="15" y="0"/>
                    </a:moveTo>
                    <a:lnTo>
                      <a:pt x="0" y="9"/>
                    </a:lnTo>
                    <a:lnTo>
                      <a:pt x="1086" y="9"/>
                    </a:lnTo>
                    <a:lnTo>
                      <a:pt x="1101" y="0"/>
                    </a:lnTo>
                    <a:lnTo>
                      <a:pt x="15"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80" name="Freeform 92">
                <a:extLst>
                  <a:ext uri="{FF2B5EF4-FFF2-40B4-BE49-F238E27FC236}">
                    <a16:creationId xmlns:a16="http://schemas.microsoft.com/office/drawing/2014/main" xmlns="" id="{2AD7E2FC-23F7-4962-BB5A-12BA7C9BFF86}"/>
                  </a:ext>
                </a:extLst>
              </p:cNvPr>
              <p:cNvSpPr>
                <a:spLocks/>
              </p:cNvSpPr>
              <p:nvPr/>
            </p:nvSpPr>
            <p:spPr bwMode="auto">
              <a:xfrm>
                <a:off x="1395" y="1583"/>
                <a:ext cx="877" cy="7"/>
              </a:xfrm>
              <a:custGeom>
                <a:avLst/>
                <a:gdLst>
                  <a:gd name="T0" fmla="*/ 13 w 1101"/>
                  <a:gd name="T1" fmla="*/ 0 h 9"/>
                  <a:gd name="T2" fmla="*/ 0 w 1101"/>
                  <a:gd name="T3" fmla="*/ 9 h 9"/>
                  <a:gd name="T4" fmla="*/ 1088 w 1101"/>
                  <a:gd name="T5" fmla="*/ 9 h 9"/>
                  <a:gd name="T6" fmla="*/ 1101 w 1101"/>
                  <a:gd name="T7" fmla="*/ 0 h 9"/>
                  <a:gd name="T8" fmla="*/ 13 w 1101"/>
                  <a:gd name="T9" fmla="*/ 0 h 9"/>
                </a:gdLst>
                <a:ahLst/>
                <a:cxnLst>
                  <a:cxn ang="0">
                    <a:pos x="T0" y="T1"/>
                  </a:cxn>
                  <a:cxn ang="0">
                    <a:pos x="T2" y="T3"/>
                  </a:cxn>
                  <a:cxn ang="0">
                    <a:pos x="T4" y="T5"/>
                  </a:cxn>
                  <a:cxn ang="0">
                    <a:pos x="T6" y="T7"/>
                  </a:cxn>
                  <a:cxn ang="0">
                    <a:pos x="T8" y="T9"/>
                  </a:cxn>
                </a:cxnLst>
                <a:rect l="0" t="0" r="r" b="b"/>
                <a:pathLst>
                  <a:path w="1101" h="9">
                    <a:moveTo>
                      <a:pt x="13" y="0"/>
                    </a:moveTo>
                    <a:lnTo>
                      <a:pt x="0" y="9"/>
                    </a:lnTo>
                    <a:lnTo>
                      <a:pt x="1088" y="9"/>
                    </a:lnTo>
                    <a:lnTo>
                      <a:pt x="1101" y="0"/>
                    </a:lnTo>
                    <a:lnTo>
                      <a:pt x="1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81" name="Freeform 93">
                <a:extLst>
                  <a:ext uri="{FF2B5EF4-FFF2-40B4-BE49-F238E27FC236}">
                    <a16:creationId xmlns:a16="http://schemas.microsoft.com/office/drawing/2014/main" xmlns="" id="{E32C188F-3F7F-445D-88C9-58C1523E61F1}"/>
                  </a:ext>
                </a:extLst>
              </p:cNvPr>
              <p:cNvSpPr>
                <a:spLocks/>
              </p:cNvSpPr>
              <p:nvPr/>
            </p:nvSpPr>
            <p:spPr bwMode="auto">
              <a:xfrm>
                <a:off x="1401" y="1578"/>
                <a:ext cx="876" cy="9"/>
              </a:xfrm>
              <a:custGeom>
                <a:avLst/>
                <a:gdLst>
                  <a:gd name="T0" fmla="*/ 14 w 1101"/>
                  <a:gd name="T1" fmla="*/ 0 h 11"/>
                  <a:gd name="T2" fmla="*/ 0 w 1101"/>
                  <a:gd name="T3" fmla="*/ 11 h 11"/>
                  <a:gd name="T4" fmla="*/ 1086 w 1101"/>
                  <a:gd name="T5" fmla="*/ 11 h 11"/>
                  <a:gd name="T6" fmla="*/ 1101 w 1101"/>
                  <a:gd name="T7" fmla="*/ 0 h 11"/>
                  <a:gd name="T8" fmla="*/ 14 w 1101"/>
                  <a:gd name="T9" fmla="*/ 0 h 11"/>
                </a:gdLst>
                <a:ahLst/>
                <a:cxnLst>
                  <a:cxn ang="0">
                    <a:pos x="T0" y="T1"/>
                  </a:cxn>
                  <a:cxn ang="0">
                    <a:pos x="T2" y="T3"/>
                  </a:cxn>
                  <a:cxn ang="0">
                    <a:pos x="T4" y="T5"/>
                  </a:cxn>
                  <a:cxn ang="0">
                    <a:pos x="T6" y="T7"/>
                  </a:cxn>
                  <a:cxn ang="0">
                    <a:pos x="T8" y="T9"/>
                  </a:cxn>
                </a:cxnLst>
                <a:rect l="0" t="0" r="r" b="b"/>
                <a:pathLst>
                  <a:path w="1101" h="11">
                    <a:moveTo>
                      <a:pt x="14" y="0"/>
                    </a:moveTo>
                    <a:lnTo>
                      <a:pt x="0" y="11"/>
                    </a:lnTo>
                    <a:lnTo>
                      <a:pt x="1086" y="11"/>
                    </a:lnTo>
                    <a:lnTo>
                      <a:pt x="1101" y="0"/>
                    </a:lnTo>
                    <a:lnTo>
                      <a:pt x="14"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82" name="Freeform 94">
                <a:extLst>
                  <a:ext uri="{FF2B5EF4-FFF2-40B4-BE49-F238E27FC236}">
                    <a16:creationId xmlns:a16="http://schemas.microsoft.com/office/drawing/2014/main" xmlns="" id="{79D552E0-11C1-41CD-BC37-D4B65E79F495}"/>
                  </a:ext>
                </a:extLst>
              </p:cNvPr>
              <p:cNvSpPr>
                <a:spLocks/>
              </p:cNvSpPr>
              <p:nvPr/>
            </p:nvSpPr>
            <p:spPr bwMode="auto">
              <a:xfrm>
                <a:off x="1405" y="1576"/>
                <a:ext cx="877" cy="7"/>
              </a:xfrm>
              <a:custGeom>
                <a:avLst/>
                <a:gdLst>
                  <a:gd name="T0" fmla="*/ 14 w 1101"/>
                  <a:gd name="T1" fmla="*/ 0 h 10"/>
                  <a:gd name="T2" fmla="*/ 0 w 1101"/>
                  <a:gd name="T3" fmla="*/ 10 h 10"/>
                  <a:gd name="T4" fmla="*/ 1088 w 1101"/>
                  <a:gd name="T5" fmla="*/ 10 h 10"/>
                  <a:gd name="T6" fmla="*/ 1101 w 1101"/>
                  <a:gd name="T7" fmla="*/ 0 h 10"/>
                  <a:gd name="T8" fmla="*/ 14 w 1101"/>
                  <a:gd name="T9" fmla="*/ 0 h 10"/>
                </a:gdLst>
                <a:ahLst/>
                <a:cxnLst>
                  <a:cxn ang="0">
                    <a:pos x="T0" y="T1"/>
                  </a:cxn>
                  <a:cxn ang="0">
                    <a:pos x="T2" y="T3"/>
                  </a:cxn>
                  <a:cxn ang="0">
                    <a:pos x="T4" y="T5"/>
                  </a:cxn>
                  <a:cxn ang="0">
                    <a:pos x="T6" y="T7"/>
                  </a:cxn>
                  <a:cxn ang="0">
                    <a:pos x="T8" y="T9"/>
                  </a:cxn>
                </a:cxnLst>
                <a:rect l="0" t="0" r="r" b="b"/>
                <a:pathLst>
                  <a:path w="1101" h="10">
                    <a:moveTo>
                      <a:pt x="14" y="0"/>
                    </a:moveTo>
                    <a:lnTo>
                      <a:pt x="0" y="10"/>
                    </a:lnTo>
                    <a:lnTo>
                      <a:pt x="1088" y="10"/>
                    </a:lnTo>
                    <a:lnTo>
                      <a:pt x="1101" y="0"/>
                    </a:lnTo>
                    <a:lnTo>
                      <a:pt x="1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83" name="Freeform 95">
                <a:extLst>
                  <a:ext uri="{FF2B5EF4-FFF2-40B4-BE49-F238E27FC236}">
                    <a16:creationId xmlns:a16="http://schemas.microsoft.com/office/drawing/2014/main" xmlns="" id="{4133341E-E4B8-4268-BAEE-2325115B2C1A}"/>
                  </a:ext>
                </a:extLst>
              </p:cNvPr>
              <p:cNvSpPr>
                <a:spLocks/>
              </p:cNvSpPr>
              <p:nvPr/>
            </p:nvSpPr>
            <p:spPr bwMode="auto">
              <a:xfrm>
                <a:off x="1412" y="1572"/>
                <a:ext cx="876" cy="6"/>
              </a:xfrm>
              <a:custGeom>
                <a:avLst/>
                <a:gdLst>
                  <a:gd name="T0" fmla="*/ 13 w 1100"/>
                  <a:gd name="T1" fmla="*/ 0 h 7"/>
                  <a:gd name="T2" fmla="*/ 0 w 1100"/>
                  <a:gd name="T3" fmla="*/ 7 h 7"/>
                  <a:gd name="T4" fmla="*/ 1087 w 1100"/>
                  <a:gd name="T5" fmla="*/ 7 h 7"/>
                  <a:gd name="T6" fmla="*/ 1100 w 1100"/>
                  <a:gd name="T7" fmla="*/ 0 h 7"/>
                  <a:gd name="T8" fmla="*/ 13 w 1100"/>
                  <a:gd name="T9" fmla="*/ 0 h 7"/>
                </a:gdLst>
                <a:ahLst/>
                <a:cxnLst>
                  <a:cxn ang="0">
                    <a:pos x="T0" y="T1"/>
                  </a:cxn>
                  <a:cxn ang="0">
                    <a:pos x="T2" y="T3"/>
                  </a:cxn>
                  <a:cxn ang="0">
                    <a:pos x="T4" y="T5"/>
                  </a:cxn>
                  <a:cxn ang="0">
                    <a:pos x="T6" y="T7"/>
                  </a:cxn>
                  <a:cxn ang="0">
                    <a:pos x="T8" y="T9"/>
                  </a:cxn>
                </a:cxnLst>
                <a:rect l="0" t="0" r="r" b="b"/>
                <a:pathLst>
                  <a:path w="1100" h="7">
                    <a:moveTo>
                      <a:pt x="13" y="0"/>
                    </a:moveTo>
                    <a:lnTo>
                      <a:pt x="0" y="7"/>
                    </a:lnTo>
                    <a:lnTo>
                      <a:pt x="1087" y="7"/>
                    </a:lnTo>
                    <a:lnTo>
                      <a:pt x="1100" y="0"/>
                    </a:lnTo>
                    <a:lnTo>
                      <a:pt x="13"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84" name="Freeform 96">
                <a:extLst>
                  <a:ext uri="{FF2B5EF4-FFF2-40B4-BE49-F238E27FC236}">
                    <a16:creationId xmlns:a16="http://schemas.microsoft.com/office/drawing/2014/main" xmlns="" id="{ABD53007-3125-42B4-B51F-9CA9F163792A}"/>
                  </a:ext>
                </a:extLst>
              </p:cNvPr>
              <p:cNvSpPr>
                <a:spLocks/>
              </p:cNvSpPr>
              <p:nvPr/>
            </p:nvSpPr>
            <p:spPr bwMode="auto">
              <a:xfrm>
                <a:off x="1416" y="1568"/>
                <a:ext cx="878" cy="8"/>
              </a:xfrm>
              <a:custGeom>
                <a:avLst/>
                <a:gdLst>
                  <a:gd name="T0" fmla="*/ 15 w 1102"/>
                  <a:gd name="T1" fmla="*/ 0 h 10"/>
                  <a:gd name="T2" fmla="*/ 0 w 1102"/>
                  <a:gd name="T3" fmla="*/ 10 h 10"/>
                  <a:gd name="T4" fmla="*/ 1087 w 1102"/>
                  <a:gd name="T5" fmla="*/ 10 h 10"/>
                  <a:gd name="T6" fmla="*/ 1102 w 1102"/>
                  <a:gd name="T7" fmla="*/ 0 h 10"/>
                  <a:gd name="T8" fmla="*/ 15 w 1102"/>
                  <a:gd name="T9" fmla="*/ 0 h 10"/>
                </a:gdLst>
                <a:ahLst/>
                <a:cxnLst>
                  <a:cxn ang="0">
                    <a:pos x="T0" y="T1"/>
                  </a:cxn>
                  <a:cxn ang="0">
                    <a:pos x="T2" y="T3"/>
                  </a:cxn>
                  <a:cxn ang="0">
                    <a:pos x="T4" y="T5"/>
                  </a:cxn>
                  <a:cxn ang="0">
                    <a:pos x="T6" y="T7"/>
                  </a:cxn>
                  <a:cxn ang="0">
                    <a:pos x="T8" y="T9"/>
                  </a:cxn>
                </a:cxnLst>
                <a:rect l="0" t="0" r="r" b="b"/>
                <a:pathLst>
                  <a:path w="1102" h="10">
                    <a:moveTo>
                      <a:pt x="15" y="0"/>
                    </a:moveTo>
                    <a:lnTo>
                      <a:pt x="0" y="10"/>
                    </a:lnTo>
                    <a:lnTo>
                      <a:pt x="1087" y="10"/>
                    </a:lnTo>
                    <a:lnTo>
                      <a:pt x="1102" y="0"/>
                    </a:lnTo>
                    <a:lnTo>
                      <a:pt x="1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85" name="Freeform 97">
                <a:extLst>
                  <a:ext uri="{FF2B5EF4-FFF2-40B4-BE49-F238E27FC236}">
                    <a16:creationId xmlns:a16="http://schemas.microsoft.com/office/drawing/2014/main" xmlns="" id="{EF36780B-9DE2-4A86-8489-ECDED074E6CC}"/>
                  </a:ext>
                </a:extLst>
              </p:cNvPr>
              <p:cNvSpPr>
                <a:spLocks/>
              </p:cNvSpPr>
              <p:nvPr/>
            </p:nvSpPr>
            <p:spPr bwMode="auto">
              <a:xfrm>
                <a:off x="1422" y="1564"/>
                <a:ext cx="878" cy="8"/>
              </a:xfrm>
              <a:custGeom>
                <a:avLst/>
                <a:gdLst>
                  <a:gd name="T0" fmla="*/ 14 w 1102"/>
                  <a:gd name="T1" fmla="*/ 0 h 11"/>
                  <a:gd name="T2" fmla="*/ 0 w 1102"/>
                  <a:gd name="T3" fmla="*/ 11 h 11"/>
                  <a:gd name="T4" fmla="*/ 1087 w 1102"/>
                  <a:gd name="T5" fmla="*/ 11 h 11"/>
                  <a:gd name="T6" fmla="*/ 1102 w 1102"/>
                  <a:gd name="T7" fmla="*/ 0 h 11"/>
                  <a:gd name="T8" fmla="*/ 14 w 1102"/>
                  <a:gd name="T9" fmla="*/ 0 h 11"/>
                </a:gdLst>
                <a:ahLst/>
                <a:cxnLst>
                  <a:cxn ang="0">
                    <a:pos x="T0" y="T1"/>
                  </a:cxn>
                  <a:cxn ang="0">
                    <a:pos x="T2" y="T3"/>
                  </a:cxn>
                  <a:cxn ang="0">
                    <a:pos x="T4" y="T5"/>
                  </a:cxn>
                  <a:cxn ang="0">
                    <a:pos x="T6" y="T7"/>
                  </a:cxn>
                  <a:cxn ang="0">
                    <a:pos x="T8" y="T9"/>
                  </a:cxn>
                </a:cxnLst>
                <a:rect l="0" t="0" r="r" b="b"/>
                <a:pathLst>
                  <a:path w="1102" h="11">
                    <a:moveTo>
                      <a:pt x="14" y="0"/>
                    </a:moveTo>
                    <a:lnTo>
                      <a:pt x="0" y="11"/>
                    </a:lnTo>
                    <a:lnTo>
                      <a:pt x="1087" y="11"/>
                    </a:lnTo>
                    <a:lnTo>
                      <a:pt x="1102" y="0"/>
                    </a:lnTo>
                    <a:lnTo>
                      <a:pt x="14"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86" name="Freeform 98">
                <a:extLst>
                  <a:ext uri="{FF2B5EF4-FFF2-40B4-BE49-F238E27FC236}">
                    <a16:creationId xmlns:a16="http://schemas.microsoft.com/office/drawing/2014/main" xmlns="" id="{1BA4E5AC-5724-47C1-9D56-5AB81360EAFA}"/>
                  </a:ext>
                </a:extLst>
              </p:cNvPr>
              <p:cNvSpPr>
                <a:spLocks/>
              </p:cNvSpPr>
              <p:nvPr/>
            </p:nvSpPr>
            <p:spPr bwMode="auto">
              <a:xfrm>
                <a:off x="1428" y="1561"/>
                <a:ext cx="877" cy="7"/>
              </a:xfrm>
              <a:custGeom>
                <a:avLst/>
                <a:gdLst>
                  <a:gd name="T0" fmla="*/ 13 w 1101"/>
                  <a:gd name="T1" fmla="*/ 0 h 9"/>
                  <a:gd name="T2" fmla="*/ 0 w 1101"/>
                  <a:gd name="T3" fmla="*/ 9 h 9"/>
                  <a:gd name="T4" fmla="*/ 1087 w 1101"/>
                  <a:gd name="T5" fmla="*/ 9 h 9"/>
                  <a:gd name="T6" fmla="*/ 1101 w 1101"/>
                  <a:gd name="T7" fmla="*/ 0 h 9"/>
                  <a:gd name="T8" fmla="*/ 13 w 1101"/>
                  <a:gd name="T9" fmla="*/ 0 h 9"/>
                </a:gdLst>
                <a:ahLst/>
                <a:cxnLst>
                  <a:cxn ang="0">
                    <a:pos x="T0" y="T1"/>
                  </a:cxn>
                  <a:cxn ang="0">
                    <a:pos x="T2" y="T3"/>
                  </a:cxn>
                  <a:cxn ang="0">
                    <a:pos x="T4" y="T5"/>
                  </a:cxn>
                  <a:cxn ang="0">
                    <a:pos x="T6" y="T7"/>
                  </a:cxn>
                  <a:cxn ang="0">
                    <a:pos x="T8" y="T9"/>
                  </a:cxn>
                </a:cxnLst>
                <a:rect l="0" t="0" r="r" b="b"/>
                <a:pathLst>
                  <a:path w="1101" h="9">
                    <a:moveTo>
                      <a:pt x="13" y="0"/>
                    </a:moveTo>
                    <a:lnTo>
                      <a:pt x="0" y="9"/>
                    </a:lnTo>
                    <a:lnTo>
                      <a:pt x="1087" y="9"/>
                    </a:lnTo>
                    <a:lnTo>
                      <a:pt x="1101" y="0"/>
                    </a:lnTo>
                    <a:lnTo>
                      <a:pt x="1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87" name="Freeform 99">
                <a:extLst>
                  <a:ext uri="{FF2B5EF4-FFF2-40B4-BE49-F238E27FC236}">
                    <a16:creationId xmlns:a16="http://schemas.microsoft.com/office/drawing/2014/main" xmlns="" id="{8B2353CF-119F-4D9B-ADB7-025D0A55317D}"/>
                  </a:ext>
                </a:extLst>
              </p:cNvPr>
              <p:cNvSpPr>
                <a:spLocks/>
              </p:cNvSpPr>
              <p:nvPr/>
            </p:nvSpPr>
            <p:spPr bwMode="auto">
              <a:xfrm>
                <a:off x="1433" y="1557"/>
                <a:ext cx="877" cy="7"/>
              </a:xfrm>
              <a:custGeom>
                <a:avLst/>
                <a:gdLst>
                  <a:gd name="T0" fmla="*/ 15 w 1101"/>
                  <a:gd name="T1" fmla="*/ 0 h 9"/>
                  <a:gd name="T2" fmla="*/ 0 w 1101"/>
                  <a:gd name="T3" fmla="*/ 9 h 9"/>
                  <a:gd name="T4" fmla="*/ 1088 w 1101"/>
                  <a:gd name="T5" fmla="*/ 9 h 9"/>
                  <a:gd name="T6" fmla="*/ 1101 w 1101"/>
                  <a:gd name="T7" fmla="*/ 0 h 9"/>
                  <a:gd name="T8" fmla="*/ 15 w 1101"/>
                  <a:gd name="T9" fmla="*/ 0 h 9"/>
                </a:gdLst>
                <a:ahLst/>
                <a:cxnLst>
                  <a:cxn ang="0">
                    <a:pos x="T0" y="T1"/>
                  </a:cxn>
                  <a:cxn ang="0">
                    <a:pos x="T2" y="T3"/>
                  </a:cxn>
                  <a:cxn ang="0">
                    <a:pos x="T4" y="T5"/>
                  </a:cxn>
                  <a:cxn ang="0">
                    <a:pos x="T6" y="T7"/>
                  </a:cxn>
                  <a:cxn ang="0">
                    <a:pos x="T8" y="T9"/>
                  </a:cxn>
                </a:cxnLst>
                <a:rect l="0" t="0" r="r" b="b"/>
                <a:pathLst>
                  <a:path w="1101" h="9">
                    <a:moveTo>
                      <a:pt x="15" y="0"/>
                    </a:moveTo>
                    <a:lnTo>
                      <a:pt x="0" y="9"/>
                    </a:lnTo>
                    <a:lnTo>
                      <a:pt x="1088" y="9"/>
                    </a:lnTo>
                    <a:lnTo>
                      <a:pt x="1101" y="0"/>
                    </a:lnTo>
                    <a:lnTo>
                      <a:pt x="15"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88" name="Freeform 100">
                <a:extLst>
                  <a:ext uri="{FF2B5EF4-FFF2-40B4-BE49-F238E27FC236}">
                    <a16:creationId xmlns:a16="http://schemas.microsoft.com/office/drawing/2014/main" xmlns="" id="{BABBF427-B0AE-457B-8BF7-5355E62463C3}"/>
                  </a:ext>
                </a:extLst>
              </p:cNvPr>
              <p:cNvSpPr>
                <a:spLocks/>
              </p:cNvSpPr>
              <p:nvPr/>
            </p:nvSpPr>
            <p:spPr bwMode="auto">
              <a:xfrm>
                <a:off x="1439" y="1556"/>
                <a:ext cx="874" cy="5"/>
              </a:xfrm>
              <a:custGeom>
                <a:avLst/>
                <a:gdLst>
                  <a:gd name="T0" fmla="*/ 0 w 1098"/>
                  <a:gd name="T1" fmla="*/ 6 h 6"/>
                  <a:gd name="T2" fmla="*/ 12 w 1098"/>
                  <a:gd name="T3" fmla="*/ 0 h 6"/>
                  <a:gd name="T4" fmla="*/ 1098 w 1098"/>
                  <a:gd name="T5" fmla="*/ 0 h 6"/>
                  <a:gd name="T6" fmla="*/ 1088 w 1098"/>
                  <a:gd name="T7" fmla="*/ 6 h 6"/>
                  <a:gd name="T8" fmla="*/ 0 w 1098"/>
                  <a:gd name="T9" fmla="*/ 6 h 6"/>
                </a:gdLst>
                <a:ahLst/>
                <a:cxnLst>
                  <a:cxn ang="0">
                    <a:pos x="T0" y="T1"/>
                  </a:cxn>
                  <a:cxn ang="0">
                    <a:pos x="T2" y="T3"/>
                  </a:cxn>
                  <a:cxn ang="0">
                    <a:pos x="T4" y="T5"/>
                  </a:cxn>
                  <a:cxn ang="0">
                    <a:pos x="T6" y="T7"/>
                  </a:cxn>
                  <a:cxn ang="0">
                    <a:pos x="T8" y="T9"/>
                  </a:cxn>
                </a:cxnLst>
                <a:rect l="0" t="0" r="r" b="b"/>
                <a:pathLst>
                  <a:path w="1098" h="6">
                    <a:moveTo>
                      <a:pt x="0" y="6"/>
                    </a:moveTo>
                    <a:lnTo>
                      <a:pt x="12" y="0"/>
                    </a:lnTo>
                    <a:lnTo>
                      <a:pt x="1098" y="0"/>
                    </a:lnTo>
                    <a:lnTo>
                      <a:pt x="1088" y="6"/>
                    </a:lnTo>
                    <a:lnTo>
                      <a:pt x="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89" name="Freeform 101">
                <a:extLst>
                  <a:ext uri="{FF2B5EF4-FFF2-40B4-BE49-F238E27FC236}">
                    <a16:creationId xmlns:a16="http://schemas.microsoft.com/office/drawing/2014/main" xmlns="" id="{8CB2FCDB-4915-48A7-BCE5-FFEF4B1AD731}"/>
                  </a:ext>
                </a:extLst>
              </p:cNvPr>
              <p:cNvSpPr>
                <a:spLocks/>
              </p:cNvSpPr>
              <p:nvPr/>
            </p:nvSpPr>
            <p:spPr bwMode="auto">
              <a:xfrm>
                <a:off x="1445" y="1556"/>
                <a:ext cx="868" cy="1"/>
              </a:xfrm>
              <a:custGeom>
                <a:avLst/>
                <a:gdLst>
                  <a:gd name="T0" fmla="*/ 0 w 1090"/>
                  <a:gd name="T1" fmla="*/ 1 h 1"/>
                  <a:gd name="T2" fmla="*/ 4 w 1090"/>
                  <a:gd name="T3" fmla="*/ 0 h 1"/>
                  <a:gd name="T4" fmla="*/ 1090 w 1090"/>
                  <a:gd name="T5" fmla="*/ 0 h 1"/>
                  <a:gd name="T6" fmla="*/ 1086 w 1090"/>
                  <a:gd name="T7" fmla="*/ 1 h 1"/>
                  <a:gd name="T8" fmla="*/ 0 w 1090"/>
                  <a:gd name="T9" fmla="*/ 1 h 1"/>
                </a:gdLst>
                <a:ahLst/>
                <a:cxnLst>
                  <a:cxn ang="0">
                    <a:pos x="T0" y="T1"/>
                  </a:cxn>
                  <a:cxn ang="0">
                    <a:pos x="T2" y="T3"/>
                  </a:cxn>
                  <a:cxn ang="0">
                    <a:pos x="T4" y="T5"/>
                  </a:cxn>
                  <a:cxn ang="0">
                    <a:pos x="T6" y="T7"/>
                  </a:cxn>
                  <a:cxn ang="0">
                    <a:pos x="T8" y="T9"/>
                  </a:cxn>
                </a:cxnLst>
                <a:rect l="0" t="0" r="r" b="b"/>
                <a:pathLst>
                  <a:path w="1090" h="1">
                    <a:moveTo>
                      <a:pt x="0" y="1"/>
                    </a:moveTo>
                    <a:lnTo>
                      <a:pt x="4" y="0"/>
                    </a:lnTo>
                    <a:lnTo>
                      <a:pt x="1090" y="0"/>
                    </a:lnTo>
                    <a:lnTo>
                      <a:pt x="1086" y="1"/>
                    </a:lnTo>
                    <a:lnTo>
                      <a:pt x="0" y="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90" name="Freeform 102">
                <a:extLst>
                  <a:ext uri="{FF2B5EF4-FFF2-40B4-BE49-F238E27FC236}">
                    <a16:creationId xmlns:a16="http://schemas.microsoft.com/office/drawing/2014/main" xmlns="" id="{5FD63CA8-603E-4195-8C91-FB6213700F13}"/>
                  </a:ext>
                </a:extLst>
              </p:cNvPr>
              <p:cNvSpPr>
                <a:spLocks/>
              </p:cNvSpPr>
              <p:nvPr/>
            </p:nvSpPr>
            <p:spPr bwMode="auto">
              <a:xfrm>
                <a:off x="2228" y="1622"/>
                <a:ext cx="6" cy="11"/>
              </a:xfrm>
              <a:custGeom>
                <a:avLst/>
                <a:gdLst>
                  <a:gd name="T0" fmla="*/ 8 w 8"/>
                  <a:gd name="T1" fmla="*/ 7 h 13"/>
                  <a:gd name="T2" fmla="*/ 0 w 8"/>
                  <a:gd name="T3" fmla="*/ 13 h 13"/>
                  <a:gd name="T4" fmla="*/ 0 w 8"/>
                  <a:gd name="T5" fmla="*/ 10 h 13"/>
                  <a:gd name="T6" fmla="*/ 0 w 8"/>
                  <a:gd name="T7" fmla="*/ 6 h 13"/>
                  <a:gd name="T8" fmla="*/ 0 w 8"/>
                  <a:gd name="T9" fmla="*/ 0 h 13"/>
                  <a:gd name="T10" fmla="*/ 8 w 8"/>
                  <a:gd name="T11" fmla="*/ 7 h 13"/>
                </a:gdLst>
                <a:ahLst/>
                <a:cxnLst>
                  <a:cxn ang="0">
                    <a:pos x="T0" y="T1"/>
                  </a:cxn>
                  <a:cxn ang="0">
                    <a:pos x="T2" y="T3"/>
                  </a:cxn>
                  <a:cxn ang="0">
                    <a:pos x="T4" y="T5"/>
                  </a:cxn>
                  <a:cxn ang="0">
                    <a:pos x="T6" y="T7"/>
                  </a:cxn>
                  <a:cxn ang="0">
                    <a:pos x="T8" y="T9"/>
                  </a:cxn>
                  <a:cxn ang="0">
                    <a:pos x="T10" y="T11"/>
                  </a:cxn>
                </a:cxnLst>
                <a:rect l="0" t="0" r="r" b="b"/>
                <a:pathLst>
                  <a:path w="8" h="13">
                    <a:moveTo>
                      <a:pt x="8" y="7"/>
                    </a:moveTo>
                    <a:lnTo>
                      <a:pt x="0" y="13"/>
                    </a:lnTo>
                    <a:lnTo>
                      <a:pt x="0" y="10"/>
                    </a:lnTo>
                    <a:lnTo>
                      <a:pt x="0" y="6"/>
                    </a:lnTo>
                    <a:lnTo>
                      <a:pt x="0" y="0"/>
                    </a:lnTo>
                    <a:lnTo>
                      <a:pt x="8" y="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91" name="Freeform 103">
                <a:extLst>
                  <a:ext uri="{FF2B5EF4-FFF2-40B4-BE49-F238E27FC236}">
                    <a16:creationId xmlns:a16="http://schemas.microsoft.com/office/drawing/2014/main" xmlns="" id="{6C4EC2DB-E2C7-47A0-B1C4-5B16405B40D2}"/>
                  </a:ext>
                </a:extLst>
              </p:cNvPr>
              <p:cNvSpPr>
                <a:spLocks/>
              </p:cNvSpPr>
              <p:nvPr/>
            </p:nvSpPr>
            <p:spPr bwMode="auto">
              <a:xfrm>
                <a:off x="2222" y="1613"/>
                <a:ext cx="19" cy="20"/>
              </a:xfrm>
              <a:custGeom>
                <a:avLst/>
                <a:gdLst>
                  <a:gd name="T0" fmla="*/ 7 w 24"/>
                  <a:gd name="T1" fmla="*/ 0 h 25"/>
                  <a:gd name="T2" fmla="*/ 0 w 24"/>
                  <a:gd name="T3" fmla="*/ 4 h 25"/>
                  <a:gd name="T4" fmla="*/ 1 w 24"/>
                  <a:gd name="T5" fmla="*/ 4 h 25"/>
                  <a:gd name="T6" fmla="*/ 3 w 24"/>
                  <a:gd name="T7" fmla="*/ 6 h 25"/>
                  <a:gd name="T8" fmla="*/ 4 w 24"/>
                  <a:gd name="T9" fmla="*/ 7 h 25"/>
                  <a:gd name="T10" fmla="*/ 7 w 24"/>
                  <a:gd name="T11" fmla="*/ 10 h 25"/>
                  <a:gd name="T12" fmla="*/ 8 w 24"/>
                  <a:gd name="T13" fmla="*/ 12 h 25"/>
                  <a:gd name="T14" fmla="*/ 8 w 24"/>
                  <a:gd name="T15" fmla="*/ 18 h 25"/>
                  <a:gd name="T16" fmla="*/ 8 w 24"/>
                  <a:gd name="T17" fmla="*/ 22 h 25"/>
                  <a:gd name="T18" fmla="*/ 8 w 24"/>
                  <a:gd name="T19" fmla="*/ 24 h 25"/>
                  <a:gd name="T20" fmla="*/ 8 w 24"/>
                  <a:gd name="T21" fmla="*/ 25 h 25"/>
                  <a:gd name="T22" fmla="*/ 24 w 24"/>
                  <a:gd name="T23" fmla="*/ 16 h 25"/>
                  <a:gd name="T24" fmla="*/ 7 w 24"/>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5">
                    <a:moveTo>
                      <a:pt x="7" y="0"/>
                    </a:moveTo>
                    <a:lnTo>
                      <a:pt x="0" y="4"/>
                    </a:lnTo>
                    <a:lnTo>
                      <a:pt x="1" y="4"/>
                    </a:lnTo>
                    <a:lnTo>
                      <a:pt x="3" y="6"/>
                    </a:lnTo>
                    <a:lnTo>
                      <a:pt x="4" y="7"/>
                    </a:lnTo>
                    <a:lnTo>
                      <a:pt x="7" y="10"/>
                    </a:lnTo>
                    <a:lnTo>
                      <a:pt x="8" y="12"/>
                    </a:lnTo>
                    <a:lnTo>
                      <a:pt x="8" y="18"/>
                    </a:lnTo>
                    <a:lnTo>
                      <a:pt x="8" y="22"/>
                    </a:lnTo>
                    <a:lnTo>
                      <a:pt x="8" y="24"/>
                    </a:lnTo>
                    <a:lnTo>
                      <a:pt x="8" y="25"/>
                    </a:lnTo>
                    <a:lnTo>
                      <a:pt x="24" y="16"/>
                    </a:lnTo>
                    <a:lnTo>
                      <a:pt x="7"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92" name="Freeform 104">
                <a:extLst>
                  <a:ext uri="{FF2B5EF4-FFF2-40B4-BE49-F238E27FC236}">
                    <a16:creationId xmlns:a16="http://schemas.microsoft.com/office/drawing/2014/main" xmlns="" id="{82D951DE-5E80-430C-B8B9-FBAFB5884AEF}"/>
                  </a:ext>
                </a:extLst>
              </p:cNvPr>
              <p:cNvSpPr>
                <a:spLocks/>
              </p:cNvSpPr>
              <p:nvPr/>
            </p:nvSpPr>
            <p:spPr bwMode="auto">
              <a:xfrm>
                <a:off x="2222" y="1608"/>
                <a:ext cx="25" cy="20"/>
              </a:xfrm>
              <a:custGeom>
                <a:avLst/>
                <a:gdLst>
                  <a:gd name="T0" fmla="*/ 13 w 32"/>
                  <a:gd name="T1" fmla="*/ 0 h 26"/>
                  <a:gd name="T2" fmla="*/ 0 w 32"/>
                  <a:gd name="T3" fmla="*/ 11 h 26"/>
                  <a:gd name="T4" fmla="*/ 1 w 32"/>
                  <a:gd name="T5" fmla="*/ 11 h 26"/>
                  <a:gd name="T6" fmla="*/ 3 w 32"/>
                  <a:gd name="T7" fmla="*/ 13 h 26"/>
                  <a:gd name="T8" fmla="*/ 4 w 32"/>
                  <a:gd name="T9" fmla="*/ 14 h 26"/>
                  <a:gd name="T10" fmla="*/ 7 w 32"/>
                  <a:gd name="T11" fmla="*/ 17 h 26"/>
                  <a:gd name="T12" fmla="*/ 8 w 32"/>
                  <a:gd name="T13" fmla="*/ 19 h 26"/>
                  <a:gd name="T14" fmla="*/ 8 w 32"/>
                  <a:gd name="T15" fmla="*/ 19 h 26"/>
                  <a:gd name="T16" fmla="*/ 16 w 32"/>
                  <a:gd name="T17" fmla="*/ 26 h 26"/>
                  <a:gd name="T18" fmla="*/ 32 w 32"/>
                  <a:gd name="T19" fmla="*/ 17 h 26"/>
                  <a:gd name="T20" fmla="*/ 13 w 3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6">
                    <a:moveTo>
                      <a:pt x="13" y="0"/>
                    </a:moveTo>
                    <a:lnTo>
                      <a:pt x="0" y="11"/>
                    </a:lnTo>
                    <a:lnTo>
                      <a:pt x="1" y="11"/>
                    </a:lnTo>
                    <a:lnTo>
                      <a:pt x="3" y="13"/>
                    </a:lnTo>
                    <a:lnTo>
                      <a:pt x="4" y="14"/>
                    </a:lnTo>
                    <a:lnTo>
                      <a:pt x="7" y="17"/>
                    </a:lnTo>
                    <a:lnTo>
                      <a:pt x="8" y="19"/>
                    </a:lnTo>
                    <a:lnTo>
                      <a:pt x="8" y="19"/>
                    </a:lnTo>
                    <a:lnTo>
                      <a:pt x="16" y="26"/>
                    </a:lnTo>
                    <a:lnTo>
                      <a:pt x="32" y="17"/>
                    </a:lnTo>
                    <a:lnTo>
                      <a:pt x="13"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93" name="Freeform 105">
                <a:extLst>
                  <a:ext uri="{FF2B5EF4-FFF2-40B4-BE49-F238E27FC236}">
                    <a16:creationId xmlns:a16="http://schemas.microsoft.com/office/drawing/2014/main" xmlns="" id="{68040F9F-17A5-453E-8478-A545B3BB2B0F}"/>
                  </a:ext>
                </a:extLst>
              </p:cNvPr>
              <p:cNvSpPr>
                <a:spLocks/>
              </p:cNvSpPr>
              <p:nvPr/>
            </p:nvSpPr>
            <p:spPr bwMode="auto">
              <a:xfrm>
                <a:off x="2227" y="1604"/>
                <a:ext cx="26" cy="22"/>
              </a:xfrm>
              <a:custGeom>
                <a:avLst/>
                <a:gdLst>
                  <a:gd name="T0" fmla="*/ 14 w 32"/>
                  <a:gd name="T1" fmla="*/ 0 h 27"/>
                  <a:gd name="T2" fmla="*/ 0 w 32"/>
                  <a:gd name="T3" fmla="*/ 11 h 27"/>
                  <a:gd name="T4" fmla="*/ 17 w 32"/>
                  <a:gd name="T5" fmla="*/ 27 h 27"/>
                  <a:gd name="T6" fmla="*/ 32 w 32"/>
                  <a:gd name="T7" fmla="*/ 17 h 27"/>
                  <a:gd name="T8" fmla="*/ 14 w 32"/>
                  <a:gd name="T9" fmla="*/ 0 h 27"/>
                </a:gdLst>
                <a:ahLst/>
                <a:cxnLst>
                  <a:cxn ang="0">
                    <a:pos x="T0" y="T1"/>
                  </a:cxn>
                  <a:cxn ang="0">
                    <a:pos x="T2" y="T3"/>
                  </a:cxn>
                  <a:cxn ang="0">
                    <a:pos x="T4" y="T5"/>
                  </a:cxn>
                  <a:cxn ang="0">
                    <a:pos x="T6" y="T7"/>
                  </a:cxn>
                  <a:cxn ang="0">
                    <a:pos x="T8" y="T9"/>
                  </a:cxn>
                </a:cxnLst>
                <a:rect l="0" t="0" r="r" b="b"/>
                <a:pathLst>
                  <a:path w="32" h="27">
                    <a:moveTo>
                      <a:pt x="14" y="0"/>
                    </a:moveTo>
                    <a:lnTo>
                      <a:pt x="0" y="11"/>
                    </a:lnTo>
                    <a:lnTo>
                      <a:pt x="17" y="27"/>
                    </a:lnTo>
                    <a:lnTo>
                      <a:pt x="32" y="17"/>
                    </a:lnTo>
                    <a:lnTo>
                      <a:pt x="1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94" name="Freeform 106">
                <a:extLst>
                  <a:ext uri="{FF2B5EF4-FFF2-40B4-BE49-F238E27FC236}">
                    <a16:creationId xmlns:a16="http://schemas.microsoft.com/office/drawing/2014/main" xmlns="" id="{16AF943C-54DB-4954-AE3A-5961208F9B36}"/>
                  </a:ext>
                </a:extLst>
              </p:cNvPr>
              <p:cNvSpPr>
                <a:spLocks/>
              </p:cNvSpPr>
              <p:nvPr/>
            </p:nvSpPr>
            <p:spPr bwMode="auto">
              <a:xfrm>
                <a:off x="2232" y="1601"/>
                <a:ext cx="26" cy="20"/>
              </a:xfrm>
              <a:custGeom>
                <a:avLst/>
                <a:gdLst>
                  <a:gd name="T0" fmla="*/ 15 w 33"/>
                  <a:gd name="T1" fmla="*/ 0 h 26"/>
                  <a:gd name="T2" fmla="*/ 0 w 33"/>
                  <a:gd name="T3" fmla="*/ 9 h 26"/>
                  <a:gd name="T4" fmla="*/ 19 w 33"/>
                  <a:gd name="T5" fmla="*/ 26 h 26"/>
                  <a:gd name="T6" fmla="*/ 33 w 33"/>
                  <a:gd name="T7" fmla="*/ 17 h 26"/>
                  <a:gd name="T8" fmla="*/ 15 w 33"/>
                  <a:gd name="T9" fmla="*/ 0 h 26"/>
                </a:gdLst>
                <a:ahLst/>
                <a:cxnLst>
                  <a:cxn ang="0">
                    <a:pos x="T0" y="T1"/>
                  </a:cxn>
                  <a:cxn ang="0">
                    <a:pos x="T2" y="T3"/>
                  </a:cxn>
                  <a:cxn ang="0">
                    <a:pos x="T4" y="T5"/>
                  </a:cxn>
                  <a:cxn ang="0">
                    <a:pos x="T6" y="T7"/>
                  </a:cxn>
                  <a:cxn ang="0">
                    <a:pos x="T8" y="T9"/>
                  </a:cxn>
                </a:cxnLst>
                <a:rect l="0" t="0" r="r" b="b"/>
                <a:pathLst>
                  <a:path w="33" h="26">
                    <a:moveTo>
                      <a:pt x="15" y="0"/>
                    </a:moveTo>
                    <a:lnTo>
                      <a:pt x="0" y="9"/>
                    </a:lnTo>
                    <a:lnTo>
                      <a:pt x="19" y="26"/>
                    </a:lnTo>
                    <a:lnTo>
                      <a:pt x="33" y="17"/>
                    </a:lnTo>
                    <a:lnTo>
                      <a:pt x="15"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95" name="Freeform 107">
                <a:extLst>
                  <a:ext uri="{FF2B5EF4-FFF2-40B4-BE49-F238E27FC236}">
                    <a16:creationId xmlns:a16="http://schemas.microsoft.com/office/drawing/2014/main" xmlns="" id="{400C2404-E560-4337-9523-F2CF24ADAA3B}"/>
                  </a:ext>
                </a:extLst>
              </p:cNvPr>
              <p:cNvSpPr>
                <a:spLocks/>
              </p:cNvSpPr>
              <p:nvPr/>
            </p:nvSpPr>
            <p:spPr bwMode="auto">
              <a:xfrm>
                <a:off x="2238" y="1596"/>
                <a:ext cx="27" cy="22"/>
              </a:xfrm>
              <a:custGeom>
                <a:avLst/>
                <a:gdLst>
                  <a:gd name="T0" fmla="*/ 15 w 33"/>
                  <a:gd name="T1" fmla="*/ 0 h 28"/>
                  <a:gd name="T2" fmla="*/ 0 w 33"/>
                  <a:gd name="T3" fmla="*/ 11 h 28"/>
                  <a:gd name="T4" fmla="*/ 18 w 33"/>
                  <a:gd name="T5" fmla="*/ 28 h 28"/>
                  <a:gd name="T6" fmla="*/ 33 w 33"/>
                  <a:gd name="T7" fmla="*/ 17 h 28"/>
                  <a:gd name="T8" fmla="*/ 15 w 33"/>
                  <a:gd name="T9" fmla="*/ 0 h 28"/>
                </a:gdLst>
                <a:ahLst/>
                <a:cxnLst>
                  <a:cxn ang="0">
                    <a:pos x="T0" y="T1"/>
                  </a:cxn>
                  <a:cxn ang="0">
                    <a:pos x="T2" y="T3"/>
                  </a:cxn>
                  <a:cxn ang="0">
                    <a:pos x="T4" y="T5"/>
                  </a:cxn>
                  <a:cxn ang="0">
                    <a:pos x="T6" y="T7"/>
                  </a:cxn>
                  <a:cxn ang="0">
                    <a:pos x="T8" y="T9"/>
                  </a:cxn>
                </a:cxnLst>
                <a:rect l="0" t="0" r="r" b="b"/>
                <a:pathLst>
                  <a:path w="33" h="28">
                    <a:moveTo>
                      <a:pt x="15" y="0"/>
                    </a:moveTo>
                    <a:lnTo>
                      <a:pt x="0" y="11"/>
                    </a:lnTo>
                    <a:lnTo>
                      <a:pt x="18" y="28"/>
                    </a:lnTo>
                    <a:lnTo>
                      <a:pt x="33" y="17"/>
                    </a:lnTo>
                    <a:lnTo>
                      <a:pt x="15"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96" name="Freeform 108">
                <a:extLst>
                  <a:ext uri="{FF2B5EF4-FFF2-40B4-BE49-F238E27FC236}">
                    <a16:creationId xmlns:a16="http://schemas.microsoft.com/office/drawing/2014/main" xmlns="" id="{325A03CC-7D27-4C86-994E-D59152B217C0}"/>
                  </a:ext>
                </a:extLst>
              </p:cNvPr>
              <p:cNvSpPr>
                <a:spLocks/>
              </p:cNvSpPr>
              <p:nvPr/>
            </p:nvSpPr>
            <p:spPr bwMode="auto">
              <a:xfrm>
                <a:off x="2244" y="1593"/>
                <a:ext cx="27" cy="21"/>
              </a:xfrm>
              <a:custGeom>
                <a:avLst/>
                <a:gdLst>
                  <a:gd name="T0" fmla="*/ 16 w 34"/>
                  <a:gd name="T1" fmla="*/ 0 h 27"/>
                  <a:gd name="T2" fmla="*/ 0 w 34"/>
                  <a:gd name="T3" fmla="*/ 10 h 27"/>
                  <a:gd name="T4" fmla="*/ 18 w 34"/>
                  <a:gd name="T5" fmla="*/ 27 h 27"/>
                  <a:gd name="T6" fmla="*/ 34 w 34"/>
                  <a:gd name="T7" fmla="*/ 16 h 27"/>
                  <a:gd name="T8" fmla="*/ 16 w 34"/>
                  <a:gd name="T9" fmla="*/ 0 h 27"/>
                </a:gdLst>
                <a:ahLst/>
                <a:cxnLst>
                  <a:cxn ang="0">
                    <a:pos x="T0" y="T1"/>
                  </a:cxn>
                  <a:cxn ang="0">
                    <a:pos x="T2" y="T3"/>
                  </a:cxn>
                  <a:cxn ang="0">
                    <a:pos x="T4" y="T5"/>
                  </a:cxn>
                  <a:cxn ang="0">
                    <a:pos x="T6" y="T7"/>
                  </a:cxn>
                  <a:cxn ang="0">
                    <a:pos x="T8" y="T9"/>
                  </a:cxn>
                </a:cxnLst>
                <a:rect l="0" t="0" r="r" b="b"/>
                <a:pathLst>
                  <a:path w="34" h="27">
                    <a:moveTo>
                      <a:pt x="16" y="0"/>
                    </a:moveTo>
                    <a:lnTo>
                      <a:pt x="0" y="10"/>
                    </a:lnTo>
                    <a:lnTo>
                      <a:pt x="18" y="27"/>
                    </a:lnTo>
                    <a:lnTo>
                      <a:pt x="34" y="16"/>
                    </a:lnTo>
                    <a:lnTo>
                      <a:pt x="16"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97" name="Freeform 109">
                <a:extLst>
                  <a:ext uri="{FF2B5EF4-FFF2-40B4-BE49-F238E27FC236}">
                    <a16:creationId xmlns:a16="http://schemas.microsoft.com/office/drawing/2014/main" xmlns="" id="{FB05C02F-758C-4BB2-80A9-426FC64F485F}"/>
                  </a:ext>
                </a:extLst>
              </p:cNvPr>
              <p:cNvSpPr>
                <a:spLocks/>
              </p:cNvSpPr>
              <p:nvPr/>
            </p:nvSpPr>
            <p:spPr bwMode="auto">
              <a:xfrm>
                <a:off x="2250" y="1588"/>
                <a:ext cx="27" cy="21"/>
              </a:xfrm>
              <a:custGeom>
                <a:avLst/>
                <a:gdLst>
                  <a:gd name="T0" fmla="*/ 15 w 34"/>
                  <a:gd name="T1" fmla="*/ 0 h 27"/>
                  <a:gd name="T2" fmla="*/ 0 w 34"/>
                  <a:gd name="T3" fmla="*/ 10 h 27"/>
                  <a:gd name="T4" fmla="*/ 18 w 34"/>
                  <a:gd name="T5" fmla="*/ 27 h 27"/>
                  <a:gd name="T6" fmla="*/ 34 w 34"/>
                  <a:gd name="T7" fmla="*/ 18 h 27"/>
                  <a:gd name="T8" fmla="*/ 15 w 34"/>
                  <a:gd name="T9" fmla="*/ 0 h 27"/>
                </a:gdLst>
                <a:ahLst/>
                <a:cxnLst>
                  <a:cxn ang="0">
                    <a:pos x="T0" y="T1"/>
                  </a:cxn>
                  <a:cxn ang="0">
                    <a:pos x="T2" y="T3"/>
                  </a:cxn>
                  <a:cxn ang="0">
                    <a:pos x="T4" y="T5"/>
                  </a:cxn>
                  <a:cxn ang="0">
                    <a:pos x="T6" y="T7"/>
                  </a:cxn>
                  <a:cxn ang="0">
                    <a:pos x="T8" y="T9"/>
                  </a:cxn>
                </a:cxnLst>
                <a:rect l="0" t="0" r="r" b="b"/>
                <a:pathLst>
                  <a:path w="34" h="27">
                    <a:moveTo>
                      <a:pt x="15" y="0"/>
                    </a:moveTo>
                    <a:lnTo>
                      <a:pt x="0" y="10"/>
                    </a:lnTo>
                    <a:lnTo>
                      <a:pt x="18" y="27"/>
                    </a:lnTo>
                    <a:lnTo>
                      <a:pt x="34" y="18"/>
                    </a:lnTo>
                    <a:lnTo>
                      <a:pt x="1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98" name="Freeform 110">
                <a:extLst>
                  <a:ext uri="{FF2B5EF4-FFF2-40B4-BE49-F238E27FC236}">
                    <a16:creationId xmlns:a16="http://schemas.microsoft.com/office/drawing/2014/main" xmlns="" id="{1040F753-59EA-4C0E-AD7E-E95CFCE00E58}"/>
                  </a:ext>
                </a:extLst>
              </p:cNvPr>
              <p:cNvSpPr>
                <a:spLocks/>
              </p:cNvSpPr>
              <p:nvPr/>
            </p:nvSpPr>
            <p:spPr bwMode="auto">
              <a:xfrm>
                <a:off x="2257" y="1586"/>
                <a:ext cx="25" cy="19"/>
              </a:xfrm>
              <a:custGeom>
                <a:avLst/>
                <a:gdLst>
                  <a:gd name="T0" fmla="*/ 15 w 32"/>
                  <a:gd name="T1" fmla="*/ 0 h 25"/>
                  <a:gd name="T2" fmla="*/ 0 w 32"/>
                  <a:gd name="T3" fmla="*/ 9 h 25"/>
                  <a:gd name="T4" fmla="*/ 18 w 32"/>
                  <a:gd name="T5" fmla="*/ 25 h 25"/>
                  <a:gd name="T6" fmla="*/ 32 w 32"/>
                  <a:gd name="T7" fmla="*/ 16 h 25"/>
                  <a:gd name="T8" fmla="*/ 15 w 32"/>
                  <a:gd name="T9" fmla="*/ 0 h 25"/>
                </a:gdLst>
                <a:ahLst/>
                <a:cxnLst>
                  <a:cxn ang="0">
                    <a:pos x="T0" y="T1"/>
                  </a:cxn>
                  <a:cxn ang="0">
                    <a:pos x="T2" y="T3"/>
                  </a:cxn>
                  <a:cxn ang="0">
                    <a:pos x="T4" y="T5"/>
                  </a:cxn>
                  <a:cxn ang="0">
                    <a:pos x="T6" y="T7"/>
                  </a:cxn>
                  <a:cxn ang="0">
                    <a:pos x="T8" y="T9"/>
                  </a:cxn>
                </a:cxnLst>
                <a:rect l="0" t="0" r="r" b="b"/>
                <a:pathLst>
                  <a:path w="32" h="25">
                    <a:moveTo>
                      <a:pt x="15" y="0"/>
                    </a:moveTo>
                    <a:lnTo>
                      <a:pt x="0" y="9"/>
                    </a:lnTo>
                    <a:lnTo>
                      <a:pt x="18" y="25"/>
                    </a:lnTo>
                    <a:lnTo>
                      <a:pt x="32" y="16"/>
                    </a:lnTo>
                    <a:lnTo>
                      <a:pt x="15"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199" name="Freeform 111">
                <a:extLst>
                  <a:ext uri="{FF2B5EF4-FFF2-40B4-BE49-F238E27FC236}">
                    <a16:creationId xmlns:a16="http://schemas.microsoft.com/office/drawing/2014/main" xmlns="" id="{C741365D-9A2A-4348-990D-A085D2E28175}"/>
                  </a:ext>
                </a:extLst>
              </p:cNvPr>
              <p:cNvSpPr>
                <a:spLocks/>
              </p:cNvSpPr>
              <p:nvPr/>
            </p:nvSpPr>
            <p:spPr bwMode="auto">
              <a:xfrm>
                <a:off x="2262" y="1580"/>
                <a:ext cx="27" cy="22"/>
              </a:xfrm>
              <a:custGeom>
                <a:avLst/>
                <a:gdLst>
                  <a:gd name="T0" fmla="*/ 15 w 33"/>
                  <a:gd name="T1" fmla="*/ 0 h 28"/>
                  <a:gd name="T2" fmla="*/ 0 w 33"/>
                  <a:gd name="T3" fmla="*/ 10 h 28"/>
                  <a:gd name="T4" fmla="*/ 19 w 33"/>
                  <a:gd name="T5" fmla="*/ 28 h 28"/>
                  <a:gd name="T6" fmla="*/ 33 w 33"/>
                  <a:gd name="T7" fmla="*/ 17 h 28"/>
                  <a:gd name="T8" fmla="*/ 15 w 33"/>
                  <a:gd name="T9" fmla="*/ 0 h 28"/>
                </a:gdLst>
                <a:ahLst/>
                <a:cxnLst>
                  <a:cxn ang="0">
                    <a:pos x="T0" y="T1"/>
                  </a:cxn>
                  <a:cxn ang="0">
                    <a:pos x="T2" y="T3"/>
                  </a:cxn>
                  <a:cxn ang="0">
                    <a:pos x="T4" y="T5"/>
                  </a:cxn>
                  <a:cxn ang="0">
                    <a:pos x="T6" y="T7"/>
                  </a:cxn>
                  <a:cxn ang="0">
                    <a:pos x="T8" y="T9"/>
                  </a:cxn>
                </a:cxnLst>
                <a:rect l="0" t="0" r="r" b="b"/>
                <a:pathLst>
                  <a:path w="33" h="28">
                    <a:moveTo>
                      <a:pt x="15" y="0"/>
                    </a:moveTo>
                    <a:lnTo>
                      <a:pt x="0" y="10"/>
                    </a:lnTo>
                    <a:lnTo>
                      <a:pt x="19" y="28"/>
                    </a:lnTo>
                    <a:lnTo>
                      <a:pt x="33" y="17"/>
                    </a:lnTo>
                    <a:lnTo>
                      <a:pt x="1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00" name="Freeform 112">
                <a:extLst>
                  <a:ext uri="{FF2B5EF4-FFF2-40B4-BE49-F238E27FC236}">
                    <a16:creationId xmlns:a16="http://schemas.microsoft.com/office/drawing/2014/main" xmlns="" id="{94DE5B24-41E1-45EB-BEFE-932DC969BCC9}"/>
                  </a:ext>
                </a:extLst>
              </p:cNvPr>
              <p:cNvSpPr>
                <a:spLocks/>
              </p:cNvSpPr>
              <p:nvPr/>
            </p:nvSpPr>
            <p:spPr bwMode="auto">
              <a:xfrm>
                <a:off x="2269" y="1577"/>
                <a:ext cx="25" cy="21"/>
              </a:xfrm>
              <a:custGeom>
                <a:avLst/>
                <a:gdLst>
                  <a:gd name="T0" fmla="*/ 15 w 32"/>
                  <a:gd name="T1" fmla="*/ 0 h 27"/>
                  <a:gd name="T2" fmla="*/ 0 w 32"/>
                  <a:gd name="T3" fmla="*/ 11 h 27"/>
                  <a:gd name="T4" fmla="*/ 17 w 32"/>
                  <a:gd name="T5" fmla="*/ 27 h 27"/>
                  <a:gd name="T6" fmla="*/ 32 w 32"/>
                  <a:gd name="T7" fmla="*/ 17 h 27"/>
                  <a:gd name="T8" fmla="*/ 15 w 32"/>
                  <a:gd name="T9" fmla="*/ 0 h 27"/>
                </a:gdLst>
                <a:ahLst/>
                <a:cxnLst>
                  <a:cxn ang="0">
                    <a:pos x="T0" y="T1"/>
                  </a:cxn>
                  <a:cxn ang="0">
                    <a:pos x="T2" y="T3"/>
                  </a:cxn>
                  <a:cxn ang="0">
                    <a:pos x="T4" y="T5"/>
                  </a:cxn>
                  <a:cxn ang="0">
                    <a:pos x="T6" y="T7"/>
                  </a:cxn>
                  <a:cxn ang="0">
                    <a:pos x="T8" y="T9"/>
                  </a:cxn>
                </a:cxnLst>
                <a:rect l="0" t="0" r="r" b="b"/>
                <a:pathLst>
                  <a:path w="32" h="27">
                    <a:moveTo>
                      <a:pt x="15" y="0"/>
                    </a:moveTo>
                    <a:lnTo>
                      <a:pt x="0" y="11"/>
                    </a:lnTo>
                    <a:lnTo>
                      <a:pt x="17" y="27"/>
                    </a:lnTo>
                    <a:lnTo>
                      <a:pt x="32" y="17"/>
                    </a:lnTo>
                    <a:lnTo>
                      <a:pt x="15"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01" name="Freeform 113">
                <a:extLst>
                  <a:ext uri="{FF2B5EF4-FFF2-40B4-BE49-F238E27FC236}">
                    <a16:creationId xmlns:a16="http://schemas.microsoft.com/office/drawing/2014/main" xmlns="" id="{718A28F4-3452-47E6-B29B-C816B31D24C9}"/>
                  </a:ext>
                </a:extLst>
              </p:cNvPr>
              <p:cNvSpPr>
                <a:spLocks/>
              </p:cNvSpPr>
              <p:nvPr/>
            </p:nvSpPr>
            <p:spPr bwMode="auto">
              <a:xfrm>
                <a:off x="2274" y="1573"/>
                <a:ext cx="26" cy="21"/>
              </a:xfrm>
              <a:custGeom>
                <a:avLst/>
                <a:gdLst>
                  <a:gd name="T0" fmla="*/ 16 w 33"/>
                  <a:gd name="T1" fmla="*/ 0 h 26"/>
                  <a:gd name="T2" fmla="*/ 0 w 33"/>
                  <a:gd name="T3" fmla="*/ 9 h 26"/>
                  <a:gd name="T4" fmla="*/ 18 w 33"/>
                  <a:gd name="T5" fmla="*/ 26 h 26"/>
                  <a:gd name="T6" fmla="*/ 33 w 33"/>
                  <a:gd name="T7" fmla="*/ 17 h 26"/>
                  <a:gd name="T8" fmla="*/ 16 w 33"/>
                  <a:gd name="T9" fmla="*/ 0 h 26"/>
                </a:gdLst>
                <a:ahLst/>
                <a:cxnLst>
                  <a:cxn ang="0">
                    <a:pos x="T0" y="T1"/>
                  </a:cxn>
                  <a:cxn ang="0">
                    <a:pos x="T2" y="T3"/>
                  </a:cxn>
                  <a:cxn ang="0">
                    <a:pos x="T4" y="T5"/>
                  </a:cxn>
                  <a:cxn ang="0">
                    <a:pos x="T6" y="T7"/>
                  </a:cxn>
                  <a:cxn ang="0">
                    <a:pos x="T8" y="T9"/>
                  </a:cxn>
                </a:cxnLst>
                <a:rect l="0" t="0" r="r" b="b"/>
                <a:pathLst>
                  <a:path w="33" h="26">
                    <a:moveTo>
                      <a:pt x="16" y="0"/>
                    </a:moveTo>
                    <a:lnTo>
                      <a:pt x="0" y="9"/>
                    </a:lnTo>
                    <a:lnTo>
                      <a:pt x="18" y="26"/>
                    </a:lnTo>
                    <a:lnTo>
                      <a:pt x="33" y="17"/>
                    </a:lnTo>
                    <a:lnTo>
                      <a:pt x="16"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02" name="Freeform 114">
                <a:extLst>
                  <a:ext uri="{FF2B5EF4-FFF2-40B4-BE49-F238E27FC236}">
                    <a16:creationId xmlns:a16="http://schemas.microsoft.com/office/drawing/2014/main" xmlns="" id="{678EA3B0-AD80-4B7F-9A26-239935B395EF}"/>
                  </a:ext>
                </a:extLst>
              </p:cNvPr>
              <p:cNvSpPr>
                <a:spLocks/>
              </p:cNvSpPr>
              <p:nvPr/>
            </p:nvSpPr>
            <p:spPr bwMode="auto">
              <a:xfrm>
                <a:off x="2281" y="1569"/>
                <a:ext cx="26" cy="21"/>
              </a:xfrm>
              <a:custGeom>
                <a:avLst/>
                <a:gdLst>
                  <a:gd name="T0" fmla="*/ 14 w 33"/>
                  <a:gd name="T1" fmla="*/ 0 h 28"/>
                  <a:gd name="T2" fmla="*/ 0 w 33"/>
                  <a:gd name="T3" fmla="*/ 11 h 28"/>
                  <a:gd name="T4" fmla="*/ 17 w 33"/>
                  <a:gd name="T5" fmla="*/ 28 h 28"/>
                  <a:gd name="T6" fmla="*/ 33 w 33"/>
                  <a:gd name="T7" fmla="*/ 17 h 28"/>
                  <a:gd name="T8" fmla="*/ 14 w 33"/>
                  <a:gd name="T9" fmla="*/ 0 h 28"/>
                </a:gdLst>
                <a:ahLst/>
                <a:cxnLst>
                  <a:cxn ang="0">
                    <a:pos x="T0" y="T1"/>
                  </a:cxn>
                  <a:cxn ang="0">
                    <a:pos x="T2" y="T3"/>
                  </a:cxn>
                  <a:cxn ang="0">
                    <a:pos x="T4" y="T5"/>
                  </a:cxn>
                  <a:cxn ang="0">
                    <a:pos x="T6" y="T7"/>
                  </a:cxn>
                  <a:cxn ang="0">
                    <a:pos x="T8" y="T9"/>
                  </a:cxn>
                </a:cxnLst>
                <a:rect l="0" t="0" r="r" b="b"/>
                <a:pathLst>
                  <a:path w="33" h="28">
                    <a:moveTo>
                      <a:pt x="14" y="0"/>
                    </a:moveTo>
                    <a:lnTo>
                      <a:pt x="0" y="11"/>
                    </a:lnTo>
                    <a:lnTo>
                      <a:pt x="17" y="28"/>
                    </a:lnTo>
                    <a:lnTo>
                      <a:pt x="33" y="17"/>
                    </a:lnTo>
                    <a:lnTo>
                      <a:pt x="14"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03" name="Freeform 115">
                <a:extLst>
                  <a:ext uri="{FF2B5EF4-FFF2-40B4-BE49-F238E27FC236}">
                    <a16:creationId xmlns:a16="http://schemas.microsoft.com/office/drawing/2014/main" xmlns="" id="{AA55330C-AE7E-4D55-B262-71BD11FB42ED}"/>
                  </a:ext>
                </a:extLst>
              </p:cNvPr>
              <p:cNvSpPr>
                <a:spLocks/>
              </p:cNvSpPr>
              <p:nvPr/>
            </p:nvSpPr>
            <p:spPr bwMode="auto">
              <a:xfrm>
                <a:off x="2287" y="1565"/>
                <a:ext cx="25" cy="22"/>
              </a:xfrm>
              <a:custGeom>
                <a:avLst/>
                <a:gdLst>
                  <a:gd name="T0" fmla="*/ 14 w 32"/>
                  <a:gd name="T1" fmla="*/ 0 h 27"/>
                  <a:gd name="T2" fmla="*/ 0 w 32"/>
                  <a:gd name="T3" fmla="*/ 10 h 27"/>
                  <a:gd name="T4" fmla="*/ 17 w 32"/>
                  <a:gd name="T5" fmla="*/ 27 h 27"/>
                  <a:gd name="T6" fmla="*/ 32 w 32"/>
                  <a:gd name="T7" fmla="*/ 16 h 27"/>
                  <a:gd name="T8" fmla="*/ 14 w 32"/>
                  <a:gd name="T9" fmla="*/ 0 h 27"/>
                </a:gdLst>
                <a:ahLst/>
                <a:cxnLst>
                  <a:cxn ang="0">
                    <a:pos x="T0" y="T1"/>
                  </a:cxn>
                  <a:cxn ang="0">
                    <a:pos x="T2" y="T3"/>
                  </a:cxn>
                  <a:cxn ang="0">
                    <a:pos x="T4" y="T5"/>
                  </a:cxn>
                  <a:cxn ang="0">
                    <a:pos x="T6" y="T7"/>
                  </a:cxn>
                  <a:cxn ang="0">
                    <a:pos x="T8" y="T9"/>
                  </a:cxn>
                </a:cxnLst>
                <a:rect l="0" t="0" r="r" b="b"/>
                <a:pathLst>
                  <a:path w="32" h="27">
                    <a:moveTo>
                      <a:pt x="14" y="0"/>
                    </a:moveTo>
                    <a:lnTo>
                      <a:pt x="0" y="10"/>
                    </a:lnTo>
                    <a:lnTo>
                      <a:pt x="17" y="27"/>
                    </a:lnTo>
                    <a:lnTo>
                      <a:pt x="32" y="16"/>
                    </a:lnTo>
                    <a:lnTo>
                      <a:pt x="14"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04" name="Freeform 116">
                <a:extLst>
                  <a:ext uri="{FF2B5EF4-FFF2-40B4-BE49-F238E27FC236}">
                    <a16:creationId xmlns:a16="http://schemas.microsoft.com/office/drawing/2014/main" xmlns="" id="{24FC982F-C5E6-4C7A-A52F-67E407A420AD}"/>
                  </a:ext>
                </a:extLst>
              </p:cNvPr>
              <p:cNvSpPr>
                <a:spLocks/>
              </p:cNvSpPr>
              <p:nvPr/>
            </p:nvSpPr>
            <p:spPr bwMode="auto">
              <a:xfrm>
                <a:off x="2292" y="1561"/>
                <a:ext cx="27" cy="21"/>
              </a:xfrm>
              <a:custGeom>
                <a:avLst/>
                <a:gdLst>
                  <a:gd name="T0" fmla="*/ 17 w 34"/>
                  <a:gd name="T1" fmla="*/ 0 h 26"/>
                  <a:gd name="T2" fmla="*/ 0 w 34"/>
                  <a:gd name="T3" fmla="*/ 9 h 26"/>
                  <a:gd name="T4" fmla="*/ 19 w 34"/>
                  <a:gd name="T5" fmla="*/ 26 h 26"/>
                  <a:gd name="T6" fmla="*/ 34 w 34"/>
                  <a:gd name="T7" fmla="*/ 17 h 26"/>
                  <a:gd name="T8" fmla="*/ 17 w 34"/>
                  <a:gd name="T9" fmla="*/ 0 h 26"/>
                </a:gdLst>
                <a:ahLst/>
                <a:cxnLst>
                  <a:cxn ang="0">
                    <a:pos x="T0" y="T1"/>
                  </a:cxn>
                  <a:cxn ang="0">
                    <a:pos x="T2" y="T3"/>
                  </a:cxn>
                  <a:cxn ang="0">
                    <a:pos x="T4" y="T5"/>
                  </a:cxn>
                  <a:cxn ang="0">
                    <a:pos x="T6" y="T7"/>
                  </a:cxn>
                  <a:cxn ang="0">
                    <a:pos x="T8" y="T9"/>
                  </a:cxn>
                </a:cxnLst>
                <a:rect l="0" t="0" r="r" b="b"/>
                <a:pathLst>
                  <a:path w="34" h="26">
                    <a:moveTo>
                      <a:pt x="17" y="0"/>
                    </a:moveTo>
                    <a:lnTo>
                      <a:pt x="0" y="9"/>
                    </a:lnTo>
                    <a:lnTo>
                      <a:pt x="19" y="26"/>
                    </a:lnTo>
                    <a:lnTo>
                      <a:pt x="34" y="17"/>
                    </a:lnTo>
                    <a:lnTo>
                      <a:pt x="1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05" name="Freeform 117">
                <a:extLst>
                  <a:ext uri="{FF2B5EF4-FFF2-40B4-BE49-F238E27FC236}">
                    <a16:creationId xmlns:a16="http://schemas.microsoft.com/office/drawing/2014/main" xmlns="" id="{A9B5ADAD-F03B-47A8-A140-FC7EC298B3B9}"/>
                  </a:ext>
                </a:extLst>
              </p:cNvPr>
              <p:cNvSpPr>
                <a:spLocks/>
              </p:cNvSpPr>
              <p:nvPr/>
            </p:nvSpPr>
            <p:spPr bwMode="auto">
              <a:xfrm>
                <a:off x="2298" y="1558"/>
                <a:ext cx="23" cy="20"/>
              </a:xfrm>
              <a:custGeom>
                <a:avLst/>
                <a:gdLst>
                  <a:gd name="T0" fmla="*/ 15 w 29"/>
                  <a:gd name="T1" fmla="*/ 0 h 25"/>
                  <a:gd name="T2" fmla="*/ 0 w 29"/>
                  <a:gd name="T3" fmla="*/ 9 h 25"/>
                  <a:gd name="T4" fmla="*/ 18 w 29"/>
                  <a:gd name="T5" fmla="*/ 25 h 25"/>
                  <a:gd name="T6" fmla="*/ 29 w 29"/>
                  <a:gd name="T7" fmla="*/ 19 h 25"/>
                  <a:gd name="T8" fmla="*/ 27 w 29"/>
                  <a:gd name="T9" fmla="*/ 16 h 25"/>
                  <a:gd name="T10" fmla="*/ 27 w 29"/>
                  <a:gd name="T11" fmla="*/ 12 h 25"/>
                  <a:gd name="T12" fmla="*/ 15 w 29"/>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9" h="25">
                    <a:moveTo>
                      <a:pt x="15" y="0"/>
                    </a:moveTo>
                    <a:lnTo>
                      <a:pt x="0" y="9"/>
                    </a:lnTo>
                    <a:lnTo>
                      <a:pt x="18" y="25"/>
                    </a:lnTo>
                    <a:lnTo>
                      <a:pt x="29" y="19"/>
                    </a:lnTo>
                    <a:lnTo>
                      <a:pt x="27" y="16"/>
                    </a:lnTo>
                    <a:lnTo>
                      <a:pt x="27" y="12"/>
                    </a:lnTo>
                    <a:lnTo>
                      <a:pt x="15"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06" name="Freeform 118">
                <a:extLst>
                  <a:ext uri="{FF2B5EF4-FFF2-40B4-BE49-F238E27FC236}">
                    <a16:creationId xmlns:a16="http://schemas.microsoft.com/office/drawing/2014/main" xmlns="" id="{854234E0-ADBB-427A-914A-80BC4CD778E4}"/>
                  </a:ext>
                </a:extLst>
              </p:cNvPr>
              <p:cNvSpPr>
                <a:spLocks/>
              </p:cNvSpPr>
              <p:nvPr/>
            </p:nvSpPr>
            <p:spPr bwMode="auto">
              <a:xfrm>
                <a:off x="2305" y="1556"/>
                <a:ext cx="16" cy="19"/>
              </a:xfrm>
              <a:custGeom>
                <a:avLst/>
                <a:gdLst>
                  <a:gd name="T0" fmla="*/ 0 w 20"/>
                  <a:gd name="T1" fmla="*/ 7 h 24"/>
                  <a:gd name="T2" fmla="*/ 10 w 20"/>
                  <a:gd name="T3" fmla="*/ 0 h 24"/>
                  <a:gd name="T4" fmla="*/ 12 w 20"/>
                  <a:gd name="T5" fmla="*/ 1 h 24"/>
                  <a:gd name="T6" fmla="*/ 14 w 20"/>
                  <a:gd name="T7" fmla="*/ 3 h 24"/>
                  <a:gd name="T8" fmla="*/ 16 w 20"/>
                  <a:gd name="T9" fmla="*/ 4 h 24"/>
                  <a:gd name="T10" fmla="*/ 17 w 20"/>
                  <a:gd name="T11" fmla="*/ 6 h 24"/>
                  <a:gd name="T12" fmla="*/ 18 w 20"/>
                  <a:gd name="T13" fmla="*/ 10 h 24"/>
                  <a:gd name="T14" fmla="*/ 18 w 20"/>
                  <a:gd name="T15" fmla="*/ 13 h 24"/>
                  <a:gd name="T16" fmla="*/ 18 w 20"/>
                  <a:gd name="T17" fmla="*/ 19 h 24"/>
                  <a:gd name="T18" fmla="*/ 20 w 20"/>
                  <a:gd name="T19" fmla="*/ 22 h 24"/>
                  <a:gd name="T20" fmla="*/ 17 w 20"/>
                  <a:gd name="T21" fmla="*/ 24 h 24"/>
                  <a:gd name="T22" fmla="*/ 0 w 20"/>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4">
                    <a:moveTo>
                      <a:pt x="0" y="7"/>
                    </a:moveTo>
                    <a:lnTo>
                      <a:pt x="10" y="0"/>
                    </a:lnTo>
                    <a:lnTo>
                      <a:pt x="12" y="1"/>
                    </a:lnTo>
                    <a:lnTo>
                      <a:pt x="14" y="3"/>
                    </a:lnTo>
                    <a:lnTo>
                      <a:pt x="16" y="4"/>
                    </a:lnTo>
                    <a:lnTo>
                      <a:pt x="17" y="6"/>
                    </a:lnTo>
                    <a:lnTo>
                      <a:pt x="18" y="10"/>
                    </a:lnTo>
                    <a:lnTo>
                      <a:pt x="18" y="13"/>
                    </a:lnTo>
                    <a:lnTo>
                      <a:pt x="18" y="19"/>
                    </a:lnTo>
                    <a:lnTo>
                      <a:pt x="20" y="22"/>
                    </a:lnTo>
                    <a:lnTo>
                      <a:pt x="17" y="24"/>
                    </a:lnTo>
                    <a:lnTo>
                      <a:pt x="0" y="7"/>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07" name="Freeform 119">
                <a:extLst>
                  <a:ext uri="{FF2B5EF4-FFF2-40B4-BE49-F238E27FC236}">
                    <a16:creationId xmlns:a16="http://schemas.microsoft.com/office/drawing/2014/main" xmlns="" id="{4DF19692-D27D-4DD6-A7AC-4C5920DE17FE}"/>
                  </a:ext>
                </a:extLst>
              </p:cNvPr>
              <p:cNvSpPr>
                <a:spLocks/>
              </p:cNvSpPr>
              <p:nvPr/>
            </p:nvSpPr>
            <p:spPr bwMode="auto">
              <a:xfrm>
                <a:off x="2310" y="1556"/>
                <a:ext cx="10" cy="12"/>
              </a:xfrm>
              <a:custGeom>
                <a:avLst/>
                <a:gdLst>
                  <a:gd name="T0" fmla="*/ 0 w 12"/>
                  <a:gd name="T1" fmla="*/ 3 h 15"/>
                  <a:gd name="T2" fmla="*/ 4 w 12"/>
                  <a:gd name="T3" fmla="*/ 0 h 15"/>
                  <a:gd name="T4" fmla="*/ 6 w 12"/>
                  <a:gd name="T5" fmla="*/ 1 h 15"/>
                  <a:gd name="T6" fmla="*/ 8 w 12"/>
                  <a:gd name="T7" fmla="*/ 3 h 15"/>
                  <a:gd name="T8" fmla="*/ 10 w 12"/>
                  <a:gd name="T9" fmla="*/ 4 h 15"/>
                  <a:gd name="T10" fmla="*/ 11 w 12"/>
                  <a:gd name="T11" fmla="*/ 6 h 15"/>
                  <a:gd name="T12" fmla="*/ 12 w 12"/>
                  <a:gd name="T13" fmla="*/ 10 h 15"/>
                  <a:gd name="T14" fmla="*/ 12 w 12"/>
                  <a:gd name="T15" fmla="*/ 13 h 15"/>
                  <a:gd name="T16" fmla="*/ 12 w 12"/>
                  <a:gd name="T17" fmla="*/ 15 h 15"/>
                  <a:gd name="T18" fmla="*/ 0 w 12"/>
                  <a:gd name="T1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0" y="3"/>
                    </a:moveTo>
                    <a:lnTo>
                      <a:pt x="4" y="0"/>
                    </a:lnTo>
                    <a:lnTo>
                      <a:pt x="6" y="1"/>
                    </a:lnTo>
                    <a:lnTo>
                      <a:pt x="8" y="3"/>
                    </a:lnTo>
                    <a:lnTo>
                      <a:pt x="10" y="4"/>
                    </a:lnTo>
                    <a:lnTo>
                      <a:pt x="11" y="6"/>
                    </a:lnTo>
                    <a:lnTo>
                      <a:pt x="12" y="10"/>
                    </a:lnTo>
                    <a:lnTo>
                      <a:pt x="12" y="13"/>
                    </a:lnTo>
                    <a:lnTo>
                      <a:pt x="12" y="15"/>
                    </a:lnTo>
                    <a:lnTo>
                      <a:pt x="0" y="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08" name="Freeform 120">
                <a:extLst>
                  <a:ext uri="{FF2B5EF4-FFF2-40B4-BE49-F238E27FC236}">
                    <a16:creationId xmlns:a16="http://schemas.microsoft.com/office/drawing/2014/main" xmlns="" id="{91FD360E-98AE-4B2F-BD09-0E252D14A0E0}"/>
                  </a:ext>
                </a:extLst>
              </p:cNvPr>
              <p:cNvSpPr>
                <a:spLocks/>
              </p:cNvSpPr>
              <p:nvPr/>
            </p:nvSpPr>
            <p:spPr bwMode="auto">
              <a:xfrm>
                <a:off x="2228" y="1630"/>
                <a:ext cx="4" cy="182"/>
              </a:xfrm>
              <a:custGeom>
                <a:avLst/>
                <a:gdLst>
                  <a:gd name="T0" fmla="*/ 5 w 5"/>
                  <a:gd name="T1" fmla="*/ 0 h 232"/>
                  <a:gd name="T2" fmla="*/ 0 w 5"/>
                  <a:gd name="T3" fmla="*/ 3 h 232"/>
                  <a:gd name="T4" fmla="*/ 0 w 5"/>
                  <a:gd name="T5" fmla="*/ 232 h 232"/>
                  <a:gd name="T6" fmla="*/ 5 w 5"/>
                  <a:gd name="T7" fmla="*/ 229 h 232"/>
                  <a:gd name="T8" fmla="*/ 5 w 5"/>
                  <a:gd name="T9" fmla="*/ 0 h 232"/>
                </a:gdLst>
                <a:ahLst/>
                <a:cxnLst>
                  <a:cxn ang="0">
                    <a:pos x="T0" y="T1"/>
                  </a:cxn>
                  <a:cxn ang="0">
                    <a:pos x="T2" y="T3"/>
                  </a:cxn>
                  <a:cxn ang="0">
                    <a:pos x="T4" y="T5"/>
                  </a:cxn>
                  <a:cxn ang="0">
                    <a:pos x="T6" y="T7"/>
                  </a:cxn>
                  <a:cxn ang="0">
                    <a:pos x="T8" y="T9"/>
                  </a:cxn>
                </a:cxnLst>
                <a:rect l="0" t="0" r="r" b="b"/>
                <a:pathLst>
                  <a:path w="5" h="232">
                    <a:moveTo>
                      <a:pt x="5" y="0"/>
                    </a:moveTo>
                    <a:lnTo>
                      <a:pt x="0" y="3"/>
                    </a:lnTo>
                    <a:lnTo>
                      <a:pt x="0" y="232"/>
                    </a:lnTo>
                    <a:lnTo>
                      <a:pt x="5" y="229"/>
                    </a:lnTo>
                    <a:lnTo>
                      <a:pt x="5"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09" name="Freeform 121">
                <a:extLst>
                  <a:ext uri="{FF2B5EF4-FFF2-40B4-BE49-F238E27FC236}">
                    <a16:creationId xmlns:a16="http://schemas.microsoft.com/office/drawing/2014/main" xmlns="" id="{7CB13442-F7A9-4D66-BA12-933EEED40490}"/>
                  </a:ext>
                </a:extLst>
              </p:cNvPr>
              <p:cNvSpPr>
                <a:spLocks/>
              </p:cNvSpPr>
              <p:nvPr/>
            </p:nvSpPr>
            <p:spPr bwMode="auto">
              <a:xfrm>
                <a:off x="2228" y="1627"/>
                <a:ext cx="9" cy="185"/>
              </a:xfrm>
              <a:custGeom>
                <a:avLst/>
                <a:gdLst>
                  <a:gd name="T0" fmla="*/ 11 w 11"/>
                  <a:gd name="T1" fmla="*/ 0 h 236"/>
                  <a:gd name="T2" fmla="*/ 0 w 11"/>
                  <a:gd name="T3" fmla="*/ 7 h 236"/>
                  <a:gd name="T4" fmla="*/ 0 w 11"/>
                  <a:gd name="T5" fmla="*/ 236 h 236"/>
                  <a:gd name="T6" fmla="*/ 11 w 11"/>
                  <a:gd name="T7" fmla="*/ 228 h 236"/>
                  <a:gd name="T8" fmla="*/ 11 w 11"/>
                  <a:gd name="T9" fmla="*/ 0 h 236"/>
                </a:gdLst>
                <a:ahLst/>
                <a:cxnLst>
                  <a:cxn ang="0">
                    <a:pos x="T0" y="T1"/>
                  </a:cxn>
                  <a:cxn ang="0">
                    <a:pos x="T2" y="T3"/>
                  </a:cxn>
                  <a:cxn ang="0">
                    <a:pos x="T4" y="T5"/>
                  </a:cxn>
                  <a:cxn ang="0">
                    <a:pos x="T6" y="T7"/>
                  </a:cxn>
                  <a:cxn ang="0">
                    <a:pos x="T8" y="T9"/>
                  </a:cxn>
                </a:cxnLst>
                <a:rect l="0" t="0" r="r" b="b"/>
                <a:pathLst>
                  <a:path w="11" h="236">
                    <a:moveTo>
                      <a:pt x="11" y="0"/>
                    </a:moveTo>
                    <a:lnTo>
                      <a:pt x="0" y="7"/>
                    </a:lnTo>
                    <a:lnTo>
                      <a:pt x="0" y="236"/>
                    </a:lnTo>
                    <a:lnTo>
                      <a:pt x="11" y="228"/>
                    </a:lnTo>
                    <a:lnTo>
                      <a:pt x="11"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10" name="Freeform 122">
                <a:extLst>
                  <a:ext uri="{FF2B5EF4-FFF2-40B4-BE49-F238E27FC236}">
                    <a16:creationId xmlns:a16="http://schemas.microsoft.com/office/drawing/2014/main" xmlns="" id="{66119F48-A571-416C-AB10-4E5A2C0C551C}"/>
                  </a:ext>
                </a:extLst>
              </p:cNvPr>
              <p:cNvSpPr>
                <a:spLocks/>
              </p:cNvSpPr>
              <p:nvPr/>
            </p:nvSpPr>
            <p:spPr bwMode="auto">
              <a:xfrm>
                <a:off x="2232" y="1623"/>
                <a:ext cx="10" cy="186"/>
              </a:xfrm>
              <a:custGeom>
                <a:avLst/>
                <a:gdLst>
                  <a:gd name="T0" fmla="*/ 12 w 12"/>
                  <a:gd name="T1" fmla="*/ 0 h 238"/>
                  <a:gd name="T2" fmla="*/ 0 w 12"/>
                  <a:gd name="T3" fmla="*/ 9 h 238"/>
                  <a:gd name="T4" fmla="*/ 0 w 12"/>
                  <a:gd name="T5" fmla="*/ 238 h 238"/>
                  <a:gd name="T6" fmla="*/ 12 w 12"/>
                  <a:gd name="T7" fmla="*/ 228 h 238"/>
                  <a:gd name="T8" fmla="*/ 12 w 12"/>
                  <a:gd name="T9" fmla="*/ 0 h 238"/>
                </a:gdLst>
                <a:ahLst/>
                <a:cxnLst>
                  <a:cxn ang="0">
                    <a:pos x="T0" y="T1"/>
                  </a:cxn>
                  <a:cxn ang="0">
                    <a:pos x="T2" y="T3"/>
                  </a:cxn>
                  <a:cxn ang="0">
                    <a:pos x="T4" y="T5"/>
                  </a:cxn>
                  <a:cxn ang="0">
                    <a:pos x="T6" y="T7"/>
                  </a:cxn>
                  <a:cxn ang="0">
                    <a:pos x="T8" y="T9"/>
                  </a:cxn>
                </a:cxnLst>
                <a:rect l="0" t="0" r="r" b="b"/>
                <a:pathLst>
                  <a:path w="12" h="238">
                    <a:moveTo>
                      <a:pt x="12" y="0"/>
                    </a:moveTo>
                    <a:lnTo>
                      <a:pt x="0" y="9"/>
                    </a:lnTo>
                    <a:lnTo>
                      <a:pt x="0" y="238"/>
                    </a:lnTo>
                    <a:lnTo>
                      <a:pt x="12" y="228"/>
                    </a:lnTo>
                    <a:lnTo>
                      <a:pt x="12"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11" name="Freeform 123">
                <a:extLst>
                  <a:ext uri="{FF2B5EF4-FFF2-40B4-BE49-F238E27FC236}">
                    <a16:creationId xmlns:a16="http://schemas.microsoft.com/office/drawing/2014/main" xmlns="" id="{C8BEF929-880D-41A0-AB33-6356F55042AF}"/>
                  </a:ext>
                </a:extLst>
              </p:cNvPr>
              <p:cNvSpPr>
                <a:spLocks/>
              </p:cNvSpPr>
              <p:nvPr/>
            </p:nvSpPr>
            <p:spPr bwMode="auto">
              <a:xfrm>
                <a:off x="2237" y="1621"/>
                <a:ext cx="10" cy="185"/>
              </a:xfrm>
              <a:custGeom>
                <a:avLst/>
                <a:gdLst>
                  <a:gd name="T0" fmla="*/ 13 w 13"/>
                  <a:gd name="T1" fmla="*/ 0 h 236"/>
                  <a:gd name="T2" fmla="*/ 0 w 13"/>
                  <a:gd name="T3" fmla="*/ 8 h 236"/>
                  <a:gd name="T4" fmla="*/ 0 w 13"/>
                  <a:gd name="T5" fmla="*/ 236 h 236"/>
                  <a:gd name="T6" fmla="*/ 13 w 13"/>
                  <a:gd name="T7" fmla="*/ 228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8"/>
                    </a:lnTo>
                    <a:lnTo>
                      <a:pt x="0" y="236"/>
                    </a:lnTo>
                    <a:lnTo>
                      <a:pt x="13" y="228"/>
                    </a:lnTo>
                    <a:lnTo>
                      <a:pt x="13"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12" name="Freeform 124">
                <a:extLst>
                  <a:ext uri="{FF2B5EF4-FFF2-40B4-BE49-F238E27FC236}">
                    <a16:creationId xmlns:a16="http://schemas.microsoft.com/office/drawing/2014/main" xmlns="" id="{23C2475D-A3B7-4DA9-BD06-A949C7192995}"/>
                  </a:ext>
                </a:extLst>
              </p:cNvPr>
              <p:cNvSpPr>
                <a:spLocks/>
              </p:cNvSpPr>
              <p:nvPr/>
            </p:nvSpPr>
            <p:spPr bwMode="auto">
              <a:xfrm>
                <a:off x="2242" y="1618"/>
                <a:ext cx="11" cy="184"/>
              </a:xfrm>
              <a:custGeom>
                <a:avLst/>
                <a:gdLst>
                  <a:gd name="T0" fmla="*/ 14 w 14"/>
                  <a:gd name="T1" fmla="*/ 0 h 235"/>
                  <a:gd name="T2" fmla="*/ 0 w 14"/>
                  <a:gd name="T3" fmla="*/ 7 h 235"/>
                  <a:gd name="T4" fmla="*/ 0 w 14"/>
                  <a:gd name="T5" fmla="*/ 235 h 235"/>
                  <a:gd name="T6" fmla="*/ 14 w 14"/>
                  <a:gd name="T7" fmla="*/ 226 h 235"/>
                  <a:gd name="T8" fmla="*/ 14 w 14"/>
                  <a:gd name="T9" fmla="*/ 0 h 235"/>
                </a:gdLst>
                <a:ahLst/>
                <a:cxnLst>
                  <a:cxn ang="0">
                    <a:pos x="T0" y="T1"/>
                  </a:cxn>
                  <a:cxn ang="0">
                    <a:pos x="T2" y="T3"/>
                  </a:cxn>
                  <a:cxn ang="0">
                    <a:pos x="T4" y="T5"/>
                  </a:cxn>
                  <a:cxn ang="0">
                    <a:pos x="T6" y="T7"/>
                  </a:cxn>
                  <a:cxn ang="0">
                    <a:pos x="T8" y="T9"/>
                  </a:cxn>
                </a:cxnLst>
                <a:rect l="0" t="0" r="r" b="b"/>
                <a:pathLst>
                  <a:path w="14" h="235">
                    <a:moveTo>
                      <a:pt x="14" y="0"/>
                    </a:moveTo>
                    <a:lnTo>
                      <a:pt x="0" y="7"/>
                    </a:lnTo>
                    <a:lnTo>
                      <a:pt x="0" y="235"/>
                    </a:lnTo>
                    <a:lnTo>
                      <a:pt x="14" y="226"/>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13" name="Freeform 125">
                <a:extLst>
                  <a:ext uri="{FF2B5EF4-FFF2-40B4-BE49-F238E27FC236}">
                    <a16:creationId xmlns:a16="http://schemas.microsoft.com/office/drawing/2014/main" xmlns="" id="{7FBDB07C-50E4-4D38-B473-A7850E103C89}"/>
                  </a:ext>
                </a:extLst>
              </p:cNvPr>
              <p:cNvSpPr>
                <a:spLocks/>
              </p:cNvSpPr>
              <p:nvPr/>
            </p:nvSpPr>
            <p:spPr bwMode="auto">
              <a:xfrm>
                <a:off x="2247" y="1614"/>
                <a:ext cx="11" cy="185"/>
              </a:xfrm>
              <a:custGeom>
                <a:avLst/>
                <a:gdLst>
                  <a:gd name="T0" fmla="*/ 14 w 14"/>
                  <a:gd name="T1" fmla="*/ 0 h 237"/>
                  <a:gd name="T2" fmla="*/ 0 w 14"/>
                  <a:gd name="T3" fmla="*/ 9 h 237"/>
                  <a:gd name="T4" fmla="*/ 0 w 14"/>
                  <a:gd name="T5" fmla="*/ 237 h 237"/>
                  <a:gd name="T6" fmla="*/ 14 w 14"/>
                  <a:gd name="T7" fmla="*/ 228 h 237"/>
                  <a:gd name="T8" fmla="*/ 14 w 14"/>
                  <a:gd name="T9" fmla="*/ 0 h 237"/>
                </a:gdLst>
                <a:ahLst/>
                <a:cxnLst>
                  <a:cxn ang="0">
                    <a:pos x="T0" y="T1"/>
                  </a:cxn>
                  <a:cxn ang="0">
                    <a:pos x="T2" y="T3"/>
                  </a:cxn>
                  <a:cxn ang="0">
                    <a:pos x="T4" y="T5"/>
                  </a:cxn>
                  <a:cxn ang="0">
                    <a:pos x="T6" y="T7"/>
                  </a:cxn>
                  <a:cxn ang="0">
                    <a:pos x="T8" y="T9"/>
                  </a:cxn>
                </a:cxnLst>
                <a:rect l="0" t="0" r="r" b="b"/>
                <a:pathLst>
                  <a:path w="14" h="237">
                    <a:moveTo>
                      <a:pt x="14" y="0"/>
                    </a:moveTo>
                    <a:lnTo>
                      <a:pt x="0" y="9"/>
                    </a:lnTo>
                    <a:lnTo>
                      <a:pt x="0" y="237"/>
                    </a:lnTo>
                    <a:lnTo>
                      <a:pt x="14" y="228"/>
                    </a:lnTo>
                    <a:lnTo>
                      <a:pt x="14"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14" name="Freeform 126">
                <a:extLst>
                  <a:ext uri="{FF2B5EF4-FFF2-40B4-BE49-F238E27FC236}">
                    <a16:creationId xmlns:a16="http://schemas.microsoft.com/office/drawing/2014/main" xmlns="" id="{94D6830E-DC36-4123-A657-0B653E510DD7}"/>
                  </a:ext>
                </a:extLst>
              </p:cNvPr>
              <p:cNvSpPr>
                <a:spLocks/>
              </p:cNvSpPr>
              <p:nvPr/>
            </p:nvSpPr>
            <p:spPr bwMode="auto">
              <a:xfrm>
                <a:off x="2253" y="1611"/>
                <a:ext cx="10" cy="184"/>
              </a:xfrm>
              <a:custGeom>
                <a:avLst/>
                <a:gdLst>
                  <a:gd name="T0" fmla="*/ 13 w 13"/>
                  <a:gd name="T1" fmla="*/ 0 h 235"/>
                  <a:gd name="T2" fmla="*/ 0 w 13"/>
                  <a:gd name="T3" fmla="*/ 9 h 235"/>
                  <a:gd name="T4" fmla="*/ 0 w 13"/>
                  <a:gd name="T5" fmla="*/ 235 h 235"/>
                  <a:gd name="T6" fmla="*/ 13 w 13"/>
                  <a:gd name="T7" fmla="*/ 228 h 235"/>
                  <a:gd name="T8" fmla="*/ 13 w 13"/>
                  <a:gd name="T9" fmla="*/ 0 h 235"/>
                </a:gdLst>
                <a:ahLst/>
                <a:cxnLst>
                  <a:cxn ang="0">
                    <a:pos x="T0" y="T1"/>
                  </a:cxn>
                  <a:cxn ang="0">
                    <a:pos x="T2" y="T3"/>
                  </a:cxn>
                  <a:cxn ang="0">
                    <a:pos x="T4" y="T5"/>
                  </a:cxn>
                  <a:cxn ang="0">
                    <a:pos x="T6" y="T7"/>
                  </a:cxn>
                  <a:cxn ang="0">
                    <a:pos x="T8" y="T9"/>
                  </a:cxn>
                </a:cxnLst>
                <a:rect l="0" t="0" r="r" b="b"/>
                <a:pathLst>
                  <a:path w="13" h="235">
                    <a:moveTo>
                      <a:pt x="13" y="0"/>
                    </a:moveTo>
                    <a:lnTo>
                      <a:pt x="0" y="9"/>
                    </a:lnTo>
                    <a:lnTo>
                      <a:pt x="0" y="235"/>
                    </a:lnTo>
                    <a:lnTo>
                      <a:pt x="13" y="228"/>
                    </a:lnTo>
                    <a:lnTo>
                      <a:pt x="13"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15" name="Freeform 127">
                <a:extLst>
                  <a:ext uri="{FF2B5EF4-FFF2-40B4-BE49-F238E27FC236}">
                    <a16:creationId xmlns:a16="http://schemas.microsoft.com/office/drawing/2014/main" xmlns="" id="{68D16BDD-C10C-4591-905D-2B411D2880B4}"/>
                  </a:ext>
                </a:extLst>
              </p:cNvPr>
              <p:cNvSpPr>
                <a:spLocks/>
              </p:cNvSpPr>
              <p:nvPr/>
            </p:nvSpPr>
            <p:spPr bwMode="auto">
              <a:xfrm>
                <a:off x="2258" y="1608"/>
                <a:ext cx="11" cy="184"/>
              </a:xfrm>
              <a:custGeom>
                <a:avLst/>
                <a:gdLst>
                  <a:gd name="T0" fmla="*/ 13 w 13"/>
                  <a:gd name="T1" fmla="*/ 0 h 236"/>
                  <a:gd name="T2" fmla="*/ 0 w 13"/>
                  <a:gd name="T3" fmla="*/ 8 h 236"/>
                  <a:gd name="T4" fmla="*/ 0 w 13"/>
                  <a:gd name="T5" fmla="*/ 236 h 236"/>
                  <a:gd name="T6" fmla="*/ 13 w 13"/>
                  <a:gd name="T7" fmla="*/ 227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8"/>
                    </a:lnTo>
                    <a:lnTo>
                      <a:pt x="0" y="236"/>
                    </a:lnTo>
                    <a:lnTo>
                      <a:pt x="13" y="227"/>
                    </a:lnTo>
                    <a:lnTo>
                      <a:pt x="13"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16" name="Freeform 128">
                <a:extLst>
                  <a:ext uri="{FF2B5EF4-FFF2-40B4-BE49-F238E27FC236}">
                    <a16:creationId xmlns:a16="http://schemas.microsoft.com/office/drawing/2014/main" xmlns="" id="{1233BEEC-E3B5-4809-9D94-55C14067FF79}"/>
                  </a:ext>
                </a:extLst>
              </p:cNvPr>
              <p:cNvSpPr>
                <a:spLocks/>
              </p:cNvSpPr>
              <p:nvPr/>
            </p:nvSpPr>
            <p:spPr bwMode="auto">
              <a:xfrm>
                <a:off x="2263" y="1604"/>
                <a:ext cx="11" cy="185"/>
              </a:xfrm>
              <a:custGeom>
                <a:avLst/>
                <a:gdLst>
                  <a:gd name="T0" fmla="*/ 14 w 14"/>
                  <a:gd name="T1" fmla="*/ 0 h 236"/>
                  <a:gd name="T2" fmla="*/ 0 w 14"/>
                  <a:gd name="T3" fmla="*/ 8 h 236"/>
                  <a:gd name="T4" fmla="*/ 0 w 14"/>
                  <a:gd name="T5" fmla="*/ 236 h 236"/>
                  <a:gd name="T6" fmla="*/ 14 w 14"/>
                  <a:gd name="T7" fmla="*/ 227 h 236"/>
                  <a:gd name="T8" fmla="*/ 14 w 14"/>
                  <a:gd name="T9" fmla="*/ 0 h 236"/>
                </a:gdLst>
                <a:ahLst/>
                <a:cxnLst>
                  <a:cxn ang="0">
                    <a:pos x="T0" y="T1"/>
                  </a:cxn>
                  <a:cxn ang="0">
                    <a:pos x="T2" y="T3"/>
                  </a:cxn>
                  <a:cxn ang="0">
                    <a:pos x="T4" y="T5"/>
                  </a:cxn>
                  <a:cxn ang="0">
                    <a:pos x="T6" y="T7"/>
                  </a:cxn>
                  <a:cxn ang="0">
                    <a:pos x="T8" y="T9"/>
                  </a:cxn>
                </a:cxnLst>
                <a:rect l="0" t="0" r="r" b="b"/>
                <a:pathLst>
                  <a:path w="14" h="236">
                    <a:moveTo>
                      <a:pt x="14" y="0"/>
                    </a:moveTo>
                    <a:lnTo>
                      <a:pt x="0" y="8"/>
                    </a:lnTo>
                    <a:lnTo>
                      <a:pt x="0" y="236"/>
                    </a:lnTo>
                    <a:lnTo>
                      <a:pt x="14" y="227"/>
                    </a:lnTo>
                    <a:lnTo>
                      <a:pt x="1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17" name="Freeform 129">
                <a:extLst>
                  <a:ext uri="{FF2B5EF4-FFF2-40B4-BE49-F238E27FC236}">
                    <a16:creationId xmlns:a16="http://schemas.microsoft.com/office/drawing/2014/main" xmlns="" id="{D27C12D2-9580-4B6D-B1B6-85DC8502B465}"/>
                  </a:ext>
                </a:extLst>
              </p:cNvPr>
              <p:cNvSpPr>
                <a:spLocks/>
              </p:cNvSpPr>
              <p:nvPr/>
            </p:nvSpPr>
            <p:spPr bwMode="auto">
              <a:xfrm>
                <a:off x="2269" y="1600"/>
                <a:ext cx="10" cy="185"/>
              </a:xfrm>
              <a:custGeom>
                <a:avLst/>
                <a:gdLst>
                  <a:gd name="T0" fmla="*/ 13 w 13"/>
                  <a:gd name="T1" fmla="*/ 0 h 237"/>
                  <a:gd name="T2" fmla="*/ 0 w 13"/>
                  <a:gd name="T3" fmla="*/ 10 h 237"/>
                  <a:gd name="T4" fmla="*/ 0 w 13"/>
                  <a:gd name="T5" fmla="*/ 237 h 237"/>
                  <a:gd name="T6" fmla="*/ 13 w 13"/>
                  <a:gd name="T7" fmla="*/ 228 h 237"/>
                  <a:gd name="T8" fmla="*/ 13 w 13"/>
                  <a:gd name="T9" fmla="*/ 0 h 237"/>
                </a:gdLst>
                <a:ahLst/>
                <a:cxnLst>
                  <a:cxn ang="0">
                    <a:pos x="T0" y="T1"/>
                  </a:cxn>
                  <a:cxn ang="0">
                    <a:pos x="T2" y="T3"/>
                  </a:cxn>
                  <a:cxn ang="0">
                    <a:pos x="T4" y="T5"/>
                  </a:cxn>
                  <a:cxn ang="0">
                    <a:pos x="T6" y="T7"/>
                  </a:cxn>
                  <a:cxn ang="0">
                    <a:pos x="T8" y="T9"/>
                  </a:cxn>
                </a:cxnLst>
                <a:rect l="0" t="0" r="r" b="b"/>
                <a:pathLst>
                  <a:path w="13" h="237">
                    <a:moveTo>
                      <a:pt x="13" y="0"/>
                    </a:moveTo>
                    <a:lnTo>
                      <a:pt x="0" y="10"/>
                    </a:lnTo>
                    <a:lnTo>
                      <a:pt x="0" y="237"/>
                    </a:lnTo>
                    <a:lnTo>
                      <a:pt x="13" y="228"/>
                    </a:lnTo>
                    <a:lnTo>
                      <a:pt x="13"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18" name="Freeform 130">
                <a:extLst>
                  <a:ext uri="{FF2B5EF4-FFF2-40B4-BE49-F238E27FC236}">
                    <a16:creationId xmlns:a16="http://schemas.microsoft.com/office/drawing/2014/main" xmlns="" id="{E1FC8C30-1E99-495B-99D3-E590AEC33C07}"/>
                  </a:ext>
                </a:extLst>
              </p:cNvPr>
              <p:cNvSpPr>
                <a:spLocks/>
              </p:cNvSpPr>
              <p:nvPr/>
            </p:nvSpPr>
            <p:spPr bwMode="auto">
              <a:xfrm>
                <a:off x="2274" y="1597"/>
                <a:ext cx="11" cy="185"/>
              </a:xfrm>
              <a:custGeom>
                <a:avLst/>
                <a:gdLst>
                  <a:gd name="T0" fmla="*/ 13 w 13"/>
                  <a:gd name="T1" fmla="*/ 0 h 236"/>
                  <a:gd name="T2" fmla="*/ 0 w 13"/>
                  <a:gd name="T3" fmla="*/ 9 h 236"/>
                  <a:gd name="T4" fmla="*/ 0 w 13"/>
                  <a:gd name="T5" fmla="*/ 236 h 236"/>
                  <a:gd name="T6" fmla="*/ 13 w 13"/>
                  <a:gd name="T7" fmla="*/ 228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9"/>
                    </a:lnTo>
                    <a:lnTo>
                      <a:pt x="0" y="236"/>
                    </a:lnTo>
                    <a:lnTo>
                      <a:pt x="13" y="228"/>
                    </a:lnTo>
                    <a:lnTo>
                      <a:pt x="13"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19" name="Freeform 131">
                <a:extLst>
                  <a:ext uri="{FF2B5EF4-FFF2-40B4-BE49-F238E27FC236}">
                    <a16:creationId xmlns:a16="http://schemas.microsoft.com/office/drawing/2014/main" xmlns="" id="{2A0DA6E1-7CCC-4C90-B604-471CC8FB5B57}"/>
                  </a:ext>
                </a:extLst>
              </p:cNvPr>
              <p:cNvSpPr>
                <a:spLocks/>
              </p:cNvSpPr>
              <p:nvPr/>
            </p:nvSpPr>
            <p:spPr bwMode="auto">
              <a:xfrm>
                <a:off x="2279" y="1594"/>
                <a:ext cx="11" cy="184"/>
              </a:xfrm>
              <a:custGeom>
                <a:avLst/>
                <a:gdLst>
                  <a:gd name="T0" fmla="*/ 14 w 14"/>
                  <a:gd name="T1" fmla="*/ 0 h 236"/>
                  <a:gd name="T2" fmla="*/ 0 w 14"/>
                  <a:gd name="T3" fmla="*/ 8 h 236"/>
                  <a:gd name="T4" fmla="*/ 0 w 14"/>
                  <a:gd name="T5" fmla="*/ 236 h 236"/>
                  <a:gd name="T6" fmla="*/ 14 w 14"/>
                  <a:gd name="T7" fmla="*/ 228 h 236"/>
                  <a:gd name="T8" fmla="*/ 14 w 14"/>
                  <a:gd name="T9" fmla="*/ 0 h 236"/>
                </a:gdLst>
                <a:ahLst/>
                <a:cxnLst>
                  <a:cxn ang="0">
                    <a:pos x="T0" y="T1"/>
                  </a:cxn>
                  <a:cxn ang="0">
                    <a:pos x="T2" y="T3"/>
                  </a:cxn>
                  <a:cxn ang="0">
                    <a:pos x="T4" y="T5"/>
                  </a:cxn>
                  <a:cxn ang="0">
                    <a:pos x="T6" y="T7"/>
                  </a:cxn>
                  <a:cxn ang="0">
                    <a:pos x="T8" y="T9"/>
                  </a:cxn>
                </a:cxnLst>
                <a:rect l="0" t="0" r="r" b="b"/>
                <a:pathLst>
                  <a:path w="14" h="236">
                    <a:moveTo>
                      <a:pt x="14" y="0"/>
                    </a:moveTo>
                    <a:lnTo>
                      <a:pt x="0" y="8"/>
                    </a:lnTo>
                    <a:lnTo>
                      <a:pt x="0" y="236"/>
                    </a:lnTo>
                    <a:lnTo>
                      <a:pt x="14" y="228"/>
                    </a:lnTo>
                    <a:lnTo>
                      <a:pt x="1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20" name="Freeform 132">
                <a:extLst>
                  <a:ext uri="{FF2B5EF4-FFF2-40B4-BE49-F238E27FC236}">
                    <a16:creationId xmlns:a16="http://schemas.microsoft.com/office/drawing/2014/main" xmlns="" id="{F50FEDFF-63EC-4379-94A7-0B132F6F9771}"/>
                  </a:ext>
                </a:extLst>
              </p:cNvPr>
              <p:cNvSpPr>
                <a:spLocks/>
              </p:cNvSpPr>
              <p:nvPr/>
            </p:nvSpPr>
            <p:spPr bwMode="auto">
              <a:xfrm>
                <a:off x="2285" y="1590"/>
                <a:ext cx="9" cy="186"/>
              </a:xfrm>
              <a:custGeom>
                <a:avLst/>
                <a:gdLst>
                  <a:gd name="T0" fmla="*/ 12 w 12"/>
                  <a:gd name="T1" fmla="*/ 0 h 237"/>
                  <a:gd name="T2" fmla="*/ 0 w 12"/>
                  <a:gd name="T3" fmla="*/ 9 h 237"/>
                  <a:gd name="T4" fmla="*/ 0 w 12"/>
                  <a:gd name="T5" fmla="*/ 237 h 237"/>
                  <a:gd name="T6" fmla="*/ 12 w 12"/>
                  <a:gd name="T7" fmla="*/ 228 h 237"/>
                  <a:gd name="T8" fmla="*/ 12 w 12"/>
                  <a:gd name="T9" fmla="*/ 0 h 237"/>
                </a:gdLst>
                <a:ahLst/>
                <a:cxnLst>
                  <a:cxn ang="0">
                    <a:pos x="T0" y="T1"/>
                  </a:cxn>
                  <a:cxn ang="0">
                    <a:pos x="T2" y="T3"/>
                  </a:cxn>
                  <a:cxn ang="0">
                    <a:pos x="T4" y="T5"/>
                  </a:cxn>
                  <a:cxn ang="0">
                    <a:pos x="T6" y="T7"/>
                  </a:cxn>
                  <a:cxn ang="0">
                    <a:pos x="T8" y="T9"/>
                  </a:cxn>
                </a:cxnLst>
                <a:rect l="0" t="0" r="r" b="b"/>
                <a:pathLst>
                  <a:path w="12" h="237">
                    <a:moveTo>
                      <a:pt x="12" y="0"/>
                    </a:moveTo>
                    <a:lnTo>
                      <a:pt x="0" y="9"/>
                    </a:lnTo>
                    <a:lnTo>
                      <a:pt x="0" y="237"/>
                    </a:lnTo>
                    <a:lnTo>
                      <a:pt x="12" y="228"/>
                    </a:lnTo>
                    <a:lnTo>
                      <a:pt x="12"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21" name="Freeform 133">
                <a:extLst>
                  <a:ext uri="{FF2B5EF4-FFF2-40B4-BE49-F238E27FC236}">
                    <a16:creationId xmlns:a16="http://schemas.microsoft.com/office/drawing/2014/main" xmlns="" id="{BB5B45C1-DA3D-4F97-8570-10A04F52D41F}"/>
                  </a:ext>
                </a:extLst>
              </p:cNvPr>
              <p:cNvSpPr>
                <a:spLocks/>
              </p:cNvSpPr>
              <p:nvPr/>
            </p:nvSpPr>
            <p:spPr bwMode="auto">
              <a:xfrm>
                <a:off x="2290" y="1587"/>
                <a:ext cx="10" cy="185"/>
              </a:xfrm>
              <a:custGeom>
                <a:avLst/>
                <a:gdLst>
                  <a:gd name="T0" fmla="*/ 13 w 13"/>
                  <a:gd name="T1" fmla="*/ 0 h 237"/>
                  <a:gd name="T2" fmla="*/ 0 w 13"/>
                  <a:gd name="T3" fmla="*/ 9 h 237"/>
                  <a:gd name="T4" fmla="*/ 0 w 13"/>
                  <a:gd name="T5" fmla="*/ 237 h 237"/>
                  <a:gd name="T6" fmla="*/ 13 w 13"/>
                  <a:gd name="T7" fmla="*/ 228 h 237"/>
                  <a:gd name="T8" fmla="*/ 13 w 13"/>
                  <a:gd name="T9" fmla="*/ 0 h 237"/>
                </a:gdLst>
                <a:ahLst/>
                <a:cxnLst>
                  <a:cxn ang="0">
                    <a:pos x="T0" y="T1"/>
                  </a:cxn>
                  <a:cxn ang="0">
                    <a:pos x="T2" y="T3"/>
                  </a:cxn>
                  <a:cxn ang="0">
                    <a:pos x="T4" y="T5"/>
                  </a:cxn>
                  <a:cxn ang="0">
                    <a:pos x="T6" y="T7"/>
                  </a:cxn>
                  <a:cxn ang="0">
                    <a:pos x="T8" y="T9"/>
                  </a:cxn>
                </a:cxnLst>
                <a:rect l="0" t="0" r="r" b="b"/>
                <a:pathLst>
                  <a:path w="13" h="237">
                    <a:moveTo>
                      <a:pt x="13" y="0"/>
                    </a:moveTo>
                    <a:lnTo>
                      <a:pt x="0" y="9"/>
                    </a:lnTo>
                    <a:lnTo>
                      <a:pt x="0" y="237"/>
                    </a:lnTo>
                    <a:lnTo>
                      <a:pt x="13" y="228"/>
                    </a:lnTo>
                    <a:lnTo>
                      <a:pt x="13" y="0"/>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22" name="Freeform 134">
                <a:extLst>
                  <a:ext uri="{FF2B5EF4-FFF2-40B4-BE49-F238E27FC236}">
                    <a16:creationId xmlns:a16="http://schemas.microsoft.com/office/drawing/2014/main" xmlns="" id="{B07C768A-9605-4CC0-8A6D-E1A87E7B1D55}"/>
                  </a:ext>
                </a:extLst>
              </p:cNvPr>
              <p:cNvSpPr>
                <a:spLocks/>
              </p:cNvSpPr>
              <p:nvPr/>
            </p:nvSpPr>
            <p:spPr bwMode="auto">
              <a:xfrm>
                <a:off x="2294" y="1583"/>
                <a:ext cx="11" cy="186"/>
              </a:xfrm>
              <a:custGeom>
                <a:avLst/>
                <a:gdLst>
                  <a:gd name="T0" fmla="*/ 14 w 14"/>
                  <a:gd name="T1" fmla="*/ 0 h 237"/>
                  <a:gd name="T2" fmla="*/ 0 w 14"/>
                  <a:gd name="T3" fmla="*/ 9 h 237"/>
                  <a:gd name="T4" fmla="*/ 0 w 14"/>
                  <a:gd name="T5" fmla="*/ 237 h 237"/>
                  <a:gd name="T6" fmla="*/ 14 w 14"/>
                  <a:gd name="T7" fmla="*/ 228 h 237"/>
                  <a:gd name="T8" fmla="*/ 14 w 14"/>
                  <a:gd name="T9" fmla="*/ 0 h 237"/>
                </a:gdLst>
                <a:ahLst/>
                <a:cxnLst>
                  <a:cxn ang="0">
                    <a:pos x="T0" y="T1"/>
                  </a:cxn>
                  <a:cxn ang="0">
                    <a:pos x="T2" y="T3"/>
                  </a:cxn>
                  <a:cxn ang="0">
                    <a:pos x="T4" y="T5"/>
                  </a:cxn>
                  <a:cxn ang="0">
                    <a:pos x="T6" y="T7"/>
                  </a:cxn>
                  <a:cxn ang="0">
                    <a:pos x="T8" y="T9"/>
                  </a:cxn>
                </a:cxnLst>
                <a:rect l="0" t="0" r="r" b="b"/>
                <a:pathLst>
                  <a:path w="14" h="237">
                    <a:moveTo>
                      <a:pt x="14" y="0"/>
                    </a:moveTo>
                    <a:lnTo>
                      <a:pt x="0" y="9"/>
                    </a:lnTo>
                    <a:lnTo>
                      <a:pt x="0" y="237"/>
                    </a:lnTo>
                    <a:lnTo>
                      <a:pt x="14" y="228"/>
                    </a:lnTo>
                    <a:lnTo>
                      <a:pt x="14"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23" name="Freeform 135">
                <a:extLst>
                  <a:ext uri="{FF2B5EF4-FFF2-40B4-BE49-F238E27FC236}">
                    <a16:creationId xmlns:a16="http://schemas.microsoft.com/office/drawing/2014/main" xmlns="" id="{E54D9C75-FCEC-47E7-A3D5-BEB6D036540A}"/>
                  </a:ext>
                </a:extLst>
              </p:cNvPr>
              <p:cNvSpPr>
                <a:spLocks/>
              </p:cNvSpPr>
              <p:nvPr/>
            </p:nvSpPr>
            <p:spPr bwMode="auto">
              <a:xfrm>
                <a:off x="2300" y="1580"/>
                <a:ext cx="10" cy="185"/>
              </a:xfrm>
              <a:custGeom>
                <a:avLst/>
                <a:gdLst>
                  <a:gd name="T0" fmla="*/ 12 w 12"/>
                  <a:gd name="T1" fmla="*/ 0 h 236"/>
                  <a:gd name="T2" fmla="*/ 0 w 12"/>
                  <a:gd name="T3" fmla="*/ 8 h 236"/>
                  <a:gd name="T4" fmla="*/ 0 w 12"/>
                  <a:gd name="T5" fmla="*/ 236 h 236"/>
                  <a:gd name="T6" fmla="*/ 12 w 12"/>
                  <a:gd name="T7" fmla="*/ 227 h 236"/>
                  <a:gd name="T8" fmla="*/ 12 w 12"/>
                  <a:gd name="T9" fmla="*/ 0 h 236"/>
                </a:gdLst>
                <a:ahLst/>
                <a:cxnLst>
                  <a:cxn ang="0">
                    <a:pos x="T0" y="T1"/>
                  </a:cxn>
                  <a:cxn ang="0">
                    <a:pos x="T2" y="T3"/>
                  </a:cxn>
                  <a:cxn ang="0">
                    <a:pos x="T4" y="T5"/>
                  </a:cxn>
                  <a:cxn ang="0">
                    <a:pos x="T6" y="T7"/>
                  </a:cxn>
                  <a:cxn ang="0">
                    <a:pos x="T8" y="T9"/>
                  </a:cxn>
                </a:cxnLst>
                <a:rect l="0" t="0" r="r" b="b"/>
                <a:pathLst>
                  <a:path w="12" h="236">
                    <a:moveTo>
                      <a:pt x="12" y="0"/>
                    </a:moveTo>
                    <a:lnTo>
                      <a:pt x="0" y="8"/>
                    </a:lnTo>
                    <a:lnTo>
                      <a:pt x="0" y="236"/>
                    </a:lnTo>
                    <a:lnTo>
                      <a:pt x="12" y="227"/>
                    </a:lnTo>
                    <a:lnTo>
                      <a:pt x="1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24" name="Freeform 136">
                <a:extLst>
                  <a:ext uri="{FF2B5EF4-FFF2-40B4-BE49-F238E27FC236}">
                    <a16:creationId xmlns:a16="http://schemas.microsoft.com/office/drawing/2014/main" xmlns="" id="{736C8A04-4979-4AC8-A16A-68F74C58DCAF}"/>
                  </a:ext>
                </a:extLst>
              </p:cNvPr>
              <p:cNvSpPr>
                <a:spLocks/>
              </p:cNvSpPr>
              <p:nvPr/>
            </p:nvSpPr>
            <p:spPr bwMode="auto">
              <a:xfrm>
                <a:off x="2305" y="1577"/>
                <a:ext cx="11" cy="185"/>
              </a:xfrm>
              <a:custGeom>
                <a:avLst/>
                <a:gdLst>
                  <a:gd name="T0" fmla="*/ 13 w 13"/>
                  <a:gd name="T1" fmla="*/ 0 h 236"/>
                  <a:gd name="T2" fmla="*/ 0 w 13"/>
                  <a:gd name="T3" fmla="*/ 8 h 236"/>
                  <a:gd name="T4" fmla="*/ 0 w 13"/>
                  <a:gd name="T5" fmla="*/ 236 h 236"/>
                  <a:gd name="T6" fmla="*/ 13 w 13"/>
                  <a:gd name="T7" fmla="*/ 227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8"/>
                    </a:lnTo>
                    <a:lnTo>
                      <a:pt x="0" y="236"/>
                    </a:lnTo>
                    <a:lnTo>
                      <a:pt x="13" y="227"/>
                    </a:lnTo>
                    <a:lnTo>
                      <a:pt x="13"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25" name="Freeform 137">
                <a:extLst>
                  <a:ext uri="{FF2B5EF4-FFF2-40B4-BE49-F238E27FC236}">
                    <a16:creationId xmlns:a16="http://schemas.microsoft.com/office/drawing/2014/main" xmlns="" id="{002BEF7F-F897-4B9D-B190-691ECB1A8D3D}"/>
                  </a:ext>
                </a:extLst>
              </p:cNvPr>
              <p:cNvSpPr>
                <a:spLocks/>
              </p:cNvSpPr>
              <p:nvPr/>
            </p:nvSpPr>
            <p:spPr bwMode="auto">
              <a:xfrm>
                <a:off x="2310" y="1573"/>
                <a:ext cx="11" cy="185"/>
              </a:xfrm>
              <a:custGeom>
                <a:avLst/>
                <a:gdLst>
                  <a:gd name="T0" fmla="*/ 14 w 14"/>
                  <a:gd name="T1" fmla="*/ 0 h 236"/>
                  <a:gd name="T2" fmla="*/ 0 w 14"/>
                  <a:gd name="T3" fmla="*/ 9 h 236"/>
                  <a:gd name="T4" fmla="*/ 0 w 14"/>
                  <a:gd name="T5" fmla="*/ 236 h 236"/>
                  <a:gd name="T6" fmla="*/ 14 w 14"/>
                  <a:gd name="T7" fmla="*/ 227 h 236"/>
                  <a:gd name="T8" fmla="*/ 14 w 14"/>
                  <a:gd name="T9" fmla="*/ 0 h 236"/>
                </a:gdLst>
                <a:ahLst/>
                <a:cxnLst>
                  <a:cxn ang="0">
                    <a:pos x="T0" y="T1"/>
                  </a:cxn>
                  <a:cxn ang="0">
                    <a:pos x="T2" y="T3"/>
                  </a:cxn>
                  <a:cxn ang="0">
                    <a:pos x="T4" y="T5"/>
                  </a:cxn>
                  <a:cxn ang="0">
                    <a:pos x="T6" y="T7"/>
                  </a:cxn>
                  <a:cxn ang="0">
                    <a:pos x="T8" y="T9"/>
                  </a:cxn>
                </a:cxnLst>
                <a:rect l="0" t="0" r="r" b="b"/>
                <a:pathLst>
                  <a:path w="14" h="236">
                    <a:moveTo>
                      <a:pt x="14" y="0"/>
                    </a:moveTo>
                    <a:lnTo>
                      <a:pt x="0" y="9"/>
                    </a:lnTo>
                    <a:lnTo>
                      <a:pt x="0" y="236"/>
                    </a:lnTo>
                    <a:lnTo>
                      <a:pt x="14" y="227"/>
                    </a:lnTo>
                    <a:lnTo>
                      <a:pt x="14"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26" name="Freeform 138">
                <a:extLst>
                  <a:ext uri="{FF2B5EF4-FFF2-40B4-BE49-F238E27FC236}">
                    <a16:creationId xmlns:a16="http://schemas.microsoft.com/office/drawing/2014/main" xmlns="" id="{31B5EEB9-2A1C-4C6E-9D39-DC9FDBDC4E19}"/>
                  </a:ext>
                </a:extLst>
              </p:cNvPr>
              <p:cNvSpPr>
                <a:spLocks/>
              </p:cNvSpPr>
              <p:nvPr/>
            </p:nvSpPr>
            <p:spPr bwMode="auto">
              <a:xfrm>
                <a:off x="2316" y="1573"/>
                <a:ext cx="5" cy="182"/>
              </a:xfrm>
              <a:custGeom>
                <a:avLst/>
                <a:gdLst>
                  <a:gd name="T0" fmla="*/ 0 w 7"/>
                  <a:gd name="T1" fmla="*/ 5 h 232"/>
                  <a:gd name="T2" fmla="*/ 7 w 7"/>
                  <a:gd name="T3" fmla="*/ 0 h 232"/>
                  <a:gd name="T4" fmla="*/ 7 w 7"/>
                  <a:gd name="T5" fmla="*/ 227 h 232"/>
                  <a:gd name="T6" fmla="*/ 0 w 7"/>
                  <a:gd name="T7" fmla="*/ 232 h 232"/>
                  <a:gd name="T8" fmla="*/ 0 w 7"/>
                  <a:gd name="T9" fmla="*/ 5 h 232"/>
                </a:gdLst>
                <a:ahLst/>
                <a:cxnLst>
                  <a:cxn ang="0">
                    <a:pos x="T0" y="T1"/>
                  </a:cxn>
                  <a:cxn ang="0">
                    <a:pos x="T2" y="T3"/>
                  </a:cxn>
                  <a:cxn ang="0">
                    <a:pos x="T4" y="T5"/>
                  </a:cxn>
                  <a:cxn ang="0">
                    <a:pos x="T6" y="T7"/>
                  </a:cxn>
                  <a:cxn ang="0">
                    <a:pos x="T8" y="T9"/>
                  </a:cxn>
                </a:cxnLst>
                <a:rect l="0" t="0" r="r" b="b"/>
                <a:pathLst>
                  <a:path w="7" h="232">
                    <a:moveTo>
                      <a:pt x="0" y="5"/>
                    </a:moveTo>
                    <a:lnTo>
                      <a:pt x="7" y="0"/>
                    </a:lnTo>
                    <a:lnTo>
                      <a:pt x="7" y="227"/>
                    </a:lnTo>
                    <a:lnTo>
                      <a:pt x="0" y="232"/>
                    </a:lnTo>
                    <a:lnTo>
                      <a:pt x="0" y="5"/>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27" name="Freeform 139">
                <a:extLst>
                  <a:ext uri="{FF2B5EF4-FFF2-40B4-BE49-F238E27FC236}">
                    <a16:creationId xmlns:a16="http://schemas.microsoft.com/office/drawing/2014/main" xmlns="" id="{E0812A9D-C1A3-49C7-B70A-EFCA533DA032}"/>
                  </a:ext>
                </a:extLst>
              </p:cNvPr>
              <p:cNvSpPr>
                <a:spLocks/>
              </p:cNvSpPr>
              <p:nvPr/>
            </p:nvSpPr>
            <p:spPr bwMode="auto">
              <a:xfrm>
                <a:off x="2228" y="1807"/>
                <a:ext cx="9" cy="12"/>
              </a:xfrm>
              <a:custGeom>
                <a:avLst/>
                <a:gdLst>
                  <a:gd name="T0" fmla="*/ 11 w 11"/>
                  <a:gd name="T1" fmla="*/ 0 h 15"/>
                  <a:gd name="T2" fmla="*/ 0 w 11"/>
                  <a:gd name="T3" fmla="*/ 6 h 15"/>
                  <a:gd name="T4" fmla="*/ 0 w 11"/>
                  <a:gd name="T5" fmla="*/ 9 h 15"/>
                  <a:gd name="T6" fmla="*/ 0 w 11"/>
                  <a:gd name="T7" fmla="*/ 15 h 15"/>
                  <a:gd name="T8" fmla="*/ 0 w 11"/>
                  <a:gd name="T9" fmla="*/ 15 h 15"/>
                  <a:gd name="T10" fmla="*/ 11 w 11"/>
                  <a:gd name="T11" fmla="*/ 0 h 15"/>
                </a:gdLst>
                <a:ahLst/>
                <a:cxnLst>
                  <a:cxn ang="0">
                    <a:pos x="T0" y="T1"/>
                  </a:cxn>
                  <a:cxn ang="0">
                    <a:pos x="T2" y="T3"/>
                  </a:cxn>
                  <a:cxn ang="0">
                    <a:pos x="T4" y="T5"/>
                  </a:cxn>
                  <a:cxn ang="0">
                    <a:pos x="T6" y="T7"/>
                  </a:cxn>
                  <a:cxn ang="0">
                    <a:pos x="T8" y="T9"/>
                  </a:cxn>
                  <a:cxn ang="0">
                    <a:pos x="T10" y="T11"/>
                  </a:cxn>
                </a:cxnLst>
                <a:rect l="0" t="0" r="r" b="b"/>
                <a:pathLst>
                  <a:path w="11" h="15">
                    <a:moveTo>
                      <a:pt x="11" y="0"/>
                    </a:moveTo>
                    <a:lnTo>
                      <a:pt x="0" y="6"/>
                    </a:lnTo>
                    <a:lnTo>
                      <a:pt x="0" y="9"/>
                    </a:lnTo>
                    <a:lnTo>
                      <a:pt x="0" y="15"/>
                    </a:lnTo>
                    <a:lnTo>
                      <a:pt x="0" y="15"/>
                    </a:lnTo>
                    <a:lnTo>
                      <a:pt x="11"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28" name="Freeform 140">
                <a:extLst>
                  <a:ext uri="{FF2B5EF4-FFF2-40B4-BE49-F238E27FC236}">
                    <a16:creationId xmlns:a16="http://schemas.microsoft.com/office/drawing/2014/main" xmlns="" id="{49DA6952-953A-4C9E-B82E-6AEA7CC96A32}"/>
                  </a:ext>
                </a:extLst>
              </p:cNvPr>
              <p:cNvSpPr>
                <a:spLocks/>
              </p:cNvSpPr>
              <p:nvPr/>
            </p:nvSpPr>
            <p:spPr bwMode="auto">
              <a:xfrm>
                <a:off x="2224" y="1796"/>
                <a:ext cx="27" cy="31"/>
              </a:xfrm>
              <a:custGeom>
                <a:avLst/>
                <a:gdLst>
                  <a:gd name="T0" fmla="*/ 34 w 34"/>
                  <a:gd name="T1" fmla="*/ 0 h 39"/>
                  <a:gd name="T2" fmla="*/ 5 w 34"/>
                  <a:gd name="T3" fmla="*/ 20 h 39"/>
                  <a:gd name="T4" fmla="*/ 5 w 34"/>
                  <a:gd name="T5" fmla="*/ 23 h 39"/>
                  <a:gd name="T6" fmla="*/ 5 w 34"/>
                  <a:gd name="T7" fmla="*/ 29 h 39"/>
                  <a:gd name="T8" fmla="*/ 5 w 34"/>
                  <a:gd name="T9" fmla="*/ 32 h 39"/>
                  <a:gd name="T10" fmla="*/ 4 w 34"/>
                  <a:gd name="T11" fmla="*/ 36 h 39"/>
                  <a:gd name="T12" fmla="*/ 1 w 34"/>
                  <a:gd name="T13" fmla="*/ 38 h 39"/>
                  <a:gd name="T14" fmla="*/ 0 w 34"/>
                  <a:gd name="T15" fmla="*/ 39 h 39"/>
                  <a:gd name="T16" fmla="*/ 16 w 34"/>
                  <a:gd name="T17" fmla="*/ 29 h 39"/>
                  <a:gd name="T18" fmla="*/ 34 w 3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9">
                    <a:moveTo>
                      <a:pt x="34" y="0"/>
                    </a:moveTo>
                    <a:lnTo>
                      <a:pt x="5" y="20"/>
                    </a:lnTo>
                    <a:lnTo>
                      <a:pt x="5" y="23"/>
                    </a:lnTo>
                    <a:lnTo>
                      <a:pt x="5" y="29"/>
                    </a:lnTo>
                    <a:lnTo>
                      <a:pt x="5" y="32"/>
                    </a:lnTo>
                    <a:lnTo>
                      <a:pt x="4" y="36"/>
                    </a:lnTo>
                    <a:lnTo>
                      <a:pt x="1" y="38"/>
                    </a:lnTo>
                    <a:lnTo>
                      <a:pt x="0" y="39"/>
                    </a:lnTo>
                    <a:lnTo>
                      <a:pt x="16" y="29"/>
                    </a:lnTo>
                    <a:lnTo>
                      <a:pt x="34"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29" name="Freeform 141">
                <a:extLst>
                  <a:ext uri="{FF2B5EF4-FFF2-40B4-BE49-F238E27FC236}">
                    <a16:creationId xmlns:a16="http://schemas.microsoft.com/office/drawing/2014/main" xmlns="" id="{0232C635-3358-4E31-96F2-676841F861D4}"/>
                  </a:ext>
                </a:extLst>
              </p:cNvPr>
              <p:cNvSpPr>
                <a:spLocks/>
              </p:cNvSpPr>
              <p:nvPr/>
            </p:nvSpPr>
            <p:spPr bwMode="auto">
              <a:xfrm>
                <a:off x="2224" y="1788"/>
                <a:ext cx="41" cy="39"/>
              </a:xfrm>
              <a:custGeom>
                <a:avLst/>
                <a:gdLst>
                  <a:gd name="T0" fmla="*/ 51 w 51"/>
                  <a:gd name="T1" fmla="*/ 0 h 50"/>
                  <a:gd name="T2" fmla="*/ 16 w 51"/>
                  <a:gd name="T3" fmla="*/ 25 h 50"/>
                  <a:gd name="T4" fmla="*/ 5 w 51"/>
                  <a:gd name="T5" fmla="*/ 40 h 50"/>
                  <a:gd name="T6" fmla="*/ 5 w 51"/>
                  <a:gd name="T7" fmla="*/ 43 h 50"/>
                  <a:gd name="T8" fmla="*/ 4 w 51"/>
                  <a:gd name="T9" fmla="*/ 47 h 50"/>
                  <a:gd name="T10" fmla="*/ 1 w 51"/>
                  <a:gd name="T11" fmla="*/ 49 h 50"/>
                  <a:gd name="T12" fmla="*/ 0 w 51"/>
                  <a:gd name="T13" fmla="*/ 50 h 50"/>
                  <a:gd name="T14" fmla="*/ 32 w 51"/>
                  <a:gd name="T15" fmla="*/ 28 h 50"/>
                  <a:gd name="T16" fmla="*/ 51 w 51"/>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51" y="0"/>
                    </a:moveTo>
                    <a:lnTo>
                      <a:pt x="16" y="25"/>
                    </a:lnTo>
                    <a:lnTo>
                      <a:pt x="5" y="40"/>
                    </a:lnTo>
                    <a:lnTo>
                      <a:pt x="5" y="43"/>
                    </a:lnTo>
                    <a:lnTo>
                      <a:pt x="4" y="47"/>
                    </a:lnTo>
                    <a:lnTo>
                      <a:pt x="1" y="49"/>
                    </a:lnTo>
                    <a:lnTo>
                      <a:pt x="0" y="50"/>
                    </a:lnTo>
                    <a:lnTo>
                      <a:pt x="32" y="28"/>
                    </a:lnTo>
                    <a:lnTo>
                      <a:pt x="51"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30" name="Freeform 142">
                <a:extLst>
                  <a:ext uri="{FF2B5EF4-FFF2-40B4-BE49-F238E27FC236}">
                    <a16:creationId xmlns:a16="http://schemas.microsoft.com/office/drawing/2014/main" xmlns="" id="{B1709756-2157-4C3F-BA53-3327DC0C55AF}"/>
                  </a:ext>
                </a:extLst>
              </p:cNvPr>
              <p:cNvSpPr>
                <a:spLocks/>
              </p:cNvSpPr>
              <p:nvPr/>
            </p:nvSpPr>
            <p:spPr bwMode="auto">
              <a:xfrm>
                <a:off x="2237" y="1778"/>
                <a:ext cx="42" cy="41"/>
              </a:xfrm>
              <a:custGeom>
                <a:avLst/>
                <a:gdLst>
                  <a:gd name="T0" fmla="*/ 53 w 53"/>
                  <a:gd name="T1" fmla="*/ 0 h 52"/>
                  <a:gd name="T2" fmla="*/ 18 w 53"/>
                  <a:gd name="T3" fmla="*/ 23 h 52"/>
                  <a:gd name="T4" fmla="*/ 0 w 53"/>
                  <a:gd name="T5" fmla="*/ 52 h 52"/>
                  <a:gd name="T6" fmla="*/ 35 w 53"/>
                  <a:gd name="T7" fmla="*/ 29 h 52"/>
                  <a:gd name="T8" fmla="*/ 53 w 53"/>
                  <a:gd name="T9" fmla="*/ 0 h 52"/>
                </a:gdLst>
                <a:ahLst/>
                <a:cxnLst>
                  <a:cxn ang="0">
                    <a:pos x="T0" y="T1"/>
                  </a:cxn>
                  <a:cxn ang="0">
                    <a:pos x="T2" y="T3"/>
                  </a:cxn>
                  <a:cxn ang="0">
                    <a:pos x="T4" y="T5"/>
                  </a:cxn>
                  <a:cxn ang="0">
                    <a:pos x="T6" y="T7"/>
                  </a:cxn>
                  <a:cxn ang="0">
                    <a:pos x="T8" y="T9"/>
                  </a:cxn>
                </a:cxnLst>
                <a:rect l="0" t="0" r="r" b="b"/>
                <a:pathLst>
                  <a:path w="53" h="52">
                    <a:moveTo>
                      <a:pt x="53" y="0"/>
                    </a:moveTo>
                    <a:lnTo>
                      <a:pt x="18" y="23"/>
                    </a:lnTo>
                    <a:lnTo>
                      <a:pt x="0" y="52"/>
                    </a:lnTo>
                    <a:lnTo>
                      <a:pt x="35" y="29"/>
                    </a:lnTo>
                    <a:lnTo>
                      <a:pt x="53" y="0"/>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31" name="Freeform 143">
                <a:extLst>
                  <a:ext uri="{FF2B5EF4-FFF2-40B4-BE49-F238E27FC236}">
                    <a16:creationId xmlns:a16="http://schemas.microsoft.com/office/drawing/2014/main" xmlns="" id="{3700BB09-DEE0-449C-A364-4D47FC854464}"/>
                  </a:ext>
                </a:extLst>
              </p:cNvPr>
              <p:cNvSpPr>
                <a:spLocks/>
              </p:cNvSpPr>
              <p:nvPr/>
            </p:nvSpPr>
            <p:spPr bwMode="auto">
              <a:xfrm>
                <a:off x="2250" y="1769"/>
                <a:ext cx="43" cy="40"/>
              </a:xfrm>
              <a:custGeom>
                <a:avLst/>
                <a:gdLst>
                  <a:gd name="T0" fmla="*/ 55 w 55"/>
                  <a:gd name="T1" fmla="*/ 0 h 52"/>
                  <a:gd name="T2" fmla="*/ 19 w 55"/>
                  <a:gd name="T3" fmla="*/ 24 h 52"/>
                  <a:gd name="T4" fmla="*/ 0 w 55"/>
                  <a:gd name="T5" fmla="*/ 52 h 52"/>
                  <a:gd name="T6" fmla="*/ 36 w 55"/>
                  <a:gd name="T7" fmla="*/ 29 h 52"/>
                  <a:gd name="T8" fmla="*/ 55 w 55"/>
                  <a:gd name="T9" fmla="*/ 0 h 52"/>
                </a:gdLst>
                <a:ahLst/>
                <a:cxnLst>
                  <a:cxn ang="0">
                    <a:pos x="T0" y="T1"/>
                  </a:cxn>
                  <a:cxn ang="0">
                    <a:pos x="T2" y="T3"/>
                  </a:cxn>
                  <a:cxn ang="0">
                    <a:pos x="T4" y="T5"/>
                  </a:cxn>
                  <a:cxn ang="0">
                    <a:pos x="T6" y="T7"/>
                  </a:cxn>
                  <a:cxn ang="0">
                    <a:pos x="T8" y="T9"/>
                  </a:cxn>
                </a:cxnLst>
                <a:rect l="0" t="0" r="r" b="b"/>
                <a:pathLst>
                  <a:path w="55" h="52">
                    <a:moveTo>
                      <a:pt x="55" y="0"/>
                    </a:moveTo>
                    <a:lnTo>
                      <a:pt x="19" y="24"/>
                    </a:lnTo>
                    <a:lnTo>
                      <a:pt x="0" y="52"/>
                    </a:lnTo>
                    <a:lnTo>
                      <a:pt x="36" y="29"/>
                    </a:lnTo>
                    <a:lnTo>
                      <a:pt x="55" y="0"/>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32" name="Freeform 144">
                <a:extLst>
                  <a:ext uri="{FF2B5EF4-FFF2-40B4-BE49-F238E27FC236}">
                    <a16:creationId xmlns:a16="http://schemas.microsoft.com/office/drawing/2014/main" xmlns="" id="{BEBDC1D3-6D02-4F52-8739-1827E5F5C311}"/>
                  </a:ext>
                </a:extLst>
              </p:cNvPr>
              <p:cNvSpPr>
                <a:spLocks/>
              </p:cNvSpPr>
              <p:nvPr/>
            </p:nvSpPr>
            <p:spPr bwMode="auto">
              <a:xfrm>
                <a:off x="2265" y="1759"/>
                <a:ext cx="43" cy="42"/>
              </a:xfrm>
              <a:custGeom>
                <a:avLst/>
                <a:gdLst>
                  <a:gd name="T0" fmla="*/ 55 w 55"/>
                  <a:gd name="T1" fmla="*/ 0 h 53"/>
                  <a:gd name="T2" fmla="*/ 18 w 55"/>
                  <a:gd name="T3" fmla="*/ 24 h 53"/>
                  <a:gd name="T4" fmla="*/ 0 w 55"/>
                  <a:gd name="T5" fmla="*/ 53 h 53"/>
                  <a:gd name="T6" fmla="*/ 36 w 55"/>
                  <a:gd name="T7" fmla="*/ 30 h 53"/>
                  <a:gd name="T8" fmla="*/ 55 w 55"/>
                  <a:gd name="T9" fmla="*/ 0 h 53"/>
                </a:gdLst>
                <a:ahLst/>
                <a:cxnLst>
                  <a:cxn ang="0">
                    <a:pos x="T0" y="T1"/>
                  </a:cxn>
                  <a:cxn ang="0">
                    <a:pos x="T2" y="T3"/>
                  </a:cxn>
                  <a:cxn ang="0">
                    <a:pos x="T4" y="T5"/>
                  </a:cxn>
                  <a:cxn ang="0">
                    <a:pos x="T6" y="T7"/>
                  </a:cxn>
                  <a:cxn ang="0">
                    <a:pos x="T8" y="T9"/>
                  </a:cxn>
                </a:cxnLst>
                <a:rect l="0" t="0" r="r" b="b"/>
                <a:pathLst>
                  <a:path w="55" h="53">
                    <a:moveTo>
                      <a:pt x="55" y="0"/>
                    </a:moveTo>
                    <a:lnTo>
                      <a:pt x="18" y="24"/>
                    </a:lnTo>
                    <a:lnTo>
                      <a:pt x="0" y="53"/>
                    </a:lnTo>
                    <a:lnTo>
                      <a:pt x="36" y="30"/>
                    </a:lnTo>
                    <a:lnTo>
                      <a:pt x="55"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33" name="Freeform 145">
                <a:extLst>
                  <a:ext uri="{FF2B5EF4-FFF2-40B4-BE49-F238E27FC236}">
                    <a16:creationId xmlns:a16="http://schemas.microsoft.com/office/drawing/2014/main" xmlns="" id="{0A0F07CF-CCA5-44BE-A1FE-F1E4EA48C0C9}"/>
                  </a:ext>
                </a:extLst>
              </p:cNvPr>
              <p:cNvSpPr>
                <a:spLocks/>
              </p:cNvSpPr>
              <p:nvPr/>
            </p:nvSpPr>
            <p:spPr bwMode="auto">
              <a:xfrm>
                <a:off x="2278" y="1751"/>
                <a:ext cx="43" cy="40"/>
              </a:xfrm>
              <a:custGeom>
                <a:avLst/>
                <a:gdLst>
                  <a:gd name="T0" fmla="*/ 19 w 54"/>
                  <a:gd name="T1" fmla="*/ 23 h 52"/>
                  <a:gd name="T2" fmla="*/ 54 w 54"/>
                  <a:gd name="T3" fmla="*/ 0 h 52"/>
                  <a:gd name="T4" fmla="*/ 54 w 54"/>
                  <a:gd name="T5" fmla="*/ 2 h 52"/>
                  <a:gd name="T6" fmla="*/ 36 w 54"/>
                  <a:gd name="T7" fmla="*/ 29 h 52"/>
                  <a:gd name="T8" fmla="*/ 0 w 54"/>
                  <a:gd name="T9" fmla="*/ 52 h 52"/>
                  <a:gd name="T10" fmla="*/ 19 w 54"/>
                  <a:gd name="T11" fmla="*/ 23 h 52"/>
                </a:gdLst>
                <a:ahLst/>
                <a:cxnLst>
                  <a:cxn ang="0">
                    <a:pos x="T0" y="T1"/>
                  </a:cxn>
                  <a:cxn ang="0">
                    <a:pos x="T2" y="T3"/>
                  </a:cxn>
                  <a:cxn ang="0">
                    <a:pos x="T4" y="T5"/>
                  </a:cxn>
                  <a:cxn ang="0">
                    <a:pos x="T6" y="T7"/>
                  </a:cxn>
                  <a:cxn ang="0">
                    <a:pos x="T8" y="T9"/>
                  </a:cxn>
                  <a:cxn ang="0">
                    <a:pos x="T10" y="T11"/>
                  </a:cxn>
                </a:cxnLst>
                <a:rect l="0" t="0" r="r" b="b"/>
                <a:pathLst>
                  <a:path w="54" h="52">
                    <a:moveTo>
                      <a:pt x="19" y="23"/>
                    </a:moveTo>
                    <a:lnTo>
                      <a:pt x="54" y="0"/>
                    </a:lnTo>
                    <a:lnTo>
                      <a:pt x="54" y="2"/>
                    </a:lnTo>
                    <a:lnTo>
                      <a:pt x="36" y="29"/>
                    </a:lnTo>
                    <a:lnTo>
                      <a:pt x="0" y="52"/>
                    </a:lnTo>
                    <a:lnTo>
                      <a:pt x="19" y="23"/>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34" name="Freeform 146">
                <a:extLst>
                  <a:ext uri="{FF2B5EF4-FFF2-40B4-BE49-F238E27FC236}">
                    <a16:creationId xmlns:a16="http://schemas.microsoft.com/office/drawing/2014/main" xmlns="" id="{7C67053A-94F1-4266-B7C1-06B628ACD22D}"/>
                  </a:ext>
                </a:extLst>
              </p:cNvPr>
              <p:cNvSpPr>
                <a:spLocks/>
              </p:cNvSpPr>
              <p:nvPr/>
            </p:nvSpPr>
            <p:spPr bwMode="auto">
              <a:xfrm>
                <a:off x="2293" y="1751"/>
                <a:ext cx="28" cy="32"/>
              </a:xfrm>
              <a:custGeom>
                <a:avLst/>
                <a:gdLst>
                  <a:gd name="T0" fmla="*/ 19 w 35"/>
                  <a:gd name="T1" fmla="*/ 11 h 41"/>
                  <a:gd name="T2" fmla="*/ 35 w 35"/>
                  <a:gd name="T3" fmla="*/ 0 h 41"/>
                  <a:gd name="T4" fmla="*/ 33 w 35"/>
                  <a:gd name="T5" fmla="*/ 6 h 41"/>
                  <a:gd name="T6" fmla="*/ 33 w 35"/>
                  <a:gd name="T7" fmla="*/ 9 h 41"/>
                  <a:gd name="T8" fmla="*/ 33 w 35"/>
                  <a:gd name="T9" fmla="*/ 15 h 41"/>
                  <a:gd name="T10" fmla="*/ 32 w 35"/>
                  <a:gd name="T11" fmla="*/ 17 h 41"/>
                  <a:gd name="T12" fmla="*/ 31 w 35"/>
                  <a:gd name="T13" fmla="*/ 20 h 41"/>
                  <a:gd name="T14" fmla="*/ 29 w 35"/>
                  <a:gd name="T15" fmla="*/ 21 h 41"/>
                  <a:gd name="T16" fmla="*/ 0 w 35"/>
                  <a:gd name="T17" fmla="*/ 41 h 41"/>
                  <a:gd name="T18" fmla="*/ 19 w 35"/>
                  <a:gd name="T19"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1">
                    <a:moveTo>
                      <a:pt x="19" y="11"/>
                    </a:moveTo>
                    <a:lnTo>
                      <a:pt x="35" y="0"/>
                    </a:lnTo>
                    <a:lnTo>
                      <a:pt x="33" y="6"/>
                    </a:lnTo>
                    <a:lnTo>
                      <a:pt x="33" y="9"/>
                    </a:lnTo>
                    <a:lnTo>
                      <a:pt x="33" y="15"/>
                    </a:lnTo>
                    <a:lnTo>
                      <a:pt x="32" y="17"/>
                    </a:lnTo>
                    <a:lnTo>
                      <a:pt x="31" y="20"/>
                    </a:lnTo>
                    <a:lnTo>
                      <a:pt x="29" y="21"/>
                    </a:lnTo>
                    <a:lnTo>
                      <a:pt x="0" y="41"/>
                    </a:lnTo>
                    <a:lnTo>
                      <a:pt x="19" y="11"/>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35" name="Freeform 147">
                <a:extLst>
                  <a:ext uri="{FF2B5EF4-FFF2-40B4-BE49-F238E27FC236}">
                    <a16:creationId xmlns:a16="http://schemas.microsoft.com/office/drawing/2014/main" xmlns="" id="{F375D849-6668-40EA-85F8-D1F4EF135A5E}"/>
                  </a:ext>
                </a:extLst>
              </p:cNvPr>
              <p:cNvSpPr>
                <a:spLocks/>
              </p:cNvSpPr>
              <p:nvPr/>
            </p:nvSpPr>
            <p:spPr bwMode="auto">
              <a:xfrm>
                <a:off x="2307" y="1752"/>
                <a:ext cx="14" cy="21"/>
              </a:xfrm>
              <a:custGeom>
                <a:avLst/>
                <a:gdLst>
                  <a:gd name="T0" fmla="*/ 18 w 18"/>
                  <a:gd name="T1" fmla="*/ 0 h 27"/>
                  <a:gd name="T2" fmla="*/ 16 w 18"/>
                  <a:gd name="T3" fmla="*/ 4 h 27"/>
                  <a:gd name="T4" fmla="*/ 16 w 18"/>
                  <a:gd name="T5" fmla="*/ 7 h 27"/>
                  <a:gd name="T6" fmla="*/ 16 w 18"/>
                  <a:gd name="T7" fmla="*/ 13 h 27"/>
                  <a:gd name="T8" fmla="*/ 15 w 18"/>
                  <a:gd name="T9" fmla="*/ 15 h 27"/>
                  <a:gd name="T10" fmla="*/ 14 w 18"/>
                  <a:gd name="T11" fmla="*/ 18 h 27"/>
                  <a:gd name="T12" fmla="*/ 12 w 18"/>
                  <a:gd name="T13" fmla="*/ 19 h 27"/>
                  <a:gd name="T14" fmla="*/ 0 w 18"/>
                  <a:gd name="T15" fmla="*/ 27 h 27"/>
                  <a:gd name="T16" fmla="*/ 18 w 1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7">
                    <a:moveTo>
                      <a:pt x="18" y="0"/>
                    </a:moveTo>
                    <a:lnTo>
                      <a:pt x="16" y="4"/>
                    </a:lnTo>
                    <a:lnTo>
                      <a:pt x="16" y="7"/>
                    </a:lnTo>
                    <a:lnTo>
                      <a:pt x="16" y="13"/>
                    </a:lnTo>
                    <a:lnTo>
                      <a:pt x="15" y="15"/>
                    </a:lnTo>
                    <a:lnTo>
                      <a:pt x="14" y="18"/>
                    </a:lnTo>
                    <a:lnTo>
                      <a:pt x="12" y="19"/>
                    </a:lnTo>
                    <a:lnTo>
                      <a:pt x="0" y="27"/>
                    </a:lnTo>
                    <a:lnTo>
                      <a:pt x="18"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36" name="Freeform 148">
                <a:extLst>
                  <a:ext uri="{FF2B5EF4-FFF2-40B4-BE49-F238E27FC236}">
                    <a16:creationId xmlns:a16="http://schemas.microsoft.com/office/drawing/2014/main" xmlns="" id="{57B332C0-91C5-464B-9B11-3D61B5ED98C1}"/>
                  </a:ext>
                </a:extLst>
              </p:cNvPr>
              <p:cNvSpPr>
                <a:spLocks/>
              </p:cNvSpPr>
              <p:nvPr/>
            </p:nvSpPr>
            <p:spPr bwMode="auto">
              <a:xfrm>
                <a:off x="1354" y="1556"/>
                <a:ext cx="967" cy="271"/>
              </a:xfrm>
              <a:custGeom>
                <a:avLst/>
                <a:gdLst>
                  <a:gd name="T0" fmla="*/ 0 w 1214"/>
                  <a:gd name="T1" fmla="*/ 77 h 346"/>
                  <a:gd name="T2" fmla="*/ 115 w 1214"/>
                  <a:gd name="T3" fmla="*/ 1 h 346"/>
                  <a:gd name="T4" fmla="*/ 118 w 1214"/>
                  <a:gd name="T5" fmla="*/ 0 h 346"/>
                  <a:gd name="T6" fmla="*/ 1204 w 1214"/>
                  <a:gd name="T7" fmla="*/ 0 h 346"/>
                  <a:gd name="T8" fmla="*/ 1206 w 1214"/>
                  <a:gd name="T9" fmla="*/ 1 h 346"/>
                  <a:gd name="T10" fmla="*/ 1208 w 1214"/>
                  <a:gd name="T11" fmla="*/ 3 h 346"/>
                  <a:gd name="T12" fmla="*/ 1210 w 1214"/>
                  <a:gd name="T13" fmla="*/ 4 h 346"/>
                  <a:gd name="T14" fmla="*/ 1210 w 1214"/>
                  <a:gd name="T15" fmla="*/ 7 h 346"/>
                  <a:gd name="T16" fmla="*/ 1211 w 1214"/>
                  <a:gd name="T17" fmla="*/ 10 h 346"/>
                  <a:gd name="T18" fmla="*/ 1211 w 1214"/>
                  <a:gd name="T19" fmla="*/ 15 h 346"/>
                  <a:gd name="T20" fmla="*/ 1212 w 1214"/>
                  <a:gd name="T21" fmla="*/ 19 h 346"/>
                  <a:gd name="T22" fmla="*/ 1214 w 1214"/>
                  <a:gd name="T23" fmla="*/ 22 h 346"/>
                  <a:gd name="T24" fmla="*/ 1214 w 1214"/>
                  <a:gd name="T25" fmla="*/ 249 h 346"/>
                  <a:gd name="T26" fmla="*/ 1212 w 1214"/>
                  <a:gd name="T27" fmla="*/ 255 h 346"/>
                  <a:gd name="T28" fmla="*/ 1211 w 1214"/>
                  <a:gd name="T29" fmla="*/ 260 h 346"/>
                  <a:gd name="T30" fmla="*/ 1211 w 1214"/>
                  <a:gd name="T31" fmla="*/ 264 h 346"/>
                  <a:gd name="T32" fmla="*/ 1210 w 1214"/>
                  <a:gd name="T33" fmla="*/ 266 h 346"/>
                  <a:gd name="T34" fmla="*/ 1210 w 1214"/>
                  <a:gd name="T35" fmla="*/ 269 h 346"/>
                  <a:gd name="T36" fmla="*/ 1208 w 1214"/>
                  <a:gd name="T37" fmla="*/ 272 h 346"/>
                  <a:gd name="T38" fmla="*/ 1092 w 1214"/>
                  <a:gd name="T39" fmla="*/ 346 h 346"/>
                  <a:gd name="T40" fmla="*/ 1093 w 1214"/>
                  <a:gd name="T41" fmla="*/ 345 h 346"/>
                  <a:gd name="T42" fmla="*/ 1096 w 1214"/>
                  <a:gd name="T43" fmla="*/ 343 h 346"/>
                  <a:gd name="T44" fmla="*/ 1096 w 1214"/>
                  <a:gd name="T45" fmla="*/ 340 h 346"/>
                  <a:gd name="T46" fmla="*/ 1096 w 1214"/>
                  <a:gd name="T47" fmla="*/ 336 h 346"/>
                  <a:gd name="T48" fmla="*/ 1097 w 1214"/>
                  <a:gd name="T49" fmla="*/ 331 h 346"/>
                  <a:gd name="T50" fmla="*/ 1097 w 1214"/>
                  <a:gd name="T51" fmla="*/ 327 h 346"/>
                  <a:gd name="T52" fmla="*/ 1097 w 1214"/>
                  <a:gd name="T53" fmla="*/ 100 h 346"/>
                  <a:gd name="T54" fmla="*/ 1097 w 1214"/>
                  <a:gd name="T55" fmla="*/ 95 h 346"/>
                  <a:gd name="T56" fmla="*/ 1096 w 1214"/>
                  <a:gd name="T57" fmla="*/ 91 h 346"/>
                  <a:gd name="T58" fmla="*/ 1096 w 1214"/>
                  <a:gd name="T59" fmla="*/ 86 h 346"/>
                  <a:gd name="T60" fmla="*/ 1096 w 1214"/>
                  <a:gd name="T61" fmla="*/ 83 h 346"/>
                  <a:gd name="T62" fmla="*/ 1093 w 1214"/>
                  <a:gd name="T63" fmla="*/ 80 h 346"/>
                  <a:gd name="T64" fmla="*/ 1092 w 1214"/>
                  <a:gd name="T65" fmla="*/ 79 h 346"/>
                  <a:gd name="T66" fmla="*/ 1089 w 1214"/>
                  <a:gd name="T67" fmla="*/ 77 h 346"/>
                  <a:gd name="T68" fmla="*/ 1088 w 1214"/>
                  <a:gd name="T69" fmla="*/ 77 h 346"/>
                  <a:gd name="T70" fmla="*/ 1 w 1214"/>
                  <a:gd name="T71" fmla="*/ 77 h 346"/>
                  <a:gd name="T72" fmla="*/ 0 w 1214"/>
                  <a:gd name="T73" fmla="*/ 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346">
                    <a:moveTo>
                      <a:pt x="0" y="77"/>
                    </a:moveTo>
                    <a:lnTo>
                      <a:pt x="115" y="1"/>
                    </a:lnTo>
                    <a:lnTo>
                      <a:pt x="118" y="0"/>
                    </a:lnTo>
                    <a:lnTo>
                      <a:pt x="1204" y="0"/>
                    </a:lnTo>
                    <a:lnTo>
                      <a:pt x="1206" y="1"/>
                    </a:lnTo>
                    <a:lnTo>
                      <a:pt x="1208" y="3"/>
                    </a:lnTo>
                    <a:lnTo>
                      <a:pt x="1210" y="4"/>
                    </a:lnTo>
                    <a:lnTo>
                      <a:pt x="1210" y="7"/>
                    </a:lnTo>
                    <a:lnTo>
                      <a:pt x="1211" y="10"/>
                    </a:lnTo>
                    <a:lnTo>
                      <a:pt x="1211" y="15"/>
                    </a:lnTo>
                    <a:lnTo>
                      <a:pt x="1212" y="19"/>
                    </a:lnTo>
                    <a:lnTo>
                      <a:pt x="1214" y="22"/>
                    </a:lnTo>
                    <a:lnTo>
                      <a:pt x="1214" y="249"/>
                    </a:lnTo>
                    <a:lnTo>
                      <a:pt x="1212" y="255"/>
                    </a:lnTo>
                    <a:lnTo>
                      <a:pt x="1211" y="260"/>
                    </a:lnTo>
                    <a:lnTo>
                      <a:pt x="1211" y="264"/>
                    </a:lnTo>
                    <a:lnTo>
                      <a:pt x="1210" y="266"/>
                    </a:lnTo>
                    <a:lnTo>
                      <a:pt x="1210" y="269"/>
                    </a:lnTo>
                    <a:lnTo>
                      <a:pt x="1208" y="272"/>
                    </a:lnTo>
                    <a:lnTo>
                      <a:pt x="1092" y="346"/>
                    </a:lnTo>
                    <a:lnTo>
                      <a:pt x="1093" y="345"/>
                    </a:lnTo>
                    <a:lnTo>
                      <a:pt x="1096" y="343"/>
                    </a:lnTo>
                    <a:lnTo>
                      <a:pt x="1096" y="340"/>
                    </a:lnTo>
                    <a:lnTo>
                      <a:pt x="1096" y="336"/>
                    </a:lnTo>
                    <a:lnTo>
                      <a:pt x="1097" y="331"/>
                    </a:lnTo>
                    <a:lnTo>
                      <a:pt x="1097" y="327"/>
                    </a:lnTo>
                    <a:lnTo>
                      <a:pt x="1097" y="100"/>
                    </a:lnTo>
                    <a:lnTo>
                      <a:pt x="1097" y="95"/>
                    </a:lnTo>
                    <a:lnTo>
                      <a:pt x="1096" y="91"/>
                    </a:lnTo>
                    <a:lnTo>
                      <a:pt x="1096" y="86"/>
                    </a:lnTo>
                    <a:lnTo>
                      <a:pt x="1096" y="83"/>
                    </a:lnTo>
                    <a:lnTo>
                      <a:pt x="1093" y="80"/>
                    </a:lnTo>
                    <a:lnTo>
                      <a:pt x="1092" y="79"/>
                    </a:lnTo>
                    <a:lnTo>
                      <a:pt x="1089" y="77"/>
                    </a:lnTo>
                    <a:lnTo>
                      <a:pt x="1088" y="77"/>
                    </a:lnTo>
                    <a:lnTo>
                      <a:pt x="1" y="77"/>
                    </a:lnTo>
                    <a:lnTo>
                      <a:pt x="0" y="77"/>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37" name="Freeform 149">
                <a:extLst>
                  <a:ext uri="{FF2B5EF4-FFF2-40B4-BE49-F238E27FC236}">
                    <a16:creationId xmlns:a16="http://schemas.microsoft.com/office/drawing/2014/main" xmlns="" id="{D6E5CC80-2B30-40EB-8604-D30AAB4B449C}"/>
                  </a:ext>
                </a:extLst>
              </p:cNvPr>
              <p:cNvSpPr>
                <a:spLocks/>
              </p:cNvSpPr>
              <p:nvPr/>
            </p:nvSpPr>
            <p:spPr bwMode="auto">
              <a:xfrm>
                <a:off x="1349" y="1616"/>
                <a:ext cx="879" cy="213"/>
              </a:xfrm>
              <a:custGeom>
                <a:avLst/>
                <a:gdLst>
                  <a:gd name="T0" fmla="*/ 8 w 1104"/>
                  <a:gd name="T1" fmla="*/ 0 h 272"/>
                  <a:gd name="T2" fmla="*/ 1095 w 1104"/>
                  <a:gd name="T3" fmla="*/ 0 h 272"/>
                  <a:gd name="T4" fmla="*/ 1099 w 1104"/>
                  <a:gd name="T5" fmla="*/ 2 h 272"/>
                  <a:gd name="T6" fmla="*/ 1101 w 1104"/>
                  <a:gd name="T7" fmla="*/ 6 h 272"/>
                  <a:gd name="T8" fmla="*/ 1103 w 1104"/>
                  <a:gd name="T9" fmla="*/ 14 h 272"/>
                  <a:gd name="T10" fmla="*/ 1104 w 1104"/>
                  <a:gd name="T11" fmla="*/ 23 h 272"/>
                  <a:gd name="T12" fmla="*/ 1104 w 1104"/>
                  <a:gd name="T13" fmla="*/ 250 h 272"/>
                  <a:gd name="T14" fmla="*/ 1103 w 1104"/>
                  <a:gd name="T15" fmla="*/ 259 h 272"/>
                  <a:gd name="T16" fmla="*/ 1101 w 1104"/>
                  <a:gd name="T17" fmla="*/ 266 h 272"/>
                  <a:gd name="T18" fmla="*/ 1099 w 1104"/>
                  <a:gd name="T19" fmla="*/ 271 h 272"/>
                  <a:gd name="T20" fmla="*/ 1095 w 1104"/>
                  <a:gd name="T21" fmla="*/ 272 h 272"/>
                  <a:gd name="T22" fmla="*/ 8 w 1104"/>
                  <a:gd name="T23" fmla="*/ 272 h 272"/>
                  <a:gd name="T24" fmla="*/ 6 w 1104"/>
                  <a:gd name="T25" fmla="*/ 271 h 272"/>
                  <a:gd name="T26" fmla="*/ 3 w 1104"/>
                  <a:gd name="T27" fmla="*/ 266 h 272"/>
                  <a:gd name="T28" fmla="*/ 2 w 1104"/>
                  <a:gd name="T29" fmla="*/ 259 h 272"/>
                  <a:gd name="T30" fmla="*/ 0 w 1104"/>
                  <a:gd name="T31" fmla="*/ 250 h 272"/>
                  <a:gd name="T32" fmla="*/ 0 w 1104"/>
                  <a:gd name="T33" fmla="*/ 23 h 272"/>
                  <a:gd name="T34" fmla="*/ 2 w 1104"/>
                  <a:gd name="T35" fmla="*/ 14 h 272"/>
                  <a:gd name="T36" fmla="*/ 3 w 1104"/>
                  <a:gd name="T37" fmla="*/ 6 h 272"/>
                  <a:gd name="T38" fmla="*/ 6 w 1104"/>
                  <a:gd name="T39" fmla="*/ 2 h 272"/>
                  <a:gd name="T40" fmla="*/ 8 w 1104"/>
                  <a:gd name="T4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4" h="272">
                    <a:moveTo>
                      <a:pt x="8" y="0"/>
                    </a:moveTo>
                    <a:lnTo>
                      <a:pt x="1095" y="0"/>
                    </a:lnTo>
                    <a:lnTo>
                      <a:pt x="1099" y="2"/>
                    </a:lnTo>
                    <a:lnTo>
                      <a:pt x="1101" y="6"/>
                    </a:lnTo>
                    <a:lnTo>
                      <a:pt x="1103" y="14"/>
                    </a:lnTo>
                    <a:lnTo>
                      <a:pt x="1104" y="23"/>
                    </a:lnTo>
                    <a:lnTo>
                      <a:pt x="1104" y="250"/>
                    </a:lnTo>
                    <a:lnTo>
                      <a:pt x="1103" y="259"/>
                    </a:lnTo>
                    <a:lnTo>
                      <a:pt x="1101" y="266"/>
                    </a:lnTo>
                    <a:lnTo>
                      <a:pt x="1099" y="271"/>
                    </a:lnTo>
                    <a:lnTo>
                      <a:pt x="1095" y="272"/>
                    </a:lnTo>
                    <a:lnTo>
                      <a:pt x="8" y="272"/>
                    </a:lnTo>
                    <a:lnTo>
                      <a:pt x="6" y="271"/>
                    </a:lnTo>
                    <a:lnTo>
                      <a:pt x="3" y="266"/>
                    </a:lnTo>
                    <a:lnTo>
                      <a:pt x="2" y="259"/>
                    </a:lnTo>
                    <a:lnTo>
                      <a:pt x="0" y="250"/>
                    </a:lnTo>
                    <a:lnTo>
                      <a:pt x="0" y="23"/>
                    </a:lnTo>
                    <a:lnTo>
                      <a:pt x="2" y="14"/>
                    </a:lnTo>
                    <a:lnTo>
                      <a:pt x="3" y="6"/>
                    </a:lnTo>
                    <a:lnTo>
                      <a:pt x="6" y="2"/>
                    </a:lnTo>
                    <a:lnTo>
                      <a:pt x="8"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38" name="Freeform 150">
                <a:extLst>
                  <a:ext uri="{FF2B5EF4-FFF2-40B4-BE49-F238E27FC236}">
                    <a16:creationId xmlns:a16="http://schemas.microsoft.com/office/drawing/2014/main" xmlns="" id="{7144B3F6-C4F0-47D9-950E-CB4A4519A1C3}"/>
                  </a:ext>
                </a:extLst>
              </p:cNvPr>
              <p:cNvSpPr>
                <a:spLocks/>
              </p:cNvSpPr>
              <p:nvPr/>
            </p:nvSpPr>
            <p:spPr bwMode="auto">
              <a:xfrm>
                <a:off x="1349" y="1616"/>
                <a:ext cx="879" cy="213"/>
              </a:xfrm>
              <a:custGeom>
                <a:avLst/>
                <a:gdLst>
                  <a:gd name="T0" fmla="*/ 8 w 1104"/>
                  <a:gd name="T1" fmla="*/ 0 h 272"/>
                  <a:gd name="T2" fmla="*/ 1095 w 1104"/>
                  <a:gd name="T3" fmla="*/ 0 h 272"/>
                  <a:gd name="T4" fmla="*/ 1095 w 1104"/>
                  <a:gd name="T5" fmla="*/ 0 h 272"/>
                  <a:gd name="T6" fmla="*/ 1099 w 1104"/>
                  <a:gd name="T7" fmla="*/ 2 h 272"/>
                  <a:gd name="T8" fmla="*/ 1101 w 1104"/>
                  <a:gd name="T9" fmla="*/ 6 h 272"/>
                  <a:gd name="T10" fmla="*/ 1103 w 1104"/>
                  <a:gd name="T11" fmla="*/ 14 h 272"/>
                  <a:gd name="T12" fmla="*/ 1104 w 1104"/>
                  <a:gd name="T13" fmla="*/ 23 h 272"/>
                  <a:gd name="T14" fmla="*/ 1104 w 1104"/>
                  <a:gd name="T15" fmla="*/ 250 h 272"/>
                  <a:gd name="T16" fmla="*/ 1104 w 1104"/>
                  <a:gd name="T17" fmla="*/ 250 h 272"/>
                  <a:gd name="T18" fmla="*/ 1103 w 1104"/>
                  <a:gd name="T19" fmla="*/ 259 h 272"/>
                  <a:gd name="T20" fmla="*/ 1101 w 1104"/>
                  <a:gd name="T21" fmla="*/ 266 h 272"/>
                  <a:gd name="T22" fmla="*/ 1099 w 1104"/>
                  <a:gd name="T23" fmla="*/ 271 h 272"/>
                  <a:gd name="T24" fmla="*/ 1095 w 1104"/>
                  <a:gd name="T25" fmla="*/ 272 h 272"/>
                  <a:gd name="T26" fmla="*/ 8 w 1104"/>
                  <a:gd name="T27" fmla="*/ 272 h 272"/>
                  <a:gd name="T28" fmla="*/ 8 w 1104"/>
                  <a:gd name="T29" fmla="*/ 272 h 272"/>
                  <a:gd name="T30" fmla="*/ 6 w 1104"/>
                  <a:gd name="T31" fmla="*/ 271 h 272"/>
                  <a:gd name="T32" fmla="*/ 3 w 1104"/>
                  <a:gd name="T33" fmla="*/ 266 h 272"/>
                  <a:gd name="T34" fmla="*/ 2 w 1104"/>
                  <a:gd name="T35" fmla="*/ 259 h 272"/>
                  <a:gd name="T36" fmla="*/ 0 w 1104"/>
                  <a:gd name="T37" fmla="*/ 250 h 272"/>
                  <a:gd name="T38" fmla="*/ 0 w 1104"/>
                  <a:gd name="T39" fmla="*/ 23 h 272"/>
                  <a:gd name="T40" fmla="*/ 0 w 1104"/>
                  <a:gd name="T41" fmla="*/ 23 h 272"/>
                  <a:gd name="T42" fmla="*/ 2 w 1104"/>
                  <a:gd name="T43" fmla="*/ 14 h 272"/>
                  <a:gd name="T44" fmla="*/ 3 w 1104"/>
                  <a:gd name="T45" fmla="*/ 6 h 272"/>
                  <a:gd name="T46" fmla="*/ 6 w 1104"/>
                  <a:gd name="T47" fmla="*/ 2 h 272"/>
                  <a:gd name="T48" fmla="*/ 8 w 1104"/>
                  <a:gd name="T4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4" h="272">
                    <a:moveTo>
                      <a:pt x="8" y="0"/>
                    </a:moveTo>
                    <a:lnTo>
                      <a:pt x="1095" y="0"/>
                    </a:lnTo>
                    <a:lnTo>
                      <a:pt x="1095" y="0"/>
                    </a:lnTo>
                    <a:lnTo>
                      <a:pt x="1099" y="2"/>
                    </a:lnTo>
                    <a:lnTo>
                      <a:pt x="1101" y="6"/>
                    </a:lnTo>
                    <a:lnTo>
                      <a:pt x="1103" y="14"/>
                    </a:lnTo>
                    <a:lnTo>
                      <a:pt x="1104" y="23"/>
                    </a:lnTo>
                    <a:lnTo>
                      <a:pt x="1104" y="250"/>
                    </a:lnTo>
                    <a:lnTo>
                      <a:pt x="1104" y="250"/>
                    </a:lnTo>
                    <a:lnTo>
                      <a:pt x="1103" y="259"/>
                    </a:lnTo>
                    <a:lnTo>
                      <a:pt x="1101" y="266"/>
                    </a:lnTo>
                    <a:lnTo>
                      <a:pt x="1099" y="271"/>
                    </a:lnTo>
                    <a:lnTo>
                      <a:pt x="1095" y="272"/>
                    </a:lnTo>
                    <a:lnTo>
                      <a:pt x="8" y="272"/>
                    </a:lnTo>
                    <a:lnTo>
                      <a:pt x="8" y="272"/>
                    </a:lnTo>
                    <a:lnTo>
                      <a:pt x="6" y="271"/>
                    </a:lnTo>
                    <a:lnTo>
                      <a:pt x="3" y="266"/>
                    </a:lnTo>
                    <a:lnTo>
                      <a:pt x="2" y="259"/>
                    </a:lnTo>
                    <a:lnTo>
                      <a:pt x="0" y="250"/>
                    </a:lnTo>
                    <a:lnTo>
                      <a:pt x="0" y="23"/>
                    </a:lnTo>
                    <a:lnTo>
                      <a:pt x="0" y="23"/>
                    </a:lnTo>
                    <a:lnTo>
                      <a:pt x="2" y="14"/>
                    </a:lnTo>
                    <a:lnTo>
                      <a:pt x="3" y="6"/>
                    </a:lnTo>
                    <a:lnTo>
                      <a:pt x="6" y="2"/>
                    </a:lnTo>
                    <a:lnTo>
                      <a:pt x="8" y="0"/>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39" name="Freeform 151">
                <a:extLst>
                  <a:ext uri="{FF2B5EF4-FFF2-40B4-BE49-F238E27FC236}">
                    <a16:creationId xmlns:a16="http://schemas.microsoft.com/office/drawing/2014/main" xmlns="" id="{290B57FC-BAC2-400B-9429-3AC2AFAF808F}"/>
                  </a:ext>
                </a:extLst>
              </p:cNvPr>
              <p:cNvSpPr>
                <a:spLocks/>
              </p:cNvSpPr>
              <p:nvPr/>
            </p:nvSpPr>
            <p:spPr bwMode="auto">
              <a:xfrm>
                <a:off x="1358" y="1719"/>
                <a:ext cx="860" cy="4"/>
              </a:xfrm>
              <a:custGeom>
                <a:avLst/>
                <a:gdLst>
                  <a:gd name="T0" fmla="*/ 0 w 1080"/>
                  <a:gd name="T1" fmla="*/ 5 h 5"/>
                  <a:gd name="T2" fmla="*/ 1079 w 1080"/>
                  <a:gd name="T3" fmla="*/ 5 h 5"/>
                  <a:gd name="T4" fmla="*/ 1080 w 1080"/>
                  <a:gd name="T5" fmla="*/ 5 h 5"/>
                  <a:gd name="T6" fmla="*/ 1080 w 1080"/>
                  <a:gd name="T7" fmla="*/ 3 h 5"/>
                  <a:gd name="T8" fmla="*/ 1080 w 1080"/>
                  <a:gd name="T9" fmla="*/ 1 h 5"/>
                  <a:gd name="T10" fmla="*/ 1080 w 1080"/>
                  <a:gd name="T11" fmla="*/ 0 h 5"/>
                  <a:gd name="T12" fmla="*/ 0 w 1080"/>
                  <a:gd name="T13" fmla="*/ 0 h 5"/>
                  <a:gd name="T14" fmla="*/ 0 w 1080"/>
                  <a:gd name="T15" fmla="*/ 1 h 5"/>
                  <a:gd name="T16" fmla="*/ 0 w 1080"/>
                  <a:gd name="T17" fmla="*/ 3 h 5"/>
                  <a:gd name="T18" fmla="*/ 0 w 1080"/>
                  <a:gd name="T19" fmla="*/ 5 h 5"/>
                  <a:gd name="T20" fmla="*/ 0 w 1080"/>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5">
                    <a:moveTo>
                      <a:pt x="0" y="5"/>
                    </a:moveTo>
                    <a:lnTo>
                      <a:pt x="1079" y="5"/>
                    </a:lnTo>
                    <a:lnTo>
                      <a:pt x="1080" y="5"/>
                    </a:lnTo>
                    <a:lnTo>
                      <a:pt x="1080" y="3"/>
                    </a:lnTo>
                    <a:lnTo>
                      <a:pt x="1080" y="1"/>
                    </a:lnTo>
                    <a:lnTo>
                      <a:pt x="1080" y="0"/>
                    </a:lnTo>
                    <a:lnTo>
                      <a:pt x="0" y="0"/>
                    </a:lnTo>
                    <a:lnTo>
                      <a:pt x="0" y="1"/>
                    </a:lnTo>
                    <a:lnTo>
                      <a:pt x="0" y="3"/>
                    </a:lnTo>
                    <a:lnTo>
                      <a:pt x="0" y="5"/>
                    </a:lnTo>
                    <a:lnTo>
                      <a:pt x="0" y="5"/>
                    </a:lnTo>
                    <a:close/>
                  </a:path>
                </a:pathLst>
              </a:custGeom>
              <a:solidFill>
                <a:srgbClr val="ACAEA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40" name="Freeform 152">
                <a:extLst>
                  <a:ext uri="{FF2B5EF4-FFF2-40B4-BE49-F238E27FC236}">
                    <a16:creationId xmlns:a16="http://schemas.microsoft.com/office/drawing/2014/main" xmlns="" id="{E102A6AB-489B-4ADA-8FB6-69EC586B1CD6}"/>
                  </a:ext>
                </a:extLst>
              </p:cNvPr>
              <p:cNvSpPr>
                <a:spLocks/>
              </p:cNvSpPr>
              <p:nvPr/>
            </p:nvSpPr>
            <p:spPr bwMode="auto">
              <a:xfrm>
                <a:off x="1358" y="1714"/>
                <a:ext cx="861" cy="9"/>
              </a:xfrm>
              <a:custGeom>
                <a:avLst/>
                <a:gdLst>
                  <a:gd name="T0" fmla="*/ 0 w 1081"/>
                  <a:gd name="T1" fmla="*/ 11 h 11"/>
                  <a:gd name="T2" fmla="*/ 1079 w 1081"/>
                  <a:gd name="T3" fmla="*/ 11 h 11"/>
                  <a:gd name="T4" fmla="*/ 1080 w 1081"/>
                  <a:gd name="T5" fmla="*/ 7 h 11"/>
                  <a:gd name="T6" fmla="*/ 1080 w 1081"/>
                  <a:gd name="T7" fmla="*/ 4 h 11"/>
                  <a:gd name="T8" fmla="*/ 1080 w 1081"/>
                  <a:gd name="T9" fmla="*/ 3 h 11"/>
                  <a:gd name="T10" fmla="*/ 1081 w 1081"/>
                  <a:gd name="T11" fmla="*/ 0 h 11"/>
                  <a:gd name="T12" fmla="*/ 0 w 1081"/>
                  <a:gd name="T13" fmla="*/ 0 h 11"/>
                  <a:gd name="T14" fmla="*/ 0 w 1081"/>
                  <a:gd name="T15" fmla="*/ 3 h 11"/>
                  <a:gd name="T16" fmla="*/ 0 w 1081"/>
                  <a:gd name="T17" fmla="*/ 4 h 11"/>
                  <a:gd name="T18" fmla="*/ 0 w 1081"/>
                  <a:gd name="T19" fmla="*/ 7 h 11"/>
                  <a:gd name="T20" fmla="*/ 0 w 1081"/>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1" h="11">
                    <a:moveTo>
                      <a:pt x="0" y="11"/>
                    </a:moveTo>
                    <a:lnTo>
                      <a:pt x="1079" y="11"/>
                    </a:lnTo>
                    <a:lnTo>
                      <a:pt x="1080" y="7"/>
                    </a:lnTo>
                    <a:lnTo>
                      <a:pt x="1080" y="4"/>
                    </a:lnTo>
                    <a:lnTo>
                      <a:pt x="1080" y="3"/>
                    </a:lnTo>
                    <a:lnTo>
                      <a:pt x="1081" y="0"/>
                    </a:lnTo>
                    <a:lnTo>
                      <a:pt x="0" y="0"/>
                    </a:lnTo>
                    <a:lnTo>
                      <a:pt x="0" y="3"/>
                    </a:lnTo>
                    <a:lnTo>
                      <a:pt x="0" y="4"/>
                    </a:lnTo>
                    <a:lnTo>
                      <a:pt x="0" y="7"/>
                    </a:lnTo>
                    <a:lnTo>
                      <a:pt x="0" y="11"/>
                    </a:lnTo>
                    <a:close/>
                  </a:path>
                </a:pathLst>
              </a:custGeom>
              <a:solidFill>
                <a:srgbClr val="AFB1A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41" name="Freeform 153">
                <a:extLst>
                  <a:ext uri="{FF2B5EF4-FFF2-40B4-BE49-F238E27FC236}">
                    <a16:creationId xmlns:a16="http://schemas.microsoft.com/office/drawing/2014/main" xmlns="" id="{4A1756C4-BB02-4F24-A104-F90A7CDD1569}"/>
                  </a:ext>
                </a:extLst>
              </p:cNvPr>
              <p:cNvSpPr>
                <a:spLocks/>
              </p:cNvSpPr>
              <p:nvPr/>
            </p:nvSpPr>
            <p:spPr bwMode="auto">
              <a:xfrm>
                <a:off x="1358" y="1708"/>
                <a:ext cx="861" cy="11"/>
              </a:xfrm>
              <a:custGeom>
                <a:avLst/>
                <a:gdLst>
                  <a:gd name="T0" fmla="*/ 1082 w 1082"/>
                  <a:gd name="T1" fmla="*/ 0 h 14"/>
                  <a:gd name="T2" fmla="*/ 1082 w 1082"/>
                  <a:gd name="T3" fmla="*/ 5 h 14"/>
                  <a:gd name="T4" fmla="*/ 1082 w 1082"/>
                  <a:gd name="T5" fmla="*/ 8 h 14"/>
                  <a:gd name="T6" fmla="*/ 1082 w 1082"/>
                  <a:gd name="T7" fmla="*/ 11 h 14"/>
                  <a:gd name="T8" fmla="*/ 1081 w 1082"/>
                  <a:gd name="T9" fmla="*/ 14 h 14"/>
                  <a:gd name="T10" fmla="*/ 1 w 1082"/>
                  <a:gd name="T11" fmla="*/ 14 h 14"/>
                  <a:gd name="T12" fmla="*/ 1 w 1082"/>
                  <a:gd name="T13" fmla="*/ 11 h 14"/>
                  <a:gd name="T14" fmla="*/ 1 w 1082"/>
                  <a:gd name="T15" fmla="*/ 8 h 14"/>
                  <a:gd name="T16" fmla="*/ 0 w 1082"/>
                  <a:gd name="T17" fmla="*/ 5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5"/>
                    </a:lnTo>
                    <a:lnTo>
                      <a:pt x="1082" y="8"/>
                    </a:lnTo>
                    <a:lnTo>
                      <a:pt x="1082" y="11"/>
                    </a:lnTo>
                    <a:lnTo>
                      <a:pt x="1081" y="14"/>
                    </a:lnTo>
                    <a:lnTo>
                      <a:pt x="1" y="14"/>
                    </a:lnTo>
                    <a:lnTo>
                      <a:pt x="1" y="11"/>
                    </a:lnTo>
                    <a:lnTo>
                      <a:pt x="1" y="8"/>
                    </a:lnTo>
                    <a:lnTo>
                      <a:pt x="0" y="5"/>
                    </a:lnTo>
                    <a:lnTo>
                      <a:pt x="0" y="0"/>
                    </a:lnTo>
                    <a:lnTo>
                      <a:pt x="1082" y="0"/>
                    </a:lnTo>
                    <a:close/>
                  </a:path>
                </a:pathLst>
              </a:custGeom>
              <a:solidFill>
                <a:srgbClr val="B2B4A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42" name="Freeform 154">
                <a:extLst>
                  <a:ext uri="{FF2B5EF4-FFF2-40B4-BE49-F238E27FC236}">
                    <a16:creationId xmlns:a16="http://schemas.microsoft.com/office/drawing/2014/main" xmlns="" id="{C57BEE19-E0EE-4DCC-88A2-84F08C46C27C}"/>
                  </a:ext>
                </a:extLst>
              </p:cNvPr>
              <p:cNvSpPr>
                <a:spLocks/>
              </p:cNvSpPr>
              <p:nvPr/>
            </p:nvSpPr>
            <p:spPr bwMode="auto">
              <a:xfrm>
                <a:off x="1358" y="1703"/>
                <a:ext cx="861" cy="11"/>
              </a:xfrm>
              <a:custGeom>
                <a:avLst/>
                <a:gdLst>
                  <a:gd name="T0" fmla="*/ 1082 w 1082"/>
                  <a:gd name="T1" fmla="*/ 0 h 14"/>
                  <a:gd name="T2" fmla="*/ 1082 w 1082"/>
                  <a:gd name="T3" fmla="*/ 3 h 14"/>
                  <a:gd name="T4" fmla="*/ 1082 w 1082"/>
                  <a:gd name="T5" fmla="*/ 6 h 14"/>
                  <a:gd name="T6" fmla="*/ 1082 w 1082"/>
                  <a:gd name="T7" fmla="*/ 11 h 14"/>
                  <a:gd name="T8" fmla="*/ 1082 w 1082"/>
                  <a:gd name="T9" fmla="*/ 14 h 14"/>
                  <a:gd name="T10" fmla="*/ 1 w 1082"/>
                  <a:gd name="T11" fmla="*/ 14 h 14"/>
                  <a:gd name="T12" fmla="*/ 0 w 1082"/>
                  <a:gd name="T13" fmla="*/ 11 h 14"/>
                  <a:gd name="T14" fmla="*/ 0 w 1082"/>
                  <a:gd name="T15" fmla="*/ 6 h 14"/>
                  <a:gd name="T16" fmla="*/ 0 w 1082"/>
                  <a:gd name="T17" fmla="*/ 3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3"/>
                    </a:lnTo>
                    <a:lnTo>
                      <a:pt x="1082" y="6"/>
                    </a:lnTo>
                    <a:lnTo>
                      <a:pt x="1082" y="11"/>
                    </a:lnTo>
                    <a:lnTo>
                      <a:pt x="1082" y="14"/>
                    </a:lnTo>
                    <a:lnTo>
                      <a:pt x="1" y="14"/>
                    </a:lnTo>
                    <a:lnTo>
                      <a:pt x="0" y="11"/>
                    </a:lnTo>
                    <a:lnTo>
                      <a:pt x="0" y="6"/>
                    </a:lnTo>
                    <a:lnTo>
                      <a:pt x="0" y="3"/>
                    </a:lnTo>
                    <a:lnTo>
                      <a:pt x="0" y="0"/>
                    </a:lnTo>
                    <a:lnTo>
                      <a:pt x="1082" y="0"/>
                    </a:lnTo>
                    <a:close/>
                  </a:path>
                </a:pathLst>
              </a:custGeom>
              <a:solidFill>
                <a:srgbClr val="B5B7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43" name="Freeform 155">
                <a:extLst>
                  <a:ext uri="{FF2B5EF4-FFF2-40B4-BE49-F238E27FC236}">
                    <a16:creationId xmlns:a16="http://schemas.microsoft.com/office/drawing/2014/main" xmlns="" id="{147BB227-0E0A-4EBE-8121-D407BA93FAFC}"/>
                  </a:ext>
                </a:extLst>
              </p:cNvPr>
              <p:cNvSpPr>
                <a:spLocks/>
              </p:cNvSpPr>
              <p:nvPr/>
            </p:nvSpPr>
            <p:spPr bwMode="auto">
              <a:xfrm>
                <a:off x="1358" y="1698"/>
                <a:ext cx="863" cy="10"/>
              </a:xfrm>
              <a:custGeom>
                <a:avLst/>
                <a:gdLst>
                  <a:gd name="T0" fmla="*/ 1084 w 1084"/>
                  <a:gd name="T1" fmla="*/ 0 h 13"/>
                  <a:gd name="T2" fmla="*/ 1084 w 1084"/>
                  <a:gd name="T3" fmla="*/ 3 h 13"/>
                  <a:gd name="T4" fmla="*/ 1084 w 1084"/>
                  <a:gd name="T5" fmla="*/ 7 h 13"/>
                  <a:gd name="T6" fmla="*/ 1082 w 1084"/>
                  <a:gd name="T7" fmla="*/ 10 h 13"/>
                  <a:gd name="T8" fmla="*/ 1082 w 1084"/>
                  <a:gd name="T9" fmla="*/ 13 h 13"/>
                  <a:gd name="T10" fmla="*/ 0 w 1084"/>
                  <a:gd name="T11" fmla="*/ 13 h 13"/>
                  <a:gd name="T12" fmla="*/ 0 w 1084"/>
                  <a:gd name="T13" fmla="*/ 10 h 13"/>
                  <a:gd name="T14" fmla="*/ 0 w 1084"/>
                  <a:gd name="T15" fmla="*/ 7 h 13"/>
                  <a:gd name="T16" fmla="*/ 0 w 1084"/>
                  <a:gd name="T17" fmla="*/ 3 h 13"/>
                  <a:gd name="T18" fmla="*/ 0 w 1084"/>
                  <a:gd name="T19" fmla="*/ 0 h 13"/>
                  <a:gd name="T20" fmla="*/ 1084 w 108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3">
                    <a:moveTo>
                      <a:pt x="1084" y="0"/>
                    </a:moveTo>
                    <a:lnTo>
                      <a:pt x="1084" y="3"/>
                    </a:lnTo>
                    <a:lnTo>
                      <a:pt x="1084" y="7"/>
                    </a:lnTo>
                    <a:lnTo>
                      <a:pt x="1082" y="10"/>
                    </a:lnTo>
                    <a:lnTo>
                      <a:pt x="1082" y="13"/>
                    </a:lnTo>
                    <a:lnTo>
                      <a:pt x="0" y="13"/>
                    </a:lnTo>
                    <a:lnTo>
                      <a:pt x="0" y="10"/>
                    </a:lnTo>
                    <a:lnTo>
                      <a:pt x="0" y="7"/>
                    </a:lnTo>
                    <a:lnTo>
                      <a:pt x="0" y="3"/>
                    </a:lnTo>
                    <a:lnTo>
                      <a:pt x="0" y="0"/>
                    </a:lnTo>
                    <a:lnTo>
                      <a:pt x="1084" y="0"/>
                    </a:lnTo>
                    <a:close/>
                  </a:path>
                </a:pathLst>
              </a:custGeom>
              <a:solidFill>
                <a:srgbClr val="B8BAB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44" name="Freeform 156">
                <a:extLst>
                  <a:ext uri="{FF2B5EF4-FFF2-40B4-BE49-F238E27FC236}">
                    <a16:creationId xmlns:a16="http://schemas.microsoft.com/office/drawing/2014/main" xmlns="" id="{5851AD7E-3CF3-401D-BB3C-0673CDDB8490}"/>
                  </a:ext>
                </a:extLst>
              </p:cNvPr>
              <p:cNvSpPr>
                <a:spLocks/>
              </p:cNvSpPr>
              <p:nvPr/>
            </p:nvSpPr>
            <p:spPr bwMode="auto">
              <a:xfrm>
                <a:off x="1357" y="1691"/>
                <a:ext cx="864" cy="12"/>
              </a:xfrm>
              <a:custGeom>
                <a:avLst/>
                <a:gdLst>
                  <a:gd name="T0" fmla="*/ 1085 w 1085"/>
                  <a:gd name="T1" fmla="*/ 0 h 15"/>
                  <a:gd name="T2" fmla="*/ 1085 w 1085"/>
                  <a:gd name="T3" fmla="*/ 5 h 15"/>
                  <a:gd name="T4" fmla="*/ 1085 w 1085"/>
                  <a:gd name="T5" fmla="*/ 8 h 15"/>
                  <a:gd name="T6" fmla="*/ 1085 w 1085"/>
                  <a:gd name="T7" fmla="*/ 11 h 15"/>
                  <a:gd name="T8" fmla="*/ 1083 w 1085"/>
                  <a:gd name="T9" fmla="*/ 15 h 15"/>
                  <a:gd name="T10" fmla="*/ 1 w 1085"/>
                  <a:gd name="T11" fmla="*/ 15 h 15"/>
                  <a:gd name="T12" fmla="*/ 1 w 1085"/>
                  <a:gd name="T13" fmla="*/ 11 h 15"/>
                  <a:gd name="T14" fmla="*/ 1 w 1085"/>
                  <a:gd name="T15" fmla="*/ 8 h 15"/>
                  <a:gd name="T16" fmla="*/ 0 w 1085"/>
                  <a:gd name="T17" fmla="*/ 5 h 15"/>
                  <a:gd name="T18" fmla="*/ 0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5" y="5"/>
                    </a:lnTo>
                    <a:lnTo>
                      <a:pt x="1085" y="8"/>
                    </a:lnTo>
                    <a:lnTo>
                      <a:pt x="1085" y="11"/>
                    </a:lnTo>
                    <a:lnTo>
                      <a:pt x="1083" y="15"/>
                    </a:lnTo>
                    <a:lnTo>
                      <a:pt x="1" y="15"/>
                    </a:lnTo>
                    <a:lnTo>
                      <a:pt x="1" y="11"/>
                    </a:lnTo>
                    <a:lnTo>
                      <a:pt x="1" y="8"/>
                    </a:lnTo>
                    <a:lnTo>
                      <a:pt x="0" y="5"/>
                    </a:lnTo>
                    <a:lnTo>
                      <a:pt x="0" y="0"/>
                    </a:lnTo>
                    <a:lnTo>
                      <a:pt x="1085" y="0"/>
                    </a:lnTo>
                    <a:close/>
                  </a:path>
                </a:pathLst>
              </a:custGeom>
              <a:solidFill>
                <a:srgbClr val="BBBDB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45" name="Freeform 157">
                <a:extLst>
                  <a:ext uri="{FF2B5EF4-FFF2-40B4-BE49-F238E27FC236}">
                    <a16:creationId xmlns:a16="http://schemas.microsoft.com/office/drawing/2014/main" xmlns="" id="{B91B1CC6-F340-4616-B180-8B10D12CDDFC}"/>
                  </a:ext>
                </a:extLst>
              </p:cNvPr>
              <p:cNvSpPr>
                <a:spLocks/>
              </p:cNvSpPr>
              <p:nvPr/>
            </p:nvSpPr>
            <p:spPr bwMode="auto">
              <a:xfrm>
                <a:off x="1357" y="1687"/>
                <a:ext cx="864" cy="11"/>
              </a:xfrm>
              <a:custGeom>
                <a:avLst/>
                <a:gdLst>
                  <a:gd name="T0" fmla="*/ 1085 w 1085"/>
                  <a:gd name="T1" fmla="*/ 0 h 14"/>
                  <a:gd name="T2" fmla="*/ 1085 w 1085"/>
                  <a:gd name="T3" fmla="*/ 3 h 14"/>
                  <a:gd name="T4" fmla="*/ 1085 w 1085"/>
                  <a:gd name="T5" fmla="*/ 6 h 14"/>
                  <a:gd name="T6" fmla="*/ 1085 w 1085"/>
                  <a:gd name="T7" fmla="*/ 11 h 14"/>
                  <a:gd name="T8" fmla="*/ 1085 w 1085"/>
                  <a:gd name="T9" fmla="*/ 14 h 14"/>
                  <a:gd name="T10" fmla="*/ 1 w 1085"/>
                  <a:gd name="T11" fmla="*/ 14 h 14"/>
                  <a:gd name="T12" fmla="*/ 0 w 1085"/>
                  <a:gd name="T13" fmla="*/ 11 h 14"/>
                  <a:gd name="T14" fmla="*/ 0 w 1085"/>
                  <a:gd name="T15" fmla="*/ 6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1"/>
                    </a:lnTo>
                    <a:lnTo>
                      <a:pt x="1085" y="14"/>
                    </a:lnTo>
                    <a:lnTo>
                      <a:pt x="1" y="14"/>
                    </a:lnTo>
                    <a:lnTo>
                      <a:pt x="0" y="11"/>
                    </a:lnTo>
                    <a:lnTo>
                      <a:pt x="0" y="6"/>
                    </a:lnTo>
                    <a:lnTo>
                      <a:pt x="0" y="3"/>
                    </a:lnTo>
                    <a:lnTo>
                      <a:pt x="0" y="0"/>
                    </a:lnTo>
                    <a:lnTo>
                      <a:pt x="1085" y="0"/>
                    </a:lnTo>
                    <a:close/>
                  </a:path>
                </a:pathLst>
              </a:custGeom>
              <a:solidFill>
                <a:srgbClr val="BEC0B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46" name="Freeform 158">
                <a:extLst>
                  <a:ext uri="{FF2B5EF4-FFF2-40B4-BE49-F238E27FC236}">
                    <a16:creationId xmlns:a16="http://schemas.microsoft.com/office/drawing/2014/main" xmlns="" id="{6FB66F21-A4C0-45A3-84CF-2B70531C7932}"/>
                  </a:ext>
                </a:extLst>
              </p:cNvPr>
              <p:cNvSpPr>
                <a:spLocks/>
              </p:cNvSpPr>
              <p:nvPr/>
            </p:nvSpPr>
            <p:spPr bwMode="auto">
              <a:xfrm>
                <a:off x="1357" y="1680"/>
                <a:ext cx="864" cy="11"/>
              </a:xfrm>
              <a:custGeom>
                <a:avLst/>
                <a:gdLst>
                  <a:gd name="T0" fmla="*/ 1085 w 1085"/>
                  <a:gd name="T1" fmla="*/ 0 h 14"/>
                  <a:gd name="T2" fmla="*/ 1085 w 1085"/>
                  <a:gd name="T3" fmla="*/ 5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5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5"/>
                    </a:lnTo>
                    <a:lnTo>
                      <a:pt x="1085" y="8"/>
                    </a:lnTo>
                    <a:lnTo>
                      <a:pt x="1085" y="11"/>
                    </a:lnTo>
                    <a:lnTo>
                      <a:pt x="1085" y="14"/>
                    </a:lnTo>
                    <a:lnTo>
                      <a:pt x="0" y="14"/>
                    </a:lnTo>
                    <a:lnTo>
                      <a:pt x="0" y="11"/>
                    </a:lnTo>
                    <a:lnTo>
                      <a:pt x="0" y="8"/>
                    </a:lnTo>
                    <a:lnTo>
                      <a:pt x="0" y="5"/>
                    </a:lnTo>
                    <a:lnTo>
                      <a:pt x="0" y="0"/>
                    </a:lnTo>
                    <a:lnTo>
                      <a:pt x="1085" y="0"/>
                    </a:lnTo>
                    <a:close/>
                  </a:path>
                </a:pathLst>
              </a:custGeom>
              <a:solidFill>
                <a:srgbClr val="C1C3B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47" name="Freeform 159">
                <a:extLst>
                  <a:ext uri="{FF2B5EF4-FFF2-40B4-BE49-F238E27FC236}">
                    <a16:creationId xmlns:a16="http://schemas.microsoft.com/office/drawing/2014/main" xmlns="" id="{89431183-19A3-4785-9FA9-6AB99737D8A7}"/>
                  </a:ext>
                </a:extLst>
              </p:cNvPr>
              <p:cNvSpPr>
                <a:spLocks/>
              </p:cNvSpPr>
              <p:nvPr/>
            </p:nvSpPr>
            <p:spPr bwMode="auto">
              <a:xfrm>
                <a:off x="1357" y="1676"/>
                <a:ext cx="864" cy="11"/>
              </a:xfrm>
              <a:custGeom>
                <a:avLst/>
                <a:gdLst>
                  <a:gd name="T0" fmla="*/ 1085 w 1085"/>
                  <a:gd name="T1" fmla="*/ 0 h 14"/>
                  <a:gd name="T2" fmla="*/ 1085 w 1085"/>
                  <a:gd name="T3" fmla="*/ 3 h 14"/>
                  <a:gd name="T4" fmla="*/ 1085 w 1085"/>
                  <a:gd name="T5" fmla="*/ 6 h 14"/>
                  <a:gd name="T6" fmla="*/ 1085 w 1085"/>
                  <a:gd name="T7" fmla="*/ 11 h 14"/>
                  <a:gd name="T8" fmla="*/ 1085 w 1085"/>
                  <a:gd name="T9" fmla="*/ 14 h 14"/>
                  <a:gd name="T10" fmla="*/ 0 w 1085"/>
                  <a:gd name="T11" fmla="*/ 14 h 14"/>
                  <a:gd name="T12" fmla="*/ 0 w 1085"/>
                  <a:gd name="T13" fmla="*/ 11 h 14"/>
                  <a:gd name="T14" fmla="*/ 0 w 1085"/>
                  <a:gd name="T15" fmla="*/ 6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1"/>
                    </a:lnTo>
                    <a:lnTo>
                      <a:pt x="1085" y="14"/>
                    </a:lnTo>
                    <a:lnTo>
                      <a:pt x="0" y="14"/>
                    </a:lnTo>
                    <a:lnTo>
                      <a:pt x="0" y="11"/>
                    </a:lnTo>
                    <a:lnTo>
                      <a:pt x="0" y="6"/>
                    </a:lnTo>
                    <a:lnTo>
                      <a:pt x="0" y="3"/>
                    </a:lnTo>
                    <a:lnTo>
                      <a:pt x="0" y="0"/>
                    </a:lnTo>
                    <a:lnTo>
                      <a:pt x="1085" y="0"/>
                    </a:lnTo>
                    <a:close/>
                  </a:path>
                </a:pathLst>
              </a:custGeom>
              <a:solidFill>
                <a:srgbClr val="C4C6C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48" name="Freeform 160">
                <a:extLst>
                  <a:ext uri="{FF2B5EF4-FFF2-40B4-BE49-F238E27FC236}">
                    <a16:creationId xmlns:a16="http://schemas.microsoft.com/office/drawing/2014/main" xmlns="" id="{A31CC342-4FA8-4494-B01E-7A55A5AEC854}"/>
                  </a:ext>
                </a:extLst>
              </p:cNvPr>
              <p:cNvSpPr>
                <a:spLocks/>
              </p:cNvSpPr>
              <p:nvPr/>
            </p:nvSpPr>
            <p:spPr bwMode="auto">
              <a:xfrm>
                <a:off x="1357" y="1671"/>
                <a:ext cx="864" cy="9"/>
              </a:xfrm>
              <a:custGeom>
                <a:avLst/>
                <a:gdLst>
                  <a:gd name="T0" fmla="*/ 1085 w 1085"/>
                  <a:gd name="T1" fmla="*/ 0 h 12"/>
                  <a:gd name="T2" fmla="*/ 1085 w 1085"/>
                  <a:gd name="T3" fmla="*/ 3 h 12"/>
                  <a:gd name="T4" fmla="*/ 1085 w 1085"/>
                  <a:gd name="T5" fmla="*/ 6 h 12"/>
                  <a:gd name="T6" fmla="*/ 1085 w 1085"/>
                  <a:gd name="T7" fmla="*/ 9 h 12"/>
                  <a:gd name="T8" fmla="*/ 1085 w 1085"/>
                  <a:gd name="T9" fmla="*/ 12 h 12"/>
                  <a:gd name="T10" fmla="*/ 0 w 1085"/>
                  <a:gd name="T11" fmla="*/ 12 h 12"/>
                  <a:gd name="T12" fmla="*/ 0 w 1085"/>
                  <a:gd name="T13" fmla="*/ 9 h 12"/>
                  <a:gd name="T14" fmla="*/ 0 w 1085"/>
                  <a:gd name="T15" fmla="*/ 6 h 12"/>
                  <a:gd name="T16" fmla="*/ 0 w 1085"/>
                  <a:gd name="T17" fmla="*/ 3 h 12"/>
                  <a:gd name="T18" fmla="*/ 0 w 1085"/>
                  <a:gd name="T19" fmla="*/ 0 h 12"/>
                  <a:gd name="T20" fmla="*/ 1085 w 1085"/>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2">
                    <a:moveTo>
                      <a:pt x="1085" y="0"/>
                    </a:moveTo>
                    <a:lnTo>
                      <a:pt x="1085" y="3"/>
                    </a:lnTo>
                    <a:lnTo>
                      <a:pt x="1085" y="6"/>
                    </a:lnTo>
                    <a:lnTo>
                      <a:pt x="1085" y="9"/>
                    </a:lnTo>
                    <a:lnTo>
                      <a:pt x="1085" y="12"/>
                    </a:lnTo>
                    <a:lnTo>
                      <a:pt x="0" y="12"/>
                    </a:lnTo>
                    <a:lnTo>
                      <a:pt x="0" y="9"/>
                    </a:lnTo>
                    <a:lnTo>
                      <a:pt x="0" y="6"/>
                    </a:lnTo>
                    <a:lnTo>
                      <a:pt x="0" y="3"/>
                    </a:lnTo>
                    <a:lnTo>
                      <a:pt x="0" y="0"/>
                    </a:lnTo>
                    <a:lnTo>
                      <a:pt x="1085" y="0"/>
                    </a:lnTo>
                    <a:close/>
                  </a:path>
                </a:pathLst>
              </a:custGeom>
              <a:solidFill>
                <a:srgbClr val="C7C9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49" name="Freeform 161">
                <a:extLst>
                  <a:ext uri="{FF2B5EF4-FFF2-40B4-BE49-F238E27FC236}">
                    <a16:creationId xmlns:a16="http://schemas.microsoft.com/office/drawing/2014/main" xmlns="" id="{F2976515-AC84-401C-81F7-C1F367F73561}"/>
                  </a:ext>
                </a:extLst>
              </p:cNvPr>
              <p:cNvSpPr>
                <a:spLocks/>
              </p:cNvSpPr>
              <p:nvPr/>
            </p:nvSpPr>
            <p:spPr bwMode="auto">
              <a:xfrm>
                <a:off x="1357" y="1666"/>
                <a:ext cx="864" cy="10"/>
              </a:xfrm>
              <a:custGeom>
                <a:avLst/>
                <a:gdLst>
                  <a:gd name="T0" fmla="*/ 1085 w 1085"/>
                  <a:gd name="T1" fmla="*/ 0 h 13"/>
                  <a:gd name="T2" fmla="*/ 1085 w 1085"/>
                  <a:gd name="T3" fmla="*/ 3 h 13"/>
                  <a:gd name="T4" fmla="*/ 1085 w 1085"/>
                  <a:gd name="T5" fmla="*/ 6 h 13"/>
                  <a:gd name="T6" fmla="*/ 1085 w 1085"/>
                  <a:gd name="T7" fmla="*/ 9 h 13"/>
                  <a:gd name="T8" fmla="*/ 1085 w 1085"/>
                  <a:gd name="T9" fmla="*/ 13 h 13"/>
                  <a:gd name="T10" fmla="*/ 0 w 1085"/>
                  <a:gd name="T11" fmla="*/ 13 h 13"/>
                  <a:gd name="T12" fmla="*/ 0 w 1085"/>
                  <a:gd name="T13" fmla="*/ 9 h 13"/>
                  <a:gd name="T14" fmla="*/ 0 w 1085"/>
                  <a:gd name="T15" fmla="*/ 6 h 13"/>
                  <a:gd name="T16" fmla="*/ 0 w 1085"/>
                  <a:gd name="T17" fmla="*/ 3 h 13"/>
                  <a:gd name="T18" fmla="*/ 0 w 1085"/>
                  <a:gd name="T19" fmla="*/ 0 h 13"/>
                  <a:gd name="T20" fmla="*/ 1085 w 108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3">
                    <a:moveTo>
                      <a:pt x="1085" y="0"/>
                    </a:moveTo>
                    <a:lnTo>
                      <a:pt x="1085" y="3"/>
                    </a:lnTo>
                    <a:lnTo>
                      <a:pt x="1085" y="6"/>
                    </a:lnTo>
                    <a:lnTo>
                      <a:pt x="1085" y="9"/>
                    </a:lnTo>
                    <a:lnTo>
                      <a:pt x="1085" y="13"/>
                    </a:lnTo>
                    <a:lnTo>
                      <a:pt x="0" y="13"/>
                    </a:lnTo>
                    <a:lnTo>
                      <a:pt x="0" y="9"/>
                    </a:lnTo>
                    <a:lnTo>
                      <a:pt x="0" y="6"/>
                    </a:lnTo>
                    <a:lnTo>
                      <a:pt x="0" y="3"/>
                    </a:lnTo>
                    <a:lnTo>
                      <a:pt x="0" y="0"/>
                    </a:lnTo>
                    <a:lnTo>
                      <a:pt x="1085" y="0"/>
                    </a:lnTo>
                    <a:close/>
                  </a:path>
                </a:pathLst>
              </a:custGeom>
              <a:solidFill>
                <a:srgbClr val="CBCCC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50" name="Freeform 162">
                <a:extLst>
                  <a:ext uri="{FF2B5EF4-FFF2-40B4-BE49-F238E27FC236}">
                    <a16:creationId xmlns:a16="http://schemas.microsoft.com/office/drawing/2014/main" xmlns="" id="{CE65BFDE-1C07-4DC3-899A-37C4B9218043}"/>
                  </a:ext>
                </a:extLst>
              </p:cNvPr>
              <p:cNvSpPr>
                <a:spLocks/>
              </p:cNvSpPr>
              <p:nvPr/>
            </p:nvSpPr>
            <p:spPr bwMode="auto">
              <a:xfrm>
                <a:off x="1357" y="1659"/>
                <a:ext cx="864" cy="12"/>
              </a:xfrm>
              <a:custGeom>
                <a:avLst/>
                <a:gdLst>
                  <a:gd name="T0" fmla="*/ 1085 w 1085"/>
                  <a:gd name="T1" fmla="*/ 0 h 15"/>
                  <a:gd name="T2" fmla="*/ 1085 w 1085"/>
                  <a:gd name="T3" fmla="*/ 4 h 15"/>
                  <a:gd name="T4" fmla="*/ 1085 w 1085"/>
                  <a:gd name="T5" fmla="*/ 8 h 15"/>
                  <a:gd name="T6" fmla="*/ 1085 w 1085"/>
                  <a:gd name="T7" fmla="*/ 11 h 15"/>
                  <a:gd name="T8" fmla="*/ 1085 w 1085"/>
                  <a:gd name="T9" fmla="*/ 15 h 15"/>
                  <a:gd name="T10" fmla="*/ 0 w 1085"/>
                  <a:gd name="T11" fmla="*/ 15 h 15"/>
                  <a:gd name="T12" fmla="*/ 0 w 1085"/>
                  <a:gd name="T13" fmla="*/ 11 h 15"/>
                  <a:gd name="T14" fmla="*/ 1 w 1085"/>
                  <a:gd name="T15" fmla="*/ 8 h 15"/>
                  <a:gd name="T16" fmla="*/ 1 w 1085"/>
                  <a:gd name="T17" fmla="*/ 4 h 15"/>
                  <a:gd name="T18" fmla="*/ 1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5" y="4"/>
                    </a:lnTo>
                    <a:lnTo>
                      <a:pt x="1085" y="8"/>
                    </a:lnTo>
                    <a:lnTo>
                      <a:pt x="1085" y="11"/>
                    </a:lnTo>
                    <a:lnTo>
                      <a:pt x="1085" y="15"/>
                    </a:lnTo>
                    <a:lnTo>
                      <a:pt x="0" y="15"/>
                    </a:lnTo>
                    <a:lnTo>
                      <a:pt x="0" y="11"/>
                    </a:lnTo>
                    <a:lnTo>
                      <a:pt x="1" y="8"/>
                    </a:lnTo>
                    <a:lnTo>
                      <a:pt x="1" y="4"/>
                    </a:lnTo>
                    <a:lnTo>
                      <a:pt x="1" y="0"/>
                    </a:lnTo>
                    <a:lnTo>
                      <a:pt x="1085" y="0"/>
                    </a:lnTo>
                    <a:close/>
                  </a:path>
                </a:pathLst>
              </a:custGeom>
              <a:solidFill>
                <a:srgbClr val="CECFC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51" name="Freeform 163">
                <a:extLst>
                  <a:ext uri="{FF2B5EF4-FFF2-40B4-BE49-F238E27FC236}">
                    <a16:creationId xmlns:a16="http://schemas.microsoft.com/office/drawing/2014/main" xmlns="" id="{BCAC9E03-2B66-489D-8EF8-2AA8F4B79153}"/>
                  </a:ext>
                </a:extLst>
              </p:cNvPr>
              <p:cNvSpPr>
                <a:spLocks/>
              </p:cNvSpPr>
              <p:nvPr/>
            </p:nvSpPr>
            <p:spPr bwMode="auto">
              <a:xfrm>
                <a:off x="1357" y="1655"/>
                <a:ext cx="864" cy="11"/>
              </a:xfrm>
              <a:custGeom>
                <a:avLst/>
                <a:gdLst>
                  <a:gd name="T0" fmla="*/ 1085 w 1085"/>
                  <a:gd name="T1" fmla="*/ 0 h 14"/>
                  <a:gd name="T2" fmla="*/ 1085 w 1085"/>
                  <a:gd name="T3" fmla="*/ 3 h 14"/>
                  <a:gd name="T4" fmla="*/ 1085 w 1085"/>
                  <a:gd name="T5" fmla="*/ 6 h 14"/>
                  <a:gd name="T6" fmla="*/ 1085 w 1085"/>
                  <a:gd name="T7" fmla="*/ 10 h 14"/>
                  <a:gd name="T8" fmla="*/ 1085 w 1085"/>
                  <a:gd name="T9" fmla="*/ 14 h 14"/>
                  <a:gd name="T10" fmla="*/ 0 w 1085"/>
                  <a:gd name="T11" fmla="*/ 14 h 14"/>
                  <a:gd name="T12" fmla="*/ 1 w 1085"/>
                  <a:gd name="T13" fmla="*/ 10 h 14"/>
                  <a:gd name="T14" fmla="*/ 1 w 1085"/>
                  <a:gd name="T15" fmla="*/ 6 h 14"/>
                  <a:gd name="T16" fmla="*/ 1 w 1085"/>
                  <a:gd name="T17" fmla="*/ 3 h 14"/>
                  <a:gd name="T18" fmla="*/ 1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0"/>
                    </a:lnTo>
                    <a:lnTo>
                      <a:pt x="1085" y="14"/>
                    </a:lnTo>
                    <a:lnTo>
                      <a:pt x="0" y="14"/>
                    </a:lnTo>
                    <a:lnTo>
                      <a:pt x="1" y="10"/>
                    </a:lnTo>
                    <a:lnTo>
                      <a:pt x="1" y="6"/>
                    </a:lnTo>
                    <a:lnTo>
                      <a:pt x="1" y="3"/>
                    </a:lnTo>
                    <a:lnTo>
                      <a:pt x="1" y="0"/>
                    </a:lnTo>
                    <a:lnTo>
                      <a:pt x="1085" y="0"/>
                    </a:lnTo>
                    <a:close/>
                  </a:path>
                </a:pathLst>
              </a:custGeom>
              <a:solidFill>
                <a:srgbClr val="D1D2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52" name="Freeform 164">
                <a:extLst>
                  <a:ext uri="{FF2B5EF4-FFF2-40B4-BE49-F238E27FC236}">
                    <a16:creationId xmlns:a16="http://schemas.microsoft.com/office/drawing/2014/main" xmlns="" id="{0D26C6E0-1971-45F0-84BE-90CE5282E476}"/>
                  </a:ext>
                </a:extLst>
              </p:cNvPr>
              <p:cNvSpPr>
                <a:spLocks/>
              </p:cNvSpPr>
              <p:nvPr/>
            </p:nvSpPr>
            <p:spPr bwMode="auto">
              <a:xfrm>
                <a:off x="1358" y="1648"/>
                <a:ext cx="863" cy="11"/>
              </a:xfrm>
              <a:custGeom>
                <a:avLst/>
                <a:gdLst>
                  <a:gd name="T0" fmla="*/ 1084 w 1084"/>
                  <a:gd name="T1" fmla="*/ 0 h 14"/>
                  <a:gd name="T2" fmla="*/ 1084 w 1084"/>
                  <a:gd name="T3" fmla="*/ 3 h 14"/>
                  <a:gd name="T4" fmla="*/ 1084 w 1084"/>
                  <a:gd name="T5" fmla="*/ 8 h 14"/>
                  <a:gd name="T6" fmla="*/ 1084 w 1084"/>
                  <a:gd name="T7" fmla="*/ 11 h 14"/>
                  <a:gd name="T8" fmla="*/ 1084 w 1084"/>
                  <a:gd name="T9" fmla="*/ 14 h 14"/>
                  <a:gd name="T10" fmla="*/ 0 w 1084"/>
                  <a:gd name="T11" fmla="*/ 14 h 14"/>
                  <a:gd name="T12" fmla="*/ 0 w 1084"/>
                  <a:gd name="T13" fmla="*/ 11 h 14"/>
                  <a:gd name="T14" fmla="*/ 0 w 1084"/>
                  <a:gd name="T15" fmla="*/ 8 h 14"/>
                  <a:gd name="T16" fmla="*/ 0 w 1084"/>
                  <a:gd name="T17" fmla="*/ 3 h 14"/>
                  <a:gd name="T18" fmla="*/ 0 w 1084"/>
                  <a:gd name="T19" fmla="*/ 0 h 14"/>
                  <a:gd name="T20" fmla="*/ 1084 w 108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4">
                    <a:moveTo>
                      <a:pt x="1084" y="0"/>
                    </a:moveTo>
                    <a:lnTo>
                      <a:pt x="1084" y="3"/>
                    </a:lnTo>
                    <a:lnTo>
                      <a:pt x="1084" y="8"/>
                    </a:lnTo>
                    <a:lnTo>
                      <a:pt x="1084" y="11"/>
                    </a:lnTo>
                    <a:lnTo>
                      <a:pt x="1084" y="14"/>
                    </a:lnTo>
                    <a:lnTo>
                      <a:pt x="0" y="14"/>
                    </a:lnTo>
                    <a:lnTo>
                      <a:pt x="0" y="11"/>
                    </a:lnTo>
                    <a:lnTo>
                      <a:pt x="0" y="8"/>
                    </a:lnTo>
                    <a:lnTo>
                      <a:pt x="0" y="3"/>
                    </a:lnTo>
                    <a:lnTo>
                      <a:pt x="0" y="0"/>
                    </a:lnTo>
                    <a:lnTo>
                      <a:pt x="1084" y="0"/>
                    </a:lnTo>
                    <a:close/>
                  </a:path>
                </a:pathLst>
              </a:custGeom>
              <a:solidFill>
                <a:srgbClr val="D4D5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53" name="Freeform 165">
                <a:extLst>
                  <a:ext uri="{FF2B5EF4-FFF2-40B4-BE49-F238E27FC236}">
                    <a16:creationId xmlns:a16="http://schemas.microsoft.com/office/drawing/2014/main" xmlns="" id="{F38D1D39-DF07-406E-8BC7-B35933F2CE00}"/>
                  </a:ext>
                </a:extLst>
              </p:cNvPr>
              <p:cNvSpPr>
                <a:spLocks/>
              </p:cNvSpPr>
              <p:nvPr/>
            </p:nvSpPr>
            <p:spPr bwMode="auto">
              <a:xfrm>
                <a:off x="1358" y="1644"/>
                <a:ext cx="863" cy="11"/>
              </a:xfrm>
              <a:custGeom>
                <a:avLst/>
                <a:gdLst>
                  <a:gd name="T0" fmla="*/ 1082 w 1084"/>
                  <a:gd name="T1" fmla="*/ 0 h 14"/>
                  <a:gd name="T2" fmla="*/ 1082 w 1084"/>
                  <a:gd name="T3" fmla="*/ 3 h 14"/>
                  <a:gd name="T4" fmla="*/ 1084 w 1084"/>
                  <a:gd name="T5" fmla="*/ 6 h 14"/>
                  <a:gd name="T6" fmla="*/ 1084 w 1084"/>
                  <a:gd name="T7" fmla="*/ 9 h 14"/>
                  <a:gd name="T8" fmla="*/ 1084 w 1084"/>
                  <a:gd name="T9" fmla="*/ 14 h 14"/>
                  <a:gd name="T10" fmla="*/ 0 w 1084"/>
                  <a:gd name="T11" fmla="*/ 14 h 14"/>
                  <a:gd name="T12" fmla="*/ 0 w 1084"/>
                  <a:gd name="T13" fmla="*/ 9 h 14"/>
                  <a:gd name="T14" fmla="*/ 0 w 1084"/>
                  <a:gd name="T15" fmla="*/ 6 h 14"/>
                  <a:gd name="T16" fmla="*/ 0 w 1084"/>
                  <a:gd name="T17" fmla="*/ 3 h 14"/>
                  <a:gd name="T18" fmla="*/ 0 w 1084"/>
                  <a:gd name="T19" fmla="*/ 0 h 14"/>
                  <a:gd name="T20" fmla="*/ 1082 w 108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4">
                    <a:moveTo>
                      <a:pt x="1082" y="0"/>
                    </a:moveTo>
                    <a:lnTo>
                      <a:pt x="1082" y="3"/>
                    </a:lnTo>
                    <a:lnTo>
                      <a:pt x="1084" y="6"/>
                    </a:lnTo>
                    <a:lnTo>
                      <a:pt x="1084" y="9"/>
                    </a:lnTo>
                    <a:lnTo>
                      <a:pt x="1084" y="14"/>
                    </a:lnTo>
                    <a:lnTo>
                      <a:pt x="0" y="14"/>
                    </a:lnTo>
                    <a:lnTo>
                      <a:pt x="0" y="9"/>
                    </a:lnTo>
                    <a:lnTo>
                      <a:pt x="0" y="6"/>
                    </a:lnTo>
                    <a:lnTo>
                      <a:pt x="0" y="3"/>
                    </a:lnTo>
                    <a:lnTo>
                      <a:pt x="0" y="0"/>
                    </a:lnTo>
                    <a:lnTo>
                      <a:pt x="1082" y="0"/>
                    </a:lnTo>
                    <a:close/>
                  </a:path>
                </a:pathLst>
              </a:custGeom>
              <a:solidFill>
                <a:srgbClr val="D7D8D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54" name="Freeform 166">
                <a:extLst>
                  <a:ext uri="{FF2B5EF4-FFF2-40B4-BE49-F238E27FC236}">
                    <a16:creationId xmlns:a16="http://schemas.microsoft.com/office/drawing/2014/main" xmlns="" id="{4CF72966-508F-439D-AF16-8722DC686365}"/>
                  </a:ext>
                </a:extLst>
              </p:cNvPr>
              <p:cNvSpPr>
                <a:spLocks/>
              </p:cNvSpPr>
              <p:nvPr/>
            </p:nvSpPr>
            <p:spPr bwMode="auto">
              <a:xfrm>
                <a:off x="1358" y="1638"/>
                <a:ext cx="863" cy="10"/>
              </a:xfrm>
              <a:custGeom>
                <a:avLst/>
                <a:gdLst>
                  <a:gd name="T0" fmla="*/ 1082 w 1084"/>
                  <a:gd name="T1" fmla="*/ 0 h 13"/>
                  <a:gd name="T2" fmla="*/ 1082 w 1084"/>
                  <a:gd name="T3" fmla="*/ 3 h 13"/>
                  <a:gd name="T4" fmla="*/ 1082 w 1084"/>
                  <a:gd name="T5" fmla="*/ 7 h 13"/>
                  <a:gd name="T6" fmla="*/ 1082 w 1084"/>
                  <a:gd name="T7" fmla="*/ 10 h 13"/>
                  <a:gd name="T8" fmla="*/ 1084 w 1084"/>
                  <a:gd name="T9" fmla="*/ 13 h 13"/>
                  <a:gd name="T10" fmla="*/ 0 w 1084"/>
                  <a:gd name="T11" fmla="*/ 13 h 13"/>
                  <a:gd name="T12" fmla="*/ 0 w 1084"/>
                  <a:gd name="T13" fmla="*/ 10 h 13"/>
                  <a:gd name="T14" fmla="*/ 1 w 1084"/>
                  <a:gd name="T15" fmla="*/ 7 h 13"/>
                  <a:gd name="T16" fmla="*/ 1 w 1084"/>
                  <a:gd name="T17" fmla="*/ 3 h 13"/>
                  <a:gd name="T18" fmla="*/ 1 w 1084"/>
                  <a:gd name="T19" fmla="*/ 0 h 13"/>
                  <a:gd name="T20" fmla="*/ 1082 w 108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3">
                    <a:moveTo>
                      <a:pt x="1082" y="0"/>
                    </a:moveTo>
                    <a:lnTo>
                      <a:pt x="1082" y="3"/>
                    </a:lnTo>
                    <a:lnTo>
                      <a:pt x="1082" y="7"/>
                    </a:lnTo>
                    <a:lnTo>
                      <a:pt x="1082" y="10"/>
                    </a:lnTo>
                    <a:lnTo>
                      <a:pt x="1084" y="13"/>
                    </a:lnTo>
                    <a:lnTo>
                      <a:pt x="0" y="13"/>
                    </a:lnTo>
                    <a:lnTo>
                      <a:pt x="0" y="10"/>
                    </a:lnTo>
                    <a:lnTo>
                      <a:pt x="1" y="7"/>
                    </a:lnTo>
                    <a:lnTo>
                      <a:pt x="1" y="3"/>
                    </a:lnTo>
                    <a:lnTo>
                      <a:pt x="1" y="0"/>
                    </a:lnTo>
                    <a:lnTo>
                      <a:pt x="1082" y="0"/>
                    </a:lnTo>
                    <a:close/>
                  </a:path>
                </a:pathLst>
              </a:custGeom>
              <a:solidFill>
                <a:srgbClr val="DADBD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55" name="Freeform 167">
                <a:extLst>
                  <a:ext uri="{FF2B5EF4-FFF2-40B4-BE49-F238E27FC236}">
                    <a16:creationId xmlns:a16="http://schemas.microsoft.com/office/drawing/2014/main" xmlns="" id="{3E34D37C-4498-4734-B5D4-7DBDB252272D}"/>
                  </a:ext>
                </a:extLst>
              </p:cNvPr>
              <p:cNvSpPr>
                <a:spLocks/>
              </p:cNvSpPr>
              <p:nvPr/>
            </p:nvSpPr>
            <p:spPr bwMode="auto">
              <a:xfrm>
                <a:off x="1358" y="1632"/>
                <a:ext cx="861" cy="12"/>
              </a:xfrm>
              <a:custGeom>
                <a:avLst/>
                <a:gdLst>
                  <a:gd name="T0" fmla="*/ 1081 w 1082"/>
                  <a:gd name="T1" fmla="*/ 0 h 15"/>
                  <a:gd name="T2" fmla="*/ 1082 w 1082"/>
                  <a:gd name="T3" fmla="*/ 4 h 15"/>
                  <a:gd name="T4" fmla="*/ 1082 w 1082"/>
                  <a:gd name="T5" fmla="*/ 8 h 15"/>
                  <a:gd name="T6" fmla="*/ 1082 w 1082"/>
                  <a:gd name="T7" fmla="*/ 11 h 15"/>
                  <a:gd name="T8" fmla="*/ 1082 w 1082"/>
                  <a:gd name="T9" fmla="*/ 15 h 15"/>
                  <a:gd name="T10" fmla="*/ 0 w 1082"/>
                  <a:gd name="T11" fmla="*/ 15 h 15"/>
                  <a:gd name="T12" fmla="*/ 1 w 1082"/>
                  <a:gd name="T13" fmla="*/ 11 h 15"/>
                  <a:gd name="T14" fmla="*/ 1 w 1082"/>
                  <a:gd name="T15" fmla="*/ 8 h 15"/>
                  <a:gd name="T16" fmla="*/ 1 w 1082"/>
                  <a:gd name="T17" fmla="*/ 4 h 15"/>
                  <a:gd name="T18" fmla="*/ 1 w 1082"/>
                  <a:gd name="T19" fmla="*/ 0 h 15"/>
                  <a:gd name="T20" fmla="*/ 1081 w 1082"/>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5">
                    <a:moveTo>
                      <a:pt x="1081" y="0"/>
                    </a:moveTo>
                    <a:lnTo>
                      <a:pt x="1082" y="4"/>
                    </a:lnTo>
                    <a:lnTo>
                      <a:pt x="1082" y="8"/>
                    </a:lnTo>
                    <a:lnTo>
                      <a:pt x="1082" y="11"/>
                    </a:lnTo>
                    <a:lnTo>
                      <a:pt x="1082" y="15"/>
                    </a:lnTo>
                    <a:lnTo>
                      <a:pt x="0" y="15"/>
                    </a:lnTo>
                    <a:lnTo>
                      <a:pt x="1" y="11"/>
                    </a:lnTo>
                    <a:lnTo>
                      <a:pt x="1" y="8"/>
                    </a:lnTo>
                    <a:lnTo>
                      <a:pt x="1" y="4"/>
                    </a:lnTo>
                    <a:lnTo>
                      <a:pt x="1" y="0"/>
                    </a:lnTo>
                    <a:lnTo>
                      <a:pt x="1081" y="0"/>
                    </a:lnTo>
                    <a:close/>
                  </a:path>
                </a:pathLst>
              </a:custGeom>
              <a:solidFill>
                <a:srgbClr val="DDDED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56" name="Freeform 168">
                <a:extLst>
                  <a:ext uri="{FF2B5EF4-FFF2-40B4-BE49-F238E27FC236}">
                    <a16:creationId xmlns:a16="http://schemas.microsoft.com/office/drawing/2014/main" xmlns="" id="{88821946-2EFC-42EC-98A4-3477D5D557AD}"/>
                  </a:ext>
                </a:extLst>
              </p:cNvPr>
              <p:cNvSpPr>
                <a:spLocks/>
              </p:cNvSpPr>
              <p:nvPr/>
            </p:nvSpPr>
            <p:spPr bwMode="auto">
              <a:xfrm>
                <a:off x="1358" y="1628"/>
                <a:ext cx="861" cy="10"/>
              </a:xfrm>
              <a:custGeom>
                <a:avLst/>
                <a:gdLst>
                  <a:gd name="T0" fmla="*/ 1081 w 1081"/>
                  <a:gd name="T1" fmla="*/ 13 h 13"/>
                  <a:gd name="T2" fmla="*/ 1081 w 1081"/>
                  <a:gd name="T3" fmla="*/ 9 h 13"/>
                  <a:gd name="T4" fmla="*/ 1080 w 1081"/>
                  <a:gd name="T5" fmla="*/ 6 h 13"/>
                  <a:gd name="T6" fmla="*/ 1080 w 1081"/>
                  <a:gd name="T7" fmla="*/ 3 h 13"/>
                  <a:gd name="T8" fmla="*/ 1079 w 1081"/>
                  <a:gd name="T9" fmla="*/ 0 h 13"/>
                  <a:gd name="T10" fmla="*/ 0 w 1081"/>
                  <a:gd name="T11" fmla="*/ 0 h 13"/>
                  <a:gd name="T12" fmla="*/ 0 w 1081"/>
                  <a:gd name="T13" fmla="*/ 3 h 13"/>
                  <a:gd name="T14" fmla="*/ 0 w 1081"/>
                  <a:gd name="T15" fmla="*/ 6 h 13"/>
                  <a:gd name="T16" fmla="*/ 0 w 1081"/>
                  <a:gd name="T17" fmla="*/ 9 h 13"/>
                  <a:gd name="T18" fmla="*/ 0 w 1081"/>
                  <a:gd name="T19" fmla="*/ 13 h 13"/>
                  <a:gd name="T20" fmla="*/ 1081 w 1081"/>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1" h="13">
                    <a:moveTo>
                      <a:pt x="1081" y="13"/>
                    </a:moveTo>
                    <a:lnTo>
                      <a:pt x="1081" y="9"/>
                    </a:lnTo>
                    <a:lnTo>
                      <a:pt x="1080" y="6"/>
                    </a:lnTo>
                    <a:lnTo>
                      <a:pt x="1080" y="3"/>
                    </a:lnTo>
                    <a:lnTo>
                      <a:pt x="1079" y="0"/>
                    </a:lnTo>
                    <a:lnTo>
                      <a:pt x="0" y="0"/>
                    </a:lnTo>
                    <a:lnTo>
                      <a:pt x="0" y="3"/>
                    </a:lnTo>
                    <a:lnTo>
                      <a:pt x="0" y="6"/>
                    </a:lnTo>
                    <a:lnTo>
                      <a:pt x="0" y="9"/>
                    </a:lnTo>
                    <a:lnTo>
                      <a:pt x="0" y="13"/>
                    </a:lnTo>
                    <a:lnTo>
                      <a:pt x="1081" y="13"/>
                    </a:lnTo>
                    <a:close/>
                  </a:path>
                </a:pathLst>
              </a:custGeom>
              <a:solidFill>
                <a:srgbClr val="E0E1D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57" name="Freeform 169">
                <a:extLst>
                  <a:ext uri="{FF2B5EF4-FFF2-40B4-BE49-F238E27FC236}">
                    <a16:creationId xmlns:a16="http://schemas.microsoft.com/office/drawing/2014/main" xmlns="" id="{85F73645-6CDC-48F4-B7BE-C9E7F7ECDF42}"/>
                  </a:ext>
                </a:extLst>
              </p:cNvPr>
              <p:cNvSpPr>
                <a:spLocks/>
              </p:cNvSpPr>
              <p:nvPr/>
            </p:nvSpPr>
            <p:spPr bwMode="auto">
              <a:xfrm>
                <a:off x="1358" y="1628"/>
                <a:ext cx="860" cy="4"/>
              </a:xfrm>
              <a:custGeom>
                <a:avLst/>
                <a:gdLst>
                  <a:gd name="T0" fmla="*/ 1080 w 1080"/>
                  <a:gd name="T1" fmla="*/ 5 h 5"/>
                  <a:gd name="T2" fmla="*/ 1080 w 1080"/>
                  <a:gd name="T3" fmla="*/ 3 h 5"/>
                  <a:gd name="T4" fmla="*/ 1080 w 1080"/>
                  <a:gd name="T5" fmla="*/ 3 h 5"/>
                  <a:gd name="T6" fmla="*/ 1080 w 1080"/>
                  <a:gd name="T7" fmla="*/ 0 h 5"/>
                  <a:gd name="T8" fmla="*/ 1079 w 1080"/>
                  <a:gd name="T9" fmla="*/ 0 h 5"/>
                  <a:gd name="T10" fmla="*/ 0 w 1080"/>
                  <a:gd name="T11" fmla="*/ 0 h 5"/>
                  <a:gd name="T12" fmla="*/ 0 w 1080"/>
                  <a:gd name="T13" fmla="*/ 0 h 5"/>
                  <a:gd name="T14" fmla="*/ 0 w 1080"/>
                  <a:gd name="T15" fmla="*/ 3 h 5"/>
                  <a:gd name="T16" fmla="*/ 0 w 1080"/>
                  <a:gd name="T17" fmla="*/ 3 h 5"/>
                  <a:gd name="T18" fmla="*/ 0 w 1080"/>
                  <a:gd name="T19" fmla="*/ 5 h 5"/>
                  <a:gd name="T20" fmla="*/ 1080 w 1080"/>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5">
                    <a:moveTo>
                      <a:pt x="1080" y="5"/>
                    </a:moveTo>
                    <a:lnTo>
                      <a:pt x="1080" y="3"/>
                    </a:lnTo>
                    <a:lnTo>
                      <a:pt x="1080" y="3"/>
                    </a:lnTo>
                    <a:lnTo>
                      <a:pt x="1080" y="0"/>
                    </a:lnTo>
                    <a:lnTo>
                      <a:pt x="1079" y="0"/>
                    </a:lnTo>
                    <a:lnTo>
                      <a:pt x="0" y="0"/>
                    </a:lnTo>
                    <a:lnTo>
                      <a:pt x="0" y="0"/>
                    </a:lnTo>
                    <a:lnTo>
                      <a:pt x="0" y="3"/>
                    </a:lnTo>
                    <a:lnTo>
                      <a:pt x="0" y="3"/>
                    </a:lnTo>
                    <a:lnTo>
                      <a:pt x="0" y="5"/>
                    </a:lnTo>
                    <a:lnTo>
                      <a:pt x="1080" y="5"/>
                    </a:lnTo>
                    <a:close/>
                  </a:path>
                </a:pathLst>
              </a:custGeom>
              <a:solidFill>
                <a:srgbClr val="E3E4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58" name="Freeform 170">
                <a:extLst>
                  <a:ext uri="{FF2B5EF4-FFF2-40B4-BE49-F238E27FC236}">
                    <a16:creationId xmlns:a16="http://schemas.microsoft.com/office/drawing/2014/main" xmlns="" id="{59513329-1235-42CE-8A8C-D62B77F77899}"/>
                  </a:ext>
                </a:extLst>
              </p:cNvPr>
              <p:cNvSpPr>
                <a:spLocks/>
              </p:cNvSpPr>
              <p:nvPr/>
            </p:nvSpPr>
            <p:spPr bwMode="auto">
              <a:xfrm>
                <a:off x="1358" y="1819"/>
                <a:ext cx="860" cy="3"/>
              </a:xfrm>
              <a:custGeom>
                <a:avLst/>
                <a:gdLst>
                  <a:gd name="T0" fmla="*/ 0 w 1080"/>
                  <a:gd name="T1" fmla="*/ 4 h 4"/>
                  <a:gd name="T2" fmla="*/ 1079 w 1080"/>
                  <a:gd name="T3" fmla="*/ 4 h 4"/>
                  <a:gd name="T4" fmla="*/ 1080 w 1080"/>
                  <a:gd name="T5" fmla="*/ 4 h 4"/>
                  <a:gd name="T6" fmla="*/ 1080 w 1080"/>
                  <a:gd name="T7" fmla="*/ 3 h 4"/>
                  <a:gd name="T8" fmla="*/ 1080 w 1080"/>
                  <a:gd name="T9" fmla="*/ 1 h 4"/>
                  <a:gd name="T10" fmla="*/ 1080 w 1080"/>
                  <a:gd name="T11" fmla="*/ 0 h 4"/>
                  <a:gd name="T12" fmla="*/ 0 w 1080"/>
                  <a:gd name="T13" fmla="*/ 0 h 4"/>
                  <a:gd name="T14" fmla="*/ 0 w 1080"/>
                  <a:gd name="T15" fmla="*/ 1 h 4"/>
                  <a:gd name="T16" fmla="*/ 0 w 1080"/>
                  <a:gd name="T17" fmla="*/ 3 h 4"/>
                  <a:gd name="T18" fmla="*/ 0 w 1080"/>
                  <a:gd name="T19" fmla="*/ 4 h 4"/>
                  <a:gd name="T20" fmla="*/ 0 w 1080"/>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4">
                    <a:moveTo>
                      <a:pt x="0" y="4"/>
                    </a:moveTo>
                    <a:lnTo>
                      <a:pt x="1079" y="4"/>
                    </a:lnTo>
                    <a:lnTo>
                      <a:pt x="1080" y="4"/>
                    </a:lnTo>
                    <a:lnTo>
                      <a:pt x="1080" y="3"/>
                    </a:lnTo>
                    <a:lnTo>
                      <a:pt x="1080" y="1"/>
                    </a:lnTo>
                    <a:lnTo>
                      <a:pt x="1080" y="0"/>
                    </a:lnTo>
                    <a:lnTo>
                      <a:pt x="0" y="0"/>
                    </a:lnTo>
                    <a:lnTo>
                      <a:pt x="0" y="1"/>
                    </a:lnTo>
                    <a:lnTo>
                      <a:pt x="0" y="3"/>
                    </a:lnTo>
                    <a:lnTo>
                      <a:pt x="0" y="4"/>
                    </a:lnTo>
                    <a:lnTo>
                      <a:pt x="0" y="4"/>
                    </a:lnTo>
                    <a:close/>
                  </a:path>
                </a:pathLst>
              </a:custGeom>
              <a:solidFill>
                <a:srgbClr val="ACAEA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59" name="Freeform 171">
                <a:extLst>
                  <a:ext uri="{FF2B5EF4-FFF2-40B4-BE49-F238E27FC236}">
                    <a16:creationId xmlns:a16="http://schemas.microsoft.com/office/drawing/2014/main" xmlns="" id="{B95543C9-DE07-473E-8C36-531BD13F3317}"/>
                  </a:ext>
                </a:extLst>
              </p:cNvPr>
              <p:cNvSpPr>
                <a:spLocks/>
              </p:cNvSpPr>
              <p:nvPr/>
            </p:nvSpPr>
            <p:spPr bwMode="auto">
              <a:xfrm>
                <a:off x="1358" y="1814"/>
                <a:ext cx="861" cy="8"/>
              </a:xfrm>
              <a:custGeom>
                <a:avLst/>
                <a:gdLst>
                  <a:gd name="T0" fmla="*/ 0 w 1081"/>
                  <a:gd name="T1" fmla="*/ 10 h 10"/>
                  <a:gd name="T2" fmla="*/ 1079 w 1081"/>
                  <a:gd name="T3" fmla="*/ 10 h 10"/>
                  <a:gd name="T4" fmla="*/ 1080 w 1081"/>
                  <a:gd name="T5" fmla="*/ 9 h 10"/>
                  <a:gd name="T6" fmla="*/ 1080 w 1081"/>
                  <a:gd name="T7" fmla="*/ 6 h 10"/>
                  <a:gd name="T8" fmla="*/ 1080 w 1081"/>
                  <a:gd name="T9" fmla="*/ 3 h 10"/>
                  <a:gd name="T10" fmla="*/ 1081 w 1081"/>
                  <a:gd name="T11" fmla="*/ 0 h 10"/>
                  <a:gd name="T12" fmla="*/ 0 w 1081"/>
                  <a:gd name="T13" fmla="*/ 0 h 10"/>
                  <a:gd name="T14" fmla="*/ 0 w 1081"/>
                  <a:gd name="T15" fmla="*/ 3 h 10"/>
                  <a:gd name="T16" fmla="*/ 0 w 1081"/>
                  <a:gd name="T17" fmla="*/ 6 h 10"/>
                  <a:gd name="T18" fmla="*/ 0 w 1081"/>
                  <a:gd name="T19" fmla="*/ 9 h 10"/>
                  <a:gd name="T20" fmla="*/ 0 w 1081"/>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1" h="10">
                    <a:moveTo>
                      <a:pt x="0" y="10"/>
                    </a:moveTo>
                    <a:lnTo>
                      <a:pt x="1079" y="10"/>
                    </a:lnTo>
                    <a:lnTo>
                      <a:pt x="1080" y="9"/>
                    </a:lnTo>
                    <a:lnTo>
                      <a:pt x="1080" y="6"/>
                    </a:lnTo>
                    <a:lnTo>
                      <a:pt x="1080" y="3"/>
                    </a:lnTo>
                    <a:lnTo>
                      <a:pt x="1081" y="0"/>
                    </a:lnTo>
                    <a:lnTo>
                      <a:pt x="0" y="0"/>
                    </a:lnTo>
                    <a:lnTo>
                      <a:pt x="0" y="3"/>
                    </a:lnTo>
                    <a:lnTo>
                      <a:pt x="0" y="6"/>
                    </a:lnTo>
                    <a:lnTo>
                      <a:pt x="0" y="9"/>
                    </a:lnTo>
                    <a:lnTo>
                      <a:pt x="0" y="10"/>
                    </a:lnTo>
                    <a:close/>
                  </a:path>
                </a:pathLst>
              </a:custGeom>
              <a:solidFill>
                <a:srgbClr val="AFB1A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60" name="Freeform 172">
                <a:extLst>
                  <a:ext uri="{FF2B5EF4-FFF2-40B4-BE49-F238E27FC236}">
                    <a16:creationId xmlns:a16="http://schemas.microsoft.com/office/drawing/2014/main" xmlns="" id="{BB95ECEC-5F46-4DC6-8C81-0D119798A792}"/>
                  </a:ext>
                </a:extLst>
              </p:cNvPr>
              <p:cNvSpPr>
                <a:spLocks/>
              </p:cNvSpPr>
              <p:nvPr/>
            </p:nvSpPr>
            <p:spPr bwMode="auto">
              <a:xfrm>
                <a:off x="1358" y="1808"/>
                <a:ext cx="861" cy="11"/>
              </a:xfrm>
              <a:custGeom>
                <a:avLst/>
                <a:gdLst>
                  <a:gd name="T0" fmla="*/ 1082 w 1082"/>
                  <a:gd name="T1" fmla="*/ 0 h 14"/>
                  <a:gd name="T2" fmla="*/ 1082 w 1082"/>
                  <a:gd name="T3" fmla="*/ 5 h 14"/>
                  <a:gd name="T4" fmla="*/ 1082 w 1082"/>
                  <a:gd name="T5" fmla="*/ 8 h 14"/>
                  <a:gd name="T6" fmla="*/ 1081 w 1082"/>
                  <a:gd name="T7" fmla="*/ 11 h 14"/>
                  <a:gd name="T8" fmla="*/ 1081 w 1082"/>
                  <a:gd name="T9" fmla="*/ 14 h 14"/>
                  <a:gd name="T10" fmla="*/ 1 w 1082"/>
                  <a:gd name="T11" fmla="*/ 14 h 14"/>
                  <a:gd name="T12" fmla="*/ 1 w 1082"/>
                  <a:gd name="T13" fmla="*/ 11 h 14"/>
                  <a:gd name="T14" fmla="*/ 1 w 1082"/>
                  <a:gd name="T15" fmla="*/ 8 h 14"/>
                  <a:gd name="T16" fmla="*/ 0 w 1082"/>
                  <a:gd name="T17" fmla="*/ 5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5"/>
                    </a:lnTo>
                    <a:lnTo>
                      <a:pt x="1082" y="8"/>
                    </a:lnTo>
                    <a:lnTo>
                      <a:pt x="1081" y="11"/>
                    </a:lnTo>
                    <a:lnTo>
                      <a:pt x="1081" y="14"/>
                    </a:lnTo>
                    <a:lnTo>
                      <a:pt x="1" y="14"/>
                    </a:lnTo>
                    <a:lnTo>
                      <a:pt x="1" y="11"/>
                    </a:lnTo>
                    <a:lnTo>
                      <a:pt x="1" y="8"/>
                    </a:lnTo>
                    <a:lnTo>
                      <a:pt x="0" y="5"/>
                    </a:lnTo>
                    <a:lnTo>
                      <a:pt x="0" y="0"/>
                    </a:lnTo>
                    <a:lnTo>
                      <a:pt x="1082" y="0"/>
                    </a:lnTo>
                    <a:close/>
                  </a:path>
                </a:pathLst>
              </a:custGeom>
              <a:solidFill>
                <a:srgbClr val="B2B4A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61" name="Freeform 173">
                <a:extLst>
                  <a:ext uri="{FF2B5EF4-FFF2-40B4-BE49-F238E27FC236}">
                    <a16:creationId xmlns:a16="http://schemas.microsoft.com/office/drawing/2014/main" xmlns="" id="{A3FBDB98-914E-4220-A848-E36AB8E8B7AE}"/>
                  </a:ext>
                </a:extLst>
              </p:cNvPr>
              <p:cNvSpPr>
                <a:spLocks/>
              </p:cNvSpPr>
              <p:nvPr/>
            </p:nvSpPr>
            <p:spPr bwMode="auto">
              <a:xfrm>
                <a:off x="1358" y="1803"/>
                <a:ext cx="861" cy="11"/>
              </a:xfrm>
              <a:custGeom>
                <a:avLst/>
                <a:gdLst>
                  <a:gd name="T0" fmla="*/ 1082 w 1082"/>
                  <a:gd name="T1" fmla="*/ 0 h 14"/>
                  <a:gd name="T2" fmla="*/ 1082 w 1082"/>
                  <a:gd name="T3" fmla="*/ 3 h 14"/>
                  <a:gd name="T4" fmla="*/ 1082 w 1082"/>
                  <a:gd name="T5" fmla="*/ 6 h 14"/>
                  <a:gd name="T6" fmla="*/ 1082 w 1082"/>
                  <a:gd name="T7" fmla="*/ 11 h 14"/>
                  <a:gd name="T8" fmla="*/ 1082 w 1082"/>
                  <a:gd name="T9" fmla="*/ 14 h 14"/>
                  <a:gd name="T10" fmla="*/ 1 w 1082"/>
                  <a:gd name="T11" fmla="*/ 14 h 14"/>
                  <a:gd name="T12" fmla="*/ 0 w 1082"/>
                  <a:gd name="T13" fmla="*/ 11 h 14"/>
                  <a:gd name="T14" fmla="*/ 0 w 1082"/>
                  <a:gd name="T15" fmla="*/ 6 h 14"/>
                  <a:gd name="T16" fmla="*/ 0 w 1082"/>
                  <a:gd name="T17" fmla="*/ 3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3"/>
                    </a:lnTo>
                    <a:lnTo>
                      <a:pt x="1082" y="6"/>
                    </a:lnTo>
                    <a:lnTo>
                      <a:pt x="1082" y="11"/>
                    </a:lnTo>
                    <a:lnTo>
                      <a:pt x="1082" y="14"/>
                    </a:lnTo>
                    <a:lnTo>
                      <a:pt x="1" y="14"/>
                    </a:lnTo>
                    <a:lnTo>
                      <a:pt x="0" y="11"/>
                    </a:lnTo>
                    <a:lnTo>
                      <a:pt x="0" y="6"/>
                    </a:lnTo>
                    <a:lnTo>
                      <a:pt x="0" y="3"/>
                    </a:lnTo>
                    <a:lnTo>
                      <a:pt x="0" y="0"/>
                    </a:lnTo>
                    <a:lnTo>
                      <a:pt x="1082" y="0"/>
                    </a:lnTo>
                    <a:close/>
                  </a:path>
                </a:pathLst>
              </a:custGeom>
              <a:solidFill>
                <a:srgbClr val="B5B7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62" name="Freeform 174">
                <a:extLst>
                  <a:ext uri="{FF2B5EF4-FFF2-40B4-BE49-F238E27FC236}">
                    <a16:creationId xmlns:a16="http://schemas.microsoft.com/office/drawing/2014/main" xmlns="" id="{8DA8AB14-B4D6-423F-AC22-EDCF74732D6F}"/>
                  </a:ext>
                </a:extLst>
              </p:cNvPr>
              <p:cNvSpPr>
                <a:spLocks/>
              </p:cNvSpPr>
              <p:nvPr/>
            </p:nvSpPr>
            <p:spPr bwMode="auto">
              <a:xfrm>
                <a:off x="1357" y="1797"/>
                <a:ext cx="862" cy="11"/>
              </a:xfrm>
              <a:custGeom>
                <a:avLst/>
                <a:gdLst>
                  <a:gd name="T0" fmla="*/ 1083 w 1083"/>
                  <a:gd name="T1" fmla="*/ 0 h 14"/>
                  <a:gd name="T2" fmla="*/ 1083 w 1083"/>
                  <a:gd name="T3" fmla="*/ 3 h 14"/>
                  <a:gd name="T4" fmla="*/ 1083 w 1083"/>
                  <a:gd name="T5" fmla="*/ 8 h 14"/>
                  <a:gd name="T6" fmla="*/ 1083 w 1083"/>
                  <a:gd name="T7" fmla="*/ 11 h 14"/>
                  <a:gd name="T8" fmla="*/ 1083 w 1083"/>
                  <a:gd name="T9" fmla="*/ 14 h 14"/>
                  <a:gd name="T10" fmla="*/ 1 w 1083"/>
                  <a:gd name="T11" fmla="*/ 14 h 14"/>
                  <a:gd name="T12" fmla="*/ 1 w 1083"/>
                  <a:gd name="T13" fmla="*/ 11 h 14"/>
                  <a:gd name="T14" fmla="*/ 1 w 1083"/>
                  <a:gd name="T15" fmla="*/ 8 h 14"/>
                  <a:gd name="T16" fmla="*/ 0 w 1083"/>
                  <a:gd name="T17" fmla="*/ 3 h 14"/>
                  <a:gd name="T18" fmla="*/ 0 w 1083"/>
                  <a:gd name="T19" fmla="*/ 0 h 14"/>
                  <a:gd name="T20" fmla="*/ 1083 w 1083"/>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3" h="14">
                    <a:moveTo>
                      <a:pt x="1083" y="0"/>
                    </a:moveTo>
                    <a:lnTo>
                      <a:pt x="1083" y="3"/>
                    </a:lnTo>
                    <a:lnTo>
                      <a:pt x="1083" y="8"/>
                    </a:lnTo>
                    <a:lnTo>
                      <a:pt x="1083" y="11"/>
                    </a:lnTo>
                    <a:lnTo>
                      <a:pt x="1083" y="14"/>
                    </a:lnTo>
                    <a:lnTo>
                      <a:pt x="1" y="14"/>
                    </a:lnTo>
                    <a:lnTo>
                      <a:pt x="1" y="11"/>
                    </a:lnTo>
                    <a:lnTo>
                      <a:pt x="1" y="8"/>
                    </a:lnTo>
                    <a:lnTo>
                      <a:pt x="0" y="3"/>
                    </a:lnTo>
                    <a:lnTo>
                      <a:pt x="0" y="0"/>
                    </a:lnTo>
                    <a:lnTo>
                      <a:pt x="1083" y="0"/>
                    </a:lnTo>
                    <a:close/>
                  </a:path>
                </a:pathLst>
              </a:custGeom>
              <a:solidFill>
                <a:srgbClr val="B8BAB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63" name="Freeform 175">
                <a:extLst>
                  <a:ext uri="{FF2B5EF4-FFF2-40B4-BE49-F238E27FC236}">
                    <a16:creationId xmlns:a16="http://schemas.microsoft.com/office/drawing/2014/main" xmlns="" id="{573BF07B-996E-4560-9F22-8B5A07DD33D3}"/>
                  </a:ext>
                </a:extLst>
              </p:cNvPr>
              <p:cNvSpPr>
                <a:spLocks/>
              </p:cNvSpPr>
              <p:nvPr/>
            </p:nvSpPr>
            <p:spPr bwMode="auto">
              <a:xfrm>
                <a:off x="1357" y="1791"/>
                <a:ext cx="864" cy="12"/>
              </a:xfrm>
              <a:custGeom>
                <a:avLst/>
                <a:gdLst>
                  <a:gd name="T0" fmla="*/ 1085 w 1085"/>
                  <a:gd name="T1" fmla="*/ 0 h 15"/>
                  <a:gd name="T2" fmla="*/ 1083 w 1085"/>
                  <a:gd name="T3" fmla="*/ 4 h 15"/>
                  <a:gd name="T4" fmla="*/ 1083 w 1085"/>
                  <a:gd name="T5" fmla="*/ 7 h 15"/>
                  <a:gd name="T6" fmla="*/ 1083 w 1085"/>
                  <a:gd name="T7" fmla="*/ 10 h 15"/>
                  <a:gd name="T8" fmla="*/ 1083 w 1085"/>
                  <a:gd name="T9" fmla="*/ 15 h 15"/>
                  <a:gd name="T10" fmla="*/ 1 w 1085"/>
                  <a:gd name="T11" fmla="*/ 15 h 15"/>
                  <a:gd name="T12" fmla="*/ 0 w 1085"/>
                  <a:gd name="T13" fmla="*/ 10 h 15"/>
                  <a:gd name="T14" fmla="*/ 0 w 1085"/>
                  <a:gd name="T15" fmla="*/ 7 h 15"/>
                  <a:gd name="T16" fmla="*/ 0 w 1085"/>
                  <a:gd name="T17" fmla="*/ 4 h 15"/>
                  <a:gd name="T18" fmla="*/ 0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3" y="4"/>
                    </a:lnTo>
                    <a:lnTo>
                      <a:pt x="1083" y="7"/>
                    </a:lnTo>
                    <a:lnTo>
                      <a:pt x="1083" y="10"/>
                    </a:lnTo>
                    <a:lnTo>
                      <a:pt x="1083" y="15"/>
                    </a:lnTo>
                    <a:lnTo>
                      <a:pt x="1" y="15"/>
                    </a:lnTo>
                    <a:lnTo>
                      <a:pt x="0" y="10"/>
                    </a:lnTo>
                    <a:lnTo>
                      <a:pt x="0" y="7"/>
                    </a:lnTo>
                    <a:lnTo>
                      <a:pt x="0" y="4"/>
                    </a:lnTo>
                    <a:lnTo>
                      <a:pt x="0" y="0"/>
                    </a:lnTo>
                    <a:lnTo>
                      <a:pt x="1085" y="0"/>
                    </a:lnTo>
                    <a:close/>
                  </a:path>
                </a:pathLst>
              </a:custGeom>
              <a:solidFill>
                <a:srgbClr val="BBBDB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64" name="Freeform 176">
                <a:extLst>
                  <a:ext uri="{FF2B5EF4-FFF2-40B4-BE49-F238E27FC236}">
                    <a16:creationId xmlns:a16="http://schemas.microsoft.com/office/drawing/2014/main" xmlns="" id="{7DC5325C-BFC8-4738-BCA2-823B56405909}"/>
                  </a:ext>
                </a:extLst>
              </p:cNvPr>
              <p:cNvSpPr>
                <a:spLocks/>
              </p:cNvSpPr>
              <p:nvPr/>
            </p:nvSpPr>
            <p:spPr bwMode="auto">
              <a:xfrm>
                <a:off x="1357" y="1787"/>
                <a:ext cx="864" cy="10"/>
              </a:xfrm>
              <a:custGeom>
                <a:avLst/>
                <a:gdLst>
                  <a:gd name="T0" fmla="*/ 1085 w 1085"/>
                  <a:gd name="T1" fmla="*/ 0 h 13"/>
                  <a:gd name="T2" fmla="*/ 1085 w 1085"/>
                  <a:gd name="T3" fmla="*/ 3 h 13"/>
                  <a:gd name="T4" fmla="*/ 1085 w 1085"/>
                  <a:gd name="T5" fmla="*/ 6 h 13"/>
                  <a:gd name="T6" fmla="*/ 1083 w 1085"/>
                  <a:gd name="T7" fmla="*/ 10 h 13"/>
                  <a:gd name="T8" fmla="*/ 1083 w 1085"/>
                  <a:gd name="T9" fmla="*/ 13 h 13"/>
                  <a:gd name="T10" fmla="*/ 0 w 1085"/>
                  <a:gd name="T11" fmla="*/ 13 h 13"/>
                  <a:gd name="T12" fmla="*/ 0 w 1085"/>
                  <a:gd name="T13" fmla="*/ 10 h 13"/>
                  <a:gd name="T14" fmla="*/ 0 w 1085"/>
                  <a:gd name="T15" fmla="*/ 6 h 13"/>
                  <a:gd name="T16" fmla="*/ 0 w 1085"/>
                  <a:gd name="T17" fmla="*/ 3 h 13"/>
                  <a:gd name="T18" fmla="*/ 0 w 1085"/>
                  <a:gd name="T19" fmla="*/ 0 h 13"/>
                  <a:gd name="T20" fmla="*/ 1085 w 108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3">
                    <a:moveTo>
                      <a:pt x="1085" y="0"/>
                    </a:moveTo>
                    <a:lnTo>
                      <a:pt x="1085" y="3"/>
                    </a:lnTo>
                    <a:lnTo>
                      <a:pt x="1085" y="6"/>
                    </a:lnTo>
                    <a:lnTo>
                      <a:pt x="1083" y="10"/>
                    </a:lnTo>
                    <a:lnTo>
                      <a:pt x="1083" y="13"/>
                    </a:lnTo>
                    <a:lnTo>
                      <a:pt x="0" y="13"/>
                    </a:lnTo>
                    <a:lnTo>
                      <a:pt x="0" y="10"/>
                    </a:lnTo>
                    <a:lnTo>
                      <a:pt x="0" y="6"/>
                    </a:lnTo>
                    <a:lnTo>
                      <a:pt x="0" y="3"/>
                    </a:lnTo>
                    <a:lnTo>
                      <a:pt x="0" y="0"/>
                    </a:lnTo>
                    <a:lnTo>
                      <a:pt x="1085" y="0"/>
                    </a:lnTo>
                    <a:close/>
                  </a:path>
                </a:pathLst>
              </a:custGeom>
              <a:solidFill>
                <a:srgbClr val="BEC0B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65" name="Freeform 177">
                <a:extLst>
                  <a:ext uri="{FF2B5EF4-FFF2-40B4-BE49-F238E27FC236}">
                    <a16:creationId xmlns:a16="http://schemas.microsoft.com/office/drawing/2014/main" xmlns="" id="{3FB4A52A-B0B1-4D5F-BE87-F4D3480047CA}"/>
                  </a:ext>
                </a:extLst>
              </p:cNvPr>
              <p:cNvSpPr>
                <a:spLocks/>
              </p:cNvSpPr>
              <p:nvPr/>
            </p:nvSpPr>
            <p:spPr bwMode="auto">
              <a:xfrm>
                <a:off x="1357" y="1781"/>
                <a:ext cx="864" cy="10"/>
              </a:xfrm>
              <a:custGeom>
                <a:avLst/>
                <a:gdLst>
                  <a:gd name="T0" fmla="*/ 1085 w 1085"/>
                  <a:gd name="T1" fmla="*/ 0 h 14"/>
                  <a:gd name="T2" fmla="*/ 1085 w 1085"/>
                  <a:gd name="T3" fmla="*/ 5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5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5"/>
                    </a:lnTo>
                    <a:lnTo>
                      <a:pt x="1085" y="8"/>
                    </a:lnTo>
                    <a:lnTo>
                      <a:pt x="1085" y="11"/>
                    </a:lnTo>
                    <a:lnTo>
                      <a:pt x="1085" y="14"/>
                    </a:lnTo>
                    <a:lnTo>
                      <a:pt x="0" y="14"/>
                    </a:lnTo>
                    <a:lnTo>
                      <a:pt x="0" y="11"/>
                    </a:lnTo>
                    <a:lnTo>
                      <a:pt x="0" y="8"/>
                    </a:lnTo>
                    <a:lnTo>
                      <a:pt x="0" y="5"/>
                    </a:lnTo>
                    <a:lnTo>
                      <a:pt x="0" y="0"/>
                    </a:lnTo>
                    <a:lnTo>
                      <a:pt x="1085" y="0"/>
                    </a:lnTo>
                    <a:close/>
                  </a:path>
                </a:pathLst>
              </a:custGeom>
              <a:solidFill>
                <a:srgbClr val="C1C3B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66" name="Freeform 178">
                <a:extLst>
                  <a:ext uri="{FF2B5EF4-FFF2-40B4-BE49-F238E27FC236}">
                    <a16:creationId xmlns:a16="http://schemas.microsoft.com/office/drawing/2014/main" xmlns="" id="{D632E879-4E71-47C7-AB49-B7FB9F72C3F4}"/>
                  </a:ext>
                </a:extLst>
              </p:cNvPr>
              <p:cNvSpPr>
                <a:spLocks/>
              </p:cNvSpPr>
              <p:nvPr/>
            </p:nvSpPr>
            <p:spPr bwMode="auto">
              <a:xfrm>
                <a:off x="1357" y="1776"/>
                <a:ext cx="864" cy="11"/>
              </a:xfrm>
              <a:custGeom>
                <a:avLst/>
                <a:gdLst>
                  <a:gd name="T0" fmla="*/ 1085 w 1085"/>
                  <a:gd name="T1" fmla="*/ 0 h 14"/>
                  <a:gd name="T2" fmla="*/ 1085 w 1085"/>
                  <a:gd name="T3" fmla="*/ 3 h 14"/>
                  <a:gd name="T4" fmla="*/ 1085 w 1085"/>
                  <a:gd name="T5" fmla="*/ 6 h 14"/>
                  <a:gd name="T6" fmla="*/ 1085 w 1085"/>
                  <a:gd name="T7" fmla="*/ 11 h 14"/>
                  <a:gd name="T8" fmla="*/ 1085 w 1085"/>
                  <a:gd name="T9" fmla="*/ 14 h 14"/>
                  <a:gd name="T10" fmla="*/ 0 w 1085"/>
                  <a:gd name="T11" fmla="*/ 14 h 14"/>
                  <a:gd name="T12" fmla="*/ 0 w 1085"/>
                  <a:gd name="T13" fmla="*/ 11 h 14"/>
                  <a:gd name="T14" fmla="*/ 0 w 1085"/>
                  <a:gd name="T15" fmla="*/ 6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1"/>
                    </a:lnTo>
                    <a:lnTo>
                      <a:pt x="1085" y="14"/>
                    </a:lnTo>
                    <a:lnTo>
                      <a:pt x="0" y="14"/>
                    </a:lnTo>
                    <a:lnTo>
                      <a:pt x="0" y="11"/>
                    </a:lnTo>
                    <a:lnTo>
                      <a:pt x="0" y="6"/>
                    </a:lnTo>
                    <a:lnTo>
                      <a:pt x="0" y="3"/>
                    </a:lnTo>
                    <a:lnTo>
                      <a:pt x="0" y="0"/>
                    </a:lnTo>
                    <a:lnTo>
                      <a:pt x="1085" y="0"/>
                    </a:lnTo>
                    <a:close/>
                  </a:path>
                </a:pathLst>
              </a:custGeom>
              <a:solidFill>
                <a:srgbClr val="C4C6C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67" name="Freeform 179">
                <a:extLst>
                  <a:ext uri="{FF2B5EF4-FFF2-40B4-BE49-F238E27FC236}">
                    <a16:creationId xmlns:a16="http://schemas.microsoft.com/office/drawing/2014/main" xmlns="" id="{6FC8883A-6EAD-43EF-9C7A-E9AEAED24B2A}"/>
                  </a:ext>
                </a:extLst>
              </p:cNvPr>
              <p:cNvSpPr>
                <a:spLocks/>
              </p:cNvSpPr>
              <p:nvPr/>
            </p:nvSpPr>
            <p:spPr bwMode="auto">
              <a:xfrm>
                <a:off x="1357" y="1770"/>
                <a:ext cx="864" cy="11"/>
              </a:xfrm>
              <a:custGeom>
                <a:avLst/>
                <a:gdLst>
                  <a:gd name="T0" fmla="*/ 1085 w 1085"/>
                  <a:gd name="T1" fmla="*/ 0 h 14"/>
                  <a:gd name="T2" fmla="*/ 1085 w 1085"/>
                  <a:gd name="T3" fmla="*/ 3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8"/>
                    </a:lnTo>
                    <a:lnTo>
                      <a:pt x="1085" y="11"/>
                    </a:lnTo>
                    <a:lnTo>
                      <a:pt x="1085" y="14"/>
                    </a:lnTo>
                    <a:lnTo>
                      <a:pt x="0" y="14"/>
                    </a:lnTo>
                    <a:lnTo>
                      <a:pt x="0" y="11"/>
                    </a:lnTo>
                    <a:lnTo>
                      <a:pt x="0" y="8"/>
                    </a:lnTo>
                    <a:lnTo>
                      <a:pt x="0" y="3"/>
                    </a:lnTo>
                    <a:lnTo>
                      <a:pt x="0" y="0"/>
                    </a:lnTo>
                    <a:lnTo>
                      <a:pt x="1085" y="0"/>
                    </a:lnTo>
                    <a:close/>
                  </a:path>
                </a:pathLst>
              </a:custGeom>
              <a:solidFill>
                <a:srgbClr val="C7C9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68" name="Freeform 180">
                <a:extLst>
                  <a:ext uri="{FF2B5EF4-FFF2-40B4-BE49-F238E27FC236}">
                    <a16:creationId xmlns:a16="http://schemas.microsoft.com/office/drawing/2014/main" xmlns="" id="{0FE621A3-BF0F-4739-97C4-D9AA7199F421}"/>
                  </a:ext>
                </a:extLst>
              </p:cNvPr>
              <p:cNvSpPr>
                <a:spLocks/>
              </p:cNvSpPr>
              <p:nvPr/>
            </p:nvSpPr>
            <p:spPr bwMode="auto">
              <a:xfrm>
                <a:off x="1357" y="1764"/>
                <a:ext cx="864" cy="12"/>
              </a:xfrm>
              <a:custGeom>
                <a:avLst/>
                <a:gdLst>
                  <a:gd name="T0" fmla="*/ 1085 w 1085"/>
                  <a:gd name="T1" fmla="*/ 0 h 15"/>
                  <a:gd name="T2" fmla="*/ 1085 w 1085"/>
                  <a:gd name="T3" fmla="*/ 4 h 15"/>
                  <a:gd name="T4" fmla="*/ 1085 w 1085"/>
                  <a:gd name="T5" fmla="*/ 7 h 15"/>
                  <a:gd name="T6" fmla="*/ 1085 w 1085"/>
                  <a:gd name="T7" fmla="*/ 10 h 15"/>
                  <a:gd name="T8" fmla="*/ 1085 w 1085"/>
                  <a:gd name="T9" fmla="*/ 15 h 15"/>
                  <a:gd name="T10" fmla="*/ 0 w 1085"/>
                  <a:gd name="T11" fmla="*/ 15 h 15"/>
                  <a:gd name="T12" fmla="*/ 0 w 1085"/>
                  <a:gd name="T13" fmla="*/ 10 h 15"/>
                  <a:gd name="T14" fmla="*/ 0 w 1085"/>
                  <a:gd name="T15" fmla="*/ 7 h 15"/>
                  <a:gd name="T16" fmla="*/ 0 w 1085"/>
                  <a:gd name="T17" fmla="*/ 4 h 15"/>
                  <a:gd name="T18" fmla="*/ 0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5" y="4"/>
                    </a:lnTo>
                    <a:lnTo>
                      <a:pt x="1085" y="7"/>
                    </a:lnTo>
                    <a:lnTo>
                      <a:pt x="1085" y="10"/>
                    </a:lnTo>
                    <a:lnTo>
                      <a:pt x="1085" y="15"/>
                    </a:lnTo>
                    <a:lnTo>
                      <a:pt x="0" y="15"/>
                    </a:lnTo>
                    <a:lnTo>
                      <a:pt x="0" y="10"/>
                    </a:lnTo>
                    <a:lnTo>
                      <a:pt x="0" y="7"/>
                    </a:lnTo>
                    <a:lnTo>
                      <a:pt x="0" y="4"/>
                    </a:lnTo>
                    <a:lnTo>
                      <a:pt x="0" y="0"/>
                    </a:lnTo>
                    <a:lnTo>
                      <a:pt x="1085" y="0"/>
                    </a:lnTo>
                    <a:close/>
                  </a:path>
                </a:pathLst>
              </a:custGeom>
              <a:solidFill>
                <a:srgbClr val="CBCCC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69" name="Freeform 181">
                <a:extLst>
                  <a:ext uri="{FF2B5EF4-FFF2-40B4-BE49-F238E27FC236}">
                    <a16:creationId xmlns:a16="http://schemas.microsoft.com/office/drawing/2014/main" xmlns="" id="{DB1A3783-61FF-47C9-9C61-E9F415A72CA8}"/>
                  </a:ext>
                </a:extLst>
              </p:cNvPr>
              <p:cNvSpPr>
                <a:spLocks/>
              </p:cNvSpPr>
              <p:nvPr/>
            </p:nvSpPr>
            <p:spPr bwMode="auto">
              <a:xfrm>
                <a:off x="1357" y="1759"/>
                <a:ext cx="864" cy="11"/>
              </a:xfrm>
              <a:custGeom>
                <a:avLst/>
                <a:gdLst>
                  <a:gd name="T0" fmla="*/ 1085 w 1085"/>
                  <a:gd name="T1" fmla="*/ 0 h 13"/>
                  <a:gd name="T2" fmla="*/ 1085 w 1085"/>
                  <a:gd name="T3" fmla="*/ 3 h 13"/>
                  <a:gd name="T4" fmla="*/ 1085 w 1085"/>
                  <a:gd name="T5" fmla="*/ 6 h 13"/>
                  <a:gd name="T6" fmla="*/ 1085 w 1085"/>
                  <a:gd name="T7" fmla="*/ 10 h 13"/>
                  <a:gd name="T8" fmla="*/ 1085 w 1085"/>
                  <a:gd name="T9" fmla="*/ 13 h 13"/>
                  <a:gd name="T10" fmla="*/ 0 w 1085"/>
                  <a:gd name="T11" fmla="*/ 13 h 13"/>
                  <a:gd name="T12" fmla="*/ 0 w 1085"/>
                  <a:gd name="T13" fmla="*/ 10 h 13"/>
                  <a:gd name="T14" fmla="*/ 0 w 1085"/>
                  <a:gd name="T15" fmla="*/ 6 h 13"/>
                  <a:gd name="T16" fmla="*/ 0 w 1085"/>
                  <a:gd name="T17" fmla="*/ 3 h 13"/>
                  <a:gd name="T18" fmla="*/ 0 w 1085"/>
                  <a:gd name="T19" fmla="*/ 0 h 13"/>
                  <a:gd name="T20" fmla="*/ 1085 w 108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3">
                    <a:moveTo>
                      <a:pt x="1085" y="0"/>
                    </a:moveTo>
                    <a:lnTo>
                      <a:pt x="1085" y="3"/>
                    </a:lnTo>
                    <a:lnTo>
                      <a:pt x="1085" y="6"/>
                    </a:lnTo>
                    <a:lnTo>
                      <a:pt x="1085" y="10"/>
                    </a:lnTo>
                    <a:lnTo>
                      <a:pt x="1085" y="13"/>
                    </a:lnTo>
                    <a:lnTo>
                      <a:pt x="0" y="13"/>
                    </a:lnTo>
                    <a:lnTo>
                      <a:pt x="0" y="10"/>
                    </a:lnTo>
                    <a:lnTo>
                      <a:pt x="0" y="6"/>
                    </a:lnTo>
                    <a:lnTo>
                      <a:pt x="0" y="3"/>
                    </a:lnTo>
                    <a:lnTo>
                      <a:pt x="0" y="0"/>
                    </a:lnTo>
                    <a:lnTo>
                      <a:pt x="1085" y="0"/>
                    </a:lnTo>
                    <a:close/>
                  </a:path>
                </a:pathLst>
              </a:custGeom>
              <a:solidFill>
                <a:srgbClr val="CECFC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70" name="Freeform 182">
                <a:extLst>
                  <a:ext uri="{FF2B5EF4-FFF2-40B4-BE49-F238E27FC236}">
                    <a16:creationId xmlns:a16="http://schemas.microsoft.com/office/drawing/2014/main" xmlns="" id="{0E5A7164-2000-4919-B09B-15CF399BF8C7}"/>
                  </a:ext>
                </a:extLst>
              </p:cNvPr>
              <p:cNvSpPr>
                <a:spLocks/>
              </p:cNvSpPr>
              <p:nvPr/>
            </p:nvSpPr>
            <p:spPr bwMode="auto">
              <a:xfrm>
                <a:off x="1357" y="1753"/>
                <a:ext cx="864" cy="11"/>
              </a:xfrm>
              <a:custGeom>
                <a:avLst/>
                <a:gdLst>
                  <a:gd name="T0" fmla="*/ 1085 w 1085"/>
                  <a:gd name="T1" fmla="*/ 0 h 14"/>
                  <a:gd name="T2" fmla="*/ 1085 w 1085"/>
                  <a:gd name="T3" fmla="*/ 5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5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5"/>
                    </a:lnTo>
                    <a:lnTo>
                      <a:pt x="1085" y="8"/>
                    </a:lnTo>
                    <a:lnTo>
                      <a:pt x="1085" y="11"/>
                    </a:lnTo>
                    <a:lnTo>
                      <a:pt x="1085" y="14"/>
                    </a:lnTo>
                    <a:lnTo>
                      <a:pt x="0" y="14"/>
                    </a:lnTo>
                    <a:lnTo>
                      <a:pt x="0" y="11"/>
                    </a:lnTo>
                    <a:lnTo>
                      <a:pt x="0" y="8"/>
                    </a:lnTo>
                    <a:lnTo>
                      <a:pt x="0" y="5"/>
                    </a:lnTo>
                    <a:lnTo>
                      <a:pt x="0" y="0"/>
                    </a:lnTo>
                    <a:lnTo>
                      <a:pt x="1085" y="0"/>
                    </a:lnTo>
                    <a:close/>
                  </a:path>
                </a:pathLst>
              </a:custGeom>
              <a:solidFill>
                <a:srgbClr val="D1D2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71" name="Freeform 183">
                <a:extLst>
                  <a:ext uri="{FF2B5EF4-FFF2-40B4-BE49-F238E27FC236}">
                    <a16:creationId xmlns:a16="http://schemas.microsoft.com/office/drawing/2014/main" xmlns="" id="{F2FE598C-1971-42D6-9C06-AA28AF193CD3}"/>
                  </a:ext>
                </a:extLst>
              </p:cNvPr>
              <p:cNvSpPr>
                <a:spLocks/>
              </p:cNvSpPr>
              <p:nvPr/>
            </p:nvSpPr>
            <p:spPr bwMode="auto">
              <a:xfrm>
                <a:off x="1357" y="1748"/>
                <a:ext cx="864" cy="11"/>
              </a:xfrm>
              <a:custGeom>
                <a:avLst/>
                <a:gdLst>
                  <a:gd name="T0" fmla="*/ 1083 w 1085"/>
                  <a:gd name="T1" fmla="*/ 0 h 14"/>
                  <a:gd name="T2" fmla="*/ 1085 w 1085"/>
                  <a:gd name="T3" fmla="*/ 3 h 14"/>
                  <a:gd name="T4" fmla="*/ 1085 w 1085"/>
                  <a:gd name="T5" fmla="*/ 6 h 14"/>
                  <a:gd name="T6" fmla="*/ 1085 w 1085"/>
                  <a:gd name="T7" fmla="*/ 11 h 14"/>
                  <a:gd name="T8" fmla="*/ 1085 w 1085"/>
                  <a:gd name="T9" fmla="*/ 14 h 14"/>
                  <a:gd name="T10" fmla="*/ 0 w 1085"/>
                  <a:gd name="T11" fmla="*/ 14 h 14"/>
                  <a:gd name="T12" fmla="*/ 0 w 1085"/>
                  <a:gd name="T13" fmla="*/ 11 h 14"/>
                  <a:gd name="T14" fmla="*/ 0 w 1085"/>
                  <a:gd name="T15" fmla="*/ 6 h 14"/>
                  <a:gd name="T16" fmla="*/ 0 w 1085"/>
                  <a:gd name="T17" fmla="*/ 3 h 14"/>
                  <a:gd name="T18" fmla="*/ 0 w 1085"/>
                  <a:gd name="T19" fmla="*/ 0 h 14"/>
                  <a:gd name="T20" fmla="*/ 1083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3" y="0"/>
                    </a:moveTo>
                    <a:lnTo>
                      <a:pt x="1085" y="3"/>
                    </a:lnTo>
                    <a:lnTo>
                      <a:pt x="1085" y="6"/>
                    </a:lnTo>
                    <a:lnTo>
                      <a:pt x="1085" y="11"/>
                    </a:lnTo>
                    <a:lnTo>
                      <a:pt x="1085" y="14"/>
                    </a:lnTo>
                    <a:lnTo>
                      <a:pt x="0" y="14"/>
                    </a:lnTo>
                    <a:lnTo>
                      <a:pt x="0" y="11"/>
                    </a:lnTo>
                    <a:lnTo>
                      <a:pt x="0" y="6"/>
                    </a:lnTo>
                    <a:lnTo>
                      <a:pt x="0" y="3"/>
                    </a:lnTo>
                    <a:lnTo>
                      <a:pt x="0" y="0"/>
                    </a:lnTo>
                    <a:lnTo>
                      <a:pt x="1083" y="0"/>
                    </a:lnTo>
                    <a:close/>
                  </a:path>
                </a:pathLst>
              </a:custGeom>
              <a:solidFill>
                <a:srgbClr val="D4D5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72" name="Freeform 184">
                <a:extLst>
                  <a:ext uri="{FF2B5EF4-FFF2-40B4-BE49-F238E27FC236}">
                    <a16:creationId xmlns:a16="http://schemas.microsoft.com/office/drawing/2014/main" xmlns="" id="{18DEB312-7687-4C28-ABAB-BED17B87DD4B}"/>
                  </a:ext>
                </a:extLst>
              </p:cNvPr>
              <p:cNvSpPr>
                <a:spLocks/>
              </p:cNvSpPr>
              <p:nvPr/>
            </p:nvSpPr>
            <p:spPr bwMode="auto">
              <a:xfrm>
                <a:off x="1357" y="1742"/>
                <a:ext cx="864" cy="11"/>
              </a:xfrm>
              <a:custGeom>
                <a:avLst/>
                <a:gdLst>
                  <a:gd name="T0" fmla="*/ 1083 w 1085"/>
                  <a:gd name="T1" fmla="*/ 0 h 14"/>
                  <a:gd name="T2" fmla="*/ 1083 w 1085"/>
                  <a:gd name="T3" fmla="*/ 3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3 h 14"/>
                  <a:gd name="T18" fmla="*/ 1 w 1085"/>
                  <a:gd name="T19" fmla="*/ 0 h 14"/>
                  <a:gd name="T20" fmla="*/ 1083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3" y="0"/>
                    </a:moveTo>
                    <a:lnTo>
                      <a:pt x="1083" y="3"/>
                    </a:lnTo>
                    <a:lnTo>
                      <a:pt x="1085" y="8"/>
                    </a:lnTo>
                    <a:lnTo>
                      <a:pt x="1085" y="11"/>
                    </a:lnTo>
                    <a:lnTo>
                      <a:pt x="1085" y="14"/>
                    </a:lnTo>
                    <a:lnTo>
                      <a:pt x="0" y="14"/>
                    </a:lnTo>
                    <a:lnTo>
                      <a:pt x="0" y="11"/>
                    </a:lnTo>
                    <a:lnTo>
                      <a:pt x="0" y="8"/>
                    </a:lnTo>
                    <a:lnTo>
                      <a:pt x="0" y="3"/>
                    </a:lnTo>
                    <a:lnTo>
                      <a:pt x="1" y="0"/>
                    </a:lnTo>
                    <a:lnTo>
                      <a:pt x="1083" y="0"/>
                    </a:lnTo>
                    <a:close/>
                  </a:path>
                </a:pathLst>
              </a:custGeom>
              <a:solidFill>
                <a:srgbClr val="D7D8D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73" name="Freeform 185">
                <a:extLst>
                  <a:ext uri="{FF2B5EF4-FFF2-40B4-BE49-F238E27FC236}">
                    <a16:creationId xmlns:a16="http://schemas.microsoft.com/office/drawing/2014/main" xmlns="" id="{F88C4AD9-2BF5-4516-A45D-B7264D3CAEBA}"/>
                  </a:ext>
                </a:extLst>
              </p:cNvPr>
              <p:cNvSpPr>
                <a:spLocks/>
              </p:cNvSpPr>
              <p:nvPr/>
            </p:nvSpPr>
            <p:spPr bwMode="auto">
              <a:xfrm>
                <a:off x="1357" y="1737"/>
                <a:ext cx="862" cy="11"/>
              </a:xfrm>
              <a:custGeom>
                <a:avLst/>
                <a:gdLst>
                  <a:gd name="T0" fmla="*/ 1083 w 1083"/>
                  <a:gd name="T1" fmla="*/ 0 h 15"/>
                  <a:gd name="T2" fmla="*/ 1083 w 1083"/>
                  <a:gd name="T3" fmla="*/ 4 h 15"/>
                  <a:gd name="T4" fmla="*/ 1083 w 1083"/>
                  <a:gd name="T5" fmla="*/ 7 h 15"/>
                  <a:gd name="T6" fmla="*/ 1083 w 1083"/>
                  <a:gd name="T7" fmla="*/ 10 h 15"/>
                  <a:gd name="T8" fmla="*/ 1083 w 1083"/>
                  <a:gd name="T9" fmla="*/ 15 h 15"/>
                  <a:gd name="T10" fmla="*/ 0 w 1083"/>
                  <a:gd name="T11" fmla="*/ 15 h 15"/>
                  <a:gd name="T12" fmla="*/ 1 w 1083"/>
                  <a:gd name="T13" fmla="*/ 10 h 15"/>
                  <a:gd name="T14" fmla="*/ 1 w 1083"/>
                  <a:gd name="T15" fmla="*/ 7 h 15"/>
                  <a:gd name="T16" fmla="*/ 1 w 1083"/>
                  <a:gd name="T17" fmla="*/ 4 h 15"/>
                  <a:gd name="T18" fmla="*/ 1 w 1083"/>
                  <a:gd name="T19" fmla="*/ 0 h 15"/>
                  <a:gd name="T20" fmla="*/ 1083 w 1083"/>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3" h="15">
                    <a:moveTo>
                      <a:pt x="1083" y="0"/>
                    </a:moveTo>
                    <a:lnTo>
                      <a:pt x="1083" y="4"/>
                    </a:lnTo>
                    <a:lnTo>
                      <a:pt x="1083" y="7"/>
                    </a:lnTo>
                    <a:lnTo>
                      <a:pt x="1083" y="10"/>
                    </a:lnTo>
                    <a:lnTo>
                      <a:pt x="1083" y="15"/>
                    </a:lnTo>
                    <a:lnTo>
                      <a:pt x="0" y="15"/>
                    </a:lnTo>
                    <a:lnTo>
                      <a:pt x="1" y="10"/>
                    </a:lnTo>
                    <a:lnTo>
                      <a:pt x="1" y="7"/>
                    </a:lnTo>
                    <a:lnTo>
                      <a:pt x="1" y="4"/>
                    </a:lnTo>
                    <a:lnTo>
                      <a:pt x="1" y="0"/>
                    </a:lnTo>
                    <a:lnTo>
                      <a:pt x="1083" y="0"/>
                    </a:lnTo>
                    <a:close/>
                  </a:path>
                </a:pathLst>
              </a:custGeom>
              <a:solidFill>
                <a:srgbClr val="DADBD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74" name="Freeform 186">
                <a:extLst>
                  <a:ext uri="{FF2B5EF4-FFF2-40B4-BE49-F238E27FC236}">
                    <a16:creationId xmlns:a16="http://schemas.microsoft.com/office/drawing/2014/main" xmlns="" id="{C44BC9F0-3C6F-490F-AEC4-387D3C9693DB}"/>
                  </a:ext>
                </a:extLst>
              </p:cNvPr>
              <p:cNvSpPr>
                <a:spLocks/>
              </p:cNvSpPr>
              <p:nvPr/>
            </p:nvSpPr>
            <p:spPr bwMode="auto">
              <a:xfrm>
                <a:off x="1358" y="1732"/>
                <a:ext cx="861" cy="10"/>
              </a:xfrm>
              <a:custGeom>
                <a:avLst/>
                <a:gdLst>
                  <a:gd name="T0" fmla="*/ 1081 w 1082"/>
                  <a:gd name="T1" fmla="*/ 0 h 13"/>
                  <a:gd name="T2" fmla="*/ 1082 w 1082"/>
                  <a:gd name="T3" fmla="*/ 3 h 13"/>
                  <a:gd name="T4" fmla="*/ 1082 w 1082"/>
                  <a:gd name="T5" fmla="*/ 6 h 13"/>
                  <a:gd name="T6" fmla="*/ 1082 w 1082"/>
                  <a:gd name="T7" fmla="*/ 10 h 13"/>
                  <a:gd name="T8" fmla="*/ 1082 w 1082"/>
                  <a:gd name="T9" fmla="*/ 13 h 13"/>
                  <a:gd name="T10" fmla="*/ 0 w 1082"/>
                  <a:gd name="T11" fmla="*/ 13 h 13"/>
                  <a:gd name="T12" fmla="*/ 0 w 1082"/>
                  <a:gd name="T13" fmla="*/ 10 h 13"/>
                  <a:gd name="T14" fmla="*/ 0 w 1082"/>
                  <a:gd name="T15" fmla="*/ 6 h 13"/>
                  <a:gd name="T16" fmla="*/ 0 w 1082"/>
                  <a:gd name="T17" fmla="*/ 3 h 13"/>
                  <a:gd name="T18" fmla="*/ 1 w 1082"/>
                  <a:gd name="T19" fmla="*/ 0 h 13"/>
                  <a:gd name="T20" fmla="*/ 1081 w 1082"/>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3">
                    <a:moveTo>
                      <a:pt x="1081" y="0"/>
                    </a:moveTo>
                    <a:lnTo>
                      <a:pt x="1082" y="3"/>
                    </a:lnTo>
                    <a:lnTo>
                      <a:pt x="1082" y="6"/>
                    </a:lnTo>
                    <a:lnTo>
                      <a:pt x="1082" y="10"/>
                    </a:lnTo>
                    <a:lnTo>
                      <a:pt x="1082" y="13"/>
                    </a:lnTo>
                    <a:lnTo>
                      <a:pt x="0" y="13"/>
                    </a:lnTo>
                    <a:lnTo>
                      <a:pt x="0" y="10"/>
                    </a:lnTo>
                    <a:lnTo>
                      <a:pt x="0" y="6"/>
                    </a:lnTo>
                    <a:lnTo>
                      <a:pt x="0" y="3"/>
                    </a:lnTo>
                    <a:lnTo>
                      <a:pt x="1" y="0"/>
                    </a:lnTo>
                    <a:lnTo>
                      <a:pt x="1081" y="0"/>
                    </a:lnTo>
                    <a:close/>
                  </a:path>
                </a:pathLst>
              </a:custGeom>
              <a:solidFill>
                <a:srgbClr val="DDDED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75" name="Freeform 187">
                <a:extLst>
                  <a:ext uri="{FF2B5EF4-FFF2-40B4-BE49-F238E27FC236}">
                    <a16:creationId xmlns:a16="http://schemas.microsoft.com/office/drawing/2014/main" xmlns="" id="{2FF99A52-2049-4FD9-9B0B-93DA2BB8793F}"/>
                  </a:ext>
                </a:extLst>
              </p:cNvPr>
              <p:cNvSpPr>
                <a:spLocks/>
              </p:cNvSpPr>
              <p:nvPr/>
            </p:nvSpPr>
            <p:spPr bwMode="auto">
              <a:xfrm>
                <a:off x="1358" y="1727"/>
                <a:ext cx="861" cy="10"/>
              </a:xfrm>
              <a:custGeom>
                <a:avLst/>
                <a:gdLst>
                  <a:gd name="T0" fmla="*/ 1082 w 1082"/>
                  <a:gd name="T1" fmla="*/ 12 h 12"/>
                  <a:gd name="T2" fmla="*/ 1082 w 1082"/>
                  <a:gd name="T3" fmla="*/ 9 h 12"/>
                  <a:gd name="T4" fmla="*/ 1081 w 1082"/>
                  <a:gd name="T5" fmla="*/ 6 h 12"/>
                  <a:gd name="T6" fmla="*/ 1081 w 1082"/>
                  <a:gd name="T7" fmla="*/ 3 h 12"/>
                  <a:gd name="T8" fmla="*/ 1080 w 1082"/>
                  <a:gd name="T9" fmla="*/ 0 h 12"/>
                  <a:gd name="T10" fmla="*/ 1 w 1082"/>
                  <a:gd name="T11" fmla="*/ 0 h 12"/>
                  <a:gd name="T12" fmla="*/ 1 w 1082"/>
                  <a:gd name="T13" fmla="*/ 3 h 12"/>
                  <a:gd name="T14" fmla="*/ 1 w 1082"/>
                  <a:gd name="T15" fmla="*/ 6 h 12"/>
                  <a:gd name="T16" fmla="*/ 1 w 1082"/>
                  <a:gd name="T17" fmla="*/ 9 h 12"/>
                  <a:gd name="T18" fmla="*/ 0 w 1082"/>
                  <a:gd name="T19" fmla="*/ 12 h 12"/>
                  <a:gd name="T20" fmla="*/ 1082 w 1082"/>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2">
                    <a:moveTo>
                      <a:pt x="1082" y="12"/>
                    </a:moveTo>
                    <a:lnTo>
                      <a:pt x="1082" y="9"/>
                    </a:lnTo>
                    <a:lnTo>
                      <a:pt x="1081" y="6"/>
                    </a:lnTo>
                    <a:lnTo>
                      <a:pt x="1081" y="3"/>
                    </a:lnTo>
                    <a:lnTo>
                      <a:pt x="1080" y="0"/>
                    </a:lnTo>
                    <a:lnTo>
                      <a:pt x="1" y="0"/>
                    </a:lnTo>
                    <a:lnTo>
                      <a:pt x="1" y="3"/>
                    </a:lnTo>
                    <a:lnTo>
                      <a:pt x="1" y="6"/>
                    </a:lnTo>
                    <a:lnTo>
                      <a:pt x="1" y="9"/>
                    </a:lnTo>
                    <a:lnTo>
                      <a:pt x="0" y="12"/>
                    </a:lnTo>
                    <a:lnTo>
                      <a:pt x="1082" y="12"/>
                    </a:lnTo>
                    <a:close/>
                  </a:path>
                </a:pathLst>
              </a:custGeom>
              <a:solidFill>
                <a:srgbClr val="E0E1D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76" name="Freeform 188">
                <a:extLst>
                  <a:ext uri="{FF2B5EF4-FFF2-40B4-BE49-F238E27FC236}">
                    <a16:creationId xmlns:a16="http://schemas.microsoft.com/office/drawing/2014/main" xmlns="" id="{7BFB5F84-EEC2-4B73-8634-2C525B67DECA}"/>
                  </a:ext>
                </a:extLst>
              </p:cNvPr>
              <p:cNvSpPr>
                <a:spLocks/>
              </p:cNvSpPr>
              <p:nvPr/>
            </p:nvSpPr>
            <p:spPr bwMode="auto">
              <a:xfrm>
                <a:off x="1358" y="1727"/>
                <a:ext cx="860" cy="5"/>
              </a:xfrm>
              <a:custGeom>
                <a:avLst/>
                <a:gdLst>
                  <a:gd name="T0" fmla="*/ 1080 w 1080"/>
                  <a:gd name="T1" fmla="*/ 6 h 6"/>
                  <a:gd name="T2" fmla="*/ 1080 w 1080"/>
                  <a:gd name="T3" fmla="*/ 4 h 6"/>
                  <a:gd name="T4" fmla="*/ 1080 w 1080"/>
                  <a:gd name="T5" fmla="*/ 1 h 6"/>
                  <a:gd name="T6" fmla="*/ 1080 w 1080"/>
                  <a:gd name="T7" fmla="*/ 1 h 6"/>
                  <a:gd name="T8" fmla="*/ 1079 w 1080"/>
                  <a:gd name="T9" fmla="*/ 0 h 6"/>
                  <a:gd name="T10" fmla="*/ 0 w 1080"/>
                  <a:gd name="T11" fmla="*/ 0 h 6"/>
                  <a:gd name="T12" fmla="*/ 0 w 1080"/>
                  <a:gd name="T13" fmla="*/ 1 h 6"/>
                  <a:gd name="T14" fmla="*/ 0 w 1080"/>
                  <a:gd name="T15" fmla="*/ 1 h 6"/>
                  <a:gd name="T16" fmla="*/ 0 w 1080"/>
                  <a:gd name="T17" fmla="*/ 4 h 6"/>
                  <a:gd name="T18" fmla="*/ 0 w 1080"/>
                  <a:gd name="T19" fmla="*/ 6 h 6"/>
                  <a:gd name="T20" fmla="*/ 1080 w 1080"/>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6">
                    <a:moveTo>
                      <a:pt x="1080" y="6"/>
                    </a:moveTo>
                    <a:lnTo>
                      <a:pt x="1080" y="4"/>
                    </a:lnTo>
                    <a:lnTo>
                      <a:pt x="1080" y="1"/>
                    </a:lnTo>
                    <a:lnTo>
                      <a:pt x="1080" y="1"/>
                    </a:lnTo>
                    <a:lnTo>
                      <a:pt x="1079" y="0"/>
                    </a:lnTo>
                    <a:lnTo>
                      <a:pt x="0" y="0"/>
                    </a:lnTo>
                    <a:lnTo>
                      <a:pt x="0" y="1"/>
                    </a:lnTo>
                    <a:lnTo>
                      <a:pt x="0" y="1"/>
                    </a:lnTo>
                    <a:lnTo>
                      <a:pt x="0" y="4"/>
                    </a:lnTo>
                    <a:lnTo>
                      <a:pt x="0" y="6"/>
                    </a:lnTo>
                    <a:lnTo>
                      <a:pt x="1080" y="6"/>
                    </a:lnTo>
                    <a:close/>
                  </a:path>
                </a:pathLst>
              </a:custGeom>
              <a:solidFill>
                <a:srgbClr val="E3E4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77" name="Rectangle 189">
                <a:extLst>
                  <a:ext uri="{FF2B5EF4-FFF2-40B4-BE49-F238E27FC236}">
                    <a16:creationId xmlns:a16="http://schemas.microsoft.com/office/drawing/2014/main" xmlns="" id="{C1579A50-6FA9-43BA-B879-EF7C5E3901EB}"/>
                  </a:ext>
                </a:extLst>
              </p:cNvPr>
              <p:cNvSpPr>
                <a:spLocks noChangeArrowheads="1"/>
              </p:cNvSpPr>
              <p:nvPr/>
            </p:nvSpPr>
            <p:spPr bwMode="auto">
              <a:xfrm>
                <a:off x="1574" y="1802"/>
                <a:ext cx="633" cy="6"/>
              </a:xfrm>
              <a:prstGeom prst="rect">
                <a:avLst/>
              </a:prstGeom>
              <a:solidFill>
                <a:srgbClr val="DCDD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78" name="Rectangle 190">
                <a:extLst>
                  <a:ext uri="{FF2B5EF4-FFF2-40B4-BE49-F238E27FC236}">
                    <a16:creationId xmlns:a16="http://schemas.microsoft.com/office/drawing/2014/main" xmlns="" id="{EAF99219-AACD-4FBC-9EF8-3FBD700B36C4}"/>
                  </a:ext>
                </a:extLst>
              </p:cNvPr>
              <p:cNvSpPr>
                <a:spLocks noChangeArrowheads="1"/>
              </p:cNvSpPr>
              <p:nvPr/>
            </p:nvSpPr>
            <p:spPr bwMode="auto">
              <a:xfrm>
                <a:off x="1574" y="1798"/>
                <a:ext cx="633" cy="7"/>
              </a:xfrm>
              <a:prstGeom prst="rect">
                <a:avLst/>
              </a:prstGeom>
              <a:solidFill>
                <a:srgbClr val="D8D9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79" name="Rectangle 191">
                <a:extLst>
                  <a:ext uri="{FF2B5EF4-FFF2-40B4-BE49-F238E27FC236}">
                    <a16:creationId xmlns:a16="http://schemas.microsoft.com/office/drawing/2014/main" xmlns="" id="{0B122CB3-B920-482F-8129-7EA0DDF4072E}"/>
                  </a:ext>
                </a:extLst>
              </p:cNvPr>
              <p:cNvSpPr>
                <a:spLocks noChangeArrowheads="1"/>
              </p:cNvSpPr>
              <p:nvPr/>
            </p:nvSpPr>
            <p:spPr bwMode="auto">
              <a:xfrm>
                <a:off x="1574" y="1795"/>
                <a:ext cx="633" cy="7"/>
              </a:xfrm>
              <a:prstGeom prst="rect">
                <a:avLst/>
              </a:prstGeom>
              <a:solidFill>
                <a:srgbClr val="D4D5D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80" name="Rectangle 192">
                <a:extLst>
                  <a:ext uri="{FF2B5EF4-FFF2-40B4-BE49-F238E27FC236}">
                    <a16:creationId xmlns:a16="http://schemas.microsoft.com/office/drawing/2014/main" xmlns="" id="{252A1AFA-B8DC-4CE0-9F85-E9FD79C5F7D3}"/>
                  </a:ext>
                </a:extLst>
              </p:cNvPr>
              <p:cNvSpPr>
                <a:spLocks noChangeArrowheads="1"/>
              </p:cNvSpPr>
              <p:nvPr/>
            </p:nvSpPr>
            <p:spPr bwMode="auto">
              <a:xfrm>
                <a:off x="1574" y="1791"/>
                <a:ext cx="633" cy="7"/>
              </a:xfrm>
              <a:prstGeom prst="rect">
                <a:avLst/>
              </a:prstGeom>
              <a:solidFill>
                <a:srgbClr val="D0D1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81" name="Rectangle 193">
                <a:extLst>
                  <a:ext uri="{FF2B5EF4-FFF2-40B4-BE49-F238E27FC236}">
                    <a16:creationId xmlns:a16="http://schemas.microsoft.com/office/drawing/2014/main" xmlns="" id="{067C02E2-D49A-45C3-877D-CB66E7F2589D}"/>
                  </a:ext>
                </a:extLst>
              </p:cNvPr>
              <p:cNvSpPr>
                <a:spLocks noChangeArrowheads="1"/>
              </p:cNvSpPr>
              <p:nvPr/>
            </p:nvSpPr>
            <p:spPr bwMode="auto">
              <a:xfrm>
                <a:off x="1574" y="1785"/>
                <a:ext cx="633" cy="6"/>
              </a:xfrm>
              <a:prstGeom prst="rect">
                <a:avLst/>
              </a:prstGeom>
              <a:solidFill>
                <a:srgbClr val="C9C9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82" name="Rectangle 194">
                <a:extLst>
                  <a:ext uri="{FF2B5EF4-FFF2-40B4-BE49-F238E27FC236}">
                    <a16:creationId xmlns:a16="http://schemas.microsoft.com/office/drawing/2014/main" xmlns="" id="{A0878D69-CC4E-4422-9E38-D3D1A6C396D8}"/>
                  </a:ext>
                </a:extLst>
              </p:cNvPr>
              <p:cNvSpPr>
                <a:spLocks noChangeArrowheads="1"/>
              </p:cNvSpPr>
              <p:nvPr/>
            </p:nvSpPr>
            <p:spPr bwMode="auto">
              <a:xfrm>
                <a:off x="1574" y="1782"/>
                <a:ext cx="633" cy="7"/>
              </a:xfrm>
              <a:prstGeom prst="rect">
                <a:avLst/>
              </a:prstGeom>
              <a:solidFill>
                <a:srgbClr val="C5C5C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83" name="Rectangle 195">
                <a:extLst>
                  <a:ext uri="{FF2B5EF4-FFF2-40B4-BE49-F238E27FC236}">
                    <a16:creationId xmlns:a16="http://schemas.microsoft.com/office/drawing/2014/main" xmlns="" id="{99738AD6-4484-4A97-9977-3839411BD3AB}"/>
                  </a:ext>
                </a:extLst>
              </p:cNvPr>
              <p:cNvSpPr>
                <a:spLocks noChangeArrowheads="1"/>
              </p:cNvSpPr>
              <p:nvPr/>
            </p:nvSpPr>
            <p:spPr bwMode="auto">
              <a:xfrm>
                <a:off x="1574" y="1776"/>
                <a:ext cx="633" cy="6"/>
              </a:xfrm>
              <a:prstGeom prst="rect">
                <a:avLst/>
              </a:prstGeom>
              <a:solidFill>
                <a:srgbClr val="BDBE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84" name="Rectangle 196">
                <a:extLst>
                  <a:ext uri="{FF2B5EF4-FFF2-40B4-BE49-F238E27FC236}">
                    <a16:creationId xmlns:a16="http://schemas.microsoft.com/office/drawing/2014/main" xmlns="" id="{472F3E71-2DBF-4A4F-9439-EBF822A87D6A}"/>
                  </a:ext>
                </a:extLst>
              </p:cNvPr>
              <p:cNvSpPr>
                <a:spLocks noChangeArrowheads="1"/>
              </p:cNvSpPr>
              <p:nvPr/>
            </p:nvSpPr>
            <p:spPr bwMode="auto">
              <a:xfrm>
                <a:off x="1574" y="1772"/>
                <a:ext cx="633" cy="8"/>
              </a:xfrm>
              <a:prstGeom prst="rect">
                <a:avLst/>
              </a:prstGeom>
              <a:solidFill>
                <a:srgbClr val="B9BAB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85" name="Rectangle 197">
                <a:extLst>
                  <a:ext uri="{FF2B5EF4-FFF2-40B4-BE49-F238E27FC236}">
                    <a16:creationId xmlns:a16="http://schemas.microsoft.com/office/drawing/2014/main" xmlns="" id="{7FA9ED60-D745-4EF0-8E1C-128B0BE7D9D4}"/>
                  </a:ext>
                </a:extLst>
              </p:cNvPr>
              <p:cNvSpPr>
                <a:spLocks noChangeArrowheads="1"/>
              </p:cNvSpPr>
              <p:nvPr/>
            </p:nvSpPr>
            <p:spPr bwMode="auto">
              <a:xfrm>
                <a:off x="1574" y="1769"/>
                <a:ext cx="633" cy="7"/>
              </a:xfrm>
              <a:prstGeom prst="rect">
                <a:avLst/>
              </a:prstGeom>
              <a:solidFill>
                <a:srgbClr val="B6B6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86" name="Rectangle 198">
                <a:extLst>
                  <a:ext uri="{FF2B5EF4-FFF2-40B4-BE49-F238E27FC236}">
                    <a16:creationId xmlns:a16="http://schemas.microsoft.com/office/drawing/2014/main" xmlns="" id="{646CADB5-739F-48EE-8090-D2731FE067EA}"/>
                  </a:ext>
                </a:extLst>
              </p:cNvPr>
              <p:cNvSpPr>
                <a:spLocks noChangeArrowheads="1"/>
              </p:cNvSpPr>
              <p:nvPr/>
            </p:nvSpPr>
            <p:spPr bwMode="auto">
              <a:xfrm>
                <a:off x="1574" y="1766"/>
                <a:ext cx="633" cy="6"/>
              </a:xfrm>
              <a:prstGeom prst="rect">
                <a:avLst/>
              </a:prstGeom>
              <a:solidFill>
                <a:srgbClr val="B2B2B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87" name="Rectangle 199">
                <a:extLst>
                  <a:ext uri="{FF2B5EF4-FFF2-40B4-BE49-F238E27FC236}">
                    <a16:creationId xmlns:a16="http://schemas.microsoft.com/office/drawing/2014/main" xmlns="" id="{0CC9EA72-B7F3-427E-98E9-8556943BAD0E}"/>
                  </a:ext>
                </a:extLst>
              </p:cNvPr>
              <p:cNvSpPr>
                <a:spLocks noChangeArrowheads="1"/>
              </p:cNvSpPr>
              <p:nvPr/>
            </p:nvSpPr>
            <p:spPr bwMode="auto">
              <a:xfrm>
                <a:off x="1574" y="1763"/>
                <a:ext cx="633" cy="6"/>
              </a:xfrm>
              <a:prstGeom prst="rect">
                <a:avLst/>
              </a:prstGeom>
              <a:solidFill>
                <a:srgbClr val="AEAEA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88" name="Rectangle 200">
                <a:extLst>
                  <a:ext uri="{FF2B5EF4-FFF2-40B4-BE49-F238E27FC236}">
                    <a16:creationId xmlns:a16="http://schemas.microsoft.com/office/drawing/2014/main" xmlns="" id="{A6673258-126E-495C-9AB3-221400B714B3}"/>
                  </a:ext>
                </a:extLst>
              </p:cNvPr>
              <p:cNvSpPr>
                <a:spLocks noChangeArrowheads="1"/>
              </p:cNvSpPr>
              <p:nvPr/>
            </p:nvSpPr>
            <p:spPr bwMode="auto">
              <a:xfrm>
                <a:off x="1574" y="1759"/>
                <a:ext cx="633" cy="7"/>
              </a:xfrm>
              <a:prstGeom prst="rect">
                <a:avLst/>
              </a:prstGeom>
              <a:solidFill>
                <a:srgbClr val="AAAAA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89" name="Rectangle 201">
                <a:extLst>
                  <a:ext uri="{FF2B5EF4-FFF2-40B4-BE49-F238E27FC236}">
                    <a16:creationId xmlns:a16="http://schemas.microsoft.com/office/drawing/2014/main" xmlns="" id="{C8EDE3E4-81B2-4C43-BE83-D27610382F81}"/>
                  </a:ext>
                </a:extLst>
              </p:cNvPr>
              <p:cNvSpPr>
                <a:spLocks noChangeArrowheads="1"/>
              </p:cNvSpPr>
              <p:nvPr/>
            </p:nvSpPr>
            <p:spPr bwMode="auto">
              <a:xfrm>
                <a:off x="1570" y="1707"/>
                <a:ext cx="317" cy="5"/>
              </a:xfrm>
              <a:prstGeom prst="rect">
                <a:avLst/>
              </a:prstGeom>
              <a:solidFill>
                <a:srgbClr val="D7D8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90" name="Rectangle 202">
                <a:extLst>
                  <a:ext uri="{FF2B5EF4-FFF2-40B4-BE49-F238E27FC236}">
                    <a16:creationId xmlns:a16="http://schemas.microsoft.com/office/drawing/2014/main" xmlns="" id="{527A3C78-BDAC-4687-9F6C-16284273CBFD}"/>
                  </a:ext>
                </a:extLst>
              </p:cNvPr>
              <p:cNvSpPr>
                <a:spLocks noChangeArrowheads="1"/>
              </p:cNvSpPr>
              <p:nvPr/>
            </p:nvSpPr>
            <p:spPr bwMode="auto">
              <a:xfrm>
                <a:off x="1570" y="1703"/>
                <a:ext cx="317" cy="6"/>
              </a:xfrm>
              <a:prstGeom prst="rect">
                <a:avLst/>
              </a:prstGeom>
              <a:solidFill>
                <a:srgbClr val="D5D7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91" name="Rectangle 203">
                <a:extLst>
                  <a:ext uri="{FF2B5EF4-FFF2-40B4-BE49-F238E27FC236}">
                    <a16:creationId xmlns:a16="http://schemas.microsoft.com/office/drawing/2014/main" xmlns="" id="{0083039F-F484-47CA-8171-64AAB3323BE6}"/>
                  </a:ext>
                </a:extLst>
              </p:cNvPr>
              <p:cNvSpPr>
                <a:spLocks noChangeArrowheads="1"/>
              </p:cNvSpPr>
              <p:nvPr/>
            </p:nvSpPr>
            <p:spPr bwMode="auto">
              <a:xfrm>
                <a:off x="1570" y="1700"/>
                <a:ext cx="317" cy="7"/>
              </a:xfrm>
              <a:prstGeom prst="rect">
                <a:avLst/>
              </a:prstGeom>
              <a:solidFill>
                <a:srgbClr val="D4D5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92" name="Rectangle 204">
                <a:extLst>
                  <a:ext uri="{FF2B5EF4-FFF2-40B4-BE49-F238E27FC236}">
                    <a16:creationId xmlns:a16="http://schemas.microsoft.com/office/drawing/2014/main" xmlns="" id="{B6AB8E75-A04F-401A-BA3A-00FB7F1FB17F}"/>
                  </a:ext>
                </a:extLst>
              </p:cNvPr>
              <p:cNvSpPr>
                <a:spLocks noChangeArrowheads="1"/>
              </p:cNvSpPr>
              <p:nvPr/>
            </p:nvSpPr>
            <p:spPr bwMode="auto">
              <a:xfrm>
                <a:off x="1570" y="1696"/>
                <a:ext cx="317" cy="7"/>
              </a:xfrm>
              <a:prstGeom prst="rect">
                <a:avLst/>
              </a:prstGeom>
              <a:solidFill>
                <a:srgbClr val="D2D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93" name="Rectangle 205">
                <a:extLst>
                  <a:ext uri="{FF2B5EF4-FFF2-40B4-BE49-F238E27FC236}">
                    <a16:creationId xmlns:a16="http://schemas.microsoft.com/office/drawing/2014/main" xmlns="" id="{4CB6A3D0-D422-4F4E-B0A9-06B5BDBB5ECA}"/>
                  </a:ext>
                </a:extLst>
              </p:cNvPr>
              <p:cNvSpPr>
                <a:spLocks noChangeArrowheads="1"/>
              </p:cNvSpPr>
              <p:nvPr/>
            </p:nvSpPr>
            <p:spPr bwMode="auto">
              <a:xfrm>
                <a:off x="1570" y="1689"/>
                <a:ext cx="317" cy="7"/>
              </a:xfrm>
              <a:prstGeom prst="rect">
                <a:avLst/>
              </a:prstGeom>
              <a:solidFill>
                <a:srgbClr val="CFD0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94" name="Rectangle 206">
                <a:extLst>
                  <a:ext uri="{FF2B5EF4-FFF2-40B4-BE49-F238E27FC236}">
                    <a16:creationId xmlns:a16="http://schemas.microsoft.com/office/drawing/2014/main" xmlns="" id="{F6B9CB9C-BF39-4078-A5B7-B4AACD1590BD}"/>
                  </a:ext>
                </a:extLst>
              </p:cNvPr>
              <p:cNvSpPr>
                <a:spLocks noChangeArrowheads="1"/>
              </p:cNvSpPr>
              <p:nvPr/>
            </p:nvSpPr>
            <p:spPr bwMode="auto">
              <a:xfrm>
                <a:off x="1570" y="1685"/>
                <a:ext cx="317" cy="8"/>
              </a:xfrm>
              <a:prstGeom prst="rect">
                <a:avLst/>
              </a:prstGeom>
              <a:solidFill>
                <a:srgbClr val="CDCEC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95" name="Rectangle 207">
                <a:extLst>
                  <a:ext uri="{FF2B5EF4-FFF2-40B4-BE49-F238E27FC236}">
                    <a16:creationId xmlns:a16="http://schemas.microsoft.com/office/drawing/2014/main" xmlns="" id="{A6256669-9E1A-467F-AEAD-AC1C47A5EA5B}"/>
                  </a:ext>
                </a:extLst>
              </p:cNvPr>
              <p:cNvSpPr>
                <a:spLocks noChangeArrowheads="1"/>
              </p:cNvSpPr>
              <p:nvPr/>
            </p:nvSpPr>
            <p:spPr bwMode="auto">
              <a:xfrm>
                <a:off x="1570" y="1683"/>
                <a:ext cx="317" cy="6"/>
              </a:xfrm>
              <a:prstGeom prst="rect">
                <a:avLst/>
              </a:prstGeom>
              <a:solidFill>
                <a:srgbClr val="CBCDC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96" name="Rectangle 208">
                <a:extLst>
                  <a:ext uri="{FF2B5EF4-FFF2-40B4-BE49-F238E27FC236}">
                    <a16:creationId xmlns:a16="http://schemas.microsoft.com/office/drawing/2014/main" xmlns="" id="{7C07258B-283F-4AB9-B1DC-77F7ED3BC32A}"/>
                  </a:ext>
                </a:extLst>
              </p:cNvPr>
              <p:cNvSpPr>
                <a:spLocks noChangeArrowheads="1"/>
              </p:cNvSpPr>
              <p:nvPr/>
            </p:nvSpPr>
            <p:spPr bwMode="auto">
              <a:xfrm>
                <a:off x="1570" y="1680"/>
                <a:ext cx="317" cy="5"/>
              </a:xfrm>
              <a:prstGeom prst="rect">
                <a:avLst/>
              </a:prstGeom>
              <a:solidFill>
                <a:srgbClr val="CACB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97" name="Rectangle 209">
                <a:extLst>
                  <a:ext uri="{FF2B5EF4-FFF2-40B4-BE49-F238E27FC236}">
                    <a16:creationId xmlns:a16="http://schemas.microsoft.com/office/drawing/2014/main" xmlns="" id="{E004A6EB-B4DC-4F1D-9DC2-D6781EFD8934}"/>
                  </a:ext>
                </a:extLst>
              </p:cNvPr>
              <p:cNvSpPr>
                <a:spLocks noChangeArrowheads="1"/>
              </p:cNvSpPr>
              <p:nvPr/>
            </p:nvSpPr>
            <p:spPr bwMode="auto">
              <a:xfrm>
                <a:off x="1570" y="1676"/>
                <a:ext cx="317" cy="7"/>
              </a:xfrm>
              <a:prstGeom prst="rect">
                <a:avLst/>
              </a:prstGeom>
              <a:solidFill>
                <a:srgbClr val="C8CA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98" name="Rectangle 210">
                <a:extLst>
                  <a:ext uri="{FF2B5EF4-FFF2-40B4-BE49-F238E27FC236}">
                    <a16:creationId xmlns:a16="http://schemas.microsoft.com/office/drawing/2014/main" xmlns="" id="{CD04B701-E17F-4EA2-8D4C-8CC340828C96}"/>
                  </a:ext>
                </a:extLst>
              </p:cNvPr>
              <p:cNvSpPr>
                <a:spLocks noChangeArrowheads="1"/>
              </p:cNvSpPr>
              <p:nvPr/>
            </p:nvSpPr>
            <p:spPr bwMode="auto">
              <a:xfrm>
                <a:off x="1570" y="1673"/>
                <a:ext cx="317" cy="7"/>
              </a:xfrm>
              <a:prstGeom prst="rect">
                <a:avLst/>
              </a:prstGeom>
              <a:solidFill>
                <a:srgbClr val="C6C8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299" name="Rectangle 211">
                <a:extLst>
                  <a:ext uri="{FF2B5EF4-FFF2-40B4-BE49-F238E27FC236}">
                    <a16:creationId xmlns:a16="http://schemas.microsoft.com/office/drawing/2014/main" xmlns="" id="{FC5940D2-507E-4375-8587-EB9A3E732D0F}"/>
                  </a:ext>
                </a:extLst>
              </p:cNvPr>
              <p:cNvSpPr>
                <a:spLocks noChangeArrowheads="1"/>
              </p:cNvSpPr>
              <p:nvPr/>
            </p:nvSpPr>
            <p:spPr bwMode="auto">
              <a:xfrm>
                <a:off x="1570" y="1666"/>
                <a:ext cx="317" cy="7"/>
              </a:xfrm>
              <a:prstGeom prst="rect">
                <a:avLst/>
              </a:prstGeom>
              <a:solidFill>
                <a:srgbClr val="C3C5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00" name="Rectangle 212">
                <a:extLst>
                  <a:ext uri="{FF2B5EF4-FFF2-40B4-BE49-F238E27FC236}">
                    <a16:creationId xmlns:a16="http://schemas.microsoft.com/office/drawing/2014/main" xmlns="" id="{0C946E65-0B49-4051-B6C6-CA9295110212}"/>
                  </a:ext>
                </a:extLst>
              </p:cNvPr>
              <p:cNvSpPr>
                <a:spLocks noChangeArrowheads="1"/>
              </p:cNvSpPr>
              <p:nvPr/>
            </p:nvSpPr>
            <p:spPr bwMode="auto">
              <a:xfrm>
                <a:off x="1570" y="1662"/>
                <a:ext cx="317" cy="7"/>
              </a:xfrm>
              <a:prstGeom prst="rect">
                <a:avLst/>
              </a:prstGeom>
              <a:solidFill>
                <a:srgbClr val="C1C3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01" name="Rectangle 213">
                <a:extLst>
                  <a:ext uri="{FF2B5EF4-FFF2-40B4-BE49-F238E27FC236}">
                    <a16:creationId xmlns:a16="http://schemas.microsoft.com/office/drawing/2014/main" xmlns="" id="{E646439E-70EC-4260-9564-9FEC9EE6054B}"/>
                  </a:ext>
                </a:extLst>
              </p:cNvPr>
              <p:cNvSpPr>
                <a:spLocks noChangeArrowheads="1"/>
              </p:cNvSpPr>
              <p:nvPr/>
            </p:nvSpPr>
            <p:spPr bwMode="auto">
              <a:xfrm>
                <a:off x="1570" y="1659"/>
                <a:ext cx="317" cy="7"/>
              </a:xfrm>
              <a:prstGeom prst="rect">
                <a:avLst/>
              </a:prstGeom>
              <a:solidFill>
                <a:srgbClr val="C0C1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02" name="Rectangle 214">
                <a:extLst>
                  <a:ext uri="{FF2B5EF4-FFF2-40B4-BE49-F238E27FC236}">
                    <a16:creationId xmlns:a16="http://schemas.microsoft.com/office/drawing/2014/main" xmlns="" id="{C349D9F5-78AF-401A-8926-7849DE5F97BD}"/>
                  </a:ext>
                </a:extLst>
              </p:cNvPr>
              <p:cNvSpPr>
                <a:spLocks noChangeArrowheads="1"/>
              </p:cNvSpPr>
              <p:nvPr/>
            </p:nvSpPr>
            <p:spPr bwMode="auto">
              <a:xfrm>
                <a:off x="1570" y="1658"/>
                <a:ext cx="317" cy="4"/>
              </a:xfrm>
              <a:prstGeom prst="rect">
                <a:avLst/>
              </a:prstGeom>
              <a:solidFill>
                <a:srgbClr val="BEC0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03" name="Freeform 215">
                <a:extLst>
                  <a:ext uri="{FF2B5EF4-FFF2-40B4-BE49-F238E27FC236}">
                    <a16:creationId xmlns:a16="http://schemas.microsoft.com/office/drawing/2014/main" xmlns="" id="{6A6EACBA-B0F2-4DF0-A0D6-79AAD1F34CD2}"/>
                  </a:ext>
                </a:extLst>
              </p:cNvPr>
              <p:cNvSpPr>
                <a:spLocks/>
              </p:cNvSpPr>
              <p:nvPr/>
            </p:nvSpPr>
            <p:spPr bwMode="auto">
              <a:xfrm>
                <a:off x="1576" y="1668"/>
                <a:ext cx="20" cy="22"/>
              </a:xfrm>
              <a:custGeom>
                <a:avLst/>
                <a:gdLst>
                  <a:gd name="T0" fmla="*/ 25 w 25"/>
                  <a:gd name="T1" fmla="*/ 13 h 28"/>
                  <a:gd name="T2" fmla="*/ 25 w 25"/>
                  <a:gd name="T3" fmla="*/ 9 h 28"/>
                  <a:gd name="T4" fmla="*/ 22 w 25"/>
                  <a:gd name="T5" fmla="*/ 4 h 28"/>
                  <a:gd name="T6" fmla="*/ 18 w 25"/>
                  <a:gd name="T7" fmla="*/ 0 h 28"/>
                  <a:gd name="T8" fmla="*/ 13 w 25"/>
                  <a:gd name="T9" fmla="*/ 0 h 28"/>
                  <a:gd name="T10" fmla="*/ 8 w 25"/>
                  <a:gd name="T11" fmla="*/ 0 h 28"/>
                  <a:gd name="T12" fmla="*/ 4 w 25"/>
                  <a:gd name="T13" fmla="*/ 4 h 28"/>
                  <a:gd name="T14" fmla="*/ 1 w 25"/>
                  <a:gd name="T15" fmla="*/ 9 h 28"/>
                  <a:gd name="T16" fmla="*/ 0 w 25"/>
                  <a:gd name="T17" fmla="*/ 13 h 28"/>
                  <a:gd name="T18" fmla="*/ 1 w 25"/>
                  <a:gd name="T19" fmla="*/ 21 h 28"/>
                  <a:gd name="T20" fmla="*/ 4 w 25"/>
                  <a:gd name="T21" fmla="*/ 24 h 28"/>
                  <a:gd name="T22" fmla="*/ 8 w 25"/>
                  <a:gd name="T23" fmla="*/ 28 h 28"/>
                  <a:gd name="T24" fmla="*/ 13 w 25"/>
                  <a:gd name="T25" fmla="*/ 28 h 28"/>
                  <a:gd name="T26" fmla="*/ 18 w 25"/>
                  <a:gd name="T27" fmla="*/ 28 h 28"/>
                  <a:gd name="T28" fmla="*/ 22 w 25"/>
                  <a:gd name="T29" fmla="*/ 24 h 28"/>
                  <a:gd name="T30" fmla="*/ 25 w 25"/>
                  <a:gd name="T31" fmla="*/ 21 h 28"/>
                  <a:gd name="T32" fmla="*/ 25 w 25"/>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8">
                    <a:moveTo>
                      <a:pt x="25" y="13"/>
                    </a:moveTo>
                    <a:lnTo>
                      <a:pt x="25" y="9"/>
                    </a:lnTo>
                    <a:lnTo>
                      <a:pt x="22" y="4"/>
                    </a:lnTo>
                    <a:lnTo>
                      <a:pt x="18" y="0"/>
                    </a:lnTo>
                    <a:lnTo>
                      <a:pt x="13" y="0"/>
                    </a:lnTo>
                    <a:lnTo>
                      <a:pt x="8" y="0"/>
                    </a:lnTo>
                    <a:lnTo>
                      <a:pt x="4" y="4"/>
                    </a:lnTo>
                    <a:lnTo>
                      <a:pt x="1" y="9"/>
                    </a:lnTo>
                    <a:lnTo>
                      <a:pt x="0" y="13"/>
                    </a:lnTo>
                    <a:lnTo>
                      <a:pt x="1" y="21"/>
                    </a:lnTo>
                    <a:lnTo>
                      <a:pt x="4" y="24"/>
                    </a:lnTo>
                    <a:lnTo>
                      <a:pt x="8" y="28"/>
                    </a:lnTo>
                    <a:lnTo>
                      <a:pt x="13" y="28"/>
                    </a:lnTo>
                    <a:lnTo>
                      <a:pt x="18" y="28"/>
                    </a:lnTo>
                    <a:lnTo>
                      <a:pt x="22" y="24"/>
                    </a:lnTo>
                    <a:lnTo>
                      <a:pt x="25" y="21"/>
                    </a:lnTo>
                    <a:lnTo>
                      <a:pt x="25"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04" name="Freeform 216">
                <a:extLst>
                  <a:ext uri="{FF2B5EF4-FFF2-40B4-BE49-F238E27FC236}">
                    <a16:creationId xmlns:a16="http://schemas.microsoft.com/office/drawing/2014/main" xmlns="" id="{BD0CC910-D98B-4119-B715-31118467FC3C}"/>
                  </a:ext>
                </a:extLst>
              </p:cNvPr>
              <p:cNvSpPr>
                <a:spLocks/>
              </p:cNvSpPr>
              <p:nvPr/>
            </p:nvSpPr>
            <p:spPr bwMode="auto">
              <a:xfrm>
                <a:off x="1865" y="1668"/>
                <a:ext cx="21" cy="22"/>
              </a:xfrm>
              <a:custGeom>
                <a:avLst/>
                <a:gdLst>
                  <a:gd name="T0" fmla="*/ 26 w 26"/>
                  <a:gd name="T1" fmla="*/ 13 h 28"/>
                  <a:gd name="T2" fmla="*/ 24 w 26"/>
                  <a:gd name="T3" fmla="*/ 9 h 28"/>
                  <a:gd name="T4" fmla="*/ 22 w 26"/>
                  <a:gd name="T5" fmla="*/ 4 h 28"/>
                  <a:gd name="T6" fmla="*/ 17 w 26"/>
                  <a:gd name="T7" fmla="*/ 0 h 28"/>
                  <a:gd name="T8" fmla="*/ 13 w 26"/>
                  <a:gd name="T9" fmla="*/ 0 h 28"/>
                  <a:gd name="T10" fmla="*/ 8 w 26"/>
                  <a:gd name="T11" fmla="*/ 0 h 28"/>
                  <a:gd name="T12" fmla="*/ 4 w 26"/>
                  <a:gd name="T13" fmla="*/ 4 h 28"/>
                  <a:gd name="T14" fmla="*/ 1 w 26"/>
                  <a:gd name="T15" fmla="*/ 9 h 28"/>
                  <a:gd name="T16" fmla="*/ 0 w 26"/>
                  <a:gd name="T17" fmla="*/ 13 h 28"/>
                  <a:gd name="T18" fmla="*/ 1 w 26"/>
                  <a:gd name="T19" fmla="*/ 21 h 28"/>
                  <a:gd name="T20" fmla="*/ 4 w 26"/>
                  <a:gd name="T21" fmla="*/ 24 h 28"/>
                  <a:gd name="T22" fmla="*/ 8 w 26"/>
                  <a:gd name="T23" fmla="*/ 28 h 28"/>
                  <a:gd name="T24" fmla="*/ 13 w 26"/>
                  <a:gd name="T25" fmla="*/ 28 h 28"/>
                  <a:gd name="T26" fmla="*/ 17 w 26"/>
                  <a:gd name="T27" fmla="*/ 28 h 28"/>
                  <a:gd name="T28" fmla="*/ 22 w 26"/>
                  <a:gd name="T29" fmla="*/ 24 h 28"/>
                  <a:gd name="T30" fmla="*/ 24 w 26"/>
                  <a:gd name="T31" fmla="*/ 21 h 28"/>
                  <a:gd name="T32" fmla="*/ 26 w 26"/>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8">
                    <a:moveTo>
                      <a:pt x="26" y="13"/>
                    </a:moveTo>
                    <a:lnTo>
                      <a:pt x="24" y="9"/>
                    </a:lnTo>
                    <a:lnTo>
                      <a:pt x="22" y="4"/>
                    </a:lnTo>
                    <a:lnTo>
                      <a:pt x="17" y="0"/>
                    </a:lnTo>
                    <a:lnTo>
                      <a:pt x="13" y="0"/>
                    </a:lnTo>
                    <a:lnTo>
                      <a:pt x="8" y="0"/>
                    </a:lnTo>
                    <a:lnTo>
                      <a:pt x="4" y="4"/>
                    </a:lnTo>
                    <a:lnTo>
                      <a:pt x="1" y="9"/>
                    </a:lnTo>
                    <a:lnTo>
                      <a:pt x="0" y="13"/>
                    </a:lnTo>
                    <a:lnTo>
                      <a:pt x="1" y="21"/>
                    </a:lnTo>
                    <a:lnTo>
                      <a:pt x="4" y="24"/>
                    </a:lnTo>
                    <a:lnTo>
                      <a:pt x="8" y="28"/>
                    </a:lnTo>
                    <a:lnTo>
                      <a:pt x="13" y="28"/>
                    </a:lnTo>
                    <a:lnTo>
                      <a:pt x="17" y="28"/>
                    </a:lnTo>
                    <a:lnTo>
                      <a:pt x="22" y="24"/>
                    </a:lnTo>
                    <a:lnTo>
                      <a:pt x="24" y="21"/>
                    </a:lnTo>
                    <a:lnTo>
                      <a:pt x="26"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05" name="Freeform 217">
                <a:extLst>
                  <a:ext uri="{FF2B5EF4-FFF2-40B4-BE49-F238E27FC236}">
                    <a16:creationId xmlns:a16="http://schemas.microsoft.com/office/drawing/2014/main" xmlns="" id="{0980C440-E873-4F33-8053-A81744E47603}"/>
                  </a:ext>
                </a:extLst>
              </p:cNvPr>
              <p:cNvSpPr>
                <a:spLocks/>
              </p:cNvSpPr>
              <p:nvPr/>
            </p:nvSpPr>
            <p:spPr bwMode="auto">
              <a:xfrm>
                <a:off x="1881" y="1682"/>
                <a:ext cx="1" cy="1"/>
              </a:xfrm>
              <a:custGeom>
                <a:avLst/>
                <a:gdLst>
                  <a:gd name="T0" fmla="*/ 2 w 2"/>
                  <a:gd name="T1" fmla="*/ 0 h 1"/>
                  <a:gd name="T2" fmla="*/ 2 w 2"/>
                  <a:gd name="T3" fmla="*/ 0 h 1"/>
                  <a:gd name="T4" fmla="*/ 2 w 2"/>
                  <a:gd name="T5" fmla="*/ 0 h 1"/>
                  <a:gd name="T6" fmla="*/ 0 w 2"/>
                  <a:gd name="T7" fmla="*/ 0 h 1"/>
                  <a:gd name="T8" fmla="*/ 0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0" y="1"/>
                    </a:lnTo>
                    <a:lnTo>
                      <a:pt x="2" y="0"/>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06" name="Freeform 218">
                <a:extLst>
                  <a:ext uri="{FF2B5EF4-FFF2-40B4-BE49-F238E27FC236}">
                    <a16:creationId xmlns:a16="http://schemas.microsoft.com/office/drawing/2014/main" xmlns="" id="{94E3BD0E-1B30-4A12-AAA9-60A273F960F1}"/>
                  </a:ext>
                </a:extLst>
              </p:cNvPr>
              <p:cNvSpPr>
                <a:spLocks/>
              </p:cNvSpPr>
              <p:nvPr/>
            </p:nvSpPr>
            <p:spPr bwMode="auto">
              <a:xfrm>
                <a:off x="1875" y="1676"/>
                <a:ext cx="8" cy="11"/>
              </a:xfrm>
              <a:custGeom>
                <a:avLst/>
                <a:gdLst>
                  <a:gd name="T0" fmla="*/ 10 w 10"/>
                  <a:gd name="T1" fmla="*/ 0 h 14"/>
                  <a:gd name="T2" fmla="*/ 10 w 10"/>
                  <a:gd name="T3" fmla="*/ 3 h 14"/>
                  <a:gd name="T4" fmla="*/ 9 w 10"/>
                  <a:gd name="T5" fmla="*/ 8 h 14"/>
                  <a:gd name="T6" fmla="*/ 4 w 10"/>
                  <a:gd name="T7" fmla="*/ 11 h 14"/>
                  <a:gd name="T8" fmla="*/ 0 w 10"/>
                  <a:gd name="T9" fmla="*/ 14 h 14"/>
                  <a:gd name="T10" fmla="*/ 10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10" y="0"/>
                    </a:moveTo>
                    <a:lnTo>
                      <a:pt x="10" y="3"/>
                    </a:lnTo>
                    <a:lnTo>
                      <a:pt x="9" y="8"/>
                    </a:lnTo>
                    <a:lnTo>
                      <a:pt x="4" y="11"/>
                    </a:lnTo>
                    <a:lnTo>
                      <a:pt x="0" y="14"/>
                    </a:lnTo>
                    <a:lnTo>
                      <a:pt x="1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07" name="Freeform 219">
                <a:extLst>
                  <a:ext uri="{FF2B5EF4-FFF2-40B4-BE49-F238E27FC236}">
                    <a16:creationId xmlns:a16="http://schemas.microsoft.com/office/drawing/2014/main" xmlns="" id="{3CDC8895-5F76-47F3-AEC5-089BDE4C91A9}"/>
                  </a:ext>
                </a:extLst>
              </p:cNvPr>
              <p:cNvSpPr>
                <a:spLocks/>
              </p:cNvSpPr>
              <p:nvPr/>
            </p:nvSpPr>
            <p:spPr bwMode="auto">
              <a:xfrm>
                <a:off x="1872" y="1673"/>
                <a:ext cx="11" cy="14"/>
              </a:xfrm>
              <a:custGeom>
                <a:avLst/>
                <a:gdLst>
                  <a:gd name="T0" fmla="*/ 14 w 14"/>
                  <a:gd name="T1" fmla="*/ 0 h 18"/>
                  <a:gd name="T2" fmla="*/ 14 w 14"/>
                  <a:gd name="T3" fmla="*/ 1 h 18"/>
                  <a:gd name="T4" fmla="*/ 14 w 14"/>
                  <a:gd name="T5" fmla="*/ 1 h 18"/>
                  <a:gd name="T6" fmla="*/ 14 w 14"/>
                  <a:gd name="T7" fmla="*/ 4 h 18"/>
                  <a:gd name="T8" fmla="*/ 14 w 14"/>
                  <a:gd name="T9" fmla="*/ 4 h 18"/>
                  <a:gd name="T10" fmla="*/ 14 w 14"/>
                  <a:gd name="T11" fmla="*/ 6 h 18"/>
                  <a:gd name="T12" fmla="*/ 14 w 14"/>
                  <a:gd name="T13" fmla="*/ 7 h 18"/>
                  <a:gd name="T14" fmla="*/ 13 w 14"/>
                  <a:gd name="T15" fmla="*/ 10 h 18"/>
                  <a:gd name="T16" fmla="*/ 13 w 14"/>
                  <a:gd name="T17" fmla="*/ 12 h 18"/>
                  <a:gd name="T18" fmla="*/ 11 w 14"/>
                  <a:gd name="T19" fmla="*/ 13 h 18"/>
                  <a:gd name="T20" fmla="*/ 8 w 14"/>
                  <a:gd name="T21" fmla="*/ 15 h 18"/>
                  <a:gd name="T22" fmla="*/ 7 w 14"/>
                  <a:gd name="T23" fmla="*/ 16 h 18"/>
                  <a:gd name="T24" fmla="*/ 4 w 14"/>
                  <a:gd name="T25" fmla="*/ 18 h 18"/>
                  <a:gd name="T26" fmla="*/ 0 w 14"/>
                  <a:gd name="T27" fmla="*/ 18 h 18"/>
                  <a:gd name="T28" fmla="*/ 14 w 14"/>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8">
                    <a:moveTo>
                      <a:pt x="14" y="0"/>
                    </a:moveTo>
                    <a:lnTo>
                      <a:pt x="14" y="1"/>
                    </a:lnTo>
                    <a:lnTo>
                      <a:pt x="14" y="1"/>
                    </a:lnTo>
                    <a:lnTo>
                      <a:pt x="14" y="4"/>
                    </a:lnTo>
                    <a:lnTo>
                      <a:pt x="14" y="4"/>
                    </a:lnTo>
                    <a:lnTo>
                      <a:pt x="14" y="6"/>
                    </a:lnTo>
                    <a:lnTo>
                      <a:pt x="14" y="7"/>
                    </a:lnTo>
                    <a:lnTo>
                      <a:pt x="13" y="10"/>
                    </a:lnTo>
                    <a:lnTo>
                      <a:pt x="13" y="12"/>
                    </a:lnTo>
                    <a:lnTo>
                      <a:pt x="11" y="13"/>
                    </a:lnTo>
                    <a:lnTo>
                      <a:pt x="8" y="15"/>
                    </a:lnTo>
                    <a:lnTo>
                      <a:pt x="7" y="16"/>
                    </a:lnTo>
                    <a:lnTo>
                      <a:pt x="4" y="18"/>
                    </a:lnTo>
                    <a:lnTo>
                      <a:pt x="0" y="18"/>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08" name="Freeform 220">
                <a:extLst>
                  <a:ext uri="{FF2B5EF4-FFF2-40B4-BE49-F238E27FC236}">
                    <a16:creationId xmlns:a16="http://schemas.microsoft.com/office/drawing/2014/main" xmlns="" id="{2DA8FF02-6688-4D1D-9E75-2F320E8A1701}"/>
                  </a:ext>
                </a:extLst>
              </p:cNvPr>
              <p:cNvSpPr>
                <a:spLocks/>
              </p:cNvSpPr>
              <p:nvPr/>
            </p:nvSpPr>
            <p:spPr bwMode="auto">
              <a:xfrm>
                <a:off x="1870" y="1671"/>
                <a:ext cx="13" cy="16"/>
              </a:xfrm>
              <a:custGeom>
                <a:avLst/>
                <a:gdLst>
                  <a:gd name="T0" fmla="*/ 16 w 16"/>
                  <a:gd name="T1" fmla="*/ 0 h 20"/>
                  <a:gd name="T2" fmla="*/ 16 w 16"/>
                  <a:gd name="T3" fmla="*/ 2 h 20"/>
                  <a:gd name="T4" fmla="*/ 16 w 16"/>
                  <a:gd name="T5" fmla="*/ 3 h 20"/>
                  <a:gd name="T6" fmla="*/ 16 w 16"/>
                  <a:gd name="T7" fmla="*/ 5 h 20"/>
                  <a:gd name="T8" fmla="*/ 16 w 16"/>
                  <a:gd name="T9" fmla="*/ 6 h 20"/>
                  <a:gd name="T10" fmla="*/ 16 w 16"/>
                  <a:gd name="T11" fmla="*/ 6 h 20"/>
                  <a:gd name="T12" fmla="*/ 16 w 16"/>
                  <a:gd name="T13" fmla="*/ 6 h 20"/>
                  <a:gd name="T14" fmla="*/ 16 w 16"/>
                  <a:gd name="T15" fmla="*/ 6 h 20"/>
                  <a:gd name="T16" fmla="*/ 16 w 16"/>
                  <a:gd name="T17" fmla="*/ 6 h 20"/>
                  <a:gd name="T18" fmla="*/ 6 w 16"/>
                  <a:gd name="T19" fmla="*/ 20 h 20"/>
                  <a:gd name="T20" fmla="*/ 6 w 16"/>
                  <a:gd name="T21" fmla="*/ 20 h 20"/>
                  <a:gd name="T22" fmla="*/ 5 w 16"/>
                  <a:gd name="T23" fmla="*/ 20 h 20"/>
                  <a:gd name="T24" fmla="*/ 4 w 16"/>
                  <a:gd name="T25" fmla="*/ 20 h 20"/>
                  <a:gd name="T26" fmla="*/ 2 w 16"/>
                  <a:gd name="T27" fmla="*/ 20 h 20"/>
                  <a:gd name="T28" fmla="*/ 1 w 16"/>
                  <a:gd name="T29" fmla="*/ 20 h 20"/>
                  <a:gd name="T30" fmla="*/ 1 w 16"/>
                  <a:gd name="T31" fmla="*/ 20 h 20"/>
                  <a:gd name="T32" fmla="*/ 1 w 16"/>
                  <a:gd name="T33" fmla="*/ 20 h 20"/>
                  <a:gd name="T34" fmla="*/ 0 w 16"/>
                  <a:gd name="T35" fmla="*/ 20 h 20"/>
                  <a:gd name="T36" fmla="*/ 16 w 16"/>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0">
                    <a:moveTo>
                      <a:pt x="16" y="0"/>
                    </a:moveTo>
                    <a:lnTo>
                      <a:pt x="16" y="2"/>
                    </a:lnTo>
                    <a:lnTo>
                      <a:pt x="16" y="3"/>
                    </a:lnTo>
                    <a:lnTo>
                      <a:pt x="16" y="5"/>
                    </a:lnTo>
                    <a:lnTo>
                      <a:pt x="16" y="6"/>
                    </a:lnTo>
                    <a:lnTo>
                      <a:pt x="16" y="6"/>
                    </a:lnTo>
                    <a:lnTo>
                      <a:pt x="16" y="6"/>
                    </a:lnTo>
                    <a:lnTo>
                      <a:pt x="16" y="6"/>
                    </a:lnTo>
                    <a:lnTo>
                      <a:pt x="16" y="6"/>
                    </a:lnTo>
                    <a:lnTo>
                      <a:pt x="6" y="20"/>
                    </a:lnTo>
                    <a:lnTo>
                      <a:pt x="6" y="20"/>
                    </a:lnTo>
                    <a:lnTo>
                      <a:pt x="5" y="20"/>
                    </a:lnTo>
                    <a:lnTo>
                      <a:pt x="4" y="20"/>
                    </a:lnTo>
                    <a:lnTo>
                      <a:pt x="2" y="20"/>
                    </a:lnTo>
                    <a:lnTo>
                      <a:pt x="1" y="20"/>
                    </a:lnTo>
                    <a:lnTo>
                      <a:pt x="1" y="20"/>
                    </a:lnTo>
                    <a:lnTo>
                      <a:pt x="1" y="20"/>
                    </a:lnTo>
                    <a:lnTo>
                      <a:pt x="0" y="20"/>
                    </a:lnTo>
                    <a:lnTo>
                      <a:pt x="16"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09" name="Freeform 221">
                <a:extLst>
                  <a:ext uri="{FF2B5EF4-FFF2-40B4-BE49-F238E27FC236}">
                    <a16:creationId xmlns:a16="http://schemas.microsoft.com/office/drawing/2014/main" xmlns="" id="{C3460273-5CDB-48D1-B0F6-F670BE3321D6}"/>
                  </a:ext>
                </a:extLst>
              </p:cNvPr>
              <p:cNvSpPr>
                <a:spLocks/>
              </p:cNvSpPr>
              <p:nvPr/>
            </p:nvSpPr>
            <p:spPr bwMode="auto">
              <a:xfrm>
                <a:off x="1868" y="1669"/>
                <a:ext cx="15" cy="18"/>
              </a:xfrm>
              <a:custGeom>
                <a:avLst/>
                <a:gdLst>
                  <a:gd name="T0" fmla="*/ 18 w 19"/>
                  <a:gd name="T1" fmla="*/ 0 h 23"/>
                  <a:gd name="T2" fmla="*/ 18 w 19"/>
                  <a:gd name="T3" fmla="*/ 0 h 23"/>
                  <a:gd name="T4" fmla="*/ 19 w 19"/>
                  <a:gd name="T5" fmla="*/ 3 h 23"/>
                  <a:gd name="T6" fmla="*/ 19 w 19"/>
                  <a:gd name="T7" fmla="*/ 3 h 23"/>
                  <a:gd name="T8" fmla="*/ 19 w 19"/>
                  <a:gd name="T9" fmla="*/ 5 h 23"/>
                  <a:gd name="T10" fmla="*/ 5 w 19"/>
                  <a:gd name="T11" fmla="*/ 23 h 23"/>
                  <a:gd name="T12" fmla="*/ 5 w 19"/>
                  <a:gd name="T13" fmla="*/ 23 h 23"/>
                  <a:gd name="T14" fmla="*/ 5 w 19"/>
                  <a:gd name="T15" fmla="*/ 23 h 23"/>
                  <a:gd name="T16" fmla="*/ 5 w 19"/>
                  <a:gd name="T17" fmla="*/ 23 h 23"/>
                  <a:gd name="T18" fmla="*/ 5 w 19"/>
                  <a:gd name="T19" fmla="*/ 23 h 23"/>
                  <a:gd name="T20" fmla="*/ 4 w 19"/>
                  <a:gd name="T21" fmla="*/ 23 h 23"/>
                  <a:gd name="T22" fmla="*/ 3 w 19"/>
                  <a:gd name="T23" fmla="*/ 23 h 23"/>
                  <a:gd name="T24" fmla="*/ 3 w 19"/>
                  <a:gd name="T25" fmla="*/ 23 h 23"/>
                  <a:gd name="T26" fmla="*/ 0 w 19"/>
                  <a:gd name="T27" fmla="*/ 21 h 23"/>
                  <a:gd name="T28" fmla="*/ 18 w 19"/>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3">
                    <a:moveTo>
                      <a:pt x="18" y="0"/>
                    </a:moveTo>
                    <a:lnTo>
                      <a:pt x="18" y="0"/>
                    </a:lnTo>
                    <a:lnTo>
                      <a:pt x="19" y="3"/>
                    </a:lnTo>
                    <a:lnTo>
                      <a:pt x="19" y="3"/>
                    </a:lnTo>
                    <a:lnTo>
                      <a:pt x="19" y="5"/>
                    </a:lnTo>
                    <a:lnTo>
                      <a:pt x="5" y="23"/>
                    </a:lnTo>
                    <a:lnTo>
                      <a:pt x="5" y="23"/>
                    </a:lnTo>
                    <a:lnTo>
                      <a:pt x="5" y="23"/>
                    </a:lnTo>
                    <a:lnTo>
                      <a:pt x="5" y="23"/>
                    </a:lnTo>
                    <a:lnTo>
                      <a:pt x="5" y="23"/>
                    </a:lnTo>
                    <a:lnTo>
                      <a:pt x="4" y="23"/>
                    </a:lnTo>
                    <a:lnTo>
                      <a:pt x="3" y="23"/>
                    </a:lnTo>
                    <a:lnTo>
                      <a:pt x="3" y="23"/>
                    </a:lnTo>
                    <a:lnTo>
                      <a:pt x="0" y="21"/>
                    </a:lnTo>
                    <a:lnTo>
                      <a:pt x="18"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10" name="Freeform 222">
                <a:extLst>
                  <a:ext uri="{FF2B5EF4-FFF2-40B4-BE49-F238E27FC236}">
                    <a16:creationId xmlns:a16="http://schemas.microsoft.com/office/drawing/2014/main" xmlns="" id="{393A7D13-7B35-44A4-AED7-03224276E4B6}"/>
                  </a:ext>
                </a:extLst>
              </p:cNvPr>
              <p:cNvSpPr>
                <a:spLocks/>
              </p:cNvSpPr>
              <p:nvPr/>
            </p:nvSpPr>
            <p:spPr bwMode="auto">
              <a:xfrm>
                <a:off x="1866" y="1666"/>
                <a:ext cx="17" cy="21"/>
              </a:xfrm>
              <a:custGeom>
                <a:avLst/>
                <a:gdLst>
                  <a:gd name="T0" fmla="*/ 18 w 22"/>
                  <a:gd name="T1" fmla="*/ 0 h 26"/>
                  <a:gd name="T2" fmla="*/ 18 w 22"/>
                  <a:gd name="T3" fmla="*/ 2 h 26"/>
                  <a:gd name="T4" fmla="*/ 21 w 22"/>
                  <a:gd name="T5" fmla="*/ 3 h 26"/>
                  <a:gd name="T6" fmla="*/ 21 w 22"/>
                  <a:gd name="T7" fmla="*/ 3 h 26"/>
                  <a:gd name="T8" fmla="*/ 22 w 22"/>
                  <a:gd name="T9" fmla="*/ 6 h 26"/>
                  <a:gd name="T10" fmla="*/ 6 w 22"/>
                  <a:gd name="T11" fmla="*/ 26 h 26"/>
                  <a:gd name="T12" fmla="*/ 4 w 22"/>
                  <a:gd name="T13" fmla="*/ 24 h 26"/>
                  <a:gd name="T14" fmla="*/ 3 w 22"/>
                  <a:gd name="T15" fmla="*/ 24 h 26"/>
                  <a:gd name="T16" fmla="*/ 2 w 22"/>
                  <a:gd name="T17" fmla="*/ 23 h 26"/>
                  <a:gd name="T18" fmla="*/ 0 w 22"/>
                  <a:gd name="T19" fmla="*/ 23 h 26"/>
                  <a:gd name="T20" fmla="*/ 18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18" y="0"/>
                    </a:moveTo>
                    <a:lnTo>
                      <a:pt x="18" y="2"/>
                    </a:lnTo>
                    <a:lnTo>
                      <a:pt x="21" y="3"/>
                    </a:lnTo>
                    <a:lnTo>
                      <a:pt x="21" y="3"/>
                    </a:lnTo>
                    <a:lnTo>
                      <a:pt x="22" y="6"/>
                    </a:lnTo>
                    <a:lnTo>
                      <a:pt x="6" y="26"/>
                    </a:lnTo>
                    <a:lnTo>
                      <a:pt x="4" y="24"/>
                    </a:lnTo>
                    <a:lnTo>
                      <a:pt x="3" y="24"/>
                    </a:lnTo>
                    <a:lnTo>
                      <a:pt x="2" y="23"/>
                    </a:lnTo>
                    <a:lnTo>
                      <a:pt x="0" y="23"/>
                    </a:lnTo>
                    <a:lnTo>
                      <a:pt x="1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11" name="Freeform 223">
                <a:extLst>
                  <a:ext uri="{FF2B5EF4-FFF2-40B4-BE49-F238E27FC236}">
                    <a16:creationId xmlns:a16="http://schemas.microsoft.com/office/drawing/2014/main" xmlns="" id="{705F9DD5-CC8B-40AC-AA99-0DFAC629CFCD}"/>
                  </a:ext>
                </a:extLst>
              </p:cNvPr>
              <p:cNvSpPr>
                <a:spLocks/>
              </p:cNvSpPr>
              <p:nvPr/>
            </p:nvSpPr>
            <p:spPr bwMode="auto">
              <a:xfrm>
                <a:off x="1865" y="1666"/>
                <a:ext cx="17" cy="19"/>
              </a:xfrm>
              <a:custGeom>
                <a:avLst/>
                <a:gdLst>
                  <a:gd name="T0" fmla="*/ 17 w 22"/>
                  <a:gd name="T1" fmla="*/ 0 h 25"/>
                  <a:gd name="T2" fmla="*/ 17 w 22"/>
                  <a:gd name="T3" fmla="*/ 1 h 25"/>
                  <a:gd name="T4" fmla="*/ 19 w 22"/>
                  <a:gd name="T5" fmla="*/ 1 h 25"/>
                  <a:gd name="T6" fmla="*/ 20 w 22"/>
                  <a:gd name="T7" fmla="*/ 3 h 25"/>
                  <a:gd name="T8" fmla="*/ 22 w 22"/>
                  <a:gd name="T9" fmla="*/ 4 h 25"/>
                  <a:gd name="T10" fmla="*/ 4 w 22"/>
                  <a:gd name="T11" fmla="*/ 25 h 25"/>
                  <a:gd name="T12" fmla="*/ 4 w 22"/>
                  <a:gd name="T13" fmla="*/ 25 h 25"/>
                  <a:gd name="T14" fmla="*/ 3 w 22"/>
                  <a:gd name="T15" fmla="*/ 24 h 25"/>
                  <a:gd name="T16" fmla="*/ 1 w 22"/>
                  <a:gd name="T17" fmla="*/ 22 h 25"/>
                  <a:gd name="T18" fmla="*/ 0 w 22"/>
                  <a:gd name="T19" fmla="*/ 21 h 25"/>
                  <a:gd name="T20" fmla="*/ 17 w 22"/>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5">
                    <a:moveTo>
                      <a:pt x="17" y="0"/>
                    </a:moveTo>
                    <a:lnTo>
                      <a:pt x="17" y="1"/>
                    </a:lnTo>
                    <a:lnTo>
                      <a:pt x="19" y="1"/>
                    </a:lnTo>
                    <a:lnTo>
                      <a:pt x="20" y="3"/>
                    </a:lnTo>
                    <a:lnTo>
                      <a:pt x="22" y="4"/>
                    </a:lnTo>
                    <a:lnTo>
                      <a:pt x="4" y="25"/>
                    </a:lnTo>
                    <a:lnTo>
                      <a:pt x="4" y="25"/>
                    </a:lnTo>
                    <a:lnTo>
                      <a:pt x="3" y="24"/>
                    </a:lnTo>
                    <a:lnTo>
                      <a:pt x="1" y="22"/>
                    </a:lnTo>
                    <a:lnTo>
                      <a:pt x="0" y="21"/>
                    </a:lnTo>
                    <a:lnTo>
                      <a:pt x="17"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12" name="Freeform 224">
                <a:extLst>
                  <a:ext uri="{FF2B5EF4-FFF2-40B4-BE49-F238E27FC236}">
                    <a16:creationId xmlns:a16="http://schemas.microsoft.com/office/drawing/2014/main" xmlns="" id="{5962A6C2-3F7C-472C-AC3B-69C9E8EACFE7}"/>
                  </a:ext>
                </a:extLst>
              </p:cNvPr>
              <p:cNvSpPr>
                <a:spLocks/>
              </p:cNvSpPr>
              <p:nvPr/>
            </p:nvSpPr>
            <p:spPr bwMode="auto">
              <a:xfrm>
                <a:off x="1864" y="1664"/>
                <a:ext cx="16" cy="20"/>
              </a:xfrm>
              <a:custGeom>
                <a:avLst/>
                <a:gdLst>
                  <a:gd name="T0" fmla="*/ 16 w 20"/>
                  <a:gd name="T1" fmla="*/ 0 h 26"/>
                  <a:gd name="T2" fmla="*/ 17 w 20"/>
                  <a:gd name="T3" fmla="*/ 0 h 26"/>
                  <a:gd name="T4" fmla="*/ 18 w 20"/>
                  <a:gd name="T5" fmla="*/ 2 h 26"/>
                  <a:gd name="T6" fmla="*/ 18 w 20"/>
                  <a:gd name="T7" fmla="*/ 3 h 26"/>
                  <a:gd name="T8" fmla="*/ 20 w 20"/>
                  <a:gd name="T9" fmla="*/ 3 h 26"/>
                  <a:gd name="T10" fmla="*/ 2 w 20"/>
                  <a:gd name="T11" fmla="*/ 26 h 26"/>
                  <a:gd name="T12" fmla="*/ 2 w 20"/>
                  <a:gd name="T13" fmla="*/ 24 h 26"/>
                  <a:gd name="T14" fmla="*/ 1 w 20"/>
                  <a:gd name="T15" fmla="*/ 23 h 26"/>
                  <a:gd name="T16" fmla="*/ 0 w 20"/>
                  <a:gd name="T17" fmla="*/ 21 h 26"/>
                  <a:gd name="T18" fmla="*/ 0 w 20"/>
                  <a:gd name="T19" fmla="*/ 21 h 26"/>
                  <a:gd name="T20" fmla="*/ 16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6" y="0"/>
                    </a:moveTo>
                    <a:lnTo>
                      <a:pt x="17" y="0"/>
                    </a:lnTo>
                    <a:lnTo>
                      <a:pt x="18" y="2"/>
                    </a:lnTo>
                    <a:lnTo>
                      <a:pt x="18" y="3"/>
                    </a:lnTo>
                    <a:lnTo>
                      <a:pt x="20" y="3"/>
                    </a:lnTo>
                    <a:lnTo>
                      <a:pt x="2" y="26"/>
                    </a:lnTo>
                    <a:lnTo>
                      <a:pt x="2" y="24"/>
                    </a:lnTo>
                    <a:lnTo>
                      <a:pt x="1" y="23"/>
                    </a:lnTo>
                    <a:lnTo>
                      <a:pt x="0" y="21"/>
                    </a:lnTo>
                    <a:lnTo>
                      <a:pt x="0" y="21"/>
                    </a:lnTo>
                    <a:lnTo>
                      <a:pt x="16"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13" name="Freeform 225">
                <a:extLst>
                  <a:ext uri="{FF2B5EF4-FFF2-40B4-BE49-F238E27FC236}">
                    <a16:creationId xmlns:a16="http://schemas.microsoft.com/office/drawing/2014/main" xmlns="" id="{93696028-73D7-4D35-ACF4-E51F658219B5}"/>
                  </a:ext>
                </a:extLst>
              </p:cNvPr>
              <p:cNvSpPr>
                <a:spLocks/>
              </p:cNvSpPr>
              <p:nvPr/>
            </p:nvSpPr>
            <p:spPr bwMode="auto">
              <a:xfrm>
                <a:off x="1862" y="1664"/>
                <a:ext cx="16" cy="18"/>
              </a:xfrm>
              <a:custGeom>
                <a:avLst/>
                <a:gdLst>
                  <a:gd name="T0" fmla="*/ 15 w 20"/>
                  <a:gd name="T1" fmla="*/ 0 h 23"/>
                  <a:gd name="T2" fmla="*/ 16 w 20"/>
                  <a:gd name="T3" fmla="*/ 0 h 23"/>
                  <a:gd name="T4" fmla="*/ 18 w 20"/>
                  <a:gd name="T5" fmla="*/ 0 h 23"/>
                  <a:gd name="T6" fmla="*/ 19 w 20"/>
                  <a:gd name="T7" fmla="*/ 0 h 23"/>
                  <a:gd name="T8" fmla="*/ 20 w 20"/>
                  <a:gd name="T9" fmla="*/ 2 h 23"/>
                  <a:gd name="T10" fmla="*/ 3 w 20"/>
                  <a:gd name="T11" fmla="*/ 23 h 23"/>
                  <a:gd name="T12" fmla="*/ 2 w 20"/>
                  <a:gd name="T13" fmla="*/ 21 h 23"/>
                  <a:gd name="T14" fmla="*/ 2 w 20"/>
                  <a:gd name="T15" fmla="*/ 21 h 23"/>
                  <a:gd name="T16" fmla="*/ 2 w 20"/>
                  <a:gd name="T17" fmla="*/ 18 h 23"/>
                  <a:gd name="T18" fmla="*/ 0 w 20"/>
                  <a:gd name="T19" fmla="*/ 18 h 23"/>
                  <a:gd name="T20" fmla="*/ 15 w 2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5" y="0"/>
                    </a:moveTo>
                    <a:lnTo>
                      <a:pt x="16" y="0"/>
                    </a:lnTo>
                    <a:lnTo>
                      <a:pt x="18" y="0"/>
                    </a:lnTo>
                    <a:lnTo>
                      <a:pt x="19" y="0"/>
                    </a:lnTo>
                    <a:lnTo>
                      <a:pt x="20" y="2"/>
                    </a:lnTo>
                    <a:lnTo>
                      <a:pt x="3" y="23"/>
                    </a:lnTo>
                    <a:lnTo>
                      <a:pt x="2" y="21"/>
                    </a:lnTo>
                    <a:lnTo>
                      <a:pt x="2" y="21"/>
                    </a:lnTo>
                    <a:lnTo>
                      <a:pt x="2" y="18"/>
                    </a:lnTo>
                    <a:lnTo>
                      <a:pt x="0" y="18"/>
                    </a:ln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14" name="Freeform 226">
                <a:extLst>
                  <a:ext uri="{FF2B5EF4-FFF2-40B4-BE49-F238E27FC236}">
                    <a16:creationId xmlns:a16="http://schemas.microsoft.com/office/drawing/2014/main" xmlns="" id="{6A4BB730-BBD9-429B-A445-6899DD31B9D3}"/>
                  </a:ext>
                </a:extLst>
              </p:cNvPr>
              <p:cNvSpPr>
                <a:spLocks/>
              </p:cNvSpPr>
              <p:nvPr/>
            </p:nvSpPr>
            <p:spPr bwMode="auto">
              <a:xfrm>
                <a:off x="1862" y="1664"/>
                <a:ext cx="15" cy="16"/>
              </a:xfrm>
              <a:custGeom>
                <a:avLst/>
                <a:gdLst>
                  <a:gd name="T0" fmla="*/ 18 w 18"/>
                  <a:gd name="T1" fmla="*/ 0 h 21"/>
                  <a:gd name="T2" fmla="*/ 16 w 18"/>
                  <a:gd name="T3" fmla="*/ 0 h 21"/>
                  <a:gd name="T4" fmla="*/ 15 w 18"/>
                  <a:gd name="T5" fmla="*/ 0 h 21"/>
                  <a:gd name="T6" fmla="*/ 14 w 18"/>
                  <a:gd name="T7" fmla="*/ 0 h 21"/>
                  <a:gd name="T8" fmla="*/ 12 w 18"/>
                  <a:gd name="T9" fmla="*/ 0 h 21"/>
                  <a:gd name="T10" fmla="*/ 12 w 18"/>
                  <a:gd name="T11" fmla="*/ 0 h 21"/>
                  <a:gd name="T12" fmla="*/ 12 w 18"/>
                  <a:gd name="T13" fmla="*/ 0 h 21"/>
                  <a:gd name="T14" fmla="*/ 11 w 18"/>
                  <a:gd name="T15" fmla="*/ 0 h 21"/>
                  <a:gd name="T16" fmla="*/ 11 w 18"/>
                  <a:gd name="T17" fmla="*/ 0 h 21"/>
                  <a:gd name="T18" fmla="*/ 0 w 18"/>
                  <a:gd name="T19" fmla="*/ 14 h 21"/>
                  <a:gd name="T20" fmla="*/ 0 w 18"/>
                  <a:gd name="T21" fmla="*/ 15 h 21"/>
                  <a:gd name="T22" fmla="*/ 0 w 18"/>
                  <a:gd name="T23" fmla="*/ 15 h 21"/>
                  <a:gd name="T24" fmla="*/ 0 w 18"/>
                  <a:gd name="T25" fmla="*/ 15 h 21"/>
                  <a:gd name="T26" fmla="*/ 0 w 18"/>
                  <a:gd name="T27" fmla="*/ 15 h 21"/>
                  <a:gd name="T28" fmla="*/ 0 w 18"/>
                  <a:gd name="T29" fmla="*/ 17 h 21"/>
                  <a:gd name="T30" fmla="*/ 0 w 18"/>
                  <a:gd name="T31" fmla="*/ 18 h 21"/>
                  <a:gd name="T32" fmla="*/ 0 w 18"/>
                  <a:gd name="T33" fmla="*/ 18 h 21"/>
                  <a:gd name="T34" fmla="*/ 2 w 18"/>
                  <a:gd name="T35" fmla="*/ 21 h 21"/>
                  <a:gd name="T36" fmla="*/ 18 w 18"/>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1">
                    <a:moveTo>
                      <a:pt x="18" y="0"/>
                    </a:moveTo>
                    <a:lnTo>
                      <a:pt x="16" y="0"/>
                    </a:lnTo>
                    <a:lnTo>
                      <a:pt x="15" y="0"/>
                    </a:lnTo>
                    <a:lnTo>
                      <a:pt x="14" y="0"/>
                    </a:lnTo>
                    <a:lnTo>
                      <a:pt x="12" y="0"/>
                    </a:lnTo>
                    <a:lnTo>
                      <a:pt x="12" y="0"/>
                    </a:lnTo>
                    <a:lnTo>
                      <a:pt x="12" y="0"/>
                    </a:lnTo>
                    <a:lnTo>
                      <a:pt x="11" y="0"/>
                    </a:lnTo>
                    <a:lnTo>
                      <a:pt x="11" y="0"/>
                    </a:lnTo>
                    <a:lnTo>
                      <a:pt x="0" y="14"/>
                    </a:lnTo>
                    <a:lnTo>
                      <a:pt x="0" y="15"/>
                    </a:lnTo>
                    <a:lnTo>
                      <a:pt x="0" y="15"/>
                    </a:lnTo>
                    <a:lnTo>
                      <a:pt x="0" y="15"/>
                    </a:lnTo>
                    <a:lnTo>
                      <a:pt x="0" y="15"/>
                    </a:lnTo>
                    <a:lnTo>
                      <a:pt x="0" y="17"/>
                    </a:lnTo>
                    <a:lnTo>
                      <a:pt x="0" y="18"/>
                    </a:lnTo>
                    <a:lnTo>
                      <a:pt x="0" y="18"/>
                    </a:lnTo>
                    <a:lnTo>
                      <a:pt x="2" y="21"/>
                    </a:lnTo>
                    <a:lnTo>
                      <a:pt x="1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15" name="Freeform 227">
                <a:extLst>
                  <a:ext uri="{FF2B5EF4-FFF2-40B4-BE49-F238E27FC236}">
                    <a16:creationId xmlns:a16="http://schemas.microsoft.com/office/drawing/2014/main" xmlns="" id="{D0D6B15C-BC16-4EB8-B4D0-EEF9049637D0}"/>
                  </a:ext>
                </a:extLst>
              </p:cNvPr>
              <p:cNvSpPr>
                <a:spLocks/>
              </p:cNvSpPr>
              <p:nvPr/>
            </p:nvSpPr>
            <p:spPr bwMode="auto">
              <a:xfrm>
                <a:off x="1862" y="1664"/>
                <a:ext cx="12" cy="14"/>
              </a:xfrm>
              <a:custGeom>
                <a:avLst/>
                <a:gdLst>
                  <a:gd name="T0" fmla="*/ 15 w 15"/>
                  <a:gd name="T1" fmla="*/ 0 h 18"/>
                  <a:gd name="T2" fmla="*/ 15 w 15"/>
                  <a:gd name="T3" fmla="*/ 0 h 18"/>
                  <a:gd name="T4" fmla="*/ 14 w 15"/>
                  <a:gd name="T5" fmla="*/ 0 h 18"/>
                  <a:gd name="T6" fmla="*/ 12 w 15"/>
                  <a:gd name="T7" fmla="*/ 0 h 18"/>
                  <a:gd name="T8" fmla="*/ 12 w 15"/>
                  <a:gd name="T9" fmla="*/ 0 h 18"/>
                  <a:gd name="T10" fmla="*/ 7 w 15"/>
                  <a:gd name="T11" fmla="*/ 0 h 18"/>
                  <a:gd name="T12" fmla="*/ 4 w 15"/>
                  <a:gd name="T13" fmla="*/ 5 h 18"/>
                  <a:gd name="T14" fmla="*/ 0 w 15"/>
                  <a:gd name="T15" fmla="*/ 9 h 18"/>
                  <a:gd name="T16" fmla="*/ 0 w 15"/>
                  <a:gd name="T17" fmla="*/ 15 h 18"/>
                  <a:gd name="T18" fmla="*/ 0 w 15"/>
                  <a:gd name="T19" fmla="*/ 17 h 18"/>
                  <a:gd name="T20" fmla="*/ 0 w 15"/>
                  <a:gd name="T21" fmla="*/ 17 h 18"/>
                  <a:gd name="T22" fmla="*/ 0 w 15"/>
                  <a:gd name="T23" fmla="*/ 17 h 18"/>
                  <a:gd name="T24" fmla="*/ 0 w 15"/>
                  <a:gd name="T25" fmla="*/ 18 h 18"/>
                  <a:gd name="T26" fmla="*/ 15 w 15"/>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8">
                    <a:moveTo>
                      <a:pt x="15" y="0"/>
                    </a:moveTo>
                    <a:lnTo>
                      <a:pt x="15" y="0"/>
                    </a:lnTo>
                    <a:lnTo>
                      <a:pt x="14" y="0"/>
                    </a:lnTo>
                    <a:lnTo>
                      <a:pt x="12" y="0"/>
                    </a:lnTo>
                    <a:lnTo>
                      <a:pt x="12" y="0"/>
                    </a:lnTo>
                    <a:lnTo>
                      <a:pt x="7" y="0"/>
                    </a:lnTo>
                    <a:lnTo>
                      <a:pt x="4" y="5"/>
                    </a:lnTo>
                    <a:lnTo>
                      <a:pt x="0" y="9"/>
                    </a:lnTo>
                    <a:lnTo>
                      <a:pt x="0" y="15"/>
                    </a:lnTo>
                    <a:lnTo>
                      <a:pt x="0" y="17"/>
                    </a:lnTo>
                    <a:lnTo>
                      <a:pt x="0" y="17"/>
                    </a:lnTo>
                    <a:lnTo>
                      <a:pt x="0" y="17"/>
                    </a:lnTo>
                    <a:lnTo>
                      <a:pt x="0" y="18"/>
                    </a:lnTo>
                    <a:lnTo>
                      <a:pt x="15"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16" name="Freeform 228">
                <a:extLst>
                  <a:ext uri="{FF2B5EF4-FFF2-40B4-BE49-F238E27FC236}">
                    <a16:creationId xmlns:a16="http://schemas.microsoft.com/office/drawing/2014/main" xmlns="" id="{F706FA77-5ADF-417A-9A2C-4957FBE8101D}"/>
                  </a:ext>
                </a:extLst>
              </p:cNvPr>
              <p:cNvSpPr>
                <a:spLocks/>
              </p:cNvSpPr>
              <p:nvPr/>
            </p:nvSpPr>
            <p:spPr bwMode="auto">
              <a:xfrm>
                <a:off x="1862" y="1664"/>
                <a:ext cx="9" cy="11"/>
              </a:xfrm>
              <a:custGeom>
                <a:avLst/>
                <a:gdLst>
                  <a:gd name="T0" fmla="*/ 0 w 11"/>
                  <a:gd name="T1" fmla="*/ 14 h 14"/>
                  <a:gd name="T2" fmla="*/ 2 w 11"/>
                  <a:gd name="T3" fmla="*/ 9 h 14"/>
                  <a:gd name="T4" fmla="*/ 4 w 11"/>
                  <a:gd name="T5" fmla="*/ 5 h 14"/>
                  <a:gd name="T6" fmla="*/ 7 w 11"/>
                  <a:gd name="T7" fmla="*/ 2 h 14"/>
                  <a:gd name="T8" fmla="*/ 11 w 11"/>
                  <a:gd name="T9" fmla="*/ 0 h 14"/>
                  <a:gd name="T10" fmla="*/ 0 w 11"/>
                  <a:gd name="T11" fmla="*/ 14 h 14"/>
                </a:gdLst>
                <a:ahLst/>
                <a:cxnLst>
                  <a:cxn ang="0">
                    <a:pos x="T0" y="T1"/>
                  </a:cxn>
                  <a:cxn ang="0">
                    <a:pos x="T2" y="T3"/>
                  </a:cxn>
                  <a:cxn ang="0">
                    <a:pos x="T4" y="T5"/>
                  </a:cxn>
                  <a:cxn ang="0">
                    <a:pos x="T6" y="T7"/>
                  </a:cxn>
                  <a:cxn ang="0">
                    <a:pos x="T8" y="T9"/>
                  </a:cxn>
                  <a:cxn ang="0">
                    <a:pos x="T10" y="T11"/>
                  </a:cxn>
                </a:cxnLst>
                <a:rect l="0" t="0" r="r" b="b"/>
                <a:pathLst>
                  <a:path w="11" h="14">
                    <a:moveTo>
                      <a:pt x="0" y="14"/>
                    </a:moveTo>
                    <a:lnTo>
                      <a:pt x="2" y="9"/>
                    </a:lnTo>
                    <a:lnTo>
                      <a:pt x="4" y="5"/>
                    </a:lnTo>
                    <a:lnTo>
                      <a:pt x="7" y="2"/>
                    </a:lnTo>
                    <a:lnTo>
                      <a:pt x="11" y="0"/>
                    </a:lnTo>
                    <a:lnTo>
                      <a:pt x="0" y="14"/>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17" name="Freeform 229">
                <a:extLst>
                  <a:ext uri="{FF2B5EF4-FFF2-40B4-BE49-F238E27FC236}">
                    <a16:creationId xmlns:a16="http://schemas.microsoft.com/office/drawing/2014/main" xmlns="" id="{AA8C3037-88F3-4459-89EE-0499DED7E634}"/>
                  </a:ext>
                </a:extLst>
              </p:cNvPr>
              <p:cNvSpPr>
                <a:spLocks/>
              </p:cNvSpPr>
              <p:nvPr/>
            </p:nvSpPr>
            <p:spPr bwMode="auto">
              <a:xfrm>
                <a:off x="1865" y="1668"/>
                <a:ext cx="15" cy="17"/>
              </a:xfrm>
              <a:custGeom>
                <a:avLst/>
                <a:gdLst>
                  <a:gd name="T0" fmla="*/ 9 w 19"/>
                  <a:gd name="T1" fmla="*/ 22 h 22"/>
                  <a:gd name="T2" fmla="*/ 13 w 19"/>
                  <a:gd name="T3" fmla="*/ 21 h 22"/>
                  <a:gd name="T4" fmla="*/ 16 w 19"/>
                  <a:gd name="T5" fmla="*/ 18 h 22"/>
                  <a:gd name="T6" fmla="*/ 17 w 19"/>
                  <a:gd name="T7" fmla="*/ 15 h 22"/>
                  <a:gd name="T8" fmla="*/ 19 w 19"/>
                  <a:gd name="T9" fmla="*/ 10 h 22"/>
                  <a:gd name="T10" fmla="*/ 17 w 19"/>
                  <a:gd name="T11" fmla="*/ 7 h 22"/>
                  <a:gd name="T12" fmla="*/ 16 w 19"/>
                  <a:gd name="T13" fmla="*/ 4 h 22"/>
                  <a:gd name="T14" fmla="*/ 13 w 19"/>
                  <a:gd name="T15" fmla="*/ 1 h 22"/>
                  <a:gd name="T16" fmla="*/ 9 w 19"/>
                  <a:gd name="T17" fmla="*/ 0 h 22"/>
                  <a:gd name="T18" fmla="*/ 5 w 19"/>
                  <a:gd name="T19" fmla="*/ 1 h 22"/>
                  <a:gd name="T20" fmla="*/ 3 w 19"/>
                  <a:gd name="T21" fmla="*/ 4 h 22"/>
                  <a:gd name="T22" fmla="*/ 1 w 19"/>
                  <a:gd name="T23" fmla="*/ 7 h 22"/>
                  <a:gd name="T24" fmla="*/ 0 w 19"/>
                  <a:gd name="T25" fmla="*/ 10 h 22"/>
                  <a:gd name="T26" fmla="*/ 1 w 19"/>
                  <a:gd name="T27" fmla="*/ 15 h 22"/>
                  <a:gd name="T28" fmla="*/ 3 w 19"/>
                  <a:gd name="T29" fmla="*/ 18 h 22"/>
                  <a:gd name="T30" fmla="*/ 5 w 19"/>
                  <a:gd name="T31" fmla="*/ 21 h 22"/>
                  <a:gd name="T32" fmla="*/ 9 w 19"/>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9" y="22"/>
                    </a:moveTo>
                    <a:lnTo>
                      <a:pt x="13" y="21"/>
                    </a:lnTo>
                    <a:lnTo>
                      <a:pt x="16" y="18"/>
                    </a:lnTo>
                    <a:lnTo>
                      <a:pt x="17" y="15"/>
                    </a:lnTo>
                    <a:lnTo>
                      <a:pt x="19" y="10"/>
                    </a:lnTo>
                    <a:lnTo>
                      <a:pt x="17" y="7"/>
                    </a:lnTo>
                    <a:lnTo>
                      <a:pt x="16" y="4"/>
                    </a:lnTo>
                    <a:lnTo>
                      <a:pt x="13" y="1"/>
                    </a:lnTo>
                    <a:lnTo>
                      <a:pt x="9" y="0"/>
                    </a:lnTo>
                    <a:lnTo>
                      <a:pt x="5" y="1"/>
                    </a:lnTo>
                    <a:lnTo>
                      <a:pt x="3" y="4"/>
                    </a:lnTo>
                    <a:lnTo>
                      <a:pt x="1" y="7"/>
                    </a:lnTo>
                    <a:lnTo>
                      <a:pt x="0" y="10"/>
                    </a:lnTo>
                    <a:lnTo>
                      <a:pt x="1" y="15"/>
                    </a:lnTo>
                    <a:lnTo>
                      <a:pt x="3" y="18"/>
                    </a:lnTo>
                    <a:lnTo>
                      <a:pt x="5" y="21"/>
                    </a:lnTo>
                    <a:lnTo>
                      <a:pt x="9"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18" name="Freeform 230">
                <a:extLst>
                  <a:ext uri="{FF2B5EF4-FFF2-40B4-BE49-F238E27FC236}">
                    <a16:creationId xmlns:a16="http://schemas.microsoft.com/office/drawing/2014/main" xmlns="" id="{B08677B8-ABF2-46D3-A8B2-03C34025CECC}"/>
                  </a:ext>
                </a:extLst>
              </p:cNvPr>
              <p:cNvSpPr>
                <a:spLocks/>
              </p:cNvSpPr>
              <p:nvPr/>
            </p:nvSpPr>
            <p:spPr bwMode="auto">
              <a:xfrm>
                <a:off x="1862" y="1675"/>
                <a:ext cx="21" cy="2"/>
              </a:xfrm>
              <a:custGeom>
                <a:avLst/>
                <a:gdLst>
                  <a:gd name="T0" fmla="*/ 26 w 26"/>
                  <a:gd name="T1" fmla="*/ 0 h 3"/>
                  <a:gd name="T2" fmla="*/ 0 w 26"/>
                  <a:gd name="T3" fmla="*/ 0 h 3"/>
                  <a:gd name="T4" fmla="*/ 0 w 26"/>
                  <a:gd name="T5" fmla="*/ 1 h 3"/>
                  <a:gd name="T6" fmla="*/ 0 w 26"/>
                  <a:gd name="T7" fmla="*/ 1 h 3"/>
                  <a:gd name="T8" fmla="*/ 0 w 26"/>
                  <a:gd name="T9" fmla="*/ 1 h 3"/>
                  <a:gd name="T10" fmla="*/ 0 w 26"/>
                  <a:gd name="T11" fmla="*/ 1 h 3"/>
                  <a:gd name="T12" fmla="*/ 0 w 26"/>
                  <a:gd name="T13" fmla="*/ 1 h 3"/>
                  <a:gd name="T14" fmla="*/ 0 w 26"/>
                  <a:gd name="T15" fmla="*/ 3 h 3"/>
                  <a:gd name="T16" fmla="*/ 0 w 26"/>
                  <a:gd name="T17" fmla="*/ 3 h 3"/>
                  <a:gd name="T18" fmla="*/ 0 w 26"/>
                  <a:gd name="T19" fmla="*/ 3 h 3"/>
                  <a:gd name="T20" fmla="*/ 26 w 26"/>
                  <a:gd name="T21" fmla="*/ 3 h 3"/>
                  <a:gd name="T22" fmla="*/ 26 w 26"/>
                  <a:gd name="T23" fmla="*/ 3 h 3"/>
                  <a:gd name="T24" fmla="*/ 26 w 26"/>
                  <a:gd name="T25" fmla="*/ 3 h 3"/>
                  <a:gd name="T26" fmla="*/ 26 w 26"/>
                  <a:gd name="T27" fmla="*/ 1 h 3"/>
                  <a:gd name="T28" fmla="*/ 26 w 26"/>
                  <a:gd name="T29" fmla="*/ 1 h 3"/>
                  <a:gd name="T30" fmla="*/ 26 w 26"/>
                  <a:gd name="T31" fmla="*/ 1 h 3"/>
                  <a:gd name="T32" fmla="*/ 26 w 26"/>
                  <a:gd name="T33" fmla="*/ 1 h 3"/>
                  <a:gd name="T34" fmla="*/ 26 w 26"/>
                  <a:gd name="T35" fmla="*/ 1 h 3"/>
                  <a:gd name="T36" fmla="*/ 26 w 26"/>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
                    <a:moveTo>
                      <a:pt x="26" y="0"/>
                    </a:moveTo>
                    <a:lnTo>
                      <a:pt x="0" y="0"/>
                    </a:lnTo>
                    <a:lnTo>
                      <a:pt x="0" y="1"/>
                    </a:lnTo>
                    <a:lnTo>
                      <a:pt x="0" y="1"/>
                    </a:lnTo>
                    <a:lnTo>
                      <a:pt x="0" y="1"/>
                    </a:lnTo>
                    <a:lnTo>
                      <a:pt x="0" y="1"/>
                    </a:lnTo>
                    <a:lnTo>
                      <a:pt x="0" y="1"/>
                    </a:lnTo>
                    <a:lnTo>
                      <a:pt x="0" y="3"/>
                    </a:lnTo>
                    <a:lnTo>
                      <a:pt x="0" y="3"/>
                    </a:lnTo>
                    <a:lnTo>
                      <a:pt x="0" y="3"/>
                    </a:lnTo>
                    <a:lnTo>
                      <a:pt x="26" y="3"/>
                    </a:lnTo>
                    <a:lnTo>
                      <a:pt x="26" y="3"/>
                    </a:lnTo>
                    <a:lnTo>
                      <a:pt x="26" y="3"/>
                    </a:lnTo>
                    <a:lnTo>
                      <a:pt x="26" y="1"/>
                    </a:lnTo>
                    <a:lnTo>
                      <a:pt x="26" y="1"/>
                    </a:lnTo>
                    <a:lnTo>
                      <a:pt x="26" y="1"/>
                    </a:lnTo>
                    <a:lnTo>
                      <a:pt x="26" y="1"/>
                    </a:lnTo>
                    <a:lnTo>
                      <a:pt x="26" y="1"/>
                    </a:lnTo>
                    <a:lnTo>
                      <a:pt x="2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19" name="Freeform 231">
                <a:extLst>
                  <a:ext uri="{FF2B5EF4-FFF2-40B4-BE49-F238E27FC236}">
                    <a16:creationId xmlns:a16="http://schemas.microsoft.com/office/drawing/2014/main" xmlns="" id="{EE06BE65-0634-47D1-B702-0E130C4BFAAA}"/>
                  </a:ext>
                </a:extLst>
              </p:cNvPr>
              <p:cNvSpPr>
                <a:spLocks/>
              </p:cNvSpPr>
              <p:nvPr/>
            </p:nvSpPr>
            <p:spPr bwMode="auto">
              <a:xfrm>
                <a:off x="1587" y="1676"/>
                <a:ext cx="8" cy="11"/>
              </a:xfrm>
              <a:custGeom>
                <a:avLst/>
                <a:gdLst>
                  <a:gd name="T0" fmla="*/ 10 w 10"/>
                  <a:gd name="T1" fmla="*/ 0 h 14"/>
                  <a:gd name="T2" fmla="*/ 8 w 10"/>
                  <a:gd name="T3" fmla="*/ 3 h 14"/>
                  <a:gd name="T4" fmla="*/ 7 w 10"/>
                  <a:gd name="T5" fmla="*/ 8 h 14"/>
                  <a:gd name="T6" fmla="*/ 4 w 10"/>
                  <a:gd name="T7" fmla="*/ 11 h 14"/>
                  <a:gd name="T8" fmla="*/ 0 w 10"/>
                  <a:gd name="T9" fmla="*/ 14 h 14"/>
                  <a:gd name="T10" fmla="*/ 10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10" y="0"/>
                    </a:moveTo>
                    <a:lnTo>
                      <a:pt x="8" y="3"/>
                    </a:lnTo>
                    <a:lnTo>
                      <a:pt x="7" y="8"/>
                    </a:lnTo>
                    <a:lnTo>
                      <a:pt x="4" y="11"/>
                    </a:lnTo>
                    <a:lnTo>
                      <a:pt x="0" y="14"/>
                    </a:lnTo>
                    <a:lnTo>
                      <a:pt x="1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20" name="Freeform 232">
                <a:extLst>
                  <a:ext uri="{FF2B5EF4-FFF2-40B4-BE49-F238E27FC236}">
                    <a16:creationId xmlns:a16="http://schemas.microsoft.com/office/drawing/2014/main" xmlns="" id="{0A369AED-9FFC-4325-B0A7-708E24F6238D}"/>
                  </a:ext>
                </a:extLst>
              </p:cNvPr>
              <p:cNvSpPr>
                <a:spLocks/>
              </p:cNvSpPr>
              <p:nvPr/>
            </p:nvSpPr>
            <p:spPr bwMode="auto">
              <a:xfrm>
                <a:off x="1584" y="1673"/>
                <a:ext cx="11" cy="14"/>
              </a:xfrm>
              <a:custGeom>
                <a:avLst/>
                <a:gdLst>
                  <a:gd name="T0" fmla="*/ 14 w 14"/>
                  <a:gd name="T1" fmla="*/ 0 h 18"/>
                  <a:gd name="T2" fmla="*/ 14 w 14"/>
                  <a:gd name="T3" fmla="*/ 1 h 18"/>
                  <a:gd name="T4" fmla="*/ 14 w 14"/>
                  <a:gd name="T5" fmla="*/ 1 h 18"/>
                  <a:gd name="T6" fmla="*/ 14 w 14"/>
                  <a:gd name="T7" fmla="*/ 4 h 18"/>
                  <a:gd name="T8" fmla="*/ 14 w 14"/>
                  <a:gd name="T9" fmla="*/ 4 h 18"/>
                  <a:gd name="T10" fmla="*/ 12 w 14"/>
                  <a:gd name="T11" fmla="*/ 9 h 18"/>
                  <a:gd name="T12" fmla="*/ 10 w 14"/>
                  <a:gd name="T13" fmla="*/ 13 h 18"/>
                  <a:gd name="T14" fmla="*/ 6 w 14"/>
                  <a:gd name="T15" fmla="*/ 16 h 18"/>
                  <a:gd name="T16" fmla="*/ 0 w 14"/>
                  <a:gd name="T17" fmla="*/ 18 h 18"/>
                  <a:gd name="T18" fmla="*/ 14 w 1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4" y="0"/>
                    </a:moveTo>
                    <a:lnTo>
                      <a:pt x="14" y="1"/>
                    </a:lnTo>
                    <a:lnTo>
                      <a:pt x="14" y="1"/>
                    </a:lnTo>
                    <a:lnTo>
                      <a:pt x="14" y="4"/>
                    </a:lnTo>
                    <a:lnTo>
                      <a:pt x="14" y="4"/>
                    </a:lnTo>
                    <a:lnTo>
                      <a:pt x="12" y="9"/>
                    </a:lnTo>
                    <a:lnTo>
                      <a:pt x="10" y="13"/>
                    </a:lnTo>
                    <a:lnTo>
                      <a:pt x="6" y="16"/>
                    </a:lnTo>
                    <a:lnTo>
                      <a:pt x="0" y="18"/>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21" name="Freeform 233">
                <a:extLst>
                  <a:ext uri="{FF2B5EF4-FFF2-40B4-BE49-F238E27FC236}">
                    <a16:creationId xmlns:a16="http://schemas.microsoft.com/office/drawing/2014/main" xmlns="" id="{512B32CB-979F-403D-9F27-E5B4EBE02CB9}"/>
                  </a:ext>
                </a:extLst>
              </p:cNvPr>
              <p:cNvSpPr>
                <a:spLocks/>
              </p:cNvSpPr>
              <p:nvPr/>
            </p:nvSpPr>
            <p:spPr bwMode="auto">
              <a:xfrm>
                <a:off x="1582" y="1671"/>
                <a:ext cx="13" cy="16"/>
              </a:xfrm>
              <a:custGeom>
                <a:avLst/>
                <a:gdLst>
                  <a:gd name="T0" fmla="*/ 14 w 16"/>
                  <a:gd name="T1" fmla="*/ 0 h 20"/>
                  <a:gd name="T2" fmla="*/ 16 w 16"/>
                  <a:gd name="T3" fmla="*/ 2 h 20"/>
                  <a:gd name="T4" fmla="*/ 16 w 16"/>
                  <a:gd name="T5" fmla="*/ 3 h 20"/>
                  <a:gd name="T6" fmla="*/ 16 w 16"/>
                  <a:gd name="T7" fmla="*/ 5 h 20"/>
                  <a:gd name="T8" fmla="*/ 16 w 16"/>
                  <a:gd name="T9" fmla="*/ 6 h 20"/>
                  <a:gd name="T10" fmla="*/ 16 w 16"/>
                  <a:gd name="T11" fmla="*/ 6 h 20"/>
                  <a:gd name="T12" fmla="*/ 16 w 16"/>
                  <a:gd name="T13" fmla="*/ 6 h 20"/>
                  <a:gd name="T14" fmla="*/ 16 w 16"/>
                  <a:gd name="T15" fmla="*/ 6 h 20"/>
                  <a:gd name="T16" fmla="*/ 16 w 16"/>
                  <a:gd name="T17" fmla="*/ 6 h 20"/>
                  <a:gd name="T18" fmla="*/ 6 w 16"/>
                  <a:gd name="T19" fmla="*/ 20 h 20"/>
                  <a:gd name="T20" fmla="*/ 5 w 16"/>
                  <a:gd name="T21" fmla="*/ 20 h 20"/>
                  <a:gd name="T22" fmla="*/ 4 w 16"/>
                  <a:gd name="T23" fmla="*/ 20 h 20"/>
                  <a:gd name="T24" fmla="*/ 2 w 16"/>
                  <a:gd name="T25" fmla="*/ 20 h 20"/>
                  <a:gd name="T26" fmla="*/ 1 w 16"/>
                  <a:gd name="T27" fmla="*/ 20 h 20"/>
                  <a:gd name="T28" fmla="*/ 1 w 16"/>
                  <a:gd name="T29" fmla="*/ 20 h 20"/>
                  <a:gd name="T30" fmla="*/ 1 w 16"/>
                  <a:gd name="T31" fmla="*/ 20 h 20"/>
                  <a:gd name="T32" fmla="*/ 0 w 16"/>
                  <a:gd name="T33" fmla="*/ 20 h 20"/>
                  <a:gd name="T34" fmla="*/ 0 w 16"/>
                  <a:gd name="T35" fmla="*/ 20 h 20"/>
                  <a:gd name="T36" fmla="*/ 14 w 16"/>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0">
                    <a:moveTo>
                      <a:pt x="14" y="0"/>
                    </a:moveTo>
                    <a:lnTo>
                      <a:pt x="16" y="2"/>
                    </a:lnTo>
                    <a:lnTo>
                      <a:pt x="16" y="3"/>
                    </a:lnTo>
                    <a:lnTo>
                      <a:pt x="16" y="5"/>
                    </a:lnTo>
                    <a:lnTo>
                      <a:pt x="16" y="6"/>
                    </a:lnTo>
                    <a:lnTo>
                      <a:pt x="16" y="6"/>
                    </a:lnTo>
                    <a:lnTo>
                      <a:pt x="16" y="6"/>
                    </a:lnTo>
                    <a:lnTo>
                      <a:pt x="16" y="6"/>
                    </a:lnTo>
                    <a:lnTo>
                      <a:pt x="16" y="6"/>
                    </a:lnTo>
                    <a:lnTo>
                      <a:pt x="6" y="20"/>
                    </a:lnTo>
                    <a:lnTo>
                      <a:pt x="5" y="20"/>
                    </a:lnTo>
                    <a:lnTo>
                      <a:pt x="4" y="20"/>
                    </a:lnTo>
                    <a:lnTo>
                      <a:pt x="2" y="20"/>
                    </a:lnTo>
                    <a:lnTo>
                      <a:pt x="1" y="20"/>
                    </a:lnTo>
                    <a:lnTo>
                      <a:pt x="1" y="20"/>
                    </a:lnTo>
                    <a:lnTo>
                      <a:pt x="1" y="20"/>
                    </a:lnTo>
                    <a:lnTo>
                      <a:pt x="0" y="20"/>
                    </a:lnTo>
                    <a:lnTo>
                      <a:pt x="0" y="20"/>
                    </a:lnTo>
                    <a:lnTo>
                      <a:pt x="14"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22" name="Freeform 234">
                <a:extLst>
                  <a:ext uri="{FF2B5EF4-FFF2-40B4-BE49-F238E27FC236}">
                    <a16:creationId xmlns:a16="http://schemas.microsoft.com/office/drawing/2014/main" xmlns="" id="{2258713F-37B1-4C5E-A28F-BDD7233F585A}"/>
                  </a:ext>
                </a:extLst>
              </p:cNvPr>
              <p:cNvSpPr>
                <a:spLocks/>
              </p:cNvSpPr>
              <p:nvPr/>
            </p:nvSpPr>
            <p:spPr bwMode="auto">
              <a:xfrm>
                <a:off x="1580" y="1669"/>
                <a:ext cx="15" cy="18"/>
              </a:xfrm>
              <a:custGeom>
                <a:avLst/>
                <a:gdLst>
                  <a:gd name="T0" fmla="*/ 16 w 19"/>
                  <a:gd name="T1" fmla="*/ 0 h 23"/>
                  <a:gd name="T2" fmla="*/ 17 w 19"/>
                  <a:gd name="T3" fmla="*/ 0 h 23"/>
                  <a:gd name="T4" fmla="*/ 17 w 19"/>
                  <a:gd name="T5" fmla="*/ 3 h 23"/>
                  <a:gd name="T6" fmla="*/ 19 w 19"/>
                  <a:gd name="T7" fmla="*/ 3 h 23"/>
                  <a:gd name="T8" fmla="*/ 19 w 19"/>
                  <a:gd name="T9" fmla="*/ 5 h 23"/>
                  <a:gd name="T10" fmla="*/ 5 w 19"/>
                  <a:gd name="T11" fmla="*/ 23 h 23"/>
                  <a:gd name="T12" fmla="*/ 5 w 19"/>
                  <a:gd name="T13" fmla="*/ 23 h 23"/>
                  <a:gd name="T14" fmla="*/ 5 w 19"/>
                  <a:gd name="T15" fmla="*/ 23 h 23"/>
                  <a:gd name="T16" fmla="*/ 5 w 19"/>
                  <a:gd name="T17" fmla="*/ 23 h 23"/>
                  <a:gd name="T18" fmla="*/ 4 w 19"/>
                  <a:gd name="T19" fmla="*/ 23 h 23"/>
                  <a:gd name="T20" fmla="*/ 4 w 19"/>
                  <a:gd name="T21" fmla="*/ 23 h 23"/>
                  <a:gd name="T22" fmla="*/ 3 w 19"/>
                  <a:gd name="T23" fmla="*/ 23 h 23"/>
                  <a:gd name="T24" fmla="*/ 1 w 19"/>
                  <a:gd name="T25" fmla="*/ 23 h 23"/>
                  <a:gd name="T26" fmla="*/ 0 w 19"/>
                  <a:gd name="T27" fmla="*/ 21 h 23"/>
                  <a:gd name="T28" fmla="*/ 16 w 19"/>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3">
                    <a:moveTo>
                      <a:pt x="16" y="0"/>
                    </a:moveTo>
                    <a:lnTo>
                      <a:pt x="17" y="0"/>
                    </a:lnTo>
                    <a:lnTo>
                      <a:pt x="17" y="3"/>
                    </a:lnTo>
                    <a:lnTo>
                      <a:pt x="19" y="3"/>
                    </a:lnTo>
                    <a:lnTo>
                      <a:pt x="19" y="5"/>
                    </a:lnTo>
                    <a:lnTo>
                      <a:pt x="5" y="23"/>
                    </a:lnTo>
                    <a:lnTo>
                      <a:pt x="5" y="23"/>
                    </a:lnTo>
                    <a:lnTo>
                      <a:pt x="5" y="23"/>
                    </a:lnTo>
                    <a:lnTo>
                      <a:pt x="5" y="23"/>
                    </a:lnTo>
                    <a:lnTo>
                      <a:pt x="4" y="23"/>
                    </a:lnTo>
                    <a:lnTo>
                      <a:pt x="4" y="23"/>
                    </a:lnTo>
                    <a:lnTo>
                      <a:pt x="3" y="23"/>
                    </a:lnTo>
                    <a:lnTo>
                      <a:pt x="1" y="23"/>
                    </a:lnTo>
                    <a:lnTo>
                      <a:pt x="0" y="21"/>
                    </a:lnTo>
                    <a:lnTo>
                      <a:pt x="16"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23" name="Freeform 235">
                <a:extLst>
                  <a:ext uri="{FF2B5EF4-FFF2-40B4-BE49-F238E27FC236}">
                    <a16:creationId xmlns:a16="http://schemas.microsoft.com/office/drawing/2014/main" xmlns="" id="{5B64BD97-AA10-42E8-A0A0-3526084CB9A4}"/>
                  </a:ext>
                </a:extLst>
              </p:cNvPr>
              <p:cNvSpPr>
                <a:spLocks/>
              </p:cNvSpPr>
              <p:nvPr/>
            </p:nvSpPr>
            <p:spPr bwMode="auto">
              <a:xfrm>
                <a:off x="1577" y="1666"/>
                <a:ext cx="16" cy="21"/>
              </a:xfrm>
              <a:custGeom>
                <a:avLst/>
                <a:gdLst>
                  <a:gd name="T0" fmla="*/ 18 w 20"/>
                  <a:gd name="T1" fmla="*/ 0 h 26"/>
                  <a:gd name="T2" fmla="*/ 18 w 20"/>
                  <a:gd name="T3" fmla="*/ 2 h 26"/>
                  <a:gd name="T4" fmla="*/ 19 w 20"/>
                  <a:gd name="T5" fmla="*/ 3 h 26"/>
                  <a:gd name="T6" fmla="*/ 20 w 20"/>
                  <a:gd name="T7" fmla="*/ 3 h 26"/>
                  <a:gd name="T8" fmla="*/ 20 w 20"/>
                  <a:gd name="T9" fmla="*/ 6 h 26"/>
                  <a:gd name="T10" fmla="*/ 6 w 20"/>
                  <a:gd name="T11" fmla="*/ 26 h 26"/>
                  <a:gd name="T12" fmla="*/ 3 w 20"/>
                  <a:gd name="T13" fmla="*/ 24 h 26"/>
                  <a:gd name="T14" fmla="*/ 3 w 20"/>
                  <a:gd name="T15" fmla="*/ 24 h 26"/>
                  <a:gd name="T16" fmla="*/ 2 w 20"/>
                  <a:gd name="T17" fmla="*/ 24 h 26"/>
                  <a:gd name="T18" fmla="*/ 0 w 20"/>
                  <a:gd name="T19" fmla="*/ 23 h 26"/>
                  <a:gd name="T20" fmla="*/ 18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8" y="0"/>
                    </a:moveTo>
                    <a:lnTo>
                      <a:pt x="18" y="2"/>
                    </a:lnTo>
                    <a:lnTo>
                      <a:pt x="19" y="3"/>
                    </a:lnTo>
                    <a:lnTo>
                      <a:pt x="20" y="3"/>
                    </a:lnTo>
                    <a:lnTo>
                      <a:pt x="20" y="6"/>
                    </a:lnTo>
                    <a:lnTo>
                      <a:pt x="6" y="26"/>
                    </a:lnTo>
                    <a:lnTo>
                      <a:pt x="3" y="24"/>
                    </a:lnTo>
                    <a:lnTo>
                      <a:pt x="3" y="24"/>
                    </a:lnTo>
                    <a:lnTo>
                      <a:pt x="2" y="24"/>
                    </a:lnTo>
                    <a:lnTo>
                      <a:pt x="0" y="23"/>
                    </a:lnTo>
                    <a:lnTo>
                      <a:pt x="1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24" name="Freeform 236">
                <a:extLst>
                  <a:ext uri="{FF2B5EF4-FFF2-40B4-BE49-F238E27FC236}">
                    <a16:creationId xmlns:a16="http://schemas.microsoft.com/office/drawing/2014/main" xmlns="" id="{4EF444EE-71B2-45CA-80D9-7842601EF1E1}"/>
                  </a:ext>
                </a:extLst>
              </p:cNvPr>
              <p:cNvSpPr>
                <a:spLocks/>
              </p:cNvSpPr>
              <p:nvPr/>
            </p:nvSpPr>
            <p:spPr bwMode="auto">
              <a:xfrm>
                <a:off x="1576" y="1666"/>
                <a:ext cx="16" cy="19"/>
              </a:xfrm>
              <a:custGeom>
                <a:avLst/>
                <a:gdLst>
                  <a:gd name="T0" fmla="*/ 17 w 21"/>
                  <a:gd name="T1" fmla="*/ 0 h 25"/>
                  <a:gd name="T2" fmla="*/ 18 w 21"/>
                  <a:gd name="T3" fmla="*/ 1 h 25"/>
                  <a:gd name="T4" fmla="*/ 20 w 21"/>
                  <a:gd name="T5" fmla="*/ 1 h 25"/>
                  <a:gd name="T6" fmla="*/ 20 w 21"/>
                  <a:gd name="T7" fmla="*/ 3 h 25"/>
                  <a:gd name="T8" fmla="*/ 21 w 21"/>
                  <a:gd name="T9" fmla="*/ 4 h 25"/>
                  <a:gd name="T10" fmla="*/ 5 w 21"/>
                  <a:gd name="T11" fmla="*/ 25 h 25"/>
                  <a:gd name="T12" fmla="*/ 4 w 21"/>
                  <a:gd name="T13" fmla="*/ 25 h 25"/>
                  <a:gd name="T14" fmla="*/ 2 w 21"/>
                  <a:gd name="T15" fmla="*/ 24 h 25"/>
                  <a:gd name="T16" fmla="*/ 2 w 21"/>
                  <a:gd name="T17" fmla="*/ 22 h 25"/>
                  <a:gd name="T18" fmla="*/ 0 w 21"/>
                  <a:gd name="T19" fmla="*/ 21 h 25"/>
                  <a:gd name="T20" fmla="*/ 17 w 21"/>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5">
                    <a:moveTo>
                      <a:pt x="17" y="0"/>
                    </a:moveTo>
                    <a:lnTo>
                      <a:pt x="18" y="1"/>
                    </a:lnTo>
                    <a:lnTo>
                      <a:pt x="20" y="1"/>
                    </a:lnTo>
                    <a:lnTo>
                      <a:pt x="20" y="3"/>
                    </a:lnTo>
                    <a:lnTo>
                      <a:pt x="21" y="4"/>
                    </a:lnTo>
                    <a:lnTo>
                      <a:pt x="5" y="25"/>
                    </a:lnTo>
                    <a:lnTo>
                      <a:pt x="4" y="25"/>
                    </a:lnTo>
                    <a:lnTo>
                      <a:pt x="2" y="24"/>
                    </a:lnTo>
                    <a:lnTo>
                      <a:pt x="2" y="22"/>
                    </a:lnTo>
                    <a:lnTo>
                      <a:pt x="0" y="21"/>
                    </a:lnTo>
                    <a:lnTo>
                      <a:pt x="17"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25" name="Freeform 237">
                <a:extLst>
                  <a:ext uri="{FF2B5EF4-FFF2-40B4-BE49-F238E27FC236}">
                    <a16:creationId xmlns:a16="http://schemas.microsoft.com/office/drawing/2014/main" xmlns="" id="{849EF2B5-0403-44C1-B8B9-DC45B76D1C95}"/>
                  </a:ext>
                </a:extLst>
              </p:cNvPr>
              <p:cNvSpPr>
                <a:spLocks/>
              </p:cNvSpPr>
              <p:nvPr/>
            </p:nvSpPr>
            <p:spPr bwMode="auto">
              <a:xfrm>
                <a:off x="1576" y="1664"/>
                <a:ext cx="16" cy="20"/>
              </a:xfrm>
              <a:custGeom>
                <a:avLst/>
                <a:gdLst>
                  <a:gd name="T0" fmla="*/ 14 w 20"/>
                  <a:gd name="T1" fmla="*/ 0 h 26"/>
                  <a:gd name="T2" fmla="*/ 16 w 20"/>
                  <a:gd name="T3" fmla="*/ 2 h 26"/>
                  <a:gd name="T4" fmla="*/ 17 w 20"/>
                  <a:gd name="T5" fmla="*/ 2 h 26"/>
                  <a:gd name="T6" fmla="*/ 18 w 20"/>
                  <a:gd name="T7" fmla="*/ 3 h 26"/>
                  <a:gd name="T8" fmla="*/ 20 w 20"/>
                  <a:gd name="T9" fmla="*/ 3 h 26"/>
                  <a:gd name="T10" fmla="*/ 2 w 20"/>
                  <a:gd name="T11" fmla="*/ 26 h 26"/>
                  <a:gd name="T12" fmla="*/ 2 w 20"/>
                  <a:gd name="T13" fmla="*/ 26 h 26"/>
                  <a:gd name="T14" fmla="*/ 1 w 20"/>
                  <a:gd name="T15" fmla="*/ 23 h 26"/>
                  <a:gd name="T16" fmla="*/ 0 w 20"/>
                  <a:gd name="T17" fmla="*/ 23 h 26"/>
                  <a:gd name="T18" fmla="*/ 0 w 20"/>
                  <a:gd name="T19" fmla="*/ 21 h 26"/>
                  <a:gd name="T20" fmla="*/ 14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4" y="0"/>
                    </a:moveTo>
                    <a:lnTo>
                      <a:pt x="16" y="2"/>
                    </a:lnTo>
                    <a:lnTo>
                      <a:pt x="17" y="2"/>
                    </a:lnTo>
                    <a:lnTo>
                      <a:pt x="18" y="3"/>
                    </a:lnTo>
                    <a:lnTo>
                      <a:pt x="20" y="3"/>
                    </a:lnTo>
                    <a:lnTo>
                      <a:pt x="2" y="26"/>
                    </a:lnTo>
                    <a:lnTo>
                      <a:pt x="2" y="26"/>
                    </a:lnTo>
                    <a:lnTo>
                      <a:pt x="1" y="23"/>
                    </a:lnTo>
                    <a:lnTo>
                      <a:pt x="0" y="23"/>
                    </a:lnTo>
                    <a:lnTo>
                      <a:pt x="0" y="21"/>
                    </a:lnTo>
                    <a:lnTo>
                      <a:pt x="1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26" name="Freeform 238">
                <a:extLst>
                  <a:ext uri="{FF2B5EF4-FFF2-40B4-BE49-F238E27FC236}">
                    <a16:creationId xmlns:a16="http://schemas.microsoft.com/office/drawing/2014/main" xmlns="" id="{4134AB01-1D0C-4CF8-AC6E-6EF79DB760D8}"/>
                  </a:ext>
                </a:extLst>
              </p:cNvPr>
              <p:cNvSpPr>
                <a:spLocks/>
              </p:cNvSpPr>
              <p:nvPr/>
            </p:nvSpPr>
            <p:spPr bwMode="auto">
              <a:xfrm>
                <a:off x="1574" y="1664"/>
                <a:ext cx="15" cy="18"/>
              </a:xfrm>
              <a:custGeom>
                <a:avLst/>
                <a:gdLst>
                  <a:gd name="T0" fmla="*/ 15 w 19"/>
                  <a:gd name="T1" fmla="*/ 0 h 23"/>
                  <a:gd name="T2" fmla="*/ 16 w 19"/>
                  <a:gd name="T3" fmla="*/ 0 h 23"/>
                  <a:gd name="T4" fmla="*/ 16 w 19"/>
                  <a:gd name="T5" fmla="*/ 0 h 23"/>
                  <a:gd name="T6" fmla="*/ 18 w 19"/>
                  <a:gd name="T7" fmla="*/ 0 h 23"/>
                  <a:gd name="T8" fmla="*/ 19 w 19"/>
                  <a:gd name="T9" fmla="*/ 2 h 23"/>
                  <a:gd name="T10" fmla="*/ 2 w 19"/>
                  <a:gd name="T11" fmla="*/ 23 h 23"/>
                  <a:gd name="T12" fmla="*/ 2 w 19"/>
                  <a:gd name="T13" fmla="*/ 21 h 23"/>
                  <a:gd name="T14" fmla="*/ 2 w 19"/>
                  <a:gd name="T15" fmla="*/ 21 h 23"/>
                  <a:gd name="T16" fmla="*/ 0 w 19"/>
                  <a:gd name="T17" fmla="*/ 18 h 23"/>
                  <a:gd name="T18" fmla="*/ 0 w 19"/>
                  <a:gd name="T19" fmla="*/ 18 h 23"/>
                  <a:gd name="T20" fmla="*/ 15 w 19"/>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3">
                    <a:moveTo>
                      <a:pt x="15" y="0"/>
                    </a:moveTo>
                    <a:lnTo>
                      <a:pt x="16" y="0"/>
                    </a:lnTo>
                    <a:lnTo>
                      <a:pt x="16" y="0"/>
                    </a:lnTo>
                    <a:lnTo>
                      <a:pt x="18" y="0"/>
                    </a:lnTo>
                    <a:lnTo>
                      <a:pt x="19" y="2"/>
                    </a:lnTo>
                    <a:lnTo>
                      <a:pt x="2" y="23"/>
                    </a:lnTo>
                    <a:lnTo>
                      <a:pt x="2" y="21"/>
                    </a:lnTo>
                    <a:lnTo>
                      <a:pt x="2" y="21"/>
                    </a:lnTo>
                    <a:lnTo>
                      <a:pt x="0" y="18"/>
                    </a:lnTo>
                    <a:lnTo>
                      <a:pt x="0" y="18"/>
                    </a:ln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27" name="Freeform 239">
                <a:extLst>
                  <a:ext uri="{FF2B5EF4-FFF2-40B4-BE49-F238E27FC236}">
                    <a16:creationId xmlns:a16="http://schemas.microsoft.com/office/drawing/2014/main" xmlns="" id="{0BE93BE1-672A-4184-B9EC-E13B09DD17C5}"/>
                  </a:ext>
                </a:extLst>
              </p:cNvPr>
              <p:cNvSpPr>
                <a:spLocks/>
              </p:cNvSpPr>
              <p:nvPr/>
            </p:nvSpPr>
            <p:spPr bwMode="auto">
              <a:xfrm>
                <a:off x="1573" y="1664"/>
                <a:ext cx="14" cy="16"/>
              </a:xfrm>
              <a:custGeom>
                <a:avLst/>
                <a:gdLst>
                  <a:gd name="T0" fmla="*/ 17 w 17"/>
                  <a:gd name="T1" fmla="*/ 0 h 21"/>
                  <a:gd name="T2" fmla="*/ 16 w 17"/>
                  <a:gd name="T3" fmla="*/ 0 h 21"/>
                  <a:gd name="T4" fmla="*/ 16 w 17"/>
                  <a:gd name="T5" fmla="*/ 0 h 21"/>
                  <a:gd name="T6" fmla="*/ 13 w 17"/>
                  <a:gd name="T7" fmla="*/ 0 h 21"/>
                  <a:gd name="T8" fmla="*/ 12 w 17"/>
                  <a:gd name="T9" fmla="*/ 0 h 21"/>
                  <a:gd name="T10" fmla="*/ 12 w 17"/>
                  <a:gd name="T11" fmla="*/ 0 h 21"/>
                  <a:gd name="T12" fmla="*/ 12 w 17"/>
                  <a:gd name="T13" fmla="*/ 0 h 21"/>
                  <a:gd name="T14" fmla="*/ 12 w 17"/>
                  <a:gd name="T15" fmla="*/ 0 h 21"/>
                  <a:gd name="T16" fmla="*/ 12 w 17"/>
                  <a:gd name="T17" fmla="*/ 0 h 21"/>
                  <a:gd name="T18" fmla="*/ 1 w 17"/>
                  <a:gd name="T19" fmla="*/ 14 h 21"/>
                  <a:gd name="T20" fmla="*/ 1 w 17"/>
                  <a:gd name="T21" fmla="*/ 15 h 21"/>
                  <a:gd name="T22" fmla="*/ 1 w 17"/>
                  <a:gd name="T23" fmla="*/ 15 h 21"/>
                  <a:gd name="T24" fmla="*/ 0 w 17"/>
                  <a:gd name="T25" fmla="*/ 15 h 21"/>
                  <a:gd name="T26" fmla="*/ 0 w 17"/>
                  <a:gd name="T27" fmla="*/ 15 h 21"/>
                  <a:gd name="T28" fmla="*/ 0 w 17"/>
                  <a:gd name="T29" fmla="*/ 17 h 21"/>
                  <a:gd name="T30" fmla="*/ 1 w 17"/>
                  <a:gd name="T31" fmla="*/ 18 h 21"/>
                  <a:gd name="T32" fmla="*/ 1 w 17"/>
                  <a:gd name="T33" fmla="*/ 20 h 21"/>
                  <a:gd name="T34" fmla="*/ 3 w 17"/>
                  <a:gd name="T35" fmla="*/ 21 h 21"/>
                  <a:gd name="T36" fmla="*/ 17 w 17"/>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1">
                    <a:moveTo>
                      <a:pt x="17" y="0"/>
                    </a:moveTo>
                    <a:lnTo>
                      <a:pt x="16" y="0"/>
                    </a:lnTo>
                    <a:lnTo>
                      <a:pt x="16" y="0"/>
                    </a:lnTo>
                    <a:lnTo>
                      <a:pt x="13" y="0"/>
                    </a:lnTo>
                    <a:lnTo>
                      <a:pt x="12" y="0"/>
                    </a:lnTo>
                    <a:lnTo>
                      <a:pt x="12" y="0"/>
                    </a:lnTo>
                    <a:lnTo>
                      <a:pt x="12" y="0"/>
                    </a:lnTo>
                    <a:lnTo>
                      <a:pt x="12" y="0"/>
                    </a:lnTo>
                    <a:lnTo>
                      <a:pt x="12" y="0"/>
                    </a:lnTo>
                    <a:lnTo>
                      <a:pt x="1" y="14"/>
                    </a:lnTo>
                    <a:lnTo>
                      <a:pt x="1" y="15"/>
                    </a:lnTo>
                    <a:lnTo>
                      <a:pt x="1" y="15"/>
                    </a:lnTo>
                    <a:lnTo>
                      <a:pt x="0" y="15"/>
                    </a:lnTo>
                    <a:lnTo>
                      <a:pt x="0" y="15"/>
                    </a:lnTo>
                    <a:lnTo>
                      <a:pt x="0" y="17"/>
                    </a:lnTo>
                    <a:lnTo>
                      <a:pt x="1" y="18"/>
                    </a:lnTo>
                    <a:lnTo>
                      <a:pt x="1" y="20"/>
                    </a:lnTo>
                    <a:lnTo>
                      <a:pt x="3" y="21"/>
                    </a:lnTo>
                    <a:lnTo>
                      <a:pt x="17"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28" name="Freeform 240">
                <a:extLst>
                  <a:ext uri="{FF2B5EF4-FFF2-40B4-BE49-F238E27FC236}">
                    <a16:creationId xmlns:a16="http://schemas.microsoft.com/office/drawing/2014/main" xmlns="" id="{2B89E78C-5BAE-425D-AE93-122CB6DC5429}"/>
                  </a:ext>
                </a:extLst>
              </p:cNvPr>
              <p:cNvSpPr>
                <a:spLocks/>
              </p:cNvSpPr>
              <p:nvPr/>
            </p:nvSpPr>
            <p:spPr bwMode="auto">
              <a:xfrm>
                <a:off x="1573" y="1664"/>
                <a:ext cx="13" cy="14"/>
              </a:xfrm>
              <a:custGeom>
                <a:avLst/>
                <a:gdLst>
                  <a:gd name="T0" fmla="*/ 16 w 16"/>
                  <a:gd name="T1" fmla="*/ 0 h 18"/>
                  <a:gd name="T2" fmla="*/ 15 w 16"/>
                  <a:gd name="T3" fmla="*/ 0 h 18"/>
                  <a:gd name="T4" fmla="*/ 13 w 16"/>
                  <a:gd name="T5" fmla="*/ 0 h 18"/>
                  <a:gd name="T6" fmla="*/ 13 w 16"/>
                  <a:gd name="T7" fmla="*/ 0 h 18"/>
                  <a:gd name="T8" fmla="*/ 12 w 16"/>
                  <a:gd name="T9" fmla="*/ 0 h 18"/>
                  <a:gd name="T10" fmla="*/ 11 w 16"/>
                  <a:gd name="T11" fmla="*/ 0 h 18"/>
                  <a:gd name="T12" fmla="*/ 9 w 16"/>
                  <a:gd name="T13" fmla="*/ 0 h 18"/>
                  <a:gd name="T14" fmla="*/ 7 w 16"/>
                  <a:gd name="T15" fmla="*/ 2 h 18"/>
                  <a:gd name="T16" fmla="*/ 5 w 16"/>
                  <a:gd name="T17" fmla="*/ 3 h 18"/>
                  <a:gd name="T18" fmla="*/ 3 w 16"/>
                  <a:gd name="T19" fmla="*/ 6 h 18"/>
                  <a:gd name="T20" fmla="*/ 1 w 16"/>
                  <a:gd name="T21" fmla="*/ 9 h 18"/>
                  <a:gd name="T22" fmla="*/ 1 w 16"/>
                  <a:gd name="T23" fmla="*/ 11 h 18"/>
                  <a:gd name="T24" fmla="*/ 0 w 16"/>
                  <a:gd name="T25" fmla="*/ 12 h 18"/>
                  <a:gd name="T26" fmla="*/ 0 w 16"/>
                  <a:gd name="T27" fmla="*/ 15 h 18"/>
                  <a:gd name="T28" fmla="*/ 0 w 16"/>
                  <a:gd name="T29" fmla="*/ 17 h 18"/>
                  <a:gd name="T30" fmla="*/ 1 w 16"/>
                  <a:gd name="T31" fmla="*/ 17 h 18"/>
                  <a:gd name="T32" fmla="*/ 1 w 16"/>
                  <a:gd name="T33" fmla="*/ 17 h 18"/>
                  <a:gd name="T34" fmla="*/ 1 w 16"/>
                  <a:gd name="T35" fmla="*/ 18 h 18"/>
                  <a:gd name="T36" fmla="*/ 16 w 16"/>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8">
                    <a:moveTo>
                      <a:pt x="16" y="0"/>
                    </a:moveTo>
                    <a:lnTo>
                      <a:pt x="15" y="0"/>
                    </a:lnTo>
                    <a:lnTo>
                      <a:pt x="13" y="0"/>
                    </a:lnTo>
                    <a:lnTo>
                      <a:pt x="13" y="0"/>
                    </a:lnTo>
                    <a:lnTo>
                      <a:pt x="12" y="0"/>
                    </a:lnTo>
                    <a:lnTo>
                      <a:pt x="11" y="0"/>
                    </a:lnTo>
                    <a:lnTo>
                      <a:pt x="9" y="0"/>
                    </a:lnTo>
                    <a:lnTo>
                      <a:pt x="7" y="2"/>
                    </a:lnTo>
                    <a:lnTo>
                      <a:pt x="5" y="3"/>
                    </a:lnTo>
                    <a:lnTo>
                      <a:pt x="3" y="6"/>
                    </a:lnTo>
                    <a:lnTo>
                      <a:pt x="1" y="9"/>
                    </a:lnTo>
                    <a:lnTo>
                      <a:pt x="1" y="11"/>
                    </a:lnTo>
                    <a:lnTo>
                      <a:pt x="0" y="12"/>
                    </a:lnTo>
                    <a:lnTo>
                      <a:pt x="0" y="15"/>
                    </a:lnTo>
                    <a:lnTo>
                      <a:pt x="0" y="17"/>
                    </a:lnTo>
                    <a:lnTo>
                      <a:pt x="1" y="17"/>
                    </a:lnTo>
                    <a:lnTo>
                      <a:pt x="1" y="17"/>
                    </a:lnTo>
                    <a:lnTo>
                      <a:pt x="1" y="18"/>
                    </a:lnTo>
                    <a:lnTo>
                      <a:pt x="16"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29" name="Freeform 241">
                <a:extLst>
                  <a:ext uri="{FF2B5EF4-FFF2-40B4-BE49-F238E27FC236}">
                    <a16:creationId xmlns:a16="http://schemas.microsoft.com/office/drawing/2014/main" xmlns="" id="{CEA39A62-3C2A-434F-8140-B1FA63A320EE}"/>
                  </a:ext>
                </a:extLst>
              </p:cNvPr>
              <p:cNvSpPr>
                <a:spLocks/>
              </p:cNvSpPr>
              <p:nvPr/>
            </p:nvSpPr>
            <p:spPr bwMode="auto">
              <a:xfrm>
                <a:off x="1574" y="1664"/>
                <a:ext cx="9" cy="11"/>
              </a:xfrm>
              <a:custGeom>
                <a:avLst/>
                <a:gdLst>
                  <a:gd name="T0" fmla="*/ 0 w 11"/>
                  <a:gd name="T1" fmla="*/ 14 h 14"/>
                  <a:gd name="T2" fmla="*/ 0 w 11"/>
                  <a:gd name="T3" fmla="*/ 9 h 14"/>
                  <a:gd name="T4" fmla="*/ 3 w 11"/>
                  <a:gd name="T5" fmla="*/ 5 h 14"/>
                  <a:gd name="T6" fmla="*/ 7 w 11"/>
                  <a:gd name="T7" fmla="*/ 0 h 14"/>
                  <a:gd name="T8" fmla="*/ 11 w 11"/>
                  <a:gd name="T9" fmla="*/ 0 h 14"/>
                  <a:gd name="T10" fmla="*/ 0 w 11"/>
                  <a:gd name="T11" fmla="*/ 14 h 14"/>
                </a:gdLst>
                <a:ahLst/>
                <a:cxnLst>
                  <a:cxn ang="0">
                    <a:pos x="T0" y="T1"/>
                  </a:cxn>
                  <a:cxn ang="0">
                    <a:pos x="T2" y="T3"/>
                  </a:cxn>
                  <a:cxn ang="0">
                    <a:pos x="T4" y="T5"/>
                  </a:cxn>
                  <a:cxn ang="0">
                    <a:pos x="T6" y="T7"/>
                  </a:cxn>
                  <a:cxn ang="0">
                    <a:pos x="T8" y="T9"/>
                  </a:cxn>
                  <a:cxn ang="0">
                    <a:pos x="T10" y="T11"/>
                  </a:cxn>
                </a:cxnLst>
                <a:rect l="0" t="0" r="r" b="b"/>
                <a:pathLst>
                  <a:path w="11" h="14">
                    <a:moveTo>
                      <a:pt x="0" y="14"/>
                    </a:moveTo>
                    <a:lnTo>
                      <a:pt x="0" y="9"/>
                    </a:lnTo>
                    <a:lnTo>
                      <a:pt x="3" y="5"/>
                    </a:lnTo>
                    <a:lnTo>
                      <a:pt x="7" y="0"/>
                    </a:lnTo>
                    <a:lnTo>
                      <a:pt x="11" y="0"/>
                    </a:lnTo>
                    <a:lnTo>
                      <a:pt x="0" y="14"/>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30" name="Freeform 242">
                <a:extLst>
                  <a:ext uri="{FF2B5EF4-FFF2-40B4-BE49-F238E27FC236}">
                    <a16:creationId xmlns:a16="http://schemas.microsoft.com/office/drawing/2014/main" xmlns="" id="{E86A8062-09D7-4282-9C93-1B37D0F4A0B4}"/>
                  </a:ext>
                </a:extLst>
              </p:cNvPr>
              <p:cNvSpPr>
                <a:spLocks/>
              </p:cNvSpPr>
              <p:nvPr/>
            </p:nvSpPr>
            <p:spPr bwMode="auto">
              <a:xfrm>
                <a:off x="1576" y="1666"/>
                <a:ext cx="1" cy="3"/>
              </a:xfrm>
              <a:custGeom>
                <a:avLst/>
                <a:gdLst>
                  <a:gd name="T0" fmla="*/ 0 w 2"/>
                  <a:gd name="T1" fmla="*/ 3 h 3"/>
                  <a:gd name="T2" fmla="*/ 0 w 2"/>
                  <a:gd name="T3" fmla="*/ 3 h 3"/>
                  <a:gd name="T4" fmla="*/ 1 w 2"/>
                  <a:gd name="T5" fmla="*/ 2 h 3"/>
                  <a:gd name="T6" fmla="*/ 2 w 2"/>
                  <a:gd name="T7" fmla="*/ 0 h 3"/>
                  <a:gd name="T8" fmla="*/ 2 w 2"/>
                  <a:gd name="T9" fmla="*/ 0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0" y="3"/>
                    </a:lnTo>
                    <a:lnTo>
                      <a:pt x="1" y="2"/>
                    </a:lnTo>
                    <a:lnTo>
                      <a:pt x="2" y="0"/>
                    </a:lnTo>
                    <a:lnTo>
                      <a:pt x="2" y="0"/>
                    </a:lnTo>
                    <a:lnTo>
                      <a:pt x="0" y="3"/>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31" name="Freeform 243">
                <a:extLst>
                  <a:ext uri="{FF2B5EF4-FFF2-40B4-BE49-F238E27FC236}">
                    <a16:creationId xmlns:a16="http://schemas.microsoft.com/office/drawing/2014/main" xmlns="" id="{79348A1E-2AAA-4C28-B675-225D6F4F59A7}"/>
                  </a:ext>
                </a:extLst>
              </p:cNvPr>
              <p:cNvSpPr>
                <a:spLocks/>
              </p:cNvSpPr>
              <p:nvPr/>
            </p:nvSpPr>
            <p:spPr bwMode="auto">
              <a:xfrm>
                <a:off x="1577" y="1668"/>
                <a:ext cx="13" cy="17"/>
              </a:xfrm>
              <a:custGeom>
                <a:avLst/>
                <a:gdLst>
                  <a:gd name="T0" fmla="*/ 8 w 17"/>
                  <a:gd name="T1" fmla="*/ 22 h 22"/>
                  <a:gd name="T2" fmla="*/ 12 w 17"/>
                  <a:gd name="T3" fmla="*/ 21 h 22"/>
                  <a:gd name="T4" fmla="*/ 15 w 17"/>
                  <a:gd name="T5" fmla="*/ 18 h 22"/>
                  <a:gd name="T6" fmla="*/ 17 w 17"/>
                  <a:gd name="T7" fmla="*/ 15 h 22"/>
                  <a:gd name="T8" fmla="*/ 17 w 17"/>
                  <a:gd name="T9" fmla="*/ 10 h 22"/>
                  <a:gd name="T10" fmla="*/ 17 w 17"/>
                  <a:gd name="T11" fmla="*/ 7 h 22"/>
                  <a:gd name="T12" fmla="*/ 15 w 17"/>
                  <a:gd name="T13" fmla="*/ 4 h 22"/>
                  <a:gd name="T14" fmla="*/ 12 w 17"/>
                  <a:gd name="T15" fmla="*/ 1 h 22"/>
                  <a:gd name="T16" fmla="*/ 8 w 17"/>
                  <a:gd name="T17" fmla="*/ 0 h 22"/>
                  <a:gd name="T18" fmla="*/ 5 w 17"/>
                  <a:gd name="T19" fmla="*/ 1 h 22"/>
                  <a:gd name="T20" fmla="*/ 3 w 17"/>
                  <a:gd name="T21" fmla="*/ 4 h 22"/>
                  <a:gd name="T22" fmla="*/ 1 w 17"/>
                  <a:gd name="T23" fmla="*/ 7 h 22"/>
                  <a:gd name="T24" fmla="*/ 0 w 17"/>
                  <a:gd name="T25" fmla="*/ 10 h 22"/>
                  <a:gd name="T26" fmla="*/ 1 w 17"/>
                  <a:gd name="T27" fmla="*/ 15 h 22"/>
                  <a:gd name="T28" fmla="*/ 3 w 17"/>
                  <a:gd name="T29" fmla="*/ 18 h 22"/>
                  <a:gd name="T30" fmla="*/ 5 w 17"/>
                  <a:gd name="T31" fmla="*/ 21 h 22"/>
                  <a:gd name="T32" fmla="*/ 8 w 17"/>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2">
                    <a:moveTo>
                      <a:pt x="8" y="22"/>
                    </a:moveTo>
                    <a:lnTo>
                      <a:pt x="12" y="21"/>
                    </a:lnTo>
                    <a:lnTo>
                      <a:pt x="15" y="18"/>
                    </a:lnTo>
                    <a:lnTo>
                      <a:pt x="17" y="15"/>
                    </a:lnTo>
                    <a:lnTo>
                      <a:pt x="17" y="10"/>
                    </a:lnTo>
                    <a:lnTo>
                      <a:pt x="17" y="7"/>
                    </a:lnTo>
                    <a:lnTo>
                      <a:pt x="15" y="4"/>
                    </a:lnTo>
                    <a:lnTo>
                      <a:pt x="12" y="1"/>
                    </a:lnTo>
                    <a:lnTo>
                      <a:pt x="8" y="0"/>
                    </a:lnTo>
                    <a:lnTo>
                      <a:pt x="5" y="1"/>
                    </a:lnTo>
                    <a:lnTo>
                      <a:pt x="3" y="4"/>
                    </a:lnTo>
                    <a:lnTo>
                      <a:pt x="1" y="7"/>
                    </a:lnTo>
                    <a:lnTo>
                      <a:pt x="0" y="10"/>
                    </a:lnTo>
                    <a:lnTo>
                      <a:pt x="1" y="15"/>
                    </a:lnTo>
                    <a:lnTo>
                      <a:pt x="3" y="18"/>
                    </a:lnTo>
                    <a:lnTo>
                      <a:pt x="5" y="21"/>
                    </a:lnTo>
                    <a:lnTo>
                      <a:pt x="8"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32" name="Freeform 244">
                <a:extLst>
                  <a:ext uri="{FF2B5EF4-FFF2-40B4-BE49-F238E27FC236}">
                    <a16:creationId xmlns:a16="http://schemas.microsoft.com/office/drawing/2014/main" xmlns="" id="{94AA7F31-F05D-4E3A-A735-CE5BC06A8834}"/>
                  </a:ext>
                </a:extLst>
              </p:cNvPr>
              <p:cNvSpPr>
                <a:spLocks/>
              </p:cNvSpPr>
              <p:nvPr/>
            </p:nvSpPr>
            <p:spPr bwMode="auto">
              <a:xfrm>
                <a:off x="1573" y="1675"/>
                <a:ext cx="20" cy="2"/>
              </a:xfrm>
              <a:custGeom>
                <a:avLst/>
                <a:gdLst>
                  <a:gd name="T0" fmla="*/ 25 w 25"/>
                  <a:gd name="T1" fmla="*/ 0 h 3"/>
                  <a:gd name="T2" fmla="*/ 0 w 25"/>
                  <a:gd name="T3" fmla="*/ 0 h 3"/>
                  <a:gd name="T4" fmla="*/ 0 w 25"/>
                  <a:gd name="T5" fmla="*/ 1 h 3"/>
                  <a:gd name="T6" fmla="*/ 0 w 25"/>
                  <a:gd name="T7" fmla="*/ 1 h 3"/>
                  <a:gd name="T8" fmla="*/ 0 w 25"/>
                  <a:gd name="T9" fmla="*/ 1 h 3"/>
                  <a:gd name="T10" fmla="*/ 0 w 25"/>
                  <a:gd name="T11" fmla="*/ 1 h 3"/>
                  <a:gd name="T12" fmla="*/ 0 w 25"/>
                  <a:gd name="T13" fmla="*/ 1 h 3"/>
                  <a:gd name="T14" fmla="*/ 0 w 25"/>
                  <a:gd name="T15" fmla="*/ 3 h 3"/>
                  <a:gd name="T16" fmla="*/ 0 w 25"/>
                  <a:gd name="T17" fmla="*/ 3 h 3"/>
                  <a:gd name="T18" fmla="*/ 0 w 25"/>
                  <a:gd name="T19" fmla="*/ 3 h 3"/>
                  <a:gd name="T20" fmla="*/ 25 w 25"/>
                  <a:gd name="T21" fmla="*/ 3 h 3"/>
                  <a:gd name="T22" fmla="*/ 25 w 25"/>
                  <a:gd name="T23" fmla="*/ 3 h 3"/>
                  <a:gd name="T24" fmla="*/ 25 w 25"/>
                  <a:gd name="T25" fmla="*/ 3 h 3"/>
                  <a:gd name="T26" fmla="*/ 25 w 25"/>
                  <a:gd name="T27" fmla="*/ 1 h 3"/>
                  <a:gd name="T28" fmla="*/ 25 w 25"/>
                  <a:gd name="T29" fmla="*/ 1 h 3"/>
                  <a:gd name="T30" fmla="*/ 25 w 25"/>
                  <a:gd name="T31" fmla="*/ 1 h 3"/>
                  <a:gd name="T32" fmla="*/ 25 w 25"/>
                  <a:gd name="T33" fmla="*/ 1 h 3"/>
                  <a:gd name="T34" fmla="*/ 25 w 25"/>
                  <a:gd name="T35" fmla="*/ 1 h 3"/>
                  <a:gd name="T36" fmla="*/ 25 w 25"/>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
                    <a:moveTo>
                      <a:pt x="25" y="0"/>
                    </a:moveTo>
                    <a:lnTo>
                      <a:pt x="0" y="0"/>
                    </a:lnTo>
                    <a:lnTo>
                      <a:pt x="0" y="1"/>
                    </a:lnTo>
                    <a:lnTo>
                      <a:pt x="0" y="1"/>
                    </a:lnTo>
                    <a:lnTo>
                      <a:pt x="0" y="1"/>
                    </a:lnTo>
                    <a:lnTo>
                      <a:pt x="0" y="1"/>
                    </a:lnTo>
                    <a:lnTo>
                      <a:pt x="0" y="1"/>
                    </a:lnTo>
                    <a:lnTo>
                      <a:pt x="0" y="3"/>
                    </a:lnTo>
                    <a:lnTo>
                      <a:pt x="0" y="3"/>
                    </a:lnTo>
                    <a:lnTo>
                      <a:pt x="0" y="3"/>
                    </a:lnTo>
                    <a:lnTo>
                      <a:pt x="25" y="3"/>
                    </a:lnTo>
                    <a:lnTo>
                      <a:pt x="25" y="3"/>
                    </a:lnTo>
                    <a:lnTo>
                      <a:pt x="25" y="3"/>
                    </a:lnTo>
                    <a:lnTo>
                      <a:pt x="25" y="1"/>
                    </a:lnTo>
                    <a:lnTo>
                      <a:pt x="25" y="1"/>
                    </a:lnTo>
                    <a:lnTo>
                      <a:pt x="25" y="1"/>
                    </a:lnTo>
                    <a:lnTo>
                      <a:pt x="25" y="1"/>
                    </a:lnTo>
                    <a:lnTo>
                      <a:pt x="25" y="1"/>
                    </a:lnTo>
                    <a:lnTo>
                      <a:pt x="25"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33" name="Rectangle 245">
                <a:extLst>
                  <a:ext uri="{FF2B5EF4-FFF2-40B4-BE49-F238E27FC236}">
                    <a16:creationId xmlns:a16="http://schemas.microsoft.com/office/drawing/2014/main" xmlns="" id="{B640F510-8D4C-45E5-B720-82E3C624DB6A}"/>
                  </a:ext>
                </a:extLst>
              </p:cNvPr>
              <p:cNvSpPr>
                <a:spLocks noChangeArrowheads="1"/>
              </p:cNvSpPr>
              <p:nvPr/>
            </p:nvSpPr>
            <p:spPr bwMode="auto">
              <a:xfrm>
                <a:off x="1890" y="1707"/>
                <a:ext cx="316" cy="5"/>
              </a:xfrm>
              <a:prstGeom prst="rect">
                <a:avLst/>
              </a:prstGeom>
              <a:solidFill>
                <a:srgbClr val="D7D8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34" name="Rectangle 246">
                <a:extLst>
                  <a:ext uri="{FF2B5EF4-FFF2-40B4-BE49-F238E27FC236}">
                    <a16:creationId xmlns:a16="http://schemas.microsoft.com/office/drawing/2014/main" xmlns="" id="{E0888E70-7F60-45E1-8024-136309F25BB8}"/>
                  </a:ext>
                </a:extLst>
              </p:cNvPr>
              <p:cNvSpPr>
                <a:spLocks noChangeArrowheads="1"/>
              </p:cNvSpPr>
              <p:nvPr/>
            </p:nvSpPr>
            <p:spPr bwMode="auto">
              <a:xfrm>
                <a:off x="1890" y="1703"/>
                <a:ext cx="316" cy="7"/>
              </a:xfrm>
              <a:prstGeom prst="rect">
                <a:avLst/>
              </a:prstGeom>
              <a:solidFill>
                <a:srgbClr val="D5D7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35" name="Rectangle 247">
                <a:extLst>
                  <a:ext uri="{FF2B5EF4-FFF2-40B4-BE49-F238E27FC236}">
                    <a16:creationId xmlns:a16="http://schemas.microsoft.com/office/drawing/2014/main" xmlns="" id="{E1C98452-A1B7-4E52-88E5-93F55517C13D}"/>
                  </a:ext>
                </a:extLst>
              </p:cNvPr>
              <p:cNvSpPr>
                <a:spLocks noChangeArrowheads="1"/>
              </p:cNvSpPr>
              <p:nvPr/>
            </p:nvSpPr>
            <p:spPr bwMode="auto">
              <a:xfrm>
                <a:off x="1890" y="1700"/>
                <a:ext cx="316" cy="7"/>
              </a:xfrm>
              <a:prstGeom prst="rect">
                <a:avLst/>
              </a:prstGeom>
              <a:solidFill>
                <a:srgbClr val="D4D5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36" name="Rectangle 248">
                <a:extLst>
                  <a:ext uri="{FF2B5EF4-FFF2-40B4-BE49-F238E27FC236}">
                    <a16:creationId xmlns:a16="http://schemas.microsoft.com/office/drawing/2014/main" xmlns="" id="{3C6A150E-3C57-4459-9676-0672E6636F7F}"/>
                  </a:ext>
                </a:extLst>
              </p:cNvPr>
              <p:cNvSpPr>
                <a:spLocks noChangeArrowheads="1"/>
              </p:cNvSpPr>
              <p:nvPr/>
            </p:nvSpPr>
            <p:spPr bwMode="auto">
              <a:xfrm>
                <a:off x="1890" y="1696"/>
                <a:ext cx="316" cy="7"/>
              </a:xfrm>
              <a:prstGeom prst="rect">
                <a:avLst/>
              </a:prstGeom>
              <a:solidFill>
                <a:srgbClr val="D2D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37" name="Rectangle 249">
                <a:extLst>
                  <a:ext uri="{FF2B5EF4-FFF2-40B4-BE49-F238E27FC236}">
                    <a16:creationId xmlns:a16="http://schemas.microsoft.com/office/drawing/2014/main" xmlns="" id="{8BBBF01E-0652-4207-9E8C-3B0A68DBC2C9}"/>
                  </a:ext>
                </a:extLst>
              </p:cNvPr>
              <p:cNvSpPr>
                <a:spLocks noChangeArrowheads="1"/>
              </p:cNvSpPr>
              <p:nvPr/>
            </p:nvSpPr>
            <p:spPr bwMode="auto">
              <a:xfrm>
                <a:off x="1890" y="1690"/>
                <a:ext cx="316" cy="6"/>
              </a:xfrm>
              <a:prstGeom prst="rect">
                <a:avLst/>
              </a:prstGeom>
              <a:solidFill>
                <a:srgbClr val="CFD0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38" name="Rectangle 250">
                <a:extLst>
                  <a:ext uri="{FF2B5EF4-FFF2-40B4-BE49-F238E27FC236}">
                    <a16:creationId xmlns:a16="http://schemas.microsoft.com/office/drawing/2014/main" xmlns="" id="{79E8F7D5-A637-484E-9612-2772B7640B0B}"/>
                  </a:ext>
                </a:extLst>
              </p:cNvPr>
              <p:cNvSpPr>
                <a:spLocks noChangeArrowheads="1"/>
              </p:cNvSpPr>
              <p:nvPr/>
            </p:nvSpPr>
            <p:spPr bwMode="auto">
              <a:xfrm>
                <a:off x="1890" y="1687"/>
                <a:ext cx="316" cy="7"/>
              </a:xfrm>
              <a:prstGeom prst="rect">
                <a:avLst/>
              </a:prstGeom>
              <a:solidFill>
                <a:srgbClr val="CDCEC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39" name="Rectangle 251">
                <a:extLst>
                  <a:ext uri="{FF2B5EF4-FFF2-40B4-BE49-F238E27FC236}">
                    <a16:creationId xmlns:a16="http://schemas.microsoft.com/office/drawing/2014/main" xmlns="" id="{0B404DC2-E683-4CA8-9446-C254150C651A}"/>
                  </a:ext>
                </a:extLst>
              </p:cNvPr>
              <p:cNvSpPr>
                <a:spLocks noChangeArrowheads="1"/>
              </p:cNvSpPr>
              <p:nvPr/>
            </p:nvSpPr>
            <p:spPr bwMode="auto">
              <a:xfrm>
                <a:off x="1890" y="1684"/>
                <a:ext cx="316" cy="6"/>
              </a:xfrm>
              <a:prstGeom prst="rect">
                <a:avLst/>
              </a:prstGeom>
              <a:solidFill>
                <a:srgbClr val="CBCDC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40" name="Rectangle 252">
                <a:extLst>
                  <a:ext uri="{FF2B5EF4-FFF2-40B4-BE49-F238E27FC236}">
                    <a16:creationId xmlns:a16="http://schemas.microsoft.com/office/drawing/2014/main" xmlns="" id="{18382465-FD19-4EB7-A7D2-EA22C757BAD7}"/>
                  </a:ext>
                </a:extLst>
              </p:cNvPr>
              <p:cNvSpPr>
                <a:spLocks noChangeArrowheads="1"/>
              </p:cNvSpPr>
              <p:nvPr/>
            </p:nvSpPr>
            <p:spPr bwMode="auto">
              <a:xfrm>
                <a:off x="1890" y="1680"/>
                <a:ext cx="316" cy="7"/>
              </a:xfrm>
              <a:prstGeom prst="rect">
                <a:avLst/>
              </a:prstGeom>
              <a:solidFill>
                <a:srgbClr val="CACB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41" name="Rectangle 253">
                <a:extLst>
                  <a:ext uri="{FF2B5EF4-FFF2-40B4-BE49-F238E27FC236}">
                    <a16:creationId xmlns:a16="http://schemas.microsoft.com/office/drawing/2014/main" xmlns="" id="{B867F9FE-5FA8-46FE-99DA-E6AB964CC392}"/>
                  </a:ext>
                </a:extLst>
              </p:cNvPr>
              <p:cNvSpPr>
                <a:spLocks noChangeArrowheads="1"/>
              </p:cNvSpPr>
              <p:nvPr/>
            </p:nvSpPr>
            <p:spPr bwMode="auto">
              <a:xfrm>
                <a:off x="1890" y="1673"/>
                <a:ext cx="316" cy="7"/>
              </a:xfrm>
              <a:prstGeom prst="rect">
                <a:avLst/>
              </a:prstGeom>
              <a:solidFill>
                <a:srgbClr val="C6C8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42" name="Rectangle 254">
                <a:extLst>
                  <a:ext uri="{FF2B5EF4-FFF2-40B4-BE49-F238E27FC236}">
                    <a16:creationId xmlns:a16="http://schemas.microsoft.com/office/drawing/2014/main" xmlns="" id="{F284E80B-2B53-4BD8-9C93-3149FBDD8A8F}"/>
                  </a:ext>
                </a:extLst>
              </p:cNvPr>
              <p:cNvSpPr>
                <a:spLocks noChangeArrowheads="1"/>
              </p:cNvSpPr>
              <p:nvPr/>
            </p:nvSpPr>
            <p:spPr bwMode="auto">
              <a:xfrm>
                <a:off x="1890" y="1670"/>
                <a:ext cx="316" cy="7"/>
              </a:xfrm>
              <a:prstGeom prst="rect">
                <a:avLst/>
              </a:prstGeom>
              <a:solidFill>
                <a:srgbClr val="C5C6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43" name="Rectangle 255">
                <a:extLst>
                  <a:ext uri="{FF2B5EF4-FFF2-40B4-BE49-F238E27FC236}">
                    <a16:creationId xmlns:a16="http://schemas.microsoft.com/office/drawing/2014/main" xmlns="" id="{0F717899-88D8-4AD6-8101-0A2E79FC7F72}"/>
                  </a:ext>
                </a:extLst>
              </p:cNvPr>
              <p:cNvSpPr>
                <a:spLocks noChangeArrowheads="1"/>
              </p:cNvSpPr>
              <p:nvPr/>
            </p:nvSpPr>
            <p:spPr bwMode="auto">
              <a:xfrm>
                <a:off x="1890" y="1666"/>
                <a:ext cx="316" cy="7"/>
              </a:xfrm>
              <a:prstGeom prst="rect">
                <a:avLst/>
              </a:prstGeom>
              <a:solidFill>
                <a:srgbClr val="C3C5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44" name="Rectangle 256">
                <a:extLst>
                  <a:ext uri="{FF2B5EF4-FFF2-40B4-BE49-F238E27FC236}">
                    <a16:creationId xmlns:a16="http://schemas.microsoft.com/office/drawing/2014/main" xmlns="" id="{0B975049-65E3-4F86-9582-5A274A37A7F8}"/>
                  </a:ext>
                </a:extLst>
              </p:cNvPr>
              <p:cNvSpPr>
                <a:spLocks noChangeArrowheads="1"/>
              </p:cNvSpPr>
              <p:nvPr/>
            </p:nvSpPr>
            <p:spPr bwMode="auto">
              <a:xfrm>
                <a:off x="1890" y="1662"/>
                <a:ext cx="316" cy="8"/>
              </a:xfrm>
              <a:prstGeom prst="rect">
                <a:avLst/>
              </a:prstGeom>
              <a:solidFill>
                <a:srgbClr val="C1C3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45" name="Rectangle 257">
                <a:extLst>
                  <a:ext uri="{FF2B5EF4-FFF2-40B4-BE49-F238E27FC236}">
                    <a16:creationId xmlns:a16="http://schemas.microsoft.com/office/drawing/2014/main" xmlns="" id="{6A3EE73D-FC63-45E2-9999-74D8A82C0D2B}"/>
                  </a:ext>
                </a:extLst>
              </p:cNvPr>
              <p:cNvSpPr>
                <a:spLocks noChangeArrowheads="1"/>
              </p:cNvSpPr>
              <p:nvPr/>
            </p:nvSpPr>
            <p:spPr bwMode="auto">
              <a:xfrm>
                <a:off x="1890" y="1659"/>
                <a:ext cx="316" cy="7"/>
              </a:xfrm>
              <a:prstGeom prst="rect">
                <a:avLst/>
              </a:prstGeom>
              <a:solidFill>
                <a:srgbClr val="C0C1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46" name="Freeform 258">
                <a:extLst>
                  <a:ext uri="{FF2B5EF4-FFF2-40B4-BE49-F238E27FC236}">
                    <a16:creationId xmlns:a16="http://schemas.microsoft.com/office/drawing/2014/main" xmlns="" id="{0EB6BF66-9DAD-477A-9802-67F2FB056607}"/>
                  </a:ext>
                </a:extLst>
              </p:cNvPr>
              <p:cNvSpPr>
                <a:spLocks/>
              </p:cNvSpPr>
              <p:nvPr/>
            </p:nvSpPr>
            <p:spPr bwMode="auto">
              <a:xfrm>
                <a:off x="1895" y="1668"/>
                <a:ext cx="21" cy="22"/>
              </a:xfrm>
              <a:custGeom>
                <a:avLst/>
                <a:gdLst>
                  <a:gd name="T0" fmla="*/ 26 w 26"/>
                  <a:gd name="T1" fmla="*/ 13 h 28"/>
                  <a:gd name="T2" fmla="*/ 25 w 26"/>
                  <a:gd name="T3" fmla="*/ 9 h 28"/>
                  <a:gd name="T4" fmla="*/ 22 w 26"/>
                  <a:gd name="T5" fmla="*/ 4 h 28"/>
                  <a:gd name="T6" fmla="*/ 17 w 26"/>
                  <a:gd name="T7" fmla="*/ 0 h 28"/>
                  <a:gd name="T8" fmla="*/ 13 w 26"/>
                  <a:gd name="T9" fmla="*/ 0 h 28"/>
                  <a:gd name="T10" fmla="*/ 8 w 26"/>
                  <a:gd name="T11" fmla="*/ 0 h 28"/>
                  <a:gd name="T12" fmla="*/ 4 w 26"/>
                  <a:gd name="T13" fmla="*/ 4 h 28"/>
                  <a:gd name="T14" fmla="*/ 0 w 26"/>
                  <a:gd name="T15" fmla="*/ 9 h 28"/>
                  <a:gd name="T16" fmla="*/ 0 w 26"/>
                  <a:gd name="T17" fmla="*/ 13 h 28"/>
                  <a:gd name="T18" fmla="*/ 0 w 26"/>
                  <a:gd name="T19" fmla="*/ 21 h 28"/>
                  <a:gd name="T20" fmla="*/ 4 w 26"/>
                  <a:gd name="T21" fmla="*/ 24 h 28"/>
                  <a:gd name="T22" fmla="*/ 8 w 26"/>
                  <a:gd name="T23" fmla="*/ 28 h 28"/>
                  <a:gd name="T24" fmla="*/ 13 w 26"/>
                  <a:gd name="T25" fmla="*/ 28 h 28"/>
                  <a:gd name="T26" fmla="*/ 17 w 26"/>
                  <a:gd name="T27" fmla="*/ 28 h 28"/>
                  <a:gd name="T28" fmla="*/ 22 w 26"/>
                  <a:gd name="T29" fmla="*/ 24 h 28"/>
                  <a:gd name="T30" fmla="*/ 25 w 26"/>
                  <a:gd name="T31" fmla="*/ 21 h 28"/>
                  <a:gd name="T32" fmla="*/ 26 w 26"/>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8">
                    <a:moveTo>
                      <a:pt x="26" y="13"/>
                    </a:moveTo>
                    <a:lnTo>
                      <a:pt x="25" y="9"/>
                    </a:lnTo>
                    <a:lnTo>
                      <a:pt x="22" y="4"/>
                    </a:lnTo>
                    <a:lnTo>
                      <a:pt x="17" y="0"/>
                    </a:lnTo>
                    <a:lnTo>
                      <a:pt x="13" y="0"/>
                    </a:lnTo>
                    <a:lnTo>
                      <a:pt x="8" y="0"/>
                    </a:lnTo>
                    <a:lnTo>
                      <a:pt x="4" y="4"/>
                    </a:lnTo>
                    <a:lnTo>
                      <a:pt x="0" y="9"/>
                    </a:lnTo>
                    <a:lnTo>
                      <a:pt x="0" y="13"/>
                    </a:lnTo>
                    <a:lnTo>
                      <a:pt x="0" y="21"/>
                    </a:lnTo>
                    <a:lnTo>
                      <a:pt x="4" y="24"/>
                    </a:lnTo>
                    <a:lnTo>
                      <a:pt x="8" y="28"/>
                    </a:lnTo>
                    <a:lnTo>
                      <a:pt x="13" y="28"/>
                    </a:lnTo>
                    <a:lnTo>
                      <a:pt x="17" y="28"/>
                    </a:lnTo>
                    <a:lnTo>
                      <a:pt x="22" y="24"/>
                    </a:lnTo>
                    <a:lnTo>
                      <a:pt x="25" y="21"/>
                    </a:lnTo>
                    <a:lnTo>
                      <a:pt x="26"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47" name="Freeform 259">
                <a:extLst>
                  <a:ext uri="{FF2B5EF4-FFF2-40B4-BE49-F238E27FC236}">
                    <a16:creationId xmlns:a16="http://schemas.microsoft.com/office/drawing/2014/main" xmlns="" id="{58242915-0BAC-4926-BFB4-3B102455CE8C}"/>
                  </a:ext>
                </a:extLst>
              </p:cNvPr>
              <p:cNvSpPr>
                <a:spLocks/>
              </p:cNvSpPr>
              <p:nvPr/>
            </p:nvSpPr>
            <p:spPr bwMode="auto">
              <a:xfrm>
                <a:off x="2184" y="1668"/>
                <a:ext cx="20" cy="22"/>
              </a:xfrm>
              <a:custGeom>
                <a:avLst/>
                <a:gdLst>
                  <a:gd name="T0" fmla="*/ 25 w 25"/>
                  <a:gd name="T1" fmla="*/ 13 h 28"/>
                  <a:gd name="T2" fmla="*/ 25 w 25"/>
                  <a:gd name="T3" fmla="*/ 9 h 28"/>
                  <a:gd name="T4" fmla="*/ 21 w 25"/>
                  <a:gd name="T5" fmla="*/ 4 h 28"/>
                  <a:gd name="T6" fmla="*/ 17 w 25"/>
                  <a:gd name="T7" fmla="*/ 0 h 28"/>
                  <a:gd name="T8" fmla="*/ 13 w 25"/>
                  <a:gd name="T9" fmla="*/ 0 h 28"/>
                  <a:gd name="T10" fmla="*/ 8 w 25"/>
                  <a:gd name="T11" fmla="*/ 0 h 28"/>
                  <a:gd name="T12" fmla="*/ 4 w 25"/>
                  <a:gd name="T13" fmla="*/ 4 h 28"/>
                  <a:gd name="T14" fmla="*/ 0 w 25"/>
                  <a:gd name="T15" fmla="*/ 9 h 28"/>
                  <a:gd name="T16" fmla="*/ 0 w 25"/>
                  <a:gd name="T17" fmla="*/ 13 h 28"/>
                  <a:gd name="T18" fmla="*/ 0 w 25"/>
                  <a:gd name="T19" fmla="*/ 21 h 28"/>
                  <a:gd name="T20" fmla="*/ 4 w 25"/>
                  <a:gd name="T21" fmla="*/ 24 h 28"/>
                  <a:gd name="T22" fmla="*/ 8 w 25"/>
                  <a:gd name="T23" fmla="*/ 28 h 28"/>
                  <a:gd name="T24" fmla="*/ 13 w 25"/>
                  <a:gd name="T25" fmla="*/ 28 h 28"/>
                  <a:gd name="T26" fmla="*/ 17 w 25"/>
                  <a:gd name="T27" fmla="*/ 28 h 28"/>
                  <a:gd name="T28" fmla="*/ 21 w 25"/>
                  <a:gd name="T29" fmla="*/ 24 h 28"/>
                  <a:gd name="T30" fmla="*/ 25 w 25"/>
                  <a:gd name="T31" fmla="*/ 21 h 28"/>
                  <a:gd name="T32" fmla="*/ 25 w 25"/>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8">
                    <a:moveTo>
                      <a:pt x="25" y="13"/>
                    </a:moveTo>
                    <a:lnTo>
                      <a:pt x="25" y="9"/>
                    </a:lnTo>
                    <a:lnTo>
                      <a:pt x="21" y="4"/>
                    </a:lnTo>
                    <a:lnTo>
                      <a:pt x="17" y="0"/>
                    </a:lnTo>
                    <a:lnTo>
                      <a:pt x="13" y="0"/>
                    </a:lnTo>
                    <a:lnTo>
                      <a:pt x="8" y="0"/>
                    </a:lnTo>
                    <a:lnTo>
                      <a:pt x="4" y="4"/>
                    </a:lnTo>
                    <a:lnTo>
                      <a:pt x="0" y="9"/>
                    </a:lnTo>
                    <a:lnTo>
                      <a:pt x="0" y="13"/>
                    </a:lnTo>
                    <a:lnTo>
                      <a:pt x="0" y="21"/>
                    </a:lnTo>
                    <a:lnTo>
                      <a:pt x="4" y="24"/>
                    </a:lnTo>
                    <a:lnTo>
                      <a:pt x="8" y="28"/>
                    </a:lnTo>
                    <a:lnTo>
                      <a:pt x="13" y="28"/>
                    </a:lnTo>
                    <a:lnTo>
                      <a:pt x="17" y="28"/>
                    </a:lnTo>
                    <a:lnTo>
                      <a:pt x="21" y="24"/>
                    </a:lnTo>
                    <a:lnTo>
                      <a:pt x="25" y="21"/>
                    </a:lnTo>
                    <a:lnTo>
                      <a:pt x="25"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48" name="Freeform 260">
                <a:extLst>
                  <a:ext uri="{FF2B5EF4-FFF2-40B4-BE49-F238E27FC236}">
                    <a16:creationId xmlns:a16="http://schemas.microsoft.com/office/drawing/2014/main" xmlns="" id="{57F07816-2002-46A1-BEEC-F48296205552}"/>
                  </a:ext>
                </a:extLst>
              </p:cNvPr>
              <p:cNvSpPr>
                <a:spLocks/>
              </p:cNvSpPr>
              <p:nvPr/>
            </p:nvSpPr>
            <p:spPr bwMode="auto">
              <a:xfrm>
                <a:off x="2195" y="1677"/>
                <a:ext cx="8" cy="10"/>
              </a:xfrm>
              <a:custGeom>
                <a:avLst/>
                <a:gdLst>
                  <a:gd name="T0" fmla="*/ 11 w 11"/>
                  <a:gd name="T1" fmla="*/ 0 h 13"/>
                  <a:gd name="T2" fmla="*/ 10 w 11"/>
                  <a:gd name="T3" fmla="*/ 4 h 13"/>
                  <a:gd name="T4" fmla="*/ 7 w 11"/>
                  <a:gd name="T5" fmla="*/ 9 h 13"/>
                  <a:gd name="T6" fmla="*/ 4 w 11"/>
                  <a:gd name="T7" fmla="*/ 12 h 13"/>
                  <a:gd name="T8" fmla="*/ 0 w 11"/>
                  <a:gd name="T9" fmla="*/ 13 h 13"/>
                  <a:gd name="T10" fmla="*/ 11 w 11"/>
                  <a:gd name="T11" fmla="*/ 0 h 13"/>
                </a:gdLst>
                <a:ahLst/>
                <a:cxnLst>
                  <a:cxn ang="0">
                    <a:pos x="T0" y="T1"/>
                  </a:cxn>
                  <a:cxn ang="0">
                    <a:pos x="T2" y="T3"/>
                  </a:cxn>
                  <a:cxn ang="0">
                    <a:pos x="T4" y="T5"/>
                  </a:cxn>
                  <a:cxn ang="0">
                    <a:pos x="T6" y="T7"/>
                  </a:cxn>
                  <a:cxn ang="0">
                    <a:pos x="T8" y="T9"/>
                  </a:cxn>
                  <a:cxn ang="0">
                    <a:pos x="T10" y="T11"/>
                  </a:cxn>
                </a:cxnLst>
                <a:rect l="0" t="0" r="r" b="b"/>
                <a:pathLst>
                  <a:path w="11" h="13">
                    <a:moveTo>
                      <a:pt x="11" y="0"/>
                    </a:moveTo>
                    <a:lnTo>
                      <a:pt x="10" y="4"/>
                    </a:lnTo>
                    <a:lnTo>
                      <a:pt x="7" y="9"/>
                    </a:lnTo>
                    <a:lnTo>
                      <a:pt x="4" y="12"/>
                    </a:lnTo>
                    <a:lnTo>
                      <a:pt x="0" y="13"/>
                    </a:lnTo>
                    <a:lnTo>
                      <a:pt x="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49" name="Freeform 261">
                <a:extLst>
                  <a:ext uri="{FF2B5EF4-FFF2-40B4-BE49-F238E27FC236}">
                    <a16:creationId xmlns:a16="http://schemas.microsoft.com/office/drawing/2014/main" xmlns="" id="{5AFCE368-EB90-4F8D-8375-20A9BBE73E20}"/>
                  </a:ext>
                </a:extLst>
              </p:cNvPr>
              <p:cNvSpPr>
                <a:spLocks/>
              </p:cNvSpPr>
              <p:nvPr/>
            </p:nvSpPr>
            <p:spPr bwMode="auto">
              <a:xfrm>
                <a:off x="2191" y="1673"/>
                <a:ext cx="12" cy="16"/>
              </a:xfrm>
              <a:custGeom>
                <a:avLst/>
                <a:gdLst>
                  <a:gd name="T0" fmla="*/ 15 w 15"/>
                  <a:gd name="T1" fmla="*/ 0 h 20"/>
                  <a:gd name="T2" fmla="*/ 15 w 15"/>
                  <a:gd name="T3" fmla="*/ 0 h 20"/>
                  <a:gd name="T4" fmla="*/ 15 w 15"/>
                  <a:gd name="T5" fmla="*/ 2 h 20"/>
                  <a:gd name="T6" fmla="*/ 15 w 15"/>
                  <a:gd name="T7" fmla="*/ 3 h 20"/>
                  <a:gd name="T8" fmla="*/ 15 w 15"/>
                  <a:gd name="T9" fmla="*/ 3 h 20"/>
                  <a:gd name="T10" fmla="*/ 14 w 15"/>
                  <a:gd name="T11" fmla="*/ 9 h 20"/>
                  <a:gd name="T12" fmla="*/ 11 w 15"/>
                  <a:gd name="T13" fmla="*/ 14 h 20"/>
                  <a:gd name="T14" fmla="*/ 6 w 15"/>
                  <a:gd name="T15" fmla="*/ 17 h 20"/>
                  <a:gd name="T16" fmla="*/ 0 w 15"/>
                  <a:gd name="T17" fmla="*/ 20 h 20"/>
                  <a:gd name="T18" fmla="*/ 0 w 15"/>
                  <a:gd name="T19" fmla="*/ 20 h 20"/>
                  <a:gd name="T20" fmla="*/ 0 w 15"/>
                  <a:gd name="T21" fmla="*/ 18 h 20"/>
                  <a:gd name="T22" fmla="*/ 0 w 15"/>
                  <a:gd name="T23" fmla="*/ 18 h 20"/>
                  <a:gd name="T24" fmla="*/ 0 w 15"/>
                  <a:gd name="T25" fmla="*/ 18 h 20"/>
                  <a:gd name="T26" fmla="*/ 15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5" y="0"/>
                    </a:moveTo>
                    <a:lnTo>
                      <a:pt x="15" y="0"/>
                    </a:lnTo>
                    <a:lnTo>
                      <a:pt x="15" y="2"/>
                    </a:lnTo>
                    <a:lnTo>
                      <a:pt x="15" y="3"/>
                    </a:lnTo>
                    <a:lnTo>
                      <a:pt x="15" y="3"/>
                    </a:lnTo>
                    <a:lnTo>
                      <a:pt x="14" y="9"/>
                    </a:lnTo>
                    <a:lnTo>
                      <a:pt x="11" y="14"/>
                    </a:lnTo>
                    <a:lnTo>
                      <a:pt x="6" y="17"/>
                    </a:lnTo>
                    <a:lnTo>
                      <a:pt x="0" y="20"/>
                    </a:lnTo>
                    <a:lnTo>
                      <a:pt x="0" y="20"/>
                    </a:lnTo>
                    <a:lnTo>
                      <a:pt x="0" y="18"/>
                    </a:lnTo>
                    <a:lnTo>
                      <a:pt x="0" y="18"/>
                    </a:lnTo>
                    <a:lnTo>
                      <a:pt x="0" y="18"/>
                    </a:lnTo>
                    <a:lnTo>
                      <a:pt x="15"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50" name="Freeform 262">
                <a:extLst>
                  <a:ext uri="{FF2B5EF4-FFF2-40B4-BE49-F238E27FC236}">
                    <a16:creationId xmlns:a16="http://schemas.microsoft.com/office/drawing/2014/main" xmlns="" id="{48FA3F65-1BC1-4E98-88D3-4A4F7397D8CF}"/>
                  </a:ext>
                </a:extLst>
              </p:cNvPr>
              <p:cNvSpPr>
                <a:spLocks/>
              </p:cNvSpPr>
              <p:nvPr/>
            </p:nvSpPr>
            <p:spPr bwMode="auto">
              <a:xfrm>
                <a:off x="2190" y="1671"/>
                <a:ext cx="13" cy="18"/>
              </a:xfrm>
              <a:custGeom>
                <a:avLst/>
                <a:gdLst>
                  <a:gd name="T0" fmla="*/ 14 w 17"/>
                  <a:gd name="T1" fmla="*/ 0 h 23"/>
                  <a:gd name="T2" fmla="*/ 16 w 17"/>
                  <a:gd name="T3" fmla="*/ 2 h 23"/>
                  <a:gd name="T4" fmla="*/ 17 w 17"/>
                  <a:gd name="T5" fmla="*/ 3 h 23"/>
                  <a:gd name="T6" fmla="*/ 17 w 17"/>
                  <a:gd name="T7" fmla="*/ 5 h 23"/>
                  <a:gd name="T8" fmla="*/ 17 w 17"/>
                  <a:gd name="T9" fmla="*/ 6 h 23"/>
                  <a:gd name="T10" fmla="*/ 17 w 17"/>
                  <a:gd name="T11" fmla="*/ 6 h 23"/>
                  <a:gd name="T12" fmla="*/ 17 w 17"/>
                  <a:gd name="T13" fmla="*/ 6 h 23"/>
                  <a:gd name="T14" fmla="*/ 17 w 17"/>
                  <a:gd name="T15" fmla="*/ 8 h 23"/>
                  <a:gd name="T16" fmla="*/ 17 w 17"/>
                  <a:gd name="T17" fmla="*/ 8 h 23"/>
                  <a:gd name="T18" fmla="*/ 6 w 17"/>
                  <a:gd name="T19" fmla="*/ 21 h 23"/>
                  <a:gd name="T20" fmla="*/ 6 w 17"/>
                  <a:gd name="T21" fmla="*/ 21 h 23"/>
                  <a:gd name="T22" fmla="*/ 5 w 17"/>
                  <a:gd name="T23" fmla="*/ 21 h 23"/>
                  <a:gd name="T24" fmla="*/ 4 w 17"/>
                  <a:gd name="T25" fmla="*/ 23 h 23"/>
                  <a:gd name="T26" fmla="*/ 2 w 17"/>
                  <a:gd name="T27" fmla="*/ 23 h 23"/>
                  <a:gd name="T28" fmla="*/ 2 w 17"/>
                  <a:gd name="T29" fmla="*/ 23 h 23"/>
                  <a:gd name="T30" fmla="*/ 1 w 17"/>
                  <a:gd name="T31" fmla="*/ 21 h 23"/>
                  <a:gd name="T32" fmla="*/ 1 w 17"/>
                  <a:gd name="T33" fmla="*/ 21 h 23"/>
                  <a:gd name="T34" fmla="*/ 0 w 17"/>
                  <a:gd name="T35" fmla="*/ 21 h 23"/>
                  <a:gd name="T36" fmla="*/ 14 w 17"/>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4" y="0"/>
                    </a:moveTo>
                    <a:lnTo>
                      <a:pt x="16" y="2"/>
                    </a:lnTo>
                    <a:lnTo>
                      <a:pt x="17" y="3"/>
                    </a:lnTo>
                    <a:lnTo>
                      <a:pt x="17" y="5"/>
                    </a:lnTo>
                    <a:lnTo>
                      <a:pt x="17" y="6"/>
                    </a:lnTo>
                    <a:lnTo>
                      <a:pt x="17" y="6"/>
                    </a:lnTo>
                    <a:lnTo>
                      <a:pt x="17" y="6"/>
                    </a:lnTo>
                    <a:lnTo>
                      <a:pt x="17" y="8"/>
                    </a:lnTo>
                    <a:lnTo>
                      <a:pt x="17" y="8"/>
                    </a:lnTo>
                    <a:lnTo>
                      <a:pt x="6" y="21"/>
                    </a:lnTo>
                    <a:lnTo>
                      <a:pt x="6" y="21"/>
                    </a:lnTo>
                    <a:lnTo>
                      <a:pt x="5" y="21"/>
                    </a:lnTo>
                    <a:lnTo>
                      <a:pt x="4" y="23"/>
                    </a:lnTo>
                    <a:lnTo>
                      <a:pt x="2" y="23"/>
                    </a:lnTo>
                    <a:lnTo>
                      <a:pt x="2" y="23"/>
                    </a:lnTo>
                    <a:lnTo>
                      <a:pt x="1" y="21"/>
                    </a:lnTo>
                    <a:lnTo>
                      <a:pt x="1" y="21"/>
                    </a:lnTo>
                    <a:lnTo>
                      <a:pt x="0" y="21"/>
                    </a:lnTo>
                    <a:lnTo>
                      <a:pt x="14"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51" name="Freeform 263">
                <a:extLst>
                  <a:ext uri="{FF2B5EF4-FFF2-40B4-BE49-F238E27FC236}">
                    <a16:creationId xmlns:a16="http://schemas.microsoft.com/office/drawing/2014/main" xmlns="" id="{B58F9BCF-B3FF-40DE-BB5B-81C145983B1F}"/>
                  </a:ext>
                </a:extLst>
              </p:cNvPr>
              <p:cNvSpPr>
                <a:spLocks/>
              </p:cNvSpPr>
              <p:nvPr/>
            </p:nvSpPr>
            <p:spPr bwMode="auto">
              <a:xfrm>
                <a:off x="2187" y="1669"/>
                <a:ext cx="16" cy="18"/>
              </a:xfrm>
              <a:custGeom>
                <a:avLst/>
                <a:gdLst>
                  <a:gd name="T0" fmla="*/ 17 w 20"/>
                  <a:gd name="T1" fmla="*/ 0 h 24"/>
                  <a:gd name="T2" fmla="*/ 17 w 20"/>
                  <a:gd name="T3" fmla="*/ 2 h 24"/>
                  <a:gd name="T4" fmla="*/ 19 w 20"/>
                  <a:gd name="T5" fmla="*/ 3 h 24"/>
                  <a:gd name="T6" fmla="*/ 19 w 20"/>
                  <a:gd name="T7" fmla="*/ 5 h 24"/>
                  <a:gd name="T8" fmla="*/ 20 w 20"/>
                  <a:gd name="T9" fmla="*/ 6 h 24"/>
                  <a:gd name="T10" fmla="*/ 5 w 20"/>
                  <a:gd name="T11" fmla="*/ 24 h 24"/>
                  <a:gd name="T12" fmla="*/ 4 w 20"/>
                  <a:gd name="T13" fmla="*/ 24 h 24"/>
                  <a:gd name="T14" fmla="*/ 3 w 20"/>
                  <a:gd name="T15" fmla="*/ 24 h 24"/>
                  <a:gd name="T16" fmla="*/ 1 w 20"/>
                  <a:gd name="T17" fmla="*/ 23 h 24"/>
                  <a:gd name="T18" fmla="*/ 0 w 20"/>
                  <a:gd name="T19" fmla="*/ 23 h 24"/>
                  <a:gd name="T20" fmla="*/ 17 w 20"/>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4">
                    <a:moveTo>
                      <a:pt x="17" y="0"/>
                    </a:moveTo>
                    <a:lnTo>
                      <a:pt x="17" y="2"/>
                    </a:lnTo>
                    <a:lnTo>
                      <a:pt x="19" y="3"/>
                    </a:lnTo>
                    <a:lnTo>
                      <a:pt x="19" y="5"/>
                    </a:lnTo>
                    <a:lnTo>
                      <a:pt x="20" y="6"/>
                    </a:lnTo>
                    <a:lnTo>
                      <a:pt x="5" y="24"/>
                    </a:lnTo>
                    <a:lnTo>
                      <a:pt x="4" y="24"/>
                    </a:lnTo>
                    <a:lnTo>
                      <a:pt x="3" y="24"/>
                    </a:lnTo>
                    <a:lnTo>
                      <a:pt x="1" y="23"/>
                    </a:lnTo>
                    <a:lnTo>
                      <a:pt x="0" y="23"/>
                    </a:lnTo>
                    <a:lnTo>
                      <a:pt x="17"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52" name="Freeform 264">
                <a:extLst>
                  <a:ext uri="{FF2B5EF4-FFF2-40B4-BE49-F238E27FC236}">
                    <a16:creationId xmlns:a16="http://schemas.microsoft.com/office/drawing/2014/main" xmlns="" id="{2F63A217-73AC-4CEE-9B5F-F35468FE782F}"/>
                  </a:ext>
                </a:extLst>
              </p:cNvPr>
              <p:cNvSpPr>
                <a:spLocks/>
              </p:cNvSpPr>
              <p:nvPr/>
            </p:nvSpPr>
            <p:spPr bwMode="auto">
              <a:xfrm>
                <a:off x="2185" y="1666"/>
                <a:ext cx="16" cy="21"/>
              </a:xfrm>
              <a:custGeom>
                <a:avLst/>
                <a:gdLst>
                  <a:gd name="T0" fmla="*/ 18 w 20"/>
                  <a:gd name="T1" fmla="*/ 0 h 27"/>
                  <a:gd name="T2" fmla="*/ 19 w 20"/>
                  <a:gd name="T3" fmla="*/ 2 h 27"/>
                  <a:gd name="T4" fmla="*/ 19 w 20"/>
                  <a:gd name="T5" fmla="*/ 3 h 27"/>
                  <a:gd name="T6" fmla="*/ 20 w 20"/>
                  <a:gd name="T7" fmla="*/ 3 h 27"/>
                  <a:gd name="T8" fmla="*/ 20 w 20"/>
                  <a:gd name="T9" fmla="*/ 6 h 27"/>
                  <a:gd name="T10" fmla="*/ 6 w 20"/>
                  <a:gd name="T11" fmla="*/ 27 h 27"/>
                  <a:gd name="T12" fmla="*/ 4 w 20"/>
                  <a:gd name="T13" fmla="*/ 26 h 27"/>
                  <a:gd name="T14" fmla="*/ 3 w 20"/>
                  <a:gd name="T15" fmla="*/ 26 h 27"/>
                  <a:gd name="T16" fmla="*/ 2 w 20"/>
                  <a:gd name="T17" fmla="*/ 24 h 27"/>
                  <a:gd name="T18" fmla="*/ 0 w 20"/>
                  <a:gd name="T19" fmla="*/ 24 h 27"/>
                  <a:gd name="T20" fmla="*/ 18 w 20"/>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7">
                    <a:moveTo>
                      <a:pt x="18" y="0"/>
                    </a:moveTo>
                    <a:lnTo>
                      <a:pt x="19" y="2"/>
                    </a:lnTo>
                    <a:lnTo>
                      <a:pt x="19" y="3"/>
                    </a:lnTo>
                    <a:lnTo>
                      <a:pt x="20" y="3"/>
                    </a:lnTo>
                    <a:lnTo>
                      <a:pt x="20" y="6"/>
                    </a:lnTo>
                    <a:lnTo>
                      <a:pt x="6" y="27"/>
                    </a:lnTo>
                    <a:lnTo>
                      <a:pt x="4" y="26"/>
                    </a:lnTo>
                    <a:lnTo>
                      <a:pt x="3" y="26"/>
                    </a:lnTo>
                    <a:lnTo>
                      <a:pt x="2" y="24"/>
                    </a:lnTo>
                    <a:lnTo>
                      <a:pt x="0" y="24"/>
                    </a:lnTo>
                    <a:lnTo>
                      <a:pt x="1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53" name="Freeform 265">
                <a:extLst>
                  <a:ext uri="{FF2B5EF4-FFF2-40B4-BE49-F238E27FC236}">
                    <a16:creationId xmlns:a16="http://schemas.microsoft.com/office/drawing/2014/main" xmlns="" id="{3D5D7C6D-4CE5-4ABF-A326-FA0B9659B1BD}"/>
                  </a:ext>
                </a:extLst>
              </p:cNvPr>
              <p:cNvSpPr>
                <a:spLocks/>
              </p:cNvSpPr>
              <p:nvPr/>
            </p:nvSpPr>
            <p:spPr bwMode="auto">
              <a:xfrm>
                <a:off x="2184" y="1666"/>
                <a:ext cx="17" cy="21"/>
              </a:xfrm>
              <a:custGeom>
                <a:avLst/>
                <a:gdLst>
                  <a:gd name="T0" fmla="*/ 16 w 21"/>
                  <a:gd name="T1" fmla="*/ 0 h 27"/>
                  <a:gd name="T2" fmla="*/ 19 w 21"/>
                  <a:gd name="T3" fmla="*/ 1 h 27"/>
                  <a:gd name="T4" fmla="*/ 19 w 21"/>
                  <a:gd name="T5" fmla="*/ 1 h 27"/>
                  <a:gd name="T6" fmla="*/ 20 w 21"/>
                  <a:gd name="T7" fmla="*/ 3 h 27"/>
                  <a:gd name="T8" fmla="*/ 21 w 21"/>
                  <a:gd name="T9" fmla="*/ 4 h 27"/>
                  <a:gd name="T10" fmla="*/ 4 w 21"/>
                  <a:gd name="T11" fmla="*/ 27 h 27"/>
                  <a:gd name="T12" fmla="*/ 3 w 21"/>
                  <a:gd name="T13" fmla="*/ 25 h 27"/>
                  <a:gd name="T14" fmla="*/ 3 w 21"/>
                  <a:gd name="T15" fmla="*/ 25 h 27"/>
                  <a:gd name="T16" fmla="*/ 0 w 21"/>
                  <a:gd name="T17" fmla="*/ 24 h 27"/>
                  <a:gd name="T18" fmla="*/ 0 w 21"/>
                  <a:gd name="T19" fmla="*/ 24 h 27"/>
                  <a:gd name="T20" fmla="*/ 16 w 21"/>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7">
                    <a:moveTo>
                      <a:pt x="16" y="0"/>
                    </a:moveTo>
                    <a:lnTo>
                      <a:pt x="19" y="1"/>
                    </a:lnTo>
                    <a:lnTo>
                      <a:pt x="19" y="1"/>
                    </a:lnTo>
                    <a:lnTo>
                      <a:pt x="20" y="3"/>
                    </a:lnTo>
                    <a:lnTo>
                      <a:pt x="21" y="4"/>
                    </a:lnTo>
                    <a:lnTo>
                      <a:pt x="4" y="27"/>
                    </a:lnTo>
                    <a:lnTo>
                      <a:pt x="3" y="25"/>
                    </a:lnTo>
                    <a:lnTo>
                      <a:pt x="3" y="25"/>
                    </a:lnTo>
                    <a:lnTo>
                      <a:pt x="0" y="24"/>
                    </a:lnTo>
                    <a:lnTo>
                      <a:pt x="0" y="24"/>
                    </a:lnTo>
                    <a:lnTo>
                      <a:pt x="16"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54" name="Freeform 266">
                <a:extLst>
                  <a:ext uri="{FF2B5EF4-FFF2-40B4-BE49-F238E27FC236}">
                    <a16:creationId xmlns:a16="http://schemas.microsoft.com/office/drawing/2014/main" xmlns="" id="{85C17AE3-866D-42D2-8306-E49934565E7D}"/>
                  </a:ext>
                </a:extLst>
              </p:cNvPr>
              <p:cNvSpPr>
                <a:spLocks/>
              </p:cNvSpPr>
              <p:nvPr/>
            </p:nvSpPr>
            <p:spPr bwMode="auto">
              <a:xfrm>
                <a:off x="2183" y="1664"/>
                <a:ext cx="16" cy="21"/>
              </a:xfrm>
              <a:custGeom>
                <a:avLst/>
                <a:gdLst>
                  <a:gd name="T0" fmla="*/ 16 w 20"/>
                  <a:gd name="T1" fmla="*/ 0 h 27"/>
                  <a:gd name="T2" fmla="*/ 17 w 20"/>
                  <a:gd name="T3" fmla="*/ 2 h 27"/>
                  <a:gd name="T4" fmla="*/ 17 w 20"/>
                  <a:gd name="T5" fmla="*/ 2 h 27"/>
                  <a:gd name="T6" fmla="*/ 20 w 20"/>
                  <a:gd name="T7" fmla="*/ 3 h 27"/>
                  <a:gd name="T8" fmla="*/ 20 w 20"/>
                  <a:gd name="T9" fmla="*/ 3 h 27"/>
                  <a:gd name="T10" fmla="*/ 2 w 20"/>
                  <a:gd name="T11" fmla="*/ 27 h 27"/>
                  <a:gd name="T12" fmla="*/ 1 w 20"/>
                  <a:gd name="T13" fmla="*/ 26 h 27"/>
                  <a:gd name="T14" fmla="*/ 1 w 20"/>
                  <a:gd name="T15" fmla="*/ 24 h 27"/>
                  <a:gd name="T16" fmla="*/ 0 w 20"/>
                  <a:gd name="T17" fmla="*/ 23 h 27"/>
                  <a:gd name="T18" fmla="*/ 0 w 20"/>
                  <a:gd name="T19" fmla="*/ 23 h 27"/>
                  <a:gd name="T20" fmla="*/ 16 w 20"/>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7">
                    <a:moveTo>
                      <a:pt x="16" y="0"/>
                    </a:moveTo>
                    <a:lnTo>
                      <a:pt x="17" y="2"/>
                    </a:lnTo>
                    <a:lnTo>
                      <a:pt x="17" y="2"/>
                    </a:lnTo>
                    <a:lnTo>
                      <a:pt x="20" y="3"/>
                    </a:lnTo>
                    <a:lnTo>
                      <a:pt x="20" y="3"/>
                    </a:lnTo>
                    <a:lnTo>
                      <a:pt x="2" y="27"/>
                    </a:lnTo>
                    <a:lnTo>
                      <a:pt x="1" y="26"/>
                    </a:lnTo>
                    <a:lnTo>
                      <a:pt x="1" y="24"/>
                    </a:lnTo>
                    <a:lnTo>
                      <a:pt x="0" y="23"/>
                    </a:lnTo>
                    <a:lnTo>
                      <a:pt x="0" y="23"/>
                    </a:lnTo>
                    <a:lnTo>
                      <a:pt x="16"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55" name="Freeform 267">
                <a:extLst>
                  <a:ext uri="{FF2B5EF4-FFF2-40B4-BE49-F238E27FC236}">
                    <a16:creationId xmlns:a16="http://schemas.microsoft.com/office/drawing/2014/main" xmlns="" id="{8AB7BAC6-09DF-4879-9524-33C9C7532394}"/>
                  </a:ext>
                </a:extLst>
              </p:cNvPr>
              <p:cNvSpPr>
                <a:spLocks/>
              </p:cNvSpPr>
              <p:nvPr/>
            </p:nvSpPr>
            <p:spPr bwMode="auto">
              <a:xfrm>
                <a:off x="2181" y="1664"/>
                <a:ext cx="16" cy="20"/>
              </a:xfrm>
              <a:custGeom>
                <a:avLst/>
                <a:gdLst>
                  <a:gd name="T0" fmla="*/ 16 w 20"/>
                  <a:gd name="T1" fmla="*/ 0 h 26"/>
                  <a:gd name="T2" fmla="*/ 17 w 20"/>
                  <a:gd name="T3" fmla="*/ 0 h 26"/>
                  <a:gd name="T4" fmla="*/ 19 w 20"/>
                  <a:gd name="T5" fmla="*/ 0 h 26"/>
                  <a:gd name="T6" fmla="*/ 20 w 20"/>
                  <a:gd name="T7" fmla="*/ 0 h 26"/>
                  <a:gd name="T8" fmla="*/ 20 w 20"/>
                  <a:gd name="T9" fmla="*/ 2 h 26"/>
                  <a:gd name="T10" fmla="*/ 4 w 20"/>
                  <a:gd name="T11" fmla="*/ 26 h 26"/>
                  <a:gd name="T12" fmla="*/ 3 w 20"/>
                  <a:gd name="T13" fmla="*/ 23 h 26"/>
                  <a:gd name="T14" fmla="*/ 3 w 20"/>
                  <a:gd name="T15" fmla="*/ 21 h 26"/>
                  <a:gd name="T16" fmla="*/ 1 w 20"/>
                  <a:gd name="T17" fmla="*/ 21 h 26"/>
                  <a:gd name="T18" fmla="*/ 0 w 20"/>
                  <a:gd name="T19" fmla="*/ 18 h 26"/>
                  <a:gd name="T20" fmla="*/ 16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6" y="0"/>
                    </a:moveTo>
                    <a:lnTo>
                      <a:pt x="17" y="0"/>
                    </a:lnTo>
                    <a:lnTo>
                      <a:pt x="19" y="0"/>
                    </a:lnTo>
                    <a:lnTo>
                      <a:pt x="20" y="0"/>
                    </a:lnTo>
                    <a:lnTo>
                      <a:pt x="20" y="2"/>
                    </a:lnTo>
                    <a:lnTo>
                      <a:pt x="4" y="26"/>
                    </a:lnTo>
                    <a:lnTo>
                      <a:pt x="3" y="23"/>
                    </a:lnTo>
                    <a:lnTo>
                      <a:pt x="3" y="21"/>
                    </a:lnTo>
                    <a:lnTo>
                      <a:pt x="1" y="21"/>
                    </a:lnTo>
                    <a:lnTo>
                      <a:pt x="0" y="18"/>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56" name="Freeform 268">
                <a:extLst>
                  <a:ext uri="{FF2B5EF4-FFF2-40B4-BE49-F238E27FC236}">
                    <a16:creationId xmlns:a16="http://schemas.microsoft.com/office/drawing/2014/main" xmlns="" id="{CAD68A70-8563-4E30-BB0D-2E10BD338DE1}"/>
                  </a:ext>
                </a:extLst>
              </p:cNvPr>
              <p:cNvSpPr>
                <a:spLocks/>
              </p:cNvSpPr>
              <p:nvPr/>
            </p:nvSpPr>
            <p:spPr bwMode="auto">
              <a:xfrm>
                <a:off x="2181" y="1664"/>
                <a:ext cx="15" cy="18"/>
              </a:xfrm>
              <a:custGeom>
                <a:avLst/>
                <a:gdLst>
                  <a:gd name="T0" fmla="*/ 19 w 19"/>
                  <a:gd name="T1" fmla="*/ 0 h 23"/>
                  <a:gd name="T2" fmla="*/ 17 w 19"/>
                  <a:gd name="T3" fmla="*/ 0 h 23"/>
                  <a:gd name="T4" fmla="*/ 17 w 19"/>
                  <a:gd name="T5" fmla="*/ 0 h 23"/>
                  <a:gd name="T6" fmla="*/ 15 w 19"/>
                  <a:gd name="T7" fmla="*/ 0 h 23"/>
                  <a:gd name="T8" fmla="*/ 13 w 19"/>
                  <a:gd name="T9" fmla="*/ 0 h 23"/>
                  <a:gd name="T10" fmla="*/ 13 w 19"/>
                  <a:gd name="T11" fmla="*/ 0 h 23"/>
                  <a:gd name="T12" fmla="*/ 13 w 19"/>
                  <a:gd name="T13" fmla="*/ 0 h 23"/>
                  <a:gd name="T14" fmla="*/ 12 w 19"/>
                  <a:gd name="T15" fmla="*/ 0 h 23"/>
                  <a:gd name="T16" fmla="*/ 12 w 19"/>
                  <a:gd name="T17" fmla="*/ 0 h 23"/>
                  <a:gd name="T18" fmla="*/ 0 w 19"/>
                  <a:gd name="T19" fmla="*/ 15 h 23"/>
                  <a:gd name="T20" fmla="*/ 0 w 19"/>
                  <a:gd name="T21" fmla="*/ 17 h 23"/>
                  <a:gd name="T22" fmla="*/ 0 w 19"/>
                  <a:gd name="T23" fmla="*/ 18 h 23"/>
                  <a:gd name="T24" fmla="*/ 1 w 19"/>
                  <a:gd name="T25" fmla="*/ 21 h 23"/>
                  <a:gd name="T26" fmla="*/ 3 w 19"/>
                  <a:gd name="T27" fmla="*/ 23 h 23"/>
                  <a:gd name="T28" fmla="*/ 19 w 19"/>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3">
                    <a:moveTo>
                      <a:pt x="19" y="0"/>
                    </a:moveTo>
                    <a:lnTo>
                      <a:pt x="17" y="0"/>
                    </a:lnTo>
                    <a:lnTo>
                      <a:pt x="17" y="0"/>
                    </a:lnTo>
                    <a:lnTo>
                      <a:pt x="15" y="0"/>
                    </a:lnTo>
                    <a:lnTo>
                      <a:pt x="13" y="0"/>
                    </a:lnTo>
                    <a:lnTo>
                      <a:pt x="13" y="0"/>
                    </a:lnTo>
                    <a:lnTo>
                      <a:pt x="13" y="0"/>
                    </a:lnTo>
                    <a:lnTo>
                      <a:pt x="12" y="0"/>
                    </a:lnTo>
                    <a:lnTo>
                      <a:pt x="12" y="0"/>
                    </a:lnTo>
                    <a:lnTo>
                      <a:pt x="0" y="15"/>
                    </a:lnTo>
                    <a:lnTo>
                      <a:pt x="0" y="17"/>
                    </a:lnTo>
                    <a:lnTo>
                      <a:pt x="0" y="18"/>
                    </a:lnTo>
                    <a:lnTo>
                      <a:pt x="1" y="21"/>
                    </a:lnTo>
                    <a:lnTo>
                      <a:pt x="3" y="23"/>
                    </a:lnTo>
                    <a:lnTo>
                      <a:pt x="19"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57" name="Freeform 269">
                <a:extLst>
                  <a:ext uri="{FF2B5EF4-FFF2-40B4-BE49-F238E27FC236}">
                    <a16:creationId xmlns:a16="http://schemas.microsoft.com/office/drawing/2014/main" xmlns="" id="{7BF115B7-D586-463C-9E7E-8876B1C0EA67}"/>
                  </a:ext>
                </a:extLst>
              </p:cNvPr>
              <p:cNvSpPr>
                <a:spLocks/>
              </p:cNvSpPr>
              <p:nvPr/>
            </p:nvSpPr>
            <p:spPr bwMode="auto">
              <a:xfrm>
                <a:off x="2181" y="1664"/>
                <a:ext cx="13" cy="14"/>
              </a:xfrm>
              <a:custGeom>
                <a:avLst/>
                <a:gdLst>
                  <a:gd name="T0" fmla="*/ 16 w 16"/>
                  <a:gd name="T1" fmla="*/ 0 h 18"/>
                  <a:gd name="T2" fmla="*/ 15 w 16"/>
                  <a:gd name="T3" fmla="*/ 0 h 18"/>
                  <a:gd name="T4" fmla="*/ 15 w 16"/>
                  <a:gd name="T5" fmla="*/ 0 h 18"/>
                  <a:gd name="T6" fmla="*/ 15 w 16"/>
                  <a:gd name="T7" fmla="*/ 0 h 18"/>
                  <a:gd name="T8" fmla="*/ 13 w 16"/>
                  <a:gd name="T9" fmla="*/ 0 h 18"/>
                  <a:gd name="T10" fmla="*/ 12 w 16"/>
                  <a:gd name="T11" fmla="*/ 0 h 18"/>
                  <a:gd name="T12" fmla="*/ 11 w 16"/>
                  <a:gd name="T13" fmla="*/ 0 h 18"/>
                  <a:gd name="T14" fmla="*/ 8 w 16"/>
                  <a:gd name="T15" fmla="*/ 2 h 18"/>
                  <a:gd name="T16" fmla="*/ 7 w 16"/>
                  <a:gd name="T17" fmla="*/ 3 h 18"/>
                  <a:gd name="T18" fmla="*/ 1 w 16"/>
                  <a:gd name="T19" fmla="*/ 9 h 18"/>
                  <a:gd name="T20" fmla="*/ 0 w 16"/>
                  <a:gd name="T21" fmla="*/ 11 h 18"/>
                  <a:gd name="T22" fmla="*/ 0 w 16"/>
                  <a:gd name="T23" fmla="*/ 12 h 18"/>
                  <a:gd name="T24" fmla="*/ 0 w 16"/>
                  <a:gd name="T25" fmla="*/ 14 h 18"/>
                  <a:gd name="T26" fmla="*/ 0 w 16"/>
                  <a:gd name="T27" fmla="*/ 15 h 18"/>
                  <a:gd name="T28" fmla="*/ 0 w 16"/>
                  <a:gd name="T29" fmla="*/ 17 h 18"/>
                  <a:gd name="T30" fmla="*/ 0 w 16"/>
                  <a:gd name="T31" fmla="*/ 17 h 18"/>
                  <a:gd name="T32" fmla="*/ 0 w 16"/>
                  <a:gd name="T33" fmla="*/ 18 h 18"/>
                  <a:gd name="T34" fmla="*/ 0 w 16"/>
                  <a:gd name="T35" fmla="*/ 18 h 18"/>
                  <a:gd name="T36" fmla="*/ 16 w 16"/>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8">
                    <a:moveTo>
                      <a:pt x="16" y="0"/>
                    </a:moveTo>
                    <a:lnTo>
                      <a:pt x="15" y="0"/>
                    </a:lnTo>
                    <a:lnTo>
                      <a:pt x="15" y="0"/>
                    </a:lnTo>
                    <a:lnTo>
                      <a:pt x="15" y="0"/>
                    </a:lnTo>
                    <a:lnTo>
                      <a:pt x="13" y="0"/>
                    </a:lnTo>
                    <a:lnTo>
                      <a:pt x="12" y="0"/>
                    </a:lnTo>
                    <a:lnTo>
                      <a:pt x="11" y="0"/>
                    </a:lnTo>
                    <a:lnTo>
                      <a:pt x="8" y="2"/>
                    </a:lnTo>
                    <a:lnTo>
                      <a:pt x="7" y="3"/>
                    </a:lnTo>
                    <a:lnTo>
                      <a:pt x="1" y="9"/>
                    </a:lnTo>
                    <a:lnTo>
                      <a:pt x="0" y="11"/>
                    </a:lnTo>
                    <a:lnTo>
                      <a:pt x="0" y="12"/>
                    </a:lnTo>
                    <a:lnTo>
                      <a:pt x="0" y="14"/>
                    </a:lnTo>
                    <a:lnTo>
                      <a:pt x="0" y="15"/>
                    </a:lnTo>
                    <a:lnTo>
                      <a:pt x="0" y="17"/>
                    </a:lnTo>
                    <a:lnTo>
                      <a:pt x="0" y="17"/>
                    </a:lnTo>
                    <a:lnTo>
                      <a:pt x="0" y="18"/>
                    </a:lnTo>
                    <a:lnTo>
                      <a:pt x="0" y="18"/>
                    </a:lnTo>
                    <a:lnTo>
                      <a:pt x="16"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58" name="Freeform 270">
                <a:extLst>
                  <a:ext uri="{FF2B5EF4-FFF2-40B4-BE49-F238E27FC236}">
                    <a16:creationId xmlns:a16="http://schemas.microsoft.com/office/drawing/2014/main" xmlns="" id="{E50D0DD6-8471-44A8-BE83-95E384CC753D}"/>
                  </a:ext>
                </a:extLst>
              </p:cNvPr>
              <p:cNvSpPr>
                <a:spLocks/>
              </p:cNvSpPr>
              <p:nvPr/>
            </p:nvSpPr>
            <p:spPr bwMode="auto">
              <a:xfrm>
                <a:off x="2181" y="1664"/>
                <a:ext cx="10" cy="12"/>
              </a:xfrm>
              <a:custGeom>
                <a:avLst/>
                <a:gdLst>
                  <a:gd name="T0" fmla="*/ 12 w 12"/>
                  <a:gd name="T1" fmla="*/ 0 h 15"/>
                  <a:gd name="T2" fmla="*/ 7 w 12"/>
                  <a:gd name="T3" fmla="*/ 3 h 15"/>
                  <a:gd name="T4" fmla="*/ 4 w 12"/>
                  <a:gd name="T5" fmla="*/ 6 h 15"/>
                  <a:gd name="T6" fmla="*/ 0 w 12"/>
                  <a:gd name="T7" fmla="*/ 11 h 15"/>
                  <a:gd name="T8" fmla="*/ 0 w 12"/>
                  <a:gd name="T9" fmla="*/ 15 h 15"/>
                  <a:gd name="T10" fmla="*/ 0 w 12"/>
                  <a:gd name="T11" fmla="*/ 15 h 15"/>
                  <a:gd name="T12" fmla="*/ 0 w 12"/>
                  <a:gd name="T13" fmla="*/ 15 h 15"/>
                  <a:gd name="T14" fmla="*/ 0 w 12"/>
                  <a:gd name="T15" fmla="*/ 15 h 15"/>
                  <a:gd name="T16" fmla="*/ 0 w 12"/>
                  <a:gd name="T17" fmla="*/ 15 h 15"/>
                  <a:gd name="T18" fmla="*/ 12 w 1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12" y="0"/>
                    </a:moveTo>
                    <a:lnTo>
                      <a:pt x="7" y="3"/>
                    </a:lnTo>
                    <a:lnTo>
                      <a:pt x="4" y="6"/>
                    </a:lnTo>
                    <a:lnTo>
                      <a:pt x="0" y="11"/>
                    </a:lnTo>
                    <a:lnTo>
                      <a:pt x="0" y="15"/>
                    </a:lnTo>
                    <a:lnTo>
                      <a:pt x="0" y="15"/>
                    </a:lnTo>
                    <a:lnTo>
                      <a:pt x="0" y="15"/>
                    </a:lnTo>
                    <a:lnTo>
                      <a:pt x="0" y="15"/>
                    </a:lnTo>
                    <a:lnTo>
                      <a:pt x="0" y="15"/>
                    </a:lnTo>
                    <a:lnTo>
                      <a:pt x="12"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59" name="Freeform 271">
                <a:extLst>
                  <a:ext uri="{FF2B5EF4-FFF2-40B4-BE49-F238E27FC236}">
                    <a16:creationId xmlns:a16="http://schemas.microsoft.com/office/drawing/2014/main" xmlns="" id="{DFB5875F-070C-4D8B-86AF-C72BAAE3A719}"/>
                  </a:ext>
                </a:extLst>
              </p:cNvPr>
              <p:cNvSpPr>
                <a:spLocks/>
              </p:cNvSpPr>
              <p:nvPr/>
            </p:nvSpPr>
            <p:spPr bwMode="auto">
              <a:xfrm>
                <a:off x="2182" y="1666"/>
                <a:ext cx="5" cy="5"/>
              </a:xfrm>
              <a:custGeom>
                <a:avLst/>
                <a:gdLst>
                  <a:gd name="T0" fmla="*/ 0 w 6"/>
                  <a:gd name="T1" fmla="*/ 6 h 6"/>
                  <a:gd name="T2" fmla="*/ 2 w 6"/>
                  <a:gd name="T3" fmla="*/ 5 h 6"/>
                  <a:gd name="T4" fmla="*/ 3 w 6"/>
                  <a:gd name="T5" fmla="*/ 3 h 6"/>
                  <a:gd name="T6" fmla="*/ 4 w 6"/>
                  <a:gd name="T7" fmla="*/ 2 h 6"/>
                  <a:gd name="T8" fmla="*/ 6 w 6"/>
                  <a:gd name="T9" fmla="*/ 0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2" y="5"/>
                    </a:lnTo>
                    <a:lnTo>
                      <a:pt x="3" y="3"/>
                    </a:lnTo>
                    <a:lnTo>
                      <a:pt x="4" y="2"/>
                    </a:lnTo>
                    <a:lnTo>
                      <a:pt x="6" y="0"/>
                    </a:lnTo>
                    <a:lnTo>
                      <a:pt x="0" y="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60" name="Freeform 272">
                <a:extLst>
                  <a:ext uri="{FF2B5EF4-FFF2-40B4-BE49-F238E27FC236}">
                    <a16:creationId xmlns:a16="http://schemas.microsoft.com/office/drawing/2014/main" xmlns="" id="{DAB4970A-27F3-4EBE-B4A0-C1085DC23E90}"/>
                  </a:ext>
                </a:extLst>
              </p:cNvPr>
              <p:cNvSpPr>
                <a:spLocks/>
              </p:cNvSpPr>
              <p:nvPr/>
            </p:nvSpPr>
            <p:spPr bwMode="auto">
              <a:xfrm>
                <a:off x="2184" y="1668"/>
                <a:ext cx="15" cy="17"/>
              </a:xfrm>
              <a:custGeom>
                <a:avLst/>
                <a:gdLst>
                  <a:gd name="T0" fmla="*/ 9 w 19"/>
                  <a:gd name="T1" fmla="*/ 22 h 22"/>
                  <a:gd name="T2" fmla="*/ 13 w 19"/>
                  <a:gd name="T3" fmla="*/ 21 h 22"/>
                  <a:gd name="T4" fmla="*/ 16 w 19"/>
                  <a:gd name="T5" fmla="*/ 18 h 22"/>
                  <a:gd name="T6" fmla="*/ 17 w 19"/>
                  <a:gd name="T7" fmla="*/ 15 h 22"/>
                  <a:gd name="T8" fmla="*/ 19 w 19"/>
                  <a:gd name="T9" fmla="*/ 10 h 22"/>
                  <a:gd name="T10" fmla="*/ 17 w 19"/>
                  <a:gd name="T11" fmla="*/ 7 h 22"/>
                  <a:gd name="T12" fmla="*/ 16 w 19"/>
                  <a:gd name="T13" fmla="*/ 4 h 22"/>
                  <a:gd name="T14" fmla="*/ 13 w 19"/>
                  <a:gd name="T15" fmla="*/ 1 h 22"/>
                  <a:gd name="T16" fmla="*/ 9 w 19"/>
                  <a:gd name="T17" fmla="*/ 0 h 22"/>
                  <a:gd name="T18" fmla="*/ 5 w 19"/>
                  <a:gd name="T19" fmla="*/ 1 h 22"/>
                  <a:gd name="T20" fmla="*/ 3 w 19"/>
                  <a:gd name="T21" fmla="*/ 4 h 22"/>
                  <a:gd name="T22" fmla="*/ 0 w 19"/>
                  <a:gd name="T23" fmla="*/ 7 h 22"/>
                  <a:gd name="T24" fmla="*/ 0 w 19"/>
                  <a:gd name="T25" fmla="*/ 10 h 22"/>
                  <a:gd name="T26" fmla="*/ 0 w 19"/>
                  <a:gd name="T27" fmla="*/ 15 h 22"/>
                  <a:gd name="T28" fmla="*/ 3 w 19"/>
                  <a:gd name="T29" fmla="*/ 18 h 22"/>
                  <a:gd name="T30" fmla="*/ 5 w 19"/>
                  <a:gd name="T31" fmla="*/ 21 h 22"/>
                  <a:gd name="T32" fmla="*/ 9 w 19"/>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9" y="22"/>
                    </a:moveTo>
                    <a:lnTo>
                      <a:pt x="13" y="21"/>
                    </a:lnTo>
                    <a:lnTo>
                      <a:pt x="16" y="18"/>
                    </a:lnTo>
                    <a:lnTo>
                      <a:pt x="17" y="15"/>
                    </a:lnTo>
                    <a:lnTo>
                      <a:pt x="19" y="10"/>
                    </a:lnTo>
                    <a:lnTo>
                      <a:pt x="17" y="7"/>
                    </a:lnTo>
                    <a:lnTo>
                      <a:pt x="16" y="4"/>
                    </a:lnTo>
                    <a:lnTo>
                      <a:pt x="13" y="1"/>
                    </a:lnTo>
                    <a:lnTo>
                      <a:pt x="9" y="0"/>
                    </a:lnTo>
                    <a:lnTo>
                      <a:pt x="5" y="1"/>
                    </a:lnTo>
                    <a:lnTo>
                      <a:pt x="3" y="4"/>
                    </a:lnTo>
                    <a:lnTo>
                      <a:pt x="0" y="7"/>
                    </a:lnTo>
                    <a:lnTo>
                      <a:pt x="0" y="10"/>
                    </a:lnTo>
                    <a:lnTo>
                      <a:pt x="0" y="15"/>
                    </a:lnTo>
                    <a:lnTo>
                      <a:pt x="3" y="18"/>
                    </a:lnTo>
                    <a:lnTo>
                      <a:pt x="5" y="21"/>
                    </a:lnTo>
                    <a:lnTo>
                      <a:pt x="9"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61" name="Freeform 273">
                <a:extLst>
                  <a:ext uri="{FF2B5EF4-FFF2-40B4-BE49-F238E27FC236}">
                    <a16:creationId xmlns:a16="http://schemas.microsoft.com/office/drawing/2014/main" xmlns="" id="{302A9B34-177A-4812-AD44-FCB15AEEBDF5}"/>
                  </a:ext>
                </a:extLst>
              </p:cNvPr>
              <p:cNvSpPr>
                <a:spLocks/>
              </p:cNvSpPr>
              <p:nvPr/>
            </p:nvSpPr>
            <p:spPr bwMode="auto">
              <a:xfrm>
                <a:off x="2181" y="1676"/>
                <a:ext cx="22" cy="1"/>
              </a:xfrm>
              <a:custGeom>
                <a:avLst/>
                <a:gdLst>
                  <a:gd name="T0" fmla="*/ 27 w 27"/>
                  <a:gd name="T1" fmla="*/ 0 h 2"/>
                  <a:gd name="T2" fmla="*/ 0 w 27"/>
                  <a:gd name="T3" fmla="*/ 0 h 2"/>
                  <a:gd name="T4" fmla="*/ 0 w 27"/>
                  <a:gd name="T5" fmla="*/ 0 h 2"/>
                  <a:gd name="T6" fmla="*/ 0 w 27"/>
                  <a:gd name="T7" fmla="*/ 0 h 2"/>
                  <a:gd name="T8" fmla="*/ 0 w 27"/>
                  <a:gd name="T9" fmla="*/ 0 h 2"/>
                  <a:gd name="T10" fmla="*/ 0 w 27"/>
                  <a:gd name="T11" fmla="*/ 0 h 2"/>
                  <a:gd name="T12" fmla="*/ 0 w 27"/>
                  <a:gd name="T13" fmla="*/ 2 h 2"/>
                  <a:gd name="T14" fmla="*/ 0 w 27"/>
                  <a:gd name="T15" fmla="*/ 2 h 2"/>
                  <a:gd name="T16" fmla="*/ 0 w 27"/>
                  <a:gd name="T17" fmla="*/ 2 h 2"/>
                  <a:gd name="T18" fmla="*/ 0 w 27"/>
                  <a:gd name="T19" fmla="*/ 2 h 2"/>
                  <a:gd name="T20" fmla="*/ 27 w 27"/>
                  <a:gd name="T21" fmla="*/ 2 h 2"/>
                  <a:gd name="T22" fmla="*/ 27 w 27"/>
                  <a:gd name="T23" fmla="*/ 2 h 2"/>
                  <a:gd name="T24" fmla="*/ 27 w 27"/>
                  <a:gd name="T25" fmla="*/ 2 h 2"/>
                  <a:gd name="T26" fmla="*/ 27 w 27"/>
                  <a:gd name="T27" fmla="*/ 2 h 2"/>
                  <a:gd name="T28" fmla="*/ 27 w 27"/>
                  <a:gd name="T29" fmla="*/ 0 h 2"/>
                  <a:gd name="T30" fmla="*/ 27 w 27"/>
                  <a:gd name="T31" fmla="*/ 0 h 2"/>
                  <a:gd name="T32" fmla="*/ 27 w 27"/>
                  <a:gd name="T33" fmla="*/ 0 h 2"/>
                  <a:gd name="T34" fmla="*/ 27 w 27"/>
                  <a:gd name="T35" fmla="*/ 0 h 2"/>
                  <a:gd name="T36" fmla="*/ 27 w 27"/>
                  <a:gd name="T3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
                    <a:moveTo>
                      <a:pt x="27" y="0"/>
                    </a:moveTo>
                    <a:lnTo>
                      <a:pt x="0" y="0"/>
                    </a:lnTo>
                    <a:lnTo>
                      <a:pt x="0" y="0"/>
                    </a:lnTo>
                    <a:lnTo>
                      <a:pt x="0" y="0"/>
                    </a:lnTo>
                    <a:lnTo>
                      <a:pt x="0" y="0"/>
                    </a:lnTo>
                    <a:lnTo>
                      <a:pt x="0" y="0"/>
                    </a:lnTo>
                    <a:lnTo>
                      <a:pt x="0" y="2"/>
                    </a:lnTo>
                    <a:lnTo>
                      <a:pt x="0" y="2"/>
                    </a:lnTo>
                    <a:lnTo>
                      <a:pt x="0" y="2"/>
                    </a:lnTo>
                    <a:lnTo>
                      <a:pt x="0" y="2"/>
                    </a:lnTo>
                    <a:lnTo>
                      <a:pt x="27" y="2"/>
                    </a:lnTo>
                    <a:lnTo>
                      <a:pt x="27" y="2"/>
                    </a:lnTo>
                    <a:lnTo>
                      <a:pt x="27" y="2"/>
                    </a:lnTo>
                    <a:lnTo>
                      <a:pt x="27" y="2"/>
                    </a:lnTo>
                    <a:lnTo>
                      <a:pt x="27" y="0"/>
                    </a:lnTo>
                    <a:lnTo>
                      <a:pt x="27" y="0"/>
                    </a:lnTo>
                    <a:lnTo>
                      <a:pt x="27" y="0"/>
                    </a:lnTo>
                    <a:lnTo>
                      <a:pt x="27" y="0"/>
                    </a:lnTo>
                    <a:lnTo>
                      <a:pt x="2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62" name="Freeform 274">
                <a:extLst>
                  <a:ext uri="{FF2B5EF4-FFF2-40B4-BE49-F238E27FC236}">
                    <a16:creationId xmlns:a16="http://schemas.microsoft.com/office/drawing/2014/main" xmlns="" id="{08233C75-1819-4DEA-9D22-675BA5BD7A26}"/>
                  </a:ext>
                </a:extLst>
              </p:cNvPr>
              <p:cNvSpPr>
                <a:spLocks/>
              </p:cNvSpPr>
              <p:nvPr/>
            </p:nvSpPr>
            <p:spPr bwMode="auto">
              <a:xfrm>
                <a:off x="1906" y="1677"/>
                <a:ext cx="8" cy="10"/>
              </a:xfrm>
              <a:custGeom>
                <a:avLst/>
                <a:gdLst>
                  <a:gd name="T0" fmla="*/ 10 w 10"/>
                  <a:gd name="T1" fmla="*/ 0 h 13"/>
                  <a:gd name="T2" fmla="*/ 8 w 10"/>
                  <a:gd name="T3" fmla="*/ 4 h 13"/>
                  <a:gd name="T4" fmla="*/ 7 w 10"/>
                  <a:gd name="T5" fmla="*/ 9 h 13"/>
                  <a:gd name="T6" fmla="*/ 3 w 10"/>
                  <a:gd name="T7" fmla="*/ 10 h 13"/>
                  <a:gd name="T8" fmla="*/ 0 w 10"/>
                  <a:gd name="T9" fmla="*/ 13 h 13"/>
                  <a:gd name="T10" fmla="*/ 10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10" y="0"/>
                    </a:moveTo>
                    <a:lnTo>
                      <a:pt x="8" y="4"/>
                    </a:lnTo>
                    <a:lnTo>
                      <a:pt x="7" y="9"/>
                    </a:lnTo>
                    <a:lnTo>
                      <a:pt x="3" y="10"/>
                    </a:lnTo>
                    <a:lnTo>
                      <a:pt x="0" y="13"/>
                    </a:lnTo>
                    <a:lnTo>
                      <a:pt x="1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63" name="Freeform 275">
                <a:extLst>
                  <a:ext uri="{FF2B5EF4-FFF2-40B4-BE49-F238E27FC236}">
                    <a16:creationId xmlns:a16="http://schemas.microsoft.com/office/drawing/2014/main" xmlns="" id="{6068EFEE-064B-4F44-9730-41B01D055ED0}"/>
                  </a:ext>
                </a:extLst>
              </p:cNvPr>
              <p:cNvSpPr>
                <a:spLocks/>
              </p:cNvSpPr>
              <p:nvPr/>
            </p:nvSpPr>
            <p:spPr bwMode="auto">
              <a:xfrm>
                <a:off x="1903" y="1673"/>
                <a:ext cx="11" cy="16"/>
              </a:xfrm>
              <a:custGeom>
                <a:avLst/>
                <a:gdLst>
                  <a:gd name="T0" fmla="*/ 14 w 14"/>
                  <a:gd name="T1" fmla="*/ 0 h 20"/>
                  <a:gd name="T2" fmla="*/ 14 w 14"/>
                  <a:gd name="T3" fmla="*/ 0 h 20"/>
                  <a:gd name="T4" fmla="*/ 14 w 14"/>
                  <a:gd name="T5" fmla="*/ 2 h 20"/>
                  <a:gd name="T6" fmla="*/ 14 w 14"/>
                  <a:gd name="T7" fmla="*/ 3 h 20"/>
                  <a:gd name="T8" fmla="*/ 14 w 14"/>
                  <a:gd name="T9" fmla="*/ 3 h 20"/>
                  <a:gd name="T10" fmla="*/ 12 w 14"/>
                  <a:gd name="T11" fmla="*/ 9 h 20"/>
                  <a:gd name="T12" fmla="*/ 10 w 14"/>
                  <a:gd name="T13" fmla="*/ 14 h 20"/>
                  <a:gd name="T14" fmla="*/ 6 w 14"/>
                  <a:gd name="T15" fmla="*/ 17 h 20"/>
                  <a:gd name="T16" fmla="*/ 0 w 14"/>
                  <a:gd name="T17" fmla="*/ 20 h 20"/>
                  <a:gd name="T18" fmla="*/ 0 w 14"/>
                  <a:gd name="T19" fmla="*/ 20 h 20"/>
                  <a:gd name="T20" fmla="*/ 0 w 14"/>
                  <a:gd name="T21" fmla="*/ 18 h 20"/>
                  <a:gd name="T22" fmla="*/ 0 w 14"/>
                  <a:gd name="T23" fmla="*/ 18 h 20"/>
                  <a:gd name="T24" fmla="*/ 0 w 14"/>
                  <a:gd name="T25" fmla="*/ 18 h 20"/>
                  <a:gd name="T26" fmla="*/ 14 w 14"/>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0">
                    <a:moveTo>
                      <a:pt x="14" y="0"/>
                    </a:moveTo>
                    <a:lnTo>
                      <a:pt x="14" y="0"/>
                    </a:lnTo>
                    <a:lnTo>
                      <a:pt x="14" y="2"/>
                    </a:lnTo>
                    <a:lnTo>
                      <a:pt x="14" y="3"/>
                    </a:lnTo>
                    <a:lnTo>
                      <a:pt x="14" y="3"/>
                    </a:lnTo>
                    <a:lnTo>
                      <a:pt x="12" y="9"/>
                    </a:lnTo>
                    <a:lnTo>
                      <a:pt x="10" y="14"/>
                    </a:lnTo>
                    <a:lnTo>
                      <a:pt x="6" y="17"/>
                    </a:lnTo>
                    <a:lnTo>
                      <a:pt x="0" y="20"/>
                    </a:lnTo>
                    <a:lnTo>
                      <a:pt x="0" y="20"/>
                    </a:lnTo>
                    <a:lnTo>
                      <a:pt x="0" y="18"/>
                    </a:lnTo>
                    <a:lnTo>
                      <a:pt x="0" y="18"/>
                    </a:lnTo>
                    <a:lnTo>
                      <a:pt x="0" y="18"/>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64" name="Freeform 276">
                <a:extLst>
                  <a:ext uri="{FF2B5EF4-FFF2-40B4-BE49-F238E27FC236}">
                    <a16:creationId xmlns:a16="http://schemas.microsoft.com/office/drawing/2014/main" xmlns="" id="{0B26ACA8-F714-4FF2-BBA2-85CE036B3B64}"/>
                  </a:ext>
                </a:extLst>
              </p:cNvPr>
              <p:cNvSpPr>
                <a:spLocks/>
              </p:cNvSpPr>
              <p:nvPr/>
            </p:nvSpPr>
            <p:spPr bwMode="auto">
              <a:xfrm>
                <a:off x="1900" y="1671"/>
                <a:ext cx="14" cy="18"/>
              </a:xfrm>
              <a:custGeom>
                <a:avLst/>
                <a:gdLst>
                  <a:gd name="T0" fmla="*/ 16 w 18"/>
                  <a:gd name="T1" fmla="*/ 0 h 23"/>
                  <a:gd name="T2" fmla="*/ 16 w 18"/>
                  <a:gd name="T3" fmla="*/ 2 h 23"/>
                  <a:gd name="T4" fmla="*/ 18 w 18"/>
                  <a:gd name="T5" fmla="*/ 3 h 23"/>
                  <a:gd name="T6" fmla="*/ 18 w 18"/>
                  <a:gd name="T7" fmla="*/ 5 h 23"/>
                  <a:gd name="T8" fmla="*/ 18 w 18"/>
                  <a:gd name="T9" fmla="*/ 6 h 23"/>
                  <a:gd name="T10" fmla="*/ 18 w 18"/>
                  <a:gd name="T11" fmla="*/ 6 h 23"/>
                  <a:gd name="T12" fmla="*/ 18 w 18"/>
                  <a:gd name="T13" fmla="*/ 8 h 23"/>
                  <a:gd name="T14" fmla="*/ 18 w 18"/>
                  <a:gd name="T15" fmla="*/ 8 h 23"/>
                  <a:gd name="T16" fmla="*/ 18 w 18"/>
                  <a:gd name="T17" fmla="*/ 8 h 23"/>
                  <a:gd name="T18" fmla="*/ 8 w 18"/>
                  <a:gd name="T19" fmla="*/ 21 h 23"/>
                  <a:gd name="T20" fmla="*/ 8 w 18"/>
                  <a:gd name="T21" fmla="*/ 21 h 23"/>
                  <a:gd name="T22" fmla="*/ 6 w 18"/>
                  <a:gd name="T23" fmla="*/ 21 h 23"/>
                  <a:gd name="T24" fmla="*/ 6 w 18"/>
                  <a:gd name="T25" fmla="*/ 23 h 23"/>
                  <a:gd name="T26" fmla="*/ 4 w 18"/>
                  <a:gd name="T27" fmla="*/ 23 h 23"/>
                  <a:gd name="T28" fmla="*/ 3 w 18"/>
                  <a:gd name="T29" fmla="*/ 23 h 23"/>
                  <a:gd name="T30" fmla="*/ 3 w 18"/>
                  <a:gd name="T31" fmla="*/ 21 h 23"/>
                  <a:gd name="T32" fmla="*/ 2 w 18"/>
                  <a:gd name="T33" fmla="*/ 21 h 23"/>
                  <a:gd name="T34" fmla="*/ 0 w 18"/>
                  <a:gd name="T35" fmla="*/ 21 h 23"/>
                  <a:gd name="T36" fmla="*/ 16 w 18"/>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16" y="0"/>
                    </a:moveTo>
                    <a:lnTo>
                      <a:pt x="16" y="2"/>
                    </a:lnTo>
                    <a:lnTo>
                      <a:pt x="18" y="3"/>
                    </a:lnTo>
                    <a:lnTo>
                      <a:pt x="18" y="5"/>
                    </a:lnTo>
                    <a:lnTo>
                      <a:pt x="18" y="6"/>
                    </a:lnTo>
                    <a:lnTo>
                      <a:pt x="18" y="6"/>
                    </a:lnTo>
                    <a:lnTo>
                      <a:pt x="18" y="8"/>
                    </a:lnTo>
                    <a:lnTo>
                      <a:pt x="18" y="8"/>
                    </a:lnTo>
                    <a:lnTo>
                      <a:pt x="18" y="8"/>
                    </a:lnTo>
                    <a:lnTo>
                      <a:pt x="8" y="21"/>
                    </a:lnTo>
                    <a:lnTo>
                      <a:pt x="8" y="21"/>
                    </a:lnTo>
                    <a:lnTo>
                      <a:pt x="6" y="21"/>
                    </a:lnTo>
                    <a:lnTo>
                      <a:pt x="6" y="23"/>
                    </a:lnTo>
                    <a:lnTo>
                      <a:pt x="4" y="23"/>
                    </a:lnTo>
                    <a:lnTo>
                      <a:pt x="3" y="23"/>
                    </a:lnTo>
                    <a:lnTo>
                      <a:pt x="3" y="21"/>
                    </a:lnTo>
                    <a:lnTo>
                      <a:pt x="2" y="21"/>
                    </a:lnTo>
                    <a:lnTo>
                      <a:pt x="0" y="21"/>
                    </a:lnTo>
                    <a:lnTo>
                      <a:pt x="16"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65" name="Freeform 277">
                <a:extLst>
                  <a:ext uri="{FF2B5EF4-FFF2-40B4-BE49-F238E27FC236}">
                    <a16:creationId xmlns:a16="http://schemas.microsoft.com/office/drawing/2014/main" xmlns="" id="{063C0D7F-CC32-4179-A5E7-4D3A8F0CAC63}"/>
                  </a:ext>
                </a:extLst>
              </p:cNvPr>
              <p:cNvSpPr>
                <a:spLocks/>
              </p:cNvSpPr>
              <p:nvPr/>
            </p:nvSpPr>
            <p:spPr bwMode="auto">
              <a:xfrm>
                <a:off x="1899" y="1669"/>
                <a:ext cx="15" cy="18"/>
              </a:xfrm>
              <a:custGeom>
                <a:avLst/>
                <a:gdLst>
                  <a:gd name="T0" fmla="*/ 16 w 19"/>
                  <a:gd name="T1" fmla="*/ 0 h 24"/>
                  <a:gd name="T2" fmla="*/ 17 w 19"/>
                  <a:gd name="T3" fmla="*/ 2 h 24"/>
                  <a:gd name="T4" fmla="*/ 17 w 19"/>
                  <a:gd name="T5" fmla="*/ 3 h 24"/>
                  <a:gd name="T6" fmla="*/ 17 w 19"/>
                  <a:gd name="T7" fmla="*/ 5 h 24"/>
                  <a:gd name="T8" fmla="*/ 19 w 19"/>
                  <a:gd name="T9" fmla="*/ 6 h 24"/>
                  <a:gd name="T10" fmla="*/ 5 w 19"/>
                  <a:gd name="T11" fmla="*/ 24 h 24"/>
                  <a:gd name="T12" fmla="*/ 4 w 19"/>
                  <a:gd name="T13" fmla="*/ 24 h 24"/>
                  <a:gd name="T14" fmla="*/ 1 w 19"/>
                  <a:gd name="T15" fmla="*/ 24 h 24"/>
                  <a:gd name="T16" fmla="*/ 1 w 19"/>
                  <a:gd name="T17" fmla="*/ 23 h 24"/>
                  <a:gd name="T18" fmla="*/ 0 w 19"/>
                  <a:gd name="T19" fmla="*/ 23 h 24"/>
                  <a:gd name="T20" fmla="*/ 16 w 19"/>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4">
                    <a:moveTo>
                      <a:pt x="16" y="0"/>
                    </a:moveTo>
                    <a:lnTo>
                      <a:pt x="17" y="2"/>
                    </a:lnTo>
                    <a:lnTo>
                      <a:pt x="17" y="3"/>
                    </a:lnTo>
                    <a:lnTo>
                      <a:pt x="17" y="5"/>
                    </a:lnTo>
                    <a:lnTo>
                      <a:pt x="19" y="6"/>
                    </a:lnTo>
                    <a:lnTo>
                      <a:pt x="5" y="24"/>
                    </a:lnTo>
                    <a:lnTo>
                      <a:pt x="4" y="24"/>
                    </a:lnTo>
                    <a:lnTo>
                      <a:pt x="1" y="24"/>
                    </a:lnTo>
                    <a:lnTo>
                      <a:pt x="1" y="23"/>
                    </a:lnTo>
                    <a:lnTo>
                      <a:pt x="0" y="23"/>
                    </a:lnTo>
                    <a:lnTo>
                      <a:pt x="16"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66" name="Freeform 278">
                <a:extLst>
                  <a:ext uri="{FF2B5EF4-FFF2-40B4-BE49-F238E27FC236}">
                    <a16:creationId xmlns:a16="http://schemas.microsoft.com/office/drawing/2014/main" xmlns="" id="{9A01A2DE-E0B4-4D2D-B378-C2061D152BF0}"/>
                  </a:ext>
                </a:extLst>
              </p:cNvPr>
              <p:cNvSpPr>
                <a:spLocks/>
              </p:cNvSpPr>
              <p:nvPr/>
            </p:nvSpPr>
            <p:spPr bwMode="auto">
              <a:xfrm>
                <a:off x="1896" y="1666"/>
                <a:ext cx="17" cy="21"/>
              </a:xfrm>
              <a:custGeom>
                <a:avLst/>
                <a:gdLst>
                  <a:gd name="T0" fmla="*/ 19 w 21"/>
                  <a:gd name="T1" fmla="*/ 0 h 27"/>
                  <a:gd name="T2" fmla="*/ 19 w 21"/>
                  <a:gd name="T3" fmla="*/ 2 h 27"/>
                  <a:gd name="T4" fmla="*/ 20 w 21"/>
                  <a:gd name="T5" fmla="*/ 3 h 27"/>
                  <a:gd name="T6" fmla="*/ 20 w 21"/>
                  <a:gd name="T7" fmla="*/ 3 h 27"/>
                  <a:gd name="T8" fmla="*/ 21 w 21"/>
                  <a:gd name="T9" fmla="*/ 6 h 27"/>
                  <a:gd name="T10" fmla="*/ 5 w 21"/>
                  <a:gd name="T11" fmla="*/ 27 h 27"/>
                  <a:gd name="T12" fmla="*/ 4 w 21"/>
                  <a:gd name="T13" fmla="*/ 26 h 27"/>
                  <a:gd name="T14" fmla="*/ 3 w 21"/>
                  <a:gd name="T15" fmla="*/ 26 h 27"/>
                  <a:gd name="T16" fmla="*/ 3 w 21"/>
                  <a:gd name="T17" fmla="*/ 24 h 27"/>
                  <a:gd name="T18" fmla="*/ 0 w 21"/>
                  <a:gd name="T19" fmla="*/ 24 h 27"/>
                  <a:gd name="T20" fmla="*/ 19 w 21"/>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7">
                    <a:moveTo>
                      <a:pt x="19" y="0"/>
                    </a:moveTo>
                    <a:lnTo>
                      <a:pt x="19" y="2"/>
                    </a:lnTo>
                    <a:lnTo>
                      <a:pt x="20" y="3"/>
                    </a:lnTo>
                    <a:lnTo>
                      <a:pt x="20" y="3"/>
                    </a:lnTo>
                    <a:lnTo>
                      <a:pt x="21" y="6"/>
                    </a:lnTo>
                    <a:lnTo>
                      <a:pt x="5" y="27"/>
                    </a:lnTo>
                    <a:lnTo>
                      <a:pt x="4" y="26"/>
                    </a:lnTo>
                    <a:lnTo>
                      <a:pt x="3" y="26"/>
                    </a:lnTo>
                    <a:lnTo>
                      <a:pt x="3" y="24"/>
                    </a:lnTo>
                    <a:lnTo>
                      <a:pt x="0" y="24"/>
                    </a:lnTo>
                    <a:lnTo>
                      <a:pt x="1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67" name="Freeform 279">
                <a:extLst>
                  <a:ext uri="{FF2B5EF4-FFF2-40B4-BE49-F238E27FC236}">
                    <a16:creationId xmlns:a16="http://schemas.microsoft.com/office/drawing/2014/main" xmlns="" id="{5253973D-CB8F-4543-AFF7-81780153876B}"/>
                  </a:ext>
                </a:extLst>
              </p:cNvPr>
              <p:cNvSpPr>
                <a:spLocks/>
              </p:cNvSpPr>
              <p:nvPr/>
            </p:nvSpPr>
            <p:spPr bwMode="auto">
              <a:xfrm>
                <a:off x="1895" y="1666"/>
                <a:ext cx="17" cy="21"/>
              </a:xfrm>
              <a:custGeom>
                <a:avLst/>
                <a:gdLst>
                  <a:gd name="T0" fmla="*/ 17 w 21"/>
                  <a:gd name="T1" fmla="*/ 0 h 27"/>
                  <a:gd name="T2" fmla="*/ 18 w 21"/>
                  <a:gd name="T3" fmla="*/ 1 h 27"/>
                  <a:gd name="T4" fmla="*/ 20 w 21"/>
                  <a:gd name="T5" fmla="*/ 1 h 27"/>
                  <a:gd name="T6" fmla="*/ 21 w 21"/>
                  <a:gd name="T7" fmla="*/ 3 h 27"/>
                  <a:gd name="T8" fmla="*/ 21 w 21"/>
                  <a:gd name="T9" fmla="*/ 4 h 27"/>
                  <a:gd name="T10" fmla="*/ 5 w 21"/>
                  <a:gd name="T11" fmla="*/ 27 h 27"/>
                  <a:gd name="T12" fmla="*/ 4 w 21"/>
                  <a:gd name="T13" fmla="*/ 25 h 27"/>
                  <a:gd name="T14" fmla="*/ 2 w 21"/>
                  <a:gd name="T15" fmla="*/ 25 h 27"/>
                  <a:gd name="T16" fmla="*/ 1 w 21"/>
                  <a:gd name="T17" fmla="*/ 24 h 27"/>
                  <a:gd name="T18" fmla="*/ 0 w 21"/>
                  <a:gd name="T19" fmla="*/ 22 h 27"/>
                  <a:gd name="T20" fmla="*/ 17 w 21"/>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7">
                    <a:moveTo>
                      <a:pt x="17" y="0"/>
                    </a:moveTo>
                    <a:lnTo>
                      <a:pt x="18" y="1"/>
                    </a:lnTo>
                    <a:lnTo>
                      <a:pt x="20" y="1"/>
                    </a:lnTo>
                    <a:lnTo>
                      <a:pt x="21" y="3"/>
                    </a:lnTo>
                    <a:lnTo>
                      <a:pt x="21" y="4"/>
                    </a:lnTo>
                    <a:lnTo>
                      <a:pt x="5" y="27"/>
                    </a:lnTo>
                    <a:lnTo>
                      <a:pt x="4" y="25"/>
                    </a:lnTo>
                    <a:lnTo>
                      <a:pt x="2" y="25"/>
                    </a:lnTo>
                    <a:lnTo>
                      <a:pt x="1" y="24"/>
                    </a:lnTo>
                    <a:lnTo>
                      <a:pt x="0" y="22"/>
                    </a:lnTo>
                    <a:lnTo>
                      <a:pt x="17"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68" name="Freeform 280">
                <a:extLst>
                  <a:ext uri="{FF2B5EF4-FFF2-40B4-BE49-F238E27FC236}">
                    <a16:creationId xmlns:a16="http://schemas.microsoft.com/office/drawing/2014/main" xmlns="" id="{4D3B9A34-26E7-4AB5-BF44-37C119E4F11E}"/>
                  </a:ext>
                </a:extLst>
              </p:cNvPr>
              <p:cNvSpPr>
                <a:spLocks/>
              </p:cNvSpPr>
              <p:nvPr/>
            </p:nvSpPr>
            <p:spPr bwMode="auto">
              <a:xfrm>
                <a:off x="1894" y="1664"/>
                <a:ext cx="17" cy="21"/>
              </a:xfrm>
              <a:custGeom>
                <a:avLst/>
                <a:gdLst>
                  <a:gd name="T0" fmla="*/ 18 w 22"/>
                  <a:gd name="T1" fmla="*/ 0 h 27"/>
                  <a:gd name="T2" fmla="*/ 18 w 22"/>
                  <a:gd name="T3" fmla="*/ 2 h 27"/>
                  <a:gd name="T4" fmla="*/ 19 w 22"/>
                  <a:gd name="T5" fmla="*/ 2 h 27"/>
                  <a:gd name="T6" fmla="*/ 20 w 22"/>
                  <a:gd name="T7" fmla="*/ 3 h 27"/>
                  <a:gd name="T8" fmla="*/ 22 w 22"/>
                  <a:gd name="T9" fmla="*/ 3 h 27"/>
                  <a:gd name="T10" fmla="*/ 3 w 22"/>
                  <a:gd name="T11" fmla="*/ 27 h 27"/>
                  <a:gd name="T12" fmla="*/ 3 w 22"/>
                  <a:gd name="T13" fmla="*/ 26 h 27"/>
                  <a:gd name="T14" fmla="*/ 2 w 22"/>
                  <a:gd name="T15" fmla="*/ 26 h 27"/>
                  <a:gd name="T16" fmla="*/ 2 w 22"/>
                  <a:gd name="T17" fmla="*/ 23 h 27"/>
                  <a:gd name="T18" fmla="*/ 0 w 22"/>
                  <a:gd name="T19" fmla="*/ 23 h 27"/>
                  <a:gd name="T20" fmla="*/ 18 w 22"/>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7">
                    <a:moveTo>
                      <a:pt x="18" y="0"/>
                    </a:moveTo>
                    <a:lnTo>
                      <a:pt x="18" y="2"/>
                    </a:lnTo>
                    <a:lnTo>
                      <a:pt x="19" y="2"/>
                    </a:lnTo>
                    <a:lnTo>
                      <a:pt x="20" y="3"/>
                    </a:lnTo>
                    <a:lnTo>
                      <a:pt x="22" y="3"/>
                    </a:lnTo>
                    <a:lnTo>
                      <a:pt x="3" y="27"/>
                    </a:lnTo>
                    <a:lnTo>
                      <a:pt x="3" y="26"/>
                    </a:lnTo>
                    <a:lnTo>
                      <a:pt x="2" y="26"/>
                    </a:lnTo>
                    <a:lnTo>
                      <a:pt x="2" y="23"/>
                    </a:lnTo>
                    <a:lnTo>
                      <a:pt x="0" y="23"/>
                    </a:lnTo>
                    <a:lnTo>
                      <a:pt x="18"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69" name="Freeform 281">
                <a:extLst>
                  <a:ext uri="{FF2B5EF4-FFF2-40B4-BE49-F238E27FC236}">
                    <a16:creationId xmlns:a16="http://schemas.microsoft.com/office/drawing/2014/main" xmlns="" id="{7E83B259-205B-4E15-B62E-D0566187E23D}"/>
                  </a:ext>
                </a:extLst>
              </p:cNvPr>
              <p:cNvSpPr>
                <a:spLocks/>
              </p:cNvSpPr>
              <p:nvPr/>
            </p:nvSpPr>
            <p:spPr bwMode="auto">
              <a:xfrm>
                <a:off x="1893" y="1664"/>
                <a:ext cx="16" cy="19"/>
              </a:xfrm>
              <a:custGeom>
                <a:avLst/>
                <a:gdLst>
                  <a:gd name="T0" fmla="*/ 15 w 20"/>
                  <a:gd name="T1" fmla="*/ 0 h 24"/>
                  <a:gd name="T2" fmla="*/ 17 w 20"/>
                  <a:gd name="T3" fmla="*/ 0 h 24"/>
                  <a:gd name="T4" fmla="*/ 17 w 20"/>
                  <a:gd name="T5" fmla="*/ 0 h 24"/>
                  <a:gd name="T6" fmla="*/ 19 w 20"/>
                  <a:gd name="T7" fmla="*/ 0 h 24"/>
                  <a:gd name="T8" fmla="*/ 20 w 20"/>
                  <a:gd name="T9" fmla="*/ 2 h 24"/>
                  <a:gd name="T10" fmla="*/ 3 w 20"/>
                  <a:gd name="T11" fmla="*/ 24 h 24"/>
                  <a:gd name="T12" fmla="*/ 3 w 20"/>
                  <a:gd name="T13" fmla="*/ 23 h 24"/>
                  <a:gd name="T14" fmla="*/ 1 w 20"/>
                  <a:gd name="T15" fmla="*/ 23 h 24"/>
                  <a:gd name="T16" fmla="*/ 0 w 20"/>
                  <a:gd name="T17" fmla="*/ 21 h 24"/>
                  <a:gd name="T18" fmla="*/ 0 w 20"/>
                  <a:gd name="T19" fmla="*/ 20 h 24"/>
                  <a:gd name="T20" fmla="*/ 15 w 20"/>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4">
                    <a:moveTo>
                      <a:pt x="15" y="0"/>
                    </a:moveTo>
                    <a:lnTo>
                      <a:pt x="17" y="0"/>
                    </a:lnTo>
                    <a:lnTo>
                      <a:pt x="17" y="0"/>
                    </a:lnTo>
                    <a:lnTo>
                      <a:pt x="19" y="0"/>
                    </a:lnTo>
                    <a:lnTo>
                      <a:pt x="20" y="2"/>
                    </a:lnTo>
                    <a:lnTo>
                      <a:pt x="3" y="24"/>
                    </a:lnTo>
                    <a:lnTo>
                      <a:pt x="3" y="23"/>
                    </a:lnTo>
                    <a:lnTo>
                      <a:pt x="1" y="23"/>
                    </a:lnTo>
                    <a:lnTo>
                      <a:pt x="0" y="21"/>
                    </a:lnTo>
                    <a:lnTo>
                      <a:pt x="0" y="20"/>
                    </a:ln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70" name="Freeform 282">
                <a:extLst>
                  <a:ext uri="{FF2B5EF4-FFF2-40B4-BE49-F238E27FC236}">
                    <a16:creationId xmlns:a16="http://schemas.microsoft.com/office/drawing/2014/main" xmlns="" id="{86DDAEA3-C885-499E-8268-E49E908FE9D2}"/>
                  </a:ext>
                </a:extLst>
              </p:cNvPr>
              <p:cNvSpPr>
                <a:spLocks/>
              </p:cNvSpPr>
              <p:nvPr/>
            </p:nvSpPr>
            <p:spPr bwMode="auto">
              <a:xfrm>
                <a:off x="1892" y="1664"/>
                <a:ext cx="16" cy="18"/>
              </a:xfrm>
              <a:custGeom>
                <a:avLst/>
                <a:gdLst>
                  <a:gd name="T0" fmla="*/ 20 w 20"/>
                  <a:gd name="T1" fmla="*/ 0 h 23"/>
                  <a:gd name="T2" fmla="*/ 18 w 20"/>
                  <a:gd name="T3" fmla="*/ 0 h 23"/>
                  <a:gd name="T4" fmla="*/ 17 w 20"/>
                  <a:gd name="T5" fmla="*/ 0 h 23"/>
                  <a:gd name="T6" fmla="*/ 16 w 20"/>
                  <a:gd name="T7" fmla="*/ 0 h 23"/>
                  <a:gd name="T8" fmla="*/ 14 w 20"/>
                  <a:gd name="T9" fmla="*/ 0 h 23"/>
                  <a:gd name="T10" fmla="*/ 13 w 20"/>
                  <a:gd name="T11" fmla="*/ 0 h 23"/>
                  <a:gd name="T12" fmla="*/ 13 w 20"/>
                  <a:gd name="T13" fmla="*/ 0 h 23"/>
                  <a:gd name="T14" fmla="*/ 13 w 20"/>
                  <a:gd name="T15" fmla="*/ 0 h 23"/>
                  <a:gd name="T16" fmla="*/ 12 w 20"/>
                  <a:gd name="T17" fmla="*/ 0 h 23"/>
                  <a:gd name="T18" fmla="*/ 1 w 20"/>
                  <a:gd name="T19" fmla="*/ 15 h 23"/>
                  <a:gd name="T20" fmla="*/ 1 w 20"/>
                  <a:gd name="T21" fmla="*/ 15 h 23"/>
                  <a:gd name="T22" fmla="*/ 1 w 20"/>
                  <a:gd name="T23" fmla="*/ 15 h 23"/>
                  <a:gd name="T24" fmla="*/ 0 w 20"/>
                  <a:gd name="T25" fmla="*/ 15 h 23"/>
                  <a:gd name="T26" fmla="*/ 0 w 20"/>
                  <a:gd name="T27" fmla="*/ 15 h 23"/>
                  <a:gd name="T28" fmla="*/ 0 w 20"/>
                  <a:gd name="T29" fmla="*/ 17 h 23"/>
                  <a:gd name="T30" fmla="*/ 1 w 20"/>
                  <a:gd name="T31" fmla="*/ 18 h 23"/>
                  <a:gd name="T32" fmla="*/ 1 w 20"/>
                  <a:gd name="T33" fmla="*/ 21 h 23"/>
                  <a:gd name="T34" fmla="*/ 2 w 20"/>
                  <a:gd name="T35" fmla="*/ 23 h 23"/>
                  <a:gd name="T36" fmla="*/ 20 w 20"/>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23">
                    <a:moveTo>
                      <a:pt x="20" y="0"/>
                    </a:moveTo>
                    <a:lnTo>
                      <a:pt x="18" y="0"/>
                    </a:lnTo>
                    <a:lnTo>
                      <a:pt x="17" y="0"/>
                    </a:lnTo>
                    <a:lnTo>
                      <a:pt x="16" y="0"/>
                    </a:lnTo>
                    <a:lnTo>
                      <a:pt x="14" y="0"/>
                    </a:lnTo>
                    <a:lnTo>
                      <a:pt x="13" y="0"/>
                    </a:lnTo>
                    <a:lnTo>
                      <a:pt x="13" y="0"/>
                    </a:lnTo>
                    <a:lnTo>
                      <a:pt x="13" y="0"/>
                    </a:lnTo>
                    <a:lnTo>
                      <a:pt x="12" y="0"/>
                    </a:lnTo>
                    <a:lnTo>
                      <a:pt x="1" y="15"/>
                    </a:lnTo>
                    <a:lnTo>
                      <a:pt x="1" y="15"/>
                    </a:lnTo>
                    <a:lnTo>
                      <a:pt x="1" y="15"/>
                    </a:lnTo>
                    <a:lnTo>
                      <a:pt x="0" y="15"/>
                    </a:lnTo>
                    <a:lnTo>
                      <a:pt x="0" y="15"/>
                    </a:lnTo>
                    <a:lnTo>
                      <a:pt x="0" y="17"/>
                    </a:lnTo>
                    <a:lnTo>
                      <a:pt x="1" y="18"/>
                    </a:lnTo>
                    <a:lnTo>
                      <a:pt x="1" y="21"/>
                    </a:lnTo>
                    <a:lnTo>
                      <a:pt x="2" y="23"/>
                    </a:lnTo>
                    <a:lnTo>
                      <a:pt x="2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71" name="Freeform 283">
                <a:extLst>
                  <a:ext uri="{FF2B5EF4-FFF2-40B4-BE49-F238E27FC236}">
                    <a16:creationId xmlns:a16="http://schemas.microsoft.com/office/drawing/2014/main" xmlns="" id="{9490AFE0-8938-4EA7-98E4-4EC86E3100C7}"/>
                  </a:ext>
                </a:extLst>
              </p:cNvPr>
              <p:cNvSpPr>
                <a:spLocks/>
              </p:cNvSpPr>
              <p:nvPr/>
            </p:nvSpPr>
            <p:spPr bwMode="auto">
              <a:xfrm>
                <a:off x="1892" y="1664"/>
                <a:ext cx="13" cy="16"/>
              </a:xfrm>
              <a:custGeom>
                <a:avLst/>
                <a:gdLst>
                  <a:gd name="T0" fmla="*/ 16 w 16"/>
                  <a:gd name="T1" fmla="*/ 0 h 20"/>
                  <a:gd name="T2" fmla="*/ 16 w 16"/>
                  <a:gd name="T3" fmla="*/ 0 h 20"/>
                  <a:gd name="T4" fmla="*/ 16 w 16"/>
                  <a:gd name="T5" fmla="*/ 0 h 20"/>
                  <a:gd name="T6" fmla="*/ 14 w 16"/>
                  <a:gd name="T7" fmla="*/ 0 h 20"/>
                  <a:gd name="T8" fmla="*/ 14 w 16"/>
                  <a:gd name="T9" fmla="*/ 0 h 20"/>
                  <a:gd name="T10" fmla="*/ 13 w 16"/>
                  <a:gd name="T11" fmla="*/ 0 h 20"/>
                  <a:gd name="T12" fmla="*/ 10 w 16"/>
                  <a:gd name="T13" fmla="*/ 0 h 20"/>
                  <a:gd name="T14" fmla="*/ 9 w 16"/>
                  <a:gd name="T15" fmla="*/ 2 h 20"/>
                  <a:gd name="T16" fmla="*/ 8 w 16"/>
                  <a:gd name="T17" fmla="*/ 3 h 20"/>
                  <a:gd name="T18" fmla="*/ 1 w 16"/>
                  <a:gd name="T19" fmla="*/ 9 h 20"/>
                  <a:gd name="T20" fmla="*/ 1 w 16"/>
                  <a:gd name="T21" fmla="*/ 11 h 20"/>
                  <a:gd name="T22" fmla="*/ 1 w 16"/>
                  <a:gd name="T23" fmla="*/ 12 h 20"/>
                  <a:gd name="T24" fmla="*/ 0 w 16"/>
                  <a:gd name="T25" fmla="*/ 14 h 20"/>
                  <a:gd name="T26" fmla="*/ 0 w 16"/>
                  <a:gd name="T27" fmla="*/ 15 h 20"/>
                  <a:gd name="T28" fmla="*/ 0 w 16"/>
                  <a:gd name="T29" fmla="*/ 17 h 20"/>
                  <a:gd name="T30" fmla="*/ 1 w 16"/>
                  <a:gd name="T31" fmla="*/ 17 h 20"/>
                  <a:gd name="T32" fmla="*/ 1 w 16"/>
                  <a:gd name="T33" fmla="*/ 18 h 20"/>
                  <a:gd name="T34" fmla="*/ 1 w 16"/>
                  <a:gd name="T35" fmla="*/ 20 h 20"/>
                  <a:gd name="T36" fmla="*/ 16 w 16"/>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0">
                    <a:moveTo>
                      <a:pt x="16" y="0"/>
                    </a:moveTo>
                    <a:lnTo>
                      <a:pt x="16" y="0"/>
                    </a:lnTo>
                    <a:lnTo>
                      <a:pt x="16" y="0"/>
                    </a:lnTo>
                    <a:lnTo>
                      <a:pt x="14" y="0"/>
                    </a:lnTo>
                    <a:lnTo>
                      <a:pt x="14" y="0"/>
                    </a:lnTo>
                    <a:lnTo>
                      <a:pt x="13" y="0"/>
                    </a:lnTo>
                    <a:lnTo>
                      <a:pt x="10" y="0"/>
                    </a:lnTo>
                    <a:lnTo>
                      <a:pt x="9" y="2"/>
                    </a:lnTo>
                    <a:lnTo>
                      <a:pt x="8" y="3"/>
                    </a:lnTo>
                    <a:lnTo>
                      <a:pt x="1" y="9"/>
                    </a:lnTo>
                    <a:lnTo>
                      <a:pt x="1" y="11"/>
                    </a:lnTo>
                    <a:lnTo>
                      <a:pt x="1" y="12"/>
                    </a:lnTo>
                    <a:lnTo>
                      <a:pt x="0" y="14"/>
                    </a:lnTo>
                    <a:lnTo>
                      <a:pt x="0" y="15"/>
                    </a:lnTo>
                    <a:lnTo>
                      <a:pt x="0" y="17"/>
                    </a:lnTo>
                    <a:lnTo>
                      <a:pt x="1" y="17"/>
                    </a:lnTo>
                    <a:lnTo>
                      <a:pt x="1" y="18"/>
                    </a:lnTo>
                    <a:lnTo>
                      <a:pt x="1" y="20"/>
                    </a:lnTo>
                    <a:lnTo>
                      <a:pt x="16"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72" name="Freeform 284">
                <a:extLst>
                  <a:ext uri="{FF2B5EF4-FFF2-40B4-BE49-F238E27FC236}">
                    <a16:creationId xmlns:a16="http://schemas.microsoft.com/office/drawing/2014/main" xmlns="" id="{35811119-BF0D-440A-A769-05C80C441D00}"/>
                  </a:ext>
                </a:extLst>
              </p:cNvPr>
              <p:cNvSpPr>
                <a:spLocks/>
              </p:cNvSpPr>
              <p:nvPr/>
            </p:nvSpPr>
            <p:spPr bwMode="auto">
              <a:xfrm>
                <a:off x="1893" y="1664"/>
                <a:ext cx="8" cy="12"/>
              </a:xfrm>
              <a:custGeom>
                <a:avLst/>
                <a:gdLst>
                  <a:gd name="T0" fmla="*/ 0 w 11"/>
                  <a:gd name="T1" fmla="*/ 15 h 15"/>
                  <a:gd name="T2" fmla="*/ 0 w 11"/>
                  <a:gd name="T3" fmla="*/ 11 h 15"/>
                  <a:gd name="T4" fmla="*/ 3 w 11"/>
                  <a:gd name="T5" fmla="*/ 6 h 15"/>
                  <a:gd name="T6" fmla="*/ 7 w 11"/>
                  <a:gd name="T7" fmla="*/ 3 h 15"/>
                  <a:gd name="T8" fmla="*/ 11 w 11"/>
                  <a:gd name="T9" fmla="*/ 0 h 15"/>
                  <a:gd name="T10" fmla="*/ 0 w 11"/>
                  <a:gd name="T11" fmla="*/ 15 h 15"/>
                </a:gdLst>
                <a:ahLst/>
                <a:cxnLst>
                  <a:cxn ang="0">
                    <a:pos x="T0" y="T1"/>
                  </a:cxn>
                  <a:cxn ang="0">
                    <a:pos x="T2" y="T3"/>
                  </a:cxn>
                  <a:cxn ang="0">
                    <a:pos x="T4" y="T5"/>
                  </a:cxn>
                  <a:cxn ang="0">
                    <a:pos x="T6" y="T7"/>
                  </a:cxn>
                  <a:cxn ang="0">
                    <a:pos x="T8" y="T9"/>
                  </a:cxn>
                  <a:cxn ang="0">
                    <a:pos x="T10" y="T11"/>
                  </a:cxn>
                </a:cxnLst>
                <a:rect l="0" t="0" r="r" b="b"/>
                <a:pathLst>
                  <a:path w="11" h="15">
                    <a:moveTo>
                      <a:pt x="0" y="15"/>
                    </a:moveTo>
                    <a:lnTo>
                      <a:pt x="0" y="11"/>
                    </a:lnTo>
                    <a:lnTo>
                      <a:pt x="3" y="6"/>
                    </a:lnTo>
                    <a:lnTo>
                      <a:pt x="7" y="3"/>
                    </a:lnTo>
                    <a:lnTo>
                      <a:pt x="11" y="0"/>
                    </a:lnTo>
                    <a:lnTo>
                      <a:pt x="0" y="15"/>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73" name="Freeform 285">
                <a:extLst>
                  <a:ext uri="{FF2B5EF4-FFF2-40B4-BE49-F238E27FC236}">
                    <a16:creationId xmlns:a16="http://schemas.microsoft.com/office/drawing/2014/main" xmlns="" id="{8A5ABF23-BDE5-40A4-8B07-38383CBA20A1}"/>
                  </a:ext>
                </a:extLst>
              </p:cNvPr>
              <p:cNvSpPr>
                <a:spLocks/>
              </p:cNvSpPr>
              <p:nvPr/>
            </p:nvSpPr>
            <p:spPr bwMode="auto">
              <a:xfrm>
                <a:off x="1893" y="1666"/>
                <a:ext cx="5" cy="5"/>
              </a:xfrm>
              <a:custGeom>
                <a:avLst/>
                <a:gdLst>
                  <a:gd name="T0" fmla="*/ 0 w 7"/>
                  <a:gd name="T1" fmla="*/ 6 h 6"/>
                  <a:gd name="T2" fmla="*/ 3 w 7"/>
                  <a:gd name="T3" fmla="*/ 5 h 6"/>
                  <a:gd name="T4" fmla="*/ 3 w 7"/>
                  <a:gd name="T5" fmla="*/ 3 h 6"/>
                  <a:gd name="T6" fmla="*/ 4 w 7"/>
                  <a:gd name="T7" fmla="*/ 2 h 6"/>
                  <a:gd name="T8" fmla="*/ 7 w 7"/>
                  <a:gd name="T9" fmla="*/ 0 h 6"/>
                  <a:gd name="T10" fmla="*/ 0 w 7"/>
                  <a:gd name="T11" fmla="*/ 6 h 6"/>
                </a:gdLst>
                <a:ahLst/>
                <a:cxnLst>
                  <a:cxn ang="0">
                    <a:pos x="T0" y="T1"/>
                  </a:cxn>
                  <a:cxn ang="0">
                    <a:pos x="T2" y="T3"/>
                  </a:cxn>
                  <a:cxn ang="0">
                    <a:pos x="T4" y="T5"/>
                  </a:cxn>
                  <a:cxn ang="0">
                    <a:pos x="T6" y="T7"/>
                  </a:cxn>
                  <a:cxn ang="0">
                    <a:pos x="T8" y="T9"/>
                  </a:cxn>
                  <a:cxn ang="0">
                    <a:pos x="T10" y="T11"/>
                  </a:cxn>
                </a:cxnLst>
                <a:rect l="0" t="0" r="r" b="b"/>
                <a:pathLst>
                  <a:path w="7" h="6">
                    <a:moveTo>
                      <a:pt x="0" y="6"/>
                    </a:moveTo>
                    <a:lnTo>
                      <a:pt x="3" y="5"/>
                    </a:lnTo>
                    <a:lnTo>
                      <a:pt x="3" y="3"/>
                    </a:lnTo>
                    <a:lnTo>
                      <a:pt x="4" y="2"/>
                    </a:lnTo>
                    <a:lnTo>
                      <a:pt x="7" y="0"/>
                    </a:lnTo>
                    <a:lnTo>
                      <a:pt x="0" y="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74" name="Freeform 286">
                <a:extLst>
                  <a:ext uri="{FF2B5EF4-FFF2-40B4-BE49-F238E27FC236}">
                    <a16:creationId xmlns:a16="http://schemas.microsoft.com/office/drawing/2014/main" xmlns="" id="{EA6536EB-426E-4358-8C24-9C07012D92F1}"/>
                  </a:ext>
                </a:extLst>
              </p:cNvPr>
              <p:cNvSpPr>
                <a:spLocks/>
              </p:cNvSpPr>
              <p:nvPr/>
            </p:nvSpPr>
            <p:spPr bwMode="auto">
              <a:xfrm>
                <a:off x="1895" y="1668"/>
                <a:ext cx="14" cy="17"/>
              </a:xfrm>
              <a:custGeom>
                <a:avLst/>
                <a:gdLst>
                  <a:gd name="T0" fmla="*/ 10 w 18"/>
                  <a:gd name="T1" fmla="*/ 22 h 22"/>
                  <a:gd name="T2" fmla="*/ 13 w 18"/>
                  <a:gd name="T3" fmla="*/ 21 h 22"/>
                  <a:gd name="T4" fmla="*/ 16 w 18"/>
                  <a:gd name="T5" fmla="*/ 18 h 22"/>
                  <a:gd name="T6" fmla="*/ 17 w 18"/>
                  <a:gd name="T7" fmla="*/ 15 h 22"/>
                  <a:gd name="T8" fmla="*/ 18 w 18"/>
                  <a:gd name="T9" fmla="*/ 10 h 22"/>
                  <a:gd name="T10" fmla="*/ 17 w 18"/>
                  <a:gd name="T11" fmla="*/ 7 h 22"/>
                  <a:gd name="T12" fmla="*/ 16 w 18"/>
                  <a:gd name="T13" fmla="*/ 4 h 22"/>
                  <a:gd name="T14" fmla="*/ 13 w 18"/>
                  <a:gd name="T15" fmla="*/ 1 h 22"/>
                  <a:gd name="T16" fmla="*/ 10 w 18"/>
                  <a:gd name="T17" fmla="*/ 0 h 22"/>
                  <a:gd name="T18" fmla="*/ 6 w 18"/>
                  <a:gd name="T19" fmla="*/ 1 h 22"/>
                  <a:gd name="T20" fmla="*/ 4 w 18"/>
                  <a:gd name="T21" fmla="*/ 4 h 22"/>
                  <a:gd name="T22" fmla="*/ 1 w 18"/>
                  <a:gd name="T23" fmla="*/ 7 h 22"/>
                  <a:gd name="T24" fmla="*/ 0 w 18"/>
                  <a:gd name="T25" fmla="*/ 10 h 22"/>
                  <a:gd name="T26" fmla="*/ 1 w 18"/>
                  <a:gd name="T27" fmla="*/ 15 h 22"/>
                  <a:gd name="T28" fmla="*/ 4 w 18"/>
                  <a:gd name="T29" fmla="*/ 18 h 22"/>
                  <a:gd name="T30" fmla="*/ 6 w 18"/>
                  <a:gd name="T31" fmla="*/ 21 h 22"/>
                  <a:gd name="T32" fmla="*/ 10 w 18"/>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2">
                    <a:moveTo>
                      <a:pt x="10" y="22"/>
                    </a:moveTo>
                    <a:lnTo>
                      <a:pt x="13" y="21"/>
                    </a:lnTo>
                    <a:lnTo>
                      <a:pt x="16" y="18"/>
                    </a:lnTo>
                    <a:lnTo>
                      <a:pt x="17" y="15"/>
                    </a:lnTo>
                    <a:lnTo>
                      <a:pt x="18" y="10"/>
                    </a:lnTo>
                    <a:lnTo>
                      <a:pt x="17" y="7"/>
                    </a:lnTo>
                    <a:lnTo>
                      <a:pt x="16" y="4"/>
                    </a:lnTo>
                    <a:lnTo>
                      <a:pt x="13" y="1"/>
                    </a:lnTo>
                    <a:lnTo>
                      <a:pt x="10" y="0"/>
                    </a:lnTo>
                    <a:lnTo>
                      <a:pt x="6" y="1"/>
                    </a:lnTo>
                    <a:lnTo>
                      <a:pt x="4" y="4"/>
                    </a:lnTo>
                    <a:lnTo>
                      <a:pt x="1" y="7"/>
                    </a:lnTo>
                    <a:lnTo>
                      <a:pt x="0" y="10"/>
                    </a:lnTo>
                    <a:lnTo>
                      <a:pt x="1" y="15"/>
                    </a:lnTo>
                    <a:lnTo>
                      <a:pt x="4" y="18"/>
                    </a:lnTo>
                    <a:lnTo>
                      <a:pt x="6" y="21"/>
                    </a:lnTo>
                    <a:lnTo>
                      <a:pt x="10"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75" name="Freeform 287">
                <a:extLst>
                  <a:ext uri="{FF2B5EF4-FFF2-40B4-BE49-F238E27FC236}">
                    <a16:creationId xmlns:a16="http://schemas.microsoft.com/office/drawing/2014/main" xmlns="" id="{E907D636-F6A2-4D3D-A16A-453B77C3EEF2}"/>
                  </a:ext>
                </a:extLst>
              </p:cNvPr>
              <p:cNvSpPr>
                <a:spLocks/>
              </p:cNvSpPr>
              <p:nvPr/>
            </p:nvSpPr>
            <p:spPr bwMode="auto">
              <a:xfrm>
                <a:off x="1892" y="1676"/>
                <a:ext cx="21" cy="1"/>
              </a:xfrm>
              <a:custGeom>
                <a:avLst/>
                <a:gdLst>
                  <a:gd name="T0" fmla="*/ 26 w 26"/>
                  <a:gd name="T1" fmla="*/ 0 h 2"/>
                  <a:gd name="T2" fmla="*/ 1 w 26"/>
                  <a:gd name="T3" fmla="*/ 0 h 2"/>
                  <a:gd name="T4" fmla="*/ 1 w 26"/>
                  <a:gd name="T5" fmla="*/ 0 h 2"/>
                  <a:gd name="T6" fmla="*/ 1 w 26"/>
                  <a:gd name="T7" fmla="*/ 0 h 2"/>
                  <a:gd name="T8" fmla="*/ 0 w 26"/>
                  <a:gd name="T9" fmla="*/ 0 h 2"/>
                  <a:gd name="T10" fmla="*/ 0 w 26"/>
                  <a:gd name="T11" fmla="*/ 0 h 2"/>
                  <a:gd name="T12" fmla="*/ 0 w 26"/>
                  <a:gd name="T13" fmla="*/ 2 h 2"/>
                  <a:gd name="T14" fmla="*/ 1 w 26"/>
                  <a:gd name="T15" fmla="*/ 2 h 2"/>
                  <a:gd name="T16" fmla="*/ 1 w 26"/>
                  <a:gd name="T17" fmla="*/ 2 h 2"/>
                  <a:gd name="T18" fmla="*/ 1 w 26"/>
                  <a:gd name="T19" fmla="*/ 2 h 2"/>
                  <a:gd name="T20" fmla="*/ 26 w 26"/>
                  <a:gd name="T21" fmla="*/ 2 h 2"/>
                  <a:gd name="T22" fmla="*/ 26 w 26"/>
                  <a:gd name="T23" fmla="*/ 2 h 2"/>
                  <a:gd name="T24" fmla="*/ 26 w 26"/>
                  <a:gd name="T25" fmla="*/ 2 h 2"/>
                  <a:gd name="T26" fmla="*/ 26 w 26"/>
                  <a:gd name="T27" fmla="*/ 2 h 2"/>
                  <a:gd name="T28" fmla="*/ 26 w 26"/>
                  <a:gd name="T29" fmla="*/ 0 h 2"/>
                  <a:gd name="T30" fmla="*/ 26 w 26"/>
                  <a:gd name="T31" fmla="*/ 0 h 2"/>
                  <a:gd name="T32" fmla="*/ 26 w 26"/>
                  <a:gd name="T33" fmla="*/ 0 h 2"/>
                  <a:gd name="T34" fmla="*/ 26 w 26"/>
                  <a:gd name="T35" fmla="*/ 0 h 2"/>
                  <a:gd name="T36" fmla="*/ 26 w 26"/>
                  <a:gd name="T3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
                    <a:moveTo>
                      <a:pt x="26" y="0"/>
                    </a:moveTo>
                    <a:lnTo>
                      <a:pt x="1" y="0"/>
                    </a:lnTo>
                    <a:lnTo>
                      <a:pt x="1" y="0"/>
                    </a:lnTo>
                    <a:lnTo>
                      <a:pt x="1" y="0"/>
                    </a:lnTo>
                    <a:lnTo>
                      <a:pt x="0" y="0"/>
                    </a:lnTo>
                    <a:lnTo>
                      <a:pt x="0" y="0"/>
                    </a:lnTo>
                    <a:lnTo>
                      <a:pt x="0" y="2"/>
                    </a:lnTo>
                    <a:lnTo>
                      <a:pt x="1" y="2"/>
                    </a:lnTo>
                    <a:lnTo>
                      <a:pt x="1" y="2"/>
                    </a:lnTo>
                    <a:lnTo>
                      <a:pt x="1" y="2"/>
                    </a:lnTo>
                    <a:lnTo>
                      <a:pt x="26" y="2"/>
                    </a:lnTo>
                    <a:lnTo>
                      <a:pt x="26" y="2"/>
                    </a:lnTo>
                    <a:lnTo>
                      <a:pt x="26" y="2"/>
                    </a:lnTo>
                    <a:lnTo>
                      <a:pt x="26" y="2"/>
                    </a:lnTo>
                    <a:lnTo>
                      <a:pt x="26" y="0"/>
                    </a:lnTo>
                    <a:lnTo>
                      <a:pt x="26" y="0"/>
                    </a:lnTo>
                    <a:lnTo>
                      <a:pt x="26" y="0"/>
                    </a:lnTo>
                    <a:lnTo>
                      <a:pt x="26" y="0"/>
                    </a:lnTo>
                    <a:lnTo>
                      <a:pt x="2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pic>
            <p:nvPicPr>
              <p:cNvPr id="857376" name="Picture 288">
                <a:extLst>
                  <a:ext uri="{FF2B5EF4-FFF2-40B4-BE49-F238E27FC236}">
                    <a16:creationId xmlns:a16="http://schemas.microsoft.com/office/drawing/2014/main" xmlns="" id="{900D8214-B640-4855-A799-559D6BC81667}"/>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8" y="1645"/>
                <a:ext cx="100"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7377" name="Rectangle 289">
                <a:extLst>
                  <a:ext uri="{FF2B5EF4-FFF2-40B4-BE49-F238E27FC236}">
                    <a16:creationId xmlns:a16="http://schemas.microsoft.com/office/drawing/2014/main" xmlns="" id="{A8CA660C-4E57-472F-8F9D-3435A876A3F2}"/>
                  </a:ext>
                </a:extLst>
              </p:cNvPr>
              <p:cNvSpPr>
                <a:spLocks noChangeArrowheads="1"/>
              </p:cNvSpPr>
              <p:nvPr/>
            </p:nvSpPr>
            <p:spPr bwMode="auto">
              <a:xfrm>
                <a:off x="1413" y="1647"/>
                <a:ext cx="32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7378" name="Group 290">
                <a:extLst>
                  <a:ext uri="{FF2B5EF4-FFF2-40B4-BE49-F238E27FC236}">
                    <a16:creationId xmlns:a16="http://schemas.microsoft.com/office/drawing/2014/main" xmlns="" id="{08C9DA5F-9B53-405C-97A7-594F63A1FA40}"/>
                  </a:ext>
                </a:extLst>
              </p:cNvPr>
              <p:cNvGrpSpPr>
                <a:grpSpLocks/>
              </p:cNvGrpSpPr>
              <p:nvPr/>
            </p:nvGrpSpPr>
            <p:grpSpPr bwMode="auto">
              <a:xfrm>
                <a:off x="1577" y="1762"/>
                <a:ext cx="629" cy="45"/>
                <a:chOff x="2415" y="2697"/>
                <a:chExt cx="860" cy="58"/>
              </a:xfrm>
            </p:grpSpPr>
            <p:sp>
              <p:nvSpPr>
                <p:cNvPr id="857379" name="Freeform 291">
                  <a:extLst>
                    <a:ext uri="{FF2B5EF4-FFF2-40B4-BE49-F238E27FC236}">
                      <a16:creationId xmlns:a16="http://schemas.microsoft.com/office/drawing/2014/main" xmlns="" id="{69051CD2-D9B8-4816-ADEF-8A0B520DAD89}"/>
                    </a:ext>
                  </a:extLst>
                </p:cNvPr>
                <p:cNvSpPr>
                  <a:spLocks/>
                </p:cNvSpPr>
                <p:nvPr/>
              </p:nvSpPr>
              <p:spPr bwMode="auto">
                <a:xfrm>
                  <a:off x="2415"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80" name="Freeform 292">
                  <a:extLst>
                    <a:ext uri="{FF2B5EF4-FFF2-40B4-BE49-F238E27FC236}">
                      <a16:creationId xmlns:a16="http://schemas.microsoft.com/office/drawing/2014/main" xmlns="" id="{D8187745-2EC6-4C8C-8C61-4C4DA53F7C82}"/>
                    </a:ext>
                  </a:extLst>
                </p:cNvPr>
                <p:cNvSpPr>
                  <a:spLocks/>
                </p:cNvSpPr>
                <p:nvPr/>
              </p:nvSpPr>
              <p:spPr bwMode="auto">
                <a:xfrm>
                  <a:off x="2527"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81" name="Freeform 293">
                  <a:extLst>
                    <a:ext uri="{FF2B5EF4-FFF2-40B4-BE49-F238E27FC236}">
                      <a16:creationId xmlns:a16="http://schemas.microsoft.com/office/drawing/2014/main" xmlns="" id="{87FCD997-CF6E-4338-A525-5B4C7AB98F51}"/>
                    </a:ext>
                  </a:extLst>
                </p:cNvPr>
                <p:cNvSpPr>
                  <a:spLocks/>
                </p:cNvSpPr>
                <p:nvPr/>
              </p:nvSpPr>
              <p:spPr bwMode="auto">
                <a:xfrm>
                  <a:off x="2639"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82" name="Freeform 294">
                  <a:extLst>
                    <a:ext uri="{FF2B5EF4-FFF2-40B4-BE49-F238E27FC236}">
                      <a16:creationId xmlns:a16="http://schemas.microsoft.com/office/drawing/2014/main" xmlns="" id="{C06EB558-B77E-4A62-8B27-7EEA11F13075}"/>
                    </a:ext>
                  </a:extLst>
                </p:cNvPr>
                <p:cNvSpPr>
                  <a:spLocks/>
                </p:cNvSpPr>
                <p:nvPr/>
              </p:nvSpPr>
              <p:spPr bwMode="auto">
                <a:xfrm>
                  <a:off x="2750"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83" name="Freeform 295">
                  <a:extLst>
                    <a:ext uri="{FF2B5EF4-FFF2-40B4-BE49-F238E27FC236}">
                      <a16:creationId xmlns:a16="http://schemas.microsoft.com/office/drawing/2014/main" xmlns="" id="{92E1FB6F-381C-4F20-9635-34BB0BA9297D}"/>
                    </a:ext>
                  </a:extLst>
                </p:cNvPr>
                <p:cNvSpPr>
                  <a:spLocks/>
                </p:cNvSpPr>
                <p:nvPr/>
              </p:nvSpPr>
              <p:spPr bwMode="auto">
                <a:xfrm>
                  <a:off x="2862"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84" name="Freeform 296">
                  <a:extLst>
                    <a:ext uri="{FF2B5EF4-FFF2-40B4-BE49-F238E27FC236}">
                      <a16:creationId xmlns:a16="http://schemas.microsoft.com/office/drawing/2014/main" xmlns="" id="{71671374-ED05-46ED-A7A0-0799E0109D75}"/>
                    </a:ext>
                  </a:extLst>
                </p:cNvPr>
                <p:cNvSpPr>
                  <a:spLocks/>
                </p:cNvSpPr>
                <p:nvPr/>
              </p:nvSpPr>
              <p:spPr bwMode="auto">
                <a:xfrm>
                  <a:off x="2974"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85" name="Freeform 297">
                  <a:extLst>
                    <a:ext uri="{FF2B5EF4-FFF2-40B4-BE49-F238E27FC236}">
                      <a16:creationId xmlns:a16="http://schemas.microsoft.com/office/drawing/2014/main" xmlns="" id="{ABFBF0A9-B565-4F89-928D-F822A3E8DD20}"/>
                    </a:ext>
                  </a:extLst>
                </p:cNvPr>
                <p:cNvSpPr>
                  <a:spLocks/>
                </p:cNvSpPr>
                <p:nvPr/>
              </p:nvSpPr>
              <p:spPr bwMode="auto">
                <a:xfrm>
                  <a:off x="3086"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86" name="Freeform 298">
                  <a:extLst>
                    <a:ext uri="{FF2B5EF4-FFF2-40B4-BE49-F238E27FC236}">
                      <a16:creationId xmlns:a16="http://schemas.microsoft.com/office/drawing/2014/main" xmlns="" id="{CA168DE2-F02B-4BA5-AC0F-F557024645F2}"/>
                    </a:ext>
                  </a:extLst>
                </p:cNvPr>
                <p:cNvSpPr>
                  <a:spLocks/>
                </p:cNvSpPr>
                <p:nvPr/>
              </p:nvSpPr>
              <p:spPr bwMode="auto">
                <a:xfrm>
                  <a:off x="3197"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387" name="Group 299">
                <a:extLst>
                  <a:ext uri="{FF2B5EF4-FFF2-40B4-BE49-F238E27FC236}">
                    <a16:creationId xmlns:a16="http://schemas.microsoft.com/office/drawing/2014/main" xmlns="" id="{6F50FA0B-3061-4D08-866A-EC429DA4E9A8}"/>
                  </a:ext>
                </a:extLst>
              </p:cNvPr>
              <p:cNvGrpSpPr>
                <a:grpSpLocks/>
              </p:cNvGrpSpPr>
              <p:nvPr/>
            </p:nvGrpSpPr>
            <p:grpSpPr bwMode="auto">
              <a:xfrm>
                <a:off x="1659" y="1671"/>
                <a:ext cx="133" cy="45"/>
                <a:chOff x="2399" y="2883"/>
                <a:chExt cx="167" cy="58"/>
              </a:xfrm>
            </p:grpSpPr>
            <p:sp>
              <p:nvSpPr>
                <p:cNvPr id="857388" name="Freeform 300">
                  <a:extLst>
                    <a:ext uri="{FF2B5EF4-FFF2-40B4-BE49-F238E27FC236}">
                      <a16:creationId xmlns:a16="http://schemas.microsoft.com/office/drawing/2014/main" xmlns="" id="{CBDBCCB4-892E-4306-950A-9CEF8EFAD831}"/>
                    </a:ext>
                  </a:extLst>
                </p:cNvPr>
                <p:cNvSpPr>
                  <a:spLocks/>
                </p:cNvSpPr>
                <p:nvPr/>
              </p:nvSpPr>
              <p:spPr bwMode="auto">
                <a:xfrm>
                  <a:off x="2399" y="2883"/>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89" name="Freeform 301">
                  <a:extLst>
                    <a:ext uri="{FF2B5EF4-FFF2-40B4-BE49-F238E27FC236}">
                      <a16:creationId xmlns:a16="http://schemas.microsoft.com/office/drawing/2014/main" xmlns="" id="{E1A21242-9E93-49CF-AD5E-8B980C180589}"/>
                    </a:ext>
                  </a:extLst>
                </p:cNvPr>
                <p:cNvSpPr>
                  <a:spLocks/>
                </p:cNvSpPr>
                <p:nvPr/>
              </p:nvSpPr>
              <p:spPr bwMode="auto">
                <a:xfrm>
                  <a:off x="2488" y="2883"/>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390" name="Group 302">
                <a:extLst>
                  <a:ext uri="{FF2B5EF4-FFF2-40B4-BE49-F238E27FC236}">
                    <a16:creationId xmlns:a16="http://schemas.microsoft.com/office/drawing/2014/main" xmlns="" id="{5583F178-C58E-4C6D-B3EA-9AFE068C9690}"/>
                  </a:ext>
                </a:extLst>
              </p:cNvPr>
              <p:cNvGrpSpPr>
                <a:grpSpLocks/>
              </p:cNvGrpSpPr>
              <p:nvPr/>
            </p:nvGrpSpPr>
            <p:grpSpPr bwMode="auto">
              <a:xfrm>
                <a:off x="1981" y="1665"/>
                <a:ext cx="113" cy="42"/>
                <a:chOff x="2561" y="2365"/>
                <a:chExt cx="142" cy="54"/>
              </a:xfrm>
            </p:grpSpPr>
            <p:sp>
              <p:nvSpPr>
                <p:cNvPr id="857391" name="Rectangle 303">
                  <a:extLst>
                    <a:ext uri="{FF2B5EF4-FFF2-40B4-BE49-F238E27FC236}">
                      <a16:creationId xmlns:a16="http://schemas.microsoft.com/office/drawing/2014/main" xmlns="" id="{5424E5E9-48F8-4FBC-A696-7A661D8EC139}"/>
                    </a:ext>
                  </a:extLst>
                </p:cNvPr>
                <p:cNvSpPr>
                  <a:spLocks noChangeArrowheads="1"/>
                </p:cNvSpPr>
                <p:nvPr/>
              </p:nvSpPr>
              <p:spPr bwMode="auto">
                <a:xfrm>
                  <a:off x="2561" y="2365"/>
                  <a:ext cx="142" cy="54"/>
                </a:xfrm>
                <a:prstGeom prst="rect">
                  <a:avLst/>
                </a:prstGeom>
                <a:noFill/>
                <a:ln w="6350" cap="sq">
                  <a:solidFill>
                    <a:srgbClr val="808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92" name="Oval 304">
                  <a:extLst>
                    <a:ext uri="{FF2B5EF4-FFF2-40B4-BE49-F238E27FC236}">
                      <a16:creationId xmlns:a16="http://schemas.microsoft.com/office/drawing/2014/main" xmlns="" id="{D3FFDE6A-99F1-4E69-9A5B-C435AE3A6B26}"/>
                    </a:ext>
                  </a:extLst>
                </p:cNvPr>
                <p:cNvSpPr>
                  <a:spLocks noChangeArrowheads="1"/>
                </p:cNvSpPr>
                <p:nvPr/>
              </p:nvSpPr>
              <p:spPr bwMode="auto">
                <a:xfrm>
                  <a:off x="2584" y="2375"/>
                  <a:ext cx="34" cy="34"/>
                </a:xfrm>
                <a:prstGeom prst="ellipse">
                  <a:avLst/>
                </a:prstGeom>
                <a:solidFill>
                  <a:srgbClr val="5F5F5F"/>
                </a:solidFill>
                <a:ln w="6350" cap="sq">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93" name="Oval 305">
                  <a:extLst>
                    <a:ext uri="{FF2B5EF4-FFF2-40B4-BE49-F238E27FC236}">
                      <a16:creationId xmlns:a16="http://schemas.microsoft.com/office/drawing/2014/main" xmlns="" id="{8E30D757-D2B2-41E8-8BE3-E0D186A67A39}"/>
                    </a:ext>
                  </a:extLst>
                </p:cNvPr>
                <p:cNvSpPr>
                  <a:spLocks noChangeArrowheads="1"/>
                </p:cNvSpPr>
                <p:nvPr/>
              </p:nvSpPr>
              <p:spPr bwMode="auto">
                <a:xfrm>
                  <a:off x="2641" y="2374"/>
                  <a:ext cx="34" cy="34"/>
                </a:xfrm>
                <a:prstGeom prst="ellipse">
                  <a:avLst/>
                </a:prstGeom>
                <a:solidFill>
                  <a:srgbClr val="5F5F5F"/>
                </a:solidFill>
                <a:ln w="6350" cap="sq">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sp>
          <p:nvSpPr>
            <p:cNvPr id="857394" name="Line 306">
              <a:extLst>
                <a:ext uri="{FF2B5EF4-FFF2-40B4-BE49-F238E27FC236}">
                  <a16:creationId xmlns:a16="http://schemas.microsoft.com/office/drawing/2014/main" xmlns="" id="{C0BD27F8-34A4-4289-9398-D4A3856E7A18}"/>
                </a:ext>
              </a:extLst>
            </p:cNvPr>
            <p:cNvSpPr>
              <a:spLocks noChangeShapeType="1"/>
            </p:cNvSpPr>
            <p:nvPr/>
          </p:nvSpPr>
          <p:spPr bwMode="auto">
            <a:xfrm>
              <a:off x="2601" y="1847"/>
              <a:ext cx="0" cy="954"/>
            </a:xfrm>
            <a:prstGeom prst="line">
              <a:avLst/>
            </a:prstGeom>
            <a:noFill/>
            <a:ln w="76200" cap="sq" cmpd="dbl">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7395" name="Group 307">
              <a:extLst>
                <a:ext uri="{FF2B5EF4-FFF2-40B4-BE49-F238E27FC236}">
                  <a16:creationId xmlns:a16="http://schemas.microsoft.com/office/drawing/2014/main" xmlns="" id="{AB39576D-14B0-498F-9064-9BDFCB628807}"/>
                </a:ext>
              </a:extLst>
            </p:cNvPr>
            <p:cNvGrpSpPr>
              <a:grpSpLocks/>
            </p:cNvGrpSpPr>
            <p:nvPr/>
          </p:nvGrpSpPr>
          <p:grpSpPr bwMode="auto">
            <a:xfrm>
              <a:off x="2274" y="3315"/>
              <a:ext cx="1331" cy="257"/>
              <a:chOff x="2270" y="3080"/>
              <a:chExt cx="1331" cy="257"/>
            </a:xfrm>
          </p:grpSpPr>
          <p:grpSp>
            <p:nvGrpSpPr>
              <p:cNvPr id="857396" name="Group 308">
                <a:extLst>
                  <a:ext uri="{FF2B5EF4-FFF2-40B4-BE49-F238E27FC236}">
                    <a16:creationId xmlns:a16="http://schemas.microsoft.com/office/drawing/2014/main" xmlns="" id="{7F22DEAB-48FB-4BAA-B5E0-E96B14337748}"/>
                  </a:ext>
                </a:extLst>
              </p:cNvPr>
              <p:cNvGrpSpPr>
                <a:grpSpLocks/>
              </p:cNvGrpSpPr>
              <p:nvPr/>
            </p:nvGrpSpPr>
            <p:grpSpPr bwMode="auto">
              <a:xfrm>
                <a:off x="2270" y="3080"/>
                <a:ext cx="298" cy="257"/>
                <a:chOff x="638" y="1393"/>
                <a:chExt cx="601" cy="622"/>
              </a:xfrm>
            </p:grpSpPr>
            <p:sp>
              <p:nvSpPr>
                <p:cNvPr id="857397" name="Freeform 309">
                  <a:extLst>
                    <a:ext uri="{FF2B5EF4-FFF2-40B4-BE49-F238E27FC236}">
                      <a16:creationId xmlns:a16="http://schemas.microsoft.com/office/drawing/2014/main" xmlns="" id="{3229CFBD-EE92-4755-A653-8E739FA43DC5}"/>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98" name="Freeform 310">
                  <a:extLst>
                    <a:ext uri="{FF2B5EF4-FFF2-40B4-BE49-F238E27FC236}">
                      <a16:creationId xmlns:a16="http://schemas.microsoft.com/office/drawing/2014/main" xmlns="" id="{34C924EF-99D3-4D48-9415-E31A5A0B99A9}"/>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chemeClr val="accent2"/>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399" name="Line 311">
                  <a:extLst>
                    <a:ext uri="{FF2B5EF4-FFF2-40B4-BE49-F238E27FC236}">
                      <a16:creationId xmlns:a16="http://schemas.microsoft.com/office/drawing/2014/main" xmlns="" id="{594E0E7D-BF13-438F-942C-8EA2EC3746B9}"/>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00" name="Line 312">
                  <a:extLst>
                    <a:ext uri="{FF2B5EF4-FFF2-40B4-BE49-F238E27FC236}">
                      <a16:creationId xmlns:a16="http://schemas.microsoft.com/office/drawing/2014/main" xmlns="" id="{668E46F2-1211-4EF5-9B38-EB8F6ECC0DF5}"/>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01" name="Freeform 313">
                  <a:extLst>
                    <a:ext uri="{FF2B5EF4-FFF2-40B4-BE49-F238E27FC236}">
                      <a16:creationId xmlns:a16="http://schemas.microsoft.com/office/drawing/2014/main" xmlns="" id="{97280CC6-C21A-45DA-8805-EE871D055341}"/>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02" name="Rectangle 314">
                  <a:extLst>
                    <a:ext uri="{FF2B5EF4-FFF2-40B4-BE49-F238E27FC236}">
                      <a16:creationId xmlns:a16="http://schemas.microsoft.com/office/drawing/2014/main" xmlns="" id="{849FB31F-EF3A-4805-9E25-1C5265944443}"/>
                    </a:ext>
                  </a:extLst>
                </p:cNvPr>
                <p:cNvSpPr>
                  <a:spLocks noChangeArrowheads="1"/>
                </p:cNvSpPr>
                <p:nvPr/>
              </p:nvSpPr>
              <p:spPr bwMode="auto">
                <a:xfrm>
                  <a:off x="948" y="1820"/>
                  <a:ext cx="197" cy="176"/>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03" name="Line 315">
                  <a:extLst>
                    <a:ext uri="{FF2B5EF4-FFF2-40B4-BE49-F238E27FC236}">
                      <a16:creationId xmlns:a16="http://schemas.microsoft.com/office/drawing/2014/main" xmlns="" id="{5C481AC2-63B2-41EF-B280-7933F58F0C99}"/>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04" name="Line 316">
                  <a:extLst>
                    <a:ext uri="{FF2B5EF4-FFF2-40B4-BE49-F238E27FC236}">
                      <a16:creationId xmlns:a16="http://schemas.microsoft.com/office/drawing/2014/main" xmlns="" id="{71289B7B-53CC-437D-8628-40436A20CD39}"/>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05" name="Line 317">
                  <a:extLst>
                    <a:ext uri="{FF2B5EF4-FFF2-40B4-BE49-F238E27FC236}">
                      <a16:creationId xmlns:a16="http://schemas.microsoft.com/office/drawing/2014/main" xmlns="" id="{B1C6987C-2F98-4180-BC90-82850B1D0A4F}"/>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06" name="Rectangle 318">
                  <a:extLst>
                    <a:ext uri="{FF2B5EF4-FFF2-40B4-BE49-F238E27FC236}">
                      <a16:creationId xmlns:a16="http://schemas.microsoft.com/office/drawing/2014/main" xmlns="" id="{52249E65-3844-4016-8BDC-CBE62A86FBAA}"/>
                    </a:ext>
                  </a:extLst>
                </p:cNvPr>
                <p:cNvSpPr>
                  <a:spLocks noChangeArrowheads="1"/>
                </p:cNvSpPr>
                <p:nvPr/>
              </p:nvSpPr>
              <p:spPr bwMode="auto">
                <a:xfrm>
                  <a:off x="1061" y="1888"/>
                  <a:ext cx="57" cy="38"/>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07" name="Rectangle 319">
                  <a:extLst>
                    <a:ext uri="{FF2B5EF4-FFF2-40B4-BE49-F238E27FC236}">
                      <a16:creationId xmlns:a16="http://schemas.microsoft.com/office/drawing/2014/main" xmlns="" id="{BF66CB33-0211-4774-92CD-DE0383E1880C}"/>
                    </a:ext>
                  </a:extLst>
                </p:cNvPr>
                <p:cNvSpPr>
                  <a:spLocks noChangeArrowheads="1"/>
                </p:cNvSpPr>
                <p:nvPr/>
              </p:nvSpPr>
              <p:spPr bwMode="auto">
                <a:xfrm>
                  <a:off x="1166" y="1820"/>
                  <a:ext cx="27" cy="27"/>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08" name="Freeform 320">
                  <a:extLst>
                    <a:ext uri="{FF2B5EF4-FFF2-40B4-BE49-F238E27FC236}">
                      <a16:creationId xmlns:a16="http://schemas.microsoft.com/office/drawing/2014/main" xmlns="" id="{B845C0A5-E3C4-4B14-93BE-B8E1E966B858}"/>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09" name="Rectangle 321">
                  <a:extLst>
                    <a:ext uri="{FF2B5EF4-FFF2-40B4-BE49-F238E27FC236}">
                      <a16:creationId xmlns:a16="http://schemas.microsoft.com/office/drawing/2014/main" xmlns="" id="{2E0E2DE9-FC92-4067-83E5-F27E6F90B883}"/>
                    </a:ext>
                  </a:extLst>
                </p:cNvPr>
                <p:cNvSpPr>
                  <a:spLocks noChangeArrowheads="1"/>
                </p:cNvSpPr>
                <p:nvPr/>
              </p:nvSpPr>
              <p:spPr bwMode="auto">
                <a:xfrm>
                  <a:off x="1130" y="1728"/>
                  <a:ext cx="21" cy="6"/>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10" name="Rectangle 322">
                  <a:extLst>
                    <a:ext uri="{FF2B5EF4-FFF2-40B4-BE49-F238E27FC236}">
                      <a16:creationId xmlns:a16="http://schemas.microsoft.com/office/drawing/2014/main" xmlns="" id="{805CBADE-06D5-4332-8F84-A74BF838900A}"/>
                    </a:ext>
                  </a:extLst>
                </p:cNvPr>
                <p:cNvSpPr>
                  <a:spLocks noChangeArrowheads="1"/>
                </p:cNvSpPr>
                <p:nvPr/>
              </p:nvSpPr>
              <p:spPr bwMode="auto">
                <a:xfrm>
                  <a:off x="785" y="1463"/>
                  <a:ext cx="310" cy="222"/>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11" name="Freeform 323">
                  <a:extLst>
                    <a:ext uri="{FF2B5EF4-FFF2-40B4-BE49-F238E27FC236}">
                      <a16:creationId xmlns:a16="http://schemas.microsoft.com/office/drawing/2014/main" xmlns="" id="{10B65346-0600-4164-AD68-1DE4AF0769B2}"/>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chemeClr val="accent2"/>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12" name="Line 324">
                  <a:extLst>
                    <a:ext uri="{FF2B5EF4-FFF2-40B4-BE49-F238E27FC236}">
                      <a16:creationId xmlns:a16="http://schemas.microsoft.com/office/drawing/2014/main" xmlns="" id="{910E953D-669D-47AA-A9D8-45B319BB7D6B}"/>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13" name="Line 325">
                  <a:extLst>
                    <a:ext uri="{FF2B5EF4-FFF2-40B4-BE49-F238E27FC236}">
                      <a16:creationId xmlns:a16="http://schemas.microsoft.com/office/drawing/2014/main" xmlns="" id="{BE5A180C-0669-43F2-AA4B-7490E1604D4C}"/>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14" name="Line 326">
                  <a:extLst>
                    <a:ext uri="{FF2B5EF4-FFF2-40B4-BE49-F238E27FC236}">
                      <a16:creationId xmlns:a16="http://schemas.microsoft.com/office/drawing/2014/main" xmlns="" id="{8C6AB70A-5948-4F49-9BAA-00959A7BC355}"/>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15" name="Rectangle 327">
                  <a:extLst>
                    <a:ext uri="{FF2B5EF4-FFF2-40B4-BE49-F238E27FC236}">
                      <a16:creationId xmlns:a16="http://schemas.microsoft.com/office/drawing/2014/main" xmlns="" id="{016105E9-29FC-4A94-A58C-B9B00F82F9E6}"/>
                    </a:ext>
                  </a:extLst>
                </p:cNvPr>
                <p:cNvSpPr>
                  <a:spLocks noChangeArrowheads="1"/>
                </p:cNvSpPr>
                <p:nvPr/>
              </p:nvSpPr>
              <p:spPr bwMode="auto">
                <a:xfrm>
                  <a:off x="659" y="1820"/>
                  <a:ext cx="54" cy="19"/>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16" name="Rectangle 328">
                  <a:extLst>
                    <a:ext uri="{FF2B5EF4-FFF2-40B4-BE49-F238E27FC236}">
                      <a16:creationId xmlns:a16="http://schemas.microsoft.com/office/drawing/2014/main" xmlns="" id="{448533B8-03AD-4CB8-89D1-1291043DFF10}"/>
                    </a:ext>
                  </a:extLst>
                </p:cNvPr>
                <p:cNvSpPr>
                  <a:spLocks noChangeArrowheads="1"/>
                </p:cNvSpPr>
                <p:nvPr/>
              </p:nvSpPr>
              <p:spPr bwMode="auto">
                <a:xfrm>
                  <a:off x="988" y="1845"/>
                  <a:ext cx="121" cy="11"/>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17" name="Rectangle 329">
                  <a:extLst>
                    <a:ext uri="{FF2B5EF4-FFF2-40B4-BE49-F238E27FC236}">
                      <a16:creationId xmlns:a16="http://schemas.microsoft.com/office/drawing/2014/main" xmlns="" id="{C87D26D9-042D-41CA-823B-8558F3AE1B89}"/>
                    </a:ext>
                  </a:extLst>
                </p:cNvPr>
                <p:cNvSpPr>
                  <a:spLocks noChangeArrowheads="1"/>
                </p:cNvSpPr>
                <p:nvPr/>
              </p:nvSpPr>
              <p:spPr bwMode="auto">
                <a:xfrm>
                  <a:off x="1201" y="1820"/>
                  <a:ext cx="21" cy="8"/>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18" name="Rectangle 330">
                  <a:extLst>
                    <a:ext uri="{FF2B5EF4-FFF2-40B4-BE49-F238E27FC236}">
                      <a16:creationId xmlns:a16="http://schemas.microsoft.com/office/drawing/2014/main" xmlns="" id="{91EAE9E2-0841-4F39-973D-65527021AF8C}"/>
                    </a:ext>
                  </a:extLst>
                </p:cNvPr>
                <p:cNvSpPr>
                  <a:spLocks noChangeArrowheads="1"/>
                </p:cNvSpPr>
                <p:nvPr/>
              </p:nvSpPr>
              <p:spPr bwMode="auto">
                <a:xfrm>
                  <a:off x="1201" y="1839"/>
                  <a:ext cx="21" cy="8"/>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419" name="Group 331">
                <a:extLst>
                  <a:ext uri="{FF2B5EF4-FFF2-40B4-BE49-F238E27FC236}">
                    <a16:creationId xmlns:a16="http://schemas.microsoft.com/office/drawing/2014/main" xmlns="" id="{15FAC4E1-0328-46EE-A21B-623568FF9E54}"/>
                  </a:ext>
                </a:extLst>
              </p:cNvPr>
              <p:cNvGrpSpPr>
                <a:grpSpLocks/>
              </p:cNvGrpSpPr>
              <p:nvPr/>
            </p:nvGrpSpPr>
            <p:grpSpPr bwMode="auto">
              <a:xfrm>
                <a:off x="2613" y="3080"/>
                <a:ext cx="298" cy="257"/>
                <a:chOff x="638" y="1393"/>
                <a:chExt cx="601" cy="622"/>
              </a:xfrm>
            </p:grpSpPr>
            <p:sp>
              <p:nvSpPr>
                <p:cNvPr id="857420" name="Freeform 332">
                  <a:extLst>
                    <a:ext uri="{FF2B5EF4-FFF2-40B4-BE49-F238E27FC236}">
                      <a16:creationId xmlns:a16="http://schemas.microsoft.com/office/drawing/2014/main" xmlns="" id="{A28CED2A-ECAD-4072-B332-B98FBA52E78B}"/>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21" name="Freeform 333">
                  <a:extLst>
                    <a:ext uri="{FF2B5EF4-FFF2-40B4-BE49-F238E27FC236}">
                      <a16:creationId xmlns:a16="http://schemas.microsoft.com/office/drawing/2014/main" xmlns="" id="{F09DEE88-7735-4DF7-B67B-330E56C4DC77}"/>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chemeClr val="accent2"/>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22" name="Line 334">
                  <a:extLst>
                    <a:ext uri="{FF2B5EF4-FFF2-40B4-BE49-F238E27FC236}">
                      <a16:creationId xmlns:a16="http://schemas.microsoft.com/office/drawing/2014/main" xmlns="" id="{0E1354D9-7D4B-4CAE-BD8E-DCDA1AA3B2E0}"/>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23" name="Line 335">
                  <a:extLst>
                    <a:ext uri="{FF2B5EF4-FFF2-40B4-BE49-F238E27FC236}">
                      <a16:creationId xmlns:a16="http://schemas.microsoft.com/office/drawing/2014/main" xmlns="" id="{9AA177FE-C6F1-40B1-85DF-C84E1291319C}"/>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24" name="Freeform 336">
                  <a:extLst>
                    <a:ext uri="{FF2B5EF4-FFF2-40B4-BE49-F238E27FC236}">
                      <a16:creationId xmlns:a16="http://schemas.microsoft.com/office/drawing/2014/main" xmlns="" id="{1B1D2940-62F5-4DFB-9EB8-E1113FF0BECE}"/>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25" name="Rectangle 337">
                  <a:extLst>
                    <a:ext uri="{FF2B5EF4-FFF2-40B4-BE49-F238E27FC236}">
                      <a16:creationId xmlns:a16="http://schemas.microsoft.com/office/drawing/2014/main" xmlns="" id="{9E5FF550-0766-44B6-8208-1ADC1D30E538}"/>
                    </a:ext>
                  </a:extLst>
                </p:cNvPr>
                <p:cNvSpPr>
                  <a:spLocks noChangeArrowheads="1"/>
                </p:cNvSpPr>
                <p:nvPr/>
              </p:nvSpPr>
              <p:spPr bwMode="auto">
                <a:xfrm>
                  <a:off x="948" y="1820"/>
                  <a:ext cx="197" cy="176"/>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26" name="Line 338">
                  <a:extLst>
                    <a:ext uri="{FF2B5EF4-FFF2-40B4-BE49-F238E27FC236}">
                      <a16:creationId xmlns:a16="http://schemas.microsoft.com/office/drawing/2014/main" xmlns="" id="{E3A55635-3D11-4295-992B-49ADE0723382}"/>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27" name="Line 339">
                  <a:extLst>
                    <a:ext uri="{FF2B5EF4-FFF2-40B4-BE49-F238E27FC236}">
                      <a16:creationId xmlns:a16="http://schemas.microsoft.com/office/drawing/2014/main" xmlns="" id="{B5E9184E-30AF-4C6F-A90C-279D8EA5541C}"/>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28" name="Line 340">
                  <a:extLst>
                    <a:ext uri="{FF2B5EF4-FFF2-40B4-BE49-F238E27FC236}">
                      <a16:creationId xmlns:a16="http://schemas.microsoft.com/office/drawing/2014/main" xmlns="" id="{BEC00170-47B1-4565-81B6-ADB05FCC7963}"/>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29" name="Rectangle 341">
                  <a:extLst>
                    <a:ext uri="{FF2B5EF4-FFF2-40B4-BE49-F238E27FC236}">
                      <a16:creationId xmlns:a16="http://schemas.microsoft.com/office/drawing/2014/main" xmlns="" id="{CCB76170-0FD7-41E7-BAA2-275634D6C3C8}"/>
                    </a:ext>
                  </a:extLst>
                </p:cNvPr>
                <p:cNvSpPr>
                  <a:spLocks noChangeArrowheads="1"/>
                </p:cNvSpPr>
                <p:nvPr/>
              </p:nvSpPr>
              <p:spPr bwMode="auto">
                <a:xfrm>
                  <a:off x="1061" y="1888"/>
                  <a:ext cx="57" cy="38"/>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30" name="Rectangle 342">
                  <a:extLst>
                    <a:ext uri="{FF2B5EF4-FFF2-40B4-BE49-F238E27FC236}">
                      <a16:creationId xmlns:a16="http://schemas.microsoft.com/office/drawing/2014/main" xmlns="" id="{23CDE203-DC42-4856-A30C-879629FF2B43}"/>
                    </a:ext>
                  </a:extLst>
                </p:cNvPr>
                <p:cNvSpPr>
                  <a:spLocks noChangeArrowheads="1"/>
                </p:cNvSpPr>
                <p:nvPr/>
              </p:nvSpPr>
              <p:spPr bwMode="auto">
                <a:xfrm>
                  <a:off x="1166" y="1820"/>
                  <a:ext cx="27" cy="27"/>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31" name="Freeform 343">
                  <a:extLst>
                    <a:ext uri="{FF2B5EF4-FFF2-40B4-BE49-F238E27FC236}">
                      <a16:creationId xmlns:a16="http://schemas.microsoft.com/office/drawing/2014/main" xmlns="" id="{28A12F40-5122-4908-990D-41860B76C3F9}"/>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32" name="Rectangle 344">
                  <a:extLst>
                    <a:ext uri="{FF2B5EF4-FFF2-40B4-BE49-F238E27FC236}">
                      <a16:creationId xmlns:a16="http://schemas.microsoft.com/office/drawing/2014/main" xmlns="" id="{DC1C00BD-1ADB-4254-9777-7F680002AD28}"/>
                    </a:ext>
                  </a:extLst>
                </p:cNvPr>
                <p:cNvSpPr>
                  <a:spLocks noChangeArrowheads="1"/>
                </p:cNvSpPr>
                <p:nvPr/>
              </p:nvSpPr>
              <p:spPr bwMode="auto">
                <a:xfrm>
                  <a:off x="1130" y="1728"/>
                  <a:ext cx="21" cy="6"/>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33" name="Rectangle 345">
                  <a:extLst>
                    <a:ext uri="{FF2B5EF4-FFF2-40B4-BE49-F238E27FC236}">
                      <a16:creationId xmlns:a16="http://schemas.microsoft.com/office/drawing/2014/main" xmlns="" id="{6AFA7F80-2D34-46E8-8952-59F52A4D69DE}"/>
                    </a:ext>
                  </a:extLst>
                </p:cNvPr>
                <p:cNvSpPr>
                  <a:spLocks noChangeArrowheads="1"/>
                </p:cNvSpPr>
                <p:nvPr/>
              </p:nvSpPr>
              <p:spPr bwMode="auto">
                <a:xfrm>
                  <a:off x="785" y="1463"/>
                  <a:ext cx="310" cy="222"/>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34" name="Freeform 346">
                  <a:extLst>
                    <a:ext uri="{FF2B5EF4-FFF2-40B4-BE49-F238E27FC236}">
                      <a16:creationId xmlns:a16="http://schemas.microsoft.com/office/drawing/2014/main" xmlns="" id="{926959A9-A149-482B-82BC-07A7A36A43C8}"/>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chemeClr val="accent2"/>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35" name="Line 347">
                  <a:extLst>
                    <a:ext uri="{FF2B5EF4-FFF2-40B4-BE49-F238E27FC236}">
                      <a16:creationId xmlns:a16="http://schemas.microsoft.com/office/drawing/2014/main" xmlns="" id="{80DD8C1E-C485-4379-BD29-8BE529EF6A84}"/>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36" name="Line 348">
                  <a:extLst>
                    <a:ext uri="{FF2B5EF4-FFF2-40B4-BE49-F238E27FC236}">
                      <a16:creationId xmlns:a16="http://schemas.microsoft.com/office/drawing/2014/main" xmlns="" id="{EB5332B9-ED18-4DEC-9D78-6BACB6C41B02}"/>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37" name="Line 349">
                  <a:extLst>
                    <a:ext uri="{FF2B5EF4-FFF2-40B4-BE49-F238E27FC236}">
                      <a16:creationId xmlns:a16="http://schemas.microsoft.com/office/drawing/2014/main" xmlns="" id="{46F9C69B-B513-4245-A0D1-1515B05D3C0A}"/>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38" name="Rectangle 350">
                  <a:extLst>
                    <a:ext uri="{FF2B5EF4-FFF2-40B4-BE49-F238E27FC236}">
                      <a16:creationId xmlns:a16="http://schemas.microsoft.com/office/drawing/2014/main" xmlns="" id="{5AF87807-13B1-47AD-AFCA-F9F77D87EFAF}"/>
                    </a:ext>
                  </a:extLst>
                </p:cNvPr>
                <p:cNvSpPr>
                  <a:spLocks noChangeArrowheads="1"/>
                </p:cNvSpPr>
                <p:nvPr/>
              </p:nvSpPr>
              <p:spPr bwMode="auto">
                <a:xfrm>
                  <a:off x="659" y="1820"/>
                  <a:ext cx="54" cy="19"/>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39" name="Rectangle 351">
                  <a:extLst>
                    <a:ext uri="{FF2B5EF4-FFF2-40B4-BE49-F238E27FC236}">
                      <a16:creationId xmlns:a16="http://schemas.microsoft.com/office/drawing/2014/main" xmlns="" id="{5CA868E4-2D62-42FB-BAD3-5F8ED9950D34}"/>
                    </a:ext>
                  </a:extLst>
                </p:cNvPr>
                <p:cNvSpPr>
                  <a:spLocks noChangeArrowheads="1"/>
                </p:cNvSpPr>
                <p:nvPr/>
              </p:nvSpPr>
              <p:spPr bwMode="auto">
                <a:xfrm>
                  <a:off x="988" y="1845"/>
                  <a:ext cx="121" cy="11"/>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40" name="Rectangle 352">
                  <a:extLst>
                    <a:ext uri="{FF2B5EF4-FFF2-40B4-BE49-F238E27FC236}">
                      <a16:creationId xmlns:a16="http://schemas.microsoft.com/office/drawing/2014/main" xmlns="" id="{473D3138-8DF9-41FA-9CC7-2552A446A265}"/>
                    </a:ext>
                  </a:extLst>
                </p:cNvPr>
                <p:cNvSpPr>
                  <a:spLocks noChangeArrowheads="1"/>
                </p:cNvSpPr>
                <p:nvPr/>
              </p:nvSpPr>
              <p:spPr bwMode="auto">
                <a:xfrm>
                  <a:off x="1201" y="1820"/>
                  <a:ext cx="21" cy="8"/>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41" name="Rectangle 353">
                  <a:extLst>
                    <a:ext uri="{FF2B5EF4-FFF2-40B4-BE49-F238E27FC236}">
                      <a16:creationId xmlns:a16="http://schemas.microsoft.com/office/drawing/2014/main" xmlns="" id="{C3F482F2-6840-44DE-AB22-73DDE3B2B298}"/>
                    </a:ext>
                  </a:extLst>
                </p:cNvPr>
                <p:cNvSpPr>
                  <a:spLocks noChangeArrowheads="1"/>
                </p:cNvSpPr>
                <p:nvPr/>
              </p:nvSpPr>
              <p:spPr bwMode="auto">
                <a:xfrm>
                  <a:off x="1201" y="1839"/>
                  <a:ext cx="21" cy="8"/>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442" name="Group 354">
                <a:extLst>
                  <a:ext uri="{FF2B5EF4-FFF2-40B4-BE49-F238E27FC236}">
                    <a16:creationId xmlns:a16="http://schemas.microsoft.com/office/drawing/2014/main" xmlns="" id="{27ACA6C7-1D2D-439D-855B-AAB2F0EB53B8}"/>
                  </a:ext>
                </a:extLst>
              </p:cNvPr>
              <p:cNvGrpSpPr>
                <a:grpSpLocks/>
              </p:cNvGrpSpPr>
              <p:nvPr/>
            </p:nvGrpSpPr>
            <p:grpSpPr bwMode="auto">
              <a:xfrm>
                <a:off x="2959" y="3080"/>
                <a:ext cx="298" cy="257"/>
                <a:chOff x="638" y="1393"/>
                <a:chExt cx="601" cy="622"/>
              </a:xfrm>
            </p:grpSpPr>
            <p:sp>
              <p:nvSpPr>
                <p:cNvPr id="857443" name="Freeform 355">
                  <a:extLst>
                    <a:ext uri="{FF2B5EF4-FFF2-40B4-BE49-F238E27FC236}">
                      <a16:creationId xmlns:a16="http://schemas.microsoft.com/office/drawing/2014/main" xmlns="" id="{C2E57724-B610-4E06-821C-D547DA263993}"/>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44" name="Freeform 356">
                  <a:extLst>
                    <a:ext uri="{FF2B5EF4-FFF2-40B4-BE49-F238E27FC236}">
                      <a16:creationId xmlns:a16="http://schemas.microsoft.com/office/drawing/2014/main" xmlns="" id="{095EA1A2-0FAE-479A-8C29-BA31AC299255}"/>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99CC"/>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45" name="Line 357">
                  <a:extLst>
                    <a:ext uri="{FF2B5EF4-FFF2-40B4-BE49-F238E27FC236}">
                      <a16:creationId xmlns:a16="http://schemas.microsoft.com/office/drawing/2014/main" xmlns="" id="{D51593EC-6AB2-4485-AED2-FCF7B6E94599}"/>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46" name="Line 358">
                  <a:extLst>
                    <a:ext uri="{FF2B5EF4-FFF2-40B4-BE49-F238E27FC236}">
                      <a16:creationId xmlns:a16="http://schemas.microsoft.com/office/drawing/2014/main" xmlns="" id="{911AFCA5-604F-4BE0-80C8-356E1FD377DB}"/>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47" name="Freeform 359">
                  <a:extLst>
                    <a:ext uri="{FF2B5EF4-FFF2-40B4-BE49-F238E27FC236}">
                      <a16:creationId xmlns:a16="http://schemas.microsoft.com/office/drawing/2014/main" xmlns="" id="{7A067A19-A81E-4C7F-B7F7-DEA7D7A8368F}"/>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48" name="Rectangle 360">
                  <a:extLst>
                    <a:ext uri="{FF2B5EF4-FFF2-40B4-BE49-F238E27FC236}">
                      <a16:creationId xmlns:a16="http://schemas.microsoft.com/office/drawing/2014/main" xmlns="" id="{DD92FBC4-D602-4E42-AF5A-5A7DA6D46F4E}"/>
                    </a:ext>
                  </a:extLst>
                </p:cNvPr>
                <p:cNvSpPr>
                  <a:spLocks noChangeArrowheads="1"/>
                </p:cNvSpPr>
                <p:nvPr/>
              </p:nvSpPr>
              <p:spPr bwMode="auto">
                <a:xfrm>
                  <a:off x="948" y="1820"/>
                  <a:ext cx="197" cy="176"/>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49" name="Line 361">
                  <a:extLst>
                    <a:ext uri="{FF2B5EF4-FFF2-40B4-BE49-F238E27FC236}">
                      <a16:creationId xmlns:a16="http://schemas.microsoft.com/office/drawing/2014/main" xmlns="" id="{A06B47CA-076B-44AE-9649-F146CF0F774C}"/>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50" name="Line 362">
                  <a:extLst>
                    <a:ext uri="{FF2B5EF4-FFF2-40B4-BE49-F238E27FC236}">
                      <a16:creationId xmlns:a16="http://schemas.microsoft.com/office/drawing/2014/main" xmlns="" id="{5F1F433D-2977-42B8-BEFF-6A826296E244}"/>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51" name="Line 363">
                  <a:extLst>
                    <a:ext uri="{FF2B5EF4-FFF2-40B4-BE49-F238E27FC236}">
                      <a16:creationId xmlns:a16="http://schemas.microsoft.com/office/drawing/2014/main" xmlns="" id="{494E8C3C-6ED3-49D3-987F-38E535B5FB1B}"/>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52" name="Rectangle 364">
                  <a:extLst>
                    <a:ext uri="{FF2B5EF4-FFF2-40B4-BE49-F238E27FC236}">
                      <a16:creationId xmlns:a16="http://schemas.microsoft.com/office/drawing/2014/main" xmlns="" id="{4506D98E-DC5E-4D40-A454-6F38B813374A}"/>
                    </a:ext>
                  </a:extLst>
                </p:cNvPr>
                <p:cNvSpPr>
                  <a:spLocks noChangeArrowheads="1"/>
                </p:cNvSpPr>
                <p:nvPr/>
              </p:nvSpPr>
              <p:spPr bwMode="auto">
                <a:xfrm>
                  <a:off x="1061" y="1888"/>
                  <a:ext cx="57" cy="38"/>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53" name="Rectangle 365">
                  <a:extLst>
                    <a:ext uri="{FF2B5EF4-FFF2-40B4-BE49-F238E27FC236}">
                      <a16:creationId xmlns:a16="http://schemas.microsoft.com/office/drawing/2014/main" xmlns="" id="{009C0D93-B49A-4F7D-BA61-E8D19C139DAA}"/>
                    </a:ext>
                  </a:extLst>
                </p:cNvPr>
                <p:cNvSpPr>
                  <a:spLocks noChangeArrowheads="1"/>
                </p:cNvSpPr>
                <p:nvPr/>
              </p:nvSpPr>
              <p:spPr bwMode="auto">
                <a:xfrm>
                  <a:off x="1166" y="1820"/>
                  <a:ext cx="27" cy="27"/>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54" name="Freeform 366">
                  <a:extLst>
                    <a:ext uri="{FF2B5EF4-FFF2-40B4-BE49-F238E27FC236}">
                      <a16:creationId xmlns:a16="http://schemas.microsoft.com/office/drawing/2014/main" xmlns="" id="{0024AACD-A3D4-4FB0-B448-12192AA07E8E}"/>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55" name="Rectangle 367">
                  <a:extLst>
                    <a:ext uri="{FF2B5EF4-FFF2-40B4-BE49-F238E27FC236}">
                      <a16:creationId xmlns:a16="http://schemas.microsoft.com/office/drawing/2014/main" xmlns="" id="{229CC55B-0F80-49EC-B473-41AAD432A98D}"/>
                    </a:ext>
                  </a:extLst>
                </p:cNvPr>
                <p:cNvSpPr>
                  <a:spLocks noChangeArrowheads="1"/>
                </p:cNvSpPr>
                <p:nvPr/>
              </p:nvSpPr>
              <p:spPr bwMode="auto">
                <a:xfrm>
                  <a:off x="1130" y="1728"/>
                  <a:ext cx="21" cy="6"/>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56" name="Rectangle 368">
                  <a:extLst>
                    <a:ext uri="{FF2B5EF4-FFF2-40B4-BE49-F238E27FC236}">
                      <a16:creationId xmlns:a16="http://schemas.microsoft.com/office/drawing/2014/main" xmlns="" id="{105F0FE2-012E-40CA-96C0-C95495088572}"/>
                    </a:ext>
                  </a:extLst>
                </p:cNvPr>
                <p:cNvSpPr>
                  <a:spLocks noChangeArrowheads="1"/>
                </p:cNvSpPr>
                <p:nvPr/>
              </p:nvSpPr>
              <p:spPr bwMode="auto">
                <a:xfrm>
                  <a:off x="785" y="1463"/>
                  <a:ext cx="310" cy="222"/>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57" name="Freeform 369">
                  <a:extLst>
                    <a:ext uri="{FF2B5EF4-FFF2-40B4-BE49-F238E27FC236}">
                      <a16:creationId xmlns:a16="http://schemas.microsoft.com/office/drawing/2014/main" xmlns="" id="{7979F0DD-CD6F-4B18-B00C-4449B3E8224C}"/>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99CC"/>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58" name="Line 370">
                  <a:extLst>
                    <a:ext uri="{FF2B5EF4-FFF2-40B4-BE49-F238E27FC236}">
                      <a16:creationId xmlns:a16="http://schemas.microsoft.com/office/drawing/2014/main" xmlns="" id="{E9A8D2F1-904D-4906-90C8-6B9251E86A77}"/>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59" name="Line 371">
                  <a:extLst>
                    <a:ext uri="{FF2B5EF4-FFF2-40B4-BE49-F238E27FC236}">
                      <a16:creationId xmlns:a16="http://schemas.microsoft.com/office/drawing/2014/main" xmlns="" id="{DAB9EEDA-60C4-433D-A210-42CEDD793490}"/>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60" name="Line 372">
                  <a:extLst>
                    <a:ext uri="{FF2B5EF4-FFF2-40B4-BE49-F238E27FC236}">
                      <a16:creationId xmlns:a16="http://schemas.microsoft.com/office/drawing/2014/main" xmlns="" id="{D5B30ECF-BBB3-4029-B934-F91EFF5B7845}"/>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61" name="Rectangle 373">
                  <a:extLst>
                    <a:ext uri="{FF2B5EF4-FFF2-40B4-BE49-F238E27FC236}">
                      <a16:creationId xmlns:a16="http://schemas.microsoft.com/office/drawing/2014/main" xmlns="" id="{7D5849B5-E018-4E1A-869F-3274B12A0404}"/>
                    </a:ext>
                  </a:extLst>
                </p:cNvPr>
                <p:cNvSpPr>
                  <a:spLocks noChangeArrowheads="1"/>
                </p:cNvSpPr>
                <p:nvPr/>
              </p:nvSpPr>
              <p:spPr bwMode="auto">
                <a:xfrm>
                  <a:off x="659" y="1820"/>
                  <a:ext cx="54" cy="19"/>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62" name="Rectangle 374">
                  <a:extLst>
                    <a:ext uri="{FF2B5EF4-FFF2-40B4-BE49-F238E27FC236}">
                      <a16:creationId xmlns:a16="http://schemas.microsoft.com/office/drawing/2014/main" xmlns="" id="{A5218356-34D8-4BE7-AC75-B93EC69441EB}"/>
                    </a:ext>
                  </a:extLst>
                </p:cNvPr>
                <p:cNvSpPr>
                  <a:spLocks noChangeArrowheads="1"/>
                </p:cNvSpPr>
                <p:nvPr/>
              </p:nvSpPr>
              <p:spPr bwMode="auto">
                <a:xfrm>
                  <a:off x="988" y="1845"/>
                  <a:ext cx="121" cy="11"/>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63" name="Rectangle 375">
                  <a:extLst>
                    <a:ext uri="{FF2B5EF4-FFF2-40B4-BE49-F238E27FC236}">
                      <a16:creationId xmlns:a16="http://schemas.microsoft.com/office/drawing/2014/main" xmlns="" id="{AADF52DA-AADA-4EB6-A5B9-EEB8CFC0431C}"/>
                    </a:ext>
                  </a:extLst>
                </p:cNvPr>
                <p:cNvSpPr>
                  <a:spLocks noChangeArrowheads="1"/>
                </p:cNvSpPr>
                <p:nvPr/>
              </p:nvSpPr>
              <p:spPr bwMode="auto">
                <a:xfrm>
                  <a:off x="1201" y="1820"/>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64" name="Rectangle 376">
                  <a:extLst>
                    <a:ext uri="{FF2B5EF4-FFF2-40B4-BE49-F238E27FC236}">
                      <a16:creationId xmlns:a16="http://schemas.microsoft.com/office/drawing/2014/main" xmlns="" id="{9849067E-6AA4-4C8D-8EA3-B596CD8D5B67}"/>
                    </a:ext>
                  </a:extLst>
                </p:cNvPr>
                <p:cNvSpPr>
                  <a:spLocks noChangeArrowheads="1"/>
                </p:cNvSpPr>
                <p:nvPr/>
              </p:nvSpPr>
              <p:spPr bwMode="auto">
                <a:xfrm>
                  <a:off x="1201" y="1839"/>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465" name="Group 377">
                <a:extLst>
                  <a:ext uri="{FF2B5EF4-FFF2-40B4-BE49-F238E27FC236}">
                    <a16:creationId xmlns:a16="http://schemas.microsoft.com/office/drawing/2014/main" xmlns="" id="{29EBA532-850B-44B3-83E9-F0F930257A8B}"/>
                  </a:ext>
                </a:extLst>
              </p:cNvPr>
              <p:cNvGrpSpPr>
                <a:grpSpLocks/>
              </p:cNvGrpSpPr>
              <p:nvPr/>
            </p:nvGrpSpPr>
            <p:grpSpPr bwMode="auto">
              <a:xfrm>
                <a:off x="3303" y="3080"/>
                <a:ext cx="298" cy="257"/>
                <a:chOff x="638" y="1393"/>
                <a:chExt cx="601" cy="622"/>
              </a:xfrm>
            </p:grpSpPr>
            <p:sp>
              <p:nvSpPr>
                <p:cNvPr id="857466" name="Freeform 378">
                  <a:extLst>
                    <a:ext uri="{FF2B5EF4-FFF2-40B4-BE49-F238E27FC236}">
                      <a16:creationId xmlns:a16="http://schemas.microsoft.com/office/drawing/2014/main" xmlns="" id="{C7D27E2F-1466-4DFC-9A70-889628E092F6}"/>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67" name="Freeform 379">
                  <a:extLst>
                    <a:ext uri="{FF2B5EF4-FFF2-40B4-BE49-F238E27FC236}">
                      <a16:creationId xmlns:a16="http://schemas.microsoft.com/office/drawing/2014/main" xmlns="" id="{837A22E3-16C1-405D-9038-361463742EBE}"/>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chemeClr val="accent2"/>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68" name="Line 380">
                  <a:extLst>
                    <a:ext uri="{FF2B5EF4-FFF2-40B4-BE49-F238E27FC236}">
                      <a16:creationId xmlns:a16="http://schemas.microsoft.com/office/drawing/2014/main" xmlns="" id="{675CD93F-EB20-4A93-A595-F2FF0E47C658}"/>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69" name="Line 381">
                  <a:extLst>
                    <a:ext uri="{FF2B5EF4-FFF2-40B4-BE49-F238E27FC236}">
                      <a16:creationId xmlns:a16="http://schemas.microsoft.com/office/drawing/2014/main" xmlns="" id="{25EFA505-A894-4847-84DC-7291EA953D80}"/>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70" name="Freeform 382">
                  <a:extLst>
                    <a:ext uri="{FF2B5EF4-FFF2-40B4-BE49-F238E27FC236}">
                      <a16:creationId xmlns:a16="http://schemas.microsoft.com/office/drawing/2014/main" xmlns="" id="{6B16D69D-14FF-4C03-840D-D6A2310FF01D}"/>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71" name="Rectangle 383">
                  <a:extLst>
                    <a:ext uri="{FF2B5EF4-FFF2-40B4-BE49-F238E27FC236}">
                      <a16:creationId xmlns:a16="http://schemas.microsoft.com/office/drawing/2014/main" xmlns="" id="{AAD8C664-CA4E-41B6-A573-0016EE2CF1DC}"/>
                    </a:ext>
                  </a:extLst>
                </p:cNvPr>
                <p:cNvSpPr>
                  <a:spLocks noChangeArrowheads="1"/>
                </p:cNvSpPr>
                <p:nvPr/>
              </p:nvSpPr>
              <p:spPr bwMode="auto">
                <a:xfrm>
                  <a:off x="948" y="1820"/>
                  <a:ext cx="197" cy="176"/>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72" name="Line 384">
                  <a:extLst>
                    <a:ext uri="{FF2B5EF4-FFF2-40B4-BE49-F238E27FC236}">
                      <a16:creationId xmlns:a16="http://schemas.microsoft.com/office/drawing/2014/main" xmlns="" id="{5FB00661-8335-4D68-9BDE-787B4C51D64A}"/>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73" name="Line 385">
                  <a:extLst>
                    <a:ext uri="{FF2B5EF4-FFF2-40B4-BE49-F238E27FC236}">
                      <a16:creationId xmlns:a16="http://schemas.microsoft.com/office/drawing/2014/main" xmlns="" id="{47048526-E0B7-44A4-815B-255A7A02C861}"/>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74" name="Line 386">
                  <a:extLst>
                    <a:ext uri="{FF2B5EF4-FFF2-40B4-BE49-F238E27FC236}">
                      <a16:creationId xmlns:a16="http://schemas.microsoft.com/office/drawing/2014/main" xmlns="" id="{634E8FD3-5872-466F-99A2-ED27CDD07F49}"/>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75" name="Rectangle 387">
                  <a:extLst>
                    <a:ext uri="{FF2B5EF4-FFF2-40B4-BE49-F238E27FC236}">
                      <a16:creationId xmlns:a16="http://schemas.microsoft.com/office/drawing/2014/main" xmlns="" id="{76C51767-3251-4136-83DD-79CD19FF4327}"/>
                    </a:ext>
                  </a:extLst>
                </p:cNvPr>
                <p:cNvSpPr>
                  <a:spLocks noChangeArrowheads="1"/>
                </p:cNvSpPr>
                <p:nvPr/>
              </p:nvSpPr>
              <p:spPr bwMode="auto">
                <a:xfrm>
                  <a:off x="1061" y="1888"/>
                  <a:ext cx="57" cy="38"/>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76" name="Rectangle 388">
                  <a:extLst>
                    <a:ext uri="{FF2B5EF4-FFF2-40B4-BE49-F238E27FC236}">
                      <a16:creationId xmlns:a16="http://schemas.microsoft.com/office/drawing/2014/main" xmlns="" id="{C3AB19C5-280C-4FDF-8818-7185723E6FB6}"/>
                    </a:ext>
                  </a:extLst>
                </p:cNvPr>
                <p:cNvSpPr>
                  <a:spLocks noChangeArrowheads="1"/>
                </p:cNvSpPr>
                <p:nvPr/>
              </p:nvSpPr>
              <p:spPr bwMode="auto">
                <a:xfrm>
                  <a:off x="1166" y="1820"/>
                  <a:ext cx="27" cy="27"/>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77" name="Freeform 389">
                  <a:extLst>
                    <a:ext uri="{FF2B5EF4-FFF2-40B4-BE49-F238E27FC236}">
                      <a16:creationId xmlns:a16="http://schemas.microsoft.com/office/drawing/2014/main" xmlns="" id="{42FFA633-045C-4398-AF7F-610A6A1AB351}"/>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78" name="Rectangle 390">
                  <a:extLst>
                    <a:ext uri="{FF2B5EF4-FFF2-40B4-BE49-F238E27FC236}">
                      <a16:creationId xmlns:a16="http://schemas.microsoft.com/office/drawing/2014/main" xmlns="" id="{6F886361-2BB0-4302-8FAF-46B3DCFE16A0}"/>
                    </a:ext>
                  </a:extLst>
                </p:cNvPr>
                <p:cNvSpPr>
                  <a:spLocks noChangeArrowheads="1"/>
                </p:cNvSpPr>
                <p:nvPr/>
              </p:nvSpPr>
              <p:spPr bwMode="auto">
                <a:xfrm>
                  <a:off x="1130" y="1728"/>
                  <a:ext cx="21" cy="6"/>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79" name="Rectangle 391">
                  <a:extLst>
                    <a:ext uri="{FF2B5EF4-FFF2-40B4-BE49-F238E27FC236}">
                      <a16:creationId xmlns:a16="http://schemas.microsoft.com/office/drawing/2014/main" xmlns="" id="{EC2B751C-EE61-4FB6-BB5A-DAB3CE1E395A}"/>
                    </a:ext>
                  </a:extLst>
                </p:cNvPr>
                <p:cNvSpPr>
                  <a:spLocks noChangeArrowheads="1"/>
                </p:cNvSpPr>
                <p:nvPr/>
              </p:nvSpPr>
              <p:spPr bwMode="auto">
                <a:xfrm>
                  <a:off x="785" y="1463"/>
                  <a:ext cx="310" cy="222"/>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80" name="Freeform 392">
                  <a:extLst>
                    <a:ext uri="{FF2B5EF4-FFF2-40B4-BE49-F238E27FC236}">
                      <a16:creationId xmlns:a16="http://schemas.microsoft.com/office/drawing/2014/main" xmlns="" id="{4989E209-E622-4FC3-AD5B-29ED3CA66412}"/>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chemeClr val="accent2"/>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81" name="Line 393">
                  <a:extLst>
                    <a:ext uri="{FF2B5EF4-FFF2-40B4-BE49-F238E27FC236}">
                      <a16:creationId xmlns:a16="http://schemas.microsoft.com/office/drawing/2014/main" xmlns="" id="{9D92F491-10D2-49EF-B8F8-1FF0F0D46992}"/>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82" name="Line 394">
                  <a:extLst>
                    <a:ext uri="{FF2B5EF4-FFF2-40B4-BE49-F238E27FC236}">
                      <a16:creationId xmlns:a16="http://schemas.microsoft.com/office/drawing/2014/main" xmlns="" id="{9F6B3B8A-EDC8-49B3-AEAD-367780F0C90A}"/>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83" name="Line 395">
                  <a:extLst>
                    <a:ext uri="{FF2B5EF4-FFF2-40B4-BE49-F238E27FC236}">
                      <a16:creationId xmlns:a16="http://schemas.microsoft.com/office/drawing/2014/main" xmlns="" id="{A0DF7055-E136-44F7-9076-12186411C78F}"/>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84" name="Rectangle 396">
                  <a:extLst>
                    <a:ext uri="{FF2B5EF4-FFF2-40B4-BE49-F238E27FC236}">
                      <a16:creationId xmlns:a16="http://schemas.microsoft.com/office/drawing/2014/main" xmlns="" id="{932219DD-EBF6-427B-B45C-27CB865C5F9C}"/>
                    </a:ext>
                  </a:extLst>
                </p:cNvPr>
                <p:cNvSpPr>
                  <a:spLocks noChangeArrowheads="1"/>
                </p:cNvSpPr>
                <p:nvPr/>
              </p:nvSpPr>
              <p:spPr bwMode="auto">
                <a:xfrm>
                  <a:off x="659" y="1820"/>
                  <a:ext cx="54" cy="19"/>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85" name="Rectangle 397">
                  <a:extLst>
                    <a:ext uri="{FF2B5EF4-FFF2-40B4-BE49-F238E27FC236}">
                      <a16:creationId xmlns:a16="http://schemas.microsoft.com/office/drawing/2014/main" xmlns="" id="{6FE3F767-E58B-4A13-BC76-E88D8AC5BB6C}"/>
                    </a:ext>
                  </a:extLst>
                </p:cNvPr>
                <p:cNvSpPr>
                  <a:spLocks noChangeArrowheads="1"/>
                </p:cNvSpPr>
                <p:nvPr/>
              </p:nvSpPr>
              <p:spPr bwMode="auto">
                <a:xfrm>
                  <a:off x="988" y="1845"/>
                  <a:ext cx="121" cy="11"/>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86" name="Rectangle 398">
                  <a:extLst>
                    <a:ext uri="{FF2B5EF4-FFF2-40B4-BE49-F238E27FC236}">
                      <a16:creationId xmlns:a16="http://schemas.microsoft.com/office/drawing/2014/main" xmlns="" id="{33CD93E3-3046-45A9-A26A-6B70DBE10FF6}"/>
                    </a:ext>
                  </a:extLst>
                </p:cNvPr>
                <p:cNvSpPr>
                  <a:spLocks noChangeArrowheads="1"/>
                </p:cNvSpPr>
                <p:nvPr/>
              </p:nvSpPr>
              <p:spPr bwMode="auto">
                <a:xfrm>
                  <a:off x="1201" y="1820"/>
                  <a:ext cx="21" cy="8"/>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87" name="Rectangle 399">
                  <a:extLst>
                    <a:ext uri="{FF2B5EF4-FFF2-40B4-BE49-F238E27FC236}">
                      <a16:creationId xmlns:a16="http://schemas.microsoft.com/office/drawing/2014/main" xmlns="" id="{AAE03BCF-8B9D-47C9-893A-36B417B1CD20}"/>
                    </a:ext>
                  </a:extLst>
                </p:cNvPr>
                <p:cNvSpPr>
                  <a:spLocks noChangeArrowheads="1"/>
                </p:cNvSpPr>
                <p:nvPr/>
              </p:nvSpPr>
              <p:spPr bwMode="auto">
                <a:xfrm>
                  <a:off x="1201" y="1839"/>
                  <a:ext cx="21" cy="8"/>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sp>
          <p:nvSpPr>
            <p:cNvPr id="857488" name="Line 400">
              <a:extLst>
                <a:ext uri="{FF2B5EF4-FFF2-40B4-BE49-F238E27FC236}">
                  <a16:creationId xmlns:a16="http://schemas.microsoft.com/office/drawing/2014/main" xmlns="" id="{FB04BE20-D4E4-4A42-9202-BC8A4C99836C}"/>
                </a:ext>
              </a:extLst>
            </p:cNvPr>
            <p:cNvSpPr>
              <a:spLocks noChangeShapeType="1"/>
            </p:cNvSpPr>
            <p:nvPr/>
          </p:nvSpPr>
          <p:spPr bwMode="auto">
            <a:xfrm>
              <a:off x="3208" y="2797"/>
              <a:ext cx="716"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pic>
          <p:nvPicPr>
            <p:cNvPr id="857489" name="Picture 401">
              <a:extLst>
                <a:ext uri="{FF2B5EF4-FFF2-40B4-BE49-F238E27FC236}">
                  <a16:creationId xmlns:a16="http://schemas.microsoft.com/office/drawing/2014/main" xmlns="" id="{5416A758-F59A-4438-9C6B-BA5A7D0A483D}"/>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 y="1556"/>
              <a:ext cx="661" cy="80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7490" name="Line 402">
              <a:extLst>
                <a:ext uri="{FF2B5EF4-FFF2-40B4-BE49-F238E27FC236}">
                  <a16:creationId xmlns:a16="http://schemas.microsoft.com/office/drawing/2014/main" xmlns="" id="{DB9283B0-5ABF-41E3-8186-F12AC4468D58}"/>
                </a:ext>
              </a:extLst>
            </p:cNvPr>
            <p:cNvSpPr>
              <a:spLocks noChangeShapeType="1"/>
            </p:cNvSpPr>
            <p:nvPr/>
          </p:nvSpPr>
          <p:spPr bwMode="auto">
            <a:xfrm flipH="1">
              <a:off x="2001" y="1849"/>
              <a:ext cx="600" cy="0"/>
            </a:xfrm>
            <a:prstGeom prst="line">
              <a:avLst/>
            </a:prstGeom>
            <a:noFill/>
            <a:ln w="76200" cap="sq" cmpd="dbl">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91" name="Line 403">
              <a:extLst>
                <a:ext uri="{FF2B5EF4-FFF2-40B4-BE49-F238E27FC236}">
                  <a16:creationId xmlns:a16="http://schemas.microsoft.com/office/drawing/2014/main" xmlns="" id="{2C293B63-4148-4501-9750-BBC9D551E0AB}"/>
                </a:ext>
              </a:extLst>
            </p:cNvPr>
            <p:cNvSpPr>
              <a:spLocks noChangeShapeType="1"/>
            </p:cNvSpPr>
            <p:nvPr/>
          </p:nvSpPr>
          <p:spPr bwMode="auto">
            <a:xfrm>
              <a:off x="1141" y="1852"/>
              <a:ext cx="547" cy="1"/>
            </a:xfrm>
            <a:prstGeom prst="line">
              <a:avLst/>
            </a:prstGeom>
            <a:noFill/>
            <a:ln w="3810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7492" name="Group 404">
              <a:extLst>
                <a:ext uri="{FF2B5EF4-FFF2-40B4-BE49-F238E27FC236}">
                  <a16:creationId xmlns:a16="http://schemas.microsoft.com/office/drawing/2014/main" xmlns="" id="{09EA0023-63BF-469E-AABD-B2148FC46E8F}"/>
                </a:ext>
              </a:extLst>
            </p:cNvPr>
            <p:cNvGrpSpPr>
              <a:grpSpLocks/>
            </p:cNvGrpSpPr>
            <p:nvPr/>
          </p:nvGrpSpPr>
          <p:grpSpPr bwMode="auto">
            <a:xfrm>
              <a:off x="575" y="3311"/>
              <a:ext cx="1331" cy="257"/>
              <a:chOff x="571" y="3021"/>
              <a:chExt cx="1331" cy="257"/>
            </a:xfrm>
          </p:grpSpPr>
          <p:grpSp>
            <p:nvGrpSpPr>
              <p:cNvPr id="857493" name="Group 405">
                <a:extLst>
                  <a:ext uri="{FF2B5EF4-FFF2-40B4-BE49-F238E27FC236}">
                    <a16:creationId xmlns:a16="http://schemas.microsoft.com/office/drawing/2014/main" xmlns="" id="{FF445DDD-1AB5-45DF-B7CB-3BB428140D73}"/>
                  </a:ext>
                </a:extLst>
              </p:cNvPr>
              <p:cNvGrpSpPr>
                <a:grpSpLocks/>
              </p:cNvGrpSpPr>
              <p:nvPr/>
            </p:nvGrpSpPr>
            <p:grpSpPr bwMode="auto">
              <a:xfrm>
                <a:off x="571" y="3021"/>
                <a:ext cx="298" cy="257"/>
                <a:chOff x="638" y="1393"/>
                <a:chExt cx="601" cy="622"/>
              </a:xfrm>
            </p:grpSpPr>
            <p:sp>
              <p:nvSpPr>
                <p:cNvPr id="857494" name="Freeform 406">
                  <a:extLst>
                    <a:ext uri="{FF2B5EF4-FFF2-40B4-BE49-F238E27FC236}">
                      <a16:creationId xmlns:a16="http://schemas.microsoft.com/office/drawing/2014/main" xmlns="" id="{8092CB69-5F5D-42BD-8DAF-53EA84625915}"/>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95" name="Freeform 407">
                  <a:extLst>
                    <a:ext uri="{FF2B5EF4-FFF2-40B4-BE49-F238E27FC236}">
                      <a16:creationId xmlns:a16="http://schemas.microsoft.com/office/drawing/2014/main" xmlns="" id="{13553210-7B4C-4F2C-B063-E493A5AA448E}"/>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chemeClr val="accent2"/>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96" name="Line 408">
                  <a:extLst>
                    <a:ext uri="{FF2B5EF4-FFF2-40B4-BE49-F238E27FC236}">
                      <a16:creationId xmlns:a16="http://schemas.microsoft.com/office/drawing/2014/main" xmlns="" id="{1E852942-D4C1-4D6E-A27C-9F1D54100287}"/>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97" name="Line 409">
                  <a:extLst>
                    <a:ext uri="{FF2B5EF4-FFF2-40B4-BE49-F238E27FC236}">
                      <a16:creationId xmlns:a16="http://schemas.microsoft.com/office/drawing/2014/main" xmlns="" id="{62D02EE1-8483-4FAD-B980-9168BDC0A1AC}"/>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98" name="Freeform 410">
                  <a:extLst>
                    <a:ext uri="{FF2B5EF4-FFF2-40B4-BE49-F238E27FC236}">
                      <a16:creationId xmlns:a16="http://schemas.microsoft.com/office/drawing/2014/main" xmlns="" id="{48647487-3666-477E-A4A0-5063EB645DBC}"/>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499" name="Rectangle 411">
                  <a:extLst>
                    <a:ext uri="{FF2B5EF4-FFF2-40B4-BE49-F238E27FC236}">
                      <a16:creationId xmlns:a16="http://schemas.microsoft.com/office/drawing/2014/main" xmlns="" id="{5F8AB26B-FD09-420D-930D-BDC785CE367F}"/>
                    </a:ext>
                  </a:extLst>
                </p:cNvPr>
                <p:cNvSpPr>
                  <a:spLocks noChangeArrowheads="1"/>
                </p:cNvSpPr>
                <p:nvPr/>
              </p:nvSpPr>
              <p:spPr bwMode="auto">
                <a:xfrm>
                  <a:off x="948" y="1820"/>
                  <a:ext cx="197" cy="176"/>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00" name="Line 412">
                  <a:extLst>
                    <a:ext uri="{FF2B5EF4-FFF2-40B4-BE49-F238E27FC236}">
                      <a16:creationId xmlns:a16="http://schemas.microsoft.com/office/drawing/2014/main" xmlns="" id="{D37E12B6-5A05-47B9-97D6-677DCB59D2B0}"/>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01" name="Line 413">
                  <a:extLst>
                    <a:ext uri="{FF2B5EF4-FFF2-40B4-BE49-F238E27FC236}">
                      <a16:creationId xmlns:a16="http://schemas.microsoft.com/office/drawing/2014/main" xmlns="" id="{61D3A1AE-C5E7-4EF1-A8CD-6E63D02544A7}"/>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02" name="Line 414">
                  <a:extLst>
                    <a:ext uri="{FF2B5EF4-FFF2-40B4-BE49-F238E27FC236}">
                      <a16:creationId xmlns:a16="http://schemas.microsoft.com/office/drawing/2014/main" xmlns="" id="{A8315D07-123A-47D5-9674-75C7798863B3}"/>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03" name="Rectangle 415">
                  <a:extLst>
                    <a:ext uri="{FF2B5EF4-FFF2-40B4-BE49-F238E27FC236}">
                      <a16:creationId xmlns:a16="http://schemas.microsoft.com/office/drawing/2014/main" xmlns="" id="{D4B125B9-CE0D-4B73-BFFA-423083869C14}"/>
                    </a:ext>
                  </a:extLst>
                </p:cNvPr>
                <p:cNvSpPr>
                  <a:spLocks noChangeArrowheads="1"/>
                </p:cNvSpPr>
                <p:nvPr/>
              </p:nvSpPr>
              <p:spPr bwMode="auto">
                <a:xfrm>
                  <a:off x="1061" y="1888"/>
                  <a:ext cx="57" cy="38"/>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04" name="Rectangle 416">
                  <a:extLst>
                    <a:ext uri="{FF2B5EF4-FFF2-40B4-BE49-F238E27FC236}">
                      <a16:creationId xmlns:a16="http://schemas.microsoft.com/office/drawing/2014/main" xmlns="" id="{6A28B445-8C2E-4BDF-A940-6BC6D547B44F}"/>
                    </a:ext>
                  </a:extLst>
                </p:cNvPr>
                <p:cNvSpPr>
                  <a:spLocks noChangeArrowheads="1"/>
                </p:cNvSpPr>
                <p:nvPr/>
              </p:nvSpPr>
              <p:spPr bwMode="auto">
                <a:xfrm>
                  <a:off x="1166" y="1820"/>
                  <a:ext cx="27" cy="27"/>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05" name="Freeform 417">
                  <a:extLst>
                    <a:ext uri="{FF2B5EF4-FFF2-40B4-BE49-F238E27FC236}">
                      <a16:creationId xmlns:a16="http://schemas.microsoft.com/office/drawing/2014/main" xmlns="" id="{715C3A95-27E4-415A-A223-8A9963F380D8}"/>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06" name="Rectangle 418">
                  <a:extLst>
                    <a:ext uri="{FF2B5EF4-FFF2-40B4-BE49-F238E27FC236}">
                      <a16:creationId xmlns:a16="http://schemas.microsoft.com/office/drawing/2014/main" xmlns="" id="{03055E57-5341-4AD4-9CB4-F1623AD03655}"/>
                    </a:ext>
                  </a:extLst>
                </p:cNvPr>
                <p:cNvSpPr>
                  <a:spLocks noChangeArrowheads="1"/>
                </p:cNvSpPr>
                <p:nvPr/>
              </p:nvSpPr>
              <p:spPr bwMode="auto">
                <a:xfrm>
                  <a:off x="1130" y="1728"/>
                  <a:ext cx="21" cy="6"/>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07" name="Rectangle 419">
                  <a:extLst>
                    <a:ext uri="{FF2B5EF4-FFF2-40B4-BE49-F238E27FC236}">
                      <a16:creationId xmlns:a16="http://schemas.microsoft.com/office/drawing/2014/main" xmlns="" id="{4904B5DC-9EB4-4372-8529-0DBEACE895FA}"/>
                    </a:ext>
                  </a:extLst>
                </p:cNvPr>
                <p:cNvSpPr>
                  <a:spLocks noChangeArrowheads="1"/>
                </p:cNvSpPr>
                <p:nvPr/>
              </p:nvSpPr>
              <p:spPr bwMode="auto">
                <a:xfrm>
                  <a:off x="785" y="1463"/>
                  <a:ext cx="310" cy="222"/>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08" name="Freeform 420">
                  <a:extLst>
                    <a:ext uri="{FF2B5EF4-FFF2-40B4-BE49-F238E27FC236}">
                      <a16:creationId xmlns:a16="http://schemas.microsoft.com/office/drawing/2014/main" xmlns="" id="{EA7E621D-E425-4EDC-ADE3-188522661E9D}"/>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chemeClr val="accent2"/>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09" name="Line 421">
                  <a:extLst>
                    <a:ext uri="{FF2B5EF4-FFF2-40B4-BE49-F238E27FC236}">
                      <a16:creationId xmlns:a16="http://schemas.microsoft.com/office/drawing/2014/main" xmlns="" id="{55CA0B3F-07AE-4503-A10B-3C1335A1E529}"/>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10" name="Line 422">
                  <a:extLst>
                    <a:ext uri="{FF2B5EF4-FFF2-40B4-BE49-F238E27FC236}">
                      <a16:creationId xmlns:a16="http://schemas.microsoft.com/office/drawing/2014/main" xmlns="" id="{CF44C51A-AAB9-489A-91F5-ECA0CBBF7357}"/>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11" name="Line 423">
                  <a:extLst>
                    <a:ext uri="{FF2B5EF4-FFF2-40B4-BE49-F238E27FC236}">
                      <a16:creationId xmlns:a16="http://schemas.microsoft.com/office/drawing/2014/main" xmlns="" id="{240A5BE1-4B0A-417D-9A97-79C670B68E3A}"/>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12" name="Rectangle 424">
                  <a:extLst>
                    <a:ext uri="{FF2B5EF4-FFF2-40B4-BE49-F238E27FC236}">
                      <a16:creationId xmlns:a16="http://schemas.microsoft.com/office/drawing/2014/main" xmlns="" id="{A8D89A77-FD68-4041-AAEA-E9516C70666D}"/>
                    </a:ext>
                  </a:extLst>
                </p:cNvPr>
                <p:cNvSpPr>
                  <a:spLocks noChangeArrowheads="1"/>
                </p:cNvSpPr>
                <p:nvPr/>
              </p:nvSpPr>
              <p:spPr bwMode="auto">
                <a:xfrm>
                  <a:off x="659" y="1820"/>
                  <a:ext cx="54" cy="19"/>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13" name="Rectangle 425">
                  <a:extLst>
                    <a:ext uri="{FF2B5EF4-FFF2-40B4-BE49-F238E27FC236}">
                      <a16:creationId xmlns:a16="http://schemas.microsoft.com/office/drawing/2014/main" xmlns="" id="{5B602A0D-9C81-40DF-8D7F-5C3B33DBA09C}"/>
                    </a:ext>
                  </a:extLst>
                </p:cNvPr>
                <p:cNvSpPr>
                  <a:spLocks noChangeArrowheads="1"/>
                </p:cNvSpPr>
                <p:nvPr/>
              </p:nvSpPr>
              <p:spPr bwMode="auto">
                <a:xfrm>
                  <a:off x="988" y="1845"/>
                  <a:ext cx="121" cy="11"/>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14" name="Rectangle 426">
                  <a:extLst>
                    <a:ext uri="{FF2B5EF4-FFF2-40B4-BE49-F238E27FC236}">
                      <a16:creationId xmlns:a16="http://schemas.microsoft.com/office/drawing/2014/main" xmlns="" id="{82FABF0E-79D9-418A-B4ED-E8D22F9EEC08}"/>
                    </a:ext>
                  </a:extLst>
                </p:cNvPr>
                <p:cNvSpPr>
                  <a:spLocks noChangeArrowheads="1"/>
                </p:cNvSpPr>
                <p:nvPr/>
              </p:nvSpPr>
              <p:spPr bwMode="auto">
                <a:xfrm>
                  <a:off x="1201" y="1820"/>
                  <a:ext cx="21" cy="8"/>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15" name="Rectangle 427">
                  <a:extLst>
                    <a:ext uri="{FF2B5EF4-FFF2-40B4-BE49-F238E27FC236}">
                      <a16:creationId xmlns:a16="http://schemas.microsoft.com/office/drawing/2014/main" xmlns="" id="{46FAF7C3-D6D8-4FA1-853F-2909C9B3F9F7}"/>
                    </a:ext>
                  </a:extLst>
                </p:cNvPr>
                <p:cNvSpPr>
                  <a:spLocks noChangeArrowheads="1"/>
                </p:cNvSpPr>
                <p:nvPr/>
              </p:nvSpPr>
              <p:spPr bwMode="auto">
                <a:xfrm>
                  <a:off x="1201" y="1839"/>
                  <a:ext cx="21" cy="8"/>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516" name="Group 428">
                <a:extLst>
                  <a:ext uri="{FF2B5EF4-FFF2-40B4-BE49-F238E27FC236}">
                    <a16:creationId xmlns:a16="http://schemas.microsoft.com/office/drawing/2014/main" xmlns="" id="{2A4BBCAF-A6DE-424E-AF11-84C490D40047}"/>
                  </a:ext>
                </a:extLst>
              </p:cNvPr>
              <p:cNvGrpSpPr>
                <a:grpSpLocks/>
              </p:cNvGrpSpPr>
              <p:nvPr/>
            </p:nvGrpSpPr>
            <p:grpSpPr bwMode="auto">
              <a:xfrm>
                <a:off x="914" y="3021"/>
                <a:ext cx="298" cy="257"/>
                <a:chOff x="638" y="1393"/>
                <a:chExt cx="601" cy="622"/>
              </a:xfrm>
            </p:grpSpPr>
            <p:sp>
              <p:nvSpPr>
                <p:cNvPr id="857517" name="Freeform 429">
                  <a:extLst>
                    <a:ext uri="{FF2B5EF4-FFF2-40B4-BE49-F238E27FC236}">
                      <a16:creationId xmlns:a16="http://schemas.microsoft.com/office/drawing/2014/main" xmlns="" id="{D5E5D176-B951-4397-B8CE-E2093162DB29}"/>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18" name="Freeform 430">
                  <a:extLst>
                    <a:ext uri="{FF2B5EF4-FFF2-40B4-BE49-F238E27FC236}">
                      <a16:creationId xmlns:a16="http://schemas.microsoft.com/office/drawing/2014/main" xmlns="" id="{A32D4E0A-DEF6-45DA-8A45-65D2158CFD00}"/>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chemeClr val="accent2"/>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19" name="Line 431">
                  <a:extLst>
                    <a:ext uri="{FF2B5EF4-FFF2-40B4-BE49-F238E27FC236}">
                      <a16:creationId xmlns:a16="http://schemas.microsoft.com/office/drawing/2014/main" xmlns="" id="{2FAE1E79-5D71-4C5B-A597-FAD2FBCE4326}"/>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20" name="Line 432">
                  <a:extLst>
                    <a:ext uri="{FF2B5EF4-FFF2-40B4-BE49-F238E27FC236}">
                      <a16:creationId xmlns:a16="http://schemas.microsoft.com/office/drawing/2014/main" xmlns="" id="{41B4FC3A-A6CC-4B62-828D-584DDFB26AC1}"/>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21" name="Freeform 433">
                  <a:extLst>
                    <a:ext uri="{FF2B5EF4-FFF2-40B4-BE49-F238E27FC236}">
                      <a16:creationId xmlns:a16="http://schemas.microsoft.com/office/drawing/2014/main" xmlns="" id="{F1473299-68CC-4048-B8E1-4256FF1269AF}"/>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22" name="Rectangle 434">
                  <a:extLst>
                    <a:ext uri="{FF2B5EF4-FFF2-40B4-BE49-F238E27FC236}">
                      <a16:creationId xmlns:a16="http://schemas.microsoft.com/office/drawing/2014/main" xmlns="" id="{E2A80406-953E-436B-9E23-838E1DDFA91D}"/>
                    </a:ext>
                  </a:extLst>
                </p:cNvPr>
                <p:cNvSpPr>
                  <a:spLocks noChangeArrowheads="1"/>
                </p:cNvSpPr>
                <p:nvPr/>
              </p:nvSpPr>
              <p:spPr bwMode="auto">
                <a:xfrm>
                  <a:off x="948" y="1820"/>
                  <a:ext cx="197" cy="176"/>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23" name="Line 435">
                  <a:extLst>
                    <a:ext uri="{FF2B5EF4-FFF2-40B4-BE49-F238E27FC236}">
                      <a16:creationId xmlns:a16="http://schemas.microsoft.com/office/drawing/2014/main" xmlns="" id="{1307FBE9-4475-4339-889D-7140F8458CB3}"/>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24" name="Line 436">
                  <a:extLst>
                    <a:ext uri="{FF2B5EF4-FFF2-40B4-BE49-F238E27FC236}">
                      <a16:creationId xmlns:a16="http://schemas.microsoft.com/office/drawing/2014/main" xmlns="" id="{4F08F199-0B73-4EBF-A043-C877D18C6B3C}"/>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25" name="Line 437">
                  <a:extLst>
                    <a:ext uri="{FF2B5EF4-FFF2-40B4-BE49-F238E27FC236}">
                      <a16:creationId xmlns:a16="http://schemas.microsoft.com/office/drawing/2014/main" xmlns="" id="{3BBEA1BA-D707-48EF-AA30-02AD390D7E10}"/>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26" name="Rectangle 438">
                  <a:extLst>
                    <a:ext uri="{FF2B5EF4-FFF2-40B4-BE49-F238E27FC236}">
                      <a16:creationId xmlns:a16="http://schemas.microsoft.com/office/drawing/2014/main" xmlns="" id="{6842FF3F-1D90-4AE2-889E-94480D5EC5AB}"/>
                    </a:ext>
                  </a:extLst>
                </p:cNvPr>
                <p:cNvSpPr>
                  <a:spLocks noChangeArrowheads="1"/>
                </p:cNvSpPr>
                <p:nvPr/>
              </p:nvSpPr>
              <p:spPr bwMode="auto">
                <a:xfrm>
                  <a:off x="1061" y="1888"/>
                  <a:ext cx="57" cy="38"/>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27" name="Rectangle 439">
                  <a:extLst>
                    <a:ext uri="{FF2B5EF4-FFF2-40B4-BE49-F238E27FC236}">
                      <a16:creationId xmlns:a16="http://schemas.microsoft.com/office/drawing/2014/main" xmlns="" id="{B922FD1D-0DB0-4B3A-99F7-23AA9C919741}"/>
                    </a:ext>
                  </a:extLst>
                </p:cNvPr>
                <p:cNvSpPr>
                  <a:spLocks noChangeArrowheads="1"/>
                </p:cNvSpPr>
                <p:nvPr/>
              </p:nvSpPr>
              <p:spPr bwMode="auto">
                <a:xfrm>
                  <a:off x="1166" y="1820"/>
                  <a:ext cx="27" cy="27"/>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28" name="Freeform 440">
                  <a:extLst>
                    <a:ext uri="{FF2B5EF4-FFF2-40B4-BE49-F238E27FC236}">
                      <a16:creationId xmlns:a16="http://schemas.microsoft.com/office/drawing/2014/main" xmlns="" id="{B93B3881-7779-4AE1-BD5F-D29D6BE93FF5}"/>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29" name="Rectangle 441">
                  <a:extLst>
                    <a:ext uri="{FF2B5EF4-FFF2-40B4-BE49-F238E27FC236}">
                      <a16:creationId xmlns:a16="http://schemas.microsoft.com/office/drawing/2014/main" xmlns="" id="{A276E6ED-C9BD-47CD-8674-30CB11D7BBDB}"/>
                    </a:ext>
                  </a:extLst>
                </p:cNvPr>
                <p:cNvSpPr>
                  <a:spLocks noChangeArrowheads="1"/>
                </p:cNvSpPr>
                <p:nvPr/>
              </p:nvSpPr>
              <p:spPr bwMode="auto">
                <a:xfrm>
                  <a:off x="1130" y="1728"/>
                  <a:ext cx="21" cy="6"/>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30" name="Rectangle 442">
                  <a:extLst>
                    <a:ext uri="{FF2B5EF4-FFF2-40B4-BE49-F238E27FC236}">
                      <a16:creationId xmlns:a16="http://schemas.microsoft.com/office/drawing/2014/main" xmlns="" id="{A84A9603-C257-4A10-B664-623A002B429C}"/>
                    </a:ext>
                  </a:extLst>
                </p:cNvPr>
                <p:cNvSpPr>
                  <a:spLocks noChangeArrowheads="1"/>
                </p:cNvSpPr>
                <p:nvPr/>
              </p:nvSpPr>
              <p:spPr bwMode="auto">
                <a:xfrm>
                  <a:off x="785" y="1463"/>
                  <a:ext cx="310" cy="222"/>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31" name="Freeform 443">
                  <a:extLst>
                    <a:ext uri="{FF2B5EF4-FFF2-40B4-BE49-F238E27FC236}">
                      <a16:creationId xmlns:a16="http://schemas.microsoft.com/office/drawing/2014/main" xmlns="" id="{8F6AD183-2EBD-43BC-A3D5-3995F4EDD79A}"/>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chemeClr val="accent2"/>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32" name="Line 444">
                  <a:extLst>
                    <a:ext uri="{FF2B5EF4-FFF2-40B4-BE49-F238E27FC236}">
                      <a16:creationId xmlns:a16="http://schemas.microsoft.com/office/drawing/2014/main" xmlns="" id="{0988C4E6-B0C5-42A4-8685-B25191882BAB}"/>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33" name="Line 445">
                  <a:extLst>
                    <a:ext uri="{FF2B5EF4-FFF2-40B4-BE49-F238E27FC236}">
                      <a16:creationId xmlns:a16="http://schemas.microsoft.com/office/drawing/2014/main" xmlns="" id="{E705DD39-8533-4A60-9895-B434364DA96A}"/>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34" name="Line 446">
                  <a:extLst>
                    <a:ext uri="{FF2B5EF4-FFF2-40B4-BE49-F238E27FC236}">
                      <a16:creationId xmlns:a16="http://schemas.microsoft.com/office/drawing/2014/main" xmlns="" id="{9397783F-2DF5-44D3-A89D-8AB611E7F243}"/>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35" name="Rectangle 447">
                  <a:extLst>
                    <a:ext uri="{FF2B5EF4-FFF2-40B4-BE49-F238E27FC236}">
                      <a16:creationId xmlns:a16="http://schemas.microsoft.com/office/drawing/2014/main" xmlns="" id="{D320FE6B-311A-4756-B3DE-054C0029A89D}"/>
                    </a:ext>
                  </a:extLst>
                </p:cNvPr>
                <p:cNvSpPr>
                  <a:spLocks noChangeArrowheads="1"/>
                </p:cNvSpPr>
                <p:nvPr/>
              </p:nvSpPr>
              <p:spPr bwMode="auto">
                <a:xfrm>
                  <a:off x="659" y="1820"/>
                  <a:ext cx="54" cy="19"/>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36" name="Rectangle 448">
                  <a:extLst>
                    <a:ext uri="{FF2B5EF4-FFF2-40B4-BE49-F238E27FC236}">
                      <a16:creationId xmlns:a16="http://schemas.microsoft.com/office/drawing/2014/main" xmlns="" id="{9330578B-8109-473E-9E2B-EF957E3838F3}"/>
                    </a:ext>
                  </a:extLst>
                </p:cNvPr>
                <p:cNvSpPr>
                  <a:spLocks noChangeArrowheads="1"/>
                </p:cNvSpPr>
                <p:nvPr/>
              </p:nvSpPr>
              <p:spPr bwMode="auto">
                <a:xfrm>
                  <a:off x="988" y="1845"/>
                  <a:ext cx="121" cy="11"/>
                </a:xfrm>
                <a:prstGeom prst="rect">
                  <a:avLst/>
                </a:prstGeom>
                <a:solidFill>
                  <a:schemeClr val="accent2"/>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37" name="Rectangle 449">
                  <a:extLst>
                    <a:ext uri="{FF2B5EF4-FFF2-40B4-BE49-F238E27FC236}">
                      <a16:creationId xmlns:a16="http://schemas.microsoft.com/office/drawing/2014/main" xmlns="" id="{E9C44B98-5FF3-44FE-B66E-87E1C064EDC5}"/>
                    </a:ext>
                  </a:extLst>
                </p:cNvPr>
                <p:cNvSpPr>
                  <a:spLocks noChangeArrowheads="1"/>
                </p:cNvSpPr>
                <p:nvPr/>
              </p:nvSpPr>
              <p:spPr bwMode="auto">
                <a:xfrm>
                  <a:off x="1201" y="1820"/>
                  <a:ext cx="21" cy="8"/>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38" name="Rectangle 450">
                  <a:extLst>
                    <a:ext uri="{FF2B5EF4-FFF2-40B4-BE49-F238E27FC236}">
                      <a16:creationId xmlns:a16="http://schemas.microsoft.com/office/drawing/2014/main" xmlns="" id="{7E759CD0-B0F3-433E-8D11-2E89A61B0FF3}"/>
                    </a:ext>
                  </a:extLst>
                </p:cNvPr>
                <p:cNvSpPr>
                  <a:spLocks noChangeArrowheads="1"/>
                </p:cNvSpPr>
                <p:nvPr/>
              </p:nvSpPr>
              <p:spPr bwMode="auto">
                <a:xfrm>
                  <a:off x="1201" y="1839"/>
                  <a:ext cx="21" cy="8"/>
                </a:xfrm>
                <a:prstGeom prst="rect">
                  <a:avLst/>
                </a:prstGeom>
                <a:solidFill>
                  <a:schemeClr val="accent2"/>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539" name="Group 451">
                <a:extLst>
                  <a:ext uri="{FF2B5EF4-FFF2-40B4-BE49-F238E27FC236}">
                    <a16:creationId xmlns:a16="http://schemas.microsoft.com/office/drawing/2014/main" xmlns="" id="{AF4EB077-8F62-45D0-AFEF-960D34C71FD7}"/>
                  </a:ext>
                </a:extLst>
              </p:cNvPr>
              <p:cNvGrpSpPr>
                <a:grpSpLocks/>
              </p:cNvGrpSpPr>
              <p:nvPr/>
            </p:nvGrpSpPr>
            <p:grpSpPr bwMode="auto">
              <a:xfrm>
                <a:off x="1260" y="3021"/>
                <a:ext cx="298" cy="257"/>
                <a:chOff x="638" y="1393"/>
                <a:chExt cx="601" cy="622"/>
              </a:xfrm>
            </p:grpSpPr>
            <p:sp>
              <p:nvSpPr>
                <p:cNvPr id="857540" name="Freeform 452">
                  <a:extLst>
                    <a:ext uri="{FF2B5EF4-FFF2-40B4-BE49-F238E27FC236}">
                      <a16:creationId xmlns:a16="http://schemas.microsoft.com/office/drawing/2014/main" xmlns="" id="{2C92950F-73F3-44EB-BA8E-E5358AF23354}"/>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41" name="Freeform 453">
                  <a:extLst>
                    <a:ext uri="{FF2B5EF4-FFF2-40B4-BE49-F238E27FC236}">
                      <a16:creationId xmlns:a16="http://schemas.microsoft.com/office/drawing/2014/main" xmlns="" id="{5E5B4D0A-F0F1-4566-A26B-70B33C1E2924}"/>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99CC"/>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42" name="Line 454">
                  <a:extLst>
                    <a:ext uri="{FF2B5EF4-FFF2-40B4-BE49-F238E27FC236}">
                      <a16:creationId xmlns:a16="http://schemas.microsoft.com/office/drawing/2014/main" xmlns="" id="{EF81E97C-8ACF-4898-9EF1-80147ECA4AF2}"/>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43" name="Line 455">
                  <a:extLst>
                    <a:ext uri="{FF2B5EF4-FFF2-40B4-BE49-F238E27FC236}">
                      <a16:creationId xmlns:a16="http://schemas.microsoft.com/office/drawing/2014/main" xmlns="" id="{A578AFF4-7E7F-4314-B609-CFDBBAF34245}"/>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44" name="Freeform 456">
                  <a:extLst>
                    <a:ext uri="{FF2B5EF4-FFF2-40B4-BE49-F238E27FC236}">
                      <a16:creationId xmlns:a16="http://schemas.microsoft.com/office/drawing/2014/main" xmlns="" id="{3AC57364-EA58-4006-B13E-93D6363AD13A}"/>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45" name="Rectangle 457">
                  <a:extLst>
                    <a:ext uri="{FF2B5EF4-FFF2-40B4-BE49-F238E27FC236}">
                      <a16:creationId xmlns:a16="http://schemas.microsoft.com/office/drawing/2014/main" xmlns="" id="{193022AD-CABF-40D4-8148-E5422A237862}"/>
                    </a:ext>
                  </a:extLst>
                </p:cNvPr>
                <p:cNvSpPr>
                  <a:spLocks noChangeArrowheads="1"/>
                </p:cNvSpPr>
                <p:nvPr/>
              </p:nvSpPr>
              <p:spPr bwMode="auto">
                <a:xfrm>
                  <a:off x="948" y="1820"/>
                  <a:ext cx="197" cy="176"/>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46" name="Line 458">
                  <a:extLst>
                    <a:ext uri="{FF2B5EF4-FFF2-40B4-BE49-F238E27FC236}">
                      <a16:creationId xmlns:a16="http://schemas.microsoft.com/office/drawing/2014/main" xmlns="" id="{B3120BB2-14FE-4618-8075-47263F863EEE}"/>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47" name="Line 459">
                  <a:extLst>
                    <a:ext uri="{FF2B5EF4-FFF2-40B4-BE49-F238E27FC236}">
                      <a16:creationId xmlns:a16="http://schemas.microsoft.com/office/drawing/2014/main" xmlns="" id="{BFED1541-2596-48BA-987D-21ADA18646C3}"/>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48" name="Line 460">
                  <a:extLst>
                    <a:ext uri="{FF2B5EF4-FFF2-40B4-BE49-F238E27FC236}">
                      <a16:creationId xmlns:a16="http://schemas.microsoft.com/office/drawing/2014/main" xmlns="" id="{34CF7217-3174-4625-8519-F0BBCA25C1AB}"/>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49" name="Rectangle 461">
                  <a:extLst>
                    <a:ext uri="{FF2B5EF4-FFF2-40B4-BE49-F238E27FC236}">
                      <a16:creationId xmlns:a16="http://schemas.microsoft.com/office/drawing/2014/main" xmlns="" id="{F8AC33F3-7FBA-41D1-A720-B83ED73CC20C}"/>
                    </a:ext>
                  </a:extLst>
                </p:cNvPr>
                <p:cNvSpPr>
                  <a:spLocks noChangeArrowheads="1"/>
                </p:cNvSpPr>
                <p:nvPr/>
              </p:nvSpPr>
              <p:spPr bwMode="auto">
                <a:xfrm>
                  <a:off x="1061" y="1888"/>
                  <a:ext cx="57" cy="38"/>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50" name="Rectangle 462">
                  <a:extLst>
                    <a:ext uri="{FF2B5EF4-FFF2-40B4-BE49-F238E27FC236}">
                      <a16:creationId xmlns:a16="http://schemas.microsoft.com/office/drawing/2014/main" xmlns="" id="{16A4BBBE-B186-48B5-99B4-819DB655F2EB}"/>
                    </a:ext>
                  </a:extLst>
                </p:cNvPr>
                <p:cNvSpPr>
                  <a:spLocks noChangeArrowheads="1"/>
                </p:cNvSpPr>
                <p:nvPr/>
              </p:nvSpPr>
              <p:spPr bwMode="auto">
                <a:xfrm>
                  <a:off x="1166" y="1820"/>
                  <a:ext cx="27" cy="27"/>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51" name="Freeform 463">
                  <a:extLst>
                    <a:ext uri="{FF2B5EF4-FFF2-40B4-BE49-F238E27FC236}">
                      <a16:creationId xmlns:a16="http://schemas.microsoft.com/office/drawing/2014/main" xmlns="" id="{58D54DA9-2889-4202-AFAC-40D07B3C9252}"/>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52" name="Rectangle 464">
                  <a:extLst>
                    <a:ext uri="{FF2B5EF4-FFF2-40B4-BE49-F238E27FC236}">
                      <a16:creationId xmlns:a16="http://schemas.microsoft.com/office/drawing/2014/main" xmlns="" id="{2D4A5E14-6FE3-4932-8C89-D4BF3AEC43EC}"/>
                    </a:ext>
                  </a:extLst>
                </p:cNvPr>
                <p:cNvSpPr>
                  <a:spLocks noChangeArrowheads="1"/>
                </p:cNvSpPr>
                <p:nvPr/>
              </p:nvSpPr>
              <p:spPr bwMode="auto">
                <a:xfrm>
                  <a:off x="1130" y="1728"/>
                  <a:ext cx="21" cy="6"/>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53" name="Rectangle 465">
                  <a:extLst>
                    <a:ext uri="{FF2B5EF4-FFF2-40B4-BE49-F238E27FC236}">
                      <a16:creationId xmlns:a16="http://schemas.microsoft.com/office/drawing/2014/main" xmlns="" id="{912EBF28-A49F-4480-AF57-7A20DE38E930}"/>
                    </a:ext>
                  </a:extLst>
                </p:cNvPr>
                <p:cNvSpPr>
                  <a:spLocks noChangeArrowheads="1"/>
                </p:cNvSpPr>
                <p:nvPr/>
              </p:nvSpPr>
              <p:spPr bwMode="auto">
                <a:xfrm>
                  <a:off x="785" y="1463"/>
                  <a:ext cx="310" cy="222"/>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54" name="Freeform 466">
                  <a:extLst>
                    <a:ext uri="{FF2B5EF4-FFF2-40B4-BE49-F238E27FC236}">
                      <a16:creationId xmlns:a16="http://schemas.microsoft.com/office/drawing/2014/main" xmlns="" id="{21DC448B-F1D9-40ED-9B3B-41EF8C21C98F}"/>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99CC"/>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55" name="Line 467">
                  <a:extLst>
                    <a:ext uri="{FF2B5EF4-FFF2-40B4-BE49-F238E27FC236}">
                      <a16:creationId xmlns:a16="http://schemas.microsoft.com/office/drawing/2014/main" xmlns="" id="{D0A4CBF7-1DD3-474F-B774-4D6D74CC3249}"/>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56" name="Line 468">
                  <a:extLst>
                    <a:ext uri="{FF2B5EF4-FFF2-40B4-BE49-F238E27FC236}">
                      <a16:creationId xmlns:a16="http://schemas.microsoft.com/office/drawing/2014/main" xmlns="" id="{3C052902-8714-4036-A807-57174A3DA453}"/>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57" name="Line 469">
                  <a:extLst>
                    <a:ext uri="{FF2B5EF4-FFF2-40B4-BE49-F238E27FC236}">
                      <a16:creationId xmlns:a16="http://schemas.microsoft.com/office/drawing/2014/main" xmlns="" id="{17CDBF28-246B-4DD6-9163-00FA5D5ED234}"/>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58" name="Rectangle 470">
                  <a:extLst>
                    <a:ext uri="{FF2B5EF4-FFF2-40B4-BE49-F238E27FC236}">
                      <a16:creationId xmlns:a16="http://schemas.microsoft.com/office/drawing/2014/main" xmlns="" id="{17F18D1C-52F8-4046-93A8-113AB6C411D6}"/>
                    </a:ext>
                  </a:extLst>
                </p:cNvPr>
                <p:cNvSpPr>
                  <a:spLocks noChangeArrowheads="1"/>
                </p:cNvSpPr>
                <p:nvPr/>
              </p:nvSpPr>
              <p:spPr bwMode="auto">
                <a:xfrm>
                  <a:off x="659" y="1820"/>
                  <a:ext cx="54" cy="19"/>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59" name="Rectangle 471">
                  <a:extLst>
                    <a:ext uri="{FF2B5EF4-FFF2-40B4-BE49-F238E27FC236}">
                      <a16:creationId xmlns:a16="http://schemas.microsoft.com/office/drawing/2014/main" xmlns="" id="{FD9F091E-5B0A-4038-A849-EFA5FEC62A71}"/>
                    </a:ext>
                  </a:extLst>
                </p:cNvPr>
                <p:cNvSpPr>
                  <a:spLocks noChangeArrowheads="1"/>
                </p:cNvSpPr>
                <p:nvPr/>
              </p:nvSpPr>
              <p:spPr bwMode="auto">
                <a:xfrm>
                  <a:off x="988" y="1845"/>
                  <a:ext cx="121" cy="11"/>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60" name="Rectangle 472">
                  <a:extLst>
                    <a:ext uri="{FF2B5EF4-FFF2-40B4-BE49-F238E27FC236}">
                      <a16:creationId xmlns:a16="http://schemas.microsoft.com/office/drawing/2014/main" xmlns="" id="{34251EC0-40F4-4F76-892D-2BDBB09110F3}"/>
                    </a:ext>
                  </a:extLst>
                </p:cNvPr>
                <p:cNvSpPr>
                  <a:spLocks noChangeArrowheads="1"/>
                </p:cNvSpPr>
                <p:nvPr/>
              </p:nvSpPr>
              <p:spPr bwMode="auto">
                <a:xfrm>
                  <a:off x="1201" y="1820"/>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61" name="Rectangle 473">
                  <a:extLst>
                    <a:ext uri="{FF2B5EF4-FFF2-40B4-BE49-F238E27FC236}">
                      <a16:creationId xmlns:a16="http://schemas.microsoft.com/office/drawing/2014/main" xmlns="" id="{1AAA87DD-26FC-4DAC-ADD5-881E725427F4}"/>
                    </a:ext>
                  </a:extLst>
                </p:cNvPr>
                <p:cNvSpPr>
                  <a:spLocks noChangeArrowheads="1"/>
                </p:cNvSpPr>
                <p:nvPr/>
              </p:nvSpPr>
              <p:spPr bwMode="auto">
                <a:xfrm>
                  <a:off x="1201" y="1839"/>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562" name="Group 474">
                <a:extLst>
                  <a:ext uri="{FF2B5EF4-FFF2-40B4-BE49-F238E27FC236}">
                    <a16:creationId xmlns:a16="http://schemas.microsoft.com/office/drawing/2014/main" xmlns="" id="{332C03A0-0424-4ADB-917C-F99E6BC463DB}"/>
                  </a:ext>
                </a:extLst>
              </p:cNvPr>
              <p:cNvGrpSpPr>
                <a:grpSpLocks/>
              </p:cNvGrpSpPr>
              <p:nvPr/>
            </p:nvGrpSpPr>
            <p:grpSpPr bwMode="auto">
              <a:xfrm>
                <a:off x="1604" y="3021"/>
                <a:ext cx="298" cy="257"/>
                <a:chOff x="638" y="1393"/>
                <a:chExt cx="601" cy="622"/>
              </a:xfrm>
            </p:grpSpPr>
            <p:sp>
              <p:nvSpPr>
                <p:cNvPr id="857563" name="Freeform 475">
                  <a:extLst>
                    <a:ext uri="{FF2B5EF4-FFF2-40B4-BE49-F238E27FC236}">
                      <a16:creationId xmlns:a16="http://schemas.microsoft.com/office/drawing/2014/main" xmlns="" id="{AE11B17F-8A1A-4FDA-B953-31A351928026}"/>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64" name="Freeform 476">
                  <a:extLst>
                    <a:ext uri="{FF2B5EF4-FFF2-40B4-BE49-F238E27FC236}">
                      <a16:creationId xmlns:a16="http://schemas.microsoft.com/office/drawing/2014/main" xmlns="" id="{0ABFFCEA-8CDB-455E-BF47-8B0ABEA03DA6}"/>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99CC"/>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65" name="Line 477">
                  <a:extLst>
                    <a:ext uri="{FF2B5EF4-FFF2-40B4-BE49-F238E27FC236}">
                      <a16:creationId xmlns:a16="http://schemas.microsoft.com/office/drawing/2014/main" xmlns="" id="{44455445-D88B-401E-9E78-E988AD998E19}"/>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66" name="Line 478">
                  <a:extLst>
                    <a:ext uri="{FF2B5EF4-FFF2-40B4-BE49-F238E27FC236}">
                      <a16:creationId xmlns:a16="http://schemas.microsoft.com/office/drawing/2014/main" xmlns="" id="{A2192B2A-8642-4BFA-A2E6-CFA865380484}"/>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67" name="Freeform 479">
                  <a:extLst>
                    <a:ext uri="{FF2B5EF4-FFF2-40B4-BE49-F238E27FC236}">
                      <a16:creationId xmlns:a16="http://schemas.microsoft.com/office/drawing/2014/main" xmlns="" id="{2C3D88C3-ACD8-46A0-A57C-D6E8143FB231}"/>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68" name="Rectangle 480">
                  <a:extLst>
                    <a:ext uri="{FF2B5EF4-FFF2-40B4-BE49-F238E27FC236}">
                      <a16:creationId xmlns:a16="http://schemas.microsoft.com/office/drawing/2014/main" xmlns="" id="{4FD2B1EF-79EE-4FC0-BD84-3B649547383A}"/>
                    </a:ext>
                  </a:extLst>
                </p:cNvPr>
                <p:cNvSpPr>
                  <a:spLocks noChangeArrowheads="1"/>
                </p:cNvSpPr>
                <p:nvPr/>
              </p:nvSpPr>
              <p:spPr bwMode="auto">
                <a:xfrm>
                  <a:off x="948" y="1820"/>
                  <a:ext cx="197" cy="176"/>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69" name="Line 481">
                  <a:extLst>
                    <a:ext uri="{FF2B5EF4-FFF2-40B4-BE49-F238E27FC236}">
                      <a16:creationId xmlns:a16="http://schemas.microsoft.com/office/drawing/2014/main" xmlns="" id="{C84EDEC2-942F-4E75-85C0-2E0B90C54385}"/>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70" name="Line 482">
                  <a:extLst>
                    <a:ext uri="{FF2B5EF4-FFF2-40B4-BE49-F238E27FC236}">
                      <a16:creationId xmlns:a16="http://schemas.microsoft.com/office/drawing/2014/main" xmlns="" id="{DC8CB9F1-620A-4F1F-926C-432D0170398A}"/>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71" name="Line 483">
                  <a:extLst>
                    <a:ext uri="{FF2B5EF4-FFF2-40B4-BE49-F238E27FC236}">
                      <a16:creationId xmlns:a16="http://schemas.microsoft.com/office/drawing/2014/main" xmlns="" id="{CF1A8EDA-5EFE-47EE-8A2E-026CE2582879}"/>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72" name="Rectangle 484">
                  <a:extLst>
                    <a:ext uri="{FF2B5EF4-FFF2-40B4-BE49-F238E27FC236}">
                      <a16:creationId xmlns:a16="http://schemas.microsoft.com/office/drawing/2014/main" xmlns="" id="{9CD5396D-4698-436B-8A38-38DB15644B92}"/>
                    </a:ext>
                  </a:extLst>
                </p:cNvPr>
                <p:cNvSpPr>
                  <a:spLocks noChangeArrowheads="1"/>
                </p:cNvSpPr>
                <p:nvPr/>
              </p:nvSpPr>
              <p:spPr bwMode="auto">
                <a:xfrm>
                  <a:off x="1061" y="1888"/>
                  <a:ext cx="57" cy="38"/>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73" name="Rectangle 485">
                  <a:extLst>
                    <a:ext uri="{FF2B5EF4-FFF2-40B4-BE49-F238E27FC236}">
                      <a16:creationId xmlns:a16="http://schemas.microsoft.com/office/drawing/2014/main" xmlns="" id="{26244623-E3A1-4A0D-A0E8-E4B1DC1EECBC}"/>
                    </a:ext>
                  </a:extLst>
                </p:cNvPr>
                <p:cNvSpPr>
                  <a:spLocks noChangeArrowheads="1"/>
                </p:cNvSpPr>
                <p:nvPr/>
              </p:nvSpPr>
              <p:spPr bwMode="auto">
                <a:xfrm>
                  <a:off x="1166" y="1820"/>
                  <a:ext cx="27" cy="27"/>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74" name="Freeform 486">
                  <a:extLst>
                    <a:ext uri="{FF2B5EF4-FFF2-40B4-BE49-F238E27FC236}">
                      <a16:creationId xmlns:a16="http://schemas.microsoft.com/office/drawing/2014/main" xmlns="" id="{C6432F65-AF87-4183-89EC-631BAEABC325}"/>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75" name="Rectangle 487">
                  <a:extLst>
                    <a:ext uri="{FF2B5EF4-FFF2-40B4-BE49-F238E27FC236}">
                      <a16:creationId xmlns:a16="http://schemas.microsoft.com/office/drawing/2014/main" xmlns="" id="{3155EAB3-34E3-4155-89A3-E049EEADA9A8}"/>
                    </a:ext>
                  </a:extLst>
                </p:cNvPr>
                <p:cNvSpPr>
                  <a:spLocks noChangeArrowheads="1"/>
                </p:cNvSpPr>
                <p:nvPr/>
              </p:nvSpPr>
              <p:spPr bwMode="auto">
                <a:xfrm>
                  <a:off x="1130" y="1728"/>
                  <a:ext cx="21" cy="6"/>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76" name="Rectangle 488">
                  <a:extLst>
                    <a:ext uri="{FF2B5EF4-FFF2-40B4-BE49-F238E27FC236}">
                      <a16:creationId xmlns:a16="http://schemas.microsoft.com/office/drawing/2014/main" xmlns="" id="{7341B3CA-7C75-4E8D-8A9C-528D4BF1D1E9}"/>
                    </a:ext>
                  </a:extLst>
                </p:cNvPr>
                <p:cNvSpPr>
                  <a:spLocks noChangeArrowheads="1"/>
                </p:cNvSpPr>
                <p:nvPr/>
              </p:nvSpPr>
              <p:spPr bwMode="auto">
                <a:xfrm>
                  <a:off x="785" y="1463"/>
                  <a:ext cx="310" cy="222"/>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77" name="Freeform 489">
                  <a:extLst>
                    <a:ext uri="{FF2B5EF4-FFF2-40B4-BE49-F238E27FC236}">
                      <a16:creationId xmlns:a16="http://schemas.microsoft.com/office/drawing/2014/main" xmlns="" id="{B7B46540-2ED2-4885-B0C5-11E8C67816B1}"/>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99CC"/>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78" name="Line 490">
                  <a:extLst>
                    <a:ext uri="{FF2B5EF4-FFF2-40B4-BE49-F238E27FC236}">
                      <a16:creationId xmlns:a16="http://schemas.microsoft.com/office/drawing/2014/main" xmlns="" id="{6AC4457F-32AB-4A3C-82DB-8522B7FC85D4}"/>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79" name="Line 491">
                  <a:extLst>
                    <a:ext uri="{FF2B5EF4-FFF2-40B4-BE49-F238E27FC236}">
                      <a16:creationId xmlns:a16="http://schemas.microsoft.com/office/drawing/2014/main" xmlns="" id="{A5E93212-900E-4A29-9919-9EA921F552FF}"/>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80" name="Line 492">
                  <a:extLst>
                    <a:ext uri="{FF2B5EF4-FFF2-40B4-BE49-F238E27FC236}">
                      <a16:creationId xmlns:a16="http://schemas.microsoft.com/office/drawing/2014/main" xmlns="" id="{14A7BA8D-949E-4C3C-9294-4EE6CF97B6AA}"/>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81" name="Rectangle 493">
                  <a:extLst>
                    <a:ext uri="{FF2B5EF4-FFF2-40B4-BE49-F238E27FC236}">
                      <a16:creationId xmlns:a16="http://schemas.microsoft.com/office/drawing/2014/main" xmlns="" id="{89E60F68-A7F4-45E4-A1C7-586FB9481B20}"/>
                    </a:ext>
                  </a:extLst>
                </p:cNvPr>
                <p:cNvSpPr>
                  <a:spLocks noChangeArrowheads="1"/>
                </p:cNvSpPr>
                <p:nvPr/>
              </p:nvSpPr>
              <p:spPr bwMode="auto">
                <a:xfrm>
                  <a:off x="659" y="1820"/>
                  <a:ext cx="54" cy="19"/>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82" name="Rectangle 494">
                  <a:extLst>
                    <a:ext uri="{FF2B5EF4-FFF2-40B4-BE49-F238E27FC236}">
                      <a16:creationId xmlns:a16="http://schemas.microsoft.com/office/drawing/2014/main" xmlns="" id="{22739249-2440-4826-B994-14F32DFF6FBE}"/>
                    </a:ext>
                  </a:extLst>
                </p:cNvPr>
                <p:cNvSpPr>
                  <a:spLocks noChangeArrowheads="1"/>
                </p:cNvSpPr>
                <p:nvPr/>
              </p:nvSpPr>
              <p:spPr bwMode="auto">
                <a:xfrm>
                  <a:off x="988" y="1845"/>
                  <a:ext cx="121" cy="11"/>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83" name="Rectangle 495">
                  <a:extLst>
                    <a:ext uri="{FF2B5EF4-FFF2-40B4-BE49-F238E27FC236}">
                      <a16:creationId xmlns:a16="http://schemas.microsoft.com/office/drawing/2014/main" xmlns="" id="{05827EB8-2E70-44F1-A4C0-2A2418FF81CD}"/>
                    </a:ext>
                  </a:extLst>
                </p:cNvPr>
                <p:cNvSpPr>
                  <a:spLocks noChangeArrowheads="1"/>
                </p:cNvSpPr>
                <p:nvPr/>
              </p:nvSpPr>
              <p:spPr bwMode="auto">
                <a:xfrm>
                  <a:off x="1201" y="1820"/>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84" name="Rectangle 496">
                  <a:extLst>
                    <a:ext uri="{FF2B5EF4-FFF2-40B4-BE49-F238E27FC236}">
                      <a16:creationId xmlns:a16="http://schemas.microsoft.com/office/drawing/2014/main" xmlns="" id="{5E311F35-1738-492E-8666-C3E2F6C6BBD9}"/>
                    </a:ext>
                  </a:extLst>
                </p:cNvPr>
                <p:cNvSpPr>
                  <a:spLocks noChangeArrowheads="1"/>
                </p:cNvSpPr>
                <p:nvPr/>
              </p:nvSpPr>
              <p:spPr bwMode="auto">
                <a:xfrm>
                  <a:off x="1201" y="1839"/>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grpSp>
          <p:nvGrpSpPr>
            <p:cNvPr id="857585" name="Group 497">
              <a:extLst>
                <a:ext uri="{FF2B5EF4-FFF2-40B4-BE49-F238E27FC236}">
                  <a16:creationId xmlns:a16="http://schemas.microsoft.com/office/drawing/2014/main" xmlns="" id="{3438BA19-DEF2-447B-BAA0-6894D591E649}"/>
                </a:ext>
              </a:extLst>
            </p:cNvPr>
            <p:cNvGrpSpPr>
              <a:grpSpLocks/>
            </p:cNvGrpSpPr>
            <p:nvPr/>
          </p:nvGrpSpPr>
          <p:grpSpPr bwMode="auto">
            <a:xfrm>
              <a:off x="731" y="2793"/>
              <a:ext cx="974" cy="273"/>
              <a:chOff x="2159" y="2225"/>
              <a:chExt cx="1223" cy="349"/>
            </a:xfrm>
          </p:grpSpPr>
          <p:sp>
            <p:nvSpPr>
              <p:cNvPr id="857586" name="Freeform 498">
                <a:extLst>
                  <a:ext uri="{FF2B5EF4-FFF2-40B4-BE49-F238E27FC236}">
                    <a16:creationId xmlns:a16="http://schemas.microsoft.com/office/drawing/2014/main" xmlns="" id="{19749920-FD5C-400D-B3DB-6270A9ABBA40}"/>
                  </a:ext>
                </a:extLst>
              </p:cNvPr>
              <p:cNvSpPr>
                <a:spLocks/>
              </p:cNvSpPr>
              <p:nvPr/>
            </p:nvSpPr>
            <p:spPr bwMode="auto">
              <a:xfrm>
                <a:off x="2167" y="2296"/>
                <a:ext cx="9" cy="6"/>
              </a:xfrm>
              <a:custGeom>
                <a:avLst/>
                <a:gdLst>
                  <a:gd name="T0" fmla="*/ 8 w 9"/>
                  <a:gd name="T1" fmla="*/ 0 h 6"/>
                  <a:gd name="T2" fmla="*/ 0 w 9"/>
                  <a:gd name="T3" fmla="*/ 6 h 6"/>
                  <a:gd name="T4" fmla="*/ 1 w 9"/>
                  <a:gd name="T5" fmla="*/ 6 h 6"/>
                  <a:gd name="T6" fmla="*/ 9 w 9"/>
                  <a:gd name="T7" fmla="*/ 0 h 6"/>
                  <a:gd name="T8" fmla="*/ 8 w 9"/>
                  <a:gd name="T9" fmla="*/ 0 h 6"/>
                </a:gdLst>
                <a:ahLst/>
                <a:cxnLst>
                  <a:cxn ang="0">
                    <a:pos x="T0" y="T1"/>
                  </a:cxn>
                  <a:cxn ang="0">
                    <a:pos x="T2" y="T3"/>
                  </a:cxn>
                  <a:cxn ang="0">
                    <a:pos x="T4" y="T5"/>
                  </a:cxn>
                  <a:cxn ang="0">
                    <a:pos x="T6" y="T7"/>
                  </a:cxn>
                  <a:cxn ang="0">
                    <a:pos x="T8" y="T9"/>
                  </a:cxn>
                </a:cxnLst>
                <a:rect l="0" t="0" r="r" b="b"/>
                <a:pathLst>
                  <a:path w="9" h="6">
                    <a:moveTo>
                      <a:pt x="8" y="0"/>
                    </a:moveTo>
                    <a:lnTo>
                      <a:pt x="0" y="6"/>
                    </a:lnTo>
                    <a:lnTo>
                      <a:pt x="1" y="6"/>
                    </a:lnTo>
                    <a:lnTo>
                      <a:pt x="9" y="0"/>
                    </a:lnTo>
                    <a:lnTo>
                      <a:pt x="8"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87" name="Freeform 499">
                <a:extLst>
                  <a:ext uri="{FF2B5EF4-FFF2-40B4-BE49-F238E27FC236}">
                    <a16:creationId xmlns:a16="http://schemas.microsoft.com/office/drawing/2014/main" xmlns="" id="{B319C01F-9690-4143-B31F-70026B6FE743}"/>
                  </a:ext>
                </a:extLst>
              </p:cNvPr>
              <p:cNvSpPr>
                <a:spLocks/>
              </p:cNvSpPr>
              <p:nvPr/>
            </p:nvSpPr>
            <p:spPr bwMode="auto">
              <a:xfrm>
                <a:off x="2167" y="2290"/>
                <a:ext cx="17" cy="12"/>
              </a:xfrm>
              <a:custGeom>
                <a:avLst/>
                <a:gdLst>
                  <a:gd name="T0" fmla="*/ 17 w 17"/>
                  <a:gd name="T1" fmla="*/ 0 h 12"/>
                  <a:gd name="T2" fmla="*/ 0 w 17"/>
                  <a:gd name="T3" fmla="*/ 12 h 12"/>
                  <a:gd name="T4" fmla="*/ 1 w 17"/>
                  <a:gd name="T5" fmla="*/ 12 h 12"/>
                  <a:gd name="T6" fmla="*/ 17 w 17"/>
                  <a:gd name="T7" fmla="*/ 0 h 12"/>
                  <a:gd name="T8" fmla="*/ 17 w 17"/>
                  <a:gd name="T9" fmla="*/ 0 h 12"/>
                </a:gdLst>
                <a:ahLst/>
                <a:cxnLst>
                  <a:cxn ang="0">
                    <a:pos x="T0" y="T1"/>
                  </a:cxn>
                  <a:cxn ang="0">
                    <a:pos x="T2" y="T3"/>
                  </a:cxn>
                  <a:cxn ang="0">
                    <a:pos x="T4" y="T5"/>
                  </a:cxn>
                  <a:cxn ang="0">
                    <a:pos x="T6" y="T7"/>
                  </a:cxn>
                  <a:cxn ang="0">
                    <a:pos x="T8" y="T9"/>
                  </a:cxn>
                </a:cxnLst>
                <a:rect l="0" t="0" r="r" b="b"/>
                <a:pathLst>
                  <a:path w="17" h="12">
                    <a:moveTo>
                      <a:pt x="17" y="0"/>
                    </a:moveTo>
                    <a:lnTo>
                      <a:pt x="0" y="12"/>
                    </a:lnTo>
                    <a:lnTo>
                      <a:pt x="1" y="12"/>
                    </a:lnTo>
                    <a:lnTo>
                      <a:pt x="17" y="0"/>
                    </a:lnTo>
                    <a:lnTo>
                      <a:pt x="17"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88" name="Freeform 500">
                <a:extLst>
                  <a:ext uri="{FF2B5EF4-FFF2-40B4-BE49-F238E27FC236}">
                    <a16:creationId xmlns:a16="http://schemas.microsoft.com/office/drawing/2014/main" xmlns="" id="{4EE8BD61-ABE5-4890-9DBA-56EE0BA3720B}"/>
                  </a:ext>
                </a:extLst>
              </p:cNvPr>
              <p:cNvSpPr>
                <a:spLocks/>
              </p:cNvSpPr>
              <p:nvPr/>
            </p:nvSpPr>
            <p:spPr bwMode="auto">
              <a:xfrm>
                <a:off x="2175" y="2285"/>
                <a:ext cx="18" cy="11"/>
              </a:xfrm>
              <a:custGeom>
                <a:avLst/>
                <a:gdLst>
                  <a:gd name="T0" fmla="*/ 16 w 18"/>
                  <a:gd name="T1" fmla="*/ 0 h 11"/>
                  <a:gd name="T2" fmla="*/ 0 w 18"/>
                  <a:gd name="T3" fmla="*/ 11 h 11"/>
                  <a:gd name="T4" fmla="*/ 1 w 18"/>
                  <a:gd name="T5" fmla="*/ 11 h 11"/>
                  <a:gd name="T6" fmla="*/ 18 w 18"/>
                  <a:gd name="T7" fmla="*/ 0 h 11"/>
                  <a:gd name="T8" fmla="*/ 16 w 18"/>
                  <a:gd name="T9" fmla="*/ 0 h 11"/>
                </a:gdLst>
                <a:ahLst/>
                <a:cxnLst>
                  <a:cxn ang="0">
                    <a:pos x="T0" y="T1"/>
                  </a:cxn>
                  <a:cxn ang="0">
                    <a:pos x="T2" y="T3"/>
                  </a:cxn>
                  <a:cxn ang="0">
                    <a:pos x="T4" y="T5"/>
                  </a:cxn>
                  <a:cxn ang="0">
                    <a:pos x="T6" y="T7"/>
                  </a:cxn>
                  <a:cxn ang="0">
                    <a:pos x="T8" y="T9"/>
                  </a:cxn>
                </a:cxnLst>
                <a:rect l="0" t="0" r="r" b="b"/>
                <a:pathLst>
                  <a:path w="18" h="11">
                    <a:moveTo>
                      <a:pt x="16" y="0"/>
                    </a:moveTo>
                    <a:lnTo>
                      <a:pt x="0" y="11"/>
                    </a:lnTo>
                    <a:lnTo>
                      <a:pt x="1" y="11"/>
                    </a:lnTo>
                    <a:lnTo>
                      <a:pt x="18" y="0"/>
                    </a:lnTo>
                    <a:lnTo>
                      <a:pt x="16"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89" name="Freeform 501">
                <a:extLst>
                  <a:ext uri="{FF2B5EF4-FFF2-40B4-BE49-F238E27FC236}">
                    <a16:creationId xmlns:a16="http://schemas.microsoft.com/office/drawing/2014/main" xmlns="" id="{526644F7-941F-46A7-B80C-8A7E8BDB602C}"/>
                  </a:ext>
                </a:extLst>
              </p:cNvPr>
              <p:cNvSpPr>
                <a:spLocks/>
              </p:cNvSpPr>
              <p:nvPr/>
            </p:nvSpPr>
            <p:spPr bwMode="auto">
              <a:xfrm>
                <a:off x="2184" y="2281"/>
                <a:ext cx="17" cy="9"/>
              </a:xfrm>
              <a:custGeom>
                <a:avLst/>
                <a:gdLst>
                  <a:gd name="T0" fmla="*/ 15 w 17"/>
                  <a:gd name="T1" fmla="*/ 0 h 9"/>
                  <a:gd name="T2" fmla="*/ 0 w 17"/>
                  <a:gd name="T3" fmla="*/ 9 h 9"/>
                  <a:gd name="T4" fmla="*/ 0 w 17"/>
                  <a:gd name="T5" fmla="*/ 9 h 9"/>
                  <a:gd name="T6" fmla="*/ 17 w 17"/>
                  <a:gd name="T7" fmla="*/ 0 h 9"/>
                  <a:gd name="T8" fmla="*/ 15 w 17"/>
                  <a:gd name="T9" fmla="*/ 0 h 9"/>
                </a:gdLst>
                <a:ahLst/>
                <a:cxnLst>
                  <a:cxn ang="0">
                    <a:pos x="T0" y="T1"/>
                  </a:cxn>
                  <a:cxn ang="0">
                    <a:pos x="T2" y="T3"/>
                  </a:cxn>
                  <a:cxn ang="0">
                    <a:pos x="T4" y="T5"/>
                  </a:cxn>
                  <a:cxn ang="0">
                    <a:pos x="T6" y="T7"/>
                  </a:cxn>
                  <a:cxn ang="0">
                    <a:pos x="T8" y="T9"/>
                  </a:cxn>
                </a:cxnLst>
                <a:rect l="0" t="0" r="r" b="b"/>
                <a:pathLst>
                  <a:path w="17" h="9">
                    <a:moveTo>
                      <a:pt x="15" y="0"/>
                    </a:moveTo>
                    <a:lnTo>
                      <a:pt x="0" y="9"/>
                    </a:lnTo>
                    <a:lnTo>
                      <a:pt x="0" y="9"/>
                    </a:lnTo>
                    <a:lnTo>
                      <a:pt x="17" y="0"/>
                    </a:lnTo>
                    <a:lnTo>
                      <a:pt x="15"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90" name="Freeform 502">
                <a:extLst>
                  <a:ext uri="{FF2B5EF4-FFF2-40B4-BE49-F238E27FC236}">
                    <a16:creationId xmlns:a16="http://schemas.microsoft.com/office/drawing/2014/main" xmlns="" id="{25B13836-F075-4781-8CD0-9258F8D6343D}"/>
                  </a:ext>
                </a:extLst>
              </p:cNvPr>
              <p:cNvSpPr>
                <a:spLocks/>
              </p:cNvSpPr>
              <p:nvPr/>
            </p:nvSpPr>
            <p:spPr bwMode="auto">
              <a:xfrm>
                <a:off x="2191" y="2275"/>
                <a:ext cx="16" cy="10"/>
              </a:xfrm>
              <a:custGeom>
                <a:avLst/>
                <a:gdLst>
                  <a:gd name="T0" fmla="*/ 15 w 16"/>
                  <a:gd name="T1" fmla="*/ 0 h 10"/>
                  <a:gd name="T2" fmla="*/ 0 w 16"/>
                  <a:gd name="T3" fmla="*/ 10 h 10"/>
                  <a:gd name="T4" fmla="*/ 2 w 16"/>
                  <a:gd name="T5" fmla="*/ 10 h 10"/>
                  <a:gd name="T6" fmla="*/ 16 w 16"/>
                  <a:gd name="T7" fmla="*/ 0 h 10"/>
                  <a:gd name="T8" fmla="*/ 15 w 16"/>
                  <a:gd name="T9" fmla="*/ 0 h 10"/>
                </a:gdLst>
                <a:ahLst/>
                <a:cxnLst>
                  <a:cxn ang="0">
                    <a:pos x="T0" y="T1"/>
                  </a:cxn>
                  <a:cxn ang="0">
                    <a:pos x="T2" y="T3"/>
                  </a:cxn>
                  <a:cxn ang="0">
                    <a:pos x="T4" y="T5"/>
                  </a:cxn>
                  <a:cxn ang="0">
                    <a:pos x="T6" y="T7"/>
                  </a:cxn>
                  <a:cxn ang="0">
                    <a:pos x="T8" y="T9"/>
                  </a:cxn>
                </a:cxnLst>
                <a:rect l="0" t="0" r="r" b="b"/>
                <a:pathLst>
                  <a:path w="16" h="10">
                    <a:moveTo>
                      <a:pt x="15" y="0"/>
                    </a:moveTo>
                    <a:lnTo>
                      <a:pt x="0" y="10"/>
                    </a:lnTo>
                    <a:lnTo>
                      <a:pt x="2" y="10"/>
                    </a:lnTo>
                    <a:lnTo>
                      <a:pt x="16" y="0"/>
                    </a:lnTo>
                    <a:lnTo>
                      <a:pt x="15"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91" name="Freeform 503">
                <a:extLst>
                  <a:ext uri="{FF2B5EF4-FFF2-40B4-BE49-F238E27FC236}">
                    <a16:creationId xmlns:a16="http://schemas.microsoft.com/office/drawing/2014/main" xmlns="" id="{3DF1FF55-FCA2-4616-B7ED-A61446E8B931}"/>
                  </a:ext>
                </a:extLst>
              </p:cNvPr>
              <p:cNvSpPr>
                <a:spLocks/>
              </p:cNvSpPr>
              <p:nvPr/>
            </p:nvSpPr>
            <p:spPr bwMode="auto">
              <a:xfrm>
                <a:off x="2199" y="2270"/>
                <a:ext cx="16" cy="11"/>
              </a:xfrm>
              <a:custGeom>
                <a:avLst/>
                <a:gdLst>
                  <a:gd name="T0" fmla="*/ 16 w 16"/>
                  <a:gd name="T1" fmla="*/ 0 h 11"/>
                  <a:gd name="T2" fmla="*/ 0 w 16"/>
                  <a:gd name="T3" fmla="*/ 11 h 11"/>
                  <a:gd name="T4" fmla="*/ 2 w 16"/>
                  <a:gd name="T5" fmla="*/ 11 h 11"/>
                  <a:gd name="T6" fmla="*/ 16 w 16"/>
                  <a:gd name="T7" fmla="*/ 0 h 11"/>
                  <a:gd name="T8" fmla="*/ 16 w 16"/>
                  <a:gd name="T9" fmla="*/ 0 h 11"/>
                </a:gdLst>
                <a:ahLst/>
                <a:cxnLst>
                  <a:cxn ang="0">
                    <a:pos x="T0" y="T1"/>
                  </a:cxn>
                  <a:cxn ang="0">
                    <a:pos x="T2" y="T3"/>
                  </a:cxn>
                  <a:cxn ang="0">
                    <a:pos x="T4" y="T5"/>
                  </a:cxn>
                  <a:cxn ang="0">
                    <a:pos x="T6" y="T7"/>
                  </a:cxn>
                  <a:cxn ang="0">
                    <a:pos x="T8" y="T9"/>
                  </a:cxn>
                </a:cxnLst>
                <a:rect l="0" t="0" r="r" b="b"/>
                <a:pathLst>
                  <a:path w="16" h="11">
                    <a:moveTo>
                      <a:pt x="16" y="0"/>
                    </a:moveTo>
                    <a:lnTo>
                      <a:pt x="0" y="11"/>
                    </a:lnTo>
                    <a:lnTo>
                      <a:pt x="2" y="11"/>
                    </a:lnTo>
                    <a:lnTo>
                      <a:pt x="16" y="0"/>
                    </a:lnTo>
                    <a:lnTo>
                      <a:pt x="16"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92" name="Freeform 504">
                <a:extLst>
                  <a:ext uri="{FF2B5EF4-FFF2-40B4-BE49-F238E27FC236}">
                    <a16:creationId xmlns:a16="http://schemas.microsoft.com/office/drawing/2014/main" xmlns="" id="{DA8F44F2-B1EE-4C41-A805-74EC39057965}"/>
                  </a:ext>
                </a:extLst>
              </p:cNvPr>
              <p:cNvSpPr>
                <a:spLocks/>
              </p:cNvSpPr>
              <p:nvPr/>
            </p:nvSpPr>
            <p:spPr bwMode="auto">
              <a:xfrm>
                <a:off x="2206" y="2264"/>
                <a:ext cx="19" cy="11"/>
              </a:xfrm>
              <a:custGeom>
                <a:avLst/>
                <a:gdLst>
                  <a:gd name="T0" fmla="*/ 19 w 19"/>
                  <a:gd name="T1" fmla="*/ 0 h 11"/>
                  <a:gd name="T2" fmla="*/ 0 w 19"/>
                  <a:gd name="T3" fmla="*/ 11 h 11"/>
                  <a:gd name="T4" fmla="*/ 1 w 19"/>
                  <a:gd name="T5" fmla="*/ 11 h 11"/>
                  <a:gd name="T6" fmla="*/ 19 w 19"/>
                  <a:gd name="T7" fmla="*/ 0 h 11"/>
                  <a:gd name="T8" fmla="*/ 19 w 19"/>
                  <a:gd name="T9" fmla="*/ 0 h 11"/>
                </a:gdLst>
                <a:ahLst/>
                <a:cxnLst>
                  <a:cxn ang="0">
                    <a:pos x="T0" y="T1"/>
                  </a:cxn>
                  <a:cxn ang="0">
                    <a:pos x="T2" y="T3"/>
                  </a:cxn>
                  <a:cxn ang="0">
                    <a:pos x="T4" y="T5"/>
                  </a:cxn>
                  <a:cxn ang="0">
                    <a:pos x="T6" y="T7"/>
                  </a:cxn>
                  <a:cxn ang="0">
                    <a:pos x="T8" y="T9"/>
                  </a:cxn>
                </a:cxnLst>
                <a:rect l="0" t="0" r="r" b="b"/>
                <a:pathLst>
                  <a:path w="19" h="11">
                    <a:moveTo>
                      <a:pt x="19" y="0"/>
                    </a:moveTo>
                    <a:lnTo>
                      <a:pt x="0" y="11"/>
                    </a:lnTo>
                    <a:lnTo>
                      <a:pt x="1" y="11"/>
                    </a:lnTo>
                    <a:lnTo>
                      <a:pt x="19" y="0"/>
                    </a:lnTo>
                    <a:lnTo>
                      <a:pt x="19"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93" name="Freeform 505">
                <a:extLst>
                  <a:ext uri="{FF2B5EF4-FFF2-40B4-BE49-F238E27FC236}">
                    <a16:creationId xmlns:a16="http://schemas.microsoft.com/office/drawing/2014/main" xmlns="" id="{D917DFF6-F6D3-44E6-8BEB-EBC0DC6F87A1}"/>
                  </a:ext>
                </a:extLst>
              </p:cNvPr>
              <p:cNvSpPr>
                <a:spLocks/>
              </p:cNvSpPr>
              <p:nvPr/>
            </p:nvSpPr>
            <p:spPr bwMode="auto">
              <a:xfrm>
                <a:off x="2215" y="2260"/>
                <a:ext cx="16" cy="10"/>
              </a:xfrm>
              <a:custGeom>
                <a:avLst/>
                <a:gdLst>
                  <a:gd name="T0" fmla="*/ 16 w 16"/>
                  <a:gd name="T1" fmla="*/ 0 h 10"/>
                  <a:gd name="T2" fmla="*/ 0 w 16"/>
                  <a:gd name="T3" fmla="*/ 10 h 10"/>
                  <a:gd name="T4" fmla="*/ 0 w 16"/>
                  <a:gd name="T5" fmla="*/ 10 h 10"/>
                  <a:gd name="T6" fmla="*/ 16 w 16"/>
                  <a:gd name="T7" fmla="*/ 0 h 10"/>
                  <a:gd name="T8" fmla="*/ 16 w 16"/>
                  <a:gd name="T9" fmla="*/ 0 h 10"/>
                </a:gdLst>
                <a:ahLst/>
                <a:cxnLst>
                  <a:cxn ang="0">
                    <a:pos x="T0" y="T1"/>
                  </a:cxn>
                  <a:cxn ang="0">
                    <a:pos x="T2" y="T3"/>
                  </a:cxn>
                  <a:cxn ang="0">
                    <a:pos x="T4" y="T5"/>
                  </a:cxn>
                  <a:cxn ang="0">
                    <a:pos x="T6" y="T7"/>
                  </a:cxn>
                  <a:cxn ang="0">
                    <a:pos x="T8" y="T9"/>
                  </a:cxn>
                </a:cxnLst>
                <a:rect l="0" t="0" r="r" b="b"/>
                <a:pathLst>
                  <a:path w="16" h="10">
                    <a:moveTo>
                      <a:pt x="16" y="0"/>
                    </a:moveTo>
                    <a:lnTo>
                      <a:pt x="0" y="10"/>
                    </a:lnTo>
                    <a:lnTo>
                      <a:pt x="0" y="10"/>
                    </a:lnTo>
                    <a:lnTo>
                      <a:pt x="16" y="0"/>
                    </a:lnTo>
                    <a:lnTo>
                      <a:pt x="16"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94" name="Freeform 506">
                <a:extLst>
                  <a:ext uri="{FF2B5EF4-FFF2-40B4-BE49-F238E27FC236}">
                    <a16:creationId xmlns:a16="http://schemas.microsoft.com/office/drawing/2014/main" xmlns="" id="{A325E117-779A-41FF-9336-E71ABD49A0E0}"/>
                  </a:ext>
                </a:extLst>
              </p:cNvPr>
              <p:cNvSpPr>
                <a:spLocks/>
              </p:cNvSpPr>
              <p:nvPr/>
            </p:nvSpPr>
            <p:spPr bwMode="auto">
              <a:xfrm>
                <a:off x="2225" y="2253"/>
                <a:ext cx="14" cy="11"/>
              </a:xfrm>
              <a:custGeom>
                <a:avLst/>
                <a:gdLst>
                  <a:gd name="T0" fmla="*/ 14 w 14"/>
                  <a:gd name="T1" fmla="*/ 0 h 11"/>
                  <a:gd name="T2" fmla="*/ 0 w 14"/>
                  <a:gd name="T3" fmla="*/ 11 h 11"/>
                  <a:gd name="T4" fmla="*/ 0 w 14"/>
                  <a:gd name="T5" fmla="*/ 11 h 11"/>
                  <a:gd name="T6" fmla="*/ 14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lnTo>
                      <a:pt x="0" y="11"/>
                    </a:lnTo>
                    <a:lnTo>
                      <a:pt x="0" y="11"/>
                    </a:lnTo>
                    <a:lnTo>
                      <a:pt x="14" y="0"/>
                    </a:lnTo>
                    <a:lnTo>
                      <a:pt x="14"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95" name="Freeform 507">
                <a:extLst>
                  <a:ext uri="{FF2B5EF4-FFF2-40B4-BE49-F238E27FC236}">
                    <a16:creationId xmlns:a16="http://schemas.microsoft.com/office/drawing/2014/main" xmlns="" id="{FA802353-1C10-47FB-8D00-E6BFD62A6CEE}"/>
                  </a:ext>
                </a:extLst>
              </p:cNvPr>
              <p:cNvSpPr>
                <a:spLocks/>
              </p:cNvSpPr>
              <p:nvPr/>
            </p:nvSpPr>
            <p:spPr bwMode="auto">
              <a:xfrm>
                <a:off x="2231" y="2250"/>
                <a:ext cx="15" cy="10"/>
              </a:xfrm>
              <a:custGeom>
                <a:avLst/>
                <a:gdLst>
                  <a:gd name="T0" fmla="*/ 15 w 15"/>
                  <a:gd name="T1" fmla="*/ 0 h 10"/>
                  <a:gd name="T2" fmla="*/ 0 w 15"/>
                  <a:gd name="T3" fmla="*/ 10 h 10"/>
                  <a:gd name="T4" fmla="*/ 0 w 15"/>
                  <a:gd name="T5" fmla="*/ 10 h 10"/>
                  <a:gd name="T6" fmla="*/ 15 w 15"/>
                  <a:gd name="T7" fmla="*/ 0 h 10"/>
                  <a:gd name="T8" fmla="*/ 15 w 15"/>
                  <a:gd name="T9" fmla="*/ 0 h 10"/>
                </a:gdLst>
                <a:ahLst/>
                <a:cxnLst>
                  <a:cxn ang="0">
                    <a:pos x="T0" y="T1"/>
                  </a:cxn>
                  <a:cxn ang="0">
                    <a:pos x="T2" y="T3"/>
                  </a:cxn>
                  <a:cxn ang="0">
                    <a:pos x="T4" y="T5"/>
                  </a:cxn>
                  <a:cxn ang="0">
                    <a:pos x="T6" y="T7"/>
                  </a:cxn>
                  <a:cxn ang="0">
                    <a:pos x="T8" y="T9"/>
                  </a:cxn>
                </a:cxnLst>
                <a:rect l="0" t="0" r="r" b="b"/>
                <a:pathLst>
                  <a:path w="15" h="10">
                    <a:moveTo>
                      <a:pt x="15" y="0"/>
                    </a:moveTo>
                    <a:lnTo>
                      <a:pt x="0" y="10"/>
                    </a:lnTo>
                    <a:lnTo>
                      <a:pt x="0" y="10"/>
                    </a:lnTo>
                    <a:lnTo>
                      <a:pt x="15" y="0"/>
                    </a:lnTo>
                    <a:lnTo>
                      <a:pt x="1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96" name="Freeform 508">
                <a:extLst>
                  <a:ext uri="{FF2B5EF4-FFF2-40B4-BE49-F238E27FC236}">
                    <a16:creationId xmlns:a16="http://schemas.microsoft.com/office/drawing/2014/main" xmlns="" id="{39C7E085-C930-42A0-84C1-D6B5F72C9C9C}"/>
                  </a:ext>
                </a:extLst>
              </p:cNvPr>
              <p:cNvSpPr>
                <a:spLocks/>
              </p:cNvSpPr>
              <p:nvPr/>
            </p:nvSpPr>
            <p:spPr bwMode="auto">
              <a:xfrm>
                <a:off x="2239" y="2244"/>
                <a:ext cx="17" cy="9"/>
              </a:xfrm>
              <a:custGeom>
                <a:avLst/>
                <a:gdLst>
                  <a:gd name="T0" fmla="*/ 17 w 17"/>
                  <a:gd name="T1" fmla="*/ 0 h 9"/>
                  <a:gd name="T2" fmla="*/ 0 w 17"/>
                  <a:gd name="T3" fmla="*/ 9 h 9"/>
                  <a:gd name="T4" fmla="*/ 0 w 17"/>
                  <a:gd name="T5" fmla="*/ 9 h 9"/>
                  <a:gd name="T6" fmla="*/ 17 w 17"/>
                  <a:gd name="T7" fmla="*/ 0 h 9"/>
                  <a:gd name="T8" fmla="*/ 17 w 17"/>
                  <a:gd name="T9" fmla="*/ 0 h 9"/>
                </a:gdLst>
                <a:ahLst/>
                <a:cxnLst>
                  <a:cxn ang="0">
                    <a:pos x="T0" y="T1"/>
                  </a:cxn>
                  <a:cxn ang="0">
                    <a:pos x="T2" y="T3"/>
                  </a:cxn>
                  <a:cxn ang="0">
                    <a:pos x="T4" y="T5"/>
                  </a:cxn>
                  <a:cxn ang="0">
                    <a:pos x="T6" y="T7"/>
                  </a:cxn>
                  <a:cxn ang="0">
                    <a:pos x="T8" y="T9"/>
                  </a:cxn>
                </a:cxnLst>
                <a:rect l="0" t="0" r="r" b="b"/>
                <a:pathLst>
                  <a:path w="17" h="9">
                    <a:moveTo>
                      <a:pt x="17" y="0"/>
                    </a:moveTo>
                    <a:lnTo>
                      <a:pt x="0" y="9"/>
                    </a:lnTo>
                    <a:lnTo>
                      <a:pt x="0" y="9"/>
                    </a:lnTo>
                    <a:lnTo>
                      <a:pt x="17" y="0"/>
                    </a:lnTo>
                    <a:lnTo>
                      <a:pt x="1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97" name="Freeform 509">
                <a:extLst>
                  <a:ext uri="{FF2B5EF4-FFF2-40B4-BE49-F238E27FC236}">
                    <a16:creationId xmlns:a16="http://schemas.microsoft.com/office/drawing/2014/main" xmlns="" id="{6361DDEB-82DB-4D7F-AAEA-A590542DA4E9}"/>
                  </a:ext>
                </a:extLst>
              </p:cNvPr>
              <p:cNvSpPr>
                <a:spLocks/>
              </p:cNvSpPr>
              <p:nvPr/>
            </p:nvSpPr>
            <p:spPr bwMode="auto">
              <a:xfrm>
                <a:off x="2246" y="2238"/>
                <a:ext cx="19" cy="12"/>
              </a:xfrm>
              <a:custGeom>
                <a:avLst/>
                <a:gdLst>
                  <a:gd name="T0" fmla="*/ 19 w 19"/>
                  <a:gd name="T1" fmla="*/ 0 h 12"/>
                  <a:gd name="T2" fmla="*/ 0 w 19"/>
                  <a:gd name="T3" fmla="*/ 12 h 12"/>
                  <a:gd name="T4" fmla="*/ 0 w 19"/>
                  <a:gd name="T5" fmla="*/ 12 h 12"/>
                  <a:gd name="T6" fmla="*/ 18 w 19"/>
                  <a:gd name="T7" fmla="*/ 0 h 12"/>
                  <a:gd name="T8" fmla="*/ 19 w 19"/>
                  <a:gd name="T9" fmla="*/ 0 h 12"/>
                </a:gdLst>
                <a:ahLst/>
                <a:cxnLst>
                  <a:cxn ang="0">
                    <a:pos x="T0" y="T1"/>
                  </a:cxn>
                  <a:cxn ang="0">
                    <a:pos x="T2" y="T3"/>
                  </a:cxn>
                  <a:cxn ang="0">
                    <a:pos x="T4" y="T5"/>
                  </a:cxn>
                  <a:cxn ang="0">
                    <a:pos x="T6" y="T7"/>
                  </a:cxn>
                  <a:cxn ang="0">
                    <a:pos x="T8" y="T9"/>
                  </a:cxn>
                </a:cxnLst>
                <a:rect l="0" t="0" r="r" b="b"/>
                <a:pathLst>
                  <a:path w="19" h="12">
                    <a:moveTo>
                      <a:pt x="19" y="0"/>
                    </a:moveTo>
                    <a:lnTo>
                      <a:pt x="0" y="12"/>
                    </a:lnTo>
                    <a:lnTo>
                      <a:pt x="0" y="12"/>
                    </a:lnTo>
                    <a:lnTo>
                      <a:pt x="18" y="0"/>
                    </a:lnTo>
                    <a:lnTo>
                      <a:pt x="19"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98" name="Freeform 510">
                <a:extLst>
                  <a:ext uri="{FF2B5EF4-FFF2-40B4-BE49-F238E27FC236}">
                    <a16:creationId xmlns:a16="http://schemas.microsoft.com/office/drawing/2014/main" xmlns="" id="{F55FD69B-2252-44D7-9279-50AB08848AFB}"/>
                  </a:ext>
                </a:extLst>
              </p:cNvPr>
              <p:cNvSpPr>
                <a:spLocks/>
              </p:cNvSpPr>
              <p:nvPr/>
            </p:nvSpPr>
            <p:spPr bwMode="auto">
              <a:xfrm>
                <a:off x="2256" y="2234"/>
                <a:ext cx="16" cy="10"/>
              </a:xfrm>
              <a:custGeom>
                <a:avLst/>
                <a:gdLst>
                  <a:gd name="T0" fmla="*/ 16 w 16"/>
                  <a:gd name="T1" fmla="*/ 0 h 10"/>
                  <a:gd name="T2" fmla="*/ 0 w 16"/>
                  <a:gd name="T3" fmla="*/ 10 h 10"/>
                  <a:gd name="T4" fmla="*/ 0 w 16"/>
                  <a:gd name="T5" fmla="*/ 10 h 10"/>
                  <a:gd name="T6" fmla="*/ 14 w 16"/>
                  <a:gd name="T7" fmla="*/ 0 h 10"/>
                  <a:gd name="T8" fmla="*/ 16 w 16"/>
                  <a:gd name="T9" fmla="*/ 0 h 10"/>
                </a:gdLst>
                <a:ahLst/>
                <a:cxnLst>
                  <a:cxn ang="0">
                    <a:pos x="T0" y="T1"/>
                  </a:cxn>
                  <a:cxn ang="0">
                    <a:pos x="T2" y="T3"/>
                  </a:cxn>
                  <a:cxn ang="0">
                    <a:pos x="T4" y="T5"/>
                  </a:cxn>
                  <a:cxn ang="0">
                    <a:pos x="T6" y="T7"/>
                  </a:cxn>
                  <a:cxn ang="0">
                    <a:pos x="T8" y="T9"/>
                  </a:cxn>
                </a:cxnLst>
                <a:rect l="0" t="0" r="r" b="b"/>
                <a:pathLst>
                  <a:path w="16" h="10">
                    <a:moveTo>
                      <a:pt x="16" y="0"/>
                    </a:moveTo>
                    <a:lnTo>
                      <a:pt x="0" y="10"/>
                    </a:lnTo>
                    <a:lnTo>
                      <a:pt x="0" y="10"/>
                    </a:lnTo>
                    <a:lnTo>
                      <a:pt x="14" y="0"/>
                    </a:lnTo>
                    <a:lnTo>
                      <a:pt x="16"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599" name="Freeform 511">
                <a:extLst>
                  <a:ext uri="{FF2B5EF4-FFF2-40B4-BE49-F238E27FC236}">
                    <a16:creationId xmlns:a16="http://schemas.microsoft.com/office/drawing/2014/main" xmlns="" id="{A6BF79A8-1345-4810-AC33-C774FFC4C823}"/>
                  </a:ext>
                </a:extLst>
              </p:cNvPr>
              <p:cNvSpPr>
                <a:spLocks/>
              </p:cNvSpPr>
              <p:nvPr/>
            </p:nvSpPr>
            <p:spPr bwMode="auto">
              <a:xfrm>
                <a:off x="2264" y="2228"/>
                <a:ext cx="16" cy="10"/>
              </a:xfrm>
              <a:custGeom>
                <a:avLst/>
                <a:gdLst>
                  <a:gd name="T0" fmla="*/ 16 w 16"/>
                  <a:gd name="T1" fmla="*/ 0 h 10"/>
                  <a:gd name="T2" fmla="*/ 1 w 16"/>
                  <a:gd name="T3" fmla="*/ 10 h 10"/>
                  <a:gd name="T4" fmla="*/ 0 w 16"/>
                  <a:gd name="T5" fmla="*/ 10 h 10"/>
                  <a:gd name="T6" fmla="*/ 16 w 16"/>
                  <a:gd name="T7" fmla="*/ 0 h 10"/>
                  <a:gd name="T8" fmla="*/ 16 w 16"/>
                  <a:gd name="T9" fmla="*/ 0 h 10"/>
                </a:gdLst>
                <a:ahLst/>
                <a:cxnLst>
                  <a:cxn ang="0">
                    <a:pos x="T0" y="T1"/>
                  </a:cxn>
                  <a:cxn ang="0">
                    <a:pos x="T2" y="T3"/>
                  </a:cxn>
                  <a:cxn ang="0">
                    <a:pos x="T4" y="T5"/>
                  </a:cxn>
                  <a:cxn ang="0">
                    <a:pos x="T6" y="T7"/>
                  </a:cxn>
                  <a:cxn ang="0">
                    <a:pos x="T8" y="T9"/>
                  </a:cxn>
                </a:cxnLst>
                <a:rect l="0" t="0" r="r" b="b"/>
                <a:pathLst>
                  <a:path w="16" h="10">
                    <a:moveTo>
                      <a:pt x="16" y="0"/>
                    </a:moveTo>
                    <a:lnTo>
                      <a:pt x="1" y="10"/>
                    </a:lnTo>
                    <a:lnTo>
                      <a:pt x="0" y="10"/>
                    </a:lnTo>
                    <a:lnTo>
                      <a:pt x="16" y="0"/>
                    </a:lnTo>
                    <a:lnTo>
                      <a:pt x="16"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00" name="Freeform 512">
                <a:extLst>
                  <a:ext uri="{FF2B5EF4-FFF2-40B4-BE49-F238E27FC236}">
                    <a16:creationId xmlns:a16="http://schemas.microsoft.com/office/drawing/2014/main" xmlns="" id="{C4A4E854-217E-4119-BFDB-DAE484C1AC5E}"/>
                  </a:ext>
                </a:extLst>
              </p:cNvPr>
              <p:cNvSpPr>
                <a:spLocks/>
              </p:cNvSpPr>
              <p:nvPr/>
            </p:nvSpPr>
            <p:spPr bwMode="auto">
              <a:xfrm>
                <a:off x="2270" y="2225"/>
                <a:ext cx="15" cy="9"/>
              </a:xfrm>
              <a:custGeom>
                <a:avLst/>
                <a:gdLst>
                  <a:gd name="T0" fmla="*/ 2 w 15"/>
                  <a:gd name="T1" fmla="*/ 9 h 9"/>
                  <a:gd name="T2" fmla="*/ 12 w 15"/>
                  <a:gd name="T3" fmla="*/ 1 h 9"/>
                  <a:gd name="T4" fmla="*/ 15 w 15"/>
                  <a:gd name="T5" fmla="*/ 0 h 9"/>
                  <a:gd name="T6" fmla="*/ 0 w 15"/>
                  <a:gd name="T7" fmla="*/ 9 h 9"/>
                  <a:gd name="T8" fmla="*/ 2 w 15"/>
                  <a:gd name="T9" fmla="*/ 9 h 9"/>
                </a:gdLst>
                <a:ahLst/>
                <a:cxnLst>
                  <a:cxn ang="0">
                    <a:pos x="T0" y="T1"/>
                  </a:cxn>
                  <a:cxn ang="0">
                    <a:pos x="T2" y="T3"/>
                  </a:cxn>
                  <a:cxn ang="0">
                    <a:pos x="T4" y="T5"/>
                  </a:cxn>
                  <a:cxn ang="0">
                    <a:pos x="T6" y="T7"/>
                  </a:cxn>
                  <a:cxn ang="0">
                    <a:pos x="T8" y="T9"/>
                  </a:cxn>
                </a:cxnLst>
                <a:rect l="0" t="0" r="r" b="b"/>
                <a:pathLst>
                  <a:path w="15" h="9">
                    <a:moveTo>
                      <a:pt x="2" y="9"/>
                    </a:moveTo>
                    <a:lnTo>
                      <a:pt x="12" y="1"/>
                    </a:lnTo>
                    <a:lnTo>
                      <a:pt x="15" y="0"/>
                    </a:lnTo>
                    <a:lnTo>
                      <a:pt x="0" y="9"/>
                    </a:lnTo>
                    <a:lnTo>
                      <a:pt x="2" y="9"/>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01" name="Freeform 513">
                <a:extLst>
                  <a:ext uri="{FF2B5EF4-FFF2-40B4-BE49-F238E27FC236}">
                    <a16:creationId xmlns:a16="http://schemas.microsoft.com/office/drawing/2014/main" xmlns="" id="{27DB091B-23EF-47AC-B5D9-73DF2351C921}"/>
                  </a:ext>
                </a:extLst>
              </p:cNvPr>
              <p:cNvSpPr>
                <a:spLocks/>
              </p:cNvSpPr>
              <p:nvPr/>
            </p:nvSpPr>
            <p:spPr bwMode="auto">
              <a:xfrm>
                <a:off x="2280" y="2225"/>
                <a:ext cx="5" cy="3"/>
              </a:xfrm>
              <a:custGeom>
                <a:avLst/>
                <a:gdLst>
                  <a:gd name="T0" fmla="*/ 0 w 5"/>
                  <a:gd name="T1" fmla="*/ 3 h 3"/>
                  <a:gd name="T2" fmla="*/ 2 w 5"/>
                  <a:gd name="T3" fmla="*/ 1 h 3"/>
                  <a:gd name="T4" fmla="*/ 5 w 5"/>
                  <a:gd name="T5" fmla="*/ 0 h 3"/>
                  <a:gd name="T6" fmla="*/ 0 w 5"/>
                  <a:gd name="T7" fmla="*/ 3 h 3"/>
                  <a:gd name="T8" fmla="*/ 0 w 5"/>
                  <a:gd name="T9" fmla="*/ 3 h 3"/>
                </a:gdLst>
                <a:ahLst/>
                <a:cxnLst>
                  <a:cxn ang="0">
                    <a:pos x="T0" y="T1"/>
                  </a:cxn>
                  <a:cxn ang="0">
                    <a:pos x="T2" y="T3"/>
                  </a:cxn>
                  <a:cxn ang="0">
                    <a:pos x="T4" y="T5"/>
                  </a:cxn>
                  <a:cxn ang="0">
                    <a:pos x="T6" y="T7"/>
                  </a:cxn>
                  <a:cxn ang="0">
                    <a:pos x="T8" y="T9"/>
                  </a:cxn>
                </a:cxnLst>
                <a:rect l="0" t="0" r="r" b="b"/>
                <a:pathLst>
                  <a:path w="5" h="3">
                    <a:moveTo>
                      <a:pt x="0" y="3"/>
                    </a:moveTo>
                    <a:lnTo>
                      <a:pt x="2" y="1"/>
                    </a:lnTo>
                    <a:lnTo>
                      <a:pt x="5" y="0"/>
                    </a:lnTo>
                    <a:lnTo>
                      <a:pt x="0" y="3"/>
                    </a:lnTo>
                    <a:lnTo>
                      <a:pt x="0" y="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02" name="Freeform 514">
                <a:extLst>
                  <a:ext uri="{FF2B5EF4-FFF2-40B4-BE49-F238E27FC236}">
                    <a16:creationId xmlns:a16="http://schemas.microsoft.com/office/drawing/2014/main" xmlns="" id="{D6E9A1F2-9BD4-4D4C-B0A3-64A42B47F305}"/>
                  </a:ext>
                </a:extLst>
              </p:cNvPr>
              <p:cNvSpPr>
                <a:spLocks/>
              </p:cNvSpPr>
              <p:nvPr/>
            </p:nvSpPr>
            <p:spPr bwMode="auto">
              <a:xfrm>
                <a:off x="2168" y="2296"/>
                <a:ext cx="1095" cy="6"/>
              </a:xfrm>
              <a:custGeom>
                <a:avLst/>
                <a:gdLst>
                  <a:gd name="T0" fmla="*/ 7 w 1095"/>
                  <a:gd name="T1" fmla="*/ 0 h 6"/>
                  <a:gd name="T2" fmla="*/ 0 w 1095"/>
                  <a:gd name="T3" fmla="*/ 6 h 6"/>
                  <a:gd name="T4" fmla="*/ 1088 w 1095"/>
                  <a:gd name="T5" fmla="*/ 6 h 6"/>
                  <a:gd name="T6" fmla="*/ 1095 w 1095"/>
                  <a:gd name="T7" fmla="*/ 0 h 6"/>
                  <a:gd name="T8" fmla="*/ 7 w 1095"/>
                  <a:gd name="T9" fmla="*/ 0 h 6"/>
                </a:gdLst>
                <a:ahLst/>
                <a:cxnLst>
                  <a:cxn ang="0">
                    <a:pos x="T0" y="T1"/>
                  </a:cxn>
                  <a:cxn ang="0">
                    <a:pos x="T2" y="T3"/>
                  </a:cxn>
                  <a:cxn ang="0">
                    <a:pos x="T4" y="T5"/>
                  </a:cxn>
                  <a:cxn ang="0">
                    <a:pos x="T6" y="T7"/>
                  </a:cxn>
                  <a:cxn ang="0">
                    <a:pos x="T8" y="T9"/>
                  </a:cxn>
                </a:cxnLst>
                <a:rect l="0" t="0" r="r" b="b"/>
                <a:pathLst>
                  <a:path w="1095" h="6">
                    <a:moveTo>
                      <a:pt x="7" y="0"/>
                    </a:moveTo>
                    <a:lnTo>
                      <a:pt x="0" y="6"/>
                    </a:lnTo>
                    <a:lnTo>
                      <a:pt x="1088" y="6"/>
                    </a:lnTo>
                    <a:lnTo>
                      <a:pt x="1095" y="0"/>
                    </a:lnTo>
                    <a:lnTo>
                      <a:pt x="7"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03" name="Freeform 515">
                <a:extLst>
                  <a:ext uri="{FF2B5EF4-FFF2-40B4-BE49-F238E27FC236}">
                    <a16:creationId xmlns:a16="http://schemas.microsoft.com/office/drawing/2014/main" xmlns="" id="{6A4A873B-CD9B-409A-9344-32873496E2A3}"/>
                  </a:ext>
                </a:extLst>
              </p:cNvPr>
              <p:cNvSpPr>
                <a:spLocks/>
              </p:cNvSpPr>
              <p:nvPr/>
            </p:nvSpPr>
            <p:spPr bwMode="auto">
              <a:xfrm>
                <a:off x="2168" y="2291"/>
                <a:ext cx="1101" cy="11"/>
              </a:xfrm>
              <a:custGeom>
                <a:avLst/>
                <a:gdLst>
                  <a:gd name="T0" fmla="*/ 15 w 1101"/>
                  <a:gd name="T1" fmla="*/ 0 h 11"/>
                  <a:gd name="T2" fmla="*/ 0 w 1101"/>
                  <a:gd name="T3" fmla="*/ 11 h 11"/>
                  <a:gd name="T4" fmla="*/ 1088 w 1101"/>
                  <a:gd name="T5" fmla="*/ 11 h 11"/>
                  <a:gd name="T6" fmla="*/ 1101 w 1101"/>
                  <a:gd name="T7" fmla="*/ 0 h 11"/>
                  <a:gd name="T8" fmla="*/ 15 w 1101"/>
                  <a:gd name="T9" fmla="*/ 0 h 11"/>
                </a:gdLst>
                <a:ahLst/>
                <a:cxnLst>
                  <a:cxn ang="0">
                    <a:pos x="T0" y="T1"/>
                  </a:cxn>
                  <a:cxn ang="0">
                    <a:pos x="T2" y="T3"/>
                  </a:cxn>
                  <a:cxn ang="0">
                    <a:pos x="T4" y="T5"/>
                  </a:cxn>
                  <a:cxn ang="0">
                    <a:pos x="T6" y="T7"/>
                  </a:cxn>
                  <a:cxn ang="0">
                    <a:pos x="T8" y="T9"/>
                  </a:cxn>
                </a:cxnLst>
                <a:rect l="0" t="0" r="r" b="b"/>
                <a:pathLst>
                  <a:path w="1101" h="11">
                    <a:moveTo>
                      <a:pt x="15" y="0"/>
                    </a:moveTo>
                    <a:lnTo>
                      <a:pt x="0" y="11"/>
                    </a:lnTo>
                    <a:lnTo>
                      <a:pt x="1088" y="11"/>
                    </a:lnTo>
                    <a:lnTo>
                      <a:pt x="1101" y="0"/>
                    </a:lnTo>
                    <a:lnTo>
                      <a:pt x="15"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04" name="Freeform 516">
                <a:extLst>
                  <a:ext uri="{FF2B5EF4-FFF2-40B4-BE49-F238E27FC236}">
                    <a16:creationId xmlns:a16="http://schemas.microsoft.com/office/drawing/2014/main" xmlns="" id="{FF6A1C1C-338E-46E9-A792-34AB68E8376F}"/>
                  </a:ext>
                </a:extLst>
              </p:cNvPr>
              <p:cNvSpPr>
                <a:spLocks/>
              </p:cNvSpPr>
              <p:nvPr/>
            </p:nvSpPr>
            <p:spPr bwMode="auto">
              <a:xfrm>
                <a:off x="2175" y="2287"/>
                <a:ext cx="1101" cy="9"/>
              </a:xfrm>
              <a:custGeom>
                <a:avLst/>
                <a:gdLst>
                  <a:gd name="T0" fmla="*/ 14 w 1101"/>
                  <a:gd name="T1" fmla="*/ 0 h 9"/>
                  <a:gd name="T2" fmla="*/ 0 w 1101"/>
                  <a:gd name="T3" fmla="*/ 9 h 9"/>
                  <a:gd name="T4" fmla="*/ 1088 w 1101"/>
                  <a:gd name="T5" fmla="*/ 9 h 9"/>
                  <a:gd name="T6" fmla="*/ 1101 w 1101"/>
                  <a:gd name="T7" fmla="*/ 0 h 9"/>
                  <a:gd name="T8" fmla="*/ 14 w 1101"/>
                  <a:gd name="T9" fmla="*/ 0 h 9"/>
                </a:gdLst>
                <a:ahLst/>
                <a:cxnLst>
                  <a:cxn ang="0">
                    <a:pos x="T0" y="T1"/>
                  </a:cxn>
                  <a:cxn ang="0">
                    <a:pos x="T2" y="T3"/>
                  </a:cxn>
                  <a:cxn ang="0">
                    <a:pos x="T4" y="T5"/>
                  </a:cxn>
                  <a:cxn ang="0">
                    <a:pos x="T6" y="T7"/>
                  </a:cxn>
                  <a:cxn ang="0">
                    <a:pos x="T8" y="T9"/>
                  </a:cxn>
                </a:cxnLst>
                <a:rect l="0" t="0" r="r" b="b"/>
                <a:pathLst>
                  <a:path w="1101" h="9">
                    <a:moveTo>
                      <a:pt x="14" y="0"/>
                    </a:moveTo>
                    <a:lnTo>
                      <a:pt x="0" y="9"/>
                    </a:lnTo>
                    <a:lnTo>
                      <a:pt x="1088" y="9"/>
                    </a:lnTo>
                    <a:lnTo>
                      <a:pt x="1101" y="0"/>
                    </a:lnTo>
                    <a:lnTo>
                      <a:pt x="14"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05" name="Freeform 517">
                <a:extLst>
                  <a:ext uri="{FF2B5EF4-FFF2-40B4-BE49-F238E27FC236}">
                    <a16:creationId xmlns:a16="http://schemas.microsoft.com/office/drawing/2014/main" xmlns="" id="{F3A72286-BF68-422D-B1F4-9499F2EE5E8C}"/>
                  </a:ext>
                </a:extLst>
              </p:cNvPr>
              <p:cNvSpPr>
                <a:spLocks/>
              </p:cNvSpPr>
              <p:nvPr/>
            </p:nvSpPr>
            <p:spPr bwMode="auto">
              <a:xfrm>
                <a:off x="2183" y="2282"/>
                <a:ext cx="1101" cy="9"/>
              </a:xfrm>
              <a:custGeom>
                <a:avLst/>
                <a:gdLst>
                  <a:gd name="T0" fmla="*/ 14 w 1101"/>
                  <a:gd name="T1" fmla="*/ 0 h 9"/>
                  <a:gd name="T2" fmla="*/ 0 w 1101"/>
                  <a:gd name="T3" fmla="*/ 9 h 9"/>
                  <a:gd name="T4" fmla="*/ 1086 w 1101"/>
                  <a:gd name="T5" fmla="*/ 9 h 9"/>
                  <a:gd name="T6" fmla="*/ 1101 w 1101"/>
                  <a:gd name="T7" fmla="*/ 0 h 9"/>
                  <a:gd name="T8" fmla="*/ 14 w 1101"/>
                  <a:gd name="T9" fmla="*/ 0 h 9"/>
                </a:gdLst>
                <a:ahLst/>
                <a:cxnLst>
                  <a:cxn ang="0">
                    <a:pos x="T0" y="T1"/>
                  </a:cxn>
                  <a:cxn ang="0">
                    <a:pos x="T2" y="T3"/>
                  </a:cxn>
                  <a:cxn ang="0">
                    <a:pos x="T4" y="T5"/>
                  </a:cxn>
                  <a:cxn ang="0">
                    <a:pos x="T6" y="T7"/>
                  </a:cxn>
                  <a:cxn ang="0">
                    <a:pos x="T8" y="T9"/>
                  </a:cxn>
                </a:cxnLst>
                <a:rect l="0" t="0" r="r" b="b"/>
                <a:pathLst>
                  <a:path w="1101" h="9">
                    <a:moveTo>
                      <a:pt x="14" y="0"/>
                    </a:moveTo>
                    <a:lnTo>
                      <a:pt x="0" y="9"/>
                    </a:lnTo>
                    <a:lnTo>
                      <a:pt x="1086" y="9"/>
                    </a:lnTo>
                    <a:lnTo>
                      <a:pt x="1101" y="0"/>
                    </a:lnTo>
                    <a:lnTo>
                      <a:pt x="14"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06" name="Freeform 518">
                <a:extLst>
                  <a:ext uri="{FF2B5EF4-FFF2-40B4-BE49-F238E27FC236}">
                    <a16:creationId xmlns:a16="http://schemas.microsoft.com/office/drawing/2014/main" xmlns="" id="{02A79B8E-A68B-4550-B720-8E7630CB79C0}"/>
                  </a:ext>
                </a:extLst>
              </p:cNvPr>
              <p:cNvSpPr>
                <a:spLocks/>
              </p:cNvSpPr>
              <p:nvPr/>
            </p:nvSpPr>
            <p:spPr bwMode="auto">
              <a:xfrm>
                <a:off x="2189" y="2278"/>
                <a:ext cx="1102" cy="9"/>
              </a:xfrm>
              <a:custGeom>
                <a:avLst/>
                <a:gdLst>
                  <a:gd name="T0" fmla="*/ 14 w 1102"/>
                  <a:gd name="T1" fmla="*/ 0 h 9"/>
                  <a:gd name="T2" fmla="*/ 0 w 1102"/>
                  <a:gd name="T3" fmla="*/ 9 h 9"/>
                  <a:gd name="T4" fmla="*/ 1087 w 1102"/>
                  <a:gd name="T5" fmla="*/ 9 h 9"/>
                  <a:gd name="T6" fmla="*/ 1102 w 1102"/>
                  <a:gd name="T7" fmla="*/ 0 h 9"/>
                  <a:gd name="T8" fmla="*/ 14 w 1102"/>
                  <a:gd name="T9" fmla="*/ 0 h 9"/>
                </a:gdLst>
                <a:ahLst/>
                <a:cxnLst>
                  <a:cxn ang="0">
                    <a:pos x="T0" y="T1"/>
                  </a:cxn>
                  <a:cxn ang="0">
                    <a:pos x="T2" y="T3"/>
                  </a:cxn>
                  <a:cxn ang="0">
                    <a:pos x="T4" y="T5"/>
                  </a:cxn>
                  <a:cxn ang="0">
                    <a:pos x="T6" y="T7"/>
                  </a:cxn>
                  <a:cxn ang="0">
                    <a:pos x="T8" y="T9"/>
                  </a:cxn>
                </a:cxnLst>
                <a:rect l="0" t="0" r="r" b="b"/>
                <a:pathLst>
                  <a:path w="1102" h="9">
                    <a:moveTo>
                      <a:pt x="14" y="0"/>
                    </a:moveTo>
                    <a:lnTo>
                      <a:pt x="0" y="9"/>
                    </a:lnTo>
                    <a:lnTo>
                      <a:pt x="1087" y="9"/>
                    </a:lnTo>
                    <a:lnTo>
                      <a:pt x="1102" y="0"/>
                    </a:lnTo>
                    <a:lnTo>
                      <a:pt x="1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07" name="Freeform 519">
                <a:extLst>
                  <a:ext uri="{FF2B5EF4-FFF2-40B4-BE49-F238E27FC236}">
                    <a16:creationId xmlns:a16="http://schemas.microsoft.com/office/drawing/2014/main" xmlns="" id="{0637CC2D-C1E3-4916-A166-DE34C21F0752}"/>
                  </a:ext>
                </a:extLst>
              </p:cNvPr>
              <p:cNvSpPr>
                <a:spLocks/>
              </p:cNvSpPr>
              <p:nvPr/>
            </p:nvSpPr>
            <p:spPr bwMode="auto">
              <a:xfrm>
                <a:off x="2197" y="2273"/>
                <a:ext cx="1099" cy="9"/>
              </a:xfrm>
              <a:custGeom>
                <a:avLst/>
                <a:gdLst>
                  <a:gd name="T0" fmla="*/ 13 w 1099"/>
                  <a:gd name="T1" fmla="*/ 0 h 9"/>
                  <a:gd name="T2" fmla="*/ 0 w 1099"/>
                  <a:gd name="T3" fmla="*/ 9 h 9"/>
                  <a:gd name="T4" fmla="*/ 1087 w 1099"/>
                  <a:gd name="T5" fmla="*/ 9 h 9"/>
                  <a:gd name="T6" fmla="*/ 1099 w 1099"/>
                  <a:gd name="T7" fmla="*/ 0 h 9"/>
                  <a:gd name="T8" fmla="*/ 13 w 1099"/>
                  <a:gd name="T9" fmla="*/ 0 h 9"/>
                </a:gdLst>
                <a:ahLst/>
                <a:cxnLst>
                  <a:cxn ang="0">
                    <a:pos x="T0" y="T1"/>
                  </a:cxn>
                  <a:cxn ang="0">
                    <a:pos x="T2" y="T3"/>
                  </a:cxn>
                  <a:cxn ang="0">
                    <a:pos x="T4" y="T5"/>
                  </a:cxn>
                  <a:cxn ang="0">
                    <a:pos x="T6" y="T7"/>
                  </a:cxn>
                  <a:cxn ang="0">
                    <a:pos x="T8" y="T9"/>
                  </a:cxn>
                </a:cxnLst>
                <a:rect l="0" t="0" r="r" b="b"/>
                <a:pathLst>
                  <a:path w="1099" h="9">
                    <a:moveTo>
                      <a:pt x="13" y="0"/>
                    </a:moveTo>
                    <a:lnTo>
                      <a:pt x="0" y="9"/>
                    </a:lnTo>
                    <a:lnTo>
                      <a:pt x="1087" y="9"/>
                    </a:lnTo>
                    <a:lnTo>
                      <a:pt x="1099" y="0"/>
                    </a:lnTo>
                    <a:lnTo>
                      <a:pt x="13"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08" name="Freeform 520">
                <a:extLst>
                  <a:ext uri="{FF2B5EF4-FFF2-40B4-BE49-F238E27FC236}">
                    <a16:creationId xmlns:a16="http://schemas.microsoft.com/office/drawing/2014/main" xmlns="" id="{9CD0DDED-624B-4D80-9A5F-67E5E21F2499}"/>
                  </a:ext>
                </a:extLst>
              </p:cNvPr>
              <p:cNvSpPr>
                <a:spLocks/>
              </p:cNvSpPr>
              <p:nvPr/>
            </p:nvSpPr>
            <p:spPr bwMode="auto">
              <a:xfrm>
                <a:off x="2203" y="2269"/>
                <a:ext cx="1103" cy="9"/>
              </a:xfrm>
              <a:custGeom>
                <a:avLst/>
                <a:gdLst>
                  <a:gd name="T0" fmla="*/ 15 w 1103"/>
                  <a:gd name="T1" fmla="*/ 0 h 9"/>
                  <a:gd name="T2" fmla="*/ 0 w 1103"/>
                  <a:gd name="T3" fmla="*/ 9 h 9"/>
                  <a:gd name="T4" fmla="*/ 1088 w 1103"/>
                  <a:gd name="T5" fmla="*/ 9 h 9"/>
                  <a:gd name="T6" fmla="*/ 1103 w 1103"/>
                  <a:gd name="T7" fmla="*/ 0 h 9"/>
                  <a:gd name="T8" fmla="*/ 15 w 1103"/>
                  <a:gd name="T9" fmla="*/ 0 h 9"/>
                </a:gdLst>
                <a:ahLst/>
                <a:cxnLst>
                  <a:cxn ang="0">
                    <a:pos x="T0" y="T1"/>
                  </a:cxn>
                  <a:cxn ang="0">
                    <a:pos x="T2" y="T3"/>
                  </a:cxn>
                  <a:cxn ang="0">
                    <a:pos x="T4" y="T5"/>
                  </a:cxn>
                  <a:cxn ang="0">
                    <a:pos x="T6" y="T7"/>
                  </a:cxn>
                  <a:cxn ang="0">
                    <a:pos x="T8" y="T9"/>
                  </a:cxn>
                </a:cxnLst>
                <a:rect l="0" t="0" r="r" b="b"/>
                <a:pathLst>
                  <a:path w="1103" h="9">
                    <a:moveTo>
                      <a:pt x="15" y="0"/>
                    </a:moveTo>
                    <a:lnTo>
                      <a:pt x="0" y="9"/>
                    </a:lnTo>
                    <a:lnTo>
                      <a:pt x="1088" y="9"/>
                    </a:lnTo>
                    <a:lnTo>
                      <a:pt x="1103" y="0"/>
                    </a:lnTo>
                    <a:lnTo>
                      <a:pt x="15" y="0"/>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09" name="Freeform 521">
                <a:extLst>
                  <a:ext uri="{FF2B5EF4-FFF2-40B4-BE49-F238E27FC236}">
                    <a16:creationId xmlns:a16="http://schemas.microsoft.com/office/drawing/2014/main" xmlns="" id="{768B42EB-BB0D-4691-936A-314E416B5F53}"/>
                  </a:ext>
                </a:extLst>
              </p:cNvPr>
              <p:cNvSpPr>
                <a:spLocks/>
              </p:cNvSpPr>
              <p:nvPr/>
            </p:nvSpPr>
            <p:spPr bwMode="auto">
              <a:xfrm>
                <a:off x="2210" y="2264"/>
                <a:ext cx="1101" cy="9"/>
              </a:xfrm>
              <a:custGeom>
                <a:avLst/>
                <a:gdLst>
                  <a:gd name="T0" fmla="*/ 15 w 1101"/>
                  <a:gd name="T1" fmla="*/ 0 h 9"/>
                  <a:gd name="T2" fmla="*/ 0 w 1101"/>
                  <a:gd name="T3" fmla="*/ 9 h 9"/>
                  <a:gd name="T4" fmla="*/ 1086 w 1101"/>
                  <a:gd name="T5" fmla="*/ 9 h 9"/>
                  <a:gd name="T6" fmla="*/ 1101 w 1101"/>
                  <a:gd name="T7" fmla="*/ 0 h 9"/>
                  <a:gd name="T8" fmla="*/ 15 w 1101"/>
                  <a:gd name="T9" fmla="*/ 0 h 9"/>
                </a:gdLst>
                <a:ahLst/>
                <a:cxnLst>
                  <a:cxn ang="0">
                    <a:pos x="T0" y="T1"/>
                  </a:cxn>
                  <a:cxn ang="0">
                    <a:pos x="T2" y="T3"/>
                  </a:cxn>
                  <a:cxn ang="0">
                    <a:pos x="T4" y="T5"/>
                  </a:cxn>
                  <a:cxn ang="0">
                    <a:pos x="T6" y="T7"/>
                  </a:cxn>
                  <a:cxn ang="0">
                    <a:pos x="T8" y="T9"/>
                  </a:cxn>
                </a:cxnLst>
                <a:rect l="0" t="0" r="r" b="b"/>
                <a:pathLst>
                  <a:path w="1101" h="9">
                    <a:moveTo>
                      <a:pt x="15" y="0"/>
                    </a:moveTo>
                    <a:lnTo>
                      <a:pt x="0" y="9"/>
                    </a:lnTo>
                    <a:lnTo>
                      <a:pt x="1086" y="9"/>
                    </a:lnTo>
                    <a:lnTo>
                      <a:pt x="1101" y="0"/>
                    </a:lnTo>
                    <a:lnTo>
                      <a:pt x="15"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10" name="Freeform 522">
                <a:extLst>
                  <a:ext uri="{FF2B5EF4-FFF2-40B4-BE49-F238E27FC236}">
                    <a16:creationId xmlns:a16="http://schemas.microsoft.com/office/drawing/2014/main" xmlns="" id="{38222448-1BC0-4FA7-BC17-D3FD17EFE229}"/>
                  </a:ext>
                </a:extLst>
              </p:cNvPr>
              <p:cNvSpPr>
                <a:spLocks/>
              </p:cNvSpPr>
              <p:nvPr/>
            </p:nvSpPr>
            <p:spPr bwMode="auto">
              <a:xfrm>
                <a:off x="2218" y="2260"/>
                <a:ext cx="1101" cy="9"/>
              </a:xfrm>
              <a:custGeom>
                <a:avLst/>
                <a:gdLst>
                  <a:gd name="T0" fmla="*/ 13 w 1101"/>
                  <a:gd name="T1" fmla="*/ 0 h 9"/>
                  <a:gd name="T2" fmla="*/ 0 w 1101"/>
                  <a:gd name="T3" fmla="*/ 9 h 9"/>
                  <a:gd name="T4" fmla="*/ 1088 w 1101"/>
                  <a:gd name="T5" fmla="*/ 9 h 9"/>
                  <a:gd name="T6" fmla="*/ 1101 w 1101"/>
                  <a:gd name="T7" fmla="*/ 0 h 9"/>
                  <a:gd name="T8" fmla="*/ 13 w 1101"/>
                  <a:gd name="T9" fmla="*/ 0 h 9"/>
                </a:gdLst>
                <a:ahLst/>
                <a:cxnLst>
                  <a:cxn ang="0">
                    <a:pos x="T0" y="T1"/>
                  </a:cxn>
                  <a:cxn ang="0">
                    <a:pos x="T2" y="T3"/>
                  </a:cxn>
                  <a:cxn ang="0">
                    <a:pos x="T4" y="T5"/>
                  </a:cxn>
                  <a:cxn ang="0">
                    <a:pos x="T6" y="T7"/>
                  </a:cxn>
                  <a:cxn ang="0">
                    <a:pos x="T8" y="T9"/>
                  </a:cxn>
                </a:cxnLst>
                <a:rect l="0" t="0" r="r" b="b"/>
                <a:pathLst>
                  <a:path w="1101" h="9">
                    <a:moveTo>
                      <a:pt x="13" y="0"/>
                    </a:moveTo>
                    <a:lnTo>
                      <a:pt x="0" y="9"/>
                    </a:lnTo>
                    <a:lnTo>
                      <a:pt x="1088" y="9"/>
                    </a:lnTo>
                    <a:lnTo>
                      <a:pt x="1101" y="0"/>
                    </a:lnTo>
                    <a:lnTo>
                      <a:pt x="1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11" name="Freeform 523">
                <a:extLst>
                  <a:ext uri="{FF2B5EF4-FFF2-40B4-BE49-F238E27FC236}">
                    <a16:creationId xmlns:a16="http://schemas.microsoft.com/office/drawing/2014/main" xmlns="" id="{2B4B16CC-B221-4769-92BF-828F325526DF}"/>
                  </a:ext>
                </a:extLst>
              </p:cNvPr>
              <p:cNvSpPr>
                <a:spLocks/>
              </p:cNvSpPr>
              <p:nvPr/>
            </p:nvSpPr>
            <p:spPr bwMode="auto">
              <a:xfrm>
                <a:off x="2225" y="2253"/>
                <a:ext cx="1101" cy="11"/>
              </a:xfrm>
              <a:custGeom>
                <a:avLst/>
                <a:gdLst>
                  <a:gd name="T0" fmla="*/ 14 w 1101"/>
                  <a:gd name="T1" fmla="*/ 0 h 11"/>
                  <a:gd name="T2" fmla="*/ 0 w 1101"/>
                  <a:gd name="T3" fmla="*/ 11 h 11"/>
                  <a:gd name="T4" fmla="*/ 1086 w 1101"/>
                  <a:gd name="T5" fmla="*/ 11 h 11"/>
                  <a:gd name="T6" fmla="*/ 1101 w 1101"/>
                  <a:gd name="T7" fmla="*/ 0 h 11"/>
                  <a:gd name="T8" fmla="*/ 14 w 1101"/>
                  <a:gd name="T9" fmla="*/ 0 h 11"/>
                </a:gdLst>
                <a:ahLst/>
                <a:cxnLst>
                  <a:cxn ang="0">
                    <a:pos x="T0" y="T1"/>
                  </a:cxn>
                  <a:cxn ang="0">
                    <a:pos x="T2" y="T3"/>
                  </a:cxn>
                  <a:cxn ang="0">
                    <a:pos x="T4" y="T5"/>
                  </a:cxn>
                  <a:cxn ang="0">
                    <a:pos x="T6" y="T7"/>
                  </a:cxn>
                  <a:cxn ang="0">
                    <a:pos x="T8" y="T9"/>
                  </a:cxn>
                </a:cxnLst>
                <a:rect l="0" t="0" r="r" b="b"/>
                <a:pathLst>
                  <a:path w="1101" h="11">
                    <a:moveTo>
                      <a:pt x="14" y="0"/>
                    </a:moveTo>
                    <a:lnTo>
                      <a:pt x="0" y="11"/>
                    </a:lnTo>
                    <a:lnTo>
                      <a:pt x="1086" y="11"/>
                    </a:lnTo>
                    <a:lnTo>
                      <a:pt x="1101" y="0"/>
                    </a:lnTo>
                    <a:lnTo>
                      <a:pt x="14"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12" name="Freeform 524">
                <a:extLst>
                  <a:ext uri="{FF2B5EF4-FFF2-40B4-BE49-F238E27FC236}">
                    <a16:creationId xmlns:a16="http://schemas.microsoft.com/office/drawing/2014/main" xmlns="" id="{B8EAA744-2F34-40B3-A3FE-A5F0F5B33F93}"/>
                  </a:ext>
                </a:extLst>
              </p:cNvPr>
              <p:cNvSpPr>
                <a:spLocks/>
              </p:cNvSpPr>
              <p:nvPr/>
            </p:nvSpPr>
            <p:spPr bwMode="auto">
              <a:xfrm>
                <a:off x="2231" y="2250"/>
                <a:ext cx="1101" cy="10"/>
              </a:xfrm>
              <a:custGeom>
                <a:avLst/>
                <a:gdLst>
                  <a:gd name="T0" fmla="*/ 14 w 1101"/>
                  <a:gd name="T1" fmla="*/ 0 h 10"/>
                  <a:gd name="T2" fmla="*/ 0 w 1101"/>
                  <a:gd name="T3" fmla="*/ 10 h 10"/>
                  <a:gd name="T4" fmla="*/ 1088 w 1101"/>
                  <a:gd name="T5" fmla="*/ 10 h 10"/>
                  <a:gd name="T6" fmla="*/ 1101 w 1101"/>
                  <a:gd name="T7" fmla="*/ 0 h 10"/>
                  <a:gd name="T8" fmla="*/ 14 w 1101"/>
                  <a:gd name="T9" fmla="*/ 0 h 10"/>
                </a:gdLst>
                <a:ahLst/>
                <a:cxnLst>
                  <a:cxn ang="0">
                    <a:pos x="T0" y="T1"/>
                  </a:cxn>
                  <a:cxn ang="0">
                    <a:pos x="T2" y="T3"/>
                  </a:cxn>
                  <a:cxn ang="0">
                    <a:pos x="T4" y="T5"/>
                  </a:cxn>
                  <a:cxn ang="0">
                    <a:pos x="T6" y="T7"/>
                  </a:cxn>
                  <a:cxn ang="0">
                    <a:pos x="T8" y="T9"/>
                  </a:cxn>
                </a:cxnLst>
                <a:rect l="0" t="0" r="r" b="b"/>
                <a:pathLst>
                  <a:path w="1101" h="10">
                    <a:moveTo>
                      <a:pt x="14" y="0"/>
                    </a:moveTo>
                    <a:lnTo>
                      <a:pt x="0" y="10"/>
                    </a:lnTo>
                    <a:lnTo>
                      <a:pt x="1088" y="10"/>
                    </a:lnTo>
                    <a:lnTo>
                      <a:pt x="1101" y="0"/>
                    </a:lnTo>
                    <a:lnTo>
                      <a:pt x="1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13" name="Freeform 525">
                <a:extLst>
                  <a:ext uri="{FF2B5EF4-FFF2-40B4-BE49-F238E27FC236}">
                    <a16:creationId xmlns:a16="http://schemas.microsoft.com/office/drawing/2014/main" xmlns="" id="{58E153A0-FDF3-4378-A79A-277B45F07670}"/>
                  </a:ext>
                </a:extLst>
              </p:cNvPr>
              <p:cNvSpPr>
                <a:spLocks/>
              </p:cNvSpPr>
              <p:nvPr/>
            </p:nvSpPr>
            <p:spPr bwMode="auto">
              <a:xfrm>
                <a:off x="2239" y="2246"/>
                <a:ext cx="1100" cy="7"/>
              </a:xfrm>
              <a:custGeom>
                <a:avLst/>
                <a:gdLst>
                  <a:gd name="T0" fmla="*/ 13 w 1100"/>
                  <a:gd name="T1" fmla="*/ 0 h 7"/>
                  <a:gd name="T2" fmla="*/ 0 w 1100"/>
                  <a:gd name="T3" fmla="*/ 7 h 7"/>
                  <a:gd name="T4" fmla="*/ 1087 w 1100"/>
                  <a:gd name="T5" fmla="*/ 7 h 7"/>
                  <a:gd name="T6" fmla="*/ 1100 w 1100"/>
                  <a:gd name="T7" fmla="*/ 0 h 7"/>
                  <a:gd name="T8" fmla="*/ 13 w 1100"/>
                  <a:gd name="T9" fmla="*/ 0 h 7"/>
                </a:gdLst>
                <a:ahLst/>
                <a:cxnLst>
                  <a:cxn ang="0">
                    <a:pos x="T0" y="T1"/>
                  </a:cxn>
                  <a:cxn ang="0">
                    <a:pos x="T2" y="T3"/>
                  </a:cxn>
                  <a:cxn ang="0">
                    <a:pos x="T4" y="T5"/>
                  </a:cxn>
                  <a:cxn ang="0">
                    <a:pos x="T6" y="T7"/>
                  </a:cxn>
                  <a:cxn ang="0">
                    <a:pos x="T8" y="T9"/>
                  </a:cxn>
                </a:cxnLst>
                <a:rect l="0" t="0" r="r" b="b"/>
                <a:pathLst>
                  <a:path w="1100" h="7">
                    <a:moveTo>
                      <a:pt x="13" y="0"/>
                    </a:moveTo>
                    <a:lnTo>
                      <a:pt x="0" y="7"/>
                    </a:lnTo>
                    <a:lnTo>
                      <a:pt x="1087" y="7"/>
                    </a:lnTo>
                    <a:lnTo>
                      <a:pt x="1100" y="0"/>
                    </a:lnTo>
                    <a:lnTo>
                      <a:pt x="13"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14" name="Freeform 526">
                <a:extLst>
                  <a:ext uri="{FF2B5EF4-FFF2-40B4-BE49-F238E27FC236}">
                    <a16:creationId xmlns:a16="http://schemas.microsoft.com/office/drawing/2014/main" xmlns="" id="{A51CE983-CD1E-4C6E-B353-8A0D390C0A23}"/>
                  </a:ext>
                </a:extLst>
              </p:cNvPr>
              <p:cNvSpPr>
                <a:spLocks/>
              </p:cNvSpPr>
              <p:nvPr/>
            </p:nvSpPr>
            <p:spPr bwMode="auto">
              <a:xfrm>
                <a:off x="2245" y="2240"/>
                <a:ext cx="1102" cy="10"/>
              </a:xfrm>
              <a:custGeom>
                <a:avLst/>
                <a:gdLst>
                  <a:gd name="T0" fmla="*/ 15 w 1102"/>
                  <a:gd name="T1" fmla="*/ 0 h 10"/>
                  <a:gd name="T2" fmla="*/ 0 w 1102"/>
                  <a:gd name="T3" fmla="*/ 10 h 10"/>
                  <a:gd name="T4" fmla="*/ 1087 w 1102"/>
                  <a:gd name="T5" fmla="*/ 10 h 10"/>
                  <a:gd name="T6" fmla="*/ 1102 w 1102"/>
                  <a:gd name="T7" fmla="*/ 0 h 10"/>
                  <a:gd name="T8" fmla="*/ 15 w 1102"/>
                  <a:gd name="T9" fmla="*/ 0 h 10"/>
                </a:gdLst>
                <a:ahLst/>
                <a:cxnLst>
                  <a:cxn ang="0">
                    <a:pos x="T0" y="T1"/>
                  </a:cxn>
                  <a:cxn ang="0">
                    <a:pos x="T2" y="T3"/>
                  </a:cxn>
                  <a:cxn ang="0">
                    <a:pos x="T4" y="T5"/>
                  </a:cxn>
                  <a:cxn ang="0">
                    <a:pos x="T6" y="T7"/>
                  </a:cxn>
                  <a:cxn ang="0">
                    <a:pos x="T8" y="T9"/>
                  </a:cxn>
                </a:cxnLst>
                <a:rect l="0" t="0" r="r" b="b"/>
                <a:pathLst>
                  <a:path w="1102" h="10">
                    <a:moveTo>
                      <a:pt x="15" y="0"/>
                    </a:moveTo>
                    <a:lnTo>
                      <a:pt x="0" y="10"/>
                    </a:lnTo>
                    <a:lnTo>
                      <a:pt x="1087" y="10"/>
                    </a:lnTo>
                    <a:lnTo>
                      <a:pt x="1102" y="0"/>
                    </a:lnTo>
                    <a:lnTo>
                      <a:pt x="1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15" name="Freeform 527">
                <a:extLst>
                  <a:ext uri="{FF2B5EF4-FFF2-40B4-BE49-F238E27FC236}">
                    <a16:creationId xmlns:a16="http://schemas.microsoft.com/office/drawing/2014/main" xmlns="" id="{CB3B480A-6BBD-47B2-BC67-C86E3598596F}"/>
                  </a:ext>
                </a:extLst>
              </p:cNvPr>
              <p:cNvSpPr>
                <a:spLocks/>
              </p:cNvSpPr>
              <p:nvPr/>
            </p:nvSpPr>
            <p:spPr bwMode="auto">
              <a:xfrm>
                <a:off x="2252" y="2235"/>
                <a:ext cx="1102" cy="11"/>
              </a:xfrm>
              <a:custGeom>
                <a:avLst/>
                <a:gdLst>
                  <a:gd name="T0" fmla="*/ 14 w 1102"/>
                  <a:gd name="T1" fmla="*/ 0 h 11"/>
                  <a:gd name="T2" fmla="*/ 0 w 1102"/>
                  <a:gd name="T3" fmla="*/ 11 h 11"/>
                  <a:gd name="T4" fmla="*/ 1087 w 1102"/>
                  <a:gd name="T5" fmla="*/ 11 h 11"/>
                  <a:gd name="T6" fmla="*/ 1102 w 1102"/>
                  <a:gd name="T7" fmla="*/ 0 h 11"/>
                  <a:gd name="T8" fmla="*/ 14 w 1102"/>
                  <a:gd name="T9" fmla="*/ 0 h 11"/>
                </a:gdLst>
                <a:ahLst/>
                <a:cxnLst>
                  <a:cxn ang="0">
                    <a:pos x="T0" y="T1"/>
                  </a:cxn>
                  <a:cxn ang="0">
                    <a:pos x="T2" y="T3"/>
                  </a:cxn>
                  <a:cxn ang="0">
                    <a:pos x="T4" y="T5"/>
                  </a:cxn>
                  <a:cxn ang="0">
                    <a:pos x="T6" y="T7"/>
                  </a:cxn>
                  <a:cxn ang="0">
                    <a:pos x="T8" y="T9"/>
                  </a:cxn>
                </a:cxnLst>
                <a:rect l="0" t="0" r="r" b="b"/>
                <a:pathLst>
                  <a:path w="1102" h="11">
                    <a:moveTo>
                      <a:pt x="14" y="0"/>
                    </a:moveTo>
                    <a:lnTo>
                      <a:pt x="0" y="11"/>
                    </a:lnTo>
                    <a:lnTo>
                      <a:pt x="1087" y="11"/>
                    </a:lnTo>
                    <a:lnTo>
                      <a:pt x="1102" y="0"/>
                    </a:lnTo>
                    <a:lnTo>
                      <a:pt x="14"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16" name="Freeform 528">
                <a:extLst>
                  <a:ext uri="{FF2B5EF4-FFF2-40B4-BE49-F238E27FC236}">
                    <a16:creationId xmlns:a16="http://schemas.microsoft.com/office/drawing/2014/main" xmlns="" id="{2ED39E3D-0E30-4D0F-A567-1A5ACF49A4D2}"/>
                  </a:ext>
                </a:extLst>
              </p:cNvPr>
              <p:cNvSpPr>
                <a:spLocks/>
              </p:cNvSpPr>
              <p:nvPr/>
            </p:nvSpPr>
            <p:spPr bwMode="auto">
              <a:xfrm>
                <a:off x="2260" y="2231"/>
                <a:ext cx="1101" cy="9"/>
              </a:xfrm>
              <a:custGeom>
                <a:avLst/>
                <a:gdLst>
                  <a:gd name="T0" fmla="*/ 13 w 1101"/>
                  <a:gd name="T1" fmla="*/ 0 h 9"/>
                  <a:gd name="T2" fmla="*/ 0 w 1101"/>
                  <a:gd name="T3" fmla="*/ 9 h 9"/>
                  <a:gd name="T4" fmla="*/ 1087 w 1101"/>
                  <a:gd name="T5" fmla="*/ 9 h 9"/>
                  <a:gd name="T6" fmla="*/ 1101 w 1101"/>
                  <a:gd name="T7" fmla="*/ 0 h 9"/>
                  <a:gd name="T8" fmla="*/ 13 w 1101"/>
                  <a:gd name="T9" fmla="*/ 0 h 9"/>
                </a:gdLst>
                <a:ahLst/>
                <a:cxnLst>
                  <a:cxn ang="0">
                    <a:pos x="T0" y="T1"/>
                  </a:cxn>
                  <a:cxn ang="0">
                    <a:pos x="T2" y="T3"/>
                  </a:cxn>
                  <a:cxn ang="0">
                    <a:pos x="T4" y="T5"/>
                  </a:cxn>
                  <a:cxn ang="0">
                    <a:pos x="T6" y="T7"/>
                  </a:cxn>
                  <a:cxn ang="0">
                    <a:pos x="T8" y="T9"/>
                  </a:cxn>
                </a:cxnLst>
                <a:rect l="0" t="0" r="r" b="b"/>
                <a:pathLst>
                  <a:path w="1101" h="9">
                    <a:moveTo>
                      <a:pt x="13" y="0"/>
                    </a:moveTo>
                    <a:lnTo>
                      <a:pt x="0" y="9"/>
                    </a:lnTo>
                    <a:lnTo>
                      <a:pt x="1087" y="9"/>
                    </a:lnTo>
                    <a:lnTo>
                      <a:pt x="1101" y="0"/>
                    </a:lnTo>
                    <a:lnTo>
                      <a:pt x="1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17" name="Freeform 529">
                <a:extLst>
                  <a:ext uri="{FF2B5EF4-FFF2-40B4-BE49-F238E27FC236}">
                    <a16:creationId xmlns:a16="http://schemas.microsoft.com/office/drawing/2014/main" xmlns="" id="{77AA5A4B-2EEF-45E8-B80D-110C216B2224}"/>
                  </a:ext>
                </a:extLst>
              </p:cNvPr>
              <p:cNvSpPr>
                <a:spLocks/>
              </p:cNvSpPr>
              <p:nvPr/>
            </p:nvSpPr>
            <p:spPr bwMode="auto">
              <a:xfrm>
                <a:off x="2266" y="2226"/>
                <a:ext cx="1101" cy="9"/>
              </a:xfrm>
              <a:custGeom>
                <a:avLst/>
                <a:gdLst>
                  <a:gd name="T0" fmla="*/ 15 w 1101"/>
                  <a:gd name="T1" fmla="*/ 0 h 9"/>
                  <a:gd name="T2" fmla="*/ 0 w 1101"/>
                  <a:gd name="T3" fmla="*/ 9 h 9"/>
                  <a:gd name="T4" fmla="*/ 1088 w 1101"/>
                  <a:gd name="T5" fmla="*/ 9 h 9"/>
                  <a:gd name="T6" fmla="*/ 1101 w 1101"/>
                  <a:gd name="T7" fmla="*/ 0 h 9"/>
                  <a:gd name="T8" fmla="*/ 15 w 1101"/>
                  <a:gd name="T9" fmla="*/ 0 h 9"/>
                </a:gdLst>
                <a:ahLst/>
                <a:cxnLst>
                  <a:cxn ang="0">
                    <a:pos x="T0" y="T1"/>
                  </a:cxn>
                  <a:cxn ang="0">
                    <a:pos x="T2" y="T3"/>
                  </a:cxn>
                  <a:cxn ang="0">
                    <a:pos x="T4" y="T5"/>
                  </a:cxn>
                  <a:cxn ang="0">
                    <a:pos x="T6" y="T7"/>
                  </a:cxn>
                  <a:cxn ang="0">
                    <a:pos x="T8" y="T9"/>
                  </a:cxn>
                </a:cxnLst>
                <a:rect l="0" t="0" r="r" b="b"/>
                <a:pathLst>
                  <a:path w="1101" h="9">
                    <a:moveTo>
                      <a:pt x="15" y="0"/>
                    </a:moveTo>
                    <a:lnTo>
                      <a:pt x="0" y="9"/>
                    </a:lnTo>
                    <a:lnTo>
                      <a:pt x="1088" y="9"/>
                    </a:lnTo>
                    <a:lnTo>
                      <a:pt x="1101" y="0"/>
                    </a:lnTo>
                    <a:lnTo>
                      <a:pt x="15"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18" name="Freeform 530">
                <a:extLst>
                  <a:ext uri="{FF2B5EF4-FFF2-40B4-BE49-F238E27FC236}">
                    <a16:creationId xmlns:a16="http://schemas.microsoft.com/office/drawing/2014/main" xmlns="" id="{B3C84985-5051-4D7D-9B78-96B07BF70BE8}"/>
                  </a:ext>
                </a:extLst>
              </p:cNvPr>
              <p:cNvSpPr>
                <a:spLocks/>
              </p:cNvSpPr>
              <p:nvPr/>
            </p:nvSpPr>
            <p:spPr bwMode="auto">
              <a:xfrm>
                <a:off x="2273" y="2225"/>
                <a:ext cx="1098" cy="6"/>
              </a:xfrm>
              <a:custGeom>
                <a:avLst/>
                <a:gdLst>
                  <a:gd name="T0" fmla="*/ 0 w 1098"/>
                  <a:gd name="T1" fmla="*/ 6 h 6"/>
                  <a:gd name="T2" fmla="*/ 12 w 1098"/>
                  <a:gd name="T3" fmla="*/ 0 h 6"/>
                  <a:gd name="T4" fmla="*/ 1098 w 1098"/>
                  <a:gd name="T5" fmla="*/ 0 h 6"/>
                  <a:gd name="T6" fmla="*/ 1088 w 1098"/>
                  <a:gd name="T7" fmla="*/ 6 h 6"/>
                  <a:gd name="T8" fmla="*/ 0 w 1098"/>
                  <a:gd name="T9" fmla="*/ 6 h 6"/>
                </a:gdLst>
                <a:ahLst/>
                <a:cxnLst>
                  <a:cxn ang="0">
                    <a:pos x="T0" y="T1"/>
                  </a:cxn>
                  <a:cxn ang="0">
                    <a:pos x="T2" y="T3"/>
                  </a:cxn>
                  <a:cxn ang="0">
                    <a:pos x="T4" y="T5"/>
                  </a:cxn>
                  <a:cxn ang="0">
                    <a:pos x="T6" y="T7"/>
                  </a:cxn>
                  <a:cxn ang="0">
                    <a:pos x="T8" y="T9"/>
                  </a:cxn>
                </a:cxnLst>
                <a:rect l="0" t="0" r="r" b="b"/>
                <a:pathLst>
                  <a:path w="1098" h="6">
                    <a:moveTo>
                      <a:pt x="0" y="6"/>
                    </a:moveTo>
                    <a:lnTo>
                      <a:pt x="12" y="0"/>
                    </a:lnTo>
                    <a:lnTo>
                      <a:pt x="1098" y="0"/>
                    </a:lnTo>
                    <a:lnTo>
                      <a:pt x="1088" y="6"/>
                    </a:lnTo>
                    <a:lnTo>
                      <a:pt x="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19" name="Freeform 531">
                <a:extLst>
                  <a:ext uri="{FF2B5EF4-FFF2-40B4-BE49-F238E27FC236}">
                    <a16:creationId xmlns:a16="http://schemas.microsoft.com/office/drawing/2014/main" xmlns="" id="{19CDAFBC-D7C5-4B5D-A6B6-63695F4ABEF3}"/>
                  </a:ext>
                </a:extLst>
              </p:cNvPr>
              <p:cNvSpPr>
                <a:spLocks/>
              </p:cNvSpPr>
              <p:nvPr/>
            </p:nvSpPr>
            <p:spPr bwMode="auto">
              <a:xfrm>
                <a:off x="2281" y="2225"/>
                <a:ext cx="1090" cy="1"/>
              </a:xfrm>
              <a:custGeom>
                <a:avLst/>
                <a:gdLst>
                  <a:gd name="T0" fmla="*/ 0 w 1090"/>
                  <a:gd name="T1" fmla="*/ 1 h 1"/>
                  <a:gd name="T2" fmla="*/ 4 w 1090"/>
                  <a:gd name="T3" fmla="*/ 0 h 1"/>
                  <a:gd name="T4" fmla="*/ 1090 w 1090"/>
                  <a:gd name="T5" fmla="*/ 0 h 1"/>
                  <a:gd name="T6" fmla="*/ 1086 w 1090"/>
                  <a:gd name="T7" fmla="*/ 1 h 1"/>
                  <a:gd name="T8" fmla="*/ 0 w 1090"/>
                  <a:gd name="T9" fmla="*/ 1 h 1"/>
                </a:gdLst>
                <a:ahLst/>
                <a:cxnLst>
                  <a:cxn ang="0">
                    <a:pos x="T0" y="T1"/>
                  </a:cxn>
                  <a:cxn ang="0">
                    <a:pos x="T2" y="T3"/>
                  </a:cxn>
                  <a:cxn ang="0">
                    <a:pos x="T4" y="T5"/>
                  </a:cxn>
                  <a:cxn ang="0">
                    <a:pos x="T6" y="T7"/>
                  </a:cxn>
                  <a:cxn ang="0">
                    <a:pos x="T8" y="T9"/>
                  </a:cxn>
                </a:cxnLst>
                <a:rect l="0" t="0" r="r" b="b"/>
                <a:pathLst>
                  <a:path w="1090" h="1">
                    <a:moveTo>
                      <a:pt x="0" y="1"/>
                    </a:moveTo>
                    <a:lnTo>
                      <a:pt x="4" y="0"/>
                    </a:lnTo>
                    <a:lnTo>
                      <a:pt x="1090" y="0"/>
                    </a:lnTo>
                    <a:lnTo>
                      <a:pt x="1086" y="1"/>
                    </a:lnTo>
                    <a:lnTo>
                      <a:pt x="0" y="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20" name="Freeform 532">
                <a:extLst>
                  <a:ext uri="{FF2B5EF4-FFF2-40B4-BE49-F238E27FC236}">
                    <a16:creationId xmlns:a16="http://schemas.microsoft.com/office/drawing/2014/main" xmlns="" id="{48A2439A-68C4-4B81-93D4-A4145DE017C0}"/>
                  </a:ext>
                </a:extLst>
              </p:cNvPr>
              <p:cNvSpPr>
                <a:spLocks/>
              </p:cNvSpPr>
              <p:nvPr/>
            </p:nvSpPr>
            <p:spPr bwMode="auto">
              <a:xfrm>
                <a:off x="3264" y="2310"/>
                <a:ext cx="8" cy="13"/>
              </a:xfrm>
              <a:custGeom>
                <a:avLst/>
                <a:gdLst>
                  <a:gd name="T0" fmla="*/ 8 w 8"/>
                  <a:gd name="T1" fmla="*/ 7 h 13"/>
                  <a:gd name="T2" fmla="*/ 0 w 8"/>
                  <a:gd name="T3" fmla="*/ 13 h 13"/>
                  <a:gd name="T4" fmla="*/ 0 w 8"/>
                  <a:gd name="T5" fmla="*/ 10 h 13"/>
                  <a:gd name="T6" fmla="*/ 0 w 8"/>
                  <a:gd name="T7" fmla="*/ 6 h 13"/>
                  <a:gd name="T8" fmla="*/ 0 w 8"/>
                  <a:gd name="T9" fmla="*/ 0 h 13"/>
                  <a:gd name="T10" fmla="*/ 8 w 8"/>
                  <a:gd name="T11" fmla="*/ 7 h 13"/>
                </a:gdLst>
                <a:ahLst/>
                <a:cxnLst>
                  <a:cxn ang="0">
                    <a:pos x="T0" y="T1"/>
                  </a:cxn>
                  <a:cxn ang="0">
                    <a:pos x="T2" y="T3"/>
                  </a:cxn>
                  <a:cxn ang="0">
                    <a:pos x="T4" y="T5"/>
                  </a:cxn>
                  <a:cxn ang="0">
                    <a:pos x="T6" y="T7"/>
                  </a:cxn>
                  <a:cxn ang="0">
                    <a:pos x="T8" y="T9"/>
                  </a:cxn>
                  <a:cxn ang="0">
                    <a:pos x="T10" y="T11"/>
                  </a:cxn>
                </a:cxnLst>
                <a:rect l="0" t="0" r="r" b="b"/>
                <a:pathLst>
                  <a:path w="8" h="13">
                    <a:moveTo>
                      <a:pt x="8" y="7"/>
                    </a:moveTo>
                    <a:lnTo>
                      <a:pt x="0" y="13"/>
                    </a:lnTo>
                    <a:lnTo>
                      <a:pt x="0" y="10"/>
                    </a:lnTo>
                    <a:lnTo>
                      <a:pt x="0" y="6"/>
                    </a:lnTo>
                    <a:lnTo>
                      <a:pt x="0" y="0"/>
                    </a:lnTo>
                    <a:lnTo>
                      <a:pt x="8" y="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21" name="Freeform 533">
                <a:extLst>
                  <a:ext uri="{FF2B5EF4-FFF2-40B4-BE49-F238E27FC236}">
                    <a16:creationId xmlns:a16="http://schemas.microsoft.com/office/drawing/2014/main" xmlns="" id="{72EBF7A0-1E78-4DC0-B56C-4027991AE3D8}"/>
                  </a:ext>
                </a:extLst>
              </p:cNvPr>
              <p:cNvSpPr>
                <a:spLocks/>
              </p:cNvSpPr>
              <p:nvPr/>
            </p:nvSpPr>
            <p:spPr bwMode="auto">
              <a:xfrm>
                <a:off x="3256" y="2298"/>
                <a:ext cx="24" cy="25"/>
              </a:xfrm>
              <a:custGeom>
                <a:avLst/>
                <a:gdLst>
                  <a:gd name="T0" fmla="*/ 7 w 24"/>
                  <a:gd name="T1" fmla="*/ 0 h 25"/>
                  <a:gd name="T2" fmla="*/ 0 w 24"/>
                  <a:gd name="T3" fmla="*/ 4 h 25"/>
                  <a:gd name="T4" fmla="*/ 1 w 24"/>
                  <a:gd name="T5" fmla="*/ 4 h 25"/>
                  <a:gd name="T6" fmla="*/ 3 w 24"/>
                  <a:gd name="T7" fmla="*/ 6 h 25"/>
                  <a:gd name="T8" fmla="*/ 4 w 24"/>
                  <a:gd name="T9" fmla="*/ 7 h 25"/>
                  <a:gd name="T10" fmla="*/ 7 w 24"/>
                  <a:gd name="T11" fmla="*/ 10 h 25"/>
                  <a:gd name="T12" fmla="*/ 8 w 24"/>
                  <a:gd name="T13" fmla="*/ 12 h 25"/>
                  <a:gd name="T14" fmla="*/ 8 w 24"/>
                  <a:gd name="T15" fmla="*/ 18 h 25"/>
                  <a:gd name="T16" fmla="*/ 8 w 24"/>
                  <a:gd name="T17" fmla="*/ 22 h 25"/>
                  <a:gd name="T18" fmla="*/ 8 w 24"/>
                  <a:gd name="T19" fmla="*/ 24 h 25"/>
                  <a:gd name="T20" fmla="*/ 8 w 24"/>
                  <a:gd name="T21" fmla="*/ 25 h 25"/>
                  <a:gd name="T22" fmla="*/ 24 w 24"/>
                  <a:gd name="T23" fmla="*/ 16 h 25"/>
                  <a:gd name="T24" fmla="*/ 7 w 24"/>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5">
                    <a:moveTo>
                      <a:pt x="7" y="0"/>
                    </a:moveTo>
                    <a:lnTo>
                      <a:pt x="0" y="4"/>
                    </a:lnTo>
                    <a:lnTo>
                      <a:pt x="1" y="4"/>
                    </a:lnTo>
                    <a:lnTo>
                      <a:pt x="3" y="6"/>
                    </a:lnTo>
                    <a:lnTo>
                      <a:pt x="4" y="7"/>
                    </a:lnTo>
                    <a:lnTo>
                      <a:pt x="7" y="10"/>
                    </a:lnTo>
                    <a:lnTo>
                      <a:pt x="8" y="12"/>
                    </a:lnTo>
                    <a:lnTo>
                      <a:pt x="8" y="18"/>
                    </a:lnTo>
                    <a:lnTo>
                      <a:pt x="8" y="22"/>
                    </a:lnTo>
                    <a:lnTo>
                      <a:pt x="8" y="24"/>
                    </a:lnTo>
                    <a:lnTo>
                      <a:pt x="8" y="25"/>
                    </a:lnTo>
                    <a:lnTo>
                      <a:pt x="24" y="16"/>
                    </a:lnTo>
                    <a:lnTo>
                      <a:pt x="7"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22" name="Freeform 534">
                <a:extLst>
                  <a:ext uri="{FF2B5EF4-FFF2-40B4-BE49-F238E27FC236}">
                    <a16:creationId xmlns:a16="http://schemas.microsoft.com/office/drawing/2014/main" xmlns="" id="{A07D32D8-DB56-4A06-A922-F0E90E8CA44B}"/>
                  </a:ext>
                </a:extLst>
              </p:cNvPr>
              <p:cNvSpPr>
                <a:spLocks/>
              </p:cNvSpPr>
              <p:nvPr/>
            </p:nvSpPr>
            <p:spPr bwMode="auto">
              <a:xfrm>
                <a:off x="3256" y="2291"/>
                <a:ext cx="32" cy="26"/>
              </a:xfrm>
              <a:custGeom>
                <a:avLst/>
                <a:gdLst>
                  <a:gd name="T0" fmla="*/ 13 w 32"/>
                  <a:gd name="T1" fmla="*/ 0 h 26"/>
                  <a:gd name="T2" fmla="*/ 0 w 32"/>
                  <a:gd name="T3" fmla="*/ 11 h 26"/>
                  <a:gd name="T4" fmla="*/ 1 w 32"/>
                  <a:gd name="T5" fmla="*/ 11 h 26"/>
                  <a:gd name="T6" fmla="*/ 3 w 32"/>
                  <a:gd name="T7" fmla="*/ 13 h 26"/>
                  <a:gd name="T8" fmla="*/ 4 w 32"/>
                  <a:gd name="T9" fmla="*/ 14 h 26"/>
                  <a:gd name="T10" fmla="*/ 7 w 32"/>
                  <a:gd name="T11" fmla="*/ 17 h 26"/>
                  <a:gd name="T12" fmla="*/ 8 w 32"/>
                  <a:gd name="T13" fmla="*/ 19 h 26"/>
                  <a:gd name="T14" fmla="*/ 8 w 32"/>
                  <a:gd name="T15" fmla="*/ 19 h 26"/>
                  <a:gd name="T16" fmla="*/ 16 w 32"/>
                  <a:gd name="T17" fmla="*/ 26 h 26"/>
                  <a:gd name="T18" fmla="*/ 32 w 32"/>
                  <a:gd name="T19" fmla="*/ 17 h 26"/>
                  <a:gd name="T20" fmla="*/ 13 w 3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6">
                    <a:moveTo>
                      <a:pt x="13" y="0"/>
                    </a:moveTo>
                    <a:lnTo>
                      <a:pt x="0" y="11"/>
                    </a:lnTo>
                    <a:lnTo>
                      <a:pt x="1" y="11"/>
                    </a:lnTo>
                    <a:lnTo>
                      <a:pt x="3" y="13"/>
                    </a:lnTo>
                    <a:lnTo>
                      <a:pt x="4" y="14"/>
                    </a:lnTo>
                    <a:lnTo>
                      <a:pt x="7" y="17"/>
                    </a:lnTo>
                    <a:lnTo>
                      <a:pt x="8" y="19"/>
                    </a:lnTo>
                    <a:lnTo>
                      <a:pt x="8" y="19"/>
                    </a:lnTo>
                    <a:lnTo>
                      <a:pt x="16" y="26"/>
                    </a:lnTo>
                    <a:lnTo>
                      <a:pt x="32" y="17"/>
                    </a:lnTo>
                    <a:lnTo>
                      <a:pt x="13"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23" name="Freeform 535">
                <a:extLst>
                  <a:ext uri="{FF2B5EF4-FFF2-40B4-BE49-F238E27FC236}">
                    <a16:creationId xmlns:a16="http://schemas.microsoft.com/office/drawing/2014/main" xmlns="" id="{4B1504B3-F7F4-4E3C-927A-9F74A6747340}"/>
                  </a:ext>
                </a:extLst>
              </p:cNvPr>
              <p:cNvSpPr>
                <a:spLocks/>
              </p:cNvSpPr>
              <p:nvPr/>
            </p:nvSpPr>
            <p:spPr bwMode="auto">
              <a:xfrm>
                <a:off x="3263" y="2287"/>
                <a:ext cx="32" cy="27"/>
              </a:xfrm>
              <a:custGeom>
                <a:avLst/>
                <a:gdLst>
                  <a:gd name="T0" fmla="*/ 14 w 32"/>
                  <a:gd name="T1" fmla="*/ 0 h 27"/>
                  <a:gd name="T2" fmla="*/ 0 w 32"/>
                  <a:gd name="T3" fmla="*/ 11 h 27"/>
                  <a:gd name="T4" fmla="*/ 17 w 32"/>
                  <a:gd name="T5" fmla="*/ 27 h 27"/>
                  <a:gd name="T6" fmla="*/ 32 w 32"/>
                  <a:gd name="T7" fmla="*/ 17 h 27"/>
                  <a:gd name="T8" fmla="*/ 14 w 32"/>
                  <a:gd name="T9" fmla="*/ 0 h 27"/>
                </a:gdLst>
                <a:ahLst/>
                <a:cxnLst>
                  <a:cxn ang="0">
                    <a:pos x="T0" y="T1"/>
                  </a:cxn>
                  <a:cxn ang="0">
                    <a:pos x="T2" y="T3"/>
                  </a:cxn>
                  <a:cxn ang="0">
                    <a:pos x="T4" y="T5"/>
                  </a:cxn>
                  <a:cxn ang="0">
                    <a:pos x="T6" y="T7"/>
                  </a:cxn>
                  <a:cxn ang="0">
                    <a:pos x="T8" y="T9"/>
                  </a:cxn>
                </a:cxnLst>
                <a:rect l="0" t="0" r="r" b="b"/>
                <a:pathLst>
                  <a:path w="32" h="27">
                    <a:moveTo>
                      <a:pt x="14" y="0"/>
                    </a:moveTo>
                    <a:lnTo>
                      <a:pt x="0" y="11"/>
                    </a:lnTo>
                    <a:lnTo>
                      <a:pt x="17" y="27"/>
                    </a:lnTo>
                    <a:lnTo>
                      <a:pt x="32" y="17"/>
                    </a:lnTo>
                    <a:lnTo>
                      <a:pt x="1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24" name="Freeform 536">
                <a:extLst>
                  <a:ext uri="{FF2B5EF4-FFF2-40B4-BE49-F238E27FC236}">
                    <a16:creationId xmlns:a16="http://schemas.microsoft.com/office/drawing/2014/main" xmlns="" id="{4A5F936D-2D1F-4CBD-A620-058C17F0760C}"/>
                  </a:ext>
                </a:extLst>
              </p:cNvPr>
              <p:cNvSpPr>
                <a:spLocks/>
              </p:cNvSpPr>
              <p:nvPr/>
            </p:nvSpPr>
            <p:spPr bwMode="auto">
              <a:xfrm>
                <a:off x="3269" y="2282"/>
                <a:ext cx="33" cy="26"/>
              </a:xfrm>
              <a:custGeom>
                <a:avLst/>
                <a:gdLst>
                  <a:gd name="T0" fmla="*/ 15 w 33"/>
                  <a:gd name="T1" fmla="*/ 0 h 26"/>
                  <a:gd name="T2" fmla="*/ 0 w 33"/>
                  <a:gd name="T3" fmla="*/ 9 h 26"/>
                  <a:gd name="T4" fmla="*/ 19 w 33"/>
                  <a:gd name="T5" fmla="*/ 26 h 26"/>
                  <a:gd name="T6" fmla="*/ 33 w 33"/>
                  <a:gd name="T7" fmla="*/ 17 h 26"/>
                  <a:gd name="T8" fmla="*/ 15 w 33"/>
                  <a:gd name="T9" fmla="*/ 0 h 26"/>
                </a:gdLst>
                <a:ahLst/>
                <a:cxnLst>
                  <a:cxn ang="0">
                    <a:pos x="T0" y="T1"/>
                  </a:cxn>
                  <a:cxn ang="0">
                    <a:pos x="T2" y="T3"/>
                  </a:cxn>
                  <a:cxn ang="0">
                    <a:pos x="T4" y="T5"/>
                  </a:cxn>
                  <a:cxn ang="0">
                    <a:pos x="T6" y="T7"/>
                  </a:cxn>
                  <a:cxn ang="0">
                    <a:pos x="T8" y="T9"/>
                  </a:cxn>
                </a:cxnLst>
                <a:rect l="0" t="0" r="r" b="b"/>
                <a:pathLst>
                  <a:path w="33" h="26">
                    <a:moveTo>
                      <a:pt x="15" y="0"/>
                    </a:moveTo>
                    <a:lnTo>
                      <a:pt x="0" y="9"/>
                    </a:lnTo>
                    <a:lnTo>
                      <a:pt x="19" y="26"/>
                    </a:lnTo>
                    <a:lnTo>
                      <a:pt x="33" y="17"/>
                    </a:lnTo>
                    <a:lnTo>
                      <a:pt x="15"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25" name="Freeform 537">
                <a:extLst>
                  <a:ext uri="{FF2B5EF4-FFF2-40B4-BE49-F238E27FC236}">
                    <a16:creationId xmlns:a16="http://schemas.microsoft.com/office/drawing/2014/main" xmlns="" id="{5F3F1B36-FCCE-4349-AC10-EC01B999EA3C}"/>
                  </a:ext>
                </a:extLst>
              </p:cNvPr>
              <p:cNvSpPr>
                <a:spLocks/>
              </p:cNvSpPr>
              <p:nvPr/>
            </p:nvSpPr>
            <p:spPr bwMode="auto">
              <a:xfrm>
                <a:off x="3277" y="2276"/>
                <a:ext cx="33" cy="28"/>
              </a:xfrm>
              <a:custGeom>
                <a:avLst/>
                <a:gdLst>
                  <a:gd name="T0" fmla="*/ 15 w 33"/>
                  <a:gd name="T1" fmla="*/ 0 h 28"/>
                  <a:gd name="T2" fmla="*/ 0 w 33"/>
                  <a:gd name="T3" fmla="*/ 11 h 28"/>
                  <a:gd name="T4" fmla="*/ 18 w 33"/>
                  <a:gd name="T5" fmla="*/ 28 h 28"/>
                  <a:gd name="T6" fmla="*/ 33 w 33"/>
                  <a:gd name="T7" fmla="*/ 17 h 28"/>
                  <a:gd name="T8" fmla="*/ 15 w 33"/>
                  <a:gd name="T9" fmla="*/ 0 h 28"/>
                </a:gdLst>
                <a:ahLst/>
                <a:cxnLst>
                  <a:cxn ang="0">
                    <a:pos x="T0" y="T1"/>
                  </a:cxn>
                  <a:cxn ang="0">
                    <a:pos x="T2" y="T3"/>
                  </a:cxn>
                  <a:cxn ang="0">
                    <a:pos x="T4" y="T5"/>
                  </a:cxn>
                  <a:cxn ang="0">
                    <a:pos x="T6" y="T7"/>
                  </a:cxn>
                  <a:cxn ang="0">
                    <a:pos x="T8" y="T9"/>
                  </a:cxn>
                </a:cxnLst>
                <a:rect l="0" t="0" r="r" b="b"/>
                <a:pathLst>
                  <a:path w="33" h="28">
                    <a:moveTo>
                      <a:pt x="15" y="0"/>
                    </a:moveTo>
                    <a:lnTo>
                      <a:pt x="0" y="11"/>
                    </a:lnTo>
                    <a:lnTo>
                      <a:pt x="18" y="28"/>
                    </a:lnTo>
                    <a:lnTo>
                      <a:pt x="33" y="17"/>
                    </a:lnTo>
                    <a:lnTo>
                      <a:pt x="15"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26" name="Freeform 538">
                <a:extLst>
                  <a:ext uri="{FF2B5EF4-FFF2-40B4-BE49-F238E27FC236}">
                    <a16:creationId xmlns:a16="http://schemas.microsoft.com/office/drawing/2014/main" xmlns="" id="{924811B0-B41A-4344-BAE8-F1ACB2BEE813}"/>
                  </a:ext>
                </a:extLst>
              </p:cNvPr>
              <p:cNvSpPr>
                <a:spLocks/>
              </p:cNvSpPr>
              <p:nvPr/>
            </p:nvSpPr>
            <p:spPr bwMode="auto">
              <a:xfrm>
                <a:off x="3284" y="2272"/>
                <a:ext cx="34" cy="27"/>
              </a:xfrm>
              <a:custGeom>
                <a:avLst/>
                <a:gdLst>
                  <a:gd name="T0" fmla="*/ 16 w 34"/>
                  <a:gd name="T1" fmla="*/ 0 h 27"/>
                  <a:gd name="T2" fmla="*/ 0 w 34"/>
                  <a:gd name="T3" fmla="*/ 10 h 27"/>
                  <a:gd name="T4" fmla="*/ 18 w 34"/>
                  <a:gd name="T5" fmla="*/ 27 h 27"/>
                  <a:gd name="T6" fmla="*/ 34 w 34"/>
                  <a:gd name="T7" fmla="*/ 16 h 27"/>
                  <a:gd name="T8" fmla="*/ 16 w 34"/>
                  <a:gd name="T9" fmla="*/ 0 h 27"/>
                </a:gdLst>
                <a:ahLst/>
                <a:cxnLst>
                  <a:cxn ang="0">
                    <a:pos x="T0" y="T1"/>
                  </a:cxn>
                  <a:cxn ang="0">
                    <a:pos x="T2" y="T3"/>
                  </a:cxn>
                  <a:cxn ang="0">
                    <a:pos x="T4" y="T5"/>
                  </a:cxn>
                  <a:cxn ang="0">
                    <a:pos x="T6" y="T7"/>
                  </a:cxn>
                  <a:cxn ang="0">
                    <a:pos x="T8" y="T9"/>
                  </a:cxn>
                </a:cxnLst>
                <a:rect l="0" t="0" r="r" b="b"/>
                <a:pathLst>
                  <a:path w="34" h="27">
                    <a:moveTo>
                      <a:pt x="16" y="0"/>
                    </a:moveTo>
                    <a:lnTo>
                      <a:pt x="0" y="10"/>
                    </a:lnTo>
                    <a:lnTo>
                      <a:pt x="18" y="27"/>
                    </a:lnTo>
                    <a:lnTo>
                      <a:pt x="34" y="16"/>
                    </a:lnTo>
                    <a:lnTo>
                      <a:pt x="16"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27" name="Freeform 539">
                <a:extLst>
                  <a:ext uri="{FF2B5EF4-FFF2-40B4-BE49-F238E27FC236}">
                    <a16:creationId xmlns:a16="http://schemas.microsoft.com/office/drawing/2014/main" xmlns="" id="{8FC361B3-6C3E-4F0C-9003-E13960B5678B}"/>
                  </a:ext>
                </a:extLst>
              </p:cNvPr>
              <p:cNvSpPr>
                <a:spLocks/>
              </p:cNvSpPr>
              <p:nvPr/>
            </p:nvSpPr>
            <p:spPr bwMode="auto">
              <a:xfrm>
                <a:off x="3292" y="2266"/>
                <a:ext cx="34" cy="27"/>
              </a:xfrm>
              <a:custGeom>
                <a:avLst/>
                <a:gdLst>
                  <a:gd name="T0" fmla="*/ 15 w 34"/>
                  <a:gd name="T1" fmla="*/ 0 h 27"/>
                  <a:gd name="T2" fmla="*/ 0 w 34"/>
                  <a:gd name="T3" fmla="*/ 10 h 27"/>
                  <a:gd name="T4" fmla="*/ 18 w 34"/>
                  <a:gd name="T5" fmla="*/ 27 h 27"/>
                  <a:gd name="T6" fmla="*/ 34 w 34"/>
                  <a:gd name="T7" fmla="*/ 18 h 27"/>
                  <a:gd name="T8" fmla="*/ 15 w 34"/>
                  <a:gd name="T9" fmla="*/ 0 h 27"/>
                </a:gdLst>
                <a:ahLst/>
                <a:cxnLst>
                  <a:cxn ang="0">
                    <a:pos x="T0" y="T1"/>
                  </a:cxn>
                  <a:cxn ang="0">
                    <a:pos x="T2" y="T3"/>
                  </a:cxn>
                  <a:cxn ang="0">
                    <a:pos x="T4" y="T5"/>
                  </a:cxn>
                  <a:cxn ang="0">
                    <a:pos x="T6" y="T7"/>
                  </a:cxn>
                  <a:cxn ang="0">
                    <a:pos x="T8" y="T9"/>
                  </a:cxn>
                </a:cxnLst>
                <a:rect l="0" t="0" r="r" b="b"/>
                <a:pathLst>
                  <a:path w="34" h="27">
                    <a:moveTo>
                      <a:pt x="15" y="0"/>
                    </a:moveTo>
                    <a:lnTo>
                      <a:pt x="0" y="10"/>
                    </a:lnTo>
                    <a:lnTo>
                      <a:pt x="18" y="27"/>
                    </a:lnTo>
                    <a:lnTo>
                      <a:pt x="34" y="18"/>
                    </a:lnTo>
                    <a:lnTo>
                      <a:pt x="1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28" name="Freeform 540">
                <a:extLst>
                  <a:ext uri="{FF2B5EF4-FFF2-40B4-BE49-F238E27FC236}">
                    <a16:creationId xmlns:a16="http://schemas.microsoft.com/office/drawing/2014/main" xmlns="" id="{56F30D48-22C3-4E8D-9EF4-CF3D4B74D308}"/>
                  </a:ext>
                </a:extLst>
              </p:cNvPr>
              <p:cNvSpPr>
                <a:spLocks/>
              </p:cNvSpPr>
              <p:nvPr/>
            </p:nvSpPr>
            <p:spPr bwMode="auto">
              <a:xfrm>
                <a:off x="3300" y="2263"/>
                <a:ext cx="32" cy="25"/>
              </a:xfrm>
              <a:custGeom>
                <a:avLst/>
                <a:gdLst>
                  <a:gd name="T0" fmla="*/ 15 w 32"/>
                  <a:gd name="T1" fmla="*/ 0 h 25"/>
                  <a:gd name="T2" fmla="*/ 0 w 32"/>
                  <a:gd name="T3" fmla="*/ 9 h 25"/>
                  <a:gd name="T4" fmla="*/ 18 w 32"/>
                  <a:gd name="T5" fmla="*/ 25 h 25"/>
                  <a:gd name="T6" fmla="*/ 32 w 32"/>
                  <a:gd name="T7" fmla="*/ 16 h 25"/>
                  <a:gd name="T8" fmla="*/ 15 w 32"/>
                  <a:gd name="T9" fmla="*/ 0 h 25"/>
                </a:gdLst>
                <a:ahLst/>
                <a:cxnLst>
                  <a:cxn ang="0">
                    <a:pos x="T0" y="T1"/>
                  </a:cxn>
                  <a:cxn ang="0">
                    <a:pos x="T2" y="T3"/>
                  </a:cxn>
                  <a:cxn ang="0">
                    <a:pos x="T4" y="T5"/>
                  </a:cxn>
                  <a:cxn ang="0">
                    <a:pos x="T6" y="T7"/>
                  </a:cxn>
                  <a:cxn ang="0">
                    <a:pos x="T8" y="T9"/>
                  </a:cxn>
                </a:cxnLst>
                <a:rect l="0" t="0" r="r" b="b"/>
                <a:pathLst>
                  <a:path w="32" h="25">
                    <a:moveTo>
                      <a:pt x="15" y="0"/>
                    </a:moveTo>
                    <a:lnTo>
                      <a:pt x="0" y="9"/>
                    </a:lnTo>
                    <a:lnTo>
                      <a:pt x="18" y="25"/>
                    </a:lnTo>
                    <a:lnTo>
                      <a:pt x="32" y="16"/>
                    </a:lnTo>
                    <a:lnTo>
                      <a:pt x="15"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29" name="Freeform 541">
                <a:extLst>
                  <a:ext uri="{FF2B5EF4-FFF2-40B4-BE49-F238E27FC236}">
                    <a16:creationId xmlns:a16="http://schemas.microsoft.com/office/drawing/2014/main" xmlns="" id="{A8C60AEE-51E1-4325-8CD3-0C040C6E1F4C}"/>
                  </a:ext>
                </a:extLst>
              </p:cNvPr>
              <p:cNvSpPr>
                <a:spLocks/>
              </p:cNvSpPr>
              <p:nvPr/>
            </p:nvSpPr>
            <p:spPr bwMode="auto">
              <a:xfrm>
                <a:off x="3307" y="2256"/>
                <a:ext cx="33" cy="28"/>
              </a:xfrm>
              <a:custGeom>
                <a:avLst/>
                <a:gdLst>
                  <a:gd name="T0" fmla="*/ 15 w 33"/>
                  <a:gd name="T1" fmla="*/ 0 h 28"/>
                  <a:gd name="T2" fmla="*/ 0 w 33"/>
                  <a:gd name="T3" fmla="*/ 10 h 28"/>
                  <a:gd name="T4" fmla="*/ 19 w 33"/>
                  <a:gd name="T5" fmla="*/ 28 h 28"/>
                  <a:gd name="T6" fmla="*/ 33 w 33"/>
                  <a:gd name="T7" fmla="*/ 17 h 28"/>
                  <a:gd name="T8" fmla="*/ 15 w 33"/>
                  <a:gd name="T9" fmla="*/ 0 h 28"/>
                </a:gdLst>
                <a:ahLst/>
                <a:cxnLst>
                  <a:cxn ang="0">
                    <a:pos x="T0" y="T1"/>
                  </a:cxn>
                  <a:cxn ang="0">
                    <a:pos x="T2" y="T3"/>
                  </a:cxn>
                  <a:cxn ang="0">
                    <a:pos x="T4" y="T5"/>
                  </a:cxn>
                  <a:cxn ang="0">
                    <a:pos x="T6" y="T7"/>
                  </a:cxn>
                  <a:cxn ang="0">
                    <a:pos x="T8" y="T9"/>
                  </a:cxn>
                </a:cxnLst>
                <a:rect l="0" t="0" r="r" b="b"/>
                <a:pathLst>
                  <a:path w="33" h="28">
                    <a:moveTo>
                      <a:pt x="15" y="0"/>
                    </a:moveTo>
                    <a:lnTo>
                      <a:pt x="0" y="10"/>
                    </a:lnTo>
                    <a:lnTo>
                      <a:pt x="19" y="28"/>
                    </a:lnTo>
                    <a:lnTo>
                      <a:pt x="33" y="17"/>
                    </a:lnTo>
                    <a:lnTo>
                      <a:pt x="15"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30" name="Freeform 542">
                <a:extLst>
                  <a:ext uri="{FF2B5EF4-FFF2-40B4-BE49-F238E27FC236}">
                    <a16:creationId xmlns:a16="http://schemas.microsoft.com/office/drawing/2014/main" xmlns="" id="{5D9AA39C-9B35-42E2-9017-08A4ED433351}"/>
                  </a:ext>
                </a:extLst>
              </p:cNvPr>
              <p:cNvSpPr>
                <a:spLocks/>
              </p:cNvSpPr>
              <p:nvPr/>
            </p:nvSpPr>
            <p:spPr bwMode="auto">
              <a:xfrm>
                <a:off x="3315" y="2252"/>
                <a:ext cx="32" cy="27"/>
              </a:xfrm>
              <a:custGeom>
                <a:avLst/>
                <a:gdLst>
                  <a:gd name="T0" fmla="*/ 15 w 32"/>
                  <a:gd name="T1" fmla="*/ 0 h 27"/>
                  <a:gd name="T2" fmla="*/ 0 w 32"/>
                  <a:gd name="T3" fmla="*/ 11 h 27"/>
                  <a:gd name="T4" fmla="*/ 17 w 32"/>
                  <a:gd name="T5" fmla="*/ 27 h 27"/>
                  <a:gd name="T6" fmla="*/ 32 w 32"/>
                  <a:gd name="T7" fmla="*/ 17 h 27"/>
                  <a:gd name="T8" fmla="*/ 15 w 32"/>
                  <a:gd name="T9" fmla="*/ 0 h 27"/>
                </a:gdLst>
                <a:ahLst/>
                <a:cxnLst>
                  <a:cxn ang="0">
                    <a:pos x="T0" y="T1"/>
                  </a:cxn>
                  <a:cxn ang="0">
                    <a:pos x="T2" y="T3"/>
                  </a:cxn>
                  <a:cxn ang="0">
                    <a:pos x="T4" y="T5"/>
                  </a:cxn>
                  <a:cxn ang="0">
                    <a:pos x="T6" y="T7"/>
                  </a:cxn>
                  <a:cxn ang="0">
                    <a:pos x="T8" y="T9"/>
                  </a:cxn>
                </a:cxnLst>
                <a:rect l="0" t="0" r="r" b="b"/>
                <a:pathLst>
                  <a:path w="32" h="27">
                    <a:moveTo>
                      <a:pt x="15" y="0"/>
                    </a:moveTo>
                    <a:lnTo>
                      <a:pt x="0" y="11"/>
                    </a:lnTo>
                    <a:lnTo>
                      <a:pt x="17" y="27"/>
                    </a:lnTo>
                    <a:lnTo>
                      <a:pt x="32" y="17"/>
                    </a:lnTo>
                    <a:lnTo>
                      <a:pt x="15"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31" name="Freeform 543">
                <a:extLst>
                  <a:ext uri="{FF2B5EF4-FFF2-40B4-BE49-F238E27FC236}">
                    <a16:creationId xmlns:a16="http://schemas.microsoft.com/office/drawing/2014/main" xmlns="" id="{C9F339B1-883E-4A38-B950-F06D3A861846}"/>
                  </a:ext>
                </a:extLst>
              </p:cNvPr>
              <p:cNvSpPr>
                <a:spLocks/>
              </p:cNvSpPr>
              <p:nvPr/>
            </p:nvSpPr>
            <p:spPr bwMode="auto">
              <a:xfrm>
                <a:off x="3322" y="2247"/>
                <a:ext cx="33" cy="26"/>
              </a:xfrm>
              <a:custGeom>
                <a:avLst/>
                <a:gdLst>
                  <a:gd name="T0" fmla="*/ 16 w 33"/>
                  <a:gd name="T1" fmla="*/ 0 h 26"/>
                  <a:gd name="T2" fmla="*/ 0 w 33"/>
                  <a:gd name="T3" fmla="*/ 9 h 26"/>
                  <a:gd name="T4" fmla="*/ 18 w 33"/>
                  <a:gd name="T5" fmla="*/ 26 h 26"/>
                  <a:gd name="T6" fmla="*/ 33 w 33"/>
                  <a:gd name="T7" fmla="*/ 17 h 26"/>
                  <a:gd name="T8" fmla="*/ 16 w 33"/>
                  <a:gd name="T9" fmla="*/ 0 h 26"/>
                </a:gdLst>
                <a:ahLst/>
                <a:cxnLst>
                  <a:cxn ang="0">
                    <a:pos x="T0" y="T1"/>
                  </a:cxn>
                  <a:cxn ang="0">
                    <a:pos x="T2" y="T3"/>
                  </a:cxn>
                  <a:cxn ang="0">
                    <a:pos x="T4" y="T5"/>
                  </a:cxn>
                  <a:cxn ang="0">
                    <a:pos x="T6" y="T7"/>
                  </a:cxn>
                  <a:cxn ang="0">
                    <a:pos x="T8" y="T9"/>
                  </a:cxn>
                </a:cxnLst>
                <a:rect l="0" t="0" r="r" b="b"/>
                <a:pathLst>
                  <a:path w="33" h="26">
                    <a:moveTo>
                      <a:pt x="16" y="0"/>
                    </a:moveTo>
                    <a:lnTo>
                      <a:pt x="0" y="9"/>
                    </a:lnTo>
                    <a:lnTo>
                      <a:pt x="18" y="26"/>
                    </a:lnTo>
                    <a:lnTo>
                      <a:pt x="33" y="17"/>
                    </a:lnTo>
                    <a:lnTo>
                      <a:pt x="16"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32" name="Freeform 544">
                <a:extLst>
                  <a:ext uri="{FF2B5EF4-FFF2-40B4-BE49-F238E27FC236}">
                    <a16:creationId xmlns:a16="http://schemas.microsoft.com/office/drawing/2014/main" xmlns="" id="{430D5CA4-F7A4-4C14-955C-6E5D0FA2D7B8}"/>
                  </a:ext>
                </a:extLst>
              </p:cNvPr>
              <p:cNvSpPr>
                <a:spLocks/>
              </p:cNvSpPr>
              <p:nvPr/>
            </p:nvSpPr>
            <p:spPr bwMode="auto">
              <a:xfrm>
                <a:off x="3330" y="2241"/>
                <a:ext cx="33" cy="28"/>
              </a:xfrm>
              <a:custGeom>
                <a:avLst/>
                <a:gdLst>
                  <a:gd name="T0" fmla="*/ 14 w 33"/>
                  <a:gd name="T1" fmla="*/ 0 h 28"/>
                  <a:gd name="T2" fmla="*/ 0 w 33"/>
                  <a:gd name="T3" fmla="*/ 11 h 28"/>
                  <a:gd name="T4" fmla="*/ 17 w 33"/>
                  <a:gd name="T5" fmla="*/ 28 h 28"/>
                  <a:gd name="T6" fmla="*/ 33 w 33"/>
                  <a:gd name="T7" fmla="*/ 17 h 28"/>
                  <a:gd name="T8" fmla="*/ 14 w 33"/>
                  <a:gd name="T9" fmla="*/ 0 h 28"/>
                </a:gdLst>
                <a:ahLst/>
                <a:cxnLst>
                  <a:cxn ang="0">
                    <a:pos x="T0" y="T1"/>
                  </a:cxn>
                  <a:cxn ang="0">
                    <a:pos x="T2" y="T3"/>
                  </a:cxn>
                  <a:cxn ang="0">
                    <a:pos x="T4" y="T5"/>
                  </a:cxn>
                  <a:cxn ang="0">
                    <a:pos x="T6" y="T7"/>
                  </a:cxn>
                  <a:cxn ang="0">
                    <a:pos x="T8" y="T9"/>
                  </a:cxn>
                </a:cxnLst>
                <a:rect l="0" t="0" r="r" b="b"/>
                <a:pathLst>
                  <a:path w="33" h="28">
                    <a:moveTo>
                      <a:pt x="14" y="0"/>
                    </a:moveTo>
                    <a:lnTo>
                      <a:pt x="0" y="11"/>
                    </a:lnTo>
                    <a:lnTo>
                      <a:pt x="17" y="28"/>
                    </a:lnTo>
                    <a:lnTo>
                      <a:pt x="33" y="17"/>
                    </a:lnTo>
                    <a:lnTo>
                      <a:pt x="14"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33" name="Freeform 545">
                <a:extLst>
                  <a:ext uri="{FF2B5EF4-FFF2-40B4-BE49-F238E27FC236}">
                    <a16:creationId xmlns:a16="http://schemas.microsoft.com/office/drawing/2014/main" xmlns="" id="{85B553EA-3412-431F-80CC-9EF6250F0C68}"/>
                  </a:ext>
                </a:extLst>
              </p:cNvPr>
              <p:cNvSpPr>
                <a:spLocks/>
              </p:cNvSpPr>
              <p:nvPr/>
            </p:nvSpPr>
            <p:spPr bwMode="auto">
              <a:xfrm>
                <a:off x="3338" y="2237"/>
                <a:ext cx="32" cy="27"/>
              </a:xfrm>
              <a:custGeom>
                <a:avLst/>
                <a:gdLst>
                  <a:gd name="T0" fmla="*/ 14 w 32"/>
                  <a:gd name="T1" fmla="*/ 0 h 27"/>
                  <a:gd name="T2" fmla="*/ 0 w 32"/>
                  <a:gd name="T3" fmla="*/ 10 h 27"/>
                  <a:gd name="T4" fmla="*/ 17 w 32"/>
                  <a:gd name="T5" fmla="*/ 27 h 27"/>
                  <a:gd name="T6" fmla="*/ 32 w 32"/>
                  <a:gd name="T7" fmla="*/ 16 h 27"/>
                  <a:gd name="T8" fmla="*/ 14 w 32"/>
                  <a:gd name="T9" fmla="*/ 0 h 27"/>
                </a:gdLst>
                <a:ahLst/>
                <a:cxnLst>
                  <a:cxn ang="0">
                    <a:pos x="T0" y="T1"/>
                  </a:cxn>
                  <a:cxn ang="0">
                    <a:pos x="T2" y="T3"/>
                  </a:cxn>
                  <a:cxn ang="0">
                    <a:pos x="T4" y="T5"/>
                  </a:cxn>
                  <a:cxn ang="0">
                    <a:pos x="T6" y="T7"/>
                  </a:cxn>
                  <a:cxn ang="0">
                    <a:pos x="T8" y="T9"/>
                  </a:cxn>
                </a:cxnLst>
                <a:rect l="0" t="0" r="r" b="b"/>
                <a:pathLst>
                  <a:path w="32" h="27">
                    <a:moveTo>
                      <a:pt x="14" y="0"/>
                    </a:moveTo>
                    <a:lnTo>
                      <a:pt x="0" y="10"/>
                    </a:lnTo>
                    <a:lnTo>
                      <a:pt x="17" y="27"/>
                    </a:lnTo>
                    <a:lnTo>
                      <a:pt x="32" y="16"/>
                    </a:lnTo>
                    <a:lnTo>
                      <a:pt x="14"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34" name="Freeform 546">
                <a:extLst>
                  <a:ext uri="{FF2B5EF4-FFF2-40B4-BE49-F238E27FC236}">
                    <a16:creationId xmlns:a16="http://schemas.microsoft.com/office/drawing/2014/main" xmlns="" id="{9EB520F8-7477-4875-A977-0796FF0EAE8D}"/>
                  </a:ext>
                </a:extLst>
              </p:cNvPr>
              <p:cNvSpPr>
                <a:spLocks/>
              </p:cNvSpPr>
              <p:nvPr/>
            </p:nvSpPr>
            <p:spPr bwMode="auto">
              <a:xfrm>
                <a:off x="3344" y="2232"/>
                <a:ext cx="34" cy="26"/>
              </a:xfrm>
              <a:custGeom>
                <a:avLst/>
                <a:gdLst>
                  <a:gd name="T0" fmla="*/ 17 w 34"/>
                  <a:gd name="T1" fmla="*/ 0 h 26"/>
                  <a:gd name="T2" fmla="*/ 0 w 34"/>
                  <a:gd name="T3" fmla="*/ 9 h 26"/>
                  <a:gd name="T4" fmla="*/ 19 w 34"/>
                  <a:gd name="T5" fmla="*/ 26 h 26"/>
                  <a:gd name="T6" fmla="*/ 34 w 34"/>
                  <a:gd name="T7" fmla="*/ 17 h 26"/>
                  <a:gd name="T8" fmla="*/ 17 w 34"/>
                  <a:gd name="T9" fmla="*/ 0 h 26"/>
                </a:gdLst>
                <a:ahLst/>
                <a:cxnLst>
                  <a:cxn ang="0">
                    <a:pos x="T0" y="T1"/>
                  </a:cxn>
                  <a:cxn ang="0">
                    <a:pos x="T2" y="T3"/>
                  </a:cxn>
                  <a:cxn ang="0">
                    <a:pos x="T4" y="T5"/>
                  </a:cxn>
                  <a:cxn ang="0">
                    <a:pos x="T6" y="T7"/>
                  </a:cxn>
                  <a:cxn ang="0">
                    <a:pos x="T8" y="T9"/>
                  </a:cxn>
                </a:cxnLst>
                <a:rect l="0" t="0" r="r" b="b"/>
                <a:pathLst>
                  <a:path w="34" h="26">
                    <a:moveTo>
                      <a:pt x="17" y="0"/>
                    </a:moveTo>
                    <a:lnTo>
                      <a:pt x="0" y="9"/>
                    </a:lnTo>
                    <a:lnTo>
                      <a:pt x="19" y="26"/>
                    </a:lnTo>
                    <a:lnTo>
                      <a:pt x="34" y="17"/>
                    </a:lnTo>
                    <a:lnTo>
                      <a:pt x="1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35" name="Freeform 547">
                <a:extLst>
                  <a:ext uri="{FF2B5EF4-FFF2-40B4-BE49-F238E27FC236}">
                    <a16:creationId xmlns:a16="http://schemas.microsoft.com/office/drawing/2014/main" xmlns="" id="{DF5077C9-43E4-4DAE-A408-7292701DC70D}"/>
                  </a:ext>
                </a:extLst>
              </p:cNvPr>
              <p:cNvSpPr>
                <a:spLocks/>
              </p:cNvSpPr>
              <p:nvPr/>
            </p:nvSpPr>
            <p:spPr bwMode="auto">
              <a:xfrm>
                <a:off x="3352" y="2228"/>
                <a:ext cx="29" cy="25"/>
              </a:xfrm>
              <a:custGeom>
                <a:avLst/>
                <a:gdLst>
                  <a:gd name="T0" fmla="*/ 15 w 29"/>
                  <a:gd name="T1" fmla="*/ 0 h 25"/>
                  <a:gd name="T2" fmla="*/ 0 w 29"/>
                  <a:gd name="T3" fmla="*/ 9 h 25"/>
                  <a:gd name="T4" fmla="*/ 18 w 29"/>
                  <a:gd name="T5" fmla="*/ 25 h 25"/>
                  <a:gd name="T6" fmla="*/ 29 w 29"/>
                  <a:gd name="T7" fmla="*/ 19 h 25"/>
                  <a:gd name="T8" fmla="*/ 27 w 29"/>
                  <a:gd name="T9" fmla="*/ 16 h 25"/>
                  <a:gd name="T10" fmla="*/ 27 w 29"/>
                  <a:gd name="T11" fmla="*/ 12 h 25"/>
                  <a:gd name="T12" fmla="*/ 15 w 29"/>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9" h="25">
                    <a:moveTo>
                      <a:pt x="15" y="0"/>
                    </a:moveTo>
                    <a:lnTo>
                      <a:pt x="0" y="9"/>
                    </a:lnTo>
                    <a:lnTo>
                      <a:pt x="18" y="25"/>
                    </a:lnTo>
                    <a:lnTo>
                      <a:pt x="29" y="19"/>
                    </a:lnTo>
                    <a:lnTo>
                      <a:pt x="27" y="16"/>
                    </a:lnTo>
                    <a:lnTo>
                      <a:pt x="27" y="12"/>
                    </a:lnTo>
                    <a:lnTo>
                      <a:pt x="15" y="0"/>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36" name="Freeform 548">
                <a:extLst>
                  <a:ext uri="{FF2B5EF4-FFF2-40B4-BE49-F238E27FC236}">
                    <a16:creationId xmlns:a16="http://schemas.microsoft.com/office/drawing/2014/main" xmlns="" id="{50516927-24FA-411F-8225-2E40A32DD24A}"/>
                  </a:ext>
                </a:extLst>
              </p:cNvPr>
              <p:cNvSpPr>
                <a:spLocks/>
              </p:cNvSpPr>
              <p:nvPr/>
            </p:nvSpPr>
            <p:spPr bwMode="auto">
              <a:xfrm>
                <a:off x="3361" y="2225"/>
                <a:ext cx="20" cy="24"/>
              </a:xfrm>
              <a:custGeom>
                <a:avLst/>
                <a:gdLst>
                  <a:gd name="T0" fmla="*/ 0 w 20"/>
                  <a:gd name="T1" fmla="*/ 7 h 24"/>
                  <a:gd name="T2" fmla="*/ 10 w 20"/>
                  <a:gd name="T3" fmla="*/ 0 h 24"/>
                  <a:gd name="T4" fmla="*/ 12 w 20"/>
                  <a:gd name="T5" fmla="*/ 1 h 24"/>
                  <a:gd name="T6" fmla="*/ 14 w 20"/>
                  <a:gd name="T7" fmla="*/ 3 h 24"/>
                  <a:gd name="T8" fmla="*/ 16 w 20"/>
                  <a:gd name="T9" fmla="*/ 4 h 24"/>
                  <a:gd name="T10" fmla="*/ 17 w 20"/>
                  <a:gd name="T11" fmla="*/ 6 h 24"/>
                  <a:gd name="T12" fmla="*/ 18 w 20"/>
                  <a:gd name="T13" fmla="*/ 10 h 24"/>
                  <a:gd name="T14" fmla="*/ 18 w 20"/>
                  <a:gd name="T15" fmla="*/ 13 h 24"/>
                  <a:gd name="T16" fmla="*/ 18 w 20"/>
                  <a:gd name="T17" fmla="*/ 19 h 24"/>
                  <a:gd name="T18" fmla="*/ 20 w 20"/>
                  <a:gd name="T19" fmla="*/ 22 h 24"/>
                  <a:gd name="T20" fmla="*/ 17 w 20"/>
                  <a:gd name="T21" fmla="*/ 24 h 24"/>
                  <a:gd name="T22" fmla="*/ 0 w 20"/>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4">
                    <a:moveTo>
                      <a:pt x="0" y="7"/>
                    </a:moveTo>
                    <a:lnTo>
                      <a:pt x="10" y="0"/>
                    </a:lnTo>
                    <a:lnTo>
                      <a:pt x="12" y="1"/>
                    </a:lnTo>
                    <a:lnTo>
                      <a:pt x="14" y="3"/>
                    </a:lnTo>
                    <a:lnTo>
                      <a:pt x="16" y="4"/>
                    </a:lnTo>
                    <a:lnTo>
                      <a:pt x="17" y="6"/>
                    </a:lnTo>
                    <a:lnTo>
                      <a:pt x="18" y="10"/>
                    </a:lnTo>
                    <a:lnTo>
                      <a:pt x="18" y="13"/>
                    </a:lnTo>
                    <a:lnTo>
                      <a:pt x="18" y="19"/>
                    </a:lnTo>
                    <a:lnTo>
                      <a:pt x="20" y="22"/>
                    </a:lnTo>
                    <a:lnTo>
                      <a:pt x="17" y="24"/>
                    </a:lnTo>
                    <a:lnTo>
                      <a:pt x="0" y="7"/>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37" name="Freeform 549">
                <a:extLst>
                  <a:ext uri="{FF2B5EF4-FFF2-40B4-BE49-F238E27FC236}">
                    <a16:creationId xmlns:a16="http://schemas.microsoft.com/office/drawing/2014/main" xmlns="" id="{29CAEDA6-2885-4FE7-8590-3AB6B3BED560}"/>
                  </a:ext>
                </a:extLst>
              </p:cNvPr>
              <p:cNvSpPr>
                <a:spLocks/>
              </p:cNvSpPr>
              <p:nvPr/>
            </p:nvSpPr>
            <p:spPr bwMode="auto">
              <a:xfrm>
                <a:off x="3367" y="2225"/>
                <a:ext cx="12" cy="15"/>
              </a:xfrm>
              <a:custGeom>
                <a:avLst/>
                <a:gdLst>
                  <a:gd name="T0" fmla="*/ 0 w 12"/>
                  <a:gd name="T1" fmla="*/ 3 h 15"/>
                  <a:gd name="T2" fmla="*/ 4 w 12"/>
                  <a:gd name="T3" fmla="*/ 0 h 15"/>
                  <a:gd name="T4" fmla="*/ 6 w 12"/>
                  <a:gd name="T5" fmla="*/ 1 h 15"/>
                  <a:gd name="T6" fmla="*/ 8 w 12"/>
                  <a:gd name="T7" fmla="*/ 3 h 15"/>
                  <a:gd name="T8" fmla="*/ 10 w 12"/>
                  <a:gd name="T9" fmla="*/ 4 h 15"/>
                  <a:gd name="T10" fmla="*/ 11 w 12"/>
                  <a:gd name="T11" fmla="*/ 6 h 15"/>
                  <a:gd name="T12" fmla="*/ 12 w 12"/>
                  <a:gd name="T13" fmla="*/ 10 h 15"/>
                  <a:gd name="T14" fmla="*/ 12 w 12"/>
                  <a:gd name="T15" fmla="*/ 13 h 15"/>
                  <a:gd name="T16" fmla="*/ 12 w 12"/>
                  <a:gd name="T17" fmla="*/ 15 h 15"/>
                  <a:gd name="T18" fmla="*/ 0 w 12"/>
                  <a:gd name="T1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0" y="3"/>
                    </a:moveTo>
                    <a:lnTo>
                      <a:pt x="4" y="0"/>
                    </a:lnTo>
                    <a:lnTo>
                      <a:pt x="6" y="1"/>
                    </a:lnTo>
                    <a:lnTo>
                      <a:pt x="8" y="3"/>
                    </a:lnTo>
                    <a:lnTo>
                      <a:pt x="10" y="4"/>
                    </a:lnTo>
                    <a:lnTo>
                      <a:pt x="11" y="6"/>
                    </a:lnTo>
                    <a:lnTo>
                      <a:pt x="12" y="10"/>
                    </a:lnTo>
                    <a:lnTo>
                      <a:pt x="12" y="13"/>
                    </a:lnTo>
                    <a:lnTo>
                      <a:pt x="12" y="15"/>
                    </a:lnTo>
                    <a:lnTo>
                      <a:pt x="0" y="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38" name="Freeform 550">
                <a:extLst>
                  <a:ext uri="{FF2B5EF4-FFF2-40B4-BE49-F238E27FC236}">
                    <a16:creationId xmlns:a16="http://schemas.microsoft.com/office/drawing/2014/main" xmlns="" id="{19EB5165-ED51-4E55-8CCC-8BCEB19B4FC1}"/>
                  </a:ext>
                </a:extLst>
              </p:cNvPr>
              <p:cNvSpPr>
                <a:spLocks/>
              </p:cNvSpPr>
              <p:nvPr/>
            </p:nvSpPr>
            <p:spPr bwMode="auto">
              <a:xfrm>
                <a:off x="3264" y="2320"/>
                <a:ext cx="5" cy="232"/>
              </a:xfrm>
              <a:custGeom>
                <a:avLst/>
                <a:gdLst>
                  <a:gd name="T0" fmla="*/ 5 w 5"/>
                  <a:gd name="T1" fmla="*/ 0 h 232"/>
                  <a:gd name="T2" fmla="*/ 0 w 5"/>
                  <a:gd name="T3" fmla="*/ 3 h 232"/>
                  <a:gd name="T4" fmla="*/ 0 w 5"/>
                  <a:gd name="T5" fmla="*/ 232 h 232"/>
                  <a:gd name="T6" fmla="*/ 5 w 5"/>
                  <a:gd name="T7" fmla="*/ 229 h 232"/>
                  <a:gd name="T8" fmla="*/ 5 w 5"/>
                  <a:gd name="T9" fmla="*/ 0 h 232"/>
                </a:gdLst>
                <a:ahLst/>
                <a:cxnLst>
                  <a:cxn ang="0">
                    <a:pos x="T0" y="T1"/>
                  </a:cxn>
                  <a:cxn ang="0">
                    <a:pos x="T2" y="T3"/>
                  </a:cxn>
                  <a:cxn ang="0">
                    <a:pos x="T4" y="T5"/>
                  </a:cxn>
                  <a:cxn ang="0">
                    <a:pos x="T6" y="T7"/>
                  </a:cxn>
                  <a:cxn ang="0">
                    <a:pos x="T8" y="T9"/>
                  </a:cxn>
                </a:cxnLst>
                <a:rect l="0" t="0" r="r" b="b"/>
                <a:pathLst>
                  <a:path w="5" h="232">
                    <a:moveTo>
                      <a:pt x="5" y="0"/>
                    </a:moveTo>
                    <a:lnTo>
                      <a:pt x="0" y="3"/>
                    </a:lnTo>
                    <a:lnTo>
                      <a:pt x="0" y="232"/>
                    </a:lnTo>
                    <a:lnTo>
                      <a:pt x="5" y="229"/>
                    </a:lnTo>
                    <a:lnTo>
                      <a:pt x="5" y="0"/>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39" name="Freeform 551">
                <a:extLst>
                  <a:ext uri="{FF2B5EF4-FFF2-40B4-BE49-F238E27FC236}">
                    <a16:creationId xmlns:a16="http://schemas.microsoft.com/office/drawing/2014/main" xmlns="" id="{4867B55B-7714-45AA-8F2E-6926CE195365}"/>
                  </a:ext>
                </a:extLst>
              </p:cNvPr>
              <p:cNvSpPr>
                <a:spLocks/>
              </p:cNvSpPr>
              <p:nvPr/>
            </p:nvSpPr>
            <p:spPr bwMode="auto">
              <a:xfrm>
                <a:off x="3264" y="2316"/>
                <a:ext cx="11" cy="236"/>
              </a:xfrm>
              <a:custGeom>
                <a:avLst/>
                <a:gdLst>
                  <a:gd name="T0" fmla="*/ 11 w 11"/>
                  <a:gd name="T1" fmla="*/ 0 h 236"/>
                  <a:gd name="T2" fmla="*/ 0 w 11"/>
                  <a:gd name="T3" fmla="*/ 7 h 236"/>
                  <a:gd name="T4" fmla="*/ 0 w 11"/>
                  <a:gd name="T5" fmla="*/ 236 h 236"/>
                  <a:gd name="T6" fmla="*/ 11 w 11"/>
                  <a:gd name="T7" fmla="*/ 228 h 236"/>
                  <a:gd name="T8" fmla="*/ 11 w 11"/>
                  <a:gd name="T9" fmla="*/ 0 h 236"/>
                </a:gdLst>
                <a:ahLst/>
                <a:cxnLst>
                  <a:cxn ang="0">
                    <a:pos x="T0" y="T1"/>
                  </a:cxn>
                  <a:cxn ang="0">
                    <a:pos x="T2" y="T3"/>
                  </a:cxn>
                  <a:cxn ang="0">
                    <a:pos x="T4" y="T5"/>
                  </a:cxn>
                  <a:cxn ang="0">
                    <a:pos x="T6" y="T7"/>
                  </a:cxn>
                  <a:cxn ang="0">
                    <a:pos x="T8" y="T9"/>
                  </a:cxn>
                </a:cxnLst>
                <a:rect l="0" t="0" r="r" b="b"/>
                <a:pathLst>
                  <a:path w="11" h="236">
                    <a:moveTo>
                      <a:pt x="11" y="0"/>
                    </a:moveTo>
                    <a:lnTo>
                      <a:pt x="0" y="7"/>
                    </a:lnTo>
                    <a:lnTo>
                      <a:pt x="0" y="236"/>
                    </a:lnTo>
                    <a:lnTo>
                      <a:pt x="11" y="228"/>
                    </a:lnTo>
                    <a:lnTo>
                      <a:pt x="11"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40" name="Freeform 552">
                <a:extLst>
                  <a:ext uri="{FF2B5EF4-FFF2-40B4-BE49-F238E27FC236}">
                    <a16:creationId xmlns:a16="http://schemas.microsoft.com/office/drawing/2014/main" xmlns="" id="{88041112-049B-4225-819A-951B9FBAA452}"/>
                  </a:ext>
                </a:extLst>
              </p:cNvPr>
              <p:cNvSpPr>
                <a:spLocks/>
              </p:cNvSpPr>
              <p:nvPr/>
            </p:nvSpPr>
            <p:spPr bwMode="auto">
              <a:xfrm>
                <a:off x="3269" y="2311"/>
                <a:ext cx="12" cy="238"/>
              </a:xfrm>
              <a:custGeom>
                <a:avLst/>
                <a:gdLst>
                  <a:gd name="T0" fmla="*/ 12 w 12"/>
                  <a:gd name="T1" fmla="*/ 0 h 238"/>
                  <a:gd name="T2" fmla="*/ 0 w 12"/>
                  <a:gd name="T3" fmla="*/ 9 h 238"/>
                  <a:gd name="T4" fmla="*/ 0 w 12"/>
                  <a:gd name="T5" fmla="*/ 238 h 238"/>
                  <a:gd name="T6" fmla="*/ 12 w 12"/>
                  <a:gd name="T7" fmla="*/ 228 h 238"/>
                  <a:gd name="T8" fmla="*/ 12 w 12"/>
                  <a:gd name="T9" fmla="*/ 0 h 238"/>
                </a:gdLst>
                <a:ahLst/>
                <a:cxnLst>
                  <a:cxn ang="0">
                    <a:pos x="T0" y="T1"/>
                  </a:cxn>
                  <a:cxn ang="0">
                    <a:pos x="T2" y="T3"/>
                  </a:cxn>
                  <a:cxn ang="0">
                    <a:pos x="T4" y="T5"/>
                  </a:cxn>
                  <a:cxn ang="0">
                    <a:pos x="T6" y="T7"/>
                  </a:cxn>
                  <a:cxn ang="0">
                    <a:pos x="T8" y="T9"/>
                  </a:cxn>
                </a:cxnLst>
                <a:rect l="0" t="0" r="r" b="b"/>
                <a:pathLst>
                  <a:path w="12" h="238">
                    <a:moveTo>
                      <a:pt x="12" y="0"/>
                    </a:moveTo>
                    <a:lnTo>
                      <a:pt x="0" y="9"/>
                    </a:lnTo>
                    <a:lnTo>
                      <a:pt x="0" y="238"/>
                    </a:lnTo>
                    <a:lnTo>
                      <a:pt x="12" y="228"/>
                    </a:lnTo>
                    <a:lnTo>
                      <a:pt x="12"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41" name="Freeform 553">
                <a:extLst>
                  <a:ext uri="{FF2B5EF4-FFF2-40B4-BE49-F238E27FC236}">
                    <a16:creationId xmlns:a16="http://schemas.microsoft.com/office/drawing/2014/main" xmlns="" id="{7482A08E-350B-4A61-989E-8C8D8E684C43}"/>
                  </a:ext>
                </a:extLst>
              </p:cNvPr>
              <p:cNvSpPr>
                <a:spLocks/>
              </p:cNvSpPr>
              <p:nvPr/>
            </p:nvSpPr>
            <p:spPr bwMode="auto">
              <a:xfrm>
                <a:off x="3275" y="2308"/>
                <a:ext cx="13" cy="236"/>
              </a:xfrm>
              <a:custGeom>
                <a:avLst/>
                <a:gdLst>
                  <a:gd name="T0" fmla="*/ 13 w 13"/>
                  <a:gd name="T1" fmla="*/ 0 h 236"/>
                  <a:gd name="T2" fmla="*/ 0 w 13"/>
                  <a:gd name="T3" fmla="*/ 8 h 236"/>
                  <a:gd name="T4" fmla="*/ 0 w 13"/>
                  <a:gd name="T5" fmla="*/ 236 h 236"/>
                  <a:gd name="T6" fmla="*/ 13 w 13"/>
                  <a:gd name="T7" fmla="*/ 228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8"/>
                    </a:lnTo>
                    <a:lnTo>
                      <a:pt x="0" y="236"/>
                    </a:lnTo>
                    <a:lnTo>
                      <a:pt x="13" y="228"/>
                    </a:lnTo>
                    <a:lnTo>
                      <a:pt x="13"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42" name="Freeform 554">
                <a:extLst>
                  <a:ext uri="{FF2B5EF4-FFF2-40B4-BE49-F238E27FC236}">
                    <a16:creationId xmlns:a16="http://schemas.microsoft.com/office/drawing/2014/main" xmlns="" id="{90B6CD35-95DC-4392-9557-257DA313C3A0}"/>
                  </a:ext>
                </a:extLst>
              </p:cNvPr>
              <p:cNvSpPr>
                <a:spLocks/>
              </p:cNvSpPr>
              <p:nvPr/>
            </p:nvSpPr>
            <p:spPr bwMode="auto">
              <a:xfrm>
                <a:off x="3281" y="2304"/>
                <a:ext cx="14" cy="235"/>
              </a:xfrm>
              <a:custGeom>
                <a:avLst/>
                <a:gdLst>
                  <a:gd name="T0" fmla="*/ 14 w 14"/>
                  <a:gd name="T1" fmla="*/ 0 h 235"/>
                  <a:gd name="T2" fmla="*/ 0 w 14"/>
                  <a:gd name="T3" fmla="*/ 7 h 235"/>
                  <a:gd name="T4" fmla="*/ 0 w 14"/>
                  <a:gd name="T5" fmla="*/ 235 h 235"/>
                  <a:gd name="T6" fmla="*/ 14 w 14"/>
                  <a:gd name="T7" fmla="*/ 226 h 235"/>
                  <a:gd name="T8" fmla="*/ 14 w 14"/>
                  <a:gd name="T9" fmla="*/ 0 h 235"/>
                </a:gdLst>
                <a:ahLst/>
                <a:cxnLst>
                  <a:cxn ang="0">
                    <a:pos x="T0" y="T1"/>
                  </a:cxn>
                  <a:cxn ang="0">
                    <a:pos x="T2" y="T3"/>
                  </a:cxn>
                  <a:cxn ang="0">
                    <a:pos x="T4" y="T5"/>
                  </a:cxn>
                  <a:cxn ang="0">
                    <a:pos x="T6" y="T7"/>
                  </a:cxn>
                  <a:cxn ang="0">
                    <a:pos x="T8" y="T9"/>
                  </a:cxn>
                </a:cxnLst>
                <a:rect l="0" t="0" r="r" b="b"/>
                <a:pathLst>
                  <a:path w="14" h="235">
                    <a:moveTo>
                      <a:pt x="14" y="0"/>
                    </a:moveTo>
                    <a:lnTo>
                      <a:pt x="0" y="7"/>
                    </a:lnTo>
                    <a:lnTo>
                      <a:pt x="0" y="235"/>
                    </a:lnTo>
                    <a:lnTo>
                      <a:pt x="14" y="226"/>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43" name="Freeform 555">
                <a:extLst>
                  <a:ext uri="{FF2B5EF4-FFF2-40B4-BE49-F238E27FC236}">
                    <a16:creationId xmlns:a16="http://schemas.microsoft.com/office/drawing/2014/main" xmlns="" id="{6BDF6BD8-A380-4FC0-9221-20684C2EAF76}"/>
                  </a:ext>
                </a:extLst>
              </p:cNvPr>
              <p:cNvSpPr>
                <a:spLocks/>
              </p:cNvSpPr>
              <p:nvPr/>
            </p:nvSpPr>
            <p:spPr bwMode="auto">
              <a:xfrm>
                <a:off x="3288" y="2299"/>
                <a:ext cx="14" cy="237"/>
              </a:xfrm>
              <a:custGeom>
                <a:avLst/>
                <a:gdLst>
                  <a:gd name="T0" fmla="*/ 14 w 14"/>
                  <a:gd name="T1" fmla="*/ 0 h 237"/>
                  <a:gd name="T2" fmla="*/ 0 w 14"/>
                  <a:gd name="T3" fmla="*/ 9 h 237"/>
                  <a:gd name="T4" fmla="*/ 0 w 14"/>
                  <a:gd name="T5" fmla="*/ 237 h 237"/>
                  <a:gd name="T6" fmla="*/ 14 w 14"/>
                  <a:gd name="T7" fmla="*/ 228 h 237"/>
                  <a:gd name="T8" fmla="*/ 14 w 14"/>
                  <a:gd name="T9" fmla="*/ 0 h 237"/>
                </a:gdLst>
                <a:ahLst/>
                <a:cxnLst>
                  <a:cxn ang="0">
                    <a:pos x="T0" y="T1"/>
                  </a:cxn>
                  <a:cxn ang="0">
                    <a:pos x="T2" y="T3"/>
                  </a:cxn>
                  <a:cxn ang="0">
                    <a:pos x="T4" y="T5"/>
                  </a:cxn>
                  <a:cxn ang="0">
                    <a:pos x="T6" y="T7"/>
                  </a:cxn>
                  <a:cxn ang="0">
                    <a:pos x="T8" y="T9"/>
                  </a:cxn>
                </a:cxnLst>
                <a:rect l="0" t="0" r="r" b="b"/>
                <a:pathLst>
                  <a:path w="14" h="237">
                    <a:moveTo>
                      <a:pt x="14" y="0"/>
                    </a:moveTo>
                    <a:lnTo>
                      <a:pt x="0" y="9"/>
                    </a:lnTo>
                    <a:lnTo>
                      <a:pt x="0" y="237"/>
                    </a:lnTo>
                    <a:lnTo>
                      <a:pt x="14" y="228"/>
                    </a:lnTo>
                    <a:lnTo>
                      <a:pt x="14"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44" name="Freeform 556">
                <a:extLst>
                  <a:ext uri="{FF2B5EF4-FFF2-40B4-BE49-F238E27FC236}">
                    <a16:creationId xmlns:a16="http://schemas.microsoft.com/office/drawing/2014/main" xmlns="" id="{CBE4D24F-42E5-4B14-A734-1F8BCD56D245}"/>
                  </a:ext>
                </a:extLst>
              </p:cNvPr>
              <p:cNvSpPr>
                <a:spLocks/>
              </p:cNvSpPr>
              <p:nvPr/>
            </p:nvSpPr>
            <p:spPr bwMode="auto">
              <a:xfrm>
                <a:off x="3295" y="2295"/>
                <a:ext cx="13" cy="235"/>
              </a:xfrm>
              <a:custGeom>
                <a:avLst/>
                <a:gdLst>
                  <a:gd name="T0" fmla="*/ 13 w 13"/>
                  <a:gd name="T1" fmla="*/ 0 h 235"/>
                  <a:gd name="T2" fmla="*/ 0 w 13"/>
                  <a:gd name="T3" fmla="*/ 9 h 235"/>
                  <a:gd name="T4" fmla="*/ 0 w 13"/>
                  <a:gd name="T5" fmla="*/ 235 h 235"/>
                  <a:gd name="T6" fmla="*/ 13 w 13"/>
                  <a:gd name="T7" fmla="*/ 228 h 235"/>
                  <a:gd name="T8" fmla="*/ 13 w 13"/>
                  <a:gd name="T9" fmla="*/ 0 h 235"/>
                </a:gdLst>
                <a:ahLst/>
                <a:cxnLst>
                  <a:cxn ang="0">
                    <a:pos x="T0" y="T1"/>
                  </a:cxn>
                  <a:cxn ang="0">
                    <a:pos x="T2" y="T3"/>
                  </a:cxn>
                  <a:cxn ang="0">
                    <a:pos x="T4" y="T5"/>
                  </a:cxn>
                  <a:cxn ang="0">
                    <a:pos x="T6" y="T7"/>
                  </a:cxn>
                  <a:cxn ang="0">
                    <a:pos x="T8" y="T9"/>
                  </a:cxn>
                </a:cxnLst>
                <a:rect l="0" t="0" r="r" b="b"/>
                <a:pathLst>
                  <a:path w="13" h="235">
                    <a:moveTo>
                      <a:pt x="13" y="0"/>
                    </a:moveTo>
                    <a:lnTo>
                      <a:pt x="0" y="9"/>
                    </a:lnTo>
                    <a:lnTo>
                      <a:pt x="0" y="235"/>
                    </a:lnTo>
                    <a:lnTo>
                      <a:pt x="13" y="228"/>
                    </a:lnTo>
                    <a:lnTo>
                      <a:pt x="13"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45" name="Freeform 557">
                <a:extLst>
                  <a:ext uri="{FF2B5EF4-FFF2-40B4-BE49-F238E27FC236}">
                    <a16:creationId xmlns:a16="http://schemas.microsoft.com/office/drawing/2014/main" xmlns="" id="{C7F18E82-3FF9-4BAA-85AC-05BE1AD31797}"/>
                  </a:ext>
                </a:extLst>
              </p:cNvPr>
              <p:cNvSpPr>
                <a:spLocks/>
              </p:cNvSpPr>
              <p:nvPr/>
            </p:nvSpPr>
            <p:spPr bwMode="auto">
              <a:xfrm>
                <a:off x="3302" y="2291"/>
                <a:ext cx="13" cy="236"/>
              </a:xfrm>
              <a:custGeom>
                <a:avLst/>
                <a:gdLst>
                  <a:gd name="T0" fmla="*/ 13 w 13"/>
                  <a:gd name="T1" fmla="*/ 0 h 236"/>
                  <a:gd name="T2" fmla="*/ 0 w 13"/>
                  <a:gd name="T3" fmla="*/ 8 h 236"/>
                  <a:gd name="T4" fmla="*/ 0 w 13"/>
                  <a:gd name="T5" fmla="*/ 236 h 236"/>
                  <a:gd name="T6" fmla="*/ 13 w 13"/>
                  <a:gd name="T7" fmla="*/ 227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8"/>
                    </a:lnTo>
                    <a:lnTo>
                      <a:pt x="0" y="236"/>
                    </a:lnTo>
                    <a:lnTo>
                      <a:pt x="13" y="227"/>
                    </a:lnTo>
                    <a:lnTo>
                      <a:pt x="13"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46" name="Freeform 558">
                <a:extLst>
                  <a:ext uri="{FF2B5EF4-FFF2-40B4-BE49-F238E27FC236}">
                    <a16:creationId xmlns:a16="http://schemas.microsoft.com/office/drawing/2014/main" xmlns="" id="{5DE4564C-D79D-4779-9AF4-6B0C84AD9529}"/>
                  </a:ext>
                </a:extLst>
              </p:cNvPr>
              <p:cNvSpPr>
                <a:spLocks/>
              </p:cNvSpPr>
              <p:nvPr/>
            </p:nvSpPr>
            <p:spPr bwMode="auto">
              <a:xfrm>
                <a:off x="3308" y="2287"/>
                <a:ext cx="14" cy="236"/>
              </a:xfrm>
              <a:custGeom>
                <a:avLst/>
                <a:gdLst>
                  <a:gd name="T0" fmla="*/ 14 w 14"/>
                  <a:gd name="T1" fmla="*/ 0 h 236"/>
                  <a:gd name="T2" fmla="*/ 0 w 14"/>
                  <a:gd name="T3" fmla="*/ 8 h 236"/>
                  <a:gd name="T4" fmla="*/ 0 w 14"/>
                  <a:gd name="T5" fmla="*/ 236 h 236"/>
                  <a:gd name="T6" fmla="*/ 14 w 14"/>
                  <a:gd name="T7" fmla="*/ 227 h 236"/>
                  <a:gd name="T8" fmla="*/ 14 w 14"/>
                  <a:gd name="T9" fmla="*/ 0 h 236"/>
                </a:gdLst>
                <a:ahLst/>
                <a:cxnLst>
                  <a:cxn ang="0">
                    <a:pos x="T0" y="T1"/>
                  </a:cxn>
                  <a:cxn ang="0">
                    <a:pos x="T2" y="T3"/>
                  </a:cxn>
                  <a:cxn ang="0">
                    <a:pos x="T4" y="T5"/>
                  </a:cxn>
                  <a:cxn ang="0">
                    <a:pos x="T6" y="T7"/>
                  </a:cxn>
                  <a:cxn ang="0">
                    <a:pos x="T8" y="T9"/>
                  </a:cxn>
                </a:cxnLst>
                <a:rect l="0" t="0" r="r" b="b"/>
                <a:pathLst>
                  <a:path w="14" h="236">
                    <a:moveTo>
                      <a:pt x="14" y="0"/>
                    </a:moveTo>
                    <a:lnTo>
                      <a:pt x="0" y="8"/>
                    </a:lnTo>
                    <a:lnTo>
                      <a:pt x="0" y="236"/>
                    </a:lnTo>
                    <a:lnTo>
                      <a:pt x="14" y="227"/>
                    </a:lnTo>
                    <a:lnTo>
                      <a:pt x="1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47" name="Freeform 559">
                <a:extLst>
                  <a:ext uri="{FF2B5EF4-FFF2-40B4-BE49-F238E27FC236}">
                    <a16:creationId xmlns:a16="http://schemas.microsoft.com/office/drawing/2014/main" xmlns="" id="{55ADF85F-B9AD-466D-BE95-DF770BB616EE}"/>
                  </a:ext>
                </a:extLst>
              </p:cNvPr>
              <p:cNvSpPr>
                <a:spLocks/>
              </p:cNvSpPr>
              <p:nvPr/>
            </p:nvSpPr>
            <p:spPr bwMode="auto">
              <a:xfrm>
                <a:off x="3315" y="2281"/>
                <a:ext cx="13" cy="237"/>
              </a:xfrm>
              <a:custGeom>
                <a:avLst/>
                <a:gdLst>
                  <a:gd name="T0" fmla="*/ 13 w 13"/>
                  <a:gd name="T1" fmla="*/ 0 h 237"/>
                  <a:gd name="T2" fmla="*/ 0 w 13"/>
                  <a:gd name="T3" fmla="*/ 10 h 237"/>
                  <a:gd name="T4" fmla="*/ 0 w 13"/>
                  <a:gd name="T5" fmla="*/ 237 h 237"/>
                  <a:gd name="T6" fmla="*/ 13 w 13"/>
                  <a:gd name="T7" fmla="*/ 228 h 237"/>
                  <a:gd name="T8" fmla="*/ 13 w 13"/>
                  <a:gd name="T9" fmla="*/ 0 h 237"/>
                </a:gdLst>
                <a:ahLst/>
                <a:cxnLst>
                  <a:cxn ang="0">
                    <a:pos x="T0" y="T1"/>
                  </a:cxn>
                  <a:cxn ang="0">
                    <a:pos x="T2" y="T3"/>
                  </a:cxn>
                  <a:cxn ang="0">
                    <a:pos x="T4" y="T5"/>
                  </a:cxn>
                  <a:cxn ang="0">
                    <a:pos x="T6" y="T7"/>
                  </a:cxn>
                  <a:cxn ang="0">
                    <a:pos x="T8" y="T9"/>
                  </a:cxn>
                </a:cxnLst>
                <a:rect l="0" t="0" r="r" b="b"/>
                <a:pathLst>
                  <a:path w="13" h="237">
                    <a:moveTo>
                      <a:pt x="13" y="0"/>
                    </a:moveTo>
                    <a:lnTo>
                      <a:pt x="0" y="10"/>
                    </a:lnTo>
                    <a:lnTo>
                      <a:pt x="0" y="237"/>
                    </a:lnTo>
                    <a:lnTo>
                      <a:pt x="13" y="228"/>
                    </a:lnTo>
                    <a:lnTo>
                      <a:pt x="13"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48" name="Freeform 560">
                <a:extLst>
                  <a:ext uri="{FF2B5EF4-FFF2-40B4-BE49-F238E27FC236}">
                    <a16:creationId xmlns:a16="http://schemas.microsoft.com/office/drawing/2014/main" xmlns="" id="{71C00F44-15B2-4CA3-9A4A-39026DA57C16}"/>
                  </a:ext>
                </a:extLst>
              </p:cNvPr>
              <p:cNvSpPr>
                <a:spLocks/>
              </p:cNvSpPr>
              <p:nvPr/>
            </p:nvSpPr>
            <p:spPr bwMode="auto">
              <a:xfrm>
                <a:off x="3322" y="2278"/>
                <a:ext cx="13" cy="236"/>
              </a:xfrm>
              <a:custGeom>
                <a:avLst/>
                <a:gdLst>
                  <a:gd name="T0" fmla="*/ 13 w 13"/>
                  <a:gd name="T1" fmla="*/ 0 h 236"/>
                  <a:gd name="T2" fmla="*/ 0 w 13"/>
                  <a:gd name="T3" fmla="*/ 9 h 236"/>
                  <a:gd name="T4" fmla="*/ 0 w 13"/>
                  <a:gd name="T5" fmla="*/ 236 h 236"/>
                  <a:gd name="T6" fmla="*/ 13 w 13"/>
                  <a:gd name="T7" fmla="*/ 228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9"/>
                    </a:lnTo>
                    <a:lnTo>
                      <a:pt x="0" y="236"/>
                    </a:lnTo>
                    <a:lnTo>
                      <a:pt x="13" y="228"/>
                    </a:lnTo>
                    <a:lnTo>
                      <a:pt x="13"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49" name="Freeform 561">
                <a:extLst>
                  <a:ext uri="{FF2B5EF4-FFF2-40B4-BE49-F238E27FC236}">
                    <a16:creationId xmlns:a16="http://schemas.microsoft.com/office/drawing/2014/main" xmlns="" id="{D5403573-3369-4931-BBF2-053CA2F05F33}"/>
                  </a:ext>
                </a:extLst>
              </p:cNvPr>
              <p:cNvSpPr>
                <a:spLocks/>
              </p:cNvSpPr>
              <p:nvPr/>
            </p:nvSpPr>
            <p:spPr bwMode="auto">
              <a:xfrm>
                <a:off x="3328" y="2273"/>
                <a:ext cx="14" cy="236"/>
              </a:xfrm>
              <a:custGeom>
                <a:avLst/>
                <a:gdLst>
                  <a:gd name="T0" fmla="*/ 14 w 14"/>
                  <a:gd name="T1" fmla="*/ 0 h 236"/>
                  <a:gd name="T2" fmla="*/ 0 w 14"/>
                  <a:gd name="T3" fmla="*/ 8 h 236"/>
                  <a:gd name="T4" fmla="*/ 0 w 14"/>
                  <a:gd name="T5" fmla="*/ 236 h 236"/>
                  <a:gd name="T6" fmla="*/ 14 w 14"/>
                  <a:gd name="T7" fmla="*/ 228 h 236"/>
                  <a:gd name="T8" fmla="*/ 14 w 14"/>
                  <a:gd name="T9" fmla="*/ 0 h 236"/>
                </a:gdLst>
                <a:ahLst/>
                <a:cxnLst>
                  <a:cxn ang="0">
                    <a:pos x="T0" y="T1"/>
                  </a:cxn>
                  <a:cxn ang="0">
                    <a:pos x="T2" y="T3"/>
                  </a:cxn>
                  <a:cxn ang="0">
                    <a:pos x="T4" y="T5"/>
                  </a:cxn>
                  <a:cxn ang="0">
                    <a:pos x="T6" y="T7"/>
                  </a:cxn>
                  <a:cxn ang="0">
                    <a:pos x="T8" y="T9"/>
                  </a:cxn>
                </a:cxnLst>
                <a:rect l="0" t="0" r="r" b="b"/>
                <a:pathLst>
                  <a:path w="14" h="236">
                    <a:moveTo>
                      <a:pt x="14" y="0"/>
                    </a:moveTo>
                    <a:lnTo>
                      <a:pt x="0" y="8"/>
                    </a:lnTo>
                    <a:lnTo>
                      <a:pt x="0" y="236"/>
                    </a:lnTo>
                    <a:lnTo>
                      <a:pt x="14" y="228"/>
                    </a:lnTo>
                    <a:lnTo>
                      <a:pt x="1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50" name="Freeform 562">
                <a:extLst>
                  <a:ext uri="{FF2B5EF4-FFF2-40B4-BE49-F238E27FC236}">
                    <a16:creationId xmlns:a16="http://schemas.microsoft.com/office/drawing/2014/main" xmlns="" id="{1AD75F3D-B26F-4946-936D-0C2818064F57}"/>
                  </a:ext>
                </a:extLst>
              </p:cNvPr>
              <p:cNvSpPr>
                <a:spLocks/>
              </p:cNvSpPr>
              <p:nvPr/>
            </p:nvSpPr>
            <p:spPr bwMode="auto">
              <a:xfrm>
                <a:off x="3335" y="2269"/>
                <a:ext cx="12" cy="237"/>
              </a:xfrm>
              <a:custGeom>
                <a:avLst/>
                <a:gdLst>
                  <a:gd name="T0" fmla="*/ 12 w 12"/>
                  <a:gd name="T1" fmla="*/ 0 h 237"/>
                  <a:gd name="T2" fmla="*/ 0 w 12"/>
                  <a:gd name="T3" fmla="*/ 9 h 237"/>
                  <a:gd name="T4" fmla="*/ 0 w 12"/>
                  <a:gd name="T5" fmla="*/ 237 h 237"/>
                  <a:gd name="T6" fmla="*/ 12 w 12"/>
                  <a:gd name="T7" fmla="*/ 228 h 237"/>
                  <a:gd name="T8" fmla="*/ 12 w 12"/>
                  <a:gd name="T9" fmla="*/ 0 h 237"/>
                </a:gdLst>
                <a:ahLst/>
                <a:cxnLst>
                  <a:cxn ang="0">
                    <a:pos x="T0" y="T1"/>
                  </a:cxn>
                  <a:cxn ang="0">
                    <a:pos x="T2" y="T3"/>
                  </a:cxn>
                  <a:cxn ang="0">
                    <a:pos x="T4" y="T5"/>
                  </a:cxn>
                  <a:cxn ang="0">
                    <a:pos x="T6" y="T7"/>
                  </a:cxn>
                  <a:cxn ang="0">
                    <a:pos x="T8" y="T9"/>
                  </a:cxn>
                </a:cxnLst>
                <a:rect l="0" t="0" r="r" b="b"/>
                <a:pathLst>
                  <a:path w="12" h="237">
                    <a:moveTo>
                      <a:pt x="12" y="0"/>
                    </a:moveTo>
                    <a:lnTo>
                      <a:pt x="0" y="9"/>
                    </a:lnTo>
                    <a:lnTo>
                      <a:pt x="0" y="237"/>
                    </a:lnTo>
                    <a:lnTo>
                      <a:pt x="12" y="228"/>
                    </a:lnTo>
                    <a:lnTo>
                      <a:pt x="12"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51" name="Freeform 563">
                <a:extLst>
                  <a:ext uri="{FF2B5EF4-FFF2-40B4-BE49-F238E27FC236}">
                    <a16:creationId xmlns:a16="http://schemas.microsoft.com/office/drawing/2014/main" xmlns="" id="{986F38A2-E751-418A-A5E8-109643DAE9B1}"/>
                  </a:ext>
                </a:extLst>
              </p:cNvPr>
              <p:cNvSpPr>
                <a:spLocks/>
              </p:cNvSpPr>
              <p:nvPr/>
            </p:nvSpPr>
            <p:spPr bwMode="auto">
              <a:xfrm>
                <a:off x="3342" y="2264"/>
                <a:ext cx="13" cy="237"/>
              </a:xfrm>
              <a:custGeom>
                <a:avLst/>
                <a:gdLst>
                  <a:gd name="T0" fmla="*/ 13 w 13"/>
                  <a:gd name="T1" fmla="*/ 0 h 237"/>
                  <a:gd name="T2" fmla="*/ 0 w 13"/>
                  <a:gd name="T3" fmla="*/ 9 h 237"/>
                  <a:gd name="T4" fmla="*/ 0 w 13"/>
                  <a:gd name="T5" fmla="*/ 237 h 237"/>
                  <a:gd name="T6" fmla="*/ 13 w 13"/>
                  <a:gd name="T7" fmla="*/ 228 h 237"/>
                  <a:gd name="T8" fmla="*/ 13 w 13"/>
                  <a:gd name="T9" fmla="*/ 0 h 237"/>
                </a:gdLst>
                <a:ahLst/>
                <a:cxnLst>
                  <a:cxn ang="0">
                    <a:pos x="T0" y="T1"/>
                  </a:cxn>
                  <a:cxn ang="0">
                    <a:pos x="T2" y="T3"/>
                  </a:cxn>
                  <a:cxn ang="0">
                    <a:pos x="T4" y="T5"/>
                  </a:cxn>
                  <a:cxn ang="0">
                    <a:pos x="T6" y="T7"/>
                  </a:cxn>
                  <a:cxn ang="0">
                    <a:pos x="T8" y="T9"/>
                  </a:cxn>
                </a:cxnLst>
                <a:rect l="0" t="0" r="r" b="b"/>
                <a:pathLst>
                  <a:path w="13" h="237">
                    <a:moveTo>
                      <a:pt x="13" y="0"/>
                    </a:moveTo>
                    <a:lnTo>
                      <a:pt x="0" y="9"/>
                    </a:lnTo>
                    <a:lnTo>
                      <a:pt x="0" y="237"/>
                    </a:lnTo>
                    <a:lnTo>
                      <a:pt x="13" y="228"/>
                    </a:lnTo>
                    <a:lnTo>
                      <a:pt x="13" y="0"/>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52" name="Freeform 564">
                <a:extLst>
                  <a:ext uri="{FF2B5EF4-FFF2-40B4-BE49-F238E27FC236}">
                    <a16:creationId xmlns:a16="http://schemas.microsoft.com/office/drawing/2014/main" xmlns="" id="{7B217BD9-BB94-4E35-8CEC-B9D3505E8BD3}"/>
                  </a:ext>
                </a:extLst>
              </p:cNvPr>
              <p:cNvSpPr>
                <a:spLocks/>
              </p:cNvSpPr>
              <p:nvPr/>
            </p:nvSpPr>
            <p:spPr bwMode="auto">
              <a:xfrm>
                <a:off x="3347" y="2260"/>
                <a:ext cx="14" cy="237"/>
              </a:xfrm>
              <a:custGeom>
                <a:avLst/>
                <a:gdLst>
                  <a:gd name="T0" fmla="*/ 14 w 14"/>
                  <a:gd name="T1" fmla="*/ 0 h 237"/>
                  <a:gd name="T2" fmla="*/ 0 w 14"/>
                  <a:gd name="T3" fmla="*/ 9 h 237"/>
                  <a:gd name="T4" fmla="*/ 0 w 14"/>
                  <a:gd name="T5" fmla="*/ 237 h 237"/>
                  <a:gd name="T6" fmla="*/ 14 w 14"/>
                  <a:gd name="T7" fmla="*/ 228 h 237"/>
                  <a:gd name="T8" fmla="*/ 14 w 14"/>
                  <a:gd name="T9" fmla="*/ 0 h 237"/>
                </a:gdLst>
                <a:ahLst/>
                <a:cxnLst>
                  <a:cxn ang="0">
                    <a:pos x="T0" y="T1"/>
                  </a:cxn>
                  <a:cxn ang="0">
                    <a:pos x="T2" y="T3"/>
                  </a:cxn>
                  <a:cxn ang="0">
                    <a:pos x="T4" y="T5"/>
                  </a:cxn>
                  <a:cxn ang="0">
                    <a:pos x="T6" y="T7"/>
                  </a:cxn>
                  <a:cxn ang="0">
                    <a:pos x="T8" y="T9"/>
                  </a:cxn>
                </a:cxnLst>
                <a:rect l="0" t="0" r="r" b="b"/>
                <a:pathLst>
                  <a:path w="14" h="237">
                    <a:moveTo>
                      <a:pt x="14" y="0"/>
                    </a:moveTo>
                    <a:lnTo>
                      <a:pt x="0" y="9"/>
                    </a:lnTo>
                    <a:lnTo>
                      <a:pt x="0" y="237"/>
                    </a:lnTo>
                    <a:lnTo>
                      <a:pt x="14" y="228"/>
                    </a:lnTo>
                    <a:lnTo>
                      <a:pt x="14"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53" name="Freeform 565">
                <a:extLst>
                  <a:ext uri="{FF2B5EF4-FFF2-40B4-BE49-F238E27FC236}">
                    <a16:creationId xmlns:a16="http://schemas.microsoft.com/office/drawing/2014/main" xmlns="" id="{9ABD86EF-2EA1-4234-9E58-7246017034FD}"/>
                  </a:ext>
                </a:extLst>
              </p:cNvPr>
              <p:cNvSpPr>
                <a:spLocks/>
              </p:cNvSpPr>
              <p:nvPr/>
            </p:nvSpPr>
            <p:spPr bwMode="auto">
              <a:xfrm>
                <a:off x="3355" y="2256"/>
                <a:ext cx="12" cy="236"/>
              </a:xfrm>
              <a:custGeom>
                <a:avLst/>
                <a:gdLst>
                  <a:gd name="T0" fmla="*/ 12 w 12"/>
                  <a:gd name="T1" fmla="*/ 0 h 236"/>
                  <a:gd name="T2" fmla="*/ 0 w 12"/>
                  <a:gd name="T3" fmla="*/ 8 h 236"/>
                  <a:gd name="T4" fmla="*/ 0 w 12"/>
                  <a:gd name="T5" fmla="*/ 236 h 236"/>
                  <a:gd name="T6" fmla="*/ 12 w 12"/>
                  <a:gd name="T7" fmla="*/ 227 h 236"/>
                  <a:gd name="T8" fmla="*/ 12 w 12"/>
                  <a:gd name="T9" fmla="*/ 0 h 236"/>
                </a:gdLst>
                <a:ahLst/>
                <a:cxnLst>
                  <a:cxn ang="0">
                    <a:pos x="T0" y="T1"/>
                  </a:cxn>
                  <a:cxn ang="0">
                    <a:pos x="T2" y="T3"/>
                  </a:cxn>
                  <a:cxn ang="0">
                    <a:pos x="T4" y="T5"/>
                  </a:cxn>
                  <a:cxn ang="0">
                    <a:pos x="T6" y="T7"/>
                  </a:cxn>
                  <a:cxn ang="0">
                    <a:pos x="T8" y="T9"/>
                  </a:cxn>
                </a:cxnLst>
                <a:rect l="0" t="0" r="r" b="b"/>
                <a:pathLst>
                  <a:path w="12" h="236">
                    <a:moveTo>
                      <a:pt x="12" y="0"/>
                    </a:moveTo>
                    <a:lnTo>
                      <a:pt x="0" y="8"/>
                    </a:lnTo>
                    <a:lnTo>
                      <a:pt x="0" y="236"/>
                    </a:lnTo>
                    <a:lnTo>
                      <a:pt x="12" y="227"/>
                    </a:lnTo>
                    <a:lnTo>
                      <a:pt x="12"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54" name="Freeform 566">
                <a:extLst>
                  <a:ext uri="{FF2B5EF4-FFF2-40B4-BE49-F238E27FC236}">
                    <a16:creationId xmlns:a16="http://schemas.microsoft.com/office/drawing/2014/main" xmlns="" id="{0C6848FC-0B69-463D-8271-2038D04F34A6}"/>
                  </a:ext>
                </a:extLst>
              </p:cNvPr>
              <p:cNvSpPr>
                <a:spLocks/>
              </p:cNvSpPr>
              <p:nvPr/>
            </p:nvSpPr>
            <p:spPr bwMode="auto">
              <a:xfrm>
                <a:off x="3361" y="2252"/>
                <a:ext cx="13" cy="236"/>
              </a:xfrm>
              <a:custGeom>
                <a:avLst/>
                <a:gdLst>
                  <a:gd name="T0" fmla="*/ 13 w 13"/>
                  <a:gd name="T1" fmla="*/ 0 h 236"/>
                  <a:gd name="T2" fmla="*/ 0 w 13"/>
                  <a:gd name="T3" fmla="*/ 8 h 236"/>
                  <a:gd name="T4" fmla="*/ 0 w 13"/>
                  <a:gd name="T5" fmla="*/ 236 h 236"/>
                  <a:gd name="T6" fmla="*/ 13 w 13"/>
                  <a:gd name="T7" fmla="*/ 227 h 236"/>
                  <a:gd name="T8" fmla="*/ 13 w 13"/>
                  <a:gd name="T9" fmla="*/ 0 h 236"/>
                </a:gdLst>
                <a:ahLst/>
                <a:cxnLst>
                  <a:cxn ang="0">
                    <a:pos x="T0" y="T1"/>
                  </a:cxn>
                  <a:cxn ang="0">
                    <a:pos x="T2" y="T3"/>
                  </a:cxn>
                  <a:cxn ang="0">
                    <a:pos x="T4" y="T5"/>
                  </a:cxn>
                  <a:cxn ang="0">
                    <a:pos x="T6" y="T7"/>
                  </a:cxn>
                  <a:cxn ang="0">
                    <a:pos x="T8" y="T9"/>
                  </a:cxn>
                </a:cxnLst>
                <a:rect l="0" t="0" r="r" b="b"/>
                <a:pathLst>
                  <a:path w="13" h="236">
                    <a:moveTo>
                      <a:pt x="13" y="0"/>
                    </a:moveTo>
                    <a:lnTo>
                      <a:pt x="0" y="8"/>
                    </a:lnTo>
                    <a:lnTo>
                      <a:pt x="0" y="236"/>
                    </a:lnTo>
                    <a:lnTo>
                      <a:pt x="13" y="227"/>
                    </a:lnTo>
                    <a:lnTo>
                      <a:pt x="13"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55" name="Freeform 567">
                <a:extLst>
                  <a:ext uri="{FF2B5EF4-FFF2-40B4-BE49-F238E27FC236}">
                    <a16:creationId xmlns:a16="http://schemas.microsoft.com/office/drawing/2014/main" xmlns="" id="{5090F522-1396-457C-A2E6-182FB5097CDB}"/>
                  </a:ext>
                </a:extLst>
              </p:cNvPr>
              <p:cNvSpPr>
                <a:spLocks/>
              </p:cNvSpPr>
              <p:nvPr/>
            </p:nvSpPr>
            <p:spPr bwMode="auto">
              <a:xfrm>
                <a:off x="3367" y="2247"/>
                <a:ext cx="14" cy="236"/>
              </a:xfrm>
              <a:custGeom>
                <a:avLst/>
                <a:gdLst>
                  <a:gd name="T0" fmla="*/ 14 w 14"/>
                  <a:gd name="T1" fmla="*/ 0 h 236"/>
                  <a:gd name="T2" fmla="*/ 0 w 14"/>
                  <a:gd name="T3" fmla="*/ 9 h 236"/>
                  <a:gd name="T4" fmla="*/ 0 w 14"/>
                  <a:gd name="T5" fmla="*/ 236 h 236"/>
                  <a:gd name="T6" fmla="*/ 14 w 14"/>
                  <a:gd name="T7" fmla="*/ 227 h 236"/>
                  <a:gd name="T8" fmla="*/ 14 w 14"/>
                  <a:gd name="T9" fmla="*/ 0 h 236"/>
                </a:gdLst>
                <a:ahLst/>
                <a:cxnLst>
                  <a:cxn ang="0">
                    <a:pos x="T0" y="T1"/>
                  </a:cxn>
                  <a:cxn ang="0">
                    <a:pos x="T2" y="T3"/>
                  </a:cxn>
                  <a:cxn ang="0">
                    <a:pos x="T4" y="T5"/>
                  </a:cxn>
                  <a:cxn ang="0">
                    <a:pos x="T6" y="T7"/>
                  </a:cxn>
                  <a:cxn ang="0">
                    <a:pos x="T8" y="T9"/>
                  </a:cxn>
                </a:cxnLst>
                <a:rect l="0" t="0" r="r" b="b"/>
                <a:pathLst>
                  <a:path w="14" h="236">
                    <a:moveTo>
                      <a:pt x="14" y="0"/>
                    </a:moveTo>
                    <a:lnTo>
                      <a:pt x="0" y="9"/>
                    </a:lnTo>
                    <a:lnTo>
                      <a:pt x="0" y="236"/>
                    </a:lnTo>
                    <a:lnTo>
                      <a:pt x="14" y="227"/>
                    </a:lnTo>
                    <a:lnTo>
                      <a:pt x="14"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56" name="Freeform 568">
                <a:extLst>
                  <a:ext uri="{FF2B5EF4-FFF2-40B4-BE49-F238E27FC236}">
                    <a16:creationId xmlns:a16="http://schemas.microsoft.com/office/drawing/2014/main" xmlns="" id="{FEBEE512-0D6B-4492-89B2-15FCCC5BE274}"/>
                  </a:ext>
                </a:extLst>
              </p:cNvPr>
              <p:cNvSpPr>
                <a:spLocks/>
              </p:cNvSpPr>
              <p:nvPr/>
            </p:nvSpPr>
            <p:spPr bwMode="auto">
              <a:xfrm>
                <a:off x="3374" y="2247"/>
                <a:ext cx="7" cy="232"/>
              </a:xfrm>
              <a:custGeom>
                <a:avLst/>
                <a:gdLst>
                  <a:gd name="T0" fmla="*/ 0 w 7"/>
                  <a:gd name="T1" fmla="*/ 5 h 232"/>
                  <a:gd name="T2" fmla="*/ 7 w 7"/>
                  <a:gd name="T3" fmla="*/ 0 h 232"/>
                  <a:gd name="T4" fmla="*/ 7 w 7"/>
                  <a:gd name="T5" fmla="*/ 227 h 232"/>
                  <a:gd name="T6" fmla="*/ 0 w 7"/>
                  <a:gd name="T7" fmla="*/ 232 h 232"/>
                  <a:gd name="T8" fmla="*/ 0 w 7"/>
                  <a:gd name="T9" fmla="*/ 5 h 232"/>
                </a:gdLst>
                <a:ahLst/>
                <a:cxnLst>
                  <a:cxn ang="0">
                    <a:pos x="T0" y="T1"/>
                  </a:cxn>
                  <a:cxn ang="0">
                    <a:pos x="T2" y="T3"/>
                  </a:cxn>
                  <a:cxn ang="0">
                    <a:pos x="T4" y="T5"/>
                  </a:cxn>
                  <a:cxn ang="0">
                    <a:pos x="T6" y="T7"/>
                  </a:cxn>
                  <a:cxn ang="0">
                    <a:pos x="T8" y="T9"/>
                  </a:cxn>
                </a:cxnLst>
                <a:rect l="0" t="0" r="r" b="b"/>
                <a:pathLst>
                  <a:path w="7" h="232">
                    <a:moveTo>
                      <a:pt x="0" y="5"/>
                    </a:moveTo>
                    <a:lnTo>
                      <a:pt x="7" y="0"/>
                    </a:lnTo>
                    <a:lnTo>
                      <a:pt x="7" y="227"/>
                    </a:lnTo>
                    <a:lnTo>
                      <a:pt x="0" y="232"/>
                    </a:lnTo>
                    <a:lnTo>
                      <a:pt x="0" y="5"/>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57" name="Rectangle 569">
                <a:extLst>
                  <a:ext uri="{FF2B5EF4-FFF2-40B4-BE49-F238E27FC236}">
                    <a16:creationId xmlns:a16="http://schemas.microsoft.com/office/drawing/2014/main" xmlns="" id="{B93F3F9C-CD36-42B6-A061-AC46B35DEDD5}"/>
                  </a:ext>
                </a:extLst>
              </p:cNvPr>
              <p:cNvSpPr>
                <a:spLocks noChangeArrowheads="1"/>
              </p:cNvSpPr>
              <p:nvPr/>
            </p:nvSpPr>
            <p:spPr bwMode="auto">
              <a:xfrm>
                <a:off x="3381" y="2247"/>
                <a:ext cx="1" cy="227"/>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58" name="Freeform 570">
                <a:extLst>
                  <a:ext uri="{FF2B5EF4-FFF2-40B4-BE49-F238E27FC236}">
                    <a16:creationId xmlns:a16="http://schemas.microsoft.com/office/drawing/2014/main" xmlns="" id="{EA8E271D-A3F4-4351-A35B-48E031559577}"/>
                  </a:ext>
                </a:extLst>
              </p:cNvPr>
              <p:cNvSpPr>
                <a:spLocks/>
              </p:cNvSpPr>
              <p:nvPr/>
            </p:nvSpPr>
            <p:spPr bwMode="auto">
              <a:xfrm>
                <a:off x="3264" y="2546"/>
                <a:ext cx="11" cy="15"/>
              </a:xfrm>
              <a:custGeom>
                <a:avLst/>
                <a:gdLst>
                  <a:gd name="T0" fmla="*/ 11 w 11"/>
                  <a:gd name="T1" fmla="*/ 0 h 15"/>
                  <a:gd name="T2" fmla="*/ 0 w 11"/>
                  <a:gd name="T3" fmla="*/ 6 h 15"/>
                  <a:gd name="T4" fmla="*/ 0 w 11"/>
                  <a:gd name="T5" fmla="*/ 9 h 15"/>
                  <a:gd name="T6" fmla="*/ 0 w 11"/>
                  <a:gd name="T7" fmla="*/ 15 h 15"/>
                  <a:gd name="T8" fmla="*/ 0 w 11"/>
                  <a:gd name="T9" fmla="*/ 15 h 15"/>
                  <a:gd name="T10" fmla="*/ 11 w 11"/>
                  <a:gd name="T11" fmla="*/ 0 h 15"/>
                </a:gdLst>
                <a:ahLst/>
                <a:cxnLst>
                  <a:cxn ang="0">
                    <a:pos x="T0" y="T1"/>
                  </a:cxn>
                  <a:cxn ang="0">
                    <a:pos x="T2" y="T3"/>
                  </a:cxn>
                  <a:cxn ang="0">
                    <a:pos x="T4" y="T5"/>
                  </a:cxn>
                  <a:cxn ang="0">
                    <a:pos x="T6" y="T7"/>
                  </a:cxn>
                  <a:cxn ang="0">
                    <a:pos x="T8" y="T9"/>
                  </a:cxn>
                  <a:cxn ang="0">
                    <a:pos x="T10" y="T11"/>
                  </a:cxn>
                </a:cxnLst>
                <a:rect l="0" t="0" r="r" b="b"/>
                <a:pathLst>
                  <a:path w="11" h="15">
                    <a:moveTo>
                      <a:pt x="11" y="0"/>
                    </a:moveTo>
                    <a:lnTo>
                      <a:pt x="0" y="6"/>
                    </a:lnTo>
                    <a:lnTo>
                      <a:pt x="0" y="9"/>
                    </a:lnTo>
                    <a:lnTo>
                      <a:pt x="0" y="15"/>
                    </a:lnTo>
                    <a:lnTo>
                      <a:pt x="0" y="15"/>
                    </a:lnTo>
                    <a:lnTo>
                      <a:pt x="11"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59" name="Freeform 571">
                <a:extLst>
                  <a:ext uri="{FF2B5EF4-FFF2-40B4-BE49-F238E27FC236}">
                    <a16:creationId xmlns:a16="http://schemas.microsoft.com/office/drawing/2014/main" xmlns="" id="{3FE11D10-FB4D-4130-BD35-3D505CF919FD}"/>
                  </a:ext>
                </a:extLst>
              </p:cNvPr>
              <p:cNvSpPr>
                <a:spLocks/>
              </p:cNvSpPr>
              <p:nvPr/>
            </p:nvSpPr>
            <p:spPr bwMode="auto">
              <a:xfrm>
                <a:off x="3259" y="2532"/>
                <a:ext cx="34" cy="39"/>
              </a:xfrm>
              <a:custGeom>
                <a:avLst/>
                <a:gdLst>
                  <a:gd name="T0" fmla="*/ 34 w 34"/>
                  <a:gd name="T1" fmla="*/ 0 h 39"/>
                  <a:gd name="T2" fmla="*/ 5 w 34"/>
                  <a:gd name="T3" fmla="*/ 20 h 39"/>
                  <a:gd name="T4" fmla="*/ 5 w 34"/>
                  <a:gd name="T5" fmla="*/ 23 h 39"/>
                  <a:gd name="T6" fmla="*/ 5 w 34"/>
                  <a:gd name="T7" fmla="*/ 29 h 39"/>
                  <a:gd name="T8" fmla="*/ 5 w 34"/>
                  <a:gd name="T9" fmla="*/ 32 h 39"/>
                  <a:gd name="T10" fmla="*/ 4 w 34"/>
                  <a:gd name="T11" fmla="*/ 36 h 39"/>
                  <a:gd name="T12" fmla="*/ 1 w 34"/>
                  <a:gd name="T13" fmla="*/ 38 h 39"/>
                  <a:gd name="T14" fmla="*/ 0 w 34"/>
                  <a:gd name="T15" fmla="*/ 39 h 39"/>
                  <a:gd name="T16" fmla="*/ 16 w 34"/>
                  <a:gd name="T17" fmla="*/ 29 h 39"/>
                  <a:gd name="T18" fmla="*/ 34 w 3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9">
                    <a:moveTo>
                      <a:pt x="34" y="0"/>
                    </a:moveTo>
                    <a:lnTo>
                      <a:pt x="5" y="20"/>
                    </a:lnTo>
                    <a:lnTo>
                      <a:pt x="5" y="23"/>
                    </a:lnTo>
                    <a:lnTo>
                      <a:pt x="5" y="29"/>
                    </a:lnTo>
                    <a:lnTo>
                      <a:pt x="5" y="32"/>
                    </a:lnTo>
                    <a:lnTo>
                      <a:pt x="4" y="36"/>
                    </a:lnTo>
                    <a:lnTo>
                      <a:pt x="1" y="38"/>
                    </a:lnTo>
                    <a:lnTo>
                      <a:pt x="0" y="39"/>
                    </a:lnTo>
                    <a:lnTo>
                      <a:pt x="16" y="29"/>
                    </a:lnTo>
                    <a:lnTo>
                      <a:pt x="34"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60" name="Freeform 572">
                <a:extLst>
                  <a:ext uri="{FF2B5EF4-FFF2-40B4-BE49-F238E27FC236}">
                    <a16:creationId xmlns:a16="http://schemas.microsoft.com/office/drawing/2014/main" xmlns="" id="{A191213F-8340-4B83-957A-2E234D0DF5FC}"/>
                  </a:ext>
                </a:extLst>
              </p:cNvPr>
              <p:cNvSpPr>
                <a:spLocks/>
              </p:cNvSpPr>
              <p:nvPr/>
            </p:nvSpPr>
            <p:spPr bwMode="auto">
              <a:xfrm>
                <a:off x="3259" y="2521"/>
                <a:ext cx="51" cy="50"/>
              </a:xfrm>
              <a:custGeom>
                <a:avLst/>
                <a:gdLst>
                  <a:gd name="T0" fmla="*/ 51 w 51"/>
                  <a:gd name="T1" fmla="*/ 0 h 50"/>
                  <a:gd name="T2" fmla="*/ 16 w 51"/>
                  <a:gd name="T3" fmla="*/ 25 h 50"/>
                  <a:gd name="T4" fmla="*/ 5 w 51"/>
                  <a:gd name="T5" fmla="*/ 40 h 50"/>
                  <a:gd name="T6" fmla="*/ 5 w 51"/>
                  <a:gd name="T7" fmla="*/ 43 h 50"/>
                  <a:gd name="T8" fmla="*/ 4 w 51"/>
                  <a:gd name="T9" fmla="*/ 47 h 50"/>
                  <a:gd name="T10" fmla="*/ 1 w 51"/>
                  <a:gd name="T11" fmla="*/ 49 h 50"/>
                  <a:gd name="T12" fmla="*/ 0 w 51"/>
                  <a:gd name="T13" fmla="*/ 50 h 50"/>
                  <a:gd name="T14" fmla="*/ 32 w 51"/>
                  <a:gd name="T15" fmla="*/ 28 h 50"/>
                  <a:gd name="T16" fmla="*/ 51 w 51"/>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51" y="0"/>
                    </a:moveTo>
                    <a:lnTo>
                      <a:pt x="16" y="25"/>
                    </a:lnTo>
                    <a:lnTo>
                      <a:pt x="5" y="40"/>
                    </a:lnTo>
                    <a:lnTo>
                      <a:pt x="5" y="43"/>
                    </a:lnTo>
                    <a:lnTo>
                      <a:pt x="4" y="47"/>
                    </a:lnTo>
                    <a:lnTo>
                      <a:pt x="1" y="49"/>
                    </a:lnTo>
                    <a:lnTo>
                      <a:pt x="0" y="50"/>
                    </a:lnTo>
                    <a:lnTo>
                      <a:pt x="32" y="28"/>
                    </a:lnTo>
                    <a:lnTo>
                      <a:pt x="51"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61" name="Freeform 573">
                <a:extLst>
                  <a:ext uri="{FF2B5EF4-FFF2-40B4-BE49-F238E27FC236}">
                    <a16:creationId xmlns:a16="http://schemas.microsoft.com/office/drawing/2014/main" xmlns="" id="{903100D6-B87A-4FD1-B548-978694F3E461}"/>
                  </a:ext>
                </a:extLst>
              </p:cNvPr>
              <p:cNvSpPr>
                <a:spLocks/>
              </p:cNvSpPr>
              <p:nvPr/>
            </p:nvSpPr>
            <p:spPr bwMode="auto">
              <a:xfrm>
                <a:off x="3275" y="2509"/>
                <a:ext cx="53" cy="52"/>
              </a:xfrm>
              <a:custGeom>
                <a:avLst/>
                <a:gdLst>
                  <a:gd name="T0" fmla="*/ 53 w 53"/>
                  <a:gd name="T1" fmla="*/ 0 h 52"/>
                  <a:gd name="T2" fmla="*/ 18 w 53"/>
                  <a:gd name="T3" fmla="*/ 23 h 52"/>
                  <a:gd name="T4" fmla="*/ 0 w 53"/>
                  <a:gd name="T5" fmla="*/ 52 h 52"/>
                  <a:gd name="T6" fmla="*/ 35 w 53"/>
                  <a:gd name="T7" fmla="*/ 29 h 52"/>
                  <a:gd name="T8" fmla="*/ 53 w 53"/>
                  <a:gd name="T9" fmla="*/ 0 h 52"/>
                </a:gdLst>
                <a:ahLst/>
                <a:cxnLst>
                  <a:cxn ang="0">
                    <a:pos x="T0" y="T1"/>
                  </a:cxn>
                  <a:cxn ang="0">
                    <a:pos x="T2" y="T3"/>
                  </a:cxn>
                  <a:cxn ang="0">
                    <a:pos x="T4" y="T5"/>
                  </a:cxn>
                  <a:cxn ang="0">
                    <a:pos x="T6" y="T7"/>
                  </a:cxn>
                  <a:cxn ang="0">
                    <a:pos x="T8" y="T9"/>
                  </a:cxn>
                </a:cxnLst>
                <a:rect l="0" t="0" r="r" b="b"/>
                <a:pathLst>
                  <a:path w="53" h="52">
                    <a:moveTo>
                      <a:pt x="53" y="0"/>
                    </a:moveTo>
                    <a:lnTo>
                      <a:pt x="18" y="23"/>
                    </a:lnTo>
                    <a:lnTo>
                      <a:pt x="0" y="52"/>
                    </a:lnTo>
                    <a:lnTo>
                      <a:pt x="35" y="29"/>
                    </a:lnTo>
                    <a:lnTo>
                      <a:pt x="53" y="0"/>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62" name="Freeform 574">
                <a:extLst>
                  <a:ext uri="{FF2B5EF4-FFF2-40B4-BE49-F238E27FC236}">
                    <a16:creationId xmlns:a16="http://schemas.microsoft.com/office/drawing/2014/main" xmlns="" id="{D3009235-5A25-480C-B8A8-A15EC8A7E773}"/>
                  </a:ext>
                </a:extLst>
              </p:cNvPr>
              <p:cNvSpPr>
                <a:spLocks/>
              </p:cNvSpPr>
              <p:nvPr/>
            </p:nvSpPr>
            <p:spPr bwMode="auto">
              <a:xfrm>
                <a:off x="3291" y="2497"/>
                <a:ext cx="55" cy="52"/>
              </a:xfrm>
              <a:custGeom>
                <a:avLst/>
                <a:gdLst>
                  <a:gd name="T0" fmla="*/ 55 w 55"/>
                  <a:gd name="T1" fmla="*/ 0 h 52"/>
                  <a:gd name="T2" fmla="*/ 19 w 55"/>
                  <a:gd name="T3" fmla="*/ 24 h 52"/>
                  <a:gd name="T4" fmla="*/ 0 w 55"/>
                  <a:gd name="T5" fmla="*/ 52 h 52"/>
                  <a:gd name="T6" fmla="*/ 36 w 55"/>
                  <a:gd name="T7" fmla="*/ 29 h 52"/>
                  <a:gd name="T8" fmla="*/ 55 w 55"/>
                  <a:gd name="T9" fmla="*/ 0 h 52"/>
                </a:gdLst>
                <a:ahLst/>
                <a:cxnLst>
                  <a:cxn ang="0">
                    <a:pos x="T0" y="T1"/>
                  </a:cxn>
                  <a:cxn ang="0">
                    <a:pos x="T2" y="T3"/>
                  </a:cxn>
                  <a:cxn ang="0">
                    <a:pos x="T4" y="T5"/>
                  </a:cxn>
                  <a:cxn ang="0">
                    <a:pos x="T6" y="T7"/>
                  </a:cxn>
                  <a:cxn ang="0">
                    <a:pos x="T8" y="T9"/>
                  </a:cxn>
                </a:cxnLst>
                <a:rect l="0" t="0" r="r" b="b"/>
                <a:pathLst>
                  <a:path w="55" h="52">
                    <a:moveTo>
                      <a:pt x="55" y="0"/>
                    </a:moveTo>
                    <a:lnTo>
                      <a:pt x="19" y="24"/>
                    </a:lnTo>
                    <a:lnTo>
                      <a:pt x="0" y="52"/>
                    </a:lnTo>
                    <a:lnTo>
                      <a:pt x="36" y="29"/>
                    </a:lnTo>
                    <a:lnTo>
                      <a:pt x="55" y="0"/>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63" name="Freeform 575">
                <a:extLst>
                  <a:ext uri="{FF2B5EF4-FFF2-40B4-BE49-F238E27FC236}">
                    <a16:creationId xmlns:a16="http://schemas.microsoft.com/office/drawing/2014/main" xmlns="" id="{40244AA7-1444-479D-94D6-724C8827D7E8}"/>
                  </a:ext>
                </a:extLst>
              </p:cNvPr>
              <p:cNvSpPr>
                <a:spLocks/>
              </p:cNvSpPr>
              <p:nvPr/>
            </p:nvSpPr>
            <p:spPr bwMode="auto">
              <a:xfrm>
                <a:off x="3310" y="2485"/>
                <a:ext cx="55" cy="53"/>
              </a:xfrm>
              <a:custGeom>
                <a:avLst/>
                <a:gdLst>
                  <a:gd name="T0" fmla="*/ 55 w 55"/>
                  <a:gd name="T1" fmla="*/ 0 h 53"/>
                  <a:gd name="T2" fmla="*/ 18 w 55"/>
                  <a:gd name="T3" fmla="*/ 24 h 53"/>
                  <a:gd name="T4" fmla="*/ 0 w 55"/>
                  <a:gd name="T5" fmla="*/ 53 h 53"/>
                  <a:gd name="T6" fmla="*/ 36 w 55"/>
                  <a:gd name="T7" fmla="*/ 30 h 53"/>
                  <a:gd name="T8" fmla="*/ 55 w 55"/>
                  <a:gd name="T9" fmla="*/ 0 h 53"/>
                </a:gdLst>
                <a:ahLst/>
                <a:cxnLst>
                  <a:cxn ang="0">
                    <a:pos x="T0" y="T1"/>
                  </a:cxn>
                  <a:cxn ang="0">
                    <a:pos x="T2" y="T3"/>
                  </a:cxn>
                  <a:cxn ang="0">
                    <a:pos x="T4" y="T5"/>
                  </a:cxn>
                  <a:cxn ang="0">
                    <a:pos x="T6" y="T7"/>
                  </a:cxn>
                  <a:cxn ang="0">
                    <a:pos x="T8" y="T9"/>
                  </a:cxn>
                </a:cxnLst>
                <a:rect l="0" t="0" r="r" b="b"/>
                <a:pathLst>
                  <a:path w="55" h="53">
                    <a:moveTo>
                      <a:pt x="55" y="0"/>
                    </a:moveTo>
                    <a:lnTo>
                      <a:pt x="18" y="24"/>
                    </a:lnTo>
                    <a:lnTo>
                      <a:pt x="0" y="53"/>
                    </a:lnTo>
                    <a:lnTo>
                      <a:pt x="36" y="30"/>
                    </a:lnTo>
                    <a:lnTo>
                      <a:pt x="55"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64" name="Freeform 576">
                <a:extLst>
                  <a:ext uri="{FF2B5EF4-FFF2-40B4-BE49-F238E27FC236}">
                    <a16:creationId xmlns:a16="http://schemas.microsoft.com/office/drawing/2014/main" xmlns="" id="{596A8892-EE96-42FB-85AD-8D783DB96E77}"/>
                  </a:ext>
                </a:extLst>
              </p:cNvPr>
              <p:cNvSpPr>
                <a:spLocks/>
              </p:cNvSpPr>
              <p:nvPr/>
            </p:nvSpPr>
            <p:spPr bwMode="auto">
              <a:xfrm>
                <a:off x="3327" y="2474"/>
                <a:ext cx="54" cy="52"/>
              </a:xfrm>
              <a:custGeom>
                <a:avLst/>
                <a:gdLst>
                  <a:gd name="T0" fmla="*/ 19 w 54"/>
                  <a:gd name="T1" fmla="*/ 23 h 52"/>
                  <a:gd name="T2" fmla="*/ 54 w 54"/>
                  <a:gd name="T3" fmla="*/ 0 h 52"/>
                  <a:gd name="T4" fmla="*/ 54 w 54"/>
                  <a:gd name="T5" fmla="*/ 2 h 52"/>
                  <a:gd name="T6" fmla="*/ 36 w 54"/>
                  <a:gd name="T7" fmla="*/ 29 h 52"/>
                  <a:gd name="T8" fmla="*/ 0 w 54"/>
                  <a:gd name="T9" fmla="*/ 52 h 52"/>
                  <a:gd name="T10" fmla="*/ 19 w 54"/>
                  <a:gd name="T11" fmla="*/ 23 h 52"/>
                </a:gdLst>
                <a:ahLst/>
                <a:cxnLst>
                  <a:cxn ang="0">
                    <a:pos x="T0" y="T1"/>
                  </a:cxn>
                  <a:cxn ang="0">
                    <a:pos x="T2" y="T3"/>
                  </a:cxn>
                  <a:cxn ang="0">
                    <a:pos x="T4" y="T5"/>
                  </a:cxn>
                  <a:cxn ang="0">
                    <a:pos x="T6" y="T7"/>
                  </a:cxn>
                  <a:cxn ang="0">
                    <a:pos x="T8" y="T9"/>
                  </a:cxn>
                  <a:cxn ang="0">
                    <a:pos x="T10" y="T11"/>
                  </a:cxn>
                </a:cxnLst>
                <a:rect l="0" t="0" r="r" b="b"/>
                <a:pathLst>
                  <a:path w="54" h="52">
                    <a:moveTo>
                      <a:pt x="19" y="23"/>
                    </a:moveTo>
                    <a:lnTo>
                      <a:pt x="54" y="0"/>
                    </a:lnTo>
                    <a:lnTo>
                      <a:pt x="54" y="2"/>
                    </a:lnTo>
                    <a:lnTo>
                      <a:pt x="36" y="29"/>
                    </a:lnTo>
                    <a:lnTo>
                      <a:pt x="0" y="52"/>
                    </a:lnTo>
                    <a:lnTo>
                      <a:pt x="19" y="23"/>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65" name="Freeform 577">
                <a:extLst>
                  <a:ext uri="{FF2B5EF4-FFF2-40B4-BE49-F238E27FC236}">
                    <a16:creationId xmlns:a16="http://schemas.microsoft.com/office/drawing/2014/main" xmlns="" id="{1449D3C2-3B20-4C74-8C57-D7AC1CC6C615}"/>
                  </a:ext>
                </a:extLst>
              </p:cNvPr>
              <p:cNvSpPr>
                <a:spLocks/>
              </p:cNvSpPr>
              <p:nvPr/>
            </p:nvSpPr>
            <p:spPr bwMode="auto">
              <a:xfrm>
                <a:off x="3346" y="2474"/>
                <a:ext cx="35" cy="41"/>
              </a:xfrm>
              <a:custGeom>
                <a:avLst/>
                <a:gdLst>
                  <a:gd name="T0" fmla="*/ 19 w 35"/>
                  <a:gd name="T1" fmla="*/ 11 h 41"/>
                  <a:gd name="T2" fmla="*/ 35 w 35"/>
                  <a:gd name="T3" fmla="*/ 0 h 41"/>
                  <a:gd name="T4" fmla="*/ 33 w 35"/>
                  <a:gd name="T5" fmla="*/ 6 h 41"/>
                  <a:gd name="T6" fmla="*/ 33 w 35"/>
                  <a:gd name="T7" fmla="*/ 9 h 41"/>
                  <a:gd name="T8" fmla="*/ 33 w 35"/>
                  <a:gd name="T9" fmla="*/ 15 h 41"/>
                  <a:gd name="T10" fmla="*/ 32 w 35"/>
                  <a:gd name="T11" fmla="*/ 17 h 41"/>
                  <a:gd name="T12" fmla="*/ 31 w 35"/>
                  <a:gd name="T13" fmla="*/ 20 h 41"/>
                  <a:gd name="T14" fmla="*/ 29 w 35"/>
                  <a:gd name="T15" fmla="*/ 21 h 41"/>
                  <a:gd name="T16" fmla="*/ 0 w 35"/>
                  <a:gd name="T17" fmla="*/ 41 h 41"/>
                  <a:gd name="T18" fmla="*/ 19 w 35"/>
                  <a:gd name="T19"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1">
                    <a:moveTo>
                      <a:pt x="19" y="11"/>
                    </a:moveTo>
                    <a:lnTo>
                      <a:pt x="35" y="0"/>
                    </a:lnTo>
                    <a:lnTo>
                      <a:pt x="33" y="6"/>
                    </a:lnTo>
                    <a:lnTo>
                      <a:pt x="33" y="9"/>
                    </a:lnTo>
                    <a:lnTo>
                      <a:pt x="33" y="15"/>
                    </a:lnTo>
                    <a:lnTo>
                      <a:pt x="32" y="17"/>
                    </a:lnTo>
                    <a:lnTo>
                      <a:pt x="31" y="20"/>
                    </a:lnTo>
                    <a:lnTo>
                      <a:pt x="29" y="21"/>
                    </a:lnTo>
                    <a:lnTo>
                      <a:pt x="0" y="41"/>
                    </a:lnTo>
                    <a:lnTo>
                      <a:pt x="19" y="11"/>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66" name="Freeform 578">
                <a:extLst>
                  <a:ext uri="{FF2B5EF4-FFF2-40B4-BE49-F238E27FC236}">
                    <a16:creationId xmlns:a16="http://schemas.microsoft.com/office/drawing/2014/main" xmlns="" id="{CEF5F9B5-8F83-4F22-BBC8-636862B4F752}"/>
                  </a:ext>
                </a:extLst>
              </p:cNvPr>
              <p:cNvSpPr>
                <a:spLocks/>
              </p:cNvSpPr>
              <p:nvPr/>
            </p:nvSpPr>
            <p:spPr bwMode="auto">
              <a:xfrm>
                <a:off x="3363" y="2476"/>
                <a:ext cx="18" cy="27"/>
              </a:xfrm>
              <a:custGeom>
                <a:avLst/>
                <a:gdLst>
                  <a:gd name="T0" fmla="*/ 18 w 18"/>
                  <a:gd name="T1" fmla="*/ 0 h 27"/>
                  <a:gd name="T2" fmla="*/ 16 w 18"/>
                  <a:gd name="T3" fmla="*/ 4 h 27"/>
                  <a:gd name="T4" fmla="*/ 16 w 18"/>
                  <a:gd name="T5" fmla="*/ 7 h 27"/>
                  <a:gd name="T6" fmla="*/ 16 w 18"/>
                  <a:gd name="T7" fmla="*/ 13 h 27"/>
                  <a:gd name="T8" fmla="*/ 15 w 18"/>
                  <a:gd name="T9" fmla="*/ 15 h 27"/>
                  <a:gd name="T10" fmla="*/ 14 w 18"/>
                  <a:gd name="T11" fmla="*/ 18 h 27"/>
                  <a:gd name="T12" fmla="*/ 12 w 18"/>
                  <a:gd name="T13" fmla="*/ 19 h 27"/>
                  <a:gd name="T14" fmla="*/ 0 w 18"/>
                  <a:gd name="T15" fmla="*/ 27 h 27"/>
                  <a:gd name="T16" fmla="*/ 18 w 1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7">
                    <a:moveTo>
                      <a:pt x="18" y="0"/>
                    </a:moveTo>
                    <a:lnTo>
                      <a:pt x="16" y="4"/>
                    </a:lnTo>
                    <a:lnTo>
                      <a:pt x="16" y="7"/>
                    </a:lnTo>
                    <a:lnTo>
                      <a:pt x="16" y="13"/>
                    </a:lnTo>
                    <a:lnTo>
                      <a:pt x="15" y="15"/>
                    </a:lnTo>
                    <a:lnTo>
                      <a:pt x="14" y="18"/>
                    </a:lnTo>
                    <a:lnTo>
                      <a:pt x="12" y="19"/>
                    </a:lnTo>
                    <a:lnTo>
                      <a:pt x="0" y="27"/>
                    </a:lnTo>
                    <a:lnTo>
                      <a:pt x="18"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67" name="Freeform 579">
                <a:extLst>
                  <a:ext uri="{FF2B5EF4-FFF2-40B4-BE49-F238E27FC236}">
                    <a16:creationId xmlns:a16="http://schemas.microsoft.com/office/drawing/2014/main" xmlns="" id="{D1FFFD0F-5966-4BAE-B255-61C363555066}"/>
                  </a:ext>
                </a:extLst>
              </p:cNvPr>
              <p:cNvSpPr>
                <a:spLocks/>
              </p:cNvSpPr>
              <p:nvPr/>
            </p:nvSpPr>
            <p:spPr bwMode="auto">
              <a:xfrm>
                <a:off x="2167" y="2225"/>
                <a:ext cx="1214" cy="346"/>
              </a:xfrm>
              <a:custGeom>
                <a:avLst/>
                <a:gdLst>
                  <a:gd name="T0" fmla="*/ 0 w 1214"/>
                  <a:gd name="T1" fmla="*/ 77 h 346"/>
                  <a:gd name="T2" fmla="*/ 115 w 1214"/>
                  <a:gd name="T3" fmla="*/ 1 h 346"/>
                  <a:gd name="T4" fmla="*/ 118 w 1214"/>
                  <a:gd name="T5" fmla="*/ 0 h 346"/>
                  <a:gd name="T6" fmla="*/ 1204 w 1214"/>
                  <a:gd name="T7" fmla="*/ 0 h 346"/>
                  <a:gd name="T8" fmla="*/ 1206 w 1214"/>
                  <a:gd name="T9" fmla="*/ 1 h 346"/>
                  <a:gd name="T10" fmla="*/ 1208 w 1214"/>
                  <a:gd name="T11" fmla="*/ 3 h 346"/>
                  <a:gd name="T12" fmla="*/ 1210 w 1214"/>
                  <a:gd name="T13" fmla="*/ 4 h 346"/>
                  <a:gd name="T14" fmla="*/ 1210 w 1214"/>
                  <a:gd name="T15" fmla="*/ 7 h 346"/>
                  <a:gd name="T16" fmla="*/ 1211 w 1214"/>
                  <a:gd name="T17" fmla="*/ 10 h 346"/>
                  <a:gd name="T18" fmla="*/ 1211 w 1214"/>
                  <a:gd name="T19" fmla="*/ 15 h 346"/>
                  <a:gd name="T20" fmla="*/ 1212 w 1214"/>
                  <a:gd name="T21" fmla="*/ 19 h 346"/>
                  <a:gd name="T22" fmla="*/ 1214 w 1214"/>
                  <a:gd name="T23" fmla="*/ 22 h 346"/>
                  <a:gd name="T24" fmla="*/ 1214 w 1214"/>
                  <a:gd name="T25" fmla="*/ 249 h 346"/>
                  <a:gd name="T26" fmla="*/ 1212 w 1214"/>
                  <a:gd name="T27" fmla="*/ 255 h 346"/>
                  <a:gd name="T28" fmla="*/ 1211 w 1214"/>
                  <a:gd name="T29" fmla="*/ 260 h 346"/>
                  <a:gd name="T30" fmla="*/ 1211 w 1214"/>
                  <a:gd name="T31" fmla="*/ 264 h 346"/>
                  <a:gd name="T32" fmla="*/ 1210 w 1214"/>
                  <a:gd name="T33" fmla="*/ 266 h 346"/>
                  <a:gd name="T34" fmla="*/ 1210 w 1214"/>
                  <a:gd name="T35" fmla="*/ 269 h 346"/>
                  <a:gd name="T36" fmla="*/ 1208 w 1214"/>
                  <a:gd name="T37" fmla="*/ 272 h 346"/>
                  <a:gd name="T38" fmla="*/ 1092 w 1214"/>
                  <a:gd name="T39" fmla="*/ 346 h 346"/>
                  <a:gd name="T40" fmla="*/ 1093 w 1214"/>
                  <a:gd name="T41" fmla="*/ 345 h 346"/>
                  <a:gd name="T42" fmla="*/ 1096 w 1214"/>
                  <a:gd name="T43" fmla="*/ 343 h 346"/>
                  <a:gd name="T44" fmla="*/ 1096 w 1214"/>
                  <a:gd name="T45" fmla="*/ 340 h 346"/>
                  <a:gd name="T46" fmla="*/ 1096 w 1214"/>
                  <a:gd name="T47" fmla="*/ 336 h 346"/>
                  <a:gd name="T48" fmla="*/ 1097 w 1214"/>
                  <a:gd name="T49" fmla="*/ 331 h 346"/>
                  <a:gd name="T50" fmla="*/ 1097 w 1214"/>
                  <a:gd name="T51" fmla="*/ 327 h 346"/>
                  <a:gd name="T52" fmla="*/ 1097 w 1214"/>
                  <a:gd name="T53" fmla="*/ 100 h 346"/>
                  <a:gd name="T54" fmla="*/ 1097 w 1214"/>
                  <a:gd name="T55" fmla="*/ 95 h 346"/>
                  <a:gd name="T56" fmla="*/ 1096 w 1214"/>
                  <a:gd name="T57" fmla="*/ 91 h 346"/>
                  <a:gd name="T58" fmla="*/ 1096 w 1214"/>
                  <a:gd name="T59" fmla="*/ 86 h 346"/>
                  <a:gd name="T60" fmla="*/ 1096 w 1214"/>
                  <a:gd name="T61" fmla="*/ 83 h 346"/>
                  <a:gd name="T62" fmla="*/ 1093 w 1214"/>
                  <a:gd name="T63" fmla="*/ 80 h 346"/>
                  <a:gd name="T64" fmla="*/ 1092 w 1214"/>
                  <a:gd name="T65" fmla="*/ 79 h 346"/>
                  <a:gd name="T66" fmla="*/ 1089 w 1214"/>
                  <a:gd name="T67" fmla="*/ 77 h 346"/>
                  <a:gd name="T68" fmla="*/ 1088 w 1214"/>
                  <a:gd name="T69" fmla="*/ 77 h 346"/>
                  <a:gd name="T70" fmla="*/ 1 w 1214"/>
                  <a:gd name="T71" fmla="*/ 77 h 346"/>
                  <a:gd name="T72" fmla="*/ 0 w 1214"/>
                  <a:gd name="T73" fmla="*/ 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346">
                    <a:moveTo>
                      <a:pt x="0" y="77"/>
                    </a:moveTo>
                    <a:lnTo>
                      <a:pt x="115" y="1"/>
                    </a:lnTo>
                    <a:lnTo>
                      <a:pt x="118" y="0"/>
                    </a:lnTo>
                    <a:lnTo>
                      <a:pt x="1204" y="0"/>
                    </a:lnTo>
                    <a:lnTo>
                      <a:pt x="1206" y="1"/>
                    </a:lnTo>
                    <a:lnTo>
                      <a:pt x="1208" y="3"/>
                    </a:lnTo>
                    <a:lnTo>
                      <a:pt x="1210" y="4"/>
                    </a:lnTo>
                    <a:lnTo>
                      <a:pt x="1210" y="7"/>
                    </a:lnTo>
                    <a:lnTo>
                      <a:pt x="1211" y="10"/>
                    </a:lnTo>
                    <a:lnTo>
                      <a:pt x="1211" y="15"/>
                    </a:lnTo>
                    <a:lnTo>
                      <a:pt x="1212" y="19"/>
                    </a:lnTo>
                    <a:lnTo>
                      <a:pt x="1214" y="22"/>
                    </a:lnTo>
                    <a:lnTo>
                      <a:pt x="1214" y="249"/>
                    </a:lnTo>
                    <a:lnTo>
                      <a:pt x="1212" y="255"/>
                    </a:lnTo>
                    <a:lnTo>
                      <a:pt x="1211" y="260"/>
                    </a:lnTo>
                    <a:lnTo>
                      <a:pt x="1211" y="264"/>
                    </a:lnTo>
                    <a:lnTo>
                      <a:pt x="1210" y="266"/>
                    </a:lnTo>
                    <a:lnTo>
                      <a:pt x="1210" y="269"/>
                    </a:lnTo>
                    <a:lnTo>
                      <a:pt x="1208" y="272"/>
                    </a:lnTo>
                    <a:lnTo>
                      <a:pt x="1092" y="346"/>
                    </a:lnTo>
                    <a:lnTo>
                      <a:pt x="1093" y="345"/>
                    </a:lnTo>
                    <a:lnTo>
                      <a:pt x="1096" y="343"/>
                    </a:lnTo>
                    <a:lnTo>
                      <a:pt x="1096" y="340"/>
                    </a:lnTo>
                    <a:lnTo>
                      <a:pt x="1096" y="336"/>
                    </a:lnTo>
                    <a:lnTo>
                      <a:pt x="1097" y="331"/>
                    </a:lnTo>
                    <a:lnTo>
                      <a:pt x="1097" y="327"/>
                    </a:lnTo>
                    <a:lnTo>
                      <a:pt x="1097" y="100"/>
                    </a:lnTo>
                    <a:lnTo>
                      <a:pt x="1097" y="95"/>
                    </a:lnTo>
                    <a:lnTo>
                      <a:pt x="1096" y="91"/>
                    </a:lnTo>
                    <a:lnTo>
                      <a:pt x="1096" y="86"/>
                    </a:lnTo>
                    <a:lnTo>
                      <a:pt x="1096" y="83"/>
                    </a:lnTo>
                    <a:lnTo>
                      <a:pt x="1093" y="80"/>
                    </a:lnTo>
                    <a:lnTo>
                      <a:pt x="1092" y="79"/>
                    </a:lnTo>
                    <a:lnTo>
                      <a:pt x="1089" y="77"/>
                    </a:lnTo>
                    <a:lnTo>
                      <a:pt x="1088" y="77"/>
                    </a:lnTo>
                    <a:lnTo>
                      <a:pt x="1" y="77"/>
                    </a:lnTo>
                    <a:lnTo>
                      <a:pt x="0" y="77"/>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68" name="Freeform 580">
                <a:extLst>
                  <a:ext uri="{FF2B5EF4-FFF2-40B4-BE49-F238E27FC236}">
                    <a16:creationId xmlns:a16="http://schemas.microsoft.com/office/drawing/2014/main" xmlns="" id="{865FA857-9A50-43D1-A438-4890B037D2E2}"/>
                  </a:ext>
                </a:extLst>
              </p:cNvPr>
              <p:cNvSpPr>
                <a:spLocks/>
              </p:cNvSpPr>
              <p:nvPr/>
            </p:nvSpPr>
            <p:spPr bwMode="auto">
              <a:xfrm>
                <a:off x="2160" y="2302"/>
                <a:ext cx="1104" cy="272"/>
              </a:xfrm>
              <a:custGeom>
                <a:avLst/>
                <a:gdLst>
                  <a:gd name="T0" fmla="*/ 8 w 1104"/>
                  <a:gd name="T1" fmla="*/ 0 h 272"/>
                  <a:gd name="T2" fmla="*/ 1095 w 1104"/>
                  <a:gd name="T3" fmla="*/ 0 h 272"/>
                  <a:gd name="T4" fmla="*/ 1099 w 1104"/>
                  <a:gd name="T5" fmla="*/ 2 h 272"/>
                  <a:gd name="T6" fmla="*/ 1101 w 1104"/>
                  <a:gd name="T7" fmla="*/ 6 h 272"/>
                  <a:gd name="T8" fmla="*/ 1103 w 1104"/>
                  <a:gd name="T9" fmla="*/ 14 h 272"/>
                  <a:gd name="T10" fmla="*/ 1104 w 1104"/>
                  <a:gd name="T11" fmla="*/ 23 h 272"/>
                  <a:gd name="T12" fmla="*/ 1104 w 1104"/>
                  <a:gd name="T13" fmla="*/ 250 h 272"/>
                  <a:gd name="T14" fmla="*/ 1103 w 1104"/>
                  <a:gd name="T15" fmla="*/ 259 h 272"/>
                  <a:gd name="T16" fmla="*/ 1101 w 1104"/>
                  <a:gd name="T17" fmla="*/ 266 h 272"/>
                  <a:gd name="T18" fmla="*/ 1099 w 1104"/>
                  <a:gd name="T19" fmla="*/ 271 h 272"/>
                  <a:gd name="T20" fmla="*/ 1095 w 1104"/>
                  <a:gd name="T21" fmla="*/ 272 h 272"/>
                  <a:gd name="T22" fmla="*/ 8 w 1104"/>
                  <a:gd name="T23" fmla="*/ 272 h 272"/>
                  <a:gd name="T24" fmla="*/ 6 w 1104"/>
                  <a:gd name="T25" fmla="*/ 271 h 272"/>
                  <a:gd name="T26" fmla="*/ 3 w 1104"/>
                  <a:gd name="T27" fmla="*/ 266 h 272"/>
                  <a:gd name="T28" fmla="*/ 2 w 1104"/>
                  <a:gd name="T29" fmla="*/ 259 h 272"/>
                  <a:gd name="T30" fmla="*/ 0 w 1104"/>
                  <a:gd name="T31" fmla="*/ 250 h 272"/>
                  <a:gd name="T32" fmla="*/ 0 w 1104"/>
                  <a:gd name="T33" fmla="*/ 23 h 272"/>
                  <a:gd name="T34" fmla="*/ 2 w 1104"/>
                  <a:gd name="T35" fmla="*/ 14 h 272"/>
                  <a:gd name="T36" fmla="*/ 3 w 1104"/>
                  <a:gd name="T37" fmla="*/ 6 h 272"/>
                  <a:gd name="T38" fmla="*/ 6 w 1104"/>
                  <a:gd name="T39" fmla="*/ 2 h 272"/>
                  <a:gd name="T40" fmla="*/ 8 w 1104"/>
                  <a:gd name="T4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4" h="272">
                    <a:moveTo>
                      <a:pt x="8" y="0"/>
                    </a:moveTo>
                    <a:lnTo>
                      <a:pt x="1095" y="0"/>
                    </a:lnTo>
                    <a:lnTo>
                      <a:pt x="1099" y="2"/>
                    </a:lnTo>
                    <a:lnTo>
                      <a:pt x="1101" y="6"/>
                    </a:lnTo>
                    <a:lnTo>
                      <a:pt x="1103" y="14"/>
                    </a:lnTo>
                    <a:lnTo>
                      <a:pt x="1104" y="23"/>
                    </a:lnTo>
                    <a:lnTo>
                      <a:pt x="1104" y="250"/>
                    </a:lnTo>
                    <a:lnTo>
                      <a:pt x="1103" y="259"/>
                    </a:lnTo>
                    <a:lnTo>
                      <a:pt x="1101" y="266"/>
                    </a:lnTo>
                    <a:lnTo>
                      <a:pt x="1099" y="271"/>
                    </a:lnTo>
                    <a:lnTo>
                      <a:pt x="1095" y="272"/>
                    </a:lnTo>
                    <a:lnTo>
                      <a:pt x="8" y="272"/>
                    </a:lnTo>
                    <a:lnTo>
                      <a:pt x="6" y="271"/>
                    </a:lnTo>
                    <a:lnTo>
                      <a:pt x="3" y="266"/>
                    </a:lnTo>
                    <a:lnTo>
                      <a:pt x="2" y="259"/>
                    </a:lnTo>
                    <a:lnTo>
                      <a:pt x="0" y="250"/>
                    </a:lnTo>
                    <a:lnTo>
                      <a:pt x="0" y="23"/>
                    </a:lnTo>
                    <a:lnTo>
                      <a:pt x="2" y="14"/>
                    </a:lnTo>
                    <a:lnTo>
                      <a:pt x="3" y="6"/>
                    </a:lnTo>
                    <a:lnTo>
                      <a:pt x="6" y="2"/>
                    </a:lnTo>
                    <a:lnTo>
                      <a:pt x="8"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69" name="Freeform 581">
                <a:extLst>
                  <a:ext uri="{FF2B5EF4-FFF2-40B4-BE49-F238E27FC236}">
                    <a16:creationId xmlns:a16="http://schemas.microsoft.com/office/drawing/2014/main" xmlns="" id="{A292CAE5-C09F-4388-A74A-AEA139709655}"/>
                  </a:ext>
                </a:extLst>
              </p:cNvPr>
              <p:cNvSpPr>
                <a:spLocks/>
              </p:cNvSpPr>
              <p:nvPr/>
            </p:nvSpPr>
            <p:spPr bwMode="auto">
              <a:xfrm>
                <a:off x="2160" y="2302"/>
                <a:ext cx="1104" cy="272"/>
              </a:xfrm>
              <a:custGeom>
                <a:avLst/>
                <a:gdLst>
                  <a:gd name="T0" fmla="*/ 8 w 1104"/>
                  <a:gd name="T1" fmla="*/ 0 h 272"/>
                  <a:gd name="T2" fmla="*/ 1095 w 1104"/>
                  <a:gd name="T3" fmla="*/ 0 h 272"/>
                  <a:gd name="T4" fmla="*/ 1095 w 1104"/>
                  <a:gd name="T5" fmla="*/ 0 h 272"/>
                  <a:gd name="T6" fmla="*/ 1099 w 1104"/>
                  <a:gd name="T7" fmla="*/ 2 h 272"/>
                  <a:gd name="T8" fmla="*/ 1101 w 1104"/>
                  <a:gd name="T9" fmla="*/ 6 h 272"/>
                  <a:gd name="T10" fmla="*/ 1103 w 1104"/>
                  <a:gd name="T11" fmla="*/ 14 h 272"/>
                  <a:gd name="T12" fmla="*/ 1104 w 1104"/>
                  <a:gd name="T13" fmla="*/ 23 h 272"/>
                  <a:gd name="T14" fmla="*/ 1104 w 1104"/>
                  <a:gd name="T15" fmla="*/ 250 h 272"/>
                  <a:gd name="T16" fmla="*/ 1104 w 1104"/>
                  <a:gd name="T17" fmla="*/ 250 h 272"/>
                  <a:gd name="T18" fmla="*/ 1103 w 1104"/>
                  <a:gd name="T19" fmla="*/ 259 h 272"/>
                  <a:gd name="T20" fmla="*/ 1101 w 1104"/>
                  <a:gd name="T21" fmla="*/ 266 h 272"/>
                  <a:gd name="T22" fmla="*/ 1099 w 1104"/>
                  <a:gd name="T23" fmla="*/ 271 h 272"/>
                  <a:gd name="T24" fmla="*/ 1095 w 1104"/>
                  <a:gd name="T25" fmla="*/ 272 h 272"/>
                  <a:gd name="T26" fmla="*/ 8 w 1104"/>
                  <a:gd name="T27" fmla="*/ 272 h 272"/>
                  <a:gd name="T28" fmla="*/ 8 w 1104"/>
                  <a:gd name="T29" fmla="*/ 272 h 272"/>
                  <a:gd name="T30" fmla="*/ 6 w 1104"/>
                  <a:gd name="T31" fmla="*/ 271 h 272"/>
                  <a:gd name="T32" fmla="*/ 3 w 1104"/>
                  <a:gd name="T33" fmla="*/ 266 h 272"/>
                  <a:gd name="T34" fmla="*/ 2 w 1104"/>
                  <a:gd name="T35" fmla="*/ 259 h 272"/>
                  <a:gd name="T36" fmla="*/ 0 w 1104"/>
                  <a:gd name="T37" fmla="*/ 250 h 272"/>
                  <a:gd name="T38" fmla="*/ 0 w 1104"/>
                  <a:gd name="T39" fmla="*/ 23 h 272"/>
                  <a:gd name="T40" fmla="*/ 0 w 1104"/>
                  <a:gd name="T41" fmla="*/ 23 h 272"/>
                  <a:gd name="T42" fmla="*/ 2 w 1104"/>
                  <a:gd name="T43" fmla="*/ 14 h 272"/>
                  <a:gd name="T44" fmla="*/ 3 w 1104"/>
                  <a:gd name="T45" fmla="*/ 6 h 272"/>
                  <a:gd name="T46" fmla="*/ 6 w 1104"/>
                  <a:gd name="T47" fmla="*/ 2 h 272"/>
                  <a:gd name="T48" fmla="*/ 8 w 1104"/>
                  <a:gd name="T4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4" h="272">
                    <a:moveTo>
                      <a:pt x="8" y="0"/>
                    </a:moveTo>
                    <a:lnTo>
                      <a:pt x="1095" y="0"/>
                    </a:lnTo>
                    <a:lnTo>
                      <a:pt x="1095" y="0"/>
                    </a:lnTo>
                    <a:lnTo>
                      <a:pt x="1099" y="2"/>
                    </a:lnTo>
                    <a:lnTo>
                      <a:pt x="1101" y="6"/>
                    </a:lnTo>
                    <a:lnTo>
                      <a:pt x="1103" y="14"/>
                    </a:lnTo>
                    <a:lnTo>
                      <a:pt x="1104" y="23"/>
                    </a:lnTo>
                    <a:lnTo>
                      <a:pt x="1104" y="250"/>
                    </a:lnTo>
                    <a:lnTo>
                      <a:pt x="1104" y="250"/>
                    </a:lnTo>
                    <a:lnTo>
                      <a:pt x="1103" y="259"/>
                    </a:lnTo>
                    <a:lnTo>
                      <a:pt x="1101" y="266"/>
                    </a:lnTo>
                    <a:lnTo>
                      <a:pt x="1099" y="271"/>
                    </a:lnTo>
                    <a:lnTo>
                      <a:pt x="1095" y="272"/>
                    </a:lnTo>
                    <a:lnTo>
                      <a:pt x="8" y="272"/>
                    </a:lnTo>
                    <a:lnTo>
                      <a:pt x="8" y="272"/>
                    </a:lnTo>
                    <a:lnTo>
                      <a:pt x="6" y="271"/>
                    </a:lnTo>
                    <a:lnTo>
                      <a:pt x="3" y="266"/>
                    </a:lnTo>
                    <a:lnTo>
                      <a:pt x="2" y="259"/>
                    </a:lnTo>
                    <a:lnTo>
                      <a:pt x="0" y="250"/>
                    </a:lnTo>
                    <a:lnTo>
                      <a:pt x="0" y="23"/>
                    </a:lnTo>
                    <a:lnTo>
                      <a:pt x="0" y="23"/>
                    </a:lnTo>
                    <a:lnTo>
                      <a:pt x="2" y="14"/>
                    </a:lnTo>
                    <a:lnTo>
                      <a:pt x="3" y="6"/>
                    </a:lnTo>
                    <a:lnTo>
                      <a:pt x="6" y="2"/>
                    </a:lnTo>
                    <a:lnTo>
                      <a:pt x="8" y="0"/>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70" name="Freeform 582">
                <a:extLst>
                  <a:ext uri="{FF2B5EF4-FFF2-40B4-BE49-F238E27FC236}">
                    <a16:creationId xmlns:a16="http://schemas.microsoft.com/office/drawing/2014/main" xmlns="" id="{5B38B92E-89D4-4EA2-88DB-A5D4F7E74338}"/>
                  </a:ext>
                </a:extLst>
              </p:cNvPr>
              <p:cNvSpPr>
                <a:spLocks/>
              </p:cNvSpPr>
              <p:nvPr/>
            </p:nvSpPr>
            <p:spPr bwMode="auto">
              <a:xfrm>
                <a:off x="2172" y="2433"/>
                <a:ext cx="1080" cy="5"/>
              </a:xfrm>
              <a:custGeom>
                <a:avLst/>
                <a:gdLst>
                  <a:gd name="T0" fmla="*/ 0 w 1080"/>
                  <a:gd name="T1" fmla="*/ 5 h 5"/>
                  <a:gd name="T2" fmla="*/ 1079 w 1080"/>
                  <a:gd name="T3" fmla="*/ 5 h 5"/>
                  <a:gd name="T4" fmla="*/ 1080 w 1080"/>
                  <a:gd name="T5" fmla="*/ 5 h 5"/>
                  <a:gd name="T6" fmla="*/ 1080 w 1080"/>
                  <a:gd name="T7" fmla="*/ 3 h 5"/>
                  <a:gd name="T8" fmla="*/ 1080 w 1080"/>
                  <a:gd name="T9" fmla="*/ 1 h 5"/>
                  <a:gd name="T10" fmla="*/ 1080 w 1080"/>
                  <a:gd name="T11" fmla="*/ 0 h 5"/>
                  <a:gd name="T12" fmla="*/ 0 w 1080"/>
                  <a:gd name="T13" fmla="*/ 0 h 5"/>
                  <a:gd name="T14" fmla="*/ 0 w 1080"/>
                  <a:gd name="T15" fmla="*/ 1 h 5"/>
                  <a:gd name="T16" fmla="*/ 0 w 1080"/>
                  <a:gd name="T17" fmla="*/ 3 h 5"/>
                  <a:gd name="T18" fmla="*/ 0 w 1080"/>
                  <a:gd name="T19" fmla="*/ 5 h 5"/>
                  <a:gd name="T20" fmla="*/ 0 w 1080"/>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5">
                    <a:moveTo>
                      <a:pt x="0" y="5"/>
                    </a:moveTo>
                    <a:lnTo>
                      <a:pt x="1079" y="5"/>
                    </a:lnTo>
                    <a:lnTo>
                      <a:pt x="1080" y="5"/>
                    </a:lnTo>
                    <a:lnTo>
                      <a:pt x="1080" y="3"/>
                    </a:lnTo>
                    <a:lnTo>
                      <a:pt x="1080" y="1"/>
                    </a:lnTo>
                    <a:lnTo>
                      <a:pt x="1080" y="0"/>
                    </a:lnTo>
                    <a:lnTo>
                      <a:pt x="0" y="0"/>
                    </a:lnTo>
                    <a:lnTo>
                      <a:pt x="0" y="1"/>
                    </a:lnTo>
                    <a:lnTo>
                      <a:pt x="0" y="3"/>
                    </a:lnTo>
                    <a:lnTo>
                      <a:pt x="0" y="5"/>
                    </a:lnTo>
                    <a:lnTo>
                      <a:pt x="0" y="5"/>
                    </a:lnTo>
                    <a:close/>
                  </a:path>
                </a:pathLst>
              </a:custGeom>
              <a:solidFill>
                <a:srgbClr val="ACAEA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71" name="Freeform 583">
                <a:extLst>
                  <a:ext uri="{FF2B5EF4-FFF2-40B4-BE49-F238E27FC236}">
                    <a16:creationId xmlns:a16="http://schemas.microsoft.com/office/drawing/2014/main" xmlns="" id="{1D001D39-1286-4D18-84A0-03C17E23742A}"/>
                  </a:ext>
                </a:extLst>
              </p:cNvPr>
              <p:cNvSpPr>
                <a:spLocks/>
              </p:cNvSpPr>
              <p:nvPr/>
            </p:nvSpPr>
            <p:spPr bwMode="auto">
              <a:xfrm>
                <a:off x="2172" y="2427"/>
                <a:ext cx="1081" cy="11"/>
              </a:xfrm>
              <a:custGeom>
                <a:avLst/>
                <a:gdLst>
                  <a:gd name="T0" fmla="*/ 0 w 1081"/>
                  <a:gd name="T1" fmla="*/ 11 h 11"/>
                  <a:gd name="T2" fmla="*/ 1079 w 1081"/>
                  <a:gd name="T3" fmla="*/ 11 h 11"/>
                  <a:gd name="T4" fmla="*/ 1080 w 1081"/>
                  <a:gd name="T5" fmla="*/ 7 h 11"/>
                  <a:gd name="T6" fmla="*/ 1080 w 1081"/>
                  <a:gd name="T7" fmla="*/ 4 h 11"/>
                  <a:gd name="T8" fmla="*/ 1080 w 1081"/>
                  <a:gd name="T9" fmla="*/ 3 h 11"/>
                  <a:gd name="T10" fmla="*/ 1081 w 1081"/>
                  <a:gd name="T11" fmla="*/ 0 h 11"/>
                  <a:gd name="T12" fmla="*/ 0 w 1081"/>
                  <a:gd name="T13" fmla="*/ 0 h 11"/>
                  <a:gd name="T14" fmla="*/ 0 w 1081"/>
                  <a:gd name="T15" fmla="*/ 3 h 11"/>
                  <a:gd name="T16" fmla="*/ 0 w 1081"/>
                  <a:gd name="T17" fmla="*/ 4 h 11"/>
                  <a:gd name="T18" fmla="*/ 0 w 1081"/>
                  <a:gd name="T19" fmla="*/ 7 h 11"/>
                  <a:gd name="T20" fmla="*/ 0 w 1081"/>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1" h="11">
                    <a:moveTo>
                      <a:pt x="0" y="11"/>
                    </a:moveTo>
                    <a:lnTo>
                      <a:pt x="1079" y="11"/>
                    </a:lnTo>
                    <a:lnTo>
                      <a:pt x="1080" y="7"/>
                    </a:lnTo>
                    <a:lnTo>
                      <a:pt x="1080" y="4"/>
                    </a:lnTo>
                    <a:lnTo>
                      <a:pt x="1080" y="3"/>
                    </a:lnTo>
                    <a:lnTo>
                      <a:pt x="1081" y="0"/>
                    </a:lnTo>
                    <a:lnTo>
                      <a:pt x="0" y="0"/>
                    </a:lnTo>
                    <a:lnTo>
                      <a:pt x="0" y="3"/>
                    </a:lnTo>
                    <a:lnTo>
                      <a:pt x="0" y="4"/>
                    </a:lnTo>
                    <a:lnTo>
                      <a:pt x="0" y="7"/>
                    </a:lnTo>
                    <a:lnTo>
                      <a:pt x="0" y="11"/>
                    </a:lnTo>
                    <a:close/>
                  </a:path>
                </a:pathLst>
              </a:custGeom>
              <a:solidFill>
                <a:srgbClr val="AFB1A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72" name="Freeform 584">
                <a:extLst>
                  <a:ext uri="{FF2B5EF4-FFF2-40B4-BE49-F238E27FC236}">
                    <a16:creationId xmlns:a16="http://schemas.microsoft.com/office/drawing/2014/main" xmlns="" id="{F35DDAAF-C6BA-4AD4-8D36-FE562EB34137}"/>
                  </a:ext>
                </a:extLst>
              </p:cNvPr>
              <p:cNvSpPr>
                <a:spLocks/>
              </p:cNvSpPr>
              <p:nvPr/>
            </p:nvSpPr>
            <p:spPr bwMode="auto">
              <a:xfrm>
                <a:off x="2171" y="2419"/>
                <a:ext cx="1082" cy="14"/>
              </a:xfrm>
              <a:custGeom>
                <a:avLst/>
                <a:gdLst>
                  <a:gd name="T0" fmla="*/ 1082 w 1082"/>
                  <a:gd name="T1" fmla="*/ 0 h 14"/>
                  <a:gd name="T2" fmla="*/ 1082 w 1082"/>
                  <a:gd name="T3" fmla="*/ 5 h 14"/>
                  <a:gd name="T4" fmla="*/ 1082 w 1082"/>
                  <a:gd name="T5" fmla="*/ 8 h 14"/>
                  <a:gd name="T6" fmla="*/ 1082 w 1082"/>
                  <a:gd name="T7" fmla="*/ 11 h 14"/>
                  <a:gd name="T8" fmla="*/ 1081 w 1082"/>
                  <a:gd name="T9" fmla="*/ 14 h 14"/>
                  <a:gd name="T10" fmla="*/ 1 w 1082"/>
                  <a:gd name="T11" fmla="*/ 14 h 14"/>
                  <a:gd name="T12" fmla="*/ 1 w 1082"/>
                  <a:gd name="T13" fmla="*/ 11 h 14"/>
                  <a:gd name="T14" fmla="*/ 1 w 1082"/>
                  <a:gd name="T15" fmla="*/ 8 h 14"/>
                  <a:gd name="T16" fmla="*/ 0 w 1082"/>
                  <a:gd name="T17" fmla="*/ 5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5"/>
                    </a:lnTo>
                    <a:lnTo>
                      <a:pt x="1082" y="8"/>
                    </a:lnTo>
                    <a:lnTo>
                      <a:pt x="1082" y="11"/>
                    </a:lnTo>
                    <a:lnTo>
                      <a:pt x="1081" y="14"/>
                    </a:lnTo>
                    <a:lnTo>
                      <a:pt x="1" y="14"/>
                    </a:lnTo>
                    <a:lnTo>
                      <a:pt x="1" y="11"/>
                    </a:lnTo>
                    <a:lnTo>
                      <a:pt x="1" y="8"/>
                    </a:lnTo>
                    <a:lnTo>
                      <a:pt x="0" y="5"/>
                    </a:lnTo>
                    <a:lnTo>
                      <a:pt x="0" y="0"/>
                    </a:lnTo>
                    <a:lnTo>
                      <a:pt x="1082" y="0"/>
                    </a:lnTo>
                    <a:close/>
                  </a:path>
                </a:pathLst>
              </a:custGeom>
              <a:solidFill>
                <a:srgbClr val="B2B4A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73" name="Freeform 585">
                <a:extLst>
                  <a:ext uri="{FF2B5EF4-FFF2-40B4-BE49-F238E27FC236}">
                    <a16:creationId xmlns:a16="http://schemas.microsoft.com/office/drawing/2014/main" xmlns="" id="{A100CD98-5743-4676-BD48-C191A0FBC76C}"/>
                  </a:ext>
                </a:extLst>
              </p:cNvPr>
              <p:cNvSpPr>
                <a:spLocks/>
              </p:cNvSpPr>
              <p:nvPr/>
            </p:nvSpPr>
            <p:spPr bwMode="auto">
              <a:xfrm>
                <a:off x="2171" y="2413"/>
                <a:ext cx="1082" cy="14"/>
              </a:xfrm>
              <a:custGeom>
                <a:avLst/>
                <a:gdLst>
                  <a:gd name="T0" fmla="*/ 1082 w 1082"/>
                  <a:gd name="T1" fmla="*/ 0 h 14"/>
                  <a:gd name="T2" fmla="*/ 1082 w 1082"/>
                  <a:gd name="T3" fmla="*/ 3 h 14"/>
                  <a:gd name="T4" fmla="*/ 1082 w 1082"/>
                  <a:gd name="T5" fmla="*/ 6 h 14"/>
                  <a:gd name="T6" fmla="*/ 1082 w 1082"/>
                  <a:gd name="T7" fmla="*/ 11 h 14"/>
                  <a:gd name="T8" fmla="*/ 1082 w 1082"/>
                  <a:gd name="T9" fmla="*/ 14 h 14"/>
                  <a:gd name="T10" fmla="*/ 1 w 1082"/>
                  <a:gd name="T11" fmla="*/ 14 h 14"/>
                  <a:gd name="T12" fmla="*/ 0 w 1082"/>
                  <a:gd name="T13" fmla="*/ 11 h 14"/>
                  <a:gd name="T14" fmla="*/ 0 w 1082"/>
                  <a:gd name="T15" fmla="*/ 6 h 14"/>
                  <a:gd name="T16" fmla="*/ 0 w 1082"/>
                  <a:gd name="T17" fmla="*/ 3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3"/>
                    </a:lnTo>
                    <a:lnTo>
                      <a:pt x="1082" y="6"/>
                    </a:lnTo>
                    <a:lnTo>
                      <a:pt x="1082" y="11"/>
                    </a:lnTo>
                    <a:lnTo>
                      <a:pt x="1082" y="14"/>
                    </a:lnTo>
                    <a:lnTo>
                      <a:pt x="1" y="14"/>
                    </a:lnTo>
                    <a:lnTo>
                      <a:pt x="0" y="11"/>
                    </a:lnTo>
                    <a:lnTo>
                      <a:pt x="0" y="6"/>
                    </a:lnTo>
                    <a:lnTo>
                      <a:pt x="0" y="3"/>
                    </a:lnTo>
                    <a:lnTo>
                      <a:pt x="0" y="0"/>
                    </a:lnTo>
                    <a:lnTo>
                      <a:pt x="1082" y="0"/>
                    </a:lnTo>
                    <a:close/>
                  </a:path>
                </a:pathLst>
              </a:custGeom>
              <a:solidFill>
                <a:srgbClr val="B5B7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74" name="Freeform 586">
                <a:extLst>
                  <a:ext uri="{FF2B5EF4-FFF2-40B4-BE49-F238E27FC236}">
                    <a16:creationId xmlns:a16="http://schemas.microsoft.com/office/drawing/2014/main" xmlns="" id="{D987E964-E69E-4CB9-A8F2-4D780FC771F3}"/>
                  </a:ext>
                </a:extLst>
              </p:cNvPr>
              <p:cNvSpPr>
                <a:spLocks/>
              </p:cNvSpPr>
              <p:nvPr/>
            </p:nvSpPr>
            <p:spPr bwMode="auto">
              <a:xfrm>
                <a:off x="2171" y="2406"/>
                <a:ext cx="1084" cy="13"/>
              </a:xfrm>
              <a:custGeom>
                <a:avLst/>
                <a:gdLst>
                  <a:gd name="T0" fmla="*/ 1084 w 1084"/>
                  <a:gd name="T1" fmla="*/ 0 h 13"/>
                  <a:gd name="T2" fmla="*/ 1084 w 1084"/>
                  <a:gd name="T3" fmla="*/ 3 h 13"/>
                  <a:gd name="T4" fmla="*/ 1084 w 1084"/>
                  <a:gd name="T5" fmla="*/ 7 h 13"/>
                  <a:gd name="T6" fmla="*/ 1082 w 1084"/>
                  <a:gd name="T7" fmla="*/ 10 h 13"/>
                  <a:gd name="T8" fmla="*/ 1082 w 1084"/>
                  <a:gd name="T9" fmla="*/ 13 h 13"/>
                  <a:gd name="T10" fmla="*/ 0 w 1084"/>
                  <a:gd name="T11" fmla="*/ 13 h 13"/>
                  <a:gd name="T12" fmla="*/ 0 w 1084"/>
                  <a:gd name="T13" fmla="*/ 10 h 13"/>
                  <a:gd name="T14" fmla="*/ 0 w 1084"/>
                  <a:gd name="T15" fmla="*/ 7 h 13"/>
                  <a:gd name="T16" fmla="*/ 0 w 1084"/>
                  <a:gd name="T17" fmla="*/ 3 h 13"/>
                  <a:gd name="T18" fmla="*/ 0 w 1084"/>
                  <a:gd name="T19" fmla="*/ 0 h 13"/>
                  <a:gd name="T20" fmla="*/ 1084 w 108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3">
                    <a:moveTo>
                      <a:pt x="1084" y="0"/>
                    </a:moveTo>
                    <a:lnTo>
                      <a:pt x="1084" y="3"/>
                    </a:lnTo>
                    <a:lnTo>
                      <a:pt x="1084" y="7"/>
                    </a:lnTo>
                    <a:lnTo>
                      <a:pt x="1082" y="10"/>
                    </a:lnTo>
                    <a:lnTo>
                      <a:pt x="1082" y="13"/>
                    </a:lnTo>
                    <a:lnTo>
                      <a:pt x="0" y="13"/>
                    </a:lnTo>
                    <a:lnTo>
                      <a:pt x="0" y="10"/>
                    </a:lnTo>
                    <a:lnTo>
                      <a:pt x="0" y="7"/>
                    </a:lnTo>
                    <a:lnTo>
                      <a:pt x="0" y="3"/>
                    </a:lnTo>
                    <a:lnTo>
                      <a:pt x="0" y="0"/>
                    </a:lnTo>
                    <a:lnTo>
                      <a:pt x="1084" y="0"/>
                    </a:lnTo>
                    <a:close/>
                  </a:path>
                </a:pathLst>
              </a:custGeom>
              <a:solidFill>
                <a:srgbClr val="B8BAB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75" name="Freeform 587">
                <a:extLst>
                  <a:ext uri="{FF2B5EF4-FFF2-40B4-BE49-F238E27FC236}">
                    <a16:creationId xmlns:a16="http://schemas.microsoft.com/office/drawing/2014/main" xmlns="" id="{C19CB32D-99AE-4811-B51A-E78FD7765DAE}"/>
                  </a:ext>
                </a:extLst>
              </p:cNvPr>
              <p:cNvSpPr>
                <a:spLocks/>
              </p:cNvSpPr>
              <p:nvPr/>
            </p:nvSpPr>
            <p:spPr bwMode="auto">
              <a:xfrm>
                <a:off x="2170" y="2398"/>
                <a:ext cx="1085" cy="15"/>
              </a:xfrm>
              <a:custGeom>
                <a:avLst/>
                <a:gdLst>
                  <a:gd name="T0" fmla="*/ 1085 w 1085"/>
                  <a:gd name="T1" fmla="*/ 0 h 15"/>
                  <a:gd name="T2" fmla="*/ 1085 w 1085"/>
                  <a:gd name="T3" fmla="*/ 5 h 15"/>
                  <a:gd name="T4" fmla="*/ 1085 w 1085"/>
                  <a:gd name="T5" fmla="*/ 8 h 15"/>
                  <a:gd name="T6" fmla="*/ 1085 w 1085"/>
                  <a:gd name="T7" fmla="*/ 11 h 15"/>
                  <a:gd name="T8" fmla="*/ 1083 w 1085"/>
                  <a:gd name="T9" fmla="*/ 15 h 15"/>
                  <a:gd name="T10" fmla="*/ 1 w 1085"/>
                  <a:gd name="T11" fmla="*/ 15 h 15"/>
                  <a:gd name="T12" fmla="*/ 1 w 1085"/>
                  <a:gd name="T13" fmla="*/ 11 h 15"/>
                  <a:gd name="T14" fmla="*/ 1 w 1085"/>
                  <a:gd name="T15" fmla="*/ 8 h 15"/>
                  <a:gd name="T16" fmla="*/ 0 w 1085"/>
                  <a:gd name="T17" fmla="*/ 5 h 15"/>
                  <a:gd name="T18" fmla="*/ 0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5" y="5"/>
                    </a:lnTo>
                    <a:lnTo>
                      <a:pt x="1085" y="8"/>
                    </a:lnTo>
                    <a:lnTo>
                      <a:pt x="1085" y="11"/>
                    </a:lnTo>
                    <a:lnTo>
                      <a:pt x="1083" y="15"/>
                    </a:lnTo>
                    <a:lnTo>
                      <a:pt x="1" y="15"/>
                    </a:lnTo>
                    <a:lnTo>
                      <a:pt x="1" y="11"/>
                    </a:lnTo>
                    <a:lnTo>
                      <a:pt x="1" y="8"/>
                    </a:lnTo>
                    <a:lnTo>
                      <a:pt x="0" y="5"/>
                    </a:lnTo>
                    <a:lnTo>
                      <a:pt x="0" y="0"/>
                    </a:lnTo>
                    <a:lnTo>
                      <a:pt x="1085" y="0"/>
                    </a:lnTo>
                    <a:close/>
                  </a:path>
                </a:pathLst>
              </a:custGeom>
              <a:solidFill>
                <a:srgbClr val="BBBDB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76" name="Freeform 588">
                <a:extLst>
                  <a:ext uri="{FF2B5EF4-FFF2-40B4-BE49-F238E27FC236}">
                    <a16:creationId xmlns:a16="http://schemas.microsoft.com/office/drawing/2014/main" xmlns="" id="{B3CF6ACF-79D2-403B-991B-0FE5707DDD3F}"/>
                  </a:ext>
                </a:extLst>
              </p:cNvPr>
              <p:cNvSpPr>
                <a:spLocks/>
              </p:cNvSpPr>
              <p:nvPr/>
            </p:nvSpPr>
            <p:spPr bwMode="auto">
              <a:xfrm>
                <a:off x="2170" y="2392"/>
                <a:ext cx="1085" cy="14"/>
              </a:xfrm>
              <a:custGeom>
                <a:avLst/>
                <a:gdLst>
                  <a:gd name="T0" fmla="*/ 1085 w 1085"/>
                  <a:gd name="T1" fmla="*/ 0 h 14"/>
                  <a:gd name="T2" fmla="*/ 1085 w 1085"/>
                  <a:gd name="T3" fmla="*/ 3 h 14"/>
                  <a:gd name="T4" fmla="*/ 1085 w 1085"/>
                  <a:gd name="T5" fmla="*/ 6 h 14"/>
                  <a:gd name="T6" fmla="*/ 1085 w 1085"/>
                  <a:gd name="T7" fmla="*/ 11 h 14"/>
                  <a:gd name="T8" fmla="*/ 1085 w 1085"/>
                  <a:gd name="T9" fmla="*/ 14 h 14"/>
                  <a:gd name="T10" fmla="*/ 1 w 1085"/>
                  <a:gd name="T11" fmla="*/ 14 h 14"/>
                  <a:gd name="T12" fmla="*/ 0 w 1085"/>
                  <a:gd name="T13" fmla="*/ 11 h 14"/>
                  <a:gd name="T14" fmla="*/ 0 w 1085"/>
                  <a:gd name="T15" fmla="*/ 6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1"/>
                    </a:lnTo>
                    <a:lnTo>
                      <a:pt x="1085" y="14"/>
                    </a:lnTo>
                    <a:lnTo>
                      <a:pt x="1" y="14"/>
                    </a:lnTo>
                    <a:lnTo>
                      <a:pt x="0" y="11"/>
                    </a:lnTo>
                    <a:lnTo>
                      <a:pt x="0" y="6"/>
                    </a:lnTo>
                    <a:lnTo>
                      <a:pt x="0" y="3"/>
                    </a:lnTo>
                    <a:lnTo>
                      <a:pt x="0" y="0"/>
                    </a:lnTo>
                    <a:lnTo>
                      <a:pt x="1085" y="0"/>
                    </a:lnTo>
                    <a:close/>
                  </a:path>
                </a:pathLst>
              </a:custGeom>
              <a:solidFill>
                <a:srgbClr val="BEC0B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77" name="Freeform 589">
                <a:extLst>
                  <a:ext uri="{FF2B5EF4-FFF2-40B4-BE49-F238E27FC236}">
                    <a16:creationId xmlns:a16="http://schemas.microsoft.com/office/drawing/2014/main" xmlns="" id="{D3A7B667-40AA-4D26-A6A3-A6F89EADF583}"/>
                  </a:ext>
                </a:extLst>
              </p:cNvPr>
              <p:cNvSpPr>
                <a:spLocks/>
              </p:cNvSpPr>
              <p:nvPr/>
            </p:nvSpPr>
            <p:spPr bwMode="auto">
              <a:xfrm>
                <a:off x="2170" y="2384"/>
                <a:ext cx="1085" cy="14"/>
              </a:xfrm>
              <a:custGeom>
                <a:avLst/>
                <a:gdLst>
                  <a:gd name="T0" fmla="*/ 1085 w 1085"/>
                  <a:gd name="T1" fmla="*/ 0 h 14"/>
                  <a:gd name="T2" fmla="*/ 1085 w 1085"/>
                  <a:gd name="T3" fmla="*/ 5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5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5"/>
                    </a:lnTo>
                    <a:lnTo>
                      <a:pt x="1085" y="8"/>
                    </a:lnTo>
                    <a:lnTo>
                      <a:pt x="1085" y="11"/>
                    </a:lnTo>
                    <a:lnTo>
                      <a:pt x="1085" y="14"/>
                    </a:lnTo>
                    <a:lnTo>
                      <a:pt x="0" y="14"/>
                    </a:lnTo>
                    <a:lnTo>
                      <a:pt x="0" y="11"/>
                    </a:lnTo>
                    <a:lnTo>
                      <a:pt x="0" y="8"/>
                    </a:lnTo>
                    <a:lnTo>
                      <a:pt x="0" y="5"/>
                    </a:lnTo>
                    <a:lnTo>
                      <a:pt x="0" y="0"/>
                    </a:lnTo>
                    <a:lnTo>
                      <a:pt x="1085" y="0"/>
                    </a:lnTo>
                    <a:close/>
                  </a:path>
                </a:pathLst>
              </a:custGeom>
              <a:solidFill>
                <a:srgbClr val="C1C3B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78" name="Freeform 590">
                <a:extLst>
                  <a:ext uri="{FF2B5EF4-FFF2-40B4-BE49-F238E27FC236}">
                    <a16:creationId xmlns:a16="http://schemas.microsoft.com/office/drawing/2014/main" xmlns="" id="{0D8C00D3-3060-41B0-99BD-3D6B2073D020}"/>
                  </a:ext>
                </a:extLst>
              </p:cNvPr>
              <p:cNvSpPr>
                <a:spLocks/>
              </p:cNvSpPr>
              <p:nvPr/>
            </p:nvSpPr>
            <p:spPr bwMode="auto">
              <a:xfrm>
                <a:off x="2170" y="2378"/>
                <a:ext cx="1085" cy="14"/>
              </a:xfrm>
              <a:custGeom>
                <a:avLst/>
                <a:gdLst>
                  <a:gd name="T0" fmla="*/ 1085 w 1085"/>
                  <a:gd name="T1" fmla="*/ 0 h 14"/>
                  <a:gd name="T2" fmla="*/ 1085 w 1085"/>
                  <a:gd name="T3" fmla="*/ 3 h 14"/>
                  <a:gd name="T4" fmla="*/ 1085 w 1085"/>
                  <a:gd name="T5" fmla="*/ 6 h 14"/>
                  <a:gd name="T6" fmla="*/ 1085 w 1085"/>
                  <a:gd name="T7" fmla="*/ 11 h 14"/>
                  <a:gd name="T8" fmla="*/ 1085 w 1085"/>
                  <a:gd name="T9" fmla="*/ 14 h 14"/>
                  <a:gd name="T10" fmla="*/ 0 w 1085"/>
                  <a:gd name="T11" fmla="*/ 14 h 14"/>
                  <a:gd name="T12" fmla="*/ 0 w 1085"/>
                  <a:gd name="T13" fmla="*/ 11 h 14"/>
                  <a:gd name="T14" fmla="*/ 0 w 1085"/>
                  <a:gd name="T15" fmla="*/ 6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1"/>
                    </a:lnTo>
                    <a:lnTo>
                      <a:pt x="1085" y="14"/>
                    </a:lnTo>
                    <a:lnTo>
                      <a:pt x="0" y="14"/>
                    </a:lnTo>
                    <a:lnTo>
                      <a:pt x="0" y="11"/>
                    </a:lnTo>
                    <a:lnTo>
                      <a:pt x="0" y="6"/>
                    </a:lnTo>
                    <a:lnTo>
                      <a:pt x="0" y="3"/>
                    </a:lnTo>
                    <a:lnTo>
                      <a:pt x="0" y="0"/>
                    </a:lnTo>
                    <a:lnTo>
                      <a:pt x="1085" y="0"/>
                    </a:lnTo>
                    <a:close/>
                  </a:path>
                </a:pathLst>
              </a:custGeom>
              <a:solidFill>
                <a:srgbClr val="C4C6C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79" name="Freeform 591">
                <a:extLst>
                  <a:ext uri="{FF2B5EF4-FFF2-40B4-BE49-F238E27FC236}">
                    <a16:creationId xmlns:a16="http://schemas.microsoft.com/office/drawing/2014/main" xmlns="" id="{94EF9252-9ECC-4F0D-88BB-F85CD722F10B}"/>
                  </a:ext>
                </a:extLst>
              </p:cNvPr>
              <p:cNvSpPr>
                <a:spLocks/>
              </p:cNvSpPr>
              <p:nvPr/>
            </p:nvSpPr>
            <p:spPr bwMode="auto">
              <a:xfrm>
                <a:off x="2170" y="2372"/>
                <a:ext cx="1085" cy="12"/>
              </a:xfrm>
              <a:custGeom>
                <a:avLst/>
                <a:gdLst>
                  <a:gd name="T0" fmla="*/ 1085 w 1085"/>
                  <a:gd name="T1" fmla="*/ 0 h 12"/>
                  <a:gd name="T2" fmla="*/ 1085 w 1085"/>
                  <a:gd name="T3" fmla="*/ 3 h 12"/>
                  <a:gd name="T4" fmla="*/ 1085 w 1085"/>
                  <a:gd name="T5" fmla="*/ 6 h 12"/>
                  <a:gd name="T6" fmla="*/ 1085 w 1085"/>
                  <a:gd name="T7" fmla="*/ 9 h 12"/>
                  <a:gd name="T8" fmla="*/ 1085 w 1085"/>
                  <a:gd name="T9" fmla="*/ 12 h 12"/>
                  <a:gd name="T10" fmla="*/ 0 w 1085"/>
                  <a:gd name="T11" fmla="*/ 12 h 12"/>
                  <a:gd name="T12" fmla="*/ 0 w 1085"/>
                  <a:gd name="T13" fmla="*/ 9 h 12"/>
                  <a:gd name="T14" fmla="*/ 0 w 1085"/>
                  <a:gd name="T15" fmla="*/ 6 h 12"/>
                  <a:gd name="T16" fmla="*/ 0 w 1085"/>
                  <a:gd name="T17" fmla="*/ 3 h 12"/>
                  <a:gd name="T18" fmla="*/ 0 w 1085"/>
                  <a:gd name="T19" fmla="*/ 0 h 12"/>
                  <a:gd name="T20" fmla="*/ 1085 w 1085"/>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2">
                    <a:moveTo>
                      <a:pt x="1085" y="0"/>
                    </a:moveTo>
                    <a:lnTo>
                      <a:pt x="1085" y="3"/>
                    </a:lnTo>
                    <a:lnTo>
                      <a:pt x="1085" y="6"/>
                    </a:lnTo>
                    <a:lnTo>
                      <a:pt x="1085" y="9"/>
                    </a:lnTo>
                    <a:lnTo>
                      <a:pt x="1085" y="12"/>
                    </a:lnTo>
                    <a:lnTo>
                      <a:pt x="0" y="12"/>
                    </a:lnTo>
                    <a:lnTo>
                      <a:pt x="0" y="9"/>
                    </a:lnTo>
                    <a:lnTo>
                      <a:pt x="0" y="6"/>
                    </a:lnTo>
                    <a:lnTo>
                      <a:pt x="0" y="3"/>
                    </a:lnTo>
                    <a:lnTo>
                      <a:pt x="0" y="0"/>
                    </a:lnTo>
                    <a:lnTo>
                      <a:pt x="1085" y="0"/>
                    </a:lnTo>
                    <a:close/>
                  </a:path>
                </a:pathLst>
              </a:custGeom>
              <a:solidFill>
                <a:srgbClr val="C7C9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80" name="Freeform 592">
                <a:extLst>
                  <a:ext uri="{FF2B5EF4-FFF2-40B4-BE49-F238E27FC236}">
                    <a16:creationId xmlns:a16="http://schemas.microsoft.com/office/drawing/2014/main" xmlns="" id="{9AF8421F-EE04-429A-B8A3-B69B8C82FC52}"/>
                  </a:ext>
                </a:extLst>
              </p:cNvPr>
              <p:cNvSpPr>
                <a:spLocks/>
              </p:cNvSpPr>
              <p:nvPr/>
            </p:nvSpPr>
            <p:spPr bwMode="auto">
              <a:xfrm>
                <a:off x="2170" y="2365"/>
                <a:ext cx="1085" cy="13"/>
              </a:xfrm>
              <a:custGeom>
                <a:avLst/>
                <a:gdLst>
                  <a:gd name="T0" fmla="*/ 1085 w 1085"/>
                  <a:gd name="T1" fmla="*/ 0 h 13"/>
                  <a:gd name="T2" fmla="*/ 1085 w 1085"/>
                  <a:gd name="T3" fmla="*/ 3 h 13"/>
                  <a:gd name="T4" fmla="*/ 1085 w 1085"/>
                  <a:gd name="T5" fmla="*/ 6 h 13"/>
                  <a:gd name="T6" fmla="*/ 1085 w 1085"/>
                  <a:gd name="T7" fmla="*/ 9 h 13"/>
                  <a:gd name="T8" fmla="*/ 1085 w 1085"/>
                  <a:gd name="T9" fmla="*/ 13 h 13"/>
                  <a:gd name="T10" fmla="*/ 0 w 1085"/>
                  <a:gd name="T11" fmla="*/ 13 h 13"/>
                  <a:gd name="T12" fmla="*/ 0 w 1085"/>
                  <a:gd name="T13" fmla="*/ 9 h 13"/>
                  <a:gd name="T14" fmla="*/ 0 w 1085"/>
                  <a:gd name="T15" fmla="*/ 6 h 13"/>
                  <a:gd name="T16" fmla="*/ 0 w 1085"/>
                  <a:gd name="T17" fmla="*/ 3 h 13"/>
                  <a:gd name="T18" fmla="*/ 0 w 1085"/>
                  <a:gd name="T19" fmla="*/ 0 h 13"/>
                  <a:gd name="T20" fmla="*/ 1085 w 108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3">
                    <a:moveTo>
                      <a:pt x="1085" y="0"/>
                    </a:moveTo>
                    <a:lnTo>
                      <a:pt x="1085" y="3"/>
                    </a:lnTo>
                    <a:lnTo>
                      <a:pt x="1085" y="6"/>
                    </a:lnTo>
                    <a:lnTo>
                      <a:pt x="1085" y="9"/>
                    </a:lnTo>
                    <a:lnTo>
                      <a:pt x="1085" y="13"/>
                    </a:lnTo>
                    <a:lnTo>
                      <a:pt x="0" y="13"/>
                    </a:lnTo>
                    <a:lnTo>
                      <a:pt x="0" y="9"/>
                    </a:lnTo>
                    <a:lnTo>
                      <a:pt x="0" y="6"/>
                    </a:lnTo>
                    <a:lnTo>
                      <a:pt x="0" y="3"/>
                    </a:lnTo>
                    <a:lnTo>
                      <a:pt x="0" y="0"/>
                    </a:lnTo>
                    <a:lnTo>
                      <a:pt x="1085" y="0"/>
                    </a:lnTo>
                    <a:close/>
                  </a:path>
                </a:pathLst>
              </a:custGeom>
              <a:solidFill>
                <a:srgbClr val="CBCCC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81" name="Freeform 593">
                <a:extLst>
                  <a:ext uri="{FF2B5EF4-FFF2-40B4-BE49-F238E27FC236}">
                    <a16:creationId xmlns:a16="http://schemas.microsoft.com/office/drawing/2014/main" xmlns="" id="{0D0F72AB-298B-4B92-9842-C9F773FD8363}"/>
                  </a:ext>
                </a:extLst>
              </p:cNvPr>
              <p:cNvSpPr>
                <a:spLocks/>
              </p:cNvSpPr>
              <p:nvPr/>
            </p:nvSpPr>
            <p:spPr bwMode="auto">
              <a:xfrm>
                <a:off x="2170" y="2357"/>
                <a:ext cx="1085" cy="15"/>
              </a:xfrm>
              <a:custGeom>
                <a:avLst/>
                <a:gdLst>
                  <a:gd name="T0" fmla="*/ 1085 w 1085"/>
                  <a:gd name="T1" fmla="*/ 0 h 15"/>
                  <a:gd name="T2" fmla="*/ 1085 w 1085"/>
                  <a:gd name="T3" fmla="*/ 4 h 15"/>
                  <a:gd name="T4" fmla="*/ 1085 w 1085"/>
                  <a:gd name="T5" fmla="*/ 8 h 15"/>
                  <a:gd name="T6" fmla="*/ 1085 w 1085"/>
                  <a:gd name="T7" fmla="*/ 11 h 15"/>
                  <a:gd name="T8" fmla="*/ 1085 w 1085"/>
                  <a:gd name="T9" fmla="*/ 15 h 15"/>
                  <a:gd name="T10" fmla="*/ 0 w 1085"/>
                  <a:gd name="T11" fmla="*/ 15 h 15"/>
                  <a:gd name="T12" fmla="*/ 0 w 1085"/>
                  <a:gd name="T13" fmla="*/ 11 h 15"/>
                  <a:gd name="T14" fmla="*/ 1 w 1085"/>
                  <a:gd name="T15" fmla="*/ 8 h 15"/>
                  <a:gd name="T16" fmla="*/ 1 w 1085"/>
                  <a:gd name="T17" fmla="*/ 4 h 15"/>
                  <a:gd name="T18" fmla="*/ 1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5" y="4"/>
                    </a:lnTo>
                    <a:lnTo>
                      <a:pt x="1085" y="8"/>
                    </a:lnTo>
                    <a:lnTo>
                      <a:pt x="1085" y="11"/>
                    </a:lnTo>
                    <a:lnTo>
                      <a:pt x="1085" y="15"/>
                    </a:lnTo>
                    <a:lnTo>
                      <a:pt x="0" y="15"/>
                    </a:lnTo>
                    <a:lnTo>
                      <a:pt x="0" y="11"/>
                    </a:lnTo>
                    <a:lnTo>
                      <a:pt x="1" y="8"/>
                    </a:lnTo>
                    <a:lnTo>
                      <a:pt x="1" y="4"/>
                    </a:lnTo>
                    <a:lnTo>
                      <a:pt x="1" y="0"/>
                    </a:lnTo>
                    <a:lnTo>
                      <a:pt x="1085" y="0"/>
                    </a:lnTo>
                    <a:close/>
                  </a:path>
                </a:pathLst>
              </a:custGeom>
              <a:solidFill>
                <a:srgbClr val="CECFC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82" name="Freeform 594">
                <a:extLst>
                  <a:ext uri="{FF2B5EF4-FFF2-40B4-BE49-F238E27FC236}">
                    <a16:creationId xmlns:a16="http://schemas.microsoft.com/office/drawing/2014/main" xmlns="" id="{13AD42B7-8AFF-43EB-A304-2A3538117283}"/>
                  </a:ext>
                </a:extLst>
              </p:cNvPr>
              <p:cNvSpPr>
                <a:spLocks/>
              </p:cNvSpPr>
              <p:nvPr/>
            </p:nvSpPr>
            <p:spPr bwMode="auto">
              <a:xfrm>
                <a:off x="2170" y="2351"/>
                <a:ext cx="1085" cy="14"/>
              </a:xfrm>
              <a:custGeom>
                <a:avLst/>
                <a:gdLst>
                  <a:gd name="T0" fmla="*/ 1085 w 1085"/>
                  <a:gd name="T1" fmla="*/ 0 h 14"/>
                  <a:gd name="T2" fmla="*/ 1085 w 1085"/>
                  <a:gd name="T3" fmla="*/ 3 h 14"/>
                  <a:gd name="T4" fmla="*/ 1085 w 1085"/>
                  <a:gd name="T5" fmla="*/ 6 h 14"/>
                  <a:gd name="T6" fmla="*/ 1085 w 1085"/>
                  <a:gd name="T7" fmla="*/ 10 h 14"/>
                  <a:gd name="T8" fmla="*/ 1085 w 1085"/>
                  <a:gd name="T9" fmla="*/ 14 h 14"/>
                  <a:gd name="T10" fmla="*/ 0 w 1085"/>
                  <a:gd name="T11" fmla="*/ 14 h 14"/>
                  <a:gd name="T12" fmla="*/ 1 w 1085"/>
                  <a:gd name="T13" fmla="*/ 10 h 14"/>
                  <a:gd name="T14" fmla="*/ 1 w 1085"/>
                  <a:gd name="T15" fmla="*/ 6 h 14"/>
                  <a:gd name="T16" fmla="*/ 1 w 1085"/>
                  <a:gd name="T17" fmla="*/ 3 h 14"/>
                  <a:gd name="T18" fmla="*/ 1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0"/>
                    </a:lnTo>
                    <a:lnTo>
                      <a:pt x="1085" y="14"/>
                    </a:lnTo>
                    <a:lnTo>
                      <a:pt x="0" y="14"/>
                    </a:lnTo>
                    <a:lnTo>
                      <a:pt x="1" y="10"/>
                    </a:lnTo>
                    <a:lnTo>
                      <a:pt x="1" y="6"/>
                    </a:lnTo>
                    <a:lnTo>
                      <a:pt x="1" y="3"/>
                    </a:lnTo>
                    <a:lnTo>
                      <a:pt x="1" y="0"/>
                    </a:lnTo>
                    <a:lnTo>
                      <a:pt x="1085" y="0"/>
                    </a:lnTo>
                    <a:close/>
                  </a:path>
                </a:pathLst>
              </a:custGeom>
              <a:solidFill>
                <a:srgbClr val="D1D2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83" name="Freeform 595">
                <a:extLst>
                  <a:ext uri="{FF2B5EF4-FFF2-40B4-BE49-F238E27FC236}">
                    <a16:creationId xmlns:a16="http://schemas.microsoft.com/office/drawing/2014/main" xmlns="" id="{D19F87B6-F8DB-46FD-B77A-7328A32D19B5}"/>
                  </a:ext>
                </a:extLst>
              </p:cNvPr>
              <p:cNvSpPr>
                <a:spLocks/>
              </p:cNvSpPr>
              <p:nvPr/>
            </p:nvSpPr>
            <p:spPr bwMode="auto">
              <a:xfrm>
                <a:off x="2171" y="2343"/>
                <a:ext cx="1084" cy="14"/>
              </a:xfrm>
              <a:custGeom>
                <a:avLst/>
                <a:gdLst>
                  <a:gd name="T0" fmla="*/ 1084 w 1084"/>
                  <a:gd name="T1" fmla="*/ 0 h 14"/>
                  <a:gd name="T2" fmla="*/ 1084 w 1084"/>
                  <a:gd name="T3" fmla="*/ 3 h 14"/>
                  <a:gd name="T4" fmla="*/ 1084 w 1084"/>
                  <a:gd name="T5" fmla="*/ 8 h 14"/>
                  <a:gd name="T6" fmla="*/ 1084 w 1084"/>
                  <a:gd name="T7" fmla="*/ 11 h 14"/>
                  <a:gd name="T8" fmla="*/ 1084 w 1084"/>
                  <a:gd name="T9" fmla="*/ 14 h 14"/>
                  <a:gd name="T10" fmla="*/ 0 w 1084"/>
                  <a:gd name="T11" fmla="*/ 14 h 14"/>
                  <a:gd name="T12" fmla="*/ 0 w 1084"/>
                  <a:gd name="T13" fmla="*/ 11 h 14"/>
                  <a:gd name="T14" fmla="*/ 0 w 1084"/>
                  <a:gd name="T15" fmla="*/ 8 h 14"/>
                  <a:gd name="T16" fmla="*/ 0 w 1084"/>
                  <a:gd name="T17" fmla="*/ 3 h 14"/>
                  <a:gd name="T18" fmla="*/ 0 w 1084"/>
                  <a:gd name="T19" fmla="*/ 0 h 14"/>
                  <a:gd name="T20" fmla="*/ 1084 w 108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4">
                    <a:moveTo>
                      <a:pt x="1084" y="0"/>
                    </a:moveTo>
                    <a:lnTo>
                      <a:pt x="1084" y="3"/>
                    </a:lnTo>
                    <a:lnTo>
                      <a:pt x="1084" y="8"/>
                    </a:lnTo>
                    <a:lnTo>
                      <a:pt x="1084" y="11"/>
                    </a:lnTo>
                    <a:lnTo>
                      <a:pt x="1084" y="14"/>
                    </a:lnTo>
                    <a:lnTo>
                      <a:pt x="0" y="14"/>
                    </a:lnTo>
                    <a:lnTo>
                      <a:pt x="0" y="11"/>
                    </a:lnTo>
                    <a:lnTo>
                      <a:pt x="0" y="8"/>
                    </a:lnTo>
                    <a:lnTo>
                      <a:pt x="0" y="3"/>
                    </a:lnTo>
                    <a:lnTo>
                      <a:pt x="0" y="0"/>
                    </a:lnTo>
                    <a:lnTo>
                      <a:pt x="1084" y="0"/>
                    </a:lnTo>
                    <a:close/>
                  </a:path>
                </a:pathLst>
              </a:custGeom>
              <a:solidFill>
                <a:srgbClr val="D4D5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84" name="Freeform 596">
                <a:extLst>
                  <a:ext uri="{FF2B5EF4-FFF2-40B4-BE49-F238E27FC236}">
                    <a16:creationId xmlns:a16="http://schemas.microsoft.com/office/drawing/2014/main" xmlns="" id="{C9735034-0763-4B41-84FB-0ABF143CEE3E}"/>
                  </a:ext>
                </a:extLst>
              </p:cNvPr>
              <p:cNvSpPr>
                <a:spLocks/>
              </p:cNvSpPr>
              <p:nvPr/>
            </p:nvSpPr>
            <p:spPr bwMode="auto">
              <a:xfrm>
                <a:off x="2171" y="2337"/>
                <a:ext cx="1084" cy="14"/>
              </a:xfrm>
              <a:custGeom>
                <a:avLst/>
                <a:gdLst>
                  <a:gd name="T0" fmla="*/ 1082 w 1084"/>
                  <a:gd name="T1" fmla="*/ 0 h 14"/>
                  <a:gd name="T2" fmla="*/ 1082 w 1084"/>
                  <a:gd name="T3" fmla="*/ 3 h 14"/>
                  <a:gd name="T4" fmla="*/ 1084 w 1084"/>
                  <a:gd name="T5" fmla="*/ 6 h 14"/>
                  <a:gd name="T6" fmla="*/ 1084 w 1084"/>
                  <a:gd name="T7" fmla="*/ 9 h 14"/>
                  <a:gd name="T8" fmla="*/ 1084 w 1084"/>
                  <a:gd name="T9" fmla="*/ 14 h 14"/>
                  <a:gd name="T10" fmla="*/ 0 w 1084"/>
                  <a:gd name="T11" fmla="*/ 14 h 14"/>
                  <a:gd name="T12" fmla="*/ 0 w 1084"/>
                  <a:gd name="T13" fmla="*/ 9 h 14"/>
                  <a:gd name="T14" fmla="*/ 0 w 1084"/>
                  <a:gd name="T15" fmla="*/ 6 h 14"/>
                  <a:gd name="T16" fmla="*/ 0 w 1084"/>
                  <a:gd name="T17" fmla="*/ 3 h 14"/>
                  <a:gd name="T18" fmla="*/ 0 w 1084"/>
                  <a:gd name="T19" fmla="*/ 0 h 14"/>
                  <a:gd name="T20" fmla="*/ 1082 w 108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4">
                    <a:moveTo>
                      <a:pt x="1082" y="0"/>
                    </a:moveTo>
                    <a:lnTo>
                      <a:pt x="1082" y="3"/>
                    </a:lnTo>
                    <a:lnTo>
                      <a:pt x="1084" y="6"/>
                    </a:lnTo>
                    <a:lnTo>
                      <a:pt x="1084" y="9"/>
                    </a:lnTo>
                    <a:lnTo>
                      <a:pt x="1084" y="14"/>
                    </a:lnTo>
                    <a:lnTo>
                      <a:pt x="0" y="14"/>
                    </a:lnTo>
                    <a:lnTo>
                      <a:pt x="0" y="9"/>
                    </a:lnTo>
                    <a:lnTo>
                      <a:pt x="0" y="6"/>
                    </a:lnTo>
                    <a:lnTo>
                      <a:pt x="0" y="3"/>
                    </a:lnTo>
                    <a:lnTo>
                      <a:pt x="0" y="0"/>
                    </a:lnTo>
                    <a:lnTo>
                      <a:pt x="1082" y="0"/>
                    </a:lnTo>
                    <a:close/>
                  </a:path>
                </a:pathLst>
              </a:custGeom>
              <a:solidFill>
                <a:srgbClr val="D7D8D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85" name="Freeform 597">
                <a:extLst>
                  <a:ext uri="{FF2B5EF4-FFF2-40B4-BE49-F238E27FC236}">
                    <a16:creationId xmlns:a16="http://schemas.microsoft.com/office/drawing/2014/main" xmlns="" id="{B2B620E4-83C3-4518-8955-21E4693F73BD}"/>
                  </a:ext>
                </a:extLst>
              </p:cNvPr>
              <p:cNvSpPr>
                <a:spLocks/>
              </p:cNvSpPr>
              <p:nvPr/>
            </p:nvSpPr>
            <p:spPr bwMode="auto">
              <a:xfrm>
                <a:off x="2171" y="2330"/>
                <a:ext cx="1084" cy="13"/>
              </a:xfrm>
              <a:custGeom>
                <a:avLst/>
                <a:gdLst>
                  <a:gd name="T0" fmla="*/ 1082 w 1084"/>
                  <a:gd name="T1" fmla="*/ 0 h 13"/>
                  <a:gd name="T2" fmla="*/ 1082 w 1084"/>
                  <a:gd name="T3" fmla="*/ 3 h 13"/>
                  <a:gd name="T4" fmla="*/ 1082 w 1084"/>
                  <a:gd name="T5" fmla="*/ 7 h 13"/>
                  <a:gd name="T6" fmla="*/ 1082 w 1084"/>
                  <a:gd name="T7" fmla="*/ 10 h 13"/>
                  <a:gd name="T8" fmla="*/ 1084 w 1084"/>
                  <a:gd name="T9" fmla="*/ 13 h 13"/>
                  <a:gd name="T10" fmla="*/ 0 w 1084"/>
                  <a:gd name="T11" fmla="*/ 13 h 13"/>
                  <a:gd name="T12" fmla="*/ 0 w 1084"/>
                  <a:gd name="T13" fmla="*/ 10 h 13"/>
                  <a:gd name="T14" fmla="*/ 1 w 1084"/>
                  <a:gd name="T15" fmla="*/ 7 h 13"/>
                  <a:gd name="T16" fmla="*/ 1 w 1084"/>
                  <a:gd name="T17" fmla="*/ 3 h 13"/>
                  <a:gd name="T18" fmla="*/ 1 w 1084"/>
                  <a:gd name="T19" fmla="*/ 0 h 13"/>
                  <a:gd name="T20" fmla="*/ 1082 w 108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13">
                    <a:moveTo>
                      <a:pt x="1082" y="0"/>
                    </a:moveTo>
                    <a:lnTo>
                      <a:pt x="1082" y="3"/>
                    </a:lnTo>
                    <a:lnTo>
                      <a:pt x="1082" y="7"/>
                    </a:lnTo>
                    <a:lnTo>
                      <a:pt x="1082" y="10"/>
                    </a:lnTo>
                    <a:lnTo>
                      <a:pt x="1084" y="13"/>
                    </a:lnTo>
                    <a:lnTo>
                      <a:pt x="0" y="13"/>
                    </a:lnTo>
                    <a:lnTo>
                      <a:pt x="0" y="10"/>
                    </a:lnTo>
                    <a:lnTo>
                      <a:pt x="1" y="7"/>
                    </a:lnTo>
                    <a:lnTo>
                      <a:pt x="1" y="3"/>
                    </a:lnTo>
                    <a:lnTo>
                      <a:pt x="1" y="0"/>
                    </a:lnTo>
                    <a:lnTo>
                      <a:pt x="1082" y="0"/>
                    </a:lnTo>
                    <a:close/>
                  </a:path>
                </a:pathLst>
              </a:custGeom>
              <a:solidFill>
                <a:srgbClr val="DADBD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86" name="Freeform 598">
                <a:extLst>
                  <a:ext uri="{FF2B5EF4-FFF2-40B4-BE49-F238E27FC236}">
                    <a16:creationId xmlns:a16="http://schemas.microsoft.com/office/drawing/2014/main" xmlns="" id="{DDD84C5A-DB9C-44BE-A50E-372EA22FB6B5}"/>
                  </a:ext>
                </a:extLst>
              </p:cNvPr>
              <p:cNvSpPr>
                <a:spLocks/>
              </p:cNvSpPr>
              <p:nvPr/>
            </p:nvSpPr>
            <p:spPr bwMode="auto">
              <a:xfrm>
                <a:off x="2171" y="2322"/>
                <a:ext cx="1082" cy="15"/>
              </a:xfrm>
              <a:custGeom>
                <a:avLst/>
                <a:gdLst>
                  <a:gd name="T0" fmla="*/ 1081 w 1082"/>
                  <a:gd name="T1" fmla="*/ 0 h 15"/>
                  <a:gd name="T2" fmla="*/ 1082 w 1082"/>
                  <a:gd name="T3" fmla="*/ 4 h 15"/>
                  <a:gd name="T4" fmla="*/ 1082 w 1082"/>
                  <a:gd name="T5" fmla="*/ 8 h 15"/>
                  <a:gd name="T6" fmla="*/ 1082 w 1082"/>
                  <a:gd name="T7" fmla="*/ 11 h 15"/>
                  <a:gd name="T8" fmla="*/ 1082 w 1082"/>
                  <a:gd name="T9" fmla="*/ 15 h 15"/>
                  <a:gd name="T10" fmla="*/ 0 w 1082"/>
                  <a:gd name="T11" fmla="*/ 15 h 15"/>
                  <a:gd name="T12" fmla="*/ 1 w 1082"/>
                  <a:gd name="T13" fmla="*/ 11 h 15"/>
                  <a:gd name="T14" fmla="*/ 1 w 1082"/>
                  <a:gd name="T15" fmla="*/ 8 h 15"/>
                  <a:gd name="T16" fmla="*/ 1 w 1082"/>
                  <a:gd name="T17" fmla="*/ 4 h 15"/>
                  <a:gd name="T18" fmla="*/ 1 w 1082"/>
                  <a:gd name="T19" fmla="*/ 0 h 15"/>
                  <a:gd name="T20" fmla="*/ 1081 w 1082"/>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5">
                    <a:moveTo>
                      <a:pt x="1081" y="0"/>
                    </a:moveTo>
                    <a:lnTo>
                      <a:pt x="1082" y="4"/>
                    </a:lnTo>
                    <a:lnTo>
                      <a:pt x="1082" y="8"/>
                    </a:lnTo>
                    <a:lnTo>
                      <a:pt x="1082" y="11"/>
                    </a:lnTo>
                    <a:lnTo>
                      <a:pt x="1082" y="15"/>
                    </a:lnTo>
                    <a:lnTo>
                      <a:pt x="0" y="15"/>
                    </a:lnTo>
                    <a:lnTo>
                      <a:pt x="1" y="11"/>
                    </a:lnTo>
                    <a:lnTo>
                      <a:pt x="1" y="8"/>
                    </a:lnTo>
                    <a:lnTo>
                      <a:pt x="1" y="4"/>
                    </a:lnTo>
                    <a:lnTo>
                      <a:pt x="1" y="0"/>
                    </a:lnTo>
                    <a:lnTo>
                      <a:pt x="1081" y="0"/>
                    </a:lnTo>
                    <a:close/>
                  </a:path>
                </a:pathLst>
              </a:custGeom>
              <a:solidFill>
                <a:srgbClr val="DDDED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87" name="Freeform 599">
                <a:extLst>
                  <a:ext uri="{FF2B5EF4-FFF2-40B4-BE49-F238E27FC236}">
                    <a16:creationId xmlns:a16="http://schemas.microsoft.com/office/drawing/2014/main" xmlns="" id="{D0857160-9EAB-431E-A0AA-4A60D4AC564B}"/>
                  </a:ext>
                </a:extLst>
              </p:cNvPr>
              <p:cNvSpPr>
                <a:spLocks/>
              </p:cNvSpPr>
              <p:nvPr/>
            </p:nvSpPr>
            <p:spPr bwMode="auto">
              <a:xfrm>
                <a:off x="2172" y="2317"/>
                <a:ext cx="1081" cy="13"/>
              </a:xfrm>
              <a:custGeom>
                <a:avLst/>
                <a:gdLst>
                  <a:gd name="T0" fmla="*/ 1081 w 1081"/>
                  <a:gd name="T1" fmla="*/ 13 h 13"/>
                  <a:gd name="T2" fmla="*/ 1081 w 1081"/>
                  <a:gd name="T3" fmla="*/ 9 h 13"/>
                  <a:gd name="T4" fmla="*/ 1080 w 1081"/>
                  <a:gd name="T5" fmla="*/ 6 h 13"/>
                  <a:gd name="T6" fmla="*/ 1080 w 1081"/>
                  <a:gd name="T7" fmla="*/ 3 h 13"/>
                  <a:gd name="T8" fmla="*/ 1079 w 1081"/>
                  <a:gd name="T9" fmla="*/ 0 h 13"/>
                  <a:gd name="T10" fmla="*/ 0 w 1081"/>
                  <a:gd name="T11" fmla="*/ 0 h 13"/>
                  <a:gd name="T12" fmla="*/ 0 w 1081"/>
                  <a:gd name="T13" fmla="*/ 3 h 13"/>
                  <a:gd name="T14" fmla="*/ 0 w 1081"/>
                  <a:gd name="T15" fmla="*/ 6 h 13"/>
                  <a:gd name="T16" fmla="*/ 0 w 1081"/>
                  <a:gd name="T17" fmla="*/ 9 h 13"/>
                  <a:gd name="T18" fmla="*/ 0 w 1081"/>
                  <a:gd name="T19" fmla="*/ 13 h 13"/>
                  <a:gd name="T20" fmla="*/ 1081 w 1081"/>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1" h="13">
                    <a:moveTo>
                      <a:pt x="1081" y="13"/>
                    </a:moveTo>
                    <a:lnTo>
                      <a:pt x="1081" y="9"/>
                    </a:lnTo>
                    <a:lnTo>
                      <a:pt x="1080" y="6"/>
                    </a:lnTo>
                    <a:lnTo>
                      <a:pt x="1080" y="3"/>
                    </a:lnTo>
                    <a:lnTo>
                      <a:pt x="1079" y="0"/>
                    </a:lnTo>
                    <a:lnTo>
                      <a:pt x="0" y="0"/>
                    </a:lnTo>
                    <a:lnTo>
                      <a:pt x="0" y="3"/>
                    </a:lnTo>
                    <a:lnTo>
                      <a:pt x="0" y="6"/>
                    </a:lnTo>
                    <a:lnTo>
                      <a:pt x="0" y="9"/>
                    </a:lnTo>
                    <a:lnTo>
                      <a:pt x="0" y="13"/>
                    </a:lnTo>
                    <a:lnTo>
                      <a:pt x="1081" y="13"/>
                    </a:lnTo>
                    <a:close/>
                  </a:path>
                </a:pathLst>
              </a:custGeom>
              <a:solidFill>
                <a:srgbClr val="E0E1D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88" name="Freeform 600">
                <a:extLst>
                  <a:ext uri="{FF2B5EF4-FFF2-40B4-BE49-F238E27FC236}">
                    <a16:creationId xmlns:a16="http://schemas.microsoft.com/office/drawing/2014/main" xmlns="" id="{89AC812E-8B01-4B6D-B660-FEB9A8852D30}"/>
                  </a:ext>
                </a:extLst>
              </p:cNvPr>
              <p:cNvSpPr>
                <a:spLocks/>
              </p:cNvSpPr>
              <p:nvPr/>
            </p:nvSpPr>
            <p:spPr bwMode="auto">
              <a:xfrm>
                <a:off x="2172" y="2317"/>
                <a:ext cx="1080" cy="5"/>
              </a:xfrm>
              <a:custGeom>
                <a:avLst/>
                <a:gdLst>
                  <a:gd name="T0" fmla="*/ 1080 w 1080"/>
                  <a:gd name="T1" fmla="*/ 5 h 5"/>
                  <a:gd name="T2" fmla="*/ 1080 w 1080"/>
                  <a:gd name="T3" fmla="*/ 3 h 5"/>
                  <a:gd name="T4" fmla="*/ 1080 w 1080"/>
                  <a:gd name="T5" fmla="*/ 3 h 5"/>
                  <a:gd name="T6" fmla="*/ 1080 w 1080"/>
                  <a:gd name="T7" fmla="*/ 0 h 5"/>
                  <a:gd name="T8" fmla="*/ 1079 w 1080"/>
                  <a:gd name="T9" fmla="*/ 0 h 5"/>
                  <a:gd name="T10" fmla="*/ 0 w 1080"/>
                  <a:gd name="T11" fmla="*/ 0 h 5"/>
                  <a:gd name="T12" fmla="*/ 0 w 1080"/>
                  <a:gd name="T13" fmla="*/ 0 h 5"/>
                  <a:gd name="T14" fmla="*/ 0 w 1080"/>
                  <a:gd name="T15" fmla="*/ 3 h 5"/>
                  <a:gd name="T16" fmla="*/ 0 w 1080"/>
                  <a:gd name="T17" fmla="*/ 3 h 5"/>
                  <a:gd name="T18" fmla="*/ 0 w 1080"/>
                  <a:gd name="T19" fmla="*/ 5 h 5"/>
                  <a:gd name="T20" fmla="*/ 1080 w 1080"/>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5">
                    <a:moveTo>
                      <a:pt x="1080" y="5"/>
                    </a:moveTo>
                    <a:lnTo>
                      <a:pt x="1080" y="3"/>
                    </a:lnTo>
                    <a:lnTo>
                      <a:pt x="1080" y="3"/>
                    </a:lnTo>
                    <a:lnTo>
                      <a:pt x="1080" y="0"/>
                    </a:lnTo>
                    <a:lnTo>
                      <a:pt x="1079" y="0"/>
                    </a:lnTo>
                    <a:lnTo>
                      <a:pt x="0" y="0"/>
                    </a:lnTo>
                    <a:lnTo>
                      <a:pt x="0" y="0"/>
                    </a:lnTo>
                    <a:lnTo>
                      <a:pt x="0" y="3"/>
                    </a:lnTo>
                    <a:lnTo>
                      <a:pt x="0" y="3"/>
                    </a:lnTo>
                    <a:lnTo>
                      <a:pt x="0" y="5"/>
                    </a:lnTo>
                    <a:lnTo>
                      <a:pt x="1080" y="5"/>
                    </a:lnTo>
                    <a:close/>
                  </a:path>
                </a:pathLst>
              </a:custGeom>
              <a:solidFill>
                <a:srgbClr val="E3E4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89" name="Freeform 601">
                <a:extLst>
                  <a:ext uri="{FF2B5EF4-FFF2-40B4-BE49-F238E27FC236}">
                    <a16:creationId xmlns:a16="http://schemas.microsoft.com/office/drawing/2014/main" xmlns="" id="{B9C451CD-F1AD-4A11-A71C-0336BBB5FBDB}"/>
                  </a:ext>
                </a:extLst>
              </p:cNvPr>
              <p:cNvSpPr>
                <a:spLocks/>
              </p:cNvSpPr>
              <p:nvPr/>
            </p:nvSpPr>
            <p:spPr bwMode="auto">
              <a:xfrm>
                <a:off x="2172" y="2561"/>
                <a:ext cx="1080" cy="4"/>
              </a:xfrm>
              <a:custGeom>
                <a:avLst/>
                <a:gdLst>
                  <a:gd name="T0" fmla="*/ 0 w 1080"/>
                  <a:gd name="T1" fmla="*/ 4 h 4"/>
                  <a:gd name="T2" fmla="*/ 1079 w 1080"/>
                  <a:gd name="T3" fmla="*/ 4 h 4"/>
                  <a:gd name="T4" fmla="*/ 1080 w 1080"/>
                  <a:gd name="T5" fmla="*/ 4 h 4"/>
                  <a:gd name="T6" fmla="*/ 1080 w 1080"/>
                  <a:gd name="T7" fmla="*/ 3 h 4"/>
                  <a:gd name="T8" fmla="*/ 1080 w 1080"/>
                  <a:gd name="T9" fmla="*/ 1 h 4"/>
                  <a:gd name="T10" fmla="*/ 1080 w 1080"/>
                  <a:gd name="T11" fmla="*/ 0 h 4"/>
                  <a:gd name="T12" fmla="*/ 0 w 1080"/>
                  <a:gd name="T13" fmla="*/ 0 h 4"/>
                  <a:gd name="T14" fmla="*/ 0 w 1080"/>
                  <a:gd name="T15" fmla="*/ 1 h 4"/>
                  <a:gd name="T16" fmla="*/ 0 w 1080"/>
                  <a:gd name="T17" fmla="*/ 3 h 4"/>
                  <a:gd name="T18" fmla="*/ 0 w 1080"/>
                  <a:gd name="T19" fmla="*/ 4 h 4"/>
                  <a:gd name="T20" fmla="*/ 0 w 1080"/>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4">
                    <a:moveTo>
                      <a:pt x="0" y="4"/>
                    </a:moveTo>
                    <a:lnTo>
                      <a:pt x="1079" y="4"/>
                    </a:lnTo>
                    <a:lnTo>
                      <a:pt x="1080" y="4"/>
                    </a:lnTo>
                    <a:lnTo>
                      <a:pt x="1080" y="3"/>
                    </a:lnTo>
                    <a:lnTo>
                      <a:pt x="1080" y="1"/>
                    </a:lnTo>
                    <a:lnTo>
                      <a:pt x="1080" y="0"/>
                    </a:lnTo>
                    <a:lnTo>
                      <a:pt x="0" y="0"/>
                    </a:lnTo>
                    <a:lnTo>
                      <a:pt x="0" y="1"/>
                    </a:lnTo>
                    <a:lnTo>
                      <a:pt x="0" y="3"/>
                    </a:lnTo>
                    <a:lnTo>
                      <a:pt x="0" y="4"/>
                    </a:lnTo>
                    <a:lnTo>
                      <a:pt x="0" y="4"/>
                    </a:lnTo>
                    <a:close/>
                  </a:path>
                </a:pathLst>
              </a:custGeom>
              <a:solidFill>
                <a:srgbClr val="ACAEA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90" name="Freeform 602">
                <a:extLst>
                  <a:ext uri="{FF2B5EF4-FFF2-40B4-BE49-F238E27FC236}">
                    <a16:creationId xmlns:a16="http://schemas.microsoft.com/office/drawing/2014/main" xmlns="" id="{FFCABDE5-1285-4B3E-9311-9319C76D2840}"/>
                  </a:ext>
                </a:extLst>
              </p:cNvPr>
              <p:cNvSpPr>
                <a:spLocks/>
              </p:cNvSpPr>
              <p:nvPr/>
            </p:nvSpPr>
            <p:spPr bwMode="auto">
              <a:xfrm>
                <a:off x="2172" y="2555"/>
                <a:ext cx="1081" cy="10"/>
              </a:xfrm>
              <a:custGeom>
                <a:avLst/>
                <a:gdLst>
                  <a:gd name="T0" fmla="*/ 0 w 1081"/>
                  <a:gd name="T1" fmla="*/ 10 h 10"/>
                  <a:gd name="T2" fmla="*/ 1079 w 1081"/>
                  <a:gd name="T3" fmla="*/ 10 h 10"/>
                  <a:gd name="T4" fmla="*/ 1080 w 1081"/>
                  <a:gd name="T5" fmla="*/ 9 h 10"/>
                  <a:gd name="T6" fmla="*/ 1080 w 1081"/>
                  <a:gd name="T7" fmla="*/ 6 h 10"/>
                  <a:gd name="T8" fmla="*/ 1080 w 1081"/>
                  <a:gd name="T9" fmla="*/ 3 h 10"/>
                  <a:gd name="T10" fmla="*/ 1081 w 1081"/>
                  <a:gd name="T11" fmla="*/ 0 h 10"/>
                  <a:gd name="T12" fmla="*/ 0 w 1081"/>
                  <a:gd name="T13" fmla="*/ 0 h 10"/>
                  <a:gd name="T14" fmla="*/ 0 w 1081"/>
                  <a:gd name="T15" fmla="*/ 3 h 10"/>
                  <a:gd name="T16" fmla="*/ 0 w 1081"/>
                  <a:gd name="T17" fmla="*/ 6 h 10"/>
                  <a:gd name="T18" fmla="*/ 0 w 1081"/>
                  <a:gd name="T19" fmla="*/ 9 h 10"/>
                  <a:gd name="T20" fmla="*/ 0 w 1081"/>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1" h="10">
                    <a:moveTo>
                      <a:pt x="0" y="10"/>
                    </a:moveTo>
                    <a:lnTo>
                      <a:pt x="1079" y="10"/>
                    </a:lnTo>
                    <a:lnTo>
                      <a:pt x="1080" y="9"/>
                    </a:lnTo>
                    <a:lnTo>
                      <a:pt x="1080" y="6"/>
                    </a:lnTo>
                    <a:lnTo>
                      <a:pt x="1080" y="3"/>
                    </a:lnTo>
                    <a:lnTo>
                      <a:pt x="1081" y="0"/>
                    </a:lnTo>
                    <a:lnTo>
                      <a:pt x="0" y="0"/>
                    </a:lnTo>
                    <a:lnTo>
                      <a:pt x="0" y="3"/>
                    </a:lnTo>
                    <a:lnTo>
                      <a:pt x="0" y="6"/>
                    </a:lnTo>
                    <a:lnTo>
                      <a:pt x="0" y="9"/>
                    </a:lnTo>
                    <a:lnTo>
                      <a:pt x="0" y="10"/>
                    </a:lnTo>
                    <a:close/>
                  </a:path>
                </a:pathLst>
              </a:custGeom>
              <a:solidFill>
                <a:srgbClr val="AFB1A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91" name="Freeform 603">
                <a:extLst>
                  <a:ext uri="{FF2B5EF4-FFF2-40B4-BE49-F238E27FC236}">
                    <a16:creationId xmlns:a16="http://schemas.microsoft.com/office/drawing/2014/main" xmlns="" id="{44BCABE5-8D48-4FE7-BA4A-84586C5F4E07}"/>
                  </a:ext>
                </a:extLst>
              </p:cNvPr>
              <p:cNvSpPr>
                <a:spLocks/>
              </p:cNvSpPr>
              <p:nvPr/>
            </p:nvSpPr>
            <p:spPr bwMode="auto">
              <a:xfrm>
                <a:off x="2171" y="2547"/>
                <a:ext cx="1082" cy="14"/>
              </a:xfrm>
              <a:custGeom>
                <a:avLst/>
                <a:gdLst>
                  <a:gd name="T0" fmla="*/ 1082 w 1082"/>
                  <a:gd name="T1" fmla="*/ 0 h 14"/>
                  <a:gd name="T2" fmla="*/ 1082 w 1082"/>
                  <a:gd name="T3" fmla="*/ 5 h 14"/>
                  <a:gd name="T4" fmla="*/ 1082 w 1082"/>
                  <a:gd name="T5" fmla="*/ 8 h 14"/>
                  <a:gd name="T6" fmla="*/ 1081 w 1082"/>
                  <a:gd name="T7" fmla="*/ 11 h 14"/>
                  <a:gd name="T8" fmla="*/ 1081 w 1082"/>
                  <a:gd name="T9" fmla="*/ 14 h 14"/>
                  <a:gd name="T10" fmla="*/ 1 w 1082"/>
                  <a:gd name="T11" fmla="*/ 14 h 14"/>
                  <a:gd name="T12" fmla="*/ 1 w 1082"/>
                  <a:gd name="T13" fmla="*/ 11 h 14"/>
                  <a:gd name="T14" fmla="*/ 1 w 1082"/>
                  <a:gd name="T15" fmla="*/ 8 h 14"/>
                  <a:gd name="T16" fmla="*/ 0 w 1082"/>
                  <a:gd name="T17" fmla="*/ 5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5"/>
                    </a:lnTo>
                    <a:lnTo>
                      <a:pt x="1082" y="8"/>
                    </a:lnTo>
                    <a:lnTo>
                      <a:pt x="1081" y="11"/>
                    </a:lnTo>
                    <a:lnTo>
                      <a:pt x="1081" y="14"/>
                    </a:lnTo>
                    <a:lnTo>
                      <a:pt x="1" y="14"/>
                    </a:lnTo>
                    <a:lnTo>
                      <a:pt x="1" y="11"/>
                    </a:lnTo>
                    <a:lnTo>
                      <a:pt x="1" y="8"/>
                    </a:lnTo>
                    <a:lnTo>
                      <a:pt x="0" y="5"/>
                    </a:lnTo>
                    <a:lnTo>
                      <a:pt x="0" y="0"/>
                    </a:lnTo>
                    <a:lnTo>
                      <a:pt x="1082" y="0"/>
                    </a:lnTo>
                    <a:close/>
                  </a:path>
                </a:pathLst>
              </a:custGeom>
              <a:solidFill>
                <a:srgbClr val="B2B4A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92" name="Freeform 604">
                <a:extLst>
                  <a:ext uri="{FF2B5EF4-FFF2-40B4-BE49-F238E27FC236}">
                    <a16:creationId xmlns:a16="http://schemas.microsoft.com/office/drawing/2014/main" xmlns="" id="{9EE27AF8-2C81-4689-95E5-BC6498F81A3F}"/>
                  </a:ext>
                </a:extLst>
              </p:cNvPr>
              <p:cNvSpPr>
                <a:spLocks/>
              </p:cNvSpPr>
              <p:nvPr/>
            </p:nvSpPr>
            <p:spPr bwMode="auto">
              <a:xfrm>
                <a:off x="2171" y="2541"/>
                <a:ext cx="1082" cy="14"/>
              </a:xfrm>
              <a:custGeom>
                <a:avLst/>
                <a:gdLst>
                  <a:gd name="T0" fmla="*/ 1082 w 1082"/>
                  <a:gd name="T1" fmla="*/ 0 h 14"/>
                  <a:gd name="T2" fmla="*/ 1082 w 1082"/>
                  <a:gd name="T3" fmla="*/ 3 h 14"/>
                  <a:gd name="T4" fmla="*/ 1082 w 1082"/>
                  <a:gd name="T5" fmla="*/ 6 h 14"/>
                  <a:gd name="T6" fmla="*/ 1082 w 1082"/>
                  <a:gd name="T7" fmla="*/ 11 h 14"/>
                  <a:gd name="T8" fmla="*/ 1082 w 1082"/>
                  <a:gd name="T9" fmla="*/ 14 h 14"/>
                  <a:gd name="T10" fmla="*/ 1 w 1082"/>
                  <a:gd name="T11" fmla="*/ 14 h 14"/>
                  <a:gd name="T12" fmla="*/ 0 w 1082"/>
                  <a:gd name="T13" fmla="*/ 11 h 14"/>
                  <a:gd name="T14" fmla="*/ 0 w 1082"/>
                  <a:gd name="T15" fmla="*/ 6 h 14"/>
                  <a:gd name="T16" fmla="*/ 0 w 1082"/>
                  <a:gd name="T17" fmla="*/ 3 h 14"/>
                  <a:gd name="T18" fmla="*/ 0 w 1082"/>
                  <a:gd name="T19" fmla="*/ 0 h 14"/>
                  <a:gd name="T20" fmla="*/ 1082 w 108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4">
                    <a:moveTo>
                      <a:pt x="1082" y="0"/>
                    </a:moveTo>
                    <a:lnTo>
                      <a:pt x="1082" y="3"/>
                    </a:lnTo>
                    <a:lnTo>
                      <a:pt x="1082" y="6"/>
                    </a:lnTo>
                    <a:lnTo>
                      <a:pt x="1082" y="11"/>
                    </a:lnTo>
                    <a:lnTo>
                      <a:pt x="1082" y="14"/>
                    </a:lnTo>
                    <a:lnTo>
                      <a:pt x="1" y="14"/>
                    </a:lnTo>
                    <a:lnTo>
                      <a:pt x="0" y="11"/>
                    </a:lnTo>
                    <a:lnTo>
                      <a:pt x="0" y="6"/>
                    </a:lnTo>
                    <a:lnTo>
                      <a:pt x="0" y="3"/>
                    </a:lnTo>
                    <a:lnTo>
                      <a:pt x="0" y="0"/>
                    </a:lnTo>
                    <a:lnTo>
                      <a:pt x="1082" y="0"/>
                    </a:lnTo>
                    <a:close/>
                  </a:path>
                </a:pathLst>
              </a:custGeom>
              <a:solidFill>
                <a:srgbClr val="B5B7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93" name="Freeform 605">
                <a:extLst>
                  <a:ext uri="{FF2B5EF4-FFF2-40B4-BE49-F238E27FC236}">
                    <a16:creationId xmlns:a16="http://schemas.microsoft.com/office/drawing/2014/main" xmlns="" id="{B453BC23-2CFA-4889-875C-17F7201AD692}"/>
                  </a:ext>
                </a:extLst>
              </p:cNvPr>
              <p:cNvSpPr>
                <a:spLocks/>
              </p:cNvSpPr>
              <p:nvPr/>
            </p:nvSpPr>
            <p:spPr bwMode="auto">
              <a:xfrm>
                <a:off x="2170" y="2533"/>
                <a:ext cx="1083" cy="14"/>
              </a:xfrm>
              <a:custGeom>
                <a:avLst/>
                <a:gdLst>
                  <a:gd name="T0" fmla="*/ 1083 w 1083"/>
                  <a:gd name="T1" fmla="*/ 0 h 14"/>
                  <a:gd name="T2" fmla="*/ 1083 w 1083"/>
                  <a:gd name="T3" fmla="*/ 3 h 14"/>
                  <a:gd name="T4" fmla="*/ 1083 w 1083"/>
                  <a:gd name="T5" fmla="*/ 8 h 14"/>
                  <a:gd name="T6" fmla="*/ 1083 w 1083"/>
                  <a:gd name="T7" fmla="*/ 11 h 14"/>
                  <a:gd name="T8" fmla="*/ 1083 w 1083"/>
                  <a:gd name="T9" fmla="*/ 14 h 14"/>
                  <a:gd name="T10" fmla="*/ 1 w 1083"/>
                  <a:gd name="T11" fmla="*/ 14 h 14"/>
                  <a:gd name="T12" fmla="*/ 1 w 1083"/>
                  <a:gd name="T13" fmla="*/ 11 h 14"/>
                  <a:gd name="T14" fmla="*/ 1 w 1083"/>
                  <a:gd name="T15" fmla="*/ 8 h 14"/>
                  <a:gd name="T16" fmla="*/ 0 w 1083"/>
                  <a:gd name="T17" fmla="*/ 3 h 14"/>
                  <a:gd name="T18" fmla="*/ 0 w 1083"/>
                  <a:gd name="T19" fmla="*/ 0 h 14"/>
                  <a:gd name="T20" fmla="*/ 1083 w 1083"/>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3" h="14">
                    <a:moveTo>
                      <a:pt x="1083" y="0"/>
                    </a:moveTo>
                    <a:lnTo>
                      <a:pt x="1083" y="3"/>
                    </a:lnTo>
                    <a:lnTo>
                      <a:pt x="1083" y="8"/>
                    </a:lnTo>
                    <a:lnTo>
                      <a:pt x="1083" y="11"/>
                    </a:lnTo>
                    <a:lnTo>
                      <a:pt x="1083" y="14"/>
                    </a:lnTo>
                    <a:lnTo>
                      <a:pt x="1" y="14"/>
                    </a:lnTo>
                    <a:lnTo>
                      <a:pt x="1" y="11"/>
                    </a:lnTo>
                    <a:lnTo>
                      <a:pt x="1" y="8"/>
                    </a:lnTo>
                    <a:lnTo>
                      <a:pt x="0" y="3"/>
                    </a:lnTo>
                    <a:lnTo>
                      <a:pt x="0" y="0"/>
                    </a:lnTo>
                    <a:lnTo>
                      <a:pt x="1083" y="0"/>
                    </a:lnTo>
                    <a:close/>
                  </a:path>
                </a:pathLst>
              </a:custGeom>
              <a:solidFill>
                <a:srgbClr val="B8BAB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94" name="Freeform 606">
                <a:extLst>
                  <a:ext uri="{FF2B5EF4-FFF2-40B4-BE49-F238E27FC236}">
                    <a16:creationId xmlns:a16="http://schemas.microsoft.com/office/drawing/2014/main" xmlns="" id="{7704E0B1-3D8E-4298-BEA4-CA878949CF54}"/>
                  </a:ext>
                </a:extLst>
              </p:cNvPr>
              <p:cNvSpPr>
                <a:spLocks/>
              </p:cNvSpPr>
              <p:nvPr/>
            </p:nvSpPr>
            <p:spPr bwMode="auto">
              <a:xfrm>
                <a:off x="2170" y="2526"/>
                <a:ext cx="1085" cy="15"/>
              </a:xfrm>
              <a:custGeom>
                <a:avLst/>
                <a:gdLst>
                  <a:gd name="T0" fmla="*/ 1085 w 1085"/>
                  <a:gd name="T1" fmla="*/ 0 h 15"/>
                  <a:gd name="T2" fmla="*/ 1083 w 1085"/>
                  <a:gd name="T3" fmla="*/ 4 h 15"/>
                  <a:gd name="T4" fmla="*/ 1083 w 1085"/>
                  <a:gd name="T5" fmla="*/ 7 h 15"/>
                  <a:gd name="T6" fmla="*/ 1083 w 1085"/>
                  <a:gd name="T7" fmla="*/ 10 h 15"/>
                  <a:gd name="T8" fmla="*/ 1083 w 1085"/>
                  <a:gd name="T9" fmla="*/ 15 h 15"/>
                  <a:gd name="T10" fmla="*/ 1 w 1085"/>
                  <a:gd name="T11" fmla="*/ 15 h 15"/>
                  <a:gd name="T12" fmla="*/ 0 w 1085"/>
                  <a:gd name="T13" fmla="*/ 10 h 15"/>
                  <a:gd name="T14" fmla="*/ 0 w 1085"/>
                  <a:gd name="T15" fmla="*/ 7 h 15"/>
                  <a:gd name="T16" fmla="*/ 0 w 1085"/>
                  <a:gd name="T17" fmla="*/ 4 h 15"/>
                  <a:gd name="T18" fmla="*/ 0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3" y="4"/>
                    </a:lnTo>
                    <a:lnTo>
                      <a:pt x="1083" y="7"/>
                    </a:lnTo>
                    <a:lnTo>
                      <a:pt x="1083" y="10"/>
                    </a:lnTo>
                    <a:lnTo>
                      <a:pt x="1083" y="15"/>
                    </a:lnTo>
                    <a:lnTo>
                      <a:pt x="1" y="15"/>
                    </a:lnTo>
                    <a:lnTo>
                      <a:pt x="0" y="10"/>
                    </a:lnTo>
                    <a:lnTo>
                      <a:pt x="0" y="7"/>
                    </a:lnTo>
                    <a:lnTo>
                      <a:pt x="0" y="4"/>
                    </a:lnTo>
                    <a:lnTo>
                      <a:pt x="0" y="0"/>
                    </a:lnTo>
                    <a:lnTo>
                      <a:pt x="1085" y="0"/>
                    </a:lnTo>
                    <a:close/>
                  </a:path>
                </a:pathLst>
              </a:custGeom>
              <a:solidFill>
                <a:srgbClr val="BBBDB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95" name="Freeform 607">
                <a:extLst>
                  <a:ext uri="{FF2B5EF4-FFF2-40B4-BE49-F238E27FC236}">
                    <a16:creationId xmlns:a16="http://schemas.microsoft.com/office/drawing/2014/main" xmlns="" id="{3370A6B3-90D8-47BA-9A44-6039BAD3DCFB}"/>
                  </a:ext>
                </a:extLst>
              </p:cNvPr>
              <p:cNvSpPr>
                <a:spLocks/>
              </p:cNvSpPr>
              <p:nvPr/>
            </p:nvSpPr>
            <p:spPr bwMode="auto">
              <a:xfrm>
                <a:off x="2170" y="2520"/>
                <a:ext cx="1085" cy="13"/>
              </a:xfrm>
              <a:custGeom>
                <a:avLst/>
                <a:gdLst>
                  <a:gd name="T0" fmla="*/ 1085 w 1085"/>
                  <a:gd name="T1" fmla="*/ 0 h 13"/>
                  <a:gd name="T2" fmla="*/ 1085 w 1085"/>
                  <a:gd name="T3" fmla="*/ 3 h 13"/>
                  <a:gd name="T4" fmla="*/ 1085 w 1085"/>
                  <a:gd name="T5" fmla="*/ 6 h 13"/>
                  <a:gd name="T6" fmla="*/ 1083 w 1085"/>
                  <a:gd name="T7" fmla="*/ 10 h 13"/>
                  <a:gd name="T8" fmla="*/ 1083 w 1085"/>
                  <a:gd name="T9" fmla="*/ 13 h 13"/>
                  <a:gd name="T10" fmla="*/ 0 w 1085"/>
                  <a:gd name="T11" fmla="*/ 13 h 13"/>
                  <a:gd name="T12" fmla="*/ 0 w 1085"/>
                  <a:gd name="T13" fmla="*/ 10 h 13"/>
                  <a:gd name="T14" fmla="*/ 0 w 1085"/>
                  <a:gd name="T15" fmla="*/ 6 h 13"/>
                  <a:gd name="T16" fmla="*/ 0 w 1085"/>
                  <a:gd name="T17" fmla="*/ 3 h 13"/>
                  <a:gd name="T18" fmla="*/ 0 w 1085"/>
                  <a:gd name="T19" fmla="*/ 0 h 13"/>
                  <a:gd name="T20" fmla="*/ 1085 w 108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3">
                    <a:moveTo>
                      <a:pt x="1085" y="0"/>
                    </a:moveTo>
                    <a:lnTo>
                      <a:pt x="1085" y="3"/>
                    </a:lnTo>
                    <a:lnTo>
                      <a:pt x="1085" y="6"/>
                    </a:lnTo>
                    <a:lnTo>
                      <a:pt x="1083" y="10"/>
                    </a:lnTo>
                    <a:lnTo>
                      <a:pt x="1083" y="13"/>
                    </a:lnTo>
                    <a:lnTo>
                      <a:pt x="0" y="13"/>
                    </a:lnTo>
                    <a:lnTo>
                      <a:pt x="0" y="10"/>
                    </a:lnTo>
                    <a:lnTo>
                      <a:pt x="0" y="6"/>
                    </a:lnTo>
                    <a:lnTo>
                      <a:pt x="0" y="3"/>
                    </a:lnTo>
                    <a:lnTo>
                      <a:pt x="0" y="0"/>
                    </a:lnTo>
                    <a:lnTo>
                      <a:pt x="1085" y="0"/>
                    </a:lnTo>
                    <a:close/>
                  </a:path>
                </a:pathLst>
              </a:custGeom>
              <a:solidFill>
                <a:srgbClr val="BEC0B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96" name="Freeform 608">
                <a:extLst>
                  <a:ext uri="{FF2B5EF4-FFF2-40B4-BE49-F238E27FC236}">
                    <a16:creationId xmlns:a16="http://schemas.microsoft.com/office/drawing/2014/main" xmlns="" id="{29753D3B-09D0-4DF4-900D-33253D15434D}"/>
                  </a:ext>
                </a:extLst>
              </p:cNvPr>
              <p:cNvSpPr>
                <a:spLocks/>
              </p:cNvSpPr>
              <p:nvPr/>
            </p:nvSpPr>
            <p:spPr bwMode="auto">
              <a:xfrm>
                <a:off x="2170" y="2512"/>
                <a:ext cx="1085" cy="14"/>
              </a:xfrm>
              <a:custGeom>
                <a:avLst/>
                <a:gdLst>
                  <a:gd name="T0" fmla="*/ 1085 w 1085"/>
                  <a:gd name="T1" fmla="*/ 0 h 14"/>
                  <a:gd name="T2" fmla="*/ 1085 w 1085"/>
                  <a:gd name="T3" fmla="*/ 5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5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5"/>
                    </a:lnTo>
                    <a:lnTo>
                      <a:pt x="1085" y="8"/>
                    </a:lnTo>
                    <a:lnTo>
                      <a:pt x="1085" y="11"/>
                    </a:lnTo>
                    <a:lnTo>
                      <a:pt x="1085" y="14"/>
                    </a:lnTo>
                    <a:lnTo>
                      <a:pt x="0" y="14"/>
                    </a:lnTo>
                    <a:lnTo>
                      <a:pt x="0" y="11"/>
                    </a:lnTo>
                    <a:lnTo>
                      <a:pt x="0" y="8"/>
                    </a:lnTo>
                    <a:lnTo>
                      <a:pt x="0" y="5"/>
                    </a:lnTo>
                    <a:lnTo>
                      <a:pt x="0" y="0"/>
                    </a:lnTo>
                    <a:lnTo>
                      <a:pt x="1085" y="0"/>
                    </a:lnTo>
                    <a:close/>
                  </a:path>
                </a:pathLst>
              </a:custGeom>
              <a:solidFill>
                <a:srgbClr val="C1C3B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97" name="Freeform 609">
                <a:extLst>
                  <a:ext uri="{FF2B5EF4-FFF2-40B4-BE49-F238E27FC236}">
                    <a16:creationId xmlns:a16="http://schemas.microsoft.com/office/drawing/2014/main" xmlns="" id="{D7B34BDA-C233-4CE2-9896-7071CA10565A}"/>
                  </a:ext>
                </a:extLst>
              </p:cNvPr>
              <p:cNvSpPr>
                <a:spLocks/>
              </p:cNvSpPr>
              <p:nvPr/>
            </p:nvSpPr>
            <p:spPr bwMode="auto">
              <a:xfrm>
                <a:off x="2170" y="2506"/>
                <a:ext cx="1085" cy="14"/>
              </a:xfrm>
              <a:custGeom>
                <a:avLst/>
                <a:gdLst>
                  <a:gd name="T0" fmla="*/ 1085 w 1085"/>
                  <a:gd name="T1" fmla="*/ 0 h 14"/>
                  <a:gd name="T2" fmla="*/ 1085 w 1085"/>
                  <a:gd name="T3" fmla="*/ 3 h 14"/>
                  <a:gd name="T4" fmla="*/ 1085 w 1085"/>
                  <a:gd name="T5" fmla="*/ 6 h 14"/>
                  <a:gd name="T6" fmla="*/ 1085 w 1085"/>
                  <a:gd name="T7" fmla="*/ 11 h 14"/>
                  <a:gd name="T8" fmla="*/ 1085 w 1085"/>
                  <a:gd name="T9" fmla="*/ 14 h 14"/>
                  <a:gd name="T10" fmla="*/ 0 w 1085"/>
                  <a:gd name="T11" fmla="*/ 14 h 14"/>
                  <a:gd name="T12" fmla="*/ 0 w 1085"/>
                  <a:gd name="T13" fmla="*/ 11 h 14"/>
                  <a:gd name="T14" fmla="*/ 0 w 1085"/>
                  <a:gd name="T15" fmla="*/ 6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6"/>
                    </a:lnTo>
                    <a:lnTo>
                      <a:pt x="1085" y="11"/>
                    </a:lnTo>
                    <a:lnTo>
                      <a:pt x="1085" y="14"/>
                    </a:lnTo>
                    <a:lnTo>
                      <a:pt x="0" y="14"/>
                    </a:lnTo>
                    <a:lnTo>
                      <a:pt x="0" y="11"/>
                    </a:lnTo>
                    <a:lnTo>
                      <a:pt x="0" y="6"/>
                    </a:lnTo>
                    <a:lnTo>
                      <a:pt x="0" y="3"/>
                    </a:lnTo>
                    <a:lnTo>
                      <a:pt x="0" y="0"/>
                    </a:lnTo>
                    <a:lnTo>
                      <a:pt x="1085" y="0"/>
                    </a:lnTo>
                    <a:close/>
                  </a:path>
                </a:pathLst>
              </a:custGeom>
              <a:solidFill>
                <a:srgbClr val="C4C6C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98" name="Freeform 610">
                <a:extLst>
                  <a:ext uri="{FF2B5EF4-FFF2-40B4-BE49-F238E27FC236}">
                    <a16:creationId xmlns:a16="http://schemas.microsoft.com/office/drawing/2014/main" xmlns="" id="{3401C91F-72EC-49B9-A821-E0A916D22B6C}"/>
                  </a:ext>
                </a:extLst>
              </p:cNvPr>
              <p:cNvSpPr>
                <a:spLocks/>
              </p:cNvSpPr>
              <p:nvPr/>
            </p:nvSpPr>
            <p:spPr bwMode="auto">
              <a:xfrm>
                <a:off x="2170" y="2498"/>
                <a:ext cx="1085" cy="14"/>
              </a:xfrm>
              <a:custGeom>
                <a:avLst/>
                <a:gdLst>
                  <a:gd name="T0" fmla="*/ 1085 w 1085"/>
                  <a:gd name="T1" fmla="*/ 0 h 14"/>
                  <a:gd name="T2" fmla="*/ 1085 w 1085"/>
                  <a:gd name="T3" fmla="*/ 3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3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3"/>
                    </a:lnTo>
                    <a:lnTo>
                      <a:pt x="1085" y="8"/>
                    </a:lnTo>
                    <a:lnTo>
                      <a:pt x="1085" y="11"/>
                    </a:lnTo>
                    <a:lnTo>
                      <a:pt x="1085" y="14"/>
                    </a:lnTo>
                    <a:lnTo>
                      <a:pt x="0" y="14"/>
                    </a:lnTo>
                    <a:lnTo>
                      <a:pt x="0" y="11"/>
                    </a:lnTo>
                    <a:lnTo>
                      <a:pt x="0" y="8"/>
                    </a:lnTo>
                    <a:lnTo>
                      <a:pt x="0" y="3"/>
                    </a:lnTo>
                    <a:lnTo>
                      <a:pt x="0" y="0"/>
                    </a:lnTo>
                    <a:lnTo>
                      <a:pt x="1085" y="0"/>
                    </a:lnTo>
                    <a:close/>
                  </a:path>
                </a:pathLst>
              </a:custGeom>
              <a:solidFill>
                <a:srgbClr val="C7C9C4"/>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699" name="Freeform 611">
                <a:extLst>
                  <a:ext uri="{FF2B5EF4-FFF2-40B4-BE49-F238E27FC236}">
                    <a16:creationId xmlns:a16="http://schemas.microsoft.com/office/drawing/2014/main" xmlns="" id="{2AFB92D5-C630-490D-8311-0670FD6C5D94}"/>
                  </a:ext>
                </a:extLst>
              </p:cNvPr>
              <p:cNvSpPr>
                <a:spLocks/>
              </p:cNvSpPr>
              <p:nvPr/>
            </p:nvSpPr>
            <p:spPr bwMode="auto">
              <a:xfrm>
                <a:off x="2170" y="2491"/>
                <a:ext cx="1085" cy="15"/>
              </a:xfrm>
              <a:custGeom>
                <a:avLst/>
                <a:gdLst>
                  <a:gd name="T0" fmla="*/ 1085 w 1085"/>
                  <a:gd name="T1" fmla="*/ 0 h 15"/>
                  <a:gd name="T2" fmla="*/ 1085 w 1085"/>
                  <a:gd name="T3" fmla="*/ 4 h 15"/>
                  <a:gd name="T4" fmla="*/ 1085 w 1085"/>
                  <a:gd name="T5" fmla="*/ 7 h 15"/>
                  <a:gd name="T6" fmla="*/ 1085 w 1085"/>
                  <a:gd name="T7" fmla="*/ 10 h 15"/>
                  <a:gd name="T8" fmla="*/ 1085 w 1085"/>
                  <a:gd name="T9" fmla="*/ 15 h 15"/>
                  <a:gd name="T10" fmla="*/ 0 w 1085"/>
                  <a:gd name="T11" fmla="*/ 15 h 15"/>
                  <a:gd name="T12" fmla="*/ 0 w 1085"/>
                  <a:gd name="T13" fmla="*/ 10 h 15"/>
                  <a:gd name="T14" fmla="*/ 0 w 1085"/>
                  <a:gd name="T15" fmla="*/ 7 h 15"/>
                  <a:gd name="T16" fmla="*/ 0 w 1085"/>
                  <a:gd name="T17" fmla="*/ 4 h 15"/>
                  <a:gd name="T18" fmla="*/ 0 w 1085"/>
                  <a:gd name="T19" fmla="*/ 0 h 15"/>
                  <a:gd name="T20" fmla="*/ 1085 w 1085"/>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5">
                    <a:moveTo>
                      <a:pt x="1085" y="0"/>
                    </a:moveTo>
                    <a:lnTo>
                      <a:pt x="1085" y="4"/>
                    </a:lnTo>
                    <a:lnTo>
                      <a:pt x="1085" y="7"/>
                    </a:lnTo>
                    <a:lnTo>
                      <a:pt x="1085" y="10"/>
                    </a:lnTo>
                    <a:lnTo>
                      <a:pt x="1085" y="15"/>
                    </a:lnTo>
                    <a:lnTo>
                      <a:pt x="0" y="15"/>
                    </a:lnTo>
                    <a:lnTo>
                      <a:pt x="0" y="10"/>
                    </a:lnTo>
                    <a:lnTo>
                      <a:pt x="0" y="7"/>
                    </a:lnTo>
                    <a:lnTo>
                      <a:pt x="0" y="4"/>
                    </a:lnTo>
                    <a:lnTo>
                      <a:pt x="0" y="0"/>
                    </a:lnTo>
                    <a:lnTo>
                      <a:pt x="1085" y="0"/>
                    </a:lnTo>
                    <a:close/>
                  </a:path>
                </a:pathLst>
              </a:custGeom>
              <a:solidFill>
                <a:srgbClr val="CBCCC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00" name="Freeform 612">
                <a:extLst>
                  <a:ext uri="{FF2B5EF4-FFF2-40B4-BE49-F238E27FC236}">
                    <a16:creationId xmlns:a16="http://schemas.microsoft.com/office/drawing/2014/main" xmlns="" id="{DB3FFADD-A62C-472E-9DCD-A37082BE1C9D}"/>
                  </a:ext>
                </a:extLst>
              </p:cNvPr>
              <p:cNvSpPr>
                <a:spLocks/>
              </p:cNvSpPr>
              <p:nvPr/>
            </p:nvSpPr>
            <p:spPr bwMode="auto">
              <a:xfrm>
                <a:off x="2170" y="2485"/>
                <a:ext cx="1085" cy="13"/>
              </a:xfrm>
              <a:custGeom>
                <a:avLst/>
                <a:gdLst>
                  <a:gd name="T0" fmla="*/ 1085 w 1085"/>
                  <a:gd name="T1" fmla="*/ 0 h 13"/>
                  <a:gd name="T2" fmla="*/ 1085 w 1085"/>
                  <a:gd name="T3" fmla="*/ 3 h 13"/>
                  <a:gd name="T4" fmla="*/ 1085 w 1085"/>
                  <a:gd name="T5" fmla="*/ 6 h 13"/>
                  <a:gd name="T6" fmla="*/ 1085 w 1085"/>
                  <a:gd name="T7" fmla="*/ 10 h 13"/>
                  <a:gd name="T8" fmla="*/ 1085 w 1085"/>
                  <a:gd name="T9" fmla="*/ 13 h 13"/>
                  <a:gd name="T10" fmla="*/ 0 w 1085"/>
                  <a:gd name="T11" fmla="*/ 13 h 13"/>
                  <a:gd name="T12" fmla="*/ 0 w 1085"/>
                  <a:gd name="T13" fmla="*/ 10 h 13"/>
                  <a:gd name="T14" fmla="*/ 0 w 1085"/>
                  <a:gd name="T15" fmla="*/ 6 h 13"/>
                  <a:gd name="T16" fmla="*/ 0 w 1085"/>
                  <a:gd name="T17" fmla="*/ 3 h 13"/>
                  <a:gd name="T18" fmla="*/ 0 w 1085"/>
                  <a:gd name="T19" fmla="*/ 0 h 13"/>
                  <a:gd name="T20" fmla="*/ 1085 w 1085"/>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3">
                    <a:moveTo>
                      <a:pt x="1085" y="0"/>
                    </a:moveTo>
                    <a:lnTo>
                      <a:pt x="1085" y="3"/>
                    </a:lnTo>
                    <a:lnTo>
                      <a:pt x="1085" y="6"/>
                    </a:lnTo>
                    <a:lnTo>
                      <a:pt x="1085" y="10"/>
                    </a:lnTo>
                    <a:lnTo>
                      <a:pt x="1085" y="13"/>
                    </a:lnTo>
                    <a:lnTo>
                      <a:pt x="0" y="13"/>
                    </a:lnTo>
                    <a:lnTo>
                      <a:pt x="0" y="10"/>
                    </a:lnTo>
                    <a:lnTo>
                      <a:pt x="0" y="6"/>
                    </a:lnTo>
                    <a:lnTo>
                      <a:pt x="0" y="3"/>
                    </a:lnTo>
                    <a:lnTo>
                      <a:pt x="0" y="0"/>
                    </a:lnTo>
                    <a:lnTo>
                      <a:pt x="1085" y="0"/>
                    </a:lnTo>
                    <a:close/>
                  </a:path>
                </a:pathLst>
              </a:custGeom>
              <a:solidFill>
                <a:srgbClr val="CECFC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01" name="Freeform 613">
                <a:extLst>
                  <a:ext uri="{FF2B5EF4-FFF2-40B4-BE49-F238E27FC236}">
                    <a16:creationId xmlns:a16="http://schemas.microsoft.com/office/drawing/2014/main" xmlns="" id="{46DE2E5C-09FD-4C13-A8FD-5404816C53B1}"/>
                  </a:ext>
                </a:extLst>
              </p:cNvPr>
              <p:cNvSpPr>
                <a:spLocks/>
              </p:cNvSpPr>
              <p:nvPr/>
            </p:nvSpPr>
            <p:spPr bwMode="auto">
              <a:xfrm>
                <a:off x="2170" y="2477"/>
                <a:ext cx="1085" cy="14"/>
              </a:xfrm>
              <a:custGeom>
                <a:avLst/>
                <a:gdLst>
                  <a:gd name="T0" fmla="*/ 1085 w 1085"/>
                  <a:gd name="T1" fmla="*/ 0 h 14"/>
                  <a:gd name="T2" fmla="*/ 1085 w 1085"/>
                  <a:gd name="T3" fmla="*/ 5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5 h 14"/>
                  <a:gd name="T18" fmla="*/ 0 w 1085"/>
                  <a:gd name="T19" fmla="*/ 0 h 14"/>
                  <a:gd name="T20" fmla="*/ 1085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5" y="0"/>
                    </a:moveTo>
                    <a:lnTo>
                      <a:pt x="1085" y="5"/>
                    </a:lnTo>
                    <a:lnTo>
                      <a:pt x="1085" y="8"/>
                    </a:lnTo>
                    <a:lnTo>
                      <a:pt x="1085" y="11"/>
                    </a:lnTo>
                    <a:lnTo>
                      <a:pt x="1085" y="14"/>
                    </a:lnTo>
                    <a:lnTo>
                      <a:pt x="0" y="14"/>
                    </a:lnTo>
                    <a:lnTo>
                      <a:pt x="0" y="11"/>
                    </a:lnTo>
                    <a:lnTo>
                      <a:pt x="0" y="8"/>
                    </a:lnTo>
                    <a:lnTo>
                      <a:pt x="0" y="5"/>
                    </a:lnTo>
                    <a:lnTo>
                      <a:pt x="0" y="0"/>
                    </a:lnTo>
                    <a:lnTo>
                      <a:pt x="1085" y="0"/>
                    </a:lnTo>
                    <a:close/>
                  </a:path>
                </a:pathLst>
              </a:custGeom>
              <a:solidFill>
                <a:srgbClr val="D1D2C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02" name="Freeform 614">
                <a:extLst>
                  <a:ext uri="{FF2B5EF4-FFF2-40B4-BE49-F238E27FC236}">
                    <a16:creationId xmlns:a16="http://schemas.microsoft.com/office/drawing/2014/main" xmlns="" id="{12128762-B278-433F-AE2C-B78F02120789}"/>
                  </a:ext>
                </a:extLst>
              </p:cNvPr>
              <p:cNvSpPr>
                <a:spLocks/>
              </p:cNvSpPr>
              <p:nvPr/>
            </p:nvSpPr>
            <p:spPr bwMode="auto">
              <a:xfrm>
                <a:off x="2170" y="2471"/>
                <a:ext cx="1085" cy="14"/>
              </a:xfrm>
              <a:custGeom>
                <a:avLst/>
                <a:gdLst>
                  <a:gd name="T0" fmla="*/ 1083 w 1085"/>
                  <a:gd name="T1" fmla="*/ 0 h 14"/>
                  <a:gd name="T2" fmla="*/ 1085 w 1085"/>
                  <a:gd name="T3" fmla="*/ 3 h 14"/>
                  <a:gd name="T4" fmla="*/ 1085 w 1085"/>
                  <a:gd name="T5" fmla="*/ 6 h 14"/>
                  <a:gd name="T6" fmla="*/ 1085 w 1085"/>
                  <a:gd name="T7" fmla="*/ 11 h 14"/>
                  <a:gd name="T8" fmla="*/ 1085 w 1085"/>
                  <a:gd name="T9" fmla="*/ 14 h 14"/>
                  <a:gd name="T10" fmla="*/ 0 w 1085"/>
                  <a:gd name="T11" fmla="*/ 14 h 14"/>
                  <a:gd name="T12" fmla="*/ 0 w 1085"/>
                  <a:gd name="T13" fmla="*/ 11 h 14"/>
                  <a:gd name="T14" fmla="*/ 0 w 1085"/>
                  <a:gd name="T15" fmla="*/ 6 h 14"/>
                  <a:gd name="T16" fmla="*/ 0 w 1085"/>
                  <a:gd name="T17" fmla="*/ 3 h 14"/>
                  <a:gd name="T18" fmla="*/ 0 w 1085"/>
                  <a:gd name="T19" fmla="*/ 0 h 14"/>
                  <a:gd name="T20" fmla="*/ 1083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3" y="0"/>
                    </a:moveTo>
                    <a:lnTo>
                      <a:pt x="1085" y="3"/>
                    </a:lnTo>
                    <a:lnTo>
                      <a:pt x="1085" y="6"/>
                    </a:lnTo>
                    <a:lnTo>
                      <a:pt x="1085" y="11"/>
                    </a:lnTo>
                    <a:lnTo>
                      <a:pt x="1085" y="14"/>
                    </a:lnTo>
                    <a:lnTo>
                      <a:pt x="0" y="14"/>
                    </a:lnTo>
                    <a:lnTo>
                      <a:pt x="0" y="11"/>
                    </a:lnTo>
                    <a:lnTo>
                      <a:pt x="0" y="6"/>
                    </a:lnTo>
                    <a:lnTo>
                      <a:pt x="0" y="3"/>
                    </a:lnTo>
                    <a:lnTo>
                      <a:pt x="0" y="0"/>
                    </a:lnTo>
                    <a:lnTo>
                      <a:pt x="1083" y="0"/>
                    </a:lnTo>
                    <a:close/>
                  </a:path>
                </a:pathLst>
              </a:custGeom>
              <a:solidFill>
                <a:srgbClr val="D4D5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03" name="Freeform 615">
                <a:extLst>
                  <a:ext uri="{FF2B5EF4-FFF2-40B4-BE49-F238E27FC236}">
                    <a16:creationId xmlns:a16="http://schemas.microsoft.com/office/drawing/2014/main" xmlns="" id="{281CF89A-6A80-4BBF-A285-AA1630B7535E}"/>
                  </a:ext>
                </a:extLst>
              </p:cNvPr>
              <p:cNvSpPr>
                <a:spLocks/>
              </p:cNvSpPr>
              <p:nvPr/>
            </p:nvSpPr>
            <p:spPr bwMode="auto">
              <a:xfrm>
                <a:off x="2170" y="2463"/>
                <a:ext cx="1085" cy="14"/>
              </a:xfrm>
              <a:custGeom>
                <a:avLst/>
                <a:gdLst>
                  <a:gd name="T0" fmla="*/ 1083 w 1085"/>
                  <a:gd name="T1" fmla="*/ 0 h 14"/>
                  <a:gd name="T2" fmla="*/ 1083 w 1085"/>
                  <a:gd name="T3" fmla="*/ 3 h 14"/>
                  <a:gd name="T4" fmla="*/ 1085 w 1085"/>
                  <a:gd name="T5" fmla="*/ 8 h 14"/>
                  <a:gd name="T6" fmla="*/ 1085 w 1085"/>
                  <a:gd name="T7" fmla="*/ 11 h 14"/>
                  <a:gd name="T8" fmla="*/ 1085 w 1085"/>
                  <a:gd name="T9" fmla="*/ 14 h 14"/>
                  <a:gd name="T10" fmla="*/ 0 w 1085"/>
                  <a:gd name="T11" fmla="*/ 14 h 14"/>
                  <a:gd name="T12" fmla="*/ 0 w 1085"/>
                  <a:gd name="T13" fmla="*/ 11 h 14"/>
                  <a:gd name="T14" fmla="*/ 0 w 1085"/>
                  <a:gd name="T15" fmla="*/ 8 h 14"/>
                  <a:gd name="T16" fmla="*/ 0 w 1085"/>
                  <a:gd name="T17" fmla="*/ 3 h 14"/>
                  <a:gd name="T18" fmla="*/ 1 w 1085"/>
                  <a:gd name="T19" fmla="*/ 0 h 14"/>
                  <a:gd name="T20" fmla="*/ 1083 w 108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5" h="14">
                    <a:moveTo>
                      <a:pt x="1083" y="0"/>
                    </a:moveTo>
                    <a:lnTo>
                      <a:pt x="1083" y="3"/>
                    </a:lnTo>
                    <a:lnTo>
                      <a:pt x="1085" y="8"/>
                    </a:lnTo>
                    <a:lnTo>
                      <a:pt x="1085" y="11"/>
                    </a:lnTo>
                    <a:lnTo>
                      <a:pt x="1085" y="14"/>
                    </a:lnTo>
                    <a:lnTo>
                      <a:pt x="0" y="14"/>
                    </a:lnTo>
                    <a:lnTo>
                      <a:pt x="0" y="11"/>
                    </a:lnTo>
                    <a:lnTo>
                      <a:pt x="0" y="8"/>
                    </a:lnTo>
                    <a:lnTo>
                      <a:pt x="0" y="3"/>
                    </a:lnTo>
                    <a:lnTo>
                      <a:pt x="1" y="0"/>
                    </a:lnTo>
                    <a:lnTo>
                      <a:pt x="1083" y="0"/>
                    </a:lnTo>
                    <a:close/>
                  </a:path>
                </a:pathLst>
              </a:custGeom>
              <a:solidFill>
                <a:srgbClr val="D7D8D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04" name="Freeform 616">
                <a:extLst>
                  <a:ext uri="{FF2B5EF4-FFF2-40B4-BE49-F238E27FC236}">
                    <a16:creationId xmlns:a16="http://schemas.microsoft.com/office/drawing/2014/main" xmlns="" id="{1899A53A-D5E9-408F-A10B-0C5114422D8C}"/>
                  </a:ext>
                </a:extLst>
              </p:cNvPr>
              <p:cNvSpPr>
                <a:spLocks/>
              </p:cNvSpPr>
              <p:nvPr/>
            </p:nvSpPr>
            <p:spPr bwMode="auto">
              <a:xfrm>
                <a:off x="2170" y="2456"/>
                <a:ext cx="1083" cy="15"/>
              </a:xfrm>
              <a:custGeom>
                <a:avLst/>
                <a:gdLst>
                  <a:gd name="T0" fmla="*/ 1083 w 1083"/>
                  <a:gd name="T1" fmla="*/ 0 h 15"/>
                  <a:gd name="T2" fmla="*/ 1083 w 1083"/>
                  <a:gd name="T3" fmla="*/ 4 h 15"/>
                  <a:gd name="T4" fmla="*/ 1083 w 1083"/>
                  <a:gd name="T5" fmla="*/ 7 h 15"/>
                  <a:gd name="T6" fmla="*/ 1083 w 1083"/>
                  <a:gd name="T7" fmla="*/ 10 h 15"/>
                  <a:gd name="T8" fmla="*/ 1083 w 1083"/>
                  <a:gd name="T9" fmla="*/ 15 h 15"/>
                  <a:gd name="T10" fmla="*/ 0 w 1083"/>
                  <a:gd name="T11" fmla="*/ 15 h 15"/>
                  <a:gd name="T12" fmla="*/ 1 w 1083"/>
                  <a:gd name="T13" fmla="*/ 10 h 15"/>
                  <a:gd name="T14" fmla="*/ 1 w 1083"/>
                  <a:gd name="T15" fmla="*/ 7 h 15"/>
                  <a:gd name="T16" fmla="*/ 1 w 1083"/>
                  <a:gd name="T17" fmla="*/ 4 h 15"/>
                  <a:gd name="T18" fmla="*/ 1 w 1083"/>
                  <a:gd name="T19" fmla="*/ 0 h 15"/>
                  <a:gd name="T20" fmla="*/ 1083 w 1083"/>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3" h="15">
                    <a:moveTo>
                      <a:pt x="1083" y="0"/>
                    </a:moveTo>
                    <a:lnTo>
                      <a:pt x="1083" y="4"/>
                    </a:lnTo>
                    <a:lnTo>
                      <a:pt x="1083" y="7"/>
                    </a:lnTo>
                    <a:lnTo>
                      <a:pt x="1083" y="10"/>
                    </a:lnTo>
                    <a:lnTo>
                      <a:pt x="1083" y="15"/>
                    </a:lnTo>
                    <a:lnTo>
                      <a:pt x="0" y="15"/>
                    </a:lnTo>
                    <a:lnTo>
                      <a:pt x="1" y="10"/>
                    </a:lnTo>
                    <a:lnTo>
                      <a:pt x="1" y="7"/>
                    </a:lnTo>
                    <a:lnTo>
                      <a:pt x="1" y="4"/>
                    </a:lnTo>
                    <a:lnTo>
                      <a:pt x="1" y="0"/>
                    </a:lnTo>
                    <a:lnTo>
                      <a:pt x="1083" y="0"/>
                    </a:lnTo>
                    <a:close/>
                  </a:path>
                </a:pathLst>
              </a:custGeom>
              <a:solidFill>
                <a:srgbClr val="DADBD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05" name="Freeform 617">
                <a:extLst>
                  <a:ext uri="{FF2B5EF4-FFF2-40B4-BE49-F238E27FC236}">
                    <a16:creationId xmlns:a16="http://schemas.microsoft.com/office/drawing/2014/main" xmlns="" id="{98AE8F70-DA6A-43B5-B960-053AA63F4B61}"/>
                  </a:ext>
                </a:extLst>
              </p:cNvPr>
              <p:cNvSpPr>
                <a:spLocks/>
              </p:cNvSpPr>
              <p:nvPr/>
            </p:nvSpPr>
            <p:spPr bwMode="auto">
              <a:xfrm>
                <a:off x="2171" y="2450"/>
                <a:ext cx="1082" cy="13"/>
              </a:xfrm>
              <a:custGeom>
                <a:avLst/>
                <a:gdLst>
                  <a:gd name="T0" fmla="*/ 1081 w 1082"/>
                  <a:gd name="T1" fmla="*/ 0 h 13"/>
                  <a:gd name="T2" fmla="*/ 1082 w 1082"/>
                  <a:gd name="T3" fmla="*/ 3 h 13"/>
                  <a:gd name="T4" fmla="*/ 1082 w 1082"/>
                  <a:gd name="T5" fmla="*/ 6 h 13"/>
                  <a:gd name="T6" fmla="*/ 1082 w 1082"/>
                  <a:gd name="T7" fmla="*/ 10 h 13"/>
                  <a:gd name="T8" fmla="*/ 1082 w 1082"/>
                  <a:gd name="T9" fmla="*/ 13 h 13"/>
                  <a:gd name="T10" fmla="*/ 0 w 1082"/>
                  <a:gd name="T11" fmla="*/ 13 h 13"/>
                  <a:gd name="T12" fmla="*/ 0 w 1082"/>
                  <a:gd name="T13" fmla="*/ 10 h 13"/>
                  <a:gd name="T14" fmla="*/ 0 w 1082"/>
                  <a:gd name="T15" fmla="*/ 6 h 13"/>
                  <a:gd name="T16" fmla="*/ 0 w 1082"/>
                  <a:gd name="T17" fmla="*/ 3 h 13"/>
                  <a:gd name="T18" fmla="*/ 1 w 1082"/>
                  <a:gd name="T19" fmla="*/ 0 h 13"/>
                  <a:gd name="T20" fmla="*/ 1081 w 1082"/>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3">
                    <a:moveTo>
                      <a:pt x="1081" y="0"/>
                    </a:moveTo>
                    <a:lnTo>
                      <a:pt x="1082" y="3"/>
                    </a:lnTo>
                    <a:lnTo>
                      <a:pt x="1082" y="6"/>
                    </a:lnTo>
                    <a:lnTo>
                      <a:pt x="1082" y="10"/>
                    </a:lnTo>
                    <a:lnTo>
                      <a:pt x="1082" y="13"/>
                    </a:lnTo>
                    <a:lnTo>
                      <a:pt x="0" y="13"/>
                    </a:lnTo>
                    <a:lnTo>
                      <a:pt x="0" y="10"/>
                    </a:lnTo>
                    <a:lnTo>
                      <a:pt x="0" y="6"/>
                    </a:lnTo>
                    <a:lnTo>
                      <a:pt x="0" y="3"/>
                    </a:lnTo>
                    <a:lnTo>
                      <a:pt x="1" y="0"/>
                    </a:lnTo>
                    <a:lnTo>
                      <a:pt x="1081" y="0"/>
                    </a:lnTo>
                    <a:close/>
                  </a:path>
                </a:pathLst>
              </a:custGeom>
              <a:solidFill>
                <a:srgbClr val="DDDED8"/>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06" name="Freeform 618">
                <a:extLst>
                  <a:ext uri="{FF2B5EF4-FFF2-40B4-BE49-F238E27FC236}">
                    <a16:creationId xmlns:a16="http://schemas.microsoft.com/office/drawing/2014/main" xmlns="" id="{D3713052-789D-4D3A-8028-465EB9BF8A96}"/>
                  </a:ext>
                </a:extLst>
              </p:cNvPr>
              <p:cNvSpPr>
                <a:spLocks/>
              </p:cNvSpPr>
              <p:nvPr/>
            </p:nvSpPr>
            <p:spPr bwMode="auto">
              <a:xfrm>
                <a:off x="2171" y="2444"/>
                <a:ext cx="1082" cy="12"/>
              </a:xfrm>
              <a:custGeom>
                <a:avLst/>
                <a:gdLst>
                  <a:gd name="T0" fmla="*/ 1082 w 1082"/>
                  <a:gd name="T1" fmla="*/ 12 h 12"/>
                  <a:gd name="T2" fmla="*/ 1082 w 1082"/>
                  <a:gd name="T3" fmla="*/ 9 h 12"/>
                  <a:gd name="T4" fmla="*/ 1081 w 1082"/>
                  <a:gd name="T5" fmla="*/ 6 h 12"/>
                  <a:gd name="T6" fmla="*/ 1081 w 1082"/>
                  <a:gd name="T7" fmla="*/ 3 h 12"/>
                  <a:gd name="T8" fmla="*/ 1080 w 1082"/>
                  <a:gd name="T9" fmla="*/ 0 h 12"/>
                  <a:gd name="T10" fmla="*/ 1 w 1082"/>
                  <a:gd name="T11" fmla="*/ 0 h 12"/>
                  <a:gd name="T12" fmla="*/ 1 w 1082"/>
                  <a:gd name="T13" fmla="*/ 3 h 12"/>
                  <a:gd name="T14" fmla="*/ 1 w 1082"/>
                  <a:gd name="T15" fmla="*/ 6 h 12"/>
                  <a:gd name="T16" fmla="*/ 1 w 1082"/>
                  <a:gd name="T17" fmla="*/ 9 h 12"/>
                  <a:gd name="T18" fmla="*/ 0 w 1082"/>
                  <a:gd name="T19" fmla="*/ 12 h 12"/>
                  <a:gd name="T20" fmla="*/ 1082 w 1082"/>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12">
                    <a:moveTo>
                      <a:pt x="1082" y="12"/>
                    </a:moveTo>
                    <a:lnTo>
                      <a:pt x="1082" y="9"/>
                    </a:lnTo>
                    <a:lnTo>
                      <a:pt x="1081" y="6"/>
                    </a:lnTo>
                    <a:lnTo>
                      <a:pt x="1081" y="3"/>
                    </a:lnTo>
                    <a:lnTo>
                      <a:pt x="1080" y="0"/>
                    </a:lnTo>
                    <a:lnTo>
                      <a:pt x="1" y="0"/>
                    </a:lnTo>
                    <a:lnTo>
                      <a:pt x="1" y="3"/>
                    </a:lnTo>
                    <a:lnTo>
                      <a:pt x="1" y="6"/>
                    </a:lnTo>
                    <a:lnTo>
                      <a:pt x="1" y="9"/>
                    </a:lnTo>
                    <a:lnTo>
                      <a:pt x="0" y="12"/>
                    </a:lnTo>
                    <a:lnTo>
                      <a:pt x="1082" y="12"/>
                    </a:lnTo>
                    <a:close/>
                  </a:path>
                </a:pathLst>
              </a:custGeom>
              <a:solidFill>
                <a:srgbClr val="E0E1D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07" name="Freeform 619">
                <a:extLst>
                  <a:ext uri="{FF2B5EF4-FFF2-40B4-BE49-F238E27FC236}">
                    <a16:creationId xmlns:a16="http://schemas.microsoft.com/office/drawing/2014/main" xmlns="" id="{DE1553E5-03A8-402B-A02E-ADFB8AC4C4EA}"/>
                  </a:ext>
                </a:extLst>
              </p:cNvPr>
              <p:cNvSpPr>
                <a:spLocks/>
              </p:cNvSpPr>
              <p:nvPr/>
            </p:nvSpPr>
            <p:spPr bwMode="auto">
              <a:xfrm>
                <a:off x="2172" y="2444"/>
                <a:ext cx="1080" cy="6"/>
              </a:xfrm>
              <a:custGeom>
                <a:avLst/>
                <a:gdLst>
                  <a:gd name="T0" fmla="*/ 1080 w 1080"/>
                  <a:gd name="T1" fmla="*/ 6 h 6"/>
                  <a:gd name="T2" fmla="*/ 1080 w 1080"/>
                  <a:gd name="T3" fmla="*/ 4 h 6"/>
                  <a:gd name="T4" fmla="*/ 1080 w 1080"/>
                  <a:gd name="T5" fmla="*/ 1 h 6"/>
                  <a:gd name="T6" fmla="*/ 1080 w 1080"/>
                  <a:gd name="T7" fmla="*/ 1 h 6"/>
                  <a:gd name="T8" fmla="*/ 1079 w 1080"/>
                  <a:gd name="T9" fmla="*/ 0 h 6"/>
                  <a:gd name="T10" fmla="*/ 0 w 1080"/>
                  <a:gd name="T11" fmla="*/ 0 h 6"/>
                  <a:gd name="T12" fmla="*/ 0 w 1080"/>
                  <a:gd name="T13" fmla="*/ 1 h 6"/>
                  <a:gd name="T14" fmla="*/ 0 w 1080"/>
                  <a:gd name="T15" fmla="*/ 1 h 6"/>
                  <a:gd name="T16" fmla="*/ 0 w 1080"/>
                  <a:gd name="T17" fmla="*/ 4 h 6"/>
                  <a:gd name="T18" fmla="*/ 0 w 1080"/>
                  <a:gd name="T19" fmla="*/ 6 h 6"/>
                  <a:gd name="T20" fmla="*/ 1080 w 1080"/>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0" h="6">
                    <a:moveTo>
                      <a:pt x="1080" y="6"/>
                    </a:moveTo>
                    <a:lnTo>
                      <a:pt x="1080" y="4"/>
                    </a:lnTo>
                    <a:lnTo>
                      <a:pt x="1080" y="1"/>
                    </a:lnTo>
                    <a:lnTo>
                      <a:pt x="1080" y="1"/>
                    </a:lnTo>
                    <a:lnTo>
                      <a:pt x="1079" y="0"/>
                    </a:lnTo>
                    <a:lnTo>
                      <a:pt x="0" y="0"/>
                    </a:lnTo>
                    <a:lnTo>
                      <a:pt x="0" y="1"/>
                    </a:lnTo>
                    <a:lnTo>
                      <a:pt x="0" y="1"/>
                    </a:lnTo>
                    <a:lnTo>
                      <a:pt x="0" y="4"/>
                    </a:lnTo>
                    <a:lnTo>
                      <a:pt x="0" y="6"/>
                    </a:lnTo>
                    <a:lnTo>
                      <a:pt x="1080" y="6"/>
                    </a:lnTo>
                    <a:close/>
                  </a:path>
                </a:pathLst>
              </a:custGeom>
              <a:solidFill>
                <a:srgbClr val="E3E4DE"/>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08" name="Rectangle 620">
                <a:extLst>
                  <a:ext uri="{FF2B5EF4-FFF2-40B4-BE49-F238E27FC236}">
                    <a16:creationId xmlns:a16="http://schemas.microsoft.com/office/drawing/2014/main" xmlns="" id="{20A7E5AA-381E-4E35-8420-83FD109AB725}"/>
                  </a:ext>
                </a:extLst>
              </p:cNvPr>
              <p:cNvSpPr>
                <a:spLocks noChangeArrowheads="1"/>
              </p:cNvSpPr>
              <p:nvPr/>
            </p:nvSpPr>
            <p:spPr bwMode="auto">
              <a:xfrm>
                <a:off x="2443" y="2543"/>
                <a:ext cx="794" cy="7"/>
              </a:xfrm>
              <a:prstGeom prst="rect">
                <a:avLst/>
              </a:prstGeom>
              <a:solidFill>
                <a:srgbClr val="E0E1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09" name="Rectangle 621">
                <a:extLst>
                  <a:ext uri="{FF2B5EF4-FFF2-40B4-BE49-F238E27FC236}">
                    <a16:creationId xmlns:a16="http://schemas.microsoft.com/office/drawing/2014/main" xmlns="" id="{3F06F1F8-2BE9-449E-BAB7-F966AF209D69}"/>
                  </a:ext>
                </a:extLst>
              </p:cNvPr>
              <p:cNvSpPr>
                <a:spLocks noChangeArrowheads="1"/>
              </p:cNvSpPr>
              <p:nvPr/>
            </p:nvSpPr>
            <p:spPr bwMode="auto">
              <a:xfrm>
                <a:off x="2443" y="2539"/>
                <a:ext cx="794" cy="8"/>
              </a:xfrm>
              <a:prstGeom prst="rect">
                <a:avLst/>
              </a:prstGeom>
              <a:solidFill>
                <a:srgbClr val="DCDD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10" name="Rectangle 622">
                <a:extLst>
                  <a:ext uri="{FF2B5EF4-FFF2-40B4-BE49-F238E27FC236}">
                    <a16:creationId xmlns:a16="http://schemas.microsoft.com/office/drawing/2014/main" xmlns="" id="{0829948C-F809-4F27-B1D6-DC0A65E5947F}"/>
                  </a:ext>
                </a:extLst>
              </p:cNvPr>
              <p:cNvSpPr>
                <a:spLocks noChangeArrowheads="1"/>
              </p:cNvSpPr>
              <p:nvPr/>
            </p:nvSpPr>
            <p:spPr bwMode="auto">
              <a:xfrm>
                <a:off x="2443" y="2535"/>
                <a:ext cx="794" cy="8"/>
              </a:xfrm>
              <a:prstGeom prst="rect">
                <a:avLst/>
              </a:prstGeom>
              <a:solidFill>
                <a:srgbClr val="D8D9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11" name="Rectangle 623">
                <a:extLst>
                  <a:ext uri="{FF2B5EF4-FFF2-40B4-BE49-F238E27FC236}">
                    <a16:creationId xmlns:a16="http://schemas.microsoft.com/office/drawing/2014/main" xmlns="" id="{F4790D93-FBF9-4E67-80FB-1889B5372126}"/>
                  </a:ext>
                </a:extLst>
              </p:cNvPr>
              <p:cNvSpPr>
                <a:spLocks noChangeArrowheads="1"/>
              </p:cNvSpPr>
              <p:nvPr/>
            </p:nvSpPr>
            <p:spPr bwMode="auto">
              <a:xfrm>
                <a:off x="2443" y="2530"/>
                <a:ext cx="794" cy="9"/>
              </a:xfrm>
              <a:prstGeom prst="rect">
                <a:avLst/>
              </a:prstGeom>
              <a:solidFill>
                <a:srgbClr val="D4D5D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12" name="Rectangle 624">
                <a:extLst>
                  <a:ext uri="{FF2B5EF4-FFF2-40B4-BE49-F238E27FC236}">
                    <a16:creationId xmlns:a16="http://schemas.microsoft.com/office/drawing/2014/main" xmlns="" id="{1FAA957F-BC2A-49C7-B031-0621BC4EA124}"/>
                  </a:ext>
                </a:extLst>
              </p:cNvPr>
              <p:cNvSpPr>
                <a:spLocks noChangeArrowheads="1"/>
              </p:cNvSpPr>
              <p:nvPr/>
            </p:nvSpPr>
            <p:spPr bwMode="auto">
              <a:xfrm>
                <a:off x="2443" y="2526"/>
                <a:ext cx="794" cy="9"/>
              </a:xfrm>
              <a:prstGeom prst="rect">
                <a:avLst/>
              </a:prstGeom>
              <a:solidFill>
                <a:srgbClr val="D0D1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13" name="Rectangle 625">
                <a:extLst>
                  <a:ext uri="{FF2B5EF4-FFF2-40B4-BE49-F238E27FC236}">
                    <a16:creationId xmlns:a16="http://schemas.microsoft.com/office/drawing/2014/main" xmlns="" id="{D72178FA-D962-430B-9A61-DEFFBAFDB957}"/>
                  </a:ext>
                </a:extLst>
              </p:cNvPr>
              <p:cNvSpPr>
                <a:spLocks noChangeArrowheads="1"/>
              </p:cNvSpPr>
              <p:nvPr/>
            </p:nvSpPr>
            <p:spPr bwMode="auto">
              <a:xfrm>
                <a:off x="2443" y="2523"/>
                <a:ext cx="794" cy="7"/>
              </a:xfrm>
              <a:prstGeom prst="rect">
                <a:avLst/>
              </a:prstGeom>
              <a:solidFill>
                <a:srgbClr val="CDCDC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14" name="Rectangle 626">
                <a:extLst>
                  <a:ext uri="{FF2B5EF4-FFF2-40B4-BE49-F238E27FC236}">
                    <a16:creationId xmlns:a16="http://schemas.microsoft.com/office/drawing/2014/main" xmlns="" id="{0F951AB9-BCE1-4892-93E1-A158A1A4ECAD}"/>
                  </a:ext>
                </a:extLst>
              </p:cNvPr>
              <p:cNvSpPr>
                <a:spLocks noChangeArrowheads="1"/>
              </p:cNvSpPr>
              <p:nvPr/>
            </p:nvSpPr>
            <p:spPr bwMode="auto">
              <a:xfrm>
                <a:off x="2443" y="2518"/>
                <a:ext cx="794" cy="8"/>
              </a:xfrm>
              <a:prstGeom prst="rect">
                <a:avLst/>
              </a:prstGeom>
              <a:solidFill>
                <a:srgbClr val="C9C9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15" name="Rectangle 627">
                <a:extLst>
                  <a:ext uri="{FF2B5EF4-FFF2-40B4-BE49-F238E27FC236}">
                    <a16:creationId xmlns:a16="http://schemas.microsoft.com/office/drawing/2014/main" xmlns="" id="{0EB8BE18-C594-4557-B233-276D74C1D831}"/>
                  </a:ext>
                </a:extLst>
              </p:cNvPr>
              <p:cNvSpPr>
                <a:spLocks noChangeArrowheads="1"/>
              </p:cNvSpPr>
              <p:nvPr/>
            </p:nvSpPr>
            <p:spPr bwMode="auto">
              <a:xfrm>
                <a:off x="2443" y="2514"/>
                <a:ext cx="794" cy="9"/>
              </a:xfrm>
              <a:prstGeom prst="rect">
                <a:avLst/>
              </a:prstGeom>
              <a:solidFill>
                <a:srgbClr val="C5C5C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16" name="Rectangle 628">
                <a:extLst>
                  <a:ext uri="{FF2B5EF4-FFF2-40B4-BE49-F238E27FC236}">
                    <a16:creationId xmlns:a16="http://schemas.microsoft.com/office/drawing/2014/main" xmlns="" id="{1F2C2686-EF9A-4DFD-B307-FB1D663265A0}"/>
                  </a:ext>
                </a:extLst>
              </p:cNvPr>
              <p:cNvSpPr>
                <a:spLocks noChangeArrowheads="1"/>
              </p:cNvSpPr>
              <p:nvPr/>
            </p:nvSpPr>
            <p:spPr bwMode="auto">
              <a:xfrm>
                <a:off x="2443" y="2511"/>
                <a:ext cx="794" cy="7"/>
              </a:xfrm>
              <a:prstGeom prst="rect">
                <a:avLst/>
              </a:prstGeom>
              <a:solidFill>
                <a:srgbClr val="C1C2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17" name="Rectangle 629">
                <a:extLst>
                  <a:ext uri="{FF2B5EF4-FFF2-40B4-BE49-F238E27FC236}">
                    <a16:creationId xmlns:a16="http://schemas.microsoft.com/office/drawing/2014/main" xmlns="" id="{11161466-FEA2-40F8-BE9C-3414B9089B99}"/>
                  </a:ext>
                </a:extLst>
              </p:cNvPr>
              <p:cNvSpPr>
                <a:spLocks noChangeArrowheads="1"/>
              </p:cNvSpPr>
              <p:nvPr/>
            </p:nvSpPr>
            <p:spPr bwMode="auto">
              <a:xfrm>
                <a:off x="2443" y="2506"/>
                <a:ext cx="794" cy="8"/>
              </a:xfrm>
              <a:prstGeom prst="rect">
                <a:avLst/>
              </a:prstGeom>
              <a:solidFill>
                <a:srgbClr val="BDBE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18" name="Rectangle 630">
                <a:extLst>
                  <a:ext uri="{FF2B5EF4-FFF2-40B4-BE49-F238E27FC236}">
                    <a16:creationId xmlns:a16="http://schemas.microsoft.com/office/drawing/2014/main" xmlns="" id="{75E86EC1-BB36-46B5-B100-DD47173EC3FA}"/>
                  </a:ext>
                </a:extLst>
              </p:cNvPr>
              <p:cNvSpPr>
                <a:spLocks noChangeArrowheads="1"/>
              </p:cNvSpPr>
              <p:nvPr/>
            </p:nvSpPr>
            <p:spPr bwMode="auto">
              <a:xfrm>
                <a:off x="2443" y="2501"/>
                <a:ext cx="794" cy="10"/>
              </a:xfrm>
              <a:prstGeom prst="rect">
                <a:avLst/>
              </a:prstGeom>
              <a:solidFill>
                <a:srgbClr val="B9BAB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19" name="Rectangle 631">
                <a:extLst>
                  <a:ext uri="{FF2B5EF4-FFF2-40B4-BE49-F238E27FC236}">
                    <a16:creationId xmlns:a16="http://schemas.microsoft.com/office/drawing/2014/main" xmlns="" id="{0BA353DB-2933-4243-8476-0946F80FB65E}"/>
                  </a:ext>
                </a:extLst>
              </p:cNvPr>
              <p:cNvSpPr>
                <a:spLocks noChangeArrowheads="1"/>
              </p:cNvSpPr>
              <p:nvPr/>
            </p:nvSpPr>
            <p:spPr bwMode="auto">
              <a:xfrm>
                <a:off x="2443" y="2497"/>
                <a:ext cx="794" cy="9"/>
              </a:xfrm>
              <a:prstGeom prst="rect">
                <a:avLst/>
              </a:prstGeom>
              <a:solidFill>
                <a:srgbClr val="B6B6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20" name="Rectangle 632">
                <a:extLst>
                  <a:ext uri="{FF2B5EF4-FFF2-40B4-BE49-F238E27FC236}">
                    <a16:creationId xmlns:a16="http://schemas.microsoft.com/office/drawing/2014/main" xmlns="" id="{3B1AA5F7-6CED-4CC4-912F-5D716B1ED126}"/>
                  </a:ext>
                </a:extLst>
              </p:cNvPr>
              <p:cNvSpPr>
                <a:spLocks noChangeArrowheads="1"/>
              </p:cNvSpPr>
              <p:nvPr/>
            </p:nvSpPr>
            <p:spPr bwMode="auto">
              <a:xfrm>
                <a:off x="2443" y="2494"/>
                <a:ext cx="794" cy="7"/>
              </a:xfrm>
              <a:prstGeom prst="rect">
                <a:avLst/>
              </a:prstGeom>
              <a:solidFill>
                <a:srgbClr val="B2B2B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21" name="Rectangle 633">
                <a:extLst>
                  <a:ext uri="{FF2B5EF4-FFF2-40B4-BE49-F238E27FC236}">
                    <a16:creationId xmlns:a16="http://schemas.microsoft.com/office/drawing/2014/main" xmlns="" id="{6258E549-0077-4875-95BE-5B716FF15819}"/>
                  </a:ext>
                </a:extLst>
              </p:cNvPr>
              <p:cNvSpPr>
                <a:spLocks noChangeArrowheads="1"/>
              </p:cNvSpPr>
              <p:nvPr/>
            </p:nvSpPr>
            <p:spPr bwMode="auto">
              <a:xfrm>
                <a:off x="2443" y="2489"/>
                <a:ext cx="794" cy="8"/>
              </a:xfrm>
              <a:prstGeom prst="rect">
                <a:avLst/>
              </a:prstGeom>
              <a:solidFill>
                <a:srgbClr val="AEAEA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22" name="Rectangle 634">
                <a:extLst>
                  <a:ext uri="{FF2B5EF4-FFF2-40B4-BE49-F238E27FC236}">
                    <a16:creationId xmlns:a16="http://schemas.microsoft.com/office/drawing/2014/main" xmlns="" id="{58C1D613-302D-407D-B0FC-C183F0BD8D8B}"/>
                  </a:ext>
                </a:extLst>
              </p:cNvPr>
              <p:cNvSpPr>
                <a:spLocks noChangeArrowheads="1"/>
              </p:cNvSpPr>
              <p:nvPr/>
            </p:nvSpPr>
            <p:spPr bwMode="auto">
              <a:xfrm>
                <a:off x="2443" y="2485"/>
                <a:ext cx="794" cy="9"/>
              </a:xfrm>
              <a:prstGeom prst="rect">
                <a:avLst/>
              </a:prstGeom>
              <a:solidFill>
                <a:srgbClr val="AAAAA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23" name="Rectangle 635">
                <a:extLst>
                  <a:ext uri="{FF2B5EF4-FFF2-40B4-BE49-F238E27FC236}">
                    <a16:creationId xmlns:a16="http://schemas.microsoft.com/office/drawing/2014/main" xmlns="" id="{1622F7F3-9E3D-4255-8953-25FE86F6F4C8}"/>
                  </a:ext>
                </a:extLst>
              </p:cNvPr>
              <p:cNvSpPr>
                <a:spLocks noChangeArrowheads="1"/>
              </p:cNvSpPr>
              <p:nvPr/>
            </p:nvSpPr>
            <p:spPr bwMode="auto">
              <a:xfrm>
                <a:off x="2172" y="2442"/>
                <a:ext cx="1079" cy="3"/>
              </a:xfrm>
              <a:prstGeom prst="rect">
                <a:avLst/>
              </a:prstGeom>
              <a:solidFill>
                <a:srgbClr val="CFD0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24" name="Rectangle 636">
                <a:extLst>
                  <a:ext uri="{FF2B5EF4-FFF2-40B4-BE49-F238E27FC236}">
                    <a16:creationId xmlns:a16="http://schemas.microsoft.com/office/drawing/2014/main" xmlns="" id="{BE40B49F-B22F-482B-8350-51BAD9ECA9DA}"/>
                  </a:ext>
                </a:extLst>
              </p:cNvPr>
              <p:cNvSpPr>
                <a:spLocks noChangeArrowheads="1"/>
              </p:cNvSpPr>
              <p:nvPr/>
            </p:nvSpPr>
            <p:spPr bwMode="auto">
              <a:xfrm>
                <a:off x="2172" y="2442"/>
                <a:ext cx="1079" cy="2"/>
              </a:xfrm>
              <a:prstGeom prst="rect">
                <a:avLst/>
              </a:prstGeom>
              <a:solidFill>
                <a:srgbClr val="CCCDC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25" name="Rectangle 637">
                <a:extLst>
                  <a:ext uri="{FF2B5EF4-FFF2-40B4-BE49-F238E27FC236}">
                    <a16:creationId xmlns:a16="http://schemas.microsoft.com/office/drawing/2014/main" xmlns="" id="{F627CCA1-82A0-4AE4-8DA9-21F9CC3C202C}"/>
                  </a:ext>
                </a:extLst>
              </p:cNvPr>
              <p:cNvSpPr>
                <a:spLocks noChangeArrowheads="1"/>
              </p:cNvSpPr>
              <p:nvPr/>
            </p:nvSpPr>
            <p:spPr bwMode="auto">
              <a:xfrm>
                <a:off x="2438" y="2418"/>
                <a:ext cx="398" cy="6"/>
              </a:xfrm>
              <a:prstGeom prst="rect">
                <a:avLst/>
              </a:prstGeom>
              <a:solidFill>
                <a:srgbClr val="D7D8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26" name="Rectangle 638">
                <a:extLst>
                  <a:ext uri="{FF2B5EF4-FFF2-40B4-BE49-F238E27FC236}">
                    <a16:creationId xmlns:a16="http://schemas.microsoft.com/office/drawing/2014/main" xmlns="" id="{1B04A9D9-1E62-4D76-9772-7345AB094302}"/>
                  </a:ext>
                </a:extLst>
              </p:cNvPr>
              <p:cNvSpPr>
                <a:spLocks noChangeArrowheads="1"/>
              </p:cNvSpPr>
              <p:nvPr/>
            </p:nvSpPr>
            <p:spPr bwMode="auto">
              <a:xfrm>
                <a:off x="2438" y="2413"/>
                <a:ext cx="398" cy="8"/>
              </a:xfrm>
              <a:prstGeom prst="rect">
                <a:avLst/>
              </a:prstGeom>
              <a:solidFill>
                <a:srgbClr val="D5D7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27" name="Rectangle 639">
                <a:extLst>
                  <a:ext uri="{FF2B5EF4-FFF2-40B4-BE49-F238E27FC236}">
                    <a16:creationId xmlns:a16="http://schemas.microsoft.com/office/drawing/2014/main" xmlns="" id="{1CAE2DCE-88D6-4078-8C4A-A99FD8C1CCE2}"/>
                  </a:ext>
                </a:extLst>
              </p:cNvPr>
              <p:cNvSpPr>
                <a:spLocks noChangeArrowheads="1"/>
              </p:cNvSpPr>
              <p:nvPr/>
            </p:nvSpPr>
            <p:spPr bwMode="auto">
              <a:xfrm>
                <a:off x="2438" y="2409"/>
                <a:ext cx="398" cy="9"/>
              </a:xfrm>
              <a:prstGeom prst="rect">
                <a:avLst/>
              </a:prstGeom>
              <a:solidFill>
                <a:srgbClr val="D4D5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28" name="Rectangle 640">
                <a:extLst>
                  <a:ext uri="{FF2B5EF4-FFF2-40B4-BE49-F238E27FC236}">
                    <a16:creationId xmlns:a16="http://schemas.microsoft.com/office/drawing/2014/main" xmlns="" id="{F829C52F-9DE2-4364-9275-17EA7E740023}"/>
                  </a:ext>
                </a:extLst>
              </p:cNvPr>
              <p:cNvSpPr>
                <a:spLocks noChangeArrowheads="1"/>
              </p:cNvSpPr>
              <p:nvPr/>
            </p:nvSpPr>
            <p:spPr bwMode="auto">
              <a:xfrm>
                <a:off x="2438" y="2404"/>
                <a:ext cx="398" cy="9"/>
              </a:xfrm>
              <a:prstGeom prst="rect">
                <a:avLst/>
              </a:prstGeom>
              <a:solidFill>
                <a:srgbClr val="D2D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29" name="Rectangle 641">
                <a:extLst>
                  <a:ext uri="{FF2B5EF4-FFF2-40B4-BE49-F238E27FC236}">
                    <a16:creationId xmlns:a16="http://schemas.microsoft.com/office/drawing/2014/main" xmlns="" id="{7DD502FA-E1C8-4F81-AA80-3788FFB50404}"/>
                  </a:ext>
                </a:extLst>
              </p:cNvPr>
              <p:cNvSpPr>
                <a:spLocks noChangeArrowheads="1"/>
              </p:cNvSpPr>
              <p:nvPr/>
            </p:nvSpPr>
            <p:spPr bwMode="auto">
              <a:xfrm>
                <a:off x="2438" y="2400"/>
                <a:ext cx="398" cy="9"/>
              </a:xfrm>
              <a:prstGeom prst="rect">
                <a:avLst/>
              </a:prstGeom>
              <a:solidFill>
                <a:srgbClr val="D0D2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30" name="Rectangle 642">
                <a:extLst>
                  <a:ext uri="{FF2B5EF4-FFF2-40B4-BE49-F238E27FC236}">
                    <a16:creationId xmlns:a16="http://schemas.microsoft.com/office/drawing/2014/main" xmlns="" id="{DF676A7A-2F69-4538-A28D-A1614998B9D4}"/>
                  </a:ext>
                </a:extLst>
              </p:cNvPr>
              <p:cNvSpPr>
                <a:spLocks noChangeArrowheads="1"/>
              </p:cNvSpPr>
              <p:nvPr/>
            </p:nvSpPr>
            <p:spPr bwMode="auto">
              <a:xfrm>
                <a:off x="2438" y="2395"/>
                <a:ext cx="398" cy="9"/>
              </a:xfrm>
              <a:prstGeom prst="rect">
                <a:avLst/>
              </a:prstGeom>
              <a:solidFill>
                <a:srgbClr val="CFD0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31" name="Rectangle 643">
                <a:extLst>
                  <a:ext uri="{FF2B5EF4-FFF2-40B4-BE49-F238E27FC236}">
                    <a16:creationId xmlns:a16="http://schemas.microsoft.com/office/drawing/2014/main" xmlns="" id="{212C227F-F401-4C48-91FD-877A10691425}"/>
                  </a:ext>
                </a:extLst>
              </p:cNvPr>
              <p:cNvSpPr>
                <a:spLocks noChangeArrowheads="1"/>
              </p:cNvSpPr>
              <p:nvPr/>
            </p:nvSpPr>
            <p:spPr bwMode="auto">
              <a:xfrm>
                <a:off x="2438" y="2390"/>
                <a:ext cx="398" cy="10"/>
              </a:xfrm>
              <a:prstGeom prst="rect">
                <a:avLst/>
              </a:prstGeom>
              <a:solidFill>
                <a:srgbClr val="CDCEC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32" name="Rectangle 644">
                <a:extLst>
                  <a:ext uri="{FF2B5EF4-FFF2-40B4-BE49-F238E27FC236}">
                    <a16:creationId xmlns:a16="http://schemas.microsoft.com/office/drawing/2014/main" xmlns="" id="{C08F18E0-B38E-4302-84E9-25A9FF04B9B2}"/>
                  </a:ext>
                </a:extLst>
              </p:cNvPr>
              <p:cNvSpPr>
                <a:spLocks noChangeArrowheads="1"/>
              </p:cNvSpPr>
              <p:nvPr/>
            </p:nvSpPr>
            <p:spPr bwMode="auto">
              <a:xfrm>
                <a:off x="2438" y="2387"/>
                <a:ext cx="398" cy="8"/>
              </a:xfrm>
              <a:prstGeom prst="rect">
                <a:avLst/>
              </a:prstGeom>
              <a:solidFill>
                <a:srgbClr val="CBCDC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33" name="Rectangle 645">
                <a:extLst>
                  <a:ext uri="{FF2B5EF4-FFF2-40B4-BE49-F238E27FC236}">
                    <a16:creationId xmlns:a16="http://schemas.microsoft.com/office/drawing/2014/main" xmlns="" id="{94789252-26F5-48B6-9845-530B09B1E018}"/>
                  </a:ext>
                </a:extLst>
              </p:cNvPr>
              <p:cNvSpPr>
                <a:spLocks noChangeArrowheads="1"/>
              </p:cNvSpPr>
              <p:nvPr/>
            </p:nvSpPr>
            <p:spPr bwMode="auto">
              <a:xfrm>
                <a:off x="2438" y="2383"/>
                <a:ext cx="398" cy="7"/>
              </a:xfrm>
              <a:prstGeom prst="rect">
                <a:avLst/>
              </a:prstGeom>
              <a:solidFill>
                <a:srgbClr val="CACB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34" name="Rectangle 646">
                <a:extLst>
                  <a:ext uri="{FF2B5EF4-FFF2-40B4-BE49-F238E27FC236}">
                    <a16:creationId xmlns:a16="http://schemas.microsoft.com/office/drawing/2014/main" xmlns="" id="{B607DAED-A00C-42A9-911D-DDB7F9D53066}"/>
                  </a:ext>
                </a:extLst>
              </p:cNvPr>
              <p:cNvSpPr>
                <a:spLocks noChangeArrowheads="1"/>
              </p:cNvSpPr>
              <p:nvPr/>
            </p:nvSpPr>
            <p:spPr bwMode="auto">
              <a:xfrm>
                <a:off x="2438" y="2378"/>
                <a:ext cx="398" cy="9"/>
              </a:xfrm>
              <a:prstGeom prst="rect">
                <a:avLst/>
              </a:prstGeom>
              <a:solidFill>
                <a:srgbClr val="C8CA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35" name="Rectangle 647">
                <a:extLst>
                  <a:ext uri="{FF2B5EF4-FFF2-40B4-BE49-F238E27FC236}">
                    <a16:creationId xmlns:a16="http://schemas.microsoft.com/office/drawing/2014/main" xmlns="" id="{3AADF8D6-2BE7-49EF-A3BD-BE79D1E06625}"/>
                  </a:ext>
                </a:extLst>
              </p:cNvPr>
              <p:cNvSpPr>
                <a:spLocks noChangeArrowheads="1"/>
              </p:cNvSpPr>
              <p:nvPr/>
            </p:nvSpPr>
            <p:spPr bwMode="auto">
              <a:xfrm>
                <a:off x="2438" y="2374"/>
                <a:ext cx="398" cy="9"/>
              </a:xfrm>
              <a:prstGeom prst="rect">
                <a:avLst/>
              </a:prstGeom>
              <a:solidFill>
                <a:srgbClr val="C6C8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36" name="Rectangle 648">
                <a:extLst>
                  <a:ext uri="{FF2B5EF4-FFF2-40B4-BE49-F238E27FC236}">
                    <a16:creationId xmlns:a16="http://schemas.microsoft.com/office/drawing/2014/main" xmlns="" id="{43AA7F7A-88C6-4FF9-BDCC-C29BD4EEBE54}"/>
                  </a:ext>
                </a:extLst>
              </p:cNvPr>
              <p:cNvSpPr>
                <a:spLocks noChangeArrowheads="1"/>
              </p:cNvSpPr>
              <p:nvPr/>
            </p:nvSpPr>
            <p:spPr bwMode="auto">
              <a:xfrm>
                <a:off x="2438" y="2369"/>
                <a:ext cx="398" cy="9"/>
              </a:xfrm>
              <a:prstGeom prst="rect">
                <a:avLst/>
              </a:prstGeom>
              <a:solidFill>
                <a:srgbClr val="C5C6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37" name="Rectangle 649">
                <a:extLst>
                  <a:ext uri="{FF2B5EF4-FFF2-40B4-BE49-F238E27FC236}">
                    <a16:creationId xmlns:a16="http://schemas.microsoft.com/office/drawing/2014/main" xmlns="" id="{0941C0E6-4F3D-4CC4-B4CF-8F4B55A8B288}"/>
                  </a:ext>
                </a:extLst>
              </p:cNvPr>
              <p:cNvSpPr>
                <a:spLocks noChangeArrowheads="1"/>
              </p:cNvSpPr>
              <p:nvPr/>
            </p:nvSpPr>
            <p:spPr bwMode="auto">
              <a:xfrm>
                <a:off x="2438" y="2366"/>
                <a:ext cx="398" cy="8"/>
              </a:xfrm>
              <a:prstGeom prst="rect">
                <a:avLst/>
              </a:prstGeom>
              <a:solidFill>
                <a:srgbClr val="C3C5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38" name="Rectangle 650">
                <a:extLst>
                  <a:ext uri="{FF2B5EF4-FFF2-40B4-BE49-F238E27FC236}">
                    <a16:creationId xmlns:a16="http://schemas.microsoft.com/office/drawing/2014/main" xmlns="" id="{2897D173-2FBF-4D65-961B-4AB8DD4FE715}"/>
                  </a:ext>
                </a:extLst>
              </p:cNvPr>
              <p:cNvSpPr>
                <a:spLocks noChangeArrowheads="1"/>
              </p:cNvSpPr>
              <p:nvPr/>
            </p:nvSpPr>
            <p:spPr bwMode="auto">
              <a:xfrm>
                <a:off x="2438" y="2361"/>
                <a:ext cx="398" cy="8"/>
              </a:xfrm>
              <a:prstGeom prst="rect">
                <a:avLst/>
              </a:prstGeom>
              <a:solidFill>
                <a:srgbClr val="C1C3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39" name="Rectangle 651">
                <a:extLst>
                  <a:ext uri="{FF2B5EF4-FFF2-40B4-BE49-F238E27FC236}">
                    <a16:creationId xmlns:a16="http://schemas.microsoft.com/office/drawing/2014/main" xmlns="" id="{697B99A5-277E-4243-A16A-9D999192AAF6}"/>
                  </a:ext>
                </a:extLst>
              </p:cNvPr>
              <p:cNvSpPr>
                <a:spLocks noChangeArrowheads="1"/>
              </p:cNvSpPr>
              <p:nvPr/>
            </p:nvSpPr>
            <p:spPr bwMode="auto">
              <a:xfrm>
                <a:off x="2438" y="2357"/>
                <a:ext cx="398" cy="9"/>
              </a:xfrm>
              <a:prstGeom prst="rect">
                <a:avLst/>
              </a:prstGeom>
              <a:solidFill>
                <a:srgbClr val="C0C1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40" name="Rectangle 652">
                <a:extLst>
                  <a:ext uri="{FF2B5EF4-FFF2-40B4-BE49-F238E27FC236}">
                    <a16:creationId xmlns:a16="http://schemas.microsoft.com/office/drawing/2014/main" xmlns="" id="{3168969C-DAA3-4293-9E43-0683C028C521}"/>
                  </a:ext>
                </a:extLst>
              </p:cNvPr>
              <p:cNvSpPr>
                <a:spLocks noChangeArrowheads="1"/>
              </p:cNvSpPr>
              <p:nvPr/>
            </p:nvSpPr>
            <p:spPr bwMode="auto">
              <a:xfrm>
                <a:off x="2438" y="2355"/>
                <a:ext cx="398" cy="6"/>
              </a:xfrm>
              <a:prstGeom prst="rect">
                <a:avLst/>
              </a:prstGeom>
              <a:solidFill>
                <a:srgbClr val="BEC0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41" name="Rectangle 653">
                <a:extLst>
                  <a:ext uri="{FF2B5EF4-FFF2-40B4-BE49-F238E27FC236}">
                    <a16:creationId xmlns:a16="http://schemas.microsoft.com/office/drawing/2014/main" xmlns="" id="{0B71430D-5C9F-4EBF-B0B1-50AD327A2C60}"/>
                  </a:ext>
                </a:extLst>
              </p:cNvPr>
              <p:cNvSpPr>
                <a:spLocks noChangeArrowheads="1"/>
              </p:cNvSpPr>
              <p:nvPr/>
            </p:nvSpPr>
            <p:spPr bwMode="auto">
              <a:xfrm>
                <a:off x="2438" y="2355"/>
                <a:ext cx="398" cy="2"/>
              </a:xfrm>
              <a:prstGeom prst="rect">
                <a:avLst/>
              </a:prstGeom>
              <a:solidFill>
                <a:srgbClr val="BCBEB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42" name="Freeform 654">
                <a:extLst>
                  <a:ext uri="{FF2B5EF4-FFF2-40B4-BE49-F238E27FC236}">
                    <a16:creationId xmlns:a16="http://schemas.microsoft.com/office/drawing/2014/main" xmlns="" id="{A13036A4-DB4C-4F0E-AF98-A37D07BF3DD5}"/>
                  </a:ext>
                </a:extLst>
              </p:cNvPr>
              <p:cNvSpPr>
                <a:spLocks/>
              </p:cNvSpPr>
              <p:nvPr/>
            </p:nvSpPr>
            <p:spPr bwMode="auto">
              <a:xfrm>
                <a:off x="2445" y="2368"/>
                <a:ext cx="25" cy="28"/>
              </a:xfrm>
              <a:custGeom>
                <a:avLst/>
                <a:gdLst>
                  <a:gd name="T0" fmla="*/ 25 w 25"/>
                  <a:gd name="T1" fmla="*/ 13 h 28"/>
                  <a:gd name="T2" fmla="*/ 25 w 25"/>
                  <a:gd name="T3" fmla="*/ 9 h 28"/>
                  <a:gd name="T4" fmla="*/ 22 w 25"/>
                  <a:gd name="T5" fmla="*/ 4 h 28"/>
                  <a:gd name="T6" fmla="*/ 18 w 25"/>
                  <a:gd name="T7" fmla="*/ 0 h 28"/>
                  <a:gd name="T8" fmla="*/ 13 w 25"/>
                  <a:gd name="T9" fmla="*/ 0 h 28"/>
                  <a:gd name="T10" fmla="*/ 8 w 25"/>
                  <a:gd name="T11" fmla="*/ 0 h 28"/>
                  <a:gd name="T12" fmla="*/ 4 w 25"/>
                  <a:gd name="T13" fmla="*/ 4 h 28"/>
                  <a:gd name="T14" fmla="*/ 1 w 25"/>
                  <a:gd name="T15" fmla="*/ 9 h 28"/>
                  <a:gd name="T16" fmla="*/ 0 w 25"/>
                  <a:gd name="T17" fmla="*/ 13 h 28"/>
                  <a:gd name="T18" fmla="*/ 1 w 25"/>
                  <a:gd name="T19" fmla="*/ 21 h 28"/>
                  <a:gd name="T20" fmla="*/ 4 w 25"/>
                  <a:gd name="T21" fmla="*/ 24 h 28"/>
                  <a:gd name="T22" fmla="*/ 8 w 25"/>
                  <a:gd name="T23" fmla="*/ 28 h 28"/>
                  <a:gd name="T24" fmla="*/ 13 w 25"/>
                  <a:gd name="T25" fmla="*/ 28 h 28"/>
                  <a:gd name="T26" fmla="*/ 18 w 25"/>
                  <a:gd name="T27" fmla="*/ 28 h 28"/>
                  <a:gd name="T28" fmla="*/ 22 w 25"/>
                  <a:gd name="T29" fmla="*/ 24 h 28"/>
                  <a:gd name="T30" fmla="*/ 25 w 25"/>
                  <a:gd name="T31" fmla="*/ 21 h 28"/>
                  <a:gd name="T32" fmla="*/ 25 w 25"/>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8">
                    <a:moveTo>
                      <a:pt x="25" y="13"/>
                    </a:moveTo>
                    <a:lnTo>
                      <a:pt x="25" y="9"/>
                    </a:lnTo>
                    <a:lnTo>
                      <a:pt x="22" y="4"/>
                    </a:lnTo>
                    <a:lnTo>
                      <a:pt x="18" y="0"/>
                    </a:lnTo>
                    <a:lnTo>
                      <a:pt x="13" y="0"/>
                    </a:lnTo>
                    <a:lnTo>
                      <a:pt x="8" y="0"/>
                    </a:lnTo>
                    <a:lnTo>
                      <a:pt x="4" y="4"/>
                    </a:lnTo>
                    <a:lnTo>
                      <a:pt x="1" y="9"/>
                    </a:lnTo>
                    <a:lnTo>
                      <a:pt x="0" y="13"/>
                    </a:lnTo>
                    <a:lnTo>
                      <a:pt x="1" y="21"/>
                    </a:lnTo>
                    <a:lnTo>
                      <a:pt x="4" y="24"/>
                    </a:lnTo>
                    <a:lnTo>
                      <a:pt x="8" y="28"/>
                    </a:lnTo>
                    <a:lnTo>
                      <a:pt x="13" y="28"/>
                    </a:lnTo>
                    <a:lnTo>
                      <a:pt x="18" y="28"/>
                    </a:lnTo>
                    <a:lnTo>
                      <a:pt x="22" y="24"/>
                    </a:lnTo>
                    <a:lnTo>
                      <a:pt x="25" y="21"/>
                    </a:lnTo>
                    <a:lnTo>
                      <a:pt x="25"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43" name="Freeform 655">
                <a:extLst>
                  <a:ext uri="{FF2B5EF4-FFF2-40B4-BE49-F238E27FC236}">
                    <a16:creationId xmlns:a16="http://schemas.microsoft.com/office/drawing/2014/main" xmlns="" id="{979BEE82-03F8-4A9E-8872-83ECE42DEC8F}"/>
                  </a:ext>
                </a:extLst>
              </p:cNvPr>
              <p:cNvSpPr>
                <a:spLocks/>
              </p:cNvSpPr>
              <p:nvPr/>
            </p:nvSpPr>
            <p:spPr bwMode="auto">
              <a:xfrm>
                <a:off x="2808" y="2368"/>
                <a:ext cx="26" cy="28"/>
              </a:xfrm>
              <a:custGeom>
                <a:avLst/>
                <a:gdLst>
                  <a:gd name="T0" fmla="*/ 26 w 26"/>
                  <a:gd name="T1" fmla="*/ 13 h 28"/>
                  <a:gd name="T2" fmla="*/ 24 w 26"/>
                  <a:gd name="T3" fmla="*/ 9 h 28"/>
                  <a:gd name="T4" fmla="*/ 22 w 26"/>
                  <a:gd name="T5" fmla="*/ 4 h 28"/>
                  <a:gd name="T6" fmla="*/ 17 w 26"/>
                  <a:gd name="T7" fmla="*/ 0 h 28"/>
                  <a:gd name="T8" fmla="*/ 13 w 26"/>
                  <a:gd name="T9" fmla="*/ 0 h 28"/>
                  <a:gd name="T10" fmla="*/ 8 w 26"/>
                  <a:gd name="T11" fmla="*/ 0 h 28"/>
                  <a:gd name="T12" fmla="*/ 4 w 26"/>
                  <a:gd name="T13" fmla="*/ 4 h 28"/>
                  <a:gd name="T14" fmla="*/ 1 w 26"/>
                  <a:gd name="T15" fmla="*/ 9 h 28"/>
                  <a:gd name="T16" fmla="*/ 0 w 26"/>
                  <a:gd name="T17" fmla="*/ 13 h 28"/>
                  <a:gd name="T18" fmla="*/ 1 w 26"/>
                  <a:gd name="T19" fmla="*/ 21 h 28"/>
                  <a:gd name="T20" fmla="*/ 4 w 26"/>
                  <a:gd name="T21" fmla="*/ 24 h 28"/>
                  <a:gd name="T22" fmla="*/ 8 w 26"/>
                  <a:gd name="T23" fmla="*/ 28 h 28"/>
                  <a:gd name="T24" fmla="*/ 13 w 26"/>
                  <a:gd name="T25" fmla="*/ 28 h 28"/>
                  <a:gd name="T26" fmla="*/ 17 w 26"/>
                  <a:gd name="T27" fmla="*/ 28 h 28"/>
                  <a:gd name="T28" fmla="*/ 22 w 26"/>
                  <a:gd name="T29" fmla="*/ 24 h 28"/>
                  <a:gd name="T30" fmla="*/ 24 w 26"/>
                  <a:gd name="T31" fmla="*/ 21 h 28"/>
                  <a:gd name="T32" fmla="*/ 26 w 26"/>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8">
                    <a:moveTo>
                      <a:pt x="26" y="13"/>
                    </a:moveTo>
                    <a:lnTo>
                      <a:pt x="24" y="9"/>
                    </a:lnTo>
                    <a:lnTo>
                      <a:pt x="22" y="4"/>
                    </a:lnTo>
                    <a:lnTo>
                      <a:pt x="17" y="0"/>
                    </a:lnTo>
                    <a:lnTo>
                      <a:pt x="13" y="0"/>
                    </a:lnTo>
                    <a:lnTo>
                      <a:pt x="8" y="0"/>
                    </a:lnTo>
                    <a:lnTo>
                      <a:pt x="4" y="4"/>
                    </a:lnTo>
                    <a:lnTo>
                      <a:pt x="1" y="9"/>
                    </a:lnTo>
                    <a:lnTo>
                      <a:pt x="0" y="13"/>
                    </a:lnTo>
                    <a:lnTo>
                      <a:pt x="1" y="21"/>
                    </a:lnTo>
                    <a:lnTo>
                      <a:pt x="4" y="24"/>
                    </a:lnTo>
                    <a:lnTo>
                      <a:pt x="8" y="28"/>
                    </a:lnTo>
                    <a:lnTo>
                      <a:pt x="13" y="28"/>
                    </a:lnTo>
                    <a:lnTo>
                      <a:pt x="17" y="28"/>
                    </a:lnTo>
                    <a:lnTo>
                      <a:pt x="22" y="24"/>
                    </a:lnTo>
                    <a:lnTo>
                      <a:pt x="24" y="21"/>
                    </a:lnTo>
                    <a:lnTo>
                      <a:pt x="26"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44" name="Freeform 656">
                <a:extLst>
                  <a:ext uri="{FF2B5EF4-FFF2-40B4-BE49-F238E27FC236}">
                    <a16:creationId xmlns:a16="http://schemas.microsoft.com/office/drawing/2014/main" xmlns="" id="{9E3DA48A-1FF8-4A8B-B33F-A5488E11D120}"/>
                  </a:ext>
                </a:extLst>
              </p:cNvPr>
              <p:cNvSpPr>
                <a:spLocks/>
              </p:cNvSpPr>
              <p:nvPr/>
            </p:nvSpPr>
            <p:spPr bwMode="auto">
              <a:xfrm>
                <a:off x="2828" y="2386"/>
                <a:ext cx="2" cy="1"/>
              </a:xfrm>
              <a:custGeom>
                <a:avLst/>
                <a:gdLst>
                  <a:gd name="T0" fmla="*/ 2 w 2"/>
                  <a:gd name="T1" fmla="*/ 0 h 1"/>
                  <a:gd name="T2" fmla="*/ 2 w 2"/>
                  <a:gd name="T3" fmla="*/ 0 h 1"/>
                  <a:gd name="T4" fmla="*/ 2 w 2"/>
                  <a:gd name="T5" fmla="*/ 0 h 1"/>
                  <a:gd name="T6" fmla="*/ 0 w 2"/>
                  <a:gd name="T7" fmla="*/ 0 h 1"/>
                  <a:gd name="T8" fmla="*/ 0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0" y="1"/>
                    </a:lnTo>
                    <a:lnTo>
                      <a:pt x="2" y="0"/>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45" name="Freeform 657">
                <a:extLst>
                  <a:ext uri="{FF2B5EF4-FFF2-40B4-BE49-F238E27FC236}">
                    <a16:creationId xmlns:a16="http://schemas.microsoft.com/office/drawing/2014/main" xmlns="" id="{066CF0D3-B660-435F-8CA7-99C0B75E2CAD}"/>
                  </a:ext>
                </a:extLst>
              </p:cNvPr>
              <p:cNvSpPr>
                <a:spLocks/>
              </p:cNvSpPr>
              <p:nvPr/>
            </p:nvSpPr>
            <p:spPr bwMode="auto">
              <a:xfrm>
                <a:off x="2821" y="2378"/>
                <a:ext cx="10" cy="14"/>
              </a:xfrm>
              <a:custGeom>
                <a:avLst/>
                <a:gdLst>
                  <a:gd name="T0" fmla="*/ 10 w 10"/>
                  <a:gd name="T1" fmla="*/ 0 h 14"/>
                  <a:gd name="T2" fmla="*/ 10 w 10"/>
                  <a:gd name="T3" fmla="*/ 3 h 14"/>
                  <a:gd name="T4" fmla="*/ 9 w 10"/>
                  <a:gd name="T5" fmla="*/ 8 h 14"/>
                  <a:gd name="T6" fmla="*/ 4 w 10"/>
                  <a:gd name="T7" fmla="*/ 11 h 14"/>
                  <a:gd name="T8" fmla="*/ 0 w 10"/>
                  <a:gd name="T9" fmla="*/ 14 h 14"/>
                  <a:gd name="T10" fmla="*/ 10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10" y="0"/>
                    </a:moveTo>
                    <a:lnTo>
                      <a:pt x="10" y="3"/>
                    </a:lnTo>
                    <a:lnTo>
                      <a:pt x="9" y="8"/>
                    </a:lnTo>
                    <a:lnTo>
                      <a:pt x="4" y="11"/>
                    </a:lnTo>
                    <a:lnTo>
                      <a:pt x="0" y="14"/>
                    </a:lnTo>
                    <a:lnTo>
                      <a:pt x="1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46" name="Freeform 658">
                <a:extLst>
                  <a:ext uri="{FF2B5EF4-FFF2-40B4-BE49-F238E27FC236}">
                    <a16:creationId xmlns:a16="http://schemas.microsoft.com/office/drawing/2014/main" xmlns="" id="{B84CD170-9B82-4CC2-84AC-CF55151B4081}"/>
                  </a:ext>
                </a:extLst>
              </p:cNvPr>
              <p:cNvSpPr>
                <a:spLocks/>
              </p:cNvSpPr>
              <p:nvPr/>
            </p:nvSpPr>
            <p:spPr bwMode="auto">
              <a:xfrm>
                <a:off x="2817" y="2374"/>
                <a:ext cx="14" cy="18"/>
              </a:xfrm>
              <a:custGeom>
                <a:avLst/>
                <a:gdLst>
                  <a:gd name="T0" fmla="*/ 14 w 14"/>
                  <a:gd name="T1" fmla="*/ 0 h 18"/>
                  <a:gd name="T2" fmla="*/ 14 w 14"/>
                  <a:gd name="T3" fmla="*/ 1 h 18"/>
                  <a:gd name="T4" fmla="*/ 14 w 14"/>
                  <a:gd name="T5" fmla="*/ 1 h 18"/>
                  <a:gd name="T6" fmla="*/ 14 w 14"/>
                  <a:gd name="T7" fmla="*/ 4 h 18"/>
                  <a:gd name="T8" fmla="*/ 14 w 14"/>
                  <a:gd name="T9" fmla="*/ 4 h 18"/>
                  <a:gd name="T10" fmla="*/ 14 w 14"/>
                  <a:gd name="T11" fmla="*/ 6 h 18"/>
                  <a:gd name="T12" fmla="*/ 14 w 14"/>
                  <a:gd name="T13" fmla="*/ 7 h 18"/>
                  <a:gd name="T14" fmla="*/ 13 w 14"/>
                  <a:gd name="T15" fmla="*/ 10 h 18"/>
                  <a:gd name="T16" fmla="*/ 13 w 14"/>
                  <a:gd name="T17" fmla="*/ 12 h 18"/>
                  <a:gd name="T18" fmla="*/ 11 w 14"/>
                  <a:gd name="T19" fmla="*/ 13 h 18"/>
                  <a:gd name="T20" fmla="*/ 8 w 14"/>
                  <a:gd name="T21" fmla="*/ 15 h 18"/>
                  <a:gd name="T22" fmla="*/ 7 w 14"/>
                  <a:gd name="T23" fmla="*/ 16 h 18"/>
                  <a:gd name="T24" fmla="*/ 4 w 14"/>
                  <a:gd name="T25" fmla="*/ 18 h 18"/>
                  <a:gd name="T26" fmla="*/ 0 w 14"/>
                  <a:gd name="T27" fmla="*/ 18 h 18"/>
                  <a:gd name="T28" fmla="*/ 14 w 14"/>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8">
                    <a:moveTo>
                      <a:pt x="14" y="0"/>
                    </a:moveTo>
                    <a:lnTo>
                      <a:pt x="14" y="1"/>
                    </a:lnTo>
                    <a:lnTo>
                      <a:pt x="14" y="1"/>
                    </a:lnTo>
                    <a:lnTo>
                      <a:pt x="14" y="4"/>
                    </a:lnTo>
                    <a:lnTo>
                      <a:pt x="14" y="4"/>
                    </a:lnTo>
                    <a:lnTo>
                      <a:pt x="14" y="6"/>
                    </a:lnTo>
                    <a:lnTo>
                      <a:pt x="14" y="7"/>
                    </a:lnTo>
                    <a:lnTo>
                      <a:pt x="13" y="10"/>
                    </a:lnTo>
                    <a:lnTo>
                      <a:pt x="13" y="12"/>
                    </a:lnTo>
                    <a:lnTo>
                      <a:pt x="11" y="13"/>
                    </a:lnTo>
                    <a:lnTo>
                      <a:pt x="8" y="15"/>
                    </a:lnTo>
                    <a:lnTo>
                      <a:pt x="7" y="16"/>
                    </a:lnTo>
                    <a:lnTo>
                      <a:pt x="4" y="18"/>
                    </a:lnTo>
                    <a:lnTo>
                      <a:pt x="0" y="18"/>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47" name="Freeform 659">
                <a:extLst>
                  <a:ext uri="{FF2B5EF4-FFF2-40B4-BE49-F238E27FC236}">
                    <a16:creationId xmlns:a16="http://schemas.microsoft.com/office/drawing/2014/main" xmlns="" id="{4391408C-3755-431F-9094-4091D8733EF6}"/>
                  </a:ext>
                </a:extLst>
              </p:cNvPr>
              <p:cNvSpPr>
                <a:spLocks/>
              </p:cNvSpPr>
              <p:nvPr/>
            </p:nvSpPr>
            <p:spPr bwMode="auto">
              <a:xfrm>
                <a:off x="2815" y="2372"/>
                <a:ext cx="16" cy="20"/>
              </a:xfrm>
              <a:custGeom>
                <a:avLst/>
                <a:gdLst>
                  <a:gd name="T0" fmla="*/ 16 w 16"/>
                  <a:gd name="T1" fmla="*/ 0 h 20"/>
                  <a:gd name="T2" fmla="*/ 16 w 16"/>
                  <a:gd name="T3" fmla="*/ 2 h 20"/>
                  <a:gd name="T4" fmla="*/ 16 w 16"/>
                  <a:gd name="T5" fmla="*/ 3 h 20"/>
                  <a:gd name="T6" fmla="*/ 16 w 16"/>
                  <a:gd name="T7" fmla="*/ 5 h 20"/>
                  <a:gd name="T8" fmla="*/ 16 w 16"/>
                  <a:gd name="T9" fmla="*/ 6 h 20"/>
                  <a:gd name="T10" fmla="*/ 16 w 16"/>
                  <a:gd name="T11" fmla="*/ 6 h 20"/>
                  <a:gd name="T12" fmla="*/ 16 w 16"/>
                  <a:gd name="T13" fmla="*/ 6 h 20"/>
                  <a:gd name="T14" fmla="*/ 16 w 16"/>
                  <a:gd name="T15" fmla="*/ 6 h 20"/>
                  <a:gd name="T16" fmla="*/ 16 w 16"/>
                  <a:gd name="T17" fmla="*/ 6 h 20"/>
                  <a:gd name="T18" fmla="*/ 6 w 16"/>
                  <a:gd name="T19" fmla="*/ 20 h 20"/>
                  <a:gd name="T20" fmla="*/ 6 w 16"/>
                  <a:gd name="T21" fmla="*/ 20 h 20"/>
                  <a:gd name="T22" fmla="*/ 5 w 16"/>
                  <a:gd name="T23" fmla="*/ 20 h 20"/>
                  <a:gd name="T24" fmla="*/ 4 w 16"/>
                  <a:gd name="T25" fmla="*/ 20 h 20"/>
                  <a:gd name="T26" fmla="*/ 2 w 16"/>
                  <a:gd name="T27" fmla="*/ 20 h 20"/>
                  <a:gd name="T28" fmla="*/ 1 w 16"/>
                  <a:gd name="T29" fmla="*/ 20 h 20"/>
                  <a:gd name="T30" fmla="*/ 1 w 16"/>
                  <a:gd name="T31" fmla="*/ 20 h 20"/>
                  <a:gd name="T32" fmla="*/ 1 w 16"/>
                  <a:gd name="T33" fmla="*/ 20 h 20"/>
                  <a:gd name="T34" fmla="*/ 0 w 16"/>
                  <a:gd name="T35" fmla="*/ 20 h 20"/>
                  <a:gd name="T36" fmla="*/ 16 w 16"/>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0">
                    <a:moveTo>
                      <a:pt x="16" y="0"/>
                    </a:moveTo>
                    <a:lnTo>
                      <a:pt x="16" y="2"/>
                    </a:lnTo>
                    <a:lnTo>
                      <a:pt x="16" y="3"/>
                    </a:lnTo>
                    <a:lnTo>
                      <a:pt x="16" y="5"/>
                    </a:lnTo>
                    <a:lnTo>
                      <a:pt x="16" y="6"/>
                    </a:lnTo>
                    <a:lnTo>
                      <a:pt x="16" y="6"/>
                    </a:lnTo>
                    <a:lnTo>
                      <a:pt x="16" y="6"/>
                    </a:lnTo>
                    <a:lnTo>
                      <a:pt x="16" y="6"/>
                    </a:lnTo>
                    <a:lnTo>
                      <a:pt x="16" y="6"/>
                    </a:lnTo>
                    <a:lnTo>
                      <a:pt x="6" y="20"/>
                    </a:lnTo>
                    <a:lnTo>
                      <a:pt x="6" y="20"/>
                    </a:lnTo>
                    <a:lnTo>
                      <a:pt x="5" y="20"/>
                    </a:lnTo>
                    <a:lnTo>
                      <a:pt x="4" y="20"/>
                    </a:lnTo>
                    <a:lnTo>
                      <a:pt x="2" y="20"/>
                    </a:lnTo>
                    <a:lnTo>
                      <a:pt x="1" y="20"/>
                    </a:lnTo>
                    <a:lnTo>
                      <a:pt x="1" y="20"/>
                    </a:lnTo>
                    <a:lnTo>
                      <a:pt x="1" y="20"/>
                    </a:lnTo>
                    <a:lnTo>
                      <a:pt x="0" y="20"/>
                    </a:lnTo>
                    <a:lnTo>
                      <a:pt x="16"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48" name="Freeform 660">
                <a:extLst>
                  <a:ext uri="{FF2B5EF4-FFF2-40B4-BE49-F238E27FC236}">
                    <a16:creationId xmlns:a16="http://schemas.microsoft.com/office/drawing/2014/main" xmlns="" id="{A9CFA1D8-1F43-4022-B180-FFCEB290EA5A}"/>
                  </a:ext>
                </a:extLst>
              </p:cNvPr>
              <p:cNvSpPr>
                <a:spLocks/>
              </p:cNvSpPr>
              <p:nvPr/>
            </p:nvSpPr>
            <p:spPr bwMode="auto">
              <a:xfrm>
                <a:off x="2812" y="2369"/>
                <a:ext cx="19" cy="23"/>
              </a:xfrm>
              <a:custGeom>
                <a:avLst/>
                <a:gdLst>
                  <a:gd name="T0" fmla="*/ 18 w 19"/>
                  <a:gd name="T1" fmla="*/ 0 h 23"/>
                  <a:gd name="T2" fmla="*/ 18 w 19"/>
                  <a:gd name="T3" fmla="*/ 0 h 23"/>
                  <a:gd name="T4" fmla="*/ 19 w 19"/>
                  <a:gd name="T5" fmla="*/ 3 h 23"/>
                  <a:gd name="T6" fmla="*/ 19 w 19"/>
                  <a:gd name="T7" fmla="*/ 3 h 23"/>
                  <a:gd name="T8" fmla="*/ 19 w 19"/>
                  <a:gd name="T9" fmla="*/ 5 h 23"/>
                  <a:gd name="T10" fmla="*/ 5 w 19"/>
                  <a:gd name="T11" fmla="*/ 23 h 23"/>
                  <a:gd name="T12" fmla="*/ 5 w 19"/>
                  <a:gd name="T13" fmla="*/ 23 h 23"/>
                  <a:gd name="T14" fmla="*/ 5 w 19"/>
                  <a:gd name="T15" fmla="*/ 23 h 23"/>
                  <a:gd name="T16" fmla="*/ 5 w 19"/>
                  <a:gd name="T17" fmla="*/ 23 h 23"/>
                  <a:gd name="T18" fmla="*/ 5 w 19"/>
                  <a:gd name="T19" fmla="*/ 23 h 23"/>
                  <a:gd name="T20" fmla="*/ 4 w 19"/>
                  <a:gd name="T21" fmla="*/ 23 h 23"/>
                  <a:gd name="T22" fmla="*/ 3 w 19"/>
                  <a:gd name="T23" fmla="*/ 23 h 23"/>
                  <a:gd name="T24" fmla="*/ 3 w 19"/>
                  <a:gd name="T25" fmla="*/ 23 h 23"/>
                  <a:gd name="T26" fmla="*/ 0 w 19"/>
                  <a:gd name="T27" fmla="*/ 21 h 23"/>
                  <a:gd name="T28" fmla="*/ 18 w 19"/>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3">
                    <a:moveTo>
                      <a:pt x="18" y="0"/>
                    </a:moveTo>
                    <a:lnTo>
                      <a:pt x="18" y="0"/>
                    </a:lnTo>
                    <a:lnTo>
                      <a:pt x="19" y="3"/>
                    </a:lnTo>
                    <a:lnTo>
                      <a:pt x="19" y="3"/>
                    </a:lnTo>
                    <a:lnTo>
                      <a:pt x="19" y="5"/>
                    </a:lnTo>
                    <a:lnTo>
                      <a:pt x="5" y="23"/>
                    </a:lnTo>
                    <a:lnTo>
                      <a:pt x="5" y="23"/>
                    </a:lnTo>
                    <a:lnTo>
                      <a:pt x="5" y="23"/>
                    </a:lnTo>
                    <a:lnTo>
                      <a:pt x="5" y="23"/>
                    </a:lnTo>
                    <a:lnTo>
                      <a:pt x="5" y="23"/>
                    </a:lnTo>
                    <a:lnTo>
                      <a:pt x="4" y="23"/>
                    </a:lnTo>
                    <a:lnTo>
                      <a:pt x="3" y="23"/>
                    </a:lnTo>
                    <a:lnTo>
                      <a:pt x="3" y="23"/>
                    </a:lnTo>
                    <a:lnTo>
                      <a:pt x="0" y="21"/>
                    </a:lnTo>
                    <a:lnTo>
                      <a:pt x="18"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49" name="Freeform 661">
                <a:extLst>
                  <a:ext uri="{FF2B5EF4-FFF2-40B4-BE49-F238E27FC236}">
                    <a16:creationId xmlns:a16="http://schemas.microsoft.com/office/drawing/2014/main" xmlns="" id="{3C85DAF0-C6C9-4F1D-92F0-5832B4A7A751}"/>
                  </a:ext>
                </a:extLst>
              </p:cNvPr>
              <p:cNvSpPr>
                <a:spLocks/>
              </p:cNvSpPr>
              <p:nvPr/>
            </p:nvSpPr>
            <p:spPr bwMode="auto">
              <a:xfrm>
                <a:off x="2809" y="2366"/>
                <a:ext cx="22" cy="26"/>
              </a:xfrm>
              <a:custGeom>
                <a:avLst/>
                <a:gdLst>
                  <a:gd name="T0" fmla="*/ 18 w 22"/>
                  <a:gd name="T1" fmla="*/ 0 h 26"/>
                  <a:gd name="T2" fmla="*/ 18 w 22"/>
                  <a:gd name="T3" fmla="*/ 2 h 26"/>
                  <a:gd name="T4" fmla="*/ 21 w 22"/>
                  <a:gd name="T5" fmla="*/ 3 h 26"/>
                  <a:gd name="T6" fmla="*/ 21 w 22"/>
                  <a:gd name="T7" fmla="*/ 3 h 26"/>
                  <a:gd name="T8" fmla="*/ 22 w 22"/>
                  <a:gd name="T9" fmla="*/ 6 h 26"/>
                  <a:gd name="T10" fmla="*/ 6 w 22"/>
                  <a:gd name="T11" fmla="*/ 26 h 26"/>
                  <a:gd name="T12" fmla="*/ 4 w 22"/>
                  <a:gd name="T13" fmla="*/ 24 h 26"/>
                  <a:gd name="T14" fmla="*/ 3 w 22"/>
                  <a:gd name="T15" fmla="*/ 24 h 26"/>
                  <a:gd name="T16" fmla="*/ 2 w 22"/>
                  <a:gd name="T17" fmla="*/ 23 h 26"/>
                  <a:gd name="T18" fmla="*/ 0 w 22"/>
                  <a:gd name="T19" fmla="*/ 23 h 26"/>
                  <a:gd name="T20" fmla="*/ 18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18" y="0"/>
                    </a:moveTo>
                    <a:lnTo>
                      <a:pt x="18" y="2"/>
                    </a:lnTo>
                    <a:lnTo>
                      <a:pt x="21" y="3"/>
                    </a:lnTo>
                    <a:lnTo>
                      <a:pt x="21" y="3"/>
                    </a:lnTo>
                    <a:lnTo>
                      <a:pt x="22" y="6"/>
                    </a:lnTo>
                    <a:lnTo>
                      <a:pt x="6" y="26"/>
                    </a:lnTo>
                    <a:lnTo>
                      <a:pt x="4" y="24"/>
                    </a:lnTo>
                    <a:lnTo>
                      <a:pt x="3" y="24"/>
                    </a:lnTo>
                    <a:lnTo>
                      <a:pt x="2" y="23"/>
                    </a:lnTo>
                    <a:lnTo>
                      <a:pt x="0" y="23"/>
                    </a:lnTo>
                    <a:lnTo>
                      <a:pt x="1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50" name="Freeform 662">
                <a:extLst>
                  <a:ext uri="{FF2B5EF4-FFF2-40B4-BE49-F238E27FC236}">
                    <a16:creationId xmlns:a16="http://schemas.microsoft.com/office/drawing/2014/main" xmlns="" id="{2BB60FE6-E80B-4A36-B011-F13AD2F1C094}"/>
                  </a:ext>
                </a:extLst>
              </p:cNvPr>
              <p:cNvSpPr>
                <a:spLocks/>
              </p:cNvSpPr>
              <p:nvPr/>
            </p:nvSpPr>
            <p:spPr bwMode="auto">
              <a:xfrm>
                <a:off x="2808" y="2365"/>
                <a:ext cx="22" cy="25"/>
              </a:xfrm>
              <a:custGeom>
                <a:avLst/>
                <a:gdLst>
                  <a:gd name="T0" fmla="*/ 17 w 22"/>
                  <a:gd name="T1" fmla="*/ 0 h 25"/>
                  <a:gd name="T2" fmla="*/ 17 w 22"/>
                  <a:gd name="T3" fmla="*/ 1 h 25"/>
                  <a:gd name="T4" fmla="*/ 19 w 22"/>
                  <a:gd name="T5" fmla="*/ 1 h 25"/>
                  <a:gd name="T6" fmla="*/ 20 w 22"/>
                  <a:gd name="T7" fmla="*/ 3 h 25"/>
                  <a:gd name="T8" fmla="*/ 22 w 22"/>
                  <a:gd name="T9" fmla="*/ 4 h 25"/>
                  <a:gd name="T10" fmla="*/ 4 w 22"/>
                  <a:gd name="T11" fmla="*/ 25 h 25"/>
                  <a:gd name="T12" fmla="*/ 4 w 22"/>
                  <a:gd name="T13" fmla="*/ 25 h 25"/>
                  <a:gd name="T14" fmla="*/ 3 w 22"/>
                  <a:gd name="T15" fmla="*/ 24 h 25"/>
                  <a:gd name="T16" fmla="*/ 1 w 22"/>
                  <a:gd name="T17" fmla="*/ 22 h 25"/>
                  <a:gd name="T18" fmla="*/ 0 w 22"/>
                  <a:gd name="T19" fmla="*/ 21 h 25"/>
                  <a:gd name="T20" fmla="*/ 17 w 22"/>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5">
                    <a:moveTo>
                      <a:pt x="17" y="0"/>
                    </a:moveTo>
                    <a:lnTo>
                      <a:pt x="17" y="1"/>
                    </a:lnTo>
                    <a:lnTo>
                      <a:pt x="19" y="1"/>
                    </a:lnTo>
                    <a:lnTo>
                      <a:pt x="20" y="3"/>
                    </a:lnTo>
                    <a:lnTo>
                      <a:pt x="22" y="4"/>
                    </a:lnTo>
                    <a:lnTo>
                      <a:pt x="4" y="25"/>
                    </a:lnTo>
                    <a:lnTo>
                      <a:pt x="4" y="25"/>
                    </a:lnTo>
                    <a:lnTo>
                      <a:pt x="3" y="24"/>
                    </a:lnTo>
                    <a:lnTo>
                      <a:pt x="1" y="22"/>
                    </a:lnTo>
                    <a:lnTo>
                      <a:pt x="0" y="21"/>
                    </a:lnTo>
                    <a:lnTo>
                      <a:pt x="17"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51" name="Freeform 663">
                <a:extLst>
                  <a:ext uri="{FF2B5EF4-FFF2-40B4-BE49-F238E27FC236}">
                    <a16:creationId xmlns:a16="http://schemas.microsoft.com/office/drawing/2014/main" xmlns="" id="{0BBCA90C-D6AB-43CF-9693-718FA54AC7BA}"/>
                  </a:ext>
                </a:extLst>
              </p:cNvPr>
              <p:cNvSpPr>
                <a:spLocks/>
              </p:cNvSpPr>
              <p:nvPr/>
            </p:nvSpPr>
            <p:spPr bwMode="auto">
              <a:xfrm>
                <a:off x="2807" y="2363"/>
                <a:ext cx="20" cy="26"/>
              </a:xfrm>
              <a:custGeom>
                <a:avLst/>
                <a:gdLst>
                  <a:gd name="T0" fmla="*/ 16 w 20"/>
                  <a:gd name="T1" fmla="*/ 0 h 26"/>
                  <a:gd name="T2" fmla="*/ 17 w 20"/>
                  <a:gd name="T3" fmla="*/ 0 h 26"/>
                  <a:gd name="T4" fmla="*/ 18 w 20"/>
                  <a:gd name="T5" fmla="*/ 2 h 26"/>
                  <a:gd name="T6" fmla="*/ 18 w 20"/>
                  <a:gd name="T7" fmla="*/ 3 h 26"/>
                  <a:gd name="T8" fmla="*/ 20 w 20"/>
                  <a:gd name="T9" fmla="*/ 3 h 26"/>
                  <a:gd name="T10" fmla="*/ 2 w 20"/>
                  <a:gd name="T11" fmla="*/ 26 h 26"/>
                  <a:gd name="T12" fmla="*/ 2 w 20"/>
                  <a:gd name="T13" fmla="*/ 24 h 26"/>
                  <a:gd name="T14" fmla="*/ 1 w 20"/>
                  <a:gd name="T15" fmla="*/ 23 h 26"/>
                  <a:gd name="T16" fmla="*/ 0 w 20"/>
                  <a:gd name="T17" fmla="*/ 21 h 26"/>
                  <a:gd name="T18" fmla="*/ 0 w 20"/>
                  <a:gd name="T19" fmla="*/ 21 h 26"/>
                  <a:gd name="T20" fmla="*/ 16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6" y="0"/>
                    </a:moveTo>
                    <a:lnTo>
                      <a:pt x="17" y="0"/>
                    </a:lnTo>
                    <a:lnTo>
                      <a:pt x="18" y="2"/>
                    </a:lnTo>
                    <a:lnTo>
                      <a:pt x="18" y="3"/>
                    </a:lnTo>
                    <a:lnTo>
                      <a:pt x="20" y="3"/>
                    </a:lnTo>
                    <a:lnTo>
                      <a:pt x="2" y="26"/>
                    </a:lnTo>
                    <a:lnTo>
                      <a:pt x="2" y="24"/>
                    </a:lnTo>
                    <a:lnTo>
                      <a:pt x="1" y="23"/>
                    </a:lnTo>
                    <a:lnTo>
                      <a:pt x="0" y="21"/>
                    </a:lnTo>
                    <a:lnTo>
                      <a:pt x="0" y="21"/>
                    </a:lnTo>
                    <a:lnTo>
                      <a:pt x="16"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52" name="Freeform 664">
                <a:extLst>
                  <a:ext uri="{FF2B5EF4-FFF2-40B4-BE49-F238E27FC236}">
                    <a16:creationId xmlns:a16="http://schemas.microsoft.com/office/drawing/2014/main" xmlns="" id="{CA3F044F-16B9-4D65-9F46-2EE55414B347}"/>
                  </a:ext>
                </a:extLst>
              </p:cNvPr>
              <p:cNvSpPr>
                <a:spLocks/>
              </p:cNvSpPr>
              <p:nvPr/>
            </p:nvSpPr>
            <p:spPr bwMode="auto">
              <a:xfrm>
                <a:off x="2805" y="2363"/>
                <a:ext cx="20" cy="23"/>
              </a:xfrm>
              <a:custGeom>
                <a:avLst/>
                <a:gdLst>
                  <a:gd name="T0" fmla="*/ 15 w 20"/>
                  <a:gd name="T1" fmla="*/ 0 h 23"/>
                  <a:gd name="T2" fmla="*/ 16 w 20"/>
                  <a:gd name="T3" fmla="*/ 0 h 23"/>
                  <a:gd name="T4" fmla="*/ 18 w 20"/>
                  <a:gd name="T5" fmla="*/ 0 h 23"/>
                  <a:gd name="T6" fmla="*/ 19 w 20"/>
                  <a:gd name="T7" fmla="*/ 0 h 23"/>
                  <a:gd name="T8" fmla="*/ 20 w 20"/>
                  <a:gd name="T9" fmla="*/ 2 h 23"/>
                  <a:gd name="T10" fmla="*/ 3 w 20"/>
                  <a:gd name="T11" fmla="*/ 23 h 23"/>
                  <a:gd name="T12" fmla="*/ 2 w 20"/>
                  <a:gd name="T13" fmla="*/ 21 h 23"/>
                  <a:gd name="T14" fmla="*/ 2 w 20"/>
                  <a:gd name="T15" fmla="*/ 21 h 23"/>
                  <a:gd name="T16" fmla="*/ 2 w 20"/>
                  <a:gd name="T17" fmla="*/ 18 h 23"/>
                  <a:gd name="T18" fmla="*/ 0 w 20"/>
                  <a:gd name="T19" fmla="*/ 18 h 23"/>
                  <a:gd name="T20" fmla="*/ 15 w 2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5" y="0"/>
                    </a:moveTo>
                    <a:lnTo>
                      <a:pt x="16" y="0"/>
                    </a:lnTo>
                    <a:lnTo>
                      <a:pt x="18" y="0"/>
                    </a:lnTo>
                    <a:lnTo>
                      <a:pt x="19" y="0"/>
                    </a:lnTo>
                    <a:lnTo>
                      <a:pt x="20" y="2"/>
                    </a:lnTo>
                    <a:lnTo>
                      <a:pt x="3" y="23"/>
                    </a:lnTo>
                    <a:lnTo>
                      <a:pt x="2" y="21"/>
                    </a:lnTo>
                    <a:lnTo>
                      <a:pt x="2" y="21"/>
                    </a:lnTo>
                    <a:lnTo>
                      <a:pt x="2" y="18"/>
                    </a:lnTo>
                    <a:lnTo>
                      <a:pt x="0" y="18"/>
                    </a:ln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53" name="Freeform 665">
                <a:extLst>
                  <a:ext uri="{FF2B5EF4-FFF2-40B4-BE49-F238E27FC236}">
                    <a16:creationId xmlns:a16="http://schemas.microsoft.com/office/drawing/2014/main" xmlns="" id="{30FE620F-DACF-4CC4-8E24-0CBAA9D38628}"/>
                  </a:ext>
                </a:extLst>
              </p:cNvPr>
              <p:cNvSpPr>
                <a:spLocks/>
              </p:cNvSpPr>
              <p:nvPr/>
            </p:nvSpPr>
            <p:spPr bwMode="auto">
              <a:xfrm>
                <a:off x="2805" y="2363"/>
                <a:ext cx="18" cy="21"/>
              </a:xfrm>
              <a:custGeom>
                <a:avLst/>
                <a:gdLst>
                  <a:gd name="T0" fmla="*/ 18 w 18"/>
                  <a:gd name="T1" fmla="*/ 0 h 21"/>
                  <a:gd name="T2" fmla="*/ 16 w 18"/>
                  <a:gd name="T3" fmla="*/ 0 h 21"/>
                  <a:gd name="T4" fmla="*/ 15 w 18"/>
                  <a:gd name="T5" fmla="*/ 0 h 21"/>
                  <a:gd name="T6" fmla="*/ 14 w 18"/>
                  <a:gd name="T7" fmla="*/ 0 h 21"/>
                  <a:gd name="T8" fmla="*/ 12 w 18"/>
                  <a:gd name="T9" fmla="*/ 0 h 21"/>
                  <a:gd name="T10" fmla="*/ 12 w 18"/>
                  <a:gd name="T11" fmla="*/ 0 h 21"/>
                  <a:gd name="T12" fmla="*/ 12 w 18"/>
                  <a:gd name="T13" fmla="*/ 0 h 21"/>
                  <a:gd name="T14" fmla="*/ 11 w 18"/>
                  <a:gd name="T15" fmla="*/ 0 h 21"/>
                  <a:gd name="T16" fmla="*/ 11 w 18"/>
                  <a:gd name="T17" fmla="*/ 0 h 21"/>
                  <a:gd name="T18" fmla="*/ 0 w 18"/>
                  <a:gd name="T19" fmla="*/ 14 h 21"/>
                  <a:gd name="T20" fmla="*/ 0 w 18"/>
                  <a:gd name="T21" fmla="*/ 15 h 21"/>
                  <a:gd name="T22" fmla="*/ 0 w 18"/>
                  <a:gd name="T23" fmla="*/ 15 h 21"/>
                  <a:gd name="T24" fmla="*/ 0 w 18"/>
                  <a:gd name="T25" fmla="*/ 15 h 21"/>
                  <a:gd name="T26" fmla="*/ 0 w 18"/>
                  <a:gd name="T27" fmla="*/ 15 h 21"/>
                  <a:gd name="T28" fmla="*/ 0 w 18"/>
                  <a:gd name="T29" fmla="*/ 17 h 21"/>
                  <a:gd name="T30" fmla="*/ 0 w 18"/>
                  <a:gd name="T31" fmla="*/ 18 h 21"/>
                  <a:gd name="T32" fmla="*/ 0 w 18"/>
                  <a:gd name="T33" fmla="*/ 18 h 21"/>
                  <a:gd name="T34" fmla="*/ 2 w 18"/>
                  <a:gd name="T35" fmla="*/ 21 h 21"/>
                  <a:gd name="T36" fmla="*/ 18 w 18"/>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1">
                    <a:moveTo>
                      <a:pt x="18" y="0"/>
                    </a:moveTo>
                    <a:lnTo>
                      <a:pt x="16" y="0"/>
                    </a:lnTo>
                    <a:lnTo>
                      <a:pt x="15" y="0"/>
                    </a:lnTo>
                    <a:lnTo>
                      <a:pt x="14" y="0"/>
                    </a:lnTo>
                    <a:lnTo>
                      <a:pt x="12" y="0"/>
                    </a:lnTo>
                    <a:lnTo>
                      <a:pt x="12" y="0"/>
                    </a:lnTo>
                    <a:lnTo>
                      <a:pt x="12" y="0"/>
                    </a:lnTo>
                    <a:lnTo>
                      <a:pt x="11" y="0"/>
                    </a:lnTo>
                    <a:lnTo>
                      <a:pt x="11" y="0"/>
                    </a:lnTo>
                    <a:lnTo>
                      <a:pt x="0" y="14"/>
                    </a:lnTo>
                    <a:lnTo>
                      <a:pt x="0" y="15"/>
                    </a:lnTo>
                    <a:lnTo>
                      <a:pt x="0" y="15"/>
                    </a:lnTo>
                    <a:lnTo>
                      <a:pt x="0" y="15"/>
                    </a:lnTo>
                    <a:lnTo>
                      <a:pt x="0" y="15"/>
                    </a:lnTo>
                    <a:lnTo>
                      <a:pt x="0" y="17"/>
                    </a:lnTo>
                    <a:lnTo>
                      <a:pt x="0" y="18"/>
                    </a:lnTo>
                    <a:lnTo>
                      <a:pt x="0" y="18"/>
                    </a:lnTo>
                    <a:lnTo>
                      <a:pt x="2" y="21"/>
                    </a:lnTo>
                    <a:lnTo>
                      <a:pt x="1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54" name="Freeform 666">
                <a:extLst>
                  <a:ext uri="{FF2B5EF4-FFF2-40B4-BE49-F238E27FC236}">
                    <a16:creationId xmlns:a16="http://schemas.microsoft.com/office/drawing/2014/main" xmlns="" id="{34BD6A26-145B-40EE-8ED9-2C1B96A9DDA8}"/>
                  </a:ext>
                </a:extLst>
              </p:cNvPr>
              <p:cNvSpPr>
                <a:spLocks/>
              </p:cNvSpPr>
              <p:nvPr/>
            </p:nvSpPr>
            <p:spPr bwMode="auto">
              <a:xfrm>
                <a:off x="2805" y="2363"/>
                <a:ext cx="15" cy="18"/>
              </a:xfrm>
              <a:custGeom>
                <a:avLst/>
                <a:gdLst>
                  <a:gd name="T0" fmla="*/ 15 w 15"/>
                  <a:gd name="T1" fmla="*/ 0 h 18"/>
                  <a:gd name="T2" fmla="*/ 15 w 15"/>
                  <a:gd name="T3" fmla="*/ 0 h 18"/>
                  <a:gd name="T4" fmla="*/ 14 w 15"/>
                  <a:gd name="T5" fmla="*/ 0 h 18"/>
                  <a:gd name="T6" fmla="*/ 12 w 15"/>
                  <a:gd name="T7" fmla="*/ 0 h 18"/>
                  <a:gd name="T8" fmla="*/ 12 w 15"/>
                  <a:gd name="T9" fmla="*/ 0 h 18"/>
                  <a:gd name="T10" fmla="*/ 7 w 15"/>
                  <a:gd name="T11" fmla="*/ 0 h 18"/>
                  <a:gd name="T12" fmla="*/ 4 w 15"/>
                  <a:gd name="T13" fmla="*/ 5 h 18"/>
                  <a:gd name="T14" fmla="*/ 0 w 15"/>
                  <a:gd name="T15" fmla="*/ 9 h 18"/>
                  <a:gd name="T16" fmla="*/ 0 w 15"/>
                  <a:gd name="T17" fmla="*/ 15 h 18"/>
                  <a:gd name="T18" fmla="*/ 0 w 15"/>
                  <a:gd name="T19" fmla="*/ 17 h 18"/>
                  <a:gd name="T20" fmla="*/ 0 w 15"/>
                  <a:gd name="T21" fmla="*/ 17 h 18"/>
                  <a:gd name="T22" fmla="*/ 0 w 15"/>
                  <a:gd name="T23" fmla="*/ 17 h 18"/>
                  <a:gd name="T24" fmla="*/ 0 w 15"/>
                  <a:gd name="T25" fmla="*/ 18 h 18"/>
                  <a:gd name="T26" fmla="*/ 15 w 15"/>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8">
                    <a:moveTo>
                      <a:pt x="15" y="0"/>
                    </a:moveTo>
                    <a:lnTo>
                      <a:pt x="15" y="0"/>
                    </a:lnTo>
                    <a:lnTo>
                      <a:pt x="14" y="0"/>
                    </a:lnTo>
                    <a:lnTo>
                      <a:pt x="12" y="0"/>
                    </a:lnTo>
                    <a:lnTo>
                      <a:pt x="12" y="0"/>
                    </a:lnTo>
                    <a:lnTo>
                      <a:pt x="7" y="0"/>
                    </a:lnTo>
                    <a:lnTo>
                      <a:pt x="4" y="5"/>
                    </a:lnTo>
                    <a:lnTo>
                      <a:pt x="0" y="9"/>
                    </a:lnTo>
                    <a:lnTo>
                      <a:pt x="0" y="15"/>
                    </a:lnTo>
                    <a:lnTo>
                      <a:pt x="0" y="17"/>
                    </a:lnTo>
                    <a:lnTo>
                      <a:pt x="0" y="17"/>
                    </a:lnTo>
                    <a:lnTo>
                      <a:pt x="0" y="17"/>
                    </a:lnTo>
                    <a:lnTo>
                      <a:pt x="0" y="18"/>
                    </a:lnTo>
                    <a:lnTo>
                      <a:pt x="15"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55" name="Freeform 667">
                <a:extLst>
                  <a:ext uri="{FF2B5EF4-FFF2-40B4-BE49-F238E27FC236}">
                    <a16:creationId xmlns:a16="http://schemas.microsoft.com/office/drawing/2014/main" xmlns="" id="{F989E83D-0D44-4E91-AE73-25B9DB0F8666}"/>
                  </a:ext>
                </a:extLst>
              </p:cNvPr>
              <p:cNvSpPr>
                <a:spLocks/>
              </p:cNvSpPr>
              <p:nvPr/>
            </p:nvSpPr>
            <p:spPr bwMode="auto">
              <a:xfrm>
                <a:off x="2805" y="2363"/>
                <a:ext cx="11" cy="14"/>
              </a:xfrm>
              <a:custGeom>
                <a:avLst/>
                <a:gdLst>
                  <a:gd name="T0" fmla="*/ 0 w 11"/>
                  <a:gd name="T1" fmla="*/ 14 h 14"/>
                  <a:gd name="T2" fmla="*/ 2 w 11"/>
                  <a:gd name="T3" fmla="*/ 9 h 14"/>
                  <a:gd name="T4" fmla="*/ 4 w 11"/>
                  <a:gd name="T5" fmla="*/ 5 h 14"/>
                  <a:gd name="T6" fmla="*/ 7 w 11"/>
                  <a:gd name="T7" fmla="*/ 2 h 14"/>
                  <a:gd name="T8" fmla="*/ 11 w 11"/>
                  <a:gd name="T9" fmla="*/ 0 h 14"/>
                  <a:gd name="T10" fmla="*/ 0 w 11"/>
                  <a:gd name="T11" fmla="*/ 14 h 14"/>
                </a:gdLst>
                <a:ahLst/>
                <a:cxnLst>
                  <a:cxn ang="0">
                    <a:pos x="T0" y="T1"/>
                  </a:cxn>
                  <a:cxn ang="0">
                    <a:pos x="T2" y="T3"/>
                  </a:cxn>
                  <a:cxn ang="0">
                    <a:pos x="T4" y="T5"/>
                  </a:cxn>
                  <a:cxn ang="0">
                    <a:pos x="T6" y="T7"/>
                  </a:cxn>
                  <a:cxn ang="0">
                    <a:pos x="T8" y="T9"/>
                  </a:cxn>
                  <a:cxn ang="0">
                    <a:pos x="T10" y="T11"/>
                  </a:cxn>
                </a:cxnLst>
                <a:rect l="0" t="0" r="r" b="b"/>
                <a:pathLst>
                  <a:path w="11" h="14">
                    <a:moveTo>
                      <a:pt x="0" y="14"/>
                    </a:moveTo>
                    <a:lnTo>
                      <a:pt x="2" y="9"/>
                    </a:lnTo>
                    <a:lnTo>
                      <a:pt x="4" y="5"/>
                    </a:lnTo>
                    <a:lnTo>
                      <a:pt x="7" y="2"/>
                    </a:lnTo>
                    <a:lnTo>
                      <a:pt x="11" y="0"/>
                    </a:lnTo>
                    <a:lnTo>
                      <a:pt x="0" y="14"/>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56" name="Freeform 668">
                <a:extLst>
                  <a:ext uri="{FF2B5EF4-FFF2-40B4-BE49-F238E27FC236}">
                    <a16:creationId xmlns:a16="http://schemas.microsoft.com/office/drawing/2014/main" xmlns="" id="{3721C9DF-CEF5-46D5-9008-DF89B5518B22}"/>
                  </a:ext>
                </a:extLst>
              </p:cNvPr>
              <p:cNvSpPr>
                <a:spLocks/>
              </p:cNvSpPr>
              <p:nvPr/>
            </p:nvSpPr>
            <p:spPr bwMode="auto">
              <a:xfrm>
                <a:off x="2808" y="2368"/>
                <a:ext cx="19" cy="22"/>
              </a:xfrm>
              <a:custGeom>
                <a:avLst/>
                <a:gdLst>
                  <a:gd name="T0" fmla="*/ 9 w 19"/>
                  <a:gd name="T1" fmla="*/ 22 h 22"/>
                  <a:gd name="T2" fmla="*/ 13 w 19"/>
                  <a:gd name="T3" fmla="*/ 21 h 22"/>
                  <a:gd name="T4" fmla="*/ 16 w 19"/>
                  <a:gd name="T5" fmla="*/ 18 h 22"/>
                  <a:gd name="T6" fmla="*/ 17 w 19"/>
                  <a:gd name="T7" fmla="*/ 15 h 22"/>
                  <a:gd name="T8" fmla="*/ 19 w 19"/>
                  <a:gd name="T9" fmla="*/ 10 h 22"/>
                  <a:gd name="T10" fmla="*/ 17 w 19"/>
                  <a:gd name="T11" fmla="*/ 7 h 22"/>
                  <a:gd name="T12" fmla="*/ 16 w 19"/>
                  <a:gd name="T13" fmla="*/ 4 h 22"/>
                  <a:gd name="T14" fmla="*/ 13 w 19"/>
                  <a:gd name="T15" fmla="*/ 1 h 22"/>
                  <a:gd name="T16" fmla="*/ 9 w 19"/>
                  <a:gd name="T17" fmla="*/ 0 h 22"/>
                  <a:gd name="T18" fmla="*/ 5 w 19"/>
                  <a:gd name="T19" fmla="*/ 1 h 22"/>
                  <a:gd name="T20" fmla="*/ 3 w 19"/>
                  <a:gd name="T21" fmla="*/ 4 h 22"/>
                  <a:gd name="T22" fmla="*/ 1 w 19"/>
                  <a:gd name="T23" fmla="*/ 7 h 22"/>
                  <a:gd name="T24" fmla="*/ 0 w 19"/>
                  <a:gd name="T25" fmla="*/ 10 h 22"/>
                  <a:gd name="T26" fmla="*/ 1 w 19"/>
                  <a:gd name="T27" fmla="*/ 15 h 22"/>
                  <a:gd name="T28" fmla="*/ 3 w 19"/>
                  <a:gd name="T29" fmla="*/ 18 h 22"/>
                  <a:gd name="T30" fmla="*/ 5 w 19"/>
                  <a:gd name="T31" fmla="*/ 21 h 22"/>
                  <a:gd name="T32" fmla="*/ 9 w 19"/>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9" y="22"/>
                    </a:moveTo>
                    <a:lnTo>
                      <a:pt x="13" y="21"/>
                    </a:lnTo>
                    <a:lnTo>
                      <a:pt x="16" y="18"/>
                    </a:lnTo>
                    <a:lnTo>
                      <a:pt x="17" y="15"/>
                    </a:lnTo>
                    <a:lnTo>
                      <a:pt x="19" y="10"/>
                    </a:lnTo>
                    <a:lnTo>
                      <a:pt x="17" y="7"/>
                    </a:lnTo>
                    <a:lnTo>
                      <a:pt x="16" y="4"/>
                    </a:lnTo>
                    <a:lnTo>
                      <a:pt x="13" y="1"/>
                    </a:lnTo>
                    <a:lnTo>
                      <a:pt x="9" y="0"/>
                    </a:lnTo>
                    <a:lnTo>
                      <a:pt x="5" y="1"/>
                    </a:lnTo>
                    <a:lnTo>
                      <a:pt x="3" y="4"/>
                    </a:lnTo>
                    <a:lnTo>
                      <a:pt x="1" y="7"/>
                    </a:lnTo>
                    <a:lnTo>
                      <a:pt x="0" y="10"/>
                    </a:lnTo>
                    <a:lnTo>
                      <a:pt x="1" y="15"/>
                    </a:lnTo>
                    <a:lnTo>
                      <a:pt x="3" y="18"/>
                    </a:lnTo>
                    <a:lnTo>
                      <a:pt x="5" y="21"/>
                    </a:lnTo>
                    <a:lnTo>
                      <a:pt x="9"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57" name="Freeform 669">
                <a:extLst>
                  <a:ext uri="{FF2B5EF4-FFF2-40B4-BE49-F238E27FC236}">
                    <a16:creationId xmlns:a16="http://schemas.microsoft.com/office/drawing/2014/main" xmlns="" id="{59D829FD-BEE0-46C9-8313-6B2CEF1D1E2B}"/>
                  </a:ext>
                </a:extLst>
              </p:cNvPr>
              <p:cNvSpPr>
                <a:spLocks/>
              </p:cNvSpPr>
              <p:nvPr/>
            </p:nvSpPr>
            <p:spPr bwMode="auto">
              <a:xfrm>
                <a:off x="2805" y="2377"/>
                <a:ext cx="26" cy="3"/>
              </a:xfrm>
              <a:custGeom>
                <a:avLst/>
                <a:gdLst>
                  <a:gd name="T0" fmla="*/ 26 w 26"/>
                  <a:gd name="T1" fmla="*/ 0 h 3"/>
                  <a:gd name="T2" fmla="*/ 0 w 26"/>
                  <a:gd name="T3" fmla="*/ 0 h 3"/>
                  <a:gd name="T4" fmla="*/ 0 w 26"/>
                  <a:gd name="T5" fmla="*/ 1 h 3"/>
                  <a:gd name="T6" fmla="*/ 0 w 26"/>
                  <a:gd name="T7" fmla="*/ 1 h 3"/>
                  <a:gd name="T8" fmla="*/ 0 w 26"/>
                  <a:gd name="T9" fmla="*/ 1 h 3"/>
                  <a:gd name="T10" fmla="*/ 0 w 26"/>
                  <a:gd name="T11" fmla="*/ 1 h 3"/>
                  <a:gd name="T12" fmla="*/ 0 w 26"/>
                  <a:gd name="T13" fmla="*/ 1 h 3"/>
                  <a:gd name="T14" fmla="*/ 0 w 26"/>
                  <a:gd name="T15" fmla="*/ 3 h 3"/>
                  <a:gd name="T16" fmla="*/ 0 w 26"/>
                  <a:gd name="T17" fmla="*/ 3 h 3"/>
                  <a:gd name="T18" fmla="*/ 0 w 26"/>
                  <a:gd name="T19" fmla="*/ 3 h 3"/>
                  <a:gd name="T20" fmla="*/ 26 w 26"/>
                  <a:gd name="T21" fmla="*/ 3 h 3"/>
                  <a:gd name="T22" fmla="*/ 26 w 26"/>
                  <a:gd name="T23" fmla="*/ 3 h 3"/>
                  <a:gd name="T24" fmla="*/ 26 w 26"/>
                  <a:gd name="T25" fmla="*/ 3 h 3"/>
                  <a:gd name="T26" fmla="*/ 26 w 26"/>
                  <a:gd name="T27" fmla="*/ 1 h 3"/>
                  <a:gd name="T28" fmla="*/ 26 w 26"/>
                  <a:gd name="T29" fmla="*/ 1 h 3"/>
                  <a:gd name="T30" fmla="*/ 26 w 26"/>
                  <a:gd name="T31" fmla="*/ 1 h 3"/>
                  <a:gd name="T32" fmla="*/ 26 w 26"/>
                  <a:gd name="T33" fmla="*/ 1 h 3"/>
                  <a:gd name="T34" fmla="*/ 26 w 26"/>
                  <a:gd name="T35" fmla="*/ 1 h 3"/>
                  <a:gd name="T36" fmla="*/ 26 w 26"/>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
                    <a:moveTo>
                      <a:pt x="26" y="0"/>
                    </a:moveTo>
                    <a:lnTo>
                      <a:pt x="0" y="0"/>
                    </a:lnTo>
                    <a:lnTo>
                      <a:pt x="0" y="1"/>
                    </a:lnTo>
                    <a:lnTo>
                      <a:pt x="0" y="1"/>
                    </a:lnTo>
                    <a:lnTo>
                      <a:pt x="0" y="1"/>
                    </a:lnTo>
                    <a:lnTo>
                      <a:pt x="0" y="1"/>
                    </a:lnTo>
                    <a:lnTo>
                      <a:pt x="0" y="1"/>
                    </a:lnTo>
                    <a:lnTo>
                      <a:pt x="0" y="3"/>
                    </a:lnTo>
                    <a:lnTo>
                      <a:pt x="0" y="3"/>
                    </a:lnTo>
                    <a:lnTo>
                      <a:pt x="0" y="3"/>
                    </a:lnTo>
                    <a:lnTo>
                      <a:pt x="26" y="3"/>
                    </a:lnTo>
                    <a:lnTo>
                      <a:pt x="26" y="3"/>
                    </a:lnTo>
                    <a:lnTo>
                      <a:pt x="26" y="3"/>
                    </a:lnTo>
                    <a:lnTo>
                      <a:pt x="26" y="1"/>
                    </a:lnTo>
                    <a:lnTo>
                      <a:pt x="26" y="1"/>
                    </a:lnTo>
                    <a:lnTo>
                      <a:pt x="26" y="1"/>
                    </a:lnTo>
                    <a:lnTo>
                      <a:pt x="26" y="1"/>
                    </a:lnTo>
                    <a:lnTo>
                      <a:pt x="26" y="1"/>
                    </a:lnTo>
                    <a:lnTo>
                      <a:pt x="2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58" name="Freeform 670">
                <a:extLst>
                  <a:ext uri="{FF2B5EF4-FFF2-40B4-BE49-F238E27FC236}">
                    <a16:creationId xmlns:a16="http://schemas.microsoft.com/office/drawing/2014/main" xmlns="" id="{3F0A3B05-1DA0-4098-8D46-D8CD2FE0C0EA}"/>
                  </a:ext>
                </a:extLst>
              </p:cNvPr>
              <p:cNvSpPr>
                <a:spLocks/>
              </p:cNvSpPr>
              <p:nvPr/>
            </p:nvSpPr>
            <p:spPr bwMode="auto">
              <a:xfrm>
                <a:off x="2459" y="2378"/>
                <a:ext cx="10" cy="14"/>
              </a:xfrm>
              <a:custGeom>
                <a:avLst/>
                <a:gdLst>
                  <a:gd name="T0" fmla="*/ 10 w 10"/>
                  <a:gd name="T1" fmla="*/ 0 h 14"/>
                  <a:gd name="T2" fmla="*/ 8 w 10"/>
                  <a:gd name="T3" fmla="*/ 3 h 14"/>
                  <a:gd name="T4" fmla="*/ 7 w 10"/>
                  <a:gd name="T5" fmla="*/ 8 h 14"/>
                  <a:gd name="T6" fmla="*/ 4 w 10"/>
                  <a:gd name="T7" fmla="*/ 11 h 14"/>
                  <a:gd name="T8" fmla="*/ 0 w 10"/>
                  <a:gd name="T9" fmla="*/ 14 h 14"/>
                  <a:gd name="T10" fmla="*/ 10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10" y="0"/>
                    </a:moveTo>
                    <a:lnTo>
                      <a:pt x="8" y="3"/>
                    </a:lnTo>
                    <a:lnTo>
                      <a:pt x="7" y="8"/>
                    </a:lnTo>
                    <a:lnTo>
                      <a:pt x="4" y="11"/>
                    </a:lnTo>
                    <a:lnTo>
                      <a:pt x="0" y="14"/>
                    </a:lnTo>
                    <a:lnTo>
                      <a:pt x="1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59" name="Freeform 671">
                <a:extLst>
                  <a:ext uri="{FF2B5EF4-FFF2-40B4-BE49-F238E27FC236}">
                    <a16:creationId xmlns:a16="http://schemas.microsoft.com/office/drawing/2014/main" xmlns="" id="{C59E5B26-A1A2-4CB7-B92D-EA3B8FDB687B}"/>
                  </a:ext>
                </a:extLst>
              </p:cNvPr>
              <p:cNvSpPr>
                <a:spLocks/>
              </p:cNvSpPr>
              <p:nvPr/>
            </p:nvSpPr>
            <p:spPr bwMode="auto">
              <a:xfrm>
                <a:off x="2455" y="2374"/>
                <a:ext cx="14" cy="18"/>
              </a:xfrm>
              <a:custGeom>
                <a:avLst/>
                <a:gdLst>
                  <a:gd name="T0" fmla="*/ 14 w 14"/>
                  <a:gd name="T1" fmla="*/ 0 h 18"/>
                  <a:gd name="T2" fmla="*/ 14 w 14"/>
                  <a:gd name="T3" fmla="*/ 1 h 18"/>
                  <a:gd name="T4" fmla="*/ 14 w 14"/>
                  <a:gd name="T5" fmla="*/ 1 h 18"/>
                  <a:gd name="T6" fmla="*/ 14 w 14"/>
                  <a:gd name="T7" fmla="*/ 4 h 18"/>
                  <a:gd name="T8" fmla="*/ 14 w 14"/>
                  <a:gd name="T9" fmla="*/ 4 h 18"/>
                  <a:gd name="T10" fmla="*/ 12 w 14"/>
                  <a:gd name="T11" fmla="*/ 9 h 18"/>
                  <a:gd name="T12" fmla="*/ 10 w 14"/>
                  <a:gd name="T13" fmla="*/ 13 h 18"/>
                  <a:gd name="T14" fmla="*/ 6 w 14"/>
                  <a:gd name="T15" fmla="*/ 16 h 18"/>
                  <a:gd name="T16" fmla="*/ 0 w 14"/>
                  <a:gd name="T17" fmla="*/ 18 h 18"/>
                  <a:gd name="T18" fmla="*/ 14 w 1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4" y="0"/>
                    </a:moveTo>
                    <a:lnTo>
                      <a:pt x="14" y="1"/>
                    </a:lnTo>
                    <a:lnTo>
                      <a:pt x="14" y="1"/>
                    </a:lnTo>
                    <a:lnTo>
                      <a:pt x="14" y="4"/>
                    </a:lnTo>
                    <a:lnTo>
                      <a:pt x="14" y="4"/>
                    </a:lnTo>
                    <a:lnTo>
                      <a:pt x="12" y="9"/>
                    </a:lnTo>
                    <a:lnTo>
                      <a:pt x="10" y="13"/>
                    </a:lnTo>
                    <a:lnTo>
                      <a:pt x="6" y="16"/>
                    </a:lnTo>
                    <a:lnTo>
                      <a:pt x="0" y="18"/>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60" name="Freeform 672">
                <a:extLst>
                  <a:ext uri="{FF2B5EF4-FFF2-40B4-BE49-F238E27FC236}">
                    <a16:creationId xmlns:a16="http://schemas.microsoft.com/office/drawing/2014/main" xmlns="" id="{061CA684-848C-4E0F-8536-53FB1D7C9A13}"/>
                  </a:ext>
                </a:extLst>
              </p:cNvPr>
              <p:cNvSpPr>
                <a:spLocks/>
              </p:cNvSpPr>
              <p:nvPr/>
            </p:nvSpPr>
            <p:spPr bwMode="auto">
              <a:xfrm>
                <a:off x="2453" y="2372"/>
                <a:ext cx="16" cy="20"/>
              </a:xfrm>
              <a:custGeom>
                <a:avLst/>
                <a:gdLst>
                  <a:gd name="T0" fmla="*/ 14 w 16"/>
                  <a:gd name="T1" fmla="*/ 0 h 20"/>
                  <a:gd name="T2" fmla="*/ 16 w 16"/>
                  <a:gd name="T3" fmla="*/ 2 h 20"/>
                  <a:gd name="T4" fmla="*/ 16 w 16"/>
                  <a:gd name="T5" fmla="*/ 3 h 20"/>
                  <a:gd name="T6" fmla="*/ 16 w 16"/>
                  <a:gd name="T7" fmla="*/ 5 h 20"/>
                  <a:gd name="T8" fmla="*/ 16 w 16"/>
                  <a:gd name="T9" fmla="*/ 6 h 20"/>
                  <a:gd name="T10" fmla="*/ 16 w 16"/>
                  <a:gd name="T11" fmla="*/ 6 h 20"/>
                  <a:gd name="T12" fmla="*/ 16 w 16"/>
                  <a:gd name="T13" fmla="*/ 6 h 20"/>
                  <a:gd name="T14" fmla="*/ 16 w 16"/>
                  <a:gd name="T15" fmla="*/ 6 h 20"/>
                  <a:gd name="T16" fmla="*/ 16 w 16"/>
                  <a:gd name="T17" fmla="*/ 6 h 20"/>
                  <a:gd name="T18" fmla="*/ 6 w 16"/>
                  <a:gd name="T19" fmla="*/ 20 h 20"/>
                  <a:gd name="T20" fmla="*/ 5 w 16"/>
                  <a:gd name="T21" fmla="*/ 20 h 20"/>
                  <a:gd name="T22" fmla="*/ 4 w 16"/>
                  <a:gd name="T23" fmla="*/ 20 h 20"/>
                  <a:gd name="T24" fmla="*/ 2 w 16"/>
                  <a:gd name="T25" fmla="*/ 20 h 20"/>
                  <a:gd name="T26" fmla="*/ 1 w 16"/>
                  <a:gd name="T27" fmla="*/ 20 h 20"/>
                  <a:gd name="T28" fmla="*/ 1 w 16"/>
                  <a:gd name="T29" fmla="*/ 20 h 20"/>
                  <a:gd name="T30" fmla="*/ 1 w 16"/>
                  <a:gd name="T31" fmla="*/ 20 h 20"/>
                  <a:gd name="T32" fmla="*/ 0 w 16"/>
                  <a:gd name="T33" fmla="*/ 20 h 20"/>
                  <a:gd name="T34" fmla="*/ 0 w 16"/>
                  <a:gd name="T35" fmla="*/ 20 h 20"/>
                  <a:gd name="T36" fmla="*/ 14 w 16"/>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0">
                    <a:moveTo>
                      <a:pt x="14" y="0"/>
                    </a:moveTo>
                    <a:lnTo>
                      <a:pt x="16" y="2"/>
                    </a:lnTo>
                    <a:lnTo>
                      <a:pt x="16" y="3"/>
                    </a:lnTo>
                    <a:lnTo>
                      <a:pt x="16" y="5"/>
                    </a:lnTo>
                    <a:lnTo>
                      <a:pt x="16" y="6"/>
                    </a:lnTo>
                    <a:lnTo>
                      <a:pt x="16" y="6"/>
                    </a:lnTo>
                    <a:lnTo>
                      <a:pt x="16" y="6"/>
                    </a:lnTo>
                    <a:lnTo>
                      <a:pt x="16" y="6"/>
                    </a:lnTo>
                    <a:lnTo>
                      <a:pt x="16" y="6"/>
                    </a:lnTo>
                    <a:lnTo>
                      <a:pt x="6" y="20"/>
                    </a:lnTo>
                    <a:lnTo>
                      <a:pt x="5" y="20"/>
                    </a:lnTo>
                    <a:lnTo>
                      <a:pt x="4" y="20"/>
                    </a:lnTo>
                    <a:lnTo>
                      <a:pt x="2" y="20"/>
                    </a:lnTo>
                    <a:lnTo>
                      <a:pt x="1" y="20"/>
                    </a:lnTo>
                    <a:lnTo>
                      <a:pt x="1" y="20"/>
                    </a:lnTo>
                    <a:lnTo>
                      <a:pt x="1" y="20"/>
                    </a:lnTo>
                    <a:lnTo>
                      <a:pt x="0" y="20"/>
                    </a:lnTo>
                    <a:lnTo>
                      <a:pt x="0" y="20"/>
                    </a:lnTo>
                    <a:lnTo>
                      <a:pt x="14"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61" name="Freeform 673">
                <a:extLst>
                  <a:ext uri="{FF2B5EF4-FFF2-40B4-BE49-F238E27FC236}">
                    <a16:creationId xmlns:a16="http://schemas.microsoft.com/office/drawing/2014/main" xmlns="" id="{AA86DAB2-1094-4068-A4ED-D304EEBA3DE3}"/>
                  </a:ext>
                </a:extLst>
              </p:cNvPr>
              <p:cNvSpPr>
                <a:spLocks/>
              </p:cNvSpPr>
              <p:nvPr/>
            </p:nvSpPr>
            <p:spPr bwMode="auto">
              <a:xfrm>
                <a:off x="2450" y="2369"/>
                <a:ext cx="19" cy="23"/>
              </a:xfrm>
              <a:custGeom>
                <a:avLst/>
                <a:gdLst>
                  <a:gd name="T0" fmla="*/ 16 w 19"/>
                  <a:gd name="T1" fmla="*/ 0 h 23"/>
                  <a:gd name="T2" fmla="*/ 17 w 19"/>
                  <a:gd name="T3" fmla="*/ 0 h 23"/>
                  <a:gd name="T4" fmla="*/ 17 w 19"/>
                  <a:gd name="T5" fmla="*/ 3 h 23"/>
                  <a:gd name="T6" fmla="*/ 19 w 19"/>
                  <a:gd name="T7" fmla="*/ 3 h 23"/>
                  <a:gd name="T8" fmla="*/ 19 w 19"/>
                  <a:gd name="T9" fmla="*/ 5 h 23"/>
                  <a:gd name="T10" fmla="*/ 5 w 19"/>
                  <a:gd name="T11" fmla="*/ 23 h 23"/>
                  <a:gd name="T12" fmla="*/ 5 w 19"/>
                  <a:gd name="T13" fmla="*/ 23 h 23"/>
                  <a:gd name="T14" fmla="*/ 5 w 19"/>
                  <a:gd name="T15" fmla="*/ 23 h 23"/>
                  <a:gd name="T16" fmla="*/ 5 w 19"/>
                  <a:gd name="T17" fmla="*/ 23 h 23"/>
                  <a:gd name="T18" fmla="*/ 4 w 19"/>
                  <a:gd name="T19" fmla="*/ 23 h 23"/>
                  <a:gd name="T20" fmla="*/ 4 w 19"/>
                  <a:gd name="T21" fmla="*/ 23 h 23"/>
                  <a:gd name="T22" fmla="*/ 3 w 19"/>
                  <a:gd name="T23" fmla="*/ 23 h 23"/>
                  <a:gd name="T24" fmla="*/ 1 w 19"/>
                  <a:gd name="T25" fmla="*/ 23 h 23"/>
                  <a:gd name="T26" fmla="*/ 0 w 19"/>
                  <a:gd name="T27" fmla="*/ 21 h 23"/>
                  <a:gd name="T28" fmla="*/ 16 w 19"/>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3">
                    <a:moveTo>
                      <a:pt x="16" y="0"/>
                    </a:moveTo>
                    <a:lnTo>
                      <a:pt x="17" y="0"/>
                    </a:lnTo>
                    <a:lnTo>
                      <a:pt x="17" y="3"/>
                    </a:lnTo>
                    <a:lnTo>
                      <a:pt x="19" y="3"/>
                    </a:lnTo>
                    <a:lnTo>
                      <a:pt x="19" y="5"/>
                    </a:lnTo>
                    <a:lnTo>
                      <a:pt x="5" y="23"/>
                    </a:lnTo>
                    <a:lnTo>
                      <a:pt x="5" y="23"/>
                    </a:lnTo>
                    <a:lnTo>
                      <a:pt x="5" y="23"/>
                    </a:lnTo>
                    <a:lnTo>
                      <a:pt x="5" y="23"/>
                    </a:lnTo>
                    <a:lnTo>
                      <a:pt x="4" y="23"/>
                    </a:lnTo>
                    <a:lnTo>
                      <a:pt x="4" y="23"/>
                    </a:lnTo>
                    <a:lnTo>
                      <a:pt x="3" y="23"/>
                    </a:lnTo>
                    <a:lnTo>
                      <a:pt x="1" y="23"/>
                    </a:lnTo>
                    <a:lnTo>
                      <a:pt x="0" y="21"/>
                    </a:lnTo>
                    <a:lnTo>
                      <a:pt x="16"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62" name="Freeform 674">
                <a:extLst>
                  <a:ext uri="{FF2B5EF4-FFF2-40B4-BE49-F238E27FC236}">
                    <a16:creationId xmlns:a16="http://schemas.microsoft.com/office/drawing/2014/main" xmlns="" id="{17290BE1-C92B-490D-AC52-B7E92D369C29}"/>
                  </a:ext>
                </a:extLst>
              </p:cNvPr>
              <p:cNvSpPr>
                <a:spLocks/>
              </p:cNvSpPr>
              <p:nvPr/>
            </p:nvSpPr>
            <p:spPr bwMode="auto">
              <a:xfrm>
                <a:off x="2447" y="2366"/>
                <a:ext cx="20" cy="26"/>
              </a:xfrm>
              <a:custGeom>
                <a:avLst/>
                <a:gdLst>
                  <a:gd name="T0" fmla="*/ 18 w 20"/>
                  <a:gd name="T1" fmla="*/ 0 h 26"/>
                  <a:gd name="T2" fmla="*/ 18 w 20"/>
                  <a:gd name="T3" fmla="*/ 2 h 26"/>
                  <a:gd name="T4" fmla="*/ 19 w 20"/>
                  <a:gd name="T5" fmla="*/ 3 h 26"/>
                  <a:gd name="T6" fmla="*/ 20 w 20"/>
                  <a:gd name="T7" fmla="*/ 3 h 26"/>
                  <a:gd name="T8" fmla="*/ 20 w 20"/>
                  <a:gd name="T9" fmla="*/ 6 h 26"/>
                  <a:gd name="T10" fmla="*/ 6 w 20"/>
                  <a:gd name="T11" fmla="*/ 26 h 26"/>
                  <a:gd name="T12" fmla="*/ 3 w 20"/>
                  <a:gd name="T13" fmla="*/ 24 h 26"/>
                  <a:gd name="T14" fmla="*/ 3 w 20"/>
                  <a:gd name="T15" fmla="*/ 24 h 26"/>
                  <a:gd name="T16" fmla="*/ 2 w 20"/>
                  <a:gd name="T17" fmla="*/ 24 h 26"/>
                  <a:gd name="T18" fmla="*/ 0 w 20"/>
                  <a:gd name="T19" fmla="*/ 23 h 26"/>
                  <a:gd name="T20" fmla="*/ 18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8" y="0"/>
                    </a:moveTo>
                    <a:lnTo>
                      <a:pt x="18" y="2"/>
                    </a:lnTo>
                    <a:lnTo>
                      <a:pt x="19" y="3"/>
                    </a:lnTo>
                    <a:lnTo>
                      <a:pt x="20" y="3"/>
                    </a:lnTo>
                    <a:lnTo>
                      <a:pt x="20" y="6"/>
                    </a:lnTo>
                    <a:lnTo>
                      <a:pt x="6" y="26"/>
                    </a:lnTo>
                    <a:lnTo>
                      <a:pt x="3" y="24"/>
                    </a:lnTo>
                    <a:lnTo>
                      <a:pt x="3" y="24"/>
                    </a:lnTo>
                    <a:lnTo>
                      <a:pt x="2" y="24"/>
                    </a:lnTo>
                    <a:lnTo>
                      <a:pt x="0" y="23"/>
                    </a:lnTo>
                    <a:lnTo>
                      <a:pt x="1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63" name="Freeform 675">
                <a:extLst>
                  <a:ext uri="{FF2B5EF4-FFF2-40B4-BE49-F238E27FC236}">
                    <a16:creationId xmlns:a16="http://schemas.microsoft.com/office/drawing/2014/main" xmlns="" id="{B7B45DDB-3432-45CC-A751-56A0ABDDFD64}"/>
                  </a:ext>
                </a:extLst>
              </p:cNvPr>
              <p:cNvSpPr>
                <a:spLocks/>
              </p:cNvSpPr>
              <p:nvPr/>
            </p:nvSpPr>
            <p:spPr bwMode="auto">
              <a:xfrm>
                <a:off x="2445" y="2365"/>
                <a:ext cx="21" cy="25"/>
              </a:xfrm>
              <a:custGeom>
                <a:avLst/>
                <a:gdLst>
                  <a:gd name="T0" fmla="*/ 17 w 21"/>
                  <a:gd name="T1" fmla="*/ 0 h 25"/>
                  <a:gd name="T2" fmla="*/ 18 w 21"/>
                  <a:gd name="T3" fmla="*/ 1 h 25"/>
                  <a:gd name="T4" fmla="*/ 20 w 21"/>
                  <a:gd name="T5" fmla="*/ 1 h 25"/>
                  <a:gd name="T6" fmla="*/ 20 w 21"/>
                  <a:gd name="T7" fmla="*/ 3 h 25"/>
                  <a:gd name="T8" fmla="*/ 21 w 21"/>
                  <a:gd name="T9" fmla="*/ 4 h 25"/>
                  <a:gd name="T10" fmla="*/ 5 w 21"/>
                  <a:gd name="T11" fmla="*/ 25 h 25"/>
                  <a:gd name="T12" fmla="*/ 4 w 21"/>
                  <a:gd name="T13" fmla="*/ 25 h 25"/>
                  <a:gd name="T14" fmla="*/ 2 w 21"/>
                  <a:gd name="T15" fmla="*/ 24 h 25"/>
                  <a:gd name="T16" fmla="*/ 2 w 21"/>
                  <a:gd name="T17" fmla="*/ 22 h 25"/>
                  <a:gd name="T18" fmla="*/ 0 w 21"/>
                  <a:gd name="T19" fmla="*/ 21 h 25"/>
                  <a:gd name="T20" fmla="*/ 17 w 21"/>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5">
                    <a:moveTo>
                      <a:pt x="17" y="0"/>
                    </a:moveTo>
                    <a:lnTo>
                      <a:pt x="18" y="1"/>
                    </a:lnTo>
                    <a:lnTo>
                      <a:pt x="20" y="1"/>
                    </a:lnTo>
                    <a:lnTo>
                      <a:pt x="20" y="3"/>
                    </a:lnTo>
                    <a:lnTo>
                      <a:pt x="21" y="4"/>
                    </a:lnTo>
                    <a:lnTo>
                      <a:pt x="5" y="25"/>
                    </a:lnTo>
                    <a:lnTo>
                      <a:pt x="4" y="25"/>
                    </a:lnTo>
                    <a:lnTo>
                      <a:pt x="2" y="24"/>
                    </a:lnTo>
                    <a:lnTo>
                      <a:pt x="2" y="22"/>
                    </a:lnTo>
                    <a:lnTo>
                      <a:pt x="0" y="21"/>
                    </a:lnTo>
                    <a:lnTo>
                      <a:pt x="17"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64" name="Freeform 676">
                <a:extLst>
                  <a:ext uri="{FF2B5EF4-FFF2-40B4-BE49-F238E27FC236}">
                    <a16:creationId xmlns:a16="http://schemas.microsoft.com/office/drawing/2014/main" xmlns="" id="{E202CCF6-C91B-4B4B-B487-1F42509B6E50}"/>
                  </a:ext>
                </a:extLst>
              </p:cNvPr>
              <p:cNvSpPr>
                <a:spLocks/>
              </p:cNvSpPr>
              <p:nvPr/>
            </p:nvSpPr>
            <p:spPr bwMode="auto">
              <a:xfrm>
                <a:off x="2445" y="2363"/>
                <a:ext cx="20" cy="26"/>
              </a:xfrm>
              <a:custGeom>
                <a:avLst/>
                <a:gdLst>
                  <a:gd name="T0" fmla="*/ 14 w 20"/>
                  <a:gd name="T1" fmla="*/ 0 h 26"/>
                  <a:gd name="T2" fmla="*/ 16 w 20"/>
                  <a:gd name="T3" fmla="*/ 2 h 26"/>
                  <a:gd name="T4" fmla="*/ 17 w 20"/>
                  <a:gd name="T5" fmla="*/ 2 h 26"/>
                  <a:gd name="T6" fmla="*/ 18 w 20"/>
                  <a:gd name="T7" fmla="*/ 3 h 26"/>
                  <a:gd name="T8" fmla="*/ 20 w 20"/>
                  <a:gd name="T9" fmla="*/ 3 h 26"/>
                  <a:gd name="T10" fmla="*/ 2 w 20"/>
                  <a:gd name="T11" fmla="*/ 26 h 26"/>
                  <a:gd name="T12" fmla="*/ 2 w 20"/>
                  <a:gd name="T13" fmla="*/ 26 h 26"/>
                  <a:gd name="T14" fmla="*/ 1 w 20"/>
                  <a:gd name="T15" fmla="*/ 23 h 26"/>
                  <a:gd name="T16" fmla="*/ 0 w 20"/>
                  <a:gd name="T17" fmla="*/ 23 h 26"/>
                  <a:gd name="T18" fmla="*/ 0 w 20"/>
                  <a:gd name="T19" fmla="*/ 21 h 26"/>
                  <a:gd name="T20" fmla="*/ 14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4" y="0"/>
                    </a:moveTo>
                    <a:lnTo>
                      <a:pt x="16" y="2"/>
                    </a:lnTo>
                    <a:lnTo>
                      <a:pt x="17" y="2"/>
                    </a:lnTo>
                    <a:lnTo>
                      <a:pt x="18" y="3"/>
                    </a:lnTo>
                    <a:lnTo>
                      <a:pt x="20" y="3"/>
                    </a:lnTo>
                    <a:lnTo>
                      <a:pt x="2" y="26"/>
                    </a:lnTo>
                    <a:lnTo>
                      <a:pt x="2" y="26"/>
                    </a:lnTo>
                    <a:lnTo>
                      <a:pt x="1" y="23"/>
                    </a:lnTo>
                    <a:lnTo>
                      <a:pt x="0" y="23"/>
                    </a:lnTo>
                    <a:lnTo>
                      <a:pt x="0" y="21"/>
                    </a:lnTo>
                    <a:lnTo>
                      <a:pt x="1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65" name="Freeform 677">
                <a:extLst>
                  <a:ext uri="{FF2B5EF4-FFF2-40B4-BE49-F238E27FC236}">
                    <a16:creationId xmlns:a16="http://schemas.microsoft.com/office/drawing/2014/main" xmlns="" id="{9ADACC4D-DB82-4BB2-9DC8-689F3FA3FF22}"/>
                  </a:ext>
                </a:extLst>
              </p:cNvPr>
              <p:cNvSpPr>
                <a:spLocks/>
              </p:cNvSpPr>
              <p:nvPr/>
            </p:nvSpPr>
            <p:spPr bwMode="auto">
              <a:xfrm>
                <a:off x="2443" y="2363"/>
                <a:ext cx="19" cy="23"/>
              </a:xfrm>
              <a:custGeom>
                <a:avLst/>
                <a:gdLst>
                  <a:gd name="T0" fmla="*/ 15 w 19"/>
                  <a:gd name="T1" fmla="*/ 0 h 23"/>
                  <a:gd name="T2" fmla="*/ 16 w 19"/>
                  <a:gd name="T3" fmla="*/ 0 h 23"/>
                  <a:gd name="T4" fmla="*/ 16 w 19"/>
                  <a:gd name="T5" fmla="*/ 0 h 23"/>
                  <a:gd name="T6" fmla="*/ 18 w 19"/>
                  <a:gd name="T7" fmla="*/ 0 h 23"/>
                  <a:gd name="T8" fmla="*/ 19 w 19"/>
                  <a:gd name="T9" fmla="*/ 2 h 23"/>
                  <a:gd name="T10" fmla="*/ 2 w 19"/>
                  <a:gd name="T11" fmla="*/ 23 h 23"/>
                  <a:gd name="T12" fmla="*/ 2 w 19"/>
                  <a:gd name="T13" fmla="*/ 21 h 23"/>
                  <a:gd name="T14" fmla="*/ 2 w 19"/>
                  <a:gd name="T15" fmla="*/ 21 h 23"/>
                  <a:gd name="T16" fmla="*/ 0 w 19"/>
                  <a:gd name="T17" fmla="*/ 18 h 23"/>
                  <a:gd name="T18" fmla="*/ 0 w 19"/>
                  <a:gd name="T19" fmla="*/ 18 h 23"/>
                  <a:gd name="T20" fmla="*/ 15 w 19"/>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3">
                    <a:moveTo>
                      <a:pt x="15" y="0"/>
                    </a:moveTo>
                    <a:lnTo>
                      <a:pt x="16" y="0"/>
                    </a:lnTo>
                    <a:lnTo>
                      <a:pt x="16" y="0"/>
                    </a:lnTo>
                    <a:lnTo>
                      <a:pt x="18" y="0"/>
                    </a:lnTo>
                    <a:lnTo>
                      <a:pt x="19" y="2"/>
                    </a:lnTo>
                    <a:lnTo>
                      <a:pt x="2" y="23"/>
                    </a:lnTo>
                    <a:lnTo>
                      <a:pt x="2" y="21"/>
                    </a:lnTo>
                    <a:lnTo>
                      <a:pt x="2" y="21"/>
                    </a:lnTo>
                    <a:lnTo>
                      <a:pt x="0" y="18"/>
                    </a:lnTo>
                    <a:lnTo>
                      <a:pt x="0" y="18"/>
                    </a:ln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66" name="Freeform 678">
                <a:extLst>
                  <a:ext uri="{FF2B5EF4-FFF2-40B4-BE49-F238E27FC236}">
                    <a16:creationId xmlns:a16="http://schemas.microsoft.com/office/drawing/2014/main" xmlns="" id="{87259797-4A62-420A-B092-BDD57AD12F73}"/>
                  </a:ext>
                </a:extLst>
              </p:cNvPr>
              <p:cNvSpPr>
                <a:spLocks/>
              </p:cNvSpPr>
              <p:nvPr/>
            </p:nvSpPr>
            <p:spPr bwMode="auto">
              <a:xfrm>
                <a:off x="2442" y="2363"/>
                <a:ext cx="17" cy="21"/>
              </a:xfrm>
              <a:custGeom>
                <a:avLst/>
                <a:gdLst>
                  <a:gd name="T0" fmla="*/ 17 w 17"/>
                  <a:gd name="T1" fmla="*/ 0 h 21"/>
                  <a:gd name="T2" fmla="*/ 16 w 17"/>
                  <a:gd name="T3" fmla="*/ 0 h 21"/>
                  <a:gd name="T4" fmla="*/ 16 w 17"/>
                  <a:gd name="T5" fmla="*/ 0 h 21"/>
                  <a:gd name="T6" fmla="*/ 13 w 17"/>
                  <a:gd name="T7" fmla="*/ 0 h 21"/>
                  <a:gd name="T8" fmla="*/ 12 w 17"/>
                  <a:gd name="T9" fmla="*/ 0 h 21"/>
                  <a:gd name="T10" fmla="*/ 12 w 17"/>
                  <a:gd name="T11" fmla="*/ 0 h 21"/>
                  <a:gd name="T12" fmla="*/ 12 w 17"/>
                  <a:gd name="T13" fmla="*/ 0 h 21"/>
                  <a:gd name="T14" fmla="*/ 12 w 17"/>
                  <a:gd name="T15" fmla="*/ 0 h 21"/>
                  <a:gd name="T16" fmla="*/ 12 w 17"/>
                  <a:gd name="T17" fmla="*/ 0 h 21"/>
                  <a:gd name="T18" fmla="*/ 1 w 17"/>
                  <a:gd name="T19" fmla="*/ 14 h 21"/>
                  <a:gd name="T20" fmla="*/ 1 w 17"/>
                  <a:gd name="T21" fmla="*/ 15 h 21"/>
                  <a:gd name="T22" fmla="*/ 1 w 17"/>
                  <a:gd name="T23" fmla="*/ 15 h 21"/>
                  <a:gd name="T24" fmla="*/ 0 w 17"/>
                  <a:gd name="T25" fmla="*/ 15 h 21"/>
                  <a:gd name="T26" fmla="*/ 0 w 17"/>
                  <a:gd name="T27" fmla="*/ 15 h 21"/>
                  <a:gd name="T28" fmla="*/ 0 w 17"/>
                  <a:gd name="T29" fmla="*/ 17 h 21"/>
                  <a:gd name="T30" fmla="*/ 1 w 17"/>
                  <a:gd name="T31" fmla="*/ 18 h 21"/>
                  <a:gd name="T32" fmla="*/ 1 w 17"/>
                  <a:gd name="T33" fmla="*/ 20 h 21"/>
                  <a:gd name="T34" fmla="*/ 3 w 17"/>
                  <a:gd name="T35" fmla="*/ 21 h 21"/>
                  <a:gd name="T36" fmla="*/ 17 w 17"/>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1">
                    <a:moveTo>
                      <a:pt x="17" y="0"/>
                    </a:moveTo>
                    <a:lnTo>
                      <a:pt x="16" y="0"/>
                    </a:lnTo>
                    <a:lnTo>
                      <a:pt x="16" y="0"/>
                    </a:lnTo>
                    <a:lnTo>
                      <a:pt x="13" y="0"/>
                    </a:lnTo>
                    <a:lnTo>
                      <a:pt x="12" y="0"/>
                    </a:lnTo>
                    <a:lnTo>
                      <a:pt x="12" y="0"/>
                    </a:lnTo>
                    <a:lnTo>
                      <a:pt x="12" y="0"/>
                    </a:lnTo>
                    <a:lnTo>
                      <a:pt x="12" y="0"/>
                    </a:lnTo>
                    <a:lnTo>
                      <a:pt x="12" y="0"/>
                    </a:lnTo>
                    <a:lnTo>
                      <a:pt x="1" y="14"/>
                    </a:lnTo>
                    <a:lnTo>
                      <a:pt x="1" y="15"/>
                    </a:lnTo>
                    <a:lnTo>
                      <a:pt x="1" y="15"/>
                    </a:lnTo>
                    <a:lnTo>
                      <a:pt x="0" y="15"/>
                    </a:lnTo>
                    <a:lnTo>
                      <a:pt x="0" y="15"/>
                    </a:lnTo>
                    <a:lnTo>
                      <a:pt x="0" y="17"/>
                    </a:lnTo>
                    <a:lnTo>
                      <a:pt x="1" y="18"/>
                    </a:lnTo>
                    <a:lnTo>
                      <a:pt x="1" y="20"/>
                    </a:lnTo>
                    <a:lnTo>
                      <a:pt x="3" y="21"/>
                    </a:lnTo>
                    <a:lnTo>
                      <a:pt x="17"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67" name="Freeform 679">
                <a:extLst>
                  <a:ext uri="{FF2B5EF4-FFF2-40B4-BE49-F238E27FC236}">
                    <a16:creationId xmlns:a16="http://schemas.microsoft.com/office/drawing/2014/main" xmlns="" id="{E19E02D1-9399-48F3-AB6B-30EFE2804614}"/>
                  </a:ext>
                </a:extLst>
              </p:cNvPr>
              <p:cNvSpPr>
                <a:spLocks/>
              </p:cNvSpPr>
              <p:nvPr/>
            </p:nvSpPr>
            <p:spPr bwMode="auto">
              <a:xfrm>
                <a:off x="2442" y="2363"/>
                <a:ext cx="16" cy="18"/>
              </a:xfrm>
              <a:custGeom>
                <a:avLst/>
                <a:gdLst>
                  <a:gd name="T0" fmla="*/ 16 w 16"/>
                  <a:gd name="T1" fmla="*/ 0 h 18"/>
                  <a:gd name="T2" fmla="*/ 15 w 16"/>
                  <a:gd name="T3" fmla="*/ 0 h 18"/>
                  <a:gd name="T4" fmla="*/ 13 w 16"/>
                  <a:gd name="T5" fmla="*/ 0 h 18"/>
                  <a:gd name="T6" fmla="*/ 13 w 16"/>
                  <a:gd name="T7" fmla="*/ 0 h 18"/>
                  <a:gd name="T8" fmla="*/ 12 w 16"/>
                  <a:gd name="T9" fmla="*/ 0 h 18"/>
                  <a:gd name="T10" fmla="*/ 11 w 16"/>
                  <a:gd name="T11" fmla="*/ 0 h 18"/>
                  <a:gd name="T12" fmla="*/ 9 w 16"/>
                  <a:gd name="T13" fmla="*/ 0 h 18"/>
                  <a:gd name="T14" fmla="*/ 7 w 16"/>
                  <a:gd name="T15" fmla="*/ 2 h 18"/>
                  <a:gd name="T16" fmla="*/ 5 w 16"/>
                  <a:gd name="T17" fmla="*/ 3 h 18"/>
                  <a:gd name="T18" fmla="*/ 3 w 16"/>
                  <a:gd name="T19" fmla="*/ 6 h 18"/>
                  <a:gd name="T20" fmla="*/ 1 w 16"/>
                  <a:gd name="T21" fmla="*/ 9 h 18"/>
                  <a:gd name="T22" fmla="*/ 1 w 16"/>
                  <a:gd name="T23" fmla="*/ 11 h 18"/>
                  <a:gd name="T24" fmla="*/ 0 w 16"/>
                  <a:gd name="T25" fmla="*/ 12 h 18"/>
                  <a:gd name="T26" fmla="*/ 0 w 16"/>
                  <a:gd name="T27" fmla="*/ 15 h 18"/>
                  <a:gd name="T28" fmla="*/ 0 w 16"/>
                  <a:gd name="T29" fmla="*/ 17 h 18"/>
                  <a:gd name="T30" fmla="*/ 1 w 16"/>
                  <a:gd name="T31" fmla="*/ 17 h 18"/>
                  <a:gd name="T32" fmla="*/ 1 w 16"/>
                  <a:gd name="T33" fmla="*/ 17 h 18"/>
                  <a:gd name="T34" fmla="*/ 1 w 16"/>
                  <a:gd name="T35" fmla="*/ 18 h 18"/>
                  <a:gd name="T36" fmla="*/ 16 w 16"/>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8">
                    <a:moveTo>
                      <a:pt x="16" y="0"/>
                    </a:moveTo>
                    <a:lnTo>
                      <a:pt x="15" y="0"/>
                    </a:lnTo>
                    <a:lnTo>
                      <a:pt x="13" y="0"/>
                    </a:lnTo>
                    <a:lnTo>
                      <a:pt x="13" y="0"/>
                    </a:lnTo>
                    <a:lnTo>
                      <a:pt x="12" y="0"/>
                    </a:lnTo>
                    <a:lnTo>
                      <a:pt x="11" y="0"/>
                    </a:lnTo>
                    <a:lnTo>
                      <a:pt x="9" y="0"/>
                    </a:lnTo>
                    <a:lnTo>
                      <a:pt x="7" y="2"/>
                    </a:lnTo>
                    <a:lnTo>
                      <a:pt x="5" y="3"/>
                    </a:lnTo>
                    <a:lnTo>
                      <a:pt x="3" y="6"/>
                    </a:lnTo>
                    <a:lnTo>
                      <a:pt x="1" y="9"/>
                    </a:lnTo>
                    <a:lnTo>
                      <a:pt x="1" y="11"/>
                    </a:lnTo>
                    <a:lnTo>
                      <a:pt x="0" y="12"/>
                    </a:lnTo>
                    <a:lnTo>
                      <a:pt x="0" y="15"/>
                    </a:lnTo>
                    <a:lnTo>
                      <a:pt x="0" y="17"/>
                    </a:lnTo>
                    <a:lnTo>
                      <a:pt x="1" y="17"/>
                    </a:lnTo>
                    <a:lnTo>
                      <a:pt x="1" y="17"/>
                    </a:lnTo>
                    <a:lnTo>
                      <a:pt x="1" y="18"/>
                    </a:lnTo>
                    <a:lnTo>
                      <a:pt x="16"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68" name="Freeform 680">
                <a:extLst>
                  <a:ext uri="{FF2B5EF4-FFF2-40B4-BE49-F238E27FC236}">
                    <a16:creationId xmlns:a16="http://schemas.microsoft.com/office/drawing/2014/main" xmlns="" id="{D2AEA82C-A035-44E0-B434-FB2C2C0ACCCD}"/>
                  </a:ext>
                </a:extLst>
              </p:cNvPr>
              <p:cNvSpPr>
                <a:spLocks/>
              </p:cNvSpPr>
              <p:nvPr/>
            </p:nvSpPr>
            <p:spPr bwMode="auto">
              <a:xfrm>
                <a:off x="2443" y="2363"/>
                <a:ext cx="11" cy="14"/>
              </a:xfrm>
              <a:custGeom>
                <a:avLst/>
                <a:gdLst>
                  <a:gd name="T0" fmla="*/ 0 w 11"/>
                  <a:gd name="T1" fmla="*/ 14 h 14"/>
                  <a:gd name="T2" fmla="*/ 0 w 11"/>
                  <a:gd name="T3" fmla="*/ 9 h 14"/>
                  <a:gd name="T4" fmla="*/ 3 w 11"/>
                  <a:gd name="T5" fmla="*/ 5 h 14"/>
                  <a:gd name="T6" fmla="*/ 7 w 11"/>
                  <a:gd name="T7" fmla="*/ 0 h 14"/>
                  <a:gd name="T8" fmla="*/ 11 w 11"/>
                  <a:gd name="T9" fmla="*/ 0 h 14"/>
                  <a:gd name="T10" fmla="*/ 0 w 11"/>
                  <a:gd name="T11" fmla="*/ 14 h 14"/>
                </a:gdLst>
                <a:ahLst/>
                <a:cxnLst>
                  <a:cxn ang="0">
                    <a:pos x="T0" y="T1"/>
                  </a:cxn>
                  <a:cxn ang="0">
                    <a:pos x="T2" y="T3"/>
                  </a:cxn>
                  <a:cxn ang="0">
                    <a:pos x="T4" y="T5"/>
                  </a:cxn>
                  <a:cxn ang="0">
                    <a:pos x="T6" y="T7"/>
                  </a:cxn>
                  <a:cxn ang="0">
                    <a:pos x="T8" y="T9"/>
                  </a:cxn>
                  <a:cxn ang="0">
                    <a:pos x="T10" y="T11"/>
                  </a:cxn>
                </a:cxnLst>
                <a:rect l="0" t="0" r="r" b="b"/>
                <a:pathLst>
                  <a:path w="11" h="14">
                    <a:moveTo>
                      <a:pt x="0" y="14"/>
                    </a:moveTo>
                    <a:lnTo>
                      <a:pt x="0" y="9"/>
                    </a:lnTo>
                    <a:lnTo>
                      <a:pt x="3" y="5"/>
                    </a:lnTo>
                    <a:lnTo>
                      <a:pt x="7" y="0"/>
                    </a:lnTo>
                    <a:lnTo>
                      <a:pt x="11" y="0"/>
                    </a:lnTo>
                    <a:lnTo>
                      <a:pt x="0" y="14"/>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69" name="Freeform 681">
                <a:extLst>
                  <a:ext uri="{FF2B5EF4-FFF2-40B4-BE49-F238E27FC236}">
                    <a16:creationId xmlns:a16="http://schemas.microsoft.com/office/drawing/2014/main" xmlns="" id="{2CC7D6F7-EDF5-421E-8DF7-837890EBD472}"/>
                  </a:ext>
                </a:extLst>
              </p:cNvPr>
              <p:cNvSpPr>
                <a:spLocks/>
              </p:cNvSpPr>
              <p:nvPr/>
            </p:nvSpPr>
            <p:spPr bwMode="auto">
              <a:xfrm>
                <a:off x="2445" y="2366"/>
                <a:ext cx="2" cy="3"/>
              </a:xfrm>
              <a:custGeom>
                <a:avLst/>
                <a:gdLst>
                  <a:gd name="T0" fmla="*/ 0 w 2"/>
                  <a:gd name="T1" fmla="*/ 3 h 3"/>
                  <a:gd name="T2" fmla="*/ 0 w 2"/>
                  <a:gd name="T3" fmla="*/ 3 h 3"/>
                  <a:gd name="T4" fmla="*/ 1 w 2"/>
                  <a:gd name="T5" fmla="*/ 2 h 3"/>
                  <a:gd name="T6" fmla="*/ 2 w 2"/>
                  <a:gd name="T7" fmla="*/ 0 h 3"/>
                  <a:gd name="T8" fmla="*/ 2 w 2"/>
                  <a:gd name="T9" fmla="*/ 0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0" y="3"/>
                    </a:lnTo>
                    <a:lnTo>
                      <a:pt x="1" y="2"/>
                    </a:lnTo>
                    <a:lnTo>
                      <a:pt x="2" y="0"/>
                    </a:lnTo>
                    <a:lnTo>
                      <a:pt x="2" y="0"/>
                    </a:lnTo>
                    <a:lnTo>
                      <a:pt x="0" y="3"/>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70" name="Freeform 682">
                <a:extLst>
                  <a:ext uri="{FF2B5EF4-FFF2-40B4-BE49-F238E27FC236}">
                    <a16:creationId xmlns:a16="http://schemas.microsoft.com/office/drawing/2014/main" xmlns="" id="{CF0F0AEB-5F16-453C-9AB7-E72FE703F895}"/>
                  </a:ext>
                </a:extLst>
              </p:cNvPr>
              <p:cNvSpPr>
                <a:spLocks/>
              </p:cNvSpPr>
              <p:nvPr/>
            </p:nvSpPr>
            <p:spPr bwMode="auto">
              <a:xfrm>
                <a:off x="2446" y="2368"/>
                <a:ext cx="17" cy="22"/>
              </a:xfrm>
              <a:custGeom>
                <a:avLst/>
                <a:gdLst>
                  <a:gd name="T0" fmla="*/ 8 w 17"/>
                  <a:gd name="T1" fmla="*/ 22 h 22"/>
                  <a:gd name="T2" fmla="*/ 12 w 17"/>
                  <a:gd name="T3" fmla="*/ 21 h 22"/>
                  <a:gd name="T4" fmla="*/ 15 w 17"/>
                  <a:gd name="T5" fmla="*/ 18 h 22"/>
                  <a:gd name="T6" fmla="*/ 17 w 17"/>
                  <a:gd name="T7" fmla="*/ 15 h 22"/>
                  <a:gd name="T8" fmla="*/ 17 w 17"/>
                  <a:gd name="T9" fmla="*/ 10 h 22"/>
                  <a:gd name="T10" fmla="*/ 17 w 17"/>
                  <a:gd name="T11" fmla="*/ 7 h 22"/>
                  <a:gd name="T12" fmla="*/ 15 w 17"/>
                  <a:gd name="T13" fmla="*/ 4 h 22"/>
                  <a:gd name="T14" fmla="*/ 12 w 17"/>
                  <a:gd name="T15" fmla="*/ 1 h 22"/>
                  <a:gd name="T16" fmla="*/ 8 w 17"/>
                  <a:gd name="T17" fmla="*/ 0 h 22"/>
                  <a:gd name="T18" fmla="*/ 5 w 17"/>
                  <a:gd name="T19" fmla="*/ 1 h 22"/>
                  <a:gd name="T20" fmla="*/ 3 w 17"/>
                  <a:gd name="T21" fmla="*/ 4 h 22"/>
                  <a:gd name="T22" fmla="*/ 1 w 17"/>
                  <a:gd name="T23" fmla="*/ 7 h 22"/>
                  <a:gd name="T24" fmla="*/ 0 w 17"/>
                  <a:gd name="T25" fmla="*/ 10 h 22"/>
                  <a:gd name="T26" fmla="*/ 1 w 17"/>
                  <a:gd name="T27" fmla="*/ 15 h 22"/>
                  <a:gd name="T28" fmla="*/ 3 w 17"/>
                  <a:gd name="T29" fmla="*/ 18 h 22"/>
                  <a:gd name="T30" fmla="*/ 5 w 17"/>
                  <a:gd name="T31" fmla="*/ 21 h 22"/>
                  <a:gd name="T32" fmla="*/ 8 w 17"/>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2">
                    <a:moveTo>
                      <a:pt x="8" y="22"/>
                    </a:moveTo>
                    <a:lnTo>
                      <a:pt x="12" y="21"/>
                    </a:lnTo>
                    <a:lnTo>
                      <a:pt x="15" y="18"/>
                    </a:lnTo>
                    <a:lnTo>
                      <a:pt x="17" y="15"/>
                    </a:lnTo>
                    <a:lnTo>
                      <a:pt x="17" y="10"/>
                    </a:lnTo>
                    <a:lnTo>
                      <a:pt x="17" y="7"/>
                    </a:lnTo>
                    <a:lnTo>
                      <a:pt x="15" y="4"/>
                    </a:lnTo>
                    <a:lnTo>
                      <a:pt x="12" y="1"/>
                    </a:lnTo>
                    <a:lnTo>
                      <a:pt x="8" y="0"/>
                    </a:lnTo>
                    <a:lnTo>
                      <a:pt x="5" y="1"/>
                    </a:lnTo>
                    <a:lnTo>
                      <a:pt x="3" y="4"/>
                    </a:lnTo>
                    <a:lnTo>
                      <a:pt x="1" y="7"/>
                    </a:lnTo>
                    <a:lnTo>
                      <a:pt x="0" y="10"/>
                    </a:lnTo>
                    <a:lnTo>
                      <a:pt x="1" y="15"/>
                    </a:lnTo>
                    <a:lnTo>
                      <a:pt x="3" y="18"/>
                    </a:lnTo>
                    <a:lnTo>
                      <a:pt x="5" y="21"/>
                    </a:lnTo>
                    <a:lnTo>
                      <a:pt x="8"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71" name="Freeform 683">
                <a:extLst>
                  <a:ext uri="{FF2B5EF4-FFF2-40B4-BE49-F238E27FC236}">
                    <a16:creationId xmlns:a16="http://schemas.microsoft.com/office/drawing/2014/main" xmlns="" id="{2C475948-8718-499A-BC20-66CC66AA065F}"/>
                  </a:ext>
                </a:extLst>
              </p:cNvPr>
              <p:cNvSpPr>
                <a:spLocks/>
              </p:cNvSpPr>
              <p:nvPr/>
            </p:nvSpPr>
            <p:spPr bwMode="auto">
              <a:xfrm>
                <a:off x="2442" y="2377"/>
                <a:ext cx="25" cy="3"/>
              </a:xfrm>
              <a:custGeom>
                <a:avLst/>
                <a:gdLst>
                  <a:gd name="T0" fmla="*/ 25 w 25"/>
                  <a:gd name="T1" fmla="*/ 0 h 3"/>
                  <a:gd name="T2" fmla="*/ 0 w 25"/>
                  <a:gd name="T3" fmla="*/ 0 h 3"/>
                  <a:gd name="T4" fmla="*/ 0 w 25"/>
                  <a:gd name="T5" fmla="*/ 1 h 3"/>
                  <a:gd name="T6" fmla="*/ 0 w 25"/>
                  <a:gd name="T7" fmla="*/ 1 h 3"/>
                  <a:gd name="T8" fmla="*/ 0 w 25"/>
                  <a:gd name="T9" fmla="*/ 1 h 3"/>
                  <a:gd name="T10" fmla="*/ 0 w 25"/>
                  <a:gd name="T11" fmla="*/ 1 h 3"/>
                  <a:gd name="T12" fmla="*/ 0 w 25"/>
                  <a:gd name="T13" fmla="*/ 1 h 3"/>
                  <a:gd name="T14" fmla="*/ 0 w 25"/>
                  <a:gd name="T15" fmla="*/ 3 h 3"/>
                  <a:gd name="T16" fmla="*/ 0 w 25"/>
                  <a:gd name="T17" fmla="*/ 3 h 3"/>
                  <a:gd name="T18" fmla="*/ 0 w 25"/>
                  <a:gd name="T19" fmla="*/ 3 h 3"/>
                  <a:gd name="T20" fmla="*/ 25 w 25"/>
                  <a:gd name="T21" fmla="*/ 3 h 3"/>
                  <a:gd name="T22" fmla="*/ 25 w 25"/>
                  <a:gd name="T23" fmla="*/ 3 h 3"/>
                  <a:gd name="T24" fmla="*/ 25 w 25"/>
                  <a:gd name="T25" fmla="*/ 3 h 3"/>
                  <a:gd name="T26" fmla="*/ 25 w 25"/>
                  <a:gd name="T27" fmla="*/ 1 h 3"/>
                  <a:gd name="T28" fmla="*/ 25 w 25"/>
                  <a:gd name="T29" fmla="*/ 1 h 3"/>
                  <a:gd name="T30" fmla="*/ 25 w 25"/>
                  <a:gd name="T31" fmla="*/ 1 h 3"/>
                  <a:gd name="T32" fmla="*/ 25 w 25"/>
                  <a:gd name="T33" fmla="*/ 1 h 3"/>
                  <a:gd name="T34" fmla="*/ 25 w 25"/>
                  <a:gd name="T35" fmla="*/ 1 h 3"/>
                  <a:gd name="T36" fmla="*/ 25 w 25"/>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
                    <a:moveTo>
                      <a:pt x="25" y="0"/>
                    </a:moveTo>
                    <a:lnTo>
                      <a:pt x="0" y="0"/>
                    </a:lnTo>
                    <a:lnTo>
                      <a:pt x="0" y="1"/>
                    </a:lnTo>
                    <a:lnTo>
                      <a:pt x="0" y="1"/>
                    </a:lnTo>
                    <a:lnTo>
                      <a:pt x="0" y="1"/>
                    </a:lnTo>
                    <a:lnTo>
                      <a:pt x="0" y="1"/>
                    </a:lnTo>
                    <a:lnTo>
                      <a:pt x="0" y="1"/>
                    </a:lnTo>
                    <a:lnTo>
                      <a:pt x="0" y="3"/>
                    </a:lnTo>
                    <a:lnTo>
                      <a:pt x="0" y="3"/>
                    </a:lnTo>
                    <a:lnTo>
                      <a:pt x="0" y="3"/>
                    </a:lnTo>
                    <a:lnTo>
                      <a:pt x="25" y="3"/>
                    </a:lnTo>
                    <a:lnTo>
                      <a:pt x="25" y="3"/>
                    </a:lnTo>
                    <a:lnTo>
                      <a:pt x="25" y="3"/>
                    </a:lnTo>
                    <a:lnTo>
                      <a:pt x="25" y="1"/>
                    </a:lnTo>
                    <a:lnTo>
                      <a:pt x="25" y="1"/>
                    </a:lnTo>
                    <a:lnTo>
                      <a:pt x="25" y="1"/>
                    </a:lnTo>
                    <a:lnTo>
                      <a:pt x="25" y="1"/>
                    </a:lnTo>
                    <a:lnTo>
                      <a:pt x="25" y="1"/>
                    </a:lnTo>
                    <a:lnTo>
                      <a:pt x="25"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72" name="Rectangle 684">
                <a:extLst>
                  <a:ext uri="{FF2B5EF4-FFF2-40B4-BE49-F238E27FC236}">
                    <a16:creationId xmlns:a16="http://schemas.microsoft.com/office/drawing/2014/main" xmlns="" id="{7B26600B-EC89-4DC1-BDFB-B238AD6844A1}"/>
                  </a:ext>
                </a:extLst>
              </p:cNvPr>
              <p:cNvSpPr>
                <a:spLocks noChangeArrowheads="1"/>
              </p:cNvSpPr>
              <p:nvPr/>
            </p:nvSpPr>
            <p:spPr bwMode="auto">
              <a:xfrm>
                <a:off x="2839" y="2418"/>
                <a:ext cx="397" cy="7"/>
              </a:xfrm>
              <a:prstGeom prst="rect">
                <a:avLst/>
              </a:prstGeom>
              <a:solidFill>
                <a:srgbClr val="D7D8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73" name="Rectangle 685">
                <a:extLst>
                  <a:ext uri="{FF2B5EF4-FFF2-40B4-BE49-F238E27FC236}">
                    <a16:creationId xmlns:a16="http://schemas.microsoft.com/office/drawing/2014/main" xmlns="" id="{AB6E73CA-0AF3-4803-9D6C-6CD2D735A137}"/>
                  </a:ext>
                </a:extLst>
              </p:cNvPr>
              <p:cNvSpPr>
                <a:spLocks noChangeArrowheads="1"/>
              </p:cNvSpPr>
              <p:nvPr/>
            </p:nvSpPr>
            <p:spPr bwMode="auto">
              <a:xfrm>
                <a:off x="2839" y="2413"/>
                <a:ext cx="397" cy="9"/>
              </a:xfrm>
              <a:prstGeom prst="rect">
                <a:avLst/>
              </a:prstGeom>
              <a:solidFill>
                <a:srgbClr val="D5D7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74" name="Rectangle 686">
                <a:extLst>
                  <a:ext uri="{FF2B5EF4-FFF2-40B4-BE49-F238E27FC236}">
                    <a16:creationId xmlns:a16="http://schemas.microsoft.com/office/drawing/2014/main" xmlns="" id="{4C9071F7-2B30-4AC8-B745-370A22A57898}"/>
                  </a:ext>
                </a:extLst>
              </p:cNvPr>
              <p:cNvSpPr>
                <a:spLocks noChangeArrowheads="1"/>
              </p:cNvSpPr>
              <p:nvPr/>
            </p:nvSpPr>
            <p:spPr bwMode="auto">
              <a:xfrm>
                <a:off x="2839" y="2409"/>
                <a:ext cx="397" cy="9"/>
              </a:xfrm>
              <a:prstGeom prst="rect">
                <a:avLst/>
              </a:prstGeom>
              <a:solidFill>
                <a:srgbClr val="D4D5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75" name="Rectangle 687">
                <a:extLst>
                  <a:ext uri="{FF2B5EF4-FFF2-40B4-BE49-F238E27FC236}">
                    <a16:creationId xmlns:a16="http://schemas.microsoft.com/office/drawing/2014/main" xmlns="" id="{FDD48296-CAE4-4972-AEDF-A67CAF057754}"/>
                  </a:ext>
                </a:extLst>
              </p:cNvPr>
              <p:cNvSpPr>
                <a:spLocks noChangeArrowheads="1"/>
              </p:cNvSpPr>
              <p:nvPr/>
            </p:nvSpPr>
            <p:spPr bwMode="auto">
              <a:xfrm>
                <a:off x="2839" y="2404"/>
                <a:ext cx="397" cy="9"/>
              </a:xfrm>
              <a:prstGeom prst="rect">
                <a:avLst/>
              </a:prstGeom>
              <a:solidFill>
                <a:srgbClr val="D2D3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76" name="Rectangle 688">
                <a:extLst>
                  <a:ext uri="{FF2B5EF4-FFF2-40B4-BE49-F238E27FC236}">
                    <a16:creationId xmlns:a16="http://schemas.microsoft.com/office/drawing/2014/main" xmlns="" id="{5F359F03-AAA5-469B-9FEC-DFB9463CCC4B}"/>
                  </a:ext>
                </a:extLst>
              </p:cNvPr>
              <p:cNvSpPr>
                <a:spLocks noChangeArrowheads="1"/>
              </p:cNvSpPr>
              <p:nvPr/>
            </p:nvSpPr>
            <p:spPr bwMode="auto">
              <a:xfrm>
                <a:off x="2839" y="2401"/>
                <a:ext cx="397" cy="8"/>
              </a:xfrm>
              <a:prstGeom prst="rect">
                <a:avLst/>
              </a:prstGeom>
              <a:solidFill>
                <a:srgbClr val="D0D2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77" name="Rectangle 689">
                <a:extLst>
                  <a:ext uri="{FF2B5EF4-FFF2-40B4-BE49-F238E27FC236}">
                    <a16:creationId xmlns:a16="http://schemas.microsoft.com/office/drawing/2014/main" xmlns="" id="{C974D521-122C-4431-91EB-44A2CD0C12C2}"/>
                  </a:ext>
                </a:extLst>
              </p:cNvPr>
              <p:cNvSpPr>
                <a:spLocks noChangeArrowheads="1"/>
              </p:cNvSpPr>
              <p:nvPr/>
            </p:nvSpPr>
            <p:spPr bwMode="auto">
              <a:xfrm>
                <a:off x="2839" y="2396"/>
                <a:ext cx="397" cy="8"/>
              </a:xfrm>
              <a:prstGeom prst="rect">
                <a:avLst/>
              </a:prstGeom>
              <a:solidFill>
                <a:srgbClr val="CFD0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78" name="Rectangle 690">
                <a:extLst>
                  <a:ext uri="{FF2B5EF4-FFF2-40B4-BE49-F238E27FC236}">
                    <a16:creationId xmlns:a16="http://schemas.microsoft.com/office/drawing/2014/main" xmlns="" id="{1BC42E96-E1A1-4EB4-A3E8-E8DB9488E82F}"/>
                  </a:ext>
                </a:extLst>
              </p:cNvPr>
              <p:cNvSpPr>
                <a:spLocks noChangeArrowheads="1"/>
              </p:cNvSpPr>
              <p:nvPr/>
            </p:nvSpPr>
            <p:spPr bwMode="auto">
              <a:xfrm>
                <a:off x="2839" y="2392"/>
                <a:ext cx="397" cy="9"/>
              </a:xfrm>
              <a:prstGeom prst="rect">
                <a:avLst/>
              </a:prstGeom>
              <a:solidFill>
                <a:srgbClr val="CDCEC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79" name="Rectangle 691">
                <a:extLst>
                  <a:ext uri="{FF2B5EF4-FFF2-40B4-BE49-F238E27FC236}">
                    <a16:creationId xmlns:a16="http://schemas.microsoft.com/office/drawing/2014/main" xmlns="" id="{9977C2A4-3D21-4A28-9D50-5CA27D57DF86}"/>
                  </a:ext>
                </a:extLst>
              </p:cNvPr>
              <p:cNvSpPr>
                <a:spLocks noChangeArrowheads="1"/>
              </p:cNvSpPr>
              <p:nvPr/>
            </p:nvSpPr>
            <p:spPr bwMode="auto">
              <a:xfrm>
                <a:off x="2839" y="2389"/>
                <a:ext cx="397" cy="7"/>
              </a:xfrm>
              <a:prstGeom prst="rect">
                <a:avLst/>
              </a:prstGeom>
              <a:solidFill>
                <a:srgbClr val="CBCDC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80" name="Rectangle 692">
                <a:extLst>
                  <a:ext uri="{FF2B5EF4-FFF2-40B4-BE49-F238E27FC236}">
                    <a16:creationId xmlns:a16="http://schemas.microsoft.com/office/drawing/2014/main" xmlns="" id="{F263D9D7-8D7E-4594-8171-77289FEA6D66}"/>
                  </a:ext>
                </a:extLst>
              </p:cNvPr>
              <p:cNvSpPr>
                <a:spLocks noChangeArrowheads="1"/>
              </p:cNvSpPr>
              <p:nvPr/>
            </p:nvSpPr>
            <p:spPr bwMode="auto">
              <a:xfrm>
                <a:off x="2839" y="2384"/>
                <a:ext cx="397" cy="8"/>
              </a:xfrm>
              <a:prstGeom prst="rect">
                <a:avLst/>
              </a:prstGeom>
              <a:solidFill>
                <a:srgbClr val="CACB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81" name="Rectangle 693">
                <a:extLst>
                  <a:ext uri="{FF2B5EF4-FFF2-40B4-BE49-F238E27FC236}">
                    <a16:creationId xmlns:a16="http://schemas.microsoft.com/office/drawing/2014/main" xmlns="" id="{95207872-BF04-4E00-B4D0-5653889927F9}"/>
                  </a:ext>
                </a:extLst>
              </p:cNvPr>
              <p:cNvSpPr>
                <a:spLocks noChangeArrowheads="1"/>
              </p:cNvSpPr>
              <p:nvPr/>
            </p:nvSpPr>
            <p:spPr bwMode="auto">
              <a:xfrm>
                <a:off x="2839" y="2380"/>
                <a:ext cx="397" cy="9"/>
              </a:xfrm>
              <a:prstGeom prst="rect">
                <a:avLst/>
              </a:prstGeom>
              <a:solidFill>
                <a:srgbClr val="C8CA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82" name="Rectangle 694">
                <a:extLst>
                  <a:ext uri="{FF2B5EF4-FFF2-40B4-BE49-F238E27FC236}">
                    <a16:creationId xmlns:a16="http://schemas.microsoft.com/office/drawing/2014/main" xmlns="" id="{C092F273-5671-4672-B096-01525214BF0F}"/>
                  </a:ext>
                </a:extLst>
              </p:cNvPr>
              <p:cNvSpPr>
                <a:spLocks noChangeArrowheads="1"/>
              </p:cNvSpPr>
              <p:nvPr/>
            </p:nvSpPr>
            <p:spPr bwMode="auto">
              <a:xfrm>
                <a:off x="2839" y="2375"/>
                <a:ext cx="397" cy="9"/>
              </a:xfrm>
              <a:prstGeom prst="rect">
                <a:avLst/>
              </a:prstGeom>
              <a:solidFill>
                <a:srgbClr val="C6C8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83" name="Rectangle 695">
                <a:extLst>
                  <a:ext uri="{FF2B5EF4-FFF2-40B4-BE49-F238E27FC236}">
                    <a16:creationId xmlns:a16="http://schemas.microsoft.com/office/drawing/2014/main" xmlns="" id="{1C1B57E9-6C95-413B-93B4-747E6E56F079}"/>
                  </a:ext>
                </a:extLst>
              </p:cNvPr>
              <p:cNvSpPr>
                <a:spLocks noChangeArrowheads="1"/>
              </p:cNvSpPr>
              <p:nvPr/>
            </p:nvSpPr>
            <p:spPr bwMode="auto">
              <a:xfrm>
                <a:off x="2839" y="2371"/>
                <a:ext cx="397" cy="9"/>
              </a:xfrm>
              <a:prstGeom prst="rect">
                <a:avLst/>
              </a:prstGeom>
              <a:solidFill>
                <a:srgbClr val="C5C6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84" name="Rectangle 696">
                <a:extLst>
                  <a:ext uri="{FF2B5EF4-FFF2-40B4-BE49-F238E27FC236}">
                    <a16:creationId xmlns:a16="http://schemas.microsoft.com/office/drawing/2014/main" xmlns="" id="{EA0D3C4A-059D-4B72-8EDF-C6B2F7B1B1FA}"/>
                  </a:ext>
                </a:extLst>
              </p:cNvPr>
              <p:cNvSpPr>
                <a:spLocks noChangeArrowheads="1"/>
              </p:cNvSpPr>
              <p:nvPr/>
            </p:nvSpPr>
            <p:spPr bwMode="auto">
              <a:xfrm>
                <a:off x="2839" y="2366"/>
                <a:ext cx="397" cy="9"/>
              </a:xfrm>
              <a:prstGeom prst="rect">
                <a:avLst/>
              </a:prstGeom>
              <a:solidFill>
                <a:srgbClr val="C3C5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85" name="Rectangle 697">
                <a:extLst>
                  <a:ext uri="{FF2B5EF4-FFF2-40B4-BE49-F238E27FC236}">
                    <a16:creationId xmlns:a16="http://schemas.microsoft.com/office/drawing/2014/main" xmlns="" id="{49AAD6A0-C152-4E5B-8D9B-BAFE4993D68A}"/>
                  </a:ext>
                </a:extLst>
              </p:cNvPr>
              <p:cNvSpPr>
                <a:spLocks noChangeArrowheads="1"/>
              </p:cNvSpPr>
              <p:nvPr/>
            </p:nvSpPr>
            <p:spPr bwMode="auto">
              <a:xfrm>
                <a:off x="2839" y="2361"/>
                <a:ext cx="397" cy="10"/>
              </a:xfrm>
              <a:prstGeom prst="rect">
                <a:avLst/>
              </a:prstGeom>
              <a:solidFill>
                <a:srgbClr val="C1C3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86" name="Rectangle 698">
                <a:extLst>
                  <a:ext uri="{FF2B5EF4-FFF2-40B4-BE49-F238E27FC236}">
                    <a16:creationId xmlns:a16="http://schemas.microsoft.com/office/drawing/2014/main" xmlns="" id="{5A328980-2AB0-4803-882B-C594963C2958}"/>
                  </a:ext>
                </a:extLst>
              </p:cNvPr>
              <p:cNvSpPr>
                <a:spLocks noChangeArrowheads="1"/>
              </p:cNvSpPr>
              <p:nvPr/>
            </p:nvSpPr>
            <p:spPr bwMode="auto">
              <a:xfrm>
                <a:off x="2839" y="2357"/>
                <a:ext cx="397" cy="9"/>
              </a:xfrm>
              <a:prstGeom prst="rect">
                <a:avLst/>
              </a:prstGeom>
              <a:solidFill>
                <a:srgbClr val="C0C1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87" name="Freeform 699">
                <a:extLst>
                  <a:ext uri="{FF2B5EF4-FFF2-40B4-BE49-F238E27FC236}">
                    <a16:creationId xmlns:a16="http://schemas.microsoft.com/office/drawing/2014/main" xmlns="" id="{F56DA3E7-6D69-45F0-9161-131B8EBC5D07}"/>
                  </a:ext>
                </a:extLst>
              </p:cNvPr>
              <p:cNvSpPr>
                <a:spLocks/>
              </p:cNvSpPr>
              <p:nvPr/>
            </p:nvSpPr>
            <p:spPr bwMode="auto">
              <a:xfrm>
                <a:off x="2846" y="2368"/>
                <a:ext cx="26" cy="28"/>
              </a:xfrm>
              <a:custGeom>
                <a:avLst/>
                <a:gdLst>
                  <a:gd name="T0" fmla="*/ 26 w 26"/>
                  <a:gd name="T1" fmla="*/ 13 h 28"/>
                  <a:gd name="T2" fmla="*/ 25 w 26"/>
                  <a:gd name="T3" fmla="*/ 9 h 28"/>
                  <a:gd name="T4" fmla="*/ 22 w 26"/>
                  <a:gd name="T5" fmla="*/ 4 h 28"/>
                  <a:gd name="T6" fmla="*/ 17 w 26"/>
                  <a:gd name="T7" fmla="*/ 0 h 28"/>
                  <a:gd name="T8" fmla="*/ 13 w 26"/>
                  <a:gd name="T9" fmla="*/ 0 h 28"/>
                  <a:gd name="T10" fmla="*/ 8 w 26"/>
                  <a:gd name="T11" fmla="*/ 0 h 28"/>
                  <a:gd name="T12" fmla="*/ 4 w 26"/>
                  <a:gd name="T13" fmla="*/ 4 h 28"/>
                  <a:gd name="T14" fmla="*/ 0 w 26"/>
                  <a:gd name="T15" fmla="*/ 9 h 28"/>
                  <a:gd name="T16" fmla="*/ 0 w 26"/>
                  <a:gd name="T17" fmla="*/ 13 h 28"/>
                  <a:gd name="T18" fmla="*/ 0 w 26"/>
                  <a:gd name="T19" fmla="*/ 21 h 28"/>
                  <a:gd name="T20" fmla="*/ 4 w 26"/>
                  <a:gd name="T21" fmla="*/ 24 h 28"/>
                  <a:gd name="T22" fmla="*/ 8 w 26"/>
                  <a:gd name="T23" fmla="*/ 28 h 28"/>
                  <a:gd name="T24" fmla="*/ 13 w 26"/>
                  <a:gd name="T25" fmla="*/ 28 h 28"/>
                  <a:gd name="T26" fmla="*/ 17 w 26"/>
                  <a:gd name="T27" fmla="*/ 28 h 28"/>
                  <a:gd name="T28" fmla="*/ 22 w 26"/>
                  <a:gd name="T29" fmla="*/ 24 h 28"/>
                  <a:gd name="T30" fmla="*/ 25 w 26"/>
                  <a:gd name="T31" fmla="*/ 21 h 28"/>
                  <a:gd name="T32" fmla="*/ 26 w 26"/>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8">
                    <a:moveTo>
                      <a:pt x="26" y="13"/>
                    </a:moveTo>
                    <a:lnTo>
                      <a:pt x="25" y="9"/>
                    </a:lnTo>
                    <a:lnTo>
                      <a:pt x="22" y="4"/>
                    </a:lnTo>
                    <a:lnTo>
                      <a:pt x="17" y="0"/>
                    </a:lnTo>
                    <a:lnTo>
                      <a:pt x="13" y="0"/>
                    </a:lnTo>
                    <a:lnTo>
                      <a:pt x="8" y="0"/>
                    </a:lnTo>
                    <a:lnTo>
                      <a:pt x="4" y="4"/>
                    </a:lnTo>
                    <a:lnTo>
                      <a:pt x="0" y="9"/>
                    </a:lnTo>
                    <a:lnTo>
                      <a:pt x="0" y="13"/>
                    </a:lnTo>
                    <a:lnTo>
                      <a:pt x="0" y="21"/>
                    </a:lnTo>
                    <a:lnTo>
                      <a:pt x="4" y="24"/>
                    </a:lnTo>
                    <a:lnTo>
                      <a:pt x="8" y="28"/>
                    </a:lnTo>
                    <a:lnTo>
                      <a:pt x="13" y="28"/>
                    </a:lnTo>
                    <a:lnTo>
                      <a:pt x="17" y="28"/>
                    </a:lnTo>
                    <a:lnTo>
                      <a:pt x="22" y="24"/>
                    </a:lnTo>
                    <a:lnTo>
                      <a:pt x="25" y="21"/>
                    </a:lnTo>
                    <a:lnTo>
                      <a:pt x="26"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88" name="Freeform 700">
                <a:extLst>
                  <a:ext uri="{FF2B5EF4-FFF2-40B4-BE49-F238E27FC236}">
                    <a16:creationId xmlns:a16="http://schemas.microsoft.com/office/drawing/2014/main" xmlns="" id="{474383EF-5CA4-448E-A46F-3FE9D75F6577}"/>
                  </a:ext>
                </a:extLst>
              </p:cNvPr>
              <p:cNvSpPr>
                <a:spLocks/>
              </p:cNvSpPr>
              <p:nvPr/>
            </p:nvSpPr>
            <p:spPr bwMode="auto">
              <a:xfrm>
                <a:off x="3209" y="2368"/>
                <a:ext cx="25" cy="28"/>
              </a:xfrm>
              <a:custGeom>
                <a:avLst/>
                <a:gdLst>
                  <a:gd name="T0" fmla="*/ 25 w 25"/>
                  <a:gd name="T1" fmla="*/ 13 h 28"/>
                  <a:gd name="T2" fmla="*/ 25 w 25"/>
                  <a:gd name="T3" fmla="*/ 9 h 28"/>
                  <a:gd name="T4" fmla="*/ 21 w 25"/>
                  <a:gd name="T5" fmla="*/ 4 h 28"/>
                  <a:gd name="T6" fmla="*/ 17 w 25"/>
                  <a:gd name="T7" fmla="*/ 0 h 28"/>
                  <a:gd name="T8" fmla="*/ 13 w 25"/>
                  <a:gd name="T9" fmla="*/ 0 h 28"/>
                  <a:gd name="T10" fmla="*/ 8 w 25"/>
                  <a:gd name="T11" fmla="*/ 0 h 28"/>
                  <a:gd name="T12" fmla="*/ 4 w 25"/>
                  <a:gd name="T13" fmla="*/ 4 h 28"/>
                  <a:gd name="T14" fmla="*/ 0 w 25"/>
                  <a:gd name="T15" fmla="*/ 9 h 28"/>
                  <a:gd name="T16" fmla="*/ 0 w 25"/>
                  <a:gd name="T17" fmla="*/ 13 h 28"/>
                  <a:gd name="T18" fmla="*/ 0 w 25"/>
                  <a:gd name="T19" fmla="*/ 21 h 28"/>
                  <a:gd name="T20" fmla="*/ 4 w 25"/>
                  <a:gd name="T21" fmla="*/ 24 h 28"/>
                  <a:gd name="T22" fmla="*/ 8 w 25"/>
                  <a:gd name="T23" fmla="*/ 28 h 28"/>
                  <a:gd name="T24" fmla="*/ 13 w 25"/>
                  <a:gd name="T25" fmla="*/ 28 h 28"/>
                  <a:gd name="T26" fmla="*/ 17 w 25"/>
                  <a:gd name="T27" fmla="*/ 28 h 28"/>
                  <a:gd name="T28" fmla="*/ 21 w 25"/>
                  <a:gd name="T29" fmla="*/ 24 h 28"/>
                  <a:gd name="T30" fmla="*/ 25 w 25"/>
                  <a:gd name="T31" fmla="*/ 21 h 28"/>
                  <a:gd name="T32" fmla="*/ 25 w 25"/>
                  <a:gd name="T3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8">
                    <a:moveTo>
                      <a:pt x="25" y="13"/>
                    </a:moveTo>
                    <a:lnTo>
                      <a:pt x="25" y="9"/>
                    </a:lnTo>
                    <a:lnTo>
                      <a:pt x="21" y="4"/>
                    </a:lnTo>
                    <a:lnTo>
                      <a:pt x="17" y="0"/>
                    </a:lnTo>
                    <a:lnTo>
                      <a:pt x="13" y="0"/>
                    </a:lnTo>
                    <a:lnTo>
                      <a:pt x="8" y="0"/>
                    </a:lnTo>
                    <a:lnTo>
                      <a:pt x="4" y="4"/>
                    </a:lnTo>
                    <a:lnTo>
                      <a:pt x="0" y="9"/>
                    </a:lnTo>
                    <a:lnTo>
                      <a:pt x="0" y="13"/>
                    </a:lnTo>
                    <a:lnTo>
                      <a:pt x="0" y="21"/>
                    </a:lnTo>
                    <a:lnTo>
                      <a:pt x="4" y="24"/>
                    </a:lnTo>
                    <a:lnTo>
                      <a:pt x="8" y="28"/>
                    </a:lnTo>
                    <a:lnTo>
                      <a:pt x="13" y="28"/>
                    </a:lnTo>
                    <a:lnTo>
                      <a:pt x="17" y="28"/>
                    </a:lnTo>
                    <a:lnTo>
                      <a:pt x="21" y="24"/>
                    </a:lnTo>
                    <a:lnTo>
                      <a:pt x="25" y="21"/>
                    </a:lnTo>
                    <a:lnTo>
                      <a:pt x="25" y="13"/>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89" name="Freeform 701">
                <a:extLst>
                  <a:ext uri="{FF2B5EF4-FFF2-40B4-BE49-F238E27FC236}">
                    <a16:creationId xmlns:a16="http://schemas.microsoft.com/office/drawing/2014/main" xmlns="" id="{CF0BB173-158D-469C-B744-5CB3E7318DD9}"/>
                  </a:ext>
                </a:extLst>
              </p:cNvPr>
              <p:cNvSpPr>
                <a:spLocks/>
              </p:cNvSpPr>
              <p:nvPr/>
            </p:nvSpPr>
            <p:spPr bwMode="auto">
              <a:xfrm>
                <a:off x="3222" y="2380"/>
                <a:ext cx="11" cy="13"/>
              </a:xfrm>
              <a:custGeom>
                <a:avLst/>
                <a:gdLst>
                  <a:gd name="T0" fmla="*/ 11 w 11"/>
                  <a:gd name="T1" fmla="*/ 0 h 13"/>
                  <a:gd name="T2" fmla="*/ 10 w 11"/>
                  <a:gd name="T3" fmla="*/ 4 h 13"/>
                  <a:gd name="T4" fmla="*/ 7 w 11"/>
                  <a:gd name="T5" fmla="*/ 9 h 13"/>
                  <a:gd name="T6" fmla="*/ 4 w 11"/>
                  <a:gd name="T7" fmla="*/ 12 h 13"/>
                  <a:gd name="T8" fmla="*/ 0 w 11"/>
                  <a:gd name="T9" fmla="*/ 13 h 13"/>
                  <a:gd name="T10" fmla="*/ 11 w 11"/>
                  <a:gd name="T11" fmla="*/ 0 h 13"/>
                </a:gdLst>
                <a:ahLst/>
                <a:cxnLst>
                  <a:cxn ang="0">
                    <a:pos x="T0" y="T1"/>
                  </a:cxn>
                  <a:cxn ang="0">
                    <a:pos x="T2" y="T3"/>
                  </a:cxn>
                  <a:cxn ang="0">
                    <a:pos x="T4" y="T5"/>
                  </a:cxn>
                  <a:cxn ang="0">
                    <a:pos x="T6" y="T7"/>
                  </a:cxn>
                  <a:cxn ang="0">
                    <a:pos x="T8" y="T9"/>
                  </a:cxn>
                  <a:cxn ang="0">
                    <a:pos x="T10" y="T11"/>
                  </a:cxn>
                </a:cxnLst>
                <a:rect l="0" t="0" r="r" b="b"/>
                <a:pathLst>
                  <a:path w="11" h="13">
                    <a:moveTo>
                      <a:pt x="11" y="0"/>
                    </a:moveTo>
                    <a:lnTo>
                      <a:pt x="10" y="4"/>
                    </a:lnTo>
                    <a:lnTo>
                      <a:pt x="7" y="9"/>
                    </a:lnTo>
                    <a:lnTo>
                      <a:pt x="4" y="12"/>
                    </a:lnTo>
                    <a:lnTo>
                      <a:pt x="0" y="13"/>
                    </a:lnTo>
                    <a:lnTo>
                      <a:pt x="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90" name="Freeform 702">
                <a:extLst>
                  <a:ext uri="{FF2B5EF4-FFF2-40B4-BE49-F238E27FC236}">
                    <a16:creationId xmlns:a16="http://schemas.microsoft.com/office/drawing/2014/main" xmlns="" id="{6BD11FFE-055B-4181-858E-A47792DE1571}"/>
                  </a:ext>
                </a:extLst>
              </p:cNvPr>
              <p:cNvSpPr>
                <a:spLocks/>
              </p:cNvSpPr>
              <p:nvPr/>
            </p:nvSpPr>
            <p:spPr bwMode="auto">
              <a:xfrm>
                <a:off x="3218" y="2375"/>
                <a:ext cx="15" cy="20"/>
              </a:xfrm>
              <a:custGeom>
                <a:avLst/>
                <a:gdLst>
                  <a:gd name="T0" fmla="*/ 15 w 15"/>
                  <a:gd name="T1" fmla="*/ 0 h 20"/>
                  <a:gd name="T2" fmla="*/ 15 w 15"/>
                  <a:gd name="T3" fmla="*/ 0 h 20"/>
                  <a:gd name="T4" fmla="*/ 15 w 15"/>
                  <a:gd name="T5" fmla="*/ 2 h 20"/>
                  <a:gd name="T6" fmla="*/ 15 w 15"/>
                  <a:gd name="T7" fmla="*/ 3 h 20"/>
                  <a:gd name="T8" fmla="*/ 15 w 15"/>
                  <a:gd name="T9" fmla="*/ 3 h 20"/>
                  <a:gd name="T10" fmla="*/ 14 w 15"/>
                  <a:gd name="T11" fmla="*/ 9 h 20"/>
                  <a:gd name="T12" fmla="*/ 11 w 15"/>
                  <a:gd name="T13" fmla="*/ 14 h 20"/>
                  <a:gd name="T14" fmla="*/ 6 w 15"/>
                  <a:gd name="T15" fmla="*/ 17 h 20"/>
                  <a:gd name="T16" fmla="*/ 0 w 15"/>
                  <a:gd name="T17" fmla="*/ 20 h 20"/>
                  <a:gd name="T18" fmla="*/ 0 w 15"/>
                  <a:gd name="T19" fmla="*/ 20 h 20"/>
                  <a:gd name="T20" fmla="*/ 0 w 15"/>
                  <a:gd name="T21" fmla="*/ 18 h 20"/>
                  <a:gd name="T22" fmla="*/ 0 w 15"/>
                  <a:gd name="T23" fmla="*/ 18 h 20"/>
                  <a:gd name="T24" fmla="*/ 0 w 15"/>
                  <a:gd name="T25" fmla="*/ 18 h 20"/>
                  <a:gd name="T26" fmla="*/ 15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5" y="0"/>
                    </a:moveTo>
                    <a:lnTo>
                      <a:pt x="15" y="0"/>
                    </a:lnTo>
                    <a:lnTo>
                      <a:pt x="15" y="2"/>
                    </a:lnTo>
                    <a:lnTo>
                      <a:pt x="15" y="3"/>
                    </a:lnTo>
                    <a:lnTo>
                      <a:pt x="15" y="3"/>
                    </a:lnTo>
                    <a:lnTo>
                      <a:pt x="14" y="9"/>
                    </a:lnTo>
                    <a:lnTo>
                      <a:pt x="11" y="14"/>
                    </a:lnTo>
                    <a:lnTo>
                      <a:pt x="6" y="17"/>
                    </a:lnTo>
                    <a:lnTo>
                      <a:pt x="0" y="20"/>
                    </a:lnTo>
                    <a:lnTo>
                      <a:pt x="0" y="20"/>
                    </a:lnTo>
                    <a:lnTo>
                      <a:pt x="0" y="18"/>
                    </a:lnTo>
                    <a:lnTo>
                      <a:pt x="0" y="18"/>
                    </a:lnTo>
                    <a:lnTo>
                      <a:pt x="0" y="18"/>
                    </a:lnTo>
                    <a:lnTo>
                      <a:pt x="15"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91" name="Freeform 703">
                <a:extLst>
                  <a:ext uri="{FF2B5EF4-FFF2-40B4-BE49-F238E27FC236}">
                    <a16:creationId xmlns:a16="http://schemas.microsoft.com/office/drawing/2014/main" xmlns="" id="{838136A0-9B36-40D4-9BE6-F8040BDF6720}"/>
                  </a:ext>
                </a:extLst>
              </p:cNvPr>
              <p:cNvSpPr>
                <a:spLocks/>
              </p:cNvSpPr>
              <p:nvPr/>
            </p:nvSpPr>
            <p:spPr bwMode="auto">
              <a:xfrm>
                <a:off x="3216" y="2372"/>
                <a:ext cx="17" cy="23"/>
              </a:xfrm>
              <a:custGeom>
                <a:avLst/>
                <a:gdLst>
                  <a:gd name="T0" fmla="*/ 14 w 17"/>
                  <a:gd name="T1" fmla="*/ 0 h 23"/>
                  <a:gd name="T2" fmla="*/ 16 w 17"/>
                  <a:gd name="T3" fmla="*/ 2 h 23"/>
                  <a:gd name="T4" fmla="*/ 17 w 17"/>
                  <a:gd name="T5" fmla="*/ 3 h 23"/>
                  <a:gd name="T6" fmla="*/ 17 w 17"/>
                  <a:gd name="T7" fmla="*/ 5 h 23"/>
                  <a:gd name="T8" fmla="*/ 17 w 17"/>
                  <a:gd name="T9" fmla="*/ 6 h 23"/>
                  <a:gd name="T10" fmla="*/ 17 w 17"/>
                  <a:gd name="T11" fmla="*/ 6 h 23"/>
                  <a:gd name="T12" fmla="*/ 17 w 17"/>
                  <a:gd name="T13" fmla="*/ 6 h 23"/>
                  <a:gd name="T14" fmla="*/ 17 w 17"/>
                  <a:gd name="T15" fmla="*/ 8 h 23"/>
                  <a:gd name="T16" fmla="*/ 17 w 17"/>
                  <a:gd name="T17" fmla="*/ 8 h 23"/>
                  <a:gd name="T18" fmla="*/ 6 w 17"/>
                  <a:gd name="T19" fmla="*/ 21 h 23"/>
                  <a:gd name="T20" fmla="*/ 6 w 17"/>
                  <a:gd name="T21" fmla="*/ 21 h 23"/>
                  <a:gd name="T22" fmla="*/ 5 w 17"/>
                  <a:gd name="T23" fmla="*/ 21 h 23"/>
                  <a:gd name="T24" fmla="*/ 4 w 17"/>
                  <a:gd name="T25" fmla="*/ 23 h 23"/>
                  <a:gd name="T26" fmla="*/ 2 w 17"/>
                  <a:gd name="T27" fmla="*/ 23 h 23"/>
                  <a:gd name="T28" fmla="*/ 2 w 17"/>
                  <a:gd name="T29" fmla="*/ 23 h 23"/>
                  <a:gd name="T30" fmla="*/ 1 w 17"/>
                  <a:gd name="T31" fmla="*/ 21 h 23"/>
                  <a:gd name="T32" fmla="*/ 1 w 17"/>
                  <a:gd name="T33" fmla="*/ 21 h 23"/>
                  <a:gd name="T34" fmla="*/ 0 w 17"/>
                  <a:gd name="T35" fmla="*/ 21 h 23"/>
                  <a:gd name="T36" fmla="*/ 14 w 17"/>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4" y="0"/>
                    </a:moveTo>
                    <a:lnTo>
                      <a:pt x="16" y="2"/>
                    </a:lnTo>
                    <a:lnTo>
                      <a:pt x="17" y="3"/>
                    </a:lnTo>
                    <a:lnTo>
                      <a:pt x="17" y="5"/>
                    </a:lnTo>
                    <a:lnTo>
                      <a:pt x="17" y="6"/>
                    </a:lnTo>
                    <a:lnTo>
                      <a:pt x="17" y="6"/>
                    </a:lnTo>
                    <a:lnTo>
                      <a:pt x="17" y="6"/>
                    </a:lnTo>
                    <a:lnTo>
                      <a:pt x="17" y="8"/>
                    </a:lnTo>
                    <a:lnTo>
                      <a:pt x="17" y="8"/>
                    </a:lnTo>
                    <a:lnTo>
                      <a:pt x="6" y="21"/>
                    </a:lnTo>
                    <a:lnTo>
                      <a:pt x="6" y="21"/>
                    </a:lnTo>
                    <a:lnTo>
                      <a:pt x="5" y="21"/>
                    </a:lnTo>
                    <a:lnTo>
                      <a:pt x="4" y="23"/>
                    </a:lnTo>
                    <a:lnTo>
                      <a:pt x="2" y="23"/>
                    </a:lnTo>
                    <a:lnTo>
                      <a:pt x="2" y="23"/>
                    </a:lnTo>
                    <a:lnTo>
                      <a:pt x="1" y="21"/>
                    </a:lnTo>
                    <a:lnTo>
                      <a:pt x="1" y="21"/>
                    </a:lnTo>
                    <a:lnTo>
                      <a:pt x="0" y="21"/>
                    </a:lnTo>
                    <a:lnTo>
                      <a:pt x="14"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92" name="Freeform 704">
                <a:extLst>
                  <a:ext uri="{FF2B5EF4-FFF2-40B4-BE49-F238E27FC236}">
                    <a16:creationId xmlns:a16="http://schemas.microsoft.com/office/drawing/2014/main" xmlns="" id="{0A064921-34FA-4406-8AF5-62D4886CF290}"/>
                  </a:ext>
                </a:extLst>
              </p:cNvPr>
              <p:cNvSpPr>
                <a:spLocks/>
              </p:cNvSpPr>
              <p:nvPr/>
            </p:nvSpPr>
            <p:spPr bwMode="auto">
              <a:xfrm>
                <a:off x="3213" y="2369"/>
                <a:ext cx="20" cy="24"/>
              </a:xfrm>
              <a:custGeom>
                <a:avLst/>
                <a:gdLst>
                  <a:gd name="T0" fmla="*/ 17 w 20"/>
                  <a:gd name="T1" fmla="*/ 0 h 24"/>
                  <a:gd name="T2" fmla="*/ 17 w 20"/>
                  <a:gd name="T3" fmla="*/ 2 h 24"/>
                  <a:gd name="T4" fmla="*/ 19 w 20"/>
                  <a:gd name="T5" fmla="*/ 3 h 24"/>
                  <a:gd name="T6" fmla="*/ 19 w 20"/>
                  <a:gd name="T7" fmla="*/ 5 h 24"/>
                  <a:gd name="T8" fmla="*/ 20 w 20"/>
                  <a:gd name="T9" fmla="*/ 6 h 24"/>
                  <a:gd name="T10" fmla="*/ 5 w 20"/>
                  <a:gd name="T11" fmla="*/ 24 h 24"/>
                  <a:gd name="T12" fmla="*/ 4 w 20"/>
                  <a:gd name="T13" fmla="*/ 24 h 24"/>
                  <a:gd name="T14" fmla="*/ 3 w 20"/>
                  <a:gd name="T15" fmla="*/ 24 h 24"/>
                  <a:gd name="T16" fmla="*/ 1 w 20"/>
                  <a:gd name="T17" fmla="*/ 23 h 24"/>
                  <a:gd name="T18" fmla="*/ 0 w 20"/>
                  <a:gd name="T19" fmla="*/ 23 h 24"/>
                  <a:gd name="T20" fmla="*/ 17 w 20"/>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4">
                    <a:moveTo>
                      <a:pt x="17" y="0"/>
                    </a:moveTo>
                    <a:lnTo>
                      <a:pt x="17" y="2"/>
                    </a:lnTo>
                    <a:lnTo>
                      <a:pt x="19" y="3"/>
                    </a:lnTo>
                    <a:lnTo>
                      <a:pt x="19" y="5"/>
                    </a:lnTo>
                    <a:lnTo>
                      <a:pt x="20" y="6"/>
                    </a:lnTo>
                    <a:lnTo>
                      <a:pt x="5" y="24"/>
                    </a:lnTo>
                    <a:lnTo>
                      <a:pt x="4" y="24"/>
                    </a:lnTo>
                    <a:lnTo>
                      <a:pt x="3" y="24"/>
                    </a:lnTo>
                    <a:lnTo>
                      <a:pt x="1" y="23"/>
                    </a:lnTo>
                    <a:lnTo>
                      <a:pt x="0" y="23"/>
                    </a:lnTo>
                    <a:lnTo>
                      <a:pt x="17"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93" name="Freeform 705">
                <a:extLst>
                  <a:ext uri="{FF2B5EF4-FFF2-40B4-BE49-F238E27FC236}">
                    <a16:creationId xmlns:a16="http://schemas.microsoft.com/office/drawing/2014/main" xmlns="" id="{F60BB71C-3037-4916-AB59-065367D158DC}"/>
                  </a:ext>
                </a:extLst>
              </p:cNvPr>
              <p:cNvSpPr>
                <a:spLocks/>
              </p:cNvSpPr>
              <p:nvPr/>
            </p:nvSpPr>
            <p:spPr bwMode="auto">
              <a:xfrm>
                <a:off x="3210" y="2366"/>
                <a:ext cx="20" cy="27"/>
              </a:xfrm>
              <a:custGeom>
                <a:avLst/>
                <a:gdLst>
                  <a:gd name="T0" fmla="*/ 18 w 20"/>
                  <a:gd name="T1" fmla="*/ 0 h 27"/>
                  <a:gd name="T2" fmla="*/ 19 w 20"/>
                  <a:gd name="T3" fmla="*/ 2 h 27"/>
                  <a:gd name="T4" fmla="*/ 19 w 20"/>
                  <a:gd name="T5" fmla="*/ 3 h 27"/>
                  <a:gd name="T6" fmla="*/ 20 w 20"/>
                  <a:gd name="T7" fmla="*/ 3 h 27"/>
                  <a:gd name="T8" fmla="*/ 20 w 20"/>
                  <a:gd name="T9" fmla="*/ 6 h 27"/>
                  <a:gd name="T10" fmla="*/ 6 w 20"/>
                  <a:gd name="T11" fmla="*/ 27 h 27"/>
                  <a:gd name="T12" fmla="*/ 4 w 20"/>
                  <a:gd name="T13" fmla="*/ 26 h 27"/>
                  <a:gd name="T14" fmla="*/ 3 w 20"/>
                  <a:gd name="T15" fmla="*/ 26 h 27"/>
                  <a:gd name="T16" fmla="*/ 2 w 20"/>
                  <a:gd name="T17" fmla="*/ 24 h 27"/>
                  <a:gd name="T18" fmla="*/ 0 w 20"/>
                  <a:gd name="T19" fmla="*/ 24 h 27"/>
                  <a:gd name="T20" fmla="*/ 18 w 20"/>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7">
                    <a:moveTo>
                      <a:pt x="18" y="0"/>
                    </a:moveTo>
                    <a:lnTo>
                      <a:pt x="19" y="2"/>
                    </a:lnTo>
                    <a:lnTo>
                      <a:pt x="19" y="3"/>
                    </a:lnTo>
                    <a:lnTo>
                      <a:pt x="20" y="3"/>
                    </a:lnTo>
                    <a:lnTo>
                      <a:pt x="20" y="6"/>
                    </a:lnTo>
                    <a:lnTo>
                      <a:pt x="6" y="27"/>
                    </a:lnTo>
                    <a:lnTo>
                      <a:pt x="4" y="26"/>
                    </a:lnTo>
                    <a:lnTo>
                      <a:pt x="3" y="26"/>
                    </a:lnTo>
                    <a:lnTo>
                      <a:pt x="2" y="24"/>
                    </a:lnTo>
                    <a:lnTo>
                      <a:pt x="0" y="24"/>
                    </a:lnTo>
                    <a:lnTo>
                      <a:pt x="1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94" name="Freeform 706">
                <a:extLst>
                  <a:ext uri="{FF2B5EF4-FFF2-40B4-BE49-F238E27FC236}">
                    <a16:creationId xmlns:a16="http://schemas.microsoft.com/office/drawing/2014/main" xmlns="" id="{C8B8392E-3270-4A07-84E3-D8BF308A4999}"/>
                  </a:ext>
                </a:extLst>
              </p:cNvPr>
              <p:cNvSpPr>
                <a:spLocks/>
              </p:cNvSpPr>
              <p:nvPr/>
            </p:nvSpPr>
            <p:spPr bwMode="auto">
              <a:xfrm>
                <a:off x="3209" y="2365"/>
                <a:ext cx="21" cy="27"/>
              </a:xfrm>
              <a:custGeom>
                <a:avLst/>
                <a:gdLst>
                  <a:gd name="T0" fmla="*/ 16 w 21"/>
                  <a:gd name="T1" fmla="*/ 0 h 27"/>
                  <a:gd name="T2" fmla="*/ 19 w 21"/>
                  <a:gd name="T3" fmla="*/ 1 h 27"/>
                  <a:gd name="T4" fmla="*/ 19 w 21"/>
                  <a:gd name="T5" fmla="*/ 1 h 27"/>
                  <a:gd name="T6" fmla="*/ 20 w 21"/>
                  <a:gd name="T7" fmla="*/ 3 h 27"/>
                  <a:gd name="T8" fmla="*/ 21 w 21"/>
                  <a:gd name="T9" fmla="*/ 4 h 27"/>
                  <a:gd name="T10" fmla="*/ 4 w 21"/>
                  <a:gd name="T11" fmla="*/ 27 h 27"/>
                  <a:gd name="T12" fmla="*/ 3 w 21"/>
                  <a:gd name="T13" fmla="*/ 25 h 27"/>
                  <a:gd name="T14" fmla="*/ 3 w 21"/>
                  <a:gd name="T15" fmla="*/ 25 h 27"/>
                  <a:gd name="T16" fmla="*/ 0 w 21"/>
                  <a:gd name="T17" fmla="*/ 24 h 27"/>
                  <a:gd name="T18" fmla="*/ 0 w 21"/>
                  <a:gd name="T19" fmla="*/ 24 h 27"/>
                  <a:gd name="T20" fmla="*/ 16 w 21"/>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7">
                    <a:moveTo>
                      <a:pt x="16" y="0"/>
                    </a:moveTo>
                    <a:lnTo>
                      <a:pt x="19" y="1"/>
                    </a:lnTo>
                    <a:lnTo>
                      <a:pt x="19" y="1"/>
                    </a:lnTo>
                    <a:lnTo>
                      <a:pt x="20" y="3"/>
                    </a:lnTo>
                    <a:lnTo>
                      <a:pt x="21" y="4"/>
                    </a:lnTo>
                    <a:lnTo>
                      <a:pt x="4" y="27"/>
                    </a:lnTo>
                    <a:lnTo>
                      <a:pt x="3" y="25"/>
                    </a:lnTo>
                    <a:lnTo>
                      <a:pt x="3" y="25"/>
                    </a:lnTo>
                    <a:lnTo>
                      <a:pt x="0" y="24"/>
                    </a:lnTo>
                    <a:lnTo>
                      <a:pt x="0" y="24"/>
                    </a:lnTo>
                    <a:lnTo>
                      <a:pt x="16"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95" name="Freeform 707">
                <a:extLst>
                  <a:ext uri="{FF2B5EF4-FFF2-40B4-BE49-F238E27FC236}">
                    <a16:creationId xmlns:a16="http://schemas.microsoft.com/office/drawing/2014/main" xmlns="" id="{5E6D596C-BD6C-40E0-B297-D480C9F4E9B6}"/>
                  </a:ext>
                </a:extLst>
              </p:cNvPr>
              <p:cNvSpPr>
                <a:spLocks/>
              </p:cNvSpPr>
              <p:nvPr/>
            </p:nvSpPr>
            <p:spPr bwMode="auto">
              <a:xfrm>
                <a:off x="3208" y="2363"/>
                <a:ext cx="20" cy="27"/>
              </a:xfrm>
              <a:custGeom>
                <a:avLst/>
                <a:gdLst>
                  <a:gd name="T0" fmla="*/ 16 w 20"/>
                  <a:gd name="T1" fmla="*/ 0 h 27"/>
                  <a:gd name="T2" fmla="*/ 17 w 20"/>
                  <a:gd name="T3" fmla="*/ 2 h 27"/>
                  <a:gd name="T4" fmla="*/ 17 w 20"/>
                  <a:gd name="T5" fmla="*/ 2 h 27"/>
                  <a:gd name="T6" fmla="*/ 20 w 20"/>
                  <a:gd name="T7" fmla="*/ 3 h 27"/>
                  <a:gd name="T8" fmla="*/ 20 w 20"/>
                  <a:gd name="T9" fmla="*/ 3 h 27"/>
                  <a:gd name="T10" fmla="*/ 2 w 20"/>
                  <a:gd name="T11" fmla="*/ 27 h 27"/>
                  <a:gd name="T12" fmla="*/ 1 w 20"/>
                  <a:gd name="T13" fmla="*/ 26 h 27"/>
                  <a:gd name="T14" fmla="*/ 1 w 20"/>
                  <a:gd name="T15" fmla="*/ 24 h 27"/>
                  <a:gd name="T16" fmla="*/ 0 w 20"/>
                  <a:gd name="T17" fmla="*/ 23 h 27"/>
                  <a:gd name="T18" fmla="*/ 0 w 20"/>
                  <a:gd name="T19" fmla="*/ 23 h 27"/>
                  <a:gd name="T20" fmla="*/ 16 w 20"/>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7">
                    <a:moveTo>
                      <a:pt x="16" y="0"/>
                    </a:moveTo>
                    <a:lnTo>
                      <a:pt x="17" y="2"/>
                    </a:lnTo>
                    <a:lnTo>
                      <a:pt x="17" y="2"/>
                    </a:lnTo>
                    <a:lnTo>
                      <a:pt x="20" y="3"/>
                    </a:lnTo>
                    <a:lnTo>
                      <a:pt x="20" y="3"/>
                    </a:lnTo>
                    <a:lnTo>
                      <a:pt x="2" y="27"/>
                    </a:lnTo>
                    <a:lnTo>
                      <a:pt x="1" y="26"/>
                    </a:lnTo>
                    <a:lnTo>
                      <a:pt x="1" y="24"/>
                    </a:lnTo>
                    <a:lnTo>
                      <a:pt x="0" y="23"/>
                    </a:lnTo>
                    <a:lnTo>
                      <a:pt x="0" y="23"/>
                    </a:lnTo>
                    <a:lnTo>
                      <a:pt x="16"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96" name="Freeform 708">
                <a:extLst>
                  <a:ext uri="{FF2B5EF4-FFF2-40B4-BE49-F238E27FC236}">
                    <a16:creationId xmlns:a16="http://schemas.microsoft.com/office/drawing/2014/main" xmlns="" id="{0805AB2C-E58F-4456-A305-7739C7E7F564}"/>
                  </a:ext>
                </a:extLst>
              </p:cNvPr>
              <p:cNvSpPr>
                <a:spLocks/>
              </p:cNvSpPr>
              <p:nvPr/>
            </p:nvSpPr>
            <p:spPr bwMode="auto">
              <a:xfrm>
                <a:off x="3205" y="2363"/>
                <a:ext cx="20" cy="26"/>
              </a:xfrm>
              <a:custGeom>
                <a:avLst/>
                <a:gdLst>
                  <a:gd name="T0" fmla="*/ 16 w 20"/>
                  <a:gd name="T1" fmla="*/ 0 h 26"/>
                  <a:gd name="T2" fmla="*/ 17 w 20"/>
                  <a:gd name="T3" fmla="*/ 0 h 26"/>
                  <a:gd name="T4" fmla="*/ 19 w 20"/>
                  <a:gd name="T5" fmla="*/ 0 h 26"/>
                  <a:gd name="T6" fmla="*/ 20 w 20"/>
                  <a:gd name="T7" fmla="*/ 0 h 26"/>
                  <a:gd name="T8" fmla="*/ 20 w 20"/>
                  <a:gd name="T9" fmla="*/ 2 h 26"/>
                  <a:gd name="T10" fmla="*/ 4 w 20"/>
                  <a:gd name="T11" fmla="*/ 26 h 26"/>
                  <a:gd name="T12" fmla="*/ 3 w 20"/>
                  <a:gd name="T13" fmla="*/ 23 h 26"/>
                  <a:gd name="T14" fmla="*/ 3 w 20"/>
                  <a:gd name="T15" fmla="*/ 21 h 26"/>
                  <a:gd name="T16" fmla="*/ 1 w 20"/>
                  <a:gd name="T17" fmla="*/ 21 h 26"/>
                  <a:gd name="T18" fmla="*/ 0 w 20"/>
                  <a:gd name="T19" fmla="*/ 18 h 26"/>
                  <a:gd name="T20" fmla="*/ 16 w 2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6" y="0"/>
                    </a:moveTo>
                    <a:lnTo>
                      <a:pt x="17" y="0"/>
                    </a:lnTo>
                    <a:lnTo>
                      <a:pt x="19" y="0"/>
                    </a:lnTo>
                    <a:lnTo>
                      <a:pt x="20" y="0"/>
                    </a:lnTo>
                    <a:lnTo>
                      <a:pt x="20" y="2"/>
                    </a:lnTo>
                    <a:lnTo>
                      <a:pt x="4" y="26"/>
                    </a:lnTo>
                    <a:lnTo>
                      <a:pt x="3" y="23"/>
                    </a:lnTo>
                    <a:lnTo>
                      <a:pt x="3" y="21"/>
                    </a:lnTo>
                    <a:lnTo>
                      <a:pt x="1" y="21"/>
                    </a:lnTo>
                    <a:lnTo>
                      <a:pt x="0" y="18"/>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97" name="Freeform 709">
                <a:extLst>
                  <a:ext uri="{FF2B5EF4-FFF2-40B4-BE49-F238E27FC236}">
                    <a16:creationId xmlns:a16="http://schemas.microsoft.com/office/drawing/2014/main" xmlns="" id="{DBCBEB6C-0F0E-45B0-AF97-6DD476A0CE63}"/>
                  </a:ext>
                </a:extLst>
              </p:cNvPr>
              <p:cNvSpPr>
                <a:spLocks/>
              </p:cNvSpPr>
              <p:nvPr/>
            </p:nvSpPr>
            <p:spPr bwMode="auto">
              <a:xfrm>
                <a:off x="3205" y="2363"/>
                <a:ext cx="19" cy="23"/>
              </a:xfrm>
              <a:custGeom>
                <a:avLst/>
                <a:gdLst>
                  <a:gd name="T0" fmla="*/ 19 w 19"/>
                  <a:gd name="T1" fmla="*/ 0 h 23"/>
                  <a:gd name="T2" fmla="*/ 17 w 19"/>
                  <a:gd name="T3" fmla="*/ 0 h 23"/>
                  <a:gd name="T4" fmla="*/ 17 w 19"/>
                  <a:gd name="T5" fmla="*/ 0 h 23"/>
                  <a:gd name="T6" fmla="*/ 15 w 19"/>
                  <a:gd name="T7" fmla="*/ 0 h 23"/>
                  <a:gd name="T8" fmla="*/ 13 w 19"/>
                  <a:gd name="T9" fmla="*/ 0 h 23"/>
                  <a:gd name="T10" fmla="*/ 13 w 19"/>
                  <a:gd name="T11" fmla="*/ 0 h 23"/>
                  <a:gd name="T12" fmla="*/ 13 w 19"/>
                  <a:gd name="T13" fmla="*/ 0 h 23"/>
                  <a:gd name="T14" fmla="*/ 12 w 19"/>
                  <a:gd name="T15" fmla="*/ 0 h 23"/>
                  <a:gd name="T16" fmla="*/ 12 w 19"/>
                  <a:gd name="T17" fmla="*/ 0 h 23"/>
                  <a:gd name="T18" fmla="*/ 0 w 19"/>
                  <a:gd name="T19" fmla="*/ 15 h 23"/>
                  <a:gd name="T20" fmla="*/ 0 w 19"/>
                  <a:gd name="T21" fmla="*/ 17 h 23"/>
                  <a:gd name="T22" fmla="*/ 0 w 19"/>
                  <a:gd name="T23" fmla="*/ 18 h 23"/>
                  <a:gd name="T24" fmla="*/ 1 w 19"/>
                  <a:gd name="T25" fmla="*/ 21 h 23"/>
                  <a:gd name="T26" fmla="*/ 3 w 19"/>
                  <a:gd name="T27" fmla="*/ 23 h 23"/>
                  <a:gd name="T28" fmla="*/ 19 w 19"/>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3">
                    <a:moveTo>
                      <a:pt x="19" y="0"/>
                    </a:moveTo>
                    <a:lnTo>
                      <a:pt x="17" y="0"/>
                    </a:lnTo>
                    <a:lnTo>
                      <a:pt x="17" y="0"/>
                    </a:lnTo>
                    <a:lnTo>
                      <a:pt x="15" y="0"/>
                    </a:lnTo>
                    <a:lnTo>
                      <a:pt x="13" y="0"/>
                    </a:lnTo>
                    <a:lnTo>
                      <a:pt x="13" y="0"/>
                    </a:lnTo>
                    <a:lnTo>
                      <a:pt x="13" y="0"/>
                    </a:lnTo>
                    <a:lnTo>
                      <a:pt x="12" y="0"/>
                    </a:lnTo>
                    <a:lnTo>
                      <a:pt x="12" y="0"/>
                    </a:lnTo>
                    <a:lnTo>
                      <a:pt x="0" y="15"/>
                    </a:lnTo>
                    <a:lnTo>
                      <a:pt x="0" y="17"/>
                    </a:lnTo>
                    <a:lnTo>
                      <a:pt x="0" y="18"/>
                    </a:lnTo>
                    <a:lnTo>
                      <a:pt x="1" y="21"/>
                    </a:lnTo>
                    <a:lnTo>
                      <a:pt x="3" y="23"/>
                    </a:lnTo>
                    <a:lnTo>
                      <a:pt x="19"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98" name="Freeform 710">
                <a:extLst>
                  <a:ext uri="{FF2B5EF4-FFF2-40B4-BE49-F238E27FC236}">
                    <a16:creationId xmlns:a16="http://schemas.microsoft.com/office/drawing/2014/main" xmlns="" id="{CBD65776-723A-4A0E-B39F-0ACC5556B6A0}"/>
                  </a:ext>
                </a:extLst>
              </p:cNvPr>
              <p:cNvSpPr>
                <a:spLocks/>
              </p:cNvSpPr>
              <p:nvPr/>
            </p:nvSpPr>
            <p:spPr bwMode="auto">
              <a:xfrm>
                <a:off x="3205" y="2363"/>
                <a:ext cx="16" cy="18"/>
              </a:xfrm>
              <a:custGeom>
                <a:avLst/>
                <a:gdLst>
                  <a:gd name="T0" fmla="*/ 16 w 16"/>
                  <a:gd name="T1" fmla="*/ 0 h 18"/>
                  <a:gd name="T2" fmla="*/ 15 w 16"/>
                  <a:gd name="T3" fmla="*/ 0 h 18"/>
                  <a:gd name="T4" fmla="*/ 15 w 16"/>
                  <a:gd name="T5" fmla="*/ 0 h 18"/>
                  <a:gd name="T6" fmla="*/ 15 w 16"/>
                  <a:gd name="T7" fmla="*/ 0 h 18"/>
                  <a:gd name="T8" fmla="*/ 13 w 16"/>
                  <a:gd name="T9" fmla="*/ 0 h 18"/>
                  <a:gd name="T10" fmla="*/ 12 w 16"/>
                  <a:gd name="T11" fmla="*/ 0 h 18"/>
                  <a:gd name="T12" fmla="*/ 11 w 16"/>
                  <a:gd name="T13" fmla="*/ 0 h 18"/>
                  <a:gd name="T14" fmla="*/ 8 w 16"/>
                  <a:gd name="T15" fmla="*/ 2 h 18"/>
                  <a:gd name="T16" fmla="*/ 7 w 16"/>
                  <a:gd name="T17" fmla="*/ 3 h 18"/>
                  <a:gd name="T18" fmla="*/ 1 w 16"/>
                  <a:gd name="T19" fmla="*/ 9 h 18"/>
                  <a:gd name="T20" fmla="*/ 0 w 16"/>
                  <a:gd name="T21" fmla="*/ 11 h 18"/>
                  <a:gd name="T22" fmla="*/ 0 w 16"/>
                  <a:gd name="T23" fmla="*/ 12 h 18"/>
                  <a:gd name="T24" fmla="*/ 0 w 16"/>
                  <a:gd name="T25" fmla="*/ 14 h 18"/>
                  <a:gd name="T26" fmla="*/ 0 w 16"/>
                  <a:gd name="T27" fmla="*/ 15 h 18"/>
                  <a:gd name="T28" fmla="*/ 0 w 16"/>
                  <a:gd name="T29" fmla="*/ 17 h 18"/>
                  <a:gd name="T30" fmla="*/ 0 w 16"/>
                  <a:gd name="T31" fmla="*/ 17 h 18"/>
                  <a:gd name="T32" fmla="*/ 0 w 16"/>
                  <a:gd name="T33" fmla="*/ 18 h 18"/>
                  <a:gd name="T34" fmla="*/ 0 w 16"/>
                  <a:gd name="T35" fmla="*/ 18 h 18"/>
                  <a:gd name="T36" fmla="*/ 16 w 16"/>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8">
                    <a:moveTo>
                      <a:pt x="16" y="0"/>
                    </a:moveTo>
                    <a:lnTo>
                      <a:pt x="15" y="0"/>
                    </a:lnTo>
                    <a:lnTo>
                      <a:pt x="15" y="0"/>
                    </a:lnTo>
                    <a:lnTo>
                      <a:pt x="15" y="0"/>
                    </a:lnTo>
                    <a:lnTo>
                      <a:pt x="13" y="0"/>
                    </a:lnTo>
                    <a:lnTo>
                      <a:pt x="12" y="0"/>
                    </a:lnTo>
                    <a:lnTo>
                      <a:pt x="11" y="0"/>
                    </a:lnTo>
                    <a:lnTo>
                      <a:pt x="8" y="2"/>
                    </a:lnTo>
                    <a:lnTo>
                      <a:pt x="7" y="3"/>
                    </a:lnTo>
                    <a:lnTo>
                      <a:pt x="1" y="9"/>
                    </a:lnTo>
                    <a:lnTo>
                      <a:pt x="0" y="11"/>
                    </a:lnTo>
                    <a:lnTo>
                      <a:pt x="0" y="12"/>
                    </a:lnTo>
                    <a:lnTo>
                      <a:pt x="0" y="14"/>
                    </a:lnTo>
                    <a:lnTo>
                      <a:pt x="0" y="15"/>
                    </a:lnTo>
                    <a:lnTo>
                      <a:pt x="0" y="17"/>
                    </a:lnTo>
                    <a:lnTo>
                      <a:pt x="0" y="17"/>
                    </a:lnTo>
                    <a:lnTo>
                      <a:pt x="0" y="18"/>
                    </a:lnTo>
                    <a:lnTo>
                      <a:pt x="0" y="18"/>
                    </a:lnTo>
                    <a:lnTo>
                      <a:pt x="16"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799" name="Freeform 711">
                <a:extLst>
                  <a:ext uri="{FF2B5EF4-FFF2-40B4-BE49-F238E27FC236}">
                    <a16:creationId xmlns:a16="http://schemas.microsoft.com/office/drawing/2014/main" xmlns="" id="{BF41D0C4-5264-41DF-BF5C-F3D87F53BB3A}"/>
                  </a:ext>
                </a:extLst>
              </p:cNvPr>
              <p:cNvSpPr>
                <a:spLocks/>
              </p:cNvSpPr>
              <p:nvPr/>
            </p:nvSpPr>
            <p:spPr bwMode="auto">
              <a:xfrm>
                <a:off x="3205" y="2363"/>
                <a:ext cx="12" cy="15"/>
              </a:xfrm>
              <a:custGeom>
                <a:avLst/>
                <a:gdLst>
                  <a:gd name="T0" fmla="*/ 12 w 12"/>
                  <a:gd name="T1" fmla="*/ 0 h 15"/>
                  <a:gd name="T2" fmla="*/ 7 w 12"/>
                  <a:gd name="T3" fmla="*/ 3 h 15"/>
                  <a:gd name="T4" fmla="*/ 4 w 12"/>
                  <a:gd name="T5" fmla="*/ 6 h 15"/>
                  <a:gd name="T6" fmla="*/ 0 w 12"/>
                  <a:gd name="T7" fmla="*/ 11 h 15"/>
                  <a:gd name="T8" fmla="*/ 0 w 12"/>
                  <a:gd name="T9" fmla="*/ 15 h 15"/>
                  <a:gd name="T10" fmla="*/ 0 w 12"/>
                  <a:gd name="T11" fmla="*/ 15 h 15"/>
                  <a:gd name="T12" fmla="*/ 0 w 12"/>
                  <a:gd name="T13" fmla="*/ 15 h 15"/>
                  <a:gd name="T14" fmla="*/ 0 w 12"/>
                  <a:gd name="T15" fmla="*/ 15 h 15"/>
                  <a:gd name="T16" fmla="*/ 0 w 12"/>
                  <a:gd name="T17" fmla="*/ 15 h 15"/>
                  <a:gd name="T18" fmla="*/ 12 w 1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5">
                    <a:moveTo>
                      <a:pt x="12" y="0"/>
                    </a:moveTo>
                    <a:lnTo>
                      <a:pt x="7" y="3"/>
                    </a:lnTo>
                    <a:lnTo>
                      <a:pt x="4" y="6"/>
                    </a:lnTo>
                    <a:lnTo>
                      <a:pt x="0" y="11"/>
                    </a:lnTo>
                    <a:lnTo>
                      <a:pt x="0" y="15"/>
                    </a:lnTo>
                    <a:lnTo>
                      <a:pt x="0" y="15"/>
                    </a:lnTo>
                    <a:lnTo>
                      <a:pt x="0" y="15"/>
                    </a:lnTo>
                    <a:lnTo>
                      <a:pt x="0" y="15"/>
                    </a:lnTo>
                    <a:lnTo>
                      <a:pt x="0" y="15"/>
                    </a:lnTo>
                    <a:lnTo>
                      <a:pt x="12"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00" name="Freeform 712">
                <a:extLst>
                  <a:ext uri="{FF2B5EF4-FFF2-40B4-BE49-F238E27FC236}">
                    <a16:creationId xmlns:a16="http://schemas.microsoft.com/office/drawing/2014/main" xmlns="" id="{68B62CBC-FC26-4163-83E8-34903298DE00}"/>
                  </a:ext>
                </a:extLst>
              </p:cNvPr>
              <p:cNvSpPr>
                <a:spLocks/>
              </p:cNvSpPr>
              <p:nvPr/>
            </p:nvSpPr>
            <p:spPr bwMode="auto">
              <a:xfrm>
                <a:off x="3206" y="2366"/>
                <a:ext cx="6" cy="6"/>
              </a:xfrm>
              <a:custGeom>
                <a:avLst/>
                <a:gdLst>
                  <a:gd name="T0" fmla="*/ 0 w 6"/>
                  <a:gd name="T1" fmla="*/ 6 h 6"/>
                  <a:gd name="T2" fmla="*/ 2 w 6"/>
                  <a:gd name="T3" fmla="*/ 5 h 6"/>
                  <a:gd name="T4" fmla="*/ 3 w 6"/>
                  <a:gd name="T5" fmla="*/ 3 h 6"/>
                  <a:gd name="T6" fmla="*/ 4 w 6"/>
                  <a:gd name="T7" fmla="*/ 2 h 6"/>
                  <a:gd name="T8" fmla="*/ 6 w 6"/>
                  <a:gd name="T9" fmla="*/ 0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2" y="5"/>
                    </a:lnTo>
                    <a:lnTo>
                      <a:pt x="3" y="3"/>
                    </a:lnTo>
                    <a:lnTo>
                      <a:pt x="4" y="2"/>
                    </a:lnTo>
                    <a:lnTo>
                      <a:pt x="6" y="0"/>
                    </a:lnTo>
                    <a:lnTo>
                      <a:pt x="0" y="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01" name="Freeform 713">
                <a:extLst>
                  <a:ext uri="{FF2B5EF4-FFF2-40B4-BE49-F238E27FC236}">
                    <a16:creationId xmlns:a16="http://schemas.microsoft.com/office/drawing/2014/main" xmlns="" id="{C158B4CC-8DEF-4509-B35C-E60800E46A39}"/>
                  </a:ext>
                </a:extLst>
              </p:cNvPr>
              <p:cNvSpPr>
                <a:spLocks/>
              </p:cNvSpPr>
              <p:nvPr/>
            </p:nvSpPr>
            <p:spPr bwMode="auto">
              <a:xfrm>
                <a:off x="3209" y="2368"/>
                <a:ext cx="19" cy="22"/>
              </a:xfrm>
              <a:custGeom>
                <a:avLst/>
                <a:gdLst>
                  <a:gd name="T0" fmla="*/ 9 w 19"/>
                  <a:gd name="T1" fmla="*/ 22 h 22"/>
                  <a:gd name="T2" fmla="*/ 13 w 19"/>
                  <a:gd name="T3" fmla="*/ 21 h 22"/>
                  <a:gd name="T4" fmla="*/ 16 w 19"/>
                  <a:gd name="T5" fmla="*/ 18 h 22"/>
                  <a:gd name="T6" fmla="*/ 17 w 19"/>
                  <a:gd name="T7" fmla="*/ 15 h 22"/>
                  <a:gd name="T8" fmla="*/ 19 w 19"/>
                  <a:gd name="T9" fmla="*/ 10 h 22"/>
                  <a:gd name="T10" fmla="*/ 17 w 19"/>
                  <a:gd name="T11" fmla="*/ 7 h 22"/>
                  <a:gd name="T12" fmla="*/ 16 w 19"/>
                  <a:gd name="T13" fmla="*/ 4 h 22"/>
                  <a:gd name="T14" fmla="*/ 13 w 19"/>
                  <a:gd name="T15" fmla="*/ 1 h 22"/>
                  <a:gd name="T16" fmla="*/ 9 w 19"/>
                  <a:gd name="T17" fmla="*/ 0 h 22"/>
                  <a:gd name="T18" fmla="*/ 5 w 19"/>
                  <a:gd name="T19" fmla="*/ 1 h 22"/>
                  <a:gd name="T20" fmla="*/ 3 w 19"/>
                  <a:gd name="T21" fmla="*/ 4 h 22"/>
                  <a:gd name="T22" fmla="*/ 0 w 19"/>
                  <a:gd name="T23" fmla="*/ 7 h 22"/>
                  <a:gd name="T24" fmla="*/ 0 w 19"/>
                  <a:gd name="T25" fmla="*/ 10 h 22"/>
                  <a:gd name="T26" fmla="*/ 0 w 19"/>
                  <a:gd name="T27" fmla="*/ 15 h 22"/>
                  <a:gd name="T28" fmla="*/ 3 w 19"/>
                  <a:gd name="T29" fmla="*/ 18 h 22"/>
                  <a:gd name="T30" fmla="*/ 5 w 19"/>
                  <a:gd name="T31" fmla="*/ 21 h 22"/>
                  <a:gd name="T32" fmla="*/ 9 w 19"/>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9" y="22"/>
                    </a:moveTo>
                    <a:lnTo>
                      <a:pt x="13" y="21"/>
                    </a:lnTo>
                    <a:lnTo>
                      <a:pt x="16" y="18"/>
                    </a:lnTo>
                    <a:lnTo>
                      <a:pt x="17" y="15"/>
                    </a:lnTo>
                    <a:lnTo>
                      <a:pt x="19" y="10"/>
                    </a:lnTo>
                    <a:lnTo>
                      <a:pt x="17" y="7"/>
                    </a:lnTo>
                    <a:lnTo>
                      <a:pt x="16" y="4"/>
                    </a:lnTo>
                    <a:lnTo>
                      <a:pt x="13" y="1"/>
                    </a:lnTo>
                    <a:lnTo>
                      <a:pt x="9" y="0"/>
                    </a:lnTo>
                    <a:lnTo>
                      <a:pt x="5" y="1"/>
                    </a:lnTo>
                    <a:lnTo>
                      <a:pt x="3" y="4"/>
                    </a:lnTo>
                    <a:lnTo>
                      <a:pt x="0" y="7"/>
                    </a:lnTo>
                    <a:lnTo>
                      <a:pt x="0" y="10"/>
                    </a:lnTo>
                    <a:lnTo>
                      <a:pt x="0" y="15"/>
                    </a:lnTo>
                    <a:lnTo>
                      <a:pt x="3" y="18"/>
                    </a:lnTo>
                    <a:lnTo>
                      <a:pt x="5" y="21"/>
                    </a:lnTo>
                    <a:lnTo>
                      <a:pt x="9"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02" name="Freeform 714">
                <a:extLst>
                  <a:ext uri="{FF2B5EF4-FFF2-40B4-BE49-F238E27FC236}">
                    <a16:creationId xmlns:a16="http://schemas.microsoft.com/office/drawing/2014/main" xmlns="" id="{D9A16D39-818D-422A-AE69-896D25F905C2}"/>
                  </a:ext>
                </a:extLst>
              </p:cNvPr>
              <p:cNvSpPr>
                <a:spLocks/>
              </p:cNvSpPr>
              <p:nvPr/>
            </p:nvSpPr>
            <p:spPr bwMode="auto">
              <a:xfrm>
                <a:off x="3205" y="2378"/>
                <a:ext cx="27" cy="2"/>
              </a:xfrm>
              <a:custGeom>
                <a:avLst/>
                <a:gdLst>
                  <a:gd name="T0" fmla="*/ 27 w 27"/>
                  <a:gd name="T1" fmla="*/ 0 h 2"/>
                  <a:gd name="T2" fmla="*/ 0 w 27"/>
                  <a:gd name="T3" fmla="*/ 0 h 2"/>
                  <a:gd name="T4" fmla="*/ 0 w 27"/>
                  <a:gd name="T5" fmla="*/ 0 h 2"/>
                  <a:gd name="T6" fmla="*/ 0 w 27"/>
                  <a:gd name="T7" fmla="*/ 0 h 2"/>
                  <a:gd name="T8" fmla="*/ 0 w 27"/>
                  <a:gd name="T9" fmla="*/ 0 h 2"/>
                  <a:gd name="T10" fmla="*/ 0 w 27"/>
                  <a:gd name="T11" fmla="*/ 0 h 2"/>
                  <a:gd name="T12" fmla="*/ 0 w 27"/>
                  <a:gd name="T13" fmla="*/ 2 h 2"/>
                  <a:gd name="T14" fmla="*/ 0 w 27"/>
                  <a:gd name="T15" fmla="*/ 2 h 2"/>
                  <a:gd name="T16" fmla="*/ 0 w 27"/>
                  <a:gd name="T17" fmla="*/ 2 h 2"/>
                  <a:gd name="T18" fmla="*/ 0 w 27"/>
                  <a:gd name="T19" fmla="*/ 2 h 2"/>
                  <a:gd name="T20" fmla="*/ 27 w 27"/>
                  <a:gd name="T21" fmla="*/ 2 h 2"/>
                  <a:gd name="T22" fmla="*/ 27 w 27"/>
                  <a:gd name="T23" fmla="*/ 2 h 2"/>
                  <a:gd name="T24" fmla="*/ 27 w 27"/>
                  <a:gd name="T25" fmla="*/ 2 h 2"/>
                  <a:gd name="T26" fmla="*/ 27 w 27"/>
                  <a:gd name="T27" fmla="*/ 2 h 2"/>
                  <a:gd name="T28" fmla="*/ 27 w 27"/>
                  <a:gd name="T29" fmla="*/ 0 h 2"/>
                  <a:gd name="T30" fmla="*/ 27 w 27"/>
                  <a:gd name="T31" fmla="*/ 0 h 2"/>
                  <a:gd name="T32" fmla="*/ 27 w 27"/>
                  <a:gd name="T33" fmla="*/ 0 h 2"/>
                  <a:gd name="T34" fmla="*/ 27 w 27"/>
                  <a:gd name="T35" fmla="*/ 0 h 2"/>
                  <a:gd name="T36" fmla="*/ 27 w 27"/>
                  <a:gd name="T3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
                    <a:moveTo>
                      <a:pt x="27" y="0"/>
                    </a:moveTo>
                    <a:lnTo>
                      <a:pt x="0" y="0"/>
                    </a:lnTo>
                    <a:lnTo>
                      <a:pt x="0" y="0"/>
                    </a:lnTo>
                    <a:lnTo>
                      <a:pt x="0" y="0"/>
                    </a:lnTo>
                    <a:lnTo>
                      <a:pt x="0" y="0"/>
                    </a:lnTo>
                    <a:lnTo>
                      <a:pt x="0" y="0"/>
                    </a:lnTo>
                    <a:lnTo>
                      <a:pt x="0" y="2"/>
                    </a:lnTo>
                    <a:lnTo>
                      <a:pt x="0" y="2"/>
                    </a:lnTo>
                    <a:lnTo>
                      <a:pt x="0" y="2"/>
                    </a:lnTo>
                    <a:lnTo>
                      <a:pt x="0" y="2"/>
                    </a:lnTo>
                    <a:lnTo>
                      <a:pt x="27" y="2"/>
                    </a:lnTo>
                    <a:lnTo>
                      <a:pt x="27" y="2"/>
                    </a:lnTo>
                    <a:lnTo>
                      <a:pt x="27" y="2"/>
                    </a:lnTo>
                    <a:lnTo>
                      <a:pt x="27" y="2"/>
                    </a:lnTo>
                    <a:lnTo>
                      <a:pt x="27" y="0"/>
                    </a:lnTo>
                    <a:lnTo>
                      <a:pt x="27" y="0"/>
                    </a:lnTo>
                    <a:lnTo>
                      <a:pt x="27" y="0"/>
                    </a:lnTo>
                    <a:lnTo>
                      <a:pt x="27" y="0"/>
                    </a:lnTo>
                    <a:lnTo>
                      <a:pt x="2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03" name="Freeform 715">
                <a:extLst>
                  <a:ext uri="{FF2B5EF4-FFF2-40B4-BE49-F238E27FC236}">
                    <a16:creationId xmlns:a16="http://schemas.microsoft.com/office/drawing/2014/main" xmlns="" id="{D0DE131E-CE71-48DB-A63A-01D9EBCE4EB9}"/>
                  </a:ext>
                </a:extLst>
              </p:cNvPr>
              <p:cNvSpPr>
                <a:spLocks/>
              </p:cNvSpPr>
              <p:nvPr/>
            </p:nvSpPr>
            <p:spPr bwMode="auto">
              <a:xfrm>
                <a:off x="2860" y="2380"/>
                <a:ext cx="10" cy="13"/>
              </a:xfrm>
              <a:custGeom>
                <a:avLst/>
                <a:gdLst>
                  <a:gd name="T0" fmla="*/ 10 w 10"/>
                  <a:gd name="T1" fmla="*/ 0 h 13"/>
                  <a:gd name="T2" fmla="*/ 8 w 10"/>
                  <a:gd name="T3" fmla="*/ 4 h 13"/>
                  <a:gd name="T4" fmla="*/ 7 w 10"/>
                  <a:gd name="T5" fmla="*/ 9 h 13"/>
                  <a:gd name="T6" fmla="*/ 3 w 10"/>
                  <a:gd name="T7" fmla="*/ 10 h 13"/>
                  <a:gd name="T8" fmla="*/ 0 w 10"/>
                  <a:gd name="T9" fmla="*/ 13 h 13"/>
                  <a:gd name="T10" fmla="*/ 10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10" y="0"/>
                    </a:moveTo>
                    <a:lnTo>
                      <a:pt x="8" y="4"/>
                    </a:lnTo>
                    <a:lnTo>
                      <a:pt x="7" y="9"/>
                    </a:lnTo>
                    <a:lnTo>
                      <a:pt x="3" y="10"/>
                    </a:lnTo>
                    <a:lnTo>
                      <a:pt x="0" y="13"/>
                    </a:lnTo>
                    <a:lnTo>
                      <a:pt x="1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04" name="Freeform 716">
                <a:extLst>
                  <a:ext uri="{FF2B5EF4-FFF2-40B4-BE49-F238E27FC236}">
                    <a16:creationId xmlns:a16="http://schemas.microsoft.com/office/drawing/2014/main" xmlns="" id="{207558B6-0325-4D82-9DED-6CAD3F64E193}"/>
                  </a:ext>
                </a:extLst>
              </p:cNvPr>
              <p:cNvSpPr>
                <a:spLocks/>
              </p:cNvSpPr>
              <p:nvPr/>
            </p:nvSpPr>
            <p:spPr bwMode="auto">
              <a:xfrm>
                <a:off x="2856" y="2375"/>
                <a:ext cx="14" cy="20"/>
              </a:xfrm>
              <a:custGeom>
                <a:avLst/>
                <a:gdLst>
                  <a:gd name="T0" fmla="*/ 14 w 14"/>
                  <a:gd name="T1" fmla="*/ 0 h 20"/>
                  <a:gd name="T2" fmla="*/ 14 w 14"/>
                  <a:gd name="T3" fmla="*/ 0 h 20"/>
                  <a:gd name="T4" fmla="*/ 14 w 14"/>
                  <a:gd name="T5" fmla="*/ 2 h 20"/>
                  <a:gd name="T6" fmla="*/ 14 w 14"/>
                  <a:gd name="T7" fmla="*/ 3 h 20"/>
                  <a:gd name="T8" fmla="*/ 14 w 14"/>
                  <a:gd name="T9" fmla="*/ 3 h 20"/>
                  <a:gd name="T10" fmla="*/ 12 w 14"/>
                  <a:gd name="T11" fmla="*/ 9 h 20"/>
                  <a:gd name="T12" fmla="*/ 10 w 14"/>
                  <a:gd name="T13" fmla="*/ 14 h 20"/>
                  <a:gd name="T14" fmla="*/ 6 w 14"/>
                  <a:gd name="T15" fmla="*/ 17 h 20"/>
                  <a:gd name="T16" fmla="*/ 0 w 14"/>
                  <a:gd name="T17" fmla="*/ 20 h 20"/>
                  <a:gd name="T18" fmla="*/ 0 w 14"/>
                  <a:gd name="T19" fmla="*/ 20 h 20"/>
                  <a:gd name="T20" fmla="*/ 0 w 14"/>
                  <a:gd name="T21" fmla="*/ 18 h 20"/>
                  <a:gd name="T22" fmla="*/ 0 w 14"/>
                  <a:gd name="T23" fmla="*/ 18 h 20"/>
                  <a:gd name="T24" fmla="*/ 0 w 14"/>
                  <a:gd name="T25" fmla="*/ 18 h 20"/>
                  <a:gd name="T26" fmla="*/ 14 w 14"/>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0">
                    <a:moveTo>
                      <a:pt x="14" y="0"/>
                    </a:moveTo>
                    <a:lnTo>
                      <a:pt x="14" y="0"/>
                    </a:lnTo>
                    <a:lnTo>
                      <a:pt x="14" y="2"/>
                    </a:lnTo>
                    <a:lnTo>
                      <a:pt x="14" y="3"/>
                    </a:lnTo>
                    <a:lnTo>
                      <a:pt x="14" y="3"/>
                    </a:lnTo>
                    <a:lnTo>
                      <a:pt x="12" y="9"/>
                    </a:lnTo>
                    <a:lnTo>
                      <a:pt x="10" y="14"/>
                    </a:lnTo>
                    <a:lnTo>
                      <a:pt x="6" y="17"/>
                    </a:lnTo>
                    <a:lnTo>
                      <a:pt x="0" y="20"/>
                    </a:lnTo>
                    <a:lnTo>
                      <a:pt x="0" y="20"/>
                    </a:lnTo>
                    <a:lnTo>
                      <a:pt x="0" y="18"/>
                    </a:lnTo>
                    <a:lnTo>
                      <a:pt x="0" y="18"/>
                    </a:lnTo>
                    <a:lnTo>
                      <a:pt x="0" y="18"/>
                    </a:lnTo>
                    <a:lnTo>
                      <a:pt x="14" y="0"/>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05" name="Freeform 717">
                <a:extLst>
                  <a:ext uri="{FF2B5EF4-FFF2-40B4-BE49-F238E27FC236}">
                    <a16:creationId xmlns:a16="http://schemas.microsoft.com/office/drawing/2014/main" xmlns="" id="{7E3D8525-9891-4766-94F7-B70FCEF2E944}"/>
                  </a:ext>
                </a:extLst>
              </p:cNvPr>
              <p:cNvSpPr>
                <a:spLocks/>
              </p:cNvSpPr>
              <p:nvPr/>
            </p:nvSpPr>
            <p:spPr bwMode="auto">
              <a:xfrm>
                <a:off x="2852" y="2372"/>
                <a:ext cx="18" cy="23"/>
              </a:xfrm>
              <a:custGeom>
                <a:avLst/>
                <a:gdLst>
                  <a:gd name="T0" fmla="*/ 16 w 18"/>
                  <a:gd name="T1" fmla="*/ 0 h 23"/>
                  <a:gd name="T2" fmla="*/ 16 w 18"/>
                  <a:gd name="T3" fmla="*/ 2 h 23"/>
                  <a:gd name="T4" fmla="*/ 18 w 18"/>
                  <a:gd name="T5" fmla="*/ 3 h 23"/>
                  <a:gd name="T6" fmla="*/ 18 w 18"/>
                  <a:gd name="T7" fmla="*/ 5 h 23"/>
                  <a:gd name="T8" fmla="*/ 18 w 18"/>
                  <a:gd name="T9" fmla="*/ 6 h 23"/>
                  <a:gd name="T10" fmla="*/ 18 w 18"/>
                  <a:gd name="T11" fmla="*/ 6 h 23"/>
                  <a:gd name="T12" fmla="*/ 18 w 18"/>
                  <a:gd name="T13" fmla="*/ 8 h 23"/>
                  <a:gd name="T14" fmla="*/ 18 w 18"/>
                  <a:gd name="T15" fmla="*/ 8 h 23"/>
                  <a:gd name="T16" fmla="*/ 18 w 18"/>
                  <a:gd name="T17" fmla="*/ 8 h 23"/>
                  <a:gd name="T18" fmla="*/ 8 w 18"/>
                  <a:gd name="T19" fmla="*/ 21 h 23"/>
                  <a:gd name="T20" fmla="*/ 8 w 18"/>
                  <a:gd name="T21" fmla="*/ 21 h 23"/>
                  <a:gd name="T22" fmla="*/ 6 w 18"/>
                  <a:gd name="T23" fmla="*/ 21 h 23"/>
                  <a:gd name="T24" fmla="*/ 6 w 18"/>
                  <a:gd name="T25" fmla="*/ 23 h 23"/>
                  <a:gd name="T26" fmla="*/ 4 w 18"/>
                  <a:gd name="T27" fmla="*/ 23 h 23"/>
                  <a:gd name="T28" fmla="*/ 3 w 18"/>
                  <a:gd name="T29" fmla="*/ 23 h 23"/>
                  <a:gd name="T30" fmla="*/ 3 w 18"/>
                  <a:gd name="T31" fmla="*/ 21 h 23"/>
                  <a:gd name="T32" fmla="*/ 2 w 18"/>
                  <a:gd name="T33" fmla="*/ 21 h 23"/>
                  <a:gd name="T34" fmla="*/ 0 w 18"/>
                  <a:gd name="T35" fmla="*/ 21 h 23"/>
                  <a:gd name="T36" fmla="*/ 16 w 18"/>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16" y="0"/>
                    </a:moveTo>
                    <a:lnTo>
                      <a:pt x="16" y="2"/>
                    </a:lnTo>
                    <a:lnTo>
                      <a:pt x="18" y="3"/>
                    </a:lnTo>
                    <a:lnTo>
                      <a:pt x="18" y="5"/>
                    </a:lnTo>
                    <a:lnTo>
                      <a:pt x="18" y="6"/>
                    </a:lnTo>
                    <a:lnTo>
                      <a:pt x="18" y="6"/>
                    </a:lnTo>
                    <a:lnTo>
                      <a:pt x="18" y="8"/>
                    </a:lnTo>
                    <a:lnTo>
                      <a:pt x="18" y="8"/>
                    </a:lnTo>
                    <a:lnTo>
                      <a:pt x="18" y="8"/>
                    </a:lnTo>
                    <a:lnTo>
                      <a:pt x="8" y="21"/>
                    </a:lnTo>
                    <a:lnTo>
                      <a:pt x="8" y="21"/>
                    </a:lnTo>
                    <a:lnTo>
                      <a:pt x="6" y="21"/>
                    </a:lnTo>
                    <a:lnTo>
                      <a:pt x="6" y="23"/>
                    </a:lnTo>
                    <a:lnTo>
                      <a:pt x="4" y="23"/>
                    </a:lnTo>
                    <a:lnTo>
                      <a:pt x="3" y="23"/>
                    </a:lnTo>
                    <a:lnTo>
                      <a:pt x="3" y="21"/>
                    </a:lnTo>
                    <a:lnTo>
                      <a:pt x="2" y="21"/>
                    </a:lnTo>
                    <a:lnTo>
                      <a:pt x="0" y="21"/>
                    </a:lnTo>
                    <a:lnTo>
                      <a:pt x="16" y="0"/>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06" name="Freeform 718">
                <a:extLst>
                  <a:ext uri="{FF2B5EF4-FFF2-40B4-BE49-F238E27FC236}">
                    <a16:creationId xmlns:a16="http://schemas.microsoft.com/office/drawing/2014/main" xmlns="" id="{C6DB9BC7-4E08-4F2C-A276-240AE72E1B18}"/>
                  </a:ext>
                </a:extLst>
              </p:cNvPr>
              <p:cNvSpPr>
                <a:spLocks/>
              </p:cNvSpPr>
              <p:nvPr/>
            </p:nvSpPr>
            <p:spPr bwMode="auto">
              <a:xfrm>
                <a:off x="2851" y="2369"/>
                <a:ext cx="19" cy="24"/>
              </a:xfrm>
              <a:custGeom>
                <a:avLst/>
                <a:gdLst>
                  <a:gd name="T0" fmla="*/ 16 w 19"/>
                  <a:gd name="T1" fmla="*/ 0 h 24"/>
                  <a:gd name="T2" fmla="*/ 17 w 19"/>
                  <a:gd name="T3" fmla="*/ 2 h 24"/>
                  <a:gd name="T4" fmla="*/ 17 w 19"/>
                  <a:gd name="T5" fmla="*/ 3 h 24"/>
                  <a:gd name="T6" fmla="*/ 17 w 19"/>
                  <a:gd name="T7" fmla="*/ 5 h 24"/>
                  <a:gd name="T8" fmla="*/ 19 w 19"/>
                  <a:gd name="T9" fmla="*/ 6 h 24"/>
                  <a:gd name="T10" fmla="*/ 5 w 19"/>
                  <a:gd name="T11" fmla="*/ 24 h 24"/>
                  <a:gd name="T12" fmla="*/ 4 w 19"/>
                  <a:gd name="T13" fmla="*/ 24 h 24"/>
                  <a:gd name="T14" fmla="*/ 1 w 19"/>
                  <a:gd name="T15" fmla="*/ 24 h 24"/>
                  <a:gd name="T16" fmla="*/ 1 w 19"/>
                  <a:gd name="T17" fmla="*/ 23 h 24"/>
                  <a:gd name="T18" fmla="*/ 0 w 19"/>
                  <a:gd name="T19" fmla="*/ 23 h 24"/>
                  <a:gd name="T20" fmla="*/ 16 w 19"/>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4">
                    <a:moveTo>
                      <a:pt x="16" y="0"/>
                    </a:moveTo>
                    <a:lnTo>
                      <a:pt x="17" y="2"/>
                    </a:lnTo>
                    <a:lnTo>
                      <a:pt x="17" y="3"/>
                    </a:lnTo>
                    <a:lnTo>
                      <a:pt x="17" y="5"/>
                    </a:lnTo>
                    <a:lnTo>
                      <a:pt x="19" y="6"/>
                    </a:lnTo>
                    <a:lnTo>
                      <a:pt x="5" y="24"/>
                    </a:lnTo>
                    <a:lnTo>
                      <a:pt x="4" y="24"/>
                    </a:lnTo>
                    <a:lnTo>
                      <a:pt x="1" y="24"/>
                    </a:lnTo>
                    <a:lnTo>
                      <a:pt x="1" y="23"/>
                    </a:lnTo>
                    <a:lnTo>
                      <a:pt x="0" y="23"/>
                    </a:lnTo>
                    <a:lnTo>
                      <a:pt x="16" y="0"/>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07" name="Freeform 719">
                <a:extLst>
                  <a:ext uri="{FF2B5EF4-FFF2-40B4-BE49-F238E27FC236}">
                    <a16:creationId xmlns:a16="http://schemas.microsoft.com/office/drawing/2014/main" xmlns="" id="{5312E018-5CDE-46CF-97B1-BB95779A18BC}"/>
                  </a:ext>
                </a:extLst>
              </p:cNvPr>
              <p:cNvSpPr>
                <a:spLocks/>
              </p:cNvSpPr>
              <p:nvPr/>
            </p:nvSpPr>
            <p:spPr bwMode="auto">
              <a:xfrm>
                <a:off x="2847" y="2366"/>
                <a:ext cx="21" cy="27"/>
              </a:xfrm>
              <a:custGeom>
                <a:avLst/>
                <a:gdLst>
                  <a:gd name="T0" fmla="*/ 19 w 21"/>
                  <a:gd name="T1" fmla="*/ 0 h 27"/>
                  <a:gd name="T2" fmla="*/ 19 w 21"/>
                  <a:gd name="T3" fmla="*/ 2 h 27"/>
                  <a:gd name="T4" fmla="*/ 20 w 21"/>
                  <a:gd name="T5" fmla="*/ 3 h 27"/>
                  <a:gd name="T6" fmla="*/ 20 w 21"/>
                  <a:gd name="T7" fmla="*/ 3 h 27"/>
                  <a:gd name="T8" fmla="*/ 21 w 21"/>
                  <a:gd name="T9" fmla="*/ 6 h 27"/>
                  <a:gd name="T10" fmla="*/ 5 w 21"/>
                  <a:gd name="T11" fmla="*/ 27 h 27"/>
                  <a:gd name="T12" fmla="*/ 4 w 21"/>
                  <a:gd name="T13" fmla="*/ 26 h 27"/>
                  <a:gd name="T14" fmla="*/ 3 w 21"/>
                  <a:gd name="T15" fmla="*/ 26 h 27"/>
                  <a:gd name="T16" fmla="*/ 3 w 21"/>
                  <a:gd name="T17" fmla="*/ 24 h 27"/>
                  <a:gd name="T18" fmla="*/ 0 w 21"/>
                  <a:gd name="T19" fmla="*/ 24 h 27"/>
                  <a:gd name="T20" fmla="*/ 19 w 21"/>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7">
                    <a:moveTo>
                      <a:pt x="19" y="0"/>
                    </a:moveTo>
                    <a:lnTo>
                      <a:pt x="19" y="2"/>
                    </a:lnTo>
                    <a:lnTo>
                      <a:pt x="20" y="3"/>
                    </a:lnTo>
                    <a:lnTo>
                      <a:pt x="20" y="3"/>
                    </a:lnTo>
                    <a:lnTo>
                      <a:pt x="21" y="6"/>
                    </a:lnTo>
                    <a:lnTo>
                      <a:pt x="5" y="27"/>
                    </a:lnTo>
                    <a:lnTo>
                      <a:pt x="4" y="26"/>
                    </a:lnTo>
                    <a:lnTo>
                      <a:pt x="3" y="26"/>
                    </a:lnTo>
                    <a:lnTo>
                      <a:pt x="3" y="24"/>
                    </a:lnTo>
                    <a:lnTo>
                      <a:pt x="0" y="24"/>
                    </a:lnTo>
                    <a:lnTo>
                      <a:pt x="1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08" name="Freeform 720">
                <a:extLst>
                  <a:ext uri="{FF2B5EF4-FFF2-40B4-BE49-F238E27FC236}">
                    <a16:creationId xmlns:a16="http://schemas.microsoft.com/office/drawing/2014/main" xmlns="" id="{C5D040FD-C6E1-4D74-B5A6-70A7D0DBC1F3}"/>
                  </a:ext>
                </a:extLst>
              </p:cNvPr>
              <p:cNvSpPr>
                <a:spLocks/>
              </p:cNvSpPr>
              <p:nvPr/>
            </p:nvSpPr>
            <p:spPr bwMode="auto">
              <a:xfrm>
                <a:off x="2846" y="2365"/>
                <a:ext cx="21" cy="27"/>
              </a:xfrm>
              <a:custGeom>
                <a:avLst/>
                <a:gdLst>
                  <a:gd name="T0" fmla="*/ 17 w 21"/>
                  <a:gd name="T1" fmla="*/ 0 h 27"/>
                  <a:gd name="T2" fmla="*/ 18 w 21"/>
                  <a:gd name="T3" fmla="*/ 1 h 27"/>
                  <a:gd name="T4" fmla="*/ 20 w 21"/>
                  <a:gd name="T5" fmla="*/ 1 h 27"/>
                  <a:gd name="T6" fmla="*/ 21 w 21"/>
                  <a:gd name="T7" fmla="*/ 3 h 27"/>
                  <a:gd name="T8" fmla="*/ 21 w 21"/>
                  <a:gd name="T9" fmla="*/ 4 h 27"/>
                  <a:gd name="T10" fmla="*/ 5 w 21"/>
                  <a:gd name="T11" fmla="*/ 27 h 27"/>
                  <a:gd name="T12" fmla="*/ 4 w 21"/>
                  <a:gd name="T13" fmla="*/ 25 h 27"/>
                  <a:gd name="T14" fmla="*/ 2 w 21"/>
                  <a:gd name="T15" fmla="*/ 25 h 27"/>
                  <a:gd name="T16" fmla="*/ 1 w 21"/>
                  <a:gd name="T17" fmla="*/ 24 h 27"/>
                  <a:gd name="T18" fmla="*/ 0 w 21"/>
                  <a:gd name="T19" fmla="*/ 22 h 27"/>
                  <a:gd name="T20" fmla="*/ 17 w 21"/>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7">
                    <a:moveTo>
                      <a:pt x="17" y="0"/>
                    </a:moveTo>
                    <a:lnTo>
                      <a:pt x="18" y="1"/>
                    </a:lnTo>
                    <a:lnTo>
                      <a:pt x="20" y="1"/>
                    </a:lnTo>
                    <a:lnTo>
                      <a:pt x="21" y="3"/>
                    </a:lnTo>
                    <a:lnTo>
                      <a:pt x="21" y="4"/>
                    </a:lnTo>
                    <a:lnTo>
                      <a:pt x="5" y="27"/>
                    </a:lnTo>
                    <a:lnTo>
                      <a:pt x="4" y="25"/>
                    </a:lnTo>
                    <a:lnTo>
                      <a:pt x="2" y="25"/>
                    </a:lnTo>
                    <a:lnTo>
                      <a:pt x="1" y="24"/>
                    </a:lnTo>
                    <a:lnTo>
                      <a:pt x="0" y="22"/>
                    </a:lnTo>
                    <a:lnTo>
                      <a:pt x="17"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09" name="Freeform 721">
                <a:extLst>
                  <a:ext uri="{FF2B5EF4-FFF2-40B4-BE49-F238E27FC236}">
                    <a16:creationId xmlns:a16="http://schemas.microsoft.com/office/drawing/2014/main" xmlns="" id="{CD89966B-F96F-4056-B91F-7FED9D2EC4E8}"/>
                  </a:ext>
                </a:extLst>
              </p:cNvPr>
              <p:cNvSpPr>
                <a:spLocks/>
              </p:cNvSpPr>
              <p:nvPr/>
            </p:nvSpPr>
            <p:spPr bwMode="auto">
              <a:xfrm>
                <a:off x="2844" y="2363"/>
                <a:ext cx="22" cy="27"/>
              </a:xfrm>
              <a:custGeom>
                <a:avLst/>
                <a:gdLst>
                  <a:gd name="T0" fmla="*/ 18 w 22"/>
                  <a:gd name="T1" fmla="*/ 0 h 27"/>
                  <a:gd name="T2" fmla="*/ 18 w 22"/>
                  <a:gd name="T3" fmla="*/ 2 h 27"/>
                  <a:gd name="T4" fmla="*/ 19 w 22"/>
                  <a:gd name="T5" fmla="*/ 2 h 27"/>
                  <a:gd name="T6" fmla="*/ 20 w 22"/>
                  <a:gd name="T7" fmla="*/ 3 h 27"/>
                  <a:gd name="T8" fmla="*/ 22 w 22"/>
                  <a:gd name="T9" fmla="*/ 3 h 27"/>
                  <a:gd name="T10" fmla="*/ 3 w 22"/>
                  <a:gd name="T11" fmla="*/ 27 h 27"/>
                  <a:gd name="T12" fmla="*/ 3 w 22"/>
                  <a:gd name="T13" fmla="*/ 26 h 27"/>
                  <a:gd name="T14" fmla="*/ 2 w 22"/>
                  <a:gd name="T15" fmla="*/ 26 h 27"/>
                  <a:gd name="T16" fmla="*/ 2 w 22"/>
                  <a:gd name="T17" fmla="*/ 23 h 27"/>
                  <a:gd name="T18" fmla="*/ 0 w 22"/>
                  <a:gd name="T19" fmla="*/ 23 h 27"/>
                  <a:gd name="T20" fmla="*/ 18 w 22"/>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7">
                    <a:moveTo>
                      <a:pt x="18" y="0"/>
                    </a:moveTo>
                    <a:lnTo>
                      <a:pt x="18" y="2"/>
                    </a:lnTo>
                    <a:lnTo>
                      <a:pt x="19" y="2"/>
                    </a:lnTo>
                    <a:lnTo>
                      <a:pt x="20" y="3"/>
                    </a:lnTo>
                    <a:lnTo>
                      <a:pt x="22" y="3"/>
                    </a:lnTo>
                    <a:lnTo>
                      <a:pt x="3" y="27"/>
                    </a:lnTo>
                    <a:lnTo>
                      <a:pt x="3" y="26"/>
                    </a:lnTo>
                    <a:lnTo>
                      <a:pt x="2" y="26"/>
                    </a:lnTo>
                    <a:lnTo>
                      <a:pt x="2" y="23"/>
                    </a:lnTo>
                    <a:lnTo>
                      <a:pt x="0" y="23"/>
                    </a:lnTo>
                    <a:lnTo>
                      <a:pt x="18"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10" name="Freeform 722">
                <a:extLst>
                  <a:ext uri="{FF2B5EF4-FFF2-40B4-BE49-F238E27FC236}">
                    <a16:creationId xmlns:a16="http://schemas.microsoft.com/office/drawing/2014/main" xmlns="" id="{1A1020C1-3900-49D2-8AD5-25D0EBEDCCE4}"/>
                  </a:ext>
                </a:extLst>
              </p:cNvPr>
              <p:cNvSpPr>
                <a:spLocks/>
              </p:cNvSpPr>
              <p:nvPr/>
            </p:nvSpPr>
            <p:spPr bwMode="auto">
              <a:xfrm>
                <a:off x="2843" y="2363"/>
                <a:ext cx="20" cy="24"/>
              </a:xfrm>
              <a:custGeom>
                <a:avLst/>
                <a:gdLst>
                  <a:gd name="T0" fmla="*/ 15 w 20"/>
                  <a:gd name="T1" fmla="*/ 0 h 24"/>
                  <a:gd name="T2" fmla="*/ 17 w 20"/>
                  <a:gd name="T3" fmla="*/ 0 h 24"/>
                  <a:gd name="T4" fmla="*/ 17 w 20"/>
                  <a:gd name="T5" fmla="*/ 0 h 24"/>
                  <a:gd name="T6" fmla="*/ 19 w 20"/>
                  <a:gd name="T7" fmla="*/ 0 h 24"/>
                  <a:gd name="T8" fmla="*/ 20 w 20"/>
                  <a:gd name="T9" fmla="*/ 2 h 24"/>
                  <a:gd name="T10" fmla="*/ 3 w 20"/>
                  <a:gd name="T11" fmla="*/ 24 h 24"/>
                  <a:gd name="T12" fmla="*/ 3 w 20"/>
                  <a:gd name="T13" fmla="*/ 23 h 24"/>
                  <a:gd name="T14" fmla="*/ 1 w 20"/>
                  <a:gd name="T15" fmla="*/ 23 h 24"/>
                  <a:gd name="T16" fmla="*/ 0 w 20"/>
                  <a:gd name="T17" fmla="*/ 21 h 24"/>
                  <a:gd name="T18" fmla="*/ 0 w 20"/>
                  <a:gd name="T19" fmla="*/ 20 h 24"/>
                  <a:gd name="T20" fmla="*/ 15 w 20"/>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4">
                    <a:moveTo>
                      <a:pt x="15" y="0"/>
                    </a:moveTo>
                    <a:lnTo>
                      <a:pt x="17" y="0"/>
                    </a:lnTo>
                    <a:lnTo>
                      <a:pt x="17" y="0"/>
                    </a:lnTo>
                    <a:lnTo>
                      <a:pt x="19" y="0"/>
                    </a:lnTo>
                    <a:lnTo>
                      <a:pt x="20" y="2"/>
                    </a:lnTo>
                    <a:lnTo>
                      <a:pt x="3" y="24"/>
                    </a:lnTo>
                    <a:lnTo>
                      <a:pt x="3" y="23"/>
                    </a:lnTo>
                    <a:lnTo>
                      <a:pt x="1" y="23"/>
                    </a:lnTo>
                    <a:lnTo>
                      <a:pt x="0" y="21"/>
                    </a:lnTo>
                    <a:lnTo>
                      <a:pt x="0" y="20"/>
                    </a:ln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11" name="Freeform 723">
                <a:extLst>
                  <a:ext uri="{FF2B5EF4-FFF2-40B4-BE49-F238E27FC236}">
                    <a16:creationId xmlns:a16="http://schemas.microsoft.com/office/drawing/2014/main" xmlns="" id="{14ED321B-5BF3-461D-9528-B9664CE42F16}"/>
                  </a:ext>
                </a:extLst>
              </p:cNvPr>
              <p:cNvSpPr>
                <a:spLocks/>
              </p:cNvSpPr>
              <p:nvPr/>
            </p:nvSpPr>
            <p:spPr bwMode="auto">
              <a:xfrm>
                <a:off x="2842" y="2363"/>
                <a:ext cx="20" cy="23"/>
              </a:xfrm>
              <a:custGeom>
                <a:avLst/>
                <a:gdLst>
                  <a:gd name="T0" fmla="*/ 20 w 20"/>
                  <a:gd name="T1" fmla="*/ 0 h 23"/>
                  <a:gd name="T2" fmla="*/ 18 w 20"/>
                  <a:gd name="T3" fmla="*/ 0 h 23"/>
                  <a:gd name="T4" fmla="*/ 17 w 20"/>
                  <a:gd name="T5" fmla="*/ 0 h 23"/>
                  <a:gd name="T6" fmla="*/ 16 w 20"/>
                  <a:gd name="T7" fmla="*/ 0 h 23"/>
                  <a:gd name="T8" fmla="*/ 14 w 20"/>
                  <a:gd name="T9" fmla="*/ 0 h 23"/>
                  <a:gd name="T10" fmla="*/ 13 w 20"/>
                  <a:gd name="T11" fmla="*/ 0 h 23"/>
                  <a:gd name="T12" fmla="*/ 13 w 20"/>
                  <a:gd name="T13" fmla="*/ 0 h 23"/>
                  <a:gd name="T14" fmla="*/ 13 w 20"/>
                  <a:gd name="T15" fmla="*/ 0 h 23"/>
                  <a:gd name="T16" fmla="*/ 12 w 20"/>
                  <a:gd name="T17" fmla="*/ 0 h 23"/>
                  <a:gd name="T18" fmla="*/ 1 w 20"/>
                  <a:gd name="T19" fmla="*/ 15 h 23"/>
                  <a:gd name="T20" fmla="*/ 1 w 20"/>
                  <a:gd name="T21" fmla="*/ 15 h 23"/>
                  <a:gd name="T22" fmla="*/ 1 w 20"/>
                  <a:gd name="T23" fmla="*/ 15 h 23"/>
                  <a:gd name="T24" fmla="*/ 0 w 20"/>
                  <a:gd name="T25" fmla="*/ 15 h 23"/>
                  <a:gd name="T26" fmla="*/ 0 w 20"/>
                  <a:gd name="T27" fmla="*/ 15 h 23"/>
                  <a:gd name="T28" fmla="*/ 0 w 20"/>
                  <a:gd name="T29" fmla="*/ 17 h 23"/>
                  <a:gd name="T30" fmla="*/ 1 w 20"/>
                  <a:gd name="T31" fmla="*/ 18 h 23"/>
                  <a:gd name="T32" fmla="*/ 1 w 20"/>
                  <a:gd name="T33" fmla="*/ 21 h 23"/>
                  <a:gd name="T34" fmla="*/ 2 w 20"/>
                  <a:gd name="T35" fmla="*/ 23 h 23"/>
                  <a:gd name="T36" fmla="*/ 20 w 20"/>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23">
                    <a:moveTo>
                      <a:pt x="20" y="0"/>
                    </a:moveTo>
                    <a:lnTo>
                      <a:pt x="18" y="0"/>
                    </a:lnTo>
                    <a:lnTo>
                      <a:pt x="17" y="0"/>
                    </a:lnTo>
                    <a:lnTo>
                      <a:pt x="16" y="0"/>
                    </a:lnTo>
                    <a:lnTo>
                      <a:pt x="14" y="0"/>
                    </a:lnTo>
                    <a:lnTo>
                      <a:pt x="13" y="0"/>
                    </a:lnTo>
                    <a:lnTo>
                      <a:pt x="13" y="0"/>
                    </a:lnTo>
                    <a:lnTo>
                      <a:pt x="13" y="0"/>
                    </a:lnTo>
                    <a:lnTo>
                      <a:pt x="12" y="0"/>
                    </a:lnTo>
                    <a:lnTo>
                      <a:pt x="1" y="15"/>
                    </a:lnTo>
                    <a:lnTo>
                      <a:pt x="1" y="15"/>
                    </a:lnTo>
                    <a:lnTo>
                      <a:pt x="1" y="15"/>
                    </a:lnTo>
                    <a:lnTo>
                      <a:pt x="0" y="15"/>
                    </a:lnTo>
                    <a:lnTo>
                      <a:pt x="0" y="15"/>
                    </a:lnTo>
                    <a:lnTo>
                      <a:pt x="0" y="17"/>
                    </a:lnTo>
                    <a:lnTo>
                      <a:pt x="1" y="18"/>
                    </a:lnTo>
                    <a:lnTo>
                      <a:pt x="1" y="21"/>
                    </a:lnTo>
                    <a:lnTo>
                      <a:pt x="2" y="23"/>
                    </a:lnTo>
                    <a:lnTo>
                      <a:pt x="20"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12" name="Freeform 724">
                <a:extLst>
                  <a:ext uri="{FF2B5EF4-FFF2-40B4-BE49-F238E27FC236}">
                    <a16:creationId xmlns:a16="http://schemas.microsoft.com/office/drawing/2014/main" xmlns="" id="{ABA3C0F6-C228-42DE-84F2-F1AC0CB3AECE}"/>
                  </a:ext>
                </a:extLst>
              </p:cNvPr>
              <p:cNvSpPr>
                <a:spLocks/>
              </p:cNvSpPr>
              <p:nvPr/>
            </p:nvSpPr>
            <p:spPr bwMode="auto">
              <a:xfrm>
                <a:off x="2842" y="2363"/>
                <a:ext cx="16" cy="20"/>
              </a:xfrm>
              <a:custGeom>
                <a:avLst/>
                <a:gdLst>
                  <a:gd name="T0" fmla="*/ 16 w 16"/>
                  <a:gd name="T1" fmla="*/ 0 h 20"/>
                  <a:gd name="T2" fmla="*/ 16 w 16"/>
                  <a:gd name="T3" fmla="*/ 0 h 20"/>
                  <a:gd name="T4" fmla="*/ 16 w 16"/>
                  <a:gd name="T5" fmla="*/ 0 h 20"/>
                  <a:gd name="T6" fmla="*/ 14 w 16"/>
                  <a:gd name="T7" fmla="*/ 0 h 20"/>
                  <a:gd name="T8" fmla="*/ 14 w 16"/>
                  <a:gd name="T9" fmla="*/ 0 h 20"/>
                  <a:gd name="T10" fmla="*/ 13 w 16"/>
                  <a:gd name="T11" fmla="*/ 0 h 20"/>
                  <a:gd name="T12" fmla="*/ 10 w 16"/>
                  <a:gd name="T13" fmla="*/ 0 h 20"/>
                  <a:gd name="T14" fmla="*/ 9 w 16"/>
                  <a:gd name="T15" fmla="*/ 2 h 20"/>
                  <a:gd name="T16" fmla="*/ 8 w 16"/>
                  <a:gd name="T17" fmla="*/ 3 h 20"/>
                  <a:gd name="T18" fmla="*/ 1 w 16"/>
                  <a:gd name="T19" fmla="*/ 9 h 20"/>
                  <a:gd name="T20" fmla="*/ 1 w 16"/>
                  <a:gd name="T21" fmla="*/ 11 h 20"/>
                  <a:gd name="T22" fmla="*/ 1 w 16"/>
                  <a:gd name="T23" fmla="*/ 12 h 20"/>
                  <a:gd name="T24" fmla="*/ 0 w 16"/>
                  <a:gd name="T25" fmla="*/ 14 h 20"/>
                  <a:gd name="T26" fmla="*/ 0 w 16"/>
                  <a:gd name="T27" fmla="*/ 15 h 20"/>
                  <a:gd name="T28" fmla="*/ 0 w 16"/>
                  <a:gd name="T29" fmla="*/ 17 h 20"/>
                  <a:gd name="T30" fmla="*/ 1 w 16"/>
                  <a:gd name="T31" fmla="*/ 17 h 20"/>
                  <a:gd name="T32" fmla="*/ 1 w 16"/>
                  <a:gd name="T33" fmla="*/ 18 h 20"/>
                  <a:gd name="T34" fmla="*/ 1 w 16"/>
                  <a:gd name="T35" fmla="*/ 20 h 20"/>
                  <a:gd name="T36" fmla="*/ 16 w 16"/>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0">
                    <a:moveTo>
                      <a:pt x="16" y="0"/>
                    </a:moveTo>
                    <a:lnTo>
                      <a:pt x="16" y="0"/>
                    </a:lnTo>
                    <a:lnTo>
                      <a:pt x="16" y="0"/>
                    </a:lnTo>
                    <a:lnTo>
                      <a:pt x="14" y="0"/>
                    </a:lnTo>
                    <a:lnTo>
                      <a:pt x="14" y="0"/>
                    </a:lnTo>
                    <a:lnTo>
                      <a:pt x="13" y="0"/>
                    </a:lnTo>
                    <a:lnTo>
                      <a:pt x="10" y="0"/>
                    </a:lnTo>
                    <a:lnTo>
                      <a:pt x="9" y="2"/>
                    </a:lnTo>
                    <a:lnTo>
                      <a:pt x="8" y="3"/>
                    </a:lnTo>
                    <a:lnTo>
                      <a:pt x="1" y="9"/>
                    </a:lnTo>
                    <a:lnTo>
                      <a:pt x="1" y="11"/>
                    </a:lnTo>
                    <a:lnTo>
                      <a:pt x="1" y="12"/>
                    </a:lnTo>
                    <a:lnTo>
                      <a:pt x="0" y="14"/>
                    </a:lnTo>
                    <a:lnTo>
                      <a:pt x="0" y="15"/>
                    </a:lnTo>
                    <a:lnTo>
                      <a:pt x="0" y="17"/>
                    </a:lnTo>
                    <a:lnTo>
                      <a:pt x="1" y="17"/>
                    </a:lnTo>
                    <a:lnTo>
                      <a:pt x="1" y="18"/>
                    </a:lnTo>
                    <a:lnTo>
                      <a:pt x="1" y="20"/>
                    </a:lnTo>
                    <a:lnTo>
                      <a:pt x="16"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13" name="Freeform 725">
                <a:extLst>
                  <a:ext uri="{FF2B5EF4-FFF2-40B4-BE49-F238E27FC236}">
                    <a16:creationId xmlns:a16="http://schemas.microsoft.com/office/drawing/2014/main" xmlns="" id="{C541337C-40BD-4C7E-9C8D-937DF0C59867}"/>
                  </a:ext>
                </a:extLst>
              </p:cNvPr>
              <p:cNvSpPr>
                <a:spLocks/>
              </p:cNvSpPr>
              <p:nvPr/>
            </p:nvSpPr>
            <p:spPr bwMode="auto">
              <a:xfrm>
                <a:off x="2843" y="2363"/>
                <a:ext cx="11" cy="15"/>
              </a:xfrm>
              <a:custGeom>
                <a:avLst/>
                <a:gdLst>
                  <a:gd name="T0" fmla="*/ 0 w 11"/>
                  <a:gd name="T1" fmla="*/ 15 h 15"/>
                  <a:gd name="T2" fmla="*/ 0 w 11"/>
                  <a:gd name="T3" fmla="*/ 11 h 15"/>
                  <a:gd name="T4" fmla="*/ 3 w 11"/>
                  <a:gd name="T5" fmla="*/ 6 h 15"/>
                  <a:gd name="T6" fmla="*/ 7 w 11"/>
                  <a:gd name="T7" fmla="*/ 3 h 15"/>
                  <a:gd name="T8" fmla="*/ 11 w 11"/>
                  <a:gd name="T9" fmla="*/ 0 h 15"/>
                  <a:gd name="T10" fmla="*/ 0 w 11"/>
                  <a:gd name="T11" fmla="*/ 15 h 15"/>
                </a:gdLst>
                <a:ahLst/>
                <a:cxnLst>
                  <a:cxn ang="0">
                    <a:pos x="T0" y="T1"/>
                  </a:cxn>
                  <a:cxn ang="0">
                    <a:pos x="T2" y="T3"/>
                  </a:cxn>
                  <a:cxn ang="0">
                    <a:pos x="T4" y="T5"/>
                  </a:cxn>
                  <a:cxn ang="0">
                    <a:pos x="T6" y="T7"/>
                  </a:cxn>
                  <a:cxn ang="0">
                    <a:pos x="T8" y="T9"/>
                  </a:cxn>
                  <a:cxn ang="0">
                    <a:pos x="T10" y="T11"/>
                  </a:cxn>
                </a:cxnLst>
                <a:rect l="0" t="0" r="r" b="b"/>
                <a:pathLst>
                  <a:path w="11" h="15">
                    <a:moveTo>
                      <a:pt x="0" y="15"/>
                    </a:moveTo>
                    <a:lnTo>
                      <a:pt x="0" y="11"/>
                    </a:lnTo>
                    <a:lnTo>
                      <a:pt x="3" y="6"/>
                    </a:lnTo>
                    <a:lnTo>
                      <a:pt x="7" y="3"/>
                    </a:lnTo>
                    <a:lnTo>
                      <a:pt x="11" y="0"/>
                    </a:lnTo>
                    <a:lnTo>
                      <a:pt x="0" y="15"/>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14" name="Freeform 726">
                <a:extLst>
                  <a:ext uri="{FF2B5EF4-FFF2-40B4-BE49-F238E27FC236}">
                    <a16:creationId xmlns:a16="http://schemas.microsoft.com/office/drawing/2014/main" xmlns="" id="{8BA30BEC-80EB-40B5-8EF5-2D1748BC7BB0}"/>
                  </a:ext>
                </a:extLst>
              </p:cNvPr>
              <p:cNvSpPr>
                <a:spLocks/>
              </p:cNvSpPr>
              <p:nvPr/>
            </p:nvSpPr>
            <p:spPr bwMode="auto">
              <a:xfrm>
                <a:off x="2843" y="2366"/>
                <a:ext cx="7" cy="6"/>
              </a:xfrm>
              <a:custGeom>
                <a:avLst/>
                <a:gdLst>
                  <a:gd name="T0" fmla="*/ 0 w 7"/>
                  <a:gd name="T1" fmla="*/ 6 h 6"/>
                  <a:gd name="T2" fmla="*/ 3 w 7"/>
                  <a:gd name="T3" fmla="*/ 5 h 6"/>
                  <a:gd name="T4" fmla="*/ 3 w 7"/>
                  <a:gd name="T5" fmla="*/ 3 h 6"/>
                  <a:gd name="T6" fmla="*/ 4 w 7"/>
                  <a:gd name="T7" fmla="*/ 2 h 6"/>
                  <a:gd name="T8" fmla="*/ 7 w 7"/>
                  <a:gd name="T9" fmla="*/ 0 h 6"/>
                  <a:gd name="T10" fmla="*/ 0 w 7"/>
                  <a:gd name="T11" fmla="*/ 6 h 6"/>
                </a:gdLst>
                <a:ahLst/>
                <a:cxnLst>
                  <a:cxn ang="0">
                    <a:pos x="T0" y="T1"/>
                  </a:cxn>
                  <a:cxn ang="0">
                    <a:pos x="T2" y="T3"/>
                  </a:cxn>
                  <a:cxn ang="0">
                    <a:pos x="T4" y="T5"/>
                  </a:cxn>
                  <a:cxn ang="0">
                    <a:pos x="T6" y="T7"/>
                  </a:cxn>
                  <a:cxn ang="0">
                    <a:pos x="T8" y="T9"/>
                  </a:cxn>
                  <a:cxn ang="0">
                    <a:pos x="T10" y="T11"/>
                  </a:cxn>
                </a:cxnLst>
                <a:rect l="0" t="0" r="r" b="b"/>
                <a:pathLst>
                  <a:path w="7" h="6">
                    <a:moveTo>
                      <a:pt x="0" y="6"/>
                    </a:moveTo>
                    <a:lnTo>
                      <a:pt x="3" y="5"/>
                    </a:lnTo>
                    <a:lnTo>
                      <a:pt x="3" y="3"/>
                    </a:lnTo>
                    <a:lnTo>
                      <a:pt x="4" y="2"/>
                    </a:lnTo>
                    <a:lnTo>
                      <a:pt x="7" y="0"/>
                    </a:lnTo>
                    <a:lnTo>
                      <a:pt x="0" y="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15" name="Freeform 727">
                <a:extLst>
                  <a:ext uri="{FF2B5EF4-FFF2-40B4-BE49-F238E27FC236}">
                    <a16:creationId xmlns:a16="http://schemas.microsoft.com/office/drawing/2014/main" xmlns="" id="{85965B15-AC8B-45BA-86CE-F2CB16F7E6ED}"/>
                  </a:ext>
                </a:extLst>
              </p:cNvPr>
              <p:cNvSpPr>
                <a:spLocks/>
              </p:cNvSpPr>
              <p:nvPr/>
            </p:nvSpPr>
            <p:spPr bwMode="auto">
              <a:xfrm>
                <a:off x="2846" y="2368"/>
                <a:ext cx="18" cy="22"/>
              </a:xfrm>
              <a:custGeom>
                <a:avLst/>
                <a:gdLst>
                  <a:gd name="T0" fmla="*/ 10 w 18"/>
                  <a:gd name="T1" fmla="*/ 22 h 22"/>
                  <a:gd name="T2" fmla="*/ 13 w 18"/>
                  <a:gd name="T3" fmla="*/ 21 h 22"/>
                  <a:gd name="T4" fmla="*/ 16 w 18"/>
                  <a:gd name="T5" fmla="*/ 18 h 22"/>
                  <a:gd name="T6" fmla="*/ 17 w 18"/>
                  <a:gd name="T7" fmla="*/ 15 h 22"/>
                  <a:gd name="T8" fmla="*/ 18 w 18"/>
                  <a:gd name="T9" fmla="*/ 10 h 22"/>
                  <a:gd name="T10" fmla="*/ 17 w 18"/>
                  <a:gd name="T11" fmla="*/ 7 h 22"/>
                  <a:gd name="T12" fmla="*/ 16 w 18"/>
                  <a:gd name="T13" fmla="*/ 4 h 22"/>
                  <a:gd name="T14" fmla="*/ 13 w 18"/>
                  <a:gd name="T15" fmla="*/ 1 h 22"/>
                  <a:gd name="T16" fmla="*/ 10 w 18"/>
                  <a:gd name="T17" fmla="*/ 0 h 22"/>
                  <a:gd name="T18" fmla="*/ 6 w 18"/>
                  <a:gd name="T19" fmla="*/ 1 h 22"/>
                  <a:gd name="T20" fmla="*/ 4 w 18"/>
                  <a:gd name="T21" fmla="*/ 4 h 22"/>
                  <a:gd name="T22" fmla="*/ 1 w 18"/>
                  <a:gd name="T23" fmla="*/ 7 h 22"/>
                  <a:gd name="T24" fmla="*/ 0 w 18"/>
                  <a:gd name="T25" fmla="*/ 10 h 22"/>
                  <a:gd name="T26" fmla="*/ 1 w 18"/>
                  <a:gd name="T27" fmla="*/ 15 h 22"/>
                  <a:gd name="T28" fmla="*/ 4 w 18"/>
                  <a:gd name="T29" fmla="*/ 18 h 22"/>
                  <a:gd name="T30" fmla="*/ 6 w 18"/>
                  <a:gd name="T31" fmla="*/ 21 h 22"/>
                  <a:gd name="T32" fmla="*/ 10 w 18"/>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2">
                    <a:moveTo>
                      <a:pt x="10" y="22"/>
                    </a:moveTo>
                    <a:lnTo>
                      <a:pt x="13" y="21"/>
                    </a:lnTo>
                    <a:lnTo>
                      <a:pt x="16" y="18"/>
                    </a:lnTo>
                    <a:lnTo>
                      <a:pt x="17" y="15"/>
                    </a:lnTo>
                    <a:lnTo>
                      <a:pt x="18" y="10"/>
                    </a:lnTo>
                    <a:lnTo>
                      <a:pt x="17" y="7"/>
                    </a:lnTo>
                    <a:lnTo>
                      <a:pt x="16" y="4"/>
                    </a:lnTo>
                    <a:lnTo>
                      <a:pt x="13" y="1"/>
                    </a:lnTo>
                    <a:lnTo>
                      <a:pt x="10" y="0"/>
                    </a:lnTo>
                    <a:lnTo>
                      <a:pt x="6" y="1"/>
                    </a:lnTo>
                    <a:lnTo>
                      <a:pt x="4" y="4"/>
                    </a:lnTo>
                    <a:lnTo>
                      <a:pt x="1" y="7"/>
                    </a:lnTo>
                    <a:lnTo>
                      <a:pt x="0" y="10"/>
                    </a:lnTo>
                    <a:lnTo>
                      <a:pt x="1" y="15"/>
                    </a:lnTo>
                    <a:lnTo>
                      <a:pt x="4" y="18"/>
                    </a:lnTo>
                    <a:lnTo>
                      <a:pt x="6" y="21"/>
                    </a:lnTo>
                    <a:lnTo>
                      <a:pt x="10"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16" name="Freeform 728">
                <a:extLst>
                  <a:ext uri="{FF2B5EF4-FFF2-40B4-BE49-F238E27FC236}">
                    <a16:creationId xmlns:a16="http://schemas.microsoft.com/office/drawing/2014/main" xmlns="" id="{98A3FAA2-4FD3-4255-ADE3-E570E04FBE43}"/>
                  </a:ext>
                </a:extLst>
              </p:cNvPr>
              <p:cNvSpPr>
                <a:spLocks/>
              </p:cNvSpPr>
              <p:nvPr/>
            </p:nvSpPr>
            <p:spPr bwMode="auto">
              <a:xfrm>
                <a:off x="2842" y="2378"/>
                <a:ext cx="26" cy="2"/>
              </a:xfrm>
              <a:custGeom>
                <a:avLst/>
                <a:gdLst>
                  <a:gd name="T0" fmla="*/ 26 w 26"/>
                  <a:gd name="T1" fmla="*/ 0 h 2"/>
                  <a:gd name="T2" fmla="*/ 1 w 26"/>
                  <a:gd name="T3" fmla="*/ 0 h 2"/>
                  <a:gd name="T4" fmla="*/ 1 w 26"/>
                  <a:gd name="T5" fmla="*/ 0 h 2"/>
                  <a:gd name="T6" fmla="*/ 1 w 26"/>
                  <a:gd name="T7" fmla="*/ 0 h 2"/>
                  <a:gd name="T8" fmla="*/ 0 w 26"/>
                  <a:gd name="T9" fmla="*/ 0 h 2"/>
                  <a:gd name="T10" fmla="*/ 0 w 26"/>
                  <a:gd name="T11" fmla="*/ 0 h 2"/>
                  <a:gd name="T12" fmla="*/ 0 w 26"/>
                  <a:gd name="T13" fmla="*/ 2 h 2"/>
                  <a:gd name="T14" fmla="*/ 1 w 26"/>
                  <a:gd name="T15" fmla="*/ 2 h 2"/>
                  <a:gd name="T16" fmla="*/ 1 w 26"/>
                  <a:gd name="T17" fmla="*/ 2 h 2"/>
                  <a:gd name="T18" fmla="*/ 1 w 26"/>
                  <a:gd name="T19" fmla="*/ 2 h 2"/>
                  <a:gd name="T20" fmla="*/ 26 w 26"/>
                  <a:gd name="T21" fmla="*/ 2 h 2"/>
                  <a:gd name="T22" fmla="*/ 26 w 26"/>
                  <a:gd name="T23" fmla="*/ 2 h 2"/>
                  <a:gd name="T24" fmla="*/ 26 w 26"/>
                  <a:gd name="T25" fmla="*/ 2 h 2"/>
                  <a:gd name="T26" fmla="*/ 26 w 26"/>
                  <a:gd name="T27" fmla="*/ 2 h 2"/>
                  <a:gd name="T28" fmla="*/ 26 w 26"/>
                  <a:gd name="T29" fmla="*/ 0 h 2"/>
                  <a:gd name="T30" fmla="*/ 26 w 26"/>
                  <a:gd name="T31" fmla="*/ 0 h 2"/>
                  <a:gd name="T32" fmla="*/ 26 w 26"/>
                  <a:gd name="T33" fmla="*/ 0 h 2"/>
                  <a:gd name="T34" fmla="*/ 26 w 26"/>
                  <a:gd name="T35" fmla="*/ 0 h 2"/>
                  <a:gd name="T36" fmla="*/ 26 w 26"/>
                  <a:gd name="T3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
                    <a:moveTo>
                      <a:pt x="26" y="0"/>
                    </a:moveTo>
                    <a:lnTo>
                      <a:pt x="1" y="0"/>
                    </a:lnTo>
                    <a:lnTo>
                      <a:pt x="1" y="0"/>
                    </a:lnTo>
                    <a:lnTo>
                      <a:pt x="1" y="0"/>
                    </a:lnTo>
                    <a:lnTo>
                      <a:pt x="0" y="0"/>
                    </a:lnTo>
                    <a:lnTo>
                      <a:pt x="0" y="0"/>
                    </a:lnTo>
                    <a:lnTo>
                      <a:pt x="0" y="2"/>
                    </a:lnTo>
                    <a:lnTo>
                      <a:pt x="1" y="2"/>
                    </a:lnTo>
                    <a:lnTo>
                      <a:pt x="1" y="2"/>
                    </a:lnTo>
                    <a:lnTo>
                      <a:pt x="1" y="2"/>
                    </a:lnTo>
                    <a:lnTo>
                      <a:pt x="26" y="2"/>
                    </a:lnTo>
                    <a:lnTo>
                      <a:pt x="26" y="2"/>
                    </a:lnTo>
                    <a:lnTo>
                      <a:pt x="26" y="2"/>
                    </a:lnTo>
                    <a:lnTo>
                      <a:pt x="26" y="2"/>
                    </a:lnTo>
                    <a:lnTo>
                      <a:pt x="26" y="0"/>
                    </a:lnTo>
                    <a:lnTo>
                      <a:pt x="26" y="0"/>
                    </a:lnTo>
                    <a:lnTo>
                      <a:pt x="26" y="0"/>
                    </a:lnTo>
                    <a:lnTo>
                      <a:pt x="26" y="0"/>
                    </a:lnTo>
                    <a:lnTo>
                      <a:pt x="2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pic>
            <p:nvPicPr>
              <p:cNvPr id="857817" name="Picture 729">
                <a:extLst>
                  <a:ext uri="{FF2B5EF4-FFF2-40B4-BE49-F238E27FC236}">
                    <a16:creationId xmlns:a16="http://schemas.microsoft.com/office/drawing/2014/main" xmlns="" id="{D4C03AEA-11D1-4862-B897-1866D0FD6662}"/>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9" y="2339"/>
                <a:ext cx="125"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7818" name="Rectangle 730">
                <a:extLst>
                  <a:ext uri="{FF2B5EF4-FFF2-40B4-BE49-F238E27FC236}">
                    <a16:creationId xmlns:a16="http://schemas.microsoft.com/office/drawing/2014/main" xmlns="" id="{8365024A-1AF6-4145-8721-EE7A05BA4C3E}"/>
                  </a:ext>
                </a:extLst>
              </p:cNvPr>
              <p:cNvSpPr>
                <a:spLocks noChangeArrowheads="1"/>
              </p:cNvSpPr>
              <p:nvPr/>
            </p:nvSpPr>
            <p:spPr bwMode="auto">
              <a:xfrm>
                <a:off x="2240" y="2341"/>
                <a:ext cx="413"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7819" name="Group 731">
                <a:extLst>
                  <a:ext uri="{FF2B5EF4-FFF2-40B4-BE49-F238E27FC236}">
                    <a16:creationId xmlns:a16="http://schemas.microsoft.com/office/drawing/2014/main" xmlns="" id="{AD3553BC-80B0-4579-B58C-5F119AA5D105}"/>
                  </a:ext>
                </a:extLst>
              </p:cNvPr>
              <p:cNvGrpSpPr>
                <a:grpSpLocks/>
              </p:cNvGrpSpPr>
              <p:nvPr/>
            </p:nvGrpSpPr>
            <p:grpSpPr bwMode="auto">
              <a:xfrm>
                <a:off x="2446" y="2488"/>
                <a:ext cx="790" cy="58"/>
                <a:chOff x="2415" y="2697"/>
                <a:chExt cx="860" cy="58"/>
              </a:xfrm>
            </p:grpSpPr>
            <p:sp>
              <p:nvSpPr>
                <p:cNvPr id="857820" name="Freeform 732">
                  <a:extLst>
                    <a:ext uri="{FF2B5EF4-FFF2-40B4-BE49-F238E27FC236}">
                      <a16:creationId xmlns:a16="http://schemas.microsoft.com/office/drawing/2014/main" xmlns="" id="{95EC94F8-F1E5-442F-9106-36ED07FAE3D6}"/>
                    </a:ext>
                  </a:extLst>
                </p:cNvPr>
                <p:cNvSpPr>
                  <a:spLocks/>
                </p:cNvSpPr>
                <p:nvPr/>
              </p:nvSpPr>
              <p:spPr bwMode="auto">
                <a:xfrm>
                  <a:off x="2415"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21" name="Freeform 733">
                  <a:extLst>
                    <a:ext uri="{FF2B5EF4-FFF2-40B4-BE49-F238E27FC236}">
                      <a16:creationId xmlns:a16="http://schemas.microsoft.com/office/drawing/2014/main" xmlns="" id="{4CDAF660-53D3-4529-8726-4BE4C5160B42}"/>
                    </a:ext>
                  </a:extLst>
                </p:cNvPr>
                <p:cNvSpPr>
                  <a:spLocks/>
                </p:cNvSpPr>
                <p:nvPr/>
              </p:nvSpPr>
              <p:spPr bwMode="auto">
                <a:xfrm>
                  <a:off x="2527"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22" name="Freeform 734">
                  <a:extLst>
                    <a:ext uri="{FF2B5EF4-FFF2-40B4-BE49-F238E27FC236}">
                      <a16:creationId xmlns:a16="http://schemas.microsoft.com/office/drawing/2014/main" xmlns="" id="{B4A57DF9-0D8C-44B7-9692-DAAC43264E5B}"/>
                    </a:ext>
                  </a:extLst>
                </p:cNvPr>
                <p:cNvSpPr>
                  <a:spLocks/>
                </p:cNvSpPr>
                <p:nvPr/>
              </p:nvSpPr>
              <p:spPr bwMode="auto">
                <a:xfrm>
                  <a:off x="2639"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23" name="Freeform 735">
                  <a:extLst>
                    <a:ext uri="{FF2B5EF4-FFF2-40B4-BE49-F238E27FC236}">
                      <a16:creationId xmlns:a16="http://schemas.microsoft.com/office/drawing/2014/main" xmlns="" id="{35880643-A367-4D47-81DA-82E59175EE5B}"/>
                    </a:ext>
                  </a:extLst>
                </p:cNvPr>
                <p:cNvSpPr>
                  <a:spLocks/>
                </p:cNvSpPr>
                <p:nvPr/>
              </p:nvSpPr>
              <p:spPr bwMode="auto">
                <a:xfrm>
                  <a:off x="2750"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24" name="Freeform 736">
                  <a:extLst>
                    <a:ext uri="{FF2B5EF4-FFF2-40B4-BE49-F238E27FC236}">
                      <a16:creationId xmlns:a16="http://schemas.microsoft.com/office/drawing/2014/main" xmlns="" id="{3A018519-33F6-49BA-899D-01EBA51D5C5A}"/>
                    </a:ext>
                  </a:extLst>
                </p:cNvPr>
                <p:cNvSpPr>
                  <a:spLocks/>
                </p:cNvSpPr>
                <p:nvPr/>
              </p:nvSpPr>
              <p:spPr bwMode="auto">
                <a:xfrm>
                  <a:off x="2862"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25" name="Freeform 737">
                  <a:extLst>
                    <a:ext uri="{FF2B5EF4-FFF2-40B4-BE49-F238E27FC236}">
                      <a16:creationId xmlns:a16="http://schemas.microsoft.com/office/drawing/2014/main" xmlns="" id="{FD03A04D-6D46-442F-8764-5D33AF25F437}"/>
                    </a:ext>
                  </a:extLst>
                </p:cNvPr>
                <p:cNvSpPr>
                  <a:spLocks/>
                </p:cNvSpPr>
                <p:nvPr/>
              </p:nvSpPr>
              <p:spPr bwMode="auto">
                <a:xfrm>
                  <a:off x="2974"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26" name="Freeform 738">
                  <a:extLst>
                    <a:ext uri="{FF2B5EF4-FFF2-40B4-BE49-F238E27FC236}">
                      <a16:creationId xmlns:a16="http://schemas.microsoft.com/office/drawing/2014/main" xmlns="" id="{7A020625-5BB5-494D-BE74-4BA1CB5C9C26}"/>
                    </a:ext>
                  </a:extLst>
                </p:cNvPr>
                <p:cNvSpPr>
                  <a:spLocks/>
                </p:cNvSpPr>
                <p:nvPr/>
              </p:nvSpPr>
              <p:spPr bwMode="auto">
                <a:xfrm>
                  <a:off x="3086"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27" name="Freeform 739">
                  <a:extLst>
                    <a:ext uri="{FF2B5EF4-FFF2-40B4-BE49-F238E27FC236}">
                      <a16:creationId xmlns:a16="http://schemas.microsoft.com/office/drawing/2014/main" xmlns="" id="{856B3E00-7C15-4376-81A9-BB585413BAC2}"/>
                    </a:ext>
                  </a:extLst>
                </p:cNvPr>
                <p:cNvSpPr>
                  <a:spLocks/>
                </p:cNvSpPr>
                <p:nvPr/>
              </p:nvSpPr>
              <p:spPr bwMode="auto">
                <a:xfrm>
                  <a:off x="3197" y="2697"/>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828" name="Group 740">
                <a:extLst>
                  <a:ext uri="{FF2B5EF4-FFF2-40B4-BE49-F238E27FC236}">
                    <a16:creationId xmlns:a16="http://schemas.microsoft.com/office/drawing/2014/main" xmlns="" id="{5C84AB5A-22E6-49BB-8B34-419D24F4DD33}"/>
                  </a:ext>
                </a:extLst>
              </p:cNvPr>
              <p:cNvGrpSpPr>
                <a:grpSpLocks/>
              </p:cNvGrpSpPr>
              <p:nvPr/>
            </p:nvGrpSpPr>
            <p:grpSpPr bwMode="auto">
              <a:xfrm>
                <a:off x="2947" y="2365"/>
                <a:ext cx="167" cy="58"/>
                <a:chOff x="2399" y="2883"/>
                <a:chExt cx="167" cy="58"/>
              </a:xfrm>
            </p:grpSpPr>
            <p:sp>
              <p:nvSpPr>
                <p:cNvPr id="857829" name="Freeform 741">
                  <a:extLst>
                    <a:ext uri="{FF2B5EF4-FFF2-40B4-BE49-F238E27FC236}">
                      <a16:creationId xmlns:a16="http://schemas.microsoft.com/office/drawing/2014/main" xmlns="" id="{2A16578F-498F-4C53-871E-4BF05057149D}"/>
                    </a:ext>
                  </a:extLst>
                </p:cNvPr>
                <p:cNvSpPr>
                  <a:spLocks/>
                </p:cNvSpPr>
                <p:nvPr/>
              </p:nvSpPr>
              <p:spPr bwMode="auto">
                <a:xfrm>
                  <a:off x="2399" y="2883"/>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30" name="Freeform 742">
                  <a:extLst>
                    <a:ext uri="{FF2B5EF4-FFF2-40B4-BE49-F238E27FC236}">
                      <a16:creationId xmlns:a16="http://schemas.microsoft.com/office/drawing/2014/main" xmlns="" id="{9904E963-FA2F-4E85-9233-99ED6B9A4028}"/>
                    </a:ext>
                  </a:extLst>
                </p:cNvPr>
                <p:cNvSpPr>
                  <a:spLocks/>
                </p:cNvSpPr>
                <p:nvPr/>
              </p:nvSpPr>
              <p:spPr bwMode="auto">
                <a:xfrm>
                  <a:off x="2488" y="2883"/>
                  <a:ext cx="78" cy="58"/>
                </a:xfrm>
                <a:custGeom>
                  <a:avLst/>
                  <a:gdLst>
                    <a:gd name="T0" fmla="*/ 7 w 33"/>
                    <a:gd name="T1" fmla="*/ 29 h 33"/>
                    <a:gd name="T2" fmla="*/ 11 w 33"/>
                    <a:gd name="T3" fmla="*/ 29 h 33"/>
                    <a:gd name="T4" fmla="*/ 11 w 33"/>
                    <a:gd name="T5" fmla="*/ 33 h 33"/>
                    <a:gd name="T6" fmla="*/ 23 w 33"/>
                    <a:gd name="T7" fmla="*/ 33 h 33"/>
                    <a:gd name="T8" fmla="*/ 23 w 33"/>
                    <a:gd name="T9" fmla="*/ 29 h 33"/>
                    <a:gd name="T10" fmla="*/ 26 w 33"/>
                    <a:gd name="T11" fmla="*/ 29 h 33"/>
                    <a:gd name="T12" fmla="*/ 26 w 33"/>
                    <a:gd name="T13" fmla="*/ 24 h 33"/>
                    <a:gd name="T14" fmla="*/ 33 w 33"/>
                    <a:gd name="T15" fmla="*/ 24 h 33"/>
                    <a:gd name="T16" fmla="*/ 33 w 33"/>
                    <a:gd name="T17" fmla="*/ 5 h 33"/>
                    <a:gd name="T18" fmla="*/ 29 w 33"/>
                    <a:gd name="T19" fmla="*/ 5 h 33"/>
                    <a:gd name="T20" fmla="*/ 29 w 33"/>
                    <a:gd name="T21" fmla="*/ 0 h 33"/>
                    <a:gd name="T22" fmla="*/ 4 w 33"/>
                    <a:gd name="T23" fmla="*/ 0 h 33"/>
                    <a:gd name="T24" fmla="*/ 4 w 33"/>
                    <a:gd name="T25" fmla="*/ 5 h 33"/>
                    <a:gd name="T26" fmla="*/ 0 w 33"/>
                    <a:gd name="T27" fmla="*/ 5 h 33"/>
                    <a:gd name="T28" fmla="*/ 0 w 33"/>
                    <a:gd name="T29" fmla="*/ 24 h 33"/>
                    <a:gd name="T30" fmla="*/ 7 w 33"/>
                    <a:gd name="T31" fmla="*/ 24 h 33"/>
                    <a:gd name="T32" fmla="*/ 7 w 33"/>
                    <a:gd name="T33"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7" y="29"/>
                      </a:moveTo>
                      <a:lnTo>
                        <a:pt x="11" y="29"/>
                      </a:lnTo>
                      <a:lnTo>
                        <a:pt x="11" y="33"/>
                      </a:lnTo>
                      <a:lnTo>
                        <a:pt x="23" y="33"/>
                      </a:lnTo>
                      <a:lnTo>
                        <a:pt x="23" y="29"/>
                      </a:lnTo>
                      <a:lnTo>
                        <a:pt x="26" y="29"/>
                      </a:lnTo>
                      <a:lnTo>
                        <a:pt x="26" y="24"/>
                      </a:lnTo>
                      <a:lnTo>
                        <a:pt x="33" y="24"/>
                      </a:lnTo>
                      <a:lnTo>
                        <a:pt x="33" y="5"/>
                      </a:lnTo>
                      <a:lnTo>
                        <a:pt x="29" y="5"/>
                      </a:lnTo>
                      <a:lnTo>
                        <a:pt x="29" y="0"/>
                      </a:lnTo>
                      <a:lnTo>
                        <a:pt x="4" y="0"/>
                      </a:lnTo>
                      <a:lnTo>
                        <a:pt x="4" y="5"/>
                      </a:lnTo>
                      <a:lnTo>
                        <a:pt x="0" y="5"/>
                      </a:lnTo>
                      <a:lnTo>
                        <a:pt x="0" y="24"/>
                      </a:lnTo>
                      <a:lnTo>
                        <a:pt x="7" y="24"/>
                      </a:lnTo>
                      <a:lnTo>
                        <a:pt x="7" y="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lIns="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831" name="Group 743">
                <a:extLst>
                  <a:ext uri="{FF2B5EF4-FFF2-40B4-BE49-F238E27FC236}">
                    <a16:creationId xmlns:a16="http://schemas.microsoft.com/office/drawing/2014/main" xmlns="" id="{AA8AB2E5-80B1-4B77-91CE-D4B0D253ADFB}"/>
                  </a:ext>
                </a:extLst>
              </p:cNvPr>
              <p:cNvGrpSpPr>
                <a:grpSpLocks/>
              </p:cNvGrpSpPr>
              <p:nvPr/>
            </p:nvGrpSpPr>
            <p:grpSpPr bwMode="auto">
              <a:xfrm>
                <a:off x="2561" y="2365"/>
                <a:ext cx="142" cy="54"/>
                <a:chOff x="2561" y="2365"/>
                <a:chExt cx="142" cy="54"/>
              </a:xfrm>
            </p:grpSpPr>
            <p:sp>
              <p:nvSpPr>
                <p:cNvPr id="857832" name="Rectangle 744">
                  <a:extLst>
                    <a:ext uri="{FF2B5EF4-FFF2-40B4-BE49-F238E27FC236}">
                      <a16:creationId xmlns:a16="http://schemas.microsoft.com/office/drawing/2014/main" xmlns="" id="{51295FA9-A246-4470-918A-E5C6EF99F339}"/>
                    </a:ext>
                  </a:extLst>
                </p:cNvPr>
                <p:cNvSpPr>
                  <a:spLocks noChangeArrowheads="1"/>
                </p:cNvSpPr>
                <p:nvPr/>
              </p:nvSpPr>
              <p:spPr bwMode="auto">
                <a:xfrm>
                  <a:off x="2561" y="2365"/>
                  <a:ext cx="142" cy="54"/>
                </a:xfrm>
                <a:prstGeom prst="rect">
                  <a:avLst/>
                </a:prstGeom>
                <a:noFill/>
                <a:ln w="6350" cap="sq">
                  <a:solidFill>
                    <a:srgbClr val="808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33" name="Oval 745">
                  <a:extLst>
                    <a:ext uri="{FF2B5EF4-FFF2-40B4-BE49-F238E27FC236}">
                      <a16:creationId xmlns:a16="http://schemas.microsoft.com/office/drawing/2014/main" xmlns="" id="{2539B05C-88BA-48DC-8BCC-E324109EAEF7}"/>
                    </a:ext>
                  </a:extLst>
                </p:cNvPr>
                <p:cNvSpPr>
                  <a:spLocks noChangeArrowheads="1"/>
                </p:cNvSpPr>
                <p:nvPr/>
              </p:nvSpPr>
              <p:spPr bwMode="auto">
                <a:xfrm>
                  <a:off x="2584" y="2375"/>
                  <a:ext cx="34" cy="34"/>
                </a:xfrm>
                <a:prstGeom prst="ellipse">
                  <a:avLst/>
                </a:prstGeom>
                <a:solidFill>
                  <a:srgbClr val="5F5F5F"/>
                </a:solidFill>
                <a:ln w="6350" cap="sq">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34" name="Oval 746">
                  <a:extLst>
                    <a:ext uri="{FF2B5EF4-FFF2-40B4-BE49-F238E27FC236}">
                      <a16:creationId xmlns:a16="http://schemas.microsoft.com/office/drawing/2014/main" xmlns="" id="{5700B0D3-EE87-4AA0-A134-9193283E580A}"/>
                    </a:ext>
                  </a:extLst>
                </p:cNvPr>
                <p:cNvSpPr>
                  <a:spLocks noChangeArrowheads="1"/>
                </p:cNvSpPr>
                <p:nvPr/>
              </p:nvSpPr>
              <p:spPr bwMode="auto">
                <a:xfrm>
                  <a:off x="2641" y="2374"/>
                  <a:ext cx="34" cy="34"/>
                </a:xfrm>
                <a:prstGeom prst="ellipse">
                  <a:avLst/>
                </a:prstGeom>
                <a:solidFill>
                  <a:srgbClr val="5F5F5F"/>
                </a:solidFill>
                <a:ln w="6350" cap="sq">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grpSp>
          <p:nvGrpSpPr>
            <p:cNvPr id="857835" name="Group 747">
              <a:extLst>
                <a:ext uri="{FF2B5EF4-FFF2-40B4-BE49-F238E27FC236}">
                  <a16:creationId xmlns:a16="http://schemas.microsoft.com/office/drawing/2014/main" xmlns="" id="{98AC745C-B5B0-44A1-BC0D-3FFCCB0493CD}"/>
                </a:ext>
              </a:extLst>
            </p:cNvPr>
            <p:cNvGrpSpPr>
              <a:grpSpLocks/>
            </p:cNvGrpSpPr>
            <p:nvPr/>
          </p:nvGrpSpPr>
          <p:grpSpPr bwMode="auto">
            <a:xfrm>
              <a:off x="721" y="3006"/>
              <a:ext cx="1031" cy="297"/>
              <a:chOff x="721" y="2843"/>
              <a:chExt cx="1031" cy="243"/>
            </a:xfrm>
          </p:grpSpPr>
          <p:sp>
            <p:nvSpPr>
              <p:cNvPr id="857836" name="Line 748">
                <a:extLst>
                  <a:ext uri="{FF2B5EF4-FFF2-40B4-BE49-F238E27FC236}">
                    <a16:creationId xmlns:a16="http://schemas.microsoft.com/office/drawing/2014/main" xmlns="" id="{5E15FF89-8B09-466A-9631-A40A2E9778CE}"/>
                  </a:ext>
                </a:extLst>
              </p:cNvPr>
              <p:cNvSpPr>
                <a:spLocks noChangeShapeType="1"/>
              </p:cNvSpPr>
              <p:nvPr/>
            </p:nvSpPr>
            <p:spPr bwMode="auto">
              <a:xfrm flipH="1">
                <a:off x="722" y="2961"/>
                <a:ext cx="267" cy="0"/>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37" name="Line 749">
                <a:extLst>
                  <a:ext uri="{FF2B5EF4-FFF2-40B4-BE49-F238E27FC236}">
                    <a16:creationId xmlns:a16="http://schemas.microsoft.com/office/drawing/2014/main" xmlns="" id="{1EC68DF9-381C-43A3-8637-712964638017}"/>
                  </a:ext>
                </a:extLst>
              </p:cNvPr>
              <p:cNvSpPr>
                <a:spLocks noChangeShapeType="1"/>
              </p:cNvSpPr>
              <p:nvPr/>
            </p:nvSpPr>
            <p:spPr bwMode="auto">
              <a:xfrm flipH="1">
                <a:off x="1396" y="2961"/>
                <a:ext cx="356" cy="0"/>
              </a:xfrm>
              <a:prstGeom prst="line">
                <a:avLst/>
              </a:prstGeom>
              <a:noFill/>
              <a:ln w="1905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38" name="Line 750">
                <a:extLst>
                  <a:ext uri="{FF2B5EF4-FFF2-40B4-BE49-F238E27FC236}">
                    <a16:creationId xmlns:a16="http://schemas.microsoft.com/office/drawing/2014/main" xmlns="" id="{4CBF6197-6438-4FAB-855F-98B8518E9BA6}"/>
                  </a:ext>
                </a:extLst>
              </p:cNvPr>
              <p:cNvSpPr>
                <a:spLocks noChangeShapeType="1"/>
              </p:cNvSpPr>
              <p:nvPr/>
            </p:nvSpPr>
            <p:spPr bwMode="auto">
              <a:xfrm flipH="1">
                <a:off x="989" y="2850"/>
                <a:ext cx="0" cy="111"/>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39" name="Line 751">
                <a:extLst>
                  <a:ext uri="{FF2B5EF4-FFF2-40B4-BE49-F238E27FC236}">
                    <a16:creationId xmlns:a16="http://schemas.microsoft.com/office/drawing/2014/main" xmlns="" id="{15B5DC5B-D634-4C0E-8A72-42231CDC8A0E}"/>
                  </a:ext>
                </a:extLst>
              </p:cNvPr>
              <p:cNvSpPr>
                <a:spLocks noChangeShapeType="1"/>
              </p:cNvSpPr>
              <p:nvPr/>
            </p:nvSpPr>
            <p:spPr bwMode="auto">
              <a:xfrm flipH="1">
                <a:off x="721" y="2961"/>
                <a:ext cx="0" cy="124"/>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40" name="Line 752">
                <a:extLst>
                  <a:ext uri="{FF2B5EF4-FFF2-40B4-BE49-F238E27FC236}">
                    <a16:creationId xmlns:a16="http://schemas.microsoft.com/office/drawing/2014/main" xmlns="" id="{5D80834A-4861-4007-B3E9-BB60DB320A06}"/>
                  </a:ext>
                </a:extLst>
              </p:cNvPr>
              <p:cNvSpPr>
                <a:spLocks noChangeShapeType="1"/>
              </p:cNvSpPr>
              <p:nvPr/>
            </p:nvSpPr>
            <p:spPr bwMode="auto">
              <a:xfrm flipH="1">
                <a:off x="1752" y="2961"/>
                <a:ext cx="0" cy="124"/>
              </a:xfrm>
              <a:prstGeom prst="line">
                <a:avLst/>
              </a:prstGeom>
              <a:noFill/>
              <a:ln w="1905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41" name="Line 753">
                <a:extLst>
                  <a:ext uri="{FF2B5EF4-FFF2-40B4-BE49-F238E27FC236}">
                    <a16:creationId xmlns:a16="http://schemas.microsoft.com/office/drawing/2014/main" xmlns="" id="{D3D0438C-B5A5-4CA7-AE15-87BD5AD504C3}"/>
                  </a:ext>
                </a:extLst>
              </p:cNvPr>
              <p:cNvSpPr>
                <a:spLocks noChangeShapeType="1"/>
              </p:cNvSpPr>
              <p:nvPr/>
            </p:nvSpPr>
            <p:spPr bwMode="auto">
              <a:xfrm flipH="1">
                <a:off x="1396" y="2850"/>
                <a:ext cx="0" cy="111"/>
              </a:xfrm>
              <a:prstGeom prst="line">
                <a:avLst/>
              </a:prstGeom>
              <a:noFill/>
              <a:ln w="1905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42" name="Line 754">
                <a:extLst>
                  <a:ext uri="{FF2B5EF4-FFF2-40B4-BE49-F238E27FC236}">
                    <a16:creationId xmlns:a16="http://schemas.microsoft.com/office/drawing/2014/main" xmlns="" id="{6E6C79E5-22BA-4EB4-90F1-02D7F6A32E63}"/>
                  </a:ext>
                </a:extLst>
              </p:cNvPr>
              <p:cNvSpPr>
                <a:spLocks noChangeShapeType="1"/>
              </p:cNvSpPr>
              <p:nvPr/>
            </p:nvSpPr>
            <p:spPr bwMode="auto">
              <a:xfrm>
                <a:off x="1312" y="2843"/>
                <a:ext cx="0" cy="171"/>
              </a:xfrm>
              <a:prstGeom prst="line">
                <a:avLst/>
              </a:prstGeom>
              <a:noFill/>
              <a:ln w="1905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43" name="Line 755">
                <a:extLst>
                  <a:ext uri="{FF2B5EF4-FFF2-40B4-BE49-F238E27FC236}">
                    <a16:creationId xmlns:a16="http://schemas.microsoft.com/office/drawing/2014/main" xmlns="" id="{7DC60720-139D-46F1-9A5D-9F63F73F1C6C}"/>
                  </a:ext>
                </a:extLst>
              </p:cNvPr>
              <p:cNvSpPr>
                <a:spLocks noChangeShapeType="1"/>
              </p:cNvSpPr>
              <p:nvPr/>
            </p:nvSpPr>
            <p:spPr bwMode="auto">
              <a:xfrm flipH="1">
                <a:off x="1312" y="3014"/>
                <a:ext cx="93" cy="0"/>
              </a:xfrm>
              <a:prstGeom prst="line">
                <a:avLst/>
              </a:prstGeom>
              <a:noFill/>
              <a:ln w="1905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44" name="Line 756">
                <a:extLst>
                  <a:ext uri="{FF2B5EF4-FFF2-40B4-BE49-F238E27FC236}">
                    <a16:creationId xmlns:a16="http://schemas.microsoft.com/office/drawing/2014/main" xmlns="" id="{E9264954-61F3-4203-8E90-F8FC8E79351D}"/>
                  </a:ext>
                </a:extLst>
              </p:cNvPr>
              <p:cNvSpPr>
                <a:spLocks noChangeShapeType="1"/>
              </p:cNvSpPr>
              <p:nvPr/>
            </p:nvSpPr>
            <p:spPr bwMode="auto">
              <a:xfrm>
                <a:off x="1405" y="3014"/>
                <a:ext cx="0" cy="72"/>
              </a:xfrm>
              <a:prstGeom prst="line">
                <a:avLst/>
              </a:prstGeom>
              <a:noFill/>
              <a:ln w="1905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45" name="Line 757">
                <a:extLst>
                  <a:ext uri="{FF2B5EF4-FFF2-40B4-BE49-F238E27FC236}">
                    <a16:creationId xmlns:a16="http://schemas.microsoft.com/office/drawing/2014/main" xmlns="" id="{2AECEAE9-A985-41AB-989E-14F431C74C85}"/>
                  </a:ext>
                </a:extLst>
              </p:cNvPr>
              <p:cNvSpPr>
                <a:spLocks noChangeShapeType="1"/>
              </p:cNvSpPr>
              <p:nvPr/>
            </p:nvSpPr>
            <p:spPr bwMode="auto">
              <a:xfrm flipH="1">
                <a:off x="1070" y="2850"/>
                <a:ext cx="0" cy="235"/>
              </a:xfrm>
              <a:prstGeom prst="line">
                <a:avLst/>
              </a:prstGeom>
              <a:noFill/>
              <a:ln w="1905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846" name="Group 758">
              <a:extLst>
                <a:ext uri="{FF2B5EF4-FFF2-40B4-BE49-F238E27FC236}">
                  <a16:creationId xmlns:a16="http://schemas.microsoft.com/office/drawing/2014/main" xmlns="" id="{2E5D290F-35AB-45EF-901E-88700A9D3FDE}"/>
                </a:ext>
              </a:extLst>
            </p:cNvPr>
            <p:cNvGrpSpPr>
              <a:grpSpLocks/>
            </p:cNvGrpSpPr>
            <p:nvPr/>
          </p:nvGrpSpPr>
          <p:grpSpPr bwMode="auto">
            <a:xfrm>
              <a:off x="1342" y="1936"/>
              <a:ext cx="1028" cy="243"/>
              <a:chOff x="1342" y="1773"/>
              <a:chExt cx="1028" cy="243"/>
            </a:xfrm>
          </p:grpSpPr>
          <p:sp>
            <p:nvSpPr>
              <p:cNvPr id="857847" name="Line 759">
                <a:extLst>
                  <a:ext uri="{FF2B5EF4-FFF2-40B4-BE49-F238E27FC236}">
                    <a16:creationId xmlns:a16="http://schemas.microsoft.com/office/drawing/2014/main" xmlns="" id="{53D0CAAA-8390-4841-86AE-782B1D14DD4A}"/>
                  </a:ext>
                </a:extLst>
              </p:cNvPr>
              <p:cNvSpPr>
                <a:spLocks noChangeShapeType="1"/>
              </p:cNvSpPr>
              <p:nvPr/>
            </p:nvSpPr>
            <p:spPr bwMode="auto">
              <a:xfrm flipH="1">
                <a:off x="1342" y="1891"/>
                <a:ext cx="262" cy="0"/>
              </a:xfrm>
              <a:prstGeom prst="line">
                <a:avLst/>
              </a:prstGeom>
              <a:noFill/>
              <a:ln w="1905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48" name="Line 760">
                <a:extLst>
                  <a:ext uri="{FF2B5EF4-FFF2-40B4-BE49-F238E27FC236}">
                    <a16:creationId xmlns:a16="http://schemas.microsoft.com/office/drawing/2014/main" xmlns="" id="{0C226C41-0A09-4BFF-B0BE-20CABECA38A9}"/>
                  </a:ext>
                </a:extLst>
              </p:cNvPr>
              <p:cNvSpPr>
                <a:spLocks noChangeShapeType="1"/>
              </p:cNvSpPr>
              <p:nvPr/>
            </p:nvSpPr>
            <p:spPr bwMode="auto">
              <a:xfrm flipH="1">
                <a:off x="2014" y="1891"/>
                <a:ext cx="356" cy="0"/>
              </a:xfrm>
              <a:prstGeom prst="line">
                <a:avLst/>
              </a:prstGeom>
              <a:noFill/>
              <a:ln w="1905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49" name="Line 761">
                <a:extLst>
                  <a:ext uri="{FF2B5EF4-FFF2-40B4-BE49-F238E27FC236}">
                    <a16:creationId xmlns:a16="http://schemas.microsoft.com/office/drawing/2014/main" xmlns="" id="{3F6BF1BD-25C7-4F06-842B-5DE59731C06C}"/>
                  </a:ext>
                </a:extLst>
              </p:cNvPr>
              <p:cNvSpPr>
                <a:spLocks noChangeShapeType="1"/>
              </p:cNvSpPr>
              <p:nvPr/>
            </p:nvSpPr>
            <p:spPr bwMode="auto">
              <a:xfrm flipH="1">
                <a:off x="1606" y="1780"/>
                <a:ext cx="0" cy="111"/>
              </a:xfrm>
              <a:prstGeom prst="line">
                <a:avLst/>
              </a:prstGeom>
              <a:noFill/>
              <a:ln w="1905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50" name="Line 762">
                <a:extLst>
                  <a:ext uri="{FF2B5EF4-FFF2-40B4-BE49-F238E27FC236}">
                    <a16:creationId xmlns:a16="http://schemas.microsoft.com/office/drawing/2014/main" xmlns="" id="{5D55BE9B-D9C8-4654-943C-FD3F4F4CCB6D}"/>
                  </a:ext>
                </a:extLst>
              </p:cNvPr>
              <p:cNvSpPr>
                <a:spLocks noChangeShapeType="1"/>
              </p:cNvSpPr>
              <p:nvPr/>
            </p:nvSpPr>
            <p:spPr bwMode="auto">
              <a:xfrm flipH="1">
                <a:off x="1342" y="1891"/>
                <a:ext cx="0" cy="124"/>
              </a:xfrm>
              <a:prstGeom prst="line">
                <a:avLst/>
              </a:prstGeom>
              <a:noFill/>
              <a:ln w="1905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51" name="Line 763">
                <a:extLst>
                  <a:ext uri="{FF2B5EF4-FFF2-40B4-BE49-F238E27FC236}">
                    <a16:creationId xmlns:a16="http://schemas.microsoft.com/office/drawing/2014/main" xmlns="" id="{9D9A13D2-E16F-4CBB-AB31-484E81A53EDD}"/>
                  </a:ext>
                </a:extLst>
              </p:cNvPr>
              <p:cNvSpPr>
                <a:spLocks noChangeShapeType="1"/>
              </p:cNvSpPr>
              <p:nvPr/>
            </p:nvSpPr>
            <p:spPr bwMode="auto">
              <a:xfrm flipH="1">
                <a:off x="2370" y="1891"/>
                <a:ext cx="0" cy="124"/>
              </a:xfrm>
              <a:prstGeom prst="line">
                <a:avLst/>
              </a:prstGeom>
              <a:noFill/>
              <a:ln w="1905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52" name="Line 764">
                <a:extLst>
                  <a:ext uri="{FF2B5EF4-FFF2-40B4-BE49-F238E27FC236}">
                    <a16:creationId xmlns:a16="http://schemas.microsoft.com/office/drawing/2014/main" xmlns="" id="{79689A7E-162E-4984-A303-EA220098FB21}"/>
                  </a:ext>
                </a:extLst>
              </p:cNvPr>
              <p:cNvSpPr>
                <a:spLocks noChangeShapeType="1"/>
              </p:cNvSpPr>
              <p:nvPr/>
            </p:nvSpPr>
            <p:spPr bwMode="auto">
              <a:xfrm flipH="1">
                <a:off x="2014" y="1780"/>
                <a:ext cx="0" cy="111"/>
              </a:xfrm>
              <a:prstGeom prst="line">
                <a:avLst/>
              </a:prstGeom>
              <a:noFill/>
              <a:ln w="1905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53" name="Line 765">
                <a:extLst>
                  <a:ext uri="{FF2B5EF4-FFF2-40B4-BE49-F238E27FC236}">
                    <a16:creationId xmlns:a16="http://schemas.microsoft.com/office/drawing/2014/main" xmlns="" id="{3F905538-8F13-417B-8308-8C460D0A708B}"/>
                  </a:ext>
                </a:extLst>
              </p:cNvPr>
              <p:cNvSpPr>
                <a:spLocks noChangeShapeType="1"/>
              </p:cNvSpPr>
              <p:nvPr/>
            </p:nvSpPr>
            <p:spPr bwMode="auto">
              <a:xfrm>
                <a:off x="1930" y="1773"/>
                <a:ext cx="0" cy="171"/>
              </a:xfrm>
              <a:prstGeom prst="line">
                <a:avLst/>
              </a:prstGeom>
              <a:noFill/>
              <a:ln w="1905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54" name="Line 766">
                <a:extLst>
                  <a:ext uri="{FF2B5EF4-FFF2-40B4-BE49-F238E27FC236}">
                    <a16:creationId xmlns:a16="http://schemas.microsoft.com/office/drawing/2014/main" xmlns="" id="{24D2F0CC-5EDE-418D-B99E-0198527AAF32}"/>
                  </a:ext>
                </a:extLst>
              </p:cNvPr>
              <p:cNvSpPr>
                <a:spLocks noChangeShapeType="1"/>
              </p:cNvSpPr>
              <p:nvPr/>
            </p:nvSpPr>
            <p:spPr bwMode="auto">
              <a:xfrm flipH="1">
                <a:off x="1930" y="1944"/>
                <a:ext cx="95" cy="0"/>
              </a:xfrm>
              <a:prstGeom prst="line">
                <a:avLst/>
              </a:prstGeom>
              <a:noFill/>
              <a:ln w="1905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55" name="Line 767">
                <a:extLst>
                  <a:ext uri="{FF2B5EF4-FFF2-40B4-BE49-F238E27FC236}">
                    <a16:creationId xmlns:a16="http://schemas.microsoft.com/office/drawing/2014/main" xmlns="" id="{3BEAD9C7-3EE7-4BCF-BD66-939DE717EB63}"/>
                  </a:ext>
                </a:extLst>
              </p:cNvPr>
              <p:cNvSpPr>
                <a:spLocks noChangeShapeType="1"/>
              </p:cNvSpPr>
              <p:nvPr/>
            </p:nvSpPr>
            <p:spPr bwMode="auto">
              <a:xfrm>
                <a:off x="2025" y="1944"/>
                <a:ext cx="0" cy="72"/>
              </a:xfrm>
              <a:prstGeom prst="line">
                <a:avLst/>
              </a:prstGeom>
              <a:noFill/>
              <a:ln w="1905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56" name="Line 768">
                <a:extLst>
                  <a:ext uri="{FF2B5EF4-FFF2-40B4-BE49-F238E27FC236}">
                    <a16:creationId xmlns:a16="http://schemas.microsoft.com/office/drawing/2014/main" xmlns="" id="{3E8D5D66-6338-4237-9A24-07B6D706E7B8}"/>
                  </a:ext>
                </a:extLst>
              </p:cNvPr>
              <p:cNvSpPr>
                <a:spLocks noChangeShapeType="1"/>
              </p:cNvSpPr>
              <p:nvPr/>
            </p:nvSpPr>
            <p:spPr bwMode="auto">
              <a:xfrm flipH="1">
                <a:off x="1687" y="1780"/>
                <a:ext cx="0" cy="235"/>
              </a:xfrm>
              <a:prstGeom prst="line">
                <a:avLst/>
              </a:prstGeom>
              <a:noFill/>
              <a:ln w="19050" cap="sq">
                <a:solidFill>
                  <a:srgbClr val="FF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sp>
          <p:nvSpPr>
            <p:cNvPr id="857857" name="Line 769">
              <a:extLst>
                <a:ext uri="{FF2B5EF4-FFF2-40B4-BE49-F238E27FC236}">
                  <a16:creationId xmlns:a16="http://schemas.microsoft.com/office/drawing/2014/main" xmlns="" id="{26A08E77-3A87-4855-BB0D-4269D034E93B}"/>
                </a:ext>
              </a:extLst>
            </p:cNvPr>
            <p:cNvSpPr>
              <a:spLocks noChangeShapeType="1"/>
            </p:cNvSpPr>
            <p:nvPr/>
          </p:nvSpPr>
          <p:spPr bwMode="auto">
            <a:xfrm flipH="1">
              <a:off x="2411" y="3229"/>
              <a:ext cx="164" cy="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58" name="Line 770">
              <a:extLst>
                <a:ext uri="{FF2B5EF4-FFF2-40B4-BE49-F238E27FC236}">
                  <a16:creationId xmlns:a16="http://schemas.microsoft.com/office/drawing/2014/main" xmlns="" id="{6CDFD328-2F56-466E-AA17-7A8CF3850391}"/>
                </a:ext>
              </a:extLst>
            </p:cNvPr>
            <p:cNvSpPr>
              <a:spLocks noChangeShapeType="1"/>
            </p:cNvSpPr>
            <p:nvPr/>
          </p:nvSpPr>
          <p:spPr bwMode="auto">
            <a:xfrm flipH="1">
              <a:off x="3314" y="3229"/>
              <a:ext cx="127" cy="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59" name="Line 771">
              <a:extLst>
                <a:ext uri="{FF2B5EF4-FFF2-40B4-BE49-F238E27FC236}">
                  <a16:creationId xmlns:a16="http://schemas.microsoft.com/office/drawing/2014/main" xmlns="" id="{605CF2A6-0C65-49B6-BF60-51E3908951ED}"/>
                </a:ext>
              </a:extLst>
            </p:cNvPr>
            <p:cNvSpPr>
              <a:spLocks noChangeShapeType="1"/>
            </p:cNvSpPr>
            <p:nvPr/>
          </p:nvSpPr>
          <p:spPr bwMode="auto">
            <a:xfrm flipH="1">
              <a:off x="2575" y="3065"/>
              <a:ext cx="0" cy="164"/>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60" name="Line 772">
              <a:extLst>
                <a:ext uri="{FF2B5EF4-FFF2-40B4-BE49-F238E27FC236}">
                  <a16:creationId xmlns:a16="http://schemas.microsoft.com/office/drawing/2014/main" xmlns="" id="{D0F3DDA7-9E4F-4F25-8B7A-0227B9D5CA29}"/>
                </a:ext>
              </a:extLst>
            </p:cNvPr>
            <p:cNvSpPr>
              <a:spLocks noChangeShapeType="1"/>
            </p:cNvSpPr>
            <p:nvPr/>
          </p:nvSpPr>
          <p:spPr bwMode="auto">
            <a:xfrm flipH="1">
              <a:off x="2413" y="3230"/>
              <a:ext cx="0" cy="7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61" name="Line 773">
              <a:extLst>
                <a:ext uri="{FF2B5EF4-FFF2-40B4-BE49-F238E27FC236}">
                  <a16:creationId xmlns:a16="http://schemas.microsoft.com/office/drawing/2014/main" xmlns="" id="{1C0B7AA3-CBEB-44FC-B284-3CEA50C4A982}"/>
                </a:ext>
              </a:extLst>
            </p:cNvPr>
            <p:cNvSpPr>
              <a:spLocks noChangeShapeType="1"/>
            </p:cNvSpPr>
            <p:nvPr/>
          </p:nvSpPr>
          <p:spPr bwMode="auto">
            <a:xfrm flipH="1">
              <a:off x="3441" y="3229"/>
              <a:ext cx="0" cy="71"/>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62" name="Line 774">
              <a:extLst>
                <a:ext uri="{FF2B5EF4-FFF2-40B4-BE49-F238E27FC236}">
                  <a16:creationId xmlns:a16="http://schemas.microsoft.com/office/drawing/2014/main" xmlns="" id="{CF4E7A92-53B6-493F-A807-0586932BE931}"/>
                </a:ext>
              </a:extLst>
            </p:cNvPr>
            <p:cNvSpPr>
              <a:spLocks noChangeShapeType="1"/>
            </p:cNvSpPr>
            <p:nvPr/>
          </p:nvSpPr>
          <p:spPr bwMode="auto">
            <a:xfrm flipH="1">
              <a:off x="3314" y="3065"/>
              <a:ext cx="0" cy="164"/>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63" name="Line 775">
              <a:extLst>
                <a:ext uri="{FF2B5EF4-FFF2-40B4-BE49-F238E27FC236}">
                  <a16:creationId xmlns:a16="http://schemas.microsoft.com/office/drawing/2014/main" xmlns="" id="{737C167C-6320-4766-93DE-173F5ADA2C5C}"/>
                </a:ext>
              </a:extLst>
            </p:cNvPr>
            <p:cNvSpPr>
              <a:spLocks noChangeShapeType="1"/>
            </p:cNvSpPr>
            <p:nvPr/>
          </p:nvSpPr>
          <p:spPr bwMode="auto">
            <a:xfrm>
              <a:off x="3193" y="3058"/>
              <a:ext cx="0" cy="171"/>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64" name="Line 776">
              <a:extLst>
                <a:ext uri="{FF2B5EF4-FFF2-40B4-BE49-F238E27FC236}">
                  <a16:creationId xmlns:a16="http://schemas.microsoft.com/office/drawing/2014/main" xmlns="" id="{53DC8BE8-20E3-4560-ACA4-516D2D7E04DE}"/>
                </a:ext>
              </a:extLst>
            </p:cNvPr>
            <p:cNvSpPr>
              <a:spLocks noChangeShapeType="1"/>
            </p:cNvSpPr>
            <p:nvPr/>
          </p:nvSpPr>
          <p:spPr bwMode="auto">
            <a:xfrm flipH="1">
              <a:off x="3096" y="3229"/>
              <a:ext cx="95"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65" name="Line 777">
              <a:extLst>
                <a:ext uri="{FF2B5EF4-FFF2-40B4-BE49-F238E27FC236}">
                  <a16:creationId xmlns:a16="http://schemas.microsoft.com/office/drawing/2014/main" xmlns="" id="{862700D7-044C-40F6-9DED-83035E4F2846}"/>
                </a:ext>
              </a:extLst>
            </p:cNvPr>
            <p:cNvSpPr>
              <a:spLocks noChangeShapeType="1"/>
            </p:cNvSpPr>
            <p:nvPr/>
          </p:nvSpPr>
          <p:spPr bwMode="auto">
            <a:xfrm>
              <a:off x="3096" y="3229"/>
              <a:ext cx="0" cy="72"/>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66" name="Line 778">
              <a:extLst>
                <a:ext uri="{FF2B5EF4-FFF2-40B4-BE49-F238E27FC236}">
                  <a16:creationId xmlns:a16="http://schemas.microsoft.com/office/drawing/2014/main" xmlns="" id="{CB6DBAEC-BF64-4978-B36B-EE1F53971AB8}"/>
                </a:ext>
              </a:extLst>
            </p:cNvPr>
            <p:cNvSpPr>
              <a:spLocks noChangeShapeType="1"/>
            </p:cNvSpPr>
            <p:nvPr/>
          </p:nvSpPr>
          <p:spPr bwMode="auto">
            <a:xfrm flipH="1">
              <a:off x="2754" y="3229"/>
              <a:ext cx="0" cy="71"/>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67" name="Line 779">
              <a:extLst>
                <a:ext uri="{FF2B5EF4-FFF2-40B4-BE49-F238E27FC236}">
                  <a16:creationId xmlns:a16="http://schemas.microsoft.com/office/drawing/2014/main" xmlns="" id="{FB0E9F23-979F-4C6B-A5AE-9A28EEE3C5CA}"/>
                </a:ext>
              </a:extLst>
            </p:cNvPr>
            <p:cNvSpPr>
              <a:spLocks noChangeShapeType="1"/>
            </p:cNvSpPr>
            <p:nvPr/>
          </p:nvSpPr>
          <p:spPr bwMode="auto">
            <a:xfrm flipH="1" flipV="1">
              <a:off x="2754" y="3229"/>
              <a:ext cx="185" cy="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68" name="Line 780">
              <a:extLst>
                <a:ext uri="{FF2B5EF4-FFF2-40B4-BE49-F238E27FC236}">
                  <a16:creationId xmlns:a16="http://schemas.microsoft.com/office/drawing/2014/main" xmlns="" id="{87E149D1-C595-46BD-91A9-3B4F841053CB}"/>
                </a:ext>
              </a:extLst>
            </p:cNvPr>
            <p:cNvSpPr>
              <a:spLocks noChangeShapeType="1"/>
            </p:cNvSpPr>
            <p:nvPr/>
          </p:nvSpPr>
          <p:spPr bwMode="auto">
            <a:xfrm flipH="1">
              <a:off x="2939" y="3058"/>
              <a:ext cx="0" cy="171"/>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nvGrpSpPr>
            <p:cNvPr id="857869" name="Group 781">
              <a:extLst>
                <a:ext uri="{FF2B5EF4-FFF2-40B4-BE49-F238E27FC236}">
                  <a16:creationId xmlns:a16="http://schemas.microsoft.com/office/drawing/2014/main" xmlns="" id="{B482C2F8-BC70-461C-9025-BF280DDFCA31}"/>
                </a:ext>
              </a:extLst>
            </p:cNvPr>
            <p:cNvGrpSpPr>
              <a:grpSpLocks/>
            </p:cNvGrpSpPr>
            <p:nvPr/>
          </p:nvGrpSpPr>
          <p:grpSpPr bwMode="auto">
            <a:xfrm>
              <a:off x="3653" y="3313"/>
              <a:ext cx="1331" cy="257"/>
              <a:chOff x="3649" y="3078"/>
              <a:chExt cx="1331" cy="257"/>
            </a:xfrm>
          </p:grpSpPr>
          <p:grpSp>
            <p:nvGrpSpPr>
              <p:cNvPr id="857870" name="Group 782">
                <a:extLst>
                  <a:ext uri="{FF2B5EF4-FFF2-40B4-BE49-F238E27FC236}">
                    <a16:creationId xmlns:a16="http://schemas.microsoft.com/office/drawing/2014/main" xmlns="" id="{362B1DA5-BCC0-4419-9462-1A206E4D5283}"/>
                  </a:ext>
                </a:extLst>
              </p:cNvPr>
              <p:cNvGrpSpPr>
                <a:grpSpLocks/>
              </p:cNvGrpSpPr>
              <p:nvPr/>
            </p:nvGrpSpPr>
            <p:grpSpPr bwMode="auto">
              <a:xfrm>
                <a:off x="3649" y="3078"/>
                <a:ext cx="298" cy="257"/>
                <a:chOff x="638" y="1393"/>
                <a:chExt cx="601" cy="622"/>
              </a:xfrm>
            </p:grpSpPr>
            <p:sp>
              <p:nvSpPr>
                <p:cNvPr id="857871" name="Freeform 783">
                  <a:extLst>
                    <a:ext uri="{FF2B5EF4-FFF2-40B4-BE49-F238E27FC236}">
                      <a16:creationId xmlns:a16="http://schemas.microsoft.com/office/drawing/2014/main" xmlns="" id="{0DC7FB71-3FC5-49D4-8C7F-04E35F3A1050}"/>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72" name="Freeform 784">
                  <a:extLst>
                    <a:ext uri="{FF2B5EF4-FFF2-40B4-BE49-F238E27FC236}">
                      <a16:creationId xmlns:a16="http://schemas.microsoft.com/office/drawing/2014/main" xmlns="" id="{5B5CB639-055D-4B9C-9F70-D0B22D5DE932}"/>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99CC"/>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73" name="Line 785">
                  <a:extLst>
                    <a:ext uri="{FF2B5EF4-FFF2-40B4-BE49-F238E27FC236}">
                      <a16:creationId xmlns:a16="http://schemas.microsoft.com/office/drawing/2014/main" xmlns="" id="{3C3D6844-2C71-42B1-B33F-D20F58707814}"/>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74" name="Line 786">
                  <a:extLst>
                    <a:ext uri="{FF2B5EF4-FFF2-40B4-BE49-F238E27FC236}">
                      <a16:creationId xmlns:a16="http://schemas.microsoft.com/office/drawing/2014/main" xmlns="" id="{1D79023E-8ED3-45FB-837E-6566B95F4E25}"/>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75" name="Freeform 787">
                  <a:extLst>
                    <a:ext uri="{FF2B5EF4-FFF2-40B4-BE49-F238E27FC236}">
                      <a16:creationId xmlns:a16="http://schemas.microsoft.com/office/drawing/2014/main" xmlns="" id="{82C287B8-8C36-4A00-B2D8-518C084917EF}"/>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76" name="Rectangle 788">
                  <a:extLst>
                    <a:ext uri="{FF2B5EF4-FFF2-40B4-BE49-F238E27FC236}">
                      <a16:creationId xmlns:a16="http://schemas.microsoft.com/office/drawing/2014/main" xmlns="" id="{930FED7A-8D65-4064-8470-77BF6B39618D}"/>
                    </a:ext>
                  </a:extLst>
                </p:cNvPr>
                <p:cNvSpPr>
                  <a:spLocks noChangeArrowheads="1"/>
                </p:cNvSpPr>
                <p:nvPr/>
              </p:nvSpPr>
              <p:spPr bwMode="auto">
                <a:xfrm>
                  <a:off x="948" y="1820"/>
                  <a:ext cx="197" cy="176"/>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77" name="Line 789">
                  <a:extLst>
                    <a:ext uri="{FF2B5EF4-FFF2-40B4-BE49-F238E27FC236}">
                      <a16:creationId xmlns:a16="http://schemas.microsoft.com/office/drawing/2014/main" xmlns="" id="{15A37BB0-5AD3-4830-B5C9-954BE97BC15A}"/>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78" name="Line 790">
                  <a:extLst>
                    <a:ext uri="{FF2B5EF4-FFF2-40B4-BE49-F238E27FC236}">
                      <a16:creationId xmlns:a16="http://schemas.microsoft.com/office/drawing/2014/main" xmlns="" id="{03667F13-3F78-4917-9A41-B7AEB373BCAD}"/>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79" name="Line 791">
                  <a:extLst>
                    <a:ext uri="{FF2B5EF4-FFF2-40B4-BE49-F238E27FC236}">
                      <a16:creationId xmlns:a16="http://schemas.microsoft.com/office/drawing/2014/main" xmlns="" id="{DECEDFCA-EEED-40DB-AD74-F9F75C4046A8}"/>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80" name="Rectangle 792">
                  <a:extLst>
                    <a:ext uri="{FF2B5EF4-FFF2-40B4-BE49-F238E27FC236}">
                      <a16:creationId xmlns:a16="http://schemas.microsoft.com/office/drawing/2014/main" xmlns="" id="{A5F75A96-EB17-43D5-86E2-F0B10585B8E6}"/>
                    </a:ext>
                  </a:extLst>
                </p:cNvPr>
                <p:cNvSpPr>
                  <a:spLocks noChangeArrowheads="1"/>
                </p:cNvSpPr>
                <p:nvPr/>
              </p:nvSpPr>
              <p:spPr bwMode="auto">
                <a:xfrm>
                  <a:off x="1061" y="1888"/>
                  <a:ext cx="57" cy="38"/>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81" name="Rectangle 793">
                  <a:extLst>
                    <a:ext uri="{FF2B5EF4-FFF2-40B4-BE49-F238E27FC236}">
                      <a16:creationId xmlns:a16="http://schemas.microsoft.com/office/drawing/2014/main" xmlns="" id="{D949D1BD-960C-4789-BA3D-D4F041F6AC49}"/>
                    </a:ext>
                  </a:extLst>
                </p:cNvPr>
                <p:cNvSpPr>
                  <a:spLocks noChangeArrowheads="1"/>
                </p:cNvSpPr>
                <p:nvPr/>
              </p:nvSpPr>
              <p:spPr bwMode="auto">
                <a:xfrm>
                  <a:off x="1166" y="1820"/>
                  <a:ext cx="27" cy="27"/>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82" name="Freeform 794">
                  <a:extLst>
                    <a:ext uri="{FF2B5EF4-FFF2-40B4-BE49-F238E27FC236}">
                      <a16:creationId xmlns:a16="http://schemas.microsoft.com/office/drawing/2014/main" xmlns="" id="{4F4161EA-5368-4707-8FC5-68641FE2315F}"/>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83" name="Rectangle 795">
                  <a:extLst>
                    <a:ext uri="{FF2B5EF4-FFF2-40B4-BE49-F238E27FC236}">
                      <a16:creationId xmlns:a16="http://schemas.microsoft.com/office/drawing/2014/main" xmlns="" id="{EC8E3B48-407A-46D2-BAF5-806424BE1D76}"/>
                    </a:ext>
                  </a:extLst>
                </p:cNvPr>
                <p:cNvSpPr>
                  <a:spLocks noChangeArrowheads="1"/>
                </p:cNvSpPr>
                <p:nvPr/>
              </p:nvSpPr>
              <p:spPr bwMode="auto">
                <a:xfrm>
                  <a:off x="1130" y="1728"/>
                  <a:ext cx="21" cy="6"/>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84" name="Rectangle 796">
                  <a:extLst>
                    <a:ext uri="{FF2B5EF4-FFF2-40B4-BE49-F238E27FC236}">
                      <a16:creationId xmlns:a16="http://schemas.microsoft.com/office/drawing/2014/main" xmlns="" id="{4C5ACB98-F245-4F59-AFDA-4BB4A244F02B}"/>
                    </a:ext>
                  </a:extLst>
                </p:cNvPr>
                <p:cNvSpPr>
                  <a:spLocks noChangeArrowheads="1"/>
                </p:cNvSpPr>
                <p:nvPr/>
              </p:nvSpPr>
              <p:spPr bwMode="auto">
                <a:xfrm>
                  <a:off x="785" y="1463"/>
                  <a:ext cx="310" cy="222"/>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85" name="Freeform 797">
                  <a:extLst>
                    <a:ext uri="{FF2B5EF4-FFF2-40B4-BE49-F238E27FC236}">
                      <a16:creationId xmlns:a16="http://schemas.microsoft.com/office/drawing/2014/main" xmlns="" id="{56D47283-E58C-40B9-A8A6-4C4F25923232}"/>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99CC"/>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86" name="Line 798">
                  <a:extLst>
                    <a:ext uri="{FF2B5EF4-FFF2-40B4-BE49-F238E27FC236}">
                      <a16:creationId xmlns:a16="http://schemas.microsoft.com/office/drawing/2014/main" xmlns="" id="{841037A8-A64D-4F92-B1D4-72855C5D82D0}"/>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87" name="Line 799">
                  <a:extLst>
                    <a:ext uri="{FF2B5EF4-FFF2-40B4-BE49-F238E27FC236}">
                      <a16:creationId xmlns:a16="http://schemas.microsoft.com/office/drawing/2014/main" xmlns="" id="{F45091A5-2DA1-4291-96B1-9BD12819DD15}"/>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88" name="Line 800">
                  <a:extLst>
                    <a:ext uri="{FF2B5EF4-FFF2-40B4-BE49-F238E27FC236}">
                      <a16:creationId xmlns:a16="http://schemas.microsoft.com/office/drawing/2014/main" xmlns="" id="{89579128-8A51-4B12-B4CD-991A39774B84}"/>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89" name="Rectangle 801">
                  <a:extLst>
                    <a:ext uri="{FF2B5EF4-FFF2-40B4-BE49-F238E27FC236}">
                      <a16:creationId xmlns:a16="http://schemas.microsoft.com/office/drawing/2014/main" xmlns="" id="{7D08B3CC-503D-4DE9-9017-EE8EC27DA21B}"/>
                    </a:ext>
                  </a:extLst>
                </p:cNvPr>
                <p:cNvSpPr>
                  <a:spLocks noChangeArrowheads="1"/>
                </p:cNvSpPr>
                <p:nvPr/>
              </p:nvSpPr>
              <p:spPr bwMode="auto">
                <a:xfrm>
                  <a:off x="659" y="1820"/>
                  <a:ext cx="54" cy="19"/>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90" name="Rectangle 802">
                  <a:extLst>
                    <a:ext uri="{FF2B5EF4-FFF2-40B4-BE49-F238E27FC236}">
                      <a16:creationId xmlns:a16="http://schemas.microsoft.com/office/drawing/2014/main" xmlns="" id="{EB194048-4E6F-449D-8B4A-355E21B3711B}"/>
                    </a:ext>
                  </a:extLst>
                </p:cNvPr>
                <p:cNvSpPr>
                  <a:spLocks noChangeArrowheads="1"/>
                </p:cNvSpPr>
                <p:nvPr/>
              </p:nvSpPr>
              <p:spPr bwMode="auto">
                <a:xfrm>
                  <a:off x="988" y="1845"/>
                  <a:ext cx="121" cy="11"/>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91" name="Rectangle 803">
                  <a:extLst>
                    <a:ext uri="{FF2B5EF4-FFF2-40B4-BE49-F238E27FC236}">
                      <a16:creationId xmlns:a16="http://schemas.microsoft.com/office/drawing/2014/main" xmlns="" id="{86FFC53F-9AF4-4535-B68C-0F0BB78880C1}"/>
                    </a:ext>
                  </a:extLst>
                </p:cNvPr>
                <p:cNvSpPr>
                  <a:spLocks noChangeArrowheads="1"/>
                </p:cNvSpPr>
                <p:nvPr/>
              </p:nvSpPr>
              <p:spPr bwMode="auto">
                <a:xfrm>
                  <a:off x="1201" y="1820"/>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92" name="Rectangle 804">
                  <a:extLst>
                    <a:ext uri="{FF2B5EF4-FFF2-40B4-BE49-F238E27FC236}">
                      <a16:creationId xmlns:a16="http://schemas.microsoft.com/office/drawing/2014/main" xmlns="" id="{A391FF03-3D28-440D-8BA1-8C29DCC73870}"/>
                    </a:ext>
                  </a:extLst>
                </p:cNvPr>
                <p:cNvSpPr>
                  <a:spLocks noChangeArrowheads="1"/>
                </p:cNvSpPr>
                <p:nvPr/>
              </p:nvSpPr>
              <p:spPr bwMode="auto">
                <a:xfrm>
                  <a:off x="1201" y="1839"/>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893" name="Group 805">
                <a:extLst>
                  <a:ext uri="{FF2B5EF4-FFF2-40B4-BE49-F238E27FC236}">
                    <a16:creationId xmlns:a16="http://schemas.microsoft.com/office/drawing/2014/main" xmlns="" id="{CFF84C24-A1BD-405D-A493-255B5E373FF7}"/>
                  </a:ext>
                </a:extLst>
              </p:cNvPr>
              <p:cNvGrpSpPr>
                <a:grpSpLocks/>
              </p:cNvGrpSpPr>
              <p:nvPr/>
            </p:nvGrpSpPr>
            <p:grpSpPr bwMode="auto">
              <a:xfrm>
                <a:off x="3992" y="3078"/>
                <a:ext cx="298" cy="257"/>
                <a:chOff x="638" y="1393"/>
                <a:chExt cx="601" cy="622"/>
              </a:xfrm>
            </p:grpSpPr>
            <p:sp>
              <p:nvSpPr>
                <p:cNvPr id="857894" name="Freeform 806">
                  <a:extLst>
                    <a:ext uri="{FF2B5EF4-FFF2-40B4-BE49-F238E27FC236}">
                      <a16:creationId xmlns:a16="http://schemas.microsoft.com/office/drawing/2014/main" xmlns="" id="{1F84C5E2-970C-463D-8A15-BAC6598280D8}"/>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95" name="Freeform 807">
                  <a:extLst>
                    <a:ext uri="{FF2B5EF4-FFF2-40B4-BE49-F238E27FC236}">
                      <a16:creationId xmlns:a16="http://schemas.microsoft.com/office/drawing/2014/main" xmlns="" id="{60CA5DCF-579D-4EB6-9014-49A07CBB6D07}"/>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99CC"/>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96" name="Line 808">
                  <a:extLst>
                    <a:ext uri="{FF2B5EF4-FFF2-40B4-BE49-F238E27FC236}">
                      <a16:creationId xmlns:a16="http://schemas.microsoft.com/office/drawing/2014/main" xmlns="" id="{45F0D0CE-1D3C-4DD2-922A-A0407369EAF5}"/>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97" name="Line 809">
                  <a:extLst>
                    <a:ext uri="{FF2B5EF4-FFF2-40B4-BE49-F238E27FC236}">
                      <a16:creationId xmlns:a16="http://schemas.microsoft.com/office/drawing/2014/main" xmlns="" id="{D640FAD0-7FA6-4539-9998-38C2257005B7}"/>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98" name="Freeform 810">
                  <a:extLst>
                    <a:ext uri="{FF2B5EF4-FFF2-40B4-BE49-F238E27FC236}">
                      <a16:creationId xmlns:a16="http://schemas.microsoft.com/office/drawing/2014/main" xmlns="" id="{B19EF7F7-B2E3-4096-8CD5-87DACA815B4F}"/>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899" name="Rectangle 811">
                  <a:extLst>
                    <a:ext uri="{FF2B5EF4-FFF2-40B4-BE49-F238E27FC236}">
                      <a16:creationId xmlns:a16="http://schemas.microsoft.com/office/drawing/2014/main" xmlns="" id="{9DC57C77-99CA-4F40-94BB-D67808832096}"/>
                    </a:ext>
                  </a:extLst>
                </p:cNvPr>
                <p:cNvSpPr>
                  <a:spLocks noChangeArrowheads="1"/>
                </p:cNvSpPr>
                <p:nvPr/>
              </p:nvSpPr>
              <p:spPr bwMode="auto">
                <a:xfrm>
                  <a:off x="948" y="1820"/>
                  <a:ext cx="197" cy="176"/>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00" name="Line 812">
                  <a:extLst>
                    <a:ext uri="{FF2B5EF4-FFF2-40B4-BE49-F238E27FC236}">
                      <a16:creationId xmlns:a16="http://schemas.microsoft.com/office/drawing/2014/main" xmlns="" id="{805523FF-F342-483F-945B-E770F9FE63B0}"/>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01" name="Line 813">
                  <a:extLst>
                    <a:ext uri="{FF2B5EF4-FFF2-40B4-BE49-F238E27FC236}">
                      <a16:creationId xmlns:a16="http://schemas.microsoft.com/office/drawing/2014/main" xmlns="" id="{8D34A472-5FEC-48A8-9271-397734EC8FF6}"/>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02" name="Line 814">
                  <a:extLst>
                    <a:ext uri="{FF2B5EF4-FFF2-40B4-BE49-F238E27FC236}">
                      <a16:creationId xmlns:a16="http://schemas.microsoft.com/office/drawing/2014/main" xmlns="" id="{8BB1550B-0FBF-4F1C-906D-6A5992FAF846}"/>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03" name="Rectangle 815">
                  <a:extLst>
                    <a:ext uri="{FF2B5EF4-FFF2-40B4-BE49-F238E27FC236}">
                      <a16:creationId xmlns:a16="http://schemas.microsoft.com/office/drawing/2014/main" xmlns="" id="{40D4B320-52C1-4C64-9B52-9DFBBB7C7FF6}"/>
                    </a:ext>
                  </a:extLst>
                </p:cNvPr>
                <p:cNvSpPr>
                  <a:spLocks noChangeArrowheads="1"/>
                </p:cNvSpPr>
                <p:nvPr/>
              </p:nvSpPr>
              <p:spPr bwMode="auto">
                <a:xfrm>
                  <a:off x="1061" y="1888"/>
                  <a:ext cx="57" cy="38"/>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04" name="Rectangle 816">
                  <a:extLst>
                    <a:ext uri="{FF2B5EF4-FFF2-40B4-BE49-F238E27FC236}">
                      <a16:creationId xmlns:a16="http://schemas.microsoft.com/office/drawing/2014/main" xmlns="" id="{44C5C93A-2620-48DA-BF10-7B218FAB62F6}"/>
                    </a:ext>
                  </a:extLst>
                </p:cNvPr>
                <p:cNvSpPr>
                  <a:spLocks noChangeArrowheads="1"/>
                </p:cNvSpPr>
                <p:nvPr/>
              </p:nvSpPr>
              <p:spPr bwMode="auto">
                <a:xfrm>
                  <a:off x="1166" y="1820"/>
                  <a:ext cx="27" cy="27"/>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05" name="Freeform 817">
                  <a:extLst>
                    <a:ext uri="{FF2B5EF4-FFF2-40B4-BE49-F238E27FC236}">
                      <a16:creationId xmlns:a16="http://schemas.microsoft.com/office/drawing/2014/main" xmlns="" id="{6EC3AD87-B56A-462C-B7CC-A8FAED91F372}"/>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06" name="Rectangle 818">
                  <a:extLst>
                    <a:ext uri="{FF2B5EF4-FFF2-40B4-BE49-F238E27FC236}">
                      <a16:creationId xmlns:a16="http://schemas.microsoft.com/office/drawing/2014/main" xmlns="" id="{A327F953-736D-44AF-AC37-0ED21A84A939}"/>
                    </a:ext>
                  </a:extLst>
                </p:cNvPr>
                <p:cNvSpPr>
                  <a:spLocks noChangeArrowheads="1"/>
                </p:cNvSpPr>
                <p:nvPr/>
              </p:nvSpPr>
              <p:spPr bwMode="auto">
                <a:xfrm>
                  <a:off x="1130" y="1728"/>
                  <a:ext cx="21" cy="6"/>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07" name="Rectangle 819">
                  <a:extLst>
                    <a:ext uri="{FF2B5EF4-FFF2-40B4-BE49-F238E27FC236}">
                      <a16:creationId xmlns:a16="http://schemas.microsoft.com/office/drawing/2014/main" xmlns="" id="{D8FB04CC-6F3B-4DEF-9431-379FDBF89D53}"/>
                    </a:ext>
                  </a:extLst>
                </p:cNvPr>
                <p:cNvSpPr>
                  <a:spLocks noChangeArrowheads="1"/>
                </p:cNvSpPr>
                <p:nvPr/>
              </p:nvSpPr>
              <p:spPr bwMode="auto">
                <a:xfrm>
                  <a:off x="785" y="1463"/>
                  <a:ext cx="310" cy="222"/>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08" name="Freeform 820">
                  <a:extLst>
                    <a:ext uri="{FF2B5EF4-FFF2-40B4-BE49-F238E27FC236}">
                      <a16:creationId xmlns:a16="http://schemas.microsoft.com/office/drawing/2014/main" xmlns="" id="{368708EB-6AC7-4F2C-898F-4C358DFFEFD3}"/>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99CC"/>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09" name="Line 821">
                  <a:extLst>
                    <a:ext uri="{FF2B5EF4-FFF2-40B4-BE49-F238E27FC236}">
                      <a16:creationId xmlns:a16="http://schemas.microsoft.com/office/drawing/2014/main" xmlns="" id="{FC282544-58F0-4477-B836-1CA726436579}"/>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10" name="Line 822">
                  <a:extLst>
                    <a:ext uri="{FF2B5EF4-FFF2-40B4-BE49-F238E27FC236}">
                      <a16:creationId xmlns:a16="http://schemas.microsoft.com/office/drawing/2014/main" xmlns="" id="{32159295-DB6E-4E79-BD00-30BEA7A4A000}"/>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11" name="Line 823">
                  <a:extLst>
                    <a:ext uri="{FF2B5EF4-FFF2-40B4-BE49-F238E27FC236}">
                      <a16:creationId xmlns:a16="http://schemas.microsoft.com/office/drawing/2014/main" xmlns="" id="{3639BBE7-180E-4B8E-A76F-5CEC5B682608}"/>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12" name="Rectangle 824">
                  <a:extLst>
                    <a:ext uri="{FF2B5EF4-FFF2-40B4-BE49-F238E27FC236}">
                      <a16:creationId xmlns:a16="http://schemas.microsoft.com/office/drawing/2014/main" xmlns="" id="{575D3EE3-BD73-4A89-B2DC-0284B6EAFED5}"/>
                    </a:ext>
                  </a:extLst>
                </p:cNvPr>
                <p:cNvSpPr>
                  <a:spLocks noChangeArrowheads="1"/>
                </p:cNvSpPr>
                <p:nvPr/>
              </p:nvSpPr>
              <p:spPr bwMode="auto">
                <a:xfrm>
                  <a:off x="659" y="1820"/>
                  <a:ext cx="54" cy="19"/>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13" name="Rectangle 825">
                  <a:extLst>
                    <a:ext uri="{FF2B5EF4-FFF2-40B4-BE49-F238E27FC236}">
                      <a16:creationId xmlns:a16="http://schemas.microsoft.com/office/drawing/2014/main" xmlns="" id="{1BBD4A85-6839-44D3-84A9-4BB0B0E39453}"/>
                    </a:ext>
                  </a:extLst>
                </p:cNvPr>
                <p:cNvSpPr>
                  <a:spLocks noChangeArrowheads="1"/>
                </p:cNvSpPr>
                <p:nvPr/>
              </p:nvSpPr>
              <p:spPr bwMode="auto">
                <a:xfrm>
                  <a:off x="988" y="1845"/>
                  <a:ext cx="121" cy="11"/>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14" name="Rectangle 826">
                  <a:extLst>
                    <a:ext uri="{FF2B5EF4-FFF2-40B4-BE49-F238E27FC236}">
                      <a16:creationId xmlns:a16="http://schemas.microsoft.com/office/drawing/2014/main" xmlns="" id="{D5778915-F8EC-4137-A138-E80D9BAB97AD}"/>
                    </a:ext>
                  </a:extLst>
                </p:cNvPr>
                <p:cNvSpPr>
                  <a:spLocks noChangeArrowheads="1"/>
                </p:cNvSpPr>
                <p:nvPr/>
              </p:nvSpPr>
              <p:spPr bwMode="auto">
                <a:xfrm>
                  <a:off x="1201" y="1820"/>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15" name="Rectangle 827">
                  <a:extLst>
                    <a:ext uri="{FF2B5EF4-FFF2-40B4-BE49-F238E27FC236}">
                      <a16:creationId xmlns:a16="http://schemas.microsoft.com/office/drawing/2014/main" xmlns="" id="{85DA0919-B71D-42EC-80F9-BCA20D9DD7AA}"/>
                    </a:ext>
                  </a:extLst>
                </p:cNvPr>
                <p:cNvSpPr>
                  <a:spLocks noChangeArrowheads="1"/>
                </p:cNvSpPr>
                <p:nvPr/>
              </p:nvSpPr>
              <p:spPr bwMode="auto">
                <a:xfrm>
                  <a:off x="1201" y="1839"/>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916" name="Group 828">
                <a:extLst>
                  <a:ext uri="{FF2B5EF4-FFF2-40B4-BE49-F238E27FC236}">
                    <a16:creationId xmlns:a16="http://schemas.microsoft.com/office/drawing/2014/main" xmlns="" id="{A971F28D-CF93-43C2-B1D3-94ABDF6D3A7B}"/>
                  </a:ext>
                </a:extLst>
              </p:cNvPr>
              <p:cNvGrpSpPr>
                <a:grpSpLocks/>
              </p:cNvGrpSpPr>
              <p:nvPr/>
            </p:nvGrpSpPr>
            <p:grpSpPr bwMode="auto">
              <a:xfrm>
                <a:off x="4338" y="3078"/>
                <a:ext cx="298" cy="257"/>
                <a:chOff x="638" y="1393"/>
                <a:chExt cx="601" cy="622"/>
              </a:xfrm>
            </p:grpSpPr>
            <p:sp>
              <p:nvSpPr>
                <p:cNvPr id="857917" name="Freeform 829">
                  <a:extLst>
                    <a:ext uri="{FF2B5EF4-FFF2-40B4-BE49-F238E27FC236}">
                      <a16:creationId xmlns:a16="http://schemas.microsoft.com/office/drawing/2014/main" xmlns="" id="{E4C0D6AE-721B-45A0-9765-894022538073}"/>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18" name="Freeform 830">
                  <a:extLst>
                    <a:ext uri="{FF2B5EF4-FFF2-40B4-BE49-F238E27FC236}">
                      <a16:creationId xmlns:a16="http://schemas.microsoft.com/office/drawing/2014/main" xmlns="" id="{FBDF7149-8DA3-4A48-85E3-61CE42FFB0B5}"/>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99CC"/>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19" name="Line 831">
                  <a:extLst>
                    <a:ext uri="{FF2B5EF4-FFF2-40B4-BE49-F238E27FC236}">
                      <a16:creationId xmlns:a16="http://schemas.microsoft.com/office/drawing/2014/main" xmlns="" id="{9C32D778-50B9-40E7-8528-8F59F45FDC97}"/>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20" name="Line 832">
                  <a:extLst>
                    <a:ext uri="{FF2B5EF4-FFF2-40B4-BE49-F238E27FC236}">
                      <a16:creationId xmlns:a16="http://schemas.microsoft.com/office/drawing/2014/main" xmlns="" id="{ED37C792-E2E7-48C0-BFA3-16A44DB7063D}"/>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21" name="Freeform 833">
                  <a:extLst>
                    <a:ext uri="{FF2B5EF4-FFF2-40B4-BE49-F238E27FC236}">
                      <a16:creationId xmlns:a16="http://schemas.microsoft.com/office/drawing/2014/main" xmlns="" id="{D69EB22B-9867-4A51-A6EE-2D41FF20418A}"/>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22" name="Rectangle 834">
                  <a:extLst>
                    <a:ext uri="{FF2B5EF4-FFF2-40B4-BE49-F238E27FC236}">
                      <a16:creationId xmlns:a16="http://schemas.microsoft.com/office/drawing/2014/main" xmlns="" id="{57E86747-3370-4541-94A2-52FD6F98B46C}"/>
                    </a:ext>
                  </a:extLst>
                </p:cNvPr>
                <p:cNvSpPr>
                  <a:spLocks noChangeArrowheads="1"/>
                </p:cNvSpPr>
                <p:nvPr/>
              </p:nvSpPr>
              <p:spPr bwMode="auto">
                <a:xfrm>
                  <a:off x="948" y="1820"/>
                  <a:ext cx="197" cy="176"/>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23" name="Line 835">
                  <a:extLst>
                    <a:ext uri="{FF2B5EF4-FFF2-40B4-BE49-F238E27FC236}">
                      <a16:creationId xmlns:a16="http://schemas.microsoft.com/office/drawing/2014/main" xmlns="" id="{C0F46C97-B5FD-4131-8761-178DCDFBA62B}"/>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24" name="Line 836">
                  <a:extLst>
                    <a:ext uri="{FF2B5EF4-FFF2-40B4-BE49-F238E27FC236}">
                      <a16:creationId xmlns:a16="http://schemas.microsoft.com/office/drawing/2014/main" xmlns="" id="{DDD28ACE-3B59-42AF-B94E-19A3323BC717}"/>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25" name="Line 837">
                  <a:extLst>
                    <a:ext uri="{FF2B5EF4-FFF2-40B4-BE49-F238E27FC236}">
                      <a16:creationId xmlns:a16="http://schemas.microsoft.com/office/drawing/2014/main" xmlns="" id="{2BBCAF8C-340F-45C4-8D73-27DB964B01BA}"/>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26" name="Rectangle 838">
                  <a:extLst>
                    <a:ext uri="{FF2B5EF4-FFF2-40B4-BE49-F238E27FC236}">
                      <a16:creationId xmlns:a16="http://schemas.microsoft.com/office/drawing/2014/main" xmlns="" id="{0F1DB5CF-4EAF-4BB4-B94A-0F55135CFEA5}"/>
                    </a:ext>
                  </a:extLst>
                </p:cNvPr>
                <p:cNvSpPr>
                  <a:spLocks noChangeArrowheads="1"/>
                </p:cNvSpPr>
                <p:nvPr/>
              </p:nvSpPr>
              <p:spPr bwMode="auto">
                <a:xfrm>
                  <a:off x="1061" y="1888"/>
                  <a:ext cx="57" cy="38"/>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27" name="Rectangle 839">
                  <a:extLst>
                    <a:ext uri="{FF2B5EF4-FFF2-40B4-BE49-F238E27FC236}">
                      <a16:creationId xmlns:a16="http://schemas.microsoft.com/office/drawing/2014/main" xmlns="" id="{B9581B75-AF3B-41A6-83CF-4FFA7F8C64D9}"/>
                    </a:ext>
                  </a:extLst>
                </p:cNvPr>
                <p:cNvSpPr>
                  <a:spLocks noChangeArrowheads="1"/>
                </p:cNvSpPr>
                <p:nvPr/>
              </p:nvSpPr>
              <p:spPr bwMode="auto">
                <a:xfrm>
                  <a:off x="1166" y="1820"/>
                  <a:ext cx="27" cy="27"/>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28" name="Freeform 840">
                  <a:extLst>
                    <a:ext uri="{FF2B5EF4-FFF2-40B4-BE49-F238E27FC236}">
                      <a16:creationId xmlns:a16="http://schemas.microsoft.com/office/drawing/2014/main" xmlns="" id="{D66060D3-5B30-49BD-9D38-69B34D08B1B2}"/>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29" name="Rectangle 841">
                  <a:extLst>
                    <a:ext uri="{FF2B5EF4-FFF2-40B4-BE49-F238E27FC236}">
                      <a16:creationId xmlns:a16="http://schemas.microsoft.com/office/drawing/2014/main" xmlns="" id="{8A12E2C6-978C-48AE-AA79-78F9303E67A2}"/>
                    </a:ext>
                  </a:extLst>
                </p:cNvPr>
                <p:cNvSpPr>
                  <a:spLocks noChangeArrowheads="1"/>
                </p:cNvSpPr>
                <p:nvPr/>
              </p:nvSpPr>
              <p:spPr bwMode="auto">
                <a:xfrm>
                  <a:off x="1130" y="1728"/>
                  <a:ext cx="21" cy="6"/>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30" name="Rectangle 842">
                  <a:extLst>
                    <a:ext uri="{FF2B5EF4-FFF2-40B4-BE49-F238E27FC236}">
                      <a16:creationId xmlns:a16="http://schemas.microsoft.com/office/drawing/2014/main" xmlns="" id="{4D11AB06-8DF2-4446-A566-B01CE2B83987}"/>
                    </a:ext>
                  </a:extLst>
                </p:cNvPr>
                <p:cNvSpPr>
                  <a:spLocks noChangeArrowheads="1"/>
                </p:cNvSpPr>
                <p:nvPr/>
              </p:nvSpPr>
              <p:spPr bwMode="auto">
                <a:xfrm>
                  <a:off x="785" y="1463"/>
                  <a:ext cx="310" cy="222"/>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31" name="Freeform 843">
                  <a:extLst>
                    <a:ext uri="{FF2B5EF4-FFF2-40B4-BE49-F238E27FC236}">
                      <a16:creationId xmlns:a16="http://schemas.microsoft.com/office/drawing/2014/main" xmlns="" id="{2FFC204D-BFE2-48F7-8920-BCC061847350}"/>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99CC"/>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32" name="Line 844">
                  <a:extLst>
                    <a:ext uri="{FF2B5EF4-FFF2-40B4-BE49-F238E27FC236}">
                      <a16:creationId xmlns:a16="http://schemas.microsoft.com/office/drawing/2014/main" xmlns="" id="{D4475C7D-1EB4-4EF2-8E71-E3B60684DA98}"/>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33" name="Line 845">
                  <a:extLst>
                    <a:ext uri="{FF2B5EF4-FFF2-40B4-BE49-F238E27FC236}">
                      <a16:creationId xmlns:a16="http://schemas.microsoft.com/office/drawing/2014/main" xmlns="" id="{CC0C646A-2CD3-4AF8-A459-8BD7284AC29E}"/>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34" name="Line 846">
                  <a:extLst>
                    <a:ext uri="{FF2B5EF4-FFF2-40B4-BE49-F238E27FC236}">
                      <a16:creationId xmlns:a16="http://schemas.microsoft.com/office/drawing/2014/main" xmlns="" id="{F8EE4473-5CA7-4698-B2E1-77EFCC88F264}"/>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35" name="Rectangle 847">
                  <a:extLst>
                    <a:ext uri="{FF2B5EF4-FFF2-40B4-BE49-F238E27FC236}">
                      <a16:creationId xmlns:a16="http://schemas.microsoft.com/office/drawing/2014/main" xmlns="" id="{C69AFB3F-3FE2-4A4F-A103-346C9C0B3487}"/>
                    </a:ext>
                  </a:extLst>
                </p:cNvPr>
                <p:cNvSpPr>
                  <a:spLocks noChangeArrowheads="1"/>
                </p:cNvSpPr>
                <p:nvPr/>
              </p:nvSpPr>
              <p:spPr bwMode="auto">
                <a:xfrm>
                  <a:off x="659" y="1820"/>
                  <a:ext cx="54" cy="19"/>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36" name="Rectangle 848">
                  <a:extLst>
                    <a:ext uri="{FF2B5EF4-FFF2-40B4-BE49-F238E27FC236}">
                      <a16:creationId xmlns:a16="http://schemas.microsoft.com/office/drawing/2014/main" xmlns="" id="{1C4C9D87-A339-4AC7-B303-697EA99DF37E}"/>
                    </a:ext>
                  </a:extLst>
                </p:cNvPr>
                <p:cNvSpPr>
                  <a:spLocks noChangeArrowheads="1"/>
                </p:cNvSpPr>
                <p:nvPr/>
              </p:nvSpPr>
              <p:spPr bwMode="auto">
                <a:xfrm>
                  <a:off x="988" y="1845"/>
                  <a:ext cx="121" cy="11"/>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37" name="Rectangle 849">
                  <a:extLst>
                    <a:ext uri="{FF2B5EF4-FFF2-40B4-BE49-F238E27FC236}">
                      <a16:creationId xmlns:a16="http://schemas.microsoft.com/office/drawing/2014/main" xmlns="" id="{BC22EA64-F35F-47DE-80AC-12FD6A2E62B5}"/>
                    </a:ext>
                  </a:extLst>
                </p:cNvPr>
                <p:cNvSpPr>
                  <a:spLocks noChangeArrowheads="1"/>
                </p:cNvSpPr>
                <p:nvPr/>
              </p:nvSpPr>
              <p:spPr bwMode="auto">
                <a:xfrm>
                  <a:off x="1201" y="1820"/>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38" name="Rectangle 850">
                  <a:extLst>
                    <a:ext uri="{FF2B5EF4-FFF2-40B4-BE49-F238E27FC236}">
                      <a16:creationId xmlns:a16="http://schemas.microsoft.com/office/drawing/2014/main" xmlns="" id="{5320D7BF-DA85-4FB8-949A-3EF81B40B91C}"/>
                    </a:ext>
                  </a:extLst>
                </p:cNvPr>
                <p:cNvSpPr>
                  <a:spLocks noChangeArrowheads="1"/>
                </p:cNvSpPr>
                <p:nvPr/>
              </p:nvSpPr>
              <p:spPr bwMode="auto">
                <a:xfrm>
                  <a:off x="1201" y="1839"/>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939" name="Group 851">
                <a:extLst>
                  <a:ext uri="{FF2B5EF4-FFF2-40B4-BE49-F238E27FC236}">
                    <a16:creationId xmlns:a16="http://schemas.microsoft.com/office/drawing/2014/main" xmlns="" id="{8E9339FA-80F4-4C3F-99A8-8E49144D26C7}"/>
                  </a:ext>
                </a:extLst>
              </p:cNvPr>
              <p:cNvGrpSpPr>
                <a:grpSpLocks/>
              </p:cNvGrpSpPr>
              <p:nvPr/>
            </p:nvGrpSpPr>
            <p:grpSpPr bwMode="auto">
              <a:xfrm>
                <a:off x="4682" y="3078"/>
                <a:ext cx="298" cy="257"/>
                <a:chOff x="638" y="1393"/>
                <a:chExt cx="601" cy="622"/>
              </a:xfrm>
            </p:grpSpPr>
            <p:sp>
              <p:nvSpPr>
                <p:cNvPr id="857940" name="Freeform 852">
                  <a:extLst>
                    <a:ext uri="{FF2B5EF4-FFF2-40B4-BE49-F238E27FC236}">
                      <a16:creationId xmlns:a16="http://schemas.microsoft.com/office/drawing/2014/main" xmlns="" id="{874BA50A-E23F-47BC-8638-F4B7B0BFB5C6}"/>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41" name="Freeform 853">
                  <a:extLst>
                    <a:ext uri="{FF2B5EF4-FFF2-40B4-BE49-F238E27FC236}">
                      <a16:creationId xmlns:a16="http://schemas.microsoft.com/office/drawing/2014/main" xmlns="" id="{E6BB2CAB-5EF1-492F-984B-7A8DDE68FED3}"/>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99CC"/>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42" name="Line 854">
                  <a:extLst>
                    <a:ext uri="{FF2B5EF4-FFF2-40B4-BE49-F238E27FC236}">
                      <a16:creationId xmlns:a16="http://schemas.microsoft.com/office/drawing/2014/main" xmlns="" id="{2A8A4A2C-7CB0-4724-BE0F-2246F6E4C444}"/>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43" name="Line 855">
                  <a:extLst>
                    <a:ext uri="{FF2B5EF4-FFF2-40B4-BE49-F238E27FC236}">
                      <a16:creationId xmlns:a16="http://schemas.microsoft.com/office/drawing/2014/main" xmlns="" id="{373D9960-37C1-4E75-81BB-555F2F326C42}"/>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44" name="Freeform 856">
                  <a:extLst>
                    <a:ext uri="{FF2B5EF4-FFF2-40B4-BE49-F238E27FC236}">
                      <a16:creationId xmlns:a16="http://schemas.microsoft.com/office/drawing/2014/main" xmlns="" id="{180E545B-8E80-40B2-BC9F-C09D17D954C1}"/>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45" name="Rectangle 857">
                  <a:extLst>
                    <a:ext uri="{FF2B5EF4-FFF2-40B4-BE49-F238E27FC236}">
                      <a16:creationId xmlns:a16="http://schemas.microsoft.com/office/drawing/2014/main" xmlns="" id="{9F1245B5-E3B4-4D11-9B0C-27D630E1D00E}"/>
                    </a:ext>
                  </a:extLst>
                </p:cNvPr>
                <p:cNvSpPr>
                  <a:spLocks noChangeArrowheads="1"/>
                </p:cNvSpPr>
                <p:nvPr/>
              </p:nvSpPr>
              <p:spPr bwMode="auto">
                <a:xfrm>
                  <a:off x="948" y="1820"/>
                  <a:ext cx="197" cy="176"/>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46" name="Line 858">
                  <a:extLst>
                    <a:ext uri="{FF2B5EF4-FFF2-40B4-BE49-F238E27FC236}">
                      <a16:creationId xmlns:a16="http://schemas.microsoft.com/office/drawing/2014/main" xmlns="" id="{2A11C678-E811-4781-9A4A-58D3B8918A8B}"/>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47" name="Line 859">
                  <a:extLst>
                    <a:ext uri="{FF2B5EF4-FFF2-40B4-BE49-F238E27FC236}">
                      <a16:creationId xmlns:a16="http://schemas.microsoft.com/office/drawing/2014/main" xmlns="" id="{25511E8F-B347-4751-B667-E0DA1B34A0F8}"/>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48" name="Line 860">
                  <a:extLst>
                    <a:ext uri="{FF2B5EF4-FFF2-40B4-BE49-F238E27FC236}">
                      <a16:creationId xmlns:a16="http://schemas.microsoft.com/office/drawing/2014/main" xmlns="" id="{17D846CD-A20C-4A01-AA80-B415F4EF4125}"/>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49" name="Rectangle 861">
                  <a:extLst>
                    <a:ext uri="{FF2B5EF4-FFF2-40B4-BE49-F238E27FC236}">
                      <a16:creationId xmlns:a16="http://schemas.microsoft.com/office/drawing/2014/main" xmlns="" id="{36F8A6C3-4ECB-4F7C-A5D7-917A84FCD9D3}"/>
                    </a:ext>
                  </a:extLst>
                </p:cNvPr>
                <p:cNvSpPr>
                  <a:spLocks noChangeArrowheads="1"/>
                </p:cNvSpPr>
                <p:nvPr/>
              </p:nvSpPr>
              <p:spPr bwMode="auto">
                <a:xfrm>
                  <a:off x="1061" y="1888"/>
                  <a:ext cx="57" cy="38"/>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50" name="Rectangle 862">
                  <a:extLst>
                    <a:ext uri="{FF2B5EF4-FFF2-40B4-BE49-F238E27FC236}">
                      <a16:creationId xmlns:a16="http://schemas.microsoft.com/office/drawing/2014/main" xmlns="" id="{6C2D15CA-B6B5-4E38-9B8D-A17647554E9C}"/>
                    </a:ext>
                  </a:extLst>
                </p:cNvPr>
                <p:cNvSpPr>
                  <a:spLocks noChangeArrowheads="1"/>
                </p:cNvSpPr>
                <p:nvPr/>
              </p:nvSpPr>
              <p:spPr bwMode="auto">
                <a:xfrm>
                  <a:off x="1166" y="1820"/>
                  <a:ext cx="27" cy="27"/>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51" name="Freeform 863">
                  <a:extLst>
                    <a:ext uri="{FF2B5EF4-FFF2-40B4-BE49-F238E27FC236}">
                      <a16:creationId xmlns:a16="http://schemas.microsoft.com/office/drawing/2014/main" xmlns="" id="{958AC65D-3892-4B16-985D-8EACFAA60B0A}"/>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52" name="Rectangle 864">
                  <a:extLst>
                    <a:ext uri="{FF2B5EF4-FFF2-40B4-BE49-F238E27FC236}">
                      <a16:creationId xmlns:a16="http://schemas.microsoft.com/office/drawing/2014/main" xmlns="" id="{DC906BBC-B939-47A9-AE8F-BEFB33B45313}"/>
                    </a:ext>
                  </a:extLst>
                </p:cNvPr>
                <p:cNvSpPr>
                  <a:spLocks noChangeArrowheads="1"/>
                </p:cNvSpPr>
                <p:nvPr/>
              </p:nvSpPr>
              <p:spPr bwMode="auto">
                <a:xfrm>
                  <a:off x="1130" y="1728"/>
                  <a:ext cx="21" cy="6"/>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53" name="Rectangle 865">
                  <a:extLst>
                    <a:ext uri="{FF2B5EF4-FFF2-40B4-BE49-F238E27FC236}">
                      <a16:creationId xmlns:a16="http://schemas.microsoft.com/office/drawing/2014/main" xmlns="" id="{4D61CE68-3F59-4750-BD13-18C1A892FBD2}"/>
                    </a:ext>
                  </a:extLst>
                </p:cNvPr>
                <p:cNvSpPr>
                  <a:spLocks noChangeArrowheads="1"/>
                </p:cNvSpPr>
                <p:nvPr/>
              </p:nvSpPr>
              <p:spPr bwMode="auto">
                <a:xfrm>
                  <a:off x="785" y="1463"/>
                  <a:ext cx="310" cy="222"/>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54" name="Freeform 866">
                  <a:extLst>
                    <a:ext uri="{FF2B5EF4-FFF2-40B4-BE49-F238E27FC236}">
                      <a16:creationId xmlns:a16="http://schemas.microsoft.com/office/drawing/2014/main" xmlns="" id="{A7FCE1FB-255D-47A6-B2EB-92081637658C}"/>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99CC"/>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55" name="Line 867">
                  <a:extLst>
                    <a:ext uri="{FF2B5EF4-FFF2-40B4-BE49-F238E27FC236}">
                      <a16:creationId xmlns:a16="http://schemas.microsoft.com/office/drawing/2014/main" xmlns="" id="{89F092A2-4FAC-47A1-B0BC-14B54D010FA1}"/>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56" name="Line 868">
                  <a:extLst>
                    <a:ext uri="{FF2B5EF4-FFF2-40B4-BE49-F238E27FC236}">
                      <a16:creationId xmlns:a16="http://schemas.microsoft.com/office/drawing/2014/main" xmlns="" id="{06FD8317-B841-4297-A338-11F6F1D09151}"/>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57" name="Line 869">
                  <a:extLst>
                    <a:ext uri="{FF2B5EF4-FFF2-40B4-BE49-F238E27FC236}">
                      <a16:creationId xmlns:a16="http://schemas.microsoft.com/office/drawing/2014/main" xmlns="" id="{AFA6F4FF-DFD4-4C0E-AC18-83A60FED9960}"/>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58" name="Rectangle 870">
                  <a:extLst>
                    <a:ext uri="{FF2B5EF4-FFF2-40B4-BE49-F238E27FC236}">
                      <a16:creationId xmlns:a16="http://schemas.microsoft.com/office/drawing/2014/main" xmlns="" id="{5F24623B-444D-46DA-A431-FA30D4B6FB39}"/>
                    </a:ext>
                  </a:extLst>
                </p:cNvPr>
                <p:cNvSpPr>
                  <a:spLocks noChangeArrowheads="1"/>
                </p:cNvSpPr>
                <p:nvPr/>
              </p:nvSpPr>
              <p:spPr bwMode="auto">
                <a:xfrm>
                  <a:off x="659" y="1820"/>
                  <a:ext cx="54" cy="19"/>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59" name="Rectangle 871">
                  <a:extLst>
                    <a:ext uri="{FF2B5EF4-FFF2-40B4-BE49-F238E27FC236}">
                      <a16:creationId xmlns:a16="http://schemas.microsoft.com/office/drawing/2014/main" xmlns="" id="{47DE8484-B1F0-4402-A302-31CB3CC08AFD}"/>
                    </a:ext>
                  </a:extLst>
                </p:cNvPr>
                <p:cNvSpPr>
                  <a:spLocks noChangeArrowheads="1"/>
                </p:cNvSpPr>
                <p:nvPr/>
              </p:nvSpPr>
              <p:spPr bwMode="auto">
                <a:xfrm>
                  <a:off x="988" y="1845"/>
                  <a:ext cx="121" cy="11"/>
                </a:xfrm>
                <a:prstGeom prst="rect">
                  <a:avLst/>
                </a:prstGeom>
                <a:solidFill>
                  <a:srgbClr val="FF99CC"/>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60" name="Rectangle 872">
                  <a:extLst>
                    <a:ext uri="{FF2B5EF4-FFF2-40B4-BE49-F238E27FC236}">
                      <a16:creationId xmlns:a16="http://schemas.microsoft.com/office/drawing/2014/main" xmlns="" id="{1AE6300F-94EB-43BA-BFB1-8FD735416FBB}"/>
                    </a:ext>
                  </a:extLst>
                </p:cNvPr>
                <p:cNvSpPr>
                  <a:spLocks noChangeArrowheads="1"/>
                </p:cNvSpPr>
                <p:nvPr/>
              </p:nvSpPr>
              <p:spPr bwMode="auto">
                <a:xfrm>
                  <a:off x="1201" y="1820"/>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61" name="Rectangle 873">
                  <a:extLst>
                    <a:ext uri="{FF2B5EF4-FFF2-40B4-BE49-F238E27FC236}">
                      <a16:creationId xmlns:a16="http://schemas.microsoft.com/office/drawing/2014/main" xmlns="" id="{8C39490A-E274-411E-AA7C-51D39092FED0}"/>
                    </a:ext>
                  </a:extLst>
                </p:cNvPr>
                <p:cNvSpPr>
                  <a:spLocks noChangeArrowheads="1"/>
                </p:cNvSpPr>
                <p:nvPr/>
              </p:nvSpPr>
              <p:spPr bwMode="auto">
                <a:xfrm>
                  <a:off x="1201" y="1839"/>
                  <a:ext cx="21" cy="8"/>
                </a:xfrm>
                <a:prstGeom prst="rect">
                  <a:avLst/>
                </a:prstGeom>
                <a:solidFill>
                  <a:srgbClr val="FF99CC"/>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sp>
          <p:nvSpPr>
            <p:cNvPr id="857962" name="Line 874">
              <a:extLst>
                <a:ext uri="{FF2B5EF4-FFF2-40B4-BE49-F238E27FC236}">
                  <a16:creationId xmlns:a16="http://schemas.microsoft.com/office/drawing/2014/main" xmlns="" id="{531B3819-5DEE-4375-BE79-5B83EAEED521}"/>
                </a:ext>
              </a:extLst>
            </p:cNvPr>
            <p:cNvSpPr>
              <a:spLocks noChangeShapeType="1"/>
            </p:cNvSpPr>
            <p:nvPr/>
          </p:nvSpPr>
          <p:spPr bwMode="auto">
            <a:xfrm>
              <a:off x="2700" y="3028"/>
              <a:ext cx="1104"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63" name="Line 875">
              <a:extLst>
                <a:ext uri="{FF2B5EF4-FFF2-40B4-BE49-F238E27FC236}">
                  <a16:creationId xmlns:a16="http://schemas.microsoft.com/office/drawing/2014/main" xmlns="" id="{8BF26596-E231-466E-8CB0-5AD72749ED58}"/>
                </a:ext>
              </a:extLst>
            </p:cNvPr>
            <p:cNvSpPr>
              <a:spLocks noChangeShapeType="1"/>
            </p:cNvSpPr>
            <p:nvPr/>
          </p:nvSpPr>
          <p:spPr bwMode="auto">
            <a:xfrm>
              <a:off x="3318" y="2934"/>
              <a:ext cx="1514"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64" name="Line 876">
              <a:extLst>
                <a:ext uri="{FF2B5EF4-FFF2-40B4-BE49-F238E27FC236}">
                  <a16:creationId xmlns:a16="http://schemas.microsoft.com/office/drawing/2014/main" xmlns="" id="{31E34F86-697A-41E4-806C-FC28CAE7D13B}"/>
                </a:ext>
              </a:extLst>
            </p:cNvPr>
            <p:cNvSpPr>
              <a:spLocks noChangeShapeType="1"/>
            </p:cNvSpPr>
            <p:nvPr/>
          </p:nvSpPr>
          <p:spPr bwMode="auto">
            <a:xfrm>
              <a:off x="4080" y="1882"/>
              <a:ext cx="0" cy="59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pic>
          <p:nvPicPr>
            <p:cNvPr id="857965" name="Picture 877">
              <a:extLst>
                <a:ext uri="{FF2B5EF4-FFF2-40B4-BE49-F238E27FC236}">
                  <a16:creationId xmlns:a16="http://schemas.microsoft.com/office/drawing/2014/main" xmlns="" id="{CEC478E4-9A8C-47F7-92F4-F2C61FFCD981}"/>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4" y="2451"/>
              <a:ext cx="714"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7966" name="Line 878">
              <a:extLst>
                <a:ext uri="{FF2B5EF4-FFF2-40B4-BE49-F238E27FC236}">
                  <a16:creationId xmlns:a16="http://schemas.microsoft.com/office/drawing/2014/main" xmlns="" id="{DB0A4825-4222-4883-89C5-6BE9D87525AC}"/>
                </a:ext>
              </a:extLst>
            </p:cNvPr>
            <p:cNvSpPr>
              <a:spLocks noChangeShapeType="1"/>
            </p:cNvSpPr>
            <p:nvPr/>
          </p:nvSpPr>
          <p:spPr bwMode="auto">
            <a:xfrm rot="-5400000" flipH="1" flipV="1">
              <a:off x="2836" y="2542"/>
              <a:ext cx="519"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67" name="Text Box 879">
              <a:extLst>
                <a:ext uri="{FF2B5EF4-FFF2-40B4-BE49-F238E27FC236}">
                  <a16:creationId xmlns:a16="http://schemas.microsoft.com/office/drawing/2014/main" xmlns="" id="{F4B0DBA3-1558-48B1-93FF-C26F63BB242B}"/>
                </a:ext>
              </a:extLst>
            </p:cNvPr>
            <p:cNvSpPr txBox="1">
              <a:spLocks noChangeArrowheads="1"/>
            </p:cNvSpPr>
            <p:nvPr/>
          </p:nvSpPr>
          <p:spPr bwMode="auto">
            <a:xfrm>
              <a:off x="571" y="2247"/>
              <a:ext cx="655"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1400">
                  <a:solidFill>
                    <a:srgbClr val="000000"/>
                  </a:solidFill>
                  <a:latin typeface="Arial" panose="020B0604020202020204" pitchFamily="34" charset="0"/>
                  <a:ea typeface="黑体" panose="02010609060101010101" pitchFamily="49" charset="-122"/>
                </a:rPr>
                <a:t>Server1</a:t>
              </a:r>
            </a:p>
          </p:txBody>
        </p:sp>
        <p:sp>
          <p:nvSpPr>
            <p:cNvPr id="857968" name="Text Box 880">
              <a:extLst>
                <a:ext uri="{FF2B5EF4-FFF2-40B4-BE49-F238E27FC236}">
                  <a16:creationId xmlns:a16="http://schemas.microsoft.com/office/drawing/2014/main" xmlns="" id="{B106A1E5-092C-468B-8D8A-2D1737B06551}"/>
                </a:ext>
              </a:extLst>
            </p:cNvPr>
            <p:cNvSpPr txBox="1">
              <a:spLocks noChangeArrowheads="1"/>
            </p:cNvSpPr>
            <p:nvPr/>
          </p:nvSpPr>
          <p:spPr bwMode="auto">
            <a:xfrm>
              <a:off x="3296" y="2173"/>
              <a:ext cx="668"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1400">
                  <a:solidFill>
                    <a:srgbClr val="000000"/>
                  </a:solidFill>
                  <a:latin typeface="Arial" panose="020B0604020202020204" pitchFamily="34" charset="0"/>
                  <a:ea typeface="黑体" panose="02010609060101010101" pitchFamily="49" charset="-122"/>
                </a:rPr>
                <a:t>Server2</a:t>
              </a:r>
            </a:p>
          </p:txBody>
        </p:sp>
        <p:grpSp>
          <p:nvGrpSpPr>
            <p:cNvPr id="857969" name="Group 881">
              <a:extLst>
                <a:ext uri="{FF2B5EF4-FFF2-40B4-BE49-F238E27FC236}">
                  <a16:creationId xmlns:a16="http://schemas.microsoft.com/office/drawing/2014/main" xmlns="" id="{BD43D143-723D-47D7-BFD2-1D4C1CF32EEB}"/>
                </a:ext>
              </a:extLst>
            </p:cNvPr>
            <p:cNvGrpSpPr>
              <a:grpSpLocks/>
            </p:cNvGrpSpPr>
            <p:nvPr/>
          </p:nvGrpSpPr>
          <p:grpSpPr bwMode="auto">
            <a:xfrm>
              <a:off x="1461" y="2919"/>
              <a:ext cx="982" cy="25"/>
              <a:chOff x="1461" y="2756"/>
              <a:chExt cx="982" cy="25"/>
            </a:xfrm>
          </p:grpSpPr>
          <p:sp>
            <p:nvSpPr>
              <p:cNvPr id="857970" name="Line 882">
                <a:extLst>
                  <a:ext uri="{FF2B5EF4-FFF2-40B4-BE49-F238E27FC236}">
                    <a16:creationId xmlns:a16="http://schemas.microsoft.com/office/drawing/2014/main" xmlns="" id="{73AF5742-1D71-47A5-AD1E-23F1A02C7122}"/>
                  </a:ext>
                </a:extLst>
              </p:cNvPr>
              <p:cNvSpPr>
                <a:spLocks noChangeShapeType="1"/>
              </p:cNvSpPr>
              <p:nvPr/>
            </p:nvSpPr>
            <p:spPr bwMode="auto">
              <a:xfrm flipV="1">
                <a:off x="1461" y="2756"/>
                <a:ext cx="982" cy="0"/>
              </a:xfrm>
              <a:prstGeom prst="line">
                <a:avLst/>
              </a:prstGeom>
              <a:noFill/>
              <a:ln w="28575"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71" name="Line 883">
                <a:extLst>
                  <a:ext uri="{FF2B5EF4-FFF2-40B4-BE49-F238E27FC236}">
                    <a16:creationId xmlns:a16="http://schemas.microsoft.com/office/drawing/2014/main" xmlns="" id="{7C2F44CF-89E2-494E-A719-19D34D8BAAEC}"/>
                  </a:ext>
                </a:extLst>
              </p:cNvPr>
              <p:cNvSpPr>
                <a:spLocks noChangeShapeType="1"/>
              </p:cNvSpPr>
              <p:nvPr/>
            </p:nvSpPr>
            <p:spPr bwMode="auto">
              <a:xfrm flipV="1">
                <a:off x="1461" y="2781"/>
                <a:ext cx="982" cy="0"/>
              </a:xfrm>
              <a:prstGeom prst="lin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sp>
          <p:nvSpPr>
            <p:cNvPr id="857972" name="Text Box 884">
              <a:extLst>
                <a:ext uri="{FF2B5EF4-FFF2-40B4-BE49-F238E27FC236}">
                  <a16:creationId xmlns:a16="http://schemas.microsoft.com/office/drawing/2014/main" xmlns="" id="{D0AE557E-7123-43CA-9A77-CD571A992E55}"/>
                </a:ext>
              </a:extLst>
            </p:cNvPr>
            <p:cNvSpPr txBox="1">
              <a:spLocks noChangeArrowheads="1"/>
            </p:cNvSpPr>
            <p:nvPr/>
          </p:nvSpPr>
          <p:spPr bwMode="auto">
            <a:xfrm>
              <a:off x="1735" y="2963"/>
              <a:ext cx="523" cy="278"/>
            </a:xfrm>
            <a:prstGeom prst="rect">
              <a:avLst/>
            </a:prstGeom>
            <a:solidFill>
              <a:schemeClr val="hlink"/>
            </a:solidFill>
            <a:ln>
              <a:noFill/>
            </a:ln>
            <a:effectLst/>
            <a:extLst>
              <a:ext uri="{91240B29-F687-4F45-9708-019B960494DF}">
                <a14:hiddenLine xmlns:a14="http://schemas.microsoft.com/office/drawing/2010/main" w="63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1400">
                  <a:solidFill>
                    <a:srgbClr val="FFFFFF"/>
                  </a:solidFill>
                  <a:latin typeface="Arial" panose="020B0604020202020204" pitchFamily="34" charset="0"/>
                  <a:ea typeface="黑体" panose="02010609060101010101" pitchFamily="49" charset="-122"/>
                </a:rPr>
                <a:t>Trunk</a:t>
              </a:r>
            </a:p>
          </p:txBody>
        </p:sp>
        <p:grpSp>
          <p:nvGrpSpPr>
            <p:cNvPr id="857973" name="Group 885">
              <a:extLst>
                <a:ext uri="{FF2B5EF4-FFF2-40B4-BE49-F238E27FC236}">
                  <a16:creationId xmlns:a16="http://schemas.microsoft.com/office/drawing/2014/main" xmlns="" id="{46D56125-4556-4825-827B-EADB61A7CD23}"/>
                </a:ext>
              </a:extLst>
            </p:cNvPr>
            <p:cNvGrpSpPr>
              <a:grpSpLocks/>
            </p:cNvGrpSpPr>
            <p:nvPr/>
          </p:nvGrpSpPr>
          <p:grpSpPr bwMode="auto">
            <a:xfrm>
              <a:off x="1190" y="2179"/>
              <a:ext cx="1331" cy="257"/>
              <a:chOff x="1190" y="2016"/>
              <a:chExt cx="1331" cy="257"/>
            </a:xfrm>
          </p:grpSpPr>
          <p:grpSp>
            <p:nvGrpSpPr>
              <p:cNvPr id="857974" name="Group 886">
                <a:extLst>
                  <a:ext uri="{FF2B5EF4-FFF2-40B4-BE49-F238E27FC236}">
                    <a16:creationId xmlns:a16="http://schemas.microsoft.com/office/drawing/2014/main" xmlns="" id="{05EA42A0-1A43-440E-BD0B-EFB9A21939F5}"/>
                  </a:ext>
                </a:extLst>
              </p:cNvPr>
              <p:cNvGrpSpPr>
                <a:grpSpLocks/>
              </p:cNvGrpSpPr>
              <p:nvPr/>
            </p:nvGrpSpPr>
            <p:grpSpPr bwMode="auto">
              <a:xfrm>
                <a:off x="1190" y="2016"/>
                <a:ext cx="298" cy="257"/>
                <a:chOff x="638" y="1393"/>
                <a:chExt cx="601" cy="622"/>
              </a:xfrm>
            </p:grpSpPr>
            <p:sp>
              <p:nvSpPr>
                <p:cNvPr id="857975" name="Freeform 887">
                  <a:extLst>
                    <a:ext uri="{FF2B5EF4-FFF2-40B4-BE49-F238E27FC236}">
                      <a16:creationId xmlns:a16="http://schemas.microsoft.com/office/drawing/2014/main" xmlns="" id="{36551EAA-5387-456B-A32C-CD4BF97FA439}"/>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76" name="Freeform 888">
                  <a:extLst>
                    <a:ext uri="{FF2B5EF4-FFF2-40B4-BE49-F238E27FC236}">
                      <a16:creationId xmlns:a16="http://schemas.microsoft.com/office/drawing/2014/main" xmlns="" id="{D69AF8FD-DB91-42CC-A888-14B4A7E22549}"/>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FF99"/>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77" name="Line 889">
                  <a:extLst>
                    <a:ext uri="{FF2B5EF4-FFF2-40B4-BE49-F238E27FC236}">
                      <a16:creationId xmlns:a16="http://schemas.microsoft.com/office/drawing/2014/main" xmlns="" id="{1D4DF5FE-9886-4940-A032-80A453F13BEA}"/>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78" name="Line 890">
                  <a:extLst>
                    <a:ext uri="{FF2B5EF4-FFF2-40B4-BE49-F238E27FC236}">
                      <a16:creationId xmlns:a16="http://schemas.microsoft.com/office/drawing/2014/main" xmlns="" id="{445A15C2-542A-48A4-9523-4ED2571A737A}"/>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79" name="Freeform 891">
                  <a:extLst>
                    <a:ext uri="{FF2B5EF4-FFF2-40B4-BE49-F238E27FC236}">
                      <a16:creationId xmlns:a16="http://schemas.microsoft.com/office/drawing/2014/main" xmlns="" id="{973FCD1D-580D-49BC-8FA9-56514ADF90B6}"/>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80" name="Rectangle 892">
                  <a:extLst>
                    <a:ext uri="{FF2B5EF4-FFF2-40B4-BE49-F238E27FC236}">
                      <a16:creationId xmlns:a16="http://schemas.microsoft.com/office/drawing/2014/main" xmlns="" id="{3DFCBA89-EE1E-48F6-8636-801BAF876622}"/>
                    </a:ext>
                  </a:extLst>
                </p:cNvPr>
                <p:cNvSpPr>
                  <a:spLocks noChangeArrowheads="1"/>
                </p:cNvSpPr>
                <p:nvPr/>
              </p:nvSpPr>
              <p:spPr bwMode="auto">
                <a:xfrm>
                  <a:off x="948" y="1820"/>
                  <a:ext cx="197" cy="176"/>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81" name="Line 893">
                  <a:extLst>
                    <a:ext uri="{FF2B5EF4-FFF2-40B4-BE49-F238E27FC236}">
                      <a16:creationId xmlns:a16="http://schemas.microsoft.com/office/drawing/2014/main" xmlns="" id="{C0E6224C-E8E7-4215-ACD5-4EA11B46F890}"/>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82" name="Line 894">
                  <a:extLst>
                    <a:ext uri="{FF2B5EF4-FFF2-40B4-BE49-F238E27FC236}">
                      <a16:creationId xmlns:a16="http://schemas.microsoft.com/office/drawing/2014/main" xmlns="" id="{649BE433-AF2F-4C89-AC33-E48A2C309582}"/>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83" name="Line 895">
                  <a:extLst>
                    <a:ext uri="{FF2B5EF4-FFF2-40B4-BE49-F238E27FC236}">
                      <a16:creationId xmlns:a16="http://schemas.microsoft.com/office/drawing/2014/main" xmlns="" id="{2A65F53B-E55F-4E24-BBCB-428BD73FA27E}"/>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84" name="Rectangle 896">
                  <a:extLst>
                    <a:ext uri="{FF2B5EF4-FFF2-40B4-BE49-F238E27FC236}">
                      <a16:creationId xmlns:a16="http://schemas.microsoft.com/office/drawing/2014/main" xmlns="" id="{08403E79-B741-477F-A4FB-CA0CB8275BA8}"/>
                    </a:ext>
                  </a:extLst>
                </p:cNvPr>
                <p:cNvSpPr>
                  <a:spLocks noChangeArrowheads="1"/>
                </p:cNvSpPr>
                <p:nvPr/>
              </p:nvSpPr>
              <p:spPr bwMode="auto">
                <a:xfrm>
                  <a:off x="1061" y="1888"/>
                  <a:ext cx="57" cy="38"/>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85" name="Rectangle 897">
                  <a:extLst>
                    <a:ext uri="{FF2B5EF4-FFF2-40B4-BE49-F238E27FC236}">
                      <a16:creationId xmlns:a16="http://schemas.microsoft.com/office/drawing/2014/main" xmlns="" id="{F6C97B0E-34B8-484F-993F-B42701200CC8}"/>
                    </a:ext>
                  </a:extLst>
                </p:cNvPr>
                <p:cNvSpPr>
                  <a:spLocks noChangeArrowheads="1"/>
                </p:cNvSpPr>
                <p:nvPr/>
              </p:nvSpPr>
              <p:spPr bwMode="auto">
                <a:xfrm>
                  <a:off x="1166" y="1820"/>
                  <a:ext cx="27" cy="27"/>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86" name="Freeform 898">
                  <a:extLst>
                    <a:ext uri="{FF2B5EF4-FFF2-40B4-BE49-F238E27FC236}">
                      <a16:creationId xmlns:a16="http://schemas.microsoft.com/office/drawing/2014/main" xmlns="" id="{5F7BD129-04D5-4A2D-81A9-74B456EA5321}"/>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87" name="Rectangle 899">
                  <a:extLst>
                    <a:ext uri="{FF2B5EF4-FFF2-40B4-BE49-F238E27FC236}">
                      <a16:creationId xmlns:a16="http://schemas.microsoft.com/office/drawing/2014/main" xmlns="" id="{AE7DE068-02C7-4CF4-98D5-E94934F0C88C}"/>
                    </a:ext>
                  </a:extLst>
                </p:cNvPr>
                <p:cNvSpPr>
                  <a:spLocks noChangeArrowheads="1"/>
                </p:cNvSpPr>
                <p:nvPr/>
              </p:nvSpPr>
              <p:spPr bwMode="auto">
                <a:xfrm>
                  <a:off x="1130" y="1728"/>
                  <a:ext cx="21" cy="6"/>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88" name="Rectangle 900">
                  <a:extLst>
                    <a:ext uri="{FF2B5EF4-FFF2-40B4-BE49-F238E27FC236}">
                      <a16:creationId xmlns:a16="http://schemas.microsoft.com/office/drawing/2014/main" xmlns="" id="{6721891D-0395-4714-BD6E-0AFB7EEAD24E}"/>
                    </a:ext>
                  </a:extLst>
                </p:cNvPr>
                <p:cNvSpPr>
                  <a:spLocks noChangeArrowheads="1"/>
                </p:cNvSpPr>
                <p:nvPr/>
              </p:nvSpPr>
              <p:spPr bwMode="auto">
                <a:xfrm>
                  <a:off x="785" y="1463"/>
                  <a:ext cx="310" cy="222"/>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89" name="Freeform 901">
                  <a:extLst>
                    <a:ext uri="{FF2B5EF4-FFF2-40B4-BE49-F238E27FC236}">
                      <a16:creationId xmlns:a16="http://schemas.microsoft.com/office/drawing/2014/main" xmlns="" id="{E80B6FE6-75E2-4B22-AFC7-EA819C1786E6}"/>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FF99"/>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90" name="Line 902">
                  <a:extLst>
                    <a:ext uri="{FF2B5EF4-FFF2-40B4-BE49-F238E27FC236}">
                      <a16:creationId xmlns:a16="http://schemas.microsoft.com/office/drawing/2014/main" xmlns="" id="{602ED339-CE63-47FC-8ED0-F17A8662E08F}"/>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91" name="Line 903">
                  <a:extLst>
                    <a:ext uri="{FF2B5EF4-FFF2-40B4-BE49-F238E27FC236}">
                      <a16:creationId xmlns:a16="http://schemas.microsoft.com/office/drawing/2014/main" xmlns="" id="{9C9881E5-5A62-41BC-8134-9624C6F1049A}"/>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92" name="Line 904">
                  <a:extLst>
                    <a:ext uri="{FF2B5EF4-FFF2-40B4-BE49-F238E27FC236}">
                      <a16:creationId xmlns:a16="http://schemas.microsoft.com/office/drawing/2014/main" xmlns="" id="{C3132A5C-CAA4-4F62-BE85-4DAF032E34F1}"/>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93" name="Rectangle 905">
                  <a:extLst>
                    <a:ext uri="{FF2B5EF4-FFF2-40B4-BE49-F238E27FC236}">
                      <a16:creationId xmlns:a16="http://schemas.microsoft.com/office/drawing/2014/main" xmlns="" id="{6BEAC147-5716-46F3-8A00-E3BA2C87C491}"/>
                    </a:ext>
                  </a:extLst>
                </p:cNvPr>
                <p:cNvSpPr>
                  <a:spLocks noChangeArrowheads="1"/>
                </p:cNvSpPr>
                <p:nvPr/>
              </p:nvSpPr>
              <p:spPr bwMode="auto">
                <a:xfrm>
                  <a:off x="659" y="1820"/>
                  <a:ext cx="54" cy="19"/>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94" name="Rectangle 906">
                  <a:extLst>
                    <a:ext uri="{FF2B5EF4-FFF2-40B4-BE49-F238E27FC236}">
                      <a16:creationId xmlns:a16="http://schemas.microsoft.com/office/drawing/2014/main" xmlns="" id="{E80C17AA-984B-4870-A871-1E76B8B8DE8A}"/>
                    </a:ext>
                  </a:extLst>
                </p:cNvPr>
                <p:cNvSpPr>
                  <a:spLocks noChangeArrowheads="1"/>
                </p:cNvSpPr>
                <p:nvPr/>
              </p:nvSpPr>
              <p:spPr bwMode="auto">
                <a:xfrm>
                  <a:off x="988" y="1845"/>
                  <a:ext cx="121" cy="11"/>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95" name="Rectangle 907">
                  <a:extLst>
                    <a:ext uri="{FF2B5EF4-FFF2-40B4-BE49-F238E27FC236}">
                      <a16:creationId xmlns:a16="http://schemas.microsoft.com/office/drawing/2014/main" xmlns="" id="{160A63CD-CE29-4586-974B-16368BECB065}"/>
                    </a:ext>
                  </a:extLst>
                </p:cNvPr>
                <p:cNvSpPr>
                  <a:spLocks noChangeArrowheads="1"/>
                </p:cNvSpPr>
                <p:nvPr/>
              </p:nvSpPr>
              <p:spPr bwMode="auto">
                <a:xfrm>
                  <a:off x="1201" y="1820"/>
                  <a:ext cx="21" cy="8"/>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96" name="Rectangle 908">
                  <a:extLst>
                    <a:ext uri="{FF2B5EF4-FFF2-40B4-BE49-F238E27FC236}">
                      <a16:creationId xmlns:a16="http://schemas.microsoft.com/office/drawing/2014/main" xmlns="" id="{E0C86E97-D5F8-4A86-9558-BABED654CC0F}"/>
                    </a:ext>
                  </a:extLst>
                </p:cNvPr>
                <p:cNvSpPr>
                  <a:spLocks noChangeArrowheads="1"/>
                </p:cNvSpPr>
                <p:nvPr/>
              </p:nvSpPr>
              <p:spPr bwMode="auto">
                <a:xfrm>
                  <a:off x="1201" y="1839"/>
                  <a:ext cx="21" cy="8"/>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7997" name="Group 909">
                <a:extLst>
                  <a:ext uri="{FF2B5EF4-FFF2-40B4-BE49-F238E27FC236}">
                    <a16:creationId xmlns:a16="http://schemas.microsoft.com/office/drawing/2014/main" xmlns="" id="{0350E62B-5456-436C-8D79-7FD9F385ACE8}"/>
                  </a:ext>
                </a:extLst>
              </p:cNvPr>
              <p:cNvGrpSpPr>
                <a:grpSpLocks/>
              </p:cNvGrpSpPr>
              <p:nvPr/>
            </p:nvGrpSpPr>
            <p:grpSpPr bwMode="auto">
              <a:xfrm>
                <a:off x="1533" y="2016"/>
                <a:ext cx="298" cy="257"/>
                <a:chOff x="638" y="1393"/>
                <a:chExt cx="601" cy="622"/>
              </a:xfrm>
            </p:grpSpPr>
            <p:sp>
              <p:nvSpPr>
                <p:cNvPr id="857998" name="Freeform 910">
                  <a:extLst>
                    <a:ext uri="{FF2B5EF4-FFF2-40B4-BE49-F238E27FC236}">
                      <a16:creationId xmlns:a16="http://schemas.microsoft.com/office/drawing/2014/main" xmlns="" id="{1994708E-7F44-4BD1-8679-8F1A13BDECDE}"/>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7999" name="Freeform 911">
                  <a:extLst>
                    <a:ext uri="{FF2B5EF4-FFF2-40B4-BE49-F238E27FC236}">
                      <a16:creationId xmlns:a16="http://schemas.microsoft.com/office/drawing/2014/main" xmlns="" id="{F223F59B-8FA7-431F-B776-7A5CABBD3DBD}"/>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FF99"/>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00" name="Line 912">
                  <a:extLst>
                    <a:ext uri="{FF2B5EF4-FFF2-40B4-BE49-F238E27FC236}">
                      <a16:creationId xmlns:a16="http://schemas.microsoft.com/office/drawing/2014/main" xmlns="" id="{DFA0EFA2-F79A-4C7C-9A49-A293D23CA1AC}"/>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01" name="Line 913">
                  <a:extLst>
                    <a:ext uri="{FF2B5EF4-FFF2-40B4-BE49-F238E27FC236}">
                      <a16:creationId xmlns:a16="http://schemas.microsoft.com/office/drawing/2014/main" xmlns="" id="{AF168B9F-257A-4F2D-8ED4-C99E4A99614C}"/>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02" name="Freeform 914">
                  <a:extLst>
                    <a:ext uri="{FF2B5EF4-FFF2-40B4-BE49-F238E27FC236}">
                      <a16:creationId xmlns:a16="http://schemas.microsoft.com/office/drawing/2014/main" xmlns="" id="{33E86769-57A1-48F8-A4A8-39D30BF79622}"/>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03" name="Rectangle 915">
                  <a:extLst>
                    <a:ext uri="{FF2B5EF4-FFF2-40B4-BE49-F238E27FC236}">
                      <a16:creationId xmlns:a16="http://schemas.microsoft.com/office/drawing/2014/main" xmlns="" id="{128F17D4-F780-446A-AFCC-6BCCF1D60970}"/>
                    </a:ext>
                  </a:extLst>
                </p:cNvPr>
                <p:cNvSpPr>
                  <a:spLocks noChangeArrowheads="1"/>
                </p:cNvSpPr>
                <p:nvPr/>
              </p:nvSpPr>
              <p:spPr bwMode="auto">
                <a:xfrm>
                  <a:off x="948" y="1820"/>
                  <a:ext cx="197" cy="176"/>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04" name="Line 916">
                  <a:extLst>
                    <a:ext uri="{FF2B5EF4-FFF2-40B4-BE49-F238E27FC236}">
                      <a16:creationId xmlns:a16="http://schemas.microsoft.com/office/drawing/2014/main" xmlns="" id="{EECC318B-6220-4C2B-BA6D-0639AF123220}"/>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05" name="Line 917">
                  <a:extLst>
                    <a:ext uri="{FF2B5EF4-FFF2-40B4-BE49-F238E27FC236}">
                      <a16:creationId xmlns:a16="http://schemas.microsoft.com/office/drawing/2014/main" xmlns="" id="{2B8B8ACA-E694-43F1-A363-33837E48359F}"/>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06" name="Line 918">
                  <a:extLst>
                    <a:ext uri="{FF2B5EF4-FFF2-40B4-BE49-F238E27FC236}">
                      <a16:creationId xmlns:a16="http://schemas.microsoft.com/office/drawing/2014/main" xmlns="" id="{82E8ECBA-2EA1-420A-9C13-DE78952CB14F}"/>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07" name="Rectangle 919">
                  <a:extLst>
                    <a:ext uri="{FF2B5EF4-FFF2-40B4-BE49-F238E27FC236}">
                      <a16:creationId xmlns:a16="http://schemas.microsoft.com/office/drawing/2014/main" xmlns="" id="{FA6C70C0-4262-4095-A559-7C49EA678AEF}"/>
                    </a:ext>
                  </a:extLst>
                </p:cNvPr>
                <p:cNvSpPr>
                  <a:spLocks noChangeArrowheads="1"/>
                </p:cNvSpPr>
                <p:nvPr/>
              </p:nvSpPr>
              <p:spPr bwMode="auto">
                <a:xfrm>
                  <a:off x="1061" y="1888"/>
                  <a:ext cx="57" cy="38"/>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08" name="Rectangle 920">
                  <a:extLst>
                    <a:ext uri="{FF2B5EF4-FFF2-40B4-BE49-F238E27FC236}">
                      <a16:creationId xmlns:a16="http://schemas.microsoft.com/office/drawing/2014/main" xmlns="" id="{8147FF95-F16B-4F4A-B35E-FF3B9F99B740}"/>
                    </a:ext>
                  </a:extLst>
                </p:cNvPr>
                <p:cNvSpPr>
                  <a:spLocks noChangeArrowheads="1"/>
                </p:cNvSpPr>
                <p:nvPr/>
              </p:nvSpPr>
              <p:spPr bwMode="auto">
                <a:xfrm>
                  <a:off x="1166" y="1820"/>
                  <a:ext cx="27" cy="27"/>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09" name="Freeform 921">
                  <a:extLst>
                    <a:ext uri="{FF2B5EF4-FFF2-40B4-BE49-F238E27FC236}">
                      <a16:creationId xmlns:a16="http://schemas.microsoft.com/office/drawing/2014/main" xmlns="" id="{C83D192B-1EF4-4338-91AC-90FD10D61ED9}"/>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10" name="Rectangle 922">
                  <a:extLst>
                    <a:ext uri="{FF2B5EF4-FFF2-40B4-BE49-F238E27FC236}">
                      <a16:creationId xmlns:a16="http://schemas.microsoft.com/office/drawing/2014/main" xmlns="" id="{1F5C3C1A-2CF2-4788-A704-F593A5F34734}"/>
                    </a:ext>
                  </a:extLst>
                </p:cNvPr>
                <p:cNvSpPr>
                  <a:spLocks noChangeArrowheads="1"/>
                </p:cNvSpPr>
                <p:nvPr/>
              </p:nvSpPr>
              <p:spPr bwMode="auto">
                <a:xfrm>
                  <a:off x="1130" y="1728"/>
                  <a:ext cx="21" cy="6"/>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11" name="Rectangle 923">
                  <a:extLst>
                    <a:ext uri="{FF2B5EF4-FFF2-40B4-BE49-F238E27FC236}">
                      <a16:creationId xmlns:a16="http://schemas.microsoft.com/office/drawing/2014/main" xmlns="" id="{9A01CE24-E5F7-4170-99F4-61D354F1F36F}"/>
                    </a:ext>
                  </a:extLst>
                </p:cNvPr>
                <p:cNvSpPr>
                  <a:spLocks noChangeArrowheads="1"/>
                </p:cNvSpPr>
                <p:nvPr/>
              </p:nvSpPr>
              <p:spPr bwMode="auto">
                <a:xfrm>
                  <a:off x="785" y="1463"/>
                  <a:ext cx="310" cy="222"/>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12" name="Freeform 924">
                  <a:extLst>
                    <a:ext uri="{FF2B5EF4-FFF2-40B4-BE49-F238E27FC236}">
                      <a16:creationId xmlns:a16="http://schemas.microsoft.com/office/drawing/2014/main" xmlns="" id="{A70CFEDC-4F47-4257-9650-AFAD9CED8F75}"/>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FF99"/>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13" name="Line 925">
                  <a:extLst>
                    <a:ext uri="{FF2B5EF4-FFF2-40B4-BE49-F238E27FC236}">
                      <a16:creationId xmlns:a16="http://schemas.microsoft.com/office/drawing/2014/main" xmlns="" id="{E5AE12C6-7F86-4626-886E-A48EAB51EA18}"/>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14" name="Line 926">
                  <a:extLst>
                    <a:ext uri="{FF2B5EF4-FFF2-40B4-BE49-F238E27FC236}">
                      <a16:creationId xmlns:a16="http://schemas.microsoft.com/office/drawing/2014/main" xmlns="" id="{7B788E9B-C796-4DE0-92C5-A93FB129F650}"/>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15" name="Line 927">
                  <a:extLst>
                    <a:ext uri="{FF2B5EF4-FFF2-40B4-BE49-F238E27FC236}">
                      <a16:creationId xmlns:a16="http://schemas.microsoft.com/office/drawing/2014/main" xmlns="" id="{9F3F098C-F4D5-4A56-BE02-151BEF84613F}"/>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16" name="Rectangle 928">
                  <a:extLst>
                    <a:ext uri="{FF2B5EF4-FFF2-40B4-BE49-F238E27FC236}">
                      <a16:creationId xmlns:a16="http://schemas.microsoft.com/office/drawing/2014/main" xmlns="" id="{535BC06F-E5D4-43F0-A1A9-D625168AA7A0}"/>
                    </a:ext>
                  </a:extLst>
                </p:cNvPr>
                <p:cNvSpPr>
                  <a:spLocks noChangeArrowheads="1"/>
                </p:cNvSpPr>
                <p:nvPr/>
              </p:nvSpPr>
              <p:spPr bwMode="auto">
                <a:xfrm>
                  <a:off x="659" y="1820"/>
                  <a:ext cx="54" cy="19"/>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17" name="Rectangle 929">
                  <a:extLst>
                    <a:ext uri="{FF2B5EF4-FFF2-40B4-BE49-F238E27FC236}">
                      <a16:creationId xmlns:a16="http://schemas.microsoft.com/office/drawing/2014/main" xmlns="" id="{A23EC463-B164-4B01-B117-42DD0BFA3800}"/>
                    </a:ext>
                  </a:extLst>
                </p:cNvPr>
                <p:cNvSpPr>
                  <a:spLocks noChangeArrowheads="1"/>
                </p:cNvSpPr>
                <p:nvPr/>
              </p:nvSpPr>
              <p:spPr bwMode="auto">
                <a:xfrm>
                  <a:off x="988" y="1845"/>
                  <a:ext cx="121" cy="11"/>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18" name="Rectangle 930">
                  <a:extLst>
                    <a:ext uri="{FF2B5EF4-FFF2-40B4-BE49-F238E27FC236}">
                      <a16:creationId xmlns:a16="http://schemas.microsoft.com/office/drawing/2014/main" xmlns="" id="{E05C3CA3-4101-49EB-A01C-EA6CF7C34892}"/>
                    </a:ext>
                  </a:extLst>
                </p:cNvPr>
                <p:cNvSpPr>
                  <a:spLocks noChangeArrowheads="1"/>
                </p:cNvSpPr>
                <p:nvPr/>
              </p:nvSpPr>
              <p:spPr bwMode="auto">
                <a:xfrm>
                  <a:off x="1201" y="1820"/>
                  <a:ext cx="21" cy="8"/>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19" name="Rectangle 931">
                  <a:extLst>
                    <a:ext uri="{FF2B5EF4-FFF2-40B4-BE49-F238E27FC236}">
                      <a16:creationId xmlns:a16="http://schemas.microsoft.com/office/drawing/2014/main" xmlns="" id="{C41EB3B1-C6CB-42F0-B7B5-29A71CD60E0B}"/>
                    </a:ext>
                  </a:extLst>
                </p:cNvPr>
                <p:cNvSpPr>
                  <a:spLocks noChangeArrowheads="1"/>
                </p:cNvSpPr>
                <p:nvPr/>
              </p:nvSpPr>
              <p:spPr bwMode="auto">
                <a:xfrm>
                  <a:off x="1201" y="1839"/>
                  <a:ext cx="21" cy="8"/>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8020" name="Group 932">
                <a:extLst>
                  <a:ext uri="{FF2B5EF4-FFF2-40B4-BE49-F238E27FC236}">
                    <a16:creationId xmlns:a16="http://schemas.microsoft.com/office/drawing/2014/main" xmlns="" id="{8BEC0095-3FAD-489F-8848-CCAD511B4798}"/>
                  </a:ext>
                </a:extLst>
              </p:cNvPr>
              <p:cNvGrpSpPr>
                <a:grpSpLocks/>
              </p:cNvGrpSpPr>
              <p:nvPr/>
            </p:nvGrpSpPr>
            <p:grpSpPr bwMode="auto">
              <a:xfrm>
                <a:off x="1879" y="2016"/>
                <a:ext cx="298" cy="257"/>
                <a:chOff x="638" y="1393"/>
                <a:chExt cx="601" cy="622"/>
              </a:xfrm>
            </p:grpSpPr>
            <p:sp>
              <p:nvSpPr>
                <p:cNvPr id="858021" name="Freeform 933">
                  <a:extLst>
                    <a:ext uri="{FF2B5EF4-FFF2-40B4-BE49-F238E27FC236}">
                      <a16:creationId xmlns:a16="http://schemas.microsoft.com/office/drawing/2014/main" xmlns="" id="{A4081E54-65DE-4BA6-A4C4-56FCB8126485}"/>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22" name="Freeform 934">
                  <a:extLst>
                    <a:ext uri="{FF2B5EF4-FFF2-40B4-BE49-F238E27FC236}">
                      <a16:creationId xmlns:a16="http://schemas.microsoft.com/office/drawing/2014/main" xmlns="" id="{085A8CF5-15DD-45AA-AE3F-A4FE4BD595C8}"/>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FF99"/>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23" name="Line 935">
                  <a:extLst>
                    <a:ext uri="{FF2B5EF4-FFF2-40B4-BE49-F238E27FC236}">
                      <a16:creationId xmlns:a16="http://schemas.microsoft.com/office/drawing/2014/main" xmlns="" id="{8514E716-83E4-4789-A4A4-9AA0D59534AB}"/>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24" name="Line 936">
                  <a:extLst>
                    <a:ext uri="{FF2B5EF4-FFF2-40B4-BE49-F238E27FC236}">
                      <a16:creationId xmlns:a16="http://schemas.microsoft.com/office/drawing/2014/main" xmlns="" id="{2CC03214-FF99-44F5-9C30-69960350B538}"/>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25" name="Freeform 937">
                  <a:extLst>
                    <a:ext uri="{FF2B5EF4-FFF2-40B4-BE49-F238E27FC236}">
                      <a16:creationId xmlns:a16="http://schemas.microsoft.com/office/drawing/2014/main" xmlns="" id="{F8927039-17BD-41AA-9F47-4B7122186F5F}"/>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26" name="Rectangle 938">
                  <a:extLst>
                    <a:ext uri="{FF2B5EF4-FFF2-40B4-BE49-F238E27FC236}">
                      <a16:creationId xmlns:a16="http://schemas.microsoft.com/office/drawing/2014/main" xmlns="" id="{88BDB1EC-7636-4478-A62B-F17BEE20EED4}"/>
                    </a:ext>
                  </a:extLst>
                </p:cNvPr>
                <p:cNvSpPr>
                  <a:spLocks noChangeArrowheads="1"/>
                </p:cNvSpPr>
                <p:nvPr/>
              </p:nvSpPr>
              <p:spPr bwMode="auto">
                <a:xfrm>
                  <a:off x="948" y="1820"/>
                  <a:ext cx="197" cy="176"/>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27" name="Line 939">
                  <a:extLst>
                    <a:ext uri="{FF2B5EF4-FFF2-40B4-BE49-F238E27FC236}">
                      <a16:creationId xmlns:a16="http://schemas.microsoft.com/office/drawing/2014/main" xmlns="" id="{92EE3315-6E59-48E3-8479-32ED97868E54}"/>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28" name="Line 940">
                  <a:extLst>
                    <a:ext uri="{FF2B5EF4-FFF2-40B4-BE49-F238E27FC236}">
                      <a16:creationId xmlns:a16="http://schemas.microsoft.com/office/drawing/2014/main" xmlns="" id="{5702822C-594A-49AF-A7D0-E5F35E410425}"/>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29" name="Line 941">
                  <a:extLst>
                    <a:ext uri="{FF2B5EF4-FFF2-40B4-BE49-F238E27FC236}">
                      <a16:creationId xmlns:a16="http://schemas.microsoft.com/office/drawing/2014/main" xmlns="" id="{A2AD59CC-93CC-4FAD-9641-E84FA024D54E}"/>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30" name="Rectangle 942">
                  <a:extLst>
                    <a:ext uri="{FF2B5EF4-FFF2-40B4-BE49-F238E27FC236}">
                      <a16:creationId xmlns:a16="http://schemas.microsoft.com/office/drawing/2014/main" xmlns="" id="{33303DF5-D84A-4965-9779-802CBF55A94A}"/>
                    </a:ext>
                  </a:extLst>
                </p:cNvPr>
                <p:cNvSpPr>
                  <a:spLocks noChangeArrowheads="1"/>
                </p:cNvSpPr>
                <p:nvPr/>
              </p:nvSpPr>
              <p:spPr bwMode="auto">
                <a:xfrm>
                  <a:off x="1061" y="1888"/>
                  <a:ext cx="57" cy="38"/>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31" name="Rectangle 943">
                  <a:extLst>
                    <a:ext uri="{FF2B5EF4-FFF2-40B4-BE49-F238E27FC236}">
                      <a16:creationId xmlns:a16="http://schemas.microsoft.com/office/drawing/2014/main" xmlns="" id="{99EE4BD3-94CF-4251-8AD6-D7E3896CE5C6}"/>
                    </a:ext>
                  </a:extLst>
                </p:cNvPr>
                <p:cNvSpPr>
                  <a:spLocks noChangeArrowheads="1"/>
                </p:cNvSpPr>
                <p:nvPr/>
              </p:nvSpPr>
              <p:spPr bwMode="auto">
                <a:xfrm>
                  <a:off x="1166" y="1820"/>
                  <a:ext cx="27" cy="27"/>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32" name="Freeform 944">
                  <a:extLst>
                    <a:ext uri="{FF2B5EF4-FFF2-40B4-BE49-F238E27FC236}">
                      <a16:creationId xmlns:a16="http://schemas.microsoft.com/office/drawing/2014/main" xmlns="" id="{B00CED58-8A98-49D8-A831-D0DC54127B16}"/>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33" name="Rectangle 945">
                  <a:extLst>
                    <a:ext uri="{FF2B5EF4-FFF2-40B4-BE49-F238E27FC236}">
                      <a16:creationId xmlns:a16="http://schemas.microsoft.com/office/drawing/2014/main" xmlns="" id="{EB44F1BB-DE11-4373-8CF3-0977D23C46C7}"/>
                    </a:ext>
                  </a:extLst>
                </p:cNvPr>
                <p:cNvSpPr>
                  <a:spLocks noChangeArrowheads="1"/>
                </p:cNvSpPr>
                <p:nvPr/>
              </p:nvSpPr>
              <p:spPr bwMode="auto">
                <a:xfrm>
                  <a:off x="1130" y="1728"/>
                  <a:ext cx="21" cy="6"/>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34" name="Rectangle 946">
                  <a:extLst>
                    <a:ext uri="{FF2B5EF4-FFF2-40B4-BE49-F238E27FC236}">
                      <a16:creationId xmlns:a16="http://schemas.microsoft.com/office/drawing/2014/main" xmlns="" id="{C4D23927-CAD9-49B9-81EA-165C9EB18FD4}"/>
                    </a:ext>
                  </a:extLst>
                </p:cNvPr>
                <p:cNvSpPr>
                  <a:spLocks noChangeArrowheads="1"/>
                </p:cNvSpPr>
                <p:nvPr/>
              </p:nvSpPr>
              <p:spPr bwMode="auto">
                <a:xfrm>
                  <a:off x="785" y="1463"/>
                  <a:ext cx="310" cy="222"/>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35" name="Freeform 947">
                  <a:extLst>
                    <a:ext uri="{FF2B5EF4-FFF2-40B4-BE49-F238E27FC236}">
                      <a16:creationId xmlns:a16="http://schemas.microsoft.com/office/drawing/2014/main" xmlns="" id="{B5181C73-E75B-435C-985B-1206B69081C8}"/>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FF99"/>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36" name="Line 948">
                  <a:extLst>
                    <a:ext uri="{FF2B5EF4-FFF2-40B4-BE49-F238E27FC236}">
                      <a16:creationId xmlns:a16="http://schemas.microsoft.com/office/drawing/2014/main" xmlns="" id="{93D105C5-B49E-478C-8A09-FBE4C09C1F4D}"/>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37" name="Line 949">
                  <a:extLst>
                    <a:ext uri="{FF2B5EF4-FFF2-40B4-BE49-F238E27FC236}">
                      <a16:creationId xmlns:a16="http://schemas.microsoft.com/office/drawing/2014/main" xmlns="" id="{9E249B90-01CE-48BC-B9B5-D2096017C378}"/>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38" name="Line 950">
                  <a:extLst>
                    <a:ext uri="{FF2B5EF4-FFF2-40B4-BE49-F238E27FC236}">
                      <a16:creationId xmlns:a16="http://schemas.microsoft.com/office/drawing/2014/main" xmlns="" id="{D09106DF-9C3B-438C-8B13-F2C2ED703F80}"/>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39" name="Rectangle 951">
                  <a:extLst>
                    <a:ext uri="{FF2B5EF4-FFF2-40B4-BE49-F238E27FC236}">
                      <a16:creationId xmlns:a16="http://schemas.microsoft.com/office/drawing/2014/main" xmlns="" id="{3BDA0FCE-8713-414D-AB7C-C33CE5859820}"/>
                    </a:ext>
                  </a:extLst>
                </p:cNvPr>
                <p:cNvSpPr>
                  <a:spLocks noChangeArrowheads="1"/>
                </p:cNvSpPr>
                <p:nvPr/>
              </p:nvSpPr>
              <p:spPr bwMode="auto">
                <a:xfrm>
                  <a:off x="659" y="1820"/>
                  <a:ext cx="54" cy="19"/>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40" name="Rectangle 952">
                  <a:extLst>
                    <a:ext uri="{FF2B5EF4-FFF2-40B4-BE49-F238E27FC236}">
                      <a16:creationId xmlns:a16="http://schemas.microsoft.com/office/drawing/2014/main" xmlns="" id="{2F100E48-C38C-4955-A6AC-1E962F344629}"/>
                    </a:ext>
                  </a:extLst>
                </p:cNvPr>
                <p:cNvSpPr>
                  <a:spLocks noChangeArrowheads="1"/>
                </p:cNvSpPr>
                <p:nvPr/>
              </p:nvSpPr>
              <p:spPr bwMode="auto">
                <a:xfrm>
                  <a:off x="988" y="1845"/>
                  <a:ext cx="121" cy="11"/>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41" name="Rectangle 953">
                  <a:extLst>
                    <a:ext uri="{FF2B5EF4-FFF2-40B4-BE49-F238E27FC236}">
                      <a16:creationId xmlns:a16="http://schemas.microsoft.com/office/drawing/2014/main" xmlns="" id="{BD659D3C-58E5-4B8A-89FC-EE7879AB251D}"/>
                    </a:ext>
                  </a:extLst>
                </p:cNvPr>
                <p:cNvSpPr>
                  <a:spLocks noChangeArrowheads="1"/>
                </p:cNvSpPr>
                <p:nvPr/>
              </p:nvSpPr>
              <p:spPr bwMode="auto">
                <a:xfrm>
                  <a:off x="1201" y="1820"/>
                  <a:ext cx="21" cy="8"/>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42" name="Rectangle 954">
                  <a:extLst>
                    <a:ext uri="{FF2B5EF4-FFF2-40B4-BE49-F238E27FC236}">
                      <a16:creationId xmlns:a16="http://schemas.microsoft.com/office/drawing/2014/main" xmlns="" id="{4EEAD348-1578-451E-BFD5-3C93EFE7D7EA}"/>
                    </a:ext>
                  </a:extLst>
                </p:cNvPr>
                <p:cNvSpPr>
                  <a:spLocks noChangeArrowheads="1"/>
                </p:cNvSpPr>
                <p:nvPr/>
              </p:nvSpPr>
              <p:spPr bwMode="auto">
                <a:xfrm>
                  <a:off x="1201" y="1839"/>
                  <a:ext cx="21" cy="8"/>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nvGrpSpPr>
              <p:cNvPr id="858043" name="Group 955">
                <a:extLst>
                  <a:ext uri="{FF2B5EF4-FFF2-40B4-BE49-F238E27FC236}">
                    <a16:creationId xmlns:a16="http://schemas.microsoft.com/office/drawing/2014/main" xmlns="" id="{BE4430C8-B6A9-4767-B1F3-BC022CD9D7CF}"/>
                  </a:ext>
                </a:extLst>
              </p:cNvPr>
              <p:cNvGrpSpPr>
                <a:grpSpLocks/>
              </p:cNvGrpSpPr>
              <p:nvPr/>
            </p:nvGrpSpPr>
            <p:grpSpPr bwMode="auto">
              <a:xfrm>
                <a:off x="2223" y="2016"/>
                <a:ext cx="298" cy="257"/>
                <a:chOff x="638" y="1393"/>
                <a:chExt cx="601" cy="622"/>
              </a:xfrm>
            </p:grpSpPr>
            <p:sp>
              <p:nvSpPr>
                <p:cNvPr id="858044" name="Freeform 956">
                  <a:extLst>
                    <a:ext uri="{FF2B5EF4-FFF2-40B4-BE49-F238E27FC236}">
                      <a16:creationId xmlns:a16="http://schemas.microsoft.com/office/drawing/2014/main" xmlns="" id="{BADB1DC6-3C1B-4DCA-A7D1-2EC538F10DAA}"/>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45" name="Freeform 957">
                  <a:extLst>
                    <a:ext uri="{FF2B5EF4-FFF2-40B4-BE49-F238E27FC236}">
                      <a16:creationId xmlns:a16="http://schemas.microsoft.com/office/drawing/2014/main" xmlns="" id="{853AF148-7770-4BAD-AD7F-E088699CD150}"/>
                    </a:ext>
                  </a:extLst>
                </p:cNvPr>
                <p:cNvSpPr>
                  <a:spLocks/>
                </p:cNvSpPr>
                <p:nvPr/>
              </p:nvSpPr>
              <p:spPr bwMode="auto">
                <a:xfrm>
                  <a:off x="638" y="1393"/>
                  <a:ext cx="601" cy="622"/>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solidFill>
                  <a:srgbClr val="FFFF99"/>
                </a:solidFill>
                <a:ln w="19050"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46" name="Line 958">
                  <a:extLst>
                    <a:ext uri="{FF2B5EF4-FFF2-40B4-BE49-F238E27FC236}">
                      <a16:creationId xmlns:a16="http://schemas.microsoft.com/office/drawing/2014/main" xmlns="" id="{2413E4CC-D128-4D12-AC94-5BBBED363443}"/>
                    </a:ext>
                  </a:extLst>
                </p:cNvPr>
                <p:cNvSpPr>
                  <a:spLocks noChangeShapeType="1"/>
                </p:cNvSpPr>
                <p:nvPr/>
              </p:nvSpPr>
              <p:spPr bwMode="auto">
                <a:xfrm>
                  <a:off x="770" y="1801"/>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47" name="Line 959">
                  <a:extLst>
                    <a:ext uri="{FF2B5EF4-FFF2-40B4-BE49-F238E27FC236}">
                      <a16:creationId xmlns:a16="http://schemas.microsoft.com/office/drawing/2014/main" xmlns="" id="{C62570D0-B52F-450C-B761-19294C09F070}"/>
                    </a:ext>
                  </a:extLst>
                </p:cNvPr>
                <p:cNvSpPr>
                  <a:spLocks noChangeShapeType="1"/>
                </p:cNvSpPr>
                <p:nvPr/>
              </p:nvSpPr>
              <p:spPr bwMode="auto">
                <a:xfrm>
                  <a:off x="770" y="1773"/>
                  <a:ext cx="3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48" name="Freeform 960">
                  <a:extLst>
                    <a:ext uri="{FF2B5EF4-FFF2-40B4-BE49-F238E27FC236}">
                      <a16:creationId xmlns:a16="http://schemas.microsoft.com/office/drawing/2014/main" xmlns="" id="{00660FEE-DA50-4F84-87CB-E3DC257DE675}"/>
                    </a:ext>
                  </a:extLst>
                </p:cNvPr>
                <p:cNvSpPr>
                  <a:spLocks noEditPoints="1"/>
                </p:cNvSpPr>
                <p:nvPr/>
              </p:nvSpPr>
              <p:spPr bwMode="auto">
                <a:xfrm>
                  <a:off x="948" y="1820"/>
                  <a:ext cx="245" cy="176"/>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49" name="Rectangle 961">
                  <a:extLst>
                    <a:ext uri="{FF2B5EF4-FFF2-40B4-BE49-F238E27FC236}">
                      <a16:creationId xmlns:a16="http://schemas.microsoft.com/office/drawing/2014/main" xmlns="" id="{46D32ECD-29E2-461D-B253-7C353546FFE7}"/>
                    </a:ext>
                  </a:extLst>
                </p:cNvPr>
                <p:cNvSpPr>
                  <a:spLocks noChangeArrowheads="1"/>
                </p:cNvSpPr>
                <p:nvPr/>
              </p:nvSpPr>
              <p:spPr bwMode="auto">
                <a:xfrm>
                  <a:off x="948" y="1820"/>
                  <a:ext cx="197" cy="176"/>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50" name="Line 962">
                  <a:extLst>
                    <a:ext uri="{FF2B5EF4-FFF2-40B4-BE49-F238E27FC236}">
                      <a16:creationId xmlns:a16="http://schemas.microsoft.com/office/drawing/2014/main" xmlns="" id="{32D3365A-9D38-4093-B7C9-B8F91699855D}"/>
                    </a:ext>
                  </a:extLst>
                </p:cNvPr>
                <p:cNvSpPr>
                  <a:spLocks noChangeShapeType="1"/>
                </p:cNvSpPr>
                <p:nvPr/>
              </p:nvSpPr>
              <p:spPr bwMode="auto">
                <a:xfrm>
                  <a:off x="948" y="187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51" name="Line 963">
                  <a:extLst>
                    <a:ext uri="{FF2B5EF4-FFF2-40B4-BE49-F238E27FC236}">
                      <a16:creationId xmlns:a16="http://schemas.microsoft.com/office/drawing/2014/main" xmlns="" id="{C06921C5-D42D-479E-9876-2679BEF27302}"/>
                    </a:ext>
                  </a:extLst>
                </p:cNvPr>
                <p:cNvSpPr>
                  <a:spLocks noChangeShapeType="1"/>
                </p:cNvSpPr>
                <p:nvPr/>
              </p:nvSpPr>
              <p:spPr bwMode="auto">
                <a:xfrm>
                  <a:off x="948" y="1937"/>
                  <a:ext cx="1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52" name="Line 964">
                  <a:extLst>
                    <a:ext uri="{FF2B5EF4-FFF2-40B4-BE49-F238E27FC236}">
                      <a16:creationId xmlns:a16="http://schemas.microsoft.com/office/drawing/2014/main" xmlns="" id="{5F0A3AF3-5E7E-48EB-AD33-876CF58891F3}"/>
                    </a:ext>
                  </a:extLst>
                </p:cNvPr>
                <p:cNvSpPr>
                  <a:spLocks noChangeShapeType="1"/>
                </p:cNvSpPr>
                <p:nvPr/>
              </p:nvSpPr>
              <p:spPr bwMode="auto">
                <a:xfrm>
                  <a:off x="958" y="1907"/>
                  <a:ext cx="1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53" name="Rectangle 965">
                  <a:extLst>
                    <a:ext uri="{FF2B5EF4-FFF2-40B4-BE49-F238E27FC236}">
                      <a16:creationId xmlns:a16="http://schemas.microsoft.com/office/drawing/2014/main" xmlns="" id="{8C241044-6810-439A-8CB7-F6FF41063DEE}"/>
                    </a:ext>
                  </a:extLst>
                </p:cNvPr>
                <p:cNvSpPr>
                  <a:spLocks noChangeArrowheads="1"/>
                </p:cNvSpPr>
                <p:nvPr/>
              </p:nvSpPr>
              <p:spPr bwMode="auto">
                <a:xfrm>
                  <a:off x="1061" y="1888"/>
                  <a:ext cx="57" cy="38"/>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54" name="Rectangle 966">
                  <a:extLst>
                    <a:ext uri="{FF2B5EF4-FFF2-40B4-BE49-F238E27FC236}">
                      <a16:creationId xmlns:a16="http://schemas.microsoft.com/office/drawing/2014/main" xmlns="" id="{E21EBD90-9725-40B0-BD35-1CB068ACB1BA}"/>
                    </a:ext>
                  </a:extLst>
                </p:cNvPr>
                <p:cNvSpPr>
                  <a:spLocks noChangeArrowheads="1"/>
                </p:cNvSpPr>
                <p:nvPr/>
              </p:nvSpPr>
              <p:spPr bwMode="auto">
                <a:xfrm>
                  <a:off x="1166" y="1820"/>
                  <a:ext cx="27" cy="27"/>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55" name="Freeform 967">
                  <a:extLst>
                    <a:ext uri="{FF2B5EF4-FFF2-40B4-BE49-F238E27FC236}">
                      <a16:creationId xmlns:a16="http://schemas.microsoft.com/office/drawing/2014/main" xmlns="" id="{C1C71844-3187-4CEC-81A7-6AC8C212B0F7}"/>
                    </a:ext>
                  </a:extLst>
                </p:cNvPr>
                <p:cNvSpPr>
                  <a:spLocks noEditPoints="1"/>
                </p:cNvSpPr>
                <p:nvPr/>
              </p:nvSpPr>
              <p:spPr bwMode="auto">
                <a:xfrm>
                  <a:off x="659" y="1436"/>
                  <a:ext cx="563" cy="42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56" name="Rectangle 968">
                  <a:extLst>
                    <a:ext uri="{FF2B5EF4-FFF2-40B4-BE49-F238E27FC236}">
                      <a16:creationId xmlns:a16="http://schemas.microsoft.com/office/drawing/2014/main" xmlns="" id="{7F8686C3-531A-4246-93EE-B7644DAB9C1F}"/>
                    </a:ext>
                  </a:extLst>
                </p:cNvPr>
                <p:cNvSpPr>
                  <a:spLocks noChangeArrowheads="1"/>
                </p:cNvSpPr>
                <p:nvPr/>
              </p:nvSpPr>
              <p:spPr bwMode="auto">
                <a:xfrm>
                  <a:off x="1130" y="1728"/>
                  <a:ext cx="21" cy="6"/>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57" name="Rectangle 969">
                  <a:extLst>
                    <a:ext uri="{FF2B5EF4-FFF2-40B4-BE49-F238E27FC236}">
                      <a16:creationId xmlns:a16="http://schemas.microsoft.com/office/drawing/2014/main" xmlns="" id="{2B2E518D-6BA3-464B-966B-D7344CB05A32}"/>
                    </a:ext>
                  </a:extLst>
                </p:cNvPr>
                <p:cNvSpPr>
                  <a:spLocks noChangeArrowheads="1"/>
                </p:cNvSpPr>
                <p:nvPr/>
              </p:nvSpPr>
              <p:spPr bwMode="auto">
                <a:xfrm>
                  <a:off x="785" y="1463"/>
                  <a:ext cx="310" cy="222"/>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58" name="Freeform 970">
                  <a:extLst>
                    <a:ext uri="{FF2B5EF4-FFF2-40B4-BE49-F238E27FC236}">
                      <a16:creationId xmlns:a16="http://schemas.microsoft.com/office/drawing/2014/main" xmlns="" id="{0FECD9F2-46F4-44E1-AEDE-643B899EC166}"/>
                    </a:ext>
                  </a:extLst>
                </p:cNvPr>
                <p:cNvSpPr>
                  <a:spLocks/>
                </p:cNvSpPr>
                <p:nvPr/>
              </p:nvSpPr>
              <p:spPr bwMode="auto">
                <a:xfrm>
                  <a:off x="755" y="1436"/>
                  <a:ext cx="369" cy="276"/>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solidFill>
                  <a:srgbClr val="FFFF99"/>
                </a:solidFill>
                <a:ln w="9525" cmpd="sng">
                  <a:solidFill>
                    <a:srgbClr val="000000"/>
                  </a:solidFill>
                  <a:prstDash val="solid"/>
                  <a:round/>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59" name="Line 971">
                  <a:extLst>
                    <a:ext uri="{FF2B5EF4-FFF2-40B4-BE49-F238E27FC236}">
                      <a16:creationId xmlns:a16="http://schemas.microsoft.com/office/drawing/2014/main" xmlns="" id="{99F64EDE-A454-4E84-99D8-22C6D5901A4A}"/>
                    </a:ext>
                  </a:extLst>
                </p:cNvPr>
                <p:cNvSpPr>
                  <a:spLocks noChangeShapeType="1"/>
                </p:cNvSpPr>
                <p:nvPr/>
              </p:nvSpPr>
              <p:spPr bwMode="auto">
                <a:xfrm>
                  <a:off x="713" y="1752"/>
                  <a:ext cx="45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60" name="Line 972">
                  <a:extLst>
                    <a:ext uri="{FF2B5EF4-FFF2-40B4-BE49-F238E27FC236}">
                      <a16:creationId xmlns:a16="http://schemas.microsoft.com/office/drawing/2014/main" xmlns="" id="{29AD3BA6-EB2F-4491-AB8E-E6899DBD6FDB}"/>
                    </a:ext>
                  </a:extLst>
                </p:cNvPr>
                <p:cNvSpPr>
                  <a:spLocks noChangeShapeType="1"/>
                </p:cNvSpPr>
                <p:nvPr/>
              </p:nvSpPr>
              <p:spPr bwMode="auto">
                <a:xfrm flipV="1">
                  <a:off x="829" y="1752"/>
                  <a:ext cx="0" cy="1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61" name="Line 973">
                  <a:extLst>
                    <a:ext uri="{FF2B5EF4-FFF2-40B4-BE49-F238E27FC236}">
                      <a16:creationId xmlns:a16="http://schemas.microsoft.com/office/drawing/2014/main" xmlns="" id="{2606280A-A42B-41C9-B52C-3BB95EF7880F}"/>
                    </a:ext>
                  </a:extLst>
                </p:cNvPr>
                <p:cNvSpPr>
                  <a:spLocks noChangeShapeType="1"/>
                </p:cNvSpPr>
                <p:nvPr/>
              </p:nvSpPr>
              <p:spPr bwMode="auto">
                <a:xfrm flipV="1">
                  <a:off x="942" y="1752"/>
                  <a:ext cx="0" cy="2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62" name="Rectangle 974">
                  <a:extLst>
                    <a:ext uri="{FF2B5EF4-FFF2-40B4-BE49-F238E27FC236}">
                      <a16:creationId xmlns:a16="http://schemas.microsoft.com/office/drawing/2014/main" xmlns="" id="{54CFD46A-E3BB-4848-B361-CDD52401626C}"/>
                    </a:ext>
                  </a:extLst>
                </p:cNvPr>
                <p:cNvSpPr>
                  <a:spLocks noChangeArrowheads="1"/>
                </p:cNvSpPr>
                <p:nvPr/>
              </p:nvSpPr>
              <p:spPr bwMode="auto">
                <a:xfrm>
                  <a:off x="659" y="1820"/>
                  <a:ext cx="54" cy="19"/>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63" name="Rectangle 975">
                  <a:extLst>
                    <a:ext uri="{FF2B5EF4-FFF2-40B4-BE49-F238E27FC236}">
                      <a16:creationId xmlns:a16="http://schemas.microsoft.com/office/drawing/2014/main" xmlns="" id="{B25E80F8-B9A0-4138-8495-254D795BE107}"/>
                    </a:ext>
                  </a:extLst>
                </p:cNvPr>
                <p:cNvSpPr>
                  <a:spLocks noChangeArrowheads="1"/>
                </p:cNvSpPr>
                <p:nvPr/>
              </p:nvSpPr>
              <p:spPr bwMode="auto">
                <a:xfrm>
                  <a:off x="988" y="1845"/>
                  <a:ext cx="121" cy="11"/>
                </a:xfrm>
                <a:prstGeom prst="rect">
                  <a:avLst/>
                </a:prstGeom>
                <a:solidFill>
                  <a:srgbClr val="FFFF99"/>
                </a:solidFill>
                <a:ln w="9525">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64" name="Rectangle 976">
                  <a:extLst>
                    <a:ext uri="{FF2B5EF4-FFF2-40B4-BE49-F238E27FC236}">
                      <a16:creationId xmlns:a16="http://schemas.microsoft.com/office/drawing/2014/main" xmlns="" id="{6702F95F-0774-4BCD-9629-E13A4D3F2D70}"/>
                    </a:ext>
                  </a:extLst>
                </p:cNvPr>
                <p:cNvSpPr>
                  <a:spLocks noChangeArrowheads="1"/>
                </p:cNvSpPr>
                <p:nvPr/>
              </p:nvSpPr>
              <p:spPr bwMode="auto">
                <a:xfrm>
                  <a:off x="1201" y="1820"/>
                  <a:ext cx="21" cy="8"/>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sp>
              <p:nvSpPr>
                <p:cNvPr id="858065" name="Rectangle 977">
                  <a:extLst>
                    <a:ext uri="{FF2B5EF4-FFF2-40B4-BE49-F238E27FC236}">
                      <a16:creationId xmlns:a16="http://schemas.microsoft.com/office/drawing/2014/main" xmlns="" id="{47624774-5242-4326-9738-FDA51FBF30B3}"/>
                    </a:ext>
                  </a:extLst>
                </p:cNvPr>
                <p:cNvSpPr>
                  <a:spLocks noChangeArrowheads="1"/>
                </p:cNvSpPr>
                <p:nvPr/>
              </p:nvSpPr>
              <p:spPr bwMode="auto">
                <a:xfrm>
                  <a:off x="1201" y="1839"/>
                  <a:ext cx="21" cy="8"/>
                </a:xfrm>
                <a:prstGeom prst="rect">
                  <a:avLst/>
                </a:prstGeom>
                <a:solidFill>
                  <a:srgbClr val="FFFF99"/>
                </a:solidFill>
                <a:ln w="6350">
                  <a:solidFill>
                    <a:srgbClr val="000000"/>
                  </a:solidFill>
                  <a:miter lim="800000"/>
                  <a:headEnd/>
                  <a:tailEnd/>
                </a:ln>
              </p:spPr>
              <p:txBody>
                <a:bodyPr lIns="0" tIns="27000" rIns="0"/>
                <a:lstStyle/>
                <a:p>
                  <a:pPr eaLnBrk="0" fontAlgn="base" hangingPunct="0">
                    <a:lnSpc>
                      <a:spcPct val="104000"/>
                    </a:lnSpc>
                    <a:spcBef>
                      <a:spcPct val="0"/>
                    </a:spcBef>
                    <a:spcAft>
                      <a:spcPct val="0"/>
                    </a:spcAft>
                  </a:pPr>
                  <a:endParaRPr lang="zh-CN" altLang="en-US" sz="1400">
                    <a:solidFill>
                      <a:srgbClr val="000000"/>
                    </a:solidFill>
                    <a:latin typeface="Arial" panose="020B0604020202020204" pitchFamily="34" charset="0"/>
                    <a:ea typeface="幼圆" panose="02010509060101010101" pitchFamily="49" charset="-122"/>
                  </a:endParaRPr>
                </a:p>
              </p:txBody>
            </p:sp>
          </p:grpSp>
        </p:grpSp>
      </p:grpSp>
      <p:cxnSp>
        <p:nvCxnSpPr>
          <p:cNvPr id="97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52193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xmlns="" id="{40AE1521-8F25-4D1E-BF96-3AEF38D81245}"/>
              </a:ext>
            </a:extLst>
          </p:cNvPr>
          <p:cNvSpPr>
            <a:spLocks noGrp="1" noChangeArrowheads="1"/>
          </p:cNvSpPr>
          <p:nvPr>
            <p:ph type="title"/>
          </p:nvPr>
        </p:nvSpPr>
        <p:spPr>
          <a:xfrm>
            <a:off x="1071462" y="-293483"/>
            <a:ext cx="9956800" cy="1143000"/>
          </a:xfrm>
        </p:spPr>
        <p:txBody>
          <a:bodyPr>
            <a:normAutofit/>
          </a:bodyPr>
          <a:lstStyle/>
          <a:p>
            <a:pPr algn="ctr"/>
            <a:r>
              <a:rPr lang="zh-CN" altLang="en-US" sz="3600" dirty="0"/>
              <a:t>第</a:t>
            </a:r>
            <a:r>
              <a:rPr lang="en-US" altLang="zh-CN" sz="3600" dirty="0"/>
              <a:t>4</a:t>
            </a:r>
            <a:r>
              <a:rPr lang="zh-CN" altLang="en-US" sz="3600" dirty="0"/>
              <a:t>章 习题</a:t>
            </a:r>
          </a:p>
        </p:txBody>
      </p:sp>
      <p:sp>
        <p:nvSpPr>
          <p:cNvPr id="492547" name="Rectangle 3">
            <a:extLst>
              <a:ext uri="{FF2B5EF4-FFF2-40B4-BE49-F238E27FC236}">
                <a16:creationId xmlns:a16="http://schemas.microsoft.com/office/drawing/2014/main" xmlns="" id="{B9ED9C5D-1AEF-4828-8666-6A7D707B1552}"/>
              </a:ext>
            </a:extLst>
          </p:cNvPr>
          <p:cNvSpPr>
            <a:spLocks noGrp="1" noChangeArrowheads="1"/>
          </p:cNvSpPr>
          <p:nvPr>
            <p:ph type="body" idx="1"/>
          </p:nvPr>
        </p:nvSpPr>
        <p:spPr>
          <a:xfrm>
            <a:off x="3431704" y="1916832"/>
            <a:ext cx="5236317" cy="2207419"/>
          </a:xfrm>
        </p:spPr>
        <p:txBody>
          <a:bodyPr/>
          <a:lstStyle/>
          <a:p>
            <a:pPr marL="0" indent="0">
              <a:lnSpc>
                <a:spcPct val="130000"/>
              </a:lnSpc>
              <a:spcBef>
                <a:spcPct val="50000"/>
              </a:spcBef>
              <a:buNone/>
            </a:pPr>
            <a:r>
              <a:rPr lang="zh-CN" altLang="en-US" sz="2700" dirty="0" smtClean="0"/>
              <a:t>第一次：</a:t>
            </a:r>
            <a:r>
              <a:rPr lang="en-US" altLang="zh-CN" sz="2700" dirty="0" smtClean="0"/>
              <a:t>6</a:t>
            </a:r>
            <a:r>
              <a:rPr lang="zh-CN" altLang="en-US" sz="2700" dirty="0"/>
              <a:t>、</a:t>
            </a:r>
            <a:r>
              <a:rPr lang="en-US" altLang="zh-CN" sz="2700" dirty="0" smtClean="0"/>
              <a:t>18</a:t>
            </a:r>
            <a:r>
              <a:rPr lang="zh-CN" altLang="en-US" sz="2700" dirty="0" smtClean="0"/>
              <a:t>（已完成）</a:t>
            </a:r>
            <a:endParaRPr lang="en-US" altLang="zh-CN" sz="2700" dirty="0" smtClean="0"/>
          </a:p>
          <a:p>
            <a:pPr marL="0" indent="0">
              <a:lnSpc>
                <a:spcPct val="130000"/>
              </a:lnSpc>
              <a:spcBef>
                <a:spcPct val="50000"/>
              </a:spcBef>
              <a:buNone/>
            </a:pPr>
            <a:endParaRPr lang="en-US" altLang="zh-CN" sz="2700" dirty="0"/>
          </a:p>
          <a:p>
            <a:pPr marL="0" indent="0">
              <a:lnSpc>
                <a:spcPct val="130000"/>
              </a:lnSpc>
              <a:spcBef>
                <a:spcPct val="50000"/>
              </a:spcBef>
              <a:buNone/>
            </a:pPr>
            <a:r>
              <a:rPr lang="zh-CN" altLang="en-US" sz="2700" b="1" dirty="0" smtClean="0">
                <a:solidFill>
                  <a:schemeClr val="accent2">
                    <a:lumMod val="50000"/>
                  </a:schemeClr>
                </a:solidFill>
              </a:rPr>
              <a:t>第二次：</a:t>
            </a:r>
            <a:r>
              <a:rPr lang="en-US" altLang="zh-CN" sz="2700" b="1" dirty="0" smtClean="0">
                <a:solidFill>
                  <a:schemeClr val="accent2">
                    <a:lumMod val="50000"/>
                  </a:schemeClr>
                </a:solidFill>
              </a:rPr>
              <a:t>24</a:t>
            </a:r>
            <a:r>
              <a:rPr lang="zh-CN" altLang="en-US" sz="2700" b="1" dirty="0" smtClean="0">
                <a:solidFill>
                  <a:schemeClr val="accent2">
                    <a:lumMod val="50000"/>
                  </a:schemeClr>
                </a:solidFill>
              </a:rPr>
              <a:t>、</a:t>
            </a:r>
            <a:r>
              <a:rPr lang="en-US" altLang="zh-CN" sz="2700" b="1" dirty="0" smtClean="0">
                <a:solidFill>
                  <a:schemeClr val="accent2">
                    <a:lumMod val="50000"/>
                  </a:schemeClr>
                </a:solidFill>
              </a:rPr>
              <a:t>31</a:t>
            </a:r>
            <a:r>
              <a:rPr lang="zh-CN" altLang="en-US" sz="2700" b="1" dirty="0" smtClean="0">
                <a:solidFill>
                  <a:schemeClr val="accent2">
                    <a:lumMod val="50000"/>
                  </a:schemeClr>
                </a:solidFill>
              </a:rPr>
              <a:t>、</a:t>
            </a:r>
            <a:r>
              <a:rPr lang="en-US" altLang="zh-CN" sz="2700" b="1" dirty="0" smtClean="0">
                <a:solidFill>
                  <a:schemeClr val="accent2">
                    <a:lumMod val="50000"/>
                  </a:schemeClr>
                </a:solidFill>
              </a:rPr>
              <a:t>34</a:t>
            </a:r>
            <a:r>
              <a:rPr lang="zh-CN" altLang="en-US" sz="2700" b="1" dirty="0" smtClean="0">
                <a:solidFill>
                  <a:schemeClr val="accent2">
                    <a:lumMod val="50000"/>
                  </a:schemeClr>
                </a:solidFill>
              </a:rPr>
              <a:t>、</a:t>
            </a:r>
            <a:r>
              <a:rPr lang="en-US" altLang="zh-CN" sz="2700" b="1" dirty="0" smtClean="0">
                <a:solidFill>
                  <a:schemeClr val="accent2">
                    <a:lumMod val="50000"/>
                  </a:schemeClr>
                </a:solidFill>
              </a:rPr>
              <a:t>38</a:t>
            </a:r>
            <a:endParaRPr lang="en-US" altLang="zh-CN" sz="2700" b="1" dirty="0">
              <a:solidFill>
                <a:schemeClr val="accent2">
                  <a:lumMod val="50000"/>
                </a:schemeClr>
              </a:solidFill>
            </a:endParaRPr>
          </a:p>
        </p:txBody>
      </p:sp>
      <p:cxnSp>
        <p:nvCxnSpPr>
          <p:cNvPr id="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8850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 xmlns:a16="http://schemas.microsoft.com/office/drawing/2014/main" id="{1339243F-79EC-4870-B070-E34F012DB594}"/>
              </a:ext>
            </a:extLst>
          </p:cNvPr>
          <p:cNvSpPr>
            <a:spLocks noGrp="1" noChangeArrowheads="1"/>
          </p:cNvSpPr>
          <p:nvPr>
            <p:ph type="title"/>
          </p:nvPr>
        </p:nvSpPr>
        <p:spPr>
          <a:xfrm>
            <a:off x="623392" y="265212"/>
            <a:ext cx="9956800" cy="1143000"/>
          </a:xfrm>
        </p:spPr>
        <p:txBody>
          <a:bodyPr/>
          <a:lstStyle/>
          <a:p>
            <a:r>
              <a:rPr lang="zh-CN" altLang="en-US" dirty="0"/>
              <a:t>分槽</a:t>
            </a:r>
            <a:r>
              <a:rPr lang="en-US" altLang="zh-CN" dirty="0"/>
              <a:t>ALOHA</a:t>
            </a:r>
            <a:endParaRPr lang="zh-CN" altLang="en-US" dirty="0"/>
          </a:p>
        </p:txBody>
      </p:sp>
      <mc:AlternateContent xmlns:mc="http://schemas.openxmlformats.org/markup-compatibility/2006" xmlns:a14="http://schemas.microsoft.com/office/drawing/2010/main">
        <mc:Choice Requires="a14">
          <p:sp>
            <p:nvSpPr>
              <p:cNvPr id="344067" name="Rectangle 3">
                <a:extLst>
                  <a:ext uri="{FF2B5EF4-FFF2-40B4-BE49-F238E27FC236}">
                    <a16:creationId xmlns="" xmlns:a16="http://schemas.microsoft.com/office/drawing/2014/main" id="{62C36435-BA29-41E6-B161-22F5C1556D76}"/>
                  </a:ext>
                </a:extLst>
              </p:cNvPr>
              <p:cNvSpPr>
                <a:spLocks noGrp="1" noChangeArrowheads="1"/>
              </p:cNvSpPr>
              <p:nvPr>
                <p:ph type="body" idx="1"/>
              </p:nvPr>
            </p:nvSpPr>
            <p:spPr>
              <a:xfrm>
                <a:off x="1196990" y="1484784"/>
                <a:ext cx="8809604" cy="4769721"/>
              </a:xfrm>
            </p:spPr>
            <p:txBody>
              <a:bodyPr>
                <a:normAutofit/>
              </a:bodyPr>
              <a:lstStyle/>
              <a:p>
                <a:pPr marL="359551" indent="-359551">
                  <a:lnSpc>
                    <a:spcPct val="130000"/>
                  </a:lnSpc>
                </a:pPr>
                <a:r>
                  <a:rPr lang="zh-CN" altLang="en-US" sz="2100" dirty="0" smtClean="0"/>
                  <a:t>基本思想：将时间分成离散的间隔，称为时间槽</a:t>
                </a:r>
                <a:endParaRPr lang="en-US" altLang="zh-CN" sz="2100" dirty="0" smtClean="0"/>
              </a:p>
              <a:p>
                <a:pPr marL="359551" indent="-359551">
                  <a:lnSpc>
                    <a:spcPct val="130000"/>
                  </a:lnSpc>
                </a:pPr>
                <a:r>
                  <a:rPr lang="zh-CN" altLang="en-US" sz="2100" dirty="0" smtClean="0"/>
                  <a:t>每个时间槽对应传输一帧</a:t>
                </a:r>
                <a:endParaRPr lang="en-US" altLang="zh-CN" sz="2100" dirty="0" smtClean="0"/>
              </a:p>
              <a:p>
                <a:pPr marL="359551" indent="-359551">
                  <a:lnSpc>
                    <a:spcPct val="130000"/>
                  </a:lnSpc>
                </a:pPr>
                <a:r>
                  <a:rPr lang="zh-CN" altLang="en-US" sz="2100" dirty="0" smtClean="0"/>
                  <a:t>要求用户遵守统一的时间槽边界</a:t>
                </a:r>
                <a:endParaRPr lang="en-US" altLang="zh-CN" sz="2100" dirty="0" smtClean="0"/>
              </a:p>
              <a:p>
                <a:pPr marL="359551" indent="-359551">
                  <a:lnSpc>
                    <a:spcPct val="130000"/>
                  </a:lnSpc>
                </a:pPr>
                <a:r>
                  <a:rPr lang="zh-CN" altLang="en-US" sz="2100" dirty="0" smtClean="0"/>
                  <a:t>系统容量增加一倍</a:t>
                </a:r>
                <a14:m>
                  <m:oMath xmlns:m="http://schemas.openxmlformats.org/officeDocument/2006/math">
                    <m:r>
                      <a:rPr lang="en-US" altLang="zh-CN" sz="2000" i="1">
                        <a:latin typeface="Cambria Math" panose="02040503050406030204" pitchFamily="18" charset="0"/>
                      </a:rPr>
                      <m:t>𝑆</m:t>
                    </m:r>
                    <m:r>
                      <a:rPr lang="en-US" altLang="zh-CN" sz="2000" dirty="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𝐺</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𝑒</m:t>
                        </m:r>
                      </m:e>
                      <m:sup>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𝐺</m:t>
                        </m:r>
                      </m:sup>
                    </m:sSup>
                  </m:oMath>
                </a14:m>
                <a:r>
                  <a:rPr lang="zh-CN" altLang="en-US" sz="2100" dirty="0" smtClean="0"/>
                  <a:t>。</a:t>
                </a:r>
                <a:endParaRPr lang="en-US" altLang="zh-CN" sz="2100" dirty="0" smtClean="0"/>
              </a:p>
              <a:p>
                <a:pPr marL="359551" indent="-359551">
                  <a:lnSpc>
                    <a:spcPct val="130000"/>
                  </a:lnSpc>
                </a:pPr>
                <a:r>
                  <a:rPr lang="zh-CN" altLang="en-US" sz="2100" dirty="0" smtClean="0"/>
                  <a:t>冲突概率为</a:t>
                </a:r>
                <a:r>
                  <a:rPr lang="en-US" altLang="zh-CN" sz="2100" dirty="0" smtClean="0"/>
                  <a:t>1-</a:t>
                </a:r>
                <a14:m>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𝑒</m:t>
                        </m:r>
                      </m:e>
                      <m:sup>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𝐺</m:t>
                        </m:r>
                      </m:sup>
                    </m:sSup>
                  </m:oMath>
                </a14:m>
                <a:r>
                  <a:rPr lang="zh-CN" altLang="en-US" sz="2100" dirty="0" smtClean="0"/>
                  <a:t>，</a:t>
                </a:r>
                <a:r>
                  <a:rPr lang="en-US" altLang="zh-CN" sz="2100" dirty="0" smtClean="0"/>
                  <a:t>k</a:t>
                </a:r>
                <a:r>
                  <a:rPr lang="zh-CN" altLang="en-US" sz="2100" dirty="0" smtClean="0"/>
                  <a:t>次成功率为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𝑘</m:t>
                        </m:r>
                      </m:sub>
                    </m:sSub>
                    <m:r>
                      <a:rPr lang="en-US" altLang="zh-CN" sz="2000" dirty="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𝑒</m:t>
                        </m:r>
                      </m:e>
                      <m:sup>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𝐺</m:t>
                        </m:r>
                      </m:sup>
                    </m:sSup>
                    <m:sSup>
                      <m:sSupPr>
                        <m:ctrlPr>
                          <a:rPr lang="en-US" altLang="zh-CN" sz="2000" i="1">
                            <a:latin typeface="Cambria Math" panose="02040503050406030204" pitchFamily="18" charset="0"/>
                            <a:ea typeface="Cambria Math" panose="02040503050406030204" pitchFamily="18" charset="0"/>
                          </a:rPr>
                        </m:ctrlPr>
                      </m:sSupPr>
                      <m:e>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1−</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𝑒</m:t>
                                </m:r>
                              </m:e>
                              <m:sup>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𝐺</m:t>
                                </m:r>
                              </m:sup>
                            </m:sSup>
                          </m:e>
                        </m:d>
                      </m:e>
                      <m:sup>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sup>
                    </m:sSup>
                  </m:oMath>
                </a14:m>
                <a:endParaRPr lang="en-US" altLang="zh-CN" sz="2000" dirty="0" smtClean="0">
                  <a:ea typeface="Cambria Math" panose="02040503050406030204" pitchFamily="18" charset="0"/>
                </a:endParaRPr>
              </a:p>
              <a:p>
                <a:pPr marL="359551" indent="-359551">
                  <a:lnSpc>
                    <a:spcPct val="130000"/>
                  </a:lnSpc>
                </a:pPr>
                <a:r>
                  <a:rPr lang="zh-CN" altLang="en-US" sz="2100" dirty="0" smtClean="0"/>
                  <a:t>每帧传输次数期望</a:t>
                </a:r>
                <a14:m>
                  <m:oMath xmlns:m="http://schemas.openxmlformats.org/officeDocument/2006/math">
                    <m:r>
                      <a:rPr lang="en-US" altLang="zh-CN" sz="2000" i="1">
                        <a:latin typeface="Cambria Math" panose="02040503050406030204" pitchFamily="18" charset="0"/>
                        <a:ea typeface="Cambria Math" panose="02040503050406030204" pitchFamily="18" charset="0"/>
                      </a:rPr>
                      <m:t>𝐸</m:t>
                    </m:r>
                    <m:r>
                      <a:rPr lang="en-US" altLang="zh-CN" sz="2000" i="1">
                        <a:latin typeface="Cambria Math" panose="02040503050406030204" pitchFamily="18" charset="0"/>
                        <a:ea typeface="Cambria Math" panose="02040503050406030204" pitchFamily="18" charset="0"/>
                      </a:rPr>
                      <m:t>=</m:t>
                    </m:r>
                    <m:nary>
                      <m:naryPr>
                        <m:chr m:val="∑"/>
                        <m:limLoc m:val="subSup"/>
                        <m:ctrlPr>
                          <a:rPr lang="en-US" altLang="zh-CN" sz="2000" i="1">
                            <a:latin typeface="Cambria Math" panose="02040503050406030204" pitchFamily="18" charset="0"/>
                            <a:ea typeface="Cambria Math" panose="02040503050406030204" pitchFamily="18" charset="0"/>
                          </a:rPr>
                        </m:ctrlPr>
                      </m:naryPr>
                      <m:sub>
                        <m:r>
                          <m:rPr>
                            <m:brk m:alnAt="25"/>
                          </m:rP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m:t>
                        </m:r>
                      </m:sup>
                      <m:e>
                        <m:r>
                          <a:rPr lang="en-US" altLang="zh-CN" sz="2000" i="1">
                            <a:latin typeface="Cambria Math" panose="02040503050406030204" pitchFamily="18" charset="0"/>
                            <a:ea typeface="Cambria Math" panose="02040503050406030204" pitchFamily="18" charset="0"/>
                          </a:rPr>
                          <m:t>𝑘</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𝑃</m:t>
                            </m:r>
                          </m:e>
                          <m:sub>
                            <m:r>
                              <a:rPr lang="en-US" altLang="zh-CN" sz="2000" i="1">
                                <a:latin typeface="Cambria Math" panose="02040503050406030204" pitchFamily="18" charset="0"/>
                                <a:ea typeface="Cambria Math" panose="02040503050406030204" pitchFamily="18" charset="0"/>
                              </a:rPr>
                              <m:t>𝑘</m:t>
                            </m:r>
                          </m:sub>
                        </m:sSub>
                      </m:e>
                    </m:nary>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𝑒</m:t>
                        </m:r>
                      </m:e>
                      <m:sup>
                        <m:r>
                          <a:rPr lang="en-US" altLang="zh-CN" sz="2000" i="1">
                            <a:latin typeface="Cambria Math" panose="02040503050406030204" pitchFamily="18" charset="0"/>
                            <a:ea typeface="Cambria Math" panose="02040503050406030204" pitchFamily="18" charset="0"/>
                          </a:rPr>
                          <m:t>𝐺</m:t>
                        </m:r>
                      </m:sup>
                    </m:sSup>
                  </m:oMath>
                </a14:m>
                <a:endParaRPr lang="zh-CN" altLang="en-US" sz="2100" dirty="0"/>
              </a:p>
              <a:p>
                <a:pPr marL="359551" indent="-359551">
                  <a:lnSpc>
                    <a:spcPct val="130000"/>
                  </a:lnSpc>
                </a:pPr>
                <a:r>
                  <a:rPr lang="zh-CN" altLang="en-US" sz="2100" dirty="0"/>
                  <a:t>分</a:t>
                </a:r>
                <a:r>
                  <a:rPr lang="zh-CN" altLang="en-US" sz="2100" dirty="0" smtClean="0"/>
                  <a:t>槽</a:t>
                </a:r>
                <a:r>
                  <a:rPr lang="en-US" altLang="zh-CN" sz="2100" dirty="0" smtClean="0"/>
                  <a:t>ALOHA</a:t>
                </a:r>
                <a:r>
                  <a:rPr lang="zh-CN" altLang="en-US" sz="2100" dirty="0" smtClean="0"/>
                  <a:t>对于共享竞争信道（例如：</a:t>
                </a:r>
                <a:r>
                  <a:rPr lang="en-US" altLang="zh-CN" sz="2100" dirty="0" smtClean="0"/>
                  <a:t>REID</a:t>
                </a:r>
                <a:r>
                  <a:rPr lang="zh-CN" altLang="en-US" sz="2100" dirty="0" smtClean="0"/>
                  <a:t>、蓝牙）有很好的应用价值</a:t>
                </a:r>
                <a:endParaRPr lang="en-US" altLang="zh-CN" sz="2100" dirty="0"/>
              </a:p>
            </p:txBody>
          </p:sp>
        </mc:Choice>
        <mc:Fallback xmlns="">
          <p:sp>
            <p:nvSpPr>
              <p:cNvPr id="344067" name="Rectangle 3">
                <a:extLst>
                  <a:ext uri="{FF2B5EF4-FFF2-40B4-BE49-F238E27FC236}">
                    <a16:creationId xmlns="" xmlns:a16="http://schemas.microsoft.com/office/drawing/2014/main" id="{62C36435-BA29-41E6-B161-22F5C1556D76}"/>
                  </a:ext>
                </a:extLst>
              </p:cNvPr>
              <p:cNvSpPr>
                <a:spLocks noGrp="1" noRot="1" noChangeAspect="1" noMove="1" noResize="1" noEditPoints="1" noAdjustHandles="1" noChangeArrowheads="1" noChangeShapeType="1" noTextEdit="1"/>
              </p:cNvSpPr>
              <p:nvPr>
                <p:ph type="body" idx="1"/>
              </p:nvPr>
            </p:nvSpPr>
            <p:spPr>
              <a:xfrm>
                <a:off x="1196990" y="1484784"/>
                <a:ext cx="8809604" cy="4769721"/>
              </a:xfrm>
              <a:blipFill rotWithShape="0">
                <a:blip r:embed="rId2"/>
                <a:stretch>
                  <a:fillRect l="-207" t="-256"/>
                </a:stretch>
              </a:blipFill>
            </p:spPr>
            <p:txBody>
              <a:bodyPr/>
              <a:lstStyle/>
              <a:p>
                <a:r>
                  <a:rPr lang="zh-CN" altLang="en-US">
                    <a:noFill/>
                  </a:rPr>
                  <a:t> </a:t>
                </a:r>
              </a:p>
            </p:txBody>
          </p:sp>
        </mc:Fallback>
      </mc:AlternateContent>
      <p:sp>
        <p:nvSpPr>
          <p:cNvPr id="4"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smtClean="0">
                <a:latin typeface="+mn-ea"/>
              </a:rPr>
              <a:t>4.2</a:t>
            </a:r>
            <a:r>
              <a:rPr lang="zh-CN" altLang="en-US" sz="3600" b="0" smtClean="0">
                <a:latin typeface="+mn-ea"/>
              </a:rPr>
              <a:t>多路访问协议</a:t>
            </a:r>
            <a:endParaRPr lang="zh-CN" altLang="en-US" sz="3600" b="0" dirty="0"/>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0902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81EA9954-9F88-4F76-BCE0-B137F141C744}"/>
              </a:ext>
            </a:extLst>
          </p:cNvPr>
          <p:cNvSpPr>
            <a:spLocks noGrp="1"/>
          </p:cNvSpPr>
          <p:nvPr>
            <p:ph idx="1"/>
          </p:nvPr>
        </p:nvSpPr>
        <p:spPr>
          <a:xfrm>
            <a:off x="-96688" y="620688"/>
            <a:ext cx="10780630" cy="4873752"/>
          </a:xfrm>
        </p:spPr>
        <p:txBody>
          <a:bodyPr>
            <a:normAutofit/>
          </a:bodyPr>
          <a:lstStyle/>
          <a:p>
            <a:pPr lvl="1">
              <a:lnSpc>
                <a:spcPct val="130000"/>
              </a:lnSpc>
            </a:pPr>
            <a:r>
              <a:rPr lang="en-US" altLang="zh-CN" sz="2800" dirty="0" smtClean="0">
                <a:latin typeface="+mn-ea"/>
              </a:rPr>
              <a:t>ALOHA</a:t>
            </a:r>
            <a:endParaRPr lang="en-US" altLang="zh-CN" sz="2800" dirty="0">
              <a:latin typeface="+mn-ea"/>
            </a:endParaRPr>
          </a:p>
          <a:p>
            <a:pPr lvl="2">
              <a:lnSpc>
                <a:spcPct val="130000"/>
              </a:lnSpc>
            </a:pPr>
            <a:r>
              <a:rPr lang="zh-CN" altLang="en-US" dirty="0">
                <a:latin typeface="+mn-ea"/>
              </a:rPr>
              <a:t>纯</a:t>
            </a:r>
            <a:r>
              <a:rPr lang="en-US" altLang="zh-CN" dirty="0" smtClean="0">
                <a:latin typeface="+mn-ea"/>
              </a:rPr>
              <a:t>ALOHA</a:t>
            </a:r>
            <a:r>
              <a:rPr lang="zh-CN" altLang="en-US" dirty="0" smtClean="0">
                <a:latin typeface="+mn-ea"/>
              </a:rPr>
              <a:t>：当用户有数据需要发送时就传输</a:t>
            </a:r>
            <a:endParaRPr lang="en-US" altLang="zh-CN" dirty="0">
              <a:latin typeface="+mn-ea"/>
            </a:endParaRPr>
          </a:p>
          <a:p>
            <a:pPr lvl="2">
              <a:lnSpc>
                <a:spcPct val="130000"/>
              </a:lnSpc>
            </a:pPr>
            <a:r>
              <a:rPr lang="zh-CN" altLang="en-US" dirty="0">
                <a:latin typeface="+mn-ea"/>
              </a:rPr>
              <a:t>分槽</a:t>
            </a:r>
            <a:r>
              <a:rPr lang="en-US" altLang="zh-CN" dirty="0" smtClean="0">
                <a:latin typeface="+mn-ea"/>
              </a:rPr>
              <a:t>ALOHA</a:t>
            </a:r>
            <a:r>
              <a:rPr lang="zh-CN" altLang="en-US" dirty="0" smtClean="0">
                <a:latin typeface="+mn-ea"/>
              </a:rPr>
              <a:t>：时间被分成离散槽，所有帧都必须同步到时间槽中</a:t>
            </a:r>
            <a:endParaRPr lang="en-US" altLang="zh-CN" dirty="0" smtClean="0">
              <a:latin typeface="+mn-ea"/>
            </a:endParaRPr>
          </a:p>
          <a:p>
            <a:pPr lvl="2">
              <a:lnSpc>
                <a:spcPct val="130000"/>
              </a:lnSpc>
            </a:pPr>
            <a:r>
              <a:rPr lang="zh-CN" altLang="en-US" dirty="0" smtClean="0">
                <a:latin typeface="+mn-ea"/>
              </a:rPr>
              <a:t>在简单网络中，纯</a:t>
            </a:r>
            <a:r>
              <a:rPr lang="en-US" altLang="zh-CN" dirty="0" smtClean="0">
                <a:latin typeface="+mn-ea"/>
              </a:rPr>
              <a:t>ALOHA</a:t>
            </a:r>
            <a:r>
              <a:rPr lang="zh-CN" altLang="en-US" dirty="0" smtClean="0">
                <a:latin typeface="+mn-ea"/>
              </a:rPr>
              <a:t>具有优势；复杂网络中，基站多，分槽频繁，分槽</a:t>
            </a:r>
            <a:r>
              <a:rPr lang="en-US" altLang="zh-CN" dirty="0" smtClean="0">
                <a:latin typeface="+mn-ea"/>
              </a:rPr>
              <a:t>ALOHA</a:t>
            </a:r>
            <a:r>
              <a:rPr lang="zh-CN" altLang="en-US" dirty="0" smtClean="0">
                <a:latin typeface="+mn-ea"/>
              </a:rPr>
              <a:t>具有优势。</a:t>
            </a:r>
            <a:endParaRPr lang="en-US" altLang="zh-CN" dirty="0">
              <a:latin typeface="+mn-ea"/>
            </a:endParaRPr>
          </a:p>
          <a:p>
            <a:pPr lvl="1">
              <a:lnSpc>
                <a:spcPct val="130000"/>
              </a:lnSpc>
            </a:pPr>
            <a:endParaRPr lang="en-US" altLang="zh-CN" sz="2400" dirty="0">
              <a:latin typeface="+mn-ea"/>
            </a:endParaRPr>
          </a:p>
          <a:p>
            <a:pPr marL="0" indent="0">
              <a:lnSpc>
                <a:spcPct val="130000"/>
              </a:lnSpc>
              <a:buNone/>
            </a:pPr>
            <a:endParaRPr lang="en-US" altLang="zh-CN"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7874"/>
          <a:stretch/>
        </p:blipFill>
        <p:spPr>
          <a:xfrm>
            <a:off x="3454975" y="3068960"/>
            <a:ext cx="7249537" cy="3600400"/>
          </a:xfrm>
          <a:prstGeom prst="rect">
            <a:avLst/>
          </a:prstGeom>
        </p:spPr>
      </p:pic>
      <p:sp>
        <p:nvSpPr>
          <p:cNvPr id="6" name="标题 1">
            <a:extLst>
              <a:ext uri="{FF2B5EF4-FFF2-40B4-BE49-F238E27FC236}">
                <a16:creationId xmlns="" xmlns:a16="http://schemas.microsoft.com/office/drawing/2014/main" id="{249ED3A0-7AD9-44CA-A321-06DD5484FFF5}"/>
              </a:ext>
            </a:extLst>
          </p:cNvPr>
          <p:cNvSpPr>
            <a:spLocks noGrp="1"/>
          </p:cNvSpPr>
          <p:nvPr>
            <p:ph type="title"/>
          </p:nvPr>
        </p:nvSpPr>
        <p:spPr>
          <a:xfrm>
            <a:off x="2026444" y="116632"/>
            <a:ext cx="8137922" cy="780126"/>
          </a:xfrm>
        </p:spPr>
        <p:txBody>
          <a:bodyPr>
            <a:normAutofit/>
          </a:bodyPr>
          <a:lstStyle/>
          <a:p>
            <a:r>
              <a:rPr lang="en-US" altLang="zh-CN" sz="3600" dirty="0">
                <a:latin typeface="+mn-ea"/>
              </a:rPr>
              <a:t>4.2</a:t>
            </a:r>
            <a:r>
              <a:rPr lang="zh-CN" altLang="en-US" sz="3600" dirty="0">
                <a:latin typeface="+mn-ea"/>
              </a:rPr>
              <a:t>多路访问协议</a:t>
            </a:r>
            <a:endParaRPr lang="zh-CN" altLang="en-US" sz="3600" dirty="0"/>
          </a:p>
        </p:txBody>
      </p:sp>
      <p:cxnSp>
        <p:nvCxnSpPr>
          <p:cNvPr id="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34371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FA43F5AD-1395-4732-9716-F4CADFCAABA5}"/>
              </a:ext>
            </a:extLst>
          </p:cNvPr>
          <p:cNvSpPr>
            <a:spLocks noGrp="1"/>
          </p:cNvSpPr>
          <p:nvPr>
            <p:ph idx="1"/>
          </p:nvPr>
        </p:nvSpPr>
        <p:spPr>
          <a:xfrm>
            <a:off x="695400" y="1028702"/>
            <a:ext cx="10513167" cy="5019675"/>
          </a:xfrm>
        </p:spPr>
        <p:txBody>
          <a:bodyPr>
            <a:normAutofit/>
          </a:bodyPr>
          <a:lstStyle/>
          <a:p>
            <a:pPr>
              <a:lnSpc>
                <a:spcPct val="150000"/>
              </a:lnSpc>
            </a:pPr>
            <a:r>
              <a:rPr kumimoji="1" lang="zh-CN" altLang="en-US" sz="2800" dirty="0">
                <a:solidFill>
                  <a:srgbClr val="000000"/>
                </a:solidFill>
                <a:latin typeface="微软雅黑" panose="020B0503020204020204" pitchFamily="34" charset="-122"/>
                <a:ea typeface="微软雅黑" panose="020B0503020204020204" pitchFamily="34" charset="-122"/>
              </a:rPr>
              <a:t>载波侦听协议</a:t>
            </a:r>
            <a:r>
              <a:rPr kumimoji="1" lang="zh-CN" altLang="en-US" sz="2800" dirty="0" smtClean="0">
                <a:solidFill>
                  <a:srgbClr val="000000"/>
                </a:solidFill>
                <a:latin typeface="微软雅黑" panose="020B0503020204020204" pitchFamily="34" charset="-122"/>
                <a:ea typeface="微软雅黑" panose="020B0503020204020204" pitchFamily="34" charset="-122"/>
              </a:rPr>
              <a:t>定义：如果一个协议中，站监听是否存在载波（即是否有传输），并据此采取相应的动作，称为</a:t>
            </a:r>
            <a:r>
              <a:rPr kumimoji="1" lang="zh-CN" altLang="en-US" sz="2800" dirty="0" smtClean="0">
                <a:solidFill>
                  <a:srgbClr val="FF0000"/>
                </a:solidFill>
                <a:latin typeface="微软雅黑" panose="020B0503020204020204" pitchFamily="34" charset="-122"/>
                <a:ea typeface="微软雅黑" panose="020B0503020204020204" pitchFamily="34" charset="-122"/>
              </a:rPr>
              <a:t>载波侦听协议</a:t>
            </a:r>
            <a:r>
              <a:rPr kumimoji="1" lang="zh-CN" altLang="en-US" sz="2800" dirty="0" smtClean="0">
                <a:solidFill>
                  <a:srgbClr val="000000"/>
                </a:solidFill>
                <a:latin typeface="微软雅黑" panose="020B0503020204020204" pitchFamily="34" charset="-122"/>
                <a:ea typeface="微软雅黑" panose="020B0503020204020204" pitchFamily="34" charset="-122"/>
              </a:rPr>
              <a:t>。</a:t>
            </a:r>
            <a:endParaRPr kumimoji="1" lang="en-US" altLang="zh-CN" sz="2800"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2800" dirty="0" smtClean="0">
                <a:latin typeface="微软雅黑" panose="020B0503020204020204" pitchFamily="34" charset="-122"/>
                <a:ea typeface="微软雅黑" panose="020B0503020204020204" pitchFamily="34" charset="-122"/>
              </a:rPr>
              <a:t>1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坚持</a:t>
            </a:r>
            <a:r>
              <a:rPr lang="en-US" altLang="zh-CN" sz="2800" dirty="0" smtClean="0">
                <a:latin typeface="微软雅黑" panose="020B0503020204020204" pitchFamily="34" charset="-122"/>
                <a:ea typeface="微软雅黑" panose="020B0503020204020204" pitchFamily="34" charset="-122"/>
              </a:rPr>
              <a:t>CSMA</a:t>
            </a:r>
          </a:p>
          <a:p>
            <a:pPr>
              <a:lnSpc>
                <a:spcPct val="150000"/>
              </a:lnSpc>
            </a:pPr>
            <a:r>
              <a:rPr lang="zh-CN" altLang="en-US" sz="2800" dirty="0" smtClean="0">
                <a:latin typeface="微软雅黑" panose="020B0503020204020204" pitchFamily="34" charset="-122"/>
                <a:ea typeface="微软雅黑" panose="020B0503020204020204" pitchFamily="34" charset="-122"/>
              </a:rPr>
              <a:t>非</a:t>
            </a:r>
            <a:r>
              <a:rPr lang="zh-CN" altLang="en-US" sz="2800" dirty="0">
                <a:latin typeface="微软雅黑" panose="020B0503020204020204" pitchFamily="34" charset="-122"/>
                <a:ea typeface="微软雅黑" panose="020B0503020204020204" pitchFamily="34" charset="-122"/>
              </a:rPr>
              <a:t>坚持</a:t>
            </a:r>
            <a:r>
              <a:rPr lang="en-US" altLang="zh-CN" sz="2800" dirty="0" smtClean="0">
                <a:latin typeface="微软雅黑" panose="020B0503020204020204" pitchFamily="34" charset="-122"/>
                <a:ea typeface="微软雅黑" panose="020B0503020204020204" pitchFamily="34" charset="-122"/>
              </a:rPr>
              <a:t>CSMA</a:t>
            </a:r>
            <a:endParaRPr lang="zh-CN" altLang="en-US" sz="2800" dirty="0">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p – </a:t>
            </a:r>
            <a:r>
              <a:rPr lang="zh-CN" altLang="en-US" sz="2800" dirty="0">
                <a:latin typeface="微软雅黑" panose="020B0503020204020204" pitchFamily="34" charset="-122"/>
                <a:ea typeface="微软雅黑" panose="020B0503020204020204" pitchFamily="34" charset="-122"/>
              </a:rPr>
              <a:t>坚持</a:t>
            </a:r>
            <a:r>
              <a:rPr lang="en-US" altLang="zh-CN" sz="2800" dirty="0" smtClean="0">
                <a:latin typeface="微软雅黑" panose="020B0503020204020204" pitchFamily="34" charset="-122"/>
                <a:ea typeface="微软雅黑" panose="020B0503020204020204" pitchFamily="34" charset="-122"/>
              </a:rPr>
              <a:t>CSMA</a:t>
            </a:r>
            <a:r>
              <a:rPr lang="zh-CN" altLang="en-US" sz="2800" dirty="0" smtClean="0">
                <a:latin typeface="微软雅黑" panose="020B0503020204020204" pitchFamily="34" charset="-122"/>
                <a:ea typeface="微软雅黑" panose="020B0503020204020204" pitchFamily="34" charset="-122"/>
              </a:rPr>
              <a:t>（适用于分时间槽信道）</a:t>
            </a:r>
            <a:endParaRPr lang="zh-CN" altLang="en-US" sz="2800" dirty="0"/>
          </a:p>
        </p:txBody>
      </p:sp>
      <p:sp>
        <p:nvSpPr>
          <p:cNvPr id="4" name="标题 1">
            <a:extLst>
              <a:ext uri="{FF2B5EF4-FFF2-40B4-BE49-F238E27FC236}">
                <a16:creationId xmlns="" xmlns:a16="http://schemas.microsoft.com/office/drawing/2014/main" id="{249ED3A0-7AD9-44CA-A321-06DD5484FFF5}"/>
              </a:ext>
            </a:extLst>
          </p:cNvPr>
          <p:cNvSpPr txBox="1">
            <a:spLocks/>
          </p:cNvSpPr>
          <p:nvPr/>
        </p:nvSpPr>
        <p:spPr>
          <a:xfrm>
            <a:off x="2026444" y="44624"/>
            <a:ext cx="8894092" cy="780126"/>
          </a:xfrm>
          <a:prstGeom prst="rect">
            <a:avLst/>
          </a:prstGeom>
        </p:spPr>
        <p:txBody>
          <a:bodyPr vert="horz" anchor="b">
            <a:normAutofit fontScale="92500"/>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a:t>
            </a:r>
            <a:r>
              <a:rPr lang="zh-CN" altLang="en-US" sz="3600" dirty="0"/>
              <a:t>载波侦听多路访问协议</a:t>
            </a:r>
            <a:r>
              <a:rPr lang="en-US" altLang="zh-CN" sz="3600" dirty="0"/>
              <a:t>CSMA</a:t>
            </a:r>
            <a:endParaRPr lang="zh-CN" altLang="en-US" sz="3600" b="0" dirty="0"/>
          </a:p>
        </p:txBody>
      </p:sp>
    </p:spTree>
    <p:extLst>
      <p:ext uri="{BB962C8B-B14F-4D97-AF65-F5344CB8AC3E}">
        <p14:creationId xmlns:p14="http://schemas.microsoft.com/office/powerpoint/2010/main" val="2872823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xmlns="" id="{B92CC80D-CD62-48B7-8688-4A9E2B9352BA}"/>
              </a:ext>
            </a:extLst>
          </p:cNvPr>
          <p:cNvSpPr>
            <a:spLocks noGrp="1" noChangeArrowheads="1"/>
          </p:cNvSpPr>
          <p:nvPr>
            <p:ph type="title"/>
          </p:nvPr>
        </p:nvSpPr>
        <p:spPr>
          <a:xfrm>
            <a:off x="1883023" y="836712"/>
            <a:ext cx="8137922" cy="722421"/>
          </a:xfrm>
        </p:spPr>
        <p:txBody>
          <a:bodyPr>
            <a:normAutofit/>
          </a:bodyPr>
          <a:lstStyle/>
          <a:p>
            <a:r>
              <a:rPr lang="zh-CN" altLang="en-US" sz="2400" dirty="0"/>
              <a:t>载波侦听多路访问协议</a:t>
            </a:r>
            <a:r>
              <a:rPr lang="en-US" altLang="zh-CN" sz="2400" dirty="0"/>
              <a:t>CSMA</a:t>
            </a:r>
          </a:p>
        </p:txBody>
      </p:sp>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2096055" y="1354960"/>
            <a:ext cx="8068311" cy="5196761"/>
          </a:xfrm>
        </p:spPr>
        <p:txBody>
          <a:bodyPr>
            <a:normAutofit/>
          </a:bodyPr>
          <a:lstStyle/>
          <a:p>
            <a:pPr>
              <a:lnSpc>
                <a:spcPct val="160000"/>
              </a:lnSpc>
            </a:pPr>
            <a:r>
              <a:rPr lang="en-US" altLang="zh-CN" b="1" dirty="0"/>
              <a:t>1 </a:t>
            </a:r>
            <a:r>
              <a:rPr lang="en-US" altLang="zh-CN" b="1" dirty="0">
                <a:latin typeface="Times New Roman" panose="02020603050405020304" pitchFamily="18" charset="0"/>
              </a:rPr>
              <a:t>–</a:t>
            </a:r>
            <a:r>
              <a:rPr lang="en-US" altLang="zh-CN" b="1" dirty="0"/>
              <a:t> </a:t>
            </a:r>
            <a:r>
              <a:rPr lang="zh-CN" altLang="en-US" b="1" dirty="0"/>
              <a:t>坚持</a:t>
            </a:r>
            <a:r>
              <a:rPr lang="en-US" altLang="zh-CN" b="1" dirty="0"/>
              <a:t>CSMA</a:t>
            </a:r>
          </a:p>
          <a:p>
            <a:pPr>
              <a:lnSpc>
                <a:spcPct val="160000"/>
              </a:lnSpc>
            </a:pPr>
            <a:r>
              <a:rPr lang="zh-CN" altLang="en-US" dirty="0"/>
              <a:t>每个站在发送前，</a:t>
            </a:r>
            <a:r>
              <a:rPr lang="zh-CN" altLang="en-US" dirty="0">
                <a:solidFill>
                  <a:srgbClr val="FF0000"/>
                </a:solidFill>
              </a:rPr>
              <a:t>先侦听</a:t>
            </a:r>
            <a:r>
              <a:rPr lang="zh-CN" altLang="en-US" dirty="0"/>
              <a:t>信道，如信道正忙</a:t>
            </a:r>
            <a:r>
              <a:rPr lang="en-US" altLang="zh-CN" dirty="0"/>
              <a:t>(</a:t>
            </a:r>
            <a:r>
              <a:rPr lang="zh-CN" altLang="en-US" dirty="0"/>
              <a:t>其他站点在发送数据</a:t>
            </a:r>
            <a:r>
              <a:rPr lang="en-US" altLang="zh-CN" dirty="0"/>
              <a:t>)</a:t>
            </a:r>
            <a:r>
              <a:rPr lang="zh-CN" altLang="en-US" dirty="0"/>
              <a:t>，则</a:t>
            </a:r>
            <a:r>
              <a:rPr lang="zh-CN" altLang="en-US" dirty="0">
                <a:solidFill>
                  <a:srgbClr val="FF0000"/>
                </a:solidFill>
              </a:rPr>
              <a:t>等待</a:t>
            </a:r>
            <a:r>
              <a:rPr lang="zh-CN" altLang="en-US" dirty="0"/>
              <a:t>并持续侦听，</a:t>
            </a:r>
            <a:r>
              <a:rPr lang="zh-CN" altLang="en-US" dirty="0">
                <a:solidFill>
                  <a:srgbClr val="FF0000"/>
                </a:solidFill>
              </a:rPr>
              <a:t>如果信道空闲，就发送数据</a:t>
            </a:r>
            <a:r>
              <a:rPr lang="zh-CN" altLang="en-US" dirty="0"/>
              <a:t>（发送的概率为</a:t>
            </a:r>
            <a:r>
              <a:rPr lang="en-US" altLang="zh-CN" dirty="0"/>
              <a:t>1</a:t>
            </a:r>
            <a:r>
              <a:rPr lang="zh-CN" altLang="en-US" dirty="0"/>
              <a:t>）。如果发生冲突，则等待一段随机时间后，重新发送。</a:t>
            </a:r>
            <a:endParaRPr lang="en-US" altLang="zh-CN" dirty="0"/>
          </a:p>
          <a:p>
            <a:pPr>
              <a:lnSpc>
                <a:spcPct val="160000"/>
              </a:lnSpc>
            </a:pPr>
            <a:r>
              <a:rPr lang="zh-CN" altLang="en-US" b="1" dirty="0"/>
              <a:t>存在的问题</a:t>
            </a:r>
            <a:endParaRPr lang="en-US" altLang="zh-CN" b="1" dirty="0"/>
          </a:p>
          <a:p>
            <a:pPr>
              <a:lnSpc>
                <a:spcPct val="160000"/>
              </a:lnSpc>
            </a:pPr>
            <a:r>
              <a:rPr lang="zh-CN" altLang="en-US" dirty="0"/>
              <a:t>如果两个站点在信道忙时，都等待发送数据，一旦信道空闲，两者同时发送，导致冲突发生。</a:t>
            </a:r>
            <a:endParaRPr lang="zh-CN" altLang="en-US" sz="1800" dirty="0"/>
          </a:p>
        </p:txBody>
      </p:sp>
      <p:sp>
        <p:nvSpPr>
          <p:cNvPr id="4"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endParaRPr lang="zh-CN" altLang="en-US" sz="3600" b="0" dirty="0"/>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65786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xmlns="" id="{B92CC80D-CD62-48B7-8688-4A9E2B9352BA}"/>
              </a:ext>
            </a:extLst>
          </p:cNvPr>
          <p:cNvSpPr>
            <a:spLocks noGrp="1" noChangeArrowheads="1"/>
          </p:cNvSpPr>
          <p:nvPr>
            <p:ph type="title"/>
          </p:nvPr>
        </p:nvSpPr>
        <p:spPr>
          <a:xfrm>
            <a:off x="1785666" y="785070"/>
            <a:ext cx="8137922" cy="722421"/>
          </a:xfrm>
        </p:spPr>
        <p:txBody>
          <a:bodyPr>
            <a:normAutofit/>
          </a:bodyPr>
          <a:lstStyle/>
          <a:p>
            <a:r>
              <a:rPr lang="zh-CN" altLang="en-US" sz="2400" dirty="0"/>
              <a:t>载波侦听多路访问协议</a:t>
            </a:r>
            <a:r>
              <a:rPr lang="en-US" altLang="zh-CN" sz="2400" dirty="0"/>
              <a:t>CSMA</a:t>
            </a:r>
          </a:p>
        </p:txBody>
      </p:sp>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2096055" y="1354960"/>
            <a:ext cx="8068311" cy="1201810"/>
          </a:xfrm>
        </p:spPr>
        <p:txBody>
          <a:bodyPr>
            <a:normAutofit/>
          </a:bodyPr>
          <a:lstStyle/>
          <a:p>
            <a:pPr>
              <a:lnSpc>
                <a:spcPct val="160000"/>
              </a:lnSpc>
            </a:pPr>
            <a:r>
              <a:rPr lang="en-US" altLang="zh-CN" b="1" dirty="0"/>
              <a:t>1 </a:t>
            </a:r>
            <a:r>
              <a:rPr lang="en-US" altLang="zh-CN" b="1" dirty="0">
                <a:latin typeface="Times New Roman" panose="02020603050405020304" pitchFamily="18" charset="0"/>
              </a:rPr>
              <a:t>–</a:t>
            </a:r>
            <a:r>
              <a:rPr lang="en-US" altLang="zh-CN" b="1" dirty="0"/>
              <a:t> </a:t>
            </a:r>
            <a:r>
              <a:rPr lang="zh-CN" altLang="en-US" b="1" dirty="0"/>
              <a:t>坚持</a:t>
            </a:r>
            <a:r>
              <a:rPr lang="en-US" altLang="zh-CN" b="1" dirty="0"/>
              <a:t>CSMA</a:t>
            </a:r>
          </a:p>
        </p:txBody>
      </p:sp>
      <p:sp>
        <p:nvSpPr>
          <p:cNvPr id="4" name="Line 13">
            <a:extLst>
              <a:ext uri="{FF2B5EF4-FFF2-40B4-BE49-F238E27FC236}">
                <a16:creationId xmlns:a16="http://schemas.microsoft.com/office/drawing/2014/main" xmlns="" id="{39F27BE6-A3DA-4F63-A3EB-71D035D9A1F5}"/>
              </a:ext>
            </a:extLst>
          </p:cNvPr>
          <p:cNvSpPr>
            <a:spLocks noChangeShapeType="1"/>
          </p:cNvSpPr>
          <p:nvPr/>
        </p:nvSpPr>
        <p:spPr bwMode="auto">
          <a:xfrm>
            <a:off x="1656118" y="2929964"/>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5" name="Text Box 14">
            <a:extLst>
              <a:ext uri="{FF2B5EF4-FFF2-40B4-BE49-F238E27FC236}">
                <a16:creationId xmlns:a16="http://schemas.microsoft.com/office/drawing/2014/main" xmlns="" id="{DD04A665-8554-4F70-AB57-2BF4F2190246}"/>
              </a:ext>
            </a:extLst>
          </p:cNvPr>
          <p:cNvSpPr txBox="1">
            <a:spLocks noChangeArrowheads="1"/>
          </p:cNvSpPr>
          <p:nvPr/>
        </p:nvSpPr>
        <p:spPr bwMode="auto">
          <a:xfrm>
            <a:off x="9671329" y="2450271"/>
            <a:ext cx="80342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rgbClr val="0070C0"/>
                </a:solidFill>
                <a:latin typeface="+mn-ea"/>
              </a:rPr>
              <a:t>时间</a:t>
            </a:r>
          </a:p>
        </p:txBody>
      </p:sp>
      <p:sp>
        <p:nvSpPr>
          <p:cNvPr id="12"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1652231" y="2450271"/>
            <a:ext cx="34015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A</a:t>
            </a:r>
            <a:endParaRPr kumimoji="1" lang="zh-CN" altLang="en-US" dirty="0">
              <a:solidFill>
                <a:srgbClr val="0070C0"/>
              </a:solidFill>
              <a:latin typeface="+mn-ea"/>
            </a:endParaRPr>
          </a:p>
        </p:txBody>
      </p:sp>
      <p:sp>
        <p:nvSpPr>
          <p:cNvPr id="13" name="Line 43">
            <a:extLst>
              <a:ext uri="{FF2B5EF4-FFF2-40B4-BE49-F238E27FC236}">
                <a16:creationId xmlns:a16="http://schemas.microsoft.com/office/drawing/2014/main" xmlns="" id="{519527C7-70A9-4681-8B9A-C55934DFCF19}"/>
              </a:ext>
            </a:extLst>
          </p:cNvPr>
          <p:cNvSpPr>
            <a:spLocks noChangeShapeType="1"/>
          </p:cNvSpPr>
          <p:nvPr/>
        </p:nvSpPr>
        <p:spPr bwMode="auto">
          <a:xfrm>
            <a:off x="1654531" y="4007876"/>
            <a:ext cx="8732837"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4" name="Text Box 44">
            <a:extLst>
              <a:ext uri="{FF2B5EF4-FFF2-40B4-BE49-F238E27FC236}">
                <a16:creationId xmlns:a16="http://schemas.microsoft.com/office/drawing/2014/main" xmlns="" id="{E34DB990-D531-4D19-BB6E-B5BF163BD831}"/>
              </a:ext>
            </a:extLst>
          </p:cNvPr>
          <p:cNvSpPr txBox="1">
            <a:spLocks noChangeArrowheads="1"/>
          </p:cNvSpPr>
          <p:nvPr/>
        </p:nvSpPr>
        <p:spPr bwMode="auto">
          <a:xfrm>
            <a:off x="9669742" y="3530391"/>
            <a:ext cx="80342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rgbClr val="0070C0"/>
                </a:solidFill>
                <a:latin typeface="+mn-ea"/>
              </a:rPr>
              <a:t>时间</a:t>
            </a:r>
          </a:p>
        </p:txBody>
      </p:sp>
      <p:sp>
        <p:nvSpPr>
          <p:cNvPr id="15" name="Text Box 45">
            <a:extLst>
              <a:ext uri="{FF2B5EF4-FFF2-40B4-BE49-F238E27FC236}">
                <a16:creationId xmlns:a16="http://schemas.microsoft.com/office/drawing/2014/main" xmlns="" id="{54B7AC42-EADF-4966-A0B4-33B34D9EBB88}"/>
              </a:ext>
            </a:extLst>
          </p:cNvPr>
          <p:cNvSpPr txBox="1">
            <a:spLocks noChangeArrowheads="1"/>
          </p:cNvSpPr>
          <p:nvPr/>
        </p:nvSpPr>
        <p:spPr bwMode="auto">
          <a:xfrm>
            <a:off x="1629791" y="3530391"/>
            <a:ext cx="34015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B</a:t>
            </a:r>
          </a:p>
          <a:p>
            <a:pPr algn="ctr"/>
            <a:endParaRPr kumimoji="1" lang="zh-CN" altLang="en-US" dirty="0">
              <a:solidFill>
                <a:srgbClr val="0070C0"/>
              </a:solidFill>
              <a:latin typeface="+mn-ea"/>
            </a:endParaRPr>
          </a:p>
        </p:txBody>
      </p:sp>
      <p:sp>
        <p:nvSpPr>
          <p:cNvPr id="32" name="Freeform 53">
            <a:extLst>
              <a:ext uri="{FF2B5EF4-FFF2-40B4-BE49-F238E27FC236}">
                <a16:creationId xmlns:a16="http://schemas.microsoft.com/office/drawing/2014/main" xmlns="" id="{EC51389F-7E7D-497B-AE1E-A0720EDA9683}"/>
              </a:ext>
            </a:extLst>
          </p:cNvPr>
          <p:cNvSpPr>
            <a:spLocks/>
          </p:cNvSpPr>
          <p:nvPr/>
        </p:nvSpPr>
        <p:spPr bwMode="auto">
          <a:xfrm>
            <a:off x="2023101" y="4581128"/>
            <a:ext cx="2626559" cy="435703"/>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6">
              <a:lumMod val="75000"/>
            </a:schemeClr>
          </a:solidFill>
          <a:ln w="9525">
            <a:solidFill>
              <a:schemeClr val="tx1"/>
            </a:solidFill>
            <a:round/>
            <a:headEnd/>
            <a:tailEnd/>
          </a:ln>
        </p:spPr>
        <p:txBody>
          <a:bodyPr/>
          <a:lstStyle/>
          <a:p>
            <a:pPr algn="ctr"/>
            <a:r>
              <a:rPr lang="zh-CN" altLang="en-US" dirty="0">
                <a:solidFill>
                  <a:schemeClr val="bg1"/>
                </a:solidFill>
                <a:latin typeface="+mn-ea"/>
              </a:rPr>
              <a:t>发送数据</a:t>
            </a:r>
          </a:p>
        </p:txBody>
      </p:sp>
      <p:sp>
        <p:nvSpPr>
          <p:cNvPr id="50" name="Line 21">
            <a:extLst>
              <a:ext uri="{FF2B5EF4-FFF2-40B4-BE49-F238E27FC236}">
                <a16:creationId xmlns:a16="http://schemas.microsoft.com/office/drawing/2014/main" xmlns="" id="{0C8B1444-465B-467C-AD0F-74DF64EDDA70}"/>
              </a:ext>
            </a:extLst>
          </p:cNvPr>
          <p:cNvSpPr>
            <a:spLocks noChangeShapeType="1"/>
          </p:cNvSpPr>
          <p:nvPr/>
        </p:nvSpPr>
        <p:spPr bwMode="auto">
          <a:xfrm>
            <a:off x="1657705" y="5069116"/>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51" name="Text Box 22">
            <a:extLst>
              <a:ext uri="{FF2B5EF4-FFF2-40B4-BE49-F238E27FC236}">
                <a16:creationId xmlns:a16="http://schemas.microsoft.com/office/drawing/2014/main" xmlns="" id="{E348D9D7-5F89-4F0A-B841-AFE7AF4DAFED}"/>
              </a:ext>
            </a:extLst>
          </p:cNvPr>
          <p:cNvSpPr txBox="1">
            <a:spLocks noChangeArrowheads="1"/>
          </p:cNvSpPr>
          <p:nvPr/>
        </p:nvSpPr>
        <p:spPr bwMode="auto">
          <a:xfrm>
            <a:off x="9671329" y="4538503"/>
            <a:ext cx="80342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rgbClr val="0070C0"/>
                </a:solidFill>
                <a:latin typeface="+mn-ea"/>
              </a:rPr>
              <a:t>时间</a:t>
            </a:r>
          </a:p>
        </p:txBody>
      </p:sp>
      <p:sp>
        <p:nvSpPr>
          <p:cNvPr id="54" name="Text Box 45">
            <a:extLst>
              <a:ext uri="{FF2B5EF4-FFF2-40B4-BE49-F238E27FC236}">
                <a16:creationId xmlns:a16="http://schemas.microsoft.com/office/drawing/2014/main" xmlns="" id="{16E945C0-93E4-47D1-84F1-AD32345A837E}"/>
              </a:ext>
            </a:extLst>
          </p:cNvPr>
          <p:cNvSpPr txBox="1">
            <a:spLocks noChangeArrowheads="1"/>
          </p:cNvSpPr>
          <p:nvPr/>
        </p:nvSpPr>
        <p:spPr bwMode="auto">
          <a:xfrm>
            <a:off x="1636203" y="4610511"/>
            <a:ext cx="34015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C</a:t>
            </a:r>
          </a:p>
          <a:p>
            <a:pPr algn="ctr"/>
            <a:endParaRPr kumimoji="1" lang="zh-CN" altLang="en-US" dirty="0">
              <a:solidFill>
                <a:srgbClr val="0070C0"/>
              </a:solidFill>
              <a:latin typeface="+mn-ea"/>
            </a:endParaRPr>
          </a:p>
        </p:txBody>
      </p:sp>
      <p:cxnSp>
        <p:nvCxnSpPr>
          <p:cNvPr id="3" name="直接箭头连接符 2">
            <a:extLst>
              <a:ext uri="{FF2B5EF4-FFF2-40B4-BE49-F238E27FC236}">
                <a16:creationId xmlns:a16="http://schemas.microsoft.com/office/drawing/2014/main" xmlns="" id="{24681F4C-B71B-4132-A75B-0814AC1E43DA}"/>
              </a:ext>
            </a:extLst>
          </p:cNvPr>
          <p:cNvCxnSpPr/>
          <p:nvPr/>
        </p:nvCxnSpPr>
        <p:spPr>
          <a:xfrm>
            <a:off x="2096055" y="2730732"/>
            <a:ext cx="256859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FD6B7520-D9C3-4B75-A123-E5EE5A3ADB8A}"/>
              </a:ext>
            </a:extLst>
          </p:cNvPr>
          <p:cNvCxnSpPr/>
          <p:nvPr/>
        </p:nvCxnSpPr>
        <p:spPr>
          <a:xfrm>
            <a:off x="4682401" y="2345288"/>
            <a:ext cx="0" cy="313991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61" name="Freeform 53">
            <a:extLst>
              <a:ext uri="{FF2B5EF4-FFF2-40B4-BE49-F238E27FC236}">
                <a16:creationId xmlns:a16="http://schemas.microsoft.com/office/drawing/2014/main" xmlns="" id="{29EFBC03-54FE-4B99-917A-4D47FA1E4668}"/>
              </a:ext>
            </a:extLst>
          </p:cNvPr>
          <p:cNvSpPr>
            <a:spLocks/>
          </p:cNvSpPr>
          <p:nvPr/>
        </p:nvSpPr>
        <p:spPr bwMode="auto">
          <a:xfrm>
            <a:off x="4710266" y="2312931"/>
            <a:ext cx="2626559" cy="550046"/>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6">
              <a:lumMod val="75000"/>
            </a:schemeClr>
          </a:solidFill>
          <a:ln w="9525">
            <a:solidFill>
              <a:schemeClr val="tx1"/>
            </a:solidFill>
            <a:round/>
            <a:headEnd/>
            <a:tailEnd/>
          </a:ln>
        </p:spPr>
        <p:txBody>
          <a:bodyPr/>
          <a:lstStyle/>
          <a:p>
            <a:pPr algn="ctr"/>
            <a:r>
              <a:rPr lang="zh-CN" altLang="en-US" dirty="0">
                <a:solidFill>
                  <a:schemeClr val="bg1"/>
                </a:solidFill>
                <a:latin typeface="+mn-ea"/>
              </a:rPr>
              <a:t>发送数据</a:t>
            </a:r>
          </a:p>
        </p:txBody>
      </p:sp>
      <p:sp>
        <p:nvSpPr>
          <p:cNvPr id="63" name="Text Box 45">
            <a:extLst>
              <a:ext uri="{FF2B5EF4-FFF2-40B4-BE49-F238E27FC236}">
                <a16:creationId xmlns:a16="http://schemas.microsoft.com/office/drawing/2014/main" xmlns="" id="{47E327CF-A310-4ED3-BE3B-D281B175A795}"/>
              </a:ext>
            </a:extLst>
          </p:cNvPr>
          <p:cNvSpPr txBox="1">
            <a:spLocks noChangeArrowheads="1"/>
          </p:cNvSpPr>
          <p:nvPr/>
        </p:nvSpPr>
        <p:spPr bwMode="auto">
          <a:xfrm>
            <a:off x="2568876" y="2306255"/>
            <a:ext cx="1422184"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dirty="0">
                <a:solidFill>
                  <a:srgbClr val="0070C0"/>
                </a:solidFill>
                <a:latin typeface="+mn-ea"/>
              </a:rPr>
              <a:t>侦听</a:t>
            </a:r>
            <a:r>
              <a:rPr kumimoji="1" lang="zh-CN" altLang="en-US" dirty="0" smtClean="0">
                <a:solidFill>
                  <a:srgbClr val="0070C0"/>
                </a:solidFill>
                <a:latin typeface="+mn-ea"/>
              </a:rPr>
              <a:t>信道</a:t>
            </a:r>
            <a:endParaRPr kumimoji="1" lang="en-US" altLang="zh-CN" dirty="0">
              <a:solidFill>
                <a:srgbClr val="0070C0"/>
              </a:solidFill>
              <a:latin typeface="+mn-ea"/>
            </a:endParaRPr>
          </a:p>
        </p:txBody>
      </p:sp>
      <p:grpSp>
        <p:nvGrpSpPr>
          <p:cNvPr id="58" name="组合 57">
            <a:extLst>
              <a:ext uri="{FF2B5EF4-FFF2-40B4-BE49-F238E27FC236}">
                <a16:creationId xmlns:a16="http://schemas.microsoft.com/office/drawing/2014/main" xmlns="" id="{5780E907-9603-4C5A-989A-9D4D3087E40D}"/>
              </a:ext>
            </a:extLst>
          </p:cNvPr>
          <p:cNvGrpSpPr/>
          <p:nvPr/>
        </p:nvGrpSpPr>
        <p:grpSpPr>
          <a:xfrm>
            <a:off x="2067070" y="3430887"/>
            <a:ext cx="2568591" cy="978729"/>
            <a:chOff x="543069" y="3041463"/>
            <a:chExt cx="2568591" cy="978729"/>
          </a:xfrm>
        </p:grpSpPr>
        <p:cxnSp>
          <p:nvCxnSpPr>
            <p:cNvPr id="57" name="直接箭头连接符 56">
              <a:extLst>
                <a:ext uri="{FF2B5EF4-FFF2-40B4-BE49-F238E27FC236}">
                  <a16:creationId xmlns:a16="http://schemas.microsoft.com/office/drawing/2014/main" xmlns="" id="{84CD8236-EE42-443D-8214-08207B2E9863}"/>
                </a:ext>
              </a:extLst>
            </p:cNvPr>
            <p:cNvCxnSpPr/>
            <p:nvPr/>
          </p:nvCxnSpPr>
          <p:spPr>
            <a:xfrm>
              <a:off x="543069" y="3429000"/>
              <a:ext cx="256859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ext Box 45">
              <a:extLst>
                <a:ext uri="{FF2B5EF4-FFF2-40B4-BE49-F238E27FC236}">
                  <a16:creationId xmlns:a16="http://schemas.microsoft.com/office/drawing/2014/main" xmlns="" id="{95312F40-C8ED-4484-9C7B-5F4478C9044D}"/>
                </a:ext>
              </a:extLst>
            </p:cNvPr>
            <p:cNvSpPr txBox="1">
              <a:spLocks noChangeArrowheads="1"/>
            </p:cNvSpPr>
            <p:nvPr/>
          </p:nvSpPr>
          <p:spPr bwMode="auto">
            <a:xfrm>
              <a:off x="1001055" y="3041463"/>
              <a:ext cx="142218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dirty="0">
                  <a:solidFill>
                    <a:srgbClr val="0070C0"/>
                  </a:solidFill>
                  <a:latin typeface="+mn-ea"/>
                </a:rPr>
                <a:t>侦听信道</a:t>
              </a:r>
              <a:endParaRPr kumimoji="1" lang="en-US" altLang="zh-CN" dirty="0">
                <a:solidFill>
                  <a:srgbClr val="0070C0"/>
                </a:solidFill>
                <a:latin typeface="+mn-ea"/>
              </a:endParaRPr>
            </a:p>
            <a:p>
              <a:pPr algn="ctr"/>
              <a:endParaRPr kumimoji="1" lang="zh-CN" altLang="en-US" dirty="0">
                <a:solidFill>
                  <a:srgbClr val="0070C0"/>
                </a:solidFill>
                <a:latin typeface="+mn-ea"/>
              </a:endParaRPr>
            </a:p>
          </p:txBody>
        </p:sp>
      </p:grpSp>
      <p:sp>
        <p:nvSpPr>
          <p:cNvPr id="66" name="Freeform 53">
            <a:extLst>
              <a:ext uri="{FF2B5EF4-FFF2-40B4-BE49-F238E27FC236}">
                <a16:creationId xmlns:a16="http://schemas.microsoft.com/office/drawing/2014/main" xmlns="" id="{9F6AA3CD-00AC-4A9D-8C52-DF1C10F850AA}"/>
              </a:ext>
            </a:extLst>
          </p:cNvPr>
          <p:cNvSpPr>
            <a:spLocks/>
          </p:cNvSpPr>
          <p:nvPr/>
        </p:nvSpPr>
        <p:spPr bwMode="auto">
          <a:xfrm>
            <a:off x="4710266" y="3522523"/>
            <a:ext cx="2626559" cy="434880"/>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6">
              <a:lumMod val="75000"/>
            </a:schemeClr>
          </a:solidFill>
          <a:ln w="9525">
            <a:solidFill>
              <a:schemeClr val="tx1"/>
            </a:solidFill>
            <a:round/>
            <a:headEnd/>
            <a:tailEnd/>
          </a:ln>
        </p:spPr>
        <p:txBody>
          <a:bodyPr/>
          <a:lstStyle/>
          <a:p>
            <a:pPr algn="ctr"/>
            <a:r>
              <a:rPr lang="zh-CN" altLang="en-US" dirty="0">
                <a:solidFill>
                  <a:schemeClr val="bg1"/>
                </a:solidFill>
                <a:latin typeface="+mn-ea"/>
              </a:rPr>
              <a:t>发送数据</a:t>
            </a:r>
          </a:p>
        </p:txBody>
      </p:sp>
      <p:sp>
        <p:nvSpPr>
          <p:cNvPr id="67" name="Text Box 45">
            <a:extLst>
              <a:ext uri="{FF2B5EF4-FFF2-40B4-BE49-F238E27FC236}">
                <a16:creationId xmlns:a16="http://schemas.microsoft.com/office/drawing/2014/main" xmlns="" id="{B1A7AC21-AAD1-402C-A5D7-8E36077C9764}"/>
              </a:ext>
            </a:extLst>
          </p:cNvPr>
          <p:cNvSpPr txBox="1">
            <a:spLocks noChangeArrowheads="1"/>
          </p:cNvSpPr>
          <p:nvPr/>
        </p:nvSpPr>
        <p:spPr bwMode="auto">
          <a:xfrm>
            <a:off x="5247535" y="2996952"/>
            <a:ext cx="1627369"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800" dirty="0">
                <a:solidFill>
                  <a:srgbClr val="FF0000"/>
                </a:solidFill>
                <a:latin typeface="+mn-ea"/>
              </a:rPr>
              <a:t>发生</a:t>
            </a:r>
            <a:r>
              <a:rPr kumimoji="1" lang="zh-CN" altLang="en-US" sz="2800" dirty="0" smtClean="0">
                <a:solidFill>
                  <a:srgbClr val="FF0000"/>
                </a:solidFill>
                <a:latin typeface="+mn-ea"/>
              </a:rPr>
              <a:t>冲突</a:t>
            </a:r>
            <a:endParaRPr kumimoji="1" lang="zh-CN" altLang="en-US" dirty="0">
              <a:solidFill>
                <a:srgbClr val="0070C0"/>
              </a:solidFill>
              <a:latin typeface="+mn-ea"/>
            </a:endParaRPr>
          </a:p>
        </p:txBody>
      </p:sp>
      <p:sp>
        <p:nvSpPr>
          <p:cNvPr id="25"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smtClean="0">
                <a:latin typeface="+mn-ea"/>
              </a:rPr>
              <a:t>4.2</a:t>
            </a:r>
            <a:r>
              <a:rPr lang="zh-CN" altLang="en-US" sz="3600" b="0" smtClean="0">
                <a:latin typeface="+mn-ea"/>
              </a:rPr>
              <a:t>多路访问协议</a:t>
            </a:r>
            <a:endParaRPr lang="zh-CN" altLang="en-US" sz="3600" b="0" dirty="0"/>
          </a:p>
        </p:txBody>
      </p:sp>
      <p:cxnSp>
        <p:nvCxnSpPr>
          <p:cNvPr id="2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242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6" grpId="0" animBg="1"/>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xmlns="" id="{B92CC80D-CD62-48B7-8688-4A9E2B9352BA}"/>
              </a:ext>
            </a:extLst>
          </p:cNvPr>
          <p:cNvSpPr>
            <a:spLocks noGrp="1" noChangeArrowheads="1"/>
          </p:cNvSpPr>
          <p:nvPr>
            <p:ph type="title"/>
          </p:nvPr>
        </p:nvSpPr>
        <p:spPr>
          <a:xfrm>
            <a:off x="4330828" y="574957"/>
            <a:ext cx="8137922" cy="722421"/>
          </a:xfrm>
        </p:spPr>
        <p:txBody>
          <a:bodyPr>
            <a:normAutofit/>
          </a:bodyPr>
          <a:lstStyle/>
          <a:p>
            <a:r>
              <a:rPr lang="zh-CN" altLang="en-US" sz="2400" dirty="0"/>
              <a:t>载波侦听多路访问协议</a:t>
            </a:r>
            <a:r>
              <a:rPr lang="en-US" altLang="zh-CN" sz="2400" dirty="0"/>
              <a:t>CSMA</a:t>
            </a:r>
          </a:p>
        </p:txBody>
      </p:sp>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2061250" y="1028703"/>
            <a:ext cx="8068311" cy="2219385"/>
          </a:xfrm>
        </p:spPr>
        <p:txBody>
          <a:bodyPr>
            <a:normAutofit/>
          </a:bodyPr>
          <a:lstStyle/>
          <a:p>
            <a:pPr>
              <a:lnSpc>
                <a:spcPts val="3200"/>
              </a:lnSpc>
            </a:pPr>
            <a:r>
              <a:rPr lang="zh-CN" altLang="en-US" b="1" dirty="0"/>
              <a:t>非坚持</a:t>
            </a:r>
            <a:r>
              <a:rPr lang="en-US" altLang="zh-CN" b="1" dirty="0"/>
              <a:t>CSMA</a:t>
            </a:r>
            <a:r>
              <a:rPr lang="en-US" altLang="zh-CN" sz="1800" dirty="0"/>
              <a:t/>
            </a:r>
            <a:br>
              <a:rPr lang="en-US" altLang="zh-CN" sz="1800" dirty="0"/>
            </a:br>
            <a:r>
              <a:rPr lang="zh-CN" altLang="en-US" dirty="0"/>
              <a:t>每个站在发送前，先侦听信道，如信道正忙，则</a:t>
            </a:r>
            <a:r>
              <a:rPr lang="zh-CN" altLang="en-US" dirty="0">
                <a:solidFill>
                  <a:srgbClr val="FF0000"/>
                </a:solidFill>
              </a:rPr>
              <a:t>不再继续侦听</a:t>
            </a:r>
            <a:r>
              <a:rPr lang="zh-CN" altLang="en-US" dirty="0"/>
              <a:t>，而是等待一段随机时间后，再侦听信道 。</a:t>
            </a:r>
            <a:endParaRPr lang="en-US" altLang="zh-CN" dirty="0"/>
          </a:p>
          <a:p>
            <a:pPr>
              <a:lnSpc>
                <a:spcPts val="3200"/>
              </a:lnSpc>
            </a:pPr>
            <a:r>
              <a:rPr lang="zh-CN" altLang="en-US" dirty="0"/>
              <a:t>一定程度上能避免空闲时几个站同时发送的问题，但延迟更大。</a:t>
            </a:r>
          </a:p>
          <a:p>
            <a:pPr>
              <a:lnSpc>
                <a:spcPct val="160000"/>
              </a:lnSpc>
            </a:pPr>
            <a:endParaRPr lang="zh-CN" altLang="en-US" dirty="0"/>
          </a:p>
        </p:txBody>
      </p:sp>
      <p:sp>
        <p:nvSpPr>
          <p:cNvPr id="4" name="Line 13">
            <a:extLst>
              <a:ext uri="{FF2B5EF4-FFF2-40B4-BE49-F238E27FC236}">
                <a16:creationId xmlns:a16="http://schemas.microsoft.com/office/drawing/2014/main" xmlns="" id="{F984A209-F97E-486A-AD55-1D7130C9D420}"/>
              </a:ext>
            </a:extLst>
          </p:cNvPr>
          <p:cNvSpPr>
            <a:spLocks noChangeShapeType="1"/>
          </p:cNvSpPr>
          <p:nvPr/>
        </p:nvSpPr>
        <p:spPr bwMode="auto">
          <a:xfrm>
            <a:off x="1647241" y="3943056"/>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5" name="Text Box 14">
            <a:extLst>
              <a:ext uri="{FF2B5EF4-FFF2-40B4-BE49-F238E27FC236}">
                <a16:creationId xmlns:a16="http://schemas.microsoft.com/office/drawing/2014/main" xmlns="" id="{6C1AEAA5-1EBC-414D-8BAD-FA1B5E3E4D4F}"/>
              </a:ext>
            </a:extLst>
          </p:cNvPr>
          <p:cNvSpPr txBox="1">
            <a:spLocks noChangeArrowheads="1"/>
          </p:cNvSpPr>
          <p:nvPr/>
        </p:nvSpPr>
        <p:spPr bwMode="auto">
          <a:xfrm>
            <a:off x="10414171" y="3476059"/>
            <a:ext cx="80342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rgbClr val="0070C0"/>
                </a:solidFill>
                <a:latin typeface="+mn-ea"/>
              </a:rPr>
              <a:t>时间</a:t>
            </a:r>
          </a:p>
        </p:txBody>
      </p:sp>
      <p:sp>
        <p:nvSpPr>
          <p:cNvPr id="6" name="Text Box 42">
            <a:extLst>
              <a:ext uri="{FF2B5EF4-FFF2-40B4-BE49-F238E27FC236}">
                <a16:creationId xmlns:a16="http://schemas.microsoft.com/office/drawing/2014/main" xmlns="" id="{B685CAA2-C335-43C5-980E-48422FDF39E1}"/>
              </a:ext>
            </a:extLst>
          </p:cNvPr>
          <p:cNvSpPr txBox="1">
            <a:spLocks noChangeArrowheads="1"/>
          </p:cNvSpPr>
          <p:nvPr/>
        </p:nvSpPr>
        <p:spPr bwMode="auto">
          <a:xfrm>
            <a:off x="1643354" y="3590632"/>
            <a:ext cx="34015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A</a:t>
            </a:r>
            <a:endParaRPr kumimoji="1" lang="zh-CN" altLang="en-US" dirty="0">
              <a:solidFill>
                <a:srgbClr val="0070C0"/>
              </a:solidFill>
              <a:latin typeface="+mn-ea"/>
            </a:endParaRPr>
          </a:p>
        </p:txBody>
      </p:sp>
      <p:sp>
        <p:nvSpPr>
          <p:cNvPr id="7" name="Line 43">
            <a:extLst>
              <a:ext uri="{FF2B5EF4-FFF2-40B4-BE49-F238E27FC236}">
                <a16:creationId xmlns:a16="http://schemas.microsoft.com/office/drawing/2014/main" xmlns="" id="{3C4F2302-51BF-49E9-A1EB-4450F0052940}"/>
              </a:ext>
            </a:extLst>
          </p:cNvPr>
          <p:cNvSpPr>
            <a:spLocks noChangeShapeType="1"/>
          </p:cNvSpPr>
          <p:nvPr/>
        </p:nvSpPr>
        <p:spPr bwMode="auto">
          <a:xfrm>
            <a:off x="1645654" y="5020968"/>
            <a:ext cx="8732837"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8" name="Text Box 44">
            <a:extLst>
              <a:ext uri="{FF2B5EF4-FFF2-40B4-BE49-F238E27FC236}">
                <a16:creationId xmlns:a16="http://schemas.microsoft.com/office/drawing/2014/main" xmlns="" id="{E4F7363A-B41F-4F34-AF9B-D1D33A677DF9}"/>
              </a:ext>
            </a:extLst>
          </p:cNvPr>
          <p:cNvSpPr txBox="1">
            <a:spLocks noChangeArrowheads="1"/>
          </p:cNvSpPr>
          <p:nvPr/>
        </p:nvSpPr>
        <p:spPr bwMode="auto">
          <a:xfrm>
            <a:off x="10350852" y="4498383"/>
            <a:ext cx="80342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rgbClr val="0070C0"/>
                </a:solidFill>
                <a:latin typeface="+mn-ea"/>
              </a:rPr>
              <a:t>时间</a:t>
            </a:r>
          </a:p>
        </p:txBody>
      </p:sp>
      <p:sp>
        <p:nvSpPr>
          <p:cNvPr id="9" name="Text Box 45">
            <a:extLst>
              <a:ext uri="{FF2B5EF4-FFF2-40B4-BE49-F238E27FC236}">
                <a16:creationId xmlns:a16="http://schemas.microsoft.com/office/drawing/2014/main" xmlns="" id="{2CDF6422-6134-41B4-A647-C6117DB070B8}"/>
              </a:ext>
            </a:extLst>
          </p:cNvPr>
          <p:cNvSpPr txBox="1">
            <a:spLocks noChangeArrowheads="1"/>
          </p:cNvSpPr>
          <p:nvPr/>
        </p:nvSpPr>
        <p:spPr bwMode="auto">
          <a:xfrm>
            <a:off x="1620914" y="4676369"/>
            <a:ext cx="34015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B</a:t>
            </a:r>
          </a:p>
          <a:p>
            <a:pPr algn="ctr"/>
            <a:endParaRPr kumimoji="1" lang="zh-CN" altLang="en-US" dirty="0">
              <a:solidFill>
                <a:srgbClr val="0070C0"/>
              </a:solidFill>
              <a:latin typeface="+mn-ea"/>
            </a:endParaRPr>
          </a:p>
        </p:txBody>
      </p:sp>
      <p:sp>
        <p:nvSpPr>
          <p:cNvPr id="10" name="Freeform 53">
            <a:extLst>
              <a:ext uri="{FF2B5EF4-FFF2-40B4-BE49-F238E27FC236}">
                <a16:creationId xmlns:a16="http://schemas.microsoft.com/office/drawing/2014/main" xmlns="" id="{F5E15E1B-95F8-4BDF-AC29-AB3321907B6E}"/>
              </a:ext>
            </a:extLst>
          </p:cNvPr>
          <p:cNvSpPr>
            <a:spLocks/>
          </p:cNvSpPr>
          <p:nvPr/>
        </p:nvSpPr>
        <p:spPr bwMode="auto">
          <a:xfrm>
            <a:off x="2029210" y="5560079"/>
            <a:ext cx="2626559" cy="532895"/>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6">
              <a:lumMod val="75000"/>
            </a:schemeClr>
          </a:solidFill>
          <a:ln w="9525">
            <a:solidFill>
              <a:schemeClr val="tx1"/>
            </a:solidFill>
            <a:round/>
            <a:headEnd/>
            <a:tailEnd/>
          </a:ln>
        </p:spPr>
        <p:txBody>
          <a:bodyPr/>
          <a:lstStyle/>
          <a:p>
            <a:pPr algn="ctr"/>
            <a:r>
              <a:rPr lang="zh-CN" altLang="en-US" dirty="0">
                <a:solidFill>
                  <a:schemeClr val="bg1"/>
                </a:solidFill>
                <a:latin typeface="+mn-ea"/>
              </a:rPr>
              <a:t>发送数据</a:t>
            </a:r>
          </a:p>
        </p:txBody>
      </p:sp>
      <p:sp>
        <p:nvSpPr>
          <p:cNvPr id="11" name="Line 21">
            <a:extLst>
              <a:ext uri="{FF2B5EF4-FFF2-40B4-BE49-F238E27FC236}">
                <a16:creationId xmlns:a16="http://schemas.microsoft.com/office/drawing/2014/main" xmlns="" id="{DAD90960-7CFF-44CB-9D13-3EA6EA72FED5}"/>
              </a:ext>
            </a:extLst>
          </p:cNvPr>
          <p:cNvSpPr>
            <a:spLocks noChangeShapeType="1"/>
          </p:cNvSpPr>
          <p:nvPr/>
        </p:nvSpPr>
        <p:spPr bwMode="auto">
          <a:xfrm>
            <a:off x="1648828" y="6082208"/>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2" name="Text Box 22">
            <a:extLst>
              <a:ext uri="{FF2B5EF4-FFF2-40B4-BE49-F238E27FC236}">
                <a16:creationId xmlns:a16="http://schemas.microsoft.com/office/drawing/2014/main" xmlns="" id="{9A680674-F86A-4BC9-88E0-C5C668F58390}"/>
              </a:ext>
            </a:extLst>
          </p:cNvPr>
          <p:cNvSpPr txBox="1">
            <a:spLocks noChangeArrowheads="1"/>
          </p:cNvSpPr>
          <p:nvPr/>
        </p:nvSpPr>
        <p:spPr bwMode="auto">
          <a:xfrm>
            <a:off x="10452858" y="5520707"/>
            <a:ext cx="80342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rgbClr val="0070C0"/>
                </a:solidFill>
                <a:latin typeface="+mn-ea"/>
              </a:rPr>
              <a:t>时间</a:t>
            </a:r>
          </a:p>
        </p:txBody>
      </p:sp>
      <p:sp>
        <p:nvSpPr>
          <p:cNvPr id="13" name="Text Box 45">
            <a:extLst>
              <a:ext uri="{FF2B5EF4-FFF2-40B4-BE49-F238E27FC236}">
                <a16:creationId xmlns:a16="http://schemas.microsoft.com/office/drawing/2014/main" xmlns="" id="{BE788C7B-3771-41A0-AB9B-516350ACA118}"/>
              </a:ext>
            </a:extLst>
          </p:cNvPr>
          <p:cNvSpPr txBox="1">
            <a:spLocks noChangeArrowheads="1"/>
          </p:cNvSpPr>
          <p:nvPr/>
        </p:nvSpPr>
        <p:spPr bwMode="auto">
          <a:xfrm>
            <a:off x="1627326" y="5715939"/>
            <a:ext cx="34015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C</a:t>
            </a:r>
          </a:p>
          <a:p>
            <a:pPr algn="ctr"/>
            <a:endParaRPr kumimoji="1" lang="zh-CN" altLang="en-US" dirty="0">
              <a:solidFill>
                <a:srgbClr val="0070C0"/>
              </a:solidFill>
              <a:latin typeface="+mn-ea"/>
            </a:endParaRPr>
          </a:p>
        </p:txBody>
      </p:sp>
      <p:sp>
        <p:nvSpPr>
          <p:cNvPr id="15" name="Freeform 53">
            <a:extLst>
              <a:ext uri="{FF2B5EF4-FFF2-40B4-BE49-F238E27FC236}">
                <a16:creationId xmlns:a16="http://schemas.microsoft.com/office/drawing/2014/main" xmlns="" id="{83D98A23-C10B-4F33-A372-B6A017DCFB10}"/>
              </a:ext>
            </a:extLst>
          </p:cNvPr>
          <p:cNvSpPr>
            <a:spLocks/>
          </p:cNvSpPr>
          <p:nvPr/>
        </p:nvSpPr>
        <p:spPr bwMode="auto">
          <a:xfrm>
            <a:off x="8660540" y="3555708"/>
            <a:ext cx="1616429" cy="340954"/>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6">
              <a:lumMod val="75000"/>
            </a:schemeClr>
          </a:solidFill>
          <a:ln w="9525">
            <a:solidFill>
              <a:schemeClr val="tx1"/>
            </a:solidFill>
            <a:round/>
            <a:headEnd/>
            <a:tailEnd/>
          </a:ln>
        </p:spPr>
        <p:txBody>
          <a:bodyPr/>
          <a:lstStyle/>
          <a:p>
            <a:pPr algn="ctr"/>
            <a:r>
              <a:rPr lang="zh-CN" altLang="en-US" dirty="0">
                <a:solidFill>
                  <a:schemeClr val="bg1"/>
                </a:solidFill>
                <a:latin typeface="+mn-ea"/>
              </a:rPr>
              <a:t>发送数据</a:t>
            </a:r>
          </a:p>
        </p:txBody>
      </p:sp>
      <p:grpSp>
        <p:nvGrpSpPr>
          <p:cNvPr id="3" name="组合 2">
            <a:extLst>
              <a:ext uri="{FF2B5EF4-FFF2-40B4-BE49-F238E27FC236}">
                <a16:creationId xmlns:a16="http://schemas.microsoft.com/office/drawing/2014/main" xmlns="" id="{73548D1C-B9AD-4011-9C25-9992210B8C4D}"/>
              </a:ext>
            </a:extLst>
          </p:cNvPr>
          <p:cNvGrpSpPr/>
          <p:nvPr/>
        </p:nvGrpSpPr>
        <p:grpSpPr>
          <a:xfrm>
            <a:off x="1470469" y="3251114"/>
            <a:ext cx="1422185" cy="535531"/>
            <a:chOff x="126066" y="3340692"/>
            <a:chExt cx="1422185" cy="535531"/>
          </a:xfrm>
        </p:grpSpPr>
        <p:cxnSp>
          <p:nvCxnSpPr>
            <p:cNvPr id="14" name="直接箭头连接符 13">
              <a:extLst>
                <a:ext uri="{FF2B5EF4-FFF2-40B4-BE49-F238E27FC236}">
                  <a16:creationId xmlns:a16="http://schemas.microsoft.com/office/drawing/2014/main" xmlns="" id="{473C5446-BC51-4916-AF99-0A3CB4916F98}"/>
                </a:ext>
              </a:extLst>
            </p:cNvPr>
            <p:cNvCxnSpPr>
              <a:cxnSpLocks/>
            </p:cNvCxnSpPr>
            <p:nvPr/>
          </p:nvCxnSpPr>
          <p:spPr>
            <a:xfrm flipV="1">
              <a:off x="563177" y="3731918"/>
              <a:ext cx="703831" cy="1190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 Box 45">
              <a:extLst>
                <a:ext uri="{FF2B5EF4-FFF2-40B4-BE49-F238E27FC236}">
                  <a16:creationId xmlns:a16="http://schemas.microsoft.com/office/drawing/2014/main" xmlns="" id="{86F211C9-0513-4544-BAA1-B83ABCFCC161}"/>
                </a:ext>
              </a:extLst>
            </p:cNvPr>
            <p:cNvSpPr txBox="1">
              <a:spLocks noChangeArrowheads="1"/>
            </p:cNvSpPr>
            <p:nvPr/>
          </p:nvSpPr>
          <p:spPr bwMode="auto">
            <a:xfrm>
              <a:off x="126066" y="3340692"/>
              <a:ext cx="142218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dirty="0">
                  <a:solidFill>
                    <a:srgbClr val="0070C0"/>
                  </a:solidFill>
                  <a:latin typeface="+mn-ea"/>
                </a:rPr>
                <a:t>侦听信道</a:t>
              </a:r>
            </a:p>
          </p:txBody>
        </p:sp>
      </p:grpSp>
      <p:grpSp>
        <p:nvGrpSpPr>
          <p:cNvPr id="17" name="组合 16">
            <a:extLst>
              <a:ext uri="{FF2B5EF4-FFF2-40B4-BE49-F238E27FC236}">
                <a16:creationId xmlns:a16="http://schemas.microsoft.com/office/drawing/2014/main" xmlns="" id="{5BB022E6-0644-4F47-B3B6-57A97EF52AC7}"/>
              </a:ext>
            </a:extLst>
          </p:cNvPr>
          <p:cNvGrpSpPr/>
          <p:nvPr/>
        </p:nvGrpSpPr>
        <p:grpSpPr>
          <a:xfrm>
            <a:off x="3929899" y="4432492"/>
            <a:ext cx="1737749" cy="535531"/>
            <a:chOff x="-2399583" y="3041463"/>
            <a:chExt cx="6959642" cy="535531"/>
          </a:xfrm>
        </p:grpSpPr>
        <p:cxnSp>
          <p:nvCxnSpPr>
            <p:cNvPr id="18" name="直接箭头连接符 17">
              <a:extLst>
                <a:ext uri="{FF2B5EF4-FFF2-40B4-BE49-F238E27FC236}">
                  <a16:creationId xmlns:a16="http://schemas.microsoft.com/office/drawing/2014/main" xmlns="" id="{BB8FFC2B-81F3-45C4-A2EE-0A0E5BE38068}"/>
                </a:ext>
              </a:extLst>
            </p:cNvPr>
            <p:cNvCxnSpPr/>
            <p:nvPr/>
          </p:nvCxnSpPr>
          <p:spPr>
            <a:xfrm>
              <a:off x="543069" y="3429000"/>
              <a:ext cx="256859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 Box 45">
              <a:extLst>
                <a:ext uri="{FF2B5EF4-FFF2-40B4-BE49-F238E27FC236}">
                  <a16:creationId xmlns:a16="http://schemas.microsoft.com/office/drawing/2014/main" xmlns="" id="{A8222018-1A31-4F04-9849-990F0EFE775F}"/>
                </a:ext>
              </a:extLst>
            </p:cNvPr>
            <p:cNvSpPr txBox="1">
              <a:spLocks noChangeArrowheads="1"/>
            </p:cNvSpPr>
            <p:nvPr/>
          </p:nvSpPr>
          <p:spPr bwMode="auto">
            <a:xfrm>
              <a:off x="-2399583" y="3041463"/>
              <a:ext cx="695964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dirty="0">
                  <a:solidFill>
                    <a:srgbClr val="0070C0"/>
                  </a:solidFill>
                  <a:latin typeface="+mn-ea"/>
                </a:rPr>
                <a:t>侦听信道</a:t>
              </a:r>
            </a:p>
          </p:txBody>
        </p:sp>
      </p:grpSp>
      <p:sp>
        <p:nvSpPr>
          <p:cNvPr id="20" name="Freeform 53">
            <a:extLst>
              <a:ext uri="{FF2B5EF4-FFF2-40B4-BE49-F238E27FC236}">
                <a16:creationId xmlns:a16="http://schemas.microsoft.com/office/drawing/2014/main" xmlns="" id="{9ED726AC-9B52-4ACF-87EF-7FB706734C26}"/>
              </a:ext>
            </a:extLst>
          </p:cNvPr>
          <p:cNvSpPr>
            <a:spLocks/>
          </p:cNvSpPr>
          <p:nvPr/>
        </p:nvSpPr>
        <p:spPr bwMode="auto">
          <a:xfrm>
            <a:off x="5485665" y="4498383"/>
            <a:ext cx="2626559" cy="527349"/>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6">
              <a:lumMod val="75000"/>
            </a:schemeClr>
          </a:solidFill>
          <a:ln w="9525">
            <a:solidFill>
              <a:schemeClr val="tx1"/>
            </a:solidFill>
            <a:round/>
            <a:headEnd/>
            <a:tailEnd/>
          </a:ln>
        </p:spPr>
        <p:txBody>
          <a:bodyPr/>
          <a:lstStyle/>
          <a:p>
            <a:pPr algn="ctr"/>
            <a:r>
              <a:rPr lang="zh-CN" altLang="en-US" dirty="0">
                <a:solidFill>
                  <a:schemeClr val="bg1"/>
                </a:solidFill>
                <a:latin typeface="+mn-ea"/>
              </a:rPr>
              <a:t>发送数据</a:t>
            </a:r>
          </a:p>
        </p:txBody>
      </p:sp>
      <p:grpSp>
        <p:nvGrpSpPr>
          <p:cNvPr id="25" name="组合 24">
            <a:extLst>
              <a:ext uri="{FF2B5EF4-FFF2-40B4-BE49-F238E27FC236}">
                <a16:creationId xmlns:a16="http://schemas.microsoft.com/office/drawing/2014/main" xmlns="" id="{A1AA35A3-C661-4052-9FBE-5928DA03341F}"/>
              </a:ext>
            </a:extLst>
          </p:cNvPr>
          <p:cNvGrpSpPr/>
          <p:nvPr/>
        </p:nvGrpSpPr>
        <p:grpSpPr>
          <a:xfrm>
            <a:off x="5376759" y="3087865"/>
            <a:ext cx="1422185" cy="535531"/>
            <a:chOff x="126066" y="3322936"/>
            <a:chExt cx="1422185" cy="535531"/>
          </a:xfrm>
        </p:grpSpPr>
        <p:cxnSp>
          <p:nvCxnSpPr>
            <p:cNvPr id="26" name="直接箭头连接符 25">
              <a:extLst>
                <a:ext uri="{FF2B5EF4-FFF2-40B4-BE49-F238E27FC236}">
                  <a16:creationId xmlns:a16="http://schemas.microsoft.com/office/drawing/2014/main" xmlns="" id="{537BDD14-9CDE-433C-8B9A-D762218B918C}"/>
                </a:ext>
              </a:extLst>
            </p:cNvPr>
            <p:cNvCxnSpPr>
              <a:cxnSpLocks/>
            </p:cNvCxnSpPr>
            <p:nvPr/>
          </p:nvCxnSpPr>
          <p:spPr>
            <a:xfrm>
              <a:off x="415750" y="3721930"/>
              <a:ext cx="82655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 Box 45">
              <a:extLst>
                <a:ext uri="{FF2B5EF4-FFF2-40B4-BE49-F238E27FC236}">
                  <a16:creationId xmlns:a16="http://schemas.microsoft.com/office/drawing/2014/main" xmlns="" id="{50618E16-5CA5-4C4F-9EB0-8AD730E49EF1}"/>
                </a:ext>
              </a:extLst>
            </p:cNvPr>
            <p:cNvSpPr txBox="1">
              <a:spLocks noChangeArrowheads="1"/>
            </p:cNvSpPr>
            <p:nvPr/>
          </p:nvSpPr>
          <p:spPr bwMode="auto">
            <a:xfrm>
              <a:off x="126066" y="3322936"/>
              <a:ext cx="142218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dirty="0">
                  <a:solidFill>
                    <a:srgbClr val="0070C0"/>
                  </a:solidFill>
                  <a:latin typeface="+mn-ea"/>
                </a:rPr>
                <a:t>侦听信道</a:t>
              </a:r>
            </a:p>
          </p:txBody>
        </p:sp>
      </p:grpSp>
      <p:grpSp>
        <p:nvGrpSpPr>
          <p:cNvPr id="29" name="组合 28">
            <a:extLst>
              <a:ext uri="{FF2B5EF4-FFF2-40B4-BE49-F238E27FC236}">
                <a16:creationId xmlns:a16="http://schemas.microsoft.com/office/drawing/2014/main" xmlns="" id="{423B2516-CE61-4E66-864B-DBDE3343F1B1}"/>
              </a:ext>
            </a:extLst>
          </p:cNvPr>
          <p:cNvGrpSpPr/>
          <p:nvPr/>
        </p:nvGrpSpPr>
        <p:grpSpPr>
          <a:xfrm>
            <a:off x="7702729" y="3060040"/>
            <a:ext cx="1422185" cy="535531"/>
            <a:chOff x="126066" y="3340692"/>
            <a:chExt cx="1422185" cy="535531"/>
          </a:xfrm>
        </p:grpSpPr>
        <p:cxnSp>
          <p:nvCxnSpPr>
            <p:cNvPr id="30" name="直接箭头连接符 29">
              <a:extLst>
                <a:ext uri="{FF2B5EF4-FFF2-40B4-BE49-F238E27FC236}">
                  <a16:creationId xmlns:a16="http://schemas.microsoft.com/office/drawing/2014/main" xmlns="" id="{E0D38C07-DC34-49AD-9E47-64B662DE454B}"/>
                </a:ext>
              </a:extLst>
            </p:cNvPr>
            <p:cNvCxnSpPr>
              <a:cxnSpLocks/>
            </p:cNvCxnSpPr>
            <p:nvPr/>
          </p:nvCxnSpPr>
          <p:spPr>
            <a:xfrm>
              <a:off x="563177" y="3743824"/>
              <a:ext cx="5198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 Box 45">
              <a:extLst>
                <a:ext uri="{FF2B5EF4-FFF2-40B4-BE49-F238E27FC236}">
                  <a16:creationId xmlns:a16="http://schemas.microsoft.com/office/drawing/2014/main" xmlns="" id="{8D482859-6FE6-405A-A9C3-1272940D56E0}"/>
                </a:ext>
              </a:extLst>
            </p:cNvPr>
            <p:cNvSpPr txBox="1">
              <a:spLocks noChangeArrowheads="1"/>
            </p:cNvSpPr>
            <p:nvPr/>
          </p:nvSpPr>
          <p:spPr bwMode="auto">
            <a:xfrm>
              <a:off x="126066" y="3340692"/>
              <a:ext cx="142218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dirty="0">
                  <a:solidFill>
                    <a:srgbClr val="0070C0"/>
                  </a:solidFill>
                  <a:latin typeface="+mn-ea"/>
                </a:rPr>
                <a:t>侦听信道</a:t>
              </a:r>
            </a:p>
          </p:txBody>
        </p:sp>
      </p:grpSp>
      <p:sp>
        <p:nvSpPr>
          <p:cNvPr id="32" name="Freeform 53">
            <a:extLst>
              <a:ext uri="{FF2B5EF4-FFF2-40B4-BE49-F238E27FC236}">
                <a16:creationId xmlns:a16="http://schemas.microsoft.com/office/drawing/2014/main" xmlns="" id="{E00D30BF-B27D-439C-92D9-B2F770EE8459}"/>
              </a:ext>
            </a:extLst>
          </p:cNvPr>
          <p:cNvSpPr>
            <a:spLocks/>
          </p:cNvSpPr>
          <p:nvPr/>
        </p:nvSpPr>
        <p:spPr bwMode="auto">
          <a:xfrm>
            <a:off x="2791008" y="3476059"/>
            <a:ext cx="2816720" cy="449231"/>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4">
              <a:lumMod val="40000"/>
              <a:lumOff val="60000"/>
            </a:schemeClr>
          </a:solidFill>
          <a:ln w="9525">
            <a:solidFill>
              <a:schemeClr val="tx1"/>
            </a:solidFill>
            <a:round/>
            <a:headEnd/>
            <a:tailEnd/>
          </a:ln>
        </p:spPr>
        <p:txBody>
          <a:bodyPr/>
          <a:lstStyle/>
          <a:p>
            <a:pPr algn="ctr"/>
            <a:r>
              <a:rPr lang="zh-CN" altLang="en-US" dirty="0">
                <a:solidFill>
                  <a:srgbClr val="FF0000"/>
                </a:solidFill>
                <a:latin typeface="+mn-ea"/>
              </a:rPr>
              <a:t>等待一段随机时间</a:t>
            </a:r>
          </a:p>
        </p:txBody>
      </p:sp>
      <p:sp>
        <p:nvSpPr>
          <p:cNvPr id="36" name="Freeform 53">
            <a:extLst>
              <a:ext uri="{FF2B5EF4-FFF2-40B4-BE49-F238E27FC236}">
                <a16:creationId xmlns:a16="http://schemas.microsoft.com/office/drawing/2014/main" xmlns="" id="{17E41FC6-B672-4E9F-88F5-2ED56D9F9CD8}"/>
              </a:ext>
            </a:extLst>
          </p:cNvPr>
          <p:cNvSpPr>
            <a:spLocks/>
          </p:cNvSpPr>
          <p:nvPr/>
        </p:nvSpPr>
        <p:spPr bwMode="auto">
          <a:xfrm>
            <a:off x="6467912" y="3547186"/>
            <a:ext cx="1646096" cy="352425"/>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4">
              <a:lumMod val="40000"/>
              <a:lumOff val="60000"/>
            </a:schemeClr>
          </a:solidFill>
          <a:ln w="9525">
            <a:solidFill>
              <a:schemeClr val="tx1"/>
            </a:solidFill>
            <a:round/>
            <a:headEnd/>
            <a:tailEnd/>
          </a:ln>
        </p:spPr>
        <p:txBody>
          <a:bodyPr/>
          <a:lstStyle/>
          <a:p>
            <a:pPr algn="ctr"/>
            <a:r>
              <a:rPr lang="zh-CN" altLang="en-US" dirty="0">
                <a:solidFill>
                  <a:srgbClr val="FF0000"/>
                </a:solidFill>
                <a:latin typeface="+mn-ea"/>
              </a:rPr>
              <a:t>等待随机时间</a:t>
            </a:r>
          </a:p>
        </p:txBody>
      </p:sp>
      <p:cxnSp>
        <p:nvCxnSpPr>
          <p:cNvPr id="37" name="直接连接符 36">
            <a:extLst>
              <a:ext uri="{FF2B5EF4-FFF2-40B4-BE49-F238E27FC236}">
                <a16:creationId xmlns:a16="http://schemas.microsoft.com/office/drawing/2014/main" xmlns="" id="{0CD960C1-3821-4E04-81DD-35734510539C}"/>
              </a:ext>
            </a:extLst>
          </p:cNvPr>
          <p:cNvCxnSpPr>
            <a:cxnSpLocks/>
          </p:cNvCxnSpPr>
          <p:nvPr/>
        </p:nvCxnSpPr>
        <p:spPr>
          <a:xfrm>
            <a:off x="2782130" y="3248087"/>
            <a:ext cx="15706" cy="245629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7991A4A0-C2CD-41F0-9D41-F2FD5B1FF77E}"/>
              </a:ext>
            </a:extLst>
          </p:cNvPr>
          <p:cNvCxnSpPr>
            <a:cxnSpLocks/>
          </p:cNvCxnSpPr>
          <p:nvPr/>
        </p:nvCxnSpPr>
        <p:spPr>
          <a:xfrm>
            <a:off x="6431157" y="3062128"/>
            <a:ext cx="14820" cy="159689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B30410C0-08BE-45C9-9F49-7F0D9D207390}"/>
              </a:ext>
            </a:extLst>
          </p:cNvPr>
          <p:cNvCxnSpPr>
            <a:cxnSpLocks/>
          </p:cNvCxnSpPr>
          <p:nvPr/>
        </p:nvCxnSpPr>
        <p:spPr>
          <a:xfrm flipH="1">
            <a:off x="5311644" y="3589747"/>
            <a:ext cx="13250" cy="250322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3"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smtClean="0">
                <a:latin typeface="+mn-ea"/>
              </a:rPr>
              <a:t>4.2</a:t>
            </a:r>
            <a:r>
              <a:rPr lang="zh-CN" altLang="en-US" sz="3600" b="0" smtClean="0">
                <a:latin typeface="+mn-ea"/>
              </a:rPr>
              <a:t>多路访问协议</a:t>
            </a:r>
            <a:endParaRPr lang="zh-CN" altLang="en-US" sz="3600" b="0" dirty="0"/>
          </a:p>
        </p:txBody>
      </p:sp>
      <p:cxnSp>
        <p:nvCxnSpPr>
          <p:cNvPr id="3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9046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32"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xmlns="" id="{B92CC80D-CD62-48B7-8688-4A9E2B9352BA}"/>
              </a:ext>
            </a:extLst>
          </p:cNvPr>
          <p:cNvSpPr>
            <a:spLocks noGrp="1" noChangeArrowheads="1"/>
          </p:cNvSpPr>
          <p:nvPr>
            <p:ph type="title"/>
          </p:nvPr>
        </p:nvSpPr>
        <p:spPr>
          <a:xfrm>
            <a:off x="3511217" y="667491"/>
            <a:ext cx="8137922" cy="722421"/>
          </a:xfrm>
        </p:spPr>
        <p:txBody>
          <a:bodyPr>
            <a:normAutofit/>
          </a:bodyPr>
          <a:lstStyle/>
          <a:p>
            <a:r>
              <a:rPr lang="zh-CN" altLang="en-US" sz="2400" dirty="0"/>
              <a:t>载波侦听多路访问协议</a:t>
            </a:r>
            <a:r>
              <a:rPr lang="en-US" altLang="zh-CN" sz="2400" dirty="0"/>
              <a:t>CSMA</a:t>
            </a:r>
          </a:p>
        </p:txBody>
      </p:sp>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839416" y="1028702"/>
            <a:ext cx="10297144" cy="5196761"/>
          </a:xfrm>
        </p:spPr>
        <p:txBody>
          <a:bodyPr>
            <a:normAutofit/>
          </a:bodyPr>
          <a:lstStyle/>
          <a:p>
            <a:pPr>
              <a:lnSpc>
                <a:spcPts val="3400"/>
              </a:lnSpc>
            </a:pPr>
            <a:r>
              <a:rPr lang="en-US" altLang="zh-CN" b="1" dirty="0"/>
              <a:t>p</a:t>
            </a:r>
            <a:r>
              <a:rPr lang="en-US" altLang="zh-CN" b="1" dirty="0">
                <a:latin typeface="Times New Roman" panose="02020603050405020304" pitchFamily="18" charset="0"/>
              </a:rPr>
              <a:t>–</a:t>
            </a:r>
            <a:r>
              <a:rPr lang="en-US" altLang="zh-CN" b="1" dirty="0"/>
              <a:t> </a:t>
            </a:r>
            <a:r>
              <a:rPr lang="zh-CN" altLang="en-US" b="1" dirty="0"/>
              <a:t>坚持</a:t>
            </a:r>
            <a:r>
              <a:rPr lang="en-US" altLang="zh-CN" b="1" dirty="0"/>
              <a:t>CSMA</a:t>
            </a:r>
          </a:p>
          <a:p>
            <a:pPr>
              <a:lnSpc>
                <a:spcPts val="3400"/>
              </a:lnSpc>
            </a:pPr>
            <a:r>
              <a:rPr lang="zh-CN" altLang="en-US" dirty="0"/>
              <a:t>先侦听信道，如信道正</a:t>
            </a:r>
            <a:r>
              <a:rPr lang="zh-CN" altLang="en-US" dirty="0">
                <a:solidFill>
                  <a:srgbClr val="FF0000"/>
                </a:solidFill>
              </a:rPr>
              <a:t>忙</a:t>
            </a:r>
            <a:r>
              <a:rPr lang="zh-CN" altLang="en-US" dirty="0"/>
              <a:t>，则</a:t>
            </a:r>
            <a:r>
              <a:rPr lang="zh-CN" altLang="en-US" dirty="0">
                <a:solidFill>
                  <a:srgbClr val="FF0000"/>
                </a:solidFill>
              </a:rPr>
              <a:t>等待</a:t>
            </a:r>
            <a:r>
              <a:rPr lang="zh-CN" altLang="en-US" dirty="0"/>
              <a:t>到下一时间槽；如信道空闲，则</a:t>
            </a:r>
            <a:r>
              <a:rPr lang="zh-CN" altLang="en-US" dirty="0">
                <a:solidFill>
                  <a:srgbClr val="FF0000"/>
                </a:solidFill>
              </a:rPr>
              <a:t>以概率</a:t>
            </a:r>
            <a:r>
              <a:rPr lang="en-US" altLang="zh-CN" dirty="0">
                <a:solidFill>
                  <a:srgbClr val="FF0000"/>
                </a:solidFill>
              </a:rPr>
              <a:t>p</a:t>
            </a:r>
            <a:r>
              <a:rPr lang="zh-CN" altLang="en-US" dirty="0">
                <a:solidFill>
                  <a:srgbClr val="FF0000"/>
                </a:solidFill>
              </a:rPr>
              <a:t>发送</a:t>
            </a:r>
            <a:r>
              <a:rPr lang="zh-CN" altLang="en-US" dirty="0"/>
              <a:t>，而以概率</a:t>
            </a:r>
            <a:r>
              <a:rPr lang="en-US" altLang="zh-CN" dirty="0"/>
              <a:t>q=(1-p)</a:t>
            </a:r>
            <a:r>
              <a:rPr lang="zh-CN" altLang="en-US" dirty="0"/>
              <a:t>把本次发送延至下一时间槽，直至发送成功。</a:t>
            </a:r>
            <a:endParaRPr lang="en-US" altLang="zh-CN" dirty="0"/>
          </a:p>
          <a:p>
            <a:pPr>
              <a:lnSpc>
                <a:spcPts val="3400"/>
              </a:lnSpc>
            </a:pPr>
            <a:r>
              <a:rPr lang="zh-CN" altLang="en-US" dirty="0"/>
              <a:t>结合了上述两种协议的优点。</a:t>
            </a:r>
          </a:p>
          <a:p>
            <a:pPr>
              <a:lnSpc>
                <a:spcPct val="160000"/>
              </a:lnSpc>
            </a:pPr>
            <a:endParaRPr lang="zh-CN" altLang="en-US" dirty="0"/>
          </a:p>
        </p:txBody>
      </p:sp>
      <p:sp>
        <p:nvSpPr>
          <p:cNvPr id="4" name="Line 13">
            <a:extLst>
              <a:ext uri="{FF2B5EF4-FFF2-40B4-BE49-F238E27FC236}">
                <a16:creationId xmlns:a16="http://schemas.microsoft.com/office/drawing/2014/main" xmlns="" id="{0569CFFD-643E-42E7-8696-818EA9CF7E11}"/>
              </a:ext>
            </a:extLst>
          </p:cNvPr>
          <p:cNvSpPr>
            <a:spLocks noChangeShapeType="1"/>
          </p:cNvSpPr>
          <p:nvPr/>
        </p:nvSpPr>
        <p:spPr bwMode="auto">
          <a:xfrm>
            <a:off x="1728788" y="4005357"/>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5" name="Text Box 14">
            <a:extLst>
              <a:ext uri="{FF2B5EF4-FFF2-40B4-BE49-F238E27FC236}">
                <a16:creationId xmlns:a16="http://schemas.microsoft.com/office/drawing/2014/main" xmlns="" id="{07464DEF-61EB-4D5E-8A58-CAF5C455DAB4}"/>
              </a:ext>
            </a:extLst>
          </p:cNvPr>
          <p:cNvSpPr txBox="1">
            <a:spLocks noChangeArrowheads="1"/>
          </p:cNvSpPr>
          <p:nvPr/>
        </p:nvSpPr>
        <p:spPr bwMode="auto">
          <a:xfrm>
            <a:off x="9743999" y="3622770"/>
            <a:ext cx="80342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rgbClr val="0070C0"/>
                </a:solidFill>
                <a:latin typeface="+mn-ea"/>
              </a:rPr>
              <a:t>时间</a:t>
            </a:r>
          </a:p>
        </p:txBody>
      </p:sp>
      <p:sp>
        <p:nvSpPr>
          <p:cNvPr id="6" name="Text Box 42">
            <a:extLst>
              <a:ext uri="{FF2B5EF4-FFF2-40B4-BE49-F238E27FC236}">
                <a16:creationId xmlns:a16="http://schemas.microsoft.com/office/drawing/2014/main" xmlns="" id="{E7A6E3BC-274B-4306-9CE4-73A1F13CAAEE}"/>
              </a:ext>
            </a:extLst>
          </p:cNvPr>
          <p:cNvSpPr txBox="1">
            <a:spLocks noChangeArrowheads="1"/>
          </p:cNvSpPr>
          <p:nvPr/>
        </p:nvSpPr>
        <p:spPr bwMode="auto">
          <a:xfrm>
            <a:off x="1724901" y="3652933"/>
            <a:ext cx="34015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A</a:t>
            </a:r>
            <a:endParaRPr kumimoji="1" lang="zh-CN" altLang="en-US" dirty="0">
              <a:solidFill>
                <a:srgbClr val="0070C0"/>
              </a:solidFill>
              <a:latin typeface="+mn-ea"/>
            </a:endParaRPr>
          </a:p>
        </p:txBody>
      </p:sp>
      <p:sp>
        <p:nvSpPr>
          <p:cNvPr id="7" name="Line 43">
            <a:extLst>
              <a:ext uri="{FF2B5EF4-FFF2-40B4-BE49-F238E27FC236}">
                <a16:creationId xmlns:a16="http://schemas.microsoft.com/office/drawing/2014/main" xmlns="" id="{65F76AC9-6446-451F-B043-240AA0212E56}"/>
              </a:ext>
            </a:extLst>
          </p:cNvPr>
          <p:cNvSpPr>
            <a:spLocks noChangeShapeType="1"/>
          </p:cNvSpPr>
          <p:nvPr/>
        </p:nvSpPr>
        <p:spPr bwMode="auto">
          <a:xfrm>
            <a:off x="1727201" y="5083269"/>
            <a:ext cx="8732837"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8" name="Text Box 44">
            <a:extLst>
              <a:ext uri="{FF2B5EF4-FFF2-40B4-BE49-F238E27FC236}">
                <a16:creationId xmlns:a16="http://schemas.microsoft.com/office/drawing/2014/main" xmlns="" id="{6FE70AE8-D0B1-4A5A-A81E-96F958DB0427}"/>
              </a:ext>
            </a:extLst>
          </p:cNvPr>
          <p:cNvSpPr txBox="1">
            <a:spLocks noChangeArrowheads="1"/>
          </p:cNvSpPr>
          <p:nvPr/>
        </p:nvSpPr>
        <p:spPr bwMode="auto">
          <a:xfrm>
            <a:off x="9742412" y="4721320"/>
            <a:ext cx="80342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a:solidFill>
                  <a:srgbClr val="0070C0"/>
                </a:solidFill>
                <a:latin typeface="+mn-ea"/>
              </a:rPr>
              <a:t>时间</a:t>
            </a:r>
          </a:p>
        </p:txBody>
      </p:sp>
      <p:sp>
        <p:nvSpPr>
          <p:cNvPr id="9" name="Text Box 45">
            <a:extLst>
              <a:ext uri="{FF2B5EF4-FFF2-40B4-BE49-F238E27FC236}">
                <a16:creationId xmlns:a16="http://schemas.microsoft.com/office/drawing/2014/main" xmlns="" id="{BA582C8D-C734-480A-9E97-ADF7CEEC232B}"/>
              </a:ext>
            </a:extLst>
          </p:cNvPr>
          <p:cNvSpPr txBox="1">
            <a:spLocks noChangeArrowheads="1"/>
          </p:cNvSpPr>
          <p:nvPr/>
        </p:nvSpPr>
        <p:spPr bwMode="auto">
          <a:xfrm>
            <a:off x="1702461" y="4738670"/>
            <a:ext cx="34015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B</a:t>
            </a:r>
          </a:p>
          <a:p>
            <a:pPr algn="ctr"/>
            <a:endParaRPr kumimoji="1" lang="zh-CN" altLang="en-US" dirty="0">
              <a:solidFill>
                <a:srgbClr val="0070C0"/>
              </a:solidFill>
              <a:latin typeface="+mn-ea"/>
            </a:endParaRPr>
          </a:p>
        </p:txBody>
      </p:sp>
      <p:sp>
        <p:nvSpPr>
          <p:cNvPr id="10" name="Freeform 53">
            <a:extLst>
              <a:ext uri="{FF2B5EF4-FFF2-40B4-BE49-F238E27FC236}">
                <a16:creationId xmlns:a16="http://schemas.microsoft.com/office/drawing/2014/main" xmlns="" id="{A38A588B-E48A-41B9-9F43-2D4117DA255A}"/>
              </a:ext>
            </a:extLst>
          </p:cNvPr>
          <p:cNvSpPr>
            <a:spLocks/>
          </p:cNvSpPr>
          <p:nvPr/>
        </p:nvSpPr>
        <p:spPr bwMode="auto">
          <a:xfrm>
            <a:off x="2110757" y="5717400"/>
            <a:ext cx="2626559" cy="437876"/>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6">
              <a:lumMod val="75000"/>
            </a:schemeClr>
          </a:solidFill>
          <a:ln w="9525">
            <a:solidFill>
              <a:schemeClr val="tx1"/>
            </a:solidFill>
            <a:round/>
            <a:headEnd/>
            <a:tailEnd/>
          </a:ln>
        </p:spPr>
        <p:txBody>
          <a:bodyPr/>
          <a:lstStyle/>
          <a:p>
            <a:pPr algn="ctr"/>
            <a:r>
              <a:rPr lang="zh-CN" altLang="en-US" dirty="0">
                <a:solidFill>
                  <a:schemeClr val="bg1"/>
                </a:solidFill>
                <a:latin typeface="+mn-ea"/>
              </a:rPr>
              <a:t>发送数据</a:t>
            </a:r>
          </a:p>
        </p:txBody>
      </p:sp>
      <p:sp>
        <p:nvSpPr>
          <p:cNvPr id="11" name="Line 21">
            <a:extLst>
              <a:ext uri="{FF2B5EF4-FFF2-40B4-BE49-F238E27FC236}">
                <a16:creationId xmlns:a16="http://schemas.microsoft.com/office/drawing/2014/main" xmlns="" id="{2010C763-7720-428F-B655-78844A35A5DB}"/>
              </a:ext>
            </a:extLst>
          </p:cNvPr>
          <p:cNvSpPr>
            <a:spLocks noChangeShapeType="1"/>
          </p:cNvSpPr>
          <p:nvPr/>
        </p:nvSpPr>
        <p:spPr bwMode="auto">
          <a:xfrm>
            <a:off x="1730375" y="6144509"/>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2" name="Text Box 22">
            <a:extLst>
              <a:ext uri="{FF2B5EF4-FFF2-40B4-BE49-F238E27FC236}">
                <a16:creationId xmlns:a16="http://schemas.microsoft.com/office/drawing/2014/main" xmlns="" id="{F58548E1-E36F-44B5-A026-159721AFB66B}"/>
              </a:ext>
            </a:extLst>
          </p:cNvPr>
          <p:cNvSpPr txBox="1">
            <a:spLocks noChangeArrowheads="1"/>
          </p:cNvSpPr>
          <p:nvPr/>
        </p:nvSpPr>
        <p:spPr bwMode="auto">
          <a:xfrm>
            <a:off x="9743999" y="5766685"/>
            <a:ext cx="80342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a:solidFill>
                  <a:srgbClr val="0070C0"/>
                </a:solidFill>
                <a:latin typeface="+mn-ea"/>
              </a:rPr>
              <a:t>时间</a:t>
            </a:r>
          </a:p>
        </p:txBody>
      </p:sp>
      <p:sp>
        <p:nvSpPr>
          <p:cNvPr id="13" name="Text Box 45">
            <a:extLst>
              <a:ext uri="{FF2B5EF4-FFF2-40B4-BE49-F238E27FC236}">
                <a16:creationId xmlns:a16="http://schemas.microsoft.com/office/drawing/2014/main" xmlns="" id="{25AF03E3-6C23-4B8C-AB5E-60C2BD9A7CD0}"/>
              </a:ext>
            </a:extLst>
          </p:cNvPr>
          <p:cNvSpPr txBox="1">
            <a:spLocks noChangeArrowheads="1"/>
          </p:cNvSpPr>
          <p:nvPr/>
        </p:nvSpPr>
        <p:spPr bwMode="auto">
          <a:xfrm>
            <a:off x="1708873" y="5778240"/>
            <a:ext cx="34015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C</a:t>
            </a:r>
          </a:p>
          <a:p>
            <a:pPr algn="ctr"/>
            <a:endParaRPr kumimoji="1" lang="zh-CN" altLang="en-US" dirty="0">
              <a:solidFill>
                <a:srgbClr val="0070C0"/>
              </a:solidFill>
              <a:latin typeface="+mn-ea"/>
            </a:endParaRPr>
          </a:p>
        </p:txBody>
      </p:sp>
      <p:sp>
        <p:nvSpPr>
          <p:cNvPr id="15" name="Freeform 53">
            <a:extLst>
              <a:ext uri="{FF2B5EF4-FFF2-40B4-BE49-F238E27FC236}">
                <a16:creationId xmlns:a16="http://schemas.microsoft.com/office/drawing/2014/main" xmlns="" id="{81CB151E-6B42-4E4D-9209-0B07FB9C713C}"/>
              </a:ext>
            </a:extLst>
          </p:cNvPr>
          <p:cNvSpPr>
            <a:spLocks/>
          </p:cNvSpPr>
          <p:nvPr/>
        </p:nvSpPr>
        <p:spPr bwMode="auto">
          <a:xfrm>
            <a:off x="4782936" y="3573016"/>
            <a:ext cx="2626559" cy="403829"/>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6">
              <a:lumMod val="75000"/>
            </a:schemeClr>
          </a:solidFill>
          <a:ln w="9525">
            <a:solidFill>
              <a:schemeClr val="tx1"/>
            </a:solidFill>
            <a:round/>
            <a:headEnd/>
            <a:tailEnd/>
          </a:ln>
        </p:spPr>
        <p:txBody>
          <a:bodyPr/>
          <a:lstStyle/>
          <a:p>
            <a:pPr algn="ctr"/>
            <a:r>
              <a:rPr lang="zh-CN" altLang="en-US" dirty="0">
                <a:solidFill>
                  <a:schemeClr val="bg1"/>
                </a:solidFill>
                <a:latin typeface="+mn-ea"/>
              </a:rPr>
              <a:t>发送数据</a:t>
            </a:r>
          </a:p>
        </p:txBody>
      </p:sp>
      <p:grpSp>
        <p:nvGrpSpPr>
          <p:cNvPr id="2" name="组合 1">
            <a:extLst>
              <a:ext uri="{FF2B5EF4-FFF2-40B4-BE49-F238E27FC236}">
                <a16:creationId xmlns:a16="http://schemas.microsoft.com/office/drawing/2014/main" xmlns="" id="{BCFA4CA8-F35B-449A-9DA3-1FB553AA3FF3}"/>
              </a:ext>
            </a:extLst>
          </p:cNvPr>
          <p:cNvGrpSpPr/>
          <p:nvPr/>
        </p:nvGrpSpPr>
        <p:grpSpPr>
          <a:xfrm>
            <a:off x="2168725" y="3491302"/>
            <a:ext cx="2568591" cy="978729"/>
            <a:chOff x="644724" y="3491301"/>
            <a:chExt cx="2568591" cy="978729"/>
          </a:xfrm>
        </p:grpSpPr>
        <p:cxnSp>
          <p:nvCxnSpPr>
            <p:cNvPr id="14" name="直接箭头连接符 13">
              <a:extLst>
                <a:ext uri="{FF2B5EF4-FFF2-40B4-BE49-F238E27FC236}">
                  <a16:creationId xmlns:a16="http://schemas.microsoft.com/office/drawing/2014/main" xmlns="" id="{AB5E12B5-7458-484E-9780-E57B9C447181}"/>
                </a:ext>
              </a:extLst>
            </p:cNvPr>
            <p:cNvCxnSpPr/>
            <p:nvPr/>
          </p:nvCxnSpPr>
          <p:spPr>
            <a:xfrm>
              <a:off x="644724" y="3806125"/>
              <a:ext cx="256859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 Box 45">
              <a:extLst>
                <a:ext uri="{FF2B5EF4-FFF2-40B4-BE49-F238E27FC236}">
                  <a16:creationId xmlns:a16="http://schemas.microsoft.com/office/drawing/2014/main" xmlns="" id="{EFCB368D-55E4-4A2B-A800-5AB6473F9B9E}"/>
                </a:ext>
              </a:extLst>
            </p:cNvPr>
            <p:cNvSpPr txBox="1">
              <a:spLocks noChangeArrowheads="1"/>
            </p:cNvSpPr>
            <p:nvPr/>
          </p:nvSpPr>
          <p:spPr bwMode="auto">
            <a:xfrm>
              <a:off x="1117545" y="3491301"/>
              <a:ext cx="142218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dirty="0">
                  <a:solidFill>
                    <a:srgbClr val="0070C0"/>
                  </a:solidFill>
                  <a:latin typeface="+mn-ea"/>
                </a:rPr>
                <a:t>侦听信道</a:t>
              </a:r>
              <a:endParaRPr kumimoji="1" lang="en-US" altLang="zh-CN" dirty="0">
                <a:solidFill>
                  <a:srgbClr val="0070C0"/>
                </a:solidFill>
                <a:latin typeface="+mn-ea"/>
              </a:endParaRPr>
            </a:p>
            <a:p>
              <a:pPr algn="ctr"/>
              <a:endParaRPr kumimoji="1" lang="zh-CN" altLang="en-US" dirty="0">
                <a:solidFill>
                  <a:srgbClr val="0070C0"/>
                </a:solidFill>
                <a:latin typeface="+mn-ea"/>
              </a:endParaRPr>
            </a:p>
          </p:txBody>
        </p:sp>
      </p:grpSp>
      <p:grpSp>
        <p:nvGrpSpPr>
          <p:cNvPr id="17" name="组合 16">
            <a:extLst>
              <a:ext uri="{FF2B5EF4-FFF2-40B4-BE49-F238E27FC236}">
                <a16:creationId xmlns:a16="http://schemas.microsoft.com/office/drawing/2014/main" xmlns="" id="{71AEE2D1-D442-4644-AC1F-84AD1ECA42A3}"/>
              </a:ext>
            </a:extLst>
          </p:cNvPr>
          <p:cNvGrpSpPr/>
          <p:nvPr/>
        </p:nvGrpSpPr>
        <p:grpSpPr>
          <a:xfrm>
            <a:off x="4948733" y="4509120"/>
            <a:ext cx="2455059" cy="978729"/>
            <a:chOff x="543069" y="2995931"/>
            <a:chExt cx="2595773" cy="978729"/>
          </a:xfrm>
        </p:grpSpPr>
        <p:cxnSp>
          <p:nvCxnSpPr>
            <p:cNvPr id="18" name="直接箭头连接符 17">
              <a:extLst>
                <a:ext uri="{FF2B5EF4-FFF2-40B4-BE49-F238E27FC236}">
                  <a16:creationId xmlns:a16="http://schemas.microsoft.com/office/drawing/2014/main" xmlns="" id="{C2CF94AE-82D0-46B0-A122-6E5C9F7B9C1F}"/>
                </a:ext>
              </a:extLst>
            </p:cNvPr>
            <p:cNvCxnSpPr/>
            <p:nvPr/>
          </p:nvCxnSpPr>
          <p:spPr>
            <a:xfrm>
              <a:off x="543069" y="3429000"/>
              <a:ext cx="256859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 Box 45">
              <a:extLst>
                <a:ext uri="{FF2B5EF4-FFF2-40B4-BE49-F238E27FC236}">
                  <a16:creationId xmlns:a16="http://schemas.microsoft.com/office/drawing/2014/main" xmlns="" id="{71D76371-3624-412C-9B27-424F096AA7F9}"/>
                </a:ext>
              </a:extLst>
            </p:cNvPr>
            <p:cNvSpPr txBox="1">
              <a:spLocks noChangeArrowheads="1"/>
            </p:cNvSpPr>
            <p:nvPr/>
          </p:nvSpPr>
          <p:spPr bwMode="auto">
            <a:xfrm>
              <a:off x="1603822" y="2995931"/>
              <a:ext cx="153502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dirty="0">
                  <a:solidFill>
                    <a:srgbClr val="0070C0"/>
                  </a:solidFill>
                  <a:latin typeface="+mn-ea"/>
                </a:rPr>
                <a:t>侦听信道</a:t>
              </a:r>
              <a:endParaRPr kumimoji="1" lang="en-US" altLang="zh-CN" dirty="0">
                <a:solidFill>
                  <a:srgbClr val="0070C0"/>
                </a:solidFill>
                <a:latin typeface="+mn-ea"/>
              </a:endParaRPr>
            </a:p>
            <a:p>
              <a:pPr algn="ctr"/>
              <a:endParaRPr kumimoji="1" lang="zh-CN" altLang="en-US" dirty="0">
                <a:solidFill>
                  <a:srgbClr val="0070C0"/>
                </a:solidFill>
                <a:latin typeface="+mn-ea"/>
              </a:endParaRPr>
            </a:p>
          </p:txBody>
        </p:sp>
      </p:grpSp>
      <p:cxnSp>
        <p:nvCxnSpPr>
          <p:cNvPr id="23" name="直接连接符 22">
            <a:extLst>
              <a:ext uri="{FF2B5EF4-FFF2-40B4-BE49-F238E27FC236}">
                <a16:creationId xmlns:a16="http://schemas.microsoft.com/office/drawing/2014/main" xmlns="" id="{23CEE39D-7F5A-4A8F-9F57-114176E15762}"/>
              </a:ext>
            </a:extLst>
          </p:cNvPr>
          <p:cNvCxnSpPr>
            <a:cxnSpLocks/>
          </p:cNvCxnSpPr>
          <p:nvPr/>
        </p:nvCxnSpPr>
        <p:spPr>
          <a:xfrm>
            <a:off x="4744816" y="3665668"/>
            <a:ext cx="15706" cy="245629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xmlns="" id="{4C171798-2A99-4214-9C0A-46729FDA5476}"/>
              </a:ext>
            </a:extLst>
          </p:cNvPr>
          <p:cNvGrpSpPr/>
          <p:nvPr/>
        </p:nvGrpSpPr>
        <p:grpSpPr>
          <a:xfrm>
            <a:off x="4742767" y="4022267"/>
            <a:ext cx="2068435" cy="521287"/>
            <a:chOff x="3218767" y="4022266"/>
            <a:chExt cx="2068435" cy="521287"/>
          </a:xfrm>
        </p:grpSpPr>
        <p:sp>
          <p:nvSpPr>
            <p:cNvPr id="3" name="标注: 线形 2">
              <a:extLst>
                <a:ext uri="{FF2B5EF4-FFF2-40B4-BE49-F238E27FC236}">
                  <a16:creationId xmlns:a16="http://schemas.microsoft.com/office/drawing/2014/main" xmlns="" id="{B1A4E090-9AD1-4F7F-92F9-4E19EC6BCACC}"/>
                </a:ext>
              </a:extLst>
            </p:cNvPr>
            <p:cNvSpPr/>
            <p:nvPr/>
          </p:nvSpPr>
          <p:spPr>
            <a:xfrm>
              <a:off x="3677165" y="4117923"/>
              <a:ext cx="1610037" cy="425630"/>
            </a:xfrm>
            <a:prstGeom prst="borderCallout1">
              <a:avLst>
                <a:gd name="adj1" fmla="val 89801"/>
                <a:gd name="adj2" fmla="val 3210"/>
                <a:gd name="adj3" fmla="val 230007"/>
                <a:gd name="adj4" fmla="val -292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计算概率</a:t>
              </a:r>
              <a:r>
                <a:rPr lang="en-US" altLang="zh-CN" dirty="0">
                  <a:solidFill>
                    <a:schemeClr val="bg1"/>
                  </a:solidFill>
                </a:rPr>
                <a:t>p</a:t>
              </a:r>
              <a:endParaRPr lang="zh-CN" altLang="en-US" dirty="0">
                <a:solidFill>
                  <a:schemeClr val="bg1"/>
                </a:solidFill>
              </a:endParaRPr>
            </a:p>
          </p:txBody>
        </p:sp>
        <p:cxnSp>
          <p:nvCxnSpPr>
            <p:cNvPr id="25" name="直接连接符 24">
              <a:extLst>
                <a:ext uri="{FF2B5EF4-FFF2-40B4-BE49-F238E27FC236}">
                  <a16:creationId xmlns:a16="http://schemas.microsoft.com/office/drawing/2014/main" xmlns="" id="{A838BF5B-605F-4363-BEB7-D8B410F2DFA1}"/>
                </a:ext>
              </a:extLst>
            </p:cNvPr>
            <p:cNvCxnSpPr>
              <a:stCxn id="3" idx="2"/>
            </p:cNvCxnSpPr>
            <p:nvPr/>
          </p:nvCxnSpPr>
          <p:spPr>
            <a:xfrm flipH="1" flipV="1">
              <a:off x="3218767" y="4022266"/>
              <a:ext cx="458398" cy="30847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 name="Text Box 14">
            <a:extLst>
              <a:ext uri="{FF2B5EF4-FFF2-40B4-BE49-F238E27FC236}">
                <a16:creationId xmlns:a16="http://schemas.microsoft.com/office/drawing/2014/main" xmlns="" id="{D6F0E226-762F-46B2-809E-52F4F1512DA3}"/>
              </a:ext>
            </a:extLst>
          </p:cNvPr>
          <p:cNvSpPr txBox="1">
            <a:spLocks noChangeArrowheads="1"/>
          </p:cNvSpPr>
          <p:nvPr/>
        </p:nvSpPr>
        <p:spPr bwMode="auto">
          <a:xfrm>
            <a:off x="4714006" y="3212976"/>
            <a:ext cx="111440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rgbClr val="FF0000"/>
                </a:solidFill>
                <a:latin typeface="+mn-ea"/>
              </a:rPr>
              <a:t>概率</a:t>
            </a:r>
            <a:r>
              <a:rPr kumimoji="1" lang="en-US" altLang="zh-CN" dirty="0">
                <a:solidFill>
                  <a:srgbClr val="FF0000"/>
                </a:solidFill>
                <a:latin typeface="+mn-ea"/>
              </a:rPr>
              <a:t>&lt;p</a:t>
            </a:r>
            <a:endParaRPr kumimoji="1" lang="zh-CN" altLang="en-US" dirty="0">
              <a:solidFill>
                <a:srgbClr val="FF0000"/>
              </a:solidFill>
              <a:latin typeface="+mn-ea"/>
            </a:endParaRPr>
          </a:p>
        </p:txBody>
      </p:sp>
      <p:sp>
        <p:nvSpPr>
          <p:cNvPr id="31" name="Text Box 14">
            <a:extLst>
              <a:ext uri="{FF2B5EF4-FFF2-40B4-BE49-F238E27FC236}">
                <a16:creationId xmlns:a16="http://schemas.microsoft.com/office/drawing/2014/main" xmlns="" id="{4573FB25-74E6-4FEB-BCEB-7E81A1DD9D3A}"/>
              </a:ext>
            </a:extLst>
          </p:cNvPr>
          <p:cNvSpPr txBox="1">
            <a:spLocks noChangeArrowheads="1"/>
          </p:cNvSpPr>
          <p:nvPr/>
        </p:nvSpPr>
        <p:spPr bwMode="auto">
          <a:xfrm>
            <a:off x="5015121" y="4509120"/>
            <a:ext cx="111440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rgbClr val="FF0000"/>
                </a:solidFill>
                <a:latin typeface="+mn-ea"/>
              </a:rPr>
              <a:t>概率</a:t>
            </a:r>
            <a:r>
              <a:rPr kumimoji="1" lang="en-US" altLang="zh-CN" dirty="0">
                <a:solidFill>
                  <a:srgbClr val="FF0000"/>
                </a:solidFill>
                <a:latin typeface="+mn-ea"/>
              </a:rPr>
              <a:t>&gt;p</a:t>
            </a:r>
            <a:endParaRPr kumimoji="1" lang="zh-CN" altLang="en-US" dirty="0">
              <a:solidFill>
                <a:srgbClr val="FF0000"/>
              </a:solidFill>
              <a:latin typeface="+mn-ea"/>
            </a:endParaRPr>
          </a:p>
        </p:txBody>
      </p:sp>
      <p:sp>
        <p:nvSpPr>
          <p:cNvPr id="32" name="Freeform 53">
            <a:extLst>
              <a:ext uri="{FF2B5EF4-FFF2-40B4-BE49-F238E27FC236}">
                <a16:creationId xmlns:a16="http://schemas.microsoft.com/office/drawing/2014/main" xmlns="" id="{5A41551F-002E-4B48-8CC2-0010EDDF7CA9}"/>
              </a:ext>
            </a:extLst>
          </p:cNvPr>
          <p:cNvSpPr>
            <a:spLocks/>
          </p:cNvSpPr>
          <p:nvPr/>
        </p:nvSpPr>
        <p:spPr bwMode="auto">
          <a:xfrm>
            <a:off x="7441677" y="4660451"/>
            <a:ext cx="2300735" cy="418058"/>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chemeClr val="accent6">
              <a:lumMod val="75000"/>
            </a:schemeClr>
          </a:solidFill>
          <a:ln w="9525">
            <a:solidFill>
              <a:schemeClr val="tx1"/>
            </a:solidFill>
            <a:round/>
            <a:headEnd/>
            <a:tailEnd/>
          </a:ln>
        </p:spPr>
        <p:txBody>
          <a:bodyPr/>
          <a:lstStyle/>
          <a:p>
            <a:pPr algn="ctr"/>
            <a:r>
              <a:rPr lang="zh-CN" altLang="en-US" dirty="0">
                <a:solidFill>
                  <a:schemeClr val="bg1"/>
                </a:solidFill>
                <a:latin typeface="+mn-ea"/>
              </a:rPr>
              <a:t>发送数据</a:t>
            </a:r>
          </a:p>
        </p:txBody>
      </p:sp>
      <p:grpSp>
        <p:nvGrpSpPr>
          <p:cNvPr id="33" name="组合 32">
            <a:extLst>
              <a:ext uri="{FF2B5EF4-FFF2-40B4-BE49-F238E27FC236}">
                <a16:creationId xmlns:a16="http://schemas.microsoft.com/office/drawing/2014/main" xmlns="" id="{FDD2A71D-2F8F-46D7-84EF-3B102A1D2155}"/>
              </a:ext>
            </a:extLst>
          </p:cNvPr>
          <p:cNvGrpSpPr/>
          <p:nvPr/>
        </p:nvGrpSpPr>
        <p:grpSpPr>
          <a:xfrm>
            <a:off x="2051059" y="4543554"/>
            <a:ext cx="2661360" cy="978729"/>
            <a:chOff x="543069" y="3066707"/>
            <a:chExt cx="2568591" cy="978729"/>
          </a:xfrm>
        </p:grpSpPr>
        <p:cxnSp>
          <p:nvCxnSpPr>
            <p:cNvPr id="34" name="直接箭头连接符 33">
              <a:extLst>
                <a:ext uri="{FF2B5EF4-FFF2-40B4-BE49-F238E27FC236}">
                  <a16:creationId xmlns:a16="http://schemas.microsoft.com/office/drawing/2014/main" xmlns="" id="{1C3A7AA9-FE66-454A-843D-46EFBB6E6539}"/>
                </a:ext>
              </a:extLst>
            </p:cNvPr>
            <p:cNvCxnSpPr/>
            <p:nvPr/>
          </p:nvCxnSpPr>
          <p:spPr>
            <a:xfrm>
              <a:off x="543069" y="3429000"/>
              <a:ext cx="256859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 Box 45">
              <a:extLst>
                <a:ext uri="{FF2B5EF4-FFF2-40B4-BE49-F238E27FC236}">
                  <a16:creationId xmlns:a16="http://schemas.microsoft.com/office/drawing/2014/main" xmlns="" id="{46DD2824-4CA1-471F-82A8-D8E7E6CFEE3D}"/>
                </a:ext>
              </a:extLst>
            </p:cNvPr>
            <p:cNvSpPr txBox="1">
              <a:spLocks noChangeArrowheads="1"/>
            </p:cNvSpPr>
            <p:nvPr/>
          </p:nvSpPr>
          <p:spPr bwMode="auto">
            <a:xfrm>
              <a:off x="1141060" y="3066707"/>
              <a:ext cx="137261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dirty="0">
                  <a:solidFill>
                    <a:srgbClr val="0070C0"/>
                  </a:solidFill>
                  <a:latin typeface="+mn-ea"/>
                </a:rPr>
                <a:t>侦听信道</a:t>
              </a:r>
              <a:endParaRPr kumimoji="1" lang="en-US" altLang="zh-CN" dirty="0">
                <a:solidFill>
                  <a:srgbClr val="0070C0"/>
                </a:solidFill>
                <a:latin typeface="+mn-ea"/>
              </a:endParaRPr>
            </a:p>
            <a:p>
              <a:pPr algn="ctr"/>
              <a:endParaRPr kumimoji="1" lang="zh-CN" altLang="en-US" dirty="0">
                <a:solidFill>
                  <a:srgbClr val="0070C0"/>
                </a:solidFill>
                <a:latin typeface="+mn-ea"/>
              </a:endParaRPr>
            </a:p>
          </p:txBody>
        </p:sp>
      </p:grpSp>
      <p:cxnSp>
        <p:nvCxnSpPr>
          <p:cNvPr id="36" name="直接连接符 35">
            <a:extLst>
              <a:ext uri="{FF2B5EF4-FFF2-40B4-BE49-F238E27FC236}">
                <a16:creationId xmlns:a16="http://schemas.microsoft.com/office/drawing/2014/main" xmlns="" id="{4F7C435A-92EC-4589-B681-594AD960823A}"/>
              </a:ext>
            </a:extLst>
          </p:cNvPr>
          <p:cNvCxnSpPr>
            <a:cxnSpLocks/>
          </p:cNvCxnSpPr>
          <p:nvPr/>
        </p:nvCxnSpPr>
        <p:spPr>
          <a:xfrm>
            <a:off x="7428020" y="3627343"/>
            <a:ext cx="15706" cy="245629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7"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smtClean="0">
                <a:latin typeface="+mn-ea"/>
              </a:rPr>
              <a:t>4.2</a:t>
            </a:r>
            <a:r>
              <a:rPr lang="zh-CN" altLang="en-US" sz="3600" b="0" smtClean="0">
                <a:latin typeface="+mn-ea"/>
              </a:rPr>
              <a:t>多路访问协议</a:t>
            </a:r>
            <a:endParaRPr lang="zh-CN" altLang="en-US" sz="3600" b="0" dirty="0"/>
          </a:p>
        </p:txBody>
      </p:sp>
      <p:cxnSp>
        <p:nvCxnSpPr>
          <p:cNvPr id="3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1226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left)">
                                      <p:cBhvr>
                                        <p:cTn id="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p:bldP spid="10" grpId="0" animBg="1"/>
      <p:bldP spid="11" grpId="0" animBg="1"/>
      <p:bldP spid="12" grpId="0"/>
      <p:bldP spid="13" grpId="0"/>
      <p:bldP spid="15" grpId="0" animBg="1"/>
      <p:bldP spid="30" grpId="0"/>
      <p:bldP spid="31" grpId="0"/>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9389" y="915725"/>
            <a:ext cx="10459213" cy="1200329"/>
          </a:xfrm>
          <a:prstGeom prst="rect">
            <a:avLst/>
          </a:prstGeom>
        </p:spPr>
        <p:txBody>
          <a:bodyPr wrap="square">
            <a:spAutoFit/>
          </a:bodyPr>
          <a:lstStyle/>
          <a:p>
            <a:pPr>
              <a:lnSpc>
                <a:spcPct val="150000"/>
              </a:lnSpc>
            </a:pPr>
            <a:r>
              <a:rPr kumimoji="1" lang="zh-CN" altLang="en-US" dirty="0">
                <a:solidFill>
                  <a:srgbClr val="FF0000"/>
                </a:solidFill>
                <a:latin typeface="微软雅黑" panose="020B0503020204020204" pitchFamily="34" charset="-122"/>
                <a:ea typeface="微软雅黑" panose="020B0503020204020204" pitchFamily="34" charset="-122"/>
              </a:rPr>
              <a:t>载波侦听协议</a:t>
            </a:r>
            <a:r>
              <a:rPr kumimoji="1" lang="zh-CN" altLang="en-US" dirty="0">
                <a:solidFill>
                  <a:srgbClr val="000000"/>
                </a:solidFill>
                <a:latin typeface="微软雅黑" panose="020B0503020204020204" pitchFamily="34" charset="-122"/>
                <a:ea typeface="微软雅黑" panose="020B0503020204020204" pitchFamily="34" charset="-122"/>
              </a:rPr>
              <a:t>定义：如果一个协议中，站监听是否存在载波（即是否有传输），并据此采取相应的</a:t>
            </a:r>
            <a:r>
              <a:rPr kumimoji="1" lang="zh-CN" altLang="en-US" dirty="0" smtClean="0">
                <a:solidFill>
                  <a:srgbClr val="000000"/>
                </a:solidFill>
                <a:latin typeface="微软雅黑" panose="020B0503020204020204" pitchFamily="34" charset="-122"/>
                <a:ea typeface="微软雅黑" panose="020B0503020204020204" pitchFamily="34" charset="-122"/>
              </a:rPr>
              <a:t>动作。</a:t>
            </a:r>
            <a:endParaRPr kumimoji="1" lang="en-US" altLang="zh-CN" dirty="0">
              <a:solidFill>
                <a:srgbClr val="0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2276872"/>
            <a:ext cx="7898738" cy="3943900"/>
          </a:xfrm>
          <a:prstGeom prst="rect">
            <a:avLst/>
          </a:prstGeom>
        </p:spPr>
      </p:pic>
      <p:sp>
        <p:nvSpPr>
          <p:cNvPr id="5" name="标题 1">
            <a:extLst>
              <a:ext uri="{FF2B5EF4-FFF2-40B4-BE49-F238E27FC236}">
                <a16:creationId xmlns="" xmlns:a16="http://schemas.microsoft.com/office/drawing/2014/main" id="{249ED3A0-7AD9-44CA-A321-06DD5484FFF5}"/>
              </a:ext>
            </a:extLst>
          </p:cNvPr>
          <p:cNvSpPr>
            <a:spLocks noGrp="1"/>
          </p:cNvSpPr>
          <p:nvPr>
            <p:ph type="title"/>
          </p:nvPr>
        </p:nvSpPr>
        <p:spPr>
          <a:xfrm>
            <a:off x="2026444" y="116632"/>
            <a:ext cx="8137922" cy="780126"/>
          </a:xfrm>
        </p:spPr>
        <p:txBody>
          <a:bodyPr>
            <a:normAutofit/>
          </a:bodyPr>
          <a:lstStyle/>
          <a:p>
            <a:r>
              <a:rPr lang="en-US" altLang="zh-CN" sz="3600" dirty="0">
                <a:latin typeface="+mn-ea"/>
              </a:rPr>
              <a:t>4.2</a:t>
            </a:r>
            <a:r>
              <a:rPr lang="zh-CN" altLang="en-US" sz="3600" dirty="0">
                <a:latin typeface="+mn-ea"/>
              </a:rPr>
              <a:t>多路访问协议</a:t>
            </a:r>
            <a:endParaRPr lang="zh-CN" altLang="en-US" sz="3600" dirty="0"/>
          </a:p>
        </p:txBody>
      </p:sp>
      <p:cxnSp>
        <p:nvCxnSpPr>
          <p:cNvPr id="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435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B68505AA-301A-4D48-B8A2-4F19F2B57C35}" type="slidenum">
              <a:rPr lang="zh-CN" altLang="en-US" smtClean="0"/>
              <a:pPr/>
              <a:t>2</a:t>
            </a:fld>
            <a:endParaRPr lang="en-US" altLang="zh-CN"/>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2"/>
          <p:cNvSpPr txBox="1">
            <a:spLocks noChangeArrowheads="1"/>
          </p:cNvSpPr>
          <p:nvPr/>
        </p:nvSpPr>
        <p:spPr>
          <a:xfrm>
            <a:off x="191344" y="-146211"/>
            <a:ext cx="11521280" cy="800201"/>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gn="ctr">
              <a:lnSpc>
                <a:spcPct val="100000"/>
              </a:lnSpc>
            </a:pPr>
            <a:r>
              <a:rPr lang="zh-CN" altLang="en-US" dirty="0" smtClean="0">
                <a:ea typeface="宋体" panose="02010600030101010101" pitchFamily="2" charset="-122"/>
              </a:rPr>
              <a:t>数字</a:t>
            </a:r>
            <a:r>
              <a:rPr lang="zh-CN" altLang="en-US" dirty="0">
                <a:ea typeface="宋体" panose="02010600030101010101" pitchFamily="2" charset="-122"/>
              </a:rPr>
              <a:t>调制与多路复用</a:t>
            </a:r>
          </a:p>
        </p:txBody>
      </p:sp>
      <p:sp>
        <p:nvSpPr>
          <p:cNvPr id="7" name="内容占位符 2"/>
          <p:cNvSpPr>
            <a:spLocks noGrp="1"/>
          </p:cNvSpPr>
          <p:nvPr>
            <p:ph idx="1"/>
          </p:nvPr>
        </p:nvSpPr>
        <p:spPr>
          <a:xfrm>
            <a:off x="1981200" y="1268761"/>
            <a:ext cx="8229600" cy="4525963"/>
          </a:xfrm>
        </p:spPr>
        <p:txBody>
          <a:bodyPr/>
          <a:lstStyle/>
          <a:p>
            <a:pPr eaLnBrk="1" hangingPunct="1">
              <a:lnSpc>
                <a:spcPct val="120000"/>
              </a:lnSpc>
              <a:spcBef>
                <a:spcPct val="35000"/>
              </a:spcBef>
              <a:spcAft>
                <a:spcPct val="15000"/>
              </a:spcAft>
            </a:pPr>
            <a:r>
              <a:rPr lang="zh-CN" altLang="en-US" b="1" dirty="0">
                <a:solidFill>
                  <a:srgbClr val="FF0000"/>
                </a:solidFill>
              </a:rPr>
              <a:t>基带传输</a:t>
            </a:r>
            <a:r>
              <a:rPr lang="zh-CN" altLang="en-US" b="1" dirty="0"/>
              <a:t>：信号传输占据传输介质上从</a:t>
            </a:r>
            <a:r>
              <a:rPr lang="en-US" altLang="zh-CN" b="1" dirty="0"/>
              <a:t>0</a:t>
            </a:r>
            <a:r>
              <a:rPr lang="zh-CN" altLang="en-US" b="1" dirty="0"/>
              <a:t>到最大值的所有频率。</a:t>
            </a:r>
          </a:p>
          <a:p>
            <a:pPr eaLnBrk="1" hangingPunct="1">
              <a:lnSpc>
                <a:spcPct val="120000"/>
              </a:lnSpc>
              <a:spcBef>
                <a:spcPct val="35000"/>
              </a:spcBef>
              <a:spcAft>
                <a:spcPct val="15000"/>
              </a:spcAft>
            </a:pPr>
            <a:r>
              <a:rPr lang="zh-CN" altLang="en-US" b="1" dirty="0"/>
              <a:t>基带信号往往包含有较多的低频成分，甚至有直流成分，而许多信道并不能传输这种低频分量或直流分量。因此必须对基带信号进行</a:t>
            </a:r>
            <a:r>
              <a:rPr lang="zh-CN" altLang="en-US" b="1" dirty="0">
                <a:solidFill>
                  <a:srgbClr val="0070C0"/>
                </a:solidFill>
              </a:rPr>
              <a:t>调制</a:t>
            </a:r>
            <a:r>
              <a:rPr lang="zh-CN" altLang="en-US" b="1" dirty="0"/>
              <a:t>或</a:t>
            </a:r>
            <a:r>
              <a:rPr lang="zh-CN" altLang="en-US" b="1" dirty="0">
                <a:solidFill>
                  <a:srgbClr val="0070C0"/>
                </a:solidFill>
              </a:rPr>
              <a:t>编码</a:t>
            </a:r>
            <a:r>
              <a:rPr lang="zh-CN" altLang="en-US" b="1" dirty="0"/>
              <a:t>。   </a:t>
            </a:r>
            <a:endParaRPr lang="en-US" altLang="zh-CN" b="1" dirty="0"/>
          </a:p>
          <a:p>
            <a:pPr>
              <a:lnSpc>
                <a:spcPct val="120000"/>
              </a:lnSpc>
              <a:spcBef>
                <a:spcPct val="35000"/>
              </a:spcBef>
              <a:spcAft>
                <a:spcPct val="15000"/>
              </a:spcAft>
            </a:pPr>
            <a:r>
              <a:rPr lang="zh-CN" altLang="en-US" b="1" dirty="0">
                <a:solidFill>
                  <a:srgbClr val="FF0000"/>
                </a:solidFill>
              </a:rPr>
              <a:t>通带传输</a:t>
            </a:r>
            <a:r>
              <a:rPr lang="zh-CN" altLang="en-US" b="1" dirty="0"/>
              <a:t>：把基带信号经过载波调制后，把信号的频率范围搬移到较高的频段以便在信道中传输（即仅在一段频率范围内能够通过信道）。 </a:t>
            </a:r>
          </a:p>
          <a:p>
            <a:pPr eaLnBrk="1" hangingPunct="1">
              <a:lnSpc>
                <a:spcPct val="120000"/>
              </a:lnSpc>
              <a:spcBef>
                <a:spcPct val="35000"/>
              </a:spcBef>
              <a:spcAft>
                <a:spcPct val="15000"/>
              </a:spcAft>
            </a:pPr>
            <a:endParaRPr lang="zh-CN" altLang="en-US" b="1" dirty="0"/>
          </a:p>
          <a:p>
            <a:pPr eaLnBrk="1" hangingPunct="1">
              <a:lnSpc>
                <a:spcPct val="120000"/>
              </a:lnSpc>
            </a:pPr>
            <a:endParaRPr lang="zh-CN" altLang="en-US" dirty="0"/>
          </a:p>
        </p:txBody>
      </p:sp>
    </p:spTree>
    <p:extLst>
      <p:ext uri="{BB962C8B-B14F-4D97-AF65-F5344CB8AC3E}">
        <p14:creationId xmlns:p14="http://schemas.microsoft.com/office/powerpoint/2010/main" val="3794131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xmlns="" id="{DEF2D8E3-34BD-4789-B135-504263115725}"/>
              </a:ext>
            </a:extLst>
          </p:cNvPr>
          <p:cNvSpPr>
            <a:spLocks noGrp="1" noChangeArrowheads="1"/>
          </p:cNvSpPr>
          <p:nvPr>
            <p:ph type="title"/>
          </p:nvPr>
        </p:nvSpPr>
        <p:spPr>
          <a:xfrm>
            <a:off x="699595" y="663743"/>
            <a:ext cx="8622904" cy="761766"/>
          </a:xfrm>
        </p:spPr>
        <p:txBody>
          <a:bodyPr>
            <a:normAutofit/>
          </a:bodyPr>
          <a:lstStyle/>
          <a:p>
            <a:pPr>
              <a:lnSpc>
                <a:spcPct val="120000"/>
              </a:lnSpc>
            </a:pPr>
            <a:r>
              <a:rPr lang="en-US" altLang="zh-CN" sz="3200" dirty="0">
                <a:latin typeface="+mn-ea"/>
                <a:ea typeface="+mn-ea"/>
              </a:rPr>
              <a:t>CSMA/CD</a:t>
            </a:r>
            <a:r>
              <a:rPr lang="en-US" altLang="zh-CN" sz="2200" dirty="0">
                <a:latin typeface="+mn-ea"/>
                <a:ea typeface="+mn-ea"/>
              </a:rPr>
              <a:t>(Carrier Sense Multiple Access / Collision Detection)</a:t>
            </a:r>
            <a:endParaRPr lang="en-US" altLang="zh-CN" sz="2400" dirty="0">
              <a:latin typeface="+mn-ea"/>
              <a:ea typeface="+mn-ea"/>
            </a:endParaRPr>
          </a:p>
        </p:txBody>
      </p:sp>
      <p:sp>
        <p:nvSpPr>
          <p:cNvPr id="358403" name="Rectangle 3">
            <a:extLst>
              <a:ext uri="{FF2B5EF4-FFF2-40B4-BE49-F238E27FC236}">
                <a16:creationId xmlns:a16="http://schemas.microsoft.com/office/drawing/2014/main" xmlns="" id="{354255DB-75CC-42DC-AEDB-A99D8B0B7482}"/>
              </a:ext>
            </a:extLst>
          </p:cNvPr>
          <p:cNvSpPr>
            <a:spLocks noGrp="1" noChangeArrowheads="1"/>
          </p:cNvSpPr>
          <p:nvPr>
            <p:ph type="body" idx="1"/>
          </p:nvPr>
        </p:nvSpPr>
        <p:spPr>
          <a:xfrm>
            <a:off x="1355891" y="1376803"/>
            <a:ext cx="9577064" cy="2070816"/>
          </a:xfrm>
        </p:spPr>
        <p:txBody>
          <a:bodyPr>
            <a:normAutofit fontScale="92500"/>
          </a:bodyPr>
          <a:lstStyle/>
          <a:p>
            <a:pPr>
              <a:lnSpc>
                <a:spcPct val="120000"/>
              </a:lnSpc>
              <a:buFont typeface="Wingdings" panose="05000000000000000000" pitchFamily="2" charset="2"/>
              <a:buNone/>
            </a:pPr>
            <a:r>
              <a:rPr lang="en-US" altLang="zh-CN" dirty="0"/>
              <a:t>	</a:t>
            </a:r>
            <a:r>
              <a:rPr lang="zh-CN" altLang="en-US" sz="2100" dirty="0">
                <a:solidFill>
                  <a:srgbClr val="9900FF"/>
                </a:solidFill>
              </a:rPr>
              <a:t>带冲突检测</a:t>
            </a:r>
            <a:r>
              <a:rPr lang="zh-CN" altLang="en-US" sz="2100" dirty="0"/>
              <a:t>的载波侦听多路访问</a:t>
            </a:r>
            <a:r>
              <a:rPr lang="en-US" altLang="zh-CN" sz="2100" dirty="0"/>
              <a:t>(</a:t>
            </a:r>
            <a:r>
              <a:rPr lang="zh-CN" altLang="en-US" sz="2100" dirty="0"/>
              <a:t>载波</a:t>
            </a:r>
            <a:r>
              <a:rPr lang="zh-CN" altLang="en-US" sz="2100" dirty="0" smtClean="0"/>
              <a:t>监听多路访问</a:t>
            </a:r>
            <a:r>
              <a:rPr lang="en-US" altLang="zh-CN" sz="2100" dirty="0" smtClean="0"/>
              <a:t>/</a:t>
            </a:r>
            <a:r>
              <a:rPr lang="zh-CN" altLang="en-US" sz="2100" dirty="0"/>
              <a:t>冲突检测</a:t>
            </a:r>
            <a:r>
              <a:rPr lang="en-US" altLang="zh-CN" sz="2100" dirty="0" smtClean="0"/>
              <a:t>)</a:t>
            </a:r>
          </a:p>
          <a:p>
            <a:pPr>
              <a:lnSpc>
                <a:spcPct val="120000"/>
              </a:lnSpc>
              <a:buFont typeface="Wingdings" panose="05000000000000000000" pitchFamily="2" charset="2"/>
              <a:buNone/>
            </a:pPr>
            <a:r>
              <a:rPr lang="zh-CN" altLang="en-US" sz="2100" dirty="0" smtClean="0"/>
              <a:t>定义：</a:t>
            </a:r>
            <a:r>
              <a:rPr lang="en-US" altLang="zh-CN" sz="2100" dirty="0" smtClean="0"/>
              <a:t>CSMA/CD</a:t>
            </a:r>
            <a:r>
              <a:rPr lang="zh-CN" altLang="en-US" sz="2100" dirty="0" smtClean="0"/>
              <a:t>协议是经典以太局域网的基础，加入了一个冲突检测的模拟过程。</a:t>
            </a:r>
            <a:r>
              <a:rPr lang="zh-CN" altLang="en-US" dirty="0" smtClean="0"/>
              <a:t> </a:t>
            </a:r>
            <a:endParaRPr lang="en-US" altLang="zh-CN" dirty="0"/>
          </a:p>
          <a:p>
            <a:pPr>
              <a:lnSpc>
                <a:spcPct val="150000"/>
              </a:lnSpc>
            </a:pPr>
            <a:r>
              <a:rPr lang="zh-CN" altLang="en-US" sz="2000" dirty="0"/>
              <a:t>站点侦听信道，如果信道忙则等待。如果空闲，则发送数据。</a:t>
            </a:r>
            <a:r>
              <a:rPr lang="zh-CN" altLang="en-US" sz="2000" dirty="0">
                <a:solidFill>
                  <a:srgbClr val="FF0000"/>
                </a:solidFill>
              </a:rPr>
              <a:t>一旦发现检测到总线上发生冲突，就要立即停止发送</a:t>
            </a:r>
            <a:r>
              <a:rPr lang="zh-CN" altLang="en-US" sz="2000" dirty="0"/>
              <a:t>，然后等待一段随机时间后再次发送。</a:t>
            </a:r>
          </a:p>
          <a:p>
            <a:pPr>
              <a:lnSpc>
                <a:spcPct val="120000"/>
              </a:lnSpc>
              <a:buFont typeface="Wingdings" panose="05000000000000000000" pitchFamily="2" charset="2"/>
              <a:buNone/>
            </a:pPr>
            <a:endParaRPr lang="zh-CN" altLang="en-US" dirty="0"/>
          </a:p>
        </p:txBody>
      </p:sp>
      <p:sp>
        <p:nvSpPr>
          <p:cNvPr id="358404" name="Rectangle 4">
            <a:extLst>
              <a:ext uri="{FF2B5EF4-FFF2-40B4-BE49-F238E27FC236}">
                <a16:creationId xmlns:a16="http://schemas.microsoft.com/office/drawing/2014/main" xmlns="" id="{592F6E84-61A5-4DDD-AA4D-C1FF98EAF979}"/>
              </a:ext>
            </a:extLst>
          </p:cNvPr>
          <p:cNvSpPr>
            <a:spLocks noChangeArrowheads="1"/>
          </p:cNvSpPr>
          <p:nvPr/>
        </p:nvSpPr>
        <p:spPr bwMode="auto">
          <a:xfrm>
            <a:off x="4232308" y="5751933"/>
            <a:ext cx="4728213"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en-US" altLang="zh-CN" sz="2100" dirty="0">
                <a:solidFill>
                  <a:srgbClr val="000000"/>
                </a:solidFill>
                <a:latin typeface="+mn-ea"/>
              </a:rPr>
              <a:t>CSMA/CD</a:t>
            </a:r>
            <a:r>
              <a:rPr kumimoji="1" lang="zh-CN" altLang="en-US" sz="2100" dirty="0">
                <a:solidFill>
                  <a:srgbClr val="000000"/>
                </a:solidFill>
                <a:latin typeface="+mn-ea"/>
              </a:rPr>
              <a:t>的概念模型</a:t>
            </a:r>
          </a:p>
        </p:txBody>
      </p:sp>
      <p:grpSp>
        <p:nvGrpSpPr>
          <p:cNvPr id="358442" name="Group 42">
            <a:extLst>
              <a:ext uri="{FF2B5EF4-FFF2-40B4-BE49-F238E27FC236}">
                <a16:creationId xmlns:a16="http://schemas.microsoft.com/office/drawing/2014/main" xmlns="" id="{C933E248-E856-4515-ACA0-E25CA4F72218}"/>
              </a:ext>
            </a:extLst>
          </p:cNvPr>
          <p:cNvGrpSpPr>
            <a:grpSpLocks/>
          </p:cNvGrpSpPr>
          <p:nvPr/>
        </p:nvGrpSpPr>
        <p:grpSpPr bwMode="auto">
          <a:xfrm>
            <a:off x="2045096" y="3314775"/>
            <a:ext cx="7676858" cy="2191204"/>
            <a:chOff x="680" y="2586"/>
            <a:chExt cx="4399" cy="1134"/>
          </a:xfrm>
        </p:grpSpPr>
        <p:sp>
          <p:nvSpPr>
            <p:cNvPr id="358405" name="Rectangle 5">
              <a:extLst>
                <a:ext uri="{FF2B5EF4-FFF2-40B4-BE49-F238E27FC236}">
                  <a16:creationId xmlns:a16="http://schemas.microsoft.com/office/drawing/2014/main" xmlns="" id="{4964F0AA-9A37-4220-9669-4E001B300F7F}"/>
                </a:ext>
              </a:extLst>
            </p:cNvPr>
            <p:cNvSpPr>
              <a:spLocks noChangeArrowheads="1"/>
            </p:cNvSpPr>
            <p:nvPr/>
          </p:nvSpPr>
          <p:spPr bwMode="auto">
            <a:xfrm>
              <a:off x="1466" y="3054"/>
              <a:ext cx="84"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06" name="Text Box 6">
              <a:extLst>
                <a:ext uri="{FF2B5EF4-FFF2-40B4-BE49-F238E27FC236}">
                  <a16:creationId xmlns:a16="http://schemas.microsoft.com/office/drawing/2014/main" xmlns="" id="{B53A2E56-C535-4252-BCFF-540DDD160AA4}"/>
                </a:ext>
              </a:extLst>
            </p:cNvPr>
            <p:cNvSpPr txBox="1">
              <a:spLocks noChangeArrowheads="1"/>
            </p:cNvSpPr>
            <p:nvPr/>
          </p:nvSpPr>
          <p:spPr bwMode="auto">
            <a:xfrm>
              <a:off x="768" y="3054"/>
              <a:ext cx="669"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bIns="8100" anchor="ctr"/>
            <a:lstStyle/>
            <a:p>
              <a:pPr algn="ctr" eaLnBrk="0" fontAlgn="base" hangingPunct="0">
                <a:lnSpc>
                  <a:spcPct val="104000"/>
                </a:lnSpc>
                <a:spcBef>
                  <a:spcPct val="0"/>
                </a:spcBef>
                <a:spcAft>
                  <a:spcPct val="0"/>
                </a:spcAft>
              </a:pPr>
              <a:r>
                <a:rPr lang="zh-CN" altLang="en-US" sz="1600">
                  <a:solidFill>
                    <a:srgbClr val="000000"/>
                  </a:solidFill>
                  <a:latin typeface="+mn-ea"/>
                </a:rPr>
                <a:t>帧</a:t>
              </a:r>
            </a:p>
          </p:txBody>
        </p:sp>
        <p:sp>
          <p:nvSpPr>
            <p:cNvPr id="358407" name="Rectangle 7">
              <a:extLst>
                <a:ext uri="{FF2B5EF4-FFF2-40B4-BE49-F238E27FC236}">
                  <a16:creationId xmlns:a16="http://schemas.microsoft.com/office/drawing/2014/main" xmlns="" id="{09BAD272-B7DD-4C62-ADE2-17FA8F19A100}"/>
                </a:ext>
              </a:extLst>
            </p:cNvPr>
            <p:cNvSpPr>
              <a:spLocks noChangeArrowheads="1"/>
            </p:cNvSpPr>
            <p:nvPr/>
          </p:nvSpPr>
          <p:spPr bwMode="auto">
            <a:xfrm>
              <a:off x="1578" y="3054"/>
              <a:ext cx="83"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08" name="Rectangle 8">
              <a:extLst>
                <a:ext uri="{FF2B5EF4-FFF2-40B4-BE49-F238E27FC236}">
                  <a16:creationId xmlns:a16="http://schemas.microsoft.com/office/drawing/2014/main" xmlns="" id="{437ED211-454B-4662-8B7C-C4D35B5E8F9B}"/>
                </a:ext>
              </a:extLst>
            </p:cNvPr>
            <p:cNvSpPr>
              <a:spLocks noChangeArrowheads="1"/>
            </p:cNvSpPr>
            <p:nvPr/>
          </p:nvSpPr>
          <p:spPr bwMode="auto">
            <a:xfrm>
              <a:off x="1688" y="3054"/>
              <a:ext cx="84"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09" name="Text Box 9">
              <a:extLst>
                <a:ext uri="{FF2B5EF4-FFF2-40B4-BE49-F238E27FC236}">
                  <a16:creationId xmlns:a16="http://schemas.microsoft.com/office/drawing/2014/main" xmlns="" id="{E2261261-E324-431A-934C-704EE6DC0DF6}"/>
                </a:ext>
              </a:extLst>
            </p:cNvPr>
            <p:cNvSpPr txBox="1">
              <a:spLocks noChangeArrowheads="1"/>
            </p:cNvSpPr>
            <p:nvPr/>
          </p:nvSpPr>
          <p:spPr bwMode="auto">
            <a:xfrm>
              <a:off x="1800" y="3054"/>
              <a:ext cx="670"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bIns="8100" anchor="ctr"/>
            <a:lstStyle/>
            <a:p>
              <a:pPr algn="ctr" eaLnBrk="0" fontAlgn="base" hangingPunct="0">
                <a:lnSpc>
                  <a:spcPct val="104000"/>
                </a:lnSpc>
                <a:spcBef>
                  <a:spcPct val="0"/>
                </a:spcBef>
                <a:spcAft>
                  <a:spcPct val="0"/>
                </a:spcAft>
              </a:pPr>
              <a:r>
                <a:rPr lang="zh-CN" altLang="en-US" sz="1600">
                  <a:solidFill>
                    <a:srgbClr val="000000"/>
                  </a:solidFill>
                  <a:latin typeface="+mn-ea"/>
                </a:rPr>
                <a:t>帧</a:t>
              </a:r>
            </a:p>
          </p:txBody>
        </p:sp>
        <p:sp>
          <p:nvSpPr>
            <p:cNvPr id="358410" name="Text Box 10">
              <a:extLst>
                <a:ext uri="{FF2B5EF4-FFF2-40B4-BE49-F238E27FC236}">
                  <a16:creationId xmlns:a16="http://schemas.microsoft.com/office/drawing/2014/main" xmlns="" id="{F0A1DB2C-0761-4835-B780-987861132EB3}"/>
                </a:ext>
              </a:extLst>
            </p:cNvPr>
            <p:cNvSpPr txBox="1">
              <a:spLocks noChangeArrowheads="1"/>
            </p:cNvSpPr>
            <p:nvPr/>
          </p:nvSpPr>
          <p:spPr bwMode="auto">
            <a:xfrm>
              <a:off x="4410" y="3054"/>
              <a:ext cx="669"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bIns="8100" anchor="ctr"/>
            <a:lstStyle/>
            <a:p>
              <a:pPr algn="ctr" eaLnBrk="0" fontAlgn="base" hangingPunct="0">
                <a:lnSpc>
                  <a:spcPct val="104000"/>
                </a:lnSpc>
                <a:spcBef>
                  <a:spcPct val="0"/>
                </a:spcBef>
                <a:spcAft>
                  <a:spcPct val="0"/>
                </a:spcAft>
              </a:pPr>
              <a:r>
                <a:rPr lang="zh-CN" altLang="en-US" sz="1600">
                  <a:solidFill>
                    <a:srgbClr val="000000"/>
                  </a:solidFill>
                  <a:latin typeface="+mn-ea"/>
                </a:rPr>
                <a:t>帧</a:t>
              </a:r>
            </a:p>
          </p:txBody>
        </p:sp>
        <p:sp>
          <p:nvSpPr>
            <p:cNvPr id="358411" name="Rectangle 11">
              <a:extLst>
                <a:ext uri="{FF2B5EF4-FFF2-40B4-BE49-F238E27FC236}">
                  <a16:creationId xmlns:a16="http://schemas.microsoft.com/office/drawing/2014/main" xmlns="" id="{ED4E547A-813B-4129-B9B8-367A42FEB068}"/>
                </a:ext>
              </a:extLst>
            </p:cNvPr>
            <p:cNvSpPr>
              <a:spLocks noChangeArrowheads="1"/>
            </p:cNvSpPr>
            <p:nvPr/>
          </p:nvSpPr>
          <p:spPr bwMode="auto">
            <a:xfrm>
              <a:off x="4298" y="3054"/>
              <a:ext cx="84"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12" name="Line 12">
              <a:extLst>
                <a:ext uri="{FF2B5EF4-FFF2-40B4-BE49-F238E27FC236}">
                  <a16:creationId xmlns:a16="http://schemas.microsoft.com/office/drawing/2014/main" xmlns="" id="{EECF411F-60C8-4696-876A-609CCC63BCA2}"/>
                </a:ext>
              </a:extLst>
            </p:cNvPr>
            <p:cNvSpPr>
              <a:spLocks noChangeShapeType="1"/>
            </p:cNvSpPr>
            <p:nvPr/>
          </p:nvSpPr>
          <p:spPr bwMode="auto">
            <a:xfrm>
              <a:off x="1437" y="2715"/>
              <a:ext cx="0" cy="29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13" name="Text Box 13">
              <a:extLst>
                <a:ext uri="{FF2B5EF4-FFF2-40B4-BE49-F238E27FC236}">
                  <a16:creationId xmlns:a16="http://schemas.microsoft.com/office/drawing/2014/main" xmlns="" id="{C40BFEA9-D57B-4A1F-9D30-AE03A98D8134}"/>
                </a:ext>
              </a:extLst>
            </p:cNvPr>
            <p:cNvSpPr txBox="1">
              <a:spLocks noChangeArrowheads="1"/>
            </p:cNvSpPr>
            <p:nvPr/>
          </p:nvSpPr>
          <p:spPr bwMode="auto">
            <a:xfrm>
              <a:off x="1396" y="2630"/>
              <a:ext cx="29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en-US" altLang="zh-CN" sz="1600">
                  <a:solidFill>
                    <a:srgbClr val="000000"/>
                  </a:solidFill>
                  <a:latin typeface="+mn-ea"/>
                </a:rPr>
                <a:t>t</a:t>
              </a:r>
              <a:r>
                <a:rPr lang="en-US" altLang="zh-CN" sz="1600" baseline="-25000">
                  <a:solidFill>
                    <a:srgbClr val="000000"/>
                  </a:solidFill>
                  <a:latin typeface="+mn-ea"/>
                </a:rPr>
                <a:t>0</a:t>
              </a:r>
              <a:endParaRPr lang="en-US" altLang="zh-CN" sz="1600">
                <a:solidFill>
                  <a:srgbClr val="000000"/>
                </a:solidFill>
                <a:latin typeface="+mn-ea"/>
              </a:endParaRPr>
            </a:p>
          </p:txBody>
        </p:sp>
        <p:sp>
          <p:nvSpPr>
            <p:cNvPr id="358414" name="AutoShape 14">
              <a:extLst>
                <a:ext uri="{FF2B5EF4-FFF2-40B4-BE49-F238E27FC236}">
                  <a16:creationId xmlns:a16="http://schemas.microsoft.com/office/drawing/2014/main" xmlns="" id="{305B9E7A-F339-423F-AC7B-27632594DB65}"/>
                </a:ext>
              </a:extLst>
            </p:cNvPr>
            <p:cNvSpPr>
              <a:spLocks/>
            </p:cNvSpPr>
            <p:nvPr/>
          </p:nvSpPr>
          <p:spPr bwMode="auto">
            <a:xfrm rot="-5400000">
              <a:off x="1033" y="3048"/>
              <a:ext cx="140" cy="669"/>
            </a:xfrm>
            <a:prstGeom prst="leftBrace">
              <a:avLst>
                <a:gd name="adj1" fmla="val 3982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15" name="AutoShape 15">
              <a:extLst>
                <a:ext uri="{FF2B5EF4-FFF2-40B4-BE49-F238E27FC236}">
                  <a16:creationId xmlns:a16="http://schemas.microsoft.com/office/drawing/2014/main" xmlns="" id="{932DBCF2-1DB3-428B-B1A0-F800D1416B20}"/>
                </a:ext>
              </a:extLst>
            </p:cNvPr>
            <p:cNvSpPr>
              <a:spLocks/>
            </p:cNvSpPr>
            <p:nvPr/>
          </p:nvSpPr>
          <p:spPr bwMode="auto">
            <a:xfrm rot="-5400000">
              <a:off x="1548" y="3201"/>
              <a:ext cx="141" cy="363"/>
            </a:xfrm>
            <a:prstGeom prst="leftBrace">
              <a:avLst>
                <a:gd name="adj1" fmla="val 2145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16" name="AutoShape 16">
              <a:extLst>
                <a:ext uri="{FF2B5EF4-FFF2-40B4-BE49-F238E27FC236}">
                  <a16:creationId xmlns:a16="http://schemas.microsoft.com/office/drawing/2014/main" xmlns="" id="{E877E4C8-23F2-4178-BC0D-4AD276251C0D}"/>
                </a:ext>
              </a:extLst>
            </p:cNvPr>
            <p:cNvSpPr>
              <a:spLocks/>
            </p:cNvSpPr>
            <p:nvPr/>
          </p:nvSpPr>
          <p:spPr bwMode="auto">
            <a:xfrm rot="-5400000">
              <a:off x="3997" y="3153"/>
              <a:ext cx="141" cy="460"/>
            </a:xfrm>
            <a:prstGeom prst="leftBrace">
              <a:avLst>
                <a:gd name="adj1" fmla="val 2718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17" name="Text Box 17">
              <a:extLst>
                <a:ext uri="{FF2B5EF4-FFF2-40B4-BE49-F238E27FC236}">
                  <a16:creationId xmlns:a16="http://schemas.microsoft.com/office/drawing/2014/main" xmlns="" id="{19E28030-6B7A-42D8-9AAE-829467DDAA0B}"/>
                </a:ext>
              </a:extLst>
            </p:cNvPr>
            <p:cNvSpPr txBox="1">
              <a:spLocks noChangeArrowheads="1"/>
            </p:cNvSpPr>
            <p:nvPr/>
          </p:nvSpPr>
          <p:spPr bwMode="auto">
            <a:xfrm>
              <a:off x="680" y="3425"/>
              <a:ext cx="84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zh-CN" altLang="en-US" sz="1600">
                  <a:solidFill>
                    <a:srgbClr val="000000"/>
                  </a:solidFill>
                  <a:latin typeface="+mn-ea"/>
                </a:rPr>
                <a:t>传输周期</a:t>
              </a:r>
            </a:p>
          </p:txBody>
        </p:sp>
        <p:sp>
          <p:nvSpPr>
            <p:cNvPr id="358418" name="Text Box 18">
              <a:extLst>
                <a:ext uri="{FF2B5EF4-FFF2-40B4-BE49-F238E27FC236}">
                  <a16:creationId xmlns:a16="http://schemas.microsoft.com/office/drawing/2014/main" xmlns="" id="{47DBE0F2-E147-456F-B494-0D43AE87D920}"/>
                </a:ext>
              </a:extLst>
            </p:cNvPr>
            <p:cNvSpPr txBox="1">
              <a:spLocks noChangeArrowheads="1"/>
            </p:cNvSpPr>
            <p:nvPr/>
          </p:nvSpPr>
          <p:spPr bwMode="auto">
            <a:xfrm>
              <a:off x="1413" y="3425"/>
              <a:ext cx="86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zh-CN" altLang="en-US" sz="1600" dirty="0">
                  <a:solidFill>
                    <a:srgbClr val="000000"/>
                  </a:solidFill>
                  <a:latin typeface="+mn-ea"/>
                </a:rPr>
                <a:t>竞争期</a:t>
              </a:r>
              <a:endParaRPr lang="en-US" altLang="zh-CN" sz="1600" dirty="0">
                <a:solidFill>
                  <a:srgbClr val="000000"/>
                </a:solidFill>
                <a:latin typeface="+mn-ea"/>
              </a:endParaRPr>
            </a:p>
            <a:p>
              <a:pPr algn="just" eaLnBrk="0" fontAlgn="base" hangingPunct="0">
                <a:lnSpc>
                  <a:spcPct val="104000"/>
                </a:lnSpc>
                <a:spcBef>
                  <a:spcPct val="0"/>
                </a:spcBef>
                <a:spcAft>
                  <a:spcPct val="0"/>
                </a:spcAft>
              </a:pPr>
              <a:r>
                <a:rPr lang="en-US" altLang="zh-CN" sz="1600" dirty="0">
                  <a:solidFill>
                    <a:srgbClr val="000000"/>
                  </a:solidFill>
                  <a:latin typeface="+mn-ea"/>
                </a:rPr>
                <a:t>(</a:t>
              </a:r>
              <a:r>
                <a:rPr lang="zh-CN" altLang="en-US" sz="1600" dirty="0">
                  <a:solidFill>
                    <a:srgbClr val="000000"/>
                  </a:solidFill>
                  <a:latin typeface="+mn-ea"/>
                </a:rPr>
                <a:t>争用期</a:t>
              </a:r>
              <a:r>
                <a:rPr lang="en-US" altLang="zh-CN" sz="1600" dirty="0">
                  <a:solidFill>
                    <a:srgbClr val="000000"/>
                  </a:solidFill>
                  <a:latin typeface="+mn-ea"/>
                </a:rPr>
                <a:t>)</a:t>
              </a:r>
              <a:endParaRPr lang="zh-CN" altLang="en-US" sz="1600" dirty="0">
                <a:solidFill>
                  <a:srgbClr val="000000"/>
                </a:solidFill>
                <a:latin typeface="+mn-ea"/>
              </a:endParaRPr>
            </a:p>
          </p:txBody>
        </p:sp>
        <p:sp>
          <p:nvSpPr>
            <p:cNvPr id="358419" name="Text Box 19">
              <a:extLst>
                <a:ext uri="{FF2B5EF4-FFF2-40B4-BE49-F238E27FC236}">
                  <a16:creationId xmlns:a16="http://schemas.microsoft.com/office/drawing/2014/main" xmlns="" id="{73F7CAFA-75AA-45AF-A493-0143C9BBBD74}"/>
                </a:ext>
              </a:extLst>
            </p:cNvPr>
            <p:cNvSpPr txBox="1">
              <a:spLocks noChangeArrowheads="1"/>
            </p:cNvSpPr>
            <p:nvPr/>
          </p:nvSpPr>
          <p:spPr bwMode="auto">
            <a:xfrm>
              <a:off x="3616" y="3433"/>
              <a:ext cx="89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zh-CN" altLang="en-US" sz="1600">
                  <a:solidFill>
                    <a:srgbClr val="000000"/>
                  </a:solidFill>
                  <a:latin typeface="+mn-ea"/>
                </a:rPr>
                <a:t>空闲周期</a:t>
              </a:r>
            </a:p>
          </p:txBody>
        </p:sp>
        <p:sp>
          <p:nvSpPr>
            <p:cNvPr id="358420" name="Line 20">
              <a:extLst>
                <a:ext uri="{FF2B5EF4-FFF2-40B4-BE49-F238E27FC236}">
                  <a16:creationId xmlns:a16="http://schemas.microsoft.com/office/drawing/2014/main" xmlns="" id="{FC403128-6278-4521-A3D3-4BCCD73D67E0}"/>
                </a:ext>
              </a:extLst>
            </p:cNvPr>
            <p:cNvSpPr>
              <a:spLocks noChangeShapeType="1"/>
            </p:cNvSpPr>
            <p:nvPr/>
          </p:nvSpPr>
          <p:spPr bwMode="auto">
            <a:xfrm>
              <a:off x="2734" y="3572"/>
              <a:ext cx="502" cy="0"/>
            </a:xfrm>
            <a:prstGeom prst="line">
              <a:avLst/>
            </a:prstGeom>
            <a:noFill/>
            <a:ln w="9525">
              <a:solidFill>
                <a:schemeClr val="tx1"/>
              </a:solidFill>
              <a:round/>
              <a:headEnd/>
              <a:tailEnd type="arrow" w="sm" len="lg"/>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21" name="Text Box 21">
              <a:extLst>
                <a:ext uri="{FF2B5EF4-FFF2-40B4-BE49-F238E27FC236}">
                  <a16:creationId xmlns:a16="http://schemas.microsoft.com/office/drawing/2014/main" xmlns="" id="{241F6655-BD35-48EB-88E0-57B3A06074B3}"/>
                </a:ext>
              </a:extLst>
            </p:cNvPr>
            <p:cNvSpPr txBox="1">
              <a:spLocks noChangeArrowheads="1"/>
            </p:cNvSpPr>
            <p:nvPr/>
          </p:nvSpPr>
          <p:spPr bwMode="auto">
            <a:xfrm>
              <a:off x="2326" y="3425"/>
              <a:ext cx="50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zh-CN" altLang="en-US" sz="1600" dirty="0">
                  <a:solidFill>
                    <a:srgbClr val="000000"/>
                  </a:solidFill>
                  <a:latin typeface="+mn-ea"/>
                </a:rPr>
                <a:t>时间</a:t>
              </a:r>
            </a:p>
          </p:txBody>
        </p:sp>
        <p:sp>
          <p:nvSpPr>
            <p:cNvPr id="358422" name="Text Box 22">
              <a:extLst>
                <a:ext uri="{FF2B5EF4-FFF2-40B4-BE49-F238E27FC236}">
                  <a16:creationId xmlns:a16="http://schemas.microsoft.com/office/drawing/2014/main" xmlns="" id="{19D252F7-8C5E-4444-81F1-22AA4B5197FF}"/>
                </a:ext>
              </a:extLst>
            </p:cNvPr>
            <p:cNvSpPr txBox="1">
              <a:spLocks noChangeArrowheads="1"/>
            </p:cNvSpPr>
            <p:nvPr/>
          </p:nvSpPr>
          <p:spPr bwMode="auto">
            <a:xfrm>
              <a:off x="3169" y="3054"/>
              <a:ext cx="669"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bIns="8100" anchor="ctr"/>
            <a:lstStyle/>
            <a:p>
              <a:pPr algn="ctr" eaLnBrk="0" fontAlgn="base" hangingPunct="0">
                <a:lnSpc>
                  <a:spcPct val="104000"/>
                </a:lnSpc>
                <a:spcBef>
                  <a:spcPct val="0"/>
                </a:spcBef>
                <a:spcAft>
                  <a:spcPct val="0"/>
                </a:spcAft>
              </a:pPr>
              <a:r>
                <a:rPr lang="zh-CN" altLang="en-US" sz="1600">
                  <a:solidFill>
                    <a:srgbClr val="000000"/>
                  </a:solidFill>
                  <a:latin typeface="+mn-ea"/>
                </a:rPr>
                <a:t>帧</a:t>
              </a:r>
            </a:p>
          </p:txBody>
        </p:sp>
        <p:sp>
          <p:nvSpPr>
            <p:cNvPr id="358423" name="Rectangle 23">
              <a:extLst>
                <a:ext uri="{FF2B5EF4-FFF2-40B4-BE49-F238E27FC236}">
                  <a16:creationId xmlns:a16="http://schemas.microsoft.com/office/drawing/2014/main" xmlns="" id="{0E53D999-0F08-4F5E-AFC7-9BD4390526DC}"/>
                </a:ext>
              </a:extLst>
            </p:cNvPr>
            <p:cNvSpPr>
              <a:spLocks noChangeArrowheads="1"/>
            </p:cNvSpPr>
            <p:nvPr/>
          </p:nvSpPr>
          <p:spPr bwMode="auto">
            <a:xfrm>
              <a:off x="2833" y="3054"/>
              <a:ext cx="84"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24" name="Rectangle 24">
              <a:extLst>
                <a:ext uri="{FF2B5EF4-FFF2-40B4-BE49-F238E27FC236}">
                  <a16:creationId xmlns:a16="http://schemas.microsoft.com/office/drawing/2014/main" xmlns="" id="{800340E0-022F-4B57-A344-E12C66F49E85}"/>
                </a:ext>
              </a:extLst>
            </p:cNvPr>
            <p:cNvSpPr>
              <a:spLocks noChangeArrowheads="1"/>
            </p:cNvSpPr>
            <p:nvPr/>
          </p:nvSpPr>
          <p:spPr bwMode="auto">
            <a:xfrm>
              <a:off x="2498" y="3054"/>
              <a:ext cx="84"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25" name="Rectangle 25">
              <a:extLst>
                <a:ext uri="{FF2B5EF4-FFF2-40B4-BE49-F238E27FC236}">
                  <a16:creationId xmlns:a16="http://schemas.microsoft.com/office/drawing/2014/main" xmlns="" id="{C3A03708-699B-4353-B797-AD51BB80A13E}"/>
                </a:ext>
              </a:extLst>
            </p:cNvPr>
            <p:cNvSpPr>
              <a:spLocks noChangeArrowheads="1"/>
            </p:cNvSpPr>
            <p:nvPr/>
          </p:nvSpPr>
          <p:spPr bwMode="auto">
            <a:xfrm>
              <a:off x="2610" y="3054"/>
              <a:ext cx="83"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26" name="Rectangle 26">
              <a:extLst>
                <a:ext uri="{FF2B5EF4-FFF2-40B4-BE49-F238E27FC236}">
                  <a16:creationId xmlns:a16="http://schemas.microsoft.com/office/drawing/2014/main" xmlns="" id="{ECA5E973-63AD-4AF3-855C-2E6C204AC31B}"/>
                </a:ext>
              </a:extLst>
            </p:cNvPr>
            <p:cNvSpPr>
              <a:spLocks noChangeArrowheads="1"/>
            </p:cNvSpPr>
            <p:nvPr/>
          </p:nvSpPr>
          <p:spPr bwMode="auto">
            <a:xfrm>
              <a:off x="2721" y="3054"/>
              <a:ext cx="84"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27" name="Text Box 27">
              <a:extLst>
                <a:ext uri="{FF2B5EF4-FFF2-40B4-BE49-F238E27FC236}">
                  <a16:creationId xmlns:a16="http://schemas.microsoft.com/office/drawing/2014/main" xmlns="" id="{9000F45C-EA09-474F-B75C-378E62F69260}"/>
                </a:ext>
              </a:extLst>
            </p:cNvPr>
            <p:cNvSpPr txBox="1">
              <a:spLocks noChangeArrowheads="1"/>
            </p:cNvSpPr>
            <p:nvPr/>
          </p:nvSpPr>
          <p:spPr bwMode="auto">
            <a:xfrm>
              <a:off x="2572" y="2662"/>
              <a:ext cx="54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zh-CN" altLang="en-US" sz="1600" dirty="0">
                  <a:solidFill>
                    <a:srgbClr val="000000"/>
                  </a:solidFill>
                  <a:latin typeface="+mn-ea"/>
                </a:rPr>
                <a:t>竞争槽</a:t>
              </a:r>
            </a:p>
          </p:txBody>
        </p:sp>
        <p:sp>
          <p:nvSpPr>
            <p:cNvPr id="358433" name="Rectangle 33">
              <a:extLst>
                <a:ext uri="{FF2B5EF4-FFF2-40B4-BE49-F238E27FC236}">
                  <a16:creationId xmlns:a16="http://schemas.microsoft.com/office/drawing/2014/main" xmlns="" id="{96D88135-AB55-4644-99B8-C85945207FDB}"/>
                </a:ext>
              </a:extLst>
            </p:cNvPr>
            <p:cNvSpPr>
              <a:spLocks noChangeArrowheads="1"/>
            </p:cNvSpPr>
            <p:nvPr/>
          </p:nvSpPr>
          <p:spPr bwMode="auto">
            <a:xfrm>
              <a:off x="3230" y="2586"/>
              <a:ext cx="1019"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1400">
                  <a:solidFill>
                    <a:srgbClr val="000000"/>
                  </a:solidFill>
                  <a:latin typeface="+mn-ea"/>
                </a:rPr>
                <a:t>一旦冲突，则放弃并随机延时</a:t>
              </a:r>
            </a:p>
          </p:txBody>
        </p:sp>
        <p:sp>
          <p:nvSpPr>
            <p:cNvPr id="358434" name="AutoShape 34">
              <a:extLst>
                <a:ext uri="{FF2B5EF4-FFF2-40B4-BE49-F238E27FC236}">
                  <a16:creationId xmlns:a16="http://schemas.microsoft.com/office/drawing/2014/main" xmlns="" id="{A0E00489-4872-4369-AA54-B9E21D86A467}"/>
                </a:ext>
              </a:extLst>
            </p:cNvPr>
            <p:cNvSpPr>
              <a:spLocks/>
            </p:cNvSpPr>
            <p:nvPr/>
          </p:nvSpPr>
          <p:spPr bwMode="auto">
            <a:xfrm>
              <a:off x="3159" y="2612"/>
              <a:ext cx="129" cy="324"/>
            </a:xfrm>
            <a:prstGeom prst="leftBrace">
              <a:avLst>
                <a:gd name="adj1" fmla="val 2093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37" name="Rectangle 37">
              <a:extLst>
                <a:ext uri="{FF2B5EF4-FFF2-40B4-BE49-F238E27FC236}">
                  <a16:creationId xmlns:a16="http://schemas.microsoft.com/office/drawing/2014/main" xmlns="" id="{E1CCE06B-B21F-45FD-921C-6DB358A5DFF9}"/>
                </a:ext>
              </a:extLst>
            </p:cNvPr>
            <p:cNvSpPr>
              <a:spLocks noChangeArrowheads="1"/>
            </p:cNvSpPr>
            <p:nvPr/>
          </p:nvSpPr>
          <p:spPr bwMode="auto">
            <a:xfrm>
              <a:off x="2945" y="3054"/>
              <a:ext cx="84"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38" name="Rectangle 38">
              <a:extLst>
                <a:ext uri="{FF2B5EF4-FFF2-40B4-BE49-F238E27FC236}">
                  <a16:creationId xmlns:a16="http://schemas.microsoft.com/office/drawing/2014/main" xmlns="" id="{87B81B01-934A-4BAB-86C2-71E11C274486}"/>
                </a:ext>
              </a:extLst>
            </p:cNvPr>
            <p:cNvSpPr>
              <a:spLocks noChangeArrowheads="1"/>
            </p:cNvSpPr>
            <p:nvPr/>
          </p:nvSpPr>
          <p:spPr bwMode="auto">
            <a:xfrm>
              <a:off x="3057" y="3054"/>
              <a:ext cx="84" cy="2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7000" tIns="0" rIns="27000"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358440" name="AutoShape 40">
              <a:extLst>
                <a:ext uri="{FF2B5EF4-FFF2-40B4-BE49-F238E27FC236}">
                  <a16:creationId xmlns:a16="http://schemas.microsoft.com/office/drawing/2014/main" xmlns="" id="{E2E7ACF2-B0D2-43BD-8F86-85F949B73355}"/>
                </a:ext>
              </a:extLst>
            </p:cNvPr>
            <p:cNvSpPr>
              <a:spLocks/>
            </p:cNvSpPr>
            <p:nvPr/>
          </p:nvSpPr>
          <p:spPr bwMode="auto">
            <a:xfrm rot="5400000" flipV="1">
              <a:off x="2745" y="2609"/>
              <a:ext cx="141" cy="650"/>
            </a:xfrm>
            <a:prstGeom prst="leftBrace">
              <a:avLst>
                <a:gd name="adj1" fmla="val 3841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grpSp>
      <p:sp>
        <p:nvSpPr>
          <p:cNvPr id="34" name="Text Box 18">
            <a:extLst>
              <a:ext uri="{FF2B5EF4-FFF2-40B4-BE49-F238E27FC236}">
                <a16:creationId xmlns:a16="http://schemas.microsoft.com/office/drawing/2014/main" xmlns="" id="{B59164FC-E050-4CE4-8912-BE83D30A7EAF}"/>
              </a:ext>
            </a:extLst>
          </p:cNvPr>
          <p:cNvSpPr txBox="1">
            <a:spLocks noChangeArrowheads="1"/>
          </p:cNvSpPr>
          <p:nvPr/>
        </p:nvSpPr>
        <p:spPr bwMode="auto">
          <a:xfrm>
            <a:off x="5168892" y="3175653"/>
            <a:ext cx="1507798" cy="3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en-US" altLang="zh-CN" sz="1600" dirty="0">
                <a:solidFill>
                  <a:srgbClr val="000000"/>
                </a:solidFill>
                <a:latin typeface="+mn-ea"/>
              </a:rPr>
              <a:t>(</a:t>
            </a:r>
            <a:r>
              <a:rPr lang="zh-CN" altLang="en-US" sz="1600" dirty="0">
                <a:solidFill>
                  <a:srgbClr val="000000"/>
                </a:solidFill>
                <a:latin typeface="+mn-ea"/>
              </a:rPr>
              <a:t>争用时隙</a:t>
            </a:r>
            <a:r>
              <a:rPr lang="en-US" altLang="zh-CN" sz="1600" dirty="0">
                <a:solidFill>
                  <a:srgbClr val="000000"/>
                </a:solidFill>
                <a:latin typeface="+mn-ea"/>
              </a:rPr>
              <a:t>)</a:t>
            </a:r>
            <a:endParaRPr lang="zh-CN" altLang="en-US" sz="1600" dirty="0">
              <a:solidFill>
                <a:srgbClr val="000000"/>
              </a:solidFill>
              <a:latin typeface="+mn-ea"/>
            </a:endParaRPr>
          </a:p>
        </p:txBody>
      </p:sp>
      <p:sp>
        <p:nvSpPr>
          <p:cNvPr id="35"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smtClean="0">
                <a:latin typeface="+mn-ea"/>
              </a:rPr>
              <a:t>4.2</a:t>
            </a:r>
            <a:r>
              <a:rPr lang="zh-CN" altLang="en-US" sz="3600" b="0" smtClean="0">
                <a:latin typeface="+mn-ea"/>
              </a:rPr>
              <a:t>多路访问协议</a:t>
            </a:r>
            <a:endParaRPr lang="zh-CN" altLang="en-US" sz="3600" b="0" dirty="0"/>
          </a:p>
        </p:txBody>
      </p:sp>
      <p:cxnSp>
        <p:nvCxnSpPr>
          <p:cNvPr id="3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35081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79376" y="1120648"/>
            <a:ext cx="11017224" cy="4873752"/>
          </a:xfrm>
        </p:spPr>
        <p:txBody>
          <a:bodyPr/>
          <a:lstStyle/>
          <a:p>
            <a:pPr>
              <a:lnSpc>
                <a:spcPct val="130000"/>
              </a:lnSpc>
            </a:pPr>
            <a:r>
              <a:rPr lang="zh-CN" altLang="en-US" b="1" dirty="0" smtClean="0">
                <a:solidFill>
                  <a:srgbClr val="FF0000"/>
                </a:solidFill>
              </a:rPr>
              <a:t>多点接入</a:t>
            </a:r>
            <a:r>
              <a:rPr lang="zh-CN" altLang="en-US" dirty="0" smtClean="0"/>
              <a:t>：许多计算机以多点接入的方式连接在一根总线上。</a:t>
            </a:r>
            <a:endParaRPr lang="en-US" altLang="zh-CN" dirty="0" smtClean="0"/>
          </a:p>
          <a:p>
            <a:pPr>
              <a:lnSpc>
                <a:spcPct val="130000"/>
              </a:lnSpc>
            </a:pPr>
            <a:r>
              <a:rPr lang="zh-CN" altLang="en-US" b="1" dirty="0" smtClean="0">
                <a:solidFill>
                  <a:srgbClr val="FF0000"/>
                </a:solidFill>
              </a:rPr>
              <a:t>载波监听：</a:t>
            </a:r>
            <a:r>
              <a:rPr lang="zh-CN" altLang="en-US" dirty="0" smtClean="0"/>
              <a:t>每一个站在发送数据之前先要检测一下总线上是否有其他计算机在发送数据，如果有，则暂时不要发送数据，以免发送碰撞。</a:t>
            </a:r>
            <a:endParaRPr lang="en-US" altLang="zh-CN" dirty="0" smtClean="0"/>
          </a:p>
          <a:p>
            <a:pPr>
              <a:lnSpc>
                <a:spcPct val="130000"/>
              </a:lnSpc>
            </a:pPr>
            <a:r>
              <a:rPr lang="zh-CN" altLang="en-US" dirty="0"/>
              <a:t>总线</a:t>
            </a:r>
            <a:r>
              <a:rPr lang="zh-CN" altLang="en-US" dirty="0" smtClean="0"/>
              <a:t>上并没有什么“载波”。因此，“载波监听”就是用电子技术检测总线上有没有其他的数据信号。</a:t>
            </a:r>
            <a:endParaRPr lang="en-US" altLang="zh-CN" dirty="0" smtClean="0"/>
          </a:p>
          <a:p>
            <a:pPr>
              <a:lnSpc>
                <a:spcPct val="130000"/>
              </a:lnSpc>
            </a:pPr>
            <a:r>
              <a:rPr lang="zh-CN" altLang="en-US" b="1" dirty="0">
                <a:solidFill>
                  <a:srgbClr val="FF0000"/>
                </a:solidFill>
              </a:rPr>
              <a:t>碰撞</a:t>
            </a:r>
            <a:r>
              <a:rPr lang="zh-CN" altLang="en-US" b="1" dirty="0" smtClean="0">
                <a:solidFill>
                  <a:srgbClr val="FF0000"/>
                </a:solidFill>
              </a:rPr>
              <a:t>检测</a:t>
            </a:r>
            <a:r>
              <a:rPr lang="zh-CN" altLang="en-US" dirty="0" smtClean="0"/>
              <a:t>：计算机边发送数据边检测信道上的信号电压大小。</a:t>
            </a:r>
            <a:endParaRPr lang="en-US" altLang="zh-CN" dirty="0" smtClean="0"/>
          </a:p>
          <a:p>
            <a:pPr>
              <a:lnSpc>
                <a:spcPct val="130000"/>
              </a:lnSpc>
              <a:buFont typeface="Wingdings" panose="05000000000000000000" pitchFamily="2" charset="2"/>
              <a:buChar char="l"/>
            </a:pPr>
            <a:r>
              <a:rPr lang="zh-CN" altLang="en-US" sz="1800" dirty="0" smtClean="0"/>
              <a:t>当几个站同时在总线上发送数据时，总线上的信号电压摆动值将会增大（互相叠加）</a:t>
            </a:r>
            <a:endParaRPr lang="en-US" altLang="zh-CN" sz="1800" dirty="0" smtClean="0"/>
          </a:p>
          <a:p>
            <a:pPr>
              <a:lnSpc>
                <a:spcPct val="130000"/>
              </a:lnSpc>
              <a:buFont typeface="Wingdings" panose="05000000000000000000" pitchFamily="2" charset="2"/>
              <a:buChar char="l"/>
            </a:pPr>
            <a:r>
              <a:rPr lang="zh-CN" altLang="en-US" sz="1800" dirty="0" smtClean="0"/>
              <a:t>当一个站检测到的信号电压摆动值超过一定的门限值时，就认为总线上至少有两个站同时在发送数据，表明产生了碰撞。</a:t>
            </a:r>
            <a:endParaRPr lang="en-US" altLang="zh-CN" sz="1800" dirty="0"/>
          </a:p>
          <a:p>
            <a:pPr>
              <a:lnSpc>
                <a:spcPct val="130000"/>
              </a:lnSpc>
              <a:buFont typeface="Wingdings" panose="05000000000000000000" pitchFamily="2" charset="2"/>
              <a:buChar char="l"/>
            </a:pPr>
            <a:r>
              <a:rPr lang="zh-CN" altLang="en-US" sz="1800" dirty="0" smtClean="0"/>
              <a:t>所谓碰撞就是发生了冲突，因此碰撞检测也称为</a:t>
            </a:r>
            <a:r>
              <a:rPr lang="zh-CN" altLang="en-US" sz="1800" b="1" dirty="0" smtClean="0">
                <a:solidFill>
                  <a:srgbClr val="FF0000"/>
                </a:solidFill>
              </a:rPr>
              <a:t>冲突检测</a:t>
            </a:r>
            <a:endParaRPr lang="zh-CN" altLang="en-US" sz="1800" b="1" dirty="0">
              <a:solidFill>
                <a:srgbClr val="FF0000"/>
              </a:solidFill>
            </a:endParaRPr>
          </a:p>
        </p:txBody>
      </p:sp>
      <p:sp>
        <p:nvSpPr>
          <p:cNvPr id="4" name="灯片编号占位符 3"/>
          <p:cNvSpPr>
            <a:spLocks noGrp="1"/>
          </p:cNvSpPr>
          <p:nvPr>
            <p:ph type="sldNum" sz="quarter" idx="11"/>
          </p:nvPr>
        </p:nvSpPr>
        <p:spPr/>
        <p:txBody>
          <a:bodyPr/>
          <a:lstStyle/>
          <a:p>
            <a:fld id="{B68505AA-301A-4D48-B8A2-4F19F2B57C35}" type="slidenum">
              <a:rPr lang="zh-CN" altLang="en-US" smtClean="0"/>
              <a:pPr/>
              <a:t>21</a:t>
            </a:fld>
            <a:endParaRPr lang="en-US" altLang="zh-CN"/>
          </a:p>
        </p:txBody>
      </p:sp>
      <p:sp>
        <p:nvSpPr>
          <p:cNvPr id="5"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05400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93243" y="2132856"/>
            <a:ext cx="10959008" cy="4873752"/>
          </a:xfrm>
        </p:spPr>
        <p:txBody>
          <a:bodyPr/>
          <a:lstStyle/>
          <a:p>
            <a:pPr>
              <a:lnSpc>
                <a:spcPct val="150000"/>
              </a:lnSpc>
            </a:pPr>
            <a:r>
              <a:rPr lang="zh-CN" altLang="en-US" dirty="0" smtClean="0"/>
              <a:t>使用</a:t>
            </a:r>
            <a:r>
              <a:rPr lang="en-US" altLang="zh-CN" dirty="0" smtClean="0"/>
              <a:t>CSMA/CD</a:t>
            </a:r>
            <a:r>
              <a:rPr lang="zh-CN" altLang="en-US" dirty="0" smtClean="0"/>
              <a:t>协议的以太网不能进行全双工通信而只能进行双向交替通信（半双工通信）。</a:t>
            </a:r>
            <a:endParaRPr lang="en-US" altLang="zh-CN" dirty="0" smtClean="0"/>
          </a:p>
          <a:p>
            <a:pPr>
              <a:lnSpc>
                <a:spcPct val="150000"/>
              </a:lnSpc>
            </a:pPr>
            <a:r>
              <a:rPr lang="zh-CN" altLang="en-US" dirty="0" smtClean="0"/>
              <a:t>每个站点在发送数据之后的一小段时间内，存在着遭遇碰撞的可能性。</a:t>
            </a:r>
            <a:endParaRPr lang="en-US" altLang="zh-CN" dirty="0" smtClean="0"/>
          </a:p>
          <a:p>
            <a:pPr>
              <a:lnSpc>
                <a:spcPct val="150000"/>
              </a:lnSpc>
            </a:pPr>
            <a:r>
              <a:rPr lang="zh-CN" altLang="en-US" dirty="0" smtClean="0"/>
              <a:t>这种发送的不确定性使整个以太网的平均通信量远小于以太网的最高数据率。</a:t>
            </a:r>
            <a:endParaRPr lang="zh-CN" altLang="en-US" dirty="0"/>
          </a:p>
        </p:txBody>
      </p:sp>
      <p:sp>
        <p:nvSpPr>
          <p:cNvPr id="4" name="灯片编号占位符 3"/>
          <p:cNvSpPr>
            <a:spLocks noGrp="1"/>
          </p:cNvSpPr>
          <p:nvPr>
            <p:ph type="sldNum" sz="quarter" idx="11"/>
          </p:nvPr>
        </p:nvSpPr>
        <p:spPr/>
        <p:txBody>
          <a:bodyPr/>
          <a:lstStyle/>
          <a:p>
            <a:fld id="{B68505AA-301A-4D48-B8A2-4F19F2B57C35}" type="slidenum">
              <a:rPr lang="zh-CN" altLang="en-US" smtClean="0"/>
              <a:pPr/>
              <a:t>22</a:t>
            </a:fld>
            <a:endParaRPr lang="en-US" altLang="zh-CN"/>
          </a:p>
        </p:txBody>
      </p:sp>
      <p:sp>
        <p:nvSpPr>
          <p:cNvPr id="5" name="标题 1"/>
          <p:cNvSpPr>
            <a:spLocks noGrp="1"/>
          </p:cNvSpPr>
          <p:nvPr>
            <p:ph type="title"/>
          </p:nvPr>
        </p:nvSpPr>
        <p:spPr>
          <a:xfrm>
            <a:off x="609600" y="836712"/>
            <a:ext cx="9956800" cy="1143000"/>
          </a:xfrm>
        </p:spPr>
        <p:txBody>
          <a:bodyPr/>
          <a:lstStyle/>
          <a:p>
            <a:r>
              <a:rPr lang="en-US" altLang="zh-CN" dirty="0" smtClean="0"/>
              <a:t>CSMA/CD</a:t>
            </a:r>
            <a:r>
              <a:rPr lang="zh-CN" altLang="en-US" dirty="0" smtClean="0"/>
              <a:t>的重要特性</a:t>
            </a:r>
            <a:endParaRPr lang="zh-CN" altLang="en-US" dirty="0"/>
          </a:p>
        </p:txBody>
      </p:sp>
      <p:sp>
        <p:nvSpPr>
          <p:cNvPr id="6"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39903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09600" y="2040461"/>
            <a:ext cx="9956800" cy="4873752"/>
          </a:xfrm>
        </p:spPr>
        <p:txBody>
          <a:bodyPr/>
          <a:lstStyle/>
          <a:p>
            <a:pPr>
              <a:lnSpc>
                <a:spcPct val="150000"/>
              </a:lnSpc>
            </a:pPr>
            <a:r>
              <a:rPr lang="zh-CN" altLang="en-US" dirty="0" smtClean="0"/>
              <a:t>当某个站监听到总线是空闲时，也可能总线并非真正是空闲的。</a:t>
            </a:r>
            <a:endParaRPr lang="en-US" altLang="zh-CN" dirty="0" smtClean="0"/>
          </a:p>
          <a:p>
            <a:pPr>
              <a:lnSpc>
                <a:spcPct val="150000"/>
              </a:lnSpc>
            </a:pPr>
            <a:r>
              <a:rPr lang="en-US" altLang="zh-CN" dirty="0" smtClean="0"/>
              <a:t>A</a:t>
            </a:r>
            <a:r>
              <a:rPr lang="zh-CN" altLang="en-US" dirty="0" smtClean="0"/>
              <a:t>向</a:t>
            </a:r>
            <a:r>
              <a:rPr lang="en-US" altLang="zh-CN" dirty="0" smtClean="0"/>
              <a:t>B</a:t>
            </a:r>
            <a:r>
              <a:rPr lang="zh-CN" altLang="en-US" dirty="0" smtClean="0"/>
              <a:t>发出的信息，要经过一定的时间后才能传送到</a:t>
            </a:r>
            <a:r>
              <a:rPr lang="en-US" altLang="zh-CN" dirty="0" smtClean="0"/>
              <a:t>B</a:t>
            </a:r>
            <a:r>
              <a:rPr lang="zh-CN" altLang="en-US" dirty="0" smtClean="0"/>
              <a:t>。</a:t>
            </a:r>
            <a:endParaRPr lang="en-US" altLang="zh-CN" dirty="0" smtClean="0"/>
          </a:p>
          <a:p>
            <a:pPr>
              <a:lnSpc>
                <a:spcPct val="150000"/>
              </a:lnSpc>
            </a:pPr>
            <a:r>
              <a:rPr lang="en-US" altLang="zh-CN" dirty="0" smtClean="0"/>
              <a:t>B</a:t>
            </a:r>
            <a:r>
              <a:rPr lang="zh-CN" altLang="en-US" dirty="0" smtClean="0"/>
              <a:t>若在</a:t>
            </a:r>
            <a:r>
              <a:rPr lang="en-US" altLang="zh-CN" dirty="0" smtClean="0"/>
              <a:t>A</a:t>
            </a:r>
            <a:r>
              <a:rPr lang="zh-CN" altLang="en-US" dirty="0" smtClean="0"/>
              <a:t>发送的信息到达</a:t>
            </a:r>
            <a:r>
              <a:rPr lang="en-US" altLang="zh-CN" dirty="0" smtClean="0"/>
              <a:t>B</a:t>
            </a:r>
            <a:r>
              <a:rPr lang="zh-CN" altLang="en-US" dirty="0" smtClean="0"/>
              <a:t>之前发送自己的帧（因为这时</a:t>
            </a:r>
            <a:r>
              <a:rPr lang="en-US" altLang="zh-CN" dirty="0" smtClean="0"/>
              <a:t>B</a:t>
            </a:r>
            <a:r>
              <a:rPr lang="zh-CN" altLang="en-US" dirty="0" smtClean="0"/>
              <a:t>的载波监听检测不到</a:t>
            </a:r>
            <a:r>
              <a:rPr lang="en-US" altLang="zh-CN" dirty="0" smtClean="0"/>
              <a:t>A</a:t>
            </a:r>
            <a:r>
              <a:rPr lang="zh-CN" altLang="en-US" dirty="0" smtClean="0"/>
              <a:t>所发送的信息），则必然要在某个时间和</a:t>
            </a:r>
            <a:r>
              <a:rPr lang="en-US" altLang="zh-CN" dirty="0" smtClean="0"/>
              <a:t>A</a:t>
            </a:r>
            <a:r>
              <a:rPr lang="zh-CN" altLang="en-US" dirty="0" smtClean="0"/>
              <a:t>发送的帧发生碰撞。</a:t>
            </a:r>
            <a:endParaRPr lang="en-US" altLang="zh-CN" dirty="0" smtClean="0"/>
          </a:p>
          <a:p>
            <a:pPr>
              <a:lnSpc>
                <a:spcPct val="150000"/>
              </a:lnSpc>
            </a:pPr>
            <a:r>
              <a:rPr lang="zh-CN" altLang="en-US" dirty="0" smtClean="0"/>
              <a:t>碰撞的结果是两个帧都变得无用。两个发送站都需要重新发送数据。</a:t>
            </a:r>
            <a:endParaRPr lang="zh-CN" altLang="en-US" dirty="0"/>
          </a:p>
        </p:txBody>
      </p:sp>
      <p:sp>
        <p:nvSpPr>
          <p:cNvPr id="4" name="灯片编号占位符 3"/>
          <p:cNvSpPr>
            <a:spLocks noGrp="1"/>
          </p:cNvSpPr>
          <p:nvPr>
            <p:ph type="sldNum" sz="quarter" idx="11"/>
          </p:nvPr>
        </p:nvSpPr>
        <p:spPr/>
        <p:txBody>
          <a:bodyPr/>
          <a:lstStyle/>
          <a:p>
            <a:fld id="{B68505AA-301A-4D48-B8A2-4F19F2B57C35}" type="slidenum">
              <a:rPr lang="zh-CN" altLang="en-US" smtClean="0"/>
              <a:pPr/>
              <a:t>23</a:t>
            </a:fld>
            <a:endParaRPr lang="en-US" altLang="zh-CN"/>
          </a:p>
        </p:txBody>
      </p:sp>
      <p:sp>
        <p:nvSpPr>
          <p:cNvPr id="5" name="标题 1"/>
          <p:cNvSpPr>
            <a:spLocks noGrp="1"/>
          </p:cNvSpPr>
          <p:nvPr>
            <p:ph type="title"/>
          </p:nvPr>
        </p:nvSpPr>
        <p:spPr>
          <a:xfrm>
            <a:off x="580785" y="764704"/>
            <a:ext cx="9956800" cy="1143000"/>
          </a:xfrm>
        </p:spPr>
        <p:txBody>
          <a:bodyPr/>
          <a:lstStyle/>
          <a:p>
            <a:r>
              <a:rPr lang="en-US" altLang="zh-CN" dirty="0" smtClean="0"/>
              <a:t>CSMA/CD---</a:t>
            </a:r>
            <a:r>
              <a:rPr lang="zh-CN" altLang="en-US" dirty="0" smtClean="0"/>
              <a:t>传播时延对载波监听的影响</a:t>
            </a:r>
            <a:endParaRPr lang="zh-CN" altLang="en-US" dirty="0"/>
          </a:p>
        </p:txBody>
      </p:sp>
      <p:sp>
        <p:nvSpPr>
          <p:cNvPr id="6"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77587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B68505AA-301A-4D48-B8A2-4F19F2B57C35}" type="slidenum">
              <a:rPr lang="zh-CN" altLang="en-US" smtClean="0"/>
              <a:pPr/>
              <a:t>24</a:t>
            </a:fld>
            <a:endParaRPr lang="en-US" altLang="zh-CN"/>
          </a:p>
        </p:txBody>
      </p:sp>
      <p:sp>
        <p:nvSpPr>
          <p:cNvPr id="5"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2203681" y="2488074"/>
            <a:ext cx="3887" cy="3570942"/>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6"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1887288" y="1844823"/>
            <a:ext cx="34015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A</a:t>
            </a:r>
            <a:endParaRPr kumimoji="1" lang="zh-CN" altLang="en-US" dirty="0">
              <a:solidFill>
                <a:srgbClr val="0070C0"/>
              </a:solidFill>
              <a:latin typeface="+mn-ea"/>
            </a:endParaRPr>
          </a:p>
        </p:txBody>
      </p:sp>
      <p:sp>
        <p:nvSpPr>
          <p:cNvPr id="8" name="Text Box 45">
            <a:extLst>
              <a:ext uri="{FF2B5EF4-FFF2-40B4-BE49-F238E27FC236}">
                <a16:creationId xmlns:a16="http://schemas.microsoft.com/office/drawing/2014/main" xmlns="" id="{54B7AC42-EADF-4966-A0B4-33B34D9EBB88}"/>
              </a:ext>
            </a:extLst>
          </p:cNvPr>
          <p:cNvSpPr txBox="1">
            <a:spLocks noChangeArrowheads="1"/>
          </p:cNvSpPr>
          <p:nvPr/>
        </p:nvSpPr>
        <p:spPr bwMode="auto">
          <a:xfrm>
            <a:off x="8822686" y="1890990"/>
            <a:ext cx="34015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B</a:t>
            </a:r>
          </a:p>
          <a:p>
            <a:pPr algn="ctr"/>
            <a:endParaRPr kumimoji="1" lang="zh-CN" altLang="en-US" dirty="0">
              <a:solidFill>
                <a:srgbClr val="0070C0"/>
              </a:solidFill>
              <a:latin typeface="+mn-ea"/>
            </a:endParaRPr>
          </a:p>
        </p:txBody>
      </p:sp>
      <p:sp>
        <p:nvSpPr>
          <p:cNvPr id="9"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8601290" y="2462916"/>
            <a:ext cx="3887" cy="3570942"/>
          </a:xfrm>
          <a:prstGeom prst="line">
            <a:avLst/>
          </a:prstGeom>
          <a:noFill/>
          <a:ln w="28575">
            <a:solidFill>
              <a:srgbClr val="C00000"/>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0" name="Line 13">
            <a:extLst>
              <a:ext uri="{FF2B5EF4-FFF2-40B4-BE49-F238E27FC236}">
                <a16:creationId xmlns:a16="http://schemas.microsoft.com/office/drawing/2014/main" xmlns="" id="{39F27BE6-A3DA-4F63-A3EB-71D035D9A1F5}"/>
              </a:ext>
            </a:extLst>
          </p:cNvPr>
          <p:cNvSpPr>
            <a:spLocks noChangeShapeType="1"/>
          </p:cNvSpPr>
          <p:nvPr/>
        </p:nvSpPr>
        <p:spPr bwMode="auto">
          <a:xfrm>
            <a:off x="986474" y="2492896"/>
            <a:ext cx="1149086"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1" name="Line 13">
            <a:extLst>
              <a:ext uri="{FF2B5EF4-FFF2-40B4-BE49-F238E27FC236}">
                <a16:creationId xmlns:a16="http://schemas.microsoft.com/office/drawing/2014/main" xmlns="" id="{39F27BE6-A3DA-4F63-A3EB-71D035D9A1F5}"/>
              </a:ext>
            </a:extLst>
          </p:cNvPr>
          <p:cNvSpPr>
            <a:spLocks noChangeShapeType="1"/>
          </p:cNvSpPr>
          <p:nvPr/>
        </p:nvSpPr>
        <p:spPr bwMode="auto">
          <a:xfrm>
            <a:off x="2207568" y="2492896"/>
            <a:ext cx="6388834" cy="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2"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1915649" y="2522876"/>
            <a:ext cx="3887" cy="2951194"/>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cxnSp>
        <p:nvCxnSpPr>
          <p:cNvPr id="19" name="直接箭头连接符 18"/>
          <p:cNvCxnSpPr/>
          <p:nvPr/>
        </p:nvCxnSpPr>
        <p:spPr>
          <a:xfrm flipH="1">
            <a:off x="2202210" y="4054945"/>
            <a:ext cx="5765998" cy="1462287"/>
          </a:xfrm>
          <a:prstGeom prst="straightConnector1">
            <a:avLst/>
          </a:prstGeom>
          <a:ln w="133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8616280" y="3861048"/>
            <a:ext cx="816024"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29"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8640045" y="4293096"/>
            <a:ext cx="816024"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30"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980838" y="1986247"/>
            <a:ext cx="651140"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t</a:t>
            </a:r>
            <a:r>
              <a:rPr kumimoji="1" lang="en-US" altLang="zh-CN" dirty="0" smtClean="0">
                <a:solidFill>
                  <a:srgbClr val="0070C0"/>
                </a:solidFill>
                <a:latin typeface="+mn-ea"/>
              </a:rPr>
              <a:t>=0</a:t>
            </a:r>
            <a:endParaRPr kumimoji="1" lang="zh-CN" altLang="en-US" dirty="0">
              <a:solidFill>
                <a:srgbClr val="0070C0"/>
              </a:solidFill>
              <a:latin typeface="+mn-ea"/>
            </a:endParaRPr>
          </a:p>
        </p:txBody>
      </p:sp>
      <mc:AlternateContent xmlns:mc="http://schemas.openxmlformats.org/markup-compatibility/2006" xmlns:a14="http://schemas.microsoft.com/office/drawing/2010/main">
        <mc:Choice Requires="a14">
          <p:sp>
            <p:nvSpPr>
              <p:cNvPr id="31"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9369662" y="3519414"/>
                <a:ext cx="1196738" cy="5355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dirty="0" smtClean="0">
                    <a:solidFill>
                      <a:srgbClr val="0070C0"/>
                    </a:solidFill>
                    <a:latin typeface="+mn-ea"/>
                  </a:rPr>
                  <a:t>t=</a:t>
                </a:r>
                <a14:m>
                  <m:oMath xmlns:m="http://schemas.openxmlformats.org/officeDocument/2006/math">
                    <m:r>
                      <a:rPr kumimoji="1" lang="zh-CN" altLang="en-US" i="1">
                        <a:solidFill>
                          <a:srgbClr val="0070C0"/>
                        </a:solidFill>
                        <a:latin typeface="Cambria Math" panose="02040503050406030204" pitchFamily="18" charset="0"/>
                      </a:rPr>
                      <m:t>𝝉</m:t>
                    </m:r>
                    <m:r>
                      <a:rPr kumimoji="1" lang="en-US" altLang="zh-CN" b="1" i="1" smtClean="0">
                        <a:solidFill>
                          <a:srgbClr val="0070C0"/>
                        </a:solidFill>
                        <a:latin typeface="Cambria Math" panose="02040503050406030204" pitchFamily="18" charset="0"/>
                      </a:rPr>
                      <m:t>−</m:t>
                    </m:r>
                    <m:r>
                      <a:rPr kumimoji="1" lang="zh-CN" altLang="en-US" b="1" i="1" smtClean="0">
                        <a:solidFill>
                          <a:srgbClr val="0070C0"/>
                        </a:solidFill>
                        <a:latin typeface="Cambria Math" panose="02040503050406030204" pitchFamily="18" charset="0"/>
                      </a:rPr>
                      <m:t>𝜹</m:t>
                    </m:r>
                  </m:oMath>
                </a14:m>
                <a:endParaRPr kumimoji="1" lang="zh-CN" altLang="en-US" dirty="0">
                  <a:solidFill>
                    <a:srgbClr val="0070C0"/>
                  </a:solidFill>
                  <a:latin typeface="+mn-ea"/>
                </a:endParaRPr>
              </a:p>
            </p:txBody>
          </p:sp>
        </mc:Choice>
        <mc:Fallback xmlns="">
          <p:sp>
            <p:nvSpPr>
              <p:cNvPr id="31" name="Text Box 42">
                <a:extLst>
                  <a:ext uri="{FF2B5EF4-FFF2-40B4-BE49-F238E27FC236}">
                    <a16:creationId xmlns:a16="http://schemas.microsoft.com/office/drawing/2014/main" xmlns="" id="{362EB046-518F-4C75-9243-3EEE900B5C9C}"/>
                  </a:ext>
                </a:extLst>
              </p:cNvPr>
              <p:cNvSpPr txBox="1">
                <a:spLocks noRot="1" noChangeAspect="1" noMove="1" noResize="1" noEditPoints="1" noAdjustHandles="1" noChangeArrowheads="1" noChangeShapeType="1" noTextEdit="1"/>
              </p:cNvSpPr>
              <p:nvPr/>
            </p:nvSpPr>
            <p:spPr bwMode="auto">
              <a:xfrm>
                <a:off x="9369662" y="3519414"/>
                <a:ext cx="1196738" cy="535531"/>
              </a:xfrm>
              <a:prstGeom prst="rect">
                <a:avLst/>
              </a:prstGeom>
              <a:blipFill rotWithShape="0">
                <a:blip r:embed="rId2"/>
                <a:stretch>
                  <a:fillRect l="-7653" t="-6818" r="-1531" b="-136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9551707" y="3950048"/>
                <a:ext cx="652743" cy="5355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t</a:t>
                </a:r>
                <a:r>
                  <a:rPr kumimoji="1" lang="en-US" altLang="zh-CN" dirty="0" smtClean="0">
                    <a:solidFill>
                      <a:srgbClr val="0070C0"/>
                    </a:solidFill>
                    <a:latin typeface="+mn-ea"/>
                  </a:rPr>
                  <a:t>=</a:t>
                </a:r>
                <a14:m>
                  <m:oMath xmlns:m="http://schemas.openxmlformats.org/officeDocument/2006/math">
                    <m:r>
                      <a:rPr kumimoji="1" lang="zh-CN" altLang="en-US" i="1" smtClean="0">
                        <a:solidFill>
                          <a:srgbClr val="0070C0"/>
                        </a:solidFill>
                        <a:latin typeface="Cambria Math" panose="02040503050406030204" pitchFamily="18" charset="0"/>
                      </a:rPr>
                      <m:t>𝝉</m:t>
                    </m:r>
                  </m:oMath>
                </a14:m>
                <a:endParaRPr kumimoji="1" lang="zh-CN" altLang="en-US" dirty="0">
                  <a:solidFill>
                    <a:srgbClr val="0070C0"/>
                  </a:solidFill>
                  <a:latin typeface="+mn-ea"/>
                </a:endParaRPr>
              </a:p>
            </p:txBody>
          </p:sp>
        </mc:Choice>
        <mc:Fallback xmlns="">
          <p:sp>
            <p:nvSpPr>
              <p:cNvPr id="32" name="Text Box 42">
                <a:extLst>
                  <a:ext uri="{FF2B5EF4-FFF2-40B4-BE49-F238E27FC236}">
                    <a16:creationId xmlns:a16="http://schemas.microsoft.com/office/drawing/2014/main" xmlns="" id="{362EB046-518F-4C75-9243-3EEE900B5C9C}"/>
                  </a:ext>
                </a:extLst>
              </p:cNvPr>
              <p:cNvSpPr txBox="1">
                <a:spLocks noRot="1" noChangeAspect="1" noMove="1" noResize="1" noEditPoints="1" noAdjustHandles="1" noChangeArrowheads="1" noChangeShapeType="1" noTextEdit="1"/>
              </p:cNvSpPr>
              <p:nvPr/>
            </p:nvSpPr>
            <p:spPr bwMode="auto">
              <a:xfrm>
                <a:off x="9551707" y="3950048"/>
                <a:ext cx="652743" cy="535531"/>
              </a:xfrm>
              <a:prstGeom prst="rect">
                <a:avLst/>
              </a:prstGeom>
              <a:blipFill rotWithShape="0">
                <a:blip r:embed="rId3"/>
                <a:stretch>
                  <a:fillRect l="-14019" t="-6818" b="-136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8640044" y="5322894"/>
                <a:ext cx="2352500" cy="9333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chemeClr val="accent2">
                        <a:lumMod val="75000"/>
                      </a:schemeClr>
                    </a:solidFill>
                    <a:latin typeface="+mn-ea"/>
                  </a:rPr>
                  <a:t>单程端</a:t>
                </a:r>
                <a:r>
                  <a:rPr kumimoji="1" lang="zh-CN" altLang="en-US" dirty="0" smtClean="0">
                    <a:solidFill>
                      <a:schemeClr val="accent2">
                        <a:lumMod val="75000"/>
                      </a:schemeClr>
                    </a:solidFill>
                    <a:latin typeface="+mn-ea"/>
                    <a:ea typeface="+mn-ea"/>
                  </a:rPr>
                  <a:t>到端的传播时延记为</a:t>
                </a:r>
                <a14:m>
                  <m:oMath xmlns:m="http://schemas.openxmlformats.org/officeDocument/2006/math">
                    <m:r>
                      <a:rPr kumimoji="1" lang="zh-CN" altLang="en-US" b="1" i="1" smtClean="0">
                        <a:solidFill>
                          <a:schemeClr val="accent2">
                            <a:lumMod val="75000"/>
                          </a:schemeClr>
                        </a:solidFill>
                        <a:latin typeface="Cambria Math" panose="02040503050406030204" pitchFamily="18" charset="0"/>
                        <a:ea typeface="+mn-ea"/>
                      </a:rPr>
                      <m:t>𝝉</m:t>
                    </m:r>
                  </m:oMath>
                </a14:m>
                <a:endParaRPr kumimoji="1" lang="zh-CN" altLang="en-US" dirty="0">
                  <a:solidFill>
                    <a:schemeClr val="accent2">
                      <a:lumMod val="75000"/>
                    </a:schemeClr>
                  </a:solidFill>
                  <a:latin typeface="+mn-ea"/>
                  <a:ea typeface="+mn-ea"/>
                </a:endParaRPr>
              </a:p>
            </p:txBody>
          </p:sp>
        </mc:Choice>
        <mc:Fallback xmlns="">
          <p:sp>
            <p:nvSpPr>
              <p:cNvPr id="33" name="Text Box 42">
                <a:extLst>
                  <a:ext uri="{FF2B5EF4-FFF2-40B4-BE49-F238E27FC236}">
                    <a16:creationId xmlns:a16="http://schemas.microsoft.com/office/drawing/2014/main" xmlns="" id="{362EB046-518F-4C75-9243-3EEE900B5C9C}"/>
                  </a:ext>
                </a:extLst>
              </p:cNvPr>
              <p:cNvSpPr txBox="1">
                <a:spLocks noRot="1" noChangeAspect="1" noMove="1" noResize="1" noEditPoints="1" noAdjustHandles="1" noChangeArrowheads="1" noChangeShapeType="1" noTextEdit="1"/>
              </p:cNvSpPr>
              <p:nvPr/>
            </p:nvSpPr>
            <p:spPr bwMode="auto">
              <a:xfrm>
                <a:off x="8640044" y="5322894"/>
                <a:ext cx="2352500" cy="933397"/>
              </a:xfrm>
              <a:prstGeom prst="rect">
                <a:avLst/>
              </a:prstGeom>
              <a:blipFill rotWithShape="0">
                <a:blip r:embed="rId4"/>
                <a:stretch>
                  <a:fillRect l="-3886" t="-3922" r="-3886" b="-124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 name="Line 13">
            <a:extLst>
              <a:ext uri="{FF2B5EF4-FFF2-40B4-BE49-F238E27FC236}">
                <a16:creationId xmlns:a16="http://schemas.microsoft.com/office/drawing/2014/main" xmlns="" id="{39F27BE6-A3DA-4F63-A3EB-71D035D9A1F5}"/>
              </a:ext>
            </a:extLst>
          </p:cNvPr>
          <p:cNvSpPr>
            <a:spLocks noChangeShapeType="1"/>
          </p:cNvSpPr>
          <p:nvPr/>
        </p:nvSpPr>
        <p:spPr bwMode="auto">
          <a:xfrm>
            <a:off x="956394" y="5517232"/>
            <a:ext cx="1149086"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mc:AlternateContent xmlns:mc="http://schemas.openxmlformats.org/markup-compatibility/2006" xmlns:a14="http://schemas.microsoft.com/office/drawing/2010/main">
        <mc:Choice Requires="a14">
          <p:sp>
            <p:nvSpPr>
              <p:cNvPr id="35"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667706" y="5589061"/>
                <a:ext cx="1381084" cy="4901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dirty="0" smtClean="0">
                    <a:solidFill>
                      <a:srgbClr val="0070C0"/>
                    </a:solidFill>
                    <a:latin typeface="+mn-ea"/>
                  </a:rPr>
                  <a:t>t=</a:t>
                </a:r>
                <a14:m>
                  <m:oMath xmlns:m="http://schemas.openxmlformats.org/officeDocument/2006/math">
                    <m:r>
                      <a:rPr kumimoji="1" lang="en-US" altLang="zh-CN" b="1" i="0" smtClean="0">
                        <a:solidFill>
                          <a:srgbClr val="0070C0"/>
                        </a:solidFill>
                        <a:latin typeface="Cambria Math" panose="02040503050406030204" pitchFamily="18" charset="0"/>
                      </a:rPr>
                      <m:t>𝟐</m:t>
                    </m:r>
                    <m:r>
                      <a:rPr kumimoji="1" lang="zh-CN" altLang="en-US" i="1">
                        <a:solidFill>
                          <a:srgbClr val="0070C0"/>
                        </a:solidFill>
                        <a:latin typeface="Cambria Math" panose="02040503050406030204" pitchFamily="18" charset="0"/>
                      </a:rPr>
                      <m:t>𝝉</m:t>
                    </m:r>
                    <m:r>
                      <a:rPr kumimoji="1" lang="en-US" altLang="zh-CN" b="1" i="1" smtClean="0">
                        <a:solidFill>
                          <a:srgbClr val="0070C0"/>
                        </a:solidFill>
                        <a:latin typeface="Cambria Math" panose="02040503050406030204" pitchFamily="18" charset="0"/>
                      </a:rPr>
                      <m:t>−</m:t>
                    </m:r>
                    <m:r>
                      <a:rPr kumimoji="1" lang="zh-CN" altLang="en-US" b="1" i="1" smtClean="0">
                        <a:solidFill>
                          <a:srgbClr val="0070C0"/>
                        </a:solidFill>
                        <a:latin typeface="Cambria Math" panose="02040503050406030204" pitchFamily="18" charset="0"/>
                      </a:rPr>
                      <m:t>𝜹</m:t>
                    </m:r>
                  </m:oMath>
                </a14:m>
                <a:endParaRPr kumimoji="1" lang="zh-CN" altLang="en-US" dirty="0">
                  <a:solidFill>
                    <a:srgbClr val="0070C0"/>
                  </a:solidFill>
                  <a:latin typeface="+mn-ea"/>
                </a:endParaRPr>
              </a:p>
            </p:txBody>
          </p:sp>
        </mc:Choice>
        <mc:Fallback xmlns="">
          <p:sp>
            <p:nvSpPr>
              <p:cNvPr id="35" name="Text Box 42">
                <a:extLst>
                  <a:ext uri="{FF2B5EF4-FFF2-40B4-BE49-F238E27FC236}">
                    <a16:creationId xmlns:a16="http://schemas.microsoft.com/office/drawing/2014/main" xmlns="" id="{362EB046-518F-4C75-9243-3EEE900B5C9C}"/>
                  </a:ext>
                </a:extLst>
              </p:cNvPr>
              <p:cNvSpPr txBox="1">
                <a:spLocks noRot="1" noChangeAspect="1" noMove="1" noResize="1" noEditPoints="1" noAdjustHandles="1" noChangeArrowheads="1" noChangeShapeType="1" noTextEdit="1"/>
              </p:cNvSpPr>
              <p:nvPr/>
            </p:nvSpPr>
            <p:spPr bwMode="auto">
              <a:xfrm>
                <a:off x="667706" y="5589061"/>
                <a:ext cx="1381084" cy="490199"/>
              </a:xfrm>
              <a:prstGeom prst="rect">
                <a:avLst/>
              </a:prstGeom>
              <a:blipFill rotWithShape="0">
                <a:blip r:embed="rId5"/>
                <a:stretch>
                  <a:fillRect l="-7080" t="-7500" r="-885" b="-25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7" name="Text Box 45">
            <a:extLst>
              <a:ext uri="{FF2B5EF4-FFF2-40B4-BE49-F238E27FC236}">
                <a16:creationId xmlns:a16="http://schemas.microsoft.com/office/drawing/2014/main" xmlns="" id="{54B7AC42-EADF-4966-A0B4-33B34D9EBB88}"/>
              </a:ext>
            </a:extLst>
          </p:cNvPr>
          <p:cNvSpPr txBox="1">
            <a:spLocks noChangeArrowheads="1"/>
          </p:cNvSpPr>
          <p:nvPr/>
        </p:nvSpPr>
        <p:spPr bwMode="auto">
          <a:xfrm>
            <a:off x="7464152" y="3068960"/>
            <a:ext cx="803425"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dirty="0" smtClean="0">
                <a:solidFill>
                  <a:schemeClr val="bg1"/>
                </a:solidFill>
                <a:latin typeface="+mn-ea"/>
              </a:rPr>
              <a:t>碰撞</a:t>
            </a:r>
            <a:endParaRPr kumimoji="1" lang="zh-CN" altLang="en-US" dirty="0">
              <a:solidFill>
                <a:schemeClr val="bg1"/>
              </a:solidFill>
              <a:latin typeface="+mn-ea"/>
            </a:endParaRPr>
          </a:p>
        </p:txBody>
      </p:sp>
      <p:sp>
        <p:nvSpPr>
          <p:cNvPr id="39" name="圆角矩形标注 38"/>
          <p:cNvSpPr/>
          <p:nvPr/>
        </p:nvSpPr>
        <p:spPr>
          <a:xfrm>
            <a:off x="8993225" y="2522876"/>
            <a:ext cx="1573175" cy="820196"/>
          </a:xfrm>
          <a:prstGeom prst="wedgeRoundRectCallout">
            <a:avLst>
              <a:gd name="adj1" fmla="val -86661"/>
              <a:gd name="adj2" fmla="val 10648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982820" y="2686398"/>
            <a:ext cx="1577676" cy="493148"/>
          </a:xfrm>
          <a:prstGeom prst="rect">
            <a:avLst/>
          </a:prstGeom>
        </p:spPr>
        <p:txBody>
          <a:bodyPr wrap="none">
            <a:spAutoFit/>
          </a:bodyPr>
          <a:lstStyle/>
          <a:p>
            <a:r>
              <a:rPr kumimoji="1" lang="en-US" altLang="zh-CN" dirty="0" smtClean="0">
                <a:solidFill>
                  <a:schemeClr val="accent2">
                    <a:lumMod val="75000"/>
                  </a:schemeClr>
                </a:solidFill>
                <a:latin typeface="+mn-ea"/>
              </a:rPr>
              <a:t>B</a:t>
            </a:r>
            <a:r>
              <a:rPr kumimoji="1" lang="zh-CN" altLang="en-US" dirty="0" smtClean="0">
                <a:solidFill>
                  <a:schemeClr val="accent2">
                    <a:lumMod val="75000"/>
                  </a:schemeClr>
                </a:solidFill>
                <a:latin typeface="+mn-ea"/>
              </a:rPr>
              <a:t>发送数据</a:t>
            </a:r>
            <a:endParaRPr lang="zh-CN" altLang="en-US" dirty="0"/>
          </a:p>
        </p:txBody>
      </p:sp>
      <p:sp>
        <p:nvSpPr>
          <p:cNvPr id="41" name="圆角矩形标注 40"/>
          <p:cNvSpPr/>
          <p:nvPr/>
        </p:nvSpPr>
        <p:spPr>
          <a:xfrm>
            <a:off x="2649153" y="4054945"/>
            <a:ext cx="2150703" cy="788635"/>
          </a:xfrm>
          <a:prstGeom prst="wedgeRoundRectCallout">
            <a:avLst>
              <a:gd name="adj1" fmla="val -68461"/>
              <a:gd name="adj2" fmla="val 13440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2937185" y="4010850"/>
            <a:ext cx="1422184" cy="830997"/>
          </a:xfrm>
          <a:prstGeom prst="rect">
            <a:avLst/>
          </a:prstGeom>
        </p:spPr>
        <p:txBody>
          <a:bodyPr wrap="none">
            <a:spAutoFit/>
          </a:bodyPr>
          <a:lstStyle/>
          <a:p>
            <a:pPr>
              <a:lnSpc>
                <a:spcPct val="100000"/>
              </a:lnSpc>
            </a:pPr>
            <a:r>
              <a:rPr kumimoji="1" lang="en-US" altLang="zh-CN" dirty="0" smtClean="0">
                <a:solidFill>
                  <a:schemeClr val="accent2">
                    <a:lumMod val="75000"/>
                  </a:schemeClr>
                </a:solidFill>
                <a:latin typeface="+mn-ea"/>
              </a:rPr>
              <a:t>A</a:t>
            </a:r>
            <a:r>
              <a:rPr kumimoji="1" lang="zh-CN" altLang="en-US" dirty="0" smtClean="0">
                <a:solidFill>
                  <a:schemeClr val="accent2">
                    <a:lumMod val="75000"/>
                  </a:schemeClr>
                </a:solidFill>
                <a:latin typeface="+mn-ea"/>
              </a:rPr>
              <a:t>检测到</a:t>
            </a:r>
            <a:endParaRPr kumimoji="1" lang="en-US" altLang="zh-CN" dirty="0" smtClean="0">
              <a:solidFill>
                <a:schemeClr val="accent2">
                  <a:lumMod val="75000"/>
                </a:schemeClr>
              </a:solidFill>
              <a:latin typeface="+mn-ea"/>
            </a:endParaRPr>
          </a:p>
          <a:p>
            <a:pPr>
              <a:lnSpc>
                <a:spcPct val="100000"/>
              </a:lnSpc>
            </a:pPr>
            <a:r>
              <a:rPr kumimoji="1" lang="zh-CN" altLang="en-US" dirty="0" smtClean="0">
                <a:solidFill>
                  <a:schemeClr val="accent2">
                    <a:lumMod val="75000"/>
                  </a:schemeClr>
                </a:solidFill>
                <a:latin typeface="+mn-ea"/>
              </a:rPr>
              <a:t>发生碰撞</a:t>
            </a:r>
            <a:endParaRPr lang="zh-CN" altLang="en-US" dirty="0"/>
          </a:p>
        </p:txBody>
      </p:sp>
      <p:sp>
        <p:nvSpPr>
          <p:cNvPr id="43" name="圆角矩形标注 42"/>
          <p:cNvSpPr/>
          <p:nvPr/>
        </p:nvSpPr>
        <p:spPr>
          <a:xfrm>
            <a:off x="6236861" y="4697037"/>
            <a:ext cx="1573175" cy="820196"/>
          </a:xfrm>
          <a:prstGeom prst="wedgeRoundRectCallout">
            <a:avLst>
              <a:gd name="adj1" fmla="val 98194"/>
              <a:gd name="adj2" fmla="val -10003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6234918" y="4689140"/>
            <a:ext cx="1422184" cy="830997"/>
          </a:xfrm>
          <a:prstGeom prst="rect">
            <a:avLst/>
          </a:prstGeom>
        </p:spPr>
        <p:txBody>
          <a:bodyPr wrap="none">
            <a:spAutoFit/>
          </a:bodyPr>
          <a:lstStyle/>
          <a:p>
            <a:pPr>
              <a:lnSpc>
                <a:spcPct val="100000"/>
              </a:lnSpc>
            </a:pPr>
            <a:r>
              <a:rPr kumimoji="1" lang="en-US" altLang="zh-CN" dirty="0">
                <a:solidFill>
                  <a:schemeClr val="accent2">
                    <a:lumMod val="75000"/>
                  </a:schemeClr>
                </a:solidFill>
                <a:latin typeface="+mn-ea"/>
              </a:rPr>
              <a:t>B</a:t>
            </a:r>
            <a:r>
              <a:rPr kumimoji="1" lang="zh-CN" altLang="en-US" dirty="0" smtClean="0">
                <a:solidFill>
                  <a:schemeClr val="accent2">
                    <a:lumMod val="75000"/>
                  </a:schemeClr>
                </a:solidFill>
                <a:latin typeface="+mn-ea"/>
              </a:rPr>
              <a:t>检测到</a:t>
            </a:r>
            <a:endParaRPr kumimoji="1" lang="en-US" altLang="zh-CN" dirty="0" smtClean="0">
              <a:solidFill>
                <a:schemeClr val="accent2">
                  <a:lumMod val="75000"/>
                </a:schemeClr>
              </a:solidFill>
              <a:latin typeface="+mn-ea"/>
            </a:endParaRPr>
          </a:p>
          <a:p>
            <a:pPr>
              <a:lnSpc>
                <a:spcPct val="100000"/>
              </a:lnSpc>
            </a:pPr>
            <a:r>
              <a:rPr kumimoji="1" lang="zh-CN" altLang="en-US" dirty="0" smtClean="0">
                <a:solidFill>
                  <a:schemeClr val="accent2">
                    <a:lumMod val="75000"/>
                  </a:schemeClr>
                </a:solidFill>
                <a:latin typeface="+mn-ea"/>
              </a:rPr>
              <a:t>发生碰撞</a:t>
            </a:r>
            <a:endParaRPr lang="zh-CN" altLang="en-US" dirty="0"/>
          </a:p>
        </p:txBody>
      </p:sp>
      <p:sp>
        <p:nvSpPr>
          <p:cNvPr id="46"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1408470" y="4010850"/>
            <a:ext cx="340158"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t</a:t>
            </a:r>
            <a:endParaRPr kumimoji="1" lang="zh-CN" altLang="en-US" dirty="0">
              <a:solidFill>
                <a:srgbClr val="0070C0"/>
              </a:solidFill>
              <a:latin typeface="+mn-ea"/>
            </a:endParaRPr>
          </a:p>
        </p:txBody>
      </p:sp>
      <p:sp>
        <p:nvSpPr>
          <p:cNvPr id="48" name="标题 1"/>
          <p:cNvSpPr>
            <a:spLocks noGrp="1"/>
          </p:cNvSpPr>
          <p:nvPr>
            <p:ph type="title"/>
          </p:nvPr>
        </p:nvSpPr>
        <p:spPr>
          <a:xfrm>
            <a:off x="667706" y="677824"/>
            <a:ext cx="9956800" cy="1143000"/>
          </a:xfrm>
        </p:spPr>
        <p:txBody>
          <a:bodyPr/>
          <a:lstStyle/>
          <a:p>
            <a:r>
              <a:rPr lang="en-US" altLang="zh-CN" dirty="0" smtClean="0"/>
              <a:t>CSMA/CD---</a:t>
            </a:r>
            <a:r>
              <a:rPr lang="zh-CN" altLang="en-US" dirty="0" smtClean="0"/>
              <a:t>传播时延对载波监听的影响</a:t>
            </a:r>
            <a:endParaRPr lang="zh-CN" altLang="en-US" dirty="0"/>
          </a:p>
        </p:txBody>
      </p:sp>
      <p:cxnSp>
        <p:nvCxnSpPr>
          <p:cNvPr id="49" name="直接箭头连接符 48"/>
          <p:cNvCxnSpPr>
            <a:stCxn id="28" idx="1"/>
          </p:cNvCxnSpPr>
          <p:nvPr/>
        </p:nvCxnSpPr>
        <p:spPr>
          <a:xfrm flipH="1">
            <a:off x="7810036" y="3861049"/>
            <a:ext cx="806244" cy="193896"/>
          </a:xfrm>
          <a:prstGeom prst="straightConnector1">
            <a:avLst/>
          </a:prstGeom>
          <a:ln w="133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AutoShape 15">
            <a:extLst>
              <a:ext uri="{FF2B5EF4-FFF2-40B4-BE49-F238E27FC236}">
                <a16:creationId xmlns:a16="http://schemas.microsoft.com/office/drawing/2014/main" xmlns="" id="{D9266C2C-E99B-4311-88CE-15F1A72CCA74}"/>
              </a:ext>
            </a:extLst>
          </p:cNvPr>
          <p:cNvSpPr>
            <a:spLocks noChangeArrowheads="1"/>
          </p:cNvSpPr>
          <p:nvPr/>
        </p:nvSpPr>
        <p:spPr bwMode="auto">
          <a:xfrm>
            <a:off x="7202235" y="3118276"/>
            <a:ext cx="965200" cy="720725"/>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lvl1pPr defTabSz="762000">
              <a:defRPr sz="2000">
                <a:solidFill>
                  <a:schemeClr val="tx1"/>
                </a:solidFill>
                <a:latin typeface="Tahoma" panose="020B0604030504040204" pitchFamily="34" charset="0"/>
                <a:ea typeface="宋体" panose="02010600030101010101" pitchFamily="2" charset="-122"/>
              </a:defRPr>
            </a:lvl1pPr>
            <a:lvl2pPr marL="742950" indent="-285750" defTabSz="762000">
              <a:defRPr sz="2000">
                <a:solidFill>
                  <a:schemeClr val="tx1"/>
                </a:solidFill>
                <a:latin typeface="Tahoma" panose="020B0604030504040204" pitchFamily="34" charset="0"/>
                <a:ea typeface="宋体" panose="02010600030101010101" pitchFamily="2" charset="-122"/>
              </a:defRPr>
            </a:lvl2pPr>
            <a:lvl3pPr marL="1143000" indent="-228600" defTabSz="762000">
              <a:defRPr sz="2000">
                <a:solidFill>
                  <a:schemeClr val="tx1"/>
                </a:solidFill>
                <a:latin typeface="Tahoma" panose="020B0604030504040204" pitchFamily="34" charset="0"/>
                <a:ea typeface="宋体" panose="02010600030101010101" pitchFamily="2" charset="-122"/>
              </a:defRPr>
            </a:lvl3pPr>
            <a:lvl4pPr marL="1600200" indent="-228600" defTabSz="762000">
              <a:defRPr sz="2000">
                <a:solidFill>
                  <a:schemeClr val="tx1"/>
                </a:solidFill>
                <a:latin typeface="Tahoma" panose="020B0604030504040204" pitchFamily="34" charset="0"/>
                <a:ea typeface="宋体" panose="02010600030101010101" pitchFamily="2" charset="-122"/>
              </a:defRPr>
            </a:lvl4pPr>
            <a:lvl5pPr marL="2057400" indent="-228600" defTabSz="762000">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a:r>
              <a:rPr kumimoji="1" lang="zh-CN" altLang="en-US" dirty="0">
                <a:solidFill>
                  <a:srgbClr val="333399"/>
                </a:solidFill>
                <a:latin typeface="Arial" panose="020B0604020202020204" pitchFamily="34" charset="0"/>
                <a:ea typeface="黑体" panose="02010609060101010101" pitchFamily="49" charset="-122"/>
              </a:rPr>
              <a:t>碰撞</a:t>
            </a:r>
          </a:p>
        </p:txBody>
      </p:sp>
      <p:sp>
        <p:nvSpPr>
          <p:cNvPr id="58" name="Line 6">
            <a:extLst>
              <a:ext uri="{FF2B5EF4-FFF2-40B4-BE49-F238E27FC236}">
                <a16:creationId xmlns:a16="http://schemas.microsoft.com/office/drawing/2014/main" xmlns="" id="{1A020108-2151-4364-BF54-55EE35665D2B}"/>
              </a:ext>
            </a:extLst>
          </p:cNvPr>
          <p:cNvSpPr>
            <a:spLocks noChangeShapeType="1"/>
          </p:cNvSpPr>
          <p:nvPr/>
        </p:nvSpPr>
        <p:spPr bwMode="auto">
          <a:xfrm>
            <a:off x="2217973" y="2522876"/>
            <a:ext cx="5511668" cy="1495261"/>
          </a:xfrm>
          <a:prstGeom prst="line">
            <a:avLst/>
          </a:prstGeom>
          <a:noFill/>
          <a:ln w="76200">
            <a:solidFill>
              <a:srgbClr val="00B05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6">
            <a:extLst>
              <a:ext uri="{FF2B5EF4-FFF2-40B4-BE49-F238E27FC236}">
                <a16:creationId xmlns:a16="http://schemas.microsoft.com/office/drawing/2014/main" xmlns="" id="{1A020108-2151-4364-BF54-55EE35665D2B}"/>
              </a:ext>
            </a:extLst>
          </p:cNvPr>
          <p:cNvSpPr>
            <a:spLocks noChangeShapeType="1"/>
          </p:cNvSpPr>
          <p:nvPr/>
        </p:nvSpPr>
        <p:spPr bwMode="auto">
          <a:xfrm>
            <a:off x="7968208" y="4121692"/>
            <a:ext cx="671837" cy="171404"/>
          </a:xfrm>
          <a:prstGeom prst="line">
            <a:avLst/>
          </a:prstGeom>
          <a:noFill/>
          <a:ln w="76200">
            <a:solidFill>
              <a:srgbClr val="00B05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3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4754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wipe(left)">
                                      <p:cBhvr>
                                        <p:cTn id="23" dur="50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left)">
                                      <p:cBhvr>
                                        <p:cTn id="42" dur="50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animBg="1"/>
      <p:bldP spid="10" grpId="0" animBg="1"/>
      <p:bldP spid="11" grpId="0" animBg="1"/>
      <p:bldP spid="12" grpId="0" animBg="1"/>
      <p:bldP spid="28" grpId="0" animBg="1"/>
      <p:bldP spid="29" grpId="0" animBg="1"/>
      <p:bldP spid="30" grpId="0"/>
      <p:bldP spid="31" grpId="0"/>
      <p:bldP spid="32" grpId="0"/>
      <p:bldP spid="33" grpId="0"/>
      <p:bldP spid="34" grpId="0" animBg="1"/>
      <p:bldP spid="35" grpId="0"/>
      <p:bldP spid="37" grpId="0"/>
      <p:bldP spid="39" grpId="0" animBg="1"/>
      <p:bldP spid="40" grpId="0"/>
      <p:bldP spid="41" grpId="0" animBg="1"/>
      <p:bldP spid="42" grpId="0"/>
      <p:bldP spid="43" grpId="0" animBg="1"/>
      <p:bldP spid="45" grpId="0"/>
      <p:bldP spid="46" grpId="0"/>
      <p:bldP spid="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B68505AA-301A-4D48-B8A2-4F19F2B57C35}" type="slidenum">
              <a:rPr lang="zh-CN" altLang="en-US" smtClean="0"/>
              <a:pPr/>
              <a:t>25</a:t>
            </a:fld>
            <a:endParaRPr lang="en-US" altLang="zh-CN"/>
          </a:p>
        </p:txBody>
      </p:sp>
      <p:sp>
        <p:nvSpPr>
          <p:cNvPr id="5"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609600" y="1916832"/>
            <a:ext cx="20527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00000"/>
              </a:lnSpc>
            </a:pPr>
            <a:r>
              <a:rPr kumimoji="1" lang="en-US" altLang="zh-CN" sz="2000" dirty="0" smtClean="0">
                <a:solidFill>
                  <a:srgbClr val="0070C0"/>
                </a:solidFill>
                <a:latin typeface="+mn-ea"/>
              </a:rPr>
              <a:t>t=0</a:t>
            </a:r>
          </a:p>
          <a:p>
            <a:pPr algn="ctr">
              <a:lnSpc>
                <a:spcPct val="100000"/>
              </a:lnSpc>
            </a:pPr>
            <a:r>
              <a:rPr kumimoji="1" lang="en-US" altLang="zh-CN" sz="2000" dirty="0" smtClean="0">
                <a:solidFill>
                  <a:srgbClr val="0070C0"/>
                </a:solidFill>
                <a:latin typeface="+mn-ea"/>
              </a:rPr>
              <a:t>A</a:t>
            </a:r>
            <a:r>
              <a:rPr kumimoji="1" lang="zh-CN" altLang="en-US" sz="2000" dirty="0" smtClean="0">
                <a:solidFill>
                  <a:srgbClr val="0070C0"/>
                </a:solidFill>
                <a:latin typeface="+mn-ea"/>
              </a:rPr>
              <a:t>检测到信道空闲发送数据</a:t>
            </a:r>
            <a:endParaRPr kumimoji="1" lang="zh-CN" altLang="en-US" sz="2000" dirty="0">
              <a:solidFill>
                <a:srgbClr val="0070C0"/>
              </a:solidFill>
              <a:latin typeface="+mn-ea"/>
            </a:endParaRPr>
          </a:p>
        </p:txBody>
      </p:sp>
      <p:sp>
        <p:nvSpPr>
          <p:cNvPr id="6"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2662345" y="1916832"/>
            <a:ext cx="340158" cy="535531"/>
          </a:xfrm>
          <a:prstGeom prst="rect">
            <a:avLst/>
          </a:prstGeom>
          <a:solidFill>
            <a:srgbClr val="FFFF00"/>
          </a:solidFill>
          <a:ln>
            <a:solidFill>
              <a:schemeClr val="tx1"/>
            </a:solid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A</a:t>
            </a:r>
            <a:endParaRPr kumimoji="1" lang="zh-CN" altLang="en-US" dirty="0">
              <a:solidFill>
                <a:srgbClr val="0070C0"/>
              </a:solidFill>
              <a:latin typeface="+mn-ea"/>
            </a:endParaRPr>
          </a:p>
        </p:txBody>
      </p:sp>
      <p:sp>
        <p:nvSpPr>
          <p:cNvPr id="7" name="Text Box 45">
            <a:extLst>
              <a:ext uri="{FF2B5EF4-FFF2-40B4-BE49-F238E27FC236}">
                <a16:creationId xmlns:a16="http://schemas.microsoft.com/office/drawing/2014/main" xmlns="" id="{54B7AC42-EADF-4966-A0B4-33B34D9EBB88}"/>
              </a:ext>
            </a:extLst>
          </p:cNvPr>
          <p:cNvSpPr txBox="1">
            <a:spLocks noChangeArrowheads="1"/>
          </p:cNvSpPr>
          <p:nvPr/>
        </p:nvSpPr>
        <p:spPr bwMode="auto">
          <a:xfrm>
            <a:off x="8767068" y="1963000"/>
            <a:ext cx="340158" cy="535531"/>
          </a:xfrm>
          <a:prstGeom prst="rect">
            <a:avLst/>
          </a:prstGeom>
          <a:solidFill>
            <a:srgbClr val="FFFF00"/>
          </a:solidFill>
          <a:ln>
            <a:solidFill>
              <a:schemeClr val="tx1"/>
            </a:solidFill>
          </a:ln>
          <a:extLst/>
        </p:spPr>
        <p:txBody>
          <a:bodyPr wrap="none">
            <a:spAutoFit/>
          </a:bodyPr>
          <a:lstStyle>
            <a:defPPr>
              <a:defRPr lang="en-US"/>
            </a:defPPr>
            <a:lvl1pPr eaLnBrk="0" hangingPunct="0">
              <a:defRPr kumimoji="1">
                <a:solidFill>
                  <a:srgbClr val="0070C0"/>
                </a:solidFill>
                <a:latin typeface="+mn-ea"/>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zh-CN" dirty="0"/>
              <a:t>B</a:t>
            </a:r>
            <a:endParaRPr lang="zh-CN" altLang="en-US" dirty="0"/>
          </a:p>
        </p:txBody>
      </p:sp>
      <p:sp>
        <p:nvSpPr>
          <p:cNvPr id="8" name="Line 13">
            <a:extLst>
              <a:ext uri="{FF2B5EF4-FFF2-40B4-BE49-F238E27FC236}">
                <a16:creationId xmlns:a16="http://schemas.microsoft.com/office/drawing/2014/main" xmlns="" id="{39F27BE6-A3DA-4F63-A3EB-71D035D9A1F5}"/>
              </a:ext>
            </a:extLst>
          </p:cNvPr>
          <p:cNvSpPr>
            <a:spLocks noChangeShapeType="1"/>
          </p:cNvSpPr>
          <p:nvPr/>
        </p:nvSpPr>
        <p:spPr bwMode="auto">
          <a:xfrm>
            <a:off x="2999656" y="2204864"/>
            <a:ext cx="4873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9" name="矩形 8"/>
          <p:cNvSpPr/>
          <p:nvPr/>
        </p:nvSpPr>
        <p:spPr>
          <a:xfrm>
            <a:off x="3041684" y="2132856"/>
            <a:ext cx="298130" cy="15241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2676137" y="2978720"/>
            <a:ext cx="340157" cy="476669"/>
          </a:xfrm>
          <a:prstGeom prst="rect">
            <a:avLst/>
          </a:prstGeom>
          <a:solidFill>
            <a:srgbClr val="FFFF00"/>
          </a:solidFill>
          <a:ln>
            <a:solidFill>
              <a:schemeClr val="tx1"/>
            </a:solidFill>
          </a:ln>
          <a:extLst/>
        </p:spPr>
        <p:txBody>
          <a:bodyPr wrap="none">
            <a:spAutoFit/>
          </a:bodyPr>
          <a:lstStyle>
            <a:defPPr>
              <a:defRPr lang="en-US"/>
            </a:defPPr>
            <a:lvl1pPr eaLnBrk="0" hangingPunct="0">
              <a:defRPr kumimoji="1">
                <a:solidFill>
                  <a:srgbClr val="0070C0"/>
                </a:solidFill>
                <a:latin typeface="+mn-ea"/>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zh-CN" dirty="0"/>
              <a:t>A</a:t>
            </a:r>
            <a:endParaRPr lang="zh-CN" altLang="en-US" dirty="0"/>
          </a:p>
        </p:txBody>
      </p:sp>
      <p:sp>
        <p:nvSpPr>
          <p:cNvPr id="12" name="Text Box 45">
            <a:extLst>
              <a:ext uri="{FF2B5EF4-FFF2-40B4-BE49-F238E27FC236}">
                <a16:creationId xmlns:a16="http://schemas.microsoft.com/office/drawing/2014/main" xmlns="" id="{54B7AC42-EADF-4966-A0B4-33B34D9EBB88}"/>
              </a:ext>
            </a:extLst>
          </p:cNvPr>
          <p:cNvSpPr txBox="1">
            <a:spLocks noChangeArrowheads="1"/>
          </p:cNvSpPr>
          <p:nvPr/>
        </p:nvSpPr>
        <p:spPr bwMode="auto">
          <a:xfrm>
            <a:off x="8780860" y="2978720"/>
            <a:ext cx="340158" cy="535531"/>
          </a:xfrm>
          <a:prstGeom prst="rect">
            <a:avLst/>
          </a:prstGeom>
          <a:solidFill>
            <a:srgbClr val="FFFF00"/>
          </a:solidFill>
          <a:ln>
            <a:solidFill>
              <a:schemeClr val="tx1"/>
            </a:solidFill>
          </a:ln>
          <a:extLst/>
        </p:spPr>
        <p:txBody>
          <a:bodyPr wrap="none">
            <a:spAutoFit/>
          </a:bodyPr>
          <a:lstStyle>
            <a:defPPr>
              <a:defRPr lang="en-US"/>
            </a:defPPr>
            <a:lvl1pPr eaLnBrk="0" hangingPunct="0">
              <a:defRPr kumimoji="1">
                <a:solidFill>
                  <a:srgbClr val="0070C0"/>
                </a:solidFill>
                <a:latin typeface="+mn-ea"/>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zh-CN" dirty="0"/>
              <a:t>B</a:t>
            </a:r>
            <a:endParaRPr lang="zh-CN" altLang="en-US" dirty="0"/>
          </a:p>
        </p:txBody>
      </p:sp>
      <p:sp>
        <p:nvSpPr>
          <p:cNvPr id="13" name="Line 13">
            <a:extLst>
              <a:ext uri="{FF2B5EF4-FFF2-40B4-BE49-F238E27FC236}">
                <a16:creationId xmlns:a16="http://schemas.microsoft.com/office/drawing/2014/main" xmlns="" id="{39F27BE6-A3DA-4F63-A3EB-71D035D9A1F5}"/>
              </a:ext>
            </a:extLst>
          </p:cNvPr>
          <p:cNvSpPr>
            <a:spLocks noChangeShapeType="1"/>
          </p:cNvSpPr>
          <p:nvPr/>
        </p:nvSpPr>
        <p:spPr bwMode="auto">
          <a:xfrm>
            <a:off x="6960096" y="3266752"/>
            <a:ext cx="4873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4" name="矩形 13"/>
          <p:cNvSpPr/>
          <p:nvPr/>
        </p:nvSpPr>
        <p:spPr>
          <a:xfrm>
            <a:off x="3029636" y="3194744"/>
            <a:ext cx="4153713" cy="15109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400256" y="3212976"/>
            <a:ext cx="349420" cy="144016"/>
          </a:xfrm>
          <a:prstGeom prst="rect">
            <a:avLst/>
          </a:prstGeom>
          <a:solidFill>
            <a:schemeClr val="accent3"/>
          </a:solidFill>
          <a:ln>
            <a:solidFill>
              <a:srgbClr val="FFC000"/>
            </a:solidFill>
          </a:ln>
        </p:spPr>
        <p:txBody>
          <a:bodyPr wrap="square">
            <a:spAutoFit/>
          </a:bodyPr>
          <a:lstStyle/>
          <a:p>
            <a:pPr eaLnBrk="0" hangingPunct="0"/>
            <a:endParaRPr kumimoji="1" lang="zh-CN" altLang="en-US">
              <a:solidFill>
                <a:srgbClr val="0070C0"/>
              </a:solidFill>
              <a:latin typeface="+mn-ea"/>
              <a:ea typeface="楷体_GB2312" pitchFamily="49" charset="-122"/>
            </a:endParaRPr>
          </a:p>
        </p:txBody>
      </p:sp>
      <mc:AlternateContent xmlns:mc="http://schemas.openxmlformats.org/markup-compatibility/2006" xmlns:a14="http://schemas.microsoft.com/office/drawing/2010/main">
        <mc:Choice Requires="a14">
          <p:sp>
            <p:nvSpPr>
              <p:cNvPr id="17"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9092297" y="2758920"/>
                <a:ext cx="2144449" cy="10156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1" lang="en-US" altLang="zh-CN" sz="2000" dirty="0" smtClean="0">
                    <a:solidFill>
                      <a:srgbClr val="0070C0"/>
                    </a:solidFill>
                    <a:latin typeface="+mn-ea"/>
                  </a:rPr>
                  <a:t>t=</a:t>
                </a:r>
                <a14:m>
                  <m:oMath xmlns:m="http://schemas.openxmlformats.org/officeDocument/2006/math">
                    <m:r>
                      <a:rPr kumimoji="1" lang="zh-CN" altLang="en-US" sz="2000" i="1">
                        <a:solidFill>
                          <a:srgbClr val="0070C0"/>
                        </a:solidFill>
                        <a:latin typeface="Cambria Math" panose="02040503050406030204" pitchFamily="18" charset="0"/>
                      </a:rPr>
                      <m:t>𝝉</m:t>
                    </m:r>
                    <m:r>
                      <a:rPr kumimoji="1" lang="en-US" altLang="zh-CN" sz="2000" b="1" i="1" smtClean="0">
                        <a:solidFill>
                          <a:srgbClr val="0070C0"/>
                        </a:solidFill>
                        <a:latin typeface="Cambria Math" panose="02040503050406030204" pitchFamily="18" charset="0"/>
                      </a:rPr>
                      <m:t>−</m:t>
                    </m:r>
                    <m:r>
                      <a:rPr kumimoji="1" lang="zh-CN" altLang="en-US" sz="2000" b="1" i="1" smtClean="0">
                        <a:solidFill>
                          <a:srgbClr val="0070C0"/>
                        </a:solidFill>
                        <a:latin typeface="Cambria Math" panose="02040503050406030204" pitchFamily="18" charset="0"/>
                      </a:rPr>
                      <m:t>𝜹</m:t>
                    </m:r>
                  </m:oMath>
                </a14:m>
                <a:endParaRPr kumimoji="1" lang="en-US" altLang="zh-CN" sz="2000" dirty="0" smtClean="0">
                  <a:solidFill>
                    <a:srgbClr val="0070C0"/>
                  </a:solidFill>
                  <a:latin typeface="+mn-ea"/>
                </a:endParaRPr>
              </a:p>
              <a:p>
                <a:pPr>
                  <a:lnSpc>
                    <a:spcPct val="100000"/>
                  </a:lnSpc>
                </a:pPr>
                <a:r>
                  <a:rPr kumimoji="1" lang="en-US" altLang="zh-CN" sz="2000" dirty="0" smtClean="0">
                    <a:solidFill>
                      <a:srgbClr val="0070C0"/>
                    </a:solidFill>
                    <a:latin typeface="+mn-ea"/>
                  </a:rPr>
                  <a:t>B</a:t>
                </a:r>
                <a:r>
                  <a:rPr kumimoji="1" lang="zh-CN" altLang="en-US" sz="2000" dirty="0" smtClean="0">
                    <a:solidFill>
                      <a:srgbClr val="0070C0"/>
                    </a:solidFill>
                    <a:latin typeface="+mn-ea"/>
                  </a:rPr>
                  <a:t>检测</a:t>
                </a:r>
                <a:r>
                  <a:rPr kumimoji="1" lang="zh-CN" altLang="en-US" sz="2000" dirty="0">
                    <a:solidFill>
                      <a:srgbClr val="0070C0"/>
                    </a:solidFill>
                    <a:latin typeface="+mn-ea"/>
                  </a:rPr>
                  <a:t>到信道空闲发送</a:t>
                </a:r>
                <a:r>
                  <a:rPr kumimoji="1" lang="zh-CN" altLang="en-US" sz="2000" dirty="0" smtClean="0">
                    <a:solidFill>
                      <a:srgbClr val="0070C0"/>
                    </a:solidFill>
                    <a:latin typeface="+mn-ea"/>
                  </a:rPr>
                  <a:t>数据</a:t>
                </a:r>
                <a:endParaRPr kumimoji="1" lang="zh-CN" altLang="en-US" sz="2000" dirty="0">
                  <a:solidFill>
                    <a:srgbClr val="0070C0"/>
                  </a:solidFill>
                  <a:latin typeface="+mn-ea"/>
                </a:endParaRPr>
              </a:p>
            </p:txBody>
          </p:sp>
        </mc:Choice>
        <mc:Fallback xmlns="">
          <p:sp>
            <p:nvSpPr>
              <p:cNvPr id="17" name="Text Box 42">
                <a:extLst>
                  <a:ext uri="{FF2B5EF4-FFF2-40B4-BE49-F238E27FC236}">
                    <a16:creationId xmlns:a16="http://schemas.microsoft.com/office/drawing/2014/main" xmlns="" id="{362EB046-518F-4C75-9243-3EEE900B5C9C}"/>
                  </a:ext>
                </a:extLst>
              </p:cNvPr>
              <p:cNvSpPr txBox="1">
                <a:spLocks noRot="1" noChangeAspect="1" noMove="1" noResize="1" noEditPoints="1" noAdjustHandles="1" noChangeArrowheads="1" noChangeShapeType="1" noTextEdit="1"/>
              </p:cNvSpPr>
              <p:nvPr/>
            </p:nvSpPr>
            <p:spPr bwMode="auto">
              <a:xfrm>
                <a:off x="9092297" y="2758920"/>
                <a:ext cx="2144449" cy="1015663"/>
              </a:xfrm>
              <a:prstGeom prst="rect">
                <a:avLst/>
              </a:prstGeom>
              <a:blipFill rotWithShape="0">
                <a:blip r:embed="rId3"/>
                <a:stretch>
                  <a:fillRect l="-2564" t="-4819" r="-2564" b="-102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8"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flipV="1">
            <a:off x="8303133" y="3284984"/>
            <a:ext cx="385155" cy="8384"/>
          </a:xfrm>
          <a:prstGeom prst="line">
            <a:avLst/>
          </a:prstGeom>
          <a:noFill/>
          <a:ln w="28575">
            <a:solidFill>
              <a:srgbClr val="FF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9"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2669596" y="3918365"/>
            <a:ext cx="340157" cy="476669"/>
          </a:xfrm>
          <a:prstGeom prst="rect">
            <a:avLst/>
          </a:prstGeom>
          <a:solidFill>
            <a:srgbClr val="FFFF00"/>
          </a:solidFill>
          <a:ln>
            <a:solidFill>
              <a:schemeClr val="tx1"/>
            </a:solidFill>
          </a:ln>
          <a:extLst/>
        </p:spPr>
        <p:txBody>
          <a:bodyPr wrap="none">
            <a:spAutoFit/>
          </a:bodyPr>
          <a:lstStyle>
            <a:defPPr>
              <a:defRPr lang="en-US"/>
            </a:defPPr>
            <a:lvl1pPr eaLnBrk="0" hangingPunct="0">
              <a:defRPr kumimoji="1">
                <a:solidFill>
                  <a:srgbClr val="0070C0"/>
                </a:solidFill>
                <a:latin typeface="+mn-ea"/>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zh-CN" dirty="0"/>
              <a:t>A</a:t>
            </a:r>
            <a:endParaRPr lang="zh-CN" altLang="en-US" dirty="0"/>
          </a:p>
        </p:txBody>
      </p:sp>
      <p:sp>
        <p:nvSpPr>
          <p:cNvPr id="20" name="Text Box 45">
            <a:extLst>
              <a:ext uri="{FF2B5EF4-FFF2-40B4-BE49-F238E27FC236}">
                <a16:creationId xmlns:a16="http://schemas.microsoft.com/office/drawing/2014/main" xmlns="" id="{54B7AC42-EADF-4966-A0B4-33B34D9EBB88}"/>
              </a:ext>
            </a:extLst>
          </p:cNvPr>
          <p:cNvSpPr txBox="1">
            <a:spLocks noChangeArrowheads="1"/>
          </p:cNvSpPr>
          <p:nvPr/>
        </p:nvSpPr>
        <p:spPr bwMode="auto">
          <a:xfrm>
            <a:off x="8774319" y="3933056"/>
            <a:ext cx="340158" cy="535531"/>
          </a:xfrm>
          <a:prstGeom prst="rect">
            <a:avLst/>
          </a:prstGeom>
          <a:solidFill>
            <a:srgbClr val="FFFF00"/>
          </a:solidFill>
          <a:ln>
            <a:solidFill>
              <a:schemeClr val="tx1"/>
            </a:solidFill>
          </a:ln>
          <a:extLst/>
        </p:spPr>
        <p:txBody>
          <a:bodyPr wrap="none">
            <a:spAutoFit/>
          </a:bodyPr>
          <a:lstStyle>
            <a:defPPr>
              <a:defRPr lang="en-US"/>
            </a:defPPr>
            <a:lvl1pPr eaLnBrk="0" hangingPunct="0">
              <a:defRPr kumimoji="1">
                <a:solidFill>
                  <a:srgbClr val="0070C0"/>
                </a:solidFill>
                <a:latin typeface="+mn-ea"/>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zh-CN" dirty="0"/>
              <a:t>B</a:t>
            </a:r>
            <a:endParaRPr lang="zh-CN" altLang="en-US" dirty="0"/>
          </a:p>
        </p:txBody>
      </p:sp>
      <p:sp>
        <p:nvSpPr>
          <p:cNvPr id="22" name="矩形 21"/>
          <p:cNvSpPr/>
          <p:nvPr/>
        </p:nvSpPr>
        <p:spPr>
          <a:xfrm>
            <a:off x="3041262" y="4134389"/>
            <a:ext cx="5025992" cy="14047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080344" y="4221088"/>
            <a:ext cx="680923" cy="144016"/>
          </a:xfrm>
          <a:prstGeom prst="rect">
            <a:avLst/>
          </a:prstGeom>
          <a:solidFill>
            <a:schemeClr val="accent3"/>
          </a:solidFill>
          <a:ln>
            <a:solidFill>
              <a:srgbClr val="FFC000"/>
            </a:solidFill>
          </a:ln>
        </p:spPr>
        <p:txBody>
          <a:bodyPr wrap="square">
            <a:spAutoFit/>
          </a:bodyPr>
          <a:lstStyle/>
          <a:p>
            <a:pPr eaLnBrk="0" hangingPunct="0"/>
            <a:endParaRPr kumimoji="1" lang="zh-CN" altLang="en-US">
              <a:solidFill>
                <a:srgbClr val="0070C0"/>
              </a:solidFill>
              <a:latin typeface="+mn-ea"/>
              <a:ea typeface="楷体_GB2312" pitchFamily="49" charset="-122"/>
            </a:endParaRPr>
          </a:p>
        </p:txBody>
      </p:sp>
      <mc:AlternateContent xmlns:mc="http://schemas.openxmlformats.org/markup-compatibility/2006" xmlns:a14="http://schemas.microsoft.com/office/drawing/2010/main">
        <mc:Choice Requires="a14">
          <p:sp>
            <p:nvSpPr>
              <p:cNvPr id="24"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9072704" y="3760701"/>
                <a:ext cx="2144449" cy="707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1" lang="en-US" altLang="zh-CN" sz="2000" dirty="0" smtClean="0">
                    <a:solidFill>
                      <a:srgbClr val="0070C0"/>
                    </a:solidFill>
                    <a:latin typeface="+mn-ea"/>
                  </a:rPr>
                  <a:t>t=</a:t>
                </a:r>
                <a14:m>
                  <m:oMath xmlns:m="http://schemas.openxmlformats.org/officeDocument/2006/math">
                    <m:r>
                      <a:rPr kumimoji="1" lang="zh-CN" altLang="en-US" sz="2000" i="1">
                        <a:solidFill>
                          <a:srgbClr val="0070C0"/>
                        </a:solidFill>
                        <a:latin typeface="Cambria Math" panose="02040503050406030204" pitchFamily="18" charset="0"/>
                      </a:rPr>
                      <m:t>𝝉</m:t>
                    </m:r>
                    <m:r>
                      <a:rPr kumimoji="1" lang="en-US" altLang="zh-CN" sz="2000" b="1" i="1" smtClean="0">
                        <a:solidFill>
                          <a:srgbClr val="0070C0"/>
                        </a:solidFill>
                        <a:latin typeface="Cambria Math" panose="02040503050406030204" pitchFamily="18" charset="0"/>
                      </a:rPr>
                      <m:t>−</m:t>
                    </m:r>
                    <m:r>
                      <a:rPr kumimoji="1" lang="zh-CN" altLang="en-US" sz="2000" b="1" i="1" smtClean="0">
                        <a:solidFill>
                          <a:srgbClr val="0070C0"/>
                        </a:solidFill>
                        <a:latin typeface="Cambria Math" panose="02040503050406030204" pitchFamily="18" charset="0"/>
                      </a:rPr>
                      <m:t>𝜹</m:t>
                    </m:r>
                    <m:r>
                      <a:rPr kumimoji="1" lang="en-US" altLang="zh-CN" sz="2000" b="1" i="0" smtClean="0">
                        <a:solidFill>
                          <a:srgbClr val="0070C0"/>
                        </a:solidFill>
                        <a:latin typeface="Cambria Math" panose="02040503050406030204" pitchFamily="18" charset="0"/>
                      </a:rPr>
                      <m:t>/</m:t>
                    </m:r>
                    <m:r>
                      <a:rPr kumimoji="1" lang="en-US" altLang="zh-CN" sz="2000" b="1" i="0" smtClean="0">
                        <a:solidFill>
                          <a:srgbClr val="0070C0"/>
                        </a:solidFill>
                        <a:latin typeface="Cambria Math" panose="02040503050406030204" pitchFamily="18" charset="0"/>
                      </a:rPr>
                      <m:t>𝟐</m:t>
                    </m:r>
                  </m:oMath>
                </a14:m>
                <a:endParaRPr kumimoji="1" lang="en-US" altLang="zh-CN" sz="2000" dirty="0" smtClean="0">
                  <a:solidFill>
                    <a:srgbClr val="0070C0"/>
                  </a:solidFill>
                  <a:latin typeface="+mn-ea"/>
                </a:endParaRPr>
              </a:p>
              <a:p>
                <a:pPr>
                  <a:lnSpc>
                    <a:spcPct val="100000"/>
                  </a:lnSpc>
                </a:pPr>
                <a:r>
                  <a:rPr kumimoji="1" lang="zh-CN" altLang="en-US" sz="2000" dirty="0" smtClean="0">
                    <a:solidFill>
                      <a:srgbClr val="0070C0"/>
                    </a:solidFill>
                    <a:latin typeface="+mn-ea"/>
                  </a:rPr>
                  <a:t>发生碰撞</a:t>
                </a:r>
                <a:endParaRPr kumimoji="1" lang="zh-CN" altLang="en-US" sz="2000" dirty="0">
                  <a:solidFill>
                    <a:srgbClr val="0070C0"/>
                  </a:solidFill>
                  <a:latin typeface="+mn-ea"/>
                </a:endParaRPr>
              </a:p>
            </p:txBody>
          </p:sp>
        </mc:Choice>
        <mc:Fallback xmlns="">
          <p:sp>
            <p:nvSpPr>
              <p:cNvPr id="24" name="Text Box 42">
                <a:extLst>
                  <a:ext uri="{FF2B5EF4-FFF2-40B4-BE49-F238E27FC236}">
                    <a16:creationId xmlns:a16="http://schemas.microsoft.com/office/drawing/2014/main" xmlns="" id="{362EB046-518F-4C75-9243-3EEE900B5C9C}"/>
                  </a:ext>
                </a:extLst>
              </p:cNvPr>
              <p:cNvSpPr txBox="1">
                <a:spLocks noRot="1" noChangeAspect="1" noMove="1" noResize="1" noEditPoints="1" noAdjustHandles="1" noChangeArrowheads="1" noChangeShapeType="1" noTextEdit="1"/>
              </p:cNvSpPr>
              <p:nvPr/>
            </p:nvSpPr>
            <p:spPr bwMode="auto">
              <a:xfrm>
                <a:off x="9072704" y="3760701"/>
                <a:ext cx="2144449" cy="707886"/>
              </a:xfrm>
              <a:prstGeom prst="rect">
                <a:avLst/>
              </a:prstGeom>
              <a:blipFill rotWithShape="0">
                <a:blip r:embed="rId4"/>
                <a:stretch>
                  <a:fillRect t="-6897" b="-146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5"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flipV="1">
            <a:off x="8112224" y="4293096"/>
            <a:ext cx="385155" cy="8384"/>
          </a:xfrm>
          <a:prstGeom prst="line">
            <a:avLst/>
          </a:prstGeom>
          <a:noFill/>
          <a:ln w="285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21" name="Line 13">
            <a:extLst>
              <a:ext uri="{FF2B5EF4-FFF2-40B4-BE49-F238E27FC236}">
                <a16:creationId xmlns:a16="http://schemas.microsoft.com/office/drawing/2014/main" xmlns="" id="{39F27BE6-A3DA-4F63-A3EB-71D035D9A1F5}"/>
              </a:ext>
            </a:extLst>
          </p:cNvPr>
          <p:cNvSpPr>
            <a:spLocks noChangeShapeType="1"/>
          </p:cNvSpPr>
          <p:nvPr/>
        </p:nvSpPr>
        <p:spPr bwMode="auto">
          <a:xfrm>
            <a:off x="7624899" y="4202856"/>
            <a:ext cx="4873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26"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2675455" y="4606970"/>
            <a:ext cx="340157" cy="476669"/>
          </a:xfrm>
          <a:prstGeom prst="rect">
            <a:avLst/>
          </a:prstGeom>
          <a:solidFill>
            <a:srgbClr val="FFFF00"/>
          </a:solidFill>
          <a:ln>
            <a:solidFill>
              <a:schemeClr val="tx1"/>
            </a:solidFill>
          </a:ln>
          <a:extLst/>
        </p:spPr>
        <p:txBody>
          <a:bodyPr wrap="none">
            <a:spAutoFit/>
          </a:bodyPr>
          <a:lstStyle>
            <a:defPPr>
              <a:defRPr lang="en-US"/>
            </a:defPPr>
            <a:lvl1pPr eaLnBrk="0" hangingPunct="0">
              <a:defRPr kumimoji="1">
                <a:solidFill>
                  <a:srgbClr val="0070C0"/>
                </a:solidFill>
                <a:latin typeface="+mn-ea"/>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zh-CN" dirty="0"/>
              <a:t>A</a:t>
            </a:r>
            <a:endParaRPr lang="zh-CN" altLang="en-US" dirty="0"/>
          </a:p>
        </p:txBody>
      </p:sp>
      <p:sp>
        <p:nvSpPr>
          <p:cNvPr id="27" name="Text Box 45">
            <a:extLst>
              <a:ext uri="{FF2B5EF4-FFF2-40B4-BE49-F238E27FC236}">
                <a16:creationId xmlns:a16="http://schemas.microsoft.com/office/drawing/2014/main" xmlns="" id="{54B7AC42-EADF-4966-A0B4-33B34D9EBB88}"/>
              </a:ext>
            </a:extLst>
          </p:cNvPr>
          <p:cNvSpPr txBox="1">
            <a:spLocks noChangeArrowheads="1"/>
          </p:cNvSpPr>
          <p:nvPr/>
        </p:nvSpPr>
        <p:spPr bwMode="auto">
          <a:xfrm>
            <a:off x="8780178" y="4621661"/>
            <a:ext cx="340158" cy="535531"/>
          </a:xfrm>
          <a:prstGeom prst="rect">
            <a:avLst/>
          </a:prstGeom>
          <a:solidFill>
            <a:srgbClr val="FFFF00"/>
          </a:solidFill>
          <a:ln>
            <a:solidFill>
              <a:schemeClr val="tx1"/>
            </a:solidFill>
          </a:ln>
          <a:extLst/>
        </p:spPr>
        <p:txBody>
          <a:bodyPr wrap="none">
            <a:spAutoFit/>
          </a:bodyPr>
          <a:lstStyle>
            <a:defPPr>
              <a:defRPr lang="en-US"/>
            </a:defPPr>
            <a:lvl1pPr eaLnBrk="0" hangingPunct="0">
              <a:defRPr kumimoji="1">
                <a:solidFill>
                  <a:srgbClr val="0070C0"/>
                </a:solidFill>
                <a:latin typeface="+mn-ea"/>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zh-CN" dirty="0"/>
              <a:t>B</a:t>
            </a:r>
            <a:endParaRPr lang="zh-CN" altLang="en-US" dirty="0"/>
          </a:p>
        </p:txBody>
      </p:sp>
      <p:sp>
        <p:nvSpPr>
          <p:cNvPr id="28" name="矩形 27"/>
          <p:cNvSpPr/>
          <p:nvPr/>
        </p:nvSpPr>
        <p:spPr>
          <a:xfrm>
            <a:off x="3014062" y="4822995"/>
            <a:ext cx="5766798" cy="1257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447421" y="4909693"/>
            <a:ext cx="1319705" cy="169856"/>
          </a:xfrm>
          <a:prstGeom prst="rect">
            <a:avLst/>
          </a:prstGeom>
          <a:solidFill>
            <a:schemeClr val="accent3"/>
          </a:solidFill>
          <a:ln>
            <a:solidFill>
              <a:srgbClr val="FFC000"/>
            </a:solidFill>
          </a:ln>
        </p:spPr>
        <p:txBody>
          <a:bodyPr wrap="square">
            <a:spAutoFit/>
          </a:bodyPr>
          <a:lstStyle/>
          <a:p>
            <a:pPr eaLnBrk="0" hangingPunct="0"/>
            <a:endParaRPr kumimoji="1" lang="zh-CN" altLang="en-US">
              <a:solidFill>
                <a:srgbClr val="0070C0"/>
              </a:solidFill>
              <a:latin typeface="+mn-ea"/>
              <a:ea typeface="楷体_GB2312" pitchFamily="49" charset="-122"/>
            </a:endParaRPr>
          </a:p>
        </p:txBody>
      </p:sp>
      <p:sp>
        <p:nvSpPr>
          <p:cNvPr id="30"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flipV="1">
            <a:off x="7320136" y="4981701"/>
            <a:ext cx="385155" cy="8384"/>
          </a:xfrm>
          <a:prstGeom prst="line">
            <a:avLst/>
          </a:prstGeom>
          <a:noFill/>
          <a:ln w="285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31" name="Line 13">
            <a:extLst>
              <a:ext uri="{FF2B5EF4-FFF2-40B4-BE49-F238E27FC236}">
                <a16:creationId xmlns:a16="http://schemas.microsoft.com/office/drawing/2014/main" xmlns="" id="{39F27BE6-A3DA-4F63-A3EB-71D035D9A1F5}"/>
              </a:ext>
            </a:extLst>
          </p:cNvPr>
          <p:cNvSpPr>
            <a:spLocks noChangeShapeType="1"/>
          </p:cNvSpPr>
          <p:nvPr/>
        </p:nvSpPr>
        <p:spPr bwMode="auto">
          <a:xfrm>
            <a:off x="7630758" y="4891461"/>
            <a:ext cx="4873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mc:AlternateContent xmlns:mc="http://schemas.openxmlformats.org/markup-compatibility/2006" xmlns:a14="http://schemas.microsoft.com/office/drawing/2010/main">
        <mc:Choice Requires="a14">
          <p:sp>
            <p:nvSpPr>
              <p:cNvPr id="32"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9064118" y="4574586"/>
                <a:ext cx="2288466" cy="10156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1" lang="en-US" altLang="zh-CN" sz="2000" dirty="0" smtClean="0">
                    <a:solidFill>
                      <a:srgbClr val="0070C0"/>
                    </a:solidFill>
                    <a:latin typeface="+mn-ea"/>
                  </a:rPr>
                  <a:t>t=</a:t>
                </a:r>
                <a14:m>
                  <m:oMath xmlns:m="http://schemas.openxmlformats.org/officeDocument/2006/math">
                    <m:r>
                      <a:rPr kumimoji="1" lang="zh-CN" altLang="en-US" sz="2000" i="1">
                        <a:solidFill>
                          <a:srgbClr val="0070C0"/>
                        </a:solidFill>
                        <a:latin typeface="Cambria Math" panose="02040503050406030204" pitchFamily="18" charset="0"/>
                      </a:rPr>
                      <m:t>𝝉</m:t>
                    </m:r>
                  </m:oMath>
                </a14:m>
                <a:endParaRPr kumimoji="1" lang="en-US" altLang="zh-CN" sz="2000" dirty="0" smtClean="0">
                  <a:solidFill>
                    <a:srgbClr val="0070C0"/>
                  </a:solidFill>
                  <a:latin typeface="+mn-ea"/>
                </a:endParaRPr>
              </a:p>
              <a:p>
                <a:pPr>
                  <a:lnSpc>
                    <a:spcPct val="100000"/>
                  </a:lnSpc>
                </a:pPr>
                <a:r>
                  <a:rPr kumimoji="1" lang="en-US" altLang="zh-CN" sz="2000" dirty="0">
                    <a:solidFill>
                      <a:srgbClr val="0070C0"/>
                    </a:solidFill>
                    <a:latin typeface="+mn-ea"/>
                  </a:rPr>
                  <a:t>B</a:t>
                </a:r>
                <a:r>
                  <a:rPr kumimoji="1" lang="zh-CN" altLang="en-US" sz="2000" dirty="0">
                    <a:solidFill>
                      <a:srgbClr val="0070C0"/>
                    </a:solidFill>
                    <a:latin typeface="+mn-ea"/>
                  </a:rPr>
                  <a:t>检测</a:t>
                </a:r>
                <a:r>
                  <a:rPr kumimoji="1" lang="zh-CN" altLang="en-US" sz="2000" dirty="0" smtClean="0">
                    <a:solidFill>
                      <a:srgbClr val="0070C0"/>
                    </a:solidFill>
                    <a:latin typeface="+mn-ea"/>
                  </a:rPr>
                  <a:t>到发生碰撞</a:t>
                </a:r>
                <a:r>
                  <a:rPr kumimoji="1" lang="en-US" altLang="zh-CN" sz="2000" dirty="0" smtClean="0">
                    <a:solidFill>
                      <a:srgbClr val="0070C0"/>
                    </a:solidFill>
                    <a:latin typeface="+mn-ea"/>
                  </a:rPr>
                  <a:t>,</a:t>
                </a:r>
                <a:r>
                  <a:rPr kumimoji="1" lang="zh-CN" altLang="en-US" sz="2000" dirty="0" smtClean="0">
                    <a:solidFill>
                      <a:srgbClr val="0070C0"/>
                    </a:solidFill>
                    <a:latin typeface="+mn-ea"/>
                  </a:rPr>
                  <a:t>停止发送</a:t>
                </a:r>
                <a:endParaRPr kumimoji="1" lang="zh-CN" altLang="en-US" sz="2000" dirty="0">
                  <a:solidFill>
                    <a:srgbClr val="0070C0"/>
                  </a:solidFill>
                  <a:latin typeface="+mn-ea"/>
                </a:endParaRPr>
              </a:p>
            </p:txBody>
          </p:sp>
        </mc:Choice>
        <mc:Fallback xmlns="">
          <p:sp>
            <p:nvSpPr>
              <p:cNvPr id="32" name="Text Box 42">
                <a:extLst>
                  <a:ext uri="{FF2B5EF4-FFF2-40B4-BE49-F238E27FC236}">
                    <a16:creationId xmlns:a16="http://schemas.microsoft.com/office/drawing/2014/main" xmlns="" id="{362EB046-518F-4C75-9243-3EEE900B5C9C}"/>
                  </a:ext>
                </a:extLst>
              </p:cNvPr>
              <p:cNvSpPr txBox="1">
                <a:spLocks noRot="1" noChangeAspect="1" noMove="1" noResize="1" noEditPoints="1" noAdjustHandles="1" noChangeArrowheads="1" noChangeShapeType="1" noTextEdit="1"/>
              </p:cNvSpPr>
              <p:nvPr/>
            </p:nvSpPr>
            <p:spPr bwMode="auto">
              <a:xfrm>
                <a:off x="9064118" y="4574586"/>
                <a:ext cx="2288466" cy="1015663"/>
              </a:xfrm>
              <a:prstGeom prst="rect">
                <a:avLst/>
              </a:prstGeom>
              <a:blipFill rotWithShape="0">
                <a:blip r:embed="rId5"/>
                <a:stretch>
                  <a:fillRect l="-2133" t="-4192" r="-1867" b="-95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3"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6059479" y="4845304"/>
            <a:ext cx="20527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00000"/>
              </a:lnSpc>
            </a:pPr>
            <a:r>
              <a:rPr kumimoji="1" lang="en-US" altLang="zh-CN" sz="2000" dirty="0" smtClean="0">
                <a:solidFill>
                  <a:srgbClr val="FF0000"/>
                </a:solidFill>
                <a:latin typeface="+mn-ea"/>
              </a:rPr>
              <a:t>STOP</a:t>
            </a:r>
          </a:p>
        </p:txBody>
      </p:sp>
      <p:sp>
        <p:nvSpPr>
          <p:cNvPr id="34"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2639616" y="5398049"/>
            <a:ext cx="340157" cy="476669"/>
          </a:xfrm>
          <a:prstGeom prst="rect">
            <a:avLst/>
          </a:prstGeom>
          <a:solidFill>
            <a:srgbClr val="FFFF00"/>
          </a:solidFill>
          <a:ln>
            <a:solidFill>
              <a:schemeClr val="tx1"/>
            </a:solidFill>
          </a:ln>
          <a:extLst/>
        </p:spPr>
        <p:txBody>
          <a:bodyPr wrap="none">
            <a:spAutoFit/>
          </a:bodyPr>
          <a:lstStyle>
            <a:defPPr>
              <a:defRPr lang="en-US"/>
            </a:defPPr>
            <a:lvl1pPr eaLnBrk="0" hangingPunct="0">
              <a:defRPr kumimoji="1">
                <a:solidFill>
                  <a:srgbClr val="0070C0"/>
                </a:solidFill>
                <a:latin typeface="+mn-ea"/>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zh-CN" dirty="0"/>
              <a:t>A</a:t>
            </a:r>
            <a:endParaRPr lang="zh-CN" altLang="en-US" dirty="0"/>
          </a:p>
        </p:txBody>
      </p:sp>
      <p:sp>
        <p:nvSpPr>
          <p:cNvPr id="35" name="Text Box 45">
            <a:extLst>
              <a:ext uri="{FF2B5EF4-FFF2-40B4-BE49-F238E27FC236}">
                <a16:creationId xmlns:a16="http://schemas.microsoft.com/office/drawing/2014/main" xmlns="" id="{54B7AC42-EADF-4966-A0B4-33B34D9EBB88}"/>
              </a:ext>
            </a:extLst>
          </p:cNvPr>
          <p:cNvSpPr txBox="1">
            <a:spLocks noChangeArrowheads="1"/>
          </p:cNvSpPr>
          <p:nvPr/>
        </p:nvSpPr>
        <p:spPr bwMode="auto">
          <a:xfrm>
            <a:off x="8744339" y="5412740"/>
            <a:ext cx="340158" cy="535531"/>
          </a:xfrm>
          <a:prstGeom prst="rect">
            <a:avLst/>
          </a:prstGeom>
          <a:solidFill>
            <a:srgbClr val="FFFF00"/>
          </a:solidFill>
          <a:ln>
            <a:solidFill>
              <a:schemeClr val="tx1"/>
            </a:solidFill>
          </a:ln>
          <a:extLst/>
        </p:spPr>
        <p:txBody>
          <a:bodyPr wrap="none">
            <a:spAutoFit/>
          </a:bodyPr>
          <a:lstStyle>
            <a:defPPr>
              <a:defRPr lang="en-US"/>
            </a:defPPr>
            <a:lvl1pPr eaLnBrk="0" hangingPunct="0">
              <a:defRPr kumimoji="1">
                <a:solidFill>
                  <a:srgbClr val="0070C0"/>
                </a:solidFill>
                <a:latin typeface="+mn-ea"/>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zh-CN" dirty="0"/>
              <a:t>B</a:t>
            </a:r>
            <a:endParaRPr lang="zh-CN" altLang="en-US" dirty="0"/>
          </a:p>
        </p:txBody>
      </p:sp>
      <p:sp>
        <p:nvSpPr>
          <p:cNvPr id="36" name="矩形 35"/>
          <p:cNvSpPr/>
          <p:nvPr/>
        </p:nvSpPr>
        <p:spPr>
          <a:xfrm>
            <a:off x="2978223" y="5614074"/>
            <a:ext cx="5766798" cy="1257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Line 13">
            <a:extLst>
              <a:ext uri="{FF2B5EF4-FFF2-40B4-BE49-F238E27FC236}">
                <a16:creationId xmlns:a16="http://schemas.microsoft.com/office/drawing/2014/main" xmlns="" id="{39F27BE6-A3DA-4F63-A3EB-71D035D9A1F5}"/>
              </a:ext>
            </a:extLst>
          </p:cNvPr>
          <p:cNvSpPr>
            <a:spLocks noChangeShapeType="1"/>
          </p:cNvSpPr>
          <p:nvPr/>
        </p:nvSpPr>
        <p:spPr bwMode="auto">
          <a:xfrm>
            <a:off x="7594919" y="5682540"/>
            <a:ext cx="4873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mc:AlternateContent xmlns:mc="http://schemas.openxmlformats.org/markup-compatibility/2006" xmlns:a14="http://schemas.microsoft.com/office/drawing/2010/main">
        <mc:Choice Requires="a14">
          <p:sp>
            <p:nvSpPr>
              <p:cNvPr id="40"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279563" y="5162742"/>
                <a:ext cx="2288466" cy="707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1" lang="en-US" altLang="zh-CN" sz="2000" dirty="0" smtClean="0">
                    <a:solidFill>
                      <a:srgbClr val="0070C0"/>
                    </a:solidFill>
                    <a:latin typeface="+mn-ea"/>
                  </a:rPr>
                  <a:t>t=2</a:t>
                </a:r>
                <a14:m>
                  <m:oMath xmlns:m="http://schemas.openxmlformats.org/officeDocument/2006/math">
                    <m:r>
                      <a:rPr kumimoji="1" lang="zh-CN" altLang="en-US" sz="2000" i="1">
                        <a:solidFill>
                          <a:srgbClr val="0070C0"/>
                        </a:solidFill>
                        <a:latin typeface="Cambria Math" panose="02040503050406030204" pitchFamily="18" charset="0"/>
                      </a:rPr>
                      <m:t>𝝉</m:t>
                    </m:r>
                    <m:r>
                      <a:rPr kumimoji="1" lang="en-US" altLang="zh-CN" sz="2000" i="1">
                        <a:solidFill>
                          <a:srgbClr val="0070C0"/>
                        </a:solidFill>
                        <a:latin typeface="Cambria Math" panose="02040503050406030204" pitchFamily="18" charset="0"/>
                      </a:rPr>
                      <m:t>−</m:t>
                    </m:r>
                    <m:r>
                      <a:rPr kumimoji="1" lang="zh-CN" altLang="en-US" sz="2000" i="1">
                        <a:solidFill>
                          <a:srgbClr val="0070C0"/>
                        </a:solidFill>
                        <a:latin typeface="Cambria Math" panose="02040503050406030204" pitchFamily="18" charset="0"/>
                      </a:rPr>
                      <m:t>𝜹</m:t>
                    </m:r>
                  </m:oMath>
                </a14:m>
                <a:endParaRPr kumimoji="1" lang="en-US" altLang="zh-CN" sz="2000" dirty="0" smtClean="0">
                  <a:solidFill>
                    <a:srgbClr val="0070C0"/>
                  </a:solidFill>
                  <a:latin typeface="+mn-ea"/>
                </a:endParaRPr>
              </a:p>
              <a:p>
                <a:pPr>
                  <a:lnSpc>
                    <a:spcPct val="100000"/>
                  </a:lnSpc>
                </a:pPr>
                <a:r>
                  <a:rPr kumimoji="1" lang="en-US" altLang="zh-CN" sz="2000" dirty="0" smtClean="0">
                    <a:solidFill>
                      <a:srgbClr val="0070C0"/>
                    </a:solidFill>
                    <a:latin typeface="+mn-ea"/>
                  </a:rPr>
                  <a:t>A</a:t>
                </a:r>
                <a:r>
                  <a:rPr kumimoji="1" lang="zh-CN" altLang="en-US" sz="2000" dirty="0" smtClean="0">
                    <a:solidFill>
                      <a:srgbClr val="0070C0"/>
                    </a:solidFill>
                    <a:latin typeface="+mn-ea"/>
                  </a:rPr>
                  <a:t>检测到发生碰撞</a:t>
                </a:r>
                <a:endParaRPr kumimoji="1" lang="zh-CN" altLang="en-US" sz="2000" dirty="0">
                  <a:solidFill>
                    <a:srgbClr val="0070C0"/>
                  </a:solidFill>
                  <a:latin typeface="+mn-ea"/>
                </a:endParaRPr>
              </a:p>
            </p:txBody>
          </p:sp>
        </mc:Choice>
        <mc:Fallback xmlns="">
          <p:sp>
            <p:nvSpPr>
              <p:cNvPr id="40" name="Text Box 42">
                <a:extLst>
                  <a:ext uri="{FF2B5EF4-FFF2-40B4-BE49-F238E27FC236}">
                    <a16:creationId xmlns:a16="http://schemas.microsoft.com/office/drawing/2014/main" xmlns="" id="{362EB046-518F-4C75-9243-3EEE900B5C9C}"/>
                  </a:ext>
                </a:extLst>
              </p:cNvPr>
              <p:cNvSpPr txBox="1">
                <a:spLocks noRot="1" noChangeAspect="1" noMove="1" noResize="1" noEditPoints="1" noAdjustHandles="1" noChangeArrowheads="1" noChangeShapeType="1" noTextEdit="1"/>
              </p:cNvSpPr>
              <p:nvPr/>
            </p:nvSpPr>
            <p:spPr bwMode="auto">
              <a:xfrm>
                <a:off x="279563" y="5162742"/>
                <a:ext cx="2288466" cy="707886"/>
              </a:xfrm>
              <a:prstGeom prst="rect">
                <a:avLst/>
              </a:prstGeom>
              <a:blipFill rotWithShape="0">
                <a:blip r:embed="rId6"/>
                <a:stretch>
                  <a:fillRect t="-6897" b="-146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2" name="矩形 41"/>
          <p:cNvSpPr/>
          <p:nvPr/>
        </p:nvSpPr>
        <p:spPr>
          <a:xfrm>
            <a:off x="2999656" y="5700772"/>
            <a:ext cx="1319705" cy="169856"/>
          </a:xfrm>
          <a:prstGeom prst="rect">
            <a:avLst/>
          </a:prstGeom>
          <a:solidFill>
            <a:schemeClr val="accent3"/>
          </a:solidFill>
          <a:ln>
            <a:solidFill>
              <a:srgbClr val="FFC000"/>
            </a:solidFill>
          </a:ln>
        </p:spPr>
        <p:txBody>
          <a:bodyPr wrap="square">
            <a:spAutoFit/>
          </a:bodyPr>
          <a:lstStyle/>
          <a:p>
            <a:pPr eaLnBrk="0" hangingPunct="0"/>
            <a:endParaRPr kumimoji="1" lang="zh-CN" altLang="en-US">
              <a:solidFill>
                <a:srgbClr val="0070C0"/>
              </a:solidFill>
              <a:latin typeface="+mn-ea"/>
              <a:ea typeface="楷体_GB2312" pitchFamily="49" charset="-122"/>
            </a:endParaRPr>
          </a:p>
        </p:txBody>
      </p:sp>
      <p:sp>
        <p:nvSpPr>
          <p:cNvPr id="44"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2411473" y="5235736"/>
            <a:ext cx="20527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00000"/>
              </a:lnSpc>
            </a:pPr>
            <a:r>
              <a:rPr kumimoji="1" lang="en-US" altLang="zh-CN" sz="2000" dirty="0" smtClean="0">
                <a:solidFill>
                  <a:srgbClr val="FF0000"/>
                </a:solidFill>
                <a:latin typeface="+mn-ea"/>
              </a:rPr>
              <a:t>STOP</a:t>
            </a:r>
          </a:p>
        </p:txBody>
      </p:sp>
      <p:sp>
        <p:nvSpPr>
          <p:cNvPr id="43"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flipV="1">
            <a:off x="2999656" y="5772780"/>
            <a:ext cx="385155" cy="8384"/>
          </a:xfrm>
          <a:prstGeom prst="line">
            <a:avLst/>
          </a:prstGeom>
          <a:noFill/>
          <a:ln w="285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41"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4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314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1" grpId="0" animBg="1"/>
      <p:bldP spid="12" grpId="0" animBg="1"/>
      <p:bldP spid="13" grpId="0" animBg="1"/>
      <p:bldP spid="14" grpId="0" animBg="1"/>
      <p:bldP spid="15" grpId="0" animBg="1"/>
      <p:bldP spid="17" grpId="0"/>
      <p:bldP spid="18" grpId="0" animBg="1"/>
      <p:bldP spid="19" grpId="0" animBg="1"/>
      <p:bldP spid="20" grpId="0" animBg="1"/>
      <p:bldP spid="22" grpId="0" animBg="1"/>
      <p:bldP spid="23" grpId="0" animBg="1"/>
      <p:bldP spid="24" grpId="0"/>
      <p:bldP spid="25" grpId="0" animBg="1"/>
      <p:bldP spid="21" grpId="0" animBg="1"/>
      <p:bldP spid="26" grpId="0" animBg="1"/>
      <p:bldP spid="27" grpId="0" animBg="1"/>
      <p:bldP spid="28" grpId="0" animBg="1"/>
      <p:bldP spid="29" grpId="0" animBg="1"/>
      <p:bldP spid="30" grpId="0" animBg="1"/>
      <p:bldP spid="31" grpId="0" animBg="1"/>
      <p:bldP spid="32" grpId="0"/>
      <p:bldP spid="33" grpId="0"/>
      <p:bldP spid="34" grpId="0" animBg="1"/>
      <p:bldP spid="35" grpId="0" animBg="1"/>
      <p:bldP spid="36" grpId="0" animBg="1"/>
      <p:bldP spid="39" grpId="0" animBg="1"/>
      <p:bldP spid="40" grpId="0"/>
      <p:bldP spid="42" grpId="0" animBg="1"/>
      <p:bldP spid="44" grpId="0"/>
      <p:bldP spid="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1411D505-F8AE-4AB7-B027-BEEB122C7BB0}"/>
              </a:ext>
            </a:extLst>
          </p:cNvPr>
          <p:cNvSpPr>
            <a:spLocks noGrp="1"/>
          </p:cNvSpPr>
          <p:nvPr>
            <p:ph idx="1"/>
          </p:nvPr>
        </p:nvSpPr>
        <p:spPr>
          <a:xfrm>
            <a:off x="2026444" y="1123952"/>
            <a:ext cx="8137922" cy="3676686"/>
          </a:xfrm>
        </p:spPr>
        <p:txBody>
          <a:bodyPr>
            <a:normAutofit/>
          </a:bodyPr>
          <a:lstStyle/>
          <a:p>
            <a:pPr>
              <a:lnSpc>
                <a:spcPct val="150000"/>
              </a:lnSpc>
            </a:pPr>
            <a:r>
              <a:rPr lang="zh-CN" altLang="en-US" sz="2000" dirty="0">
                <a:latin typeface="+mn-ea"/>
              </a:rPr>
              <a:t>最先发送数据帧的站，在发送数据帧后至多经过时间 </a:t>
            </a:r>
            <a:r>
              <a:rPr lang="en-US" altLang="zh-CN" sz="2000" dirty="0">
                <a:latin typeface="+mn-ea"/>
              </a:rPr>
              <a:t>2τ</a:t>
            </a:r>
            <a:r>
              <a:rPr lang="zh-CN" altLang="en-US" sz="2000" dirty="0">
                <a:latin typeface="+mn-ea"/>
              </a:rPr>
              <a:t>（</a:t>
            </a:r>
            <a:r>
              <a:rPr lang="zh-CN" altLang="en-US" sz="2000" dirty="0">
                <a:solidFill>
                  <a:srgbClr val="FF0000"/>
                </a:solidFill>
                <a:latin typeface="+mn-ea"/>
              </a:rPr>
              <a:t>两倍的端到端往返时延</a:t>
            </a:r>
            <a:r>
              <a:rPr lang="zh-CN" altLang="en-US" sz="2000" dirty="0">
                <a:latin typeface="+mn-ea"/>
              </a:rPr>
              <a:t>）就可知道发送的数据帧是否遭受了碰撞。</a:t>
            </a:r>
          </a:p>
          <a:p>
            <a:pPr>
              <a:lnSpc>
                <a:spcPct val="150000"/>
              </a:lnSpc>
            </a:pPr>
            <a:r>
              <a:rPr lang="zh-CN" altLang="en-US" sz="2000" dirty="0">
                <a:latin typeface="+mn-ea"/>
              </a:rPr>
              <a:t>以太网的端到端往返时延 </a:t>
            </a:r>
            <a:r>
              <a:rPr lang="en-US" altLang="zh-CN" sz="2000" dirty="0">
                <a:latin typeface="+mn-ea"/>
              </a:rPr>
              <a:t>2τ </a:t>
            </a:r>
            <a:r>
              <a:rPr lang="zh-CN" altLang="en-US" sz="2000" dirty="0">
                <a:latin typeface="+mn-ea"/>
              </a:rPr>
              <a:t>称为</a:t>
            </a:r>
            <a:r>
              <a:rPr lang="zh-CN" altLang="en-US" sz="2000" dirty="0">
                <a:solidFill>
                  <a:srgbClr val="FF0000"/>
                </a:solidFill>
                <a:latin typeface="+mn-ea"/>
              </a:rPr>
              <a:t>竞争期</a:t>
            </a:r>
            <a:r>
              <a:rPr lang="zh-CN" altLang="en-US" sz="2000" dirty="0">
                <a:latin typeface="+mn-ea"/>
              </a:rPr>
              <a:t>，或</a:t>
            </a:r>
            <a:r>
              <a:rPr lang="zh-CN" altLang="en-US" sz="2000" dirty="0">
                <a:solidFill>
                  <a:srgbClr val="FF0000"/>
                </a:solidFill>
                <a:latin typeface="+mn-ea"/>
              </a:rPr>
              <a:t>碰撞窗口</a:t>
            </a:r>
            <a:r>
              <a:rPr lang="zh-CN" altLang="en-US" sz="2000" dirty="0">
                <a:latin typeface="+mn-ea"/>
              </a:rPr>
              <a:t>。经过争用期这段时间还没有检测到碰撞，才能肯定这次发送不会发生碰撞。 </a:t>
            </a:r>
          </a:p>
        </p:txBody>
      </p:sp>
      <p:sp>
        <p:nvSpPr>
          <p:cNvPr id="13" name="Line 2">
            <a:extLst>
              <a:ext uri="{FF2B5EF4-FFF2-40B4-BE49-F238E27FC236}">
                <a16:creationId xmlns:a16="http://schemas.microsoft.com/office/drawing/2014/main" xmlns="" id="{CFE1EB1D-3129-4201-9DF4-2B144202856C}"/>
              </a:ext>
            </a:extLst>
          </p:cNvPr>
          <p:cNvSpPr>
            <a:spLocks noChangeShapeType="1"/>
          </p:cNvSpPr>
          <p:nvPr/>
        </p:nvSpPr>
        <p:spPr bwMode="auto">
          <a:xfrm>
            <a:off x="3427355" y="3767244"/>
            <a:ext cx="4660900" cy="0"/>
          </a:xfrm>
          <a:prstGeom prst="line">
            <a:avLst/>
          </a:prstGeom>
          <a:noFill/>
          <a:ln w="3810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5">
            <a:extLst>
              <a:ext uri="{FF2B5EF4-FFF2-40B4-BE49-F238E27FC236}">
                <a16:creationId xmlns:a16="http://schemas.microsoft.com/office/drawing/2014/main" xmlns="" id="{B489D66F-CE34-4A17-82D3-9023E7C7C249}"/>
              </a:ext>
            </a:extLst>
          </p:cNvPr>
          <p:cNvSpPr>
            <a:spLocks noChangeShapeType="1"/>
          </p:cNvSpPr>
          <p:nvPr/>
        </p:nvSpPr>
        <p:spPr bwMode="auto">
          <a:xfrm>
            <a:off x="3416243" y="3772007"/>
            <a:ext cx="0" cy="1808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6">
            <a:extLst>
              <a:ext uri="{FF2B5EF4-FFF2-40B4-BE49-F238E27FC236}">
                <a16:creationId xmlns:a16="http://schemas.microsoft.com/office/drawing/2014/main" xmlns="" id="{E8CF6A04-CA20-45C2-A873-875D00E1E0B8}"/>
              </a:ext>
            </a:extLst>
          </p:cNvPr>
          <p:cNvSpPr>
            <a:spLocks noChangeShapeType="1"/>
          </p:cNvSpPr>
          <p:nvPr/>
        </p:nvSpPr>
        <p:spPr bwMode="auto">
          <a:xfrm>
            <a:off x="3421005" y="3772007"/>
            <a:ext cx="4648200" cy="868363"/>
          </a:xfrm>
          <a:prstGeom prst="line">
            <a:avLst/>
          </a:prstGeom>
          <a:noFill/>
          <a:ln w="76200">
            <a:solidFill>
              <a:schemeClr val="accent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7">
            <a:extLst>
              <a:ext uri="{FF2B5EF4-FFF2-40B4-BE49-F238E27FC236}">
                <a16:creationId xmlns:a16="http://schemas.microsoft.com/office/drawing/2014/main" xmlns="" id="{3ABC12DE-FA7A-4C24-AF64-A890F1228161}"/>
              </a:ext>
            </a:extLst>
          </p:cNvPr>
          <p:cNvSpPr>
            <a:spLocks noChangeArrowheads="1"/>
          </p:cNvSpPr>
          <p:nvPr/>
        </p:nvSpPr>
        <p:spPr bwMode="auto">
          <a:xfrm>
            <a:off x="3054535" y="3270357"/>
            <a:ext cx="442431" cy="60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Tahoma" panose="020B0604030504040204" pitchFamily="34" charset="0"/>
                <a:ea typeface="宋体" panose="02010600030101010101" pitchFamily="2" charset="-122"/>
              </a:defRPr>
            </a:lvl1pPr>
            <a:lvl2pPr marL="742950" indent="-285750" defTabSz="762000">
              <a:defRPr sz="2000">
                <a:solidFill>
                  <a:schemeClr val="tx1"/>
                </a:solidFill>
                <a:latin typeface="Tahoma" panose="020B0604030504040204" pitchFamily="34" charset="0"/>
                <a:ea typeface="宋体" panose="02010600030101010101" pitchFamily="2" charset="-122"/>
              </a:defRPr>
            </a:lvl2pPr>
            <a:lvl3pPr marL="1143000" indent="-228600" defTabSz="762000">
              <a:defRPr sz="2000">
                <a:solidFill>
                  <a:schemeClr val="tx1"/>
                </a:solidFill>
                <a:latin typeface="Tahoma" panose="020B0604030504040204" pitchFamily="34" charset="0"/>
                <a:ea typeface="宋体" panose="02010600030101010101" pitchFamily="2" charset="-122"/>
              </a:defRPr>
            </a:lvl3pPr>
            <a:lvl4pPr marL="1600200" indent="-228600" defTabSz="762000">
              <a:defRPr sz="2000">
                <a:solidFill>
                  <a:schemeClr val="tx1"/>
                </a:solidFill>
                <a:latin typeface="Tahoma" panose="020B0604030504040204" pitchFamily="34" charset="0"/>
                <a:ea typeface="宋体" panose="02010600030101010101" pitchFamily="2" charset="-122"/>
              </a:defRPr>
            </a:lvl4pPr>
            <a:lvl5pPr marL="2057400" indent="-228600" defTabSz="762000">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r>
              <a:rPr kumimoji="1" lang="en-US" altLang="zh-CN" sz="2800">
                <a:solidFill>
                  <a:srgbClr val="333399"/>
                </a:solidFill>
                <a:latin typeface="Arial" panose="020B0604020202020204" pitchFamily="34" charset="0"/>
                <a:ea typeface="黑体" panose="02010609060101010101" pitchFamily="49" charset="-122"/>
              </a:rPr>
              <a:t>A</a:t>
            </a:r>
          </a:p>
        </p:txBody>
      </p:sp>
      <p:sp>
        <p:nvSpPr>
          <p:cNvPr id="17" name="Rectangle 8">
            <a:extLst>
              <a:ext uri="{FF2B5EF4-FFF2-40B4-BE49-F238E27FC236}">
                <a16:creationId xmlns:a16="http://schemas.microsoft.com/office/drawing/2014/main" xmlns="" id="{EF84D0D2-FC1D-42D6-82B6-E07DDBC0AB41}"/>
              </a:ext>
            </a:extLst>
          </p:cNvPr>
          <p:cNvSpPr>
            <a:spLocks noChangeArrowheads="1"/>
          </p:cNvSpPr>
          <p:nvPr/>
        </p:nvSpPr>
        <p:spPr bwMode="auto">
          <a:xfrm>
            <a:off x="8037697" y="3270357"/>
            <a:ext cx="442431" cy="60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Tahoma" panose="020B0604030504040204" pitchFamily="34" charset="0"/>
                <a:ea typeface="宋体" panose="02010600030101010101" pitchFamily="2" charset="-122"/>
              </a:defRPr>
            </a:lvl1pPr>
            <a:lvl2pPr marL="742950" indent="-285750" defTabSz="762000">
              <a:defRPr sz="2000">
                <a:solidFill>
                  <a:schemeClr val="tx1"/>
                </a:solidFill>
                <a:latin typeface="Tahoma" panose="020B0604030504040204" pitchFamily="34" charset="0"/>
                <a:ea typeface="宋体" panose="02010600030101010101" pitchFamily="2" charset="-122"/>
              </a:defRPr>
            </a:lvl2pPr>
            <a:lvl3pPr marL="1143000" indent="-228600" defTabSz="762000">
              <a:defRPr sz="2000">
                <a:solidFill>
                  <a:schemeClr val="tx1"/>
                </a:solidFill>
                <a:latin typeface="Tahoma" panose="020B0604030504040204" pitchFamily="34" charset="0"/>
                <a:ea typeface="宋体" panose="02010600030101010101" pitchFamily="2" charset="-122"/>
              </a:defRPr>
            </a:lvl3pPr>
            <a:lvl4pPr marL="1600200" indent="-228600" defTabSz="762000">
              <a:defRPr sz="2000">
                <a:solidFill>
                  <a:schemeClr val="tx1"/>
                </a:solidFill>
                <a:latin typeface="Tahoma" panose="020B0604030504040204" pitchFamily="34" charset="0"/>
                <a:ea typeface="宋体" panose="02010600030101010101" pitchFamily="2" charset="-122"/>
              </a:defRPr>
            </a:lvl4pPr>
            <a:lvl5pPr marL="2057400" indent="-228600" defTabSz="762000">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r>
              <a:rPr kumimoji="1" lang="en-US" altLang="zh-CN" sz="2800">
                <a:solidFill>
                  <a:srgbClr val="333399"/>
                </a:solidFill>
                <a:latin typeface="Arial" panose="020B0604020202020204" pitchFamily="34" charset="0"/>
                <a:ea typeface="黑体" panose="02010609060101010101" pitchFamily="49" charset="-122"/>
              </a:rPr>
              <a:t>B</a:t>
            </a:r>
          </a:p>
        </p:txBody>
      </p:sp>
      <p:sp>
        <p:nvSpPr>
          <p:cNvPr id="18" name="Line 9">
            <a:extLst>
              <a:ext uri="{FF2B5EF4-FFF2-40B4-BE49-F238E27FC236}">
                <a16:creationId xmlns:a16="http://schemas.microsoft.com/office/drawing/2014/main" xmlns="" id="{DE78C31E-208A-477F-A017-C4F4A15A575B}"/>
              </a:ext>
            </a:extLst>
          </p:cNvPr>
          <p:cNvSpPr>
            <a:spLocks noChangeShapeType="1"/>
          </p:cNvSpPr>
          <p:nvPr/>
        </p:nvSpPr>
        <p:spPr bwMode="auto">
          <a:xfrm flipH="1">
            <a:off x="3298768" y="4114907"/>
            <a:ext cx="6350" cy="1090613"/>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0">
            <a:extLst>
              <a:ext uri="{FF2B5EF4-FFF2-40B4-BE49-F238E27FC236}">
                <a16:creationId xmlns:a16="http://schemas.microsoft.com/office/drawing/2014/main" xmlns="" id="{30B709CA-66AE-48C2-A072-A38E19CDF543}"/>
              </a:ext>
            </a:extLst>
          </p:cNvPr>
          <p:cNvSpPr>
            <a:spLocks noChangeArrowheads="1"/>
          </p:cNvSpPr>
          <p:nvPr/>
        </p:nvSpPr>
        <p:spPr bwMode="auto">
          <a:xfrm>
            <a:off x="3071255" y="4446694"/>
            <a:ext cx="26770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000">
                <a:solidFill>
                  <a:schemeClr val="tx1"/>
                </a:solidFill>
                <a:latin typeface="Tahoma" panose="020B0604030504040204" pitchFamily="34" charset="0"/>
                <a:ea typeface="宋体" panose="02010600030101010101" pitchFamily="2" charset="-122"/>
              </a:defRPr>
            </a:lvl1pPr>
            <a:lvl2pPr marL="742950" indent="-285750" defTabSz="762000">
              <a:defRPr sz="2000">
                <a:solidFill>
                  <a:schemeClr val="tx1"/>
                </a:solidFill>
                <a:latin typeface="Tahoma" panose="020B0604030504040204" pitchFamily="34" charset="0"/>
                <a:ea typeface="宋体" panose="02010600030101010101" pitchFamily="2" charset="-122"/>
              </a:defRPr>
            </a:lvl2pPr>
            <a:lvl3pPr marL="1143000" indent="-228600" defTabSz="762000">
              <a:defRPr sz="2000">
                <a:solidFill>
                  <a:schemeClr val="tx1"/>
                </a:solidFill>
                <a:latin typeface="Tahoma" panose="020B0604030504040204" pitchFamily="34" charset="0"/>
                <a:ea typeface="宋体" panose="02010600030101010101" pitchFamily="2" charset="-122"/>
              </a:defRPr>
            </a:lvl3pPr>
            <a:lvl4pPr marL="1600200" indent="-228600" defTabSz="762000">
              <a:defRPr sz="2000">
                <a:solidFill>
                  <a:schemeClr val="tx1"/>
                </a:solidFill>
                <a:latin typeface="Tahoma" panose="020B0604030504040204" pitchFamily="34" charset="0"/>
                <a:ea typeface="宋体" panose="02010600030101010101" pitchFamily="2" charset="-122"/>
              </a:defRPr>
            </a:lvl4pPr>
            <a:lvl5pPr marL="2057400" indent="-228600" defTabSz="762000">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r>
              <a:rPr kumimoji="1" lang="en-US" altLang="zh-CN" i="1">
                <a:solidFill>
                  <a:srgbClr val="333399"/>
                </a:solidFill>
                <a:latin typeface="Arial" panose="020B0604020202020204" pitchFamily="34" charset="0"/>
                <a:ea typeface="黑体" panose="02010609060101010101" pitchFamily="49" charset="-122"/>
              </a:rPr>
              <a:t>t</a:t>
            </a:r>
          </a:p>
        </p:txBody>
      </p:sp>
      <p:sp>
        <p:nvSpPr>
          <p:cNvPr id="20" name="Line 11">
            <a:extLst>
              <a:ext uri="{FF2B5EF4-FFF2-40B4-BE49-F238E27FC236}">
                <a16:creationId xmlns:a16="http://schemas.microsoft.com/office/drawing/2014/main" xmlns="" id="{82AE2C08-C89D-410D-B9BE-A5D9300AE494}"/>
              </a:ext>
            </a:extLst>
          </p:cNvPr>
          <p:cNvSpPr>
            <a:spLocks noChangeShapeType="1"/>
          </p:cNvSpPr>
          <p:nvPr/>
        </p:nvSpPr>
        <p:spPr bwMode="auto">
          <a:xfrm flipH="1">
            <a:off x="8080317" y="3760894"/>
            <a:ext cx="7939" cy="1675457"/>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2">
            <a:extLst>
              <a:ext uri="{FF2B5EF4-FFF2-40B4-BE49-F238E27FC236}">
                <a16:creationId xmlns:a16="http://schemas.microsoft.com/office/drawing/2014/main" xmlns="" id="{23CCA687-9BB1-40E2-BD78-94C514440606}"/>
              </a:ext>
            </a:extLst>
          </p:cNvPr>
          <p:cNvSpPr>
            <a:spLocks noChangeShapeType="1"/>
          </p:cNvSpPr>
          <p:nvPr/>
        </p:nvSpPr>
        <p:spPr bwMode="auto">
          <a:xfrm flipH="1">
            <a:off x="3451168" y="4708631"/>
            <a:ext cx="4578345" cy="871538"/>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36">
            <a:extLst>
              <a:ext uri="{FF2B5EF4-FFF2-40B4-BE49-F238E27FC236}">
                <a16:creationId xmlns:a16="http://schemas.microsoft.com/office/drawing/2014/main" xmlns="" id="{C8946F7C-9C1A-4249-BFD0-ACA680FDA2A4}"/>
              </a:ext>
            </a:extLst>
          </p:cNvPr>
          <p:cNvSpPr>
            <a:spLocks noChangeShapeType="1"/>
          </p:cNvSpPr>
          <p:nvPr/>
        </p:nvSpPr>
        <p:spPr bwMode="auto">
          <a:xfrm>
            <a:off x="2968568" y="3767244"/>
            <a:ext cx="4127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37">
            <a:extLst>
              <a:ext uri="{FF2B5EF4-FFF2-40B4-BE49-F238E27FC236}">
                <a16:creationId xmlns:a16="http://schemas.microsoft.com/office/drawing/2014/main" xmlns="" id="{5310398E-F7B2-4F46-89CC-4461C5FB100A}"/>
              </a:ext>
            </a:extLst>
          </p:cNvPr>
          <p:cNvSpPr txBox="1">
            <a:spLocks noChangeArrowheads="1"/>
          </p:cNvSpPr>
          <p:nvPr/>
        </p:nvSpPr>
        <p:spPr bwMode="auto">
          <a:xfrm>
            <a:off x="8088256" y="3884074"/>
            <a:ext cx="40427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anose="020B0604030504040204" pitchFamily="34" charset="0"/>
                <a:ea typeface="宋体" panose="02010600030101010101" pitchFamily="2" charset="-122"/>
              </a:defRPr>
            </a:lvl1pPr>
            <a:lvl2pPr marL="742950" indent="-285750">
              <a:defRPr sz="2000">
                <a:solidFill>
                  <a:schemeClr val="tx1"/>
                </a:solidFill>
                <a:latin typeface="Tahoma" panose="020B0604030504040204" pitchFamily="34" charset="0"/>
                <a:ea typeface="宋体" panose="02010600030101010101" pitchFamily="2" charset="-122"/>
              </a:defRPr>
            </a:lvl2pPr>
            <a:lvl3pPr marL="1143000" indent="-228600">
              <a:defRPr sz="2000">
                <a:solidFill>
                  <a:schemeClr val="tx1"/>
                </a:solidFill>
                <a:latin typeface="Tahoma" panose="020B0604030504040204" pitchFamily="34" charset="0"/>
                <a:ea typeface="宋体" panose="02010600030101010101" pitchFamily="2" charset="-122"/>
              </a:defRPr>
            </a:lvl3pPr>
            <a:lvl4pPr marL="1600200" indent="-228600">
              <a:defRPr sz="2000">
                <a:solidFill>
                  <a:schemeClr val="tx1"/>
                </a:solidFill>
                <a:latin typeface="Tahoma" panose="020B0604030504040204" pitchFamily="34" charset="0"/>
                <a:ea typeface="宋体" panose="02010600030101010101" pitchFamily="2" charset="-122"/>
              </a:defRPr>
            </a:lvl4pPr>
            <a:lvl5pPr marL="2057400" indent="-22860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i="1"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zh-CN" altLang="en-US" sz="2400" dirty="0">
                <a:solidFill>
                  <a:srgbClr val="333399"/>
                </a:solidFill>
                <a:latin typeface="Arial" panose="020B0604020202020204" pitchFamily="34" charset="0"/>
                <a:ea typeface="黑体" panose="02010609060101010101" pitchFamily="49" charset="-122"/>
              </a:rPr>
              <a:t> </a:t>
            </a:r>
          </a:p>
        </p:txBody>
      </p:sp>
      <p:sp>
        <p:nvSpPr>
          <p:cNvPr id="24" name="Text Box 37">
            <a:extLst>
              <a:ext uri="{FF2B5EF4-FFF2-40B4-BE49-F238E27FC236}">
                <a16:creationId xmlns:a16="http://schemas.microsoft.com/office/drawing/2014/main" xmlns="" id="{15BAC06A-1CC1-4CA1-99CD-6454384DE8CE}"/>
              </a:ext>
            </a:extLst>
          </p:cNvPr>
          <p:cNvSpPr txBox="1">
            <a:spLocks noChangeArrowheads="1"/>
          </p:cNvSpPr>
          <p:nvPr/>
        </p:nvSpPr>
        <p:spPr bwMode="auto">
          <a:xfrm>
            <a:off x="8139060" y="4851543"/>
            <a:ext cx="40427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anose="020B0604030504040204" pitchFamily="34" charset="0"/>
                <a:ea typeface="宋体" panose="02010600030101010101" pitchFamily="2" charset="-122"/>
              </a:defRPr>
            </a:lvl1pPr>
            <a:lvl2pPr marL="742950" indent="-285750">
              <a:defRPr sz="2000">
                <a:solidFill>
                  <a:schemeClr val="tx1"/>
                </a:solidFill>
                <a:latin typeface="Tahoma" panose="020B0604030504040204" pitchFamily="34" charset="0"/>
                <a:ea typeface="宋体" panose="02010600030101010101" pitchFamily="2" charset="-122"/>
              </a:defRPr>
            </a:lvl2pPr>
            <a:lvl3pPr marL="1143000" indent="-228600">
              <a:defRPr sz="2000">
                <a:solidFill>
                  <a:schemeClr val="tx1"/>
                </a:solidFill>
                <a:latin typeface="Tahoma" panose="020B0604030504040204" pitchFamily="34" charset="0"/>
                <a:ea typeface="宋体" panose="02010600030101010101" pitchFamily="2" charset="-122"/>
              </a:defRPr>
            </a:lvl3pPr>
            <a:lvl4pPr marL="1600200" indent="-228600">
              <a:defRPr sz="2000">
                <a:solidFill>
                  <a:schemeClr val="tx1"/>
                </a:solidFill>
                <a:latin typeface="Tahoma" panose="020B0604030504040204" pitchFamily="34" charset="0"/>
                <a:ea typeface="宋体" panose="02010600030101010101" pitchFamily="2" charset="-122"/>
              </a:defRPr>
            </a:lvl4pPr>
            <a:lvl5pPr marL="2057400" indent="-22860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i="1"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zh-CN" altLang="en-US" sz="2400" dirty="0">
                <a:solidFill>
                  <a:srgbClr val="333399"/>
                </a:solidFill>
                <a:latin typeface="Arial" panose="020B0604020202020204" pitchFamily="34" charset="0"/>
                <a:ea typeface="黑体" panose="02010609060101010101" pitchFamily="49" charset="-122"/>
              </a:rPr>
              <a:t> </a:t>
            </a:r>
          </a:p>
        </p:txBody>
      </p:sp>
      <p:sp>
        <p:nvSpPr>
          <p:cNvPr id="25" name="Line 13">
            <a:extLst>
              <a:ext uri="{FF2B5EF4-FFF2-40B4-BE49-F238E27FC236}">
                <a16:creationId xmlns:a16="http://schemas.microsoft.com/office/drawing/2014/main" xmlns="" id="{E4C53D49-E01A-408A-AD39-C8E48580753B}"/>
              </a:ext>
            </a:extLst>
          </p:cNvPr>
          <p:cNvSpPr>
            <a:spLocks noChangeShapeType="1"/>
          </p:cNvSpPr>
          <p:nvPr/>
        </p:nvSpPr>
        <p:spPr bwMode="auto">
          <a:xfrm flipV="1">
            <a:off x="3450118" y="4640370"/>
            <a:ext cx="4613272" cy="120280"/>
          </a:xfrm>
          <a:prstGeom prst="line">
            <a:avLst/>
          </a:prstGeom>
          <a:noFill/>
          <a:ln w="28575">
            <a:solidFill>
              <a:srgbClr val="333399"/>
            </a:solidFill>
            <a:prstDash val="lgDash"/>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26"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2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24013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13792"/>
            <a:ext cx="9956800" cy="1143000"/>
          </a:xfrm>
        </p:spPr>
        <p:txBody>
          <a:bodyPr/>
          <a:lstStyle/>
          <a:p>
            <a:r>
              <a:rPr lang="en-US" altLang="zh-CN" dirty="0" smtClean="0"/>
              <a:t>CSMA/CD—</a:t>
            </a:r>
            <a:r>
              <a:rPr lang="zh-CN" altLang="en-US" dirty="0" smtClean="0"/>
              <a:t>争用期的长度</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pPr>
                  <a:lnSpc>
                    <a:spcPct val="150000"/>
                  </a:lnSpc>
                </a:pPr>
                <a:r>
                  <a:rPr lang="zh-CN" altLang="en-US" dirty="0" smtClean="0"/>
                  <a:t>以太网取</a:t>
                </a:r>
                <a:r>
                  <a:rPr lang="en-US" altLang="zh-CN" dirty="0" smtClean="0"/>
                  <a:t>51.2</a:t>
                </a:r>
                <a14:m>
                  <m:oMath xmlns:m="http://schemas.openxmlformats.org/officeDocument/2006/math">
                    <m:r>
                      <a:rPr lang="zh-CN" altLang="en-US" i="1" smtClean="0">
                        <a:latin typeface="Cambria Math" panose="02040503050406030204" pitchFamily="18" charset="0"/>
                      </a:rPr>
                      <m:t>𝜇</m:t>
                    </m:r>
                    <m:r>
                      <a:rPr lang="en-US" altLang="zh-CN" b="0" i="1" smtClean="0">
                        <a:latin typeface="Cambria Math" panose="02040503050406030204" pitchFamily="18" charset="0"/>
                      </a:rPr>
                      <m:t>𝑠</m:t>
                    </m:r>
                  </m:oMath>
                </a14:m>
                <a:r>
                  <a:rPr lang="zh-CN" altLang="en-US" dirty="0" smtClean="0"/>
                  <a:t>为争用期的长度</a:t>
                </a:r>
                <a:endParaRPr lang="en-US" altLang="zh-CN" dirty="0" smtClean="0"/>
              </a:p>
              <a:p>
                <a:pPr>
                  <a:lnSpc>
                    <a:spcPct val="150000"/>
                  </a:lnSpc>
                </a:pPr>
                <a:r>
                  <a:rPr lang="zh-CN" altLang="en-US" dirty="0" smtClean="0"/>
                  <a:t>对于</a:t>
                </a:r>
                <a:r>
                  <a:rPr lang="en-US" altLang="zh-CN" dirty="0" smtClean="0"/>
                  <a:t>10Mb/s</a:t>
                </a:r>
                <a:r>
                  <a:rPr lang="zh-CN" altLang="en-US" dirty="0" smtClean="0"/>
                  <a:t>以太网，在争用期内可发送</a:t>
                </a:r>
                <a:r>
                  <a:rPr lang="en-US" altLang="zh-CN" dirty="0" smtClean="0"/>
                  <a:t>512bit</a:t>
                </a:r>
                <a:r>
                  <a:rPr lang="zh-CN" altLang="en-US" dirty="0" smtClean="0"/>
                  <a:t>，即</a:t>
                </a:r>
                <a:r>
                  <a:rPr lang="en-US" altLang="zh-CN" b="1" dirty="0" smtClean="0">
                    <a:solidFill>
                      <a:srgbClr val="FF0000"/>
                    </a:solidFill>
                  </a:rPr>
                  <a:t>64</a:t>
                </a:r>
                <a:r>
                  <a:rPr lang="zh-CN" altLang="en-US" b="1" dirty="0" smtClean="0">
                    <a:solidFill>
                      <a:srgbClr val="FF0000"/>
                    </a:solidFill>
                  </a:rPr>
                  <a:t>字节。</a:t>
                </a:r>
                <a:endParaRPr lang="en-US" altLang="zh-CN" b="1" dirty="0" smtClean="0">
                  <a:solidFill>
                    <a:srgbClr val="FF0000"/>
                  </a:solidFill>
                </a:endParaRPr>
              </a:p>
              <a:p>
                <a:pPr>
                  <a:lnSpc>
                    <a:spcPct val="150000"/>
                  </a:lnSpc>
                </a:pPr>
                <a:r>
                  <a:rPr lang="zh-CN" altLang="en-US" dirty="0" smtClean="0"/>
                  <a:t>以太网在发送数据时，若前</a:t>
                </a:r>
                <a:r>
                  <a:rPr lang="en-US" altLang="zh-CN" dirty="0" smtClean="0"/>
                  <a:t>64</a:t>
                </a:r>
                <a:r>
                  <a:rPr lang="zh-CN" altLang="en-US" dirty="0" smtClean="0"/>
                  <a:t>字节没有发生冲突，则后续的数据就不会发生冲突。</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245" r="-429"/>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B68505AA-301A-4D48-B8A2-4F19F2B57C35}" type="slidenum">
              <a:rPr lang="zh-CN" altLang="en-US" smtClean="0"/>
              <a:pPr/>
              <a:t>27</a:t>
            </a:fld>
            <a:endParaRPr lang="en-US" altLang="zh-CN"/>
          </a:p>
        </p:txBody>
      </p:sp>
      <p:sp>
        <p:nvSpPr>
          <p:cNvPr id="5"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60710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pPr>
              <a:lnSpc>
                <a:spcPct val="150000"/>
              </a:lnSpc>
            </a:pPr>
            <a:r>
              <a:rPr lang="zh-CN" altLang="en-US" dirty="0" smtClean="0"/>
              <a:t>如果发生冲突，就一定是在发送的前</a:t>
            </a:r>
            <a:r>
              <a:rPr lang="en-US" altLang="zh-CN" dirty="0" smtClean="0"/>
              <a:t>64</a:t>
            </a:r>
            <a:r>
              <a:rPr lang="zh-CN" altLang="en-US" dirty="0" smtClean="0"/>
              <a:t>字节以内。</a:t>
            </a:r>
            <a:endParaRPr lang="en-US" altLang="zh-CN" dirty="0" smtClean="0"/>
          </a:p>
          <a:p>
            <a:pPr>
              <a:lnSpc>
                <a:spcPct val="150000"/>
              </a:lnSpc>
            </a:pPr>
            <a:r>
              <a:rPr lang="zh-CN" altLang="en-US" dirty="0" smtClean="0"/>
              <a:t>由于一检测到冲突就立即中止发送，这时已经发送出去的数据一定小于</a:t>
            </a:r>
            <a:r>
              <a:rPr lang="en-US" altLang="zh-CN" dirty="0" smtClean="0"/>
              <a:t>64</a:t>
            </a:r>
            <a:r>
              <a:rPr lang="zh-CN" altLang="en-US" dirty="0" smtClean="0"/>
              <a:t>字节。</a:t>
            </a:r>
            <a:endParaRPr lang="en-US" altLang="zh-CN" dirty="0" smtClean="0"/>
          </a:p>
          <a:p>
            <a:pPr>
              <a:lnSpc>
                <a:spcPct val="150000"/>
              </a:lnSpc>
            </a:pPr>
            <a:r>
              <a:rPr lang="zh-CN" altLang="en-US" dirty="0" smtClean="0"/>
              <a:t>以太网规定了最短有效帧长为</a:t>
            </a:r>
            <a:r>
              <a:rPr lang="en-US" altLang="zh-CN" dirty="0" smtClean="0"/>
              <a:t>64</a:t>
            </a:r>
            <a:r>
              <a:rPr lang="zh-CN" altLang="en-US" dirty="0" smtClean="0"/>
              <a:t>字节，凡长度小于</a:t>
            </a:r>
            <a:r>
              <a:rPr lang="en-US" altLang="zh-CN" dirty="0" smtClean="0"/>
              <a:t>64</a:t>
            </a:r>
            <a:r>
              <a:rPr lang="zh-CN" altLang="en-US" dirty="0" smtClean="0"/>
              <a:t>字节的帧都是由于冲突而异常中止的</a:t>
            </a:r>
            <a:r>
              <a:rPr lang="zh-CN" altLang="en-US" b="1" dirty="0" smtClean="0">
                <a:solidFill>
                  <a:srgbClr val="9900FF"/>
                </a:solidFill>
              </a:rPr>
              <a:t>无效帧</a:t>
            </a:r>
            <a:r>
              <a:rPr lang="zh-CN" altLang="en-US" dirty="0" smtClean="0"/>
              <a:t>。</a:t>
            </a:r>
            <a:endParaRPr lang="zh-CN" altLang="en-US" dirty="0"/>
          </a:p>
        </p:txBody>
      </p:sp>
      <p:sp>
        <p:nvSpPr>
          <p:cNvPr id="4" name="灯片编号占位符 3"/>
          <p:cNvSpPr>
            <a:spLocks noGrp="1"/>
          </p:cNvSpPr>
          <p:nvPr>
            <p:ph type="sldNum" sz="quarter" idx="11"/>
          </p:nvPr>
        </p:nvSpPr>
        <p:spPr/>
        <p:txBody>
          <a:bodyPr/>
          <a:lstStyle/>
          <a:p>
            <a:fld id="{B68505AA-301A-4D48-B8A2-4F19F2B57C35}" type="slidenum">
              <a:rPr lang="zh-CN" altLang="en-US" smtClean="0"/>
              <a:pPr/>
              <a:t>28</a:t>
            </a:fld>
            <a:endParaRPr lang="en-US" altLang="zh-CN"/>
          </a:p>
        </p:txBody>
      </p:sp>
      <p:sp>
        <p:nvSpPr>
          <p:cNvPr id="5" name="标题 1"/>
          <p:cNvSpPr>
            <a:spLocks noGrp="1"/>
          </p:cNvSpPr>
          <p:nvPr>
            <p:ph type="title"/>
          </p:nvPr>
        </p:nvSpPr>
        <p:spPr>
          <a:xfrm>
            <a:off x="609600" y="413792"/>
            <a:ext cx="9956800" cy="1143000"/>
          </a:xfrm>
        </p:spPr>
        <p:txBody>
          <a:bodyPr/>
          <a:lstStyle/>
          <a:p>
            <a:r>
              <a:rPr lang="en-US" altLang="zh-CN" dirty="0" smtClean="0"/>
              <a:t>CSMA/CD—</a:t>
            </a:r>
            <a:r>
              <a:rPr lang="zh-CN" altLang="en-US" dirty="0" smtClean="0"/>
              <a:t>最短有效帧长</a:t>
            </a:r>
            <a:endParaRPr lang="zh-CN" altLang="en-US" dirty="0"/>
          </a:p>
        </p:txBody>
      </p:sp>
      <p:sp>
        <p:nvSpPr>
          <p:cNvPr id="6"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18069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a:extLst>
              <a:ext uri="{FF2B5EF4-FFF2-40B4-BE49-F238E27FC236}">
                <a16:creationId xmlns:a16="http://schemas.microsoft.com/office/drawing/2014/main" xmlns="" id="{FEBBEC8F-FB5D-405A-A0BC-C003BDFADFA6}"/>
              </a:ext>
            </a:extLst>
          </p:cNvPr>
          <p:cNvSpPr>
            <a:spLocks noGrp="1" noChangeArrowheads="1"/>
          </p:cNvSpPr>
          <p:nvPr>
            <p:ph type="body" idx="1"/>
          </p:nvPr>
        </p:nvSpPr>
        <p:spPr>
          <a:xfrm>
            <a:off x="910829" y="1754683"/>
            <a:ext cx="10369152" cy="1224136"/>
          </a:xfrm>
        </p:spPr>
        <p:txBody>
          <a:bodyPr>
            <a:noAutofit/>
          </a:bodyPr>
          <a:lstStyle/>
          <a:p>
            <a:pPr marL="0" indent="0">
              <a:lnSpc>
                <a:spcPct val="130000"/>
              </a:lnSpc>
              <a:buNone/>
            </a:pPr>
            <a:r>
              <a:rPr lang="zh-CN" altLang="en-US" b="1" dirty="0">
                <a:solidFill>
                  <a:srgbClr val="9900FF"/>
                </a:solidFill>
                <a:latin typeface="黑体" panose="02010609060101010101" pitchFamily="49" charset="-122"/>
              </a:rPr>
              <a:t>二进制指数后退</a:t>
            </a:r>
            <a:r>
              <a:rPr lang="zh-CN" altLang="en-US" b="1" dirty="0" smtClean="0">
                <a:solidFill>
                  <a:srgbClr val="9900FF"/>
                </a:solidFill>
                <a:latin typeface="黑体" panose="02010609060101010101" pitchFamily="49" charset="-122"/>
              </a:rPr>
              <a:t>算法： </a:t>
            </a:r>
            <a:endParaRPr lang="en-US" altLang="zh-CN" b="1" dirty="0">
              <a:solidFill>
                <a:srgbClr val="9900FF"/>
              </a:solidFill>
            </a:endParaRPr>
          </a:p>
          <a:p>
            <a:pPr marL="359551" indent="-359551">
              <a:lnSpc>
                <a:spcPct val="130000"/>
              </a:lnSpc>
            </a:pPr>
            <a:r>
              <a:rPr lang="en-US" altLang="zh-CN" dirty="0"/>
              <a:t>CSMA/CD</a:t>
            </a:r>
            <a:r>
              <a:rPr lang="zh-CN" altLang="en-US" dirty="0"/>
              <a:t>发送方在检测到冲突后，双方（或多方）都将延时一段</a:t>
            </a:r>
            <a:r>
              <a:rPr lang="zh-CN" altLang="en-US" dirty="0" smtClean="0"/>
              <a:t>时间再发送数据。</a:t>
            </a:r>
            <a:endParaRPr lang="en-US" altLang="zh-CN" dirty="0" smtClean="0"/>
          </a:p>
        </p:txBody>
      </p:sp>
      <p:sp>
        <p:nvSpPr>
          <p:cNvPr id="5" name="标题 1"/>
          <p:cNvSpPr>
            <a:spLocks noGrp="1"/>
          </p:cNvSpPr>
          <p:nvPr>
            <p:ph type="title"/>
          </p:nvPr>
        </p:nvSpPr>
        <p:spPr>
          <a:xfrm>
            <a:off x="623392" y="481238"/>
            <a:ext cx="9956800" cy="1143000"/>
          </a:xfrm>
        </p:spPr>
        <p:txBody>
          <a:bodyPr/>
          <a:lstStyle/>
          <a:p>
            <a:r>
              <a:rPr lang="en-US" altLang="zh-CN" dirty="0" smtClean="0"/>
              <a:t>CSMA/CD—</a:t>
            </a:r>
            <a:r>
              <a:rPr lang="zh-CN" altLang="en-US" b="1" dirty="0">
                <a:latin typeface="黑体" panose="02010609060101010101" pitchFamily="49" charset="-122"/>
              </a:rPr>
              <a:t>二进制指数后退算法 </a:t>
            </a:r>
            <a:endParaRPr lang="zh-CN" altLang="en-US" dirty="0"/>
          </a:p>
        </p:txBody>
      </p:sp>
      <p:sp>
        <p:nvSpPr>
          <p:cNvPr id="3" name="矩形 2"/>
          <p:cNvSpPr/>
          <p:nvPr/>
        </p:nvSpPr>
        <p:spPr>
          <a:xfrm>
            <a:off x="1614108" y="3429000"/>
            <a:ext cx="9001000" cy="2400657"/>
          </a:xfrm>
          <a:prstGeom prst="rect">
            <a:avLst/>
          </a:prstGeom>
        </p:spPr>
        <p:txBody>
          <a:bodyPr wrap="square">
            <a:spAutoFit/>
          </a:bodyPr>
          <a:lstStyle/>
          <a:p>
            <a:pPr algn="l">
              <a:lnSpc>
                <a:spcPct val="150000"/>
              </a:lnSpc>
              <a:buClr>
                <a:srgbClr val="FF0000"/>
              </a:buClr>
              <a:buFont typeface="Arial" panose="020B0604020202020204" pitchFamily="34" charset="0"/>
              <a:buChar char="•"/>
            </a:pPr>
            <a:r>
              <a:rPr lang="zh-CN" altLang="en-US" sz="2000" dirty="0" smtClean="0"/>
              <a:t>确定基本退避时间，一般是取为争用期为</a:t>
            </a:r>
            <a:r>
              <a:rPr lang="en-US" altLang="zh-CN" sz="2000" dirty="0" smtClean="0"/>
              <a:t>2</a:t>
            </a:r>
            <a:r>
              <a:rPr lang="en-US" altLang="zh-CN" sz="2000" dirty="0" smtClean="0">
                <a:sym typeface="Symbol" panose="05050102010706020507" pitchFamily="18" charset="2"/>
              </a:rPr>
              <a:t></a:t>
            </a:r>
            <a:r>
              <a:rPr lang="zh-CN" altLang="en-US" sz="2000" dirty="0" smtClean="0">
                <a:sym typeface="Symbol" panose="05050102010706020507" pitchFamily="18" charset="2"/>
              </a:rPr>
              <a:t>。</a:t>
            </a:r>
            <a:endParaRPr lang="en-US" altLang="zh-CN" sz="2000" dirty="0"/>
          </a:p>
          <a:p>
            <a:pPr algn="l">
              <a:lnSpc>
                <a:spcPct val="150000"/>
              </a:lnSpc>
              <a:buClr>
                <a:srgbClr val="FF0000"/>
              </a:buClr>
              <a:buFont typeface="Arial" panose="020B0604020202020204" pitchFamily="34" charset="0"/>
              <a:buChar char="•"/>
            </a:pPr>
            <a:r>
              <a:rPr lang="zh-CN" altLang="en-US" sz="2000" dirty="0" smtClean="0"/>
              <a:t>定义重传次数</a:t>
            </a:r>
            <a:r>
              <a:rPr lang="en-US" altLang="zh-CN" sz="2000" dirty="0" err="1" smtClean="0"/>
              <a:t>i</a:t>
            </a:r>
            <a:r>
              <a:rPr lang="en-US" altLang="zh-CN" sz="2000" dirty="0" smtClean="0"/>
              <a:t>, </a:t>
            </a:r>
            <a:r>
              <a:rPr lang="en-US" altLang="zh-CN" sz="2000" dirty="0" smtClean="0">
                <a:latin typeface="+mn-ea"/>
              </a:rPr>
              <a:t>i</a:t>
            </a:r>
            <a:r>
              <a:rPr lang="en-US" altLang="zh-CN" sz="2000" dirty="0" smtClean="0">
                <a:latin typeface="+mj-ea"/>
                <a:ea typeface="+mj-ea"/>
              </a:rPr>
              <a:t>≤</a:t>
            </a:r>
            <a:r>
              <a:rPr lang="en-US" altLang="zh-CN" sz="2000" dirty="0" smtClean="0">
                <a:latin typeface="+mn-ea"/>
              </a:rPr>
              <a:t>10</a:t>
            </a:r>
            <a:r>
              <a:rPr lang="zh-CN" altLang="en-US" sz="2000" dirty="0" smtClean="0">
                <a:latin typeface="+mn-ea"/>
              </a:rPr>
              <a:t>，即 </a:t>
            </a:r>
            <a:r>
              <a:rPr lang="en-US" altLang="zh-CN" sz="2000" dirty="0">
                <a:latin typeface="+mn-ea"/>
              </a:rPr>
              <a:t>i</a:t>
            </a:r>
            <a:r>
              <a:rPr lang="en-US" altLang="zh-CN" sz="2000" dirty="0" smtClean="0">
                <a:latin typeface="+mn-ea"/>
              </a:rPr>
              <a:t>=Min[</a:t>
            </a:r>
            <a:r>
              <a:rPr lang="zh-CN" altLang="en-US" sz="2000" dirty="0" smtClean="0">
                <a:latin typeface="+mn-ea"/>
              </a:rPr>
              <a:t>重传次数，</a:t>
            </a:r>
            <a:r>
              <a:rPr lang="en-US" altLang="zh-CN" sz="2000" dirty="0" smtClean="0">
                <a:latin typeface="+mn-ea"/>
              </a:rPr>
              <a:t>10]</a:t>
            </a:r>
          </a:p>
          <a:p>
            <a:pPr algn="l">
              <a:lnSpc>
                <a:spcPct val="150000"/>
              </a:lnSpc>
              <a:buClr>
                <a:srgbClr val="FF0000"/>
              </a:buClr>
              <a:buFont typeface="Arial" panose="020B0604020202020204" pitchFamily="34" charset="0"/>
              <a:buChar char="•"/>
            </a:pPr>
            <a:r>
              <a:rPr lang="zh-CN" altLang="en-US" sz="2000" dirty="0" smtClean="0"/>
              <a:t>从整数集合</a:t>
            </a:r>
            <a:r>
              <a:rPr lang="en-US" altLang="zh-CN" sz="2000" dirty="0" smtClean="0"/>
              <a:t>[0,1,…,(</a:t>
            </a:r>
            <a:r>
              <a:rPr lang="en-US" altLang="zh-CN" sz="2000" dirty="0">
                <a:solidFill>
                  <a:srgbClr val="FF0000"/>
                </a:solidFill>
                <a:cs typeface="Arial" panose="020B0604020202020204" pitchFamily="34" charset="0"/>
              </a:rPr>
              <a:t>2</a:t>
            </a:r>
            <a:r>
              <a:rPr lang="en-US" altLang="zh-CN" sz="2000" baseline="30000" dirty="0">
                <a:solidFill>
                  <a:srgbClr val="FF0000"/>
                </a:solidFill>
                <a:cs typeface="Arial" panose="020B0604020202020204" pitchFamily="34" charset="0"/>
              </a:rPr>
              <a:t>i</a:t>
            </a:r>
            <a:r>
              <a:rPr lang="en-US" altLang="zh-CN" sz="2000" dirty="0">
                <a:solidFill>
                  <a:srgbClr val="FF0000"/>
                </a:solidFill>
                <a:cs typeface="Arial" panose="020B0604020202020204" pitchFamily="34" charset="0"/>
              </a:rPr>
              <a:t> - 1</a:t>
            </a:r>
            <a:r>
              <a:rPr lang="en-US" altLang="zh-CN" sz="2000" dirty="0" smtClean="0"/>
              <a:t>)]</a:t>
            </a:r>
            <a:r>
              <a:rPr lang="zh-CN" altLang="en-US" sz="2000" dirty="0" smtClean="0">
                <a:solidFill>
                  <a:srgbClr val="FF0000"/>
                </a:solidFill>
              </a:rPr>
              <a:t>中随机地取出一个数</a:t>
            </a:r>
            <a:r>
              <a:rPr lang="zh-CN" altLang="en-US" sz="2000" dirty="0" smtClean="0">
                <a:ea typeface="宋体" panose="02010600030101010101" pitchFamily="2" charset="-122"/>
              </a:rPr>
              <a:t>，记为</a:t>
            </a:r>
            <a:r>
              <a:rPr lang="en-US" altLang="zh-CN" sz="2000" dirty="0" smtClean="0">
                <a:ea typeface="宋体" panose="02010600030101010101" pitchFamily="2" charset="-122"/>
              </a:rPr>
              <a:t>r</a:t>
            </a:r>
            <a:r>
              <a:rPr lang="zh-CN" altLang="en-US" sz="2000" dirty="0" smtClean="0">
                <a:ea typeface="宋体" panose="02010600030101010101" pitchFamily="2" charset="-122"/>
              </a:rPr>
              <a:t>。重传所需的时延就是</a:t>
            </a:r>
            <a:r>
              <a:rPr lang="en-US" altLang="zh-CN" sz="2000" dirty="0" smtClean="0">
                <a:ea typeface="宋体" panose="02010600030101010101" pitchFamily="2" charset="-122"/>
              </a:rPr>
              <a:t>r</a:t>
            </a:r>
            <a:r>
              <a:rPr lang="zh-CN" altLang="en-US" sz="2000" dirty="0" smtClean="0">
                <a:ea typeface="宋体" panose="02010600030101010101" pitchFamily="2" charset="-122"/>
              </a:rPr>
              <a:t>倍的基本退避时间（</a:t>
            </a:r>
            <a:r>
              <a:rPr lang="en-US" altLang="zh-CN" sz="2000" dirty="0" smtClean="0">
                <a:ea typeface="宋体" panose="02010600030101010101" pitchFamily="2" charset="-122"/>
              </a:rPr>
              <a:t>2r</a:t>
            </a:r>
            <a:r>
              <a:rPr lang="en-US" altLang="zh-CN" sz="2000" dirty="0">
                <a:sym typeface="Symbol" panose="05050102010706020507" pitchFamily="18" charset="2"/>
              </a:rPr>
              <a:t>  </a:t>
            </a:r>
            <a:r>
              <a:rPr lang="zh-CN" altLang="en-US" sz="2000" dirty="0" smtClean="0">
                <a:ea typeface="宋体" panose="02010600030101010101" pitchFamily="2" charset="-122"/>
              </a:rPr>
              <a:t>）</a:t>
            </a:r>
            <a:r>
              <a:rPr lang="zh-CN" altLang="en-US" sz="2000" dirty="0" smtClean="0">
                <a:latin typeface="+mn-ea"/>
              </a:rPr>
              <a:t>。</a:t>
            </a:r>
            <a:endParaRPr lang="en-US" altLang="zh-CN" sz="2000" dirty="0" smtClean="0">
              <a:latin typeface="+mn-ea"/>
            </a:endParaRPr>
          </a:p>
          <a:p>
            <a:pPr algn="l">
              <a:lnSpc>
                <a:spcPct val="150000"/>
              </a:lnSpc>
              <a:buClr>
                <a:srgbClr val="FF0000"/>
              </a:buClr>
              <a:buFont typeface="Arial" panose="020B0604020202020204" pitchFamily="34" charset="0"/>
              <a:buChar char="•"/>
            </a:pPr>
            <a:r>
              <a:rPr lang="zh-CN" altLang="en-US" sz="2000" dirty="0" smtClean="0">
                <a:latin typeface="+mn-ea"/>
              </a:rPr>
              <a:t>当重传达</a:t>
            </a:r>
            <a:r>
              <a:rPr lang="en-US" altLang="zh-CN" sz="2000" dirty="0" smtClean="0">
                <a:latin typeface="+mn-ea"/>
              </a:rPr>
              <a:t>16</a:t>
            </a:r>
            <a:r>
              <a:rPr lang="zh-CN" altLang="en-US" sz="2000" dirty="0" smtClean="0">
                <a:latin typeface="+mn-ea"/>
              </a:rPr>
              <a:t>次仍不能成功时即丢弃该帧，并报告。</a:t>
            </a:r>
            <a:endParaRPr lang="zh-CN" altLang="en-US" sz="2000" dirty="0">
              <a:latin typeface="+mn-ea"/>
            </a:endParaRPr>
          </a:p>
        </p:txBody>
      </p:sp>
      <p:sp>
        <p:nvSpPr>
          <p:cNvPr id="7"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56206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C0498D3A-B738-48EC-A39C-94C58B88932B}"/>
              </a:ext>
            </a:extLst>
          </p:cNvPr>
          <p:cNvGrpSpPr/>
          <p:nvPr/>
        </p:nvGrpSpPr>
        <p:grpSpPr>
          <a:xfrm>
            <a:off x="1919536" y="1156312"/>
            <a:ext cx="8147176" cy="4969280"/>
            <a:chOff x="657586" y="1700808"/>
            <a:chExt cx="10862901"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A759C196-DA28-4241-ABB5-975367026FE9}"/>
                </a:ext>
              </a:extLst>
            </p:cNvPr>
            <p:cNvGrpSpPr>
              <a:grpSpLocks noChangeAspect="1"/>
            </p:cNvGrpSpPr>
            <p:nvPr>
              <p:custDataLst>
                <p:tags r:id="rId1"/>
              </p:custDataLst>
            </p:nvPr>
          </p:nvGrpSpPr>
          <p:grpSpPr>
            <a:xfrm>
              <a:off x="657586" y="1700808"/>
              <a:ext cx="10862901" cy="4083608"/>
              <a:chOff x="1079923" y="1700808"/>
              <a:chExt cx="10440564" cy="4083608"/>
            </a:xfrm>
          </p:grpSpPr>
          <p:sp>
            <p:nvSpPr>
              <p:cNvPr id="7" name="iṡľïḑè">
                <a:extLst>
                  <a:ext uri="{FF2B5EF4-FFF2-40B4-BE49-F238E27FC236}">
                    <a16:creationId xmlns=""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l">
                  <a:lnSpc>
                    <a:spcPct val="150000"/>
                  </a:lnSpc>
                </a:pPr>
                <a:r>
                  <a:rPr lang="zh-CN" altLang="en-US" sz="2800" dirty="0">
                    <a:latin typeface="+mj-ea"/>
                    <a:ea typeface="+mj-ea"/>
                    <a:sym typeface="+mn-lt"/>
                  </a:rPr>
                  <a:t>第</a:t>
                </a:r>
                <a:r>
                  <a:rPr lang="en-US" altLang="zh-CN" sz="2800" dirty="0">
                    <a:latin typeface="+mj-ea"/>
                    <a:ea typeface="+mj-ea"/>
                    <a:sym typeface="+mn-lt"/>
                  </a:rPr>
                  <a:t>1</a:t>
                </a:r>
                <a:r>
                  <a:rPr lang="zh-CN" altLang="en-US" sz="2800" dirty="0">
                    <a:latin typeface="+mj-ea"/>
                    <a:ea typeface="+mj-ea"/>
                    <a:sym typeface="+mn-lt"/>
                  </a:rPr>
                  <a:t>章</a:t>
                </a:r>
                <a:r>
                  <a:rPr lang="en-US" altLang="zh-CN" sz="2800" dirty="0">
                    <a:latin typeface="+mj-ea"/>
                    <a:ea typeface="+mj-ea"/>
                    <a:sym typeface="+mn-lt"/>
                  </a:rPr>
                  <a:t> </a:t>
                </a:r>
                <a:r>
                  <a:rPr lang="zh-CN" altLang="en-US" sz="2800" dirty="0">
                    <a:latin typeface="+mj-ea"/>
                    <a:ea typeface="+mj-ea"/>
                    <a:sym typeface="+mn-lt"/>
                  </a:rPr>
                  <a:t>引言</a:t>
                </a:r>
                <a:endParaRPr lang="en-US" altLang="zh-CN" sz="2800" dirty="0">
                  <a:latin typeface="+mj-ea"/>
                  <a:ea typeface="+mj-ea"/>
                  <a:sym typeface="+mn-lt"/>
                </a:endParaRPr>
              </a:p>
              <a:p>
                <a:pPr algn="l">
                  <a:lnSpc>
                    <a:spcPct val="150000"/>
                  </a:lnSpc>
                </a:pPr>
                <a:r>
                  <a:rPr lang="zh-CN" altLang="en-US" sz="2800" dirty="0">
                    <a:latin typeface="+mj-ea"/>
                    <a:sym typeface="+mn-lt"/>
                  </a:rPr>
                  <a:t>第</a:t>
                </a:r>
                <a:r>
                  <a:rPr lang="en-US" altLang="zh-CN" sz="2800" dirty="0">
                    <a:latin typeface="+mj-ea"/>
                    <a:sym typeface="+mn-lt"/>
                  </a:rPr>
                  <a:t>2</a:t>
                </a:r>
                <a:r>
                  <a:rPr lang="zh-CN" altLang="en-US" sz="2800" dirty="0">
                    <a:latin typeface="+mj-ea"/>
                    <a:sym typeface="+mn-lt"/>
                  </a:rPr>
                  <a:t>章 </a:t>
                </a:r>
                <a:r>
                  <a:rPr lang="zh-CN" altLang="en-US" sz="2800" dirty="0">
                    <a:latin typeface="+mj-ea"/>
                    <a:ea typeface="+mj-ea"/>
                    <a:sym typeface="+mn-lt"/>
                  </a:rPr>
                  <a:t>物理层</a:t>
                </a:r>
                <a:endParaRPr lang="en-US" altLang="zh-CN" sz="2800" dirty="0">
                  <a:latin typeface="+mj-ea"/>
                  <a:ea typeface="+mj-ea"/>
                  <a:sym typeface="+mn-lt"/>
                </a:endParaRPr>
              </a:p>
              <a:p>
                <a:pPr algn="l">
                  <a:lnSpc>
                    <a:spcPct val="150000"/>
                  </a:lnSpc>
                </a:pPr>
                <a:r>
                  <a:rPr lang="zh-CN" altLang="en-US" sz="2800" dirty="0">
                    <a:latin typeface="+mj-ea"/>
                    <a:sym typeface="+mn-lt"/>
                  </a:rPr>
                  <a:t>第</a:t>
                </a:r>
                <a:r>
                  <a:rPr lang="en-US" altLang="zh-CN" sz="2800" dirty="0">
                    <a:latin typeface="+mj-ea"/>
                    <a:sym typeface="+mn-lt"/>
                  </a:rPr>
                  <a:t>3</a:t>
                </a:r>
                <a:r>
                  <a:rPr lang="zh-CN" altLang="en-US" sz="2800" dirty="0">
                    <a:latin typeface="+mj-ea"/>
                    <a:sym typeface="+mn-lt"/>
                  </a:rPr>
                  <a:t>章 数据</a:t>
                </a:r>
                <a:r>
                  <a:rPr lang="zh-CN" altLang="en-US" sz="2800" dirty="0">
                    <a:latin typeface="+mj-ea"/>
                    <a:ea typeface="+mj-ea"/>
                    <a:sym typeface="+mn-lt"/>
                  </a:rPr>
                  <a:t>链路层</a:t>
                </a:r>
                <a:endParaRPr lang="en-US" altLang="zh-CN" sz="2800" dirty="0">
                  <a:latin typeface="+mj-ea"/>
                  <a:ea typeface="+mj-ea"/>
                  <a:sym typeface="+mn-lt"/>
                </a:endParaRPr>
              </a:p>
              <a:p>
                <a:pPr algn="l">
                  <a:lnSpc>
                    <a:spcPct val="150000"/>
                  </a:lnSpc>
                </a:pPr>
                <a:r>
                  <a:rPr lang="zh-CN" altLang="en-US" sz="2800" dirty="0">
                    <a:solidFill>
                      <a:srgbClr val="FF0000"/>
                    </a:solidFill>
                    <a:latin typeface="+mj-ea"/>
                    <a:sym typeface="+mn-lt"/>
                  </a:rPr>
                  <a:t>第</a:t>
                </a:r>
                <a:r>
                  <a:rPr lang="en-US" altLang="zh-CN" sz="2800" dirty="0">
                    <a:solidFill>
                      <a:srgbClr val="FF0000"/>
                    </a:solidFill>
                    <a:latin typeface="+mj-ea"/>
                    <a:sym typeface="+mn-lt"/>
                  </a:rPr>
                  <a:t>4</a:t>
                </a:r>
                <a:r>
                  <a:rPr lang="zh-CN" altLang="en-US" sz="2800" dirty="0">
                    <a:solidFill>
                      <a:srgbClr val="FF0000"/>
                    </a:solidFill>
                    <a:latin typeface="+mj-ea"/>
                    <a:sym typeface="+mn-lt"/>
                  </a:rPr>
                  <a:t>章 </a:t>
                </a:r>
                <a:r>
                  <a:rPr lang="zh-CN" altLang="en-US" sz="2800" dirty="0">
                    <a:solidFill>
                      <a:srgbClr val="FF0000"/>
                    </a:solidFill>
                    <a:latin typeface="+mj-ea"/>
                    <a:ea typeface="+mj-ea"/>
                    <a:sym typeface="+mn-lt"/>
                  </a:rPr>
                  <a:t>介质访问控制子层</a:t>
                </a:r>
                <a:endParaRPr lang="en-US" altLang="zh-CN" sz="2800" dirty="0">
                  <a:solidFill>
                    <a:srgbClr val="FF0000"/>
                  </a:solidFill>
                  <a:latin typeface="+mj-ea"/>
                  <a:ea typeface="+mj-ea"/>
                  <a:sym typeface="+mn-lt"/>
                </a:endParaRPr>
              </a:p>
              <a:p>
                <a:pPr algn="l">
                  <a:lnSpc>
                    <a:spcPct val="150000"/>
                  </a:lnSpc>
                </a:pPr>
                <a:r>
                  <a:rPr lang="zh-CN" altLang="en-US" sz="2800" dirty="0">
                    <a:latin typeface="+mj-ea"/>
                    <a:sym typeface="+mn-lt"/>
                  </a:rPr>
                  <a:t>第</a:t>
                </a:r>
                <a:r>
                  <a:rPr lang="en-US" altLang="zh-CN" sz="2800" dirty="0">
                    <a:latin typeface="+mj-ea"/>
                    <a:sym typeface="+mn-lt"/>
                  </a:rPr>
                  <a:t>5</a:t>
                </a:r>
                <a:r>
                  <a:rPr lang="zh-CN" altLang="en-US" sz="2800" dirty="0">
                    <a:latin typeface="+mj-ea"/>
                    <a:sym typeface="+mn-lt"/>
                  </a:rPr>
                  <a:t>章 </a:t>
                </a:r>
                <a:r>
                  <a:rPr lang="zh-CN" altLang="en-US" sz="2800" dirty="0">
                    <a:latin typeface="+mj-ea"/>
                    <a:ea typeface="+mj-ea"/>
                    <a:sym typeface="+mn-lt"/>
                  </a:rPr>
                  <a:t>网络层</a:t>
                </a:r>
                <a:endParaRPr lang="en-US" altLang="zh-CN" sz="2800" dirty="0">
                  <a:latin typeface="+mj-ea"/>
                  <a:ea typeface="+mj-ea"/>
                  <a:sym typeface="+mn-lt"/>
                </a:endParaRPr>
              </a:p>
              <a:p>
                <a:pPr algn="l">
                  <a:lnSpc>
                    <a:spcPct val="150000"/>
                  </a:lnSpc>
                </a:pPr>
                <a:r>
                  <a:rPr lang="zh-CN" altLang="en-US" sz="2800" dirty="0">
                    <a:latin typeface="+mj-ea"/>
                    <a:sym typeface="+mn-lt"/>
                  </a:rPr>
                  <a:t>第</a:t>
                </a:r>
                <a:r>
                  <a:rPr lang="en-US" altLang="zh-CN" sz="2800" dirty="0">
                    <a:latin typeface="+mj-ea"/>
                    <a:sym typeface="+mn-lt"/>
                  </a:rPr>
                  <a:t>6</a:t>
                </a:r>
                <a:r>
                  <a:rPr lang="zh-CN" altLang="en-US" sz="2800" dirty="0">
                    <a:latin typeface="+mj-ea"/>
                    <a:sym typeface="+mn-lt"/>
                  </a:rPr>
                  <a:t>章 </a:t>
                </a:r>
                <a:r>
                  <a:rPr lang="zh-CN" altLang="en-US" sz="2800" dirty="0">
                    <a:latin typeface="+mj-ea"/>
                    <a:ea typeface="+mj-ea"/>
                    <a:sym typeface="+mn-lt"/>
                  </a:rPr>
                  <a:t>传输层</a:t>
                </a:r>
                <a:endParaRPr lang="en-US" altLang="zh-CN" sz="2800" dirty="0">
                  <a:latin typeface="+mj-ea"/>
                  <a:ea typeface="+mj-ea"/>
                  <a:sym typeface="+mn-lt"/>
                </a:endParaRPr>
              </a:p>
              <a:p>
                <a:pPr algn="l">
                  <a:lnSpc>
                    <a:spcPct val="150000"/>
                  </a:lnSpc>
                </a:pPr>
                <a:r>
                  <a:rPr lang="zh-CN" altLang="en-US" sz="2800" dirty="0">
                    <a:latin typeface="+mj-ea"/>
                    <a:sym typeface="+mn-lt"/>
                  </a:rPr>
                  <a:t>第</a:t>
                </a:r>
                <a:r>
                  <a:rPr lang="en-US" altLang="zh-CN" sz="2800" dirty="0">
                    <a:latin typeface="+mj-ea"/>
                    <a:sym typeface="+mn-lt"/>
                  </a:rPr>
                  <a:t>7</a:t>
                </a:r>
                <a:r>
                  <a:rPr lang="zh-CN" altLang="en-US" sz="2800" dirty="0">
                    <a:latin typeface="+mj-ea"/>
                    <a:sym typeface="+mn-lt"/>
                  </a:rPr>
                  <a:t>章 应用层</a:t>
                </a:r>
                <a:endParaRPr lang="en-US" altLang="zh-CN" sz="2800" dirty="0">
                  <a:latin typeface="+mj-ea"/>
                  <a:sym typeface="+mn-lt"/>
                </a:endParaRPr>
              </a:p>
              <a:p>
                <a:pPr algn="l">
                  <a:lnSpc>
                    <a:spcPct val="150000"/>
                  </a:lnSpc>
                </a:pPr>
                <a:r>
                  <a:rPr lang="zh-CN" altLang="en-US" sz="2800" dirty="0">
                    <a:latin typeface="+mj-ea"/>
                    <a:sym typeface="+mn-lt"/>
                  </a:rPr>
                  <a:t>第</a:t>
                </a:r>
                <a:r>
                  <a:rPr lang="en-US" altLang="zh-CN" sz="2800" dirty="0">
                    <a:latin typeface="+mj-ea"/>
                    <a:sym typeface="+mn-lt"/>
                  </a:rPr>
                  <a:t>8</a:t>
                </a:r>
                <a:r>
                  <a:rPr lang="zh-CN" altLang="en-US" sz="2800" dirty="0">
                    <a:latin typeface="+mj-ea"/>
                    <a:sym typeface="+mn-lt"/>
                  </a:rPr>
                  <a:t>章 网络安全</a:t>
                </a:r>
                <a:endParaRPr lang="en-US" altLang="zh-CN" sz="2800" dirty="0">
                  <a:latin typeface="+mj-ea"/>
                  <a:ea typeface="+mj-ea"/>
                  <a:sym typeface="+mn-lt"/>
                </a:endParaRPr>
              </a:p>
              <a:p>
                <a:pPr algn="l">
                  <a:lnSpc>
                    <a:spcPct val="150000"/>
                  </a:lnSpc>
                </a:pPr>
                <a:endParaRPr lang="en-US" altLang="zh-CN" sz="1200" b="0" dirty="0">
                  <a:latin typeface="+mn-lt"/>
                  <a:ea typeface="+mn-ea"/>
                  <a:sym typeface="+mn-lt"/>
                </a:endParaRPr>
              </a:p>
            </p:txBody>
          </p:sp>
          <p:cxnSp>
            <p:nvCxnSpPr>
              <p:cNvPr id="8" name="直接连接符 7">
                <a:extLst>
                  <a:ext uri="{FF2B5EF4-FFF2-40B4-BE49-F238E27FC236}">
                    <a16:creationId xmlns=""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 xmlns:a16="http://schemas.microsoft.com/office/drawing/2014/main" id="{0DB1D0A1-2667-455C-9387-D7ABF0A00B8C}"/>
                  </a:ext>
                </a:extLst>
              </p:cNvPr>
              <p:cNvSpPr txBox="1"/>
              <p:nvPr/>
            </p:nvSpPr>
            <p:spPr>
              <a:xfrm>
                <a:off x="1079923" y="1700808"/>
                <a:ext cx="2616928" cy="500785"/>
              </a:xfrm>
              <a:prstGeom prst="rect">
                <a:avLst/>
              </a:prstGeom>
              <a:solidFill>
                <a:schemeClr val="bg1"/>
              </a:solidFill>
            </p:spPr>
            <p:txBody>
              <a:bodyPr wrap="square" rtlCol="0">
                <a:spAutoFit/>
              </a:bodyPr>
              <a:lstStyle/>
              <a:p>
                <a:pPr algn="r"/>
                <a:r>
                  <a:rPr lang="zh-CN" altLang="en-US" sz="2800" dirty="0">
                    <a:solidFill>
                      <a:schemeClr val="accent1"/>
                    </a:solidFill>
                    <a:cs typeface="+mn-ea"/>
                    <a:sym typeface="+mn-lt"/>
                  </a:rPr>
                  <a:t>计算机网络</a:t>
                </a:r>
                <a:endParaRPr lang="tr-TR" sz="2800" dirty="0">
                  <a:solidFill>
                    <a:schemeClr val="accent1"/>
                  </a:solidFill>
                  <a:cs typeface="+mn-ea"/>
                  <a:sym typeface="+mn-lt"/>
                </a:endParaRPr>
              </a:p>
            </p:txBody>
          </p:sp>
        </p:grpSp>
        <p:sp>
          <p:nvSpPr>
            <p:cNvPr id="10" name="poetry_91022">
              <a:extLst>
                <a:ext uri="{FF2B5EF4-FFF2-40B4-BE49-F238E27FC236}">
                  <a16:creationId xmlns=""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sz="1350">
                <a:cs typeface="+mn-ea"/>
                <a:sym typeface="+mn-lt"/>
              </a:endParaRPr>
            </a:p>
          </p:txBody>
        </p:sp>
      </p:grpSp>
    </p:spTree>
    <p:extLst>
      <p:ext uri="{BB962C8B-B14F-4D97-AF65-F5344CB8AC3E}">
        <p14:creationId xmlns:p14="http://schemas.microsoft.com/office/powerpoint/2010/main" val="606364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a:extLst>
              <a:ext uri="{FF2B5EF4-FFF2-40B4-BE49-F238E27FC236}">
                <a16:creationId xmlns:a16="http://schemas.microsoft.com/office/drawing/2014/main" xmlns="" id="{FEBBEC8F-FB5D-405A-A0BC-C003BDFADFA6}"/>
              </a:ext>
            </a:extLst>
          </p:cNvPr>
          <p:cNvSpPr>
            <a:spLocks noGrp="1" noChangeArrowheads="1"/>
          </p:cNvSpPr>
          <p:nvPr>
            <p:ph type="body" idx="1"/>
          </p:nvPr>
        </p:nvSpPr>
        <p:spPr>
          <a:xfrm>
            <a:off x="911424" y="1412777"/>
            <a:ext cx="10369152" cy="1224136"/>
          </a:xfrm>
        </p:spPr>
        <p:txBody>
          <a:bodyPr>
            <a:noAutofit/>
          </a:bodyPr>
          <a:lstStyle/>
          <a:p>
            <a:pPr marL="0" indent="0">
              <a:lnSpc>
                <a:spcPct val="130000"/>
              </a:lnSpc>
              <a:buNone/>
            </a:pPr>
            <a:r>
              <a:rPr lang="zh-CN" altLang="en-US" b="1" dirty="0" smtClean="0">
                <a:solidFill>
                  <a:srgbClr val="9900FF"/>
                </a:solidFill>
                <a:latin typeface="黑体" panose="02010609060101010101" pitchFamily="49" charset="-122"/>
              </a:rPr>
              <a:t>强化碰撞</a:t>
            </a:r>
            <a:endParaRPr lang="en-US" altLang="zh-CN" b="1" dirty="0">
              <a:solidFill>
                <a:srgbClr val="9900FF"/>
              </a:solidFill>
            </a:endParaRPr>
          </a:p>
          <a:p>
            <a:pPr marL="359551" indent="-359551">
              <a:lnSpc>
                <a:spcPct val="130000"/>
              </a:lnSpc>
            </a:pPr>
            <a:r>
              <a:rPr lang="zh-CN" altLang="en-US" dirty="0" smtClean="0"/>
              <a:t>当发送数据的站一旦发生了碰撞时：</a:t>
            </a:r>
            <a:endParaRPr lang="en-US" altLang="zh-CN" dirty="0" smtClean="0"/>
          </a:p>
        </p:txBody>
      </p:sp>
      <p:sp>
        <p:nvSpPr>
          <p:cNvPr id="3" name="矩形 2"/>
          <p:cNvSpPr/>
          <p:nvPr/>
        </p:nvSpPr>
        <p:spPr>
          <a:xfrm>
            <a:off x="1343472" y="2636913"/>
            <a:ext cx="9649072" cy="1477328"/>
          </a:xfrm>
          <a:prstGeom prst="rect">
            <a:avLst/>
          </a:prstGeom>
        </p:spPr>
        <p:txBody>
          <a:bodyPr wrap="square">
            <a:spAutoFit/>
          </a:bodyPr>
          <a:lstStyle/>
          <a:p>
            <a:pPr algn="l">
              <a:lnSpc>
                <a:spcPct val="150000"/>
              </a:lnSpc>
              <a:buClr>
                <a:srgbClr val="FF0000"/>
              </a:buClr>
              <a:buFont typeface="Arial" panose="020B0604020202020204" pitchFamily="34" charset="0"/>
              <a:buChar char="•"/>
            </a:pPr>
            <a:r>
              <a:rPr lang="zh-CN" altLang="en-US" sz="2000" dirty="0" smtClean="0"/>
              <a:t>立即停止发送数据；</a:t>
            </a:r>
            <a:endParaRPr lang="en-US" altLang="zh-CN" sz="2000" dirty="0" smtClean="0"/>
          </a:p>
          <a:p>
            <a:pPr algn="l">
              <a:lnSpc>
                <a:spcPct val="150000"/>
              </a:lnSpc>
              <a:buClr>
                <a:srgbClr val="FF0000"/>
              </a:buClr>
              <a:buFont typeface="Arial" panose="020B0604020202020204" pitchFamily="34" charset="0"/>
              <a:buChar char="•"/>
            </a:pPr>
            <a:r>
              <a:rPr lang="zh-CN" altLang="en-US" sz="2000" dirty="0" smtClean="0"/>
              <a:t>再继续发送若干比特的</a:t>
            </a:r>
            <a:r>
              <a:rPr lang="zh-CN" altLang="en-US" sz="2000" dirty="0" smtClean="0">
                <a:solidFill>
                  <a:srgbClr val="9900FF"/>
                </a:solidFill>
              </a:rPr>
              <a:t>人为干扰信号</a:t>
            </a:r>
            <a:r>
              <a:rPr lang="zh-CN" altLang="en-US" sz="2000" dirty="0" smtClean="0"/>
              <a:t>，</a:t>
            </a:r>
            <a:endParaRPr lang="en-US" altLang="zh-CN" sz="2000" dirty="0" smtClean="0"/>
          </a:p>
          <a:p>
            <a:pPr algn="l">
              <a:lnSpc>
                <a:spcPct val="150000"/>
              </a:lnSpc>
              <a:buClr>
                <a:srgbClr val="FF0000"/>
              </a:buClr>
            </a:pPr>
            <a:r>
              <a:rPr lang="en-US" altLang="zh-CN" sz="2000" dirty="0"/>
              <a:t> </a:t>
            </a:r>
            <a:r>
              <a:rPr lang="en-US" altLang="zh-CN" sz="2000" dirty="0" smtClean="0"/>
              <a:t> </a:t>
            </a:r>
            <a:r>
              <a:rPr lang="zh-CN" altLang="en-US" sz="2000" dirty="0" smtClean="0"/>
              <a:t>以便让所有用户都知道现在已经发生了碰撞</a:t>
            </a:r>
            <a:r>
              <a:rPr lang="zh-CN" altLang="en-US" sz="2000" dirty="0" smtClean="0">
                <a:sym typeface="Symbol" panose="05050102010706020507" pitchFamily="18" charset="2"/>
              </a:rPr>
              <a:t>。</a:t>
            </a:r>
            <a:endParaRPr lang="en-US" altLang="zh-CN" sz="2000" dirty="0"/>
          </a:p>
        </p:txBody>
      </p:sp>
      <p:sp>
        <p:nvSpPr>
          <p:cNvPr id="6"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22548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B68505AA-301A-4D48-B8A2-4F19F2B57C35}" type="slidenum">
              <a:rPr lang="zh-CN" altLang="en-US" smtClean="0"/>
              <a:pPr/>
              <a:t>31</a:t>
            </a:fld>
            <a:endParaRPr lang="en-US" altLang="zh-CN"/>
          </a:p>
        </p:txBody>
      </p:sp>
      <p:sp>
        <p:nvSpPr>
          <p:cNvPr id="5"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2203681" y="2276512"/>
            <a:ext cx="3887" cy="432084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6"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1887288" y="1844823"/>
            <a:ext cx="34015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A</a:t>
            </a:r>
            <a:endParaRPr kumimoji="1" lang="zh-CN" altLang="en-US" dirty="0">
              <a:solidFill>
                <a:srgbClr val="0070C0"/>
              </a:solidFill>
              <a:latin typeface="+mn-ea"/>
            </a:endParaRPr>
          </a:p>
        </p:txBody>
      </p:sp>
      <p:sp>
        <p:nvSpPr>
          <p:cNvPr id="8" name="Text Box 45">
            <a:extLst>
              <a:ext uri="{FF2B5EF4-FFF2-40B4-BE49-F238E27FC236}">
                <a16:creationId xmlns:a16="http://schemas.microsoft.com/office/drawing/2014/main" xmlns="" id="{54B7AC42-EADF-4966-A0B4-33B34D9EBB88}"/>
              </a:ext>
            </a:extLst>
          </p:cNvPr>
          <p:cNvSpPr txBox="1">
            <a:spLocks noChangeArrowheads="1"/>
          </p:cNvSpPr>
          <p:nvPr/>
        </p:nvSpPr>
        <p:spPr bwMode="auto">
          <a:xfrm>
            <a:off x="8506941" y="1846014"/>
            <a:ext cx="34015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B</a:t>
            </a:r>
          </a:p>
          <a:p>
            <a:pPr algn="ctr"/>
            <a:endParaRPr kumimoji="1" lang="zh-CN" altLang="en-US" dirty="0">
              <a:solidFill>
                <a:srgbClr val="0070C0"/>
              </a:solidFill>
              <a:latin typeface="+mn-ea"/>
            </a:endParaRPr>
          </a:p>
        </p:txBody>
      </p:sp>
      <p:sp>
        <p:nvSpPr>
          <p:cNvPr id="9"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8586300" y="2348880"/>
            <a:ext cx="3887" cy="4320840"/>
          </a:xfrm>
          <a:prstGeom prst="line">
            <a:avLst/>
          </a:prstGeom>
          <a:noFill/>
          <a:ln w="28575">
            <a:solidFill>
              <a:srgbClr val="C00000"/>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0" name="Line 13">
            <a:extLst>
              <a:ext uri="{FF2B5EF4-FFF2-40B4-BE49-F238E27FC236}">
                <a16:creationId xmlns:a16="http://schemas.microsoft.com/office/drawing/2014/main" xmlns="" id="{39F27BE6-A3DA-4F63-A3EB-71D035D9A1F5}"/>
              </a:ext>
            </a:extLst>
          </p:cNvPr>
          <p:cNvSpPr>
            <a:spLocks noChangeShapeType="1"/>
          </p:cNvSpPr>
          <p:nvPr/>
        </p:nvSpPr>
        <p:spPr bwMode="auto">
          <a:xfrm>
            <a:off x="1058482" y="2492896"/>
            <a:ext cx="1149086" cy="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1" name="Line 13">
            <a:extLst>
              <a:ext uri="{FF2B5EF4-FFF2-40B4-BE49-F238E27FC236}">
                <a16:creationId xmlns:a16="http://schemas.microsoft.com/office/drawing/2014/main" xmlns="" id="{39F27BE6-A3DA-4F63-A3EB-71D035D9A1F5}"/>
              </a:ext>
            </a:extLst>
          </p:cNvPr>
          <p:cNvSpPr>
            <a:spLocks noChangeShapeType="1"/>
          </p:cNvSpPr>
          <p:nvPr/>
        </p:nvSpPr>
        <p:spPr bwMode="auto">
          <a:xfrm>
            <a:off x="2207568" y="2492896"/>
            <a:ext cx="6388834" cy="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12"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1915649" y="2492896"/>
            <a:ext cx="3887" cy="1514429"/>
          </a:xfrm>
          <a:prstGeom prst="line">
            <a:avLst/>
          </a:prstGeom>
          <a:noFill/>
          <a:ln w="28575">
            <a:solidFill>
              <a:srgbClr val="333399"/>
            </a:solidFill>
            <a:round/>
            <a:headEnd type="triangle"/>
            <a:tailEnd type="triangle" w="med" len="lg"/>
          </a:ln>
          <a:extLst>
            <a:ext uri="{909E8E84-426E-40DD-AFC4-6F175D3DCCD1}">
              <a14:hiddenFill xmlns:a14="http://schemas.microsoft.com/office/drawing/2010/main">
                <a:noFill/>
              </a14:hiddenFill>
            </a:ext>
          </a:extLst>
        </p:spPr>
        <p:txBody>
          <a:bodyPr/>
          <a:lstStyle/>
          <a:p>
            <a:endParaRPr lang="zh-CN" altLang="en-US" dirty="0">
              <a:solidFill>
                <a:srgbClr val="0070C0"/>
              </a:solidFill>
              <a:latin typeface="+mn-ea"/>
            </a:endParaRPr>
          </a:p>
        </p:txBody>
      </p:sp>
      <p:cxnSp>
        <p:nvCxnSpPr>
          <p:cNvPr id="19" name="直接箭头连接符 18"/>
          <p:cNvCxnSpPr>
            <a:stCxn id="51" idx="1"/>
            <a:endCxn id="41" idx="4"/>
          </p:cNvCxnSpPr>
          <p:nvPr/>
        </p:nvCxnSpPr>
        <p:spPr>
          <a:xfrm flipH="1">
            <a:off x="2176368" y="3356993"/>
            <a:ext cx="6428641" cy="637225"/>
          </a:xfrm>
          <a:prstGeom prst="straightConnector1">
            <a:avLst/>
          </a:prstGeom>
          <a:ln w="133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8579335" y="2492896"/>
            <a:ext cx="1924143" cy="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29"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8640045" y="4293096"/>
            <a:ext cx="816024" cy="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mc:AlternateContent xmlns:mc="http://schemas.openxmlformats.org/markup-compatibility/2006" xmlns:a14="http://schemas.microsoft.com/office/drawing/2010/main">
        <mc:Choice Requires="a14">
          <p:sp>
            <p:nvSpPr>
              <p:cNvPr id="31"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8746261" y="3685557"/>
                <a:ext cx="518091" cy="5355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14:m>
                  <m:oMathPara xmlns:m="http://schemas.openxmlformats.org/officeDocument/2006/math">
                    <m:oMathParaPr>
                      <m:jc m:val="centerGroup"/>
                    </m:oMathParaPr>
                    <m:oMath xmlns:m="http://schemas.openxmlformats.org/officeDocument/2006/math">
                      <m:r>
                        <a:rPr kumimoji="1" lang="zh-CN" altLang="en-US" b="1" i="1" smtClean="0">
                          <a:solidFill>
                            <a:srgbClr val="0070C0"/>
                          </a:solidFill>
                          <a:latin typeface="Cambria Math" panose="02040503050406030204" pitchFamily="18" charset="0"/>
                        </a:rPr>
                        <m:t>𝜹</m:t>
                      </m:r>
                    </m:oMath>
                  </m:oMathPara>
                </a14:m>
                <a:endParaRPr kumimoji="1" lang="zh-CN" altLang="en-US" dirty="0">
                  <a:solidFill>
                    <a:srgbClr val="0070C0"/>
                  </a:solidFill>
                  <a:latin typeface="+mn-ea"/>
                </a:endParaRPr>
              </a:p>
            </p:txBody>
          </p:sp>
        </mc:Choice>
        <mc:Fallback xmlns="">
          <p:sp>
            <p:nvSpPr>
              <p:cNvPr id="31" name="Text Box 42">
                <a:extLst>
                  <a:ext uri="{FF2B5EF4-FFF2-40B4-BE49-F238E27FC236}">
                    <a16:creationId xmlns="" xmlns:a16="http://schemas.microsoft.com/office/drawing/2014/main" xmlns:a14="http://schemas.microsoft.com/office/drawing/2010/main" id="{362EB046-518F-4C75-9243-3EEE900B5C9C}"/>
                  </a:ext>
                </a:extLst>
              </p:cNvPr>
              <p:cNvSpPr txBox="1">
                <a:spLocks noRot="1" noChangeAspect="1" noMove="1" noResize="1" noEditPoints="1" noAdjustHandles="1" noChangeArrowheads="1" noChangeShapeType="1" noTextEdit="1"/>
              </p:cNvSpPr>
              <p:nvPr/>
            </p:nvSpPr>
            <p:spPr bwMode="auto">
              <a:xfrm>
                <a:off x="8746261" y="3685557"/>
                <a:ext cx="518091" cy="535531"/>
              </a:xfrm>
              <a:prstGeom prst="rect">
                <a:avLst/>
              </a:prstGeom>
              <a:blipFill rotWithShape="0">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 name="Line 13">
            <a:extLst>
              <a:ext uri="{FF2B5EF4-FFF2-40B4-BE49-F238E27FC236}">
                <a16:creationId xmlns:a16="http://schemas.microsoft.com/office/drawing/2014/main" xmlns="" id="{39F27BE6-A3DA-4F63-A3EB-71D035D9A1F5}"/>
              </a:ext>
            </a:extLst>
          </p:cNvPr>
          <p:cNvSpPr>
            <a:spLocks noChangeShapeType="1"/>
          </p:cNvSpPr>
          <p:nvPr/>
        </p:nvSpPr>
        <p:spPr bwMode="auto">
          <a:xfrm>
            <a:off x="1078360" y="6471268"/>
            <a:ext cx="1149086" cy="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mc:AlternateContent xmlns:mc="http://schemas.openxmlformats.org/markup-compatibility/2006" xmlns:a14="http://schemas.microsoft.com/office/drawing/2010/main">
        <mc:Choice Requires="a14">
          <p:sp>
            <p:nvSpPr>
              <p:cNvPr id="35"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1497285" y="5390401"/>
                <a:ext cx="497252" cy="5355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14:m>
                  <m:oMathPara xmlns:m="http://schemas.openxmlformats.org/officeDocument/2006/math">
                    <m:oMathParaPr>
                      <m:jc m:val="centerGroup"/>
                    </m:oMathParaPr>
                    <m:oMath xmlns:m="http://schemas.openxmlformats.org/officeDocument/2006/math">
                      <m:r>
                        <a:rPr kumimoji="1" lang="zh-CN" altLang="en-US" i="1" smtClean="0">
                          <a:solidFill>
                            <a:srgbClr val="0070C0"/>
                          </a:solidFill>
                          <a:latin typeface="Cambria Math" panose="02040503050406030204" pitchFamily="18" charset="0"/>
                        </a:rPr>
                        <m:t>𝝉</m:t>
                      </m:r>
                    </m:oMath>
                  </m:oMathPara>
                </a14:m>
                <a:endParaRPr kumimoji="1" lang="zh-CN" altLang="en-US" dirty="0">
                  <a:solidFill>
                    <a:srgbClr val="0070C0"/>
                  </a:solidFill>
                  <a:latin typeface="+mn-ea"/>
                </a:endParaRPr>
              </a:p>
            </p:txBody>
          </p:sp>
        </mc:Choice>
        <mc:Fallback xmlns="">
          <p:sp>
            <p:nvSpPr>
              <p:cNvPr id="35" name="Text Box 42">
                <a:extLst>
                  <a:ext uri="{FF2B5EF4-FFF2-40B4-BE49-F238E27FC236}">
                    <a16:creationId xmlns="" xmlns:a16="http://schemas.microsoft.com/office/drawing/2014/main" xmlns:a14="http://schemas.microsoft.com/office/drawing/2010/main" id="{362EB046-518F-4C75-9243-3EEE900B5C9C}"/>
                  </a:ext>
                </a:extLst>
              </p:cNvPr>
              <p:cNvSpPr txBox="1">
                <a:spLocks noRot="1" noChangeAspect="1" noMove="1" noResize="1" noEditPoints="1" noAdjustHandles="1" noChangeArrowheads="1" noChangeShapeType="1" noTextEdit="1"/>
              </p:cNvSpPr>
              <p:nvPr/>
            </p:nvSpPr>
            <p:spPr bwMode="auto">
              <a:xfrm>
                <a:off x="1497285" y="5390401"/>
                <a:ext cx="497252" cy="535531"/>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9" name="圆角矩形标注 38"/>
          <p:cNvSpPr/>
          <p:nvPr/>
        </p:nvSpPr>
        <p:spPr>
          <a:xfrm>
            <a:off x="6677410" y="1337316"/>
            <a:ext cx="1573175" cy="605097"/>
          </a:xfrm>
          <a:prstGeom prst="wedgeRoundRectCallout">
            <a:avLst>
              <a:gd name="adj1" fmla="val 70561"/>
              <a:gd name="adj2" fmla="val 27152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672909" y="1337317"/>
            <a:ext cx="1577676" cy="493148"/>
          </a:xfrm>
          <a:prstGeom prst="rect">
            <a:avLst/>
          </a:prstGeom>
        </p:spPr>
        <p:txBody>
          <a:bodyPr wrap="none">
            <a:spAutoFit/>
          </a:bodyPr>
          <a:lstStyle/>
          <a:p>
            <a:r>
              <a:rPr kumimoji="1" lang="en-US" altLang="zh-CN" dirty="0" smtClean="0">
                <a:solidFill>
                  <a:schemeClr val="accent2">
                    <a:lumMod val="75000"/>
                  </a:schemeClr>
                </a:solidFill>
                <a:latin typeface="+mn-ea"/>
              </a:rPr>
              <a:t>B</a:t>
            </a:r>
            <a:r>
              <a:rPr kumimoji="1" lang="zh-CN" altLang="en-US" dirty="0" smtClean="0">
                <a:solidFill>
                  <a:schemeClr val="accent2">
                    <a:lumMod val="75000"/>
                  </a:schemeClr>
                </a:solidFill>
                <a:latin typeface="+mn-ea"/>
              </a:rPr>
              <a:t>发送数据</a:t>
            </a:r>
            <a:endParaRPr lang="zh-CN" altLang="en-US" dirty="0"/>
          </a:p>
        </p:txBody>
      </p:sp>
      <p:sp>
        <p:nvSpPr>
          <p:cNvPr id="41" name="圆角矩形标注 40"/>
          <p:cNvSpPr/>
          <p:nvPr/>
        </p:nvSpPr>
        <p:spPr>
          <a:xfrm>
            <a:off x="2260259" y="2824743"/>
            <a:ext cx="1607731" cy="788635"/>
          </a:xfrm>
          <a:prstGeom prst="wedgeRoundRectCallout">
            <a:avLst>
              <a:gd name="adj1" fmla="val -55218"/>
              <a:gd name="adj2" fmla="val 98291"/>
              <a:gd name="adj3" fmla="val 16667"/>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defTabSz="762000"/>
            <a:endParaRPr kumimoji="1" lang="zh-CN" altLang="en-US" sz="2000">
              <a:solidFill>
                <a:srgbClr val="333399"/>
              </a:solidFill>
              <a:latin typeface="Arial" panose="020B0604020202020204" pitchFamily="34" charset="0"/>
              <a:ea typeface="黑体" panose="02010609060101010101" pitchFamily="49" charset="-122"/>
            </a:endParaRPr>
          </a:p>
        </p:txBody>
      </p:sp>
      <p:sp>
        <p:nvSpPr>
          <p:cNvPr id="42" name="矩形 41"/>
          <p:cNvSpPr/>
          <p:nvPr/>
        </p:nvSpPr>
        <p:spPr>
          <a:xfrm>
            <a:off x="2340129" y="2830198"/>
            <a:ext cx="1422184" cy="830997"/>
          </a:xfrm>
          <a:prstGeom prst="rect">
            <a:avLst/>
          </a:prstGeom>
        </p:spPr>
        <p:txBody>
          <a:bodyPr wrap="none">
            <a:spAutoFit/>
          </a:bodyPr>
          <a:lstStyle/>
          <a:p>
            <a:pPr>
              <a:lnSpc>
                <a:spcPct val="100000"/>
              </a:lnSpc>
            </a:pPr>
            <a:r>
              <a:rPr kumimoji="1" lang="en-US" altLang="zh-CN" dirty="0" smtClean="0">
                <a:solidFill>
                  <a:schemeClr val="accent2">
                    <a:lumMod val="75000"/>
                  </a:schemeClr>
                </a:solidFill>
                <a:latin typeface="+mn-ea"/>
              </a:rPr>
              <a:t>A</a:t>
            </a:r>
            <a:r>
              <a:rPr kumimoji="1" lang="zh-CN" altLang="en-US" dirty="0" smtClean="0">
                <a:solidFill>
                  <a:schemeClr val="accent2">
                    <a:lumMod val="75000"/>
                  </a:schemeClr>
                </a:solidFill>
                <a:latin typeface="+mn-ea"/>
              </a:rPr>
              <a:t>检测到</a:t>
            </a:r>
            <a:endParaRPr kumimoji="1" lang="en-US" altLang="zh-CN" dirty="0" smtClean="0">
              <a:solidFill>
                <a:schemeClr val="accent2">
                  <a:lumMod val="75000"/>
                </a:schemeClr>
              </a:solidFill>
              <a:latin typeface="+mn-ea"/>
            </a:endParaRPr>
          </a:p>
          <a:p>
            <a:pPr>
              <a:lnSpc>
                <a:spcPct val="100000"/>
              </a:lnSpc>
            </a:pPr>
            <a:r>
              <a:rPr kumimoji="1" lang="zh-CN" altLang="en-US" dirty="0" smtClean="0">
                <a:solidFill>
                  <a:schemeClr val="accent2">
                    <a:lumMod val="75000"/>
                  </a:schemeClr>
                </a:solidFill>
                <a:latin typeface="+mn-ea"/>
              </a:rPr>
              <a:t>发生碰撞</a:t>
            </a:r>
            <a:endParaRPr lang="zh-CN" altLang="en-US" dirty="0"/>
          </a:p>
        </p:txBody>
      </p:sp>
      <p:sp>
        <p:nvSpPr>
          <p:cNvPr id="46"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1457372" y="2900239"/>
            <a:ext cx="534172"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T</a:t>
            </a:r>
            <a:r>
              <a:rPr kumimoji="1" lang="en-US" altLang="zh-CN" baseline="-25000" dirty="0" smtClean="0">
                <a:solidFill>
                  <a:srgbClr val="0070C0"/>
                </a:solidFill>
                <a:latin typeface="+mn-ea"/>
              </a:rPr>
              <a:t>B</a:t>
            </a:r>
            <a:endParaRPr kumimoji="1" lang="zh-CN" altLang="en-US" baseline="-25000" dirty="0">
              <a:solidFill>
                <a:srgbClr val="0070C0"/>
              </a:solidFill>
              <a:latin typeface="+mn-ea"/>
            </a:endParaRPr>
          </a:p>
        </p:txBody>
      </p:sp>
      <p:sp>
        <p:nvSpPr>
          <p:cNvPr id="48" name="标题 1"/>
          <p:cNvSpPr>
            <a:spLocks noGrp="1"/>
          </p:cNvSpPr>
          <p:nvPr>
            <p:ph type="title"/>
          </p:nvPr>
        </p:nvSpPr>
        <p:spPr>
          <a:xfrm>
            <a:off x="459680" y="365892"/>
            <a:ext cx="9956800" cy="1143000"/>
          </a:xfrm>
        </p:spPr>
        <p:txBody>
          <a:bodyPr/>
          <a:lstStyle/>
          <a:p>
            <a:r>
              <a:rPr lang="zh-CN" altLang="en-US" dirty="0" smtClean="0"/>
              <a:t>强化碰撞</a:t>
            </a:r>
            <a:endParaRPr lang="zh-CN" altLang="en-US" dirty="0"/>
          </a:p>
        </p:txBody>
      </p:sp>
      <p:sp>
        <p:nvSpPr>
          <p:cNvPr id="57" name="AutoShape 15">
            <a:extLst>
              <a:ext uri="{FF2B5EF4-FFF2-40B4-BE49-F238E27FC236}">
                <a16:creationId xmlns:a16="http://schemas.microsoft.com/office/drawing/2014/main" xmlns="" id="{D9266C2C-E99B-4311-88CE-15F1A72CCA74}"/>
              </a:ext>
            </a:extLst>
          </p:cNvPr>
          <p:cNvSpPr>
            <a:spLocks noChangeArrowheads="1"/>
          </p:cNvSpPr>
          <p:nvPr/>
        </p:nvSpPr>
        <p:spPr bwMode="auto">
          <a:xfrm>
            <a:off x="5501034" y="2469208"/>
            <a:ext cx="1467768" cy="103068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lvl1pPr defTabSz="762000">
              <a:defRPr sz="2000">
                <a:solidFill>
                  <a:schemeClr val="tx1"/>
                </a:solidFill>
                <a:latin typeface="Tahoma" panose="020B0604030504040204" pitchFamily="34" charset="0"/>
                <a:ea typeface="宋体" panose="02010600030101010101" pitchFamily="2" charset="-122"/>
              </a:defRPr>
            </a:lvl1pPr>
            <a:lvl2pPr marL="742950" indent="-285750" defTabSz="762000">
              <a:defRPr sz="2000">
                <a:solidFill>
                  <a:schemeClr val="tx1"/>
                </a:solidFill>
                <a:latin typeface="Tahoma" panose="020B0604030504040204" pitchFamily="34" charset="0"/>
                <a:ea typeface="宋体" panose="02010600030101010101" pitchFamily="2" charset="-122"/>
              </a:defRPr>
            </a:lvl2pPr>
            <a:lvl3pPr marL="1143000" indent="-228600" defTabSz="762000">
              <a:defRPr sz="2000">
                <a:solidFill>
                  <a:schemeClr val="tx1"/>
                </a:solidFill>
                <a:latin typeface="Tahoma" panose="020B0604030504040204" pitchFamily="34" charset="0"/>
                <a:ea typeface="宋体" panose="02010600030101010101" pitchFamily="2" charset="-122"/>
              </a:defRPr>
            </a:lvl3pPr>
            <a:lvl4pPr marL="1600200" indent="-228600" defTabSz="762000">
              <a:defRPr sz="2000">
                <a:solidFill>
                  <a:schemeClr val="tx1"/>
                </a:solidFill>
                <a:latin typeface="Tahoma" panose="020B0604030504040204" pitchFamily="34" charset="0"/>
                <a:ea typeface="宋体" panose="02010600030101010101" pitchFamily="2" charset="-122"/>
              </a:defRPr>
            </a:lvl4pPr>
            <a:lvl5pPr marL="2057400" indent="-228600" defTabSz="762000">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a:r>
              <a:rPr kumimoji="1" lang="zh-CN" altLang="en-US" dirty="0" smtClean="0">
                <a:solidFill>
                  <a:srgbClr val="333399"/>
                </a:solidFill>
                <a:latin typeface="Arial" panose="020B0604020202020204" pitchFamily="34" charset="0"/>
                <a:ea typeface="黑体" panose="02010609060101010101" pitchFamily="49" charset="-122"/>
              </a:rPr>
              <a:t>开始冲突</a:t>
            </a:r>
            <a:endParaRPr kumimoji="1" lang="zh-CN" altLang="en-US" dirty="0">
              <a:solidFill>
                <a:srgbClr val="333399"/>
              </a:solidFill>
              <a:latin typeface="Arial" panose="020B0604020202020204" pitchFamily="34" charset="0"/>
              <a:ea typeface="黑体" panose="02010609060101010101" pitchFamily="49" charset="-122"/>
            </a:endParaRPr>
          </a:p>
        </p:txBody>
      </p:sp>
      <p:sp>
        <p:nvSpPr>
          <p:cNvPr id="58" name="Line 6">
            <a:extLst>
              <a:ext uri="{FF2B5EF4-FFF2-40B4-BE49-F238E27FC236}">
                <a16:creationId xmlns:a16="http://schemas.microsoft.com/office/drawing/2014/main" xmlns="" id="{1A020108-2151-4364-BF54-55EE35665D2B}"/>
              </a:ext>
            </a:extLst>
          </p:cNvPr>
          <p:cNvSpPr>
            <a:spLocks noChangeShapeType="1"/>
          </p:cNvSpPr>
          <p:nvPr/>
        </p:nvSpPr>
        <p:spPr bwMode="auto">
          <a:xfrm>
            <a:off x="4371733" y="4104394"/>
            <a:ext cx="1597019" cy="523686"/>
          </a:xfrm>
          <a:prstGeom prst="line">
            <a:avLst/>
          </a:prstGeom>
          <a:ln w="133350">
            <a:solidFill>
              <a:schemeClr val="accent2"/>
            </a:solidFill>
            <a:tailEnd type="triangle"/>
          </a:ln>
          <a:extLst/>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cxnSp>
        <p:nvCxnSpPr>
          <p:cNvPr id="7" name="直接连接符 6"/>
          <p:cNvCxnSpPr>
            <a:stCxn id="11" idx="0"/>
            <a:endCxn id="29" idx="1"/>
          </p:cNvCxnSpPr>
          <p:nvPr/>
        </p:nvCxnSpPr>
        <p:spPr>
          <a:xfrm>
            <a:off x="2207568" y="2492896"/>
            <a:ext cx="6432477" cy="1800201"/>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218837" y="4005064"/>
            <a:ext cx="6384396" cy="1612376"/>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951320">
            <a:off x="3853114" y="3721147"/>
            <a:ext cx="2760235" cy="461665"/>
          </a:xfrm>
          <a:prstGeom prst="rect">
            <a:avLst/>
          </a:prstGeom>
          <a:solidFill>
            <a:srgbClr val="00B050"/>
          </a:solidFill>
        </p:spPr>
        <p:txBody>
          <a:bodyPr wrap="square">
            <a:spAutoFit/>
          </a:bodyPr>
          <a:lstStyle/>
          <a:p>
            <a:pPr>
              <a:lnSpc>
                <a:spcPct val="100000"/>
              </a:lnSpc>
            </a:pPr>
            <a:r>
              <a:rPr kumimoji="1" lang="en-US" altLang="zh-CN" dirty="0" smtClean="0">
                <a:solidFill>
                  <a:schemeClr val="accent2">
                    <a:lumMod val="75000"/>
                  </a:schemeClr>
                </a:solidFill>
                <a:latin typeface="+mn-ea"/>
              </a:rPr>
              <a:t>A</a:t>
            </a:r>
            <a:r>
              <a:rPr kumimoji="1" lang="zh-CN" altLang="en-US" dirty="0" smtClean="0">
                <a:solidFill>
                  <a:schemeClr val="accent2">
                    <a:lumMod val="75000"/>
                  </a:schemeClr>
                </a:solidFill>
                <a:latin typeface="+mn-ea"/>
              </a:rPr>
              <a:t>发送的数据帧</a:t>
            </a:r>
            <a:endParaRPr kumimoji="1" lang="en-US" altLang="zh-CN" dirty="0">
              <a:solidFill>
                <a:schemeClr val="accent2">
                  <a:lumMod val="75000"/>
                </a:schemeClr>
              </a:solidFill>
              <a:latin typeface="+mn-ea"/>
            </a:endParaRPr>
          </a:p>
        </p:txBody>
      </p:sp>
      <p:sp>
        <p:nvSpPr>
          <p:cNvPr id="44" name="圆角矩形标注 43"/>
          <p:cNvSpPr/>
          <p:nvPr/>
        </p:nvSpPr>
        <p:spPr>
          <a:xfrm>
            <a:off x="2860141" y="1326938"/>
            <a:ext cx="1573175" cy="661902"/>
          </a:xfrm>
          <a:prstGeom prst="wedgeRoundRectCallout">
            <a:avLst>
              <a:gd name="adj1" fmla="val -90472"/>
              <a:gd name="adj2" fmla="val 12234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2855640" y="1365993"/>
            <a:ext cx="1577676" cy="535531"/>
          </a:xfrm>
          <a:prstGeom prst="rect">
            <a:avLst/>
          </a:prstGeom>
        </p:spPr>
        <p:txBody>
          <a:bodyPr wrap="none">
            <a:spAutoFit/>
          </a:bodyPr>
          <a:lstStyle/>
          <a:p>
            <a:r>
              <a:rPr kumimoji="1" lang="en-US" altLang="zh-CN" dirty="0">
                <a:solidFill>
                  <a:schemeClr val="accent2">
                    <a:lumMod val="75000"/>
                  </a:schemeClr>
                </a:solidFill>
                <a:latin typeface="+mn-ea"/>
              </a:rPr>
              <a:t>A</a:t>
            </a:r>
            <a:r>
              <a:rPr kumimoji="1" lang="zh-CN" altLang="en-US" dirty="0" smtClean="0">
                <a:solidFill>
                  <a:schemeClr val="accent2">
                    <a:lumMod val="75000"/>
                  </a:schemeClr>
                </a:solidFill>
                <a:latin typeface="+mn-ea"/>
              </a:rPr>
              <a:t>发送数据</a:t>
            </a:r>
            <a:endParaRPr lang="zh-CN" altLang="en-US" dirty="0"/>
          </a:p>
        </p:txBody>
      </p:sp>
      <p:sp>
        <p:nvSpPr>
          <p:cNvPr id="50"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9260465" y="2460635"/>
            <a:ext cx="3887" cy="1832461"/>
          </a:xfrm>
          <a:prstGeom prst="line">
            <a:avLst/>
          </a:prstGeom>
          <a:noFill/>
          <a:ln w="28575">
            <a:solidFill>
              <a:srgbClr val="333399"/>
            </a:solidFill>
            <a:round/>
            <a:headEnd type="triangle"/>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mc:AlternateContent xmlns:mc="http://schemas.openxmlformats.org/markup-compatibility/2006" xmlns:a14="http://schemas.microsoft.com/office/drawing/2010/main">
        <mc:Choice Requires="a14">
          <p:sp>
            <p:nvSpPr>
              <p:cNvPr id="16" name="矩形 15"/>
              <p:cNvSpPr/>
              <p:nvPr/>
            </p:nvSpPr>
            <p:spPr>
              <a:xfrm>
                <a:off x="9249196" y="3109099"/>
                <a:ext cx="497251" cy="5355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zh-CN" altLang="en-US" i="1">
                          <a:solidFill>
                            <a:srgbClr val="0070C0"/>
                          </a:solidFill>
                          <a:latin typeface="Cambria Math" panose="02040503050406030204" pitchFamily="18" charset="0"/>
                        </a:rPr>
                        <m:t>𝝉</m:t>
                      </m:r>
                    </m:oMath>
                  </m:oMathPara>
                </a14:m>
                <a:endParaRPr kumimoji="1" lang="zh-CN" altLang="en-US" dirty="0">
                  <a:solidFill>
                    <a:srgbClr val="0070C0"/>
                  </a:solidFill>
                  <a:latin typeface="+mn-ea"/>
                </a:endParaRPr>
              </a:p>
            </p:txBody>
          </p:sp>
        </mc:Choice>
        <mc:Fallback xmlns="">
          <p:sp>
            <p:nvSpPr>
              <p:cNvPr id="16" name="矩形 15"/>
              <p:cNvSpPr>
                <a:spLocks noRot="1" noChangeAspect="1" noMove="1" noResize="1" noEditPoints="1" noAdjustHandles="1" noChangeArrowheads="1" noChangeShapeType="1" noTextEdit="1"/>
              </p:cNvSpPr>
              <p:nvPr/>
            </p:nvSpPr>
            <p:spPr>
              <a:xfrm>
                <a:off x="9249196" y="3109099"/>
                <a:ext cx="497251" cy="535531"/>
              </a:xfrm>
              <a:prstGeom prst="rect">
                <a:avLst/>
              </a:prstGeom>
              <a:blipFill rotWithShape="0">
                <a:blip r:embed="rId4"/>
                <a:stretch>
                  <a:fillRect/>
                </a:stretch>
              </a:blipFill>
            </p:spPr>
            <p:txBody>
              <a:bodyPr/>
              <a:lstStyle/>
              <a:p>
                <a:r>
                  <a:rPr lang="zh-CN" altLang="en-US">
                    <a:noFill/>
                  </a:rPr>
                  <a:t> </a:t>
                </a:r>
              </a:p>
            </p:txBody>
          </p:sp>
        </mc:Fallback>
      </mc:AlternateContent>
      <p:sp>
        <p:nvSpPr>
          <p:cNvPr id="51"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8605009" y="3356992"/>
            <a:ext cx="557355" cy="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52"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8760296" y="3356992"/>
            <a:ext cx="3887" cy="940342"/>
          </a:xfrm>
          <a:prstGeom prst="line">
            <a:avLst/>
          </a:prstGeom>
          <a:noFill/>
          <a:ln w="28575">
            <a:solidFill>
              <a:srgbClr val="333399"/>
            </a:solidFill>
            <a:round/>
            <a:headEnd type="triangle"/>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53"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8601290" y="6471268"/>
            <a:ext cx="1924143" cy="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54"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9965545" y="2498253"/>
            <a:ext cx="3887" cy="3928045"/>
          </a:xfrm>
          <a:prstGeom prst="line">
            <a:avLst/>
          </a:prstGeom>
          <a:noFill/>
          <a:ln w="28575">
            <a:solidFill>
              <a:srgbClr val="333399"/>
            </a:solidFill>
            <a:round/>
            <a:headEnd type="triangle"/>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cxnSp>
        <p:nvCxnSpPr>
          <p:cNvPr id="55" name="直接连接符 54"/>
          <p:cNvCxnSpPr/>
          <p:nvPr/>
        </p:nvCxnSpPr>
        <p:spPr>
          <a:xfrm>
            <a:off x="2190548" y="4840960"/>
            <a:ext cx="6384396" cy="1612376"/>
          </a:xfrm>
          <a:prstGeom prst="line">
            <a:avLst/>
          </a:prstGeom>
          <a:ln w="47625">
            <a:solidFill>
              <a:srgbClr val="FFC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995706" y="3082638"/>
            <a:ext cx="494046" cy="2751522"/>
          </a:xfrm>
          <a:prstGeom prst="rect">
            <a:avLst/>
          </a:prstGeom>
        </p:spPr>
        <p:txBody>
          <a:bodyPr wrap="none">
            <a:spAutoFit/>
          </a:bodyPr>
          <a:lstStyle/>
          <a:p>
            <a:r>
              <a:rPr kumimoji="1" lang="zh-CN" altLang="en-US" dirty="0" smtClean="0">
                <a:solidFill>
                  <a:schemeClr val="accent2">
                    <a:lumMod val="75000"/>
                  </a:schemeClr>
                </a:solidFill>
                <a:latin typeface="+mn-ea"/>
              </a:rPr>
              <a:t>信</a:t>
            </a:r>
            <a:endParaRPr kumimoji="1" lang="en-US" altLang="zh-CN" dirty="0" smtClean="0">
              <a:solidFill>
                <a:schemeClr val="accent2">
                  <a:lumMod val="75000"/>
                </a:schemeClr>
              </a:solidFill>
              <a:latin typeface="+mn-ea"/>
            </a:endParaRPr>
          </a:p>
          <a:p>
            <a:r>
              <a:rPr kumimoji="1" lang="zh-CN" altLang="en-US" dirty="0" smtClean="0">
                <a:solidFill>
                  <a:schemeClr val="accent2">
                    <a:lumMod val="75000"/>
                  </a:schemeClr>
                </a:solidFill>
                <a:latin typeface="+mn-ea"/>
              </a:rPr>
              <a:t>道</a:t>
            </a:r>
            <a:endParaRPr kumimoji="1" lang="en-US" altLang="zh-CN" dirty="0" smtClean="0">
              <a:solidFill>
                <a:schemeClr val="accent2">
                  <a:lumMod val="75000"/>
                </a:schemeClr>
              </a:solidFill>
              <a:latin typeface="+mn-ea"/>
            </a:endParaRPr>
          </a:p>
          <a:p>
            <a:r>
              <a:rPr kumimoji="1" lang="zh-CN" altLang="en-US" dirty="0" smtClean="0">
                <a:solidFill>
                  <a:schemeClr val="accent2">
                    <a:lumMod val="75000"/>
                  </a:schemeClr>
                </a:solidFill>
                <a:latin typeface="+mn-ea"/>
              </a:rPr>
              <a:t>占</a:t>
            </a:r>
            <a:endParaRPr kumimoji="1" lang="en-US" altLang="zh-CN" dirty="0" smtClean="0">
              <a:solidFill>
                <a:schemeClr val="accent2">
                  <a:lumMod val="75000"/>
                </a:schemeClr>
              </a:solidFill>
              <a:latin typeface="+mn-ea"/>
            </a:endParaRPr>
          </a:p>
          <a:p>
            <a:r>
              <a:rPr kumimoji="1" lang="zh-CN" altLang="en-US" dirty="0" smtClean="0">
                <a:solidFill>
                  <a:schemeClr val="accent2">
                    <a:lumMod val="75000"/>
                  </a:schemeClr>
                </a:solidFill>
                <a:latin typeface="+mn-ea"/>
              </a:rPr>
              <a:t>用</a:t>
            </a:r>
            <a:endParaRPr kumimoji="1" lang="en-US" altLang="zh-CN" dirty="0" smtClean="0">
              <a:solidFill>
                <a:schemeClr val="accent2">
                  <a:lumMod val="75000"/>
                </a:schemeClr>
              </a:solidFill>
              <a:latin typeface="+mn-ea"/>
            </a:endParaRPr>
          </a:p>
          <a:p>
            <a:r>
              <a:rPr kumimoji="1" lang="zh-CN" altLang="en-US" dirty="0" smtClean="0">
                <a:solidFill>
                  <a:schemeClr val="accent2">
                    <a:lumMod val="75000"/>
                  </a:schemeClr>
                </a:solidFill>
                <a:latin typeface="+mn-ea"/>
              </a:rPr>
              <a:t>时</a:t>
            </a:r>
            <a:endParaRPr kumimoji="1" lang="en-US" altLang="zh-CN" dirty="0" smtClean="0">
              <a:solidFill>
                <a:schemeClr val="accent2">
                  <a:lumMod val="75000"/>
                </a:schemeClr>
              </a:solidFill>
              <a:latin typeface="+mn-ea"/>
            </a:endParaRPr>
          </a:p>
          <a:p>
            <a:r>
              <a:rPr kumimoji="1" lang="zh-CN" altLang="en-US" dirty="0" smtClean="0">
                <a:solidFill>
                  <a:schemeClr val="accent2">
                    <a:lumMod val="75000"/>
                  </a:schemeClr>
                </a:solidFill>
                <a:latin typeface="+mn-ea"/>
              </a:rPr>
              <a:t>间</a:t>
            </a:r>
            <a:endParaRPr lang="zh-CN" altLang="en-US" dirty="0"/>
          </a:p>
        </p:txBody>
      </p:sp>
      <p:sp>
        <p:nvSpPr>
          <p:cNvPr id="56"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1403432" y="4845064"/>
            <a:ext cx="816024" cy="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60"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1641912" y="4020054"/>
            <a:ext cx="557355" cy="0"/>
          </a:xfrm>
          <a:prstGeom prst="line">
            <a:avLst/>
          </a:prstGeom>
          <a:noFill/>
          <a:ln w="28575">
            <a:solidFill>
              <a:srgbClr val="333399"/>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62" name="矩形 61"/>
          <p:cNvSpPr/>
          <p:nvPr/>
        </p:nvSpPr>
        <p:spPr>
          <a:xfrm rot="951320">
            <a:off x="3317230" y="4846279"/>
            <a:ext cx="2760235" cy="461665"/>
          </a:xfrm>
          <a:prstGeom prst="rect">
            <a:avLst/>
          </a:prstGeom>
          <a:solidFill>
            <a:schemeClr val="bg2">
              <a:lumMod val="50000"/>
            </a:schemeClr>
          </a:solidFill>
        </p:spPr>
        <p:txBody>
          <a:bodyPr wrap="square">
            <a:spAutoFit/>
          </a:bodyPr>
          <a:lstStyle/>
          <a:p>
            <a:pPr>
              <a:lnSpc>
                <a:spcPct val="100000"/>
              </a:lnSpc>
            </a:pPr>
            <a:r>
              <a:rPr kumimoji="1" lang="en-US" altLang="zh-CN" dirty="0" smtClean="0">
                <a:solidFill>
                  <a:schemeClr val="accent2">
                    <a:lumMod val="75000"/>
                  </a:schemeClr>
                </a:solidFill>
                <a:latin typeface="+mn-ea"/>
              </a:rPr>
              <a:t>A</a:t>
            </a:r>
            <a:r>
              <a:rPr kumimoji="1" lang="zh-CN" altLang="en-US" dirty="0" smtClean="0">
                <a:solidFill>
                  <a:schemeClr val="accent2">
                    <a:lumMod val="75000"/>
                  </a:schemeClr>
                </a:solidFill>
                <a:latin typeface="+mn-ea"/>
              </a:rPr>
              <a:t>发送的干扰信号</a:t>
            </a:r>
            <a:endParaRPr kumimoji="1" lang="en-US" altLang="zh-CN" dirty="0">
              <a:solidFill>
                <a:schemeClr val="accent2">
                  <a:lumMod val="75000"/>
                </a:schemeClr>
              </a:solidFill>
              <a:latin typeface="+mn-ea"/>
            </a:endParaRPr>
          </a:p>
        </p:txBody>
      </p:sp>
      <p:sp>
        <p:nvSpPr>
          <p:cNvPr id="63"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1915649" y="4014304"/>
            <a:ext cx="3887" cy="854856"/>
          </a:xfrm>
          <a:prstGeom prst="line">
            <a:avLst/>
          </a:prstGeom>
          <a:noFill/>
          <a:ln w="28575">
            <a:solidFill>
              <a:srgbClr val="333399"/>
            </a:solidFill>
            <a:round/>
            <a:headEnd type="triangle"/>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64"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1456165" y="4075874"/>
            <a:ext cx="525006"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T</a:t>
            </a:r>
            <a:r>
              <a:rPr kumimoji="1" lang="en-US" altLang="zh-CN" baseline="-25000" dirty="0" smtClean="0">
                <a:solidFill>
                  <a:srgbClr val="0070C0"/>
                </a:solidFill>
                <a:latin typeface="+mn-ea"/>
              </a:rPr>
              <a:t>J</a:t>
            </a:r>
            <a:endParaRPr kumimoji="1" lang="zh-CN" altLang="en-US" baseline="-25000" dirty="0">
              <a:solidFill>
                <a:srgbClr val="0070C0"/>
              </a:solidFill>
              <a:latin typeface="+mn-ea"/>
            </a:endParaRPr>
          </a:p>
        </p:txBody>
      </p:sp>
      <p:sp>
        <p:nvSpPr>
          <p:cNvPr id="65"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1919536" y="6474210"/>
            <a:ext cx="6642662" cy="0"/>
          </a:xfrm>
          <a:prstGeom prst="line">
            <a:avLst/>
          </a:prstGeom>
          <a:noFill/>
          <a:ln w="28575">
            <a:solidFill>
              <a:srgbClr val="333399"/>
            </a:solidFill>
            <a:prstDash val="dash"/>
            <a:round/>
            <a:headEnd/>
            <a:tailEnd type="non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66" name="Line 13">
            <a:extLst>
              <a:ext uri="{FF2B5EF4-FFF2-40B4-BE49-F238E27FC236}">
                <a16:creationId xmlns:a16="http://schemas.microsoft.com/office/drawing/2014/main" xmlns="" id="{39F27BE6-A3DA-4F63-A3EB-71D035D9A1F5}"/>
              </a:ext>
            </a:extLst>
          </p:cNvPr>
          <p:cNvSpPr>
            <a:spLocks noChangeShapeType="1"/>
          </p:cNvSpPr>
          <p:nvPr/>
        </p:nvSpPr>
        <p:spPr bwMode="auto">
          <a:xfrm flipH="1">
            <a:off x="1917358" y="4821381"/>
            <a:ext cx="3887" cy="1665874"/>
          </a:xfrm>
          <a:prstGeom prst="line">
            <a:avLst/>
          </a:prstGeom>
          <a:noFill/>
          <a:ln w="28575">
            <a:solidFill>
              <a:srgbClr val="333399"/>
            </a:solidFill>
            <a:round/>
            <a:headEnd type="triangle"/>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latin typeface="+mn-ea"/>
            </a:endParaRPr>
          </a:p>
        </p:txBody>
      </p:sp>
      <p:sp>
        <p:nvSpPr>
          <p:cNvPr id="67"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6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0497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left)">
                                      <p:cBhvr>
                                        <p:cTn id="35" dur="5000"/>
                                        <p:tgtEl>
                                          <p:spTgt spid="5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62"/>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5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6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animBg="1"/>
      <p:bldP spid="10" grpId="0" animBg="1"/>
      <p:bldP spid="11" grpId="0" animBg="1"/>
      <p:bldP spid="12" grpId="0" animBg="1"/>
      <p:bldP spid="28" grpId="0" animBg="1"/>
      <p:bldP spid="29" grpId="0" animBg="1"/>
      <p:bldP spid="31" grpId="0"/>
      <p:bldP spid="34" grpId="0" animBg="1"/>
      <p:bldP spid="35" grpId="0"/>
      <p:bldP spid="39" grpId="0" animBg="1"/>
      <p:bldP spid="40" grpId="0"/>
      <p:bldP spid="41" grpId="0" animBg="1"/>
      <p:bldP spid="42" grpId="0"/>
      <p:bldP spid="46" grpId="0"/>
      <p:bldP spid="57" grpId="0" animBg="1"/>
      <p:bldP spid="15" grpId="0" animBg="1"/>
      <p:bldP spid="44" grpId="0" animBg="1"/>
      <p:bldP spid="47" grpId="0"/>
      <p:bldP spid="50" grpId="0" animBg="1"/>
      <p:bldP spid="16" grpId="0"/>
      <p:bldP spid="51" grpId="0" animBg="1"/>
      <p:bldP spid="52" grpId="0" animBg="1"/>
      <p:bldP spid="53" grpId="0" animBg="1"/>
      <p:bldP spid="54" grpId="0" animBg="1"/>
      <p:bldP spid="24" grpId="0"/>
      <p:bldP spid="56" grpId="0" animBg="1"/>
      <p:bldP spid="60" grpId="0" animBg="1"/>
      <p:bldP spid="62" grpId="0" animBg="1"/>
      <p:bldP spid="63" grpId="0" animBg="1"/>
      <p:bldP spid="64" grpId="0"/>
      <p:bldP spid="65" grpId="0" animBg="1"/>
      <p:bldP spid="6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95400" y="1196752"/>
            <a:ext cx="9956800" cy="4873752"/>
          </a:xfrm>
        </p:spPr>
        <p:txBody>
          <a:bodyPr/>
          <a:lstStyle/>
          <a:p>
            <a:pPr marL="0" indent="0">
              <a:buNone/>
            </a:pPr>
            <a:r>
              <a:rPr lang="en-US" altLang="zh-CN" sz="2800" b="1" dirty="0" smtClean="0">
                <a:solidFill>
                  <a:schemeClr val="accent2">
                    <a:lumMod val="75000"/>
                  </a:schemeClr>
                </a:solidFill>
              </a:rPr>
              <a:t>CSMA/CD</a:t>
            </a:r>
            <a:r>
              <a:rPr lang="zh-CN" altLang="en-US" sz="2800" b="1" dirty="0" smtClean="0">
                <a:solidFill>
                  <a:schemeClr val="accent2">
                    <a:lumMod val="75000"/>
                  </a:schemeClr>
                </a:solidFill>
              </a:rPr>
              <a:t>协议与分槽</a:t>
            </a:r>
            <a:r>
              <a:rPr lang="en-US" altLang="zh-CN" sz="2800" b="1" dirty="0" smtClean="0">
                <a:solidFill>
                  <a:schemeClr val="accent2">
                    <a:lumMod val="75000"/>
                  </a:schemeClr>
                </a:solidFill>
              </a:rPr>
              <a:t>ALOHA</a:t>
            </a:r>
            <a:r>
              <a:rPr lang="zh-CN" altLang="en-US" sz="2800" b="1" dirty="0" smtClean="0">
                <a:solidFill>
                  <a:schemeClr val="accent2">
                    <a:lumMod val="75000"/>
                  </a:schemeClr>
                </a:solidFill>
              </a:rPr>
              <a:t>协议的区别：</a:t>
            </a:r>
            <a:endParaRPr lang="en-US" altLang="zh-CN" sz="2800" b="1" dirty="0" smtClean="0">
              <a:solidFill>
                <a:schemeClr val="accent2">
                  <a:lumMod val="75000"/>
                </a:schemeClr>
              </a:solidFill>
            </a:endParaRPr>
          </a:p>
          <a:p>
            <a:pPr>
              <a:lnSpc>
                <a:spcPct val="150000"/>
              </a:lnSpc>
              <a:buFont typeface="Wingdings" panose="05000000000000000000" pitchFamily="2" charset="2"/>
              <a:buChar char="p"/>
            </a:pPr>
            <a:r>
              <a:rPr lang="en-US" altLang="zh-CN" dirty="0" smtClean="0"/>
              <a:t>CSMA/CD</a:t>
            </a:r>
            <a:r>
              <a:rPr lang="zh-CN" altLang="en-US" dirty="0" smtClean="0"/>
              <a:t>：只有</a:t>
            </a:r>
            <a:r>
              <a:rPr lang="zh-CN" altLang="en-US" dirty="0"/>
              <a:t>一</a:t>
            </a:r>
            <a:r>
              <a:rPr lang="zh-CN" altLang="en-US" dirty="0" smtClean="0"/>
              <a:t>个站能用来传输的时间槽</a:t>
            </a:r>
            <a:r>
              <a:rPr lang="zh-CN" altLang="en-US" dirty="0"/>
              <a:t>，</a:t>
            </a:r>
            <a:r>
              <a:rPr lang="zh-CN" altLang="en-US" dirty="0" smtClean="0"/>
              <a:t>在传输完毕之前，信道会被一个站占据，即信道被捕获（抓住）。</a:t>
            </a:r>
            <a:endParaRPr lang="en-US" altLang="zh-CN" dirty="0" smtClean="0"/>
          </a:p>
          <a:p>
            <a:pPr>
              <a:lnSpc>
                <a:spcPct val="150000"/>
              </a:lnSpc>
              <a:buFont typeface="Wingdings" panose="05000000000000000000" pitchFamily="2" charset="2"/>
              <a:buChar char="p"/>
            </a:pPr>
            <a:r>
              <a:rPr lang="zh-CN" altLang="en-US" dirty="0" smtClean="0"/>
              <a:t>而分槽</a:t>
            </a:r>
            <a:r>
              <a:rPr lang="en-US" altLang="zh-CN" dirty="0" smtClean="0"/>
              <a:t>ALOHA</a:t>
            </a:r>
            <a:r>
              <a:rPr lang="zh-CN" altLang="en-US" dirty="0" smtClean="0"/>
              <a:t>的每个时间槽都需要进行竞争。</a:t>
            </a:r>
            <a:endParaRPr lang="zh-CN" altLang="en-US" dirty="0"/>
          </a:p>
        </p:txBody>
      </p:sp>
      <p:sp>
        <p:nvSpPr>
          <p:cNvPr id="4" name="灯片编号占位符 3"/>
          <p:cNvSpPr>
            <a:spLocks noGrp="1"/>
          </p:cNvSpPr>
          <p:nvPr>
            <p:ph type="sldNum" sz="quarter" idx="11"/>
          </p:nvPr>
        </p:nvSpPr>
        <p:spPr/>
        <p:txBody>
          <a:bodyPr/>
          <a:lstStyle/>
          <a:p>
            <a:fld id="{B68505AA-301A-4D48-B8A2-4F19F2B57C35}" type="slidenum">
              <a:rPr lang="zh-CN" altLang="en-US" smtClean="0"/>
              <a:pPr/>
              <a:t>32</a:t>
            </a:fld>
            <a:endParaRPr lang="en-US" altLang="zh-CN"/>
          </a:p>
        </p:txBody>
      </p:sp>
      <p:sp>
        <p:nvSpPr>
          <p:cNvPr id="5"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——CSMA/CD</a:t>
            </a:r>
            <a:endParaRPr lang="zh-CN" altLang="en-US" sz="3600" b="0" dirty="0"/>
          </a:p>
        </p:txBody>
      </p:sp>
      <p:cxnSp>
        <p:nvCxnSpPr>
          <p:cNvPr id="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75595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2096055" y="1354960"/>
            <a:ext cx="8068311" cy="5196761"/>
          </a:xfrm>
        </p:spPr>
        <p:txBody>
          <a:bodyPr>
            <a:normAutofit/>
          </a:bodyPr>
          <a:lstStyle/>
          <a:p>
            <a:pPr>
              <a:lnSpc>
                <a:spcPct val="160000"/>
              </a:lnSpc>
            </a:pPr>
            <a:r>
              <a:rPr lang="zh-CN" altLang="en-US" b="1" dirty="0"/>
              <a:t>位图协议</a:t>
            </a:r>
            <a:endParaRPr lang="en-US" altLang="zh-CN" b="1" dirty="0"/>
          </a:p>
          <a:p>
            <a:pPr>
              <a:lnSpc>
                <a:spcPct val="160000"/>
              </a:lnSpc>
            </a:pPr>
            <a:r>
              <a:rPr lang="zh-CN" altLang="en-US" b="1" dirty="0"/>
              <a:t>令牌传递</a:t>
            </a:r>
            <a:endParaRPr lang="en-US" altLang="zh-CN" b="1" dirty="0"/>
          </a:p>
          <a:p>
            <a:pPr>
              <a:lnSpc>
                <a:spcPct val="160000"/>
              </a:lnSpc>
            </a:pPr>
            <a:r>
              <a:rPr lang="zh-CN" altLang="en-US" b="1" dirty="0"/>
              <a:t>二进制倒计数</a:t>
            </a:r>
            <a:r>
              <a:rPr lang="en-US" altLang="zh-CN" sz="1800" dirty="0"/>
              <a:t/>
            </a:r>
            <a:br>
              <a:rPr lang="en-US" altLang="zh-CN" sz="1800" dirty="0"/>
            </a:br>
            <a:endParaRPr lang="zh-CN" altLang="en-US" dirty="0"/>
          </a:p>
        </p:txBody>
      </p:sp>
      <p:sp>
        <p:nvSpPr>
          <p:cNvPr id="4"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a:t>
            </a:r>
            <a:r>
              <a:rPr lang="zh-CN" altLang="en-US" sz="3600" dirty="0"/>
              <a:t>无冲突协议</a:t>
            </a:r>
            <a:endParaRPr lang="zh-CN" altLang="en-US" sz="3600" b="0" dirty="0"/>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384129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2096055" y="1354960"/>
            <a:ext cx="8068311" cy="917724"/>
          </a:xfrm>
        </p:spPr>
        <p:txBody>
          <a:bodyPr>
            <a:normAutofit fontScale="55000" lnSpcReduction="20000"/>
          </a:bodyPr>
          <a:lstStyle/>
          <a:p>
            <a:pPr>
              <a:lnSpc>
                <a:spcPct val="160000"/>
              </a:lnSpc>
            </a:pPr>
            <a:r>
              <a:rPr lang="zh-CN" altLang="en-US" sz="4000" b="1" dirty="0"/>
              <a:t>位图</a:t>
            </a:r>
            <a:r>
              <a:rPr lang="zh-CN" altLang="en-US" sz="4000" b="1" dirty="0" smtClean="0"/>
              <a:t>协议（基本位图法）：声明</a:t>
            </a:r>
            <a:r>
              <a:rPr lang="en-US" altLang="zh-CN" sz="4000" b="1" dirty="0" smtClean="0"/>
              <a:t>—》</a:t>
            </a:r>
            <a:r>
              <a:rPr lang="zh-CN" altLang="en-US" sz="4000" b="1" dirty="0" smtClean="0"/>
              <a:t>排队</a:t>
            </a:r>
            <a:r>
              <a:rPr lang="en-US" altLang="zh-CN" sz="4000" b="1" dirty="0" smtClean="0"/>
              <a:t>—》</a:t>
            </a:r>
            <a:r>
              <a:rPr lang="zh-CN" altLang="en-US" sz="4000" b="1" dirty="0" smtClean="0"/>
              <a:t>传输</a:t>
            </a:r>
            <a:r>
              <a:rPr lang="en-US" altLang="zh-CN" sz="1800" dirty="0"/>
              <a:t/>
            </a:r>
            <a:br>
              <a:rPr lang="en-US" altLang="zh-CN" sz="1800" dirty="0"/>
            </a:br>
            <a:endParaRPr lang="zh-CN" altLang="en-US" dirty="0"/>
          </a:p>
        </p:txBody>
      </p:sp>
      <p:sp>
        <p:nvSpPr>
          <p:cNvPr id="38" name="Rectangle 3">
            <a:extLst>
              <a:ext uri="{FF2B5EF4-FFF2-40B4-BE49-F238E27FC236}">
                <a16:creationId xmlns:a16="http://schemas.microsoft.com/office/drawing/2014/main" xmlns="" id="{37C88380-89AE-4613-8D15-BCC39A016A36}"/>
              </a:ext>
            </a:extLst>
          </p:cNvPr>
          <p:cNvSpPr txBox="1">
            <a:spLocks noChangeArrowheads="1"/>
          </p:cNvSpPr>
          <p:nvPr/>
        </p:nvSpPr>
        <p:spPr>
          <a:xfrm>
            <a:off x="623392" y="4467225"/>
            <a:ext cx="10945215" cy="2263855"/>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6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60000"/>
              </a:lnSpc>
              <a:buNone/>
            </a:pPr>
            <a:r>
              <a:rPr lang="zh-CN" altLang="en-US" sz="2400" dirty="0"/>
              <a:t>竞争期包含</a:t>
            </a:r>
            <a:r>
              <a:rPr lang="en-US" altLang="zh-CN" sz="2400" dirty="0"/>
              <a:t>N</a:t>
            </a:r>
            <a:r>
              <a:rPr lang="zh-CN" altLang="en-US" sz="2400" dirty="0"/>
              <a:t>个槽，每个槽分别对应某个编号的站点，如果该站点需要发送数据，则在对应的槽内填</a:t>
            </a:r>
            <a:r>
              <a:rPr lang="en-US" altLang="zh-CN" sz="2400" dirty="0"/>
              <a:t>1</a:t>
            </a:r>
            <a:r>
              <a:rPr lang="zh-CN" altLang="en-US" sz="2400" dirty="0"/>
              <a:t>，这样其他站点会得知哪个站将要发送数据。如此反复</a:t>
            </a:r>
            <a:r>
              <a:rPr lang="zh-CN" altLang="en-US" sz="2400" dirty="0" smtClean="0"/>
              <a:t>。</a:t>
            </a:r>
            <a:endParaRPr lang="en-US" altLang="zh-CN" sz="2400" dirty="0" smtClean="0"/>
          </a:p>
          <a:p>
            <a:pPr marL="0" indent="0">
              <a:lnSpc>
                <a:spcPct val="160000"/>
              </a:lnSpc>
              <a:buNone/>
            </a:pPr>
            <a:r>
              <a:rPr lang="zh-CN" altLang="en-US" sz="2400" dirty="0" smtClean="0"/>
              <a:t>这种传输前广播数据发送愿望的协议称为</a:t>
            </a:r>
            <a:r>
              <a:rPr lang="zh-CN" altLang="en-US" sz="2400" dirty="0" smtClean="0">
                <a:solidFill>
                  <a:srgbClr val="9900FF"/>
                </a:solidFill>
              </a:rPr>
              <a:t>预留协议</a:t>
            </a:r>
            <a:r>
              <a:rPr lang="zh-CN" altLang="en-US" sz="2400" dirty="0" smtClean="0"/>
              <a:t>。</a:t>
            </a:r>
            <a:endParaRPr lang="en-US" altLang="zh-CN" sz="2400" dirty="0" smtClean="0"/>
          </a:p>
          <a:p>
            <a:pPr>
              <a:lnSpc>
                <a:spcPct val="160000"/>
              </a:lnSpc>
            </a:pPr>
            <a:endParaRPr lang="en-US" altLang="zh-CN" sz="2400" dirty="0"/>
          </a:p>
        </p:txBody>
      </p:sp>
      <p:pic>
        <p:nvPicPr>
          <p:cNvPr id="3" name="图片 2"/>
          <p:cNvPicPr>
            <a:picLocks noChangeAspect="1"/>
          </p:cNvPicPr>
          <p:nvPr/>
        </p:nvPicPr>
        <p:blipFill>
          <a:blip r:embed="rId2"/>
          <a:stretch>
            <a:fillRect/>
          </a:stretch>
        </p:blipFill>
        <p:spPr>
          <a:xfrm>
            <a:off x="1257300" y="2390775"/>
            <a:ext cx="9677400" cy="2076450"/>
          </a:xfrm>
          <a:prstGeom prst="rect">
            <a:avLst/>
          </a:prstGeom>
        </p:spPr>
      </p:pic>
      <p:sp>
        <p:nvSpPr>
          <p:cNvPr id="41"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a:t>
            </a:r>
            <a:r>
              <a:rPr lang="zh-CN" altLang="en-US" sz="3600" dirty="0"/>
              <a:t>无冲突协议</a:t>
            </a:r>
            <a:endParaRPr lang="zh-CN" altLang="en-US" sz="3600" b="0" dirty="0"/>
          </a:p>
        </p:txBody>
      </p:sp>
      <p:cxnSp>
        <p:nvCxnSpPr>
          <p:cNvPr id="42"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040268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xmlns="" id="{22C030F2-2ED7-4D56-9FEA-6F08D17DC879}"/>
              </a:ext>
            </a:extLst>
          </p:cNvPr>
          <p:cNvSpPr/>
          <p:nvPr/>
        </p:nvSpPr>
        <p:spPr>
          <a:xfrm>
            <a:off x="4494363" y="1362579"/>
            <a:ext cx="3027286" cy="288524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1271116" y="1311302"/>
            <a:ext cx="8068311" cy="1153519"/>
          </a:xfrm>
        </p:spPr>
        <p:txBody>
          <a:bodyPr>
            <a:normAutofit fontScale="40000" lnSpcReduction="20000"/>
          </a:bodyPr>
          <a:lstStyle/>
          <a:p>
            <a:pPr>
              <a:lnSpc>
                <a:spcPct val="120000"/>
              </a:lnSpc>
            </a:pPr>
            <a:r>
              <a:rPr lang="zh-CN" altLang="en-US" sz="5600" b="1" dirty="0">
                <a:latin typeface="+mn-ea"/>
              </a:rPr>
              <a:t>令牌传递</a:t>
            </a:r>
            <a:endParaRPr lang="en-US" altLang="zh-CN" sz="5600" b="1" dirty="0">
              <a:latin typeface="+mn-ea"/>
            </a:endParaRPr>
          </a:p>
          <a:p>
            <a:pPr>
              <a:lnSpc>
                <a:spcPct val="120000"/>
              </a:lnSpc>
            </a:pPr>
            <a:r>
              <a:rPr lang="en-US" altLang="zh-CN" sz="5600" b="1" dirty="0">
                <a:latin typeface="+mn-ea"/>
              </a:rPr>
              <a:t>Token ring</a:t>
            </a:r>
            <a:r>
              <a:rPr lang="en-US" altLang="zh-CN" sz="1800" dirty="0"/>
              <a:t/>
            </a:r>
            <a:br>
              <a:rPr lang="en-US" altLang="zh-CN" sz="1800" dirty="0"/>
            </a:br>
            <a:endParaRPr lang="zh-CN" altLang="en-US" dirty="0"/>
          </a:p>
        </p:txBody>
      </p:sp>
      <p:sp>
        <p:nvSpPr>
          <p:cNvPr id="31" name="Text Box 21">
            <a:extLst>
              <a:ext uri="{FF2B5EF4-FFF2-40B4-BE49-F238E27FC236}">
                <a16:creationId xmlns:a16="http://schemas.microsoft.com/office/drawing/2014/main" xmlns="" id="{9259379D-F043-4E84-BC8E-E07629846DD5}"/>
              </a:ext>
            </a:extLst>
          </p:cNvPr>
          <p:cNvSpPr txBox="1">
            <a:spLocks noChangeArrowheads="1"/>
          </p:cNvSpPr>
          <p:nvPr/>
        </p:nvSpPr>
        <p:spPr bwMode="auto">
          <a:xfrm>
            <a:off x="7930574" y="1852249"/>
            <a:ext cx="961893" cy="49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zh-CN" altLang="en-US" dirty="0">
                <a:solidFill>
                  <a:schemeClr val="accent6">
                    <a:lumMod val="75000"/>
                  </a:schemeClr>
                </a:solidFill>
                <a:latin typeface="+mn-ea"/>
              </a:rPr>
              <a:t>令牌</a:t>
            </a:r>
          </a:p>
        </p:txBody>
      </p:sp>
      <p:sp>
        <p:nvSpPr>
          <p:cNvPr id="38" name="Rectangle 3">
            <a:extLst>
              <a:ext uri="{FF2B5EF4-FFF2-40B4-BE49-F238E27FC236}">
                <a16:creationId xmlns:a16="http://schemas.microsoft.com/office/drawing/2014/main" xmlns="" id="{37C88380-89AE-4613-8D15-BCC39A016A36}"/>
              </a:ext>
            </a:extLst>
          </p:cNvPr>
          <p:cNvSpPr txBox="1">
            <a:spLocks noChangeArrowheads="1"/>
          </p:cNvSpPr>
          <p:nvPr/>
        </p:nvSpPr>
        <p:spPr>
          <a:xfrm>
            <a:off x="1271116" y="4290591"/>
            <a:ext cx="9433048" cy="2263855"/>
          </a:xfrm>
          <a:prstGeom prst="rect">
            <a:avLst/>
          </a:prstGeom>
        </p:spPr>
        <p:txBody>
          <a:bodyPr vert="horz" lIns="91440" tIns="45720" rIns="91440" bIns="45720" rtlCol="0">
            <a:normAutofit fontScale="92500"/>
          </a:bodyPr>
          <a:lstStyle>
            <a:lvl1pPr marL="171442" indent="-171442" algn="l" defTabSz="685766" rtl="0" eaLnBrk="1" latinLnBrk="0" hangingPunct="1">
              <a:lnSpc>
                <a:spcPct val="90000"/>
              </a:lnSpc>
              <a:spcBef>
                <a:spcPts val="750"/>
              </a:spcBef>
              <a:buFont typeface="Arial" panose="020B0604020202020204" pitchFamily="34" charset="0"/>
              <a:buChar char="•"/>
              <a:defRPr sz="16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60000"/>
              </a:lnSpc>
              <a:buClr>
                <a:schemeClr val="accent1"/>
              </a:buClr>
            </a:pPr>
            <a:r>
              <a:rPr lang="zh-CN" altLang="en-US" sz="2400" dirty="0"/>
              <a:t>网络拓扑结构被用来定义站的发送顺序。拿到令牌的站才能发送。注意实际的网络中不需要物理环来实现，可以基于总线型实现</a:t>
            </a:r>
            <a:r>
              <a:rPr lang="zh-CN" altLang="en-US" sz="2400" dirty="0" smtClean="0"/>
              <a:t>。</a:t>
            </a:r>
            <a:endParaRPr lang="en-US" altLang="zh-CN" sz="2400" dirty="0" smtClean="0"/>
          </a:p>
          <a:p>
            <a:pPr>
              <a:lnSpc>
                <a:spcPct val="160000"/>
              </a:lnSpc>
              <a:buClr>
                <a:schemeClr val="accent1"/>
              </a:buClr>
            </a:pPr>
            <a:r>
              <a:rPr lang="zh-CN" altLang="en-US" sz="2400" dirty="0" smtClean="0"/>
              <a:t>在令牌环协议中，站点间通过传递一个称为令牌的短消息，分配发送权限</a:t>
            </a:r>
            <a:endParaRPr lang="en-US" altLang="zh-CN" sz="2400" dirty="0"/>
          </a:p>
        </p:txBody>
      </p:sp>
      <p:sp>
        <p:nvSpPr>
          <p:cNvPr id="39" name="Text Box 21">
            <a:extLst>
              <a:ext uri="{FF2B5EF4-FFF2-40B4-BE49-F238E27FC236}">
                <a16:creationId xmlns:a16="http://schemas.microsoft.com/office/drawing/2014/main" xmlns="" id="{FA5EC5D5-BF2C-4ED1-B00B-483C8B604406}"/>
              </a:ext>
            </a:extLst>
          </p:cNvPr>
          <p:cNvSpPr txBox="1">
            <a:spLocks noChangeArrowheads="1"/>
          </p:cNvSpPr>
          <p:nvPr/>
        </p:nvSpPr>
        <p:spPr bwMode="auto">
          <a:xfrm>
            <a:off x="4371191" y="1272846"/>
            <a:ext cx="750877" cy="49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zh-CN" altLang="en-US" dirty="0">
                <a:solidFill>
                  <a:schemeClr val="accent1">
                    <a:lumMod val="75000"/>
                  </a:schemeClr>
                </a:solidFill>
                <a:latin typeface="+mn-ea"/>
              </a:rPr>
              <a:t>站</a:t>
            </a:r>
          </a:p>
        </p:txBody>
      </p:sp>
      <p:sp>
        <p:nvSpPr>
          <p:cNvPr id="40" name="Text Box 21">
            <a:extLst>
              <a:ext uri="{FF2B5EF4-FFF2-40B4-BE49-F238E27FC236}">
                <a16:creationId xmlns:a16="http://schemas.microsoft.com/office/drawing/2014/main" xmlns="" id="{0ABCF499-BD0D-40F8-AD9D-69235A6D3D4E}"/>
              </a:ext>
            </a:extLst>
          </p:cNvPr>
          <p:cNvSpPr txBox="1">
            <a:spLocks noChangeArrowheads="1"/>
          </p:cNvSpPr>
          <p:nvPr/>
        </p:nvSpPr>
        <p:spPr bwMode="auto">
          <a:xfrm>
            <a:off x="2600666" y="3181946"/>
            <a:ext cx="1548675" cy="49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zh-CN" altLang="en-US" dirty="0">
                <a:solidFill>
                  <a:schemeClr val="accent1">
                    <a:lumMod val="75000"/>
                  </a:schemeClr>
                </a:solidFill>
                <a:latin typeface="+mn-ea"/>
              </a:rPr>
              <a:t>传输方向</a:t>
            </a:r>
          </a:p>
        </p:txBody>
      </p:sp>
      <p:sp>
        <p:nvSpPr>
          <p:cNvPr id="7" name="矩形 6">
            <a:extLst>
              <a:ext uri="{FF2B5EF4-FFF2-40B4-BE49-F238E27FC236}">
                <a16:creationId xmlns:a16="http://schemas.microsoft.com/office/drawing/2014/main" xmlns="" id="{12FB664A-1F5F-4D22-8C5B-CF10AB6B954C}"/>
              </a:ext>
            </a:extLst>
          </p:cNvPr>
          <p:cNvSpPr/>
          <p:nvPr/>
        </p:nvSpPr>
        <p:spPr>
          <a:xfrm>
            <a:off x="5899646" y="1271510"/>
            <a:ext cx="216720" cy="1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xmlns="" id="{D2F07597-7362-4F12-A994-C17EC46CC037}"/>
              </a:ext>
            </a:extLst>
          </p:cNvPr>
          <p:cNvSpPr/>
          <p:nvPr/>
        </p:nvSpPr>
        <p:spPr>
          <a:xfrm>
            <a:off x="4812134" y="1730920"/>
            <a:ext cx="216720" cy="1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xmlns="" id="{42A1FED4-1325-469F-8CC6-440B97E806A2}"/>
              </a:ext>
            </a:extLst>
          </p:cNvPr>
          <p:cNvSpPr/>
          <p:nvPr/>
        </p:nvSpPr>
        <p:spPr>
          <a:xfrm>
            <a:off x="4386003" y="2712922"/>
            <a:ext cx="216720" cy="1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xmlns="" id="{44115A12-F170-4F7B-AAFF-9D9921636643}"/>
              </a:ext>
            </a:extLst>
          </p:cNvPr>
          <p:cNvSpPr/>
          <p:nvPr/>
        </p:nvSpPr>
        <p:spPr>
          <a:xfrm>
            <a:off x="6880292" y="3737628"/>
            <a:ext cx="216720" cy="1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xmlns="" id="{EE4488C2-71F9-457B-AA30-EF811D9D464D}"/>
              </a:ext>
            </a:extLst>
          </p:cNvPr>
          <p:cNvSpPr/>
          <p:nvPr/>
        </p:nvSpPr>
        <p:spPr>
          <a:xfrm>
            <a:off x="5879280" y="4131053"/>
            <a:ext cx="216720" cy="1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AE9009D5-3A75-4B0D-9189-BD86CDEE1381}"/>
              </a:ext>
            </a:extLst>
          </p:cNvPr>
          <p:cNvSpPr/>
          <p:nvPr/>
        </p:nvSpPr>
        <p:spPr>
          <a:xfrm>
            <a:off x="7398397" y="2778607"/>
            <a:ext cx="216720" cy="1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xmlns="" id="{0322316F-F28C-4F82-8682-E3CD90E7129D}"/>
              </a:ext>
            </a:extLst>
          </p:cNvPr>
          <p:cNvSpPr/>
          <p:nvPr/>
        </p:nvSpPr>
        <p:spPr>
          <a:xfrm>
            <a:off x="4812134" y="3699570"/>
            <a:ext cx="216720" cy="1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xmlns="" id="{C6C7C7E0-A951-489E-A2E3-F479E7257DFA}"/>
              </a:ext>
            </a:extLst>
          </p:cNvPr>
          <p:cNvSpPr/>
          <p:nvPr/>
        </p:nvSpPr>
        <p:spPr>
          <a:xfrm>
            <a:off x="6988652" y="1684680"/>
            <a:ext cx="216720" cy="1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五边形 18">
            <a:extLst>
              <a:ext uri="{FF2B5EF4-FFF2-40B4-BE49-F238E27FC236}">
                <a16:creationId xmlns:a16="http://schemas.microsoft.com/office/drawing/2014/main" xmlns="" id="{7C43B338-1819-40BD-9681-18F81A754502}"/>
              </a:ext>
            </a:extLst>
          </p:cNvPr>
          <p:cNvSpPr/>
          <p:nvPr/>
        </p:nvSpPr>
        <p:spPr>
          <a:xfrm rot="14482625">
            <a:off x="7280933" y="2188392"/>
            <a:ext cx="278161" cy="22192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xmlns="" id="{00E96E2D-127C-4B34-9AEF-64E70C8C5830}"/>
              </a:ext>
            </a:extLst>
          </p:cNvPr>
          <p:cNvSpPr/>
          <p:nvPr/>
        </p:nvSpPr>
        <p:spPr>
          <a:xfrm rot="15675471">
            <a:off x="3273580" y="2398984"/>
            <a:ext cx="2316785" cy="941381"/>
          </a:xfrm>
          <a:prstGeom prst="arc">
            <a:avLst>
              <a:gd name="adj1" fmla="val 11353345"/>
              <a:gd name="adj2" fmla="val 1763420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a:t>
            </a:r>
            <a:r>
              <a:rPr lang="zh-CN" altLang="en-US" sz="3600" dirty="0"/>
              <a:t>无冲突协议</a:t>
            </a:r>
            <a:endParaRPr lang="zh-CN" altLang="en-US" sz="3600" b="0" dirty="0"/>
          </a:p>
        </p:txBody>
      </p:sp>
      <p:cxnSp>
        <p:nvCxnSpPr>
          <p:cNvPr id="21"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50377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1199457" y="1354961"/>
            <a:ext cx="4896544" cy="4637467"/>
          </a:xfrm>
        </p:spPr>
        <p:txBody>
          <a:bodyPr>
            <a:normAutofit/>
          </a:bodyPr>
          <a:lstStyle/>
          <a:p>
            <a:pPr>
              <a:lnSpc>
                <a:spcPct val="120000"/>
              </a:lnSpc>
            </a:pPr>
            <a:r>
              <a:rPr lang="zh-CN" altLang="en-US" sz="2600" b="1" dirty="0">
                <a:latin typeface="+mn-ea"/>
              </a:rPr>
              <a:t>二进制</a:t>
            </a:r>
            <a:r>
              <a:rPr lang="zh-CN" altLang="en-US" sz="2600" b="1" dirty="0" smtClean="0">
                <a:latin typeface="+mn-ea"/>
              </a:rPr>
              <a:t>倒计数</a:t>
            </a:r>
            <a:endParaRPr lang="en-US" altLang="zh-CN" sz="2600" b="1" dirty="0">
              <a:latin typeface="+mn-ea"/>
            </a:endParaRPr>
          </a:p>
          <a:p>
            <a:pPr>
              <a:lnSpc>
                <a:spcPct val="120000"/>
              </a:lnSpc>
            </a:pPr>
            <a:r>
              <a:rPr lang="zh-CN" altLang="en-US" dirty="0" smtClean="0"/>
              <a:t>站点以位串的形式广播</a:t>
            </a:r>
            <a:r>
              <a:rPr lang="zh-CN" altLang="en-US" dirty="0"/>
              <a:t>自己的</a:t>
            </a:r>
            <a:r>
              <a:rPr lang="zh-CN" altLang="en-US" dirty="0" smtClean="0"/>
              <a:t>地站址，按照一定的优先级竞争使用信道：所有的站点只要看到自己的地址位中的</a:t>
            </a:r>
            <a:r>
              <a:rPr lang="en-US" altLang="zh-CN" dirty="0" smtClean="0"/>
              <a:t>0</a:t>
            </a:r>
            <a:r>
              <a:rPr lang="zh-CN" altLang="en-US" dirty="0" smtClean="0"/>
              <a:t>被改写成</a:t>
            </a:r>
            <a:r>
              <a:rPr lang="en-US" altLang="zh-CN" dirty="0" smtClean="0"/>
              <a:t>1</a:t>
            </a:r>
            <a:r>
              <a:rPr lang="zh-CN" altLang="en-US" dirty="0" smtClean="0"/>
              <a:t>则放弃竞争。这种方法的信道利用率为：</a:t>
            </a:r>
            <a:r>
              <a:rPr lang="en-US" altLang="zh-CN" dirty="0" smtClean="0"/>
              <a:t>d/(d+log</a:t>
            </a:r>
            <a:r>
              <a:rPr lang="en-US" altLang="zh-CN" baseline="-25000" dirty="0" smtClean="0"/>
              <a:t>2</a:t>
            </a:r>
            <a:r>
              <a:rPr lang="en-US" altLang="zh-CN" dirty="0" smtClean="0"/>
              <a:t>N)</a:t>
            </a:r>
          </a:p>
        </p:txBody>
      </p:sp>
      <p:pic>
        <p:nvPicPr>
          <p:cNvPr id="3" name="图片 2"/>
          <p:cNvPicPr>
            <a:picLocks noChangeAspect="1"/>
          </p:cNvPicPr>
          <p:nvPr/>
        </p:nvPicPr>
        <p:blipFill>
          <a:blip r:embed="rId2"/>
          <a:stretch>
            <a:fillRect/>
          </a:stretch>
        </p:blipFill>
        <p:spPr>
          <a:xfrm>
            <a:off x="6744072" y="1028702"/>
            <a:ext cx="3750071" cy="4784957"/>
          </a:xfrm>
          <a:prstGeom prst="rect">
            <a:avLst/>
          </a:prstGeom>
        </p:spPr>
      </p:pic>
      <p:sp>
        <p:nvSpPr>
          <p:cNvPr id="15"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a:t>
            </a:r>
            <a:r>
              <a:rPr lang="zh-CN" altLang="en-US" sz="3600" dirty="0"/>
              <a:t>无冲突协议</a:t>
            </a:r>
            <a:endParaRPr lang="zh-CN" altLang="en-US" sz="3600" b="0" dirty="0"/>
          </a:p>
        </p:txBody>
      </p:sp>
      <p:cxnSp>
        <p:nvCxnSpPr>
          <p:cNvPr id="1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57232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407368" y="928274"/>
            <a:ext cx="10081120" cy="5001452"/>
          </a:xfrm>
        </p:spPr>
        <p:txBody>
          <a:bodyPr>
            <a:normAutofit/>
          </a:bodyPr>
          <a:lstStyle/>
          <a:p>
            <a:pPr>
              <a:lnSpc>
                <a:spcPct val="120000"/>
              </a:lnSpc>
            </a:pPr>
            <a:r>
              <a:rPr lang="zh-CN" altLang="en-US" sz="2600" dirty="0" smtClean="0">
                <a:latin typeface="+mn-ea"/>
              </a:rPr>
              <a:t>对于低负载信道，竞争协议更为理想</a:t>
            </a:r>
            <a:endParaRPr lang="en-US" altLang="zh-CN" sz="2600" dirty="0" smtClean="0">
              <a:latin typeface="+mn-ea"/>
            </a:endParaRPr>
          </a:p>
          <a:p>
            <a:pPr>
              <a:lnSpc>
                <a:spcPct val="120000"/>
              </a:lnSpc>
            </a:pPr>
            <a:r>
              <a:rPr lang="zh-CN" altLang="en-US" sz="2600" dirty="0" smtClean="0">
                <a:latin typeface="+mn-ea"/>
              </a:rPr>
              <a:t>对于高负债信道，无竞争协议更为理想</a:t>
            </a:r>
            <a:endParaRPr lang="en-US" altLang="zh-CN" sz="2600" dirty="0" smtClean="0">
              <a:latin typeface="+mn-ea"/>
            </a:endParaRPr>
          </a:p>
          <a:p>
            <a:pPr marL="0" indent="0">
              <a:lnSpc>
                <a:spcPct val="120000"/>
              </a:lnSpc>
              <a:buNone/>
            </a:pPr>
            <a:r>
              <a:rPr lang="en-US" altLang="zh-CN" sz="2600" b="1" dirty="0" smtClean="0">
                <a:latin typeface="+mn-ea"/>
              </a:rPr>
              <a:t>                      =</a:t>
            </a:r>
            <a:endParaRPr lang="en-US" altLang="zh-CN" sz="2600" b="1" dirty="0">
              <a:latin typeface="+mn-ea"/>
            </a:endParaRPr>
          </a:p>
          <a:p>
            <a:pPr>
              <a:lnSpc>
                <a:spcPct val="120000"/>
              </a:lnSpc>
            </a:pPr>
            <a:r>
              <a:rPr lang="zh-CN" altLang="en-US" sz="2600" dirty="0">
                <a:latin typeface="+mn-ea"/>
              </a:rPr>
              <a:t>结合两者特点</a:t>
            </a:r>
            <a:r>
              <a:rPr lang="zh-CN" altLang="en-US" sz="2600" dirty="0" smtClean="0">
                <a:latin typeface="+mn-ea"/>
              </a:rPr>
              <a:t>，可以获得良好的信道使用效率，这样的协议称为有限</a:t>
            </a:r>
            <a:r>
              <a:rPr lang="zh-CN" altLang="en-US" sz="2600" dirty="0">
                <a:latin typeface="+mn-ea"/>
              </a:rPr>
              <a:t>竞争</a:t>
            </a:r>
            <a:r>
              <a:rPr lang="zh-CN" altLang="en-US" sz="2600" dirty="0" smtClean="0">
                <a:latin typeface="+mn-ea"/>
              </a:rPr>
              <a:t>协议。</a:t>
            </a:r>
            <a:endParaRPr lang="en-US" altLang="zh-CN" sz="2600" dirty="0">
              <a:latin typeface="+mn-ea"/>
            </a:endParaRPr>
          </a:p>
        </p:txBody>
      </p:sp>
      <p:pic>
        <p:nvPicPr>
          <p:cNvPr id="2" name="图片 1"/>
          <p:cNvPicPr>
            <a:picLocks noChangeAspect="1"/>
          </p:cNvPicPr>
          <p:nvPr/>
        </p:nvPicPr>
        <p:blipFill rotWithShape="1">
          <a:blip r:embed="rId2"/>
          <a:srcRect l="45135" t="15869" r="40547"/>
          <a:stretch/>
        </p:blipFill>
        <p:spPr>
          <a:xfrm>
            <a:off x="4511824" y="2060848"/>
            <a:ext cx="1080120" cy="673136"/>
          </a:xfrm>
          <a:prstGeom prst="rect">
            <a:avLst/>
          </a:prstGeom>
        </p:spPr>
      </p:pic>
      <p:pic>
        <p:nvPicPr>
          <p:cNvPr id="20" name="图片 19"/>
          <p:cNvPicPr>
            <a:picLocks noChangeAspect="1"/>
          </p:cNvPicPr>
          <p:nvPr/>
        </p:nvPicPr>
        <p:blipFill rotWithShape="1">
          <a:blip r:embed="rId2"/>
          <a:srcRect t="24869" r="54976" b="12132"/>
          <a:stretch/>
        </p:blipFill>
        <p:spPr>
          <a:xfrm>
            <a:off x="755282" y="2060848"/>
            <a:ext cx="3396502" cy="504056"/>
          </a:xfrm>
          <a:prstGeom prst="rect">
            <a:avLst/>
          </a:prstGeom>
        </p:spPr>
      </p:pic>
      <p:pic>
        <p:nvPicPr>
          <p:cNvPr id="21" name="图片 20"/>
          <p:cNvPicPr>
            <a:picLocks noChangeAspect="1"/>
          </p:cNvPicPr>
          <p:nvPr/>
        </p:nvPicPr>
        <p:blipFill rotWithShape="1">
          <a:blip r:embed="rId3"/>
          <a:srcRect t="2790"/>
          <a:stretch/>
        </p:blipFill>
        <p:spPr>
          <a:xfrm>
            <a:off x="3773363" y="3429000"/>
            <a:ext cx="6715125" cy="3212976"/>
          </a:xfrm>
          <a:prstGeom prst="rect">
            <a:avLst/>
          </a:prstGeom>
        </p:spPr>
      </p:pic>
      <p:sp>
        <p:nvSpPr>
          <p:cNvPr id="22"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a:t>
            </a:r>
            <a:r>
              <a:rPr lang="zh-CN" altLang="en-US" sz="3600" dirty="0"/>
              <a:t>有限竞争协议</a:t>
            </a:r>
            <a:endParaRPr lang="zh-CN" altLang="en-US" sz="3600" b="0" dirty="0"/>
          </a:p>
        </p:txBody>
      </p:sp>
      <p:cxnSp>
        <p:nvCxnSpPr>
          <p:cNvPr id="2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15995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F37E7D50-1100-4B13-B8C2-B13D5B28BFF2}"/>
              </a:ext>
            </a:extLst>
          </p:cNvPr>
          <p:cNvPicPr>
            <a:picLocks noChangeAspect="1"/>
          </p:cNvPicPr>
          <p:nvPr/>
        </p:nvPicPr>
        <p:blipFill rotWithShape="1">
          <a:blip r:embed="rId2"/>
          <a:srcRect r="5964" b="5332"/>
          <a:stretch/>
        </p:blipFill>
        <p:spPr>
          <a:xfrm>
            <a:off x="4223792" y="2976238"/>
            <a:ext cx="6840760" cy="2973042"/>
          </a:xfrm>
          <a:prstGeom prst="rect">
            <a:avLst/>
          </a:prstGeom>
        </p:spPr>
      </p:pic>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407368" y="928274"/>
            <a:ext cx="7632848" cy="5001452"/>
          </a:xfrm>
        </p:spPr>
        <p:txBody>
          <a:bodyPr>
            <a:normAutofit/>
          </a:bodyPr>
          <a:lstStyle/>
          <a:p>
            <a:pPr>
              <a:lnSpc>
                <a:spcPct val="120000"/>
              </a:lnSpc>
            </a:pPr>
            <a:r>
              <a:rPr lang="zh-CN" altLang="en-US" sz="2600" b="1" dirty="0" smtClean="0">
                <a:latin typeface="+mn-ea"/>
              </a:rPr>
              <a:t>自</a:t>
            </a:r>
            <a:r>
              <a:rPr lang="zh-CN" altLang="en-US" sz="2600" b="1" dirty="0">
                <a:latin typeface="+mn-ea"/>
              </a:rPr>
              <a:t>适应树遍历协议</a:t>
            </a:r>
            <a:endParaRPr lang="en-US" altLang="zh-CN" sz="2600" b="1" dirty="0">
              <a:latin typeface="+mn-ea"/>
            </a:endParaRPr>
          </a:p>
          <a:p>
            <a:pPr>
              <a:lnSpc>
                <a:spcPct val="120000"/>
              </a:lnSpc>
            </a:pPr>
            <a:r>
              <a:rPr lang="zh-CN" altLang="en-US" sz="2600" dirty="0" smtClean="0">
                <a:latin typeface="+mn-ea"/>
              </a:rPr>
              <a:t>类似于二分法查找，或者二叉树索引方法</a:t>
            </a:r>
            <a:endParaRPr lang="zh-CN" altLang="en-US" dirty="0"/>
          </a:p>
        </p:txBody>
      </p:sp>
      <p:sp>
        <p:nvSpPr>
          <p:cNvPr id="14" name="Text Box 21">
            <a:extLst>
              <a:ext uri="{FF2B5EF4-FFF2-40B4-BE49-F238E27FC236}">
                <a16:creationId xmlns:a16="http://schemas.microsoft.com/office/drawing/2014/main" xmlns="" id="{95C3D0D7-1281-4E38-8271-2F81F070B49B}"/>
              </a:ext>
            </a:extLst>
          </p:cNvPr>
          <p:cNvSpPr txBox="1">
            <a:spLocks noChangeArrowheads="1"/>
          </p:cNvSpPr>
          <p:nvPr/>
        </p:nvSpPr>
        <p:spPr bwMode="auto">
          <a:xfrm>
            <a:off x="7032104" y="2750203"/>
            <a:ext cx="1157202" cy="50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en-US" altLang="zh-CN" dirty="0">
                <a:solidFill>
                  <a:schemeClr val="accent1">
                    <a:lumMod val="75000"/>
                  </a:schemeClr>
                </a:solidFill>
                <a:latin typeface="+mn-ea"/>
              </a:rPr>
              <a:t>0</a:t>
            </a:r>
            <a:r>
              <a:rPr lang="zh-CN" altLang="en-US" dirty="0">
                <a:solidFill>
                  <a:schemeClr val="accent1">
                    <a:lumMod val="75000"/>
                  </a:schemeClr>
                </a:solidFill>
                <a:latin typeface="+mn-ea"/>
              </a:rPr>
              <a:t>号槽</a:t>
            </a:r>
          </a:p>
        </p:txBody>
      </p:sp>
      <p:sp>
        <p:nvSpPr>
          <p:cNvPr id="15" name="Text Box 21">
            <a:extLst>
              <a:ext uri="{FF2B5EF4-FFF2-40B4-BE49-F238E27FC236}">
                <a16:creationId xmlns:a16="http://schemas.microsoft.com/office/drawing/2014/main" xmlns="" id="{EFF02DBE-26D1-42C6-B75C-2479D71EDAA9}"/>
              </a:ext>
            </a:extLst>
          </p:cNvPr>
          <p:cNvSpPr txBox="1">
            <a:spLocks noChangeArrowheads="1"/>
          </p:cNvSpPr>
          <p:nvPr/>
        </p:nvSpPr>
        <p:spPr bwMode="auto">
          <a:xfrm>
            <a:off x="5440614" y="3644697"/>
            <a:ext cx="1157202" cy="50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en-US" altLang="zh-CN" dirty="0">
                <a:solidFill>
                  <a:schemeClr val="accent1">
                    <a:lumMod val="75000"/>
                  </a:schemeClr>
                </a:solidFill>
                <a:latin typeface="+mn-ea"/>
              </a:rPr>
              <a:t>1</a:t>
            </a:r>
            <a:r>
              <a:rPr lang="zh-CN" altLang="en-US" dirty="0">
                <a:solidFill>
                  <a:schemeClr val="accent1">
                    <a:lumMod val="75000"/>
                  </a:schemeClr>
                </a:solidFill>
                <a:latin typeface="+mn-ea"/>
              </a:rPr>
              <a:t>号槽</a:t>
            </a:r>
          </a:p>
        </p:txBody>
      </p:sp>
      <p:sp>
        <p:nvSpPr>
          <p:cNvPr id="16" name="Text Box 21">
            <a:extLst>
              <a:ext uri="{FF2B5EF4-FFF2-40B4-BE49-F238E27FC236}">
                <a16:creationId xmlns:a16="http://schemas.microsoft.com/office/drawing/2014/main" xmlns="" id="{23613AA8-B63F-4204-BFA3-5ABF5CA612B7}"/>
              </a:ext>
            </a:extLst>
          </p:cNvPr>
          <p:cNvSpPr txBox="1">
            <a:spLocks noChangeArrowheads="1"/>
          </p:cNvSpPr>
          <p:nvPr/>
        </p:nvSpPr>
        <p:spPr bwMode="auto">
          <a:xfrm>
            <a:off x="4646664" y="4643074"/>
            <a:ext cx="1157202" cy="50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en-US" altLang="zh-CN" dirty="0">
                <a:solidFill>
                  <a:schemeClr val="accent1">
                    <a:lumMod val="75000"/>
                  </a:schemeClr>
                </a:solidFill>
                <a:latin typeface="+mn-ea"/>
              </a:rPr>
              <a:t>2</a:t>
            </a:r>
            <a:r>
              <a:rPr lang="zh-CN" altLang="en-US" dirty="0">
                <a:solidFill>
                  <a:schemeClr val="accent1">
                    <a:lumMod val="75000"/>
                  </a:schemeClr>
                </a:solidFill>
                <a:latin typeface="+mn-ea"/>
              </a:rPr>
              <a:t>号槽</a:t>
            </a:r>
          </a:p>
        </p:txBody>
      </p:sp>
      <p:sp>
        <p:nvSpPr>
          <p:cNvPr id="17" name="Text Box 21">
            <a:extLst>
              <a:ext uri="{FF2B5EF4-FFF2-40B4-BE49-F238E27FC236}">
                <a16:creationId xmlns:a16="http://schemas.microsoft.com/office/drawing/2014/main" xmlns="" id="{E2F380B7-2DB7-401C-8DF4-3FFCA9CE741A}"/>
              </a:ext>
            </a:extLst>
          </p:cNvPr>
          <p:cNvSpPr txBox="1">
            <a:spLocks noChangeArrowheads="1"/>
          </p:cNvSpPr>
          <p:nvPr/>
        </p:nvSpPr>
        <p:spPr bwMode="auto">
          <a:xfrm>
            <a:off x="8410119" y="2508789"/>
            <a:ext cx="1807620" cy="997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zh-CN" altLang="en-US" sz="2000" dirty="0">
                <a:solidFill>
                  <a:schemeClr val="accent6">
                    <a:lumMod val="75000"/>
                  </a:schemeClr>
                </a:solidFill>
                <a:latin typeface="+mn-ea"/>
              </a:rPr>
              <a:t>发生冲突则向下遍历再竞争</a:t>
            </a:r>
          </a:p>
        </p:txBody>
      </p:sp>
      <p:sp>
        <p:nvSpPr>
          <p:cNvPr id="18" name="弧形 17">
            <a:extLst>
              <a:ext uri="{FF2B5EF4-FFF2-40B4-BE49-F238E27FC236}">
                <a16:creationId xmlns:a16="http://schemas.microsoft.com/office/drawing/2014/main" xmlns="" id="{E5327D1E-84D5-4B50-A322-7622A8DF0C14}"/>
              </a:ext>
            </a:extLst>
          </p:cNvPr>
          <p:cNvSpPr/>
          <p:nvPr/>
        </p:nvSpPr>
        <p:spPr>
          <a:xfrm rot="19775642">
            <a:off x="6575893" y="3248623"/>
            <a:ext cx="1146718" cy="500682"/>
          </a:xfrm>
          <a:prstGeom prst="arc">
            <a:avLst>
              <a:gd name="adj1" fmla="val 11877808"/>
              <a:gd name="adj2" fmla="val 17634207"/>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6">
                  <a:lumMod val="75000"/>
                </a:schemeClr>
              </a:solidFill>
            </a:endParaRPr>
          </a:p>
        </p:txBody>
      </p:sp>
      <p:sp>
        <p:nvSpPr>
          <p:cNvPr id="19" name="弧形 18">
            <a:extLst>
              <a:ext uri="{FF2B5EF4-FFF2-40B4-BE49-F238E27FC236}">
                <a16:creationId xmlns:a16="http://schemas.microsoft.com/office/drawing/2014/main" xmlns="" id="{11931C90-7258-4696-A236-589284986473}"/>
              </a:ext>
            </a:extLst>
          </p:cNvPr>
          <p:cNvSpPr/>
          <p:nvPr/>
        </p:nvSpPr>
        <p:spPr>
          <a:xfrm>
            <a:off x="6752370" y="4095432"/>
            <a:ext cx="1538056" cy="500682"/>
          </a:xfrm>
          <a:prstGeom prst="arc">
            <a:avLst>
              <a:gd name="adj1" fmla="val 11056274"/>
              <a:gd name="adj2" fmla="val 2088945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6">
                  <a:lumMod val="75000"/>
                </a:schemeClr>
              </a:solidFill>
            </a:endParaRPr>
          </a:p>
        </p:txBody>
      </p:sp>
      <p:sp>
        <p:nvSpPr>
          <p:cNvPr id="28" name="弧形 27">
            <a:extLst>
              <a:ext uri="{FF2B5EF4-FFF2-40B4-BE49-F238E27FC236}">
                <a16:creationId xmlns:a16="http://schemas.microsoft.com/office/drawing/2014/main" xmlns="" id="{37EAF08A-9FD6-460D-93E9-77DD4C0EDBE5}"/>
              </a:ext>
            </a:extLst>
          </p:cNvPr>
          <p:cNvSpPr/>
          <p:nvPr/>
        </p:nvSpPr>
        <p:spPr>
          <a:xfrm rot="18180827">
            <a:off x="5324872" y="4145654"/>
            <a:ext cx="1146718" cy="500682"/>
          </a:xfrm>
          <a:prstGeom prst="arc">
            <a:avLst>
              <a:gd name="adj1" fmla="val 11877808"/>
              <a:gd name="adj2" fmla="val 17634207"/>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6">
                  <a:lumMod val="75000"/>
                </a:schemeClr>
              </a:solidFill>
            </a:endParaRPr>
          </a:p>
        </p:txBody>
      </p:sp>
      <p:sp>
        <p:nvSpPr>
          <p:cNvPr id="29" name="Text Box 21">
            <a:extLst>
              <a:ext uri="{FF2B5EF4-FFF2-40B4-BE49-F238E27FC236}">
                <a16:creationId xmlns:a16="http://schemas.microsoft.com/office/drawing/2014/main" xmlns="" id="{455365DF-E571-4917-8677-D2169AD9C92A}"/>
              </a:ext>
            </a:extLst>
          </p:cNvPr>
          <p:cNvSpPr txBox="1">
            <a:spLocks noChangeArrowheads="1"/>
          </p:cNvSpPr>
          <p:nvPr/>
        </p:nvSpPr>
        <p:spPr bwMode="auto">
          <a:xfrm>
            <a:off x="6775090" y="4173682"/>
            <a:ext cx="1604391" cy="7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04000"/>
              </a:lnSpc>
              <a:spcBef>
                <a:spcPct val="0"/>
              </a:spcBef>
              <a:spcAft>
                <a:spcPct val="0"/>
              </a:spcAft>
            </a:pPr>
            <a:r>
              <a:rPr lang="zh-CN" altLang="en-US" sz="2000" dirty="0">
                <a:solidFill>
                  <a:schemeClr val="accent6">
                    <a:lumMod val="75000"/>
                  </a:schemeClr>
                </a:solidFill>
                <a:latin typeface="+mn-ea"/>
              </a:rPr>
              <a:t>发送消息后，则交给另一棵树竞争信道</a:t>
            </a:r>
          </a:p>
        </p:txBody>
      </p:sp>
      <p:sp>
        <p:nvSpPr>
          <p:cNvPr id="21"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a:t>
            </a:r>
            <a:r>
              <a:rPr lang="zh-CN" altLang="en-US" sz="3600" dirty="0"/>
              <a:t>有限竞争协议</a:t>
            </a:r>
            <a:endParaRPr lang="zh-CN" altLang="en-US" sz="3600" b="0" dirty="0"/>
          </a:p>
        </p:txBody>
      </p:sp>
      <p:cxnSp>
        <p:nvCxnSpPr>
          <p:cNvPr id="22"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24349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a:extLst>
              <a:ext uri="{FF2B5EF4-FFF2-40B4-BE49-F238E27FC236}">
                <a16:creationId xmlns:a16="http://schemas.microsoft.com/office/drawing/2014/main" xmlns="" id="{1C206ED0-0075-4086-8BEF-EB1EEE8EB9DE}"/>
              </a:ext>
            </a:extLst>
          </p:cNvPr>
          <p:cNvSpPr>
            <a:spLocks noGrp="1" noChangeArrowheads="1"/>
          </p:cNvSpPr>
          <p:nvPr>
            <p:ph type="body" idx="1"/>
          </p:nvPr>
        </p:nvSpPr>
        <p:spPr>
          <a:xfrm>
            <a:off x="695400" y="1354960"/>
            <a:ext cx="10585176" cy="5196761"/>
          </a:xfrm>
        </p:spPr>
        <p:txBody>
          <a:bodyPr>
            <a:normAutofit/>
          </a:bodyPr>
          <a:lstStyle/>
          <a:p>
            <a:pPr>
              <a:lnSpc>
                <a:spcPct val="160000"/>
              </a:lnSpc>
            </a:pPr>
            <a:r>
              <a:rPr lang="zh-CN" altLang="en-US" dirty="0"/>
              <a:t>相比有线网络，接收的信号有时太弱，无线通信不能检测正在发生的冲突，只能时候通过确认机制发现冲突。</a:t>
            </a:r>
            <a:endParaRPr lang="en-US" altLang="zh-CN" dirty="0"/>
          </a:p>
          <a:p>
            <a:pPr>
              <a:lnSpc>
                <a:spcPct val="160000"/>
              </a:lnSpc>
            </a:pPr>
            <a:r>
              <a:rPr lang="zh-CN" altLang="en-US" dirty="0"/>
              <a:t>由于无线通信的开放式环境，存在隐藏终端和暴露终端问题，将在</a:t>
            </a:r>
            <a:r>
              <a:rPr lang="en-US" altLang="zh-CN" dirty="0"/>
              <a:t>CSMA/CD</a:t>
            </a:r>
            <a:r>
              <a:rPr lang="zh-CN" altLang="en-US" dirty="0"/>
              <a:t>基础上改进，需要发送和接收双方协商解决。</a:t>
            </a:r>
            <a:r>
              <a:rPr lang="en-US" altLang="zh-CN" sz="1800" dirty="0"/>
              <a:t/>
            </a:r>
            <a:br>
              <a:rPr lang="en-US" altLang="zh-CN" sz="1800" dirty="0"/>
            </a:br>
            <a:endParaRPr lang="zh-CN" altLang="en-US" dirty="0"/>
          </a:p>
        </p:txBody>
      </p:sp>
      <p:pic>
        <p:nvPicPr>
          <p:cNvPr id="2" name="图片 1"/>
          <p:cNvPicPr>
            <a:picLocks noChangeAspect="1"/>
          </p:cNvPicPr>
          <p:nvPr/>
        </p:nvPicPr>
        <p:blipFill>
          <a:blip r:embed="rId2"/>
          <a:stretch>
            <a:fillRect/>
          </a:stretch>
        </p:blipFill>
        <p:spPr>
          <a:xfrm>
            <a:off x="2026444" y="3907999"/>
            <a:ext cx="7800975" cy="2619375"/>
          </a:xfrm>
          <a:prstGeom prst="rect">
            <a:avLst/>
          </a:prstGeom>
        </p:spPr>
      </p:pic>
      <p:sp>
        <p:nvSpPr>
          <p:cNvPr id="5"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a:t>
            </a:r>
            <a:r>
              <a:rPr lang="zh-CN" altLang="en-US" sz="3600" dirty="0" smtClean="0"/>
              <a:t>无线局域网协议</a:t>
            </a:r>
            <a:endParaRPr lang="zh-CN" altLang="en-US" sz="3600" b="0" dirty="0"/>
          </a:p>
        </p:txBody>
      </p:sp>
      <p:cxnSp>
        <p:nvCxnSpPr>
          <p:cNvPr id="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8772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C0498D3A-B738-48EC-A39C-94C58B88932B}"/>
              </a:ext>
            </a:extLst>
          </p:cNvPr>
          <p:cNvGrpSpPr/>
          <p:nvPr/>
        </p:nvGrpSpPr>
        <p:grpSpPr>
          <a:xfrm>
            <a:off x="1772585" y="1156312"/>
            <a:ext cx="8114188" cy="4125902"/>
            <a:chOff x="461652" y="1700808"/>
            <a:chExt cx="10818911"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A759C196-DA28-4241-ABB5-975367026FE9}"/>
                </a:ext>
              </a:extLst>
            </p:cNvPr>
            <p:cNvGrpSpPr>
              <a:grpSpLocks noChangeAspect="1"/>
            </p:cNvGrpSpPr>
            <p:nvPr>
              <p:custDataLst>
                <p:tags r:id="rId1"/>
              </p:custDataLst>
            </p:nvPr>
          </p:nvGrpSpPr>
          <p:grpSpPr>
            <a:xfrm>
              <a:off x="461652" y="1700808"/>
              <a:ext cx="10818911" cy="4083608"/>
              <a:chOff x="891607" y="1700808"/>
              <a:chExt cx="10398286" cy="4083608"/>
            </a:xfrm>
          </p:grpSpPr>
          <p:sp>
            <p:nvSpPr>
              <p:cNvPr id="7" name="iṡľïḑè">
                <a:extLst>
                  <a:ext uri="{FF2B5EF4-FFF2-40B4-BE49-F238E27FC236}">
                    <a16:creationId xmlns="" xmlns:a16="http://schemas.microsoft.com/office/drawing/2014/main" id="{48F70259-7598-4270-874A-6F50772D10F6}"/>
                  </a:ext>
                </a:extLst>
              </p:cNvPr>
              <p:cNvSpPr txBox="1"/>
              <p:nvPr/>
            </p:nvSpPr>
            <p:spPr bwMode="auto">
              <a:xfrm>
                <a:off x="4595809" y="1780800"/>
                <a:ext cx="6694084"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gn="l">
                  <a:lnSpc>
                    <a:spcPct val="150000"/>
                  </a:lnSpc>
                </a:pPr>
                <a:r>
                  <a:rPr lang="en-US" altLang="zh-CN" sz="2800" dirty="0">
                    <a:latin typeface="+mj-ea"/>
                    <a:ea typeface="+mj-ea"/>
                    <a:sym typeface="+mn-lt"/>
                  </a:rPr>
                  <a:t>4.1 </a:t>
                </a:r>
                <a:r>
                  <a:rPr lang="zh-CN" altLang="en-US" sz="2800" dirty="0">
                    <a:latin typeface="+mj-ea"/>
                    <a:ea typeface="+mj-ea"/>
                    <a:sym typeface="+mn-lt"/>
                  </a:rPr>
                  <a:t>信道分配问题</a:t>
                </a:r>
                <a:endParaRPr lang="en-US" altLang="zh-CN" sz="2800" dirty="0">
                  <a:latin typeface="+mj-ea"/>
                  <a:ea typeface="+mj-ea"/>
                  <a:sym typeface="+mn-lt"/>
                </a:endParaRPr>
              </a:p>
              <a:p>
                <a:pPr algn="l">
                  <a:lnSpc>
                    <a:spcPct val="150000"/>
                  </a:lnSpc>
                </a:pPr>
                <a:r>
                  <a:rPr lang="en-US" altLang="zh-CN" sz="2800" dirty="0">
                    <a:latin typeface="+mj-ea"/>
                    <a:ea typeface="+mj-ea"/>
                    <a:sym typeface="+mn-lt"/>
                  </a:rPr>
                  <a:t>4.2 </a:t>
                </a:r>
                <a:r>
                  <a:rPr lang="zh-CN" altLang="en-US" sz="2800" dirty="0">
                    <a:latin typeface="+mj-ea"/>
                    <a:ea typeface="+mj-ea"/>
                    <a:sym typeface="+mn-lt"/>
                  </a:rPr>
                  <a:t>多路访问协议</a:t>
                </a:r>
                <a:endParaRPr lang="en-US" altLang="zh-CN" sz="2800" dirty="0">
                  <a:latin typeface="+mj-ea"/>
                  <a:ea typeface="+mj-ea"/>
                  <a:sym typeface="+mn-lt"/>
                </a:endParaRPr>
              </a:p>
              <a:p>
                <a:pPr algn="l">
                  <a:lnSpc>
                    <a:spcPct val="150000"/>
                  </a:lnSpc>
                </a:pPr>
                <a:r>
                  <a:rPr lang="en-US" altLang="zh-CN" sz="2800" dirty="0">
                    <a:latin typeface="+mj-ea"/>
                    <a:ea typeface="+mj-ea"/>
                    <a:sym typeface="+mn-lt"/>
                  </a:rPr>
                  <a:t>4.3 </a:t>
                </a:r>
                <a:r>
                  <a:rPr lang="zh-CN" altLang="en-US" sz="2800" dirty="0">
                    <a:latin typeface="+mj-ea"/>
                    <a:ea typeface="+mj-ea"/>
                    <a:sym typeface="+mn-lt"/>
                  </a:rPr>
                  <a:t>以太网</a:t>
                </a:r>
                <a:endParaRPr lang="en-US" altLang="zh-CN" sz="2800" dirty="0">
                  <a:latin typeface="+mj-ea"/>
                  <a:ea typeface="+mj-ea"/>
                  <a:sym typeface="+mn-lt"/>
                </a:endParaRPr>
              </a:p>
              <a:p>
                <a:pPr algn="l">
                  <a:lnSpc>
                    <a:spcPct val="150000"/>
                  </a:lnSpc>
                </a:pPr>
                <a:r>
                  <a:rPr lang="en-US" altLang="zh-CN" sz="2800" dirty="0">
                    <a:latin typeface="+mj-ea"/>
                    <a:ea typeface="+mj-ea"/>
                    <a:sym typeface="+mn-lt"/>
                  </a:rPr>
                  <a:t>4.4 </a:t>
                </a:r>
                <a:r>
                  <a:rPr lang="zh-CN" altLang="en-US" sz="2800" dirty="0">
                    <a:latin typeface="+mj-ea"/>
                    <a:ea typeface="+mj-ea"/>
                    <a:sym typeface="+mn-lt"/>
                  </a:rPr>
                  <a:t>无线局域网</a:t>
                </a:r>
                <a:endParaRPr lang="en-US" altLang="zh-CN" sz="2800" dirty="0">
                  <a:latin typeface="+mj-ea"/>
                  <a:ea typeface="+mj-ea"/>
                  <a:sym typeface="+mn-lt"/>
                </a:endParaRPr>
              </a:p>
              <a:p>
                <a:pPr algn="l">
                  <a:lnSpc>
                    <a:spcPct val="150000"/>
                  </a:lnSpc>
                </a:pPr>
                <a:r>
                  <a:rPr lang="en-US" altLang="zh-CN" sz="2800" dirty="0">
                    <a:latin typeface="+mj-ea"/>
                    <a:ea typeface="+mj-ea"/>
                    <a:sym typeface="+mn-lt"/>
                  </a:rPr>
                  <a:t>4.5 </a:t>
                </a:r>
                <a:r>
                  <a:rPr lang="zh-CN" altLang="en-US" sz="2800" dirty="0">
                    <a:latin typeface="+mj-ea"/>
                    <a:ea typeface="+mj-ea"/>
                    <a:sym typeface="+mn-lt"/>
                  </a:rPr>
                  <a:t>宽带无线</a:t>
                </a:r>
                <a:endParaRPr lang="en-US" altLang="zh-CN" sz="2800" dirty="0">
                  <a:latin typeface="+mj-ea"/>
                  <a:ea typeface="+mj-ea"/>
                  <a:sym typeface="+mn-lt"/>
                </a:endParaRPr>
              </a:p>
              <a:p>
                <a:pPr algn="l">
                  <a:lnSpc>
                    <a:spcPct val="150000"/>
                  </a:lnSpc>
                </a:pPr>
                <a:r>
                  <a:rPr lang="en-US" altLang="zh-CN" sz="2800" dirty="0">
                    <a:latin typeface="+mj-ea"/>
                    <a:ea typeface="+mj-ea"/>
                    <a:sym typeface="+mn-lt"/>
                  </a:rPr>
                  <a:t>4.6 </a:t>
                </a:r>
                <a:r>
                  <a:rPr lang="zh-CN" altLang="en-US" sz="2800" dirty="0">
                    <a:latin typeface="+mj-ea"/>
                    <a:ea typeface="+mj-ea"/>
                    <a:sym typeface="+mn-lt"/>
                  </a:rPr>
                  <a:t>蓝牙</a:t>
                </a:r>
                <a:endParaRPr lang="en-US" altLang="zh-CN" sz="2800" dirty="0">
                  <a:latin typeface="+mj-ea"/>
                  <a:ea typeface="+mj-ea"/>
                  <a:sym typeface="+mn-lt"/>
                </a:endParaRPr>
              </a:p>
              <a:p>
                <a:pPr algn="l">
                  <a:lnSpc>
                    <a:spcPct val="150000"/>
                  </a:lnSpc>
                </a:pPr>
                <a:r>
                  <a:rPr lang="en-US" altLang="zh-CN" sz="2800" dirty="0">
                    <a:latin typeface="+mj-ea"/>
                    <a:ea typeface="+mj-ea"/>
                    <a:sym typeface="+mn-lt"/>
                  </a:rPr>
                  <a:t>4.7 RFID</a:t>
                </a:r>
              </a:p>
              <a:p>
                <a:pPr algn="l">
                  <a:lnSpc>
                    <a:spcPct val="150000"/>
                  </a:lnSpc>
                </a:pPr>
                <a:r>
                  <a:rPr lang="en-US" altLang="zh-CN" sz="2800" dirty="0">
                    <a:latin typeface="+mj-ea"/>
                    <a:ea typeface="+mj-ea"/>
                    <a:sym typeface="+mn-lt"/>
                  </a:rPr>
                  <a:t>4.8 </a:t>
                </a:r>
                <a:r>
                  <a:rPr lang="zh-CN" altLang="en-US" sz="2800" dirty="0">
                    <a:latin typeface="+mj-ea"/>
                    <a:ea typeface="+mj-ea"/>
                    <a:sym typeface="+mn-lt"/>
                  </a:rPr>
                  <a:t>数据链路交换</a:t>
                </a:r>
                <a:endParaRPr lang="en-US" altLang="zh-CN" sz="2800" dirty="0">
                  <a:latin typeface="+mj-ea"/>
                  <a:ea typeface="+mj-ea"/>
                  <a:sym typeface="+mn-lt"/>
                </a:endParaRPr>
              </a:p>
              <a:p>
                <a:pPr algn="l">
                  <a:lnSpc>
                    <a:spcPct val="150000"/>
                  </a:lnSpc>
                </a:pPr>
                <a:endParaRPr lang="en-US" altLang="zh-CN" sz="1200" b="0" dirty="0">
                  <a:latin typeface="+mn-lt"/>
                  <a:ea typeface="+mn-ea"/>
                  <a:sym typeface="+mn-lt"/>
                </a:endParaRPr>
              </a:p>
            </p:txBody>
          </p:sp>
          <p:cxnSp>
            <p:nvCxnSpPr>
              <p:cNvPr id="8" name="直接连接符 7">
                <a:extLst>
                  <a:ext uri="{FF2B5EF4-FFF2-40B4-BE49-F238E27FC236}">
                    <a16:creationId xmlns="" xmlns:a16="http://schemas.microsoft.com/office/drawing/2014/main" id="{DA1FB18E-FA01-4588-BEF9-FB96A98A84D4}"/>
                  </a:ext>
                </a:extLst>
              </p:cNvPr>
              <p:cNvCxnSpPr>
                <a:cxnSpLocks/>
              </p:cNvCxnSpPr>
              <p:nvPr/>
            </p:nvCxnSpPr>
            <p:spPr>
              <a:xfrm>
                <a:off x="4254355"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 xmlns:a16="http://schemas.microsoft.com/office/drawing/2014/main" id="{0DB1D0A1-2667-455C-9387-D7ABF0A00B8C}"/>
                  </a:ext>
                </a:extLst>
              </p:cNvPr>
              <p:cNvSpPr txBox="1"/>
              <p:nvPr/>
            </p:nvSpPr>
            <p:spPr>
              <a:xfrm>
                <a:off x="891607" y="1700808"/>
                <a:ext cx="3362749" cy="1114915"/>
              </a:xfrm>
              <a:prstGeom prst="rect">
                <a:avLst/>
              </a:prstGeom>
              <a:solidFill>
                <a:schemeClr val="bg1"/>
              </a:solidFill>
            </p:spPr>
            <p:txBody>
              <a:bodyPr wrap="square" rtlCol="0">
                <a:spAutoFit/>
              </a:bodyPr>
              <a:lstStyle/>
              <a:p>
                <a:pPr algn="r"/>
                <a:r>
                  <a:rPr lang="zh-CN" altLang="en-US" sz="2800" dirty="0">
                    <a:solidFill>
                      <a:schemeClr val="accent1"/>
                    </a:solidFill>
                    <a:cs typeface="+mn-ea"/>
                    <a:sym typeface="+mn-lt"/>
                  </a:rPr>
                  <a:t>第</a:t>
                </a:r>
                <a:r>
                  <a:rPr lang="en-US" altLang="zh-CN" sz="2800" dirty="0">
                    <a:solidFill>
                      <a:schemeClr val="accent1"/>
                    </a:solidFill>
                    <a:cs typeface="+mn-ea"/>
                    <a:sym typeface="+mn-lt"/>
                  </a:rPr>
                  <a:t>4</a:t>
                </a:r>
                <a:r>
                  <a:rPr lang="zh-CN" altLang="en-US" sz="2800" dirty="0">
                    <a:solidFill>
                      <a:schemeClr val="accent1"/>
                    </a:solidFill>
                    <a:cs typeface="+mn-ea"/>
                    <a:sym typeface="+mn-lt"/>
                  </a:rPr>
                  <a:t>章  介质访问控制子层</a:t>
                </a:r>
                <a:endParaRPr lang="tr-TR" sz="2800" dirty="0">
                  <a:solidFill>
                    <a:schemeClr val="accent1"/>
                  </a:solidFill>
                  <a:cs typeface="+mn-ea"/>
                  <a:sym typeface="+mn-lt"/>
                </a:endParaRPr>
              </a:p>
            </p:txBody>
          </p:sp>
        </p:grpSp>
        <p:sp>
          <p:nvSpPr>
            <p:cNvPr id="10" name="poetry_91022">
              <a:extLst>
                <a:ext uri="{FF2B5EF4-FFF2-40B4-BE49-F238E27FC236}">
                  <a16:creationId xmlns=""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sz="1350">
                <a:cs typeface="+mn-ea"/>
                <a:sym typeface="+mn-lt"/>
              </a:endParaRPr>
            </a:p>
          </p:txBody>
        </p:sp>
      </p:grpSp>
    </p:spTree>
    <p:extLst>
      <p:ext uri="{BB962C8B-B14F-4D97-AF65-F5344CB8AC3E}">
        <p14:creationId xmlns:p14="http://schemas.microsoft.com/office/powerpoint/2010/main" val="42717130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dirty="0" smtClean="0"/>
              <a:t>无线的广播特性，传播范围限制，可以基于</a:t>
            </a:r>
            <a:r>
              <a:rPr lang="en-US" altLang="zh-CN" dirty="0" smtClean="0"/>
              <a:t>CSMA</a:t>
            </a:r>
            <a:r>
              <a:rPr lang="zh-CN" altLang="en-US" dirty="0" smtClean="0"/>
              <a:t>的思想，尝试解决无线局域网的通信冲突避免多路访问（</a:t>
            </a:r>
            <a:r>
              <a:rPr lang="en-US" altLang="zh-CN" dirty="0" smtClean="0"/>
              <a:t>MACA</a:t>
            </a:r>
            <a:r>
              <a:rPr lang="zh-CN" altLang="en-US" dirty="0" smtClean="0"/>
              <a:t>）协议</a:t>
            </a:r>
            <a:endParaRPr lang="zh-CN" altLang="en-US" dirty="0"/>
          </a:p>
        </p:txBody>
      </p:sp>
      <p:sp>
        <p:nvSpPr>
          <p:cNvPr id="4" name="灯片编号占位符 3"/>
          <p:cNvSpPr>
            <a:spLocks noGrp="1"/>
          </p:cNvSpPr>
          <p:nvPr>
            <p:ph type="sldNum" sz="quarter" idx="11"/>
          </p:nvPr>
        </p:nvSpPr>
        <p:spPr/>
        <p:txBody>
          <a:bodyPr/>
          <a:lstStyle/>
          <a:p>
            <a:fld id="{B68505AA-301A-4D48-B8A2-4F19F2B57C35}" type="slidenum">
              <a:rPr lang="zh-CN" altLang="en-US" smtClean="0"/>
              <a:pPr/>
              <a:t>40</a:t>
            </a:fld>
            <a:endParaRPr lang="en-US" altLang="zh-CN"/>
          </a:p>
        </p:txBody>
      </p:sp>
      <p:pic>
        <p:nvPicPr>
          <p:cNvPr id="5" name="图片 4"/>
          <p:cNvPicPr>
            <a:picLocks noChangeAspect="1"/>
          </p:cNvPicPr>
          <p:nvPr/>
        </p:nvPicPr>
        <p:blipFill rotWithShape="1">
          <a:blip r:embed="rId2"/>
          <a:srcRect t="78547"/>
          <a:stretch/>
        </p:blipFill>
        <p:spPr>
          <a:xfrm>
            <a:off x="1343472" y="5949279"/>
            <a:ext cx="8172450" cy="886851"/>
          </a:xfrm>
          <a:prstGeom prst="rect">
            <a:avLst/>
          </a:prstGeom>
        </p:spPr>
      </p:pic>
      <p:sp>
        <p:nvSpPr>
          <p:cNvPr id="6" name="矩形 5"/>
          <p:cNvSpPr/>
          <p:nvPr/>
        </p:nvSpPr>
        <p:spPr>
          <a:xfrm>
            <a:off x="9573400" y="2636912"/>
            <a:ext cx="1392111" cy="940066"/>
          </a:xfrm>
          <a:prstGeom prst="rect">
            <a:avLst/>
          </a:prstGeom>
        </p:spPr>
        <p:txBody>
          <a:bodyPr wrap="none">
            <a:spAutoFit/>
          </a:bodyPr>
          <a:lstStyle/>
          <a:p>
            <a:r>
              <a:rPr lang="zh-CN" altLang="en-US" dirty="0" smtClean="0"/>
              <a:t>发送</a:t>
            </a:r>
            <a:r>
              <a:rPr lang="en-US" altLang="zh-CN" dirty="0" smtClean="0"/>
              <a:t>RTS</a:t>
            </a:r>
          </a:p>
          <a:p>
            <a:r>
              <a:rPr lang="zh-CN" altLang="en-US" dirty="0" smtClean="0"/>
              <a:t>回应</a:t>
            </a:r>
            <a:r>
              <a:rPr lang="en-US" altLang="zh-CN" dirty="0" smtClean="0"/>
              <a:t>CTS</a:t>
            </a:r>
            <a:endParaRPr lang="zh-CN" altLang="en-US" dirty="0"/>
          </a:p>
        </p:txBody>
      </p:sp>
      <p:sp>
        <p:nvSpPr>
          <p:cNvPr id="7" name="矩形 6"/>
          <p:cNvSpPr/>
          <p:nvPr/>
        </p:nvSpPr>
        <p:spPr>
          <a:xfrm>
            <a:off x="9285297" y="4196087"/>
            <a:ext cx="1911572" cy="1200329"/>
          </a:xfrm>
          <a:prstGeom prst="rect">
            <a:avLst/>
          </a:prstGeom>
        </p:spPr>
        <p:txBody>
          <a:bodyPr wrap="square">
            <a:spAutoFit/>
          </a:bodyPr>
          <a:lstStyle/>
          <a:p>
            <a:r>
              <a:rPr lang="zh-CN" altLang="en-US" sz="2000" dirty="0" smtClean="0"/>
              <a:t>其中包含了随后将要发送的数据帧长度</a:t>
            </a:r>
            <a:endParaRPr lang="zh-CN" altLang="en-US" sz="2000" dirty="0"/>
          </a:p>
        </p:txBody>
      </p:sp>
      <p:sp>
        <p:nvSpPr>
          <p:cNvPr id="9" name="椭圆 8"/>
          <p:cNvSpPr/>
          <p:nvPr/>
        </p:nvSpPr>
        <p:spPr>
          <a:xfrm>
            <a:off x="1419092" y="3212976"/>
            <a:ext cx="2732692" cy="26264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58808" y="3212976"/>
            <a:ext cx="2732692" cy="26264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94764" y="3212976"/>
            <a:ext cx="2732692" cy="2626418"/>
          </a:xfrm>
          <a:prstGeom prst="ellipse">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704183" y="3212976"/>
            <a:ext cx="2732692" cy="26264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rotWithShape="1">
          <a:blip r:embed="rId2"/>
          <a:srcRect t="-1781" b="89588"/>
          <a:stretch/>
        </p:blipFill>
        <p:spPr>
          <a:xfrm>
            <a:off x="1495872" y="2636912"/>
            <a:ext cx="8172450" cy="504055"/>
          </a:xfrm>
          <a:prstGeom prst="rect">
            <a:avLst/>
          </a:prstGeom>
        </p:spPr>
      </p:pic>
      <p:sp>
        <p:nvSpPr>
          <p:cNvPr id="14"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2423592" y="4225950"/>
            <a:ext cx="340158" cy="5355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A</a:t>
            </a:r>
            <a:endParaRPr kumimoji="1" lang="zh-CN" altLang="en-US" dirty="0">
              <a:solidFill>
                <a:srgbClr val="0070C0"/>
              </a:solidFill>
              <a:latin typeface="+mn-ea"/>
            </a:endParaRPr>
          </a:p>
        </p:txBody>
      </p:sp>
      <p:sp>
        <p:nvSpPr>
          <p:cNvPr id="15"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2855640" y="4277357"/>
            <a:ext cx="651140" cy="4766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RTS</a:t>
            </a:r>
            <a:endParaRPr kumimoji="1" lang="zh-CN" altLang="en-US" dirty="0">
              <a:solidFill>
                <a:srgbClr val="0070C0"/>
              </a:solidFill>
              <a:latin typeface="+mn-ea"/>
            </a:endParaRPr>
          </a:p>
        </p:txBody>
      </p:sp>
      <p:cxnSp>
        <p:nvCxnSpPr>
          <p:cNvPr id="17" name="直接箭头连接符 16"/>
          <p:cNvCxnSpPr>
            <a:stCxn id="15" idx="3"/>
          </p:cNvCxnSpPr>
          <p:nvPr/>
        </p:nvCxnSpPr>
        <p:spPr>
          <a:xfrm flipV="1">
            <a:off x="3506780" y="4515691"/>
            <a:ext cx="26743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3739618" y="4221088"/>
            <a:ext cx="340158" cy="5355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B</a:t>
            </a:r>
            <a:endParaRPr kumimoji="1" lang="zh-CN" altLang="en-US" dirty="0">
              <a:solidFill>
                <a:srgbClr val="0070C0"/>
              </a:solidFill>
              <a:latin typeface="+mn-ea"/>
            </a:endParaRPr>
          </a:p>
        </p:txBody>
      </p:sp>
      <p:sp>
        <p:nvSpPr>
          <p:cNvPr id="19"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3011131" y="4936588"/>
            <a:ext cx="340158" cy="4766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E</a:t>
            </a:r>
            <a:endParaRPr kumimoji="1" lang="zh-CN" altLang="en-US" dirty="0">
              <a:solidFill>
                <a:srgbClr val="0070C0"/>
              </a:solidFill>
              <a:latin typeface="+mn-ea"/>
            </a:endParaRPr>
          </a:p>
        </p:txBody>
      </p:sp>
      <p:sp>
        <p:nvSpPr>
          <p:cNvPr id="20"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1514173" y="4227474"/>
            <a:ext cx="340157" cy="4766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C</a:t>
            </a:r>
            <a:endParaRPr kumimoji="1" lang="zh-CN" altLang="en-US" dirty="0">
              <a:solidFill>
                <a:srgbClr val="0070C0"/>
              </a:solidFill>
              <a:latin typeface="+mn-ea"/>
            </a:endParaRPr>
          </a:p>
        </p:txBody>
      </p:sp>
      <p:sp>
        <p:nvSpPr>
          <p:cNvPr id="21"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4665239" y="4250518"/>
            <a:ext cx="340157" cy="4766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D</a:t>
            </a:r>
            <a:endParaRPr kumimoji="1" lang="zh-CN" altLang="en-US" dirty="0">
              <a:solidFill>
                <a:srgbClr val="0070C0"/>
              </a:solidFill>
              <a:latin typeface="+mn-ea"/>
            </a:endParaRPr>
          </a:p>
        </p:txBody>
      </p:sp>
      <p:sp>
        <p:nvSpPr>
          <p:cNvPr id="22"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6804506" y="4208264"/>
            <a:ext cx="340158" cy="5355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A</a:t>
            </a:r>
            <a:endParaRPr kumimoji="1" lang="zh-CN" altLang="en-US" dirty="0">
              <a:solidFill>
                <a:srgbClr val="0070C0"/>
              </a:solidFill>
              <a:latin typeface="+mn-ea"/>
            </a:endParaRPr>
          </a:p>
        </p:txBody>
      </p:sp>
      <p:sp>
        <p:nvSpPr>
          <p:cNvPr id="23"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7475692" y="4202914"/>
            <a:ext cx="591945" cy="5890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latin typeface="+mn-ea"/>
              </a:rPr>
              <a:t>C</a:t>
            </a:r>
            <a:r>
              <a:rPr kumimoji="1" lang="en-US" altLang="zh-CN" dirty="0" smtClean="0">
                <a:solidFill>
                  <a:srgbClr val="0070C0"/>
                </a:solidFill>
                <a:latin typeface="+mn-ea"/>
              </a:rPr>
              <a:t>TS</a:t>
            </a:r>
            <a:endParaRPr kumimoji="1" lang="zh-CN" altLang="en-US" dirty="0">
              <a:solidFill>
                <a:srgbClr val="0070C0"/>
              </a:solidFill>
              <a:latin typeface="+mn-ea"/>
            </a:endParaRPr>
          </a:p>
        </p:txBody>
      </p:sp>
      <p:cxnSp>
        <p:nvCxnSpPr>
          <p:cNvPr id="24" name="直接箭头连接符 23"/>
          <p:cNvCxnSpPr>
            <a:stCxn id="23" idx="1"/>
            <a:endCxn id="22" idx="3"/>
          </p:cNvCxnSpPr>
          <p:nvPr/>
        </p:nvCxnSpPr>
        <p:spPr>
          <a:xfrm flipH="1" flipV="1">
            <a:off x="7144664" y="4476030"/>
            <a:ext cx="331028" cy="214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8120532" y="4203402"/>
            <a:ext cx="340158" cy="5355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B</a:t>
            </a:r>
            <a:endParaRPr kumimoji="1" lang="zh-CN" altLang="en-US" dirty="0">
              <a:solidFill>
                <a:srgbClr val="0070C0"/>
              </a:solidFill>
              <a:latin typeface="+mn-ea"/>
            </a:endParaRPr>
          </a:p>
        </p:txBody>
      </p:sp>
      <p:sp>
        <p:nvSpPr>
          <p:cNvPr id="26"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7392045" y="4918902"/>
            <a:ext cx="340158" cy="4766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E</a:t>
            </a:r>
            <a:endParaRPr kumimoji="1" lang="zh-CN" altLang="en-US" dirty="0">
              <a:solidFill>
                <a:srgbClr val="0070C0"/>
              </a:solidFill>
              <a:latin typeface="+mn-ea"/>
            </a:endParaRPr>
          </a:p>
        </p:txBody>
      </p:sp>
      <p:sp>
        <p:nvSpPr>
          <p:cNvPr id="27"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5895087" y="4209788"/>
            <a:ext cx="340157" cy="4766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C</a:t>
            </a:r>
            <a:endParaRPr kumimoji="1" lang="zh-CN" altLang="en-US" dirty="0">
              <a:solidFill>
                <a:srgbClr val="0070C0"/>
              </a:solidFill>
              <a:latin typeface="+mn-ea"/>
            </a:endParaRPr>
          </a:p>
        </p:txBody>
      </p:sp>
      <p:sp>
        <p:nvSpPr>
          <p:cNvPr id="28" name="Text Box 42">
            <a:extLst>
              <a:ext uri="{FF2B5EF4-FFF2-40B4-BE49-F238E27FC236}">
                <a16:creationId xmlns:a16="http://schemas.microsoft.com/office/drawing/2014/main" xmlns="" id="{362EB046-518F-4C75-9243-3EEE900B5C9C}"/>
              </a:ext>
            </a:extLst>
          </p:cNvPr>
          <p:cNvSpPr txBox="1">
            <a:spLocks noChangeArrowheads="1"/>
          </p:cNvSpPr>
          <p:nvPr/>
        </p:nvSpPr>
        <p:spPr bwMode="auto">
          <a:xfrm>
            <a:off x="9046624" y="4232832"/>
            <a:ext cx="309234" cy="4766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smtClean="0">
                <a:solidFill>
                  <a:srgbClr val="0070C0"/>
                </a:solidFill>
                <a:latin typeface="+mn-ea"/>
              </a:rPr>
              <a:t>D</a:t>
            </a:r>
            <a:endParaRPr kumimoji="1" lang="zh-CN" altLang="en-US" dirty="0">
              <a:solidFill>
                <a:srgbClr val="0070C0"/>
              </a:solidFill>
              <a:latin typeface="+mn-ea"/>
            </a:endParaRPr>
          </a:p>
        </p:txBody>
      </p:sp>
      <p:sp>
        <p:nvSpPr>
          <p:cNvPr id="31"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nSpc>
                <a:spcPct val="100000"/>
              </a:lnSpc>
            </a:pPr>
            <a:r>
              <a:rPr lang="en-US" altLang="zh-CN" sz="3600" b="0" dirty="0" smtClean="0">
                <a:latin typeface="+mn-ea"/>
              </a:rPr>
              <a:t>4.2</a:t>
            </a:r>
            <a:r>
              <a:rPr lang="zh-CN" altLang="en-US" sz="3600" b="0" dirty="0" smtClean="0">
                <a:latin typeface="+mn-ea"/>
              </a:rPr>
              <a:t>多路访问协议</a:t>
            </a:r>
            <a:r>
              <a:rPr lang="en-US" altLang="zh-CN" sz="3600" b="0" dirty="0" smtClean="0">
                <a:latin typeface="+mn-ea"/>
              </a:rPr>
              <a:t>——</a:t>
            </a:r>
            <a:r>
              <a:rPr lang="zh-CN" altLang="en-US" sz="3600" dirty="0" smtClean="0"/>
              <a:t>无线局域网协议</a:t>
            </a:r>
            <a:endParaRPr lang="zh-CN" altLang="en-US" sz="3600" b="0" dirty="0"/>
          </a:p>
        </p:txBody>
      </p:sp>
      <p:cxnSp>
        <p:nvCxnSpPr>
          <p:cNvPr id="32"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2604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9" grpId="0" animBg="1"/>
      <p:bldP spid="20" grpId="0" animBg="1"/>
      <p:bldP spid="21" grpId="0" animBg="1"/>
      <p:bldP spid="22" grpId="0" animBg="1"/>
      <p:bldP spid="23" grpId="0" animBg="1"/>
      <p:bldP spid="25" grpId="0" animBg="1"/>
      <p:bldP spid="26"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3" name="Rectangle 3">
            <a:extLst>
              <a:ext uri="{FF2B5EF4-FFF2-40B4-BE49-F238E27FC236}">
                <a16:creationId xmlns:a16="http://schemas.microsoft.com/office/drawing/2014/main" xmlns="" id="{7ABC69D0-D39B-4B96-AA73-925511E773A4}"/>
              </a:ext>
            </a:extLst>
          </p:cNvPr>
          <p:cNvSpPr>
            <a:spLocks noGrp="1" noChangeArrowheads="1"/>
          </p:cNvSpPr>
          <p:nvPr>
            <p:ph type="body" idx="1"/>
          </p:nvPr>
        </p:nvSpPr>
        <p:spPr/>
        <p:txBody>
          <a:bodyPr>
            <a:normAutofit/>
          </a:bodyPr>
          <a:lstStyle/>
          <a:p>
            <a:pPr>
              <a:lnSpc>
                <a:spcPts val="5000"/>
              </a:lnSpc>
            </a:pPr>
            <a:r>
              <a:rPr lang="zh-CN" altLang="en-US" sz="2800" dirty="0"/>
              <a:t>以太网是局域网的技术一种，也是现在局域网的主流，协议为</a:t>
            </a:r>
            <a:r>
              <a:rPr lang="en-US" altLang="zh-CN" sz="2800" dirty="0"/>
              <a:t>IEEE802.3</a:t>
            </a:r>
            <a:r>
              <a:rPr lang="zh-CN" altLang="en-US" sz="2800" dirty="0"/>
              <a:t>，其他同时代的局域网协议大部分被淘汰了。所以有些不严格的场合，以太网就指代（有线）局域网。</a:t>
            </a:r>
            <a:endParaRPr lang="en-US" altLang="zh-CN" sz="2800" dirty="0"/>
          </a:p>
          <a:p>
            <a:pPr>
              <a:lnSpc>
                <a:spcPts val="5000"/>
              </a:lnSpc>
            </a:pPr>
            <a:r>
              <a:rPr lang="zh-CN" altLang="en-US" sz="2800" dirty="0"/>
              <a:t>经典以太网：</a:t>
            </a:r>
            <a:r>
              <a:rPr lang="en-US" altLang="zh-CN" sz="2800" dirty="0"/>
              <a:t>3-10Mbps</a:t>
            </a:r>
          </a:p>
          <a:p>
            <a:pPr>
              <a:lnSpc>
                <a:spcPts val="5000"/>
              </a:lnSpc>
            </a:pPr>
            <a:r>
              <a:rPr lang="zh-CN" altLang="en-US" sz="2800" dirty="0"/>
              <a:t>交换式以太网：</a:t>
            </a:r>
            <a:r>
              <a:rPr lang="en-US" altLang="zh-CN" sz="2800" dirty="0"/>
              <a:t>100M</a:t>
            </a:r>
            <a:r>
              <a:rPr lang="zh-CN" altLang="en-US" sz="2800" dirty="0"/>
              <a:t>以上</a:t>
            </a:r>
          </a:p>
        </p:txBody>
      </p:sp>
      <p:sp>
        <p:nvSpPr>
          <p:cNvPr id="4" name="标题 1">
            <a:extLst>
              <a:ext uri="{FF2B5EF4-FFF2-40B4-BE49-F238E27FC236}">
                <a16:creationId xmlns="" xmlns:a16="http://schemas.microsoft.com/office/drawing/2014/main" id="{249ED3A0-7AD9-44CA-A321-06DD5484FFF5}"/>
              </a:ext>
            </a:extLst>
          </p:cNvPr>
          <p:cNvSpPr txBox="1">
            <a:spLocks/>
          </p:cNvSpPr>
          <p:nvPr/>
        </p:nvSpPr>
        <p:spPr>
          <a:xfrm>
            <a:off x="2026444" y="116632"/>
            <a:ext cx="8137922" cy="780126"/>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gn="ctr">
              <a:lnSpc>
                <a:spcPct val="100000"/>
              </a:lnSpc>
            </a:pPr>
            <a:r>
              <a:rPr lang="en-US" altLang="zh-CN" sz="3600" b="0" dirty="0" smtClean="0">
                <a:latin typeface="+mn-ea"/>
              </a:rPr>
              <a:t>4.3 </a:t>
            </a:r>
            <a:r>
              <a:rPr lang="zh-CN" altLang="en-US" sz="3600" b="0" dirty="0" smtClean="0">
                <a:latin typeface="+mn-ea"/>
              </a:rPr>
              <a:t>以太网</a:t>
            </a:r>
            <a:endParaRPr lang="zh-CN" altLang="en-US" sz="3600" b="0" dirty="0"/>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49831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xmlns="" id="{312D4797-6202-42C4-BDB2-AA22E26BAC0C}"/>
              </a:ext>
            </a:extLst>
          </p:cNvPr>
          <p:cNvSpPr>
            <a:spLocks noGrp="1" noChangeArrowheads="1"/>
          </p:cNvSpPr>
          <p:nvPr>
            <p:ph type="title"/>
          </p:nvPr>
        </p:nvSpPr>
        <p:spPr>
          <a:xfrm>
            <a:off x="2026444" y="260648"/>
            <a:ext cx="8137922" cy="575940"/>
          </a:xfrm>
        </p:spPr>
        <p:txBody>
          <a:bodyPr>
            <a:noAutofit/>
          </a:bodyPr>
          <a:lstStyle/>
          <a:p>
            <a:pPr algn="ctr"/>
            <a:r>
              <a:rPr lang="en-US" altLang="zh-CN" sz="3600" dirty="0"/>
              <a:t>4.3.1 </a:t>
            </a:r>
            <a:r>
              <a:rPr lang="zh-CN" altLang="en-US" sz="3600" dirty="0"/>
              <a:t>经典以太网物理层</a:t>
            </a:r>
          </a:p>
        </p:txBody>
      </p:sp>
      <p:sp>
        <p:nvSpPr>
          <p:cNvPr id="680963" name="Rectangle 3">
            <a:extLst>
              <a:ext uri="{FF2B5EF4-FFF2-40B4-BE49-F238E27FC236}">
                <a16:creationId xmlns:a16="http://schemas.microsoft.com/office/drawing/2014/main" xmlns="" id="{7ABC69D0-D39B-4B96-AA73-925511E773A4}"/>
              </a:ext>
            </a:extLst>
          </p:cNvPr>
          <p:cNvSpPr>
            <a:spLocks noGrp="1" noChangeArrowheads="1"/>
          </p:cNvSpPr>
          <p:nvPr>
            <p:ph type="body" idx="1"/>
          </p:nvPr>
        </p:nvSpPr>
        <p:spPr/>
        <p:txBody>
          <a:bodyPr>
            <a:normAutofit/>
          </a:bodyPr>
          <a:lstStyle/>
          <a:p>
            <a:pPr>
              <a:lnSpc>
                <a:spcPts val="5000"/>
              </a:lnSpc>
            </a:pPr>
            <a:r>
              <a:rPr lang="zh-CN" altLang="en-US" sz="2800" dirty="0"/>
              <a:t>经典以太网使用一根电缆连接所有计算机，结构如图所示。最早的称为粗以太网。</a:t>
            </a:r>
          </a:p>
        </p:txBody>
      </p:sp>
      <p:sp>
        <p:nvSpPr>
          <p:cNvPr id="4" name="Line 3">
            <a:extLst>
              <a:ext uri="{FF2B5EF4-FFF2-40B4-BE49-F238E27FC236}">
                <a16:creationId xmlns:a16="http://schemas.microsoft.com/office/drawing/2014/main" xmlns="" id="{813C0EB1-0812-4195-AD33-69BD55450500}"/>
              </a:ext>
            </a:extLst>
          </p:cNvPr>
          <p:cNvSpPr>
            <a:spLocks noChangeShapeType="1"/>
          </p:cNvSpPr>
          <p:nvPr/>
        </p:nvSpPr>
        <p:spPr bwMode="auto">
          <a:xfrm>
            <a:off x="3561157" y="4108173"/>
            <a:ext cx="5069684" cy="76736"/>
          </a:xfrm>
          <a:prstGeom prst="line">
            <a:avLst/>
          </a:prstGeom>
          <a:noFill/>
          <a:ln w="1143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5" name="Rectangle 4">
            <a:extLst>
              <a:ext uri="{FF2B5EF4-FFF2-40B4-BE49-F238E27FC236}">
                <a16:creationId xmlns:a16="http://schemas.microsoft.com/office/drawing/2014/main" xmlns="" id="{CC3F9942-626B-4231-A827-4A885D39CDC5}"/>
              </a:ext>
            </a:extLst>
          </p:cNvPr>
          <p:cNvSpPr>
            <a:spLocks noChangeArrowheads="1"/>
          </p:cNvSpPr>
          <p:nvPr/>
        </p:nvSpPr>
        <p:spPr bwMode="auto">
          <a:xfrm>
            <a:off x="3494482" y="4112282"/>
            <a:ext cx="66675" cy="1202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6" name="Rectangle 5">
            <a:extLst>
              <a:ext uri="{FF2B5EF4-FFF2-40B4-BE49-F238E27FC236}">
                <a16:creationId xmlns:a16="http://schemas.microsoft.com/office/drawing/2014/main" xmlns="" id="{5AEEB39B-2016-4C12-B95F-529D95556CA6}"/>
              </a:ext>
            </a:extLst>
          </p:cNvPr>
          <p:cNvSpPr>
            <a:spLocks noChangeArrowheads="1"/>
          </p:cNvSpPr>
          <p:nvPr/>
        </p:nvSpPr>
        <p:spPr bwMode="auto">
          <a:xfrm>
            <a:off x="8630839" y="4112282"/>
            <a:ext cx="66675" cy="1202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7" name="Rectangle 6">
            <a:extLst>
              <a:ext uri="{FF2B5EF4-FFF2-40B4-BE49-F238E27FC236}">
                <a16:creationId xmlns:a16="http://schemas.microsoft.com/office/drawing/2014/main" xmlns="" id="{B156E80C-457F-4FF2-B1CE-6755CF7C7D59}"/>
              </a:ext>
            </a:extLst>
          </p:cNvPr>
          <p:cNvSpPr>
            <a:spLocks noChangeArrowheads="1"/>
          </p:cNvSpPr>
          <p:nvPr/>
        </p:nvSpPr>
        <p:spPr bwMode="auto">
          <a:xfrm>
            <a:off x="4349349" y="4094526"/>
            <a:ext cx="277416" cy="12025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8" name="Rectangle 7">
            <a:extLst>
              <a:ext uri="{FF2B5EF4-FFF2-40B4-BE49-F238E27FC236}">
                <a16:creationId xmlns:a16="http://schemas.microsoft.com/office/drawing/2014/main" xmlns="" id="{9839A65D-9270-46AB-B78B-0F03C9F59E40}"/>
              </a:ext>
            </a:extLst>
          </p:cNvPr>
          <p:cNvSpPr>
            <a:spLocks noChangeArrowheads="1"/>
          </p:cNvSpPr>
          <p:nvPr/>
        </p:nvSpPr>
        <p:spPr bwMode="auto">
          <a:xfrm>
            <a:off x="5715001" y="4094526"/>
            <a:ext cx="277415" cy="12025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9" name="Rectangle 8">
            <a:extLst>
              <a:ext uri="{FF2B5EF4-FFF2-40B4-BE49-F238E27FC236}">
                <a16:creationId xmlns:a16="http://schemas.microsoft.com/office/drawing/2014/main" xmlns="" id="{E15A832F-D2F2-49E6-9ECE-DB3999E391A7}"/>
              </a:ext>
            </a:extLst>
          </p:cNvPr>
          <p:cNvSpPr>
            <a:spLocks noChangeArrowheads="1"/>
          </p:cNvSpPr>
          <p:nvPr/>
        </p:nvSpPr>
        <p:spPr bwMode="auto">
          <a:xfrm>
            <a:off x="7293771" y="4106433"/>
            <a:ext cx="277415" cy="12025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grpSp>
        <p:nvGrpSpPr>
          <p:cNvPr id="10" name="Group 9">
            <a:extLst>
              <a:ext uri="{FF2B5EF4-FFF2-40B4-BE49-F238E27FC236}">
                <a16:creationId xmlns:a16="http://schemas.microsoft.com/office/drawing/2014/main" xmlns="" id="{B51DBF1B-F397-4671-8103-A28C0B2986F6}"/>
              </a:ext>
            </a:extLst>
          </p:cNvPr>
          <p:cNvGrpSpPr>
            <a:grpSpLocks/>
          </p:cNvGrpSpPr>
          <p:nvPr/>
        </p:nvGrpSpPr>
        <p:grpSpPr bwMode="auto">
          <a:xfrm>
            <a:off x="4349355" y="5455309"/>
            <a:ext cx="492919" cy="442913"/>
            <a:chOff x="4847" y="1848"/>
            <a:chExt cx="421" cy="329"/>
          </a:xfrm>
        </p:grpSpPr>
        <p:sp>
          <p:nvSpPr>
            <p:cNvPr id="11" name="Arc 10">
              <a:extLst>
                <a:ext uri="{FF2B5EF4-FFF2-40B4-BE49-F238E27FC236}">
                  <a16:creationId xmlns:a16="http://schemas.microsoft.com/office/drawing/2014/main" xmlns="" id="{DA0C8E50-32DB-4FDC-8AF7-C2B43B4FAA2F}"/>
                </a:ext>
              </a:extLst>
            </p:cNvPr>
            <p:cNvSpPr>
              <a:spLocks/>
            </p:cNvSpPr>
            <p:nvPr/>
          </p:nvSpPr>
          <p:spPr bwMode="auto">
            <a:xfrm>
              <a:off x="5164" y="2084"/>
              <a:ext cx="91" cy="37"/>
            </a:xfrm>
            <a:custGeom>
              <a:avLst/>
              <a:gdLst>
                <a:gd name="G0" fmla="+- 235 0 0"/>
                <a:gd name="G1" fmla="+- 21600 0 0"/>
                <a:gd name="G2" fmla="+- 21600 0 0"/>
                <a:gd name="T0" fmla="*/ 0 w 21827"/>
                <a:gd name="T1" fmla="*/ 1 h 21600"/>
                <a:gd name="T2" fmla="*/ 21827 w 21827"/>
                <a:gd name="T3" fmla="*/ 21005 h 21600"/>
                <a:gd name="T4" fmla="*/ 235 w 21827"/>
                <a:gd name="T5" fmla="*/ 21600 h 21600"/>
              </a:gdLst>
              <a:ahLst/>
              <a:cxnLst>
                <a:cxn ang="0">
                  <a:pos x="T0" y="T1"/>
                </a:cxn>
                <a:cxn ang="0">
                  <a:pos x="T2" y="T3"/>
                </a:cxn>
                <a:cxn ang="0">
                  <a:pos x="T4" y="T5"/>
                </a:cxn>
              </a:cxnLst>
              <a:rect l="0" t="0" r="r" b="b"/>
              <a:pathLst>
                <a:path w="21827" h="21600" fill="none" extrusionOk="0">
                  <a:moveTo>
                    <a:pt x="0" y="1"/>
                  </a:moveTo>
                  <a:cubicBezTo>
                    <a:pt x="78" y="0"/>
                    <a:pt x="156" y="0"/>
                    <a:pt x="235" y="0"/>
                  </a:cubicBezTo>
                  <a:cubicBezTo>
                    <a:pt x="11932" y="0"/>
                    <a:pt x="21504" y="9311"/>
                    <a:pt x="21826" y="21005"/>
                  </a:cubicBezTo>
                </a:path>
                <a:path w="21827" h="21600" stroke="0" extrusionOk="0">
                  <a:moveTo>
                    <a:pt x="0" y="1"/>
                  </a:moveTo>
                  <a:cubicBezTo>
                    <a:pt x="78" y="0"/>
                    <a:pt x="156" y="0"/>
                    <a:pt x="235" y="0"/>
                  </a:cubicBezTo>
                  <a:cubicBezTo>
                    <a:pt x="11932" y="0"/>
                    <a:pt x="21504" y="9311"/>
                    <a:pt x="21826" y="21005"/>
                  </a:cubicBezTo>
                  <a:lnTo>
                    <a:pt x="235" y="21600"/>
                  </a:lnTo>
                  <a:close/>
                </a:path>
              </a:pathLst>
            </a:custGeom>
            <a:solidFill>
              <a:srgbClr val="FFFFFF"/>
            </a:solidFill>
            <a:ln w="6350" cap="rnd">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12" name="AutoShape 11">
              <a:extLst>
                <a:ext uri="{FF2B5EF4-FFF2-40B4-BE49-F238E27FC236}">
                  <a16:creationId xmlns:a16="http://schemas.microsoft.com/office/drawing/2014/main" xmlns="" id="{43DBBD8A-86B1-41BA-9058-FD8A8673F997}"/>
                </a:ext>
              </a:extLst>
            </p:cNvPr>
            <p:cNvSpPr>
              <a:spLocks noChangeArrowheads="1"/>
            </p:cNvSpPr>
            <p:nvPr/>
          </p:nvSpPr>
          <p:spPr bwMode="auto">
            <a:xfrm>
              <a:off x="5240" y="2115"/>
              <a:ext cx="28" cy="57"/>
            </a:xfrm>
            <a:prstGeom prst="roundRect">
              <a:avLst>
                <a:gd name="adj" fmla="val 22801"/>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13" name="Freeform 12">
              <a:extLst>
                <a:ext uri="{FF2B5EF4-FFF2-40B4-BE49-F238E27FC236}">
                  <a16:creationId xmlns:a16="http://schemas.microsoft.com/office/drawing/2014/main" xmlns="" id="{A710275D-DB41-4B23-A159-2FB58AE5D50F}"/>
                </a:ext>
              </a:extLst>
            </p:cNvPr>
            <p:cNvSpPr>
              <a:spLocks/>
            </p:cNvSpPr>
            <p:nvPr/>
          </p:nvSpPr>
          <p:spPr bwMode="auto">
            <a:xfrm>
              <a:off x="4847" y="2120"/>
              <a:ext cx="371" cy="38"/>
            </a:xfrm>
            <a:custGeom>
              <a:avLst/>
              <a:gdLst>
                <a:gd name="T0" fmla="*/ 0 w 371"/>
                <a:gd name="T1" fmla="*/ 37 h 38"/>
                <a:gd name="T2" fmla="*/ 37 w 371"/>
                <a:gd name="T3" fmla="*/ 0 h 38"/>
                <a:gd name="T4" fmla="*/ 333 w 371"/>
                <a:gd name="T5" fmla="*/ 0 h 38"/>
                <a:gd name="T6" fmla="*/ 370 w 371"/>
                <a:gd name="T7" fmla="*/ 37 h 38"/>
                <a:gd name="T8" fmla="*/ 0 w 371"/>
                <a:gd name="T9" fmla="*/ 37 h 38"/>
              </a:gdLst>
              <a:ahLst/>
              <a:cxnLst>
                <a:cxn ang="0">
                  <a:pos x="T0" y="T1"/>
                </a:cxn>
                <a:cxn ang="0">
                  <a:pos x="T2" y="T3"/>
                </a:cxn>
                <a:cxn ang="0">
                  <a:pos x="T4" y="T5"/>
                </a:cxn>
                <a:cxn ang="0">
                  <a:pos x="T6" y="T7"/>
                </a:cxn>
                <a:cxn ang="0">
                  <a:pos x="T8" y="T9"/>
                </a:cxn>
              </a:cxnLst>
              <a:rect l="0" t="0" r="r" b="b"/>
              <a:pathLst>
                <a:path w="371" h="38">
                  <a:moveTo>
                    <a:pt x="0" y="37"/>
                  </a:moveTo>
                  <a:lnTo>
                    <a:pt x="37" y="0"/>
                  </a:lnTo>
                  <a:lnTo>
                    <a:pt x="333" y="0"/>
                  </a:lnTo>
                  <a:lnTo>
                    <a:pt x="370" y="37"/>
                  </a:lnTo>
                  <a:lnTo>
                    <a:pt x="0" y="37"/>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14" name="Freeform 13">
              <a:extLst>
                <a:ext uri="{FF2B5EF4-FFF2-40B4-BE49-F238E27FC236}">
                  <a16:creationId xmlns:a16="http://schemas.microsoft.com/office/drawing/2014/main" xmlns="" id="{B758694A-43A2-4594-8551-28C62B7127CF}"/>
                </a:ext>
              </a:extLst>
            </p:cNvPr>
            <p:cNvSpPr>
              <a:spLocks/>
            </p:cNvSpPr>
            <p:nvPr/>
          </p:nvSpPr>
          <p:spPr bwMode="auto">
            <a:xfrm>
              <a:off x="4847" y="2120"/>
              <a:ext cx="371" cy="38"/>
            </a:xfrm>
            <a:custGeom>
              <a:avLst/>
              <a:gdLst>
                <a:gd name="T0" fmla="*/ 0 w 371"/>
                <a:gd name="T1" fmla="*/ 37 h 38"/>
                <a:gd name="T2" fmla="*/ 37 w 371"/>
                <a:gd name="T3" fmla="*/ 0 h 38"/>
                <a:gd name="T4" fmla="*/ 333 w 371"/>
                <a:gd name="T5" fmla="*/ 0 h 38"/>
                <a:gd name="T6" fmla="*/ 370 w 371"/>
                <a:gd name="T7" fmla="*/ 37 h 38"/>
                <a:gd name="T8" fmla="*/ 0 w 371"/>
                <a:gd name="T9" fmla="*/ 37 h 38"/>
              </a:gdLst>
              <a:ahLst/>
              <a:cxnLst>
                <a:cxn ang="0">
                  <a:pos x="T0" y="T1"/>
                </a:cxn>
                <a:cxn ang="0">
                  <a:pos x="T2" y="T3"/>
                </a:cxn>
                <a:cxn ang="0">
                  <a:pos x="T4" y="T5"/>
                </a:cxn>
                <a:cxn ang="0">
                  <a:pos x="T6" y="T7"/>
                </a:cxn>
                <a:cxn ang="0">
                  <a:pos x="T8" y="T9"/>
                </a:cxn>
              </a:cxnLst>
              <a:rect l="0" t="0" r="r" b="b"/>
              <a:pathLst>
                <a:path w="371" h="38">
                  <a:moveTo>
                    <a:pt x="0" y="37"/>
                  </a:moveTo>
                  <a:lnTo>
                    <a:pt x="37" y="0"/>
                  </a:lnTo>
                  <a:lnTo>
                    <a:pt x="333" y="0"/>
                  </a:lnTo>
                  <a:lnTo>
                    <a:pt x="370" y="37"/>
                  </a:lnTo>
                  <a:lnTo>
                    <a:pt x="0" y="37"/>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15" name="Freeform 14">
              <a:extLst>
                <a:ext uri="{FF2B5EF4-FFF2-40B4-BE49-F238E27FC236}">
                  <a16:creationId xmlns:a16="http://schemas.microsoft.com/office/drawing/2014/main" xmlns="" id="{F06CE36B-D1D4-4F1B-99A6-9A3BEB9CEC7B}"/>
                </a:ext>
              </a:extLst>
            </p:cNvPr>
            <p:cNvSpPr>
              <a:spLocks/>
            </p:cNvSpPr>
            <p:nvPr/>
          </p:nvSpPr>
          <p:spPr bwMode="auto">
            <a:xfrm>
              <a:off x="4848" y="2160"/>
              <a:ext cx="371" cy="17"/>
            </a:xfrm>
            <a:custGeom>
              <a:avLst/>
              <a:gdLst>
                <a:gd name="T0" fmla="*/ 0 w 371"/>
                <a:gd name="T1" fmla="*/ 0 h 17"/>
                <a:gd name="T2" fmla="*/ 370 w 371"/>
                <a:gd name="T3" fmla="*/ 0 h 17"/>
                <a:gd name="T4" fmla="*/ 370 w 371"/>
                <a:gd name="T5" fmla="*/ 16 h 17"/>
                <a:gd name="T6" fmla="*/ 0 w 371"/>
                <a:gd name="T7" fmla="*/ 16 h 17"/>
                <a:gd name="T8" fmla="*/ 0 w 371"/>
                <a:gd name="T9" fmla="*/ 0 h 17"/>
              </a:gdLst>
              <a:ahLst/>
              <a:cxnLst>
                <a:cxn ang="0">
                  <a:pos x="T0" y="T1"/>
                </a:cxn>
                <a:cxn ang="0">
                  <a:pos x="T2" y="T3"/>
                </a:cxn>
                <a:cxn ang="0">
                  <a:pos x="T4" y="T5"/>
                </a:cxn>
                <a:cxn ang="0">
                  <a:pos x="T6" y="T7"/>
                </a:cxn>
                <a:cxn ang="0">
                  <a:pos x="T8" y="T9"/>
                </a:cxn>
              </a:cxnLst>
              <a:rect l="0" t="0" r="r" b="b"/>
              <a:pathLst>
                <a:path w="371" h="17">
                  <a:moveTo>
                    <a:pt x="0" y="0"/>
                  </a:moveTo>
                  <a:lnTo>
                    <a:pt x="370" y="0"/>
                  </a:lnTo>
                  <a:lnTo>
                    <a:pt x="370" y="16"/>
                  </a:lnTo>
                  <a:lnTo>
                    <a:pt x="0" y="16"/>
                  </a:lnTo>
                  <a:lnTo>
                    <a:pt x="0" y="0"/>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16" name="Freeform 15">
              <a:extLst>
                <a:ext uri="{FF2B5EF4-FFF2-40B4-BE49-F238E27FC236}">
                  <a16:creationId xmlns:a16="http://schemas.microsoft.com/office/drawing/2014/main" xmlns="" id="{989E983C-D8B1-48E8-9F96-B3339558B025}"/>
                </a:ext>
              </a:extLst>
            </p:cNvPr>
            <p:cNvSpPr>
              <a:spLocks/>
            </p:cNvSpPr>
            <p:nvPr/>
          </p:nvSpPr>
          <p:spPr bwMode="auto">
            <a:xfrm>
              <a:off x="4902" y="1848"/>
              <a:ext cx="259" cy="30"/>
            </a:xfrm>
            <a:custGeom>
              <a:avLst/>
              <a:gdLst>
                <a:gd name="T0" fmla="*/ 0 w 259"/>
                <a:gd name="T1" fmla="*/ 29 h 30"/>
                <a:gd name="T2" fmla="*/ 29 w 259"/>
                <a:gd name="T3" fmla="*/ 0 h 30"/>
                <a:gd name="T4" fmla="*/ 229 w 259"/>
                <a:gd name="T5" fmla="*/ 0 h 30"/>
                <a:gd name="T6" fmla="*/ 258 w 259"/>
                <a:gd name="T7" fmla="*/ 29 h 30"/>
                <a:gd name="T8" fmla="*/ 0 w 259"/>
                <a:gd name="T9" fmla="*/ 29 h 30"/>
              </a:gdLst>
              <a:ahLst/>
              <a:cxnLst>
                <a:cxn ang="0">
                  <a:pos x="T0" y="T1"/>
                </a:cxn>
                <a:cxn ang="0">
                  <a:pos x="T2" y="T3"/>
                </a:cxn>
                <a:cxn ang="0">
                  <a:pos x="T4" y="T5"/>
                </a:cxn>
                <a:cxn ang="0">
                  <a:pos x="T6" y="T7"/>
                </a:cxn>
                <a:cxn ang="0">
                  <a:pos x="T8" y="T9"/>
                </a:cxn>
              </a:cxnLst>
              <a:rect l="0" t="0" r="r" b="b"/>
              <a:pathLst>
                <a:path w="259" h="30">
                  <a:moveTo>
                    <a:pt x="0" y="29"/>
                  </a:moveTo>
                  <a:lnTo>
                    <a:pt x="29" y="0"/>
                  </a:lnTo>
                  <a:lnTo>
                    <a:pt x="229" y="0"/>
                  </a:lnTo>
                  <a:lnTo>
                    <a:pt x="258" y="29"/>
                  </a:lnTo>
                  <a:lnTo>
                    <a:pt x="0" y="29"/>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17" name="Freeform 16">
              <a:extLst>
                <a:ext uri="{FF2B5EF4-FFF2-40B4-BE49-F238E27FC236}">
                  <a16:creationId xmlns:a16="http://schemas.microsoft.com/office/drawing/2014/main" xmlns="" id="{8BC81ACB-45F5-4201-B439-C089A1F2B27D}"/>
                </a:ext>
              </a:extLst>
            </p:cNvPr>
            <p:cNvSpPr>
              <a:spLocks/>
            </p:cNvSpPr>
            <p:nvPr/>
          </p:nvSpPr>
          <p:spPr bwMode="auto">
            <a:xfrm>
              <a:off x="4902" y="1848"/>
              <a:ext cx="259" cy="30"/>
            </a:xfrm>
            <a:custGeom>
              <a:avLst/>
              <a:gdLst>
                <a:gd name="T0" fmla="*/ 0 w 259"/>
                <a:gd name="T1" fmla="*/ 29 h 30"/>
                <a:gd name="T2" fmla="*/ 29 w 259"/>
                <a:gd name="T3" fmla="*/ 0 h 30"/>
                <a:gd name="T4" fmla="*/ 229 w 259"/>
                <a:gd name="T5" fmla="*/ 0 h 30"/>
                <a:gd name="T6" fmla="*/ 258 w 259"/>
                <a:gd name="T7" fmla="*/ 29 h 30"/>
                <a:gd name="T8" fmla="*/ 0 w 259"/>
                <a:gd name="T9" fmla="*/ 29 h 30"/>
              </a:gdLst>
              <a:ahLst/>
              <a:cxnLst>
                <a:cxn ang="0">
                  <a:pos x="T0" y="T1"/>
                </a:cxn>
                <a:cxn ang="0">
                  <a:pos x="T2" y="T3"/>
                </a:cxn>
                <a:cxn ang="0">
                  <a:pos x="T4" y="T5"/>
                </a:cxn>
                <a:cxn ang="0">
                  <a:pos x="T6" y="T7"/>
                </a:cxn>
                <a:cxn ang="0">
                  <a:pos x="T8" y="T9"/>
                </a:cxn>
              </a:cxnLst>
              <a:rect l="0" t="0" r="r" b="b"/>
              <a:pathLst>
                <a:path w="259" h="30">
                  <a:moveTo>
                    <a:pt x="0" y="29"/>
                  </a:moveTo>
                  <a:lnTo>
                    <a:pt x="29" y="0"/>
                  </a:lnTo>
                  <a:lnTo>
                    <a:pt x="229" y="0"/>
                  </a:lnTo>
                  <a:lnTo>
                    <a:pt x="258" y="29"/>
                  </a:lnTo>
                  <a:lnTo>
                    <a:pt x="0" y="29"/>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18" name="AutoShape 17">
              <a:extLst>
                <a:ext uri="{FF2B5EF4-FFF2-40B4-BE49-F238E27FC236}">
                  <a16:creationId xmlns:a16="http://schemas.microsoft.com/office/drawing/2014/main" xmlns="" id="{BE9120F9-A43C-4231-AD70-FEA30D5808E7}"/>
                </a:ext>
              </a:extLst>
            </p:cNvPr>
            <p:cNvSpPr>
              <a:spLocks noChangeArrowheads="1"/>
            </p:cNvSpPr>
            <p:nvPr/>
          </p:nvSpPr>
          <p:spPr bwMode="auto">
            <a:xfrm>
              <a:off x="4891" y="1876"/>
              <a:ext cx="279" cy="219"/>
            </a:xfrm>
            <a:prstGeom prst="roundRect">
              <a:avLst>
                <a:gd name="adj" fmla="val 16472"/>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19" name="AutoShape 18">
              <a:extLst>
                <a:ext uri="{FF2B5EF4-FFF2-40B4-BE49-F238E27FC236}">
                  <a16:creationId xmlns:a16="http://schemas.microsoft.com/office/drawing/2014/main" xmlns="" id="{E19918BF-6195-4A21-AF7A-EEAFFF2F5611}"/>
                </a:ext>
              </a:extLst>
            </p:cNvPr>
            <p:cNvSpPr>
              <a:spLocks noChangeArrowheads="1"/>
            </p:cNvSpPr>
            <p:nvPr/>
          </p:nvSpPr>
          <p:spPr bwMode="auto">
            <a:xfrm>
              <a:off x="4917" y="1904"/>
              <a:ext cx="224" cy="159"/>
            </a:xfrm>
            <a:prstGeom prst="roundRect">
              <a:avLst>
                <a:gd name="adj" fmla="val 16532"/>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grpSp>
      <p:grpSp>
        <p:nvGrpSpPr>
          <p:cNvPr id="20" name="Group 19">
            <a:extLst>
              <a:ext uri="{FF2B5EF4-FFF2-40B4-BE49-F238E27FC236}">
                <a16:creationId xmlns:a16="http://schemas.microsoft.com/office/drawing/2014/main" xmlns="" id="{37AF6032-36BF-4F10-AB1B-C9ED975C526E}"/>
              </a:ext>
            </a:extLst>
          </p:cNvPr>
          <p:cNvGrpSpPr>
            <a:grpSpLocks/>
          </p:cNvGrpSpPr>
          <p:nvPr/>
        </p:nvGrpSpPr>
        <p:grpSpPr bwMode="auto">
          <a:xfrm>
            <a:off x="7293771" y="5389825"/>
            <a:ext cx="492919" cy="442913"/>
            <a:chOff x="4847" y="1848"/>
            <a:chExt cx="421" cy="329"/>
          </a:xfrm>
        </p:grpSpPr>
        <p:sp>
          <p:nvSpPr>
            <p:cNvPr id="21" name="Arc 20">
              <a:extLst>
                <a:ext uri="{FF2B5EF4-FFF2-40B4-BE49-F238E27FC236}">
                  <a16:creationId xmlns:a16="http://schemas.microsoft.com/office/drawing/2014/main" xmlns="" id="{28AC5DBF-CD0B-45D9-B918-18E0261F858A}"/>
                </a:ext>
              </a:extLst>
            </p:cNvPr>
            <p:cNvSpPr>
              <a:spLocks/>
            </p:cNvSpPr>
            <p:nvPr/>
          </p:nvSpPr>
          <p:spPr bwMode="auto">
            <a:xfrm>
              <a:off x="5164" y="2084"/>
              <a:ext cx="91" cy="37"/>
            </a:xfrm>
            <a:custGeom>
              <a:avLst/>
              <a:gdLst>
                <a:gd name="G0" fmla="+- 235 0 0"/>
                <a:gd name="G1" fmla="+- 21600 0 0"/>
                <a:gd name="G2" fmla="+- 21600 0 0"/>
                <a:gd name="T0" fmla="*/ 0 w 21827"/>
                <a:gd name="T1" fmla="*/ 1 h 21600"/>
                <a:gd name="T2" fmla="*/ 21827 w 21827"/>
                <a:gd name="T3" fmla="*/ 21005 h 21600"/>
                <a:gd name="T4" fmla="*/ 235 w 21827"/>
                <a:gd name="T5" fmla="*/ 21600 h 21600"/>
              </a:gdLst>
              <a:ahLst/>
              <a:cxnLst>
                <a:cxn ang="0">
                  <a:pos x="T0" y="T1"/>
                </a:cxn>
                <a:cxn ang="0">
                  <a:pos x="T2" y="T3"/>
                </a:cxn>
                <a:cxn ang="0">
                  <a:pos x="T4" y="T5"/>
                </a:cxn>
              </a:cxnLst>
              <a:rect l="0" t="0" r="r" b="b"/>
              <a:pathLst>
                <a:path w="21827" h="21600" fill="none" extrusionOk="0">
                  <a:moveTo>
                    <a:pt x="0" y="1"/>
                  </a:moveTo>
                  <a:cubicBezTo>
                    <a:pt x="78" y="0"/>
                    <a:pt x="156" y="0"/>
                    <a:pt x="235" y="0"/>
                  </a:cubicBezTo>
                  <a:cubicBezTo>
                    <a:pt x="11932" y="0"/>
                    <a:pt x="21504" y="9311"/>
                    <a:pt x="21826" y="21005"/>
                  </a:cubicBezTo>
                </a:path>
                <a:path w="21827" h="21600" stroke="0" extrusionOk="0">
                  <a:moveTo>
                    <a:pt x="0" y="1"/>
                  </a:moveTo>
                  <a:cubicBezTo>
                    <a:pt x="78" y="0"/>
                    <a:pt x="156" y="0"/>
                    <a:pt x="235" y="0"/>
                  </a:cubicBezTo>
                  <a:cubicBezTo>
                    <a:pt x="11932" y="0"/>
                    <a:pt x="21504" y="9311"/>
                    <a:pt x="21826" y="21005"/>
                  </a:cubicBezTo>
                  <a:lnTo>
                    <a:pt x="235" y="21600"/>
                  </a:lnTo>
                  <a:close/>
                </a:path>
              </a:pathLst>
            </a:custGeom>
            <a:solidFill>
              <a:srgbClr val="FFFFFF"/>
            </a:solidFill>
            <a:ln w="6350" cap="rnd">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22" name="AutoShape 21">
              <a:extLst>
                <a:ext uri="{FF2B5EF4-FFF2-40B4-BE49-F238E27FC236}">
                  <a16:creationId xmlns:a16="http://schemas.microsoft.com/office/drawing/2014/main" xmlns="" id="{2079A16C-0320-4615-BD05-954CD437F8E0}"/>
                </a:ext>
              </a:extLst>
            </p:cNvPr>
            <p:cNvSpPr>
              <a:spLocks noChangeArrowheads="1"/>
            </p:cNvSpPr>
            <p:nvPr/>
          </p:nvSpPr>
          <p:spPr bwMode="auto">
            <a:xfrm>
              <a:off x="5240" y="2115"/>
              <a:ext cx="28" cy="57"/>
            </a:xfrm>
            <a:prstGeom prst="roundRect">
              <a:avLst>
                <a:gd name="adj" fmla="val 22801"/>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23" name="Freeform 22">
              <a:extLst>
                <a:ext uri="{FF2B5EF4-FFF2-40B4-BE49-F238E27FC236}">
                  <a16:creationId xmlns:a16="http://schemas.microsoft.com/office/drawing/2014/main" xmlns="" id="{D896DD74-99DE-447E-988F-A308DAB87C63}"/>
                </a:ext>
              </a:extLst>
            </p:cNvPr>
            <p:cNvSpPr>
              <a:spLocks/>
            </p:cNvSpPr>
            <p:nvPr/>
          </p:nvSpPr>
          <p:spPr bwMode="auto">
            <a:xfrm>
              <a:off x="4847" y="2120"/>
              <a:ext cx="371" cy="38"/>
            </a:xfrm>
            <a:custGeom>
              <a:avLst/>
              <a:gdLst>
                <a:gd name="T0" fmla="*/ 0 w 371"/>
                <a:gd name="T1" fmla="*/ 37 h 38"/>
                <a:gd name="T2" fmla="*/ 37 w 371"/>
                <a:gd name="T3" fmla="*/ 0 h 38"/>
                <a:gd name="T4" fmla="*/ 333 w 371"/>
                <a:gd name="T5" fmla="*/ 0 h 38"/>
                <a:gd name="T6" fmla="*/ 370 w 371"/>
                <a:gd name="T7" fmla="*/ 37 h 38"/>
                <a:gd name="T8" fmla="*/ 0 w 371"/>
                <a:gd name="T9" fmla="*/ 37 h 38"/>
              </a:gdLst>
              <a:ahLst/>
              <a:cxnLst>
                <a:cxn ang="0">
                  <a:pos x="T0" y="T1"/>
                </a:cxn>
                <a:cxn ang="0">
                  <a:pos x="T2" y="T3"/>
                </a:cxn>
                <a:cxn ang="0">
                  <a:pos x="T4" y="T5"/>
                </a:cxn>
                <a:cxn ang="0">
                  <a:pos x="T6" y="T7"/>
                </a:cxn>
                <a:cxn ang="0">
                  <a:pos x="T8" y="T9"/>
                </a:cxn>
              </a:cxnLst>
              <a:rect l="0" t="0" r="r" b="b"/>
              <a:pathLst>
                <a:path w="371" h="38">
                  <a:moveTo>
                    <a:pt x="0" y="37"/>
                  </a:moveTo>
                  <a:lnTo>
                    <a:pt x="37" y="0"/>
                  </a:lnTo>
                  <a:lnTo>
                    <a:pt x="333" y="0"/>
                  </a:lnTo>
                  <a:lnTo>
                    <a:pt x="370" y="37"/>
                  </a:lnTo>
                  <a:lnTo>
                    <a:pt x="0" y="37"/>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24" name="Freeform 23">
              <a:extLst>
                <a:ext uri="{FF2B5EF4-FFF2-40B4-BE49-F238E27FC236}">
                  <a16:creationId xmlns:a16="http://schemas.microsoft.com/office/drawing/2014/main" xmlns="" id="{3830CEA3-0551-4DAA-B3C2-27F26FBE6E6D}"/>
                </a:ext>
              </a:extLst>
            </p:cNvPr>
            <p:cNvSpPr>
              <a:spLocks/>
            </p:cNvSpPr>
            <p:nvPr/>
          </p:nvSpPr>
          <p:spPr bwMode="auto">
            <a:xfrm>
              <a:off x="4847" y="2120"/>
              <a:ext cx="371" cy="38"/>
            </a:xfrm>
            <a:custGeom>
              <a:avLst/>
              <a:gdLst>
                <a:gd name="T0" fmla="*/ 0 w 371"/>
                <a:gd name="T1" fmla="*/ 37 h 38"/>
                <a:gd name="T2" fmla="*/ 37 w 371"/>
                <a:gd name="T3" fmla="*/ 0 h 38"/>
                <a:gd name="T4" fmla="*/ 333 w 371"/>
                <a:gd name="T5" fmla="*/ 0 h 38"/>
                <a:gd name="T6" fmla="*/ 370 w 371"/>
                <a:gd name="T7" fmla="*/ 37 h 38"/>
                <a:gd name="T8" fmla="*/ 0 w 371"/>
                <a:gd name="T9" fmla="*/ 37 h 38"/>
              </a:gdLst>
              <a:ahLst/>
              <a:cxnLst>
                <a:cxn ang="0">
                  <a:pos x="T0" y="T1"/>
                </a:cxn>
                <a:cxn ang="0">
                  <a:pos x="T2" y="T3"/>
                </a:cxn>
                <a:cxn ang="0">
                  <a:pos x="T4" y="T5"/>
                </a:cxn>
                <a:cxn ang="0">
                  <a:pos x="T6" y="T7"/>
                </a:cxn>
                <a:cxn ang="0">
                  <a:pos x="T8" y="T9"/>
                </a:cxn>
              </a:cxnLst>
              <a:rect l="0" t="0" r="r" b="b"/>
              <a:pathLst>
                <a:path w="371" h="38">
                  <a:moveTo>
                    <a:pt x="0" y="37"/>
                  </a:moveTo>
                  <a:lnTo>
                    <a:pt x="37" y="0"/>
                  </a:lnTo>
                  <a:lnTo>
                    <a:pt x="333" y="0"/>
                  </a:lnTo>
                  <a:lnTo>
                    <a:pt x="370" y="37"/>
                  </a:lnTo>
                  <a:lnTo>
                    <a:pt x="0" y="37"/>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25" name="Freeform 24">
              <a:extLst>
                <a:ext uri="{FF2B5EF4-FFF2-40B4-BE49-F238E27FC236}">
                  <a16:creationId xmlns:a16="http://schemas.microsoft.com/office/drawing/2014/main" xmlns="" id="{3632FA54-9807-4203-B865-978F7A07A139}"/>
                </a:ext>
              </a:extLst>
            </p:cNvPr>
            <p:cNvSpPr>
              <a:spLocks/>
            </p:cNvSpPr>
            <p:nvPr/>
          </p:nvSpPr>
          <p:spPr bwMode="auto">
            <a:xfrm>
              <a:off x="4848" y="2160"/>
              <a:ext cx="371" cy="17"/>
            </a:xfrm>
            <a:custGeom>
              <a:avLst/>
              <a:gdLst>
                <a:gd name="T0" fmla="*/ 0 w 371"/>
                <a:gd name="T1" fmla="*/ 0 h 17"/>
                <a:gd name="T2" fmla="*/ 370 w 371"/>
                <a:gd name="T3" fmla="*/ 0 h 17"/>
                <a:gd name="T4" fmla="*/ 370 w 371"/>
                <a:gd name="T5" fmla="*/ 16 h 17"/>
                <a:gd name="T6" fmla="*/ 0 w 371"/>
                <a:gd name="T7" fmla="*/ 16 h 17"/>
                <a:gd name="T8" fmla="*/ 0 w 371"/>
                <a:gd name="T9" fmla="*/ 0 h 17"/>
              </a:gdLst>
              <a:ahLst/>
              <a:cxnLst>
                <a:cxn ang="0">
                  <a:pos x="T0" y="T1"/>
                </a:cxn>
                <a:cxn ang="0">
                  <a:pos x="T2" y="T3"/>
                </a:cxn>
                <a:cxn ang="0">
                  <a:pos x="T4" y="T5"/>
                </a:cxn>
                <a:cxn ang="0">
                  <a:pos x="T6" y="T7"/>
                </a:cxn>
                <a:cxn ang="0">
                  <a:pos x="T8" y="T9"/>
                </a:cxn>
              </a:cxnLst>
              <a:rect l="0" t="0" r="r" b="b"/>
              <a:pathLst>
                <a:path w="371" h="17">
                  <a:moveTo>
                    <a:pt x="0" y="0"/>
                  </a:moveTo>
                  <a:lnTo>
                    <a:pt x="370" y="0"/>
                  </a:lnTo>
                  <a:lnTo>
                    <a:pt x="370" y="16"/>
                  </a:lnTo>
                  <a:lnTo>
                    <a:pt x="0" y="16"/>
                  </a:lnTo>
                  <a:lnTo>
                    <a:pt x="0" y="0"/>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26" name="Freeform 25">
              <a:extLst>
                <a:ext uri="{FF2B5EF4-FFF2-40B4-BE49-F238E27FC236}">
                  <a16:creationId xmlns:a16="http://schemas.microsoft.com/office/drawing/2014/main" xmlns="" id="{C42576AC-3495-4319-B84A-11B862CC6A47}"/>
                </a:ext>
              </a:extLst>
            </p:cNvPr>
            <p:cNvSpPr>
              <a:spLocks/>
            </p:cNvSpPr>
            <p:nvPr/>
          </p:nvSpPr>
          <p:spPr bwMode="auto">
            <a:xfrm>
              <a:off x="4902" y="1848"/>
              <a:ext cx="259" cy="30"/>
            </a:xfrm>
            <a:custGeom>
              <a:avLst/>
              <a:gdLst>
                <a:gd name="T0" fmla="*/ 0 w 259"/>
                <a:gd name="T1" fmla="*/ 29 h 30"/>
                <a:gd name="T2" fmla="*/ 29 w 259"/>
                <a:gd name="T3" fmla="*/ 0 h 30"/>
                <a:gd name="T4" fmla="*/ 229 w 259"/>
                <a:gd name="T5" fmla="*/ 0 h 30"/>
                <a:gd name="T6" fmla="*/ 258 w 259"/>
                <a:gd name="T7" fmla="*/ 29 h 30"/>
                <a:gd name="T8" fmla="*/ 0 w 259"/>
                <a:gd name="T9" fmla="*/ 29 h 30"/>
              </a:gdLst>
              <a:ahLst/>
              <a:cxnLst>
                <a:cxn ang="0">
                  <a:pos x="T0" y="T1"/>
                </a:cxn>
                <a:cxn ang="0">
                  <a:pos x="T2" y="T3"/>
                </a:cxn>
                <a:cxn ang="0">
                  <a:pos x="T4" y="T5"/>
                </a:cxn>
                <a:cxn ang="0">
                  <a:pos x="T6" y="T7"/>
                </a:cxn>
                <a:cxn ang="0">
                  <a:pos x="T8" y="T9"/>
                </a:cxn>
              </a:cxnLst>
              <a:rect l="0" t="0" r="r" b="b"/>
              <a:pathLst>
                <a:path w="259" h="30">
                  <a:moveTo>
                    <a:pt x="0" y="29"/>
                  </a:moveTo>
                  <a:lnTo>
                    <a:pt x="29" y="0"/>
                  </a:lnTo>
                  <a:lnTo>
                    <a:pt x="229" y="0"/>
                  </a:lnTo>
                  <a:lnTo>
                    <a:pt x="258" y="29"/>
                  </a:lnTo>
                  <a:lnTo>
                    <a:pt x="0" y="29"/>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27" name="Freeform 26">
              <a:extLst>
                <a:ext uri="{FF2B5EF4-FFF2-40B4-BE49-F238E27FC236}">
                  <a16:creationId xmlns:a16="http://schemas.microsoft.com/office/drawing/2014/main" xmlns="" id="{7610991A-8F7A-481E-A10A-378D9322E48B}"/>
                </a:ext>
              </a:extLst>
            </p:cNvPr>
            <p:cNvSpPr>
              <a:spLocks/>
            </p:cNvSpPr>
            <p:nvPr/>
          </p:nvSpPr>
          <p:spPr bwMode="auto">
            <a:xfrm>
              <a:off x="4902" y="1848"/>
              <a:ext cx="259" cy="30"/>
            </a:xfrm>
            <a:custGeom>
              <a:avLst/>
              <a:gdLst>
                <a:gd name="T0" fmla="*/ 0 w 259"/>
                <a:gd name="T1" fmla="*/ 29 h 30"/>
                <a:gd name="T2" fmla="*/ 29 w 259"/>
                <a:gd name="T3" fmla="*/ 0 h 30"/>
                <a:gd name="T4" fmla="*/ 229 w 259"/>
                <a:gd name="T5" fmla="*/ 0 h 30"/>
                <a:gd name="T6" fmla="*/ 258 w 259"/>
                <a:gd name="T7" fmla="*/ 29 h 30"/>
                <a:gd name="T8" fmla="*/ 0 w 259"/>
                <a:gd name="T9" fmla="*/ 29 h 30"/>
              </a:gdLst>
              <a:ahLst/>
              <a:cxnLst>
                <a:cxn ang="0">
                  <a:pos x="T0" y="T1"/>
                </a:cxn>
                <a:cxn ang="0">
                  <a:pos x="T2" y="T3"/>
                </a:cxn>
                <a:cxn ang="0">
                  <a:pos x="T4" y="T5"/>
                </a:cxn>
                <a:cxn ang="0">
                  <a:pos x="T6" y="T7"/>
                </a:cxn>
                <a:cxn ang="0">
                  <a:pos x="T8" y="T9"/>
                </a:cxn>
              </a:cxnLst>
              <a:rect l="0" t="0" r="r" b="b"/>
              <a:pathLst>
                <a:path w="259" h="30">
                  <a:moveTo>
                    <a:pt x="0" y="29"/>
                  </a:moveTo>
                  <a:lnTo>
                    <a:pt x="29" y="0"/>
                  </a:lnTo>
                  <a:lnTo>
                    <a:pt x="229" y="0"/>
                  </a:lnTo>
                  <a:lnTo>
                    <a:pt x="258" y="29"/>
                  </a:lnTo>
                  <a:lnTo>
                    <a:pt x="0" y="29"/>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28" name="AutoShape 27">
              <a:extLst>
                <a:ext uri="{FF2B5EF4-FFF2-40B4-BE49-F238E27FC236}">
                  <a16:creationId xmlns:a16="http://schemas.microsoft.com/office/drawing/2014/main" xmlns="" id="{62518383-5341-41C4-908E-792E7C9085E0}"/>
                </a:ext>
              </a:extLst>
            </p:cNvPr>
            <p:cNvSpPr>
              <a:spLocks noChangeArrowheads="1"/>
            </p:cNvSpPr>
            <p:nvPr/>
          </p:nvSpPr>
          <p:spPr bwMode="auto">
            <a:xfrm>
              <a:off x="4891" y="1876"/>
              <a:ext cx="279" cy="219"/>
            </a:xfrm>
            <a:prstGeom prst="roundRect">
              <a:avLst>
                <a:gd name="adj" fmla="val 16472"/>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29" name="AutoShape 28">
              <a:extLst>
                <a:ext uri="{FF2B5EF4-FFF2-40B4-BE49-F238E27FC236}">
                  <a16:creationId xmlns:a16="http://schemas.microsoft.com/office/drawing/2014/main" xmlns="" id="{34B2C3ED-6E32-40AB-A0CF-28ED426F7326}"/>
                </a:ext>
              </a:extLst>
            </p:cNvPr>
            <p:cNvSpPr>
              <a:spLocks noChangeArrowheads="1"/>
            </p:cNvSpPr>
            <p:nvPr/>
          </p:nvSpPr>
          <p:spPr bwMode="auto">
            <a:xfrm>
              <a:off x="4917" y="1904"/>
              <a:ext cx="224" cy="159"/>
            </a:xfrm>
            <a:prstGeom prst="roundRect">
              <a:avLst>
                <a:gd name="adj" fmla="val 16532"/>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grpSp>
      <p:grpSp>
        <p:nvGrpSpPr>
          <p:cNvPr id="30" name="Group 29">
            <a:extLst>
              <a:ext uri="{FF2B5EF4-FFF2-40B4-BE49-F238E27FC236}">
                <a16:creationId xmlns:a16="http://schemas.microsoft.com/office/drawing/2014/main" xmlns="" id="{F396441D-5FC2-43FF-A3B6-69B801A0D4F7}"/>
              </a:ext>
            </a:extLst>
          </p:cNvPr>
          <p:cNvGrpSpPr>
            <a:grpSpLocks/>
          </p:cNvGrpSpPr>
          <p:nvPr/>
        </p:nvGrpSpPr>
        <p:grpSpPr bwMode="auto">
          <a:xfrm>
            <a:off x="5631657" y="5396970"/>
            <a:ext cx="492919" cy="442913"/>
            <a:chOff x="4847" y="1848"/>
            <a:chExt cx="421" cy="329"/>
          </a:xfrm>
        </p:grpSpPr>
        <p:sp>
          <p:nvSpPr>
            <p:cNvPr id="31" name="Arc 30">
              <a:extLst>
                <a:ext uri="{FF2B5EF4-FFF2-40B4-BE49-F238E27FC236}">
                  <a16:creationId xmlns:a16="http://schemas.microsoft.com/office/drawing/2014/main" xmlns="" id="{77124581-4B7C-46A2-959B-43C68880A722}"/>
                </a:ext>
              </a:extLst>
            </p:cNvPr>
            <p:cNvSpPr>
              <a:spLocks/>
            </p:cNvSpPr>
            <p:nvPr/>
          </p:nvSpPr>
          <p:spPr bwMode="auto">
            <a:xfrm>
              <a:off x="5164" y="2084"/>
              <a:ext cx="91" cy="37"/>
            </a:xfrm>
            <a:custGeom>
              <a:avLst/>
              <a:gdLst>
                <a:gd name="G0" fmla="+- 235 0 0"/>
                <a:gd name="G1" fmla="+- 21600 0 0"/>
                <a:gd name="G2" fmla="+- 21600 0 0"/>
                <a:gd name="T0" fmla="*/ 0 w 21827"/>
                <a:gd name="T1" fmla="*/ 1 h 21600"/>
                <a:gd name="T2" fmla="*/ 21827 w 21827"/>
                <a:gd name="T3" fmla="*/ 21005 h 21600"/>
                <a:gd name="T4" fmla="*/ 235 w 21827"/>
                <a:gd name="T5" fmla="*/ 21600 h 21600"/>
              </a:gdLst>
              <a:ahLst/>
              <a:cxnLst>
                <a:cxn ang="0">
                  <a:pos x="T0" y="T1"/>
                </a:cxn>
                <a:cxn ang="0">
                  <a:pos x="T2" y="T3"/>
                </a:cxn>
                <a:cxn ang="0">
                  <a:pos x="T4" y="T5"/>
                </a:cxn>
              </a:cxnLst>
              <a:rect l="0" t="0" r="r" b="b"/>
              <a:pathLst>
                <a:path w="21827" h="21600" fill="none" extrusionOk="0">
                  <a:moveTo>
                    <a:pt x="0" y="1"/>
                  </a:moveTo>
                  <a:cubicBezTo>
                    <a:pt x="78" y="0"/>
                    <a:pt x="156" y="0"/>
                    <a:pt x="235" y="0"/>
                  </a:cubicBezTo>
                  <a:cubicBezTo>
                    <a:pt x="11932" y="0"/>
                    <a:pt x="21504" y="9311"/>
                    <a:pt x="21826" y="21005"/>
                  </a:cubicBezTo>
                </a:path>
                <a:path w="21827" h="21600" stroke="0" extrusionOk="0">
                  <a:moveTo>
                    <a:pt x="0" y="1"/>
                  </a:moveTo>
                  <a:cubicBezTo>
                    <a:pt x="78" y="0"/>
                    <a:pt x="156" y="0"/>
                    <a:pt x="235" y="0"/>
                  </a:cubicBezTo>
                  <a:cubicBezTo>
                    <a:pt x="11932" y="0"/>
                    <a:pt x="21504" y="9311"/>
                    <a:pt x="21826" y="21005"/>
                  </a:cubicBezTo>
                  <a:lnTo>
                    <a:pt x="235" y="21600"/>
                  </a:lnTo>
                  <a:close/>
                </a:path>
              </a:pathLst>
            </a:custGeom>
            <a:solidFill>
              <a:srgbClr val="FFFFFF"/>
            </a:solidFill>
            <a:ln w="6350" cap="rnd">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32" name="AutoShape 31">
              <a:extLst>
                <a:ext uri="{FF2B5EF4-FFF2-40B4-BE49-F238E27FC236}">
                  <a16:creationId xmlns:a16="http://schemas.microsoft.com/office/drawing/2014/main" xmlns="" id="{918AF3EF-25EC-48F2-BCCF-407B68E565ED}"/>
                </a:ext>
              </a:extLst>
            </p:cNvPr>
            <p:cNvSpPr>
              <a:spLocks noChangeArrowheads="1"/>
            </p:cNvSpPr>
            <p:nvPr/>
          </p:nvSpPr>
          <p:spPr bwMode="auto">
            <a:xfrm>
              <a:off x="5240" y="2115"/>
              <a:ext cx="28" cy="57"/>
            </a:xfrm>
            <a:prstGeom prst="roundRect">
              <a:avLst>
                <a:gd name="adj" fmla="val 22801"/>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33" name="Freeform 32">
              <a:extLst>
                <a:ext uri="{FF2B5EF4-FFF2-40B4-BE49-F238E27FC236}">
                  <a16:creationId xmlns:a16="http://schemas.microsoft.com/office/drawing/2014/main" xmlns="" id="{86512570-DB8D-47AB-ACB6-9F5A5CF4CF99}"/>
                </a:ext>
              </a:extLst>
            </p:cNvPr>
            <p:cNvSpPr>
              <a:spLocks/>
            </p:cNvSpPr>
            <p:nvPr/>
          </p:nvSpPr>
          <p:spPr bwMode="auto">
            <a:xfrm>
              <a:off x="4847" y="2120"/>
              <a:ext cx="371" cy="38"/>
            </a:xfrm>
            <a:custGeom>
              <a:avLst/>
              <a:gdLst>
                <a:gd name="T0" fmla="*/ 0 w 371"/>
                <a:gd name="T1" fmla="*/ 37 h 38"/>
                <a:gd name="T2" fmla="*/ 37 w 371"/>
                <a:gd name="T3" fmla="*/ 0 h 38"/>
                <a:gd name="T4" fmla="*/ 333 w 371"/>
                <a:gd name="T5" fmla="*/ 0 h 38"/>
                <a:gd name="T6" fmla="*/ 370 w 371"/>
                <a:gd name="T7" fmla="*/ 37 h 38"/>
                <a:gd name="T8" fmla="*/ 0 w 371"/>
                <a:gd name="T9" fmla="*/ 37 h 38"/>
              </a:gdLst>
              <a:ahLst/>
              <a:cxnLst>
                <a:cxn ang="0">
                  <a:pos x="T0" y="T1"/>
                </a:cxn>
                <a:cxn ang="0">
                  <a:pos x="T2" y="T3"/>
                </a:cxn>
                <a:cxn ang="0">
                  <a:pos x="T4" y="T5"/>
                </a:cxn>
                <a:cxn ang="0">
                  <a:pos x="T6" y="T7"/>
                </a:cxn>
                <a:cxn ang="0">
                  <a:pos x="T8" y="T9"/>
                </a:cxn>
              </a:cxnLst>
              <a:rect l="0" t="0" r="r" b="b"/>
              <a:pathLst>
                <a:path w="371" h="38">
                  <a:moveTo>
                    <a:pt x="0" y="37"/>
                  </a:moveTo>
                  <a:lnTo>
                    <a:pt x="37" y="0"/>
                  </a:lnTo>
                  <a:lnTo>
                    <a:pt x="333" y="0"/>
                  </a:lnTo>
                  <a:lnTo>
                    <a:pt x="370" y="37"/>
                  </a:lnTo>
                  <a:lnTo>
                    <a:pt x="0" y="37"/>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34" name="Freeform 33">
              <a:extLst>
                <a:ext uri="{FF2B5EF4-FFF2-40B4-BE49-F238E27FC236}">
                  <a16:creationId xmlns:a16="http://schemas.microsoft.com/office/drawing/2014/main" xmlns="" id="{C771C5A4-9016-4BFB-AF50-DD287275C13F}"/>
                </a:ext>
              </a:extLst>
            </p:cNvPr>
            <p:cNvSpPr>
              <a:spLocks/>
            </p:cNvSpPr>
            <p:nvPr/>
          </p:nvSpPr>
          <p:spPr bwMode="auto">
            <a:xfrm>
              <a:off x="4847" y="2120"/>
              <a:ext cx="371" cy="38"/>
            </a:xfrm>
            <a:custGeom>
              <a:avLst/>
              <a:gdLst>
                <a:gd name="T0" fmla="*/ 0 w 371"/>
                <a:gd name="T1" fmla="*/ 37 h 38"/>
                <a:gd name="T2" fmla="*/ 37 w 371"/>
                <a:gd name="T3" fmla="*/ 0 h 38"/>
                <a:gd name="T4" fmla="*/ 333 w 371"/>
                <a:gd name="T5" fmla="*/ 0 h 38"/>
                <a:gd name="T6" fmla="*/ 370 w 371"/>
                <a:gd name="T7" fmla="*/ 37 h 38"/>
                <a:gd name="T8" fmla="*/ 0 w 371"/>
                <a:gd name="T9" fmla="*/ 37 h 38"/>
              </a:gdLst>
              <a:ahLst/>
              <a:cxnLst>
                <a:cxn ang="0">
                  <a:pos x="T0" y="T1"/>
                </a:cxn>
                <a:cxn ang="0">
                  <a:pos x="T2" y="T3"/>
                </a:cxn>
                <a:cxn ang="0">
                  <a:pos x="T4" y="T5"/>
                </a:cxn>
                <a:cxn ang="0">
                  <a:pos x="T6" y="T7"/>
                </a:cxn>
                <a:cxn ang="0">
                  <a:pos x="T8" y="T9"/>
                </a:cxn>
              </a:cxnLst>
              <a:rect l="0" t="0" r="r" b="b"/>
              <a:pathLst>
                <a:path w="371" h="38">
                  <a:moveTo>
                    <a:pt x="0" y="37"/>
                  </a:moveTo>
                  <a:lnTo>
                    <a:pt x="37" y="0"/>
                  </a:lnTo>
                  <a:lnTo>
                    <a:pt x="333" y="0"/>
                  </a:lnTo>
                  <a:lnTo>
                    <a:pt x="370" y="37"/>
                  </a:lnTo>
                  <a:lnTo>
                    <a:pt x="0" y="37"/>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35" name="Freeform 34">
              <a:extLst>
                <a:ext uri="{FF2B5EF4-FFF2-40B4-BE49-F238E27FC236}">
                  <a16:creationId xmlns:a16="http://schemas.microsoft.com/office/drawing/2014/main" xmlns="" id="{FA842029-C3A1-4C0B-B4C8-26B9BB13C12F}"/>
                </a:ext>
              </a:extLst>
            </p:cNvPr>
            <p:cNvSpPr>
              <a:spLocks/>
            </p:cNvSpPr>
            <p:nvPr/>
          </p:nvSpPr>
          <p:spPr bwMode="auto">
            <a:xfrm>
              <a:off x="4848" y="2160"/>
              <a:ext cx="371" cy="17"/>
            </a:xfrm>
            <a:custGeom>
              <a:avLst/>
              <a:gdLst>
                <a:gd name="T0" fmla="*/ 0 w 371"/>
                <a:gd name="T1" fmla="*/ 0 h 17"/>
                <a:gd name="T2" fmla="*/ 370 w 371"/>
                <a:gd name="T3" fmla="*/ 0 h 17"/>
                <a:gd name="T4" fmla="*/ 370 w 371"/>
                <a:gd name="T5" fmla="*/ 16 h 17"/>
                <a:gd name="T6" fmla="*/ 0 w 371"/>
                <a:gd name="T7" fmla="*/ 16 h 17"/>
                <a:gd name="T8" fmla="*/ 0 w 371"/>
                <a:gd name="T9" fmla="*/ 0 h 17"/>
              </a:gdLst>
              <a:ahLst/>
              <a:cxnLst>
                <a:cxn ang="0">
                  <a:pos x="T0" y="T1"/>
                </a:cxn>
                <a:cxn ang="0">
                  <a:pos x="T2" y="T3"/>
                </a:cxn>
                <a:cxn ang="0">
                  <a:pos x="T4" y="T5"/>
                </a:cxn>
                <a:cxn ang="0">
                  <a:pos x="T6" y="T7"/>
                </a:cxn>
                <a:cxn ang="0">
                  <a:pos x="T8" y="T9"/>
                </a:cxn>
              </a:cxnLst>
              <a:rect l="0" t="0" r="r" b="b"/>
              <a:pathLst>
                <a:path w="371" h="17">
                  <a:moveTo>
                    <a:pt x="0" y="0"/>
                  </a:moveTo>
                  <a:lnTo>
                    <a:pt x="370" y="0"/>
                  </a:lnTo>
                  <a:lnTo>
                    <a:pt x="370" y="16"/>
                  </a:lnTo>
                  <a:lnTo>
                    <a:pt x="0" y="16"/>
                  </a:lnTo>
                  <a:lnTo>
                    <a:pt x="0" y="0"/>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36" name="Freeform 35">
              <a:extLst>
                <a:ext uri="{FF2B5EF4-FFF2-40B4-BE49-F238E27FC236}">
                  <a16:creationId xmlns:a16="http://schemas.microsoft.com/office/drawing/2014/main" xmlns="" id="{40880C1F-F718-429F-A880-6C105E050641}"/>
                </a:ext>
              </a:extLst>
            </p:cNvPr>
            <p:cNvSpPr>
              <a:spLocks/>
            </p:cNvSpPr>
            <p:nvPr/>
          </p:nvSpPr>
          <p:spPr bwMode="auto">
            <a:xfrm>
              <a:off x="4902" y="1848"/>
              <a:ext cx="259" cy="30"/>
            </a:xfrm>
            <a:custGeom>
              <a:avLst/>
              <a:gdLst>
                <a:gd name="T0" fmla="*/ 0 w 259"/>
                <a:gd name="T1" fmla="*/ 29 h 30"/>
                <a:gd name="T2" fmla="*/ 29 w 259"/>
                <a:gd name="T3" fmla="*/ 0 h 30"/>
                <a:gd name="T4" fmla="*/ 229 w 259"/>
                <a:gd name="T5" fmla="*/ 0 h 30"/>
                <a:gd name="T6" fmla="*/ 258 w 259"/>
                <a:gd name="T7" fmla="*/ 29 h 30"/>
                <a:gd name="T8" fmla="*/ 0 w 259"/>
                <a:gd name="T9" fmla="*/ 29 h 30"/>
              </a:gdLst>
              <a:ahLst/>
              <a:cxnLst>
                <a:cxn ang="0">
                  <a:pos x="T0" y="T1"/>
                </a:cxn>
                <a:cxn ang="0">
                  <a:pos x="T2" y="T3"/>
                </a:cxn>
                <a:cxn ang="0">
                  <a:pos x="T4" y="T5"/>
                </a:cxn>
                <a:cxn ang="0">
                  <a:pos x="T6" y="T7"/>
                </a:cxn>
                <a:cxn ang="0">
                  <a:pos x="T8" y="T9"/>
                </a:cxn>
              </a:cxnLst>
              <a:rect l="0" t="0" r="r" b="b"/>
              <a:pathLst>
                <a:path w="259" h="30">
                  <a:moveTo>
                    <a:pt x="0" y="29"/>
                  </a:moveTo>
                  <a:lnTo>
                    <a:pt x="29" y="0"/>
                  </a:lnTo>
                  <a:lnTo>
                    <a:pt x="229" y="0"/>
                  </a:lnTo>
                  <a:lnTo>
                    <a:pt x="258" y="29"/>
                  </a:lnTo>
                  <a:lnTo>
                    <a:pt x="0" y="29"/>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37" name="Freeform 36">
              <a:extLst>
                <a:ext uri="{FF2B5EF4-FFF2-40B4-BE49-F238E27FC236}">
                  <a16:creationId xmlns:a16="http://schemas.microsoft.com/office/drawing/2014/main" xmlns="" id="{B7FB5DFC-21F2-4E78-B309-7690A8746BDC}"/>
                </a:ext>
              </a:extLst>
            </p:cNvPr>
            <p:cNvSpPr>
              <a:spLocks/>
            </p:cNvSpPr>
            <p:nvPr/>
          </p:nvSpPr>
          <p:spPr bwMode="auto">
            <a:xfrm>
              <a:off x="4902" y="1848"/>
              <a:ext cx="259" cy="30"/>
            </a:xfrm>
            <a:custGeom>
              <a:avLst/>
              <a:gdLst>
                <a:gd name="T0" fmla="*/ 0 w 259"/>
                <a:gd name="T1" fmla="*/ 29 h 30"/>
                <a:gd name="T2" fmla="*/ 29 w 259"/>
                <a:gd name="T3" fmla="*/ 0 h 30"/>
                <a:gd name="T4" fmla="*/ 229 w 259"/>
                <a:gd name="T5" fmla="*/ 0 h 30"/>
                <a:gd name="T6" fmla="*/ 258 w 259"/>
                <a:gd name="T7" fmla="*/ 29 h 30"/>
                <a:gd name="T8" fmla="*/ 0 w 259"/>
                <a:gd name="T9" fmla="*/ 29 h 30"/>
              </a:gdLst>
              <a:ahLst/>
              <a:cxnLst>
                <a:cxn ang="0">
                  <a:pos x="T0" y="T1"/>
                </a:cxn>
                <a:cxn ang="0">
                  <a:pos x="T2" y="T3"/>
                </a:cxn>
                <a:cxn ang="0">
                  <a:pos x="T4" y="T5"/>
                </a:cxn>
                <a:cxn ang="0">
                  <a:pos x="T6" y="T7"/>
                </a:cxn>
                <a:cxn ang="0">
                  <a:pos x="T8" y="T9"/>
                </a:cxn>
              </a:cxnLst>
              <a:rect l="0" t="0" r="r" b="b"/>
              <a:pathLst>
                <a:path w="259" h="30">
                  <a:moveTo>
                    <a:pt x="0" y="29"/>
                  </a:moveTo>
                  <a:lnTo>
                    <a:pt x="29" y="0"/>
                  </a:lnTo>
                  <a:lnTo>
                    <a:pt x="229" y="0"/>
                  </a:lnTo>
                  <a:lnTo>
                    <a:pt x="258" y="29"/>
                  </a:lnTo>
                  <a:lnTo>
                    <a:pt x="0" y="29"/>
                  </a:lnTo>
                </a:path>
              </a:pathLst>
            </a:custGeom>
            <a:solidFill>
              <a:srgbClr val="FFFFFF"/>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38" name="AutoShape 37">
              <a:extLst>
                <a:ext uri="{FF2B5EF4-FFF2-40B4-BE49-F238E27FC236}">
                  <a16:creationId xmlns:a16="http://schemas.microsoft.com/office/drawing/2014/main" xmlns="" id="{26C43BBF-151E-4AA9-BEB3-54803D768F6F}"/>
                </a:ext>
              </a:extLst>
            </p:cNvPr>
            <p:cNvSpPr>
              <a:spLocks noChangeArrowheads="1"/>
            </p:cNvSpPr>
            <p:nvPr/>
          </p:nvSpPr>
          <p:spPr bwMode="auto">
            <a:xfrm>
              <a:off x="4891" y="1876"/>
              <a:ext cx="279" cy="219"/>
            </a:xfrm>
            <a:prstGeom prst="roundRect">
              <a:avLst>
                <a:gd name="adj" fmla="val 16472"/>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39" name="AutoShape 38">
              <a:extLst>
                <a:ext uri="{FF2B5EF4-FFF2-40B4-BE49-F238E27FC236}">
                  <a16:creationId xmlns:a16="http://schemas.microsoft.com/office/drawing/2014/main" xmlns="" id="{1C51D9E6-47E7-459B-9790-E1DEBAAE32D8}"/>
                </a:ext>
              </a:extLst>
            </p:cNvPr>
            <p:cNvSpPr>
              <a:spLocks noChangeArrowheads="1"/>
            </p:cNvSpPr>
            <p:nvPr/>
          </p:nvSpPr>
          <p:spPr bwMode="auto">
            <a:xfrm>
              <a:off x="4917" y="1904"/>
              <a:ext cx="224" cy="159"/>
            </a:xfrm>
            <a:prstGeom prst="roundRect">
              <a:avLst>
                <a:gd name="adj" fmla="val 16532"/>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eaLnBrk="0" fontAlgn="base" hangingPunct="0">
                <a:lnSpc>
                  <a:spcPct val="104000"/>
                </a:lnSpc>
                <a:spcBef>
                  <a:spcPct val="0"/>
                </a:spcBef>
                <a:spcAft>
                  <a:spcPct val="0"/>
                </a:spcAft>
              </a:pPr>
              <a:endParaRPr lang="zh-CN" altLang="en-US">
                <a:solidFill>
                  <a:srgbClr val="000000"/>
                </a:solidFill>
                <a:latin typeface="+mn-ea"/>
              </a:endParaRPr>
            </a:p>
          </p:txBody>
        </p:sp>
      </p:grpSp>
      <p:sp>
        <p:nvSpPr>
          <p:cNvPr id="40" name="Line 39">
            <a:extLst>
              <a:ext uri="{FF2B5EF4-FFF2-40B4-BE49-F238E27FC236}">
                <a16:creationId xmlns:a16="http://schemas.microsoft.com/office/drawing/2014/main" xmlns="" id="{728B0F5F-ECAB-4CE8-840E-B2AC43F508EF}"/>
              </a:ext>
            </a:extLst>
          </p:cNvPr>
          <p:cNvSpPr>
            <a:spLocks noChangeShapeType="1"/>
          </p:cNvSpPr>
          <p:nvPr/>
        </p:nvSpPr>
        <p:spPr bwMode="auto">
          <a:xfrm>
            <a:off x="4507702" y="4244444"/>
            <a:ext cx="0" cy="11930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41" name="Line 40">
            <a:extLst>
              <a:ext uri="{FF2B5EF4-FFF2-40B4-BE49-F238E27FC236}">
                <a16:creationId xmlns:a16="http://schemas.microsoft.com/office/drawing/2014/main" xmlns="" id="{1C48CB87-62F2-4FF0-9E5F-71F3A85A663E}"/>
              </a:ext>
            </a:extLst>
          </p:cNvPr>
          <p:cNvSpPr>
            <a:spLocks noChangeShapeType="1"/>
          </p:cNvSpPr>
          <p:nvPr/>
        </p:nvSpPr>
        <p:spPr bwMode="auto">
          <a:xfrm>
            <a:off x="5842392" y="4244446"/>
            <a:ext cx="0" cy="11834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42" name="Line 41">
            <a:extLst>
              <a:ext uri="{FF2B5EF4-FFF2-40B4-BE49-F238E27FC236}">
                <a16:creationId xmlns:a16="http://schemas.microsoft.com/office/drawing/2014/main" xmlns="" id="{04F1860E-7D4F-4E2C-BD20-BA96C6FE06C2}"/>
              </a:ext>
            </a:extLst>
          </p:cNvPr>
          <p:cNvSpPr>
            <a:spLocks noChangeShapeType="1"/>
          </p:cNvSpPr>
          <p:nvPr/>
        </p:nvSpPr>
        <p:spPr bwMode="auto">
          <a:xfrm>
            <a:off x="7485455" y="4244446"/>
            <a:ext cx="0" cy="11453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43" name="Text Box 42">
            <a:extLst>
              <a:ext uri="{FF2B5EF4-FFF2-40B4-BE49-F238E27FC236}">
                <a16:creationId xmlns:a16="http://schemas.microsoft.com/office/drawing/2014/main" xmlns="" id="{45EAA109-420C-4EB5-8284-91F4B04B60BC}"/>
              </a:ext>
            </a:extLst>
          </p:cNvPr>
          <p:cNvSpPr txBox="1">
            <a:spLocks noChangeArrowheads="1"/>
          </p:cNvSpPr>
          <p:nvPr/>
        </p:nvSpPr>
        <p:spPr bwMode="auto">
          <a:xfrm>
            <a:off x="2972991" y="4490902"/>
            <a:ext cx="588169"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
                <a:srgbClr val="000000"/>
              </a:buClr>
              <a:buSzPct val="80000"/>
            </a:pPr>
            <a:r>
              <a:rPr kumimoji="1" lang="zh-CN" altLang="en-US" sz="1600">
                <a:solidFill>
                  <a:srgbClr val="000000"/>
                </a:solidFill>
                <a:latin typeface="+mn-ea"/>
              </a:rPr>
              <a:t>终止器</a:t>
            </a:r>
          </a:p>
        </p:txBody>
      </p:sp>
      <p:sp>
        <p:nvSpPr>
          <p:cNvPr id="44" name="Text Box 43">
            <a:extLst>
              <a:ext uri="{FF2B5EF4-FFF2-40B4-BE49-F238E27FC236}">
                <a16:creationId xmlns:a16="http://schemas.microsoft.com/office/drawing/2014/main" xmlns="" id="{A09441FF-2663-4957-B32A-8B15642DE238}"/>
              </a:ext>
            </a:extLst>
          </p:cNvPr>
          <p:cNvSpPr txBox="1">
            <a:spLocks noChangeArrowheads="1"/>
          </p:cNvSpPr>
          <p:nvPr/>
        </p:nvSpPr>
        <p:spPr bwMode="auto">
          <a:xfrm>
            <a:off x="8497481" y="3071706"/>
            <a:ext cx="588169"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
                <a:srgbClr val="000000"/>
              </a:buClr>
              <a:buSzPct val="80000"/>
            </a:pPr>
            <a:r>
              <a:rPr kumimoji="1" lang="zh-CN" altLang="en-US" sz="1600" dirty="0">
                <a:solidFill>
                  <a:srgbClr val="000000"/>
                </a:solidFill>
                <a:latin typeface="+mn-ea"/>
              </a:rPr>
              <a:t>终止器</a:t>
            </a:r>
          </a:p>
        </p:txBody>
      </p:sp>
      <p:sp>
        <p:nvSpPr>
          <p:cNvPr id="45" name="Line 44">
            <a:extLst>
              <a:ext uri="{FF2B5EF4-FFF2-40B4-BE49-F238E27FC236}">
                <a16:creationId xmlns:a16="http://schemas.microsoft.com/office/drawing/2014/main" xmlns="" id="{ECE9BCC9-39FF-4342-B3B9-78A144555646}"/>
              </a:ext>
            </a:extLst>
          </p:cNvPr>
          <p:cNvSpPr>
            <a:spLocks noChangeShapeType="1"/>
          </p:cNvSpPr>
          <p:nvPr/>
        </p:nvSpPr>
        <p:spPr bwMode="auto">
          <a:xfrm flipV="1">
            <a:off x="3283744" y="4244443"/>
            <a:ext cx="210740" cy="2464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46" name="Line 45">
            <a:extLst>
              <a:ext uri="{FF2B5EF4-FFF2-40B4-BE49-F238E27FC236}">
                <a16:creationId xmlns:a16="http://schemas.microsoft.com/office/drawing/2014/main" xmlns="" id="{B1711685-C3C8-4C0F-B2E6-720B237A4273}"/>
              </a:ext>
            </a:extLst>
          </p:cNvPr>
          <p:cNvSpPr>
            <a:spLocks noChangeShapeType="1"/>
          </p:cNvSpPr>
          <p:nvPr/>
        </p:nvSpPr>
        <p:spPr bwMode="auto">
          <a:xfrm>
            <a:off x="8697511" y="3777721"/>
            <a:ext cx="0" cy="3345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47" name="Text Box 46">
            <a:extLst>
              <a:ext uri="{FF2B5EF4-FFF2-40B4-BE49-F238E27FC236}">
                <a16:creationId xmlns:a16="http://schemas.microsoft.com/office/drawing/2014/main" xmlns="" id="{7DF00CB0-5831-41CF-94D9-665D0959D544}"/>
              </a:ext>
            </a:extLst>
          </p:cNvPr>
          <p:cNvSpPr txBox="1">
            <a:spLocks noChangeArrowheads="1"/>
          </p:cNvSpPr>
          <p:nvPr/>
        </p:nvSpPr>
        <p:spPr bwMode="auto">
          <a:xfrm>
            <a:off x="6434137" y="3549118"/>
            <a:ext cx="910828"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
                <a:srgbClr val="000000"/>
              </a:buClr>
              <a:buSzPct val="80000"/>
            </a:pPr>
            <a:r>
              <a:rPr kumimoji="1" lang="zh-CN" altLang="en-US" sz="1600">
                <a:solidFill>
                  <a:srgbClr val="000000"/>
                </a:solidFill>
                <a:latin typeface="+mn-ea"/>
              </a:rPr>
              <a:t>粗缆</a:t>
            </a:r>
          </a:p>
        </p:txBody>
      </p:sp>
      <p:sp>
        <p:nvSpPr>
          <p:cNvPr id="48" name="Line 47">
            <a:extLst>
              <a:ext uri="{FF2B5EF4-FFF2-40B4-BE49-F238E27FC236}">
                <a16:creationId xmlns:a16="http://schemas.microsoft.com/office/drawing/2014/main" xmlns="" id="{A4F089E8-9824-4087-99AA-A4D9E3FC19E6}"/>
              </a:ext>
            </a:extLst>
          </p:cNvPr>
          <p:cNvSpPr>
            <a:spLocks noChangeShapeType="1"/>
          </p:cNvSpPr>
          <p:nvPr/>
        </p:nvSpPr>
        <p:spPr bwMode="auto">
          <a:xfrm>
            <a:off x="6629396" y="3777718"/>
            <a:ext cx="0" cy="4071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49" name="Text Box 48">
            <a:extLst>
              <a:ext uri="{FF2B5EF4-FFF2-40B4-BE49-F238E27FC236}">
                <a16:creationId xmlns:a16="http://schemas.microsoft.com/office/drawing/2014/main" xmlns="" id="{6254147B-A49C-4090-9F86-70F6508B0F2D}"/>
              </a:ext>
            </a:extLst>
          </p:cNvPr>
          <p:cNvSpPr txBox="1">
            <a:spLocks noChangeArrowheads="1"/>
          </p:cNvSpPr>
          <p:nvPr/>
        </p:nvSpPr>
        <p:spPr bwMode="auto">
          <a:xfrm>
            <a:off x="4842268" y="3549118"/>
            <a:ext cx="1133475"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
                <a:srgbClr val="000000"/>
              </a:buClr>
              <a:buSzPct val="80000"/>
            </a:pPr>
            <a:r>
              <a:rPr kumimoji="1" lang="zh-CN" altLang="en-US" sz="1600">
                <a:solidFill>
                  <a:srgbClr val="000000"/>
                </a:solidFill>
                <a:latin typeface="+mn-ea"/>
              </a:rPr>
              <a:t>收发器</a:t>
            </a:r>
          </a:p>
        </p:txBody>
      </p:sp>
      <p:sp>
        <p:nvSpPr>
          <p:cNvPr id="50" name="Line 49">
            <a:extLst>
              <a:ext uri="{FF2B5EF4-FFF2-40B4-BE49-F238E27FC236}">
                <a16:creationId xmlns:a16="http://schemas.microsoft.com/office/drawing/2014/main" xmlns="" id="{3CC75F32-EEB2-4300-BFBD-BD1193A16C69}"/>
              </a:ext>
            </a:extLst>
          </p:cNvPr>
          <p:cNvSpPr>
            <a:spLocks noChangeShapeType="1"/>
          </p:cNvSpPr>
          <p:nvPr/>
        </p:nvSpPr>
        <p:spPr bwMode="auto">
          <a:xfrm>
            <a:off x="5359003" y="3777721"/>
            <a:ext cx="354806" cy="3345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sp>
        <p:nvSpPr>
          <p:cNvPr id="51" name="Text Box 50">
            <a:extLst>
              <a:ext uri="{FF2B5EF4-FFF2-40B4-BE49-F238E27FC236}">
                <a16:creationId xmlns:a16="http://schemas.microsoft.com/office/drawing/2014/main" xmlns="" id="{F92C8076-AA4B-4A58-B9B3-D48A88FBA5B1}"/>
              </a:ext>
            </a:extLst>
          </p:cNvPr>
          <p:cNvSpPr txBox="1">
            <a:spLocks noChangeArrowheads="1"/>
          </p:cNvSpPr>
          <p:nvPr/>
        </p:nvSpPr>
        <p:spPr bwMode="auto">
          <a:xfrm>
            <a:off x="6276974" y="4490902"/>
            <a:ext cx="1081088"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
                <a:srgbClr val="000000"/>
              </a:buClr>
              <a:buSzPct val="80000"/>
            </a:pPr>
            <a:r>
              <a:rPr kumimoji="1" lang="zh-CN" altLang="en-US" sz="1600" dirty="0">
                <a:solidFill>
                  <a:srgbClr val="000000"/>
                </a:solidFill>
                <a:latin typeface="+mn-ea"/>
              </a:rPr>
              <a:t>接口电缆</a:t>
            </a:r>
          </a:p>
        </p:txBody>
      </p:sp>
      <p:sp>
        <p:nvSpPr>
          <p:cNvPr id="52" name="Line 51">
            <a:extLst>
              <a:ext uri="{FF2B5EF4-FFF2-40B4-BE49-F238E27FC236}">
                <a16:creationId xmlns:a16="http://schemas.microsoft.com/office/drawing/2014/main" xmlns="" id="{018B27D9-8641-4B75-A55F-F95B194C8D77}"/>
              </a:ext>
            </a:extLst>
          </p:cNvPr>
          <p:cNvSpPr>
            <a:spLocks noChangeShapeType="1"/>
          </p:cNvSpPr>
          <p:nvPr/>
        </p:nvSpPr>
        <p:spPr bwMode="auto">
          <a:xfrm flipH="1">
            <a:off x="5842393" y="4719505"/>
            <a:ext cx="591741" cy="3178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04000"/>
              </a:lnSpc>
              <a:spcBef>
                <a:spcPct val="0"/>
              </a:spcBef>
              <a:spcAft>
                <a:spcPct val="0"/>
              </a:spcAft>
            </a:pPr>
            <a:endParaRPr lang="zh-CN" altLang="en-US">
              <a:solidFill>
                <a:srgbClr val="000000"/>
              </a:solidFill>
              <a:latin typeface="+mn-ea"/>
            </a:endParaRPr>
          </a:p>
        </p:txBody>
      </p:sp>
      <p:cxnSp>
        <p:nvCxnSpPr>
          <p:cNvPr id="5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12793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B68505AA-301A-4D48-B8A2-4F19F2B57C35}" type="slidenum">
              <a:rPr lang="zh-CN" altLang="en-US" smtClean="0"/>
              <a:pPr/>
              <a:t>43</a:t>
            </a:fld>
            <a:endParaRPr lang="en-US" altLang="zh-CN"/>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54173" t="2652" r="13382"/>
          <a:stretch/>
        </p:blipFill>
        <p:spPr>
          <a:xfrm>
            <a:off x="1919536" y="-81865"/>
            <a:ext cx="7416824" cy="6607209"/>
          </a:xfrm>
          <a:prstGeom prst="rect">
            <a:avLst/>
          </a:prstGeom>
        </p:spPr>
      </p:pic>
      <p:sp>
        <p:nvSpPr>
          <p:cNvPr id="6" name="平行四边形 5"/>
          <p:cNvSpPr/>
          <p:nvPr/>
        </p:nvSpPr>
        <p:spPr>
          <a:xfrm>
            <a:off x="7320136" y="-27384"/>
            <a:ext cx="2016224" cy="843739"/>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97136" y="816355"/>
            <a:ext cx="742315" cy="4038734"/>
          </a:xfrm>
          <a:prstGeom prst="rect">
            <a:avLst/>
          </a:prstGeom>
        </p:spPr>
        <p:txBody>
          <a:bodyPr wrap="square">
            <a:spAutoFit/>
          </a:bodyPr>
          <a:lstStyle/>
          <a:p>
            <a:r>
              <a:rPr lang="zh-CN" altLang="en-US" dirty="0" smtClean="0">
                <a:solidFill>
                  <a:srgbClr val="9900FF"/>
                </a:solidFill>
              </a:rPr>
              <a:t>以太网数据发送流程</a:t>
            </a:r>
            <a:endParaRPr lang="zh-CN" altLang="en-US" dirty="0">
              <a:solidFill>
                <a:srgbClr val="9900FF"/>
              </a:solidFill>
            </a:endParaRPr>
          </a:p>
        </p:txBody>
      </p:sp>
    </p:spTree>
    <p:extLst>
      <p:ext uri="{BB962C8B-B14F-4D97-AF65-F5344CB8AC3E}">
        <p14:creationId xmlns:p14="http://schemas.microsoft.com/office/powerpoint/2010/main" val="23074124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xmlns="" id="{8FEEA08D-143A-4877-992C-C4D902CC4BF2}"/>
              </a:ext>
            </a:extLst>
          </p:cNvPr>
          <p:cNvSpPr>
            <a:spLocks noGrp="1" noChangeArrowheads="1"/>
          </p:cNvSpPr>
          <p:nvPr>
            <p:ph type="title"/>
          </p:nvPr>
        </p:nvSpPr>
        <p:spPr>
          <a:xfrm>
            <a:off x="2249195" y="188640"/>
            <a:ext cx="5829300" cy="685800"/>
          </a:xfrm>
        </p:spPr>
        <p:txBody>
          <a:bodyPr/>
          <a:lstStyle/>
          <a:p>
            <a:r>
              <a:rPr lang="zh-CN" altLang="en-US" dirty="0"/>
              <a:t>经典以太网</a:t>
            </a:r>
            <a:r>
              <a:rPr lang="en-US" altLang="zh-CN" dirty="0"/>
              <a:t>MAC</a:t>
            </a:r>
            <a:r>
              <a:rPr lang="zh-CN" altLang="en-US" dirty="0"/>
              <a:t>子层协议</a:t>
            </a:r>
          </a:p>
        </p:txBody>
      </p:sp>
      <p:sp>
        <p:nvSpPr>
          <p:cNvPr id="390147" name="Rectangle 3">
            <a:extLst>
              <a:ext uri="{FF2B5EF4-FFF2-40B4-BE49-F238E27FC236}">
                <a16:creationId xmlns:a16="http://schemas.microsoft.com/office/drawing/2014/main" xmlns="" id="{287DEE8D-350A-4AB3-B7E1-38F069BD16F1}"/>
              </a:ext>
            </a:extLst>
          </p:cNvPr>
          <p:cNvSpPr>
            <a:spLocks noGrp="1" noChangeArrowheads="1"/>
          </p:cNvSpPr>
          <p:nvPr>
            <p:ph type="body" idx="1"/>
          </p:nvPr>
        </p:nvSpPr>
        <p:spPr>
          <a:xfrm>
            <a:off x="2249195" y="1188732"/>
            <a:ext cx="5829300" cy="749951"/>
          </a:xfrm>
        </p:spPr>
        <p:txBody>
          <a:bodyPr/>
          <a:lstStyle/>
          <a:p>
            <a:r>
              <a:rPr lang="zh-CN" altLang="en-US" sz="2000" dirty="0"/>
              <a:t>以太网的帧结构</a:t>
            </a:r>
          </a:p>
          <a:p>
            <a:pPr>
              <a:buFont typeface="Wingdings" panose="05000000000000000000" pitchFamily="2" charset="2"/>
              <a:buNone/>
            </a:pPr>
            <a:endParaRPr lang="en-US" altLang="zh-CN" dirty="0"/>
          </a:p>
        </p:txBody>
      </p:sp>
      <p:sp>
        <p:nvSpPr>
          <p:cNvPr id="9" name="矩形 8">
            <a:extLst>
              <a:ext uri="{FF2B5EF4-FFF2-40B4-BE49-F238E27FC236}">
                <a16:creationId xmlns:a16="http://schemas.microsoft.com/office/drawing/2014/main" xmlns="" id="{0948F8CD-551C-47C7-877C-27335D3166FD}"/>
              </a:ext>
            </a:extLst>
          </p:cNvPr>
          <p:cNvSpPr/>
          <p:nvPr/>
        </p:nvSpPr>
        <p:spPr>
          <a:xfrm>
            <a:off x="1271464" y="1921715"/>
            <a:ext cx="1302656" cy="381740"/>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前导码 </a:t>
            </a:r>
          </a:p>
        </p:txBody>
      </p:sp>
      <p:sp>
        <p:nvSpPr>
          <p:cNvPr id="11" name="矩形 10">
            <a:extLst>
              <a:ext uri="{FF2B5EF4-FFF2-40B4-BE49-F238E27FC236}">
                <a16:creationId xmlns:a16="http://schemas.microsoft.com/office/drawing/2014/main" xmlns="" id="{58462F0D-A3BD-42DE-877B-FBD591325534}"/>
              </a:ext>
            </a:extLst>
          </p:cNvPr>
          <p:cNvSpPr/>
          <p:nvPr/>
        </p:nvSpPr>
        <p:spPr>
          <a:xfrm>
            <a:off x="2567609" y="1918663"/>
            <a:ext cx="1468202" cy="391569"/>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目的地址</a:t>
            </a:r>
          </a:p>
        </p:txBody>
      </p:sp>
      <p:sp>
        <p:nvSpPr>
          <p:cNvPr id="12" name="矩形 11">
            <a:extLst>
              <a:ext uri="{FF2B5EF4-FFF2-40B4-BE49-F238E27FC236}">
                <a16:creationId xmlns:a16="http://schemas.microsoft.com/office/drawing/2014/main" xmlns="" id="{5788A95D-08AD-4722-862A-4867AA3CB387}"/>
              </a:ext>
            </a:extLst>
          </p:cNvPr>
          <p:cNvSpPr/>
          <p:nvPr/>
        </p:nvSpPr>
        <p:spPr>
          <a:xfrm>
            <a:off x="4035811" y="1923423"/>
            <a:ext cx="1366022" cy="381740"/>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源地址</a:t>
            </a:r>
          </a:p>
        </p:txBody>
      </p:sp>
      <p:sp>
        <p:nvSpPr>
          <p:cNvPr id="13" name="矩形 12">
            <a:extLst>
              <a:ext uri="{FF2B5EF4-FFF2-40B4-BE49-F238E27FC236}">
                <a16:creationId xmlns:a16="http://schemas.microsoft.com/office/drawing/2014/main" xmlns="" id="{39F32EFD-5E6A-430A-B473-79FD7A32CFED}"/>
              </a:ext>
            </a:extLst>
          </p:cNvPr>
          <p:cNvSpPr/>
          <p:nvPr/>
        </p:nvSpPr>
        <p:spPr>
          <a:xfrm>
            <a:off x="5415031" y="1918663"/>
            <a:ext cx="895259" cy="391569"/>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类型</a:t>
            </a:r>
          </a:p>
        </p:txBody>
      </p:sp>
      <p:sp>
        <p:nvSpPr>
          <p:cNvPr id="14" name="矩形 13">
            <a:extLst>
              <a:ext uri="{FF2B5EF4-FFF2-40B4-BE49-F238E27FC236}">
                <a16:creationId xmlns:a16="http://schemas.microsoft.com/office/drawing/2014/main" xmlns="" id="{2AA945A6-2C88-4967-B7E8-EEC0C2825700}"/>
              </a:ext>
            </a:extLst>
          </p:cNvPr>
          <p:cNvSpPr/>
          <p:nvPr/>
        </p:nvSpPr>
        <p:spPr>
          <a:xfrm>
            <a:off x="6323486" y="1922655"/>
            <a:ext cx="2506836" cy="381740"/>
          </a:xfrm>
          <a:prstGeom prst="rect">
            <a:avLst/>
          </a:prstGeom>
          <a:solidFill>
            <a:schemeClr val="tx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p>
        </p:txBody>
      </p:sp>
      <p:sp>
        <p:nvSpPr>
          <p:cNvPr id="15" name="矩形 14">
            <a:extLst>
              <a:ext uri="{FF2B5EF4-FFF2-40B4-BE49-F238E27FC236}">
                <a16:creationId xmlns:a16="http://schemas.microsoft.com/office/drawing/2014/main" xmlns="" id="{EFE52D03-4D62-4943-8794-9FFFF4CF0F0B}"/>
              </a:ext>
            </a:extLst>
          </p:cNvPr>
          <p:cNvSpPr/>
          <p:nvPr/>
        </p:nvSpPr>
        <p:spPr>
          <a:xfrm>
            <a:off x="8830323" y="1903751"/>
            <a:ext cx="895259" cy="406481"/>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填充</a:t>
            </a:r>
          </a:p>
        </p:txBody>
      </p:sp>
      <p:sp>
        <p:nvSpPr>
          <p:cNvPr id="16" name="矩形 15">
            <a:extLst>
              <a:ext uri="{FF2B5EF4-FFF2-40B4-BE49-F238E27FC236}">
                <a16:creationId xmlns:a16="http://schemas.microsoft.com/office/drawing/2014/main" xmlns="" id="{70D8EFC7-9A4B-46A6-9166-E75A5ED4745F}"/>
              </a:ext>
            </a:extLst>
          </p:cNvPr>
          <p:cNvSpPr/>
          <p:nvPr/>
        </p:nvSpPr>
        <p:spPr>
          <a:xfrm>
            <a:off x="9725582" y="1903751"/>
            <a:ext cx="1306615" cy="406481"/>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校验和</a:t>
            </a:r>
          </a:p>
        </p:txBody>
      </p:sp>
      <p:sp>
        <p:nvSpPr>
          <p:cNvPr id="17" name="矩形 16">
            <a:extLst>
              <a:ext uri="{FF2B5EF4-FFF2-40B4-BE49-F238E27FC236}">
                <a16:creationId xmlns:a16="http://schemas.microsoft.com/office/drawing/2014/main" xmlns="" id="{89EC3D9B-C8A1-422B-8D90-9D2EDEFB64D2}"/>
              </a:ext>
            </a:extLst>
          </p:cNvPr>
          <p:cNvSpPr/>
          <p:nvPr/>
        </p:nvSpPr>
        <p:spPr>
          <a:xfrm>
            <a:off x="2466420" y="1929804"/>
            <a:ext cx="221943" cy="381740"/>
          </a:xfrm>
          <a:prstGeom prst="rect">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latin typeface="+mn-ea"/>
              </a:rPr>
              <a:t>SOF</a:t>
            </a:r>
            <a:endParaRPr lang="zh-CN" altLang="en-US" sz="900" dirty="0">
              <a:latin typeface="+mn-ea"/>
            </a:endParaRPr>
          </a:p>
        </p:txBody>
      </p:sp>
      <p:sp>
        <p:nvSpPr>
          <p:cNvPr id="2" name="对话气泡: 圆角矩形 1">
            <a:extLst>
              <a:ext uri="{FF2B5EF4-FFF2-40B4-BE49-F238E27FC236}">
                <a16:creationId xmlns:a16="http://schemas.microsoft.com/office/drawing/2014/main" xmlns="" id="{38AFDA3F-BE82-4BA9-BDF4-08E074FEFF48}"/>
              </a:ext>
            </a:extLst>
          </p:cNvPr>
          <p:cNvSpPr/>
          <p:nvPr/>
        </p:nvSpPr>
        <p:spPr>
          <a:xfrm>
            <a:off x="1752456" y="3287189"/>
            <a:ext cx="4343545" cy="1971842"/>
          </a:xfrm>
          <a:prstGeom prst="wedgeRoundRectCallout">
            <a:avLst>
              <a:gd name="adj1" fmla="val -35339"/>
              <a:gd name="adj2" fmla="val -96293"/>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800" dirty="0">
                <a:solidFill>
                  <a:schemeClr val="tx1"/>
                </a:solidFill>
              </a:rPr>
              <a:t>7</a:t>
            </a:r>
            <a:r>
              <a:rPr lang="zh-CN" altLang="en-US" sz="2800" dirty="0">
                <a:solidFill>
                  <a:schemeClr val="tx1"/>
                </a:solidFill>
              </a:rPr>
              <a:t>个字节的</a:t>
            </a:r>
            <a:r>
              <a:rPr lang="en-US" altLang="zh-CN" sz="2800" dirty="0">
                <a:solidFill>
                  <a:schemeClr val="tx1"/>
                </a:solidFill>
              </a:rPr>
              <a:t>10101010</a:t>
            </a:r>
            <a:r>
              <a:rPr lang="zh-CN" altLang="en-US" sz="2800" dirty="0">
                <a:solidFill>
                  <a:schemeClr val="tx1"/>
                </a:solidFill>
              </a:rPr>
              <a:t>，用于时钟同步，最后一个字节为帧定界符</a:t>
            </a:r>
          </a:p>
        </p:txBody>
      </p:sp>
      <p:cxnSp>
        <p:nvCxnSpPr>
          <p:cNvPr id="1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319024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xmlns="" id="{8FEEA08D-143A-4877-992C-C4D902CC4BF2}"/>
              </a:ext>
            </a:extLst>
          </p:cNvPr>
          <p:cNvSpPr>
            <a:spLocks noGrp="1" noChangeArrowheads="1"/>
          </p:cNvSpPr>
          <p:nvPr>
            <p:ph type="title"/>
          </p:nvPr>
        </p:nvSpPr>
        <p:spPr>
          <a:xfrm>
            <a:off x="2249195" y="188640"/>
            <a:ext cx="5829300" cy="685800"/>
          </a:xfrm>
        </p:spPr>
        <p:txBody>
          <a:bodyPr/>
          <a:lstStyle/>
          <a:p>
            <a:r>
              <a:rPr lang="zh-CN" altLang="en-US" dirty="0"/>
              <a:t>经典以太网</a:t>
            </a:r>
            <a:r>
              <a:rPr lang="en-US" altLang="zh-CN" dirty="0"/>
              <a:t>MAC</a:t>
            </a:r>
            <a:r>
              <a:rPr lang="zh-CN" altLang="en-US" dirty="0"/>
              <a:t>子层协议</a:t>
            </a:r>
          </a:p>
        </p:txBody>
      </p:sp>
      <p:sp>
        <p:nvSpPr>
          <p:cNvPr id="390147" name="Rectangle 3">
            <a:extLst>
              <a:ext uri="{FF2B5EF4-FFF2-40B4-BE49-F238E27FC236}">
                <a16:creationId xmlns:a16="http://schemas.microsoft.com/office/drawing/2014/main" xmlns="" id="{287DEE8D-350A-4AB3-B7E1-38F069BD16F1}"/>
              </a:ext>
            </a:extLst>
          </p:cNvPr>
          <p:cNvSpPr>
            <a:spLocks noGrp="1" noChangeArrowheads="1"/>
          </p:cNvSpPr>
          <p:nvPr>
            <p:ph type="body" idx="1"/>
          </p:nvPr>
        </p:nvSpPr>
        <p:spPr>
          <a:xfrm>
            <a:off x="2249195" y="1188732"/>
            <a:ext cx="5829300" cy="749951"/>
          </a:xfrm>
        </p:spPr>
        <p:txBody>
          <a:bodyPr/>
          <a:lstStyle/>
          <a:p>
            <a:r>
              <a:rPr lang="zh-CN" altLang="en-US" sz="2000" dirty="0"/>
              <a:t>以太网的帧结构</a:t>
            </a:r>
          </a:p>
          <a:p>
            <a:pPr>
              <a:buFont typeface="Wingdings" panose="05000000000000000000" pitchFamily="2" charset="2"/>
              <a:buNone/>
            </a:pPr>
            <a:endParaRPr lang="en-US" altLang="zh-CN" dirty="0"/>
          </a:p>
        </p:txBody>
      </p:sp>
      <p:sp>
        <p:nvSpPr>
          <p:cNvPr id="2" name="对话气泡: 圆角矩形 1">
            <a:extLst>
              <a:ext uri="{FF2B5EF4-FFF2-40B4-BE49-F238E27FC236}">
                <a16:creationId xmlns:a16="http://schemas.microsoft.com/office/drawing/2014/main" xmlns="" id="{38AFDA3F-BE82-4BA9-BDF4-08E074FEFF48}"/>
              </a:ext>
            </a:extLst>
          </p:cNvPr>
          <p:cNvSpPr/>
          <p:nvPr/>
        </p:nvSpPr>
        <p:spPr>
          <a:xfrm>
            <a:off x="3352800" y="3429000"/>
            <a:ext cx="5477522" cy="3238131"/>
          </a:xfrm>
          <a:prstGeom prst="wedgeRoundRectCallout">
            <a:avLst>
              <a:gd name="adj1" fmla="val -34497"/>
              <a:gd name="adj2" fmla="val -84041"/>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dirty="0">
                <a:solidFill>
                  <a:schemeClr val="tx1"/>
                </a:solidFill>
              </a:rPr>
              <a:t>硬件地址（</a:t>
            </a:r>
            <a:r>
              <a:rPr lang="en-US" altLang="zh-CN" sz="2800" dirty="0">
                <a:solidFill>
                  <a:schemeClr val="tx1"/>
                </a:solidFill>
              </a:rPr>
              <a:t>MAC</a:t>
            </a:r>
            <a:r>
              <a:rPr lang="zh-CN" altLang="en-US" sz="2800" dirty="0">
                <a:solidFill>
                  <a:schemeClr val="tx1"/>
                </a:solidFill>
              </a:rPr>
              <a:t>地址）：被写入网卡的</a:t>
            </a:r>
            <a:r>
              <a:rPr lang="en-US" altLang="zh-CN" sz="2800" dirty="0">
                <a:solidFill>
                  <a:schemeClr val="tx1"/>
                </a:solidFill>
              </a:rPr>
              <a:t>6</a:t>
            </a:r>
            <a:r>
              <a:rPr lang="zh-CN" altLang="en-US" sz="2800" dirty="0">
                <a:solidFill>
                  <a:schemeClr val="tx1"/>
                </a:solidFill>
              </a:rPr>
              <a:t>个字节的地址，全球唯一，由</a:t>
            </a:r>
            <a:r>
              <a:rPr lang="en-US" altLang="zh-CN" sz="2800" dirty="0">
                <a:solidFill>
                  <a:schemeClr val="tx1"/>
                </a:solidFill>
              </a:rPr>
              <a:t>IEEE</a:t>
            </a:r>
            <a:r>
              <a:rPr lang="zh-CN" altLang="en-US" sz="2800" dirty="0">
                <a:solidFill>
                  <a:schemeClr val="tx1"/>
                </a:solidFill>
              </a:rPr>
              <a:t>分配给网卡生产商。</a:t>
            </a:r>
            <a:endParaRPr lang="en-US" altLang="zh-CN" sz="2800" dirty="0">
              <a:solidFill>
                <a:schemeClr val="tx1"/>
              </a:solidFill>
            </a:endParaRPr>
          </a:p>
          <a:p>
            <a:pPr>
              <a:lnSpc>
                <a:spcPct val="150000"/>
              </a:lnSpc>
            </a:pPr>
            <a:r>
              <a:rPr lang="zh-CN" altLang="en-US" sz="2800" dirty="0">
                <a:solidFill>
                  <a:schemeClr val="tx1"/>
                </a:solidFill>
              </a:rPr>
              <a:t>全</a:t>
            </a:r>
            <a:r>
              <a:rPr lang="en-US" altLang="zh-CN" sz="2800" dirty="0">
                <a:solidFill>
                  <a:schemeClr val="tx1"/>
                </a:solidFill>
              </a:rPr>
              <a:t>1</a:t>
            </a:r>
            <a:r>
              <a:rPr lang="zh-CN" altLang="en-US" sz="2800" dirty="0">
                <a:solidFill>
                  <a:schemeClr val="tx1"/>
                </a:solidFill>
              </a:rPr>
              <a:t>的地址为广播地址</a:t>
            </a:r>
          </a:p>
        </p:txBody>
      </p:sp>
      <p:sp>
        <p:nvSpPr>
          <p:cNvPr id="18" name="矩形 17">
            <a:extLst>
              <a:ext uri="{FF2B5EF4-FFF2-40B4-BE49-F238E27FC236}">
                <a16:creationId xmlns:a16="http://schemas.microsoft.com/office/drawing/2014/main" xmlns="" id="{0948F8CD-551C-47C7-877C-27335D3166FD}"/>
              </a:ext>
            </a:extLst>
          </p:cNvPr>
          <p:cNvSpPr/>
          <p:nvPr/>
        </p:nvSpPr>
        <p:spPr>
          <a:xfrm>
            <a:off x="1591851" y="1921715"/>
            <a:ext cx="1302656" cy="381740"/>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前导码 </a:t>
            </a:r>
          </a:p>
        </p:txBody>
      </p:sp>
      <p:sp>
        <p:nvSpPr>
          <p:cNvPr id="19" name="矩形 18">
            <a:extLst>
              <a:ext uri="{FF2B5EF4-FFF2-40B4-BE49-F238E27FC236}">
                <a16:creationId xmlns:a16="http://schemas.microsoft.com/office/drawing/2014/main" xmlns="" id="{58462F0D-A3BD-42DE-877B-FBD591325534}"/>
              </a:ext>
            </a:extLst>
          </p:cNvPr>
          <p:cNvSpPr/>
          <p:nvPr/>
        </p:nvSpPr>
        <p:spPr>
          <a:xfrm>
            <a:off x="2887996" y="1918663"/>
            <a:ext cx="1468202" cy="391569"/>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目的地址</a:t>
            </a:r>
          </a:p>
        </p:txBody>
      </p:sp>
      <p:sp>
        <p:nvSpPr>
          <p:cNvPr id="20" name="矩形 19">
            <a:extLst>
              <a:ext uri="{FF2B5EF4-FFF2-40B4-BE49-F238E27FC236}">
                <a16:creationId xmlns:a16="http://schemas.microsoft.com/office/drawing/2014/main" xmlns="" id="{5788A95D-08AD-4722-862A-4867AA3CB387}"/>
              </a:ext>
            </a:extLst>
          </p:cNvPr>
          <p:cNvSpPr/>
          <p:nvPr/>
        </p:nvSpPr>
        <p:spPr>
          <a:xfrm>
            <a:off x="4356198" y="1923423"/>
            <a:ext cx="1366022" cy="381740"/>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源地址</a:t>
            </a:r>
          </a:p>
        </p:txBody>
      </p:sp>
      <p:sp>
        <p:nvSpPr>
          <p:cNvPr id="21" name="矩形 20">
            <a:extLst>
              <a:ext uri="{FF2B5EF4-FFF2-40B4-BE49-F238E27FC236}">
                <a16:creationId xmlns:a16="http://schemas.microsoft.com/office/drawing/2014/main" xmlns="" id="{39F32EFD-5E6A-430A-B473-79FD7A32CFED}"/>
              </a:ext>
            </a:extLst>
          </p:cNvPr>
          <p:cNvSpPr/>
          <p:nvPr/>
        </p:nvSpPr>
        <p:spPr>
          <a:xfrm>
            <a:off x="5735418" y="1918663"/>
            <a:ext cx="895259" cy="391569"/>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类型</a:t>
            </a:r>
          </a:p>
        </p:txBody>
      </p:sp>
      <p:sp>
        <p:nvSpPr>
          <p:cNvPr id="22" name="矩形 21">
            <a:extLst>
              <a:ext uri="{FF2B5EF4-FFF2-40B4-BE49-F238E27FC236}">
                <a16:creationId xmlns:a16="http://schemas.microsoft.com/office/drawing/2014/main" xmlns="" id="{2AA945A6-2C88-4967-B7E8-EEC0C2825700}"/>
              </a:ext>
            </a:extLst>
          </p:cNvPr>
          <p:cNvSpPr/>
          <p:nvPr/>
        </p:nvSpPr>
        <p:spPr>
          <a:xfrm>
            <a:off x="6643873" y="1922655"/>
            <a:ext cx="2506836" cy="381740"/>
          </a:xfrm>
          <a:prstGeom prst="rect">
            <a:avLst/>
          </a:prstGeom>
          <a:solidFill>
            <a:schemeClr val="tx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p>
        </p:txBody>
      </p:sp>
      <p:sp>
        <p:nvSpPr>
          <p:cNvPr id="23" name="矩形 22">
            <a:extLst>
              <a:ext uri="{FF2B5EF4-FFF2-40B4-BE49-F238E27FC236}">
                <a16:creationId xmlns:a16="http://schemas.microsoft.com/office/drawing/2014/main" xmlns="" id="{EFE52D03-4D62-4943-8794-9FFFF4CF0F0B}"/>
              </a:ext>
            </a:extLst>
          </p:cNvPr>
          <p:cNvSpPr/>
          <p:nvPr/>
        </p:nvSpPr>
        <p:spPr>
          <a:xfrm>
            <a:off x="9150710" y="1903751"/>
            <a:ext cx="895259" cy="406481"/>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填充</a:t>
            </a:r>
          </a:p>
        </p:txBody>
      </p:sp>
      <p:sp>
        <p:nvSpPr>
          <p:cNvPr id="24" name="矩形 23">
            <a:extLst>
              <a:ext uri="{FF2B5EF4-FFF2-40B4-BE49-F238E27FC236}">
                <a16:creationId xmlns:a16="http://schemas.microsoft.com/office/drawing/2014/main" xmlns="" id="{70D8EFC7-9A4B-46A6-9166-E75A5ED4745F}"/>
              </a:ext>
            </a:extLst>
          </p:cNvPr>
          <p:cNvSpPr/>
          <p:nvPr/>
        </p:nvSpPr>
        <p:spPr>
          <a:xfrm>
            <a:off x="10045969" y="1903751"/>
            <a:ext cx="1306615" cy="406481"/>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校验和</a:t>
            </a:r>
          </a:p>
        </p:txBody>
      </p:sp>
      <p:sp>
        <p:nvSpPr>
          <p:cNvPr id="25" name="矩形 24">
            <a:extLst>
              <a:ext uri="{FF2B5EF4-FFF2-40B4-BE49-F238E27FC236}">
                <a16:creationId xmlns:a16="http://schemas.microsoft.com/office/drawing/2014/main" xmlns="" id="{89EC3D9B-C8A1-422B-8D90-9D2EDEFB64D2}"/>
              </a:ext>
            </a:extLst>
          </p:cNvPr>
          <p:cNvSpPr/>
          <p:nvPr/>
        </p:nvSpPr>
        <p:spPr>
          <a:xfrm>
            <a:off x="2786807" y="1929804"/>
            <a:ext cx="221943" cy="381740"/>
          </a:xfrm>
          <a:prstGeom prst="rect">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latin typeface="+mn-ea"/>
              </a:rPr>
              <a:t>SOF</a:t>
            </a:r>
            <a:endParaRPr lang="zh-CN" altLang="en-US" sz="900" dirty="0">
              <a:latin typeface="+mn-ea"/>
            </a:endParaRPr>
          </a:p>
        </p:txBody>
      </p:sp>
      <p:cxnSp>
        <p:nvCxnSpPr>
          <p:cNvPr id="1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28322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xmlns="" id="{8FEEA08D-143A-4877-992C-C4D902CC4BF2}"/>
              </a:ext>
            </a:extLst>
          </p:cNvPr>
          <p:cNvSpPr>
            <a:spLocks noGrp="1" noChangeArrowheads="1"/>
          </p:cNvSpPr>
          <p:nvPr>
            <p:ph type="title"/>
          </p:nvPr>
        </p:nvSpPr>
        <p:spPr>
          <a:xfrm>
            <a:off x="2249195" y="188640"/>
            <a:ext cx="5829300" cy="685800"/>
          </a:xfrm>
        </p:spPr>
        <p:txBody>
          <a:bodyPr/>
          <a:lstStyle/>
          <a:p>
            <a:r>
              <a:rPr lang="zh-CN" altLang="en-US" dirty="0"/>
              <a:t>经典以太网</a:t>
            </a:r>
            <a:r>
              <a:rPr lang="en-US" altLang="zh-CN" dirty="0"/>
              <a:t>MAC</a:t>
            </a:r>
            <a:r>
              <a:rPr lang="zh-CN" altLang="en-US" dirty="0"/>
              <a:t>子层协议</a:t>
            </a:r>
          </a:p>
        </p:txBody>
      </p:sp>
      <p:sp>
        <p:nvSpPr>
          <p:cNvPr id="390147" name="Rectangle 3">
            <a:extLst>
              <a:ext uri="{FF2B5EF4-FFF2-40B4-BE49-F238E27FC236}">
                <a16:creationId xmlns:a16="http://schemas.microsoft.com/office/drawing/2014/main" xmlns="" id="{287DEE8D-350A-4AB3-B7E1-38F069BD16F1}"/>
              </a:ext>
            </a:extLst>
          </p:cNvPr>
          <p:cNvSpPr>
            <a:spLocks noGrp="1" noChangeArrowheads="1"/>
          </p:cNvSpPr>
          <p:nvPr>
            <p:ph type="body" idx="1"/>
          </p:nvPr>
        </p:nvSpPr>
        <p:spPr>
          <a:xfrm>
            <a:off x="2249195" y="1188732"/>
            <a:ext cx="5829300" cy="749951"/>
          </a:xfrm>
        </p:spPr>
        <p:txBody>
          <a:bodyPr/>
          <a:lstStyle/>
          <a:p>
            <a:r>
              <a:rPr lang="zh-CN" altLang="en-US" sz="2000" dirty="0"/>
              <a:t>以太网的帧结构</a:t>
            </a:r>
          </a:p>
          <a:p>
            <a:pPr>
              <a:buFont typeface="Wingdings" panose="05000000000000000000" pitchFamily="2" charset="2"/>
              <a:buNone/>
            </a:pPr>
            <a:endParaRPr lang="en-US" altLang="zh-CN" dirty="0"/>
          </a:p>
        </p:txBody>
      </p:sp>
      <p:sp>
        <p:nvSpPr>
          <p:cNvPr id="2" name="对话气泡: 圆角矩形 1">
            <a:extLst>
              <a:ext uri="{FF2B5EF4-FFF2-40B4-BE49-F238E27FC236}">
                <a16:creationId xmlns:a16="http://schemas.microsoft.com/office/drawing/2014/main" xmlns="" id="{38AFDA3F-BE82-4BA9-BDF4-08E074FEFF48}"/>
              </a:ext>
            </a:extLst>
          </p:cNvPr>
          <p:cNvSpPr/>
          <p:nvPr/>
        </p:nvSpPr>
        <p:spPr>
          <a:xfrm>
            <a:off x="4418122" y="3359503"/>
            <a:ext cx="3027285" cy="1188266"/>
          </a:xfrm>
          <a:prstGeom prst="wedgeRoundRectCallout">
            <a:avLst>
              <a:gd name="adj1" fmla="val -4777"/>
              <a:gd name="adj2" fmla="val -130846"/>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dirty="0">
                <a:solidFill>
                  <a:schemeClr val="tx1"/>
                </a:solidFill>
              </a:rPr>
              <a:t>类型或长度字段</a:t>
            </a:r>
          </a:p>
        </p:txBody>
      </p:sp>
      <p:sp>
        <p:nvSpPr>
          <p:cNvPr id="18" name="矩形 17">
            <a:extLst>
              <a:ext uri="{FF2B5EF4-FFF2-40B4-BE49-F238E27FC236}">
                <a16:creationId xmlns:a16="http://schemas.microsoft.com/office/drawing/2014/main" xmlns="" id="{0948F8CD-551C-47C7-877C-27335D3166FD}"/>
              </a:ext>
            </a:extLst>
          </p:cNvPr>
          <p:cNvSpPr/>
          <p:nvPr/>
        </p:nvSpPr>
        <p:spPr>
          <a:xfrm>
            <a:off x="1271464" y="1921715"/>
            <a:ext cx="1302656" cy="381740"/>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前导码 </a:t>
            </a:r>
          </a:p>
        </p:txBody>
      </p:sp>
      <p:sp>
        <p:nvSpPr>
          <p:cNvPr id="19" name="矩形 18">
            <a:extLst>
              <a:ext uri="{FF2B5EF4-FFF2-40B4-BE49-F238E27FC236}">
                <a16:creationId xmlns:a16="http://schemas.microsoft.com/office/drawing/2014/main" xmlns="" id="{58462F0D-A3BD-42DE-877B-FBD591325534}"/>
              </a:ext>
            </a:extLst>
          </p:cNvPr>
          <p:cNvSpPr/>
          <p:nvPr/>
        </p:nvSpPr>
        <p:spPr>
          <a:xfrm>
            <a:off x="2567609" y="1918663"/>
            <a:ext cx="1468202" cy="391569"/>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目的地址</a:t>
            </a:r>
          </a:p>
        </p:txBody>
      </p:sp>
      <p:sp>
        <p:nvSpPr>
          <p:cNvPr id="20" name="矩形 19">
            <a:extLst>
              <a:ext uri="{FF2B5EF4-FFF2-40B4-BE49-F238E27FC236}">
                <a16:creationId xmlns:a16="http://schemas.microsoft.com/office/drawing/2014/main" xmlns="" id="{5788A95D-08AD-4722-862A-4867AA3CB387}"/>
              </a:ext>
            </a:extLst>
          </p:cNvPr>
          <p:cNvSpPr/>
          <p:nvPr/>
        </p:nvSpPr>
        <p:spPr>
          <a:xfrm>
            <a:off x="4035811" y="1923423"/>
            <a:ext cx="1366022" cy="381740"/>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源地址</a:t>
            </a:r>
          </a:p>
        </p:txBody>
      </p:sp>
      <p:sp>
        <p:nvSpPr>
          <p:cNvPr id="21" name="矩形 20">
            <a:extLst>
              <a:ext uri="{FF2B5EF4-FFF2-40B4-BE49-F238E27FC236}">
                <a16:creationId xmlns:a16="http://schemas.microsoft.com/office/drawing/2014/main" xmlns="" id="{39F32EFD-5E6A-430A-B473-79FD7A32CFED}"/>
              </a:ext>
            </a:extLst>
          </p:cNvPr>
          <p:cNvSpPr/>
          <p:nvPr/>
        </p:nvSpPr>
        <p:spPr>
          <a:xfrm>
            <a:off x="5415031" y="1918663"/>
            <a:ext cx="895259" cy="391569"/>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类型</a:t>
            </a:r>
          </a:p>
        </p:txBody>
      </p:sp>
      <p:sp>
        <p:nvSpPr>
          <p:cNvPr id="22" name="矩形 21">
            <a:extLst>
              <a:ext uri="{FF2B5EF4-FFF2-40B4-BE49-F238E27FC236}">
                <a16:creationId xmlns:a16="http://schemas.microsoft.com/office/drawing/2014/main" xmlns="" id="{2AA945A6-2C88-4967-B7E8-EEC0C2825700}"/>
              </a:ext>
            </a:extLst>
          </p:cNvPr>
          <p:cNvSpPr/>
          <p:nvPr/>
        </p:nvSpPr>
        <p:spPr>
          <a:xfrm>
            <a:off x="6323486" y="1922655"/>
            <a:ext cx="2506836" cy="381740"/>
          </a:xfrm>
          <a:prstGeom prst="rect">
            <a:avLst/>
          </a:prstGeom>
          <a:solidFill>
            <a:schemeClr val="tx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p>
        </p:txBody>
      </p:sp>
      <p:sp>
        <p:nvSpPr>
          <p:cNvPr id="23" name="矩形 22">
            <a:extLst>
              <a:ext uri="{FF2B5EF4-FFF2-40B4-BE49-F238E27FC236}">
                <a16:creationId xmlns:a16="http://schemas.microsoft.com/office/drawing/2014/main" xmlns="" id="{EFE52D03-4D62-4943-8794-9FFFF4CF0F0B}"/>
              </a:ext>
            </a:extLst>
          </p:cNvPr>
          <p:cNvSpPr/>
          <p:nvPr/>
        </p:nvSpPr>
        <p:spPr>
          <a:xfrm>
            <a:off x="8830323" y="1903751"/>
            <a:ext cx="895259" cy="406481"/>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填充</a:t>
            </a:r>
          </a:p>
        </p:txBody>
      </p:sp>
      <p:sp>
        <p:nvSpPr>
          <p:cNvPr id="24" name="矩形 23">
            <a:extLst>
              <a:ext uri="{FF2B5EF4-FFF2-40B4-BE49-F238E27FC236}">
                <a16:creationId xmlns:a16="http://schemas.microsoft.com/office/drawing/2014/main" xmlns="" id="{70D8EFC7-9A4B-46A6-9166-E75A5ED4745F}"/>
              </a:ext>
            </a:extLst>
          </p:cNvPr>
          <p:cNvSpPr/>
          <p:nvPr/>
        </p:nvSpPr>
        <p:spPr>
          <a:xfrm>
            <a:off x="9725582" y="1903751"/>
            <a:ext cx="1306615" cy="406481"/>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校验和</a:t>
            </a:r>
          </a:p>
        </p:txBody>
      </p:sp>
      <p:sp>
        <p:nvSpPr>
          <p:cNvPr id="25" name="矩形 24">
            <a:extLst>
              <a:ext uri="{FF2B5EF4-FFF2-40B4-BE49-F238E27FC236}">
                <a16:creationId xmlns:a16="http://schemas.microsoft.com/office/drawing/2014/main" xmlns="" id="{89EC3D9B-C8A1-422B-8D90-9D2EDEFB64D2}"/>
              </a:ext>
            </a:extLst>
          </p:cNvPr>
          <p:cNvSpPr/>
          <p:nvPr/>
        </p:nvSpPr>
        <p:spPr>
          <a:xfrm>
            <a:off x="2466420" y="1929804"/>
            <a:ext cx="221943" cy="381740"/>
          </a:xfrm>
          <a:prstGeom prst="rect">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latin typeface="+mn-ea"/>
              </a:rPr>
              <a:t>SOF</a:t>
            </a:r>
            <a:endParaRPr lang="zh-CN" altLang="en-US" sz="900" dirty="0">
              <a:latin typeface="+mn-ea"/>
            </a:endParaRPr>
          </a:p>
        </p:txBody>
      </p:sp>
      <p:cxnSp>
        <p:nvCxnSpPr>
          <p:cNvPr id="1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644136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xmlns="" id="{8FEEA08D-143A-4877-992C-C4D902CC4BF2}"/>
              </a:ext>
            </a:extLst>
          </p:cNvPr>
          <p:cNvSpPr>
            <a:spLocks noGrp="1" noChangeArrowheads="1"/>
          </p:cNvSpPr>
          <p:nvPr>
            <p:ph type="title"/>
          </p:nvPr>
        </p:nvSpPr>
        <p:spPr>
          <a:xfrm>
            <a:off x="2249195" y="188640"/>
            <a:ext cx="5829300" cy="685800"/>
          </a:xfrm>
        </p:spPr>
        <p:txBody>
          <a:bodyPr/>
          <a:lstStyle/>
          <a:p>
            <a:r>
              <a:rPr lang="zh-CN" altLang="en-US" dirty="0"/>
              <a:t>经典以太网</a:t>
            </a:r>
            <a:r>
              <a:rPr lang="en-US" altLang="zh-CN" dirty="0"/>
              <a:t>MAC</a:t>
            </a:r>
            <a:r>
              <a:rPr lang="zh-CN" altLang="en-US" dirty="0"/>
              <a:t>子层协议</a:t>
            </a:r>
          </a:p>
        </p:txBody>
      </p:sp>
      <p:sp>
        <p:nvSpPr>
          <p:cNvPr id="390147" name="Rectangle 3">
            <a:extLst>
              <a:ext uri="{FF2B5EF4-FFF2-40B4-BE49-F238E27FC236}">
                <a16:creationId xmlns:a16="http://schemas.microsoft.com/office/drawing/2014/main" xmlns="" id="{287DEE8D-350A-4AB3-B7E1-38F069BD16F1}"/>
              </a:ext>
            </a:extLst>
          </p:cNvPr>
          <p:cNvSpPr>
            <a:spLocks noGrp="1" noChangeArrowheads="1"/>
          </p:cNvSpPr>
          <p:nvPr>
            <p:ph type="body" idx="1"/>
          </p:nvPr>
        </p:nvSpPr>
        <p:spPr>
          <a:xfrm>
            <a:off x="2249195" y="1188732"/>
            <a:ext cx="5829300" cy="749951"/>
          </a:xfrm>
        </p:spPr>
        <p:txBody>
          <a:bodyPr/>
          <a:lstStyle/>
          <a:p>
            <a:r>
              <a:rPr lang="zh-CN" altLang="en-US" sz="2000" dirty="0"/>
              <a:t>以太网的帧结构</a:t>
            </a:r>
          </a:p>
          <a:p>
            <a:pPr>
              <a:buFont typeface="Wingdings" panose="05000000000000000000" pitchFamily="2" charset="2"/>
              <a:buNone/>
            </a:pPr>
            <a:endParaRPr lang="en-US" altLang="zh-CN" dirty="0"/>
          </a:p>
        </p:txBody>
      </p:sp>
      <p:sp>
        <p:nvSpPr>
          <p:cNvPr id="2" name="对话气泡: 圆角矩形 1">
            <a:extLst>
              <a:ext uri="{FF2B5EF4-FFF2-40B4-BE49-F238E27FC236}">
                <a16:creationId xmlns:a16="http://schemas.microsoft.com/office/drawing/2014/main" xmlns="" id="{38AFDA3F-BE82-4BA9-BDF4-08E074FEFF48}"/>
              </a:ext>
            </a:extLst>
          </p:cNvPr>
          <p:cNvSpPr/>
          <p:nvPr/>
        </p:nvSpPr>
        <p:spPr>
          <a:xfrm>
            <a:off x="5936203" y="3397233"/>
            <a:ext cx="4768309" cy="1769571"/>
          </a:xfrm>
          <a:prstGeom prst="wedgeRoundRectCallout">
            <a:avLst>
              <a:gd name="adj1" fmla="val -4777"/>
              <a:gd name="adj2" fmla="val -130846"/>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dirty="0">
                <a:solidFill>
                  <a:schemeClr val="tx1"/>
                </a:solidFill>
              </a:rPr>
              <a:t>网络层交下来的数据，</a:t>
            </a:r>
            <a:r>
              <a:rPr lang="en-US" altLang="zh-CN" sz="2800" dirty="0">
                <a:solidFill>
                  <a:schemeClr val="tx1"/>
                </a:solidFill>
              </a:rPr>
              <a:t>&lt;1500</a:t>
            </a:r>
            <a:r>
              <a:rPr lang="zh-CN" altLang="en-US" sz="2800" dirty="0">
                <a:solidFill>
                  <a:schemeClr val="tx1"/>
                </a:solidFill>
              </a:rPr>
              <a:t>字节，且</a:t>
            </a:r>
            <a:r>
              <a:rPr lang="en-US" altLang="zh-CN" sz="2800" dirty="0">
                <a:solidFill>
                  <a:schemeClr val="tx1"/>
                </a:solidFill>
              </a:rPr>
              <a:t>≥ 46</a:t>
            </a:r>
            <a:r>
              <a:rPr lang="zh-CN" altLang="en-US" sz="2800" dirty="0">
                <a:solidFill>
                  <a:schemeClr val="tx1"/>
                </a:solidFill>
              </a:rPr>
              <a:t>字节</a:t>
            </a:r>
          </a:p>
        </p:txBody>
      </p:sp>
      <p:sp>
        <p:nvSpPr>
          <p:cNvPr id="18" name="矩形 17">
            <a:extLst>
              <a:ext uri="{FF2B5EF4-FFF2-40B4-BE49-F238E27FC236}">
                <a16:creationId xmlns:a16="http://schemas.microsoft.com/office/drawing/2014/main" xmlns="" id="{0948F8CD-551C-47C7-877C-27335D3166FD}"/>
              </a:ext>
            </a:extLst>
          </p:cNvPr>
          <p:cNvSpPr/>
          <p:nvPr/>
        </p:nvSpPr>
        <p:spPr>
          <a:xfrm>
            <a:off x="1271464" y="1921715"/>
            <a:ext cx="1302656" cy="381740"/>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前导码 </a:t>
            </a:r>
          </a:p>
        </p:txBody>
      </p:sp>
      <p:sp>
        <p:nvSpPr>
          <p:cNvPr id="19" name="矩形 18">
            <a:extLst>
              <a:ext uri="{FF2B5EF4-FFF2-40B4-BE49-F238E27FC236}">
                <a16:creationId xmlns:a16="http://schemas.microsoft.com/office/drawing/2014/main" xmlns="" id="{58462F0D-A3BD-42DE-877B-FBD591325534}"/>
              </a:ext>
            </a:extLst>
          </p:cNvPr>
          <p:cNvSpPr/>
          <p:nvPr/>
        </p:nvSpPr>
        <p:spPr>
          <a:xfrm>
            <a:off x="2567609" y="1918663"/>
            <a:ext cx="1468202" cy="391569"/>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目的地址</a:t>
            </a:r>
          </a:p>
        </p:txBody>
      </p:sp>
      <p:sp>
        <p:nvSpPr>
          <p:cNvPr id="20" name="矩形 19">
            <a:extLst>
              <a:ext uri="{FF2B5EF4-FFF2-40B4-BE49-F238E27FC236}">
                <a16:creationId xmlns:a16="http://schemas.microsoft.com/office/drawing/2014/main" xmlns="" id="{5788A95D-08AD-4722-862A-4867AA3CB387}"/>
              </a:ext>
            </a:extLst>
          </p:cNvPr>
          <p:cNvSpPr/>
          <p:nvPr/>
        </p:nvSpPr>
        <p:spPr>
          <a:xfrm>
            <a:off x="4035811" y="1923423"/>
            <a:ext cx="1366022" cy="381740"/>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源地址</a:t>
            </a:r>
          </a:p>
        </p:txBody>
      </p:sp>
      <p:sp>
        <p:nvSpPr>
          <p:cNvPr id="21" name="矩形 20">
            <a:extLst>
              <a:ext uri="{FF2B5EF4-FFF2-40B4-BE49-F238E27FC236}">
                <a16:creationId xmlns:a16="http://schemas.microsoft.com/office/drawing/2014/main" xmlns="" id="{39F32EFD-5E6A-430A-B473-79FD7A32CFED}"/>
              </a:ext>
            </a:extLst>
          </p:cNvPr>
          <p:cNvSpPr/>
          <p:nvPr/>
        </p:nvSpPr>
        <p:spPr>
          <a:xfrm>
            <a:off x="5415031" y="1918663"/>
            <a:ext cx="895259" cy="391569"/>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类型</a:t>
            </a:r>
          </a:p>
        </p:txBody>
      </p:sp>
      <p:sp>
        <p:nvSpPr>
          <p:cNvPr id="22" name="矩形 21">
            <a:extLst>
              <a:ext uri="{FF2B5EF4-FFF2-40B4-BE49-F238E27FC236}">
                <a16:creationId xmlns:a16="http://schemas.microsoft.com/office/drawing/2014/main" xmlns="" id="{2AA945A6-2C88-4967-B7E8-EEC0C2825700}"/>
              </a:ext>
            </a:extLst>
          </p:cNvPr>
          <p:cNvSpPr/>
          <p:nvPr/>
        </p:nvSpPr>
        <p:spPr>
          <a:xfrm>
            <a:off x="6323486" y="1922655"/>
            <a:ext cx="2506836" cy="381740"/>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p>
        </p:txBody>
      </p:sp>
      <p:sp>
        <p:nvSpPr>
          <p:cNvPr id="23" name="矩形 22">
            <a:extLst>
              <a:ext uri="{FF2B5EF4-FFF2-40B4-BE49-F238E27FC236}">
                <a16:creationId xmlns:a16="http://schemas.microsoft.com/office/drawing/2014/main" xmlns="" id="{EFE52D03-4D62-4943-8794-9FFFF4CF0F0B}"/>
              </a:ext>
            </a:extLst>
          </p:cNvPr>
          <p:cNvSpPr/>
          <p:nvPr/>
        </p:nvSpPr>
        <p:spPr>
          <a:xfrm>
            <a:off x="8830323" y="1903751"/>
            <a:ext cx="895259" cy="406481"/>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填充</a:t>
            </a:r>
          </a:p>
        </p:txBody>
      </p:sp>
      <p:sp>
        <p:nvSpPr>
          <p:cNvPr id="24" name="矩形 23">
            <a:extLst>
              <a:ext uri="{FF2B5EF4-FFF2-40B4-BE49-F238E27FC236}">
                <a16:creationId xmlns:a16="http://schemas.microsoft.com/office/drawing/2014/main" xmlns="" id="{70D8EFC7-9A4B-46A6-9166-E75A5ED4745F}"/>
              </a:ext>
            </a:extLst>
          </p:cNvPr>
          <p:cNvSpPr/>
          <p:nvPr/>
        </p:nvSpPr>
        <p:spPr>
          <a:xfrm>
            <a:off x="9725582" y="1903751"/>
            <a:ext cx="1306615" cy="406481"/>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校验和</a:t>
            </a:r>
          </a:p>
        </p:txBody>
      </p:sp>
      <p:sp>
        <p:nvSpPr>
          <p:cNvPr id="25" name="矩形 24">
            <a:extLst>
              <a:ext uri="{FF2B5EF4-FFF2-40B4-BE49-F238E27FC236}">
                <a16:creationId xmlns:a16="http://schemas.microsoft.com/office/drawing/2014/main" xmlns="" id="{89EC3D9B-C8A1-422B-8D90-9D2EDEFB64D2}"/>
              </a:ext>
            </a:extLst>
          </p:cNvPr>
          <p:cNvSpPr/>
          <p:nvPr/>
        </p:nvSpPr>
        <p:spPr>
          <a:xfrm>
            <a:off x="2466420" y="1929804"/>
            <a:ext cx="221943" cy="381740"/>
          </a:xfrm>
          <a:prstGeom prst="rect">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latin typeface="+mn-ea"/>
              </a:rPr>
              <a:t>SOF</a:t>
            </a:r>
            <a:endParaRPr lang="zh-CN" altLang="en-US" sz="900" dirty="0">
              <a:latin typeface="+mn-ea"/>
            </a:endParaRPr>
          </a:p>
        </p:txBody>
      </p:sp>
      <p:cxnSp>
        <p:nvCxnSpPr>
          <p:cNvPr id="1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32455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xmlns="" id="{8FEEA08D-143A-4877-992C-C4D902CC4BF2}"/>
              </a:ext>
            </a:extLst>
          </p:cNvPr>
          <p:cNvSpPr>
            <a:spLocks noGrp="1" noChangeArrowheads="1"/>
          </p:cNvSpPr>
          <p:nvPr>
            <p:ph type="title"/>
          </p:nvPr>
        </p:nvSpPr>
        <p:spPr>
          <a:xfrm>
            <a:off x="2249195" y="150580"/>
            <a:ext cx="5829300" cy="685800"/>
          </a:xfrm>
        </p:spPr>
        <p:txBody>
          <a:bodyPr/>
          <a:lstStyle/>
          <a:p>
            <a:r>
              <a:rPr lang="zh-CN" altLang="en-US" dirty="0"/>
              <a:t>经典以太网</a:t>
            </a:r>
            <a:r>
              <a:rPr lang="en-US" altLang="zh-CN" dirty="0"/>
              <a:t>MAC</a:t>
            </a:r>
            <a:r>
              <a:rPr lang="zh-CN" altLang="en-US" dirty="0"/>
              <a:t>子层协议</a:t>
            </a:r>
          </a:p>
        </p:txBody>
      </p:sp>
      <p:sp>
        <p:nvSpPr>
          <p:cNvPr id="390147" name="Rectangle 3">
            <a:extLst>
              <a:ext uri="{FF2B5EF4-FFF2-40B4-BE49-F238E27FC236}">
                <a16:creationId xmlns:a16="http://schemas.microsoft.com/office/drawing/2014/main" xmlns="" id="{287DEE8D-350A-4AB3-B7E1-38F069BD16F1}"/>
              </a:ext>
            </a:extLst>
          </p:cNvPr>
          <p:cNvSpPr>
            <a:spLocks noGrp="1" noChangeArrowheads="1"/>
          </p:cNvSpPr>
          <p:nvPr>
            <p:ph type="body" idx="1"/>
          </p:nvPr>
        </p:nvSpPr>
        <p:spPr>
          <a:xfrm>
            <a:off x="2249195" y="1188732"/>
            <a:ext cx="5829300" cy="749951"/>
          </a:xfrm>
        </p:spPr>
        <p:txBody>
          <a:bodyPr/>
          <a:lstStyle/>
          <a:p>
            <a:r>
              <a:rPr lang="zh-CN" altLang="en-US" sz="2000" dirty="0"/>
              <a:t>以太网的帧结构</a:t>
            </a:r>
          </a:p>
          <a:p>
            <a:pPr>
              <a:buFont typeface="Wingdings" panose="05000000000000000000" pitchFamily="2" charset="2"/>
              <a:buNone/>
            </a:pPr>
            <a:endParaRPr lang="en-US" altLang="zh-CN" dirty="0"/>
          </a:p>
        </p:txBody>
      </p:sp>
      <p:sp>
        <p:nvSpPr>
          <p:cNvPr id="2" name="对话气泡: 圆角矩形 1">
            <a:extLst>
              <a:ext uri="{FF2B5EF4-FFF2-40B4-BE49-F238E27FC236}">
                <a16:creationId xmlns:a16="http://schemas.microsoft.com/office/drawing/2014/main" xmlns="" id="{38AFDA3F-BE82-4BA9-BDF4-08E074FEFF48}"/>
              </a:ext>
            </a:extLst>
          </p:cNvPr>
          <p:cNvSpPr/>
          <p:nvPr/>
        </p:nvSpPr>
        <p:spPr>
          <a:xfrm>
            <a:off x="5733779" y="3356992"/>
            <a:ext cx="3544173" cy="3131740"/>
          </a:xfrm>
          <a:prstGeom prst="wedgeRoundRectCallout">
            <a:avLst>
              <a:gd name="adj1" fmla="val 57687"/>
              <a:gd name="adj2" fmla="val -87034"/>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dirty="0">
                <a:solidFill>
                  <a:schemeClr val="tx1"/>
                </a:solidFill>
              </a:rPr>
              <a:t>以太网帧长</a:t>
            </a:r>
            <a:r>
              <a:rPr lang="en-US" altLang="zh-CN" sz="2800" dirty="0">
                <a:solidFill>
                  <a:schemeClr val="tx1"/>
                </a:solidFill>
              </a:rPr>
              <a:t>≥64</a:t>
            </a:r>
            <a:r>
              <a:rPr lang="zh-CN" altLang="en-US" sz="2800" dirty="0">
                <a:solidFill>
                  <a:schemeClr val="tx1"/>
                </a:solidFill>
              </a:rPr>
              <a:t>字节，如果数据过少，则填充一些无用数据以达到</a:t>
            </a:r>
            <a:r>
              <a:rPr lang="en-US" altLang="zh-CN" sz="2800" dirty="0">
                <a:solidFill>
                  <a:schemeClr val="tx1"/>
                </a:solidFill>
              </a:rPr>
              <a:t>64</a:t>
            </a:r>
            <a:r>
              <a:rPr lang="zh-CN" altLang="en-US" sz="2800" dirty="0">
                <a:solidFill>
                  <a:schemeClr val="tx1"/>
                </a:solidFill>
              </a:rPr>
              <a:t>字节</a:t>
            </a:r>
          </a:p>
        </p:txBody>
      </p:sp>
      <p:sp>
        <p:nvSpPr>
          <p:cNvPr id="18" name="矩形 17">
            <a:extLst>
              <a:ext uri="{FF2B5EF4-FFF2-40B4-BE49-F238E27FC236}">
                <a16:creationId xmlns:a16="http://schemas.microsoft.com/office/drawing/2014/main" xmlns="" id="{0948F8CD-551C-47C7-877C-27335D3166FD}"/>
              </a:ext>
            </a:extLst>
          </p:cNvPr>
          <p:cNvSpPr/>
          <p:nvPr/>
        </p:nvSpPr>
        <p:spPr>
          <a:xfrm>
            <a:off x="1271464" y="1921715"/>
            <a:ext cx="1302656" cy="381740"/>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前导码 </a:t>
            </a:r>
          </a:p>
        </p:txBody>
      </p:sp>
      <p:sp>
        <p:nvSpPr>
          <p:cNvPr id="19" name="矩形 18">
            <a:extLst>
              <a:ext uri="{FF2B5EF4-FFF2-40B4-BE49-F238E27FC236}">
                <a16:creationId xmlns:a16="http://schemas.microsoft.com/office/drawing/2014/main" xmlns="" id="{58462F0D-A3BD-42DE-877B-FBD591325534}"/>
              </a:ext>
            </a:extLst>
          </p:cNvPr>
          <p:cNvSpPr/>
          <p:nvPr/>
        </p:nvSpPr>
        <p:spPr>
          <a:xfrm>
            <a:off x="2567609" y="1918663"/>
            <a:ext cx="1468202" cy="391569"/>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目的地址</a:t>
            </a:r>
          </a:p>
        </p:txBody>
      </p:sp>
      <p:sp>
        <p:nvSpPr>
          <p:cNvPr id="20" name="矩形 19">
            <a:extLst>
              <a:ext uri="{FF2B5EF4-FFF2-40B4-BE49-F238E27FC236}">
                <a16:creationId xmlns:a16="http://schemas.microsoft.com/office/drawing/2014/main" xmlns="" id="{5788A95D-08AD-4722-862A-4867AA3CB387}"/>
              </a:ext>
            </a:extLst>
          </p:cNvPr>
          <p:cNvSpPr/>
          <p:nvPr/>
        </p:nvSpPr>
        <p:spPr>
          <a:xfrm>
            <a:off x="4035811" y="1923423"/>
            <a:ext cx="1366022" cy="381740"/>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源地址</a:t>
            </a:r>
          </a:p>
        </p:txBody>
      </p:sp>
      <p:sp>
        <p:nvSpPr>
          <p:cNvPr id="21" name="矩形 20">
            <a:extLst>
              <a:ext uri="{FF2B5EF4-FFF2-40B4-BE49-F238E27FC236}">
                <a16:creationId xmlns:a16="http://schemas.microsoft.com/office/drawing/2014/main" xmlns="" id="{39F32EFD-5E6A-430A-B473-79FD7A32CFED}"/>
              </a:ext>
            </a:extLst>
          </p:cNvPr>
          <p:cNvSpPr/>
          <p:nvPr/>
        </p:nvSpPr>
        <p:spPr>
          <a:xfrm>
            <a:off x="5415031" y="1918663"/>
            <a:ext cx="895259" cy="391569"/>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类型</a:t>
            </a:r>
          </a:p>
        </p:txBody>
      </p:sp>
      <p:sp>
        <p:nvSpPr>
          <p:cNvPr id="22" name="矩形 21">
            <a:extLst>
              <a:ext uri="{FF2B5EF4-FFF2-40B4-BE49-F238E27FC236}">
                <a16:creationId xmlns:a16="http://schemas.microsoft.com/office/drawing/2014/main" xmlns="" id="{2AA945A6-2C88-4967-B7E8-EEC0C2825700}"/>
              </a:ext>
            </a:extLst>
          </p:cNvPr>
          <p:cNvSpPr/>
          <p:nvPr/>
        </p:nvSpPr>
        <p:spPr>
          <a:xfrm>
            <a:off x="6323486" y="1922655"/>
            <a:ext cx="2506836" cy="381740"/>
          </a:xfrm>
          <a:prstGeom prst="rect">
            <a:avLst/>
          </a:prstGeom>
          <a:solidFill>
            <a:schemeClr val="tx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p>
        </p:txBody>
      </p:sp>
      <p:sp>
        <p:nvSpPr>
          <p:cNvPr id="23" name="矩形 22">
            <a:extLst>
              <a:ext uri="{FF2B5EF4-FFF2-40B4-BE49-F238E27FC236}">
                <a16:creationId xmlns:a16="http://schemas.microsoft.com/office/drawing/2014/main" xmlns="" id="{EFE52D03-4D62-4943-8794-9FFFF4CF0F0B}"/>
              </a:ext>
            </a:extLst>
          </p:cNvPr>
          <p:cNvSpPr/>
          <p:nvPr/>
        </p:nvSpPr>
        <p:spPr>
          <a:xfrm>
            <a:off x="8830323" y="1903751"/>
            <a:ext cx="895259" cy="406481"/>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填充</a:t>
            </a:r>
          </a:p>
        </p:txBody>
      </p:sp>
      <p:sp>
        <p:nvSpPr>
          <p:cNvPr id="24" name="矩形 23">
            <a:extLst>
              <a:ext uri="{FF2B5EF4-FFF2-40B4-BE49-F238E27FC236}">
                <a16:creationId xmlns:a16="http://schemas.microsoft.com/office/drawing/2014/main" xmlns="" id="{70D8EFC7-9A4B-46A6-9166-E75A5ED4745F}"/>
              </a:ext>
            </a:extLst>
          </p:cNvPr>
          <p:cNvSpPr/>
          <p:nvPr/>
        </p:nvSpPr>
        <p:spPr>
          <a:xfrm>
            <a:off x="9725582" y="1903751"/>
            <a:ext cx="1306615" cy="406481"/>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校验和</a:t>
            </a:r>
          </a:p>
        </p:txBody>
      </p:sp>
      <p:sp>
        <p:nvSpPr>
          <p:cNvPr id="25" name="矩形 24">
            <a:extLst>
              <a:ext uri="{FF2B5EF4-FFF2-40B4-BE49-F238E27FC236}">
                <a16:creationId xmlns:a16="http://schemas.microsoft.com/office/drawing/2014/main" xmlns="" id="{89EC3D9B-C8A1-422B-8D90-9D2EDEFB64D2}"/>
              </a:ext>
            </a:extLst>
          </p:cNvPr>
          <p:cNvSpPr/>
          <p:nvPr/>
        </p:nvSpPr>
        <p:spPr>
          <a:xfrm>
            <a:off x="2466420" y="1929804"/>
            <a:ext cx="221943" cy="381740"/>
          </a:xfrm>
          <a:prstGeom prst="rect">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latin typeface="+mn-ea"/>
              </a:rPr>
              <a:t>SOF</a:t>
            </a:r>
            <a:endParaRPr lang="zh-CN" altLang="en-US" sz="900" dirty="0">
              <a:latin typeface="+mn-ea"/>
            </a:endParaRPr>
          </a:p>
        </p:txBody>
      </p:sp>
      <p:cxnSp>
        <p:nvCxnSpPr>
          <p:cNvPr id="1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631422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a:extLst>
              <a:ext uri="{FF2B5EF4-FFF2-40B4-BE49-F238E27FC236}">
                <a16:creationId xmlns:a16="http://schemas.microsoft.com/office/drawing/2014/main" xmlns="" id="{CCC0A9B3-C406-4FBF-8CEC-B9A589BEDFA9}"/>
              </a:ext>
            </a:extLst>
          </p:cNvPr>
          <p:cNvSpPr>
            <a:spLocks noGrp="1" noChangeArrowheads="1"/>
          </p:cNvSpPr>
          <p:nvPr>
            <p:ph type="body" idx="1"/>
          </p:nvPr>
        </p:nvSpPr>
        <p:spPr>
          <a:xfrm>
            <a:off x="2136559" y="1154097"/>
            <a:ext cx="8247356" cy="5246703"/>
          </a:xfrm>
        </p:spPr>
        <p:txBody>
          <a:bodyPr>
            <a:normAutofit/>
          </a:bodyPr>
          <a:lstStyle/>
          <a:p>
            <a:pPr marL="270260" indent="-270260">
              <a:lnSpc>
                <a:spcPct val="110000"/>
              </a:lnSpc>
            </a:pPr>
            <a:r>
              <a:rPr lang="zh-CN" altLang="en-US" sz="2800" b="1" dirty="0"/>
              <a:t>为什么帧的最短长度为</a:t>
            </a:r>
            <a:r>
              <a:rPr lang="en-US" altLang="zh-CN" sz="2800" b="1" dirty="0"/>
              <a:t>64</a:t>
            </a:r>
            <a:r>
              <a:rPr lang="zh-CN" altLang="en-US" sz="2800" b="1" dirty="0"/>
              <a:t>个字节 ？</a:t>
            </a:r>
            <a:endParaRPr lang="en-US" altLang="zh-CN" sz="2700" b="1" dirty="0"/>
          </a:p>
          <a:p>
            <a:pPr marL="270260" indent="-270260">
              <a:lnSpc>
                <a:spcPct val="150000"/>
              </a:lnSpc>
            </a:pPr>
            <a:r>
              <a:rPr lang="zh-CN" altLang="en-US" dirty="0"/>
              <a:t>为了确认发送帧是否正确到达目的站点，必须保证可能的冲突信号返回时帧的发送尚未结束，如果在</a:t>
            </a:r>
            <a:r>
              <a:rPr lang="en-US" altLang="zh-CN" dirty="0"/>
              <a:t>2</a:t>
            </a:r>
            <a:r>
              <a:rPr lang="en-US" altLang="zh-CN" dirty="0">
                <a:sym typeface="Symbol" panose="05050102010706020507" pitchFamily="18" charset="2"/>
              </a:rPr>
              <a:t></a:t>
            </a:r>
            <a:r>
              <a:rPr lang="en-US" altLang="zh-CN" dirty="0"/>
              <a:t> </a:t>
            </a:r>
            <a:r>
              <a:rPr lang="zh-CN" altLang="en-US" dirty="0"/>
              <a:t>内没有冲突信号返回，则发送成功，发送结束后即使冲突也无法检测，所以最短帧长应与</a:t>
            </a:r>
            <a:r>
              <a:rPr lang="en-US" altLang="zh-CN" dirty="0"/>
              <a:t>2</a:t>
            </a:r>
            <a:r>
              <a:rPr lang="en-US" altLang="zh-CN" dirty="0">
                <a:sym typeface="Symbol" panose="05050102010706020507" pitchFamily="18" charset="2"/>
              </a:rPr>
              <a:t></a:t>
            </a:r>
            <a:r>
              <a:rPr lang="zh-CN" altLang="en-US" dirty="0">
                <a:sym typeface="Symbol" panose="05050102010706020507" pitchFamily="18" charset="2"/>
              </a:rPr>
              <a:t>相当</a:t>
            </a:r>
            <a:r>
              <a:rPr lang="zh-CN" altLang="en-US" sz="1400" dirty="0"/>
              <a:t> </a:t>
            </a:r>
            <a:r>
              <a:rPr lang="zh-CN" altLang="en-US" dirty="0"/>
              <a:t>。</a:t>
            </a:r>
            <a:endParaRPr lang="en-US" altLang="zh-CN" dirty="0"/>
          </a:p>
          <a:p>
            <a:pPr marL="270260" indent="-270260">
              <a:lnSpc>
                <a:spcPct val="150000"/>
              </a:lnSpc>
            </a:pPr>
            <a:endParaRPr lang="zh-CN" altLang="en-US" dirty="0"/>
          </a:p>
        </p:txBody>
      </p:sp>
      <p:sp>
        <p:nvSpPr>
          <p:cNvPr id="4" name="Rectangle 2">
            <a:extLst>
              <a:ext uri="{FF2B5EF4-FFF2-40B4-BE49-F238E27FC236}">
                <a16:creationId xmlns:a16="http://schemas.microsoft.com/office/drawing/2014/main" xmlns="" id="{FF28084E-7BD8-4BF5-97B2-7596B32B6D3B}"/>
              </a:ext>
            </a:extLst>
          </p:cNvPr>
          <p:cNvSpPr txBox="1">
            <a:spLocks noChangeArrowheads="1"/>
          </p:cNvSpPr>
          <p:nvPr/>
        </p:nvSpPr>
        <p:spPr>
          <a:xfrm>
            <a:off x="2351584" y="150912"/>
            <a:ext cx="5829300" cy="685800"/>
          </a:xfrm>
          <a:prstGeom prst="rect">
            <a:avLst/>
          </a:prstGeom>
        </p:spPr>
        <p:txBody>
          <a:bodyPr vert="horz" anchor="b">
            <a:normAutofit/>
          </a:bodyPr>
          <a:lstStyle>
            <a:lvl1pPr algn="l" eaLnBrk="0" hangingPunct="0">
              <a:defRPr sz="3000" cap="small">
                <a:solidFill>
                  <a:schemeClr val="tx2"/>
                </a:solidFill>
                <a:latin typeface="+mj-lt"/>
                <a:ea typeface="+mj-ea"/>
                <a:cs typeface="+mj-cs"/>
              </a:defRPr>
            </a:lvl1pPr>
            <a:lvl2pPr algn="l" eaLnBrk="0" hangingPunct="0">
              <a:defRPr sz="3000">
                <a:solidFill>
                  <a:schemeClr val="tx2"/>
                </a:solidFill>
                <a:latin typeface="Century Schoolbook" pitchFamily="18" charset="0"/>
              </a:defRPr>
            </a:lvl2pPr>
            <a:lvl3pPr algn="l" eaLnBrk="0" hangingPunct="0">
              <a:defRPr sz="3000">
                <a:solidFill>
                  <a:schemeClr val="tx2"/>
                </a:solidFill>
                <a:latin typeface="Century Schoolbook" pitchFamily="18" charset="0"/>
              </a:defRPr>
            </a:lvl3pPr>
            <a:lvl4pPr algn="l" eaLnBrk="0" hangingPunct="0">
              <a:defRPr sz="3000">
                <a:solidFill>
                  <a:schemeClr val="tx2"/>
                </a:solidFill>
                <a:latin typeface="Century Schoolbook" pitchFamily="18" charset="0"/>
              </a:defRPr>
            </a:lvl4pPr>
            <a:lvl5pPr algn="l" eaLnBrk="0" hangingPunct="0">
              <a:defRPr sz="3000">
                <a:solidFill>
                  <a:schemeClr val="tx2"/>
                </a:solidFill>
                <a:latin typeface="Century Schoolbook" pitchFamily="18" charset="0"/>
              </a:defRPr>
            </a:lvl5pPr>
            <a:lvl6pPr marL="457200" fontAlgn="base">
              <a:spcBef>
                <a:spcPct val="0"/>
              </a:spcBef>
              <a:spcAft>
                <a:spcPct val="0"/>
              </a:spcAft>
              <a:defRPr sz="3000">
                <a:solidFill>
                  <a:schemeClr val="tx2"/>
                </a:solidFill>
                <a:latin typeface="Century Schoolbook" pitchFamily="18" charset="0"/>
              </a:defRPr>
            </a:lvl6pPr>
            <a:lvl7pPr marL="914400" fontAlgn="base">
              <a:spcBef>
                <a:spcPct val="0"/>
              </a:spcBef>
              <a:spcAft>
                <a:spcPct val="0"/>
              </a:spcAft>
              <a:defRPr sz="3000">
                <a:solidFill>
                  <a:schemeClr val="tx2"/>
                </a:solidFill>
                <a:latin typeface="Century Schoolbook" pitchFamily="18" charset="0"/>
              </a:defRPr>
            </a:lvl7pPr>
            <a:lvl8pPr marL="1371600" fontAlgn="base">
              <a:spcBef>
                <a:spcPct val="0"/>
              </a:spcBef>
              <a:spcAft>
                <a:spcPct val="0"/>
              </a:spcAft>
              <a:defRPr sz="3000">
                <a:solidFill>
                  <a:schemeClr val="tx2"/>
                </a:solidFill>
                <a:latin typeface="Century Schoolbook" pitchFamily="18" charset="0"/>
              </a:defRPr>
            </a:lvl8pPr>
            <a:lvl9pPr marL="1828800" fontAlgn="base">
              <a:spcBef>
                <a:spcPct val="0"/>
              </a:spcBef>
              <a:spcAft>
                <a:spcPct val="0"/>
              </a:spcAft>
              <a:defRPr sz="3000">
                <a:solidFill>
                  <a:schemeClr val="tx2"/>
                </a:solidFill>
                <a:latin typeface="Century Schoolbook" pitchFamily="18" charset="0"/>
              </a:defRPr>
            </a:lvl9pPr>
          </a:lstStyle>
          <a:p>
            <a:r>
              <a:rPr lang="zh-CN" altLang="en-US" dirty="0"/>
              <a:t>经典以太网</a:t>
            </a:r>
            <a:r>
              <a:rPr lang="en-US" altLang="zh-CN" dirty="0"/>
              <a:t>MAC</a:t>
            </a:r>
            <a:r>
              <a:rPr lang="zh-CN" altLang="en-US" dirty="0"/>
              <a:t>子层协议</a:t>
            </a: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03508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49ED3A0-7AD9-44CA-A321-06DD5484FFF5}"/>
              </a:ext>
            </a:extLst>
          </p:cNvPr>
          <p:cNvSpPr>
            <a:spLocks noGrp="1"/>
          </p:cNvSpPr>
          <p:nvPr>
            <p:ph type="title"/>
          </p:nvPr>
        </p:nvSpPr>
        <p:spPr>
          <a:xfrm>
            <a:off x="2026444" y="248575"/>
            <a:ext cx="8137922" cy="780126"/>
          </a:xfrm>
        </p:spPr>
        <p:txBody>
          <a:bodyPr>
            <a:normAutofit/>
          </a:bodyPr>
          <a:lstStyle/>
          <a:p>
            <a:r>
              <a:rPr lang="zh-CN" altLang="en-US" sz="3600" dirty="0">
                <a:latin typeface="+mn-ea"/>
              </a:rPr>
              <a:t>介质访问控制子层</a:t>
            </a:r>
            <a:endParaRPr lang="zh-CN" altLang="en-US" sz="3600" dirty="0"/>
          </a:p>
        </p:txBody>
      </p:sp>
      <p:sp>
        <p:nvSpPr>
          <p:cNvPr id="3" name="内容占位符 2">
            <a:extLst>
              <a:ext uri="{FF2B5EF4-FFF2-40B4-BE49-F238E27FC236}">
                <a16:creationId xmlns="" xmlns:a16="http://schemas.microsoft.com/office/drawing/2014/main" id="{81EA9954-9F88-4F76-BCE0-B137F141C744}"/>
              </a:ext>
            </a:extLst>
          </p:cNvPr>
          <p:cNvSpPr>
            <a:spLocks noGrp="1"/>
          </p:cNvSpPr>
          <p:nvPr>
            <p:ph idx="1"/>
          </p:nvPr>
        </p:nvSpPr>
        <p:spPr>
          <a:xfrm>
            <a:off x="1117005" y="1143330"/>
            <a:ext cx="9956800" cy="4873752"/>
          </a:xfrm>
        </p:spPr>
        <p:txBody>
          <a:bodyPr/>
          <a:lstStyle/>
          <a:p>
            <a:pPr>
              <a:lnSpc>
                <a:spcPct val="150000"/>
              </a:lnSpc>
            </a:pPr>
            <a:r>
              <a:rPr lang="zh-CN" altLang="en-US" sz="2800" b="1" dirty="0">
                <a:latin typeface="+mn-ea"/>
              </a:rPr>
              <a:t>之前的协议主要考虑发送</a:t>
            </a:r>
            <a:r>
              <a:rPr lang="en-US" altLang="zh-CN" sz="2800" b="1" dirty="0">
                <a:latin typeface="+mn-ea"/>
              </a:rPr>
              <a:t>-</a:t>
            </a:r>
            <a:r>
              <a:rPr lang="zh-CN" altLang="en-US" sz="2800" b="1" dirty="0">
                <a:latin typeface="+mn-ea"/>
              </a:rPr>
              <a:t>接收双方的协调</a:t>
            </a:r>
            <a:endParaRPr lang="en-US" altLang="zh-CN" sz="2800" b="1" dirty="0">
              <a:latin typeface="+mn-ea"/>
            </a:endParaRP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链路层使用的通信，可能存在多个节点共用一个信道的问题。需要在网络中多个节点进行</a:t>
            </a:r>
            <a:endParaRPr lang="en-US" altLang="zh-CN" sz="2800" dirty="0"/>
          </a:p>
        </p:txBody>
      </p:sp>
      <p:sp>
        <p:nvSpPr>
          <p:cNvPr id="5" name="矩形 4">
            <a:extLst>
              <a:ext uri="{FF2B5EF4-FFF2-40B4-BE49-F238E27FC236}">
                <a16:creationId xmlns="" xmlns:a16="http://schemas.microsoft.com/office/drawing/2014/main" id="{F1EE863C-65C6-4AFF-B2EA-7075036DBA9B}"/>
              </a:ext>
            </a:extLst>
          </p:cNvPr>
          <p:cNvSpPr/>
          <p:nvPr/>
        </p:nvSpPr>
        <p:spPr>
          <a:xfrm>
            <a:off x="3106147" y="2403444"/>
            <a:ext cx="5766642" cy="30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6" descr="便携式计算机">
            <a:extLst>
              <a:ext uri="{FF2B5EF4-FFF2-40B4-BE49-F238E27FC236}">
                <a16:creationId xmlns="" xmlns:a16="http://schemas.microsoft.com/office/drawing/2014/main" id="{6412FE7C-8346-4C5B-B505-33184B09AD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123243" y="2098365"/>
            <a:ext cx="914400" cy="914400"/>
          </a:xfrm>
          <a:prstGeom prst="rect">
            <a:avLst/>
          </a:prstGeom>
        </p:spPr>
      </p:pic>
      <p:pic>
        <p:nvPicPr>
          <p:cNvPr id="8" name="图形 7" descr="便携式计算机">
            <a:extLst>
              <a:ext uri="{FF2B5EF4-FFF2-40B4-BE49-F238E27FC236}">
                <a16:creationId xmlns="" xmlns:a16="http://schemas.microsoft.com/office/drawing/2014/main" id="{89C8F74B-0F76-4EDE-92B2-1B6360CD641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003908" y="2064477"/>
            <a:ext cx="914400" cy="914400"/>
          </a:xfrm>
          <a:prstGeom prst="rect">
            <a:avLst/>
          </a:prstGeom>
        </p:spPr>
      </p:pic>
      <p:cxnSp>
        <p:nvCxnSpPr>
          <p:cNvPr id="10" name="直接箭头连接符 9">
            <a:extLst>
              <a:ext uri="{FF2B5EF4-FFF2-40B4-BE49-F238E27FC236}">
                <a16:creationId xmlns="" xmlns:a16="http://schemas.microsoft.com/office/drawing/2014/main" id="{ED7D4D45-D408-46E8-BC02-E1E3FCA58EF0}"/>
              </a:ext>
            </a:extLst>
          </p:cNvPr>
          <p:cNvCxnSpPr/>
          <p:nvPr/>
        </p:nvCxnSpPr>
        <p:spPr>
          <a:xfrm>
            <a:off x="4267200" y="2116777"/>
            <a:ext cx="3018408" cy="0"/>
          </a:xfrm>
          <a:prstGeom prst="straightConnector1">
            <a:avLst/>
          </a:prstGeom>
          <a:ln w="381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 xmlns:a16="http://schemas.microsoft.com/office/drawing/2014/main" id="{6C646561-E558-4076-B21A-DFF61A9EDD80}"/>
              </a:ext>
            </a:extLst>
          </p:cNvPr>
          <p:cNvCxnSpPr/>
          <p:nvPr/>
        </p:nvCxnSpPr>
        <p:spPr>
          <a:xfrm>
            <a:off x="4293833" y="3012765"/>
            <a:ext cx="3018408" cy="0"/>
          </a:xfrm>
          <a:prstGeom prst="straightConnector1">
            <a:avLst/>
          </a:prstGeom>
          <a:ln w="3810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 xmlns:a16="http://schemas.microsoft.com/office/drawing/2014/main" id="{86A05F4B-3791-4A77-8CBA-4B3F5EF3D8EF}"/>
              </a:ext>
            </a:extLst>
          </p:cNvPr>
          <p:cNvSpPr/>
          <p:nvPr/>
        </p:nvSpPr>
        <p:spPr>
          <a:xfrm>
            <a:off x="3212679" y="5429805"/>
            <a:ext cx="5766642" cy="30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descr="便携式计算机">
            <a:extLst>
              <a:ext uri="{FF2B5EF4-FFF2-40B4-BE49-F238E27FC236}">
                <a16:creationId xmlns="" xmlns:a16="http://schemas.microsoft.com/office/drawing/2014/main" id="{20265EFD-9D2F-4CC0-8965-BB0550C91D8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836633" y="4557887"/>
            <a:ext cx="914400" cy="914400"/>
          </a:xfrm>
          <a:prstGeom prst="rect">
            <a:avLst/>
          </a:prstGeom>
        </p:spPr>
      </p:pic>
      <p:pic>
        <p:nvPicPr>
          <p:cNvPr id="14" name="图形 13" descr="便携式计算机">
            <a:extLst>
              <a:ext uri="{FF2B5EF4-FFF2-40B4-BE49-F238E27FC236}">
                <a16:creationId xmlns="" xmlns:a16="http://schemas.microsoft.com/office/drawing/2014/main" id="{6574C934-1A3D-4373-94C1-7FCBC75AEED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222546" y="5147309"/>
            <a:ext cx="914400" cy="914400"/>
          </a:xfrm>
          <a:prstGeom prst="rect">
            <a:avLst/>
          </a:prstGeom>
        </p:spPr>
      </p:pic>
      <p:cxnSp>
        <p:nvCxnSpPr>
          <p:cNvPr id="15" name="直接箭头连接符 14">
            <a:extLst>
              <a:ext uri="{FF2B5EF4-FFF2-40B4-BE49-F238E27FC236}">
                <a16:creationId xmlns="" xmlns:a16="http://schemas.microsoft.com/office/drawing/2014/main" id="{C6C8B959-0BD2-4969-87C3-DCBE75B85AD3}"/>
              </a:ext>
            </a:extLst>
          </p:cNvPr>
          <p:cNvCxnSpPr>
            <a:cxnSpLocks/>
          </p:cNvCxnSpPr>
          <p:nvPr/>
        </p:nvCxnSpPr>
        <p:spPr>
          <a:xfrm flipH="1">
            <a:off x="8451101" y="5254607"/>
            <a:ext cx="59827" cy="386600"/>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 name="图形 18" descr="便携式计算机">
            <a:extLst>
              <a:ext uri="{FF2B5EF4-FFF2-40B4-BE49-F238E27FC236}">
                <a16:creationId xmlns="" xmlns:a16="http://schemas.microsoft.com/office/drawing/2014/main" id="{ACFFEC03-6123-4C25-BA05-E43B9C72BDF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751033" y="5691844"/>
            <a:ext cx="914400" cy="914400"/>
          </a:xfrm>
          <a:prstGeom prst="rect">
            <a:avLst/>
          </a:prstGeom>
        </p:spPr>
      </p:pic>
      <p:pic>
        <p:nvPicPr>
          <p:cNvPr id="20" name="图形 19" descr="便携式计算机">
            <a:extLst>
              <a:ext uri="{FF2B5EF4-FFF2-40B4-BE49-F238E27FC236}">
                <a16:creationId xmlns="" xmlns:a16="http://schemas.microsoft.com/office/drawing/2014/main" id="{FFE3AF01-EFCF-49FE-A90D-B4398E25892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950777" y="4567238"/>
            <a:ext cx="914400" cy="914400"/>
          </a:xfrm>
          <a:prstGeom prst="rect">
            <a:avLst/>
          </a:prstGeom>
        </p:spPr>
      </p:pic>
      <p:pic>
        <p:nvPicPr>
          <p:cNvPr id="21" name="图形 20" descr="便携式计算机">
            <a:extLst>
              <a:ext uri="{FF2B5EF4-FFF2-40B4-BE49-F238E27FC236}">
                <a16:creationId xmlns="" xmlns:a16="http://schemas.microsoft.com/office/drawing/2014/main" id="{CFFF340B-AA0F-4201-90FE-AB3B0F56A30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203787" y="5727252"/>
            <a:ext cx="914400" cy="914400"/>
          </a:xfrm>
          <a:prstGeom prst="rect">
            <a:avLst/>
          </a:prstGeom>
        </p:spPr>
      </p:pic>
      <p:pic>
        <p:nvPicPr>
          <p:cNvPr id="22" name="图形 21" descr="便携式计算机">
            <a:extLst>
              <a:ext uri="{FF2B5EF4-FFF2-40B4-BE49-F238E27FC236}">
                <a16:creationId xmlns="" xmlns:a16="http://schemas.microsoft.com/office/drawing/2014/main" id="{0A712694-DBFB-45F9-AC9D-8E907BE68C7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077911" y="5267924"/>
            <a:ext cx="914400" cy="914400"/>
          </a:xfrm>
          <a:prstGeom prst="rect">
            <a:avLst/>
          </a:prstGeom>
        </p:spPr>
      </p:pic>
      <p:pic>
        <p:nvPicPr>
          <p:cNvPr id="23" name="图形 22" descr="便携式计算机">
            <a:extLst>
              <a:ext uri="{FF2B5EF4-FFF2-40B4-BE49-F238E27FC236}">
                <a16:creationId xmlns="" xmlns:a16="http://schemas.microsoft.com/office/drawing/2014/main" id="{749525DD-0D16-41DC-9A2E-B1148EFA81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064921" y="4509986"/>
            <a:ext cx="914400" cy="914400"/>
          </a:xfrm>
          <a:prstGeom prst="rect">
            <a:avLst/>
          </a:prstGeom>
        </p:spPr>
      </p:pic>
      <p:cxnSp>
        <p:nvCxnSpPr>
          <p:cNvPr id="27" name="直接箭头连接符 26">
            <a:extLst>
              <a:ext uri="{FF2B5EF4-FFF2-40B4-BE49-F238E27FC236}">
                <a16:creationId xmlns="" xmlns:a16="http://schemas.microsoft.com/office/drawing/2014/main" id="{77CA2959-6C7F-4440-8443-99717D5E59FF}"/>
              </a:ext>
            </a:extLst>
          </p:cNvPr>
          <p:cNvCxnSpPr>
            <a:cxnSpLocks/>
          </p:cNvCxnSpPr>
          <p:nvPr/>
        </p:nvCxnSpPr>
        <p:spPr>
          <a:xfrm>
            <a:off x="2794136" y="5619688"/>
            <a:ext cx="487014" cy="28976"/>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 xmlns:a16="http://schemas.microsoft.com/office/drawing/2014/main" id="{7CD57A87-0C9C-4B03-9145-7E3485E3576D}"/>
              </a:ext>
            </a:extLst>
          </p:cNvPr>
          <p:cNvCxnSpPr>
            <a:cxnSpLocks/>
          </p:cNvCxnSpPr>
          <p:nvPr/>
        </p:nvCxnSpPr>
        <p:spPr>
          <a:xfrm>
            <a:off x="8872789" y="5590021"/>
            <a:ext cx="487014" cy="28976"/>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 xmlns:a16="http://schemas.microsoft.com/office/drawing/2014/main" id="{7233737A-64F1-4919-B7A1-9E11EB0FED7D}"/>
              </a:ext>
            </a:extLst>
          </p:cNvPr>
          <p:cNvCxnSpPr>
            <a:cxnSpLocks/>
          </p:cNvCxnSpPr>
          <p:nvPr/>
        </p:nvCxnSpPr>
        <p:spPr>
          <a:xfrm>
            <a:off x="4293834" y="5267924"/>
            <a:ext cx="71021" cy="395148"/>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 xmlns:a16="http://schemas.microsoft.com/office/drawing/2014/main" id="{2A68A12B-918B-46BF-949D-DA5C1FE77D64}"/>
              </a:ext>
            </a:extLst>
          </p:cNvPr>
          <p:cNvCxnSpPr>
            <a:cxnSpLocks/>
          </p:cNvCxnSpPr>
          <p:nvPr/>
        </p:nvCxnSpPr>
        <p:spPr>
          <a:xfrm flipV="1">
            <a:off x="7660987" y="5564041"/>
            <a:ext cx="139368" cy="343028"/>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 xmlns:a16="http://schemas.microsoft.com/office/drawing/2014/main" id="{A7947D17-DF82-4621-9BEC-10095B7BFD73}"/>
              </a:ext>
            </a:extLst>
          </p:cNvPr>
          <p:cNvCxnSpPr>
            <a:cxnSpLocks/>
          </p:cNvCxnSpPr>
          <p:nvPr/>
        </p:nvCxnSpPr>
        <p:spPr>
          <a:xfrm>
            <a:off x="6336957" y="5253516"/>
            <a:ext cx="71021" cy="395148"/>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 xmlns:a16="http://schemas.microsoft.com/office/drawing/2014/main" id="{552B6C30-7E68-42DE-9826-4D17DD335C3F}"/>
              </a:ext>
            </a:extLst>
          </p:cNvPr>
          <p:cNvCxnSpPr>
            <a:cxnSpLocks/>
          </p:cNvCxnSpPr>
          <p:nvPr/>
        </p:nvCxnSpPr>
        <p:spPr>
          <a:xfrm flipV="1">
            <a:off x="5131594" y="5604509"/>
            <a:ext cx="218086" cy="302560"/>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9"/>
          <p:cNvCxnSpPr>
            <a:cxnSpLocks noChangeShapeType="1"/>
          </p:cNvCxnSpPr>
          <p:nvPr/>
        </p:nvCxnSpPr>
        <p:spPr bwMode="auto">
          <a:xfrm>
            <a:off x="479376" y="980728"/>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68246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a:extLst>
              <a:ext uri="{FF2B5EF4-FFF2-40B4-BE49-F238E27FC236}">
                <a16:creationId xmlns:a16="http://schemas.microsoft.com/office/drawing/2014/main" xmlns="" id="{CCC0A9B3-C406-4FBF-8CEC-B9A589BEDFA9}"/>
              </a:ext>
            </a:extLst>
          </p:cNvPr>
          <p:cNvSpPr>
            <a:spLocks noGrp="1" noChangeArrowheads="1"/>
          </p:cNvSpPr>
          <p:nvPr>
            <p:ph type="body" idx="1"/>
          </p:nvPr>
        </p:nvSpPr>
        <p:spPr>
          <a:xfrm>
            <a:off x="2136559" y="1154097"/>
            <a:ext cx="8247356" cy="5246703"/>
          </a:xfrm>
        </p:spPr>
        <p:txBody>
          <a:bodyPr>
            <a:normAutofit/>
          </a:bodyPr>
          <a:lstStyle/>
          <a:p>
            <a:pPr marL="270260" indent="-270260">
              <a:lnSpc>
                <a:spcPct val="110000"/>
              </a:lnSpc>
            </a:pPr>
            <a:r>
              <a:rPr lang="zh-CN" altLang="en-US" sz="2800" b="1" dirty="0"/>
              <a:t>为什么帧的最短长度为</a:t>
            </a:r>
            <a:r>
              <a:rPr lang="en-US" altLang="zh-CN" sz="2800" b="1" dirty="0"/>
              <a:t>64</a:t>
            </a:r>
            <a:r>
              <a:rPr lang="zh-CN" altLang="en-US" sz="2800" b="1" dirty="0"/>
              <a:t>个字节 </a:t>
            </a:r>
            <a:endParaRPr lang="en-US" altLang="zh-CN" sz="2700" b="1" dirty="0"/>
          </a:p>
          <a:p>
            <a:pPr marL="270260" indent="-270260">
              <a:lnSpc>
                <a:spcPct val="150000"/>
              </a:lnSpc>
            </a:pPr>
            <a:r>
              <a:rPr lang="zh-CN" altLang="en-US" dirty="0"/>
              <a:t>在极限条件下，</a:t>
            </a:r>
            <a:r>
              <a:rPr lang="en-US" altLang="zh-CN" dirty="0"/>
              <a:t>802.3</a:t>
            </a:r>
            <a:r>
              <a:rPr lang="zh-CN" altLang="en-US" dirty="0"/>
              <a:t>局域网中发送方和接收方间允许接有</a:t>
            </a:r>
            <a:r>
              <a:rPr lang="en-US" altLang="zh-CN" dirty="0"/>
              <a:t>4</a:t>
            </a:r>
            <a:r>
              <a:rPr lang="zh-CN" altLang="en-US" dirty="0"/>
              <a:t>个中继器，最大距离为</a:t>
            </a:r>
            <a:r>
              <a:rPr lang="en-US" altLang="zh-CN" dirty="0"/>
              <a:t>2500 m</a:t>
            </a:r>
            <a:r>
              <a:rPr lang="zh-CN" altLang="en-US" dirty="0"/>
              <a:t>，往返</a:t>
            </a:r>
            <a:r>
              <a:rPr lang="en-US" altLang="zh-CN" dirty="0"/>
              <a:t>5000 m</a:t>
            </a:r>
            <a:r>
              <a:rPr lang="zh-CN" altLang="en-US" dirty="0"/>
              <a:t>，在传输速率为</a:t>
            </a:r>
            <a:r>
              <a:rPr lang="en-US" altLang="zh-CN" dirty="0"/>
              <a:t>10M bps </a:t>
            </a:r>
            <a:r>
              <a:rPr lang="zh-CN" altLang="en-US" dirty="0"/>
              <a:t>条件下，如果在信号传播过程的尽头发生冲突，往返的时间大约需要</a:t>
            </a:r>
            <a:r>
              <a:rPr lang="en-US" altLang="zh-CN" dirty="0"/>
              <a:t>50</a:t>
            </a:r>
            <a:r>
              <a:rPr lang="en-US" altLang="zh-CN" dirty="0">
                <a:sym typeface="Symbol" panose="05050102010706020507" pitchFamily="18" charset="2"/>
              </a:rPr>
              <a:t></a:t>
            </a:r>
            <a:r>
              <a:rPr lang="en-US" altLang="zh-CN" dirty="0"/>
              <a:t>s</a:t>
            </a:r>
            <a:r>
              <a:rPr lang="zh-CN" altLang="en-US" dirty="0"/>
              <a:t>，再考虑一些安全余量以及 </a:t>
            </a:r>
            <a:r>
              <a:rPr lang="en-US" altLang="zh-CN" dirty="0"/>
              <a:t>2</a:t>
            </a:r>
            <a:r>
              <a:rPr lang="zh-CN" altLang="en-US" dirty="0"/>
              <a:t>的整次幂的因素，所以通常取</a:t>
            </a:r>
            <a:r>
              <a:rPr lang="en-US" altLang="zh-CN" dirty="0"/>
              <a:t>51.2 </a:t>
            </a:r>
            <a:r>
              <a:rPr lang="en-US" altLang="zh-CN" dirty="0">
                <a:sym typeface="Symbol" panose="05050102010706020507" pitchFamily="18" charset="2"/>
              </a:rPr>
              <a:t></a:t>
            </a:r>
            <a:r>
              <a:rPr lang="en-US" altLang="zh-CN" dirty="0"/>
              <a:t>s</a:t>
            </a:r>
            <a:r>
              <a:rPr lang="zh-CN" altLang="en-US" dirty="0"/>
              <a:t>为竞争槽的时间长度（</a:t>
            </a:r>
            <a:r>
              <a:rPr lang="en-US" altLang="zh-CN" dirty="0"/>
              <a:t>51.2 </a:t>
            </a:r>
            <a:r>
              <a:rPr lang="en-US" altLang="zh-CN" dirty="0">
                <a:sym typeface="Symbol" panose="05050102010706020507" pitchFamily="18" charset="2"/>
              </a:rPr>
              <a:t></a:t>
            </a:r>
            <a:r>
              <a:rPr lang="en-US" altLang="zh-CN" dirty="0"/>
              <a:t>s</a:t>
            </a:r>
            <a:r>
              <a:rPr lang="zh-CN" altLang="en-US" dirty="0"/>
              <a:t>即传输</a:t>
            </a:r>
            <a:r>
              <a:rPr lang="en-US" altLang="zh-CN" dirty="0"/>
              <a:t>512 bit</a:t>
            </a:r>
            <a:r>
              <a:rPr lang="zh-CN" altLang="en-US" dirty="0"/>
              <a:t>，即</a:t>
            </a:r>
            <a:r>
              <a:rPr lang="en-US" altLang="zh-CN" dirty="0"/>
              <a:t>64</a:t>
            </a:r>
            <a:r>
              <a:rPr lang="zh-CN" altLang="en-US" dirty="0"/>
              <a:t>字节所耗费的时间），所以帧的长度至少为</a:t>
            </a:r>
            <a:r>
              <a:rPr lang="en-US" altLang="zh-CN" dirty="0"/>
              <a:t>64</a:t>
            </a:r>
            <a:r>
              <a:rPr lang="zh-CN" altLang="en-US" dirty="0"/>
              <a:t>个字节</a:t>
            </a:r>
          </a:p>
          <a:p>
            <a:pPr marL="270260" indent="-270260">
              <a:lnSpc>
                <a:spcPct val="150000"/>
              </a:lnSpc>
            </a:pPr>
            <a:endParaRPr lang="zh-CN" altLang="en-US" dirty="0"/>
          </a:p>
        </p:txBody>
      </p:sp>
      <p:sp>
        <p:nvSpPr>
          <p:cNvPr id="5" name="Rectangle 2">
            <a:extLst>
              <a:ext uri="{FF2B5EF4-FFF2-40B4-BE49-F238E27FC236}">
                <a16:creationId xmlns:a16="http://schemas.microsoft.com/office/drawing/2014/main" xmlns="" id="{FF28084E-7BD8-4BF5-97B2-7596B32B6D3B}"/>
              </a:ext>
            </a:extLst>
          </p:cNvPr>
          <p:cNvSpPr txBox="1">
            <a:spLocks noChangeArrowheads="1"/>
          </p:cNvSpPr>
          <p:nvPr/>
        </p:nvSpPr>
        <p:spPr>
          <a:xfrm>
            <a:off x="2351584" y="150912"/>
            <a:ext cx="5829300" cy="685800"/>
          </a:xfrm>
          <a:prstGeom prst="rect">
            <a:avLst/>
          </a:prstGeom>
        </p:spPr>
        <p:txBody>
          <a:bodyPr vert="horz" anchor="b">
            <a:normAutofit/>
          </a:bodyPr>
          <a:lstStyle>
            <a:lvl1pPr algn="l" eaLnBrk="0" hangingPunct="0">
              <a:defRPr sz="3000" cap="small">
                <a:solidFill>
                  <a:schemeClr val="tx2"/>
                </a:solidFill>
                <a:latin typeface="+mj-lt"/>
                <a:ea typeface="+mj-ea"/>
                <a:cs typeface="+mj-cs"/>
              </a:defRPr>
            </a:lvl1pPr>
            <a:lvl2pPr algn="l" eaLnBrk="0" hangingPunct="0">
              <a:defRPr sz="3000">
                <a:solidFill>
                  <a:schemeClr val="tx2"/>
                </a:solidFill>
                <a:latin typeface="Century Schoolbook" pitchFamily="18" charset="0"/>
              </a:defRPr>
            </a:lvl2pPr>
            <a:lvl3pPr algn="l" eaLnBrk="0" hangingPunct="0">
              <a:defRPr sz="3000">
                <a:solidFill>
                  <a:schemeClr val="tx2"/>
                </a:solidFill>
                <a:latin typeface="Century Schoolbook" pitchFamily="18" charset="0"/>
              </a:defRPr>
            </a:lvl3pPr>
            <a:lvl4pPr algn="l" eaLnBrk="0" hangingPunct="0">
              <a:defRPr sz="3000">
                <a:solidFill>
                  <a:schemeClr val="tx2"/>
                </a:solidFill>
                <a:latin typeface="Century Schoolbook" pitchFamily="18" charset="0"/>
              </a:defRPr>
            </a:lvl4pPr>
            <a:lvl5pPr algn="l" eaLnBrk="0" hangingPunct="0">
              <a:defRPr sz="3000">
                <a:solidFill>
                  <a:schemeClr val="tx2"/>
                </a:solidFill>
                <a:latin typeface="Century Schoolbook" pitchFamily="18" charset="0"/>
              </a:defRPr>
            </a:lvl5pPr>
            <a:lvl6pPr marL="457200" fontAlgn="base">
              <a:spcBef>
                <a:spcPct val="0"/>
              </a:spcBef>
              <a:spcAft>
                <a:spcPct val="0"/>
              </a:spcAft>
              <a:defRPr sz="3000">
                <a:solidFill>
                  <a:schemeClr val="tx2"/>
                </a:solidFill>
                <a:latin typeface="Century Schoolbook" pitchFamily="18" charset="0"/>
              </a:defRPr>
            </a:lvl6pPr>
            <a:lvl7pPr marL="914400" fontAlgn="base">
              <a:spcBef>
                <a:spcPct val="0"/>
              </a:spcBef>
              <a:spcAft>
                <a:spcPct val="0"/>
              </a:spcAft>
              <a:defRPr sz="3000">
                <a:solidFill>
                  <a:schemeClr val="tx2"/>
                </a:solidFill>
                <a:latin typeface="Century Schoolbook" pitchFamily="18" charset="0"/>
              </a:defRPr>
            </a:lvl7pPr>
            <a:lvl8pPr marL="1371600" fontAlgn="base">
              <a:spcBef>
                <a:spcPct val="0"/>
              </a:spcBef>
              <a:spcAft>
                <a:spcPct val="0"/>
              </a:spcAft>
              <a:defRPr sz="3000">
                <a:solidFill>
                  <a:schemeClr val="tx2"/>
                </a:solidFill>
                <a:latin typeface="Century Schoolbook" pitchFamily="18" charset="0"/>
              </a:defRPr>
            </a:lvl8pPr>
            <a:lvl9pPr marL="1828800" fontAlgn="base">
              <a:spcBef>
                <a:spcPct val="0"/>
              </a:spcBef>
              <a:spcAft>
                <a:spcPct val="0"/>
              </a:spcAft>
              <a:defRPr sz="3000">
                <a:solidFill>
                  <a:schemeClr val="tx2"/>
                </a:solidFill>
                <a:latin typeface="Century Schoolbook" pitchFamily="18" charset="0"/>
              </a:defRPr>
            </a:lvl9pPr>
          </a:lstStyle>
          <a:p>
            <a:r>
              <a:rPr lang="zh-CN" altLang="en-US" dirty="0"/>
              <a:t>经典以太网</a:t>
            </a:r>
            <a:r>
              <a:rPr lang="en-US" altLang="zh-CN" dirty="0"/>
              <a:t>MAC</a:t>
            </a:r>
            <a:r>
              <a:rPr lang="zh-CN" altLang="en-US" dirty="0"/>
              <a:t>子层协议</a:t>
            </a:r>
          </a:p>
        </p:txBody>
      </p:sp>
      <p:cxnSp>
        <p:nvCxnSpPr>
          <p:cNvPr id="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061967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a:extLst>
              <a:ext uri="{FF2B5EF4-FFF2-40B4-BE49-F238E27FC236}">
                <a16:creationId xmlns:a16="http://schemas.microsoft.com/office/drawing/2014/main" xmlns="" id="{287DEE8D-350A-4AB3-B7E1-38F069BD16F1}"/>
              </a:ext>
            </a:extLst>
          </p:cNvPr>
          <p:cNvSpPr>
            <a:spLocks noGrp="1" noChangeArrowheads="1"/>
          </p:cNvSpPr>
          <p:nvPr>
            <p:ph type="body" idx="1"/>
          </p:nvPr>
        </p:nvSpPr>
        <p:spPr>
          <a:xfrm>
            <a:off x="2249195" y="1188732"/>
            <a:ext cx="5829300" cy="749951"/>
          </a:xfrm>
        </p:spPr>
        <p:txBody>
          <a:bodyPr/>
          <a:lstStyle/>
          <a:p>
            <a:r>
              <a:rPr lang="zh-CN" altLang="en-US" sz="2000" dirty="0"/>
              <a:t>以太网的帧结构</a:t>
            </a:r>
          </a:p>
          <a:p>
            <a:pPr>
              <a:buFont typeface="Wingdings" panose="05000000000000000000" pitchFamily="2" charset="2"/>
              <a:buNone/>
            </a:pPr>
            <a:endParaRPr lang="en-US" altLang="zh-CN" dirty="0"/>
          </a:p>
        </p:txBody>
      </p:sp>
      <p:sp>
        <p:nvSpPr>
          <p:cNvPr id="2" name="对话气泡: 圆角矩形 1">
            <a:extLst>
              <a:ext uri="{FF2B5EF4-FFF2-40B4-BE49-F238E27FC236}">
                <a16:creationId xmlns:a16="http://schemas.microsoft.com/office/drawing/2014/main" xmlns="" id="{38AFDA3F-BE82-4BA9-BDF4-08E074FEFF48}"/>
              </a:ext>
            </a:extLst>
          </p:cNvPr>
          <p:cNvSpPr/>
          <p:nvPr/>
        </p:nvSpPr>
        <p:spPr>
          <a:xfrm>
            <a:off x="7924802" y="2636912"/>
            <a:ext cx="2142293" cy="870522"/>
          </a:xfrm>
          <a:prstGeom prst="wedgeRoundRectCallout">
            <a:avLst>
              <a:gd name="adj1" fmla="val 57687"/>
              <a:gd name="adj2" fmla="val -87034"/>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800" dirty="0">
                <a:solidFill>
                  <a:schemeClr val="tx1"/>
                </a:solidFill>
              </a:rPr>
              <a:t>CRC</a:t>
            </a:r>
            <a:r>
              <a:rPr lang="zh-CN" altLang="en-US" sz="2800" dirty="0">
                <a:solidFill>
                  <a:schemeClr val="tx1"/>
                </a:solidFill>
              </a:rPr>
              <a:t>校验</a:t>
            </a:r>
          </a:p>
        </p:txBody>
      </p:sp>
      <p:sp>
        <p:nvSpPr>
          <p:cNvPr id="18" name="矩形 17">
            <a:extLst>
              <a:ext uri="{FF2B5EF4-FFF2-40B4-BE49-F238E27FC236}">
                <a16:creationId xmlns:a16="http://schemas.microsoft.com/office/drawing/2014/main" xmlns="" id="{0948F8CD-551C-47C7-877C-27335D3166FD}"/>
              </a:ext>
            </a:extLst>
          </p:cNvPr>
          <p:cNvSpPr/>
          <p:nvPr/>
        </p:nvSpPr>
        <p:spPr>
          <a:xfrm>
            <a:off x="1271464" y="1921715"/>
            <a:ext cx="1302656" cy="381740"/>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前导码 </a:t>
            </a:r>
          </a:p>
        </p:txBody>
      </p:sp>
      <p:sp>
        <p:nvSpPr>
          <p:cNvPr id="19" name="矩形 18">
            <a:extLst>
              <a:ext uri="{FF2B5EF4-FFF2-40B4-BE49-F238E27FC236}">
                <a16:creationId xmlns:a16="http://schemas.microsoft.com/office/drawing/2014/main" xmlns="" id="{58462F0D-A3BD-42DE-877B-FBD591325534}"/>
              </a:ext>
            </a:extLst>
          </p:cNvPr>
          <p:cNvSpPr/>
          <p:nvPr/>
        </p:nvSpPr>
        <p:spPr>
          <a:xfrm>
            <a:off x="2567609" y="1918663"/>
            <a:ext cx="1468202" cy="391569"/>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目的地址</a:t>
            </a:r>
          </a:p>
        </p:txBody>
      </p:sp>
      <p:sp>
        <p:nvSpPr>
          <p:cNvPr id="20" name="矩形 19">
            <a:extLst>
              <a:ext uri="{FF2B5EF4-FFF2-40B4-BE49-F238E27FC236}">
                <a16:creationId xmlns:a16="http://schemas.microsoft.com/office/drawing/2014/main" xmlns="" id="{5788A95D-08AD-4722-862A-4867AA3CB387}"/>
              </a:ext>
            </a:extLst>
          </p:cNvPr>
          <p:cNvSpPr/>
          <p:nvPr/>
        </p:nvSpPr>
        <p:spPr>
          <a:xfrm>
            <a:off x="4035811" y="1923423"/>
            <a:ext cx="1366022" cy="381740"/>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源地址</a:t>
            </a:r>
          </a:p>
        </p:txBody>
      </p:sp>
      <p:sp>
        <p:nvSpPr>
          <p:cNvPr id="21" name="矩形 20">
            <a:extLst>
              <a:ext uri="{FF2B5EF4-FFF2-40B4-BE49-F238E27FC236}">
                <a16:creationId xmlns:a16="http://schemas.microsoft.com/office/drawing/2014/main" xmlns="" id="{39F32EFD-5E6A-430A-B473-79FD7A32CFED}"/>
              </a:ext>
            </a:extLst>
          </p:cNvPr>
          <p:cNvSpPr/>
          <p:nvPr/>
        </p:nvSpPr>
        <p:spPr>
          <a:xfrm>
            <a:off x="5415031" y="1918663"/>
            <a:ext cx="895259" cy="391569"/>
          </a:xfrm>
          <a:prstGeom prst="rect">
            <a:avLst/>
          </a:prstGeom>
          <a:solidFill>
            <a:schemeClr val="tx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类型</a:t>
            </a:r>
          </a:p>
        </p:txBody>
      </p:sp>
      <p:sp>
        <p:nvSpPr>
          <p:cNvPr id="22" name="矩形 21">
            <a:extLst>
              <a:ext uri="{FF2B5EF4-FFF2-40B4-BE49-F238E27FC236}">
                <a16:creationId xmlns:a16="http://schemas.microsoft.com/office/drawing/2014/main" xmlns="" id="{2AA945A6-2C88-4967-B7E8-EEC0C2825700}"/>
              </a:ext>
            </a:extLst>
          </p:cNvPr>
          <p:cNvSpPr/>
          <p:nvPr/>
        </p:nvSpPr>
        <p:spPr>
          <a:xfrm>
            <a:off x="6323486" y="1922655"/>
            <a:ext cx="2506836" cy="381740"/>
          </a:xfrm>
          <a:prstGeom prst="rect">
            <a:avLst/>
          </a:prstGeom>
          <a:solidFill>
            <a:schemeClr val="tx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p>
        </p:txBody>
      </p:sp>
      <p:sp>
        <p:nvSpPr>
          <p:cNvPr id="23" name="矩形 22">
            <a:extLst>
              <a:ext uri="{FF2B5EF4-FFF2-40B4-BE49-F238E27FC236}">
                <a16:creationId xmlns:a16="http://schemas.microsoft.com/office/drawing/2014/main" xmlns="" id="{EFE52D03-4D62-4943-8794-9FFFF4CF0F0B}"/>
              </a:ext>
            </a:extLst>
          </p:cNvPr>
          <p:cNvSpPr/>
          <p:nvPr/>
        </p:nvSpPr>
        <p:spPr>
          <a:xfrm>
            <a:off x="8830323" y="1903751"/>
            <a:ext cx="895259" cy="406481"/>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填充</a:t>
            </a:r>
          </a:p>
        </p:txBody>
      </p:sp>
      <p:sp>
        <p:nvSpPr>
          <p:cNvPr id="24" name="矩形 23">
            <a:extLst>
              <a:ext uri="{FF2B5EF4-FFF2-40B4-BE49-F238E27FC236}">
                <a16:creationId xmlns:a16="http://schemas.microsoft.com/office/drawing/2014/main" xmlns="" id="{70D8EFC7-9A4B-46A6-9166-E75A5ED4745F}"/>
              </a:ext>
            </a:extLst>
          </p:cNvPr>
          <p:cNvSpPr/>
          <p:nvPr/>
        </p:nvSpPr>
        <p:spPr>
          <a:xfrm>
            <a:off x="9725582" y="1903751"/>
            <a:ext cx="1306615" cy="406481"/>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校验和</a:t>
            </a:r>
          </a:p>
        </p:txBody>
      </p:sp>
      <p:sp>
        <p:nvSpPr>
          <p:cNvPr id="25" name="矩形 24">
            <a:extLst>
              <a:ext uri="{FF2B5EF4-FFF2-40B4-BE49-F238E27FC236}">
                <a16:creationId xmlns:a16="http://schemas.microsoft.com/office/drawing/2014/main" xmlns="" id="{89EC3D9B-C8A1-422B-8D90-9D2EDEFB64D2}"/>
              </a:ext>
            </a:extLst>
          </p:cNvPr>
          <p:cNvSpPr/>
          <p:nvPr/>
        </p:nvSpPr>
        <p:spPr>
          <a:xfrm>
            <a:off x="2466420" y="1929804"/>
            <a:ext cx="221943" cy="381740"/>
          </a:xfrm>
          <a:prstGeom prst="rect">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latin typeface="+mn-ea"/>
              </a:rPr>
              <a:t>SOF</a:t>
            </a:r>
            <a:endParaRPr lang="zh-CN" altLang="en-US" sz="900" dirty="0">
              <a:latin typeface="+mn-ea"/>
            </a:endParaRPr>
          </a:p>
        </p:txBody>
      </p:sp>
      <p:sp>
        <p:nvSpPr>
          <p:cNvPr id="26" name="Rectangle 2">
            <a:extLst>
              <a:ext uri="{FF2B5EF4-FFF2-40B4-BE49-F238E27FC236}">
                <a16:creationId xmlns:a16="http://schemas.microsoft.com/office/drawing/2014/main" xmlns="" id="{FF28084E-7BD8-4BF5-97B2-7596B32B6D3B}"/>
              </a:ext>
            </a:extLst>
          </p:cNvPr>
          <p:cNvSpPr txBox="1">
            <a:spLocks noChangeArrowheads="1"/>
          </p:cNvSpPr>
          <p:nvPr/>
        </p:nvSpPr>
        <p:spPr>
          <a:xfrm>
            <a:off x="2351584" y="150912"/>
            <a:ext cx="5829300" cy="685800"/>
          </a:xfrm>
          <a:prstGeom prst="rect">
            <a:avLst/>
          </a:prstGeom>
        </p:spPr>
        <p:txBody>
          <a:bodyPr vert="horz" anchor="b">
            <a:normAutofit/>
          </a:bodyPr>
          <a:lstStyle>
            <a:lvl1pPr algn="l" eaLnBrk="0" hangingPunct="0">
              <a:defRPr sz="3000" cap="small">
                <a:solidFill>
                  <a:schemeClr val="tx2"/>
                </a:solidFill>
                <a:latin typeface="+mj-lt"/>
                <a:ea typeface="+mj-ea"/>
                <a:cs typeface="+mj-cs"/>
              </a:defRPr>
            </a:lvl1pPr>
            <a:lvl2pPr algn="l" eaLnBrk="0" hangingPunct="0">
              <a:defRPr sz="3000">
                <a:solidFill>
                  <a:schemeClr val="tx2"/>
                </a:solidFill>
                <a:latin typeface="Century Schoolbook" pitchFamily="18" charset="0"/>
              </a:defRPr>
            </a:lvl2pPr>
            <a:lvl3pPr algn="l" eaLnBrk="0" hangingPunct="0">
              <a:defRPr sz="3000">
                <a:solidFill>
                  <a:schemeClr val="tx2"/>
                </a:solidFill>
                <a:latin typeface="Century Schoolbook" pitchFamily="18" charset="0"/>
              </a:defRPr>
            </a:lvl3pPr>
            <a:lvl4pPr algn="l" eaLnBrk="0" hangingPunct="0">
              <a:defRPr sz="3000">
                <a:solidFill>
                  <a:schemeClr val="tx2"/>
                </a:solidFill>
                <a:latin typeface="Century Schoolbook" pitchFamily="18" charset="0"/>
              </a:defRPr>
            </a:lvl4pPr>
            <a:lvl5pPr algn="l" eaLnBrk="0" hangingPunct="0">
              <a:defRPr sz="3000">
                <a:solidFill>
                  <a:schemeClr val="tx2"/>
                </a:solidFill>
                <a:latin typeface="Century Schoolbook" pitchFamily="18" charset="0"/>
              </a:defRPr>
            </a:lvl5pPr>
            <a:lvl6pPr marL="457200" fontAlgn="base">
              <a:spcBef>
                <a:spcPct val="0"/>
              </a:spcBef>
              <a:spcAft>
                <a:spcPct val="0"/>
              </a:spcAft>
              <a:defRPr sz="3000">
                <a:solidFill>
                  <a:schemeClr val="tx2"/>
                </a:solidFill>
                <a:latin typeface="Century Schoolbook" pitchFamily="18" charset="0"/>
              </a:defRPr>
            </a:lvl6pPr>
            <a:lvl7pPr marL="914400" fontAlgn="base">
              <a:spcBef>
                <a:spcPct val="0"/>
              </a:spcBef>
              <a:spcAft>
                <a:spcPct val="0"/>
              </a:spcAft>
              <a:defRPr sz="3000">
                <a:solidFill>
                  <a:schemeClr val="tx2"/>
                </a:solidFill>
                <a:latin typeface="Century Schoolbook" pitchFamily="18" charset="0"/>
              </a:defRPr>
            </a:lvl7pPr>
            <a:lvl8pPr marL="1371600" fontAlgn="base">
              <a:spcBef>
                <a:spcPct val="0"/>
              </a:spcBef>
              <a:spcAft>
                <a:spcPct val="0"/>
              </a:spcAft>
              <a:defRPr sz="3000">
                <a:solidFill>
                  <a:schemeClr val="tx2"/>
                </a:solidFill>
                <a:latin typeface="Century Schoolbook" pitchFamily="18" charset="0"/>
              </a:defRPr>
            </a:lvl8pPr>
            <a:lvl9pPr marL="1828800" fontAlgn="base">
              <a:spcBef>
                <a:spcPct val="0"/>
              </a:spcBef>
              <a:spcAft>
                <a:spcPct val="0"/>
              </a:spcAft>
              <a:defRPr sz="3000">
                <a:solidFill>
                  <a:schemeClr val="tx2"/>
                </a:solidFill>
                <a:latin typeface="Century Schoolbook" pitchFamily="18" charset="0"/>
              </a:defRPr>
            </a:lvl9pPr>
          </a:lstStyle>
          <a:p>
            <a:r>
              <a:rPr lang="zh-CN" altLang="en-US" dirty="0"/>
              <a:t>经典以太网</a:t>
            </a:r>
            <a:r>
              <a:rPr lang="en-US" altLang="zh-CN" dirty="0"/>
              <a:t>MAC</a:t>
            </a:r>
            <a:r>
              <a:rPr lang="zh-CN" altLang="en-US" dirty="0"/>
              <a:t>子层协议</a:t>
            </a:r>
          </a:p>
        </p:txBody>
      </p:sp>
      <p:cxnSp>
        <p:nvCxnSpPr>
          <p:cNvPr id="2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55013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42" name="Rectangle 6">
            <a:extLst>
              <a:ext uri="{FF2B5EF4-FFF2-40B4-BE49-F238E27FC236}">
                <a16:creationId xmlns:a16="http://schemas.microsoft.com/office/drawing/2014/main" xmlns="" id="{06A8F356-FA5F-43E8-9AA2-B33DC320A8A2}"/>
              </a:ext>
            </a:extLst>
          </p:cNvPr>
          <p:cNvSpPr>
            <a:spLocks noChangeArrowheads="1"/>
          </p:cNvSpPr>
          <p:nvPr/>
        </p:nvSpPr>
        <p:spPr bwMode="auto">
          <a:xfrm>
            <a:off x="2145437" y="1014828"/>
            <a:ext cx="8559075" cy="521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tIns="8100" rIns="13500" bIns="8100">
            <a:spAutoFit/>
          </a:bodyPr>
          <a:lstStyle>
            <a:lvl1pPr marL="284163" indent="-284163">
              <a:defRPr kumimoji="1" sz="2400">
                <a:solidFill>
                  <a:schemeClr val="tx1"/>
                </a:solidFill>
                <a:latin typeface="Times New Roman" panose="02020603050405020304" pitchFamily="18" charset="0"/>
                <a:ea typeface="宋体" panose="02010600030101010101" pitchFamily="2" charset="-122"/>
              </a:defRPr>
            </a:lvl1pPr>
            <a:lvl2pPr marL="57785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fontAlgn="base">
              <a:lnSpc>
                <a:spcPct val="130000"/>
              </a:lnSpc>
              <a:spcBef>
                <a:spcPct val="0"/>
              </a:spcBef>
              <a:spcAft>
                <a:spcPct val="0"/>
              </a:spcAft>
              <a:buClr>
                <a:srgbClr val="FF0000"/>
              </a:buClr>
              <a:buFont typeface="Wingdings" panose="05000000000000000000" pitchFamily="2" charset="2"/>
              <a:buChar char="Ø"/>
            </a:pPr>
            <a:r>
              <a:rPr lang="zh-CN" altLang="en-US" sz="2000" dirty="0">
                <a:latin typeface="+mn-ea"/>
                <a:ea typeface="+mn-ea"/>
              </a:rPr>
              <a:t>在一个时隙的起始处，两个</a:t>
            </a:r>
            <a:r>
              <a:rPr lang="en-US" altLang="zh-CN" sz="2000" dirty="0">
                <a:latin typeface="+mn-ea"/>
                <a:ea typeface="+mn-ea"/>
              </a:rPr>
              <a:t>CSMA/CD</a:t>
            </a:r>
            <a:r>
              <a:rPr lang="zh-CN" altLang="en-US" sz="2000" dirty="0">
                <a:latin typeface="+mn-ea"/>
                <a:ea typeface="+mn-ea"/>
              </a:rPr>
              <a:t>站点同时发送一个帧，按照二进制指数后退算法，求前</a:t>
            </a:r>
            <a:r>
              <a:rPr lang="en-US" altLang="zh-CN" sz="2000" dirty="0">
                <a:latin typeface="+mn-ea"/>
                <a:ea typeface="+mn-ea"/>
              </a:rPr>
              <a:t>4</a:t>
            </a:r>
            <a:r>
              <a:rPr lang="zh-CN" altLang="en-US" sz="2000" dirty="0">
                <a:latin typeface="+mn-ea"/>
                <a:ea typeface="+mn-ea"/>
              </a:rPr>
              <a:t>次竞争都冲突的概率</a:t>
            </a:r>
            <a:r>
              <a:rPr lang="en-US" altLang="zh-CN" sz="2000" dirty="0">
                <a:latin typeface="+mn-ea"/>
                <a:ea typeface="+mn-ea"/>
              </a:rPr>
              <a:t>? </a:t>
            </a:r>
            <a:endParaRPr lang="en-US" altLang="zh-CN" sz="2000" dirty="0">
              <a:solidFill>
                <a:srgbClr val="000000"/>
              </a:solidFill>
              <a:latin typeface="+mn-ea"/>
              <a:ea typeface="+mn-ea"/>
            </a:endParaRPr>
          </a:p>
          <a:p>
            <a:pPr algn="l" fontAlgn="base">
              <a:lnSpc>
                <a:spcPct val="130000"/>
              </a:lnSpc>
              <a:spcBef>
                <a:spcPct val="0"/>
              </a:spcBef>
              <a:spcAft>
                <a:spcPct val="0"/>
              </a:spcAft>
              <a:buClr>
                <a:srgbClr val="FF0000"/>
              </a:buClr>
              <a:buFont typeface="Wingdings" panose="05000000000000000000" pitchFamily="2" charset="2"/>
              <a:buChar char="Ø"/>
            </a:pPr>
            <a:r>
              <a:rPr lang="zh-CN" altLang="en-US" sz="2000" dirty="0">
                <a:solidFill>
                  <a:srgbClr val="000000"/>
                </a:solidFill>
                <a:latin typeface="+mn-ea"/>
                <a:ea typeface="+mn-ea"/>
              </a:rPr>
              <a:t>第一次竞争冲突的概率为</a:t>
            </a:r>
            <a:r>
              <a:rPr lang="en-US" altLang="zh-CN" sz="2000" dirty="0">
                <a:solidFill>
                  <a:srgbClr val="000000"/>
                </a:solidFill>
                <a:latin typeface="+mn-ea"/>
                <a:ea typeface="+mn-ea"/>
              </a:rPr>
              <a:t>1</a:t>
            </a:r>
            <a:r>
              <a:rPr lang="zh-CN" altLang="en-US" sz="2000" dirty="0">
                <a:solidFill>
                  <a:srgbClr val="000000"/>
                </a:solidFill>
                <a:latin typeface="+mn-ea"/>
                <a:ea typeface="+mn-ea"/>
              </a:rPr>
              <a:t>；</a:t>
            </a:r>
          </a:p>
          <a:p>
            <a:pPr algn="l" fontAlgn="base">
              <a:lnSpc>
                <a:spcPct val="130000"/>
              </a:lnSpc>
              <a:spcBef>
                <a:spcPct val="0"/>
              </a:spcBef>
              <a:spcAft>
                <a:spcPct val="0"/>
              </a:spcAft>
              <a:buClr>
                <a:srgbClr val="FF0000"/>
              </a:buClr>
              <a:buFont typeface="Wingdings" panose="05000000000000000000" pitchFamily="2" charset="2"/>
              <a:buChar char="Ø"/>
            </a:pPr>
            <a:r>
              <a:rPr lang="zh-CN" altLang="en-US" sz="2000" dirty="0">
                <a:solidFill>
                  <a:srgbClr val="000000"/>
                </a:solidFill>
                <a:latin typeface="+mn-ea"/>
                <a:ea typeface="+mn-ea"/>
              </a:rPr>
              <a:t>第一次冲突后，</a:t>
            </a:r>
            <a:r>
              <a:rPr lang="en-US" altLang="zh-CN" sz="2000" dirty="0">
                <a:solidFill>
                  <a:srgbClr val="000000"/>
                </a:solidFill>
                <a:latin typeface="+mn-ea"/>
                <a:ea typeface="+mn-ea"/>
              </a:rPr>
              <a:t>A</a:t>
            </a:r>
            <a:r>
              <a:rPr lang="zh-CN" altLang="en-US" sz="2000" dirty="0">
                <a:solidFill>
                  <a:srgbClr val="000000"/>
                </a:solidFill>
                <a:latin typeface="+mn-ea"/>
                <a:ea typeface="+mn-ea"/>
              </a:rPr>
              <a:t>、</a:t>
            </a:r>
            <a:r>
              <a:rPr lang="en-US" altLang="zh-CN" sz="2000" dirty="0">
                <a:solidFill>
                  <a:srgbClr val="000000"/>
                </a:solidFill>
                <a:latin typeface="+mn-ea"/>
                <a:ea typeface="+mn-ea"/>
              </a:rPr>
              <a:t>B</a:t>
            </a:r>
            <a:r>
              <a:rPr lang="zh-CN" altLang="en-US" sz="2000" dirty="0">
                <a:solidFill>
                  <a:srgbClr val="000000"/>
                </a:solidFill>
                <a:latin typeface="+mn-ea"/>
                <a:ea typeface="+mn-ea"/>
              </a:rPr>
              <a:t>都将在等待</a:t>
            </a:r>
            <a:r>
              <a:rPr lang="en-US" altLang="zh-CN" sz="2000" dirty="0">
                <a:solidFill>
                  <a:srgbClr val="000000"/>
                </a:solidFill>
                <a:latin typeface="+mn-ea"/>
                <a:ea typeface="+mn-ea"/>
              </a:rPr>
              <a:t>0</a:t>
            </a:r>
            <a:r>
              <a:rPr lang="zh-CN" altLang="en-US" sz="2000" dirty="0">
                <a:solidFill>
                  <a:srgbClr val="000000"/>
                </a:solidFill>
                <a:latin typeface="+mn-ea"/>
                <a:ea typeface="+mn-ea"/>
              </a:rPr>
              <a:t>个或</a:t>
            </a:r>
            <a:r>
              <a:rPr lang="en-US" altLang="zh-CN" sz="2000" dirty="0">
                <a:solidFill>
                  <a:srgbClr val="000000"/>
                </a:solidFill>
                <a:latin typeface="+mn-ea"/>
                <a:ea typeface="+mn-ea"/>
              </a:rPr>
              <a:t>1</a:t>
            </a:r>
            <a:r>
              <a:rPr lang="zh-CN" altLang="en-US" sz="2000" dirty="0">
                <a:solidFill>
                  <a:srgbClr val="000000"/>
                </a:solidFill>
                <a:latin typeface="+mn-ea"/>
                <a:ea typeface="+mn-ea"/>
              </a:rPr>
              <a:t>个时隙之间选择，选择的组合有：</a:t>
            </a:r>
            <a:r>
              <a:rPr lang="en-US" altLang="zh-CN" sz="2000" dirty="0">
                <a:solidFill>
                  <a:srgbClr val="000000"/>
                </a:solidFill>
                <a:latin typeface="+mn-ea"/>
                <a:ea typeface="+mn-ea"/>
              </a:rPr>
              <a:t>00</a:t>
            </a:r>
            <a:r>
              <a:rPr lang="zh-CN" altLang="en-US" sz="2000" dirty="0">
                <a:solidFill>
                  <a:srgbClr val="000000"/>
                </a:solidFill>
                <a:latin typeface="+mn-ea"/>
                <a:ea typeface="+mn-ea"/>
              </a:rPr>
              <a:t>、</a:t>
            </a:r>
            <a:r>
              <a:rPr lang="en-US" altLang="zh-CN" sz="2000" dirty="0">
                <a:solidFill>
                  <a:srgbClr val="000000"/>
                </a:solidFill>
                <a:latin typeface="+mn-ea"/>
                <a:ea typeface="+mn-ea"/>
              </a:rPr>
              <a:t>01</a:t>
            </a:r>
            <a:r>
              <a:rPr lang="zh-CN" altLang="en-US" sz="2000" dirty="0">
                <a:solidFill>
                  <a:srgbClr val="000000"/>
                </a:solidFill>
                <a:latin typeface="+mn-ea"/>
                <a:ea typeface="+mn-ea"/>
              </a:rPr>
              <a:t>、</a:t>
            </a:r>
            <a:r>
              <a:rPr lang="en-US" altLang="zh-CN" sz="2000" dirty="0">
                <a:solidFill>
                  <a:srgbClr val="000000"/>
                </a:solidFill>
                <a:latin typeface="+mn-ea"/>
                <a:ea typeface="+mn-ea"/>
              </a:rPr>
              <a:t>10</a:t>
            </a:r>
            <a:r>
              <a:rPr lang="zh-CN" altLang="en-US" sz="2000" dirty="0">
                <a:solidFill>
                  <a:srgbClr val="000000"/>
                </a:solidFill>
                <a:latin typeface="+mn-ea"/>
                <a:ea typeface="+mn-ea"/>
              </a:rPr>
              <a:t>、</a:t>
            </a:r>
            <a:r>
              <a:rPr lang="en-US" altLang="zh-CN" sz="2000" dirty="0">
                <a:solidFill>
                  <a:srgbClr val="000000"/>
                </a:solidFill>
                <a:latin typeface="+mn-ea"/>
                <a:ea typeface="+mn-ea"/>
              </a:rPr>
              <a:t>11</a:t>
            </a:r>
            <a:r>
              <a:rPr lang="zh-CN" altLang="en-US" sz="2000" dirty="0">
                <a:solidFill>
                  <a:srgbClr val="000000"/>
                </a:solidFill>
                <a:latin typeface="+mn-ea"/>
                <a:ea typeface="+mn-ea"/>
              </a:rPr>
              <a:t>，共</a:t>
            </a:r>
            <a:r>
              <a:rPr lang="en-US" altLang="zh-CN" sz="2000" dirty="0">
                <a:solidFill>
                  <a:srgbClr val="000000"/>
                </a:solidFill>
                <a:latin typeface="+mn-ea"/>
                <a:ea typeface="+mn-ea"/>
              </a:rPr>
              <a:t>4</a:t>
            </a:r>
            <a:r>
              <a:rPr lang="zh-CN" altLang="en-US" sz="2000" dirty="0">
                <a:solidFill>
                  <a:srgbClr val="000000"/>
                </a:solidFill>
                <a:latin typeface="+mn-ea"/>
                <a:ea typeface="+mn-ea"/>
              </a:rPr>
              <a:t>种，其中</a:t>
            </a:r>
            <a:r>
              <a:rPr lang="en-US" altLang="zh-CN" sz="2000" dirty="0">
                <a:solidFill>
                  <a:srgbClr val="000000"/>
                </a:solidFill>
                <a:latin typeface="+mn-ea"/>
                <a:ea typeface="+mn-ea"/>
              </a:rPr>
              <a:t>00</a:t>
            </a:r>
            <a:r>
              <a:rPr lang="zh-CN" altLang="en-US" sz="2000" dirty="0">
                <a:solidFill>
                  <a:srgbClr val="000000"/>
                </a:solidFill>
                <a:latin typeface="+mn-ea"/>
                <a:ea typeface="+mn-ea"/>
              </a:rPr>
              <a:t>和</a:t>
            </a:r>
            <a:r>
              <a:rPr lang="en-US" altLang="zh-CN" sz="2000" dirty="0">
                <a:solidFill>
                  <a:srgbClr val="000000"/>
                </a:solidFill>
                <a:latin typeface="+mn-ea"/>
                <a:ea typeface="+mn-ea"/>
              </a:rPr>
              <a:t>11</a:t>
            </a:r>
            <a:r>
              <a:rPr lang="zh-CN" altLang="en-US" sz="2000" dirty="0">
                <a:solidFill>
                  <a:srgbClr val="000000"/>
                </a:solidFill>
                <a:latin typeface="+mn-ea"/>
                <a:ea typeface="+mn-ea"/>
              </a:rPr>
              <a:t>将再次冲突，所以第二次竞争时，冲突的概率为</a:t>
            </a:r>
            <a:r>
              <a:rPr lang="en-US" altLang="zh-CN" sz="2000" dirty="0">
                <a:solidFill>
                  <a:srgbClr val="000000"/>
                </a:solidFill>
                <a:latin typeface="+mn-ea"/>
                <a:ea typeface="+mn-ea"/>
              </a:rPr>
              <a:t>0.5</a:t>
            </a:r>
          </a:p>
          <a:p>
            <a:pPr algn="l" fontAlgn="base">
              <a:lnSpc>
                <a:spcPct val="130000"/>
              </a:lnSpc>
              <a:spcBef>
                <a:spcPct val="0"/>
              </a:spcBef>
              <a:spcAft>
                <a:spcPct val="0"/>
              </a:spcAft>
              <a:buClr>
                <a:srgbClr val="FF0000"/>
              </a:buClr>
              <a:buFont typeface="Wingdings" panose="05000000000000000000" pitchFamily="2" charset="2"/>
              <a:buChar char="Ø"/>
            </a:pPr>
            <a:r>
              <a:rPr lang="zh-CN" altLang="en-US" sz="2000" dirty="0">
                <a:solidFill>
                  <a:srgbClr val="000000"/>
                </a:solidFill>
                <a:latin typeface="+mn-ea"/>
                <a:ea typeface="+mn-ea"/>
              </a:rPr>
              <a:t>第二次冲突后：</a:t>
            </a:r>
            <a:r>
              <a:rPr lang="en-US" altLang="zh-CN" sz="2000" dirty="0">
                <a:solidFill>
                  <a:srgbClr val="000000"/>
                </a:solidFill>
                <a:latin typeface="+mn-ea"/>
                <a:ea typeface="+mn-ea"/>
              </a:rPr>
              <a:t>A</a:t>
            </a:r>
            <a:r>
              <a:rPr lang="zh-CN" altLang="en-US" sz="2000" dirty="0">
                <a:solidFill>
                  <a:srgbClr val="000000"/>
                </a:solidFill>
                <a:latin typeface="+mn-ea"/>
                <a:ea typeface="+mn-ea"/>
              </a:rPr>
              <a:t>、</a:t>
            </a:r>
            <a:r>
              <a:rPr lang="en-US" altLang="zh-CN" sz="2000" dirty="0">
                <a:solidFill>
                  <a:srgbClr val="000000"/>
                </a:solidFill>
                <a:latin typeface="+mn-ea"/>
                <a:ea typeface="+mn-ea"/>
              </a:rPr>
              <a:t>B</a:t>
            </a:r>
            <a:r>
              <a:rPr lang="zh-CN" altLang="en-US" sz="2000" dirty="0">
                <a:solidFill>
                  <a:srgbClr val="000000"/>
                </a:solidFill>
                <a:latin typeface="+mn-ea"/>
                <a:ea typeface="+mn-ea"/>
              </a:rPr>
              <a:t>都将在</a:t>
            </a:r>
            <a:r>
              <a:rPr lang="en-US" altLang="zh-CN" sz="2000" dirty="0">
                <a:solidFill>
                  <a:srgbClr val="000000"/>
                </a:solidFill>
                <a:latin typeface="+mn-ea"/>
                <a:ea typeface="+mn-ea"/>
              </a:rPr>
              <a:t>0</a:t>
            </a:r>
            <a:r>
              <a:rPr lang="zh-CN" altLang="en-US" sz="2000" dirty="0">
                <a:solidFill>
                  <a:srgbClr val="000000"/>
                </a:solidFill>
                <a:latin typeface="+mn-ea"/>
                <a:ea typeface="+mn-ea"/>
              </a:rPr>
              <a:t>、</a:t>
            </a:r>
            <a:r>
              <a:rPr lang="en-US" altLang="zh-CN" sz="2000" dirty="0">
                <a:solidFill>
                  <a:srgbClr val="000000"/>
                </a:solidFill>
                <a:latin typeface="+mn-ea"/>
                <a:ea typeface="+mn-ea"/>
              </a:rPr>
              <a:t>1</a:t>
            </a:r>
            <a:r>
              <a:rPr lang="zh-CN" altLang="en-US" sz="2000" dirty="0">
                <a:solidFill>
                  <a:srgbClr val="000000"/>
                </a:solidFill>
                <a:latin typeface="+mn-ea"/>
                <a:ea typeface="+mn-ea"/>
              </a:rPr>
              <a:t>、</a:t>
            </a:r>
            <a:r>
              <a:rPr lang="en-US" altLang="zh-CN" sz="2000" dirty="0">
                <a:solidFill>
                  <a:srgbClr val="000000"/>
                </a:solidFill>
                <a:latin typeface="+mn-ea"/>
                <a:ea typeface="+mn-ea"/>
              </a:rPr>
              <a:t>2</a:t>
            </a:r>
            <a:r>
              <a:rPr lang="zh-CN" altLang="en-US" sz="2000" dirty="0">
                <a:solidFill>
                  <a:srgbClr val="000000"/>
                </a:solidFill>
                <a:latin typeface="+mn-ea"/>
                <a:ea typeface="+mn-ea"/>
              </a:rPr>
              <a:t>、</a:t>
            </a:r>
            <a:r>
              <a:rPr lang="en-US" altLang="zh-CN" sz="2000" dirty="0">
                <a:solidFill>
                  <a:srgbClr val="000000"/>
                </a:solidFill>
                <a:latin typeface="+mn-ea"/>
                <a:ea typeface="+mn-ea"/>
              </a:rPr>
              <a:t>3</a:t>
            </a:r>
            <a:r>
              <a:rPr lang="zh-CN" altLang="en-US" sz="2000" dirty="0">
                <a:solidFill>
                  <a:srgbClr val="000000"/>
                </a:solidFill>
                <a:latin typeface="+mn-ea"/>
                <a:ea typeface="+mn-ea"/>
              </a:rPr>
              <a:t>之间选择，选择的组合有：</a:t>
            </a:r>
            <a:r>
              <a:rPr lang="en-US" altLang="zh-CN" sz="2000" dirty="0">
                <a:solidFill>
                  <a:srgbClr val="000000"/>
                </a:solidFill>
                <a:latin typeface="+mn-ea"/>
                <a:ea typeface="+mn-ea"/>
              </a:rPr>
              <a:t>00</a:t>
            </a:r>
            <a:r>
              <a:rPr lang="zh-CN" altLang="en-US" sz="2000" dirty="0">
                <a:solidFill>
                  <a:srgbClr val="000000"/>
                </a:solidFill>
                <a:latin typeface="+mn-ea"/>
                <a:ea typeface="+mn-ea"/>
              </a:rPr>
              <a:t>、</a:t>
            </a:r>
            <a:r>
              <a:rPr lang="en-US" altLang="zh-CN" sz="2000" dirty="0">
                <a:solidFill>
                  <a:srgbClr val="000000"/>
                </a:solidFill>
                <a:latin typeface="+mn-ea"/>
                <a:ea typeface="+mn-ea"/>
              </a:rPr>
              <a:t>01</a:t>
            </a:r>
            <a:r>
              <a:rPr lang="zh-CN" altLang="en-US" sz="2000" dirty="0">
                <a:solidFill>
                  <a:srgbClr val="000000"/>
                </a:solidFill>
                <a:latin typeface="+mn-ea"/>
                <a:ea typeface="+mn-ea"/>
              </a:rPr>
              <a:t>、</a:t>
            </a:r>
            <a:r>
              <a:rPr lang="en-US" altLang="zh-CN" sz="2000" dirty="0">
                <a:solidFill>
                  <a:srgbClr val="000000"/>
                </a:solidFill>
                <a:latin typeface="+mn-ea"/>
                <a:ea typeface="+mn-ea"/>
              </a:rPr>
              <a:t>02</a:t>
            </a:r>
            <a:r>
              <a:rPr lang="zh-CN" altLang="en-US" sz="2000" dirty="0">
                <a:solidFill>
                  <a:srgbClr val="000000"/>
                </a:solidFill>
                <a:latin typeface="+mn-ea"/>
                <a:ea typeface="+mn-ea"/>
              </a:rPr>
              <a:t>、</a:t>
            </a:r>
            <a:r>
              <a:rPr lang="en-US" altLang="zh-CN" sz="2000" dirty="0">
                <a:solidFill>
                  <a:srgbClr val="000000"/>
                </a:solidFill>
                <a:latin typeface="+mn-ea"/>
                <a:ea typeface="+mn-ea"/>
              </a:rPr>
              <a:t>03</a:t>
            </a:r>
            <a:r>
              <a:rPr lang="zh-CN" altLang="en-US" sz="2000" dirty="0">
                <a:solidFill>
                  <a:srgbClr val="000000"/>
                </a:solidFill>
                <a:latin typeface="+mn-ea"/>
                <a:ea typeface="+mn-ea"/>
              </a:rPr>
              <a:t>、</a:t>
            </a:r>
            <a:r>
              <a:rPr lang="en-US" altLang="zh-CN" sz="2000" dirty="0">
                <a:solidFill>
                  <a:srgbClr val="000000"/>
                </a:solidFill>
                <a:latin typeface="+mn-ea"/>
                <a:ea typeface="+mn-ea"/>
              </a:rPr>
              <a:t>10</a:t>
            </a:r>
            <a:r>
              <a:rPr lang="zh-CN" altLang="en-US" sz="2000" dirty="0">
                <a:solidFill>
                  <a:srgbClr val="000000"/>
                </a:solidFill>
                <a:latin typeface="+mn-ea"/>
                <a:ea typeface="+mn-ea"/>
              </a:rPr>
              <a:t>、</a:t>
            </a:r>
            <a:r>
              <a:rPr lang="en-US" altLang="zh-CN" sz="2000" dirty="0">
                <a:solidFill>
                  <a:srgbClr val="000000"/>
                </a:solidFill>
                <a:latin typeface="+mn-ea"/>
                <a:ea typeface="+mn-ea"/>
              </a:rPr>
              <a:t>11</a:t>
            </a:r>
            <a:r>
              <a:rPr lang="zh-CN" altLang="en-US" sz="2000" dirty="0">
                <a:solidFill>
                  <a:srgbClr val="000000"/>
                </a:solidFill>
                <a:latin typeface="+mn-ea"/>
                <a:ea typeface="+mn-ea"/>
              </a:rPr>
              <a:t>、</a:t>
            </a:r>
            <a:r>
              <a:rPr lang="en-US" altLang="zh-CN" sz="2000" dirty="0">
                <a:solidFill>
                  <a:srgbClr val="000000"/>
                </a:solidFill>
                <a:latin typeface="+mn-ea"/>
                <a:ea typeface="+mn-ea"/>
              </a:rPr>
              <a:t>12</a:t>
            </a:r>
            <a:r>
              <a:rPr lang="zh-CN" altLang="en-US" sz="2000" dirty="0">
                <a:solidFill>
                  <a:srgbClr val="000000"/>
                </a:solidFill>
                <a:latin typeface="+mn-ea"/>
                <a:ea typeface="+mn-ea"/>
              </a:rPr>
              <a:t>、</a:t>
            </a:r>
            <a:r>
              <a:rPr lang="en-US" altLang="zh-CN" sz="2000" dirty="0">
                <a:solidFill>
                  <a:srgbClr val="000000"/>
                </a:solidFill>
                <a:latin typeface="+mn-ea"/>
                <a:ea typeface="+mn-ea"/>
              </a:rPr>
              <a:t>13</a:t>
            </a:r>
            <a:r>
              <a:rPr lang="zh-CN" altLang="en-US" sz="2000" dirty="0">
                <a:solidFill>
                  <a:srgbClr val="000000"/>
                </a:solidFill>
                <a:latin typeface="+mn-ea"/>
                <a:ea typeface="+mn-ea"/>
              </a:rPr>
              <a:t>、</a:t>
            </a:r>
            <a:r>
              <a:rPr lang="en-US" altLang="zh-CN" sz="2000" dirty="0">
                <a:solidFill>
                  <a:srgbClr val="000000"/>
                </a:solidFill>
                <a:latin typeface="+mn-ea"/>
                <a:ea typeface="+mn-ea"/>
              </a:rPr>
              <a:t>20</a:t>
            </a:r>
            <a:r>
              <a:rPr lang="zh-CN" altLang="en-US" sz="2000" dirty="0">
                <a:solidFill>
                  <a:srgbClr val="000000"/>
                </a:solidFill>
                <a:latin typeface="+mn-ea"/>
                <a:ea typeface="+mn-ea"/>
              </a:rPr>
              <a:t>、</a:t>
            </a:r>
            <a:r>
              <a:rPr lang="en-US" altLang="zh-CN" sz="2000" dirty="0">
                <a:solidFill>
                  <a:srgbClr val="000000"/>
                </a:solidFill>
                <a:latin typeface="+mn-ea"/>
                <a:ea typeface="+mn-ea"/>
              </a:rPr>
              <a:t>21</a:t>
            </a:r>
            <a:r>
              <a:rPr lang="zh-CN" altLang="en-US" sz="2000" dirty="0">
                <a:solidFill>
                  <a:srgbClr val="000000"/>
                </a:solidFill>
                <a:latin typeface="+mn-ea"/>
                <a:ea typeface="+mn-ea"/>
              </a:rPr>
              <a:t>、</a:t>
            </a:r>
            <a:r>
              <a:rPr lang="en-US" altLang="zh-CN" sz="2000" dirty="0">
                <a:solidFill>
                  <a:srgbClr val="000000"/>
                </a:solidFill>
                <a:latin typeface="+mn-ea"/>
                <a:ea typeface="+mn-ea"/>
              </a:rPr>
              <a:t>22</a:t>
            </a:r>
            <a:r>
              <a:rPr lang="zh-CN" altLang="en-US" sz="2000" dirty="0">
                <a:solidFill>
                  <a:srgbClr val="000000"/>
                </a:solidFill>
                <a:latin typeface="+mn-ea"/>
                <a:ea typeface="+mn-ea"/>
              </a:rPr>
              <a:t>、</a:t>
            </a:r>
            <a:r>
              <a:rPr lang="en-US" altLang="zh-CN" sz="2000" dirty="0">
                <a:solidFill>
                  <a:srgbClr val="000000"/>
                </a:solidFill>
                <a:latin typeface="+mn-ea"/>
                <a:ea typeface="+mn-ea"/>
              </a:rPr>
              <a:t>23</a:t>
            </a:r>
            <a:r>
              <a:rPr lang="zh-CN" altLang="en-US" sz="2000" dirty="0">
                <a:solidFill>
                  <a:srgbClr val="000000"/>
                </a:solidFill>
                <a:latin typeface="+mn-ea"/>
                <a:ea typeface="+mn-ea"/>
              </a:rPr>
              <a:t>、</a:t>
            </a:r>
            <a:r>
              <a:rPr lang="en-US" altLang="zh-CN" sz="2000" dirty="0">
                <a:solidFill>
                  <a:srgbClr val="000000"/>
                </a:solidFill>
                <a:latin typeface="+mn-ea"/>
                <a:ea typeface="+mn-ea"/>
              </a:rPr>
              <a:t>30</a:t>
            </a:r>
            <a:r>
              <a:rPr lang="zh-CN" altLang="en-US" sz="2000" dirty="0">
                <a:solidFill>
                  <a:srgbClr val="000000"/>
                </a:solidFill>
                <a:latin typeface="+mn-ea"/>
                <a:ea typeface="+mn-ea"/>
              </a:rPr>
              <a:t>、</a:t>
            </a:r>
            <a:r>
              <a:rPr lang="en-US" altLang="zh-CN" sz="2000" dirty="0">
                <a:solidFill>
                  <a:srgbClr val="000000"/>
                </a:solidFill>
                <a:latin typeface="+mn-ea"/>
                <a:ea typeface="+mn-ea"/>
              </a:rPr>
              <a:t>31</a:t>
            </a:r>
            <a:r>
              <a:rPr lang="zh-CN" altLang="en-US" sz="2000" dirty="0">
                <a:solidFill>
                  <a:srgbClr val="000000"/>
                </a:solidFill>
                <a:latin typeface="+mn-ea"/>
                <a:ea typeface="+mn-ea"/>
              </a:rPr>
              <a:t>、</a:t>
            </a:r>
            <a:r>
              <a:rPr lang="en-US" altLang="zh-CN" sz="2000" dirty="0">
                <a:solidFill>
                  <a:srgbClr val="000000"/>
                </a:solidFill>
                <a:latin typeface="+mn-ea"/>
                <a:ea typeface="+mn-ea"/>
              </a:rPr>
              <a:t>32</a:t>
            </a:r>
            <a:r>
              <a:rPr lang="zh-CN" altLang="en-US" sz="2000" dirty="0">
                <a:solidFill>
                  <a:srgbClr val="000000"/>
                </a:solidFill>
                <a:latin typeface="+mn-ea"/>
                <a:ea typeface="+mn-ea"/>
              </a:rPr>
              <a:t>、</a:t>
            </a:r>
            <a:r>
              <a:rPr lang="en-US" altLang="zh-CN" sz="2000" dirty="0">
                <a:solidFill>
                  <a:srgbClr val="000000"/>
                </a:solidFill>
                <a:latin typeface="+mn-ea"/>
                <a:ea typeface="+mn-ea"/>
              </a:rPr>
              <a:t>33</a:t>
            </a:r>
            <a:r>
              <a:rPr lang="zh-CN" altLang="en-US" sz="2000" dirty="0">
                <a:solidFill>
                  <a:srgbClr val="000000"/>
                </a:solidFill>
                <a:latin typeface="+mn-ea"/>
                <a:ea typeface="+mn-ea"/>
              </a:rPr>
              <a:t>共</a:t>
            </a:r>
            <a:r>
              <a:rPr lang="en-US" altLang="zh-CN" sz="2000" dirty="0">
                <a:solidFill>
                  <a:srgbClr val="000000"/>
                </a:solidFill>
                <a:latin typeface="+mn-ea"/>
                <a:ea typeface="+mn-ea"/>
              </a:rPr>
              <a:t>16</a:t>
            </a:r>
            <a:r>
              <a:rPr lang="zh-CN" altLang="en-US" sz="2000" dirty="0">
                <a:solidFill>
                  <a:srgbClr val="000000"/>
                </a:solidFill>
                <a:latin typeface="+mn-ea"/>
                <a:ea typeface="+mn-ea"/>
              </a:rPr>
              <a:t>种，其中</a:t>
            </a:r>
            <a:r>
              <a:rPr lang="en-US" altLang="zh-CN" sz="2000" dirty="0">
                <a:solidFill>
                  <a:srgbClr val="000000"/>
                </a:solidFill>
                <a:latin typeface="+mn-ea"/>
                <a:ea typeface="+mn-ea"/>
              </a:rPr>
              <a:t>00</a:t>
            </a:r>
            <a:r>
              <a:rPr lang="zh-CN" altLang="en-US" sz="2000" dirty="0">
                <a:solidFill>
                  <a:srgbClr val="000000"/>
                </a:solidFill>
                <a:latin typeface="+mn-ea"/>
                <a:ea typeface="+mn-ea"/>
              </a:rPr>
              <a:t>、</a:t>
            </a:r>
            <a:r>
              <a:rPr lang="en-US" altLang="zh-CN" sz="2000" dirty="0">
                <a:solidFill>
                  <a:srgbClr val="000000"/>
                </a:solidFill>
                <a:latin typeface="+mn-ea"/>
                <a:ea typeface="+mn-ea"/>
              </a:rPr>
              <a:t>11</a:t>
            </a:r>
            <a:r>
              <a:rPr lang="zh-CN" altLang="en-US" sz="2000" dirty="0">
                <a:solidFill>
                  <a:srgbClr val="000000"/>
                </a:solidFill>
                <a:latin typeface="+mn-ea"/>
                <a:ea typeface="+mn-ea"/>
              </a:rPr>
              <a:t>、</a:t>
            </a:r>
            <a:r>
              <a:rPr lang="en-US" altLang="zh-CN" sz="2000" dirty="0">
                <a:solidFill>
                  <a:srgbClr val="000000"/>
                </a:solidFill>
                <a:latin typeface="+mn-ea"/>
                <a:ea typeface="+mn-ea"/>
              </a:rPr>
              <a:t>22</a:t>
            </a:r>
            <a:r>
              <a:rPr lang="zh-CN" altLang="en-US" sz="2000" dirty="0">
                <a:solidFill>
                  <a:srgbClr val="000000"/>
                </a:solidFill>
                <a:latin typeface="+mn-ea"/>
                <a:ea typeface="+mn-ea"/>
              </a:rPr>
              <a:t>、</a:t>
            </a:r>
            <a:r>
              <a:rPr lang="en-US" altLang="zh-CN" sz="2000" dirty="0">
                <a:solidFill>
                  <a:srgbClr val="000000"/>
                </a:solidFill>
                <a:latin typeface="+mn-ea"/>
                <a:ea typeface="+mn-ea"/>
              </a:rPr>
              <a:t>33</a:t>
            </a:r>
            <a:r>
              <a:rPr lang="zh-CN" altLang="en-US" sz="2000" dirty="0">
                <a:solidFill>
                  <a:srgbClr val="000000"/>
                </a:solidFill>
                <a:latin typeface="+mn-ea"/>
                <a:ea typeface="+mn-ea"/>
              </a:rPr>
              <a:t>将再次冲突，所以第三次竞争时，冲突的概率为</a:t>
            </a:r>
            <a:r>
              <a:rPr lang="en-US" altLang="zh-CN" sz="2000" dirty="0">
                <a:solidFill>
                  <a:srgbClr val="000000"/>
                </a:solidFill>
                <a:latin typeface="+mn-ea"/>
                <a:ea typeface="+mn-ea"/>
              </a:rPr>
              <a:t>0.25</a:t>
            </a:r>
          </a:p>
          <a:p>
            <a:pPr algn="l" fontAlgn="base">
              <a:lnSpc>
                <a:spcPct val="130000"/>
              </a:lnSpc>
              <a:spcBef>
                <a:spcPct val="0"/>
              </a:spcBef>
              <a:spcAft>
                <a:spcPct val="0"/>
              </a:spcAft>
              <a:buClr>
                <a:srgbClr val="FF0000"/>
              </a:buClr>
              <a:buFont typeface="Wingdings" panose="05000000000000000000" pitchFamily="2" charset="2"/>
              <a:buChar char="Ø"/>
            </a:pPr>
            <a:r>
              <a:rPr lang="zh-CN" altLang="en-US" sz="2000" dirty="0">
                <a:solidFill>
                  <a:srgbClr val="000000"/>
                </a:solidFill>
                <a:latin typeface="+mn-ea"/>
                <a:ea typeface="+mn-ea"/>
              </a:rPr>
              <a:t>第三次冲突后：</a:t>
            </a:r>
            <a:r>
              <a:rPr lang="en-US" altLang="zh-CN" sz="2000" dirty="0">
                <a:solidFill>
                  <a:srgbClr val="000000"/>
                </a:solidFill>
                <a:latin typeface="+mn-ea"/>
                <a:ea typeface="+mn-ea"/>
              </a:rPr>
              <a:t>A</a:t>
            </a:r>
            <a:r>
              <a:rPr lang="zh-CN" altLang="en-US" sz="2000" dirty="0">
                <a:solidFill>
                  <a:srgbClr val="000000"/>
                </a:solidFill>
                <a:latin typeface="+mn-ea"/>
                <a:ea typeface="+mn-ea"/>
              </a:rPr>
              <a:t>、</a:t>
            </a:r>
            <a:r>
              <a:rPr lang="en-US" altLang="zh-CN" sz="2000" dirty="0">
                <a:solidFill>
                  <a:srgbClr val="000000"/>
                </a:solidFill>
                <a:latin typeface="+mn-ea"/>
                <a:ea typeface="+mn-ea"/>
              </a:rPr>
              <a:t>B</a:t>
            </a:r>
            <a:r>
              <a:rPr lang="zh-CN" altLang="en-US" sz="2000" dirty="0">
                <a:solidFill>
                  <a:srgbClr val="000000"/>
                </a:solidFill>
                <a:latin typeface="+mn-ea"/>
                <a:ea typeface="+mn-ea"/>
              </a:rPr>
              <a:t>都将在</a:t>
            </a:r>
            <a:r>
              <a:rPr lang="en-US" altLang="zh-CN" sz="2000" dirty="0">
                <a:solidFill>
                  <a:srgbClr val="000000"/>
                </a:solidFill>
                <a:latin typeface="+mn-ea"/>
                <a:ea typeface="+mn-ea"/>
              </a:rPr>
              <a:t>0</a:t>
            </a:r>
            <a:r>
              <a:rPr lang="zh-CN" altLang="en-US" sz="2000" dirty="0">
                <a:solidFill>
                  <a:srgbClr val="000000"/>
                </a:solidFill>
                <a:latin typeface="+mn-ea"/>
                <a:ea typeface="+mn-ea"/>
              </a:rPr>
              <a:t>、</a:t>
            </a:r>
            <a:r>
              <a:rPr lang="en-US" altLang="zh-CN" sz="2000" dirty="0">
                <a:solidFill>
                  <a:srgbClr val="000000"/>
                </a:solidFill>
                <a:latin typeface="+mn-ea"/>
                <a:ea typeface="+mn-ea"/>
              </a:rPr>
              <a:t>1</a:t>
            </a:r>
            <a:r>
              <a:rPr lang="zh-CN" altLang="en-US" sz="2000" dirty="0">
                <a:solidFill>
                  <a:srgbClr val="000000"/>
                </a:solidFill>
                <a:latin typeface="+mn-ea"/>
                <a:ea typeface="+mn-ea"/>
              </a:rPr>
              <a:t>、</a:t>
            </a:r>
            <a:r>
              <a:rPr lang="en-US" altLang="zh-CN" sz="2000" dirty="0">
                <a:solidFill>
                  <a:srgbClr val="000000"/>
                </a:solidFill>
                <a:latin typeface="+mn-ea"/>
                <a:ea typeface="+mn-ea"/>
              </a:rPr>
              <a:t>2</a:t>
            </a:r>
            <a:r>
              <a:rPr lang="zh-CN" altLang="en-US" sz="2000" dirty="0">
                <a:solidFill>
                  <a:srgbClr val="000000"/>
                </a:solidFill>
                <a:latin typeface="+mn-ea"/>
                <a:ea typeface="+mn-ea"/>
              </a:rPr>
              <a:t>、</a:t>
            </a:r>
            <a:r>
              <a:rPr lang="en-US" altLang="zh-CN" sz="2000" dirty="0">
                <a:solidFill>
                  <a:srgbClr val="000000"/>
                </a:solidFill>
                <a:latin typeface="+mn-ea"/>
                <a:ea typeface="+mn-ea"/>
              </a:rPr>
              <a:t>3</a:t>
            </a:r>
            <a:r>
              <a:rPr lang="zh-CN" altLang="en-US" sz="2000" dirty="0">
                <a:solidFill>
                  <a:srgbClr val="000000"/>
                </a:solidFill>
                <a:latin typeface="+mn-ea"/>
                <a:ea typeface="+mn-ea"/>
              </a:rPr>
              <a:t>、</a:t>
            </a:r>
            <a:r>
              <a:rPr lang="en-US" altLang="zh-CN" sz="2000" dirty="0">
                <a:solidFill>
                  <a:srgbClr val="000000"/>
                </a:solidFill>
                <a:latin typeface="+mn-ea"/>
                <a:ea typeface="+mn-ea"/>
              </a:rPr>
              <a:t>4</a:t>
            </a:r>
            <a:r>
              <a:rPr lang="zh-CN" altLang="en-US" sz="2000" dirty="0">
                <a:solidFill>
                  <a:srgbClr val="000000"/>
                </a:solidFill>
                <a:latin typeface="+mn-ea"/>
                <a:ea typeface="+mn-ea"/>
              </a:rPr>
              <a:t>、</a:t>
            </a:r>
            <a:r>
              <a:rPr lang="en-US" altLang="zh-CN" sz="2000" dirty="0">
                <a:solidFill>
                  <a:srgbClr val="000000"/>
                </a:solidFill>
                <a:latin typeface="+mn-ea"/>
                <a:ea typeface="+mn-ea"/>
              </a:rPr>
              <a:t>5</a:t>
            </a:r>
            <a:r>
              <a:rPr lang="zh-CN" altLang="en-US" sz="2000" dirty="0">
                <a:solidFill>
                  <a:srgbClr val="000000"/>
                </a:solidFill>
                <a:latin typeface="+mn-ea"/>
                <a:ea typeface="+mn-ea"/>
              </a:rPr>
              <a:t>、</a:t>
            </a:r>
            <a:r>
              <a:rPr lang="en-US" altLang="zh-CN" sz="2000" dirty="0">
                <a:solidFill>
                  <a:srgbClr val="000000"/>
                </a:solidFill>
                <a:latin typeface="+mn-ea"/>
                <a:ea typeface="+mn-ea"/>
              </a:rPr>
              <a:t>6</a:t>
            </a:r>
            <a:r>
              <a:rPr lang="zh-CN" altLang="en-US" sz="2000" dirty="0">
                <a:solidFill>
                  <a:srgbClr val="000000"/>
                </a:solidFill>
                <a:latin typeface="+mn-ea"/>
                <a:ea typeface="+mn-ea"/>
              </a:rPr>
              <a:t>、</a:t>
            </a:r>
            <a:r>
              <a:rPr lang="en-US" altLang="zh-CN" sz="2000" dirty="0">
                <a:solidFill>
                  <a:srgbClr val="000000"/>
                </a:solidFill>
                <a:latin typeface="+mn-ea"/>
                <a:ea typeface="+mn-ea"/>
              </a:rPr>
              <a:t>7</a:t>
            </a:r>
            <a:r>
              <a:rPr lang="zh-CN" altLang="en-US" sz="2000" dirty="0">
                <a:solidFill>
                  <a:srgbClr val="000000"/>
                </a:solidFill>
                <a:latin typeface="+mn-ea"/>
                <a:ea typeface="+mn-ea"/>
              </a:rPr>
              <a:t>之间选择，选择的组合共有</a:t>
            </a:r>
            <a:r>
              <a:rPr lang="en-US" altLang="zh-CN" sz="2000" dirty="0">
                <a:solidFill>
                  <a:srgbClr val="000000"/>
                </a:solidFill>
                <a:latin typeface="+mn-ea"/>
                <a:ea typeface="+mn-ea"/>
              </a:rPr>
              <a:t>64</a:t>
            </a:r>
            <a:r>
              <a:rPr lang="zh-CN" altLang="en-US" sz="2000" dirty="0">
                <a:solidFill>
                  <a:srgbClr val="000000"/>
                </a:solidFill>
                <a:latin typeface="+mn-ea"/>
                <a:ea typeface="+mn-ea"/>
              </a:rPr>
              <a:t>种，其中</a:t>
            </a:r>
            <a:r>
              <a:rPr lang="en-US" altLang="zh-CN" sz="2000" dirty="0">
                <a:solidFill>
                  <a:srgbClr val="000000"/>
                </a:solidFill>
                <a:latin typeface="+mn-ea"/>
                <a:ea typeface="+mn-ea"/>
              </a:rPr>
              <a:t>00</a:t>
            </a:r>
            <a:r>
              <a:rPr lang="zh-CN" altLang="en-US" sz="2000" dirty="0">
                <a:solidFill>
                  <a:srgbClr val="000000"/>
                </a:solidFill>
                <a:latin typeface="+mn-ea"/>
                <a:ea typeface="+mn-ea"/>
              </a:rPr>
              <a:t>、</a:t>
            </a:r>
            <a:r>
              <a:rPr lang="en-US" altLang="zh-CN" sz="2000" dirty="0">
                <a:solidFill>
                  <a:srgbClr val="000000"/>
                </a:solidFill>
                <a:latin typeface="+mn-ea"/>
                <a:ea typeface="+mn-ea"/>
              </a:rPr>
              <a:t>11</a:t>
            </a:r>
            <a:r>
              <a:rPr lang="zh-CN" altLang="en-US" sz="2000" dirty="0">
                <a:solidFill>
                  <a:srgbClr val="000000"/>
                </a:solidFill>
                <a:latin typeface="+mn-ea"/>
                <a:ea typeface="+mn-ea"/>
              </a:rPr>
              <a:t>、</a:t>
            </a:r>
            <a:r>
              <a:rPr lang="en-US" altLang="zh-CN" sz="2000" dirty="0">
                <a:solidFill>
                  <a:srgbClr val="000000"/>
                </a:solidFill>
                <a:latin typeface="+mn-ea"/>
                <a:ea typeface="+mn-ea"/>
              </a:rPr>
              <a:t>… …</a:t>
            </a:r>
            <a:r>
              <a:rPr lang="zh-CN" altLang="en-US" sz="2000" dirty="0">
                <a:solidFill>
                  <a:srgbClr val="000000"/>
                </a:solidFill>
                <a:latin typeface="+mn-ea"/>
                <a:ea typeface="+mn-ea"/>
              </a:rPr>
              <a:t>、</a:t>
            </a:r>
            <a:r>
              <a:rPr lang="en-US" altLang="zh-CN" sz="2000" dirty="0">
                <a:solidFill>
                  <a:srgbClr val="000000"/>
                </a:solidFill>
                <a:latin typeface="+mn-ea"/>
                <a:ea typeface="+mn-ea"/>
              </a:rPr>
              <a:t>77</a:t>
            </a:r>
            <a:r>
              <a:rPr lang="zh-CN" altLang="en-US" sz="2000" dirty="0">
                <a:solidFill>
                  <a:srgbClr val="000000"/>
                </a:solidFill>
                <a:latin typeface="+mn-ea"/>
                <a:ea typeface="+mn-ea"/>
              </a:rPr>
              <a:t>将再次冲突，所以第四次竞争时，冲突的概率为</a:t>
            </a:r>
            <a:r>
              <a:rPr lang="en-US" altLang="zh-CN" sz="2000" dirty="0">
                <a:solidFill>
                  <a:srgbClr val="000000"/>
                </a:solidFill>
                <a:latin typeface="+mn-ea"/>
                <a:ea typeface="+mn-ea"/>
              </a:rPr>
              <a:t>0.125</a:t>
            </a:r>
          </a:p>
          <a:p>
            <a:pPr algn="l" fontAlgn="base">
              <a:lnSpc>
                <a:spcPct val="130000"/>
              </a:lnSpc>
              <a:spcBef>
                <a:spcPct val="0"/>
              </a:spcBef>
              <a:spcAft>
                <a:spcPct val="0"/>
              </a:spcAft>
              <a:buClr>
                <a:srgbClr val="FF0000"/>
              </a:buClr>
              <a:buFont typeface="Wingdings" panose="05000000000000000000" pitchFamily="2" charset="2"/>
              <a:buChar char="Ø"/>
            </a:pPr>
            <a:r>
              <a:rPr lang="zh-CN" altLang="en-US" sz="2000" dirty="0">
                <a:solidFill>
                  <a:srgbClr val="000000"/>
                </a:solidFill>
                <a:latin typeface="+mn-ea"/>
                <a:ea typeface="+mn-ea"/>
              </a:rPr>
              <a:t>前四次竞争都冲突的概率为：</a:t>
            </a:r>
            <a:r>
              <a:rPr lang="en-US" altLang="zh-CN" sz="2000" dirty="0">
                <a:solidFill>
                  <a:srgbClr val="000000"/>
                </a:solidFill>
                <a:latin typeface="+mn-ea"/>
                <a:ea typeface="+mn-ea"/>
              </a:rPr>
              <a:t>1 x 0.5 x 0.25 x 0.125 = 0.015625</a:t>
            </a:r>
          </a:p>
        </p:txBody>
      </p:sp>
      <p:sp>
        <p:nvSpPr>
          <p:cNvPr id="4" name="Rectangle 2">
            <a:extLst>
              <a:ext uri="{FF2B5EF4-FFF2-40B4-BE49-F238E27FC236}">
                <a16:creationId xmlns:a16="http://schemas.microsoft.com/office/drawing/2014/main" xmlns="" id="{FF28084E-7BD8-4BF5-97B2-7596B32B6D3B}"/>
              </a:ext>
            </a:extLst>
          </p:cNvPr>
          <p:cNvSpPr txBox="1">
            <a:spLocks noChangeArrowheads="1"/>
          </p:cNvSpPr>
          <p:nvPr/>
        </p:nvSpPr>
        <p:spPr>
          <a:xfrm>
            <a:off x="2351584" y="150912"/>
            <a:ext cx="5829300" cy="685800"/>
          </a:xfrm>
          <a:prstGeom prst="rect">
            <a:avLst/>
          </a:prstGeom>
        </p:spPr>
        <p:txBody>
          <a:bodyPr vert="horz" anchor="b">
            <a:normAutofit/>
          </a:bodyPr>
          <a:lstStyle>
            <a:lvl1pPr algn="l" eaLnBrk="0" hangingPunct="0">
              <a:defRPr sz="3000" cap="small">
                <a:solidFill>
                  <a:schemeClr val="tx2"/>
                </a:solidFill>
                <a:latin typeface="+mj-lt"/>
                <a:ea typeface="+mj-ea"/>
                <a:cs typeface="+mj-cs"/>
              </a:defRPr>
            </a:lvl1pPr>
            <a:lvl2pPr algn="l" eaLnBrk="0" hangingPunct="0">
              <a:defRPr sz="3000">
                <a:solidFill>
                  <a:schemeClr val="tx2"/>
                </a:solidFill>
                <a:latin typeface="Century Schoolbook" pitchFamily="18" charset="0"/>
              </a:defRPr>
            </a:lvl2pPr>
            <a:lvl3pPr algn="l" eaLnBrk="0" hangingPunct="0">
              <a:defRPr sz="3000">
                <a:solidFill>
                  <a:schemeClr val="tx2"/>
                </a:solidFill>
                <a:latin typeface="Century Schoolbook" pitchFamily="18" charset="0"/>
              </a:defRPr>
            </a:lvl3pPr>
            <a:lvl4pPr algn="l" eaLnBrk="0" hangingPunct="0">
              <a:defRPr sz="3000">
                <a:solidFill>
                  <a:schemeClr val="tx2"/>
                </a:solidFill>
                <a:latin typeface="Century Schoolbook" pitchFamily="18" charset="0"/>
              </a:defRPr>
            </a:lvl4pPr>
            <a:lvl5pPr algn="l" eaLnBrk="0" hangingPunct="0">
              <a:defRPr sz="3000">
                <a:solidFill>
                  <a:schemeClr val="tx2"/>
                </a:solidFill>
                <a:latin typeface="Century Schoolbook" pitchFamily="18" charset="0"/>
              </a:defRPr>
            </a:lvl5pPr>
            <a:lvl6pPr marL="457200" fontAlgn="base">
              <a:spcBef>
                <a:spcPct val="0"/>
              </a:spcBef>
              <a:spcAft>
                <a:spcPct val="0"/>
              </a:spcAft>
              <a:defRPr sz="3000">
                <a:solidFill>
                  <a:schemeClr val="tx2"/>
                </a:solidFill>
                <a:latin typeface="Century Schoolbook" pitchFamily="18" charset="0"/>
              </a:defRPr>
            </a:lvl6pPr>
            <a:lvl7pPr marL="914400" fontAlgn="base">
              <a:spcBef>
                <a:spcPct val="0"/>
              </a:spcBef>
              <a:spcAft>
                <a:spcPct val="0"/>
              </a:spcAft>
              <a:defRPr sz="3000">
                <a:solidFill>
                  <a:schemeClr val="tx2"/>
                </a:solidFill>
                <a:latin typeface="Century Schoolbook" pitchFamily="18" charset="0"/>
              </a:defRPr>
            </a:lvl7pPr>
            <a:lvl8pPr marL="1371600" fontAlgn="base">
              <a:spcBef>
                <a:spcPct val="0"/>
              </a:spcBef>
              <a:spcAft>
                <a:spcPct val="0"/>
              </a:spcAft>
              <a:defRPr sz="3000">
                <a:solidFill>
                  <a:schemeClr val="tx2"/>
                </a:solidFill>
                <a:latin typeface="Century Schoolbook" pitchFamily="18" charset="0"/>
              </a:defRPr>
            </a:lvl8pPr>
            <a:lvl9pPr marL="1828800" fontAlgn="base">
              <a:spcBef>
                <a:spcPct val="0"/>
              </a:spcBef>
              <a:spcAft>
                <a:spcPct val="0"/>
              </a:spcAft>
              <a:defRPr sz="3000">
                <a:solidFill>
                  <a:schemeClr val="tx2"/>
                </a:solidFill>
                <a:latin typeface="Century Schoolbook" pitchFamily="18" charset="0"/>
              </a:defRPr>
            </a:lvl9pPr>
          </a:lstStyle>
          <a:p>
            <a:r>
              <a:rPr lang="zh-CN" altLang="en-US" dirty="0"/>
              <a:t>经典以太网</a:t>
            </a:r>
            <a:r>
              <a:rPr lang="en-US" altLang="zh-CN" dirty="0"/>
              <a:t>MAC</a:t>
            </a:r>
            <a:r>
              <a:rPr lang="zh-CN" altLang="en-US" dirty="0"/>
              <a:t>子层协议</a:t>
            </a:r>
          </a:p>
        </p:txBody>
      </p:sp>
      <p:cxnSp>
        <p:nvCxnSpPr>
          <p:cNvPr id="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187593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xmlns="" id="{F04DEE74-7E0C-4487-9387-859DDDE3E5CE}"/>
              </a:ext>
            </a:extLst>
          </p:cNvPr>
          <p:cNvSpPr>
            <a:spLocks noGrp="1" noChangeArrowheads="1"/>
          </p:cNvSpPr>
          <p:nvPr>
            <p:ph type="title"/>
          </p:nvPr>
        </p:nvSpPr>
        <p:spPr>
          <a:xfrm>
            <a:off x="2026444" y="44624"/>
            <a:ext cx="8137922" cy="709105"/>
          </a:xfrm>
        </p:spPr>
        <p:txBody>
          <a:bodyPr>
            <a:normAutofit/>
          </a:bodyPr>
          <a:lstStyle/>
          <a:p>
            <a:r>
              <a:rPr lang="zh-CN" altLang="en-US" sz="2400" dirty="0">
                <a:latin typeface="+mn-ea"/>
                <a:ea typeface="+mn-ea"/>
              </a:rPr>
              <a:t>以太网性能 </a:t>
            </a:r>
          </a:p>
        </p:txBody>
      </p:sp>
      <p:sp>
        <p:nvSpPr>
          <p:cNvPr id="404483" name="Rectangle 3">
            <a:extLst>
              <a:ext uri="{FF2B5EF4-FFF2-40B4-BE49-F238E27FC236}">
                <a16:creationId xmlns:a16="http://schemas.microsoft.com/office/drawing/2014/main" xmlns="" id="{67D53461-3947-4943-9CCA-96096D80A4CC}"/>
              </a:ext>
            </a:extLst>
          </p:cNvPr>
          <p:cNvSpPr>
            <a:spLocks noGrp="1" noChangeArrowheads="1"/>
          </p:cNvSpPr>
          <p:nvPr>
            <p:ph type="body" idx="1"/>
          </p:nvPr>
        </p:nvSpPr>
        <p:spPr>
          <a:xfrm>
            <a:off x="1852474" y="1287263"/>
            <a:ext cx="8311892" cy="4128117"/>
          </a:xfrm>
        </p:spPr>
        <p:txBody>
          <a:bodyPr>
            <a:normAutofit/>
          </a:bodyPr>
          <a:lstStyle/>
          <a:p>
            <a:pPr>
              <a:lnSpc>
                <a:spcPct val="140000"/>
              </a:lnSpc>
              <a:spcBef>
                <a:spcPct val="40000"/>
              </a:spcBef>
            </a:pPr>
            <a:r>
              <a:rPr lang="zh-CN" altLang="en-US" dirty="0">
                <a:latin typeface="微软雅黑" panose="020B0503020204020204" pitchFamily="34" charset="-122"/>
                <a:ea typeface="微软雅黑" panose="020B0503020204020204" pitchFamily="34" charset="-122"/>
              </a:rPr>
              <a:t>假设在稳定重载荷的情况下，有</a:t>
            </a:r>
            <a:r>
              <a:rPr lang="en-US" altLang="zh-CN" dirty="0">
                <a:latin typeface="微软雅黑" panose="020B0503020204020204" pitchFamily="34" charset="-122"/>
                <a:ea typeface="微软雅黑" panose="020B0503020204020204" pitchFamily="34" charset="-122"/>
                <a:cs typeface="Arial" panose="020B0604020202020204" pitchFamily="34" charset="0"/>
              </a:rPr>
              <a:t>k</a:t>
            </a:r>
            <a:r>
              <a:rPr lang="zh-CN" altLang="en-US" dirty="0">
                <a:latin typeface="微软雅黑" panose="020B0503020204020204" pitchFamily="34" charset="-122"/>
                <a:ea typeface="微软雅黑" panose="020B0503020204020204" pitchFamily="34" charset="-122"/>
              </a:rPr>
              <a:t>个站点参与信道竞争，每个站点在每个时间槽中的发送概率为</a:t>
            </a:r>
            <a:r>
              <a:rPr lang="en-US" altLang="zh-CN" dirty="0">
                <a:latin typeface="微软雅黑" panose="020B0503020204020204" pitchFamily="34" charset="-122"/>
                <a:ea typeface="微软雅黑" panose="020B0503020204020204" pitchFamily="34" charset="-122"/>
                <a:cs typeface="Arial" panose="020B0604020202020204" pitchFamily="34" charset="0"/>
              </a:rPr>
              <a:t>p</a:t>
            </a:r>
            <a:r>
              <a:rPr lang="zh-CN" altLang="en-US" dirty="0">
                <a:latin typeface="微软雅黑" panose="020B0503020204020204" pitchFamily="34" charset="-122"/>
                <a:ea typeface="微软雅黑" panose="020B0503020204020204" pitchFamily="34" charset="-122"/>
                <a:cs typeface="Arial" panose="020B0604020202020204" pitchFamily="34" charset="0"/>
              </a:rPr>
              <a:t>，每个站点获得信道的概率为</a:t>
            </a:r>
            <a:r>
              <a:rPr lang="en-US" altLang="zh-CN" dirty="0">
                <a:latin typeface="微软雅黑" panose="020B0503020204020204" pitchFamily="34" charset="-122"/>
                <a:ea typeface="微软雅黑" panose="020B0503020204020204" pitchFamily="34" charset="-122"/>
                <a:cs typeface="Arial" panose="020B0604020202020204" pitchFamily="34" charset="0"/>
              </a:rPr>
              <a:t>A=</a:t>
            </a:r>
            <a:r>
              <a:rPr lang="en-US" altLang="zh-CN" dirty="0" err="1">
                <a:latin typeface="微软雅黑" panose="020B0503020204020204" pitchFamily="34" charset="-122"/>
                <a:ea typeface="微软雅黑" panose="020B0503020204020204" pitchFamily="34" charset="-122"/>
                <a:cs typeface="Arial" panose="020B0604020202020204" pitchFamily="34" charset="0"/>
              </a:rPr>
              <a:t>kp</a:t>
            </a:r>
            <a:r>
              <a:rPr lang="en-US" altLang="zh-CN" dirty="0">
                <a:latin typeface="微软雅黑" panose="020B0503020204020204" pitchFamily="34" charset="-122"/>
                <a:ea typeface="微软雅黑" panose="020B0503020204020204" pitchFamily="34" charset="-122"/>
                <a:cs typeface="Arial" panose="020B0604020202020204" pitchFamily="34" charset="0"/>
              </a:rPr>
              <a:t>(1-p)</a:t>
            </a:r>
            <a:r>
              <a:rPr lang="en-US" altLang="zh-CN" baseline="30000" dirty="0">
                <a:latin typeface="微软雅黑" panose="020B0503020204020204" pitchFamily="34" charset="-122"/>
                <a:ea typeface="微软雅黑" panose="020B0503020204020204" pitchFamily="34" charset="-122"/>
                <a:cs typeface="Arial" panose="020B0604020202020204" pitchFamily="34" charset="0"/>
              </a:rPr>
              <a:t>k-1</a:t>
            </a:r>
            <a:r>
              <a:rPr lang="zh-CN" altLang="en-US" dirty="0">
                <a:latin typeface="微软雅黑" panose="020B0503020204020204" pitchFamily="34" charset="-122"/>
                <a:ea typeface="微软雅黑" panose="020B0503020204020204" pitchFamily="34" charset="-122"/>
                <a:cs typeface="Arial" panose="020B0604020202020204" pitchFamily="34" charset="0"/>
              </a:rPr>
              <a:t>，当</a:t>
            </a:r>
            <a:r>
              <a:rPr lang="en-US" altLang="zh-CN" dirty="0">
                <a:latin typeface="微软雅黑" panose="020B0503020204020204" pitchFamily="34" charset="-122"/>
                <a:ea typeface="微软雅黑" panose="020B0503020204020204" pitchFamily="34" charset="-122"/>
                <a:cs typeface="Arial" panose="020B0604020202020204" pitchFamily="34" charset="0"/>
              </a:rPr>
              <a:t>p = 1/k</a:t>
            </a:r>
            <a:r>
              <a:rPr lang="zh-CN" altLang="en-US" dirty="0">
                <a:latin typeface="微软雅黑" panose="020B0503020204020204" pitchFamily="34" charset="-122"/>
                <a:ea typeface="微软雅黑" panose="020B0503020204020204" pitchFamily="34" charset="-122"/>
                <a:cs typeface="Arial" panose="020B0604020202020204" pitchFamily="34" charset="0"/>
              </a:rPr>
              <a:t>时，</a:t>
            </a:r>
            <a:r>
              <a:rPr lang="en-US" altLang="zh-CN" dirty="0">
                <a:latin typeface="微软雅黑" panose="020B0503020204020204" pitchFamily="34" charset="-122"/>
                <a:ea typeface="微软雅黑" panose="020B0503020204020204" pitchFamily="34" charset="-122"/>
                <a:cs typeface="Arial" panose="020B0604020202020204" pitchFamily="34" charset="0"/>
              </a:rPr>
              <a:t>A</a:t>
            </a:r>
            <a:r>
              <a:rPr lang="zh-CN" altLang="en-US" dirty="0">
                <a:latin typeface="微软雅黑" panose="020B0503020204020204" pitchFamily="34" charset="-122"/>
                <a:ea typeface="微软雅黑" panose="020B0503020204020204" pitchFamily="34" charset="-122"/>
                <a:cs typeface="Arial" panose="020B0604020202020204" pitchFamily="34" charset="0"/>
              </a:rPr>
              <a:t>将取最大值  </a:t>
            </a:r>
          </a:p>
          <a:p>
            <a:pPr marL="0" indent="0">
              <a:lnSpc>
                <a:spcPct val="140000"/>
              </a:lnSpc>
              <a:spcBef>
                <a:spcPct val="40000"/>
              </a:spcBef>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当</a:t>
            </a:r>
            <a:r>
              <a:rPr lang="en-US" altLang="zh-CN" dirty="0">
                <a:latin typeface="微软雅黑" panose="020B0503020204020204" pitchFamily="34" charset="-122"/>
                <a:ea typeface="微软雅黑" panose="020B0503020204020204" pitchFamily="34" charset="-122"/>
                <a:cs typeface="Arial" panose="020B0604020202020204" pitchFamily="34" charset="0"/>
              </a:rPr>
              <a:t>k -&gt;∞</a:t>
            </a:r>
            <a:r>
              <a:rPr lang="zh-CN" altLang="en-US" dirty="0">
                <a:latin typeface="微软雅黑" panose="020B0503020204020204" pitchFamily="34" charset="-122"/>
                <a:ea typeface="微软雅黑" panose="020B0503020204020204" pitchFamily="34" charset="-122"/>
                <a:cs typeface="Arial" panose="020B0604020202020204" pitchFamily="34" charset="0"/>
              </a:rPr>
              <a:t>时，</a:t>
            </a:r>
            <a:r>
              <a:rPr lang="en-US" altLang="zh-CN" dirty="0">
                <a:latin typeface="微软雅黑" panose="020B0503020204020204" pitchFamily="34" charset="-122"/>
                <a:ea typeface="微软雅黑" panose="020B0503020204020204" pitchFamily="34" charset="-122"/>
                <a:cs typeface="Arial" panose="020B0604020202020204" pitchFamily="34" charset="0"/>
              </a:rPr>
              <a:t>A -&gt;1/e</a:t>
            </a:r>
            <a:endParaRPr lang="en-US" altLang="zh-CN" baseline="30000" dirty="0">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50000"/>
              </a:spcBef>
              <a:spcAft>
                <a:spcPct val="0"/>
              </a:spcAft>
              <a:buClr>
                <a:srgbClr val="000000"/>
              </a:buClr>
              <a:buSzPct val="80000"/>
            </a:pPr>
            <a:r>
              <a:rPr lang="zh-CN" altLang="en-US" dirty="0">
                <a:latin typeface="微软雅黑" panose="020B0503020204020204" pitchFamily="34" charset="-122"/>
                <a:ea typeface="微软雅黑" panose="020B0503020204020204" pitchFamily="34" charset="-122"/>
                <a:cs typeface="Arial" panose="020B0604020202020204" pitchFamily="34" charset="0"/>
              </a:rPr>
              <a:t>平均竞争间隔</a:t>
            </a:r>
            <a:r>
              <a:rPr lang="en-US" altLang="zh-CN" dirty="0">
                <a:latin typeface="微软雅黑" panose="020B0503020204020204" pitchFamily="34" charset="-122"/>
                <a:ea typeface="微软雅黑" panose="020B0503020204020204" pitchFamily="34" charset="-122"/>
                <a:cs typeface="Arial" panose="020B0604020202020204" pitchFamily="34" charset="0"/>
              </a:rPr>
              <a:t>w=</a:t>
            </a:r>
            <a:r>
              <a:rPr lang="zh-CN" altLang="en-US" i="1"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en-US" altLang="zh-CN" dirty="0">
                <a:latin typeface="+mn-ea"/>
                <a:sym typeface="Symbol" panose="05050102010706020507" pitchFamily="18" charset="2"/>
              </a:rPr>
              <a:t>2</a:t>
            </a:r>
            <a:r>
              <a:rPr lang="zh-CN" altLang="en-US" i="1" dirty="0">
                <a:latin typeface="+mn-ea"/>
                <a:sym typeface="Symbol" panose="05050102010706020507" pitchFamily="18" charset="2"/>
              </a:rPr>
              <a:t></a:t>
            </a:r>
            <a:r>
              <a:rPr lang="zh-CN" altLang="en-US" dirty="0">
                <a:latin typeface="+mn-ea"/>
              </a:rPr>
              <a:t> </a:t>
            </a:r>
            <a:r>
              <a:rPr lang="en-US" altLang="zh-CN" dirty="0">
                <a:latin typeface="+mn-ea"/>
              </a:rPr>
              <a:t>/A</a:t>
            </a:r>
            <a:endParaRPr lang="en-US" altLang="zh-CN" dirty="0">
              <a:latin typeface="+mn-ea"/>
              <a:cs typeface="Arial" panose="020B0604020202020204" pitchFamily="34" charset="0"/>
            </a:endParaRPr>
          </a:p>
        </p:txBody>
      </p:sp>
      <p:graphicFrame>
        <p:nvGraphicFramePr>
          <p:cNvPr id="4" name="Group 63">
            <a:extLst>
              <a:ext uri="{FF2B5EF4-FFF2-40B4-BE49-F238E27FC236}">
                <a16:creationId xmlns:a16="http://schemas.microsoft.com/office/drawing/2014/main" xmlns="" id="{26A73E67-D6E0-4ECD-BDE0-8BC80248556F}"/>
              </a:ext>
            </a:extLst>
          </p:cNvPr>
          <p:cNvGraphicFramePr>
            <a:graphicFrameLocks noGrp="1"/>
          </p:cNvGraphicFramePr>
          <p:nvPr>
            <p:extLst/>
          </p:nvPr>
        </p:nvGraphicFramePr>
        <p:xfrm>
          <a:off x="1937667" y="4330084"/>
          <a:ext cx="7666254" cy="1343857"/>
        </p:xfrm>
        <a:graphic>
          <a:graphicData uri="http://schemas.openxmlformats.org/drawingml/2006/table">
            <a:tbl>
              <a:tblPr/>
              <a:tblGrid>
                <a:gridCol w="1384231">
                  <a:extLst>
                    <a:ext uri="{9D8B030D-6E8A-4147-A177-3AD203B41FA5}">
                      <a16:colId xmlns:a16="http://schemas.microsoft.com/office/drawing/2014/main" xmlns="" val="2267036653"/>
                    </a:ext>
                  </a:extLst>
                </a:gridCol>
                <a:gridCol w="346479">
                  <a:extLst>
                    <a:ext uri="{9D8B030D-6E8A-4147-A177-3AD203B41FA5}">
                      <a16:colId xmlns:a16="http://schemas.microsoft.com/office/drawing/2014/main" xmlns="" val="1422497875"/>
                    </a:ext>
                  </a:extLst>
                </a:gridCol>
                <a:gridCol w="5935544">
                  <a:extLst>
                    <a:ext uri="{9D8B030D-6E8A-4147-A177-3AD203B41FA5}">
                      <a16:colId xmlns:a16="http://schemas.microsoft.com/office/drawing/2014/main" xmlns="" val="4235073880"/>
                    </a:ext>
                  </a:extLst>
                </a:gridCol>
              </a:tblGrid>
              <a:tr h="459041">
                <a:tc rowSpan="2">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9925">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350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260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170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289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861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33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05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mn-ea"/>
                          <a:ea typeface="+mn-ea"/>
                        </a:rPr>
                        <a:t>信道效率</a:t>
                      </a:r>
                    </a:p>
                  </a:txBody>
                  <a:tcPr marL="14288" marR="14288" marT="14288" marB="14288" anchor="ctr" horzOverflow="overflow">
                    <a:lnL cap="flat">
                      <a:noFill/>
                    </a:lnL>
                    <a:lnR>
                      <a:noFill/>
                    </a:lnR>
                    <a:lnT cap="flat">
                      <a:noFill/>
                    </a:lnT>
                    <a:lnB cap="flat">
                      <a:noFill/>
                    </a:lnB>
                    <a:lnTlToBr>
                      <a:noFill/>
                    </a:lnTlToBr>
                    <a:lnBlToTr>
                      <a:noFill/>
                    </a:lnBlToTr>
                    <a:noFill/>
                  </a:tcPr>
                </a:tc>
                <a:tc rowSpan="2">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9925">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350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260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170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289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861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33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05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mn-ea"/>
                          <a:ea typeface="+mn-ea"/>
                        </a:rPr>
                        <a:t>=</a:t>
                      </a:r>
                    </a:p>
                  </a:txBody>
                  <a:tcPr marL="14288" marR="14288" marT="14288" marB="14288" anchor="ctr" horzOverflow="overflow">
                    <a:lnL>
                      <a:noFill/>
                    </a:lnL>
                    <a:lnR>
                      <a:noFill/>
                    </a:lnR>
                    <a:lnT cap="flat">
                      <a:noFill/>
                    </a:lnT>
                    <a:lnB cap="flat">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9925">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350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260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170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289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861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33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05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mn-ea"/>
                          <a:ea typeface="+mn-ea"/>
                        </a:rPr>
                        <a:t>每帧发送时间（</a:t>
                      </a:r>
                      <a:r>
                        <a:rPr kumimoji="1" lang="en-US" altLang="zh-CN" sz="2400" b="1" i="0" u="none" strike="noStrike" cap="none" normalizeH="0" baseline="0">
                          <a:ln>
                            <a:noFill/>
                          </a:ln>
                          <a:solidFill>
                            <a:schemeClr val="tx1"/>
                          </a:solidFill>
                          <a:effectLst/>
                          <a:latin typeface="+mn-ea"/>
                          <a:ea typeface="+mn-ea"/>
                        </a:rPr>
                        <a:t>P</a:t>
                      </a:r>
                      <a:r>
                        <a:rPr kumimoji="1" lang="zh-CN" altLang="en-US" sz="2400" b="1" i="0" u="none" strike="noStrike" cap="none" normalizeH="0" baseline="0">
                          <a:ln>
                            <a:noFill/>
                          </a:ln>
                          <a:solidFill>
                            <a:schemeClr val="tx1"/>
                          </a:solidFill>
                          <a:effectLst/>
                          <a:latin typeface="+mn-ea"/>
                          <a:ea typeface="+mn-ea"/>
                        </a:rPr>
                        <a:t>） </a:t>
                      </a:r>
                    </a:p>
                  </a:txBody>
                  <a:tcPr marL="14288" marR="14288" marT="14288" marB="14288"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73270603"/>
                  </a:ext>
                </a:extLst>
              </a:tr>
              <a:tr h="884816">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9925">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350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260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170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289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861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33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05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mn-ea"/>
                          <a:ea typeface="+mn-ea"/>
                        </a:rPr>
                        <a:t>每帧发送时间（</a:t>
                      </a:r>
                      <a:r>
                        <a:rPr kumimoji="1" lang="en-US" altLang="zh-CN" sz="2400" b="1" i="0" u="none" strike="noStrike" cap="none" normalizeH="0" baseline="0" dirty="0">
                          <a:ln>
                            <a:noFill/>
                          </a:ln>
                          <a:solidFill>
                            <a:schemeClr val="tx1"/>
                          </a:solidFill>
                          <a:effectLst/>
                          <a:latin typeface="+mn-ea"/>
                          <a:ea typeface="+mn-ea"/>
                        </a:rPr>
                        <a:t>P</a:t>
                      </a:r>
                      <a:r>
                        <a:rPr kumimoji="1" lang="zh-CN" altLang="en-US" sz="2400" b="1" i="0" u="none" strike="noStrike" cap="none" normalizeH="0" baseline="0" dirty="0">
                          <a:ln>
                            <a:noFill/>
                          </a:ln>
                          <a:solidFill>
                            <a:schemeClr val="tx1"/>
                          </a:solidFill>
                          <a:effectLst/>
                          <a:latin typeface="+mn-ea"/>
                          <a:ea typeface="+mn-ea"/>
                        </a:rPr>
                        <a:t>）</a:t>
                      </a:r>
                      <a:r>
                        <a:rPr kumimoji="1" lang="en-US" altLang="zh-CN" sz="2400" b="1" i="0" u="none" strike="noStrike" cap="none" normalizeH="0" baseline="0" dirty="0">
                          <a:ln>
                            <a:noFill/>
                          </a:ln>
                          <a:solidFill>
                            <a:schemeClr val="tx1"/>
                          </a:solidFill>
                          <a:effectLst/>
                          <a:latin typeface="+mn-ea"/>
                          <a:ea typeface="+mn-ea"/>
                        </a:rPr>
                        <a:t>+ </a:t>
                      </a:r>
                      <a:r>
                        <a:rPr kumimoji="1" lang="zh-CN" altLang="en-US" sz="2400" b="1" i="0" u="none" strike="noStrike" cap="none" normalizeH="0" baseline="0" dirty="0">
                          <a:ln>
                            <a:noFill/>
                          </a:ln>
                          <a:solidFill>
                            <a:schemeClr val="tx1"/>
                          </a:solidFill>
                          <a:effectLst/>
                          <a:latin typeface="+mn-ea"/>
                          <a:ea typeface="+mn-ea"/>
                        </a:rPr>
                        <a:t>平均竞争时间（</a:t>
                      </a:r>
                      <a:r>
                        <a:rPr kumimoji="1" lang="en-US" altLang="zh-CN" sz="2400" b="1" i="0" u="none" strike="noStrike" cap="none" normalizeH="0" baseline="0" dirty="0">
                          <a:ln>
                            <a:noFill/>
                          </a:ln>
                          <a:solidFill>
                            <a:schemeClr val="tx1"/>
                          </a:solidFill>
                          <a:effectLst/>
                          <a:latin typeface="+mn-ea"/>
                          <a:ea typeface="+mn-ea"/>
                        </a:rPr>
                        <a:t>w</a:t>
                      </a:r>
                      <a:r>
                        <a:rPr kumimoji="1" lang="zh-CN" altLang="en-US" sz="2400" b="1" i="0" u="none" strike="noStrike" cap="none" normalizeH="0" baseline="0" dirty="0">
                          <a:ln>
                            <a:noFill/>
                          </a:ln>
                          <a:solidFill>
                            <a:schemeClr val="tx1"/>
                          </a:solidFill>
                          <a:effectLst/>
                          <a:latin typeface="+mn-ea"/>
                          <a:ea typeface="+mn-ea"/>
                        </a:rPr>
                        <a:t>） </a:t>
                      </a:r>
                    </a:p>
                  </a:txBody>
                  <a:tcPr marL="14288" marR="14288" marT="14288" marB="14288"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2664818601"/>
                  </a:ext>
                </a:extLst>
              </a:tr>
            </a:tbl>
          </a:graphicData>
        </a:graphic>
      </p:graphicFrame>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050921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xmlns="" id="{F04DEE74-7E0C-4487-9387-859DDDE3E5CE}"/>
              </a:ext>
            </a:extLst>
          </p:cNvPr>
          <p:cNvSpPr>
            <a:spLocks noGrp="1" noChangeArrowheads="1"/>
          </p:cNvSpPr>
          <p:nvPr>
            <p:ph type="title"/>
          </p:nvPr>
        </p:nvSpPr>
        <p:spPr>
          <a:xfrm>
            <a:off x="2026444" y="44624"/>
            <a:ext cx="8137922" cy="709105"/>
          </a:xfrm>
        </p:spPr>
        <p:txBody>
          <a:bodyPr>
            <a:normAutofit/>
          </a:bodyPr>
          <a:lstStyle/>
          <a:p>
            <a:r>
              <a:rPr lang="zh-CN" altLang="en-US" sz="2400" dirty="0">
                <a:latin typeface="+mn-ea"/>
                <a:ea typeface="+mn-ea"/>
              </a:rPr>
              <a:t>以太网性能 </a:t>
            </a:r>
          </a:p>
        </p:txBody>
      </p:sp>
      <p:sp>
        <p:nvSpPr>
          <p:cNvPr id="404483" name="Rectangle 3">
            <a:extLst>
              <a:ext uri="{FF2B5EF4-FFF2-40B4-BE49-F238E27FC236}">
                <a16:creationId xmlns:a16="http://schemas.microsoft.com/office/drawing/2014/main" xmlns="" id="{67D53461-3947-4943-9CCA-96096D80A4CC}"/>
              </a:ext>
            </a:extLst>
          </p:cNvPr>
          <p:cNvSpPr>
            <a:spLocks noGrp="1" noChangeArrowheads="1"/>
          </p:cNvSpPr>
          <p:nvPr>
            <p:ph type="body" idx="1"/>
          </p:nvPr>
        </p:nvSpPr>
        <p:spPr>
          <a:xfrm>
            <a:off x="1852474" y="1287263"/>
            <a:ext cx="8311892" cy="5086905"/>
          </a:xfrm>
        </p:spPr>
        <p:txBody>
          <a:bodyPr>
            <a:normAutofit/>
          </a:bodyPr>
          <a:lstStyle/>
          <a:p>
            <a:pPr>
              <a:lnSpc>
                <a:spcPct val="110000"/>
              </a:lnSpc>
            </a:pPr>
            <a:r>
              <a:rPr lang="zh-CN" altLang="en-US" dirty="0"/>
              <a:t>帧长为</a:t>
            </a:r>
            <a:r>
              <a:rPr lang="en-US" altLang="zh-CN" dirty="0"/>
              <a:t>F</a:t>
            </a:r>
            <a:r>
              <a:rPr lang="zh-CN" altLang="en-US" dirty="0"/>
              <a:t>，网络带宽为</a:t>
            </a:r>
            <a:r>
              <a:rPr lang="en-US" altLang="zh-CN" dirty="0"/>
              <a:t>B</a:t>
            </a:r>
            <a:r>
              <a:rPr lang="zh-CN" altLang="en-US" dirty="0"/>
              <a:t>，电缆长度为</a:t>
            </a:r>
            <a:r>
              <a:rPr lang="en-US" altLang="zh-CN" dirty="0"/>
              <a:t>L</a:t>
            </a:r>
            <a:r>
              <a:rPr lang="zh-CN" altLang="en-US" dirty="0"/>
              <a:t>信号传播速率为</a:t>
            </a:r>
            <a:r>
              <a:rPr lang="en-US" altLang="zh-CN" dirty="0"/>
              <a:t>c</a:t>
            </a:r>
            <a:r>
              <a:rPr lang="zh-CN" altLang="en-US" dirty="0"/>
              <a:t>（典型的为</a:t>
            </a:r>
            <a:r>
              <a:rPr lang="en-US" altLang="zh-CN" dirty="0"/>
              <a:t>5µs/km</a:t>
            </a:r>
            <a:r>
              <a:rPr lang="zh-CN" altLang="en-US" dirty="0"/>
              <a:t>）</a:t>
            </a:r>
            <a:r>
              <a:rPr lang="en-US" altLang="zh-CN" dirty="0"/>
              <a:t>,</a:t>
            </a:r>
            <a:r>
              <a:rPr lang="zh-CN" altLang="en-US" dirty="0"/>
              <a:t>每帧传输时间为</a:t>
            </a:r>
            <a:r>
              <a:rPr lang="en-US" altLang="zh-CN" dirty="0"/>
              <a:t>P=F/B </a:t>
            </a:r>
            <a:r>
              <a:rPr lang="zh-CN" altLang="en-US" dirty="0"/>
              <a:t>，信号的最大传播延迟 </a:t>
            </a:r>
            <a:r>
              <a:rPr lang="zh-CN" altLang="en-US" dirty="0">
                <a:sym typeface="Symbol" panose="05050102010706020507" pitchFamily="18" charset="2"/>
              </a:rPr>
              <a:t></a:t>
            </a:r>
            <a:r>
              <a:rPr lang="zh-CN" altLang="en-US" dirty="0"/>
              <a:t> </a:t>
            </a:r>
            <a:r>
              <a:rPr lang="en-US" altLang="zh-CN" dirty="0"/>
              <a:t>=</a:t>
            </a:r>
            <a:r>
              <a:rPr lang="en-US" altLang="zh-CN" dirty="0" err="1"/>
              <a:t>L/c</a:t>
            </a:r>
            <a:r>
              <a:rPr lang="zh-CN" altLang="en-US" dirty="0"/>
              <a:t>，在有</a:t>
            </a:r>
            <a:r>
              <a:rPr lang="en-US" altLang="zh-CN" dirty="0"/>
              <a:t>e</a:t>
            </a:r>
            <a:r>
              <a:rPr lang="zh-CN" altLang="en-US" dirty="0"/>
              <a:t>个竞争时隙的情况下</a:t>
            </a:r>
          </a:p>
          <a:p>
            <a:pPr>
              <a:lnSpc>
                <a:spcPct val="140000"/>
              </a:lnSpc>
              <a:spcBef>
                <a:spcPct val="40000"/>
              </a:spcBef>
            </a:pPr>
            <a:endParaRPr lang="en-US" altLang="zh-CN" dirty="0">
              <a:latin typeface="+mn-ea"/>
            </a:endParaRPr>
          </a:p>
          <a:p>
            <a:pPr>
              <a:lnSpc>
                <a:spcPct val="140000"/>
              </a:lnSpc>
              <a:spcBef>
                <a:spcPct val="40000"/>
              </a:spcBef>
            </a:pPr>
            <a:endParaRPr lang="en-US" altLang="zh-CN" dirty="0">
              <a:latin typeface="+mn-ea"/>
            </a:endParaRPr>
          </a:p>
          <a:p>
            <a:pPr>
              <a:lnSpc>
                <a:spcPct val="140000"/>
              </a:lnSpc>
              <a:spcBef>
                <a:spcPct val="40000"/>
              </a:spcBef>
            </a:pPr>
            <a:r>
              <a:rPr lang="zh-CN" altLang="en-US" dirty="0">
                <a:latin typeface="+mn-ea"/>
              </a:rPr>
              <a:t>以太网有最大长度限制</a:t>
            </a:r>
            <a:r>
              <a:rPr kumimoji="1" lang="zh-CN" altLang="en-US" b="1" dirty="0">
                <a:solidFill>
                  <a:srgbClr val="000000"/>
                </a:solidFill>
                <a:latin typeface="Arial" panose="020B0604020202020204" pitchFamily="34" charset="0"/>
                <a:ea typeface="幼圆" panose="02010509060101010101" pitchFamily="49" charset="-122"/>
              </a:rPr>
              <a:t>，</a:t>
            </a:r>
            <a:r>
              <a:rPr kumimoji="1" lang="zh-CN" altLang="en-US" dirty="0">
                <a:solidFill>
                  <a:srgbClr val="000000"/>
                </a:solidFill>
                <a:latin typeface="微软雅黑" panose="020B0503020204020204" pitchFamily="34" charset="-122"/>
                <a:ea typeface="微软雅黑" panose="020B0503020204020204" pitchFamily="34" charset="-122"/>
              </a:rPr>
              <a:t>增加网络带宽或远距离传输，将使信道效率降低</a:t>
            </a:r>
            <a:r>
              <a:rPr kumimoji="1" lang="en-US" altLang="zh-CN" dirty="0">
                <a:solidFill>
                  <a:srgbClr val="000000"/>
                </a:solidFill>
                <a:latin typeface="微软雅黑" panose="020B0503020204020204" pitchFamily="34" charset="-122"/>
                <a:ea typeface="微软雅黑" panose="020B0503020204020204" pitchFamily="34" charset="-122"/>
              </a:rPr>
              <a:t>.</a:t>
            </a:r>
            <a:r>
              <a:rPr kumimoji="1" lang="zh-CN" altLang="en-US" dirty="0">
                <a:solidFill>
                  <a:srgbClr val="000000"/>
                </a:solidFill>
                <a:latin typeface="微软雅黑" panose="020B0503020204020204" pitchFamily="34" charset="-122"/>
                <a:ea typeface="微软雅黑" panose="020B0503020204020204" pitchFamily="34" charset="-122"/>
              </a:rPr>
              <a:t>所以，在高带宽或广域网条件下，以太网可能不是最合适的</a:t>
            </a:r>
          </a:p>
          <a:p>
            <a:pPr>
              <a:lnSpc>
                <a:spcPct val="140000"/>
              </a:lnSpc>
              <a:spcBef>
                <a:spcPct val="40000"/>
              </a:spcBef>
            </a:pPr>
            <a:endParaRPr lang="en-US" altLang="zh-CN" dirty="0">
              <a:latin typeface="+mn-ea"/>
              <a:cs typeface="Arial" panose="020B0604020202020204" pitchFamily="34" charset="0"/>
            </a:endParaRPr>
          </a:p>
        </p:txBody>
      </p:sp>
      <p:grpSp>
        <p:nvGrpSpPr>
          <p:cNvPr id="5" name="Group 7">
            <a:extLst>
              <a:ext uri="{FF2B5EF4-FFF2-40B4-BE49-F238E27FC236}">
                <a16:creationId xmlns:a16="http://schemas.microsoft.com/office/drawing/2014/main" xmlns="" id="{415FC624-6CC4-4863-BFB1-12A7A7B7289C}"/>
              </a:ext>
            </a:extLst>
          </p:cNvPr>
          <p:cNvGrpSpPr>
            <a:grpSpLocks noChangeAspect="1"/>
          </p:cNvGrpSpPr>
          <p:nvPr/>
        </p:nvGrpSpPr>
        <p:grpSpPr bwMode="auto">
          <a:xfrm>
            <a:off x="2722485" y="2567455"/>
            <a:ext cx="5965516" cy="1531105"/>
            <a:chOff x="912" y="2400"/>
            <a:chExt cx="3264" cy="951"/>
          </a:xfrm>
        </p:grpSpPr>
        <p:sp>
          <p:nvSpPr>
            <p:cNvPr id="6" name="AutoShape 6">
              <a:extLst>
                <a:ext uri="{FF2B5EF4-FFF2-40B4-BE49-F238E27FC236}">
                  <a16:creationId xmlns:a16="http://schemas.microsoft.com/office/drawing/2014/main" xmlns="" id="{2E9240C3-CC94-4412-8931-EEA8622C143D}"/>
                </a:ext>
              </a:extLst>
            </p:cNvPr>
            <p:cNvSpPr>
              <a:spLocks noChangeAspect="1" noChangeArrowheads="1" noTextEdit="1"/>
            </p:cNvSpPr>
            <p:nvPr/>
          </p:nvSpPr>
          <p:spPr bwMode="auto">
            <a:xfrm>
              <a:off x="912" y="2400"/>
              <a:ext cx="3264"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lnSpc>
                  <a:spcPct val="104000"/>
                </a:lnSpc>
                <a:spcBef>
                  <a:spcPct val="0"/>
                </a:spcBef>
                <a:spcAft>
                  <a:spcPct val="0"/>
                </a:spcAft>
              </a:pPr>
              <a:endParaRPr lang="zh-CN" altLang="en-US" sz="2000">
                <a:solidFill>
                  <a:srgbClr val="000000"/>
                </a:solidFill>
                <a:latin typeface="+mn-ea"/>
              </a:endParaRPr>
            </a:p>
          </p:txBody>
        </p:sp>
        <p:sp>
          <p:nvSpPr>
            <p:cNvPr id="7" name="Line 8">
              <a:extLst>
                <a:ext uri="{FF2B5EF4-FFF2-40B4-BE49-F238E27FC236}">
                  <a16:creationId xmlns:a16="http://schemas.microsoft.com/office/drawing/2014/main" xmlns="" id="{A386D545-FAB7-4B58-9BAF-C7B2600CD2B4}"/>
                </a:ext>
              </a:extLst>
            </p:cNvPr>
            <p:cNvSpPr>
              <a:spLocks noChangeShapeType="1"/>
            </p:cNvSpPr>
            <p:nvPr/>
          </p:nvSpPr>
          <p:spPr bwMode="auto">
            <a:xfrm>
              <a:off x="2834" y="2647"/>
              <a:ext cx="15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2000">
                <a:solidFill>
                  <a:srgbClr val="000000"/>
                </a:solidFill>
                <a:latin typeface="+mn-ea"/>
              </a:endParaRPr>
            </a:p>
          </p:txBody>
        </p:sp>
        <p:sp>
          <p:nvSpPr>
            <p:cNvPr id="8" name="Line 9">
              <a:extLst>
                <a:ext uri="{FF2B5EF4-FFF2-40B4-BE49-F238E27FC236}">
                  <a16:creationId xmlns:a16="http://schemas.microsoft.com/office/drawing/2014/main" xmlns="" id="{93FAB47A-FA8B-4E7F-B196-C85F70E84798}"/>
                </a:ext>
              </a:extLst>
            </p:cNvPr>
            <p:cNvSpPr>
              <a:spLocks noChangeShapeType="1"/>
            </p:cNvSpPr>
            <p:nvPr/>
          </p:nvSpPr>
          <p:spPr bwMode="auto">
            <a:xfrm>
              <a:off x="2590" y="3087"/>
              <a:ext cx="156"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2000">
                <a:solidFill>
                  <a:srgbClr val="000000"/>
                </a:solidFill>
                <a:latin typeface="+mn-ea"/>
              </a:endParaRPr>
            </a:p>
          </p:txBody>
        </p:sp>
        <p:sp>
          <p:nvSpPr>
            <p:cNvPr id="9" name="Line 10">
              <a:extLst>
                <a:ext uri="{FF2B5EF4-FFF2-40B4-BE49-F238E27FC236}">
                  <a16:creationId xmlns:a16="http://schemas.microsoft.com/office/drawing/2014/main" xmlns="" id="{A993FB8D-B607-4018-86B4-63B48A011134}"/>
                </a:ext>
              </a:extLst>
            </p:cNvPr>
            <p:cNvSpPr>
              <a:spLocks noChangeShapeType="1"/>
            </p:cNvSpPr>
            <p:nvPr/>
          </p:nvSpPr>
          <p:spPr bwMode="auto">
            <a:xfrm>
              <a:off x="2932" y="3087"/>
              <a:ext cx="30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2000">
                <a:solidFill>
                  <a:srgbClr val="000000"/>
                </a:solidFill>
                <a:latin typeface="+mn-ea"/>
              </a:endParaRPr>
            </a:p>
          </p:txBody>
        </p:sp>
        <p:sp>
          <p:nvSpPr>
            <p:cNvPr id="10" name="Line 11">
              <a:extLst>
                <a:ext uri="{FF2B5EF4-FFF2-40B4-BE49-F238E27FC236}">
                  <a16:creationId xmlns:a16="http://schemas.microsoft.com/office/drawing/2014/main" xmlns="" id="{E1525860-F7BB-4A6B-B0D7-F7182A460FC3}"/>
                </a:ext>
              </a:extLst>
            </p:cNvPr>
            <p:cNvSpPr>
              <a:spLocks noChangeShapeType="1"/>
            </p:cNvSpPr>
            <p:nvPr/>
          </p:nvSpPr>
          <p:spPr bwMode="auto">
            <a:xfrm>
              <a:off x="2575" y="2857"/>
              <a:ext cx="67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2000">
                <a:solidFill>
                  <a:srgbClr val="000000"/>
                </a:solidFill>
                <a:latin typeface="+mn-ea"/>
              </a:endParaRPr>
            </a:p>
          </p:txBody>
        </p:sp>
        <p:sp>
          <p:nvSpPr>
            <p:cNvPr id="11" name="Line 12">
              <a:extLst>
                <a:ext uri="{FF2B5EF4-FFF2-40B4-BE49-F238E27FC236}">
                  <a16:creationId xmlns:a16="http://schemas.microsoft.com/office/drawing/2014/main" xmlns="" id="{CF476311-3475-4C81-A7CD-1FEA4479A9B7}"/>
                </a:ext>
              </a:extLst>
            </p:cNvPr>
            <p:cNvSpPr>
              <a:spLocks noChangeShapeType="1"/>
            </p:cNvSpPr>
            <p:nvPr/>
          </p:nvSpPr>
          <p:spPr bwMode="auto">
            <a:xfrm>
              <a:off x="3705" y="3087"/>
              <a:ext cx="41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2000">
                <a:solidFill>
                  <a:srgbClr val="000000"/>
                </a:solidFill>
                <a:latin typeface="+mn-ea"/>
              </a:endParaRPr>
            </a:p>
          </p:txBody>
        </p:sp>
        <p:sp>
          <p:nvSpPr>
            <p:cNvPr id="12" name="Line 13">
              <a:extLst>
                <a:ext uri="{FF2B5EF4-FFF2-40B4-BE49-F238E27FC236}">
                  <a16:creationId xmlns:a16="http://schemas.microsoft.com/office/drawing/2014/main" xmlns="" id="{8B330F81-85DC-4A9A-B699-0B89929374F5}"/>
                </a:ext>
              </a:extLst>
            </p:cNvPr>
            <p:cNvSpPr>
              <a:spLocks noChangeShapeType="1"/>
            </p:cNvSpPr>
            <p:nvPr/>
          </p:nvSpPr>
          <p:spPr bwMode="auto">
            <a:xfrm>
              <a:off x="3453" y="2857"/>
              <a:ext cx="6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2000">
                <a:solidFill>
                  <a:srgbClr val="000000"/>
                </a:solidFill>
                <a:latin typeface="+mn-ea"/>
              </a:endParaRPr>
            </a:p>
          </p:txBody>
        </p:sp>
        <p:sp>
          <p:nvSpPr>
            <p:cNvPr id="13" name="Rectangle 14">
              <a:extLst>
                <a:ext uri="{FF2B5EF4-FFF2-40B4-BE49-F238E27FC236}">
                  <a16:creationId xmlns:a16="http://schemas.microsoft.com/office/drawing/2014/main" xmlns="" id="{EDC8CAD7-390E-417A-B3BC-B5C967A71607}"/>
                </a:ext>
              </a:extLst>
            </p:cNvPr>
            <p:cNvSpPr>
              <a:spLocks noChangeArrowheads="1"/>
            </p:cNvSpPr>
            <p:nvPr/>
          </p:nvSpPr>
          <p:spPr bwMode="auto">
            <a:xfrm>
              <a:off x="3822" y="3112"/>
              <a:ext cx="17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i="1">
                  <a:solidFill>
                    <a:srgbClr val="000000"/>
                  </a:solidFill>
                  <a:latin typeface="+mn-ea"/>
                </a:rPr>
                <a:t>cF</a:t>
              </a:r>
              <a:endParaRPr lang="en-US" altLang="zh-CN" sz="2000">
                <a:solidFill>
                  <a:srgbClr val="000000"/>
                </a:solidFill>
                <a:latin typeface="+mn-ea"/>
              </a:endParaRPr>
            </a:p>
          </p:txBody>
        </p:sp>
        <p:sp>
          <p:nvSpPr>
            <p:cNvPr id="14" name="Rectangle 15">
              <a:extLst>
                <a:ext uri="{FF2B5EF4-FFF2-40B4-BE49-F238E27FC236}">
                  <a16:creationId xmlns:a16="http://schemas.microsoft.com/office/drawing/2014/main" xmlns="" id="{D59B438F-4522-40EB-9535-052D6461183B}"/>
                </a:ext>
              </a:extLst>
            </p:cNvPr>
            <p:cNvSpPr>
              <a:spLocks noChangeArrowheads="1"/>
            </p:cNvSpPr>
            <p:nvPr/>
          </p:nvSpPr>
          <p:spPr bwMode="auto">
            <a:xfrm>
              <a:off x="3853" y="2856"/>
              <a:ext cx="25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i="1">
                  <a:solidFill>
                    <a:srgbClr val="000000"/>
                  </a:solidFill>
                  <a:latin typeface="+mn-ea"/>
                </a:rPr>
                <a:t>BLe</a:t>
              </a:r>
              <a:endParaRPr lang="en-US" altLang="zh-CN" sz="2000">
                <a:solidFill>
                  <a:srgbClr val="000000"/>
                </a:solidFill>
                <a:latin typeface="+mn-ea"/>
              </a:endParaRPr>
            </a:p>
          </p:txBody>
        </p:sp>
        <p:sp>
          <p:nvSpPr>
            <p:cNvPr id="15" name="Rectangle 16">
              <a:extLst>
                <a:ext uri="{FF2B5EF4-FFF2-40B4-BE49-F238E27FC236}">
                  <a16:creationId xmlns:a16="http://schemas.microsoft.com/office/drawing/2014/main" xmlns="" id="{211FD30C-F59C-4A66-8816-BF0BA548D959}"/>
                </a:ext>
              </a:extLst>
            </p:cNvPr>
            <p:cNvSpPr>
              <a:spLocks noChangeArrowheads="1"/>
            </p:cNvSpPr>
            <p:nvPr/>
          </p:nvSpPr>
          <p:spPr bwMode="auto">
            <a:xfrm>
              <a:off x="3048" y="3112"/>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i="1" dirty="0">
                  <a:solidFill>
                    <a:srgbClr val="000000"/>
                  </a:solidFill>
                  <a:latin typeface="+mn-ea"/>
                </a:rPr>
                <a:t>c</a:t>
              </a:r>
              <a:endParaRPr lang="en-US" altLang="zh-CN" sz="2000" dirty="0">
                <a:solidFill>
                  <a:srgbClr val="000000"/>
                </a:solidFill>
                <a:latin typeface="+mn-ea"/>
              </a:endParaRPr>
            </a:p>
          </p:txBody>
        </p:sp>
        <p:sp>
          <p:nvSpPr>
            <p:cNvPr id="16" name="Rectangle 17">
              <a:extLst>
                <a:ext uri="{FF2B5EF4-FFF2-40B4-BE49-F238E27FC236}">
                  <a16:creationId xmlns:a16="http://schemas.microsoft.com/office/drawing/2014/main" xmlns="" id="{9A623F45-0C81-480B-8D8E-F1125916B253}"/>
                </a:ext>
              </a:extLst>
            </p:cNvPr>
            <p:cNvSpPr>
              <a:spLocks noChangeArrowheads="1"/>
            </p:cNvSpPr>
            <p:nvPr/>
          </p:nvSpPr>
          <p:spPr bwMode="auto">
            <a:xfrm>
              <a:off x="3062" y="2856"/>
              <a:ext cx="17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i="1">
                  <a:solidFill>
                    <a:srgbClr val="000000"/>
                  </a:solidFill>
                  <a:latin typeface="+mn-ea"/>
                </a:rPr>
                <a:t>Le</a:t>
              </a:r>
              <a:endParaRPr lang="en-US" altLang="zh-CN" sz="2000">
                <a:solidFill>
                  <a:srgbClr val="000000"/>
                </a:solidFill>
                <a:latin typeface="+mn-ea"/>
              </a:endParaRPr>
            </a:p>
          </p:txBody>
        </p:sp>
        <p:sp>
          <p:nvSpPr>
            <p:cNvPr id="17" name="Rectangle 18">
              <a:extLst>
                <a:ext uri="{FF2B5EF4-FFF2-40B4-BE49-F238E27FC236}">
                  <a16:creationId xmlns:a16="http://schemas.microsoft.com/office/drawing/2014/main" xmlns="" id="{51B3AB92-5671-4AAC-8F35-05473D330B77}"/>
                </a:ext>
              </a:extLst>
            </p:cNvPr>
            <p:cNvSpPr>
              <a:spLocks noChangeArrowheads="1"/>
            </p:cNvSpPr>
            <p:nvPr/>
          </p:nvSpPr>
          <p:spPr bwMode="auto">
            <a:xfrm>
              <a:off x="2632" y="3112"/>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i="1">
                  <a:solidFill>
                    <a:srgbClr val="000000"/>
                  </a:solidFill>
                  <a:latin typeface="+mn-ea"/>
                </a:rPr>
                <a:t>B</a:t>
              </a:r>
              <a:endParaRPr lang="en-US" altLang="zh-CN" sz="2000">
                <a:solidFill>
                  <a:srgbClr val="000000"/>
                </a:solidFill>
                <a:latin typeface="+mn-ea"/>
              </a:endParaRPr>
            </a:p>
          </p:txBody>
        </p:sp>
        <p:sp>
          <p:nvSpPr>
            <p:cNvPr id="18" name="Rectangle 19">
              <a:extLst>
                <a:ext uri="{FF2B5EF4-FFF2-40B4-BE49-F238E27FC236}">
                  <a16:creationId xmlns:a16="http://schemas.microsoft.com/office/drawing/2014/main" xmlns="" id="{F392D5B3-ED80-4327-A6E0-01894AE2080B}"/>
                </a:ext>
              </a:extLst>
            </p:cNvPr>
            <p:cNvSpPr>
              <a:spLocks noChangeArrowheads="1"/>
            </p:cNvSpPr>
            <p:nvPr/>
          </p:nvSpPr>
          <p:spPr bwMode="auto">
            <a:xfrm>
              <a:off x="2615" y="2856"/>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i="1">
                  <a:solidFill>
                    <a:srgbClr val="000000"/>
                  </a:solidFill>
                  <a:latin typeface="+mn-ea"/>
                </a:rPr>
                <a:t>F</a:t>
              </a:r>
              <a:endParaRPr lang="en-US" altLang="zh-CN" sz="2000">
                <a:solidFill>
                  <a:srgbClr val="000000"/>
                </a:solidFill>
                <a:latin typeface="+mn-ea"/>
              </a:endParaRPr>
            </a:p>
          </p:txBody>
        </p:sp>
        <p:sp>
          <p:nvSpPr>
            <p:cNvPr id="19" name="Rectangle 20">
              <a:extLst>
                <a:ext uri="{FF2B5EF4-FFF2-40B4-BE49-F238E27FC236}">
                  <a16:creationId xmlns:a16="http://schemas.microsoft.com/office/drawing/2014/main" xmlns="" id="{AA89C5E9-46C2-4BBE-863B-D10DB6C33A23}"/>
                </a:ext>
              </a:extLst>
            </p:cNvPr>
            <p:cNvSpPr>
              <a:spLocks noChangeArrowheads="1"/>
            </p:cNvSpPr>
            <p:nvPr/>
          </p:nvSpPr>
          <p:spPr bwMode="auto">
            <a:xfrm>
              <a:off x="2876" y="2672"/>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i="1">
                  <a:solidFill>
                    <a:srgbClr val="000000"/>
                  </a:solidFill>
                  <a:latin typeface="+mn-ea"/>
                </a:rPr>
                <a:t>B</a:t>
              </a:r>
              <a:endParaRPr lang="en-US" altLang="zh-CN" sz="2000">
                <a:solidFill>
                  <a:srgbClr val="000000"/>
                </a:solidFill>
                <a:latin typeface="+mn-ea"/>
              </a:endParaRPr>
            </a:p>
          </p:txBody>
        </p:sp>
        <p:sp>
          <p:nvSpPr>
            <p:cNvPr id="20" name="Rectangle 21">
              <a:extLst>
                <a:ext uri="{FF2B5EF4-FFF2-40B4-BE49-F238E27FC236}">
                  <a16:creationId xmlns:a16="http://schemas.microsoft.com/office/drawing/2014/main" xmlns="" id="{8A6EDAD6-BDAE-4B80-8A1F-E7CFBF069468}"/>
                </a:ext>
              </a:extLst>
            </p:cNvPr>
            <p:cNvSpPr>
              <a:spLocks noChangeArrowheads="1"/>
            </p:cNvSpPr>
            <p:nvPr/>
          </p:nvSpPr>
          <p:spPr bwMode="auto">
            <a:xfrm>
              <a:off x="2860" y="2416"/>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i="1">
                  <a:solidFill>
                    <a:srgbClr val="000000"/>
                  </a:solidFill>
                  <a:latin typeface="+mn-ea"/>
                </a:rPr>
                <a:t>F</a:t>
              </a:r>
              <a:endParaRPr lang="en-US" altLang="zh-CN" sz="2000">
                <a:solidFill>
                  <a:srgbClr val="000000"/>
                </a:solidFill>
                <a:latin typeface="+mn-ea"/>
              </a:endParaRPr>
            </a:p>
          </p:txBody>
        </p:sp>
        <p:sp>
          <p:nvSpPr>
            <p:cNvPr id="21" name="Rectangle 22">
              <a:extLst>
                <a:ext uri="{FF2B5EF4-FFF2-40B4-BE49-F238E27FC236}">
                  <a16:creationId xmlns:a16="http://schemas.microsoft.com/office/drawing/2014/main" xmlns="" id="{47B38E4A-EA60-420F-AC86-67848A51F1C4}"/>
                </a:ext>
              </a:extLst>
            </p:cNvPr>
            <p:cNvSpPr>
              <a:spLocks noChangeArrowheads="1"/>
            </p:cNvSpPr>
            <p:nvPr/>
          </p:nvSpPr>
          <p:spPr bwMode="auto">
            <a:xfrm>
              <a:off x="3730" y="2856"/>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a:solidFill>
                    <a:srgbClr val="000000"/>
                  </a:solidFill>
                  <a:latin typeface="+mn-ea"/>
                </a:rPr>
                <a:t>2</a:t>
              </a:r>
              <a:endParaRPr lang="en-US" altLang="zh-CN" sz="2000">
                <a:solidFill>
                  <a:srgbClr val="000000"/>
                </a:solidFill>
                <a:latin typeface="+mn-ea"/>
              </a:endParaRPr>
            </a:p>
          </p:txBody>
        </p:sp>
        <p:sp>
          <p:nvSpPr>
            <p:cNvPr id="22" name="Rectangle 23">
              <a:extLst>
                <a:ext uri="{FF2B5EF4-FFF2-40B4-BE49-F238E27FC236}">
                  <a16:creationId xmlns:a16="http://schemas.microsoft.com/office/drawing/2014/main" xmlns="" id="{F969B222-A48B-4362-B092-1C568B84D24F}"/>
                </a:ext>
              </a:extLst>
            </p:cNvPr>
            <p:cNvSpPr>
              <a:spLocks noChangeArrowheads="1"/>
            </p:cNvSpPr>
            <p:nvPr/>
          </p:nvSpPr>
          <p:spPr bwMode="auto">
            <a:xfrm>
              <a:off x="3462" y="2970"/>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a:solidFill>
                    <a:srgbClr val="000000"/>
                  </a:solidFill>
                  <a:latin typeface="+mn-ea"/>
                </a:rPr>
                <a:t>1</a:t>
              </a:r>
              <a:endParaRPr lang="en-US" altLang="zh-CN" sz="2000">
                <a:solidFill>
                  <a:srgbClr val="000000"/>
                </a:solidFill>
                <a:latin typeface="+mn-ea"/>
              </a:endParaRPr>
            </a:p>
          </p:txBody>
        </p:sp>
        <p:sp>
          <p:nvSpPr>
            <p:cNvPr id="23" name="Rectangle 24">
              <a:extLst>
                <a:ext uri="{FF2B5EF4-FFF2-40B4-BE49-F238E27FC236}">
                  <a16:creationId xmlns:a16="http://schemas.microsoft.com/office/drawing/2014/main" xmlns="" id="{A921B9D9-F7C8-4C0F-B893-0BE1AA61F38C}"/>
                </a:ext>
              </a:extLst>
            </p:cNvPr>
            <p:cNvSpPr>
              <a:spLocks noChangeArrowheads="1"/>
            </p:cNvSpPr>
            <p:nvPr/>
          </p:nvSpPr>
          <p:spPr bwMode="auto">
            <a:xfrm>
              <a:off x="3762" y="2626"/>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a:solidFill>
                    <a:srgbClr val="000000"/>
                  </a:solidFill>
                  <a:latin typeface="+mn-ea"/>
                </a:rPr>
                <a:t>1</a:t>
              </a:r>
              <a:endParaRPr lang="en-US" altLang="zh-CN" sz="2000">
                <a:solidFill>
                  <a:srgbClr val="000000"/>
                </a:solidFill>
                <a:latin typeface="+mn-ea"/>
              </a:endParaRPr>
            </a:p>
          </p:txBody>
        </p:sp>
        <p:sp>
          <p:nvSpPr>
            <p:cNvPr id="24" name="Rectangle 25">
              <a:extLst>
                <a:ext uri="{FF2B5EF4-FFF2-40B4-BE49-F238E27FC236}">
                  <a16:creationId xmlns:a16="http://schemas.microsoft.com/office/drawing/2014/main" xmlns="" id="{2F652298-B400-457A-94D5-1E03219E19CA}"/>
                </a:ext>
              </a:extLst>
            </p:cNvPr>
            <p:cNvSpPr>
              <a:spLocks noChangeArrowheads="1"/>
            </p:cNvSpPr>
            <p:nvPr/>
          </p:nvSpPr>
          <p:spPr bwMode="auto">
            <a:xfrm>
              <a:off x="2957" y="2856"/>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dirty="0">
                  <a:solidFill>
                    <a:srgbClr val="000000"/>
                  </a:solidFill>
                  <a:latin typeface="+mn-ea"/>
                </a:rPr>
                <a:t>2</a:t>
              </a:r>
              <a:endParaRPr lang="en-US" altLang="zh-CN" sz="2000" dirty="0">
                <a:solidFill>
                  <a:srgbClr val="000000"/>
                </a:solidFill>
                <a:latin typeface="+mn-ea"/>
              </a:endParaRPr>
            </a:p>
          </p:txBody>
        </p:sp>
        <p:sp>
          <p:nvSpPr>
            <p:cNvPr id="25" name="Rectangle 26">
              <a:extLst>
                <a:ext uri="{FF2B5EF4-FFF2-40B4-BE49-F238E27FC236}">
                  <a16:creationId xmlns:a16="http://schemas.microsoft.com/office/drawing/2014/main" xmlns="" id="{57199039-F33F-439E-9BF3-5ED267512565}"/>
                </a:ext>
              </a:extLst>
            </p:cNvPr>
            <p:cNvSpPr>
              <a:spLocks noChangeArrowheads="1"/>
            </p:cNvSpPr>
            <p:nvPr/>
          </p:nvSpPr>
          <p:spPr bwMode="auto">
            <a:xfrm>
              <a:off x="3589" y="2949"/>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a:solidFill>
                    <a:srgbClr val="000000"/>
                  </a:solidFill>
                  <a:latin typeface="+mn-ea"/>
                </a:rPr>
                <a:t>+</a:t>
              </a:r>
              <a:endParaRPr lang="en-US" altLang="zh-CN" sz="2000">
                <a:solidFill>
                  <a:srgbClr val="000000"/>
                </a:solidFill>
                <a:latin typeface="+mn-ea"/>
              </a:endParaRPr>
            </a:p>
          </p:txBody>
        </p:sp>
        <p:sp>
          <p:nvSpPr>
            <p:cNvPr id="26" name="Rectangle 27">
              <a:extLst>
                <a:ext uri="{FF2B5EF4-FFF2-40B4-BE49-F238E27FC236}">
                  <a16:creationId xmlns:a16="http://schemas.microsoft.com/office/drawing/2014/main" xmlns="" id="{B9E900BE-AB5E-4487-8F03-09C20CA3A870}"/>
                </a:ext>
              </a:extLst>
            </p:cNvPr>
            <p:cNvSpPr>
              <a:spLocks noChangeArrowheads="1"/>
            </p:cNvSpPr>
            <p:nvPr/>
          </p:nvSpPr>
          <p:spPr bwMode="auto">
            <a:xfrm>
              <a:off x="3331" y="2719"/>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a:solidFill>
                    <a:srgbClr val="000000"/>
                  </a:solidFill>
                  <a:latin typeface="+mn-ea"/>
                </a:rPr>
                <a:t>=</a:t>
              </a:r>
              <a:endParaRPr lang="en-US" altLang="zh-CN" sz="2000">
                <a:solidFill>
                  <a:srgbClr val="000000"/>
                </a:solidFill>
                <a:latin typeface="+mn-ea"/>
              </a:endParaRPr>
            </a:p>
          </p:txBody>
        </p:sp>
        <p:sp>
          <p:nvSpPr>
            <p:cNvPr id="27" name="Rectangle 28">
              <a:extLst>
                <a:ext uri="{FF2B5EF4-FFF2-40B4-BE49-F238E27FC236}">
                  <a16:creationId xmlns:a16="http://schemas.microsoft.com/office/drawing/2014/main" xmlns="" id="{9F9918A4-C6DF-4549-8620-4F0F05089910}"/>
                </a:ext>
              </a:extLst>
            </p:cNvPr>
            <p:cNvSpPr>
              <a:spLocks noChangeArrowheads="1"/>
            </p:cNvSpPr>
            <p:nvPr/>
          </p:nvSpPr>
          <p:spPr bwMode="auto">
            <a:xfrm>
              <a:off x="2817" y="2949"/>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a:solidFill>
                    <a:srgbClr val="000000"/>
                  </a:solidFill>
                  <a:latin typeface="+mn-ea"/>
                </a:rPr>
                <a:t>+</a:t>
              </a:r>
              <a:endParaRPr lang="en-US" altLang="zh-CN" sz="2000">
                <a:solidFill>
                  <a:srgbClr val="000000"/>
                </a:solidFill>
                <a:latin typeface="+mn-ea"/>
              </a:endParaRPr>
            </a:p>
          </p:txBody>
        </p:sp>
        <p:sp>
          <p:nvSpPr>
            <p:cNvPr id="28" name="Rectangle 29">
              <a:extLst>
                <a:ext uri="{FF2B5EF4-FFF2-40B4-BE49-F238E27FC236}">
                  <a16:creationId xmlns:a16="http://schemas.microsoft.com/office/drawing/2014/main" xmlns="" id="{A5CF93E0-FAC1-45E8-849E-1D6A6083DA26}"/>
                </a:ext>
              </a:extLst>
            </p:cNvPr>
            <p:cNvSpPr>
              <a:spLocks noChangeArrowheads="1"/>
            </p:cNvSpPr>
            <p:nvPr/>
          </p:nvSpPr>
          <p:spPr bwMode="auto">
            <a:xfrm>
              <a:off x="2452" y="2719"/>
              <a:ext cx="8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en-US" altLang="zh-CN">
                  <a:solidFill>
                    <a:srgbClr val="000000"/>
                  </a:solidFill>
                  <a:latin typeface="+mn-ea"/>
                </a:rPr>
                <a:t>=</a:t>
              </a:r>
              <a:endParaRPr lang="en-US" altLang="zh-CN" sz="2000">
                <a:solidFill>
                  <a:srgbClr val="000000"/>
                </a:solidFill>
                <a:latin typeface="+mn-ea"/>
              </a:endParaRPr>
            </a:p>
          </p:txBody>
        </p:sp>
        <p:sp>
          <p:nvSpPr>
            <p:cNvPr id="29" name="Rectangle 30">
              <a:extLst>
                <a:ext uri="{FF2B5EF4-FFF2-40B4-BE49-F238E27FC236}">
                  <a16:creationId xmlns:a16="http://schemas.microsoft.com/office/drawing/2014/main" xmlns="" id="{D5E1EC8E-A3B8-421F-8B9E-AD820DF336B7}"/>
                </a:ext>
              </a:extLst>
            </p:cNvPr>
            <p:cNvSpPr>
              <a:spLocks noChangeArrowheads="1"/>
            </p:cNvSpPr>
            <p:nvPr/>
          </p:nvSpPr>
          <p:spPr bwMode="auto">
            <a:xfrm>
              <a:off x="1009" y="2746"/>
              <a:ext cx="135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lnSpc>
                  <a:spcPct val="104000"/>
                </a:lnSpc>
                <a:spcBef>
                  <a:spcPct val="0"/>
                </a:spcBef>
                <a:spcAft>
                  <a:spcPct val="0"/>
                </a:spcAft>
              </a:pPr>
              <a:r>
                <a:rPr lang="zh-CN" altLang="en-US">
                  <a:solidFill>
                    <a:srgbClr val="000000"/>
                  </a:solidFill>
                  <a:latin typeface="+mn-ea"/>
                </a:rPr>
                <a:t>即最佳的信道效率</a:t>
              </a:r>
              <a:endParaRPr lang="zh-CN" altLang="en-US" sz="2000">
                <a:solidFill>
                  <a:srgbClr val="000000"/>
                </a:solidFill>
                <a:latin typeface="+mn-ea"/>
              </a:endParaRPr>
            </a:p>
          </p:txBody>
        </p:sp>
      </p:grpSp>
      <p:cxnSp>
        <p:nvCxnSpPr>
          <p:cNvPr id="30"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650221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xmlns="" id="{F04DEE74-7E0C-4487-9387-859DDDE3E5CE}"/>
              </a:ext>
            </a:extLst>
          </p:cNvPr>
          <p:cNvSpPr>
            <a:spLocks noGrp="1" noChangeArrowheads="1"/>
          </p:cNvSpPr>
          <p:nvPr>
            <p:ph type="title"/>
          </p:nvPr>
        </p:nvSpPr>
        <p:spPr>
          <a:xfrm>
            <a:off x="2026444" y="116632"/>
            <a:ext cx="8137922" cy="709105"/>
          </a:xfrm>
        </p:spPr>
        <p:txBody>
          <a:bodyPr>
            <a:normAutofit/>
          </a:bodyPr>
          <a:lstStyle/>
          <a:p>
            <a:pPr algn="ctr"/>
            <a:r>
              <a:rPr lang="zh-CN" altLang="en-US" sz="3600" dirty="0">
                <a:latin typeface="+mn-ea"/>
                <a:ea typeface="+mn-ea"/>
              </a:rPr>
              <a:t>以太网性能 </a:t>
            </a:r>
          </a:p>
        </p:txBody>
      </p:sp>
      <p:sp>
        <p:nvSpPr>
          <p:cNvPr id="404483" name="Rectangle 3">
            <a:extLst>
              <a:ext uri="{FF2B5EF4-FFF2-40B4-BE49-F238E27FC236}">
                <a16:creationId xmlns:a16="http://schemas.microsoft.com/office/drawing/2014/main" xmlns="" id="{67D53461-3947-4943-9CCA-96096D80A4CC}"/>
              </a:ext>
            </a:extLst>
          </p:cNvPr>
          <p:cNvSpPr>
            <a:spLocks noGrp="1" noChangeArrowheads="1"/>
          </p:cNvSpPr>
          <p:nvPr>
            <p:ph type="body" idx="1"/>
          </p:nvPr>
        </p:nvSpPr>
        <p:spPr>
          <a:xfrm>
            <a:off x="1852474" y="1287263"/>
            <a:ext cx="8311892" cy="5086905"/>
          </a:xfrm>
        </p:spPr>
        <p:txBody>
          <a:bodyPr>
            <a:normAutofit/>
          </a:bodyPr>
          <a:lstStyle/>
          <a:p>
            <a:pPr>
              <a:lnSpc>
                <a:spcPct val="150000"/>
              </a:lnSpc>
            </a:pPr>
            <a:r>
              <a:rPr lang="zh-CN" altLang="en-US" dirty="0">
                <a:latin typeface="+mn-ea"/>
                <a:cs typeface="Arial" panose="020B0604020202020204" pitchFamily="34" charset="0"/>
              </a:rPr>
              <a:t>现有的以太网的性能很多基于网络流量播送分布的假设。</a:t>
            </a:r>
            <a:endParaRPr lang="en-US" altLang="zh-CN" dirty="0">
              <a:latin typeface="+mn-ea"/>
              <a:cs typeface="Arial" panose="020B0604020202020204" pitchFamily="34" charset="0"/>
            </a:endParaRPr>
          </a:p>
          <a:p>
            <a:pPr>
              <a:lnSpc>
                <a:spcPct val="150000"/>
              </a:lnSpc>
            </a:pPr>
            <a:r>
              <a:rPr lang="zh-CN" altLang="en-US" dirty="0">
                <a:latin typeface="+mn-ea"/>
                <a:cs typeface="Arial" panose="020B0604020202020204" pitchFamily="34" charset="0"/>
              </a:rPr>
              <a:t>实际的网络流量呈现出自相似</a:t>
            </a:r>
            <a:r>
              <a:rPr lang="en-US" altLang="zh-CN" dirty="0">
                <a:latin typeface="+mn-ea"/>
                <a:cs typeface="Arial" panose="020B0604020202020204" pitchFamily="34" charset="0"/>
              </a:rPr>
              <a:t>/</a:t>
            </a:r>
            <a:r>
              <a:rPr lang="zh-CN" altLang="en-US" dirty="0">
                <a:latin typeface="+mn-ea"/>
                <a:cs typeface="Arial" panose="020B0604020202020204" pitchFamily="34" charset="0"/>
              </a:rPr>
              <a:t>突发性。</a:t>
            </a:r>
            <a:endParaRPr lang="en-US" altLang="zh-CN" dirty="0">
              <a:latin typeface="+mn-ea"/>
              <a:cs typeface="Arial" panose="020B0604020202020204" pitchFamily="34" charset="0"/>
            </a:endParaRPr>
          </a:p>
          <a:p>
            <a:pPr>
              <a:lnSpc>
                <a:spcPct val="150000"/>
              </a:lnSpc>
            </a:pPr>
            <a:r>
              <a:rPr lang="zh-CN" altLang="en-US" dirty="0">
                <a:latin typeface="+mn-ea"/>
                <a:cs typeface="Arial" panose="020B0604020202020204" pitchFamily="34" charset="0"/>
              </a:rPr>
              <a:t>相关研究可参见相关的研究内容</a:t>
            </a:r>
            <a:endParaRPr lang="en-US" altLang="zh-CN" dirty="0">
              <a:latin typeface="+mn-ea"/>
              <a:cs typeface="Arial" panose="020B0604020202020204" pitchFamily="34" charset="0"/>
            </a:endParaRPr>
          </a:p>
          <a:p>
            <a:pPr marL="342900" indent="-342900">
              <a:lnSpc>
                <a:spcPct val="110000"/>
              </a:lnSpc>
              <a:buFont typeface="+mj-lt"/>
              <a:buAutoNum type="arabicPeriod"/>
            </a:pPr>
            <a:r>
              <a:rPr lang="en-US" altLang="zh-CN" sz="1500" dirty="0" err="1">
                <a:latin typeface="+mn-ea"/>
                <a:cs typeface="Arial" panose="020B0604020202020204" pitchFamily="34" charset="0"/>
              </a:rPr>
              <a:t>Crovella</a:t>
            </a:r>
            <a:r>
              <a:rPr lang="en-US" altLang="zh-CN" sz="1500" dirty="0">
                <a:latin typeface="+mn-ea"/>
                <a:cs typeface="Arial" panose="020B0604020202020204" pitchFamily="34" charset="0"/>
              </a:rPr>
              <a:t> M E, </a:t>
            </a:r>
            <a:r>
              <a:rPr lang="en-US" altLang="zh-CN" sz="1500" dirty="0" err="1">
                <a:latin typeface="+mn-ea"/>
                <a:cs typeface="Arial" panose="020B0604020202020204" pitchFamily="34" charset="0"/>
              </a:rPr>
              <a:t>Bestavros</a:t>
            </a:r>
            <a:r>
              <a:rPr lang="en-US" altLang="zh-CN" sz="1500" dirty="0">
                <a:latin typeface="+mn-ea"/>
                <a:cs typeface="Arial" panose="020B0604020202020204" pitchFamily="34" charset="0"/>
              </a:rPr>
              <a:t> A. Self-similarity in World Wide Web traffic: evidence and possible causes</a:t>
            </a:r>
          </a:p>
          <a:p>
            <a:pPr marL="342900" indent="-342900">
              <a:lnSpc>
                <a:spcPct val="110000"/>
              </a:lnSpc>
              <a:buFont typeface="+mj-lt"/>
              <a:buAutoNum type="arabicPeriod"/>
            </a:pPr>
            <a:r>
              <a:rPr lang="en-US" altLang="zh-CN" sz="1500" dirty="0">
                <a:latin typeface="+mn-ea"/>
                <a:cs typeface="Arial" panose="020B0604020202020204" pitchFamily="34" charset="0"/>
              </a:rPr>
              <a:t>Leland W E, </a:t>
            </a:r>
            <a:r>
              <a:rPr lang="en-US" altLang="zh-CN" sz="1500" dirty="0" err="1">
                <a:latin typeface="+mn-ea"/>
                <a:cs typeface="Arial" panose="020B0604020202020204" pitchFamily="34" charset="0"/>
              </a:rPr>
              <a:t>Taqqu</a:t>
            </a:r>
            <a:r>
              <a:rPr lang="en-US" altLang="zh-CN" sz="1500" dirty="0">
                <a:latin typeface="+mn-ea"/>
                <a:cs typeface="Arial" panose="020B0604020202020204" pitchFamily="34" charset="0"/>
              </a:rPr>
              <a:t> M S, Willinger W, et al. On the self-similar nature of Ethernet traffic</a:t>
            </a:r>
          </a:p>
          <a:p>
            <a:pPr marL="342900" indent="-342900">
              <a:lnSpc>
                <a:spcPct val="110000"/>
              </a:lnSpc>
              <a:buFont typeface="+mj-lt"/>
              <a:buAutoNum type="arabicPeriod"/>
            </a:pPr>
            <a:r>
              <a:rPr lang="en-US" altLang="zh-CN" sz="1500" dirty="0">
                <a:latin typeface="+mn-ea"/>
                <a:cs typeface="Arial" panose="020B0604020202020204" pitchFamily="34" charset="0"/>
              </a:rPr>
              <a:t>Park K, Kim G, </a:t>
            </a:r>
            <a:r>
              <a:rPr lang="en-US" altLang="zh-CN" sz="1500" dirty="0" err="1">
                <a:latin typeface="+mn-ea"/>
                <a:cs typeface="Arial" panose="020B0604020202020204" pitchFamily="34" charset="0"/>
              </a:rPr>
              <a:t>Crovella</a:t>
            </a:r>
            <a:r>
              <a:rPr lang="en-US" altLang="zh-CN" sz="1500" dirty="0">
                <a:latin typeface="+mn-ea"/>
                <a:cs typeface="Arial" panose="020B0604020202020204" pitchFamily="34" charset="0"/>
              </a:rPr>
              <a:t> M E. Effect of traffic self-similarity on network performance</a:t>
            </a:r>
          </a:p>
          <a:p>
            <a:pPr marL="342900" indent="-342900">
              <a:lnSpc>
                <a:spcPct val="110000"/>
              </a:lnSpc>
              <a:buFont typeface="+mj-lt"/>
              <a:buAutoNum type="arabicPeriod"/>
            </a:pPr>
            <a:r>
              <a:rPr lang="en-US" altLang="zh-CN" sz="1500" dirty="0">
                <a:latin typeface="+mn-ea"/>
                <a:cs typeface="Arial" panose="020B0604020202020204" pitchFamily="34" charset="0"/>
              </a:rPr>
              <a:t>Liang Q. Ad hoc wireless network traffic-self-similarity and forecasting</a:t>
            </a:r>
          </a:p>
        </p:txBody>
      </p:sp>
      <p:cxnSp>
        <p:nvCxnSpPr>
          <p:cNvPr id="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906499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66" name="Line 106">
            <a:extLst>
              <a:ext uri="{FF2B5EF4-FFF2-40B4-BE49-F238E27FC236}">
                <a16:creationId xmlns:a16="http://schemas.microsoft.com/office/drawing/2014/main" xmlns="" id="{AB7926A5-DF1C-4DAB-AE28-9ADA821B202F}"/>
              </a:ext>
            </a:extLst>
          </p:cNvPr>
          <p:cNvSpPr>
            <a:spLocks noChangeShapeType="1"/>
          </p:cNvSpPr>
          <p:nvPr/>
        </p:nvSpPr>
        <p:spPr bwMode="auto">
          <a:xfrm flipV="1">
            <a:off x="5304235" y="3919538"/>
            <a:ext cx="1551384" cy="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62" name="Rectangle 2">
            <a:extLst>
              <a:ext uri="{FF2B5EF4-FFF2-40B4-BE49-F238E27FC236}">
                <a16:creationId xmlns:a16="http://schemas.microsoft.com/office/drawing/2014/main" xmlns="" id="{BECC878F-5B4B-4C20-9FAB-99B6D0F51857}"/>
              </a:ext>
            </a:extLst>
          </p:cNvPr>
          <p:cNvSpPr>
            <a:spLocks noGrp="1" noChangeArrowheads="1"/>
          </p:cNvSpPr>
          <p:nvPr>
            <p:ph type="title"/>
          </p:nvPr>
        </p:nvSpPr>
        <p:spPr>
          <a:xfrm>
            <a:off x="1117605" y="-311493"/>
            <a:ext cx="9956800" cy="1143000"/>
          </a:xfrm>
          <a:noFill/>
          <a:extLst>
            <a:ext uri="{909E8E84-426E-40DD-AFC4-6F175D3DCCD1}">
              <a14:hiddenFill xmlns:a14="http://schemas.microsoft.com/office/drawing/2010/main">
                <a:solidFill>
                  <a:schemeClr val="hlink"/>
                </a:solidFill>
              </a14:hiddenFill>
            </a:ext>
          </a:extLst>
        </p:spPr>
        <p:txBody>
          <a:bodyPr>
            <a:normAutofit/>
          </a:bodyPr>
          <a:lstStyle/>
          <a:p>
            <a:pPr algn="ctr"/>
            <a:r>
              <a:rPr lang="zh-CN" altLang="en-US" sz="3600" dirty="0"/>
              <a:t>最简单的以太网络</a:t>
            </a:r>
          </a:p>
        </p:txBody>
      </p:sp>
      <p:grpSp>
        <p:nvGrpSpPr>
          <p:cNvPr id="527506" name="Group 146">
            <a:extLst>
              <a:ext uri="{FF2B5EF4-FFF2-40B4-BE49-F238E27FC236}">
                <a16:creationId xmlns:a16="http://schemas.microsoft.com/office/drawing/2014/main" xmlns="" id="{B10857AD-0018-4099-B76E-1F8EFCE4C6B1}"/>
              </a:ext>
            </a:extLst>
          </p:cNvPr>
          <p:cNvGrpSpPr>
            <a:grpSpLocks/>
          </p:cNvGrpSpPr>
          <p:nvPr/>
        </p:nvGrpSpPr>
        <p:grpSpPr bwMode="auto">
          <a:xfrm>
            <a:off x="3720708" y="2656288"/>
            <a:ext cx="1918097" cy="1783556"/>
            <a:chOff x="885" y="1511"/>
            <a:chExt cx="1611" cy="1498"/>
          </a:xfrm>
        </p:grpSpPr>
        <p:grpSp>
          <p:nvGrpSpPr>
            <p:cNvPr id="527469" name="Group 109">
              <a:extLst>
                <a:ext uri="{FF2B5EF4-FFF2-40B4-BE49-F238E27FC236}">
                  <a16:creationId xmlns:a16="http://schemas.microsoft.com/office/drawing/2014/main" xmlns="" id="{4FC80B14-78D4-48DA-87D4-D920E72A94FE}"/>
                </a:ext>
              </a:extLst>
            </p:cNvPr>
            <p:cNvGrpSpPr>
              <a:grpSpLocks/>
            </p:cNvGrpSpPr>
            <p:nvPr/>
          </p:nvGrpSpPr>
          <p:grpSpPr bwMode="auto">
            <a:xfrm>
              <a:off x="885" y="2717"/>
              <a:ext cx="1611" cy="292"/>
              <a:chOff x="885" y="2717"/>
              <a:chExt cx="1611" cy="292"/>
            </a:xfrm>
          </p:grpSpPr>
          <p:sp>
            <p:nvSpPr>
              <p:cNvPr id="527368" name="Rectangle 8">
                <a:extLst>
                  <a:ext uri="{FF2B5EF4-FFF2-40B4-BE49-F238E27FC236}">
                    <a16:creationId xmlns:a16="http://schemas.microsoft.com/office/drawing/2014/main" xmlns="" id="{7B0A0662-758D-4374-810E-3DF96B940AAE}"/>
                  </a:ext>
                </a:extLst>
              </p:cNvPr>
              <p:cNvSpPr>
                <a:spLocks noChangeArrowheads="1"/>
              </p:cNvSpPr>
              <p:nvPr/>
            </p:nvSpPr>
            <p:spPr bwMode="auto">
              <a:xfrm>
                <a:off x="1904" y="2717"/>
                <a:ext cx="8" cy="8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69" name="Rectangle 9">
                <a:extLst>
                  <a:ext uri="{FF2B5EF4-FFF2-40B4-BE49-F238E27FC236}">
                    <a16:creationId xmlns:a16="http://schemas.microsoft.com/office/drawing/2014/main" xmlns="" id="{57C332A6-1CE7-40A9-ABF9-B9352B95A7BA}"/>
                  </a:ext>
                </a:extLst>
              </p:cNvPr>
              <p:cNvSpPr>
                <a:spLocks noChangeArrowheads="1"/>
              </p:cNvSpPr>
              <p:nvPr/>
            </p:nvSpPr>
            <p:spPr bwMode="auto">
              <a:xfrm>
                <a:off x="2041" y="2717"/>
                <a:ext cx="8" cy="8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70" name="Rectangle 10">
                <a:extLst>
                  <a:ext uri="{FF2B5EF4-FFF2-40B4-BE49-F238E27FC236}">
                    <a16:creationId xmlns:a16="http://schemas.microsoft.com/office/drawing/2014/main" xmlns="" id="{B650B0F2-3CFE-4A62-865D-EA5F55AFA902}"/>
                  </a:ext>
                </a:extLst>
              </p:cNvPr>
              <p:cNvSpPr>
                <a:spLocks noChangeArrowheads="1"/>
              </p:cNvSpPr>
              <p:nvPr/>
            </p:nvSpPr>
            <p:spPr bwMode="auto">
              <a:xfrm>
                <a:off x="2179" y="2717"/>
                <a:ext cx="7" cy="8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81" name="Rectangle 21">
                <a:extLst>
                  <a:ext uri="{FF2B5EF4-FFF2-40B4-BE49-F238E27FC236}">
                    <a16:creationId xmlns:a16="http://schemas.microsoft.com/office/drawing/2014/main" xmlns="" id="{5C089678-382D-4526-A2DB-B3A2323E5AB8}"/>
                  </a:ext>
                </a:extLst>
              </p:cNvPr>
              <p:cNvSpPr>
                <a:spLocks noChangeArrowheads="1"/>
              </p:cNvSpPr>
              <p:nvPr/>
            </p:nvSpPr>
            <p:spPr bwMode="auto">
              <a:xfrm>
                <a:off x="897" y="2985"/>
                <a:ext cx="1572" cy="24"/>
              </a:xfrm>
              <a:prstGeom prst="rect">
                <a:avLst/>
              </a:prstGeom>
              <a:solidFill>
                <a:srgbClr val="C0C0C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82" name="Freeform 22">
                <a:extLst>
                  <a:ext uri="{FF2B5EF4-FFF2-40B4-BE49-F238E27FC236}">
                    <a16:creationId xmlns:a16="http://schemas.microsoft.com/office/drawing/2014/main" xmlns="" id="{E5AE377F-FDC5-460C-B51E-046CD9A45B75}"/>
                  </a:ext>
                </a:extLst>
              </p:cNvPr>
              <p:cNvSpPr>
                <a:spLocks/>
              </p:cNvSpPr>
              <p:nvPr/>
            </p:nvSpPr>
            <p:spPr bwMode="auto">
              <a:xfrm>
                <a:off x="885" y="2783"/>
                <a:ext cx="1611" cy="212"/>
              </a:xfrm>
              <a:custGeom>
                <a:avLst/>
                <a:gdLst>
                  <a:gd name="T0" fmla="*/ 0 w 411"/>
                  <a:gd name="T1" fmla="*/ 45 h 45"/>
                  <a:gd name="T2" fmla="*/ 411 w 411"/>
                  <a:gd name="T3" fmla="*/ 45 h 45"/>
                  <a:gd name="T4" fmla="*/ 387 w 411"/>
                  <a:gd name="T5" fmla="*/ 0 h 45"/>
                  <a:gd name="T6" fmla="*/ 30 w 411"/>
                  <a:gd name="T7" fmla="*/ 0 h 45"/>
                  <a:gd name="T8" fmla="*/ 0 w 411"/>
                  <a:gd name="T9" fmla="*/ 45 h 45"/>
                </a:gdLst>
                <a:ahLst/>
                <a:cxnLst>
                  <a:cxn ang="0">
                    <a:pos x="T0" y="T1"/>
                  </a:cxn>
                  <a:cxn ang="0">
                    <a:pos x="T2" y="T3"/>
                  </a:cxn>
                  <a:cxn ang="0">
                    <a:pos x="T4" y="T5"/>
                  </a:cxn>
                  <a:cxn ang="0">
                    <a:pos x="T6" y="T7"/>
                  </a:cxn>
                  <a:cxn ang="0">
                    <a:pos x="T8" y="T9"/>
                  </a:cxn>
                </a:cxnLst>
                <a:rect l="0" t="0" r="r" b="b"/>
                <a:pathLst>
                  <a:path w="411" h="45">
                    <a:moveTo>
                      <a:pt x="0" y="45"/>
                    </a:moveTo>
                    <a:lnTo>
                      <a:pt x="411" y="45"/>
                    </a:lnTo>
                    <a:lnTo>
                      <a:pt x="387" y="0"/>
                    </a:lnTo>
                    <a:lnTo>
                      <a:pt x="30" y="0"/>
                    </a:lnTo>
                    <a:lnTo>
                      <a:pt x="0" y="45"/>
                    </a:lnTo>
                    <a:close/>
                  </a:path>
                </a:pathLst>
              </a:custGeom>
              <a:solidFill>
                <a:srgbClr val="C0C0C0"/>
              </a:solidFill>
              <a:ln w="3175">
                <a:solidFill>
                  <a:srgbClr val="000000"/>
                </a:solidFill>
                <a:prstDash val="solid"/>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83" name="Freeform 23">
                <a:extLst>
                  <a:ext uri="{FF2B5EF4-FFF2-40B4-BE49-F238E27FC236}">
                    <a16:creationId xmlns:a16="http://schemas.microsoft.com/office/drawing/2014/main" xmlns="" id="{B5CD4D66-C4D2-405B-95FA-FA19ADFA6419}"/>
                  </a:ext>
                </a:extLst>
              </p:cNvPr>
              <p:cNvSpPr>
                <a:spLocks/>
              </p:cNvSpPr>
              <p:nvPr/>
            </p:nvSpPr>
            <p:spPr bwMode="auto">
              <a:xfrm>
                <a:off x="932" y="2806"/>
                <a:ext cx="1513" cy="165"/>
              </a:xfrm>
              <a:custGeom>
                <a:avLst/>
                <a:gdLst>
                  <a:gd name="T0" fmla="*/ 22 w 386"/>
                  <a:gd name="T1" fmla="*/ 0 h 35"/>
                  <a:gd name="T2" fmla="*/ 0 w 386"/>
                  <a:gd name="T3" fmla="*/ 35 h 35"/>
                  <a:gd name="T4" fmla="*/ 386 w 386"/>
                  <a:gd name="T5" fmla="*/ 35 h 35"/>
                  <a:gd name="T6" fmla="*/ 368 w 386"/>
                  <a:gd name="T7" fmla="*/ 0 h 35"/>
                </a:gdLst>
                <a:ahLst/>
                <a:cxnLst>
                  <a:cxn ang="0">
                    <a:pos x="T0" y="T1"/>
                  </a:cxn>
                  <a:cxn ang="0">
                    <a:pos x="T2" y="T3"/>
                  </a:cxn>
                  <a:cxn ang="0">
                    <a:pos x="T4" y="T5"/>
                  </a:cxn>
                  <a:cxn ang="0">
                    <a:pos x="T6" y="T7"/>
                  </a:cxn>
                </a:cxnLst>
                <a:rect l="0" t="0" r="r" b="b"/>
                <a:pathLst>
                  <a:path w="386" h="35">
                    <a:moveTo>
                      <a:pt x="22" y="0"/>
                    </a:moveTo>
                    <a:lnTo>
                      <a:pt x="0" y="35"/>
                    </a:lnTo>
                    <a:lnTo>
                      <a:pt x="386" y="35"/>
                    </a:lnTo>
                    <a:lnTo>
                      <a:pt x="36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84" name="Freeform 24">
                <a:extLst>
                  <a:ext uri="{FF2B5EF4-FFF2-40B4-BE49-F238E27FC236}">
                    <a16:creationId xmlns:a16="http://schemas.microsoft.com/office/drawing/2014/main" xmlns="" id="{4C34BF98-3AF4-4489-BCBD-73BC8061958A}"/>
                  </a:ext>
                </a:extLst>
              </p:cNvPr>
              <p:cNvSpPr>
                <a:spLocks/>
              </p:cNvSpPr>
              <p:nvPr/>
            </p:nvSpPr>
            <p:spPr bwMode="auto">
              <a:xfrm>
                <a:off x="1061" y="2802"/>
                <a:ext cx="51" cy="33"/>
              </a:xfrm>
              <a:custGeom>
                <a:avLst/>
                <a:gdLst>
                  <a:gd name="T0" fmla="*/ 4 w 13"/>
                  <a:gd name="T1" fmla="*/ 0 h 7"/>
                  <a:gd name="T2" fmla="*/ 13 w 13"/>
                  <a:gd name="T3" fmla="*/ 0 h 7"/>
                  <a:gd name="T4" fmla="*/ 10 w 13"/>
                  <a:gd name="T5" fmla="*/ 7 h 7"/>
                  <a:gd name="T6" fmla="*/ 0 w 13"/>
                  <a:gd name="T7" fmla="*/ 7 h 7"/>
                  <a:gd name="T8" fmla="*/ 4 w 13"/>
                  <a:gd name="T9" fmla="*/ 0 h 7"/>
                </a:gdLst>
                <a:ahLst/>
                <a:cxnLst>
                  <a:cxn ang="0">
                    <a:pos x="T0" y="T1"/>
                  </a:cxn>
                  <a:cxn ang="0">
                    <a:pos x="T2" y="T3"/>
                  </a:cxn>
                  <a:cxn ang="0">
                    <a:pos x="T4" y="T5"/>
                  </a:cxn>
                  <a:cxn ang="0">
                    <a:pos x="T6" y="T7"/>
                  </a:cxn>
                  <a:cxn ang="0">
                    <a:pos x="T8" y="T9"/>
                  </a:cxn>
                </a:cxnLst>
                <a:rect l="0" t="0" r="r" b="b"/>
                <a:pathLst>
                  <a:path w="13" h="7">
                    <a:moveTo>
                      <a:pt x="4" y="0"/>
                    </a:moveTo>
                    <a:lnTo>
                      <a:pt x="13" y="0"/>
                    </a:lnTo>
                    <a:lnTo>
                      <a:pt x="10" y="7"/>
                    </a:lnTo>
                    <a:lnTo>
                      <a:pt x="0" y="7"/>
                    </a:lnTo>
                    <a:lnTo>
                      <a:pt x="4" y="0"/>
                    </a:lnTo>
                    <a:close/>
                  </a:path>
                </a:pathLst>
              </a:custGeom>
              <a:solidFill>
                <a:srgbClr val="808080"/>
              </a:solidFill>
              <a:ln w="3175">
                <a:solidFill>
                  <a:srgbClr val="000000"/>
                </a:solidFill>
                <a:prstDash val="solid"/>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85" name="Freeform 25">
                <a:extLst>
                  <a:ext uri="{FF2B5EF4-FFF2-40B4-BE49-F238E27FC236}">
                    <a16:creationId xmlns:a16="http://schemas.microsoft.com/office/drawing/2014/main" xmlns="" id="{5EF93A1A-6015-4D35-B6B2-695ADBE1E76D}"/>
                  </a:ext>
                </a:extLst>
              </p:cNvPr>
              <p:cNvSpPr>
                <a:spLocks/>
              </p:cNvSpPr>
              <p:nvPr/>
            </p:nvSpPr>
            <p:spPr bwMode="auto">
              <a:xfrm>
                <a:off x="1187" y="2802"/>
                <a:ext cx="200" cy="28"/>
              </a:xfrm>
              <a:custGeom>
                <a:avLst/>
                <a:gdLst>
                  <a:gd name="T0" fmla="*/ 2 w 51"/>
                  <a:gd name="T1" fmla="*/ 0 h 6"/>
                  <a:gd name="T2" fmla="*/ 51 w 51"/>
                  <a:gd name="T3" fmla="*/ 0 h 6"/>
                  <a:gd name="T4" fmla="*/ 49 w 51"/>
                  <a:gd name="T5" fmla="*/ 6 h 6"/>
                  <a:gd name="T6" fmla="*/ 0 w 51"/>
                  <a:gd name="T7" fmla="*/ 6 h 6"/>
                  <a:gd name="T8" fmla="*/ 2 w 51"/>
                  <a:gd name="T9" fmla="*/ 0 h 6"/>
                </a:gdLst>
                <a:ahLst/>
                <a:cxnLst>
                  <a:cxn ang="0">
                    <a:pos x="T0" y="T1"/>
                  </a:cxn>
                  <a:cxn ang="0">
                    <a:pos x="T2" y="T3"/>
                  </a:cxn>
                  <a:cxn ang="0">
                    <a:pos x="T4" y="T5"/>
                  </a:cxn>
                  <a:cxn ang="0">
                    <a:pos x="T6" y="T7"/>
                  </a:cxn>
                  <a:cxn ang="0">
                    <a:pos x="T8" y="T9"/>
                  </a:cxn>
                </a:cxnLst>
                <a:rect l="0" t="0" r="r" b="b"/>
                <a:pathLst>
                  <a:path w="51" h="6">
                    <a:moveTo>
                      <a:pt x="2" y="0"/>
                    </a:moveTo>
                    <a:lnTo>
                      <a:pt x="51" y="0"/>
                    </a:lnTo>
                    <a:lnTo>
                      <a:pt x="49" y="6"/>
                    </a:lnTo>
                    <a:lnTo>
                      <a:pt x="0" y="6"/>
                    </a:lnTo>
                    <a:lnTo>
                      <a:pt x="2" y="0"/>
                    </a:lnTo>
                    <a:close/>
                  </a:path>
                </a:pathLst>
              </a:custGeom>
              <a:solidFill>
                <a:srgbClr val="808080"/>
              </a:solidFill>
              <a:ln w="3175">
                <a:solidFill>
                  <a:srgbClr val="000000"/>
                </a:solidFill>
                <a:prstDash val="solid"/>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86" name="Freeform 26">
                <a:extLst>
                  <a:ext uri="{FF2B5EF4-FFF2-40B4-BE49-F238E27FC236}">
                    <a16:creationId xmlns:a16="http://schemas.microsoft.com/office/drawing/2014/main" xmlns="" id="{641FB57F-5422-4B06-9A06-0EDB2DBE9480}"/>
                  </a:ext>
                </a:extLst>
              </p:cNvPr>
              <p:cNvSpPr>
                <a:spLocks/>
              </p:cNvSpPr>
              <p:nvPr/>
            </p:nvSpPr>
            <p:spPr bwMode="auto">
              <a:xfrm>
                <a:off x="1446" y="2802"/>
                <a:ext cx="188" cy="33"/>
              </a:xfrm>
              <a:custGeom>
                <a:avLst/>
                <a:gdLst>
                  <a:gd name="T0" fmla="*/ 1 w 48"/>
                  <a:gd name="T1" fmla="*/ 0 h 7"/>
                  <a:gd name="T2" fmla="*/ 48 w 48"/>
                  <a:gd name="T3" fmla="*/ 0 h 7"/>
                  <a:gd name="T4" fmla="*/ 48 w 48"/>
                  <a:gd name="T5" fmla="*/ 7 h 7"/>
                  <a:gd name="T6" fmla="*/ 0 w 48"/>
                  <a:gd name="T7" fmla="*/ 7 h 7"/>
                  <a:gd name="T8" fmla="*/ 1 w 48"/>
                  <a:gd name="T9" fmla="*/ 0 h 7"/>
                </a:gdLst>
                <a:ahLst/>
                <a:cxnLst>
                  <a:cxn ang="0">
                    <a:pos x="T0" y="T1"/>
                  </a:cxn>
                  <a:cxn ang="0">
                    <a:pos x="T2" y="T3"/>
                  </a:cxn>
                  <a:cxn ang="0">
                    <a:pos x="T4" y="T5"/>
                  </a:cxn>
                  <a:cxn ang="0">
                    <a:pos x="T6" y="T7"/>
                  </a:cxn>
                  <a:cxn ang="0">
                    <a:pos x="T8" y="T9"/>
                  </a:cxn>
                </a:cxnLst>
                <a:rect l="0" t="0" r="r" b="b"/>
                <a:pathLst>
                  <a:path w="48" h="7">
                    <a:moveTo>
                      <a:pt x="1" y="0"/>
                    </a:moveTo>
                    <a:lnTo>
                      <a:pt x="48" y="0"/>
                    </a:lnTo>
                    <a:lnTo>
                      <a:pt x="48" y="7"/>
                    </a:lnTo>
                    <a:lnTo>
                      <a:pt x="0" y="7"/>
                    </a:lnTo>
                    <a:lnTo>
                      <a:pt x="1" y="0"/>
                    </a:lnTo>
                    <a:close/>
                  </a:path>
                </a:pathLst>
              </a:custGeom>
              <a:solidFill>
                <a:srgbClr val="808080"/>
              </a:solidFill>
              <a:ln w="3175">
                <a:solidFill>
                  <a:srgbClr val="000000"/>
                </a:solidFill>
                <a:prstDash val="solid"/>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87" name="Rectangle 27">
                <a:extLst>
                  <a:ext uri="{FF2B5EF4-FFF2-40B4-BE49-F238E27FC236}">
                    <a16:creationId xmlns:a16="http://schemas.microsoft.com/office/drawing/2014/main" xmlns="" id="{C8577D26-55D0-4D94-BC08-EFD73FE1C09F}"/>
                  </a:ext>
                </a:extLst>
              </p:cNvPr>
              <p:cNvSpPr>
                <a:spLocks noChangeArrowheads="1"/>
              </p:cNvSpPr>
              <p:nvPr/>
            </p:nvSpPr>
            <p:spPr bwMode="auto">
              <a:xfrm>
                <a:off x="1677" y="2806"/>
                <a:ext cx="188" cy="24"/>
              </a:xfrm>
              <a:prstGeom prst="rect">
                <a:avLst/>
              </a:prstGeom>
              <a:solidFill>
                <a:srgbClr val="80808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88" name="Freeform 28">
                <a:extLst>
                  <a:ext uri="{FF2B5EF4-FFF2-40B4-BE49-F238E27FC236}">
                    <a16:creationId xmlns:a16="http://schemas.microsoft.com/office/drawing/2014/main" xmlns="" id="{C03140A8-1909-409E-B1DF-60BC03A0E739}"/>
                  </a:ext>
                </a:extLst>
              </p:cNvPr>
              <p:cNvSpPr>
                <a:spLocks/>
              </p:cNvSpPr>
              <p:nvPr/>
            </p:nvSpPr>
            <p:spPr bwMode="auto">
              <a:xfrm>
                <a:off x="1908" y="2802"/>
                <a:ext cx="173" cy="33"/>
              </a:xfrm>
              <a:custGeom>
                <a:avLst/>
                <a:gdLst>
                  <a:gd name="T0" fmla="*/ 0 w 44"/>
                  <a:gd name="T1" fmla="*/ 0 h 7"/>
                  <a:gd name="T2" fmla="*/ 43 w 44"/>
                  <a:gd name="T3" fmla="*/ 0 h 7"/>
                  <a:gd name="T4" fmla="*/ 44 w 44"/>
                  <a:gd name="T5" fmla="*/ 7 h 7"/>
                  <a:gd name="T6" fmla="*/ 0 w 44"/>
                  <a:gd name="T7" fmla="*/ 7 h 7"/>
                  <a:gd name="T8" fmla="*/ 0 w 44"/>
                  <a:gd name="T9" fmla="*/ 0 h 7"/>
                </a:gdLst>
                <a:ahLst/>
                <a:cxnLst>
                  <a:cxn ang="0">
                    <a:pos x="T0" y="T1"/>
                  </a:cxn>
                  <a:cxn ang="0">
                    <a:pos x="T2" y="T3"/>
                  </a:cxn>
                  <a:cxn ang="0">
                    <a:pos x="T4" y="T5"/>
                  </a:cxn>
                  <a:cxn ang="0">
                    <a:pos x="T6" y="T7"/>
                  </a:cxn>
                  <a:cxn ang="0">
                    <a:pos x="T8" y="T9"/>
                  </a:cxn>
                </a:cxnLst>
                <a:rect l="0" t="0" r="r" b="b"/>
                <a:pathLst>
                  <a:path w="44" h="7">
                    <a:moveTo>
                      <a:pt x="0" y="0"/>
                    </a:moveTo>
                    <a:lnTo>
                      <a:pt x="43" y="0"/>
                    </a:lnTo>
                    <a:lnTo>
                      <a:pt x="44" y="7"/>
                    </a:lnTo>
                    <a:lnTo>
                      <a:pt x="0" y="7"/>
                    </a:lnTo>
                    <a:lnTo>
                      <a:pt x="0" y="0"/>
                    </a:lnTo>
                    <a:close/>
                  </a:path>
                </a:pathLst>
              </a:custGeom>
              <a:solidFill>
                <a:srgbClr val="808080"/>
              </a:solidFill>
              <a:ln w="3175">
                <a:solidFill>
                  <a:srgbClr val="000000"/>
                </a:solidFill>
                <a:prstDash val="solid"/>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89" name="Freeform 29">
                <a:extLst>
                  <a:ext uri="{FF2B5EF4-FFF2-40B4-BE49-F238E27FC236}">
                    <a16:creationId xmlns:a16="http://schemas.microsoft.com/office/drawing/2014/main" xmlns="" id="{BF5AC61E-DDC7-4460-915D-B6166EDDB49A}"/>
                  </a:ext>
                </a:extLst>
              </p:cNvPr>
              <p:cNvSpPr>
                <a:spLocks/>
              </p:cNvSpPr>
              <p:nvPr/>
            </p:nvSpPr>
            <p:spPr bwMode="auto">
              <a:xfrm>
                <a:off x="2120" y="2821"/>
                <a:ext cx="211" cy="28"/>
              </a:xfrm>
              <a:custGeom>
                <a:avLst/>
                <a:gdLst>
                  <a:gd name="T0" fmla="*/ 0 w 54"/>
                  <a:gd name="T1" fmla="*/ 0 h 6"/>
                  <a:gd name="T2" fmla="*/ 50 w 54"/>
                  <a:gd name="T3" fmla="*/ 0 h 6"/>
                  <a:gd name="T4" fmla="*/ 54 w 54"/>
                  <a:gd name="T5" fmla="*/ 6 h 6"/>
                  <a:gd name="T6" fmla="*/ 3 w 54"/>
                  <a:gd name="T7" fmla="*/ 6 h 6"/>
                  <a:gd name="T8" fmla="*/ 0 w 54"/>
                  <a:gd name="T9" fmla="*/ 0 h 6"/>
                </a:gdLst>
                <a:ahLst/>
                <a:cxnLst>
                  <a:cxn ang="0">
                    <a:pos x="T0" y="T1"/>
                  </a:cxn>
                  <a:cxn ang="0">
                    <a:pos x="T2" y="T3"/>
                  </a:cxn>
                  <a:cxn ang="0">
                    <a:pos x="T4" y="T5"/>
                  </a:cxn>
                  <a:cxn ang="0">
                    <a:pos x="T6" y="T7"/>
                  </a:cxn>
                  <a:cxn ang="0">
                    <a:pos x="T8" y="T9"/>
                  </a:cxn>
                </a:cxnLst>
                <a:rect l="0" t="0" r="r" b="b"/>
                <a:pathLst>
                  <a:path w="54" h="6">
                    <a:moveTo>
                      <a:pt x="0" y="0"/>
                    </a:moveTo>
                    <a:lnTo>
                      <a:pt x="50" y="0"/>
                    </a:lnTo>
                    <a:lnTo>
                      <a:pt x="54" y="6"/>
                    </a:lnTo>
                    <a:lnTo>
                      <a:pt x="3" y="6"/>
                    </a:lnTo>
                    <a:lnTo>
                      <a:pt x="0" y="0"/>
                    </a:lnTo>
                    <a:close/>
                  </a:path>
                </a:pathLst>
              </a:custGeom>
              <a:solidFill>
                <a:srgbClr val="808080"/>
              </a:solidFill>
              <a:ln w="3175">
                <a:solidFill>
                  <a:srgbClr val="000000"/>
                </a:solidFill>
                <a:prstDash val="solid"/>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90" name="Line 30">
                <a:extLst>
                  <a:ext uri="{FF2B5EF4-FFF2-40B4-BE49-F238E27FC236}">
                    <a16:creationId xmlns:a16="http://schemas.microsoft.com/office/drawing/2014/main" xmlns="" id="{3C958273-052E-4344-A102-7BD744E458EF}"/>
                  </a:ext>
                </a:extLst>
              </p:cNvPr>
              <p:cNvSpPr>
                <a:spLocks noChangeShapeType="1"/>
              </p:cNvSpPr>
              <p:nvPr/>
            </p:nvSpPr>
            <p:spPr bwMode="auto">
              <a:xfrm>
                <a:off x="1128" y="2863"/>
                <a:ext cx="627"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91" name="Line 31">
                <a:extLst>
                  <a:ext uri="{FF2B5EF4-FFF2-40B4-BE49-F238E27FC236}">
                    <a16:creationId xmlns:a16="http://schemas.microsoft.com/office/drawing/2014/main" xmlns="" id="{F46AD23D-1F12-403D-9F6F-A8545BE7485B}"/>
                  </a:ext>
                </a:extLst>
              </p:cNvPr>
              <p:cNvSpPr>
                <a:spLocks noChangeShapeType="1"/>
              </p:cNvSpPr>
              <p:nvPr/>
            </p:nvSpPr>
            <p:spPr bwMode="auto">
              <a:xfrm>
                <a:off x="1155" y="2887"/>
                <a:ext cx="635"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92" name="Line 32">
                <a:extLst>
                  <a:ext uri="{FF2B5EF4-FFF2-40B4-BE49-F238E27FC236}">
                    <a16:creationId xmlns:a16="http://schemas.microsoft.com/office/drawing/2014/main" xmlns="" id="{0B63BE89-2751-4073-AAE1-6602C5A5FB0A}"/>
                  </a:ext>
                </a:extLst>
              </p:cNvPr>
              <p:cNvSpPr>
                <a:spLocks noChangeShapeType="1"/>
              </p:cNvSpPr>
              <p:nvPr/>
            </p:nvSpPr>
            <p:spPr bwMode="auto">
              <a:xfrm>
                <a:off x="1159" y="2910"/>
                <a:ext cx="557"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93" name="Line 33">
                <a:extLst>
                  <a:ext uri="{FF2B5EF4-FFF2-40B4-BE49-F238E27FC236}">
                    <a16:creationId xmlns:a16="http://schemas.microsoft.com/office/drawing/2014/main" xmlns="" id="{D6FD08B1-1374-4F85-9CE0-A6808A9F405B}"/>
                  </a:ext>
                </a:extLst>
              </p:cNvPr>
              <p:cNvSpPr>
                <a:spLocks noChangeShapeType="1"/>
              </p:cNvSpPr>
              <p:nvPr/>
            </p:nvSpPr>
            <p:spPr bwMode="auto">
              <a:xfrm>
                <a:off x="1175" y="2938"/>
                <a:ext cx="75"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94" name="Line 34">
                <a:extLst>
                  <a:ext uri="{FF2B5EF4-FFF2-40B4-BE49-F238E27FC236}">
                    <a16:creationId xmlns:a16="http://schemas.microsoft.com/office/drawing/2014/main" xmlns="" id="{83321426-9411-4500-9860-C75A68A38D82}"/>
                  </a:ext>
                </a:extLst>
              </p:cNvPr>
              <p:cNvSpPr>
                <a:spLocks noChangeShapeType="1"/>
              </p:cNvSpPr>
              <p:nvPr/>
            </p:nvSpPr>
            <p:spPr bwMode="auto">
              <a:xfrm>
                <a:off x="1042" y="2872"/>
                <a:ext cx="63"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95" name="Line 35">
                <a:extLst>
                  <a:ext uri="{FF2B5EF4-FFF2-40B4-BE49-F238E27FC236}">
                    <a16:creationId xmlns:a16="http://schemas.microsoft.com/office/drawing/2014/main" xmlns="" id="{CF3CB925-5564-4BC5-ABB9-97E2EC5A691B}"/>
                  </a:ext>
                </a:extLst>
              </p:cNvPr>
              <p:cNvSpPr>
                <a:spLocks noChangeShapeType="1"/>
              </p:cNvSpPr>
              <p:nvPr/>
            </p:nvSpPr>
            <p:spPr bwMode="auto">
              <a:xfrm>
                <a:off x="1030" y="2901"/>
                <a:ext cx="59"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96" name="Line 36">
                <a:extLst>
                  <a:ext uri="{FF2B5EF4-FFF2-40B4-BE49-F238E27FC236}">
                    <a16:creationId xmlns:a16="http://schemas.microsoft.com/office/drawing/2014/main" xmlns="" id="{120841FC-796F-47C4-ABAA-A81E048B5070}"/>
                  </a:ext>
                </a:extLst>
              </p:cNvPr>
              <p:cNvSpPr>
                <a:spLocks noChangeShapeType="1"/>
              </p:cNvSpPr>
              <p:nvPr/>
            </p:nvSpPr>
            <p:spPr bwMode="auto">
              <a:xfrm>
                <a:off x="1014" y="2924"/>
                <a:ext cx="110"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97" name="Line 37">
                <a:extLst>
                  <a:ext uri="{FF2B5EF4-FFF2-40B4-BE49-F238E27FC236}">
                    <a16:creationId xmlns:a16="http://schemas.microsoft.com/office/drawing/2014/main" xmlns="" id="{52189D56-0D23-4734-B892-E6E3739ED0E3}"/>
                  </a:ext>
                </a:extLst>
              </p:cNvPr>
              <p:cNvSpPr>
                <a:spLocks noChangeShapeType="1"/>
              </p:cNvSpPr>
              <p:nvPr/>
            </p:nvSpPr>
            <p:spPr bwMode="auto">
              <a:xfrm>
                <a:off x="1269" y="2938"/>
                <a:ext cx="376"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98" name="Line 38">
                <a:extLst>
                  <a:ext uri="{FF2B5EF4-FFF2-40B4-BE49-F238E27FC236}">
                    <a16:creationId xmlns:a16="http://schemas.microsoft.com/office/drawing/2014/main" xmlns="" id="{BAE6171D-DD2C-45E8-A70F-8F7067328267}"/>
                  </a:ext>
                </a:extLst>
              </p:cNvPr>
              <p:cNvSpPr>
                <a:spLocks noChangeShapeType="1"/>
              </p:cNvSpPr>
              <p:nvPr/>
            </p:nvSpPr>
            <p:spPr bwMode="auto">
              <a:xfrm>
                <a:off x="1783" y="2858"/>
                <a:ext cx="90"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99" name="Line 39">
                <a:extLst>
                  <a:ext uri="{FF2B5EF4-FFF2-40B4-BE49-F238E27FC236}">
                    <a16:creationId xmlns:a16="http://schemas.microsoft.com/office/drawing/2014/main" xmlns="" id="{13724DD4-93D9-4C03-91C0-6CC551627312}"/>
                  </a:ext>
                </a:extLst>
              </p:cNvPr>
              <p:cNvSpPr>
                <a:spLocks noChangeShapeType="1"/>
              </p:cNvSpPr>
              <p:nvPr/>
            </p:nvSpPr>
            <p:spPr bwMode="auto">
              <a:xfrm>
                <a:off x="1806" y="2887"/>
                <a:ext cx="71"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00" name="Line 40">
                <a:extLst>
                  <a:ext uri="{FF2B5EF4-FFF2-40B4-BE49-F238E27FC236}">
                    <a16:creationId xmlns:a16="http://schemas.microsoft.com/office/drawing/2014/main" xmlns="" id="{0448DE5D-D362-4F81-9001-A9E879095075}"/>
                  </a:ext>
                </a:extLst>
              </p:cNvPr>
              <p:cNvSpPr>
                <a:spLocks noChangeShapeType="1"/>
              </p:cNvSpPr>
              <p:nvPr/>
            </p:nvSpPr>
            <p:spPr bwMode="auto">
              <a:xfrm>
                <a:off x="1759" y="2915"/>
                <a:ext cx="118"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01" name="Line 41">
                <a:extLst>
                  <a:ext uri="{FF2B5EF4-FFF2-40B4-BE49-F238E27FC236}">
                    <a16:creationId xmlns:a16="http://schemas.microsoft.com/office/drawing/2014/main" xmlns="" id="{53CA9556-7247-4DF3-AD66-DE0B9E7DA4EB}"/>
                  </a:ext>
                </a:extLst>
              </p:cNvPr>
              <p:cNvSpPr>
                <a:spLocks noChangeShapeType="1"/>
              </p:cNvSpPr>
              <p:nvPr/>
            </p:nvSpPr>
            <p:spPr bwMode="auto">
              <a:xfrm>
                <a:off x="1665" y="2938"/>
                <a:ext cx="59"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02" name="Line 42">
                <a:extLst>
                  <a:ext uri="{FF2B5EF4-FFF2-40B4-BE49-F238E27FC236}">
                    <a16:creationId xmlns:a16="http://schemas.microsoft.com/office/drawing/2014/main" xmlns="" id="{ACDB83C7-32F3-44CC-BFCC-B800D4DB2FC3}"/>
                  </a:ext>
                </a:extLst>
              </p:cNvPr>
              <p:cNvSpPr>
                <a:spLocks noChangeShapeType="1"/>
              </p:cNvSpPr>
              <p:nvPr/>
            </p:nvSpPr>
            <p:spPr bwMode="auto">
              <a:xfrm>
                <a:off x="1739" y="2938"/>
                <a:ext cx="130"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03" name="Line 43">
                <a:extLst>
                  <a:ext uri="{FF2B5EF4-FFF2-40B4-BE49-F238E27FC236}">
                    <a16:creationId xmlns:a16="http://schemas.microsoft.com/office/drawing/2014/main" xmlns="" id="{07067E3C-2C30-4128-A871-0A51BC5594C5}"/>
                  </a:ext>
                </a:extLst>
              </p:cNvPr>
              <p:cNvSpPr>
                <a:spLocks noChangeShapeType="1"/>
              </p:cNvSpPr>
              <p:nvPr/>
            </p:nvSpPr>
            <p:spPr bwMode="auto">
              <a:xfrm>
                <a:off x="1908" y="2872"/>
                <a:ext cx="176"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04" name="Line 44">
                <a:extLst>
                  <a:ext uri="{FF2B5EF4-FFF2-40B4-BE49-F238E27FC236}">
                    <a16:creationId xmlns:a16="http://schemas.microsoft.com/office/drawing/2014/main" xmlns="" id="{C592BA7C-09BB-4728-BE02-2DEC473946E6}"/>
                  </a:ext>
                </a:extLst>
              </p:cNvPr>
              <p:cNvSpPr>
                <a:spLocks noChangeShapeType="1"/>
              </p:cNvSpPr>
              <p:nvPr/>
            </p:nvSpPr>
            <p:spPr bwMode="auto">
              <a:xfrm>
                <a:off x="1932" y="2905"/>
                <a:ext cx="156"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05" name="Line 45">
                <a:extLst>
                  <a:ext uri="{FF2B5EF4-FFF2-40B4-BE49-F238E27FC236}">
                    <a16:creationId xmlns:a16="http://schemas.microsoft.com/office/drawing/2014/main" xmlns="" id="{B2A7D42A-1EFA-4E3F-9D65-E9E07B97FE6A}"/>
                  </a:ext>
                </a:extLst>
              </p:cNvPr>
              <p:cNvSpPr>
                <a:spLocks noChangeShapeType="1"/>
              </p:cNvSpPr>
              <p:nvPr/>
            </p:nvSpPr>
            <p:spPr bwMode="auto">
              <a:xfrm>
                <a:off x="1932" y="2943"/>
                <a:ext cx="160"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06" name="Line 46">
                <a:extLst>
                  <a:ext uri="{FF2B5EF4-FFF2-40B4-BE49-F238E27FC236}">
                    <a16:creationId xmlns:a16="http://schemas.microsoft.com/office/drawing/2014/main" xmlns="" id="{E509D119-C41F-4572-AB1D-FB7A5E798C4C}"/>
                  </a:ext>
                </a:extLst>
              </p:cNvPr>
              <p:cNvSpPr>
                <a:spLocks noChangeShapeType="1"/>
              </p:cNvSpPr>
              <p:nvPr/>
            </p:nvSpPr>
            <p:spPr bwMode="auto">
              <a:xfrm>
                <a:off x="2143" y="2872"/>
                <a:ext cx="169"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07" name="Line 47">
                <a:extLst>
                  <a:ext uri="{FF2B5EF4-FFF2-40B4-BE49-F238E27FC236}">
                    <a16:creationId xmlns:a16="http://schemas.microsoft.com/office/drawing/2014/main" xmlns="" id="{4CFCF06C-7CA0-4B44-98E9-A4086B332F90}"/>
                  </a:ext>
                </a:extLst>
              </p:cNvPr>
              <p:cNvSpPr>
                <a:spLocks noChangeShapeType="1"/>
              </p:cNvSpPr>
              <p:nvPr/>
            </p:nvSpPr>
            <p:spPr bwMode="auto">
              <a:xfrm>
                <a:off x="2128" y="2901"/>
                <a:ext cx="137"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08" name="Line 48">
                <a:extLst>
                  <a:ext uri="{FF2B5EF4-FFF2-40B4-BE49-F238E27FC236}">
                    <a16:creationId xmlns:a16="http://schemas.microsoft.com/office/drawing/2014/main" xmlns="" id="{89D7284D-B45A-49C6-903A-AEA4E4740FEA}"/>
                  </a:ext>
                </a:extLst>
              </p:cNvPr>
              <p:cNvSpPr>
                <a:spLocks noChangeShapeType="1"/>
              </p:cNvSpPr>
              <p:nvPr/>
            </p:nvSpPr>
            <p:spPr bwMode="auto">
              <a:xfrm>
                <a:off x="2143" y="2924"/>
                <a:ext cx="130"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09" name="Line 49">
                <a:extLst>
                  <a:ext uri="{FF2B5EF4-FFF2-40B4-BE49-F238E27FC236}">
                    <a16:creationId xmlns:a16="http://schemas.microsoft.com/office/drawing/2014/main" xmlns="" id="{CB9886F9-881B-405A-9A29-8E83D3D525F8}"/>
                  </a:ext>
                </a:extLst>
              </p:cNvPr>
              <p:cNvSpPr>
                <a:spLocks noChangeShapeType="1"/>
              </p:cNvSpPr>
              <p:nvPr/>
            </p:nvSpPr>
            <p:spPr bwMode="auto">
              <a:xfrm>
                <a:off x="2139" y="2948"/>
                <a:ext cx="157"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10" name="Line 50">
                <a:extLst>
                  <a:ext uri="{FF2B5EF4-FFF2-40B4-BE49-F238E27FC236}">
                    <a16:creationId xmlns:a16="http://schemas.microsoft.com/office/drawing/2014/main" xmlns="" id="{89A0A998-9A50-47BD-8FE6-BDB69B4BDA2B}"/>
                  </a:ext>
                </a:extLst>
              </p:cNvPr>
              <p:cNvSpPr>
                <a:spLocks noChangeShapeType="1"/>
              </p:cNvSpPr>
              <p:nvPr/>
            </p:nvSpPr>
            <p:spPr bwMode="auto">
              <a:xfrm>
                <a:off x="2292" y="2901"/>
                <a:ext cx="47"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11" name="Line 51">
                <a:extLst>
                  <a:ext uri="{FF2B5EF4-FFF2-40B4-BE49-F238E27FC236}">
                    <a16:creationId xmlns:a16="http://schemas.microsoft.com/office/drawing/2014/main" xmlns="" id="{A6ABEFC4-C661-4E6D-8042-4EF020C7F069}"/>
                  </a:ext>
                </a:extLst>
              </p:cNvPr>
              <p:cNvSpPr>
                <a:spLocks noChangeShapeType="1"/>
              </p:cNvSpPr>
              <p:nvPr/>
            </p:nvSpPr>
            <p:spPr bwMode="auto">
              <a:xfrm>
                <a:off x="2308" y="2934"/>
                <a:ext cx="43"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grpSp>
        <p:grpSp>
          <p:nvGrpSpPr>
            <p:cNvPr id="527505" name="Group 145">
              <a:extLst>
                <a:ext uri="{FF2B5EF4-FFF2-40B4-BE49-F238E27FC236}">
                  <a16:creationId xmlns:a16="http://schemas.microsoft.com/office/drawing/2014/main" xmlns="" id="{B0560923-4F45-4274-865A-2E8B20E278D7}"/>
                </a:ext>
              </a:extLst>
            </p:cNvPr>
            <p:cNvGrpSpPr>
              <a:grpSpLocks/>
            </p:cNvGrpSpPr>
            <p:nvPr/>
          </p:nvGrpSpPr>
          <p:grpSpPr bwMode="auto">
            <a:xfrm>
              <a:off x="1199" y="1511"/>
              <a:ext cx="1023" cy="1258"/>
              <a:chOff x="1199" y="1511"/>
              <a:chExt cx="1023" cy="1258"/>
            </a:xfrm>
          </p:grpSpPr>
          <p:sp>
            <p:nvSpPr>
              <p:cNvPr id="527365" name="Rectangle 5">
                <a:extLst>
                  <a:ext uri="{FF2B5EF4-FFF2-40B4-BE49-F238E27FC236}">
                    <a16:creationId xmlns:a16="http://schemas.microsoft.com/office/drawing/2014/main" xmlns="" id="{6380DB87-521D-44F3-9330-4AE198F38AB6}"/>
                  </a:ext>
                </a:extLst>
              </p:cNvPr>
              <p:cNvSpPr>
                <a:spLocks noChangeArrowheads="1"/>
              </p:cNvSpPr>
              <p:nvPr/>
            </p:nvSpPr>
            <p:spPr bwMode="auto">
              <a:xfrm>
                <a:off x="1206" y="2434"/>
                <a:ext cx="1000" cy="335"/>
              </a:xfrm>
              <a:prstGeom prst="rect">
                <a:avLst/>
              </a:prstGeom>
              <a:solidFill>
                <a:srgbClr val="C0C0C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66" name="Freeform 6">
                <a:extLst>
                  <a:ext uri="{FF2B5EF4-FFF2-40B4-BE49-F238E27FC236}">
                    <a16:creationId xmlns:a16="http://schemas.microsoft.com/office/drawing/2014/main" xmlns="" id="{D1069581-3FD9-4834-9894-D87F32C1DB68}"/>
                  </a:ext>
                </a:extLst>
              </p:cNvPr>
              <p:cNvSpPr>
                <a:spLocks/>
              </p:cNvSpPr>
              <p:nvPr/>
            </p:nvSpPr>
            <p:spPr bwMode="auto">
              <a:xfrm>
                <a:off x="1199" y="2331"/>
                <a:ext cx="1023" cy="113"/>
              </a:xfrm>
              <a:custGeom>
                <a:avLst/>
                <a:gdLst>
                  <a:gd name="T0" fmla="*/ 0 w 261"/>
                  <a:gd name="T1" fmla="*/ 24 h 24"/>
                  <a:gd name="T2" fmla="*/ 261 w 261"/>
                  <a:gd name="T3" fmla="*/ 24 h 24"/>
                  <a:gd name="T4" fmla="*/ 237 w 261"/>
                  <a:gd name="T5" fmla="*/ 0 h 24"/>
                  <a:gd name="T6" fmla="*/ 28 w 261"/>
                  <a:gd name="T7" fmla="*/ 0 h 24"/>
                  <a:gd name="T8" fmla="*/ 0 w 261"/>
                  <a:gd name="T9" fmla="*/ 24 h 24"/>
                </a:gdLst>
                <a:ahLst/>
                <a:cxnLst>
                  <a:cxn ang="0">
                    <a:pos x="T0" y="T1"/>
                  </a:cxn>
                  <a:cxn ang="0">
                    <a:pos x="T2" y="T3"/>
                  </a:cxn>
                  <a:cxn ang="0">
                    <a:pos x="T4" y="T5"/>
                  </a:cxn>
                  <a:cxn ang="0">
                    <a:pos x="T6" y="T7"/>
                  </a:cxn>
                  <a:cxn ang="0">
                    <a:pos x="T8" y="T9"/>
                  </a:cxn>
                </a:cxnLst>
                <a:rect l="0" t="0" r="r" b="b"/>
                <a:pathLst>
                  <a:path w="261" h="24">
                    <a:moveTo>
                      <a:pt x="0" y="24"/>
                    </a:moveTo>
                    <a:lnTo>
                      <a:pt x="261" y="24"/>
                    </a:lnTo>
                    <a:lnTo>
                      <a:pt x="237" y="0"/>
                    </a:lnTo>
                    <a:lnTo>
                      <a:pt x="28" y="0"/>
                    </a:lnTo>
                    <a:lnTo>
                      <a:pt x="0" y="24"/>
                    </a:lnTo>
                    <a:close/>
                  </a:path>
                </a:pathLst>
              </a:custGeom>
              <a:solidFill>
                <a:srgbClr val="C0C0C0"/>
              </a:solidFill>
              <a:ln w="3175">
                <a:solidFill>
                  <a:srgbClr val="000000"/>
                </a:solidFill>
                <a:prstDash val="solid"/>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67" name="Line 7">
                <a:extLst>
                  <a:ext uri="{FF2B5EF4-FFF2-40B4-BE49-F238E27FC236}">
                    <a16:creationId xmlns:a16="http://schemas.microsoft.com/office/drawing/2014/main" xmlns="" id="{1D723CE0-63A8-4E9E-B47C-BCCC21CB9287}"/>
                  </a:ext>
                </a:extLst>
              </p:cNvPr>
              <p:cNvSpPr>
                <a:spLocks noChangeShapeType="1"/>
              </p:cNvSpPr>
              <p:nvPr/>
            </p:nvSpPr>
            <p:spPr bwMode="auto">
              <a:xfrm>
                <a:off x="1214" y="2425"/>
                <a:ext cx="996"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71" name="Rectangle 11">
                <a:extLst>
                  <a:ext uri="{FF2B5EF4-FFF2-40B4-BE49-F238E27FC236}">
                    <a16:creationId xmlns:a16="http://schemas.microsoft.com/office/drawing/2014/main" xmlns="" id="{7D23DA0F-F134-456A-9CA1-D323611D64DA}"/>
                  </a:ext>
                </a:extLst>
              </p:cNvPr>
              <p:cNvSpPr>
                <a:spLocks noChangeArrowheads="1"/>
              </p:cNvSpPr>
              <p:nvPr/>
            </p:nvSpPr>
            <p:spPr bwMode="auto">
              <a:xfrm>
                <a:off x="1230" y="2472"/>
                <a:ext cx="184" cy="160"/>
              </a:xfrm>
              <a:prstGeom prst="rect">
                <a:avLst/>
              </a:prstGeom>
              <a:solidFill>
                <a:srgbClr val="C0C0C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72" name="Rectangle 12">
                <a:extLst>
                  <a:ext uri="{FF2B5EF4-FFF2-40B4-BE49-F238E27FC236}">
                    <a16:creationId xmlns:a16="http://schemas.microsoft.com/office/drawing/2014/main" xmlns="" id="{DFE50D28-0459-4B2E-80AA-511597D26E83}"/>
                  </a:ext>
                </a:extLst>
              </p:cNvPr>
              <p:cNvSpPr>
                <a:spLocks noChangeArrowheads="1"/>
              </p:cNvSpPr>
              <p:nvPr/>
            </p:nvSpPr>
            <p:spPr bwMode="auto">
              <a:xfrm>
                <a:off x="1446" y="2472"/>
                <a:ext cx="254" cy="160"/>
              </a:xfrm>
              <a:prstGeom prst="rect">
                <a:avLst/>
              </a:prstGeom>
              <a:solidFill>
                <a:srgbClr val="C0C0C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73" name="Rectangle 13">
                <a:extLst>
                  <a:ext uri="{FF2B5EF4-FFF2-40B4-BE49-F238E27FC236}">
                    <a16:creationId xmlns:a16="http://schemas.microsoft.com/office/drawing/2014/main" xmlns="" id="{4B9E47CE-F6DE-4BCC-9F80-6C005BC2F6F8}"/>
                  </a:ext>
                </a:extLst>
              </p:cNvPr>
              <p:cNvSpPr>
                <a:spLocks noChangeArrowheads="1"/>
              </p:cNvSpPr>
              <p:nvPr/>
            </p:nvSpPr>
            <p:spPr bwMode="auto">
              <a:xfrm>
                <a:off x="1732" y="2472"/>
                <a:ext cx="305" cy="160"/>
              </a:xfrm>
              <a:prstGeom prst="rect">
                <a:avLst/>
              </a:prstGeom>
              <a:solidFill>
                <a:srgbClr val="C0C0C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74" name="Rectangle 14">
                <a:extLst>
                  <a:ext uri="{FF2B5EF4-FFF2-40B4-BE49-F238E27FC236}">
                    <a16:creationId xmlns:a16="http://schemas.microsoft.com/office/drawing/2014/main" xmlns="" id="{873EF1FF-667D-4122-89EB-623C924607BE}"/>
                  </a:ext>
                </a:extLst>
              </p:cNvPr>
              <p:cNvSpPr>
                <a:spLocks noChangeArrowheads="1"/>
              </p:cNvSpPr>
              <p:nvPr/>
            </p:nvSpPr>
            <p:spPr bwMode="auto">
              <a:xfrm>
                <a:off x="2069" y="2472"/>
                <a:ext cx="113" cy="160"/>
              </a:xfrm>
              <a:prstGeom prst="rect">
                <a:avLst/>
              </a:prstGeom>
              <a:solidFill>
                <a:srgbClr val="C0C0C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75" name="Rectangle 15">
                <a:extLst>
                  <a:ext uri="{FF2B5EF4-FFF2-40B4-BE49-F238E27FC236}">
                    <a16:creationId xmlns:a16="http://schemas.microsoft.com/office/drawing/2014/main" xmlns="" id="{0F45348A-5F48-4E77-A7D5-7990E0760138}"/>
                  </a:ext>
                </a:extLst>
              </p:cNvPr>
              <p:cNvSpPr>
                <a:spLocks noChangeArrowheads="1"/>
              </p:cNvSpPr>
              <p:nvPr/>
            </p:nvSpPr>
            <p:spPr bwMode="auto">
              <a:xfrm>
                <a:off x="2116" y="2505"/>
                <a:ext cx="15" cy="61"/>
              </a:xfrm>
              <a:prstGeom prst="rect">
                <a:avLst/>
              </a:prstGeom>
              <a:solidFill>
                <a:srgbClr val="00000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76" name="Rectangle 16">
                <a:extLst>
                  <a:ext uri="{FF2B5EF4-FFF2-40B4-BE49-F238E27FC236}">
                    <a16:creationId xmlns:a16="http://schemas.microsoft.com/office/drawing/2014/main" xmlns="" id="{70260EB3-D115-4FA6-8A0D-CE38798609CD}"/>
                  </a:ext>
                </a:extLst>
              </p:cNvPr>
              <p:cNvSpPr>
                <a:spLocks noChangeArrowheads="1"/>
              </p:cNvSpPr>
              <p:nvPr/>
            </p:nvSpPr>
            <p:spPr bwMode="auto">
              <a:xfrm>
                <a:off x="2065" y="2533"/>
                <a:ext cx="4" cy="5"/>
              </a:xfrm>
              <a:prstGeom prst="rect">
                <a:avLst/>
              </a:prstGeom>
              <a:solidFill>
                <a:srgbClr val="C0C0C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77" name="Rectangle 17">
                <a:extLst>
                  <a:ext uri="{FF2B5EF4-FFF2-40B4-BE49-F238E27FC236}">
                    <a16:creationId xmlns:a16="http://schemas.microsoft.com/office/drawing/2014/main" xmlns="" id="{BCD83A2F-56C6-480B-A19E-579C30EE93D1}"/>
                  </a:ext>
                </a:extLst>
              </p:cNvPr>
              <p:cNvSpPr>
                <a:spLocks noChangeArrowheads="1"/>
              </p:cNvSpPr>
              <p:nvPr/>
            </p:nvSpPr>
            <p:spPr bwMode="auto">
              <a:xfrm>
                <a:off x="1544" y="2505"/>
                <a:ext cx="62" cy="24"/>
              </a:xfrm>
              <a:prstGeom prst="rect">
                <a:avLst/>
              </a:prstGeom>
              <a:solidFill>
                <a:srgbClr val="80808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78" name="Rectangle 18">
                <a:extLst>
                  <a:ext uri="{FF2B5EF4-FFF2-40B4-BE49-F238E27FC236}">
                    <a16:creationId xmlns:a16="http://schemas.microsoft.com/office/drawing/2014/main" xmlns="" id="{85EAB879-1C85-4C84-B490-F45F44E359D9}"/>
                  </a:ext>
                </a:extLst>
              </p:cNvPr>
              <p:cNvSpPr>
                <a:spLocks noChangeArrowheads="1"/>
              </p:cNvSpPr>
              <p:nvPr/>
            </p:nvSpPr>
            <p:spPr bwMode="auto">
              <a:xfrm>
                <a:off x="1540" y="2533"/>
                <a:ext cx="70" cy="5"/>
              </a:xfrm>
              <a:prstGeom prst="rect">
                <a:avLst/>
              </a:prstGeom>
              <a:solidFill>
                <a:srgbClr val="00000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79" name="Rectangle 19">
                <a:extLst>
                  <a:ext uri="{FF2B5EF4-FFF2-40B4-BE49-F238E27FC236}">
                    <a16:creationId xmlns:a16="http://schemas.microsoft.com/office/drawing/2014/main" xmlns="" id="{62DF7435-8864-413C-97B5-C86D65CFF49B}"/>
                  </a:ext>
                </a:extLst>
              </p:cNvPr>
              <p:cNvSpPr>
                <a:spLocks noChangeArrowheads="1"/>
              </p:cNvSpPr>
              <p:nvPr/>
            </p:nvSpPr>
            <p:spPr bwMode="auto">
              <a:xfrm>
                <a:off x="1657" y="2604"/>
                <a:ext cx="24" cy="5"/>
              </a:xfrm>
              <a:prstGeom prst="rect">
                <a:avLst/>
              </a:prstGeom>
              <a:solidFill>
                <a:srgbClr val="00000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380" name="Freeform 20">
                <a:extLst>
                  <a:ext uri="{FF2B5EF4-FFF2-40B4-BE49-F238E27FC236}">
                    <a16:creationId xmlns:a16="http://schemas.microsoft.com/office/drawing/2014/main" xmlns="" id="{5A8635BC-6CF5-4BC7-85C1-9A2EEC055C15}"/>
                  </a:ext>
                </a:extLst>
              </p:cNvPr>
              <p:cNvSpPr>
                <a:spLocks/>
              </p:cNvSpPr>
              <p:nvPr/>
            </p:nvSpPr>
            <p:spPr bwMode="auto">
              <a:xfrm>
                <a:off x="1226" y="2576"/>
                <a:ext cx="972" cy="28"/>
              </a:xfrm>
              <a:custGeom>
                <a:avLst/>
                <a:gdLst>
                  <a:gd name="T0" fmla="*/ 0 w 248"/>
                  <a:gd name="T1" fmla="*/ 5 h 6"/>
                  <a:gd name="T2" fmla="*/ 109 w 248"/>
                  <a:gd name="T3" fmla="*/ 5 h 6"/>
                  <a:gd name="T4" fmla="*/ 109 w 248"/>
                  <a:gd name="T5" fmla="*/ 0 h 6"/>
                  <a:gd name="T6" fmla="*/ 126 w 248"/>
                  <a:gd name="T7" fmla="*/ 0 h 6"/>
                  <a:gd name="T8" fmla="*/ 126 w 248"/>
                  <a:gd name="T9" fmla="*/ 6 h 6"/>
                  <a:gd name="T10" fmla="*/ 248 w 248"/>
                  <a:gd name="T11" fmla="*/ 6 h 6"/>
                </a:gdLst>
                <a:ahLst/>
                <a:cxnLst>
                  <a:cxn ang="0">
                    <a:pos x="T0" y="T1"/>
                  </a:cxn>
                  <a:cxn ang="0">
                    <a:pos x="T2" y="T3"/>
                  </a:cxn>
                  <a:cxn ang="0">
                    <a:pos x="T4" y="T5"/>
                  </a:cxn>
                  <a:cxn ang="0">
                    <a:pos x="T6" y="T7"/>
                  </a:cxn>
                  <a:cxn ang="0">
                    <a:pos x="T8" y="T9"/>
                  </a:cxn>
                  <a:cxn ang="0">
                    <a:pos x="T10" y="T11"/>
                  </a:cxn>
                </a:cxnLst>
                <a:rect l="0" t="0" r="r" b="b"/>
                <a:pathLst>
                  <a:path w="248" h="6">
                    <a:moveTo>
                      <a:pt x="0" y="5"/>
                    </a:moveTo>
                    <a:lnTo>
                      <a:pt x="109" y="5"/>
                    </a:lnTo>
                    <a:lnTo>
                      <a:pt x="109" y="0"/>
                    </a:lnTo>
                    <a:lnTo>
                      <a:pt x="126" y="0"/>
                    </a:lnTo>
                    <a:lnTo>
                      <a:pt x="126" y="6"/>
                    </a:lnTo>
                    <a:lnTo>
                      <a:pt x="248" y="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12" name="Freeform 52">
                <a:extLst>
                  <a:ext uri="{FF2B5EF4-FFF2-40B4-BE49-F238E27FC236}">
                    <a16:creationId xmlns:a16="http://schemas.microsoft.com/office/drawing/2014/main" xmlns="" id="{16B908A4-E4A0-487C-B8EE-EA85EFAB84B2}"/>
                  </a:ext>
                </a:extLst>
              </p:cNvPr>
              <p:cNvSpPr>
                <a:spLocks/>
              </p:cNvSpPr>
              <p:nvPr/>
            </p:nvSpPr>
            <p:spPr bwMode="auto">
              <a:xfrm>
                <a:off x="1359" y="2298"/>
                <a:ext cx="702" cy="61"/>
              </a:xfrm>
              <a:custGeom>
                <a:avLst/>
                <a:gdLst>
                  <a:gd name="T0" fmla="*/ 0 w 179"/>
                  <a:gd name="T1" fmla="*/ 13 h 13"/>
                  <a:gd name="T2" fmla="*/ 179 w 179"/>
                  <a:gd name="T3" fmla="*/ 13 h 13"/>
                  <a:gd name="T4" fmla="*/ 169 w 179"/>
                  <a:gd name="T5" fmla="*/ 0 h 13"/>
                  <a:gd name="T6" fmla="*/ 11 w 179"/>
                  <a:gd name="T7" fmla="*/ 0 h 13"/>
                  <a:gd name="T8" fmla="*/ 0 w 179"/>
                  <a:gd name="T9" fmla="*/ 13 h 13"/>
                </a:gdLst>
                <a:ahLst/>
                <a:cxnLst>
                  <a:cxn ang="0">
                    <a:pos x="T0" y="T1"/>
                  </a:cxn>
                  <a:cxn ang="0">
                    <a:pos x="T2" y="T3"/>
                  </a:cxn>
                  <a:cxn ang="0">
                    <a:pos x="T4" y="T5"/>
                  </a:cxn>
                  <a:cxn ang="0">
                    <a:pos x="T6" y="T7"/>
                  </a:cxn>
                  <a:cxn ang="0">
                    <a:pos x="T8" y="T9"/>
                  </a:cxn>
                </a:cxnLst>
                <a:rect l="0" t="0" r="r" b="b"/>
                <a:pathLst>
                  <a:path w="179" h="13">
                    <a:moveTo>
                      <a:pt x="0" y="13"/>
                    </a:moveTo>
                    <a:lnTo>
                      <a:pt x="179" y="13"/>
                    </a:lnTo>
                    <a:lnTo>
                      <a:pt x="169" y="0"/>
                    </a:lnTo>
                    <a:lnTo>
                      <a:pt x="11" y="0"/>
                    </a:lnTo>
                    <a:lnTo>
                      <a:pt x="0" y="13"/>
                    </a:lnTo>
                    <a:close/>
                  </a:path>
                </a:pathLst>
              </a:custGeom>
              <a:solidFill>
                <a:srgbClr val="C0C0C0"/>
              </a:solidFill>
              <a:ln w="3175">
                <a:solidFill>
                  <a:srgbClr val="000000"/>
                </a:solidFill>
                <a:prstDash val="solid"/>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13" name="Rectangle 53">
                <a:extLst>
                  <a:ext uri="{FF2B5EF4-FFF2-40B4-BE49-F238E27FC236}">
                    <a16:creationId xmlns:a16="http://schemas.microsoft.com/office/drawing/2014/main" xmlns="" id="{A8A991B9-CAAB-4D63-9D5D-55AE16FED99F}"/>
                  </a:ext>
                </a:extLst>
              </p:cNvPr>
              <p:cNvSpPr>
                <a:spLocks noChangeArrowheads="1"/>
              </p:cNvSpPr>
              <p:nvPr/>
            </p:nvSpPr>
            <p:spPr bwMode="auto">
              <a:xfrm>
                <a:off x="1351" y="2368"/>
                <a:ext cx="686" cy="24"/>
              </a:xfrm>
              <a:prstGeom prst="rect">
                <a:avLst/>
              </a:prstGeom>
              <a:solidFill>
                <a:srgbClr val="C0C0C0"/>
              </a:solidFill>
              <a:ln w="3175">
                <a:solidFill>
                  <a:srgbClr val="000000"/>
                </a:solidFill>
                <a:miter lim="800000"/>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14" name="Freeform 54">
                <a:extLst>
                  <a:ext uri="{FF2B5EF4-FFF2-40B4-BE49-F238E27FC236}">
                    <a16:creationId xmlns:a16="http://schemas.microsoft.com/office/drawing/2014/main" xmlns="" id="{4BF2D8DC-E5A8-4FE0-AE58-036BA2BFC827}"/>
                  </a:ext>
                </a:extLst>
              </p:cNvPr>
              <p:cNvSpPr>
                <a:spLocks/>
              </p:cNvSpPr>
              <p:nvPr/>
            </p:nvSpPr>
            <p:spPr bwMode="auto">
              <a:xfrm>
                <a:off x="1520" y="2246"/>
                <a:ext cx="376" cy="108"/>
              </a:xfrm>
              <a:custGeom>
                <a:avLst/>
                <a:gdLst>
                  <a:gd name="T0" fmla="*/ 0 w 96"/>
                  <a:gd name="T1" fmla="*/ 13 h 23"/>
                  <a:gd name="T2" fmla="*/ 0 w 96"/>
                  <a:gd name="T3" fmla="*/ 0 h 23"/>
                  <a:gd name="T4" fmla="*/ 96 w 96"/>
                  <a:gd name="T5" fmla="*/ 0 h 23"/>
                  <a:gd name="T6" fmla="*/ 96 w 96"/>
                  <a:gd name="T7" fmla="*/ 13 h 23"/>
                  <a:gd name="T8" fmla="*/ 95 w 96"/>
                  <a:gd name="T9" fmla="*/ 15 h 23"/>
                  <a:gd name="T10" fmla="*/ 94 w 96"/>
                  <a:gd name="T11" fmla="*/ 16 h 23"/>
                  <a:gd name="T12" fmla="*/ 92 w 96"/>
                  <a:gd name="T13" fmla="*/ 17 h 23"/>
                  <a:gd name="T14" fmla="*/ 90 w 96"/>
                  <a:gd name="T15" fmla="*/ 18 h 23"/>
                  <a:gd name="T16" fmla="*/ 88 w 96"/>
                  <a:gd name="T17" fmla="*/ 19 h 23"/>
                  <a:gd name="T18" fmla="*/ 85 w 96"/>
                  <a:gd name="T19" fmla="*/ 20 h 23"/>
                  <a:gd name="T20" fmla="*/ 82 w 96"/>
                  <a:gd name="T21" fmla="*/ 20 h 23"/>
                  <a:gd name="T22" fmla="*/ 79 w 96"/>
                  <a:gd name="T23" fmla="*/ 21 h 23"/>
                  <a:gd name="T24" fmla="*/ 75 w 96"/>
                  <a:gd name="T25" fmla="*/ 21 h 23"/>
                  <a:gd name="T26" fmla="*/ 70 w 96"/>
                  <a:gd name="T27" fmla="*/ 22 h 23"/>
                  <a:gd name="T28" fmla="*/ 66 w 96"/>
                  <a:gd name="T29" fmla="*/ 22 h 23"/>
                  <a:gd name="T30" fmla="*/ 62 w 96"/>
                  <a:gd name="T31" fmla="*/ 23 h 23"/>
                  <a:gd name="T32" fmla="*/ 58 w 96"/>
                  <a:gd name="T33" fmla="*/ 23 h 23"/>
                  <a:gd name="T34" fmla="*/ 52 w 96"/>
                  <a:gd name="T35" fmla="*/ 23 h 23"/>
                  <a:gd name="T36" fmla="*/ 46 w 96"/>
                  <a:gd name="T37" fmla="*/ 23 h 23"/>
                  <a:gd name="T38" fmla="*/ 39 w 96"/>
                  <a:gd name="T39" fmla="*/ 23 h 23"/>
                  <a:gd name="T40" fmla="*/ 34 w 96"/>
                  <a:gd name="T41" fmla="*/ 23 h 23"/>
                  <a:gd name="T42" fmla="*/ 28 w 96"/>
                  <a:gd name="T43" fmla="*/ 22 h 23"/>
                  <a:gd name="T44" fmla="*/ 24 w 96"/>
                  <a:gd name="T45" fmla="*/ 22 h 23"/>
                  <a:gd name="T46" fmla="*/ 21 w 96"/>
                  <a:gd name="T47" fmla="*/ 21 h 23"/>
                  <a:gd name="T48" fmla="*/ 16 w 96"/>
                  <a:gd name="T49" fmla="*/ 21 h 23"/>
                  <a:gd name="T50" fmla="*/ 13 w 96"/>
                  <a:gd name="T51" fmla="*/ 20 h 23"/>
                  <a:gd name="T52" fmla="*/ 9 w 96"/>
                  <a:gd name="T53" fmla="*/ 19 h 23"/>
                  <a:gd name="T54" fmla="*/ 6 w 96"/>
                  <a:gd name="T55" fmla="*/ 18 h 23"/>
                  <a:gd name="T56" fmla="*/ 4 w 96"/>
                  <a:gd name="T57" fmla="*/ 17 h 23"/>
                  <a:gd name="T58" fmla="*/ 3 w 96"/>
                  <a:gd name="T59" fmla="*/ 16 h 23"/>
                  <a:gd name="T60" fmla="*/ 2 w 96"/>
                  <a:gd name="T61" fmla="*/ 15 h 23"/>
                  <a:gd name="T62" fmla="*/ 1 w 96"/>
                  <a:gd name="T63" fmla="*/ 14 h 23"/>
                  <a:gd name="T64" fmla="*/ 0 w 96"/>
                  <a:gd name="T65"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23">
                    <a:moveTo>
                      <a:pt x="0" y="13"/>
                    </a:moveTo>
                    <a:lnTo>
                      <a:pt x="0" y="0"/>
                    </a:lnTo>
                    <a:lnTo>
                      <a:pt x="96" y="0"/>
                    </a:lnTo>
                    <a:lnTo>
                      <a:pt x="96" y="13"/>
                    </a:lnTo>
                    <a:lnTo>
                      <a:pt x="95" y="15"/>
                    </a:lnTo>
                    <a:lnTo>
                      <a:pt x="94" y="16"/>
                    </a:lnTo>
                    <a:lnTo>
                      <a:pt x="92" y="17"/>
                    </a:lnTo>
                    <a:lnTo>
                      <a:pt x="90" y="18"/>
                    </a:lnTo>
                    <a:lnTo>
                      <a:pt x="88" y="19"/>
                    </a:lnTo>
                    <a:lnTo>
                      <a:pt x="85" y="20"/>
                    </a:lnTo>
                    <a:lnTo>
                      <a:pt x="82" y="20"/>
                    </a:lnTo>
                    <a:lnTo>
                      <a:pt x="79" y="21"/>
                    </a:lnTo>
                    <a:lnTo>
                      <a:pt x="75" y="21"/>
                    </a:lnTo>
                    <a:lnTo>
                      <a:pt x="70" y="22"/>
                    </a:lnTo>
                    <a:lnTo>
                      <a:pt x="66" y="22"/>
                    </a:lnTo>
                    <a:lnTo>
                      <a:pt x="62" y="23"/>
                    </a:lnTo>
                    <a:lnTo>
                      <a:pt x="58" y="23"/>
                    </a:lnTo>
                    <a:lnTo>
                      <a:pt x="52" y="23"/>
                    </a:lnTo>
                    <a:lnTo>
                      <a:pt x="46" y="23"/>
                    </a:lnTo>
                    <a:lnTo>
                      <a:pt x="39" y="23"/>
                    </a:lnTo>
                    <a:lnTo>
                      <a:pt x="34" y="23"/>
                    </a:lnTo>
                    <a:lnTo>
                      <a:pt x="28" y="22"/>
                    </a:lnTo>
                    <a:lnTo>
                      <a:pt x="24" y="22"/>
                    </a:lnTo>
                    <a:lnTo>
                      <a:pt x="21" y="21"/>
                    </a:lnTo>
                    <a:lnTo>
                      <a:pt x="16" y="21"/>
                    </a:lnTo>
                    <a:lnTo>
                      <a:pt x="13" y="20"/>
                    </a:lnTo>
                    <a:lnTo>
                      <a:pt x="9" y="19"/>
                    </a:lnTo>
                    <a:lnTo>
                      <a:pt x="6" y="18"/>
                    </a:lnTo>
                    <a:lnTo>
                      <a:pt x="4" y="17"/>
                    </a:lnTo>
                    <a:lnTo>
                      <a:pt x="3" y="16"/>
                    </a:lnTo>
                    <a:lnTo>
                      <a:pt x="2" y="15"/>
                    </a:lnTo>
                    <a:lnTo>
                      <a:pt x="1" y="14"/>
                    </a:lnTo>
                    <a:lnTo>
                      <a:pt x="0" y="13"/>
                    </a:lnTo>
                    <a:close/>
                  </a:path>
                </a:pathLst>
              </a:custGeom>
              <a:solidFill>
                <a:srgbClr val="C0C0C0"/>
              </a:solidFill>
              <a:ln w="3175">
                <a:solidFill>
                  <a:srgbClr val="000000"/>
                </a:solidFill>
                <a:prstDash val="solid"/>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15" name="AutoShape 55">
                <a:extLst>
                  <a:ext uri="{FF2B5EF4-FFF2-40B4-BE49-F238E27FC236}">
                    <a16:creationId xmlns:a16="http://schemas.microsoft.com/office/drawing/2014/main" xmlns="" id="{53ECB650-0185-4412-B263-E55E50CCE3E7}"/>
                  </a:ext>
                </a:extLst>
              </p:cNvPr>
              <p:cNvSpPr>
                <a:spLocks noChangeArrowheads="1"/>
              </p:cNvSpPr>
              <p:nvPr/>
            </p:nvSpPr>
            <p:spPr bwMode="auto">
              <a:xfrm>
                <a:off x="1277" y="1511"/>
                <a:ext cx="831" cy="711"/>
              </a:xfrm>
              <a:prstGeom prst="roundRect">
                <a:avLst>
                  <a:gd name="adj" fmla="val 12884"/>
                </a:avLst>
              </a:prstGeom>
              <a:solidFill>
                <a:srgbClr val="C0C0C0"/>
              </a:solidFill>
              <a:ln w="3175">
                <a:solidFill>
                  <a:srgbClr val="000000"/>
                </a:solidFill>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16" name="AutoShape 56">
                <a:extLst>
                  <a:ext uri="{FF2B5EF4-FFF2-40B4-BE49-F238E27FC236}">
                    <a16:creationId xmlns:a16="http://schemas.microsoft.com/office/drawing/2014/main" xmlns="" id="{70E00E33-D45D-42F5-B232-DFCAB6E85A72}"/>
                  </a:ext>
                </a:extLst>
              </p:cNvPr>
              <p:cNvSpPr>
                <a:spLocks noChangeArrowheads="1"/>
              </p:cNvSpPr>
              <p:nvPr/>
            </p:nvSpPr>
            <p:spPr bwMode="auto">
              <a:xfrm>
                <a:off x="1375" y="1615"/>
                <a:ext cx="639" cy="537"/>
              </a:xfrm>
              <a:prstGeom prst="roundRect">
                <a:avLst>
                  <a:gd name="adj" fmla="val 13148"/>
                </a:avLst>
              </a:prstGeom>
              <a:solidFill>
                <a:srgbClr val="808080"/>
              </a:solidFill>
              <a:ln w="3175">
                <a:solidFill>
                  <a:srgbClr val="000000"/>
                </a:solidFill>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17" name="AutoShape 57">
                <a:extLst>
                  <a:ext uri="{FF2B5EF4-FFF2-40B4-BE49-F238E27FC236}">
                    <a16:creationId xmlns:a16="http://schemas.microsoft.com/office/drawing/2014/main" xmlns="" id="{EBA03979-1CAD-413F-8E55-4DE12912673E}"/>
                  </a:ext>
                </a:extLst>
              </p:cNvPr>
              <p:cNvSpPr>
                <a:spLocks noChangeArrowheads="1"/>
              </p:cNvSpPr>
              <p:nvPr/>
            </p:nvSpPr>
            <p:spPr bwMode="auto">
              <a:xfrm>
                <a:off x="1422" y="1648"/>
                <a:ext cx="568" cy="471"/>
              </a:xfrm>
              <a:prstGeom prst="roundRect">
                <a:avLst>
                  <a:gd name="adj" fmla="val 13338"/>
                </a:avLst>
              </a:prstGeom>
              <a:solidFill>
                <a:srgbClr val="008000"/>
              </a:solidFill>
              <a:ln w="3175">
                <a:solidFill>
                  <a:srgbClr val="000000"/>
                </a:solidFill>
                <a:round/>
                <a:headEnd/>
                <a:tailEnd/>
              </a:ln>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grpSp>
      </p:grpSp>
      <p:sp>
        <p:nvSpPr>
          <p:cNvPr id="527467" name="Text Box 107">
            <a:extLst>
              <a:ext uri="{FF2B5EF4-FFF2-40B4-BE49-F238E27FC236}">
                <a16:creationId xmlns:a16="http://schemas.microsoft.com/office/drawing/2014/main" xmlns="" id="{4DDC7775-D817-438F-8607-B6ABEF51D693}"/>
              </a:ext>
            </a:extLst>
          </p:cNvPr>
          <p:cNvSpPr txBox="1">
            <a:spLocks noChangeArrowheads="1"/>
          </p:cNvSpPr>
          <p:nvPr/>
        </p:nvSpPr>
        <p:spPr bwMode="auto">
          <a:xfrm>
            <a:off x="5342340" y="3571876"/>
            <a:ext cx="1507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1350">
                <a:solidFill>
                  <a:srgbClr val="000000"/>
                </a:solidFill>
                <a:latin typeface="Arial" panose="020B0604020202020204" pitchFamily="34" charset="0"/>
                <a:ea typeface="幼圆" panose="02010509060101010101" pitchFamily="49" charset="-122"/>
              </a:rPr>
              <a:t>交叉双绞线电缆</a:t>
            </a:r>
          </a:p>
        </p:txBody>
      </p:sp>
      <p:grpSp>
        <p:nvGrpSpPr>
          <p:cNvPr id="527510" name="Group 150">
            <a:extLst>
              <a:ext uri="{FF2B5EF4-FFF2-40B4-BE49-F238E27FC236}">
                <a16:creationId xmlns:a16="http://schemas.microsoft.com/office/drawing/2014/main" xmlns="" id="{25445FF8-80EA-404A-98A4-ABEE6A489FC3}"/>
              </a:ext>
            </a:extLst>
          </p:cNvPr>
          <p:cNvGrpSpPr>
            <a:grpSpLocks/>
          </p:cNvGrpSpPr>
          <p:nvPr/>
        </p:nvGrpSpPr>
        <p:grpSpPr bwMode="auto">
          <a:xfrm>
            <a:off x="6679413" y="2650335"/>
            <a:ext cx="1918097" cy="1922860"/>
            <a:chOff x="3370" y="1506"/>
            <a:chExt cx="1611" cy="1615"/>
          </a:xfrm>
        </p:grpSpPr>
        <p:sp>
          <p:nvSpPr>
            <p:cNvPr id="527443" name="Freeform 83">
              <a:extLst>
                <a:ext uri="{FF2B5EF4-FFF2-40B4-BE49-F238E27FC236}">
                  <a16:creationId xmlns:a16="http://schemas.microsoft.com/office/drawing/2014/main" xmlns="" id="{F587C1C5-3F1F-4663-89F2-2A4DC9AE7EA2}"/>
                </a:ext>
              </a:extLst>
            </p:cNvPr>
            <p:cNvSpPr>
              <a:spLocks/>
            </p:cNvSpPr>
            <p:nvPr/>
          </p:nvSpPr>
          <p:spPr bwMode="auto">
            <a:xfrm>
              <a:off x="3534" y="1506"/>
              <a:ext cx="1323" cy="1466"/>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44" name="Freeform 84">
              <a:extLst>
                <a:ext uri="{FF2B5EF4-FFF2-40B4-BE49-F238E27FC236}">
                  <a16:creationId xmlns:a16="http://schemas.microsoft.com/office/drawing/2014/main" xmlns="" id="{8C3D092F-C8CB-4D4B-BC21-58A4517B4FBA}"/>
                </a:ext>
              </a:extLst>
            </p:cNvPr>
            <p:cNvSpPr>
              <a:spLocks/>
            </p:cNvSpPr>
            <p:nvPr/>
          </p:nvSpPr>
          <p:spPr bwMode="auto">
            <a:xfrm>
              <a:off x="3534" y="1506"/>
              <a:ext cx="1323" cy="1385"/>
            </a:xfrm>
            <a:custGeom>
              <a:avLst/>
              <a:gdLst>
                <a:gd name="T0" fmla="*/ 126 w 574"/>
                <a:gd name="T1" fmla="*/ 302 h 460"/>
                <a:gd name="T2" fmla="*/ 0 w 574"/>
                <a:gd name="T3" fmla="*/ 302 h 460"/>
                <a:gd name="T4" fmla="*/ 0 w 574"/>
                <a:gd name="T5" fmla="*/ 460 h 460"/>
                <a:gd name="T6" fmla="*/ 574 w 574"/>
                <a:gd name="T7" fmla="*/ 460 h 460"/>
                <a:gd name="T8" fmla="*/ 574 w 574"/>
                <a:gd name="T9" fmla="*/ 302 h 460"/>
                <a:gd name="T10" fmla="*/ 450 w 574"/>
                <a:gd name="T11" fmla="*/ 302 h 460"/>
                <a:gd name="T12" fmla="*/ 450 w 574"/>
                <a:gd name="T13" fmla="*/ 281 h 460"/>
                <a:gd name="T14" fmla="*/ 504 w 574"/>
                <a:gd name="T15" fmla="*/ 281 h 460"/>
                <a:gd name="T16" fmla="*/ 504 w 574"/>
                <a:gd name="T17" fmla="*/ 0 h 460"/>
                <a:gd name="T18" fmla="*/ 73 w 574"/>
                <a:gd name="T19" fmla="*/ 0 h 460"/>
                <a:gd name="T20" fmla="*/ 73 w 574"/>
                <a:gd name="T21" fmla="*/ 281 h 460"/>
                <a:gd name="T22" fmla="*/ 126 w 574"/>
                <a:gd name="T23" fmla="*/ 281 h 460"/>
                <a:gd name="T24" fmla="*/ 126 w 574"/>
                <a:gd name="T25" fmla="*/ 3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460">
                  <a:moveTo>
                    <a:pt x="126" y="302"/>
                  </a:moveTo>
                  <a:lnTo>
                    <a:pt x="0" y="302"/>
                  </a:lnTo>
                  <a:lnTo>
                    <a:pt x="0" y="460"/>
                  </a:lnTo>
                  <a:lnTo>
                    <a:pt x="574" y="460"/>
                  </a:lnTo>
                  <a:lnTo>
                    <a:pt x="574" y="302"/>
                  </a:lnTo>
                  <a:lnTo>
                    <a:pt x="450" y="302"/>
                  </a:lnTo>
                  <a:lnTo>
                    <a:pt x="450" y="281"/>
                  </a:lnTo>
                  <a:lnTo>
                    <a:pt x="504" y="281"/>
                  </a:lnTo>
                  <a:lnTo>
                    <a:pt x="504" y="0"/>
                  </a:lnTo>
                  <a:lnTo>
                    <a:pt x="73" y="0"/>
                  </a:lnTo>
                  <a:lnTo>
                    <a:pt x="73" y="281"/>
                  </a:lnTo>
                  <a:lnTo>
                    <a:pt x="126" y="281"/>
                  </a:lnTo>
                  <a:lnTo>
                    <a:pt x="126" y="302"/>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54" name="Freeform 94">
              <a:extLst>
                <a:ext uri="{FF2B5EF4-FFF2-40B4-BE49-F238E27FC236}">
                  <a16:creationId xmlns:a16="http://schemas.microsoft.com/office/drawing/2014/main" xmlns="" id="{11B4DB16-7D77-4622-B5F2-4DF33CDF1206}"/>
                </a:ext>
              </a:extLst>
            </p:cNvPr>
            <p:cNvSpPr>
              <a:spLocks noEditPoints="1"/>
            </p:cNvSpPr>
            <p:nvPr/>
          </p:nvSpPr>
          <p:spPr bwMode="auto">
            <a:xfrm>
              <a:off x="3580" y="1607"/>
              <a:ext cx="1240" cy="990"/>
            </a:xfrm>
            <a:custGeom>
              <a:avLst/>
              <a:gdLst>
                <a:gd name="T0" fmla="*/ 450 w 538"/>
                <a:gd name="T1" fmla="*/ 220 h 309"/>
                <a:gd name="T2" fmla="*/ 471 w 538"/>
                <a:gd name="T3" fmla="*/ 220 h 309"/>
                <a:gd name="T4" fmla="*/ 471 w 538"/>
                <a:gd name="T5" fmla="*/ 216 h 309"/>
                <a:gd name="T6" fmla="*/ 450 w 538"/>
                <a:gd name="T7" fmla="*/ 216 h 309"/>
                <a:gd name="T8" fmla="*/ 450 w 538"/>
                <a:gd name="T9" fmla="*/ 220 h 309"/>
                <a:gd name="T10" fmla="*/ 121 w 538"/>
                <a:gd name="T11" fmla="*/ 184 h 309"/>
                <a:gd name="T12" fmla="*/ 121 w 538"/>
                <a:gd name="T13" fmla="*/ 21 h 309"/>
                <a:gd name="T14" fmla="*/ 418 w 538"/>
                <a:gd name="T15" fmla="*/ 21 h 309"/>
                <a:gd name="T16" fmla="*/ 418 w 538"/>
                <a:gd name="T17" fmla="*/ 184 h 309"/>
                <a:gd name="T18" fmla="*/ 121 w 538"/>
                <a:gd name="T19" fmla="*/ 184 h 309"/>
                <a:gd name="T20" fmla="*/ 107 w 538"/>
                <a:gd name="T21" fmla="*/ 194 h 309"/>
                <a:gd name="T22" fmla="*/ 431 w 538"/>
                <a:gd name="T23" fmla="*/ 194 h 309"/>
                <a:gd name="T24" fmla="*/ 431 w 538"/>
                <a:gd name="T25" fmla="*/ 10 h 309"/>
                <a:gd name="T26" fmla="*/ 444 w 538"/>
                <a:gd name="T27" fmla="*/ 10 h 309"/>
                <a:gd name="T28" fmla="*/ 444 w 538"/>
                <a:gd name="T29" fmla="*/ 0 h 309"/>
                <a:gd name="T30" fmla="*/ 94 w 538"/>
                <a:gd name="T31" fmla="*/ 0 h 309"/>
                <a:gd name="T32" fmla="*/ 94 w 538"/>
                <a:gd name="T33" fmla="*/ 205 h 309"/>
                <a:gd name="T34" fmla="*/ 107 w 538"/>
                <a:gd name="T35" fmla="*/ 205 h 309"/>
                <a:gd name="T36" fmla="*/ 107 w 538"/>
                <a:gd name="T37" fmla="*/ 194 h 309"/>
                <a:gd name="T38" fmla="*/ 0 w 538"/>
                <a:gd name="T39" fmla="*/ 299 h 309"/>
                <a:gd name="T40" fmla="*/ 54 w 538"/>
                <a:gd name="T41" fmla="*/ 299 h 309"/>
                <a:gd name="T42" fmla="*/ 54 w 538"/>
                <a:gd name="T43" fmla="*/ 283 h 309"/>
                <a:gd name="T44" fmla="*/ 0 w 538"/>
                <a:gd name="T45" fmla="*/ 283 h 309"/>
                <a:gd name="T46" fmla="*/ 0 w 538"/>
                <a:gd name="T47" fmla="*/ 299 h 309"/>
                <a:gd name="T48" fmla="*/ 314 w 538"/>
                <a:gd name="T49" fmla="*/ 309 h 309"/>
                <a:gd name="T50" fmla="*/ 431 w 538"/>
                <a:gd name="T51" fmla="*/ 309 h 309"/>
                <a:gd name="T52" fmla="*/ 431 w 538"/>
                <a:gd name="T53" fmla="*/ 302 h 309"/>
                <a:gd name="T54" fmla="*/ 314 w 538"/>
                <a:gd name="T55" fmla="*/ 302 h 309"/>
                <a:gd name="T56" fmla="*/ 314 w 538"/>
                <a:gd name="T57" fmla="*/ 309 h 309"/>
                <a:gd name="T58" fmla="*/ 519 w 538"/>
                <a:gd name="T59" fmla="*/ 291 h 309"/>
                <a:gd name="T60" fmla="*/ 538 w 538"/>
                <a:gd name="T61" fmla="*/ 291 h 309"/>
                <a:gd name="T62" fmla="*/ 538 w 538"/>
                <a:gd name="T63" fmla="*/ 283 h 309"/>
                <a:gd name="T64" fmla="*/ 519 w 538"/>
                <a:gd name="T65" fmla="*/ 283 h 309"/>
                <a:gd name="T66" fmla="*/ 519 w 538"/>
                <a:gd name="T67" fmla="*/ 291 h 309"/>
                <a:gd name="T68" fmla="*/ 519 w 538"/>
                <a:gd name="T69" fmla="*/ 305 h 309"/>
                <a:gd name="T70" fmla="*/ 538 w 538"/>
                <a:gd name="T71" fmla="*/ 305 h 309"/>
                <a:gd name="T72" fmla="*/ 538 w 538"/>
                <a:gd name="T73" fmla="*/ 299 h 309"/>
                <a:gd name="T74" fmla="*/ 519 w 538"/>
                <a:gd name="T75" fmla="*/ 299 h 309"/>
                <a:gd name="T76" fmla="*/ 519 w 538"/>
                <a:gd name="T77" fmla="*/ 30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309">
                  <a:moveTo>
                    <a:pt x="450" y="220"/>
                  </a:moveTo>
                  <a:lnTo>
                    <a:pt x="471" y="220"/>
                  </a:lnTo>
                  <a:lnTo>
                    <a:pt x="471" y="216"/>
                  </a:lnTo>
                  <a:lnTo>
                    <a:pt x="450" y="216"/>
                  </a:lnTo>
                  <a:lnTo>
                    <a:pt x="450" y="220"/>
                  </a:lnTo>
                  <a:close/>
                  <a:moveTo>
                    <a:pt x="121" y="184"/>
                  </a:moveTo>
                  <a:lnTo>
                    <a:pt x="121" y="21"/>
                  </a:lnTo>
                  <a:lnTo>
                    <a:pt x="418" y="21"/>
                  </a:lnTo>
                  <a:lnTo>
                    <a:pt x="418" y="184"/>
                  </a:lnTo>
                  <a:lnTo>
                    <a:pt x="121" y="184"/>
                  </a:lnTo>
                  <a:close/>
                  <a:moveTo>
                    <a:pt x="107" y="194"/>
                  </a:moveTo>
                  <a:lnTo>
                    <a:pt x="431" y="194"/>
                  </a:lnTo>
                  <a:lnTo>
                    <a:pt x="431" y="10"/>
                  </a:lnTo>
                  <a:lnTo>
                    <a:pt x="444" y="10"/>
                  </a:lnTo>
                  <a:lnTo>
                    <a:pt x="444" y="0"/>
                  </a:lnTo>
                  <a:lnTo>
                    <a:pt x="94" y="0"/>
                  </a:lnTo>
                  <a:lnTo>
                    <a:pt x="94" y="205"/>
                  </a:lnTo>
                  <a:lnTo>
                    <a:pt x="107" y="205"/>
                  </a:lnTo>
                  <a:lnTo>
                    <a:pt x="107" y="194"/>
                  </a:lnTo>
                  <a:close/>
                  <a:moveTo>
                    <a:pt x="0" y="299"/>
                  </a:moveTo>
                  <a:lnTo>
                    <a:pt x="54" y="299"/>
                  </a:lnTo>
                  <a:lnTo>
                    <a:pt x="54" y="283"/>
                  </a:lnTo>
                  <a:lnTo>
                    <a:pt x="0" y="283"/>
                  </a:lnTo>
                  <a:lnTo>
                    <a:pt x="0" y="299"/>
                  </a:lnTo>
                  <a:close/>
                  <a:moveTo>
                    <a:pt x="314" y="309"/>
                  </a:moveTo>
                  <a:lnTo>
                    <a:pt x="431" y="309"/>
                  </a:lnTo>
                  <a:lnTo>
                    <a:pt x="431" y="302"/>
                  </a:lnTo>
                  <a:lnTo>
                    <a:pt x="314" y="302"/>
                  </a:lnTo>
                  <a:lnTo>
                    <a:pt x="314" y="309"/>
                  </a:lnTo>
                  <a:close/>
                  <a:moveTo>
                    <a:pt x="519" y="291"/>
                  </a:moveTo>
                  <a:lnTo>
                    <a:pt x="538" y="291"/>
                  </a:lnTo>
                  <a:lnTo>
                    <a:pt x="538" y="283"/>
                  </a:lnTo>
                  <a:lnTo>
                    <a:pt x="519" y="283"/>
                  </a:lnTo>
                  <a:lnTo>
                    <a:pt x="519" y="291"/>
                  </a:lnTo>
                  <a:close/>
                  <a:moveTo>
                    <a:pt x="519" y="305"/>
                  </a:moveTo>
                  <a:lnTo>
                    <a:pt x="538" y="305"/>
                  </a:lnTo>
                  <a:lnTo>
                    <a:pt x="538" y="299"/>
                  </a:lnTo>
                  <a:lnTo>
                    <a:pt x="519" y="299"/>
                  </a:lnTo>
                  <a:lnTo>
                    <a:pt x="519" y="30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grpSp>
          <p:nvGrpSpPr>
            <p:cNvPr id="527508" name="Group 148">
              <a:extLst>
                <a:ext uri="{FF2B5EF4-FFF2-40B4-BE49-F238E27FC236}">
                  <a16:creationId xmlns:a16="http://schemas.microsoft.com/office/drawing/2014/main" xmlns="" id="{88C1A753-16D2-4DDF-B800-FD54C7B2A50F}"/>
                </a:ext>
              </a:extLst>
            </p:cNvPr>
            <p:cNvGrpSpPr>
              <a:grpSpLocks/>
            </p:cNvGrpSpPr>
            <p:nvPr/>
          </p:nvGrpSpPr>
          <p:grpSpPr bwMode="auto">
            <a:xfrm>
              <a:off x="3699" y="1607"/>
              <a:ext cx="997" cy="861"/>
              <a:chOff x="3699" y="1607"/>
              <a:chExt cx="997" cy="861"/>
            </a:xfrm>
          </p:grpSpPr>
          <p:sp>
            <p:nvSpPr>
              <p:cNvPr id="527445" name="Line 85">
                <a:extLst>
                  <a:ext uri="{FF2B5EF4-FFF2-40B4-BE49-F238E27FC236}">
                    <a16:creationId xmlns:a16="http://schemas.microsoft.com/office/drawing/2014/main" xmlns="" id="{CAB0367D-40B2-4C24-A05F-DA5783735603}"/>
                  </a:ext>
                </a:extLst>
              </p:cNvPr>
              <p:cNvSpPr>
                <a:spLocks noChangeShapeType="1"/>
              </p:cNvSpPr>
              <p:nvPr/>
            </p:nvSpPr>
            <p:spPr bwMode="auto">
              <a:xfrm>
                <a:off x="3825" y="2468"/>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46" name="Line 86">
                <a:extLst>
                  <a:ext uri="{FF2B5EF4-FFF2-40B4-BE49-F238E27FC236}">
                    <a16:creationId xmlns:a16="http://schemas.microsoft.com/office/drawing/2014/main" xmlns="" id="{BD347D9A-A378-424F-BB7A-F09CE0157707}"/>
                  </a:ext>
                </a:extLst>
              </p:cNvPr>
              <p:cNvSpPr>
                <a:spLocks noChangeShapeType="1"/>
              </p:cNvSpPr>
              <p:nvPr/>
            </p:nvSpPr>
            <p:spPr bwMode="auto">
              <a:xfrm>
                <a:off x="3825" y="2402"/>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55" name="Rectangle 95">
                <a:extLst>
                  <a:ext uri="{FF2B5EF4-FFF2-40B4-BE49-F238E27FC236}">
                    <a16:creationId xmlns:a16="http://schemas.microsoft.com/office/drawing/2014/main" xmlns="" id="{F89D5879-DA3B-4E47-B3ED-CC828021B90B}"/>
                  </a:ext>
                </a:extLst>
              </p:cNvPr>
              <p:cNvSpPr>
                <a:spLocks noChangeArrowheads="1"/>
              </p:cNvSpPr>
              <p:nvPr/>
            </p:nvSpPr>
            <p:spPr bwMode="auto">
              <a:xfrm>
                <a:off x="4617" y="2296"/>
                <a:ext cx="46" cy="1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56" name="Rectangle 96">
                <a:extLst>
                  <a:ext uri="{FF2B5EF4-FFF2-40B4-BE49-F238E27FC236}">
                    <a16:creationId xmlns:a16="http://schemas.microsoft.com/office/drawing/2014/main" xmlns="" id="{71078E7D-B129-4191-9A9F-69C4FC5F8AEF}"/>
                  </a:ext>
                </a:extLst>
              </p:cNvPr>
              <p:cNvSpPr>
                <a:spLocks noChangeArrowheads="1"/>
              </p:cNvSpPr>
              <p:nvPr/>
            </p:nvSpPr>
            <p:spPr bwMode="auto">
              <a:xfrm>
                <a:off x="3858" y="1671"/>
                <a:ext cx="682" cy="5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57" name="Freeform 97">
                <a:extLst>
                  <a:ext uri="{FF2B5EF4-FFF2-40B4-BE49-F238E27FC236}">
                    <a16:creationId xmlns:a16="http://schemas.microsoft.com/office/drawing/2014/main" xmlns="" id="{8FC766A0-F43B-4257-8178-8E6DB6AA0EA1}"/>
                  </a:ext>
                </a:extLst>
              </p:cNvPr>
              <p:cNvSpPr>
                <a:spLocks/>
              </p:cNvSpPr>
              <p:nvPr/>
            </p:nvSpPr>
            <p:spPr bwMode="auto">
              <a:xfrm>
                <a:off x="3792" y="1607"/>
                <a:ext cx="812" cy="651"/>
              </a:xfrm>
              <a:custGeom>
                <a:avLst/>
                <a:gdLst>
                  <a:gd name="T0" fmla="*/ 13 w 350"/>
                  <a:gd name="T1" fmla="*/ 194 h 205"/>
                  <a:gd name="T2" fmla="*/ 337 w 350"/>
                  <a:gd name="T3" fmla="*/ 194 h 205"/>
                  <a:gd name="T4" fmla="*/ 337 w 350"/>
                  <a:gd name="T5" fmla="*/ 10 h 205"/>
                  <a:gd name="T6" fmla="*/ 350 w 350"/>
                  <a:gd name="T7" fmla="*/ 10 h 205"/>
                  <a:gd name="T8" fmla="*/ 350 w 350"/>
                  <a:gd name="T9" fmla="*/ 0 h 205"/>
                  <a:gd name="T10" fmla="*/ 0 w 350"/>
                  <a:gd name="T11" fmla="*/ 0 h 205"/>
                  <a:gd name="T12" fmla="*/ 0 w 350"/>
                  <a:gd name="T13" fmla="*/ 205 h 205"/>
                  <a:gd name="T14" fmla="*/ 13 w 350"/>
                  <a:gd name="T15" fmla="*/ 205 h 205"/>
                  <a:gd name="T16" fmla="*/ 13 w 350"/>
                  <a:gd name="T1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05">
                    <a:moveTo>
                      <a:pt x="13" y="194"/>
                    </a:moveTo>
                    <a:lnTo>
                      <a:pt x="337" y="194"/>
                    </a:lnTo>
                    <a:lnTo>
                      <a:pt x="337" y="10"/>
                    </a:lnTo>
                    <a:lnTo>
                      <a:pt x="350" y="10"/>
                    </a:lnTo>
                    <a:lnTo>
                      <a:pt x="350" y="0"/>
                    </a:lnTo>
                    <a:lnTo>
                      <a:pt x="0" y="0"/>
                    </a:lnTo>
                    <a:lnTo>
                      <a:pt x="0" y="205"/>
                    </a:lnTo>
                    <a:lnTo>
                      <a:pt x="13" y="205"/>
                    </a:lnTo>
                    <a:lnTo>
                      <a:pt x="13" y="194"/>
                    </a:lnTo>
                  </a:path>
                </a:pathLst>
              </a:custGeom>
              <a:noFill/>
              <a:ln w="952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58" name="Line 98">
                <a:extLst>
                  <a:ext uri="{FF2B5EF4-FFF2-40B4-BE49-F238E27FC236}">
                    <a16:creationId xmlns:a16="http://schemas.microsoft.com/office/drawing/2014/main" xmlns="" id="{916AAE78-D222-4B25-AAFF-BF7AF6E872A9}"/>
                  </a:ext>
                </a:extLst>
              </p:cNvPr>
              <p:cNvSpPr>
                <a:spLocks noChangeShapeType="1"/>
              </p:cNvSpPr>
              <p:nvPr/>
            </p:nvSpPr>
            <p:spPr bwMode="auto">
              <a:xfrm>
                <a:off x="3699" y="2352"/>
                <a:ext cx="997"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59" name="Line 99">
                <a:extLst>
                  <a:ext uri="{FF2B5EF4-FFF2-40B4-BE49-F238E27FC236}">
                    <a16:creationId xmlns:a16="http://schemas.microsoft.com/office/drawing/2014/main" xmlns="" id="{6A0A3783-9A1B-4809-937D-7CC37330BB1B}"/>
                  </a:ext>
                </a:extLst>
              </p:cNvPr>
              <p:cNvSpPr>
                <a:spLocks noChangeShapeType="1"/>
              </p:cNvSpPr>
              <p:nvPr/>
            </p:nvSpPr>
            <p:spPr bwMode="auto">
              <a:xfrm flipV="1">
                <a:off x="3954" y="2352"/>
                <a:ext cx="0" cy="4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60" name="Line 100">
                <a:extLst>
                  <a:ext uri="{FF2B5EF4-FFF2-40B4-BE49-F238E27FC236}">
                    <a16:creationId xmlns:a16="http://schemas.microsoft.com/office/drawing/2014/main" xmlns="" id="{530AEA71-AD19-4522-B023-227C00C5E0FB}"/>
                  </a:ext>
                </a:extLst>
              </p:cNvPr>
              <p:cNvSpPr>
                <a:spLocks noChangeShapeType="1"/>
              </p:cNvSpPr>
              <p:nvPr/>
            </p:nvSpPr>
            <p:spPr bwMode="auto">
              <a:xfrm flipV="1">
                <a:off x="4203" y="2352"/>
                <a:ext cx="0" cy="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grpSp>
        <p:grpSp>
          <p:nvGrpSpPr>
            <p:cNvPr id="527509" name="Group 149">
              <a:extLst>
                <a:ext uri="{FF2B5EF4-FFF2-40B4-BE49-F238E27FC236}">
                  <a16:creationId xmlns:a16="http://schemas.microsoft.com/office/drawing/2014/main" xmlns="" id="{B12F9708-8EAE-42F2-A343-CD137FA51D95}"/>
                </a:ext>
              </a:extLst>
            </p:cNvPr>
            <p:cNvGrpSpPr>
              <a:grpSpLocks/>
            </p:cNvGrpSpPr>
            <p:nvPr/>
          </p:nvGrpSpPr>
          <p:grpSpPr bwMode="auto">
            <a:xfrm>
              <a:off x="3580" y="2512"/>
              <a:ext cx="1240" cy="415"/>
              <a:chOff x="3580" y="2512"/>
              <a:chExt cx="1240" cy="415"/>
            </a:xfrm>
          </p:grpSpPr>
          <p:sp>
            <p:nvSpPr>
              <p:cNvPr id="527447" name="Freeform 87">
                <a:extLst>
                  <a:ext uri="{FF2B5EF4-FFF2-40B4-BE49-F238E27FC236}">
                    <a16:creationId xmlns:a16="http://schemas.microsoft.com/office/drawing/2014/main" xmlns="" id="{8866ED84-54B7-4C05-A71F-5997BE3C9BD4}"/>
                  </a:ext>
                </a:extLst>
              </p:cNvPr>
              <p:cNvSpPr>
                <a:spLocks noEditPoints="1"/>
              </p:cNvSpPr>
              <p:nvPr/>
            </p:nvSpPr>
            <p:spPr bwMode="auto">
              <a:xfrm>
                <a:off x="4216" y="2512"/>
                <a:ext cx="540" cy="415"/>
              </a:xfrm>
              <a:custGeom>
                <a:avLst/>
                <a:gdLst>
                  <a:gd name="T0" fmla="*/ 0 w 233"/>
                  <a:gd name="T1" fmla="*/ 131 h 131"/>
                  <a:gd name="T2" fmla="*/ 187 w 233"/>
                  <a:gd name="T3" fmla="*/ 131 h 131"/>
                  <a:gd name="T4" fmla="*/ 187 w 233"/>
                  <a:gd name="T5" fmla="*/ 0 h 131"/>
                  <a:gd name="T6" fmla="*/ 0 w 233"/>
                  <a:gd name="T7" fmla="*/ 0 h 131"/>
                  <a:gd name="T8" fmla="*/ 0 w 233"/>
                  <a:gd name="T9" fmla="*/ 131 h 131"/>
                  <a:gd name="T10" fmla="*/ 207 w 233"/>
                  <a:gd name="T11" fmla="*/ 22 h 131"/>
                  <a:gd name="T12" fmla="*/ 233 w 233"/>
                  <a:gd name="T13" fmla="*/ 22 h 131"/>
                  <a:gd name="T14" fmla="*/ 233 w 233"/>
                  <a:gd name="T15" fmla="*/ 0 h 131"/>
                  <a:gd name="T16" fmla="*/ 207 w 233"/>
                  <a:gd name="T17" fmla="*/ 0 h 131"/>
                  <a:gd name="T18" fmla="*/ 207 w 233"/>
                  <a:gd name="T19" fmla="*/ 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1">
                    <a:moveTo>
                      <a:pt x="0" y="131"/>
                    </a:moveTo>
                    <a:lnTo>
                      <a:pt x="187" y="131"/>
                    </a:lnTo>
                    <a:lnTo>
                      <a:pt x="187" y="0"/>
                    </a:lnTo>
                    <a:lnTo>
                      <a:pt x="0" y="0"/>
                    </a:lnTo>
                    <a:lnTo>
                      <a:pt x="0" y="131"/>
                    </a:lnTo>
                    <a:close/>
                    <a:moveTo>
                      <a:pt x="207" y="22"/>
                    </a:moveTo>
                    <a:lnTo>
                      <a:pt x="233" y="22"/>
                    </a:lnTo>
                    <a:lnTo>
                      <a:pt x="233" y="0"/>
                    </a:lnTo>
                    <a:lnTo>
                      <a:pt x="207" y="0"/>
                    </a:lnTo>
                    <a:lnTo>
                      <a:pt x="207" y="2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48" name="Rectangle 88">
                <a:extLst>
                  <a:ext uri="{FF2B5EF4-FFF2-40B4-BE49-F238E27FC236}">
                    <a16:creationId xmlns:a16="http://schemas.microsoft.com/office/drawing/2014/main" xmlns="" id="{5402B572-148B-4903-9159-AAA32E34401F}"/>
                  </a:ext>
                </a:extLst>
              </p:cNvPr>
              <p:cNvSpPr>
                <a:spLocks noChangeArrowheads="1"/>
              </p:cNvSpPr>
              <p:nvPr/>
            </p:nvSpPr>
            <p:spPr bwMode="auto">
              <a:xfrm>
                <a:off x="4216" y="2512"/>
                <a:ext cx="434" cy="4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49" name="Line 89">
                <a:extLst>
                  <a:ext uri="{FF2B5EF4-FFF2-40B4-BE49-F238E27FC236}">
                    <a16:creationId xmlns:a16="http://schemas.microsoft.com/office/drawing/2014/main" xmlns="" id="{A2CC8B0E-8E8F-46BD-A643-22E1BA781861}"/>
                  </a:ext>
                </a:extLst>
              </p:cNvPr>
              <p:cNvSpPr>
                <a:spLocks noChangeShapeType="1"/>
              </p:cNvSpPr>
              <p:nvPr/>
            </p:nvSpPr>
            <p:spPr bwMode="auto">
              <a:xfrm>
                <a:off x="4216" y="2647"/>
                <a:ext cx="4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50" name="Line 90">
                <a:extLst>
                  <a:ext uri="{FF2B5EF4-FFF2-40B4-BE49-F238E27FC236}">
                    <a16:creationId xmlns:a16="http://schemas.microsoft.com/office/drawing/2014/main" xmlns="" id="{3557D42A-5E46-4ED9-936C-43A43A92CCB6}"/>
                  </a:ext>
                </a:extLst>
              </p:cNvPr>
              <p:cNvSpPr>
                <a:spLocks noChangeShapeType="1"/>
              </p:cNvSpPr>
              <p:nvPr/>
            </p:nvSpPr>
            <p:spPr bwMode="auto">
              <a:xfrm>
                <a:off x="4216" y="2788"/>
                <a:ext cx="4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51" name="Line 91">
                <a:extLst>
                  <a:ext uri="{FF2B5EF4-FFF2-40B4-BE49-F238E27FC236}">
                    <a16:creationId xmlns:a16="http://schemas.microsoft.com/office/drawing/2014/main" xmlns="" id="{7C9744C9-0A8D-4B1C-BA7E-577A5D45A5CD}"/>
                  </a:ext>
                </a:extLst>
              </p:cNvPr>
              <p:cNvSpPr>
                <a:spLocks noChangeShapeType="1"/>
              </p:cNvSpPr>
              <p:nvPr/>
            </p:nvSpPr>
            <p:spPr bwMode="auto">
              <a:xfrm>
                <a:off x="4238" y="2717"/>
                <a:ext cx="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52" name="Rectangle 92">
                <a:extLst>
                  <a:ext uri="{FF2B5EF4-FFF2-40B4-BE49-F238E27FC236}">
                    <a16:creationId xmlns:a16="http://schemas.microsoft.com/office/drawing/2014/main" xmlns="" id="{FA8B268A-CD1D-4796-B792-7889005FC118}"/>
                  </a:ext>
                </a:extLst>
              </p:cNvPr>
              <p:cNvSpPr>
                <a:spLocks noChangeArrowheads="1"/>
              </p:cNvSpPr>
              <p:nvPr/>
            </p:nvSpPr>
            <p:spPr bwMode="auto">
              <a:xfrm>
                <a:off x="4465" y="2673"/>
                <a:ext cx="126" cy="8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53" name="Rectangle 93">
                <a:extLst>
                  <a:ext uri="{FF2B5EF4-FFF2-40B4-BE49-F238E27FC236}">
                    <a16:creationId xmlns:a16="http://schemas.microsoft.com/office/drawing/2014/main" xmlns="" id="{07A7BF30-7961-48EB-9B34-0DB837F79FE4}"/>
                  </a:ext>
                </a:extLst>
              </p:cNvPr>
              <p:cNvSpPr>
                <a:spLocks noChangeArrowheads="1"/>
              </p:cNvSpPr>
              <p:nvPr/>
            </p:nvSpPr>
            <p:spPr bwMode="auto">
              <a:xfrm>
                <a:off x="4696" y="2512"/>
                <a:ext cx="60" cy="6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61" name="Rectangle 101">
                <a:extLst>
                  <a:ext uri="{FF2B5EF4-FFF2-40B4-BE49-F238E27FC236}">
                    <a16:creationId xmlns:a16="http://schemas.microsoft.com/office/drawing/2014/main" xmlns="" id="{42449FFF-03E9-4893-BE60-E48FE2403052}"/>
                  </a:ext>
                </a:extLst>
              </p:cNvPr>
              <p:cNvSpPr>
                <a:spLocks noChangeArrowheads="1"/>
              </p:cNvSpPr>
              <p:nvPr/>
            </p:nvSpPr>
            <p:spPr bwMode="auto">
              <a:xfrm>
                <a:off x="3580" y="2512"/>
                <a:ext cx="119" cy="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62" name="Rectangle 102">
                <a:extLst>
                  <a:ext uri="{FF2B5EF4-FFF2-40B4-BE49-F238E27FC236}">
                    <a16:creationId xmlns:a16="http://schemas.microsoft.com/office/drawing/2014/main" xmlns="" id="{515F1231-EAA4-4B93-BAF9-5ED1EB575A55}"/>
                  </a:ext>
                </a:extLst>
              </p:cNvPr>
              <p:cNvSpPr>
                <a:spLocks noChangeArrowheads="1"/>
              </p:cNvSpPr>
              <p:nvPr/>
            </p:nvSpPr>
            <p:spPr bwMode="auto">
              <a:xfrm>
                <a:off x="4304" y="2571"/>
                <a:ext cx="267" cy="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63" name="Rectangle 103">
                <a:extLst>
                  <a:ext uri="{FF2B5EF4-FFF2-40B4-BE49-F238E27FC236}">
                    <a16:creationId xmlns:a16="http://schemas.microsoft.com/office/drawing/2014/main" xmlns="" id="{26013D27-7E2C-48E4-96D9-F4B6A1EEEB72}"/>
                  </a:ext>
                </a:extLst>
              </p:cNvPr>
              <p:cNvSpPr>
                <a:spLocks noChangeArrowheads="1"/>
              </p:cNvSpPr>
              <p:nvPr/>
            </p:nvSpPr>
            <p:spPr bwMode="auto">
              <a:xfrm>
                <a:off x="4773" y="2512"/>
                <a:ext cx="47" cy="1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64" name="Rectangle 104">
                <a:extLst>
                  <a:ext uri="{FF2B5EF4-FFF2-40B4-BE49-F238E27FC236}">
                    <a16:creationId xmlns:a16="http://schemas.microsoft.com/office/drawing/2014/main" xmlns="" id="{9AE4992D-3C7B-4B05-B7F3-B3DFBB482C6D}"/>
                  </a:ext>
                </a:extLst>
              </p:cNvPr>
              <p:cNvSpPr>
                <a:spLocks noChangeArrowheads="1"/>
              </p:cNvSpPr>
              <p:nvPr/>
            </p:nvSpPr>
            <p:spPr bwMode="auto">
              <a:xfrm>
                <a:off x="4773" y="2557"/>
                <a:ext cx="47" cy="1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27000" rIns="0"/>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grpSp>
        <p:grpSp>
          <p:nvGrpSpPr>
            <p:cNvPr id="527507" name="Group 147">
              <a:extLst>
                <a:ext uri="{FF2B5EF4-FFF2-40B4-BE49-F238E27FC236}">
                  <a16:creationId xmlns:a16="http://schemas.microsoft.com/office/drawing/2014/main" xmlns="" id="{36E6B4EF-B6C7-40BE-A762-28F98783E546}"/>
                </a:ext>
              </a:extLst>
            </p:cNvPr>
            <p:cNvGrpSpPr>
              <a:grpSpLocks/>
            </p:cNvGrpSpPr>
            <p:nvPr/>
          </p:nvGrpSpPr>
          <p:grpSpPr bwMode="auto">
            <a:xfrm>
              <a:off x="3370" y="2895"/>
              <a:ext cx="1611" cy="226"/>
              <a:chOff x="3410" y="3089"/>
              <a:chExt cx="1611" cy="226"/>
            </a:xfrm>
          </p:grpSpPr>
          <p:sp>
            <p:nvSpPr>
              <p:cNvPr id="527474" name="Rectangle 114">
                <a:extLst>
                  <a:ext uri="{FF2B5EF4-FFF2-40B4-BE49-F238E27FC236}">
                    <a16:creationId xmlns:a16="http://schemas.microsoft.com/office/drawing/2014/main" xmlns="" id="{EF188C8A-8E8F-4FB3-A18D-89AC5103E56C}"/>
                  </a:ext>
                </a:extLst>
              </p:cNvPr>
              <p:cNvSpPr>
                <a:spLocks noChangeArrowheads="1"/>
              </p:cNvSpPr>
              <p:nvPr/>
            </p:nvSpPr>
            <p:spPr bwMode="auto">
              <a:xfrm>
                <a:off x="3422" y="3291"/>
                <a:ext cx="1572" cy="2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75" name="Freeform 115">
                <a:extLst>
                  <a:ext uri="{FF2B5EF4-FFF2-40B4-BE49-F238E27FC236}">
                    <a16:creationId xmlns:a16="http://schemas.microsoft.com/office/drawing/2014/main" xmlns="" id="{D758B5BE-D6A8-471C-908E-4DC7E7AF98DA}"/>
                  </a:ext>
                </a:extLst>
              </p:cNvPr>
              <p:cNvSpPr>
                <a:spLocks/>
              </p:cNvSpPr>
              <p:nvPr/>
            </p:nvSpPr>
            <p:spPr bwMode="auto">
              <a:xfrm>
                <a:off x="3410" y="3089"/>
                <a:ext cx="1611" cy="212"/>
              </a:xfrm>
              <a:custGeom>
                <a:avLst/>
                <a:gdLst>
                  <a:gd name="T0" fmla="*/ 0 w 411"/>
                  <a:gd name="T1" fmla="*/ 45 h 45"/>
                  <a:gd name="T2" fmla="*/ 411 w 411"/>
                  <a:gd name="T3" fmla="*/ 45 h 45"/>
                  <a:gd name="T4" fmla="*/ 387 w 411"/>
                  <a:gd name="T5" fmla="*/ 0 h 45"/>
                  <a:gd name="T6" fmla="*/ 30 w 411"/>
                  <a:gd name="T7" fmla="*/ 0 h 45"/>
                  <a:gd name="T8" fmla="*/ 0 w 411"/>
                  <a:gd name="T9" fmla="*/ 45 h 45"/>
                </a:gdLst>
                <a:ahLst/>
                <a:cxnLst>
                  <a:cxn ang="0">
                    <a:pos x="T0" y="T1"/>
                  </a:cxn>
                  <a:cxn ang="0">
                    <a:pos x="T2" y="T3"/>
                  </a:cxn>
                  <a:cxn ang="0">
                    <a:pos x="T4" y="T5"/>
                  </a:cxn>
                  <a:cxn ang="0">
                    <a:pos x="T6" y="T7"/>
                  </a:cxn>
                  <a:cxn ang="0">
                    <a:pos x="T8" y="T9"/>
                  </a:cxn>
                </a:cxnLst>
                <a:rect l="0" t="0" r="r" b="b"/>
                <a:pathLst>
                  <a:path w="411" h="45">
                    <a:moveTo>
                      <a:pt x="0" y="45"/>
                    </a:moveTo>
                    <a:lnTo>
                      <a:pt x="411" y="45"/>
                    </a:lnTo>
                    <a:lnTo>
                      <a:pt x="387" y="0"/>
                    </a:lnTo>
                    <a:lnTo>
                      <a:pt x="30" y="0"/>
                    </a:lnTo>
                    <a:lnTo>
                      <a:pt x="0" y="45"/>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C0C0C0"/>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76" name="Freeform 116">
                <a:extLst>
                  <a:ext uri="{FF2B5EF4-FFF2-40B4-BE49-F238E27FC236}">
                    <a16:creationId xmlns:a16="http://schemas.microsoft.com/office/drawing/2014/main" xmlns="" id="{0FD86545-3585-46F6-914B-63B8C7DDE4D5}"/>
                  </a:ext>
                </a:extLst>
              </p:cNvPr>
              <p:cNvSpPr>
                <a:spLocks/>
              </p:cNvSpPr>
              <p:nvPr/>
            </p:nvSpPr>
            <p:spPr bwMode="auto">
              <a:xfrm>
                <a:off x="3457" y="3112"/>
                <a:ext cx="1513" cy="165"/>
              </a:xfrm>
              <a:custGeom>
                <a:avLst/>
                <a:gdLst>
                  <a:gd name="T0" fmla="*/ 22 w 386"/>
                  <a:gd name="T1" fmla="*/ 0 h 35"/>
                  <a:gd name="T2" fmla="*/ 0 w 386"/>
                  <a:gd name="T3" fmla="*/ 35 h 35"/>
                  <a:gd name="T4" fmla="*/ 386 w 386"/>
                  <a:gd name="T5" fmla="*/ 35 h 35"/>
                  <a:gd name="T6" fmla="*/ 368 w 386"/>
                  <a:gd name="T7" fmla="*/ 0 h 35"/>
                </a:gdLst>
                <a:ahLst/>
                <a:cxnLst>
                  <a:cxn ang="0">
                    <a:pos x="T0" y="T1"/>
                  </a:cxn>
                  <a:cxn ang="0">
                    <a:pos x="T2" y="T3"/>
                  </a:cxn>
                  <a:cxn ang="0">
                    <a:pos x="T4" y="T5"/>
                  </a:cxn>
                  <a:cxn ang="0">
                    <a:pos x="T6" y="T7"/>
                  </a:cxn>
                </a:cxnLst>
                <a:rect l="0" t="0" r="r" b="b"/>
                <a:pathLst>
                  <a:path w="386" h="35">
                    <a:moveTo>
                      <a:pt x="22" y="0"/>
                    </a:moveTo>
                    <a:lnTo>
                      <a:pt x="0" y="35"/>
                    </a:lnTo>
                    <a:lnTo>
                      <a:pt x="386" y="35"/>
                    </a:lnTo>
                    <a:lnTo>
                      <a:pt x="36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77" name="Freeform 117">
                <a:extLst>
                  <a:ext uri="{FF2B5EF4-FFF2-40B4-BE49-F238E27FC236}">
                    <a16:creationId xmlns:a16="http://schemas.microsoft.com/office/drawing/2014/main" xmlns="" id="{96013D73-AFEB-44F3-8FF7-123A9B386423}"/>
                  </a:ext>
                </a:extLst>
              </p:cNvPr>
              <p:cNvSpPr>
                <a:spLocks/>
              </p:cNvSpPr>
              <p:nvPr/>
            </p:nvSpPr>
            <p:spPr bwMode="auto">
              <a:xfrm>
                <a:off x="3586" y="3108"/>
                <a:ext cx="51" cy="33"/>
              </a:xfrm>
              <a:custGeom>
                <a:avLst/>
                <a:gdLst>
                  <a:gd name="T0" fmla="*/ 4 w 13"/>
                  <a:gd name="T1" fmla="*/ 0 h 7"/>
                  <a:gd name="T2" fmla="*/ 13 w 13"/>
                  <a:gd name="T3" fmla="*/ 0 h 7"/>
                  <a:gd name="T4" fmla="*/ 10 w 13"/>
                  <a:gd name="T5" fmla="*/ 7 h 7"/>
                  <a:gd name="T6" fmla="*/ 0 w 13"/>
                  <a:gd name="T7" fmla="*/ 7 h 7"/>
                  <a:gd name="T8" fmla="*/ 4 w 13"/>
                  <a:gd name="T9" fmla="*/ 0 h 7"/>
                </a:gdLst>
                <a:ahLst/>
                <a:cxnLst>
                  <a:cxn ang="0">
                    <a:pos x="T0" y="T1"/>
                  </a:cxn>
                  <a:cxn ang="0">
                    <a:pos x="T2" y="T3"/>
                  </a:cxn>
                  <a:cxn ang="0">
                    <a:pos x="T4" y="T5"/>
                  </a:cxn>
                  <a:cxn ang="0">
                    <a:pos x="T6" y="T7"/>
                  </a:cxn>
                  <a:cxn ang="0">
                    <a:pos x="T8" y="T9"/>
                  </a:cxn>
                </a:cxnLst>
                <a:rect l="0" t="0" r="r" b="b"/>
                <a:pathLst>
                  <a:path w="13" h="7">
                    <a:moveTo>
                      <a:pt x="4" y="0"/>
                    </a:moveTo>
                    <a:lnTo>
                      <a:pt x="13" y="0"/>
                    </a:lnTo>
                    <a:lnTo>
                      <a:pt x="10" y="7"/>
                    </a:lnTo>
                    <a:lnTo>
                      <a:pt x="0" y="7"/>
                    </a:lnTo>
                    <a:lnTo>
                      <a:pt x="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808080"/>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78" name="Freeform 118">
                <a:extLst>
                  <a:ext uri="{FF2B5EF4-FFF2-40B4-BE49-F238E27FC236}">
                    <a16:creationId xmlns:a16="http://schemas.microsoft.com/office/drawing/2014/main" xmlns="" id="{93BF8C87-6963-4CB8-9D4C-51C0BC4CB22D}"/>
                  </a:ext>
                </a:extLst>
              </p:cNvPr>
              <p:cNvSpPr>
                <a:spLocks/>
              </p:cNvSpPr>
              <p:nvPr/>
            </p:nvSpPr>
            <p:spPr bwMode="auto">
              <a:xfrm>
                <a:off x="3712" y="3108"/>
                <a:ext cx="200" cy="28"/>
              </a:xfrm>
              <a:custGeom>
                <a:avLst/>
                <a:gdLst>
                  <a:gd name="T0" fmla="*/ 2 w 51"/>
                  <a:gd name="T1" fmla="*/ 0 h 6"/>
                  <a:gd name="T2" fmla="*/ 51 w 51"/>
                  <a:gd name="T3" fmla="*/ 0 h 6"/>
                  <a:gd name="T4" fmla="*/ 49 w 51"/>
                  <a:gd name="T5" fmla="*/ 6 h 6"/>
                  <a:gd name="T6" fmla="*/ 0 w 51"/>
                  <a:gd name="T7" fmla="*/ 6 h 6"/>
                  <a:gd name="T8" fmla="*/ 2 w 51"/>
                  <a:gd name="T9" fmla="*/ 0 h 6"/>
                </a:gdLst>
                <a:ahLst/>
                <a:cxnLst>
                  <a:cxn ang="0">
                    <a:pos x="T0" y="T1"/>
                  </a:cxn>
                  <a:cxn ang="0">
                    <a:pos x="T2" y="T3"/>
                  </a:cxn>
                  <a:cxn ang="0">
                    <a:pos x="T4" y="T5"/>
                  </a:cxn>
                  <a:cxn ang="0">
                    <a:pos x="T6" y="T7"/>
                  </a:cxn>
                  <a:cxn ang="0">
                    <a:pos x="T8" y="T9"/>
                  </a:cxn>
                </a:cxnLst>
                <a:rect l="0" t="0" r="r" b="b"/>
                <a:pathLst>
                  <a:path w="51" h="6">
                    <a:moveTo>
                      <a:pt x="2" y="0"/>
                    </a:moveTo>
                    <a:lnTo>
                      <a:pt x="51" y="0"/>
                    </a:lnTo>
                    <a:lnTo>
                      <a:pt x="49" y="6"/>
                    </a:lnTo>
                    <a:lnTo>
                      <a:pt x="0" y="6"/>
                    </a:lnTo>
                    <a:lnTo>
                      <a:pt x="2"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808080"/>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79" name="Freeform 119">
                <a:extLst>
                  <a:ext uri="{FF2B5EF4-FFF2-40B4-BE49-F238E27FC236}">
                    <a16:creationId xmlns:a16="http://schemas.microsoft.com/office/drawing/2014/main" xmlns="" id="{706A2948-FA2E-4A28-AAE1-C18BEDF66622}"/>
                  </a:ext>
                </a:extLst>
              </p:cNvPr>
              <p:cNvSpPr>
                <a:spLocks/>
              </p:cNvSpPr>
              <p:nvPr/>
            </p:nvSpPr>
            <p:spPr bwMode="auto">
              <a:xfrm>
                <a:off x="3971" y="3108"/>
                <a:ext cx="188" cy="33"/>
              </a:xfrm>
              <a:custGeom>
                <a:avLst/>
                <a:gdLst>
                  <a:gd name="T0" fmla="*/ 1 w 48"/>
                  <a:gd name="T1" fmla="*/ 0 h 7"/>
                  <a:gd name="T2" fmla="*/ 48 w 48"/>
                  <a:gd name="T3" fmla="*/ 0 h 7"/>
                  <a:gd name="T4" fmla="*/ 48 w 48"/>
                  <a:gd name="T5" fmla="*/ 7 h 7"/>
                  <a:gd name="T6" fmla="*/ 0 w 48"/>
                  <a:gd name="T7" fmla="*/ 7 h 7"/>
                  <a:gd name="T8" fmla="*/ 1 w 48"/>
                  <a:gd name="T9" fmla="*/ 0 h 7"/>
                </a:gdLst>
                <a:ahLst/>
                <a:cxnLst>
                  <a:cxn ang="0">
                    <a:pos x="T0" y="T1"/>
                  </a:cxn>
                  <a:cxn ang="0">
                    <a:pos x="T2" y="T3"/>
                  </a:cxn>
                  <a:cxn ang="0">
                    <a:pos x="T4" y="T5"/>
                  </a:cxn>
                  <a:cxn ang="0">
                    <a:pos x="T6" y="T7"/>
                  </a:cxn>
                  <a:cxn ang="0">
                    <a:pos x="T8" y="T9"/>
                  </a:cxn>
                </a:cxnLst>
                <a:rect l="0" t="0" r="r" b="b"/>
                <a:pathLst>
                  <a:path w="48" h="7">
                    <a:moveTo>
                      <a:pt x="1" y="0"/>
                    </a:moveTo>
                    <a:lnTo>
                      <a:pt x="48" y="0"/>
                    </a:lnTo>
                    <a:lnTo>
                      <a:pt x="48" y="7"/>
                    </a:lnTo>
                    <a:lnTo>
                      <a:pt x="0" y="7"/>
                    </a:lnTo>
                    <a:lnTo>
                      <a:pt x="1"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808080"/>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80" name="Rectangle 120">
                <a:extLst>
                  <a:ext uri="{FF2B5EF4-FFF2-40B4-BE49-F238E27FC236}">
                    <a16:creationId xmlns:a16="http://schemas.microsoft.com/office/drawing/2014/main" xmlns="" id="{49086022-4B76-45D3-9576-5B81A003E84A}"/>
                  </a:ext>
                </a:extLst>
              </p:cNvPr>
              <p:cNvSpPr>
                <a:spLocks noChangeArrowheads="1"/>
              </p:cNvSpPr>
              <p:nvPr/>
            </p:nvSpPr>
            <p:spPr bwMode="auto">
              <a:xfrm>
                <a:off x="4202" y="3112"/>
                <a:ext cx="188" cy="2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808080"/>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81" name="Freeform 121">
                <a:extLst>
                  <a:ext uri="{FF2B5EF4-FFF2-40B4-BE49-F238E27FC236}">
                    <a16:creationId xmlns:a16="http://schemas.microsoft.com/office/drawing/2014/main" xmlns="" id="{E3F9AFAC-8C60-41D6-9300-AEDFDBD6F1BA}"/>
                  </a:ext>
                </a:extLst>
              </p:cNvPr>
              <p:cNvSpPr>
                <a:spLocks/>
              </p:cNvSpPr>
              <p:nvPr/>
            </p:nvSpPr>
            <p:spPr bwMode="auto">
              <a:xfrm>
                <a:off x="4433" y="3108"/>
                <a:ext cx="173" cy="33"/>
              </a:xfrm>
              <a:custGeom>
                <a:avLst/>
                <a:gdLst>
                  <a:gd name="T0" fmla="*/ 0 w 44"/>
                  <a:gd name="T1" fmla="*/ 0 h 7"/>
                  <a:gd name="T2" fmla="*/ 43 w 44"/>
                  <a:gd name="T3" fmla="*/ 0 h 7"/>
                  <a:gd name="T4" fmla="*/ 44 w 44"/>
                  <a:gd name="T5" fmla="*/ 7 h 7"/>
                  <a:gd name="T6" fmla="*/ 0 w 44"/>
                  <a:gd name="T7" fmla="*/ 7 h 7"/>
                  <a:gd name="T8" fmla="*/ 0 w 44"/>
                  <a:gd name="T9" fmla="*/ 0 h 7"/>
                </a:gdLst>
                <a:ahLst/>
                <a:cxnLst>
                  <a:cxn ang="0">
                    <a:pos x="T0" y="T1"/>
                  </a:cxn>
                  <a:cxn ang="0">
                    <a:pos x="T2" y="T3"/>
                  </a:cxn>
                  <a:cxn ang="0">
                    <a:pos x="T4" y="T5"/>
                  </a:cxn>
                  <a:cxn ang="0">
                    <a:pos x="T6" y="T7"/>
                  </a:cxn>
                  <a:cxn ang="0">
                    <a:pos x="T8" y="T9"/>
                  </a:cxn>
                </a:cxnLst>
                <a:rect l="0" t="0" r="r" b="b"/>
                <a:pathLst>
                  <a:path w="44" h="7">
                    <a:moveTo>
                      <a:pt x="0" y="0"/>
                    </a:moveTo>
                    <a:lnTo>
                      <a:pt x="43" y="0"/>
                    </a:lnTo>
                    <a:lnTo>
                      <a:pt x="44" y="7"/>
                    </a:lnTo>
                    <a:lnTo>
                      <a:pt x="0" y="7"/>
                    </a:lnTo>
                    <a:lnTo>
                      <a:pt x="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808080"/>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82" name="Freeform 122">
                <a:extLst>
                  <a:ext uri="{FF2B5EF4-FFF2-40B4-BE49-F238E27FC236}">
                    <a16:creationId xmlns:a16="http://schemas.microsoft.com/office/drawing/2014/main" xmlns="" id="{7F504E36-82B6-41D0-A079-540601E71FC5}"/>
                  </a:ext>
                </a:extLst>
              </p:cNvPr>
              <p:cNvSpPr>
                <a:spLocks/>
              </p:cNvSpPr>
              <p:nvPr/>
            </p:nvSpPr>
            <p:spPr bwMode="auto">
              <a:xfrm>
                <a:off x="4645" y="3127"/>
                <a:ext cx="211" cy="28"/>
              </a:xfrm>
              <a:custGeom>
                <a:avLst/>
                <a:gdLst>
                  <a:gd name="T0" fmla="*/ 0 w 54"/>
                  <a:gd name="T1" fmla="*/ 0 h 6"/>
                  <a:gd name="T2" fmla="*/ 50 w 54"/>
                  <a:gd name="T3" fmla="*/ 0 h 6"/>
                  <a:gd name="T4" fmla="*/ 54 w 54"/>
                  <a:gd name="T5" fmla="*/ 6 h 6"/>
                  <a:gd name="T6" fmla="*/ 3 w 54"/>
                  <a:gd name="T7" fmla="*/ 6 h 6"/>
                  <a:gd name="T8" fmla="*/ 0 w 54"/>
                  <a:gd name="T9" fmla="*/ 0 h 6"/>
                </a:gdLst>
                <a:ahLst/>
                <a:cxnLst>
                  <a:cxn ang="0">
                    <a:pos x="T0" y="T1"/>
                  </a:cxn>
                  <a:cxn ang="0">
                    <a:pos x="T2" y="T3"/>
                  </a:cxn>
                  <a:cxn ang="0">
                    <a:pos x="T4" y="T5"/>
                  </a:cxn>
                  <a:cxn ang="0">
                    <a:pos x="T6" y="T7"/>
                  </a:cxn>
                  <a:cxn ang="0">
                    <a:pos x="T8" y="T9"/>
                  </a:cxn>
                </a:cxnLst>
                <a:rect l="0" t="0" r="r" b="b"/>
                <a:pathLst>
                  <a:path w="54" h="6">
                    <a:moveTo>
                      <a:pt x="0" y="0"/>
                    </a:moveTo>
                    <a:lnTo>
                      <a:pt x="50" y="0"/>
                    </a:lnTo>
                    <a:lnTo>
                      <a:pt x="54" y="6"/>
                    </a:lnTo>
                    <a:lnTo>
                      <a:pt x="3" y="6"/>
                    </a:lnTo>
                    <a:lnTo>
                      <a:pt x="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808080"/>
                    </a:solid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83" name="Line 123">
                <a:extLst>
                  <a:ext uri="{FF2B5EF4-FFF2-40B4-BE49-F238E27FC236}">
                    <a16:creationId xmlns:a16="http://schemas.microsoft.com/office/drawing/2014/main" xmlns="" id="{2ECBAED8-1D98-44CD-B352-FDE4F1048F12}"/>
                  </a:ext>
                </a:extLst>
              </p:cNvPr>
              <p:cNvSpPr>
                <a:spLocks noChangeShapeType="1"/>
              </p:cNvSpPr>
              <p:nvPr/>
            </p:nvSpPr>
            <p:spPr bwMode="auto">
              <a:xfrm>
                <a:off x="3653" y="3169"/>
                <a:ext cx="627"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84" name="Line 124">
                <a:extLst>
                  <a:ext uri="{FF2B5EF4-FFF2-40B4-BE49-F238E27FC236}">
                    <a16:creationId xmlns:a16="http://schemas.microsoft.com/office/drawing/2014/main" xmlns="" id="{D9340D73-B499-43FB-A6C5-2B375130D25C}"/>
                  </a:ext>
                </a:extLst>
              </p:cNvPr>
              <p:cNvSpPr>
                <a:spLocks noChangeShapeType="1"/>
              </p:cNvSpPr>
              <p:nvPr/>
            </p:nvSpPr>
            <p:spPr bwMode="auto">
              <a:xfrm>
                <a:off x="3680" y="3193"/>
                <a:ext cx="635"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85" name="Line 125">
                <a:extLst>
                  <a:ext uri="{FF2B5EF4-FFF2-40B4-BE49-F238E27FC236}">
                    <a16:creationId xmlns:a16="http://schemas.microsoft.com/office/drawing/2014/main" xmlns="" id="{63E873A2-8DAD-4A21-9C24-181CC14636D3}"/>
                  </a:ext>
                </a:extLst>
              </p:cNvPr>
              <p:cNvSpPr>
                <a:spLocks noChangeShapeType="1"/>
              </p:cNvSpPr>
              <p:nvPr/>
            </p:nvSpPr>
            <p:spPr bwMode="auto">
              <a:xfrm>
                <a:off x="3684" y="3216"/>
                <a:ext cx="557"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86" name="Line 126">
                <a:extLst>
                  <a:ext uri="{FF2B5EF4-FFF2-40B4-BE49-F238E27FC236}">
                    <a16:creationId xmlns:a16="http://schemas.microsoft.com/office/drawing/2014/main" xmlns="" id="{44E5D7C6-CD42-4657-B237-83B9F318C9B6}"/>
                  </a:ext>
                </a:extLst>
              </p:cNvPr>
              <p:cNvSpPr>
                <a:spLocks noChangeShapeType="1"/>
              </p:cNvSpPr>
              <p:nvPr/>
            </p:nvSpPr>
            <p:spPr bwMode="auto">
              <a:xfrm>
                <a:off x="3700" y="3244"/>
                <a:ext cx="75"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87" name="Line 127">
                <a:extLst>
                  <a:ext uri="{FF2B5EF4-FFF2-40B4-BE49-F238E27FC236}">
                    <a16:creationId xmlns:a16="http://schemas.microsoft.com/office/drawing/2014/main" xmlns="" id="{E0AB3369-86B1-4E1A-AF8F-6A4000ED28E1}"/>
                  </a:ext>
                </a:extLst>
              </p:cNvPr>
              <p:cNvSpPr>
                <a:spLocks noChangeShapeType="1"/>
              </p:cNvSpPr>
              <p:nvPr/>
            </p:nvSpPr>
            <p:spPr bwMode="auto">
              <a:xfrm>
                <a:off x="3567" y="3178"/>
                <a:ext cx="63"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88" name="Line 128">
                <a:extLst>
                  <a:ext uri="{FF2B5EF4-FFF2-40B4-BE49-F238E27FC236}">
                    <a16:creationId xmlns:a16="http://schemas.microsoft.com/office/drawing/2014/main" xmlns="" id="{5B6EA213-3F08-4D85-B822-077BA73D1567}"/>
                  </a:ext>
                </a:extLst>
              </p:cNvPr>
              <p:cNvSpPr>
                <a:spLocks noChangeShapeType="1"/>
              </p:cNvSpPr>
              <p:nvPr/>
            </p:nvSpPr>
            <p:spPr bwMode="auto">
              <a:xfrm>
                <a:off x="3555" y="3207"/>
                <a:ext cx="59"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89" name="Line 129">
                <a:extLst>
                  <a:ext uri="{FF2B5EF4-FFF2-40B4-BE49-F238E27FC236}">
                    <a16:creationId xmlns:a16="http://schemas.microsoft.com/office/drawing/2014/main" xmlns="" id="{C1C9A192-3192-4FC1-AB5E-FFA484C4338A}"/>
                  </a:ext>
                </a:extLst>
              </p:cNvPr>
              <p:cNvSpPr>
                <a:spLocks noChangeShapeType="1"/>
              </p:cNvSpPr>
              <p:nvPr/>
            </p:nvSpPr>
            <p:spPr bwMode="auto">
              <a:xfrm>
                <a:off x="3539" y="3230"/>
                <a:ext cx="110"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90" name="Line 130">
                <a:extLst>
                  <a:ext uri="{FF2B5EF4-FFF2-40B4-BE49-F238E27FC236}">
                    <a16:creationId xmlns:a16="http://schemas.microsoft.com/office/drawing/2014/main" xmlns="" id="{D113EE0F-F58D-46E1-9B26-BC5E3B9FC943}"/>
                  </a:ext>
                </a:extLst>
              </p:cNvPr>
              <p:cNvSpPr>
                <a:spLocks noChangeShapeType="1"/>
              </p:cNvSpPr>
              <p:nvPr/>
            </p:nvSpPr>
            <p:spPr bwMode="auto">
              <a:xfrm>
                <a:off x="3794" y="3244"/>
                <a:ext cx="376"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91" name="Line 131">
                <a:extLst>
                  <a:ext uri="{FF2B5EF4-FFF2-40B4-BE49-F238E27FC236}">
                    <a16:creationId xmlns:a16="http://schemas.microsoft.com/office/drawing/2014/main" xmlns="" id="{860EA0EA-E2CE-4915-98F7-025076B17B08}"/>
                  </a:ext>
                </a:extLst>
              </p:cNvPr>
              <p:cNvSpPr>
                <a:spLocks noChangeShapeType="1"/>
              </p:cNvSpPr>
              <p:nvPr/>
            </p:nvSpPr>
            <p:spPr bwMode="auto">
              <a:xfrm>
                <a:off x="4308" y="3164"/>
                <a:ext cx="90"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92" name="Line 132">
                <a:extLst>
                  <a:ext uri="{FF2B5EF4-FFF2-40B4-BE49-F238E27FC236}">
                    <a16:creationId xmlns:a16="http://schemas.microsoft.com/office/drawing/2014/main" xmlns="" id="{4D4FE159-DDEE-404F-B8CF-C473D4D60213}"/>
                  </a:ext>
                </a:extLst>
              </p:cNvPr>
              <p:cNvSpPr>
                <a:spLocks noChangeShapeType="1"/>
              </p:cNvSpPr>
              <p:nvPr/>
            </p:nvSpPr>
            <p:spPr bwMode="auto">
              <a:xfrm>
                <a:off x="4331" y="3193"/>
                <a:ext cx="71"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93" name="Line 133">
                <a:extLst>
                  <a:ext uri="{FF2B5EF4-FFF2-40B4-BE49-F238E27FC236}">
                    <a16:creationId xmlns:a16="http://schemas.microsoft.com/office/drawing/2014/main" xmlns="" id="{0F71632E-4163-4145-88F8-6378A2AD5B01}"/>
                  </a:ext>
                </a:extLst>
              </p:cNvPr>
              <p:cNvSpPr>
                <a:spLocks noChangeShapeType="1"/>
              </p:cNvSpPr>
              <p:nvPr/>
            </p:nvSpPr>
            <p:spPr bwMode="auto">
              <a:xfrm>
                <a:off x="4284" y="3221"/>
                <a:ext cx="118"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94" name="Line 134">
                <a:extLst>
                  <a:ext uri="{FF2B5EF4-FFF2-40B4-BE49-F238E27FC236}">
                    <a16:creationId xmlns:a16="http://schemas.microsoft.com/office/drawing/2014/main" xmlns="" id="{C751D06B-110B-497B-8D88-07B148D1C0D9}"/>
                  </a:ext>
                </a:extLst>
              </p:cNvPr>
              <p:cNvSpPr>
                <a:spLocks noChangeShapeType="1"/>
              </p:cNvSpPr>
              <p:nvPr/>
            </p:nvSpPr>
            <p:spPr bwMode="auto">
              <a:xfrm>
                <a:off x="4190" y="3244"/>
                <a:ext cx="59"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95" name="Line 135">
                <a:extLst>
                  <a:ext uri="{FF2B5EF4-FFF2-40B4-BE49-F238E27FC236}">
                    <a16:creationId xmlns:a16="http://schemas.microsoft.com/office/drawing/2014/main" xmlns="" id="{4DA483E3-9CC4-4ED9-89FF-1510B48C7077}"/>
                  </a:ext>
                </a:extLst>
              </p:cNvPr>
              <p:cNvSpPr>
                <a:spLocks noChangeShapeType="1"/>
              </p:cNvSpPr>
              <p:nvPr/>
            </p:nvSpPr>
            <p:spPr bwMode="auto">
              <a:xfrm>
                <a:off x="4264" y="3244"/>
                <a:ext cx="130"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96" name="Line 136">
                <a:extLst>
                  <a:ext uri="{FF2B5EF4-FFF2-40B4-BE49-F238E27FC236}">
                    <a16:creationId xmlns:a16="http://schemas.microsoft.com/office/drawing/2014/main" xmlns="" id="{320D444D-D064-4AF5-A0B2-D38FF4F882EF}"/>
                  </a:ext>
                </a:extLst>
              </p:cNvPr>
              <p:cNvSpPr>
                <a:spLocks noChangeShapeType="1"/>
              </p:cNvSpPr>
              <p:nvPr/>
            </p:nvSpPr>
            <p:spPr bwMode="auto">
              <a:xfrm>
                <a:off x="4433" y="3178"/>
                <a:ext cx="176"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97" name="Line 137">
                <a:extLst>
                  <a:ext uri="{FF2B5EF4-FFF2-40B4-BE49-F238E27FC236}">
                    <a16:creationId xmlns:a16="http://schemas.microsoft.com/office/drawing/2014/main" xmlns="" id="{E561051E-E1BB-4B81-A74C-AD10A7316D7E}"/>
                  </a:ext>
                </a:extLst>
              </p:cNvPr>
              <p:cNvSpPr>
                <a:spLocks noChangeShapeType="1"/>
              </p:cNvSpPr>
              <p:nvPr/>
            </p:nvSpPr>
            <p:spPr bwMode="auto">
              <a:xfrm>
                <a:off x="4457" y="3211"/>
                <a:ext cx="156"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98" name="Line 138">
                <a:extLst>
                  <a:ext uri="{FF2B5EF4-FFF2-40B4-BE49-F238E27FC236}">
                    <a16:creationId xmlns:a16="http://schemas.microsoft.com/office/drawing/2014/main" xmlns="" id="{E7D3FCB0-12CB-4705-AFFC-4ABA867D4FA3}"/>
                  </a:ext>
                </a:extLst>
              </p:cNvPr>
              <p:cNvSpPr>
                <a:spLocks noChangeShapeType="1"/>
              </p:cNvSpPr>
              <p:nvPr/>
            </p:nvSpPr>
            <p:spPr bwMode="auto">
              <a:xfrm>
                <a:off x="4457" y="3249"/>
                <a:ext cx="160"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499" name="Line 139">
                <a:extLst>
                  <a:ext uri="{FF2B5EF4-FFF2-40B4-BE49-F238E27FC236}">
                    <a16:creationId xmlns:a16="http://schemas.microsoft.com/office/drawing/2014/main" xmlns="" id="{DB2E030C-0056-439F-BFFB-338919A02256}"/>
                  </a:ext>
                </a:extLst>
              </p:cNvPr>
              <p:cNvSpPr>
                <a:spLocks noChangeShapeType="1"/>
              </p:cNvSpPr>
              <p:nvPr/>
            </p:nvSpPr>
            <p:spPr bwMode="auto">
              <a:xfrm>
                <a:off x="4668" y="3178"/>
                <a:ext cx="169"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500" name="Line 140">
                <a:extLst>
                  <a:ext uri="{FF2B5EF4-FFF2-40B4-BE49-F238E27FC236}">
                    <a16:creationId xmlns:a16="http://schemas.microsoft.com/office/drawing/2014/main" xmlns="" id="{EAA20573-5B99-46CD-B706-9FD9A87259DC}"/>
                  </a:ext>
                </a:extLst>
              </p:cNvPr>
              <p:cNvSpPr>
                <a:spLocks noChangeShapeType="1"/>
              </p:cNvSpPr>
              <p:nvPr/>
            </p:nvSpPr>
            <p:spPr bwMode="auto">
              <a:xfrm>
                <a:off x="4653" y="3207"/>
                <a:ext cx="137"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501" name="Line 141">
                <a:extLst>
                  <a:ext uri="{FF2B5EF4-FFF2-40B4-BE49-F238E27FC236}">
                    <a16:creationId xmlns:a16="http://schemas.microsoft.com/office/drawing/2014/main" xmlns="" id="{62D45C75-459D-4A51-844C-E509386B2F98}"/>
                  </a:ext>
                </a:extLst>
              </p:cNvPr>
              <p:cNvSpPr>
                <a:spLocks noChangeShapeType="1"/>
              </p:cNvSpPr>
              <p:nvPr/>
            </p:nvSpPr>
            <p:spPr bwMode="auto">
              <a:xfrm>
                <a:off x="4668" y="3230"/>
                <a:ext cx="130"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502" name="Line 142">
                <a:extLst>
                  <a:ext uri="{FF2B5EF4-FFF2-40B4-BE49-F238E27FC236}">
                    <a16:creationId xmlns:a16="http://schemas.microsoft.com/office/drawing/2014/main" xmlns="" id="{D08850F6-0AC7-4D81-BCC7-92136920EB4C}"/>
                  </a:ext>
                </a:extLst>
              </p:cNvPr>
              <p:cNvSpPr>
                <a:spLocks noChangeShapeType="1"/>
              </p:cNvSpPr>
              <p:nvPr/>
            </p:nvSpPr>
            <p:spPr bwMode="auto">
              <a:xfrm>
                <a:off x="4664" y="3254"/>
                <a:ext cx="157"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503" name="Line 143">
                <a:extLst>
                  <a:ext uri="{FF2B5EF4-FFF2-40B4-BE49-F238E27FC236}">
                    <a16:creationId xmlns:a16="http://schemas.microsoft.com/office/drawing/2014/main" xmlns="" id="{71E08F9B-C1D1-4549-83E5-31C0D741F8FF}"/>
                  </a:ext>
                </a:extLst>
              </p:cNvPr>
              <p:cNvSpPr>
                <a:spLocks noChangeShapeType="1"/>
              </p:cNvSpPr>
              <p:nvPr/>
            </p:nvSpPr>
            <p:spPr bwMode="auto">
              <a:xfrm>
                <a:off x="4817" y="3207"/>
                <a:ext cx="47"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sp>
            <p:nvSpPr>
              <p:cNvPr id="527504" name="Line 144">
                <a:extLst>
                  <a:ext uri="{FF2B5EF4-FFF2-40B4-BE49-F238E27FC236}">
                    <a16:creationId xmlns:a16="http://schemas.microsoft.com/office/drawing/2014/main" xmlns="" id="{BBD3D77D-1C1A-438E-9A6A-A1817ADEC4AE}"/>
                  </a:ext>
                </a:extLst>
              </p:cNvPr>
              <p:cNvSpPr>
                <a:spLocks noChangeShapeType="1"/>
              </p:cNvSpPr>
              <p:nvPr/>
            </p:nvSpPr>
            <p:spPr bwMode="auto">
              <a:xfrm>
                <a:off x="4833" y="3240"/>
                <a:ext cx="43" cy="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104000"/>
                  </a:lnSpc>
                  <a:spcBef>
                    <a:spcPct val="0"/>
                  </a:spcBef>
                  <a:spcAft>
                    <a:spcPct val="0"/>
                  </a:spcAft>
                </a:pPr>
                <a:endParaRPr lang="zh-CN" altLang="en-US" sz="1500">
                  <a:solidFill>
                    <a:srgbClr val="000000"/>
                  </a:solidFill>
                  <a:latin typeface="Arial" panose="020B0604020202020204" pitchFamily="34" charset="0"/>
                  <a:ea typeface="幼圆" panose="02010509060101010101" pitchFamily="49" charset="-122"/>
                </a:endParaRPr>
              </a:p>
            </p:txBody>
          </p:sp>
        </p:grpSp>
      </p:grpSp>
      <p:cxnSp>
        <p:nvCxnSpPr>
          <p:cNvPr id="11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3452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xmlns="" id="{5E33047A-ED99-4FE2-996E-8EAEB9B5F0A7}"/>
              </a:ext>
            </a:extLst>
          </p:cNvPr>
          <p:cNvSpPr>
            <a:spLocks noGrp="1" noChangeArrowheads="1"/>
          </p:cNvSpPr>
          <p:nvPr>
            <p:ph type="title"/>
          </p:nvPr>
        </p:nvSpPr>
        <p:spPr>
          <a:xfrm>
            <a:off x="1199456" y="-306288"/>
            <a:ext cx="9956800" cy="1143000"/>
          </a:xfrm>
        </p:spPr>
        <p:txBody>
          <a:bodyPr>
            <a:normAutofit/>
          </a:bodyPr>
          <a:lstStyle/>
          <a:p>
            <a:pPr algn="ctr"/>
            <a:r>
              <a:rPr lang="zh-CN" altLang="en-US" sz="3600" dirty="0"/>
              <a:t>网络互联设备</a:t>
            </a:r>
          </a:p>
        </p:txBody>
      </p:sp>
      <p:sp>
        <p:nvSpPr>
          <p:cNvPr id="733187" name="Rectangle 3">
            <a:extLst>
              <a:ext uri="{FF2B5EF4-FFF2-40B4-BE49-F238E27FC236}">
                <a16:creationId xmlns:a16="http://schemas.microsoft.com/office/drawing/2014/main" xmlns="" id="{1A93EC1E-B6B8-4ADC-B6B6-836AC0F34A4E}"/>
              </a:ext>
            </a:extLst>
          </p:cNvPr>
          <p:cNvSpPr>
            <a:spLocks noGrp="1" noChangeArrowheads="1"/>
          </p:cNvSpPr>
          <p:nvPr>
            <p:ph type="body" idx="1"/>
          </p:nvPr>
        </p:nvSpPr>
        <p:spPr>
          <a:xfrm>
            <a:off x="2348513" y="1425976"/>
            <a:ext cx="5938237" cy="775686"/>
          </a:xfrm>
        </p:spPr>
        <p:txBody>
          <a:bodyPr>
            <a:normAutofit/>
          </a:bodyPr>
          <a:lstStyle/>
          <a:p>
            <a:pPr>
              <a:lnSpc>
                <a:spcPct val="140000"/>
              </a:lnSpc>
            </a:pPr>
            <a:r>
              <a:rPr lang="zh-CN" altLang="en-US" sz="2000" dirty="0"/>
              <a:t>不同的协议层有不同的网络互联设备 </a:t>
            </a:r>
          </a:p>
        </p:txBody>
      </p:sp>
      <p:graphicFrame>
        <p:nvGraphicFramePr>
          <p:cNvPr id="733188" name="Group 4">
            <a:extLst>
              <a:ext uri="{FF2B5EF4-FFF2-40B4-BE49-F238E27FC236}">
                <a16:creationId xmlns:a16="http://schemas.microsoft.com/office/drawing/2014/main" xmlns="" id="{98174247-8ACD-41AB-9F87-584A4EA9776A}"/>
              </a:ext>
            </a:extLst>
          </p:cNvPr>
          <p:cNvGraphicFramePr>
            <a:graphicFrameLocks noGrp="1"/>
          </p:cNvGraphicFramePr>
          <p:nvPr>
            <p:extLst/>
          </p:nvPr>
        </p:nvGraphicFramePr>
        <p:xfrm>
          <a:off x="3076845" y="2141739"/>
          <a:ext cx="5209904" cy="2829757"/>
        </p:xfrm>
        <a:graphic>
          <a:graphicData uri="http://schemas.openxmlformats.org/drawingml/2006/table">
            <a:tbl>
              <a:tblPr/>
              <a:tblGrid>
                <a:gridCol w="2324756">
                  <a:extLst>
                    <a:ext uri="{9D8B030D-6E8A-4147-A177-3AD203B41FA5}">
                      <a16:colId xmlns:a16="http://schemas.microsoft.com/office/drawing/2014/main" xmlns="" val="2607789239"/>
                    </a:ext>
                  </a:extLst>
                </a:gridCol>
                <a:gridCol w="2885148">
                  <a:extLst>
                    <a:ext uri="{9D8B030D-6E8A-4147-A177-3AD203B41FA5}">
                      <a16:colId xmlns:a16="http://schemas.microsoft.com/office/drawing/2014/main" xmlns="" val="3362749691"/>
                    </a:ext>
                  </a:extLst>
                </a:gridCol>
              </a:tblGrid>
              <a:tr h="571452">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应用层</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应用网关</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3356200893"/>
                  </a:ext>
                </a:extLst>
              </a:tr>
              <a:tr h="571452">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传输层</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传输网关</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4045949744"/>
                  </a:ext>
                </a:extLst>
              </a:tr>
              <a:tr h="543949">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网络层</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路由器</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4090862981"/>
                  </a:ext>
                </a:extLst>
              </a:tr>
              <a:tr h="571452">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数据链路层</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网桥、交换机</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65607555"/>
                  </a:ext>
                </a:extLst>
              </a:tr>
              <a:tr h="571452">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物理层</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cap="flat">
                      <a:noFill/>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中继器、集线器</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992372469"/>
                  </a:ext>
                </a:extLst>
              </a:tr>
            </a:tbl>
          </a:graphicData>
        </a:graphic>
      </p:graphicFrame>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175598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a:extLst>
              <a:ext uri="{FF2B5EF4-FFF2-40B4-BE49-F238E27FC236}">
                <a16:creationId xmlns:a16="http://schemas.microsoft.com/office/drawing/2014/main" xmlns="" id="{A034EBF5-E880-4500-881E-9936F198DB3A}"/>
              </a:ext>
            </a:extLst>
          </p:cNvPr>
          <p:cNvSpPr>
            <a:spLocks noGrp="1" noChangeArrowheads="1"/>
          </p:cNvSpPr>
          <p:nvPr>
            <p:ph type="title"/>
          </p:nvPr>
        </p:nvSpPr>
        <p:spPr>
          <a:xfrm>
            <a:off x="2026444" y="44624"/>
            <a:ext cx="8137922" cy="717981"/>
          </a:xfrm>
        </p:spPr>
        <p:txBody>
          <a:bodyPr>
            <a:normAutofit/>
          </a:bodyPr>
          <a:lstStyle/>
          <a:p>
            <a:pPr algn="ctr"/>
            <a:r>
              <a:rPr lang="zh-CN" altLang="en-US" sz="3600" dirty="0"/>
              <a:t>集线器、网桥和交换机</a:t>
            </a:r>
          </a:p>
        </p:txBody>
      </p:sp>
      <p:grpSp>
        <p:nvGrpSpPr>
          <p:cNvPr id="734211" name="Group 3">
            <a:extLst>
              <a:ext uri="{FF2B5EF4-FFF2-40B4-BE49-F238E27FC236}">
                <a16:creationId xmlns:a16="http://schemas.microsoft.com/office/drawing/2014/main" xmlns="" id="{BB6A5900-1E41-418E-9874-8B5BD54A3618}"/>
              </a:ext>
            </a:extLst>
          </p:cNvPr>
          <p:cNvGrpSpPr>
            <a:grpSpLocks/>
          </p:cNvGrpSpPr>
          <p:nvPr/>
        </p:nvGrpSpPr>
        <p:grpSpPr bwMode="auto">
          <a:xfrm>
            <a:off x="3018778" y="2311076"/>
            <a:ext cx="6154445" cy="2235848"/>
            <a:chOff x="768" y="1488"/>
            <a:chExt cx="4224" cy="1465"/>
          </a:xfrm>
        </p:grpSpPr>
        <p:grpSp>
          <p:nvGrpSpPr>
            <p:cNvPr id="734212" name="Group 4">
              <a:extLst>
                <a:ext uri="{FF2B5EF4-FFF2-40B4-BE49-F238E27FC236}">
                  <a16:creationId xmlns:a16="http://schemas.microsoft.com/office/drawing/2014/main" xmlns="" id="{861889AA-5E98-4330-B678-4EA1A98A0C79}"/>
                </a:ext>
              </a:extLst>
            </p:cNvPr>
            <p:cNvGrpSpPr>
              <a:grpSpLocks/>
            </p:cNvGrpSpPr>
            <p:nvPr/>
          </p:nvGrpSpPr>
          <p:grpSpPr bwMode="auto">
            <a:xfrm>
              <a:off x="768" y="1488"/>
              <a:ext cx="1044" cy="1463"/>
              <a:chOff x="768" y="1488"/>
              <a:chExt cx="1044" cy="1463"/>
            </a:xfrm>
          </p:grpSpPr>
          <p:grpSp>
            <p:nvGrpSpPr>
              <p:cNvPr id="734213" name="Group 5">
                <a:extLst>
                  <a:ext uri="{FF2B5EF4-FFF2-40B4-BE49-F238E27FC236}">
                    <a16:creationId xmlns:a16="http://schemas.microsoft.com/office/drawing/2014/main" xmlns="" id="{68273CD5-C97D-4580-8156-5D59E9C4540F}"/>
                  </a:ext>
                </a:extLst>
              </p:cNvPr>
              <p:cNvGrpSpPr>
                <a:grpSpLocks/>
              </p:cNvGrpSpPr>
              <p:nvPr/>
            </p:nvGrpSpPr>
            <p:grpSpPr bwMode="auto">
              <a:xfrm>
                <a:off x="1094" y="2054"/>
                <a:ext cx="384" cy="336"/>
                <a:chOff x="1094" y="2054"/>
                <a:chExt cx="384" cy="336"/>
              </a:xfrm>
            </p:grpSpPr>
            <p:sp>
              <p:nvSpPr>
                <p:cNvPr id="734214" name="AutoShape 6">
                  <a:extLst>
                    <a:ext uri="{FF2B5EF4-FFF2-40B4-BE49-F238E27FC236}">
                      <a16:creationId xmlns:a16="http://schemas.microsoft.com/office/drawing/2014/main" xmlns="" id="{A58DDF0B-F03F-4E50-9006-571405E64607}"/>
                    </a:ext>
                  </a:extLst>
                </p:cNvPr>
                <p:cNvSpPr>
                  <a:spLocks noChangeArrowheads="1"/>
                </p:cNvSpPr>
                <p:nvPr/>
              </p:nvSpPr>
              <p:spPr bwMode="auto">
                <a:xfrm>
                  <a:off x="1094" y="2054"/>
                  <a:ext cx="384" cy="336"/>
                </a:xfrm>
                <a:prstGeom prst="hexagon">
                  <a:avLst>
                    <a:gd name="adj" fmla="val 28571"/>
                    <a:gd name="vf" fmla="val 115470"/>
                  </a:avLst>
                </a:prstGeom>
                <a:solidFill>
                  <a:srgbClr val="CCEC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15" name="Oval 7">
                  <a:extLst>
                    <a:ext uri="{FF2B5EF4-FFF2-40B4-BE49-F238E27FC236}">
                      <a16:creationId xmlns:a16="http://schemas.microsoft.com/office/drawing/2014/main" xmlns="" id="{06AD5020-D869-46E7-B68F-5A0F3FE88737}"/>
                    </a:ext>
                  </a:extLst>
                </p:cNvPr>
                <p:cNvSpPr>
                  <a:spLocks noChangeArrowheads="1"/>
                </p:cNvSpPr>
                <p:nvPr/>
              </p:nvSpPr>
              <p:spPr bwMode="auto">
                <a:xfrm>
                  <a:off x="1238" y="2176"/>
                  <a:ext cx="96" cy="96"/>
                </a:xfrm>
                <a:prstGeom prst="ellipse">
                  <a:avLst/>
                </a:prstGeom>
                <a:solidFill>
                  <a:schemeClr val="accent1"/>
                </a:solidFill>
                <a:ln w="635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grpSp>
          <p:grpSp>
            <p:nvGrpSpPr>
              <p:cNvPr id="734216" name="Group 8">
                <a:extLst>
                  <a:ext uri="{FF2B5EF4-FFF2-40B4-BE49-F238E27FC236}">
                    <a16:creationId xmlns:a16="http://schemas.microsoft.com/office/drawing/2014/main" xmlns="" id="{C86F173B-0ECC-4794-9E5D-22D769021618}"/>
                  </a:ext>
                </a:extLst>
              </p:cNvPr>
              <p:cNvGrpSpPr>
                <a:grpSpLocks/>
              </p:cNvGrpSpPr>
              <p:nvPr/>
            </p:nvGrpSpPr>
            <p:grpSpPr bwMode="auto">
              <a:xfrm>
                <a:off x="768" y="1488"/>
                <a:ext cx="1044" cy="215"/>
                <a:chOff x="432" y="1488"/>
                <a:chExt cx="1044" cy="215"/>
              </a:xfrm>
            </p:grpSpPr>
            <p:sp>
              <p:nvSpPr>
                <p:cNvPr id="734217" name="Text Box 9">
                  <a:extLst>
                    <a:ext uri="{FF2B5EF4-FFF2-40B4-BE49-F238E27FC236}">
                      <a16:creationId xmlns:a16="http://schemas.microsoft.com/office/drawing/2014/main" xmlns="" id="{0800E68C-EDDD-4245-A58A-8BD16DC8CE76}"/>
                    </a:ext>
                  </a:extLst>
                </p:cNvPr>
                <p:cNvSpPr txBox="1">
                  <a:spLocks noChangeArrowheads="1"/>
                </p:cNvSpPr>
                <p:nvPr/>
              </p:nvSpPr>
              <p:spPr bwMode="auto">
                <a:xfrm>
                  <a:off x="432"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A</a:t>
                  </a:r>
                </a:p>
              </p:txBody>
            </p:sp>
            <p:sp>
              <p:nvSpPr>
                <p:cNvPr id="734218" name="Text Box 10">
                  <a:extLst>
                    <a:ext uri="{FF2B5EF4-FFF2-40B4-BE49-F238E27FC236}">
                      <a16:creationId xmlns:a16="http://schemas.microsoft.com/office/drawing/2014/main" xmlns="" id="{97C5453F-5569-41CE-B1E1-CADFDBF7496E}"/>
                    </a:ext>
                  </a:extLst>
                </p:cNvPr>
                <p:cNvSpPr txBox="1">
                  <a:spLocks noChangeArrowheads="1"/>
                </p:cNvSpPr>
                <p:nvPr/>
              </p:nvSpPr>
              <p:spPr bwMode="auto">
                <a:xfrm>
                  <a:off x="708"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B</a:t>
                  </a:r>
                </a:p>
              </p:txBody>
            </p:sp>
            <p:sp>
              <p:nvSpPr>
                <p:cNvPr id="734219" name="Text Box 11">
                  <a:extLst>
                    <a:ext uri="{FF2B5EF4-FFF2-40B4-BE49-F238E27FC236}">
                      <a16:creationId xmlns:a16="http://schemas.microsoft.com/office/drawing/2014/main" xmlns="" id="{EB96CE2D-A161-4702-AF1A-7F94E1C5D921}"/>
                    </a:ext>
                  </a:extLst>
                </p:cNvPr>
                <p:cNvSpPr txBox="1">
                  <a:spLocks noChangeArrowheads="1"/>
                </p:cNvSpPr>
                <p:nvPr/>
              </p:nvSpPr>
              <p:spPr bwMode="auto">
                <a:xfrm>
                  <a:off x="1260"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D</a:t>
                  </a:r>
                </a:p>
              </p:txBody>
            </p:sp>
            <p:sp>
              <p:nvSpPr>
                <p:cNvPr id="734220" name="Text Box 12">
                  <a:extLst>
                    <a:ext uri="{FF2B5EF4-FFF2-40B4-BE49-F238E27FC236}">
                      <a16:creationId xmlns:a16="http://schemas.microsoft.com/office/drawing/2014/main" xmlns="" id="{540C4BCC-71BE-4690-8ECA-51817FB141ED}"/>
                    </a:ext>
                  </a:extLst>
                </p:cNvPr>
                <p:cNvSpPr txBox="1">
                  <a:spLocks noChangeArrowheads="1"/>
                </p:cNvSpPr>
                <p:nvPr/>
              </p:nvSpPr>
              <p:spPr bwMode="auto">
                <a:xfrm>
                  <a:off x="984"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C</a:t>
                  </a:r>
                </a:p>
              </p:txBody>
            </p:sp>
          </p:grpSp>
          <p:grpSp>
            <p:nvGrpSpPr>
              <p:cNvPr id="734221" name="Group 13">
                <a:extLst>
                  <a:ext uri="{FF2B5EF4-FFF2-40B4-BE49-F238E27FC236}">
                    <a16:creationId xmlns:a16="http://schemas.microsoft.com/office/drawing/2014/main" xmlns="" id="{09EAD1B5-DB34-4AB3-B637-6A7B6E4FBE82}"/>
                  </a:ext>
                </a:extLst>
              </p:cNvPr>
              <p:cNvGrpSpPr>
                <a:grpSpLocks/>
              </p:cNvGrpSpPr>
              <p:nvPr/>
            </p:nvGrpSpPr>
            <p:grpSpPr bwMode="auto">
              <a:xfrm>
                <a:off x="768" y="2736"/>
                <a:ext cx="1044" cy="215"/>
                <a:chOff x="432" y="1488"/>
                <a:chExt cx="1044" cy="215"/>
              </a:xfrm>
            </p:grpSpPr>
            <p:sp>
              <p:nvSpPr>
                <p:cNvPr id="734222" name="Text Box 14">
                  <a:extLst>
                    <a:ext uri="{FF2B5EF4-FFF2-40B4-BE49-F238E27FC236}">
                      <a16:creationId xmlns:a16="http://schemas.microsoft.com/office/drawing/2014/main" xmlns="" id="{FD7883DA-4790-45D2-B1B8-6F8ABE4CA0BC}"/>
                    </a:ext>
                  </a:extLst>
                </p:cNvPr>
                <p:cNvSpPr txBox="1">
                  <a:spLocks noChangeArrowheads="1"/>
                </p:cNvSpPr>
                <p:nvPr/>
              </p:nvSpPr>
              <p:spPr bwMode="auto">
                <a:xfrm>
                  <a:off x="432"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E</a:t>
                  </a:r>
                </a:p>
              </p:txBody>
            </p:sp>
            <p:sp>
              <p:nvSpPr>
                <p:cNvPr id="734223" name="Text Box 15">
                  <a:extLst>
                    <a:ext uri="{FF2B5EF4-FFF2-40B4-BE49-F238E27FC236}">
                      <a16:creationId xmlns:a16="http://schemas.microsoft.com/office/drawing/2014/main" xmlns="" id="{341F7188-AA82-48B9-8AE2-32DFFCCCA70A}"/>
                    </a:ext>
                  </a:extLst>
                </p:cNvPr>
                <p:cNvSpPr txBox="1">
                  <a:spLocks noChangeArrowheads="1"/>
                </p:cNvSpPr>
                <p:nvPr/>
              </p:nvSpPr>
              <p:spPr bwMode="auto">
                <a:xfrm>
                  <a:off x="708"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F</a:t>
                  </a:r>
                </a:p>
              </p:txBody>
            </p:sp>
            <p:sp>
              <p:nvSpPr>
                <p:cNvPr id="734224" name="Text Box 16">
                  <a:extLst>
                    <a:ext uri="{FF2B5EF4-FFF2-40B4-BE49-F238E27FC236}">
                      <a16:creationId xmlns:a16="http://schemas.microsoft.com/office/drawing/2014/main" xmlns="" id="{3097ABE8-B0B7-409B-BBBB-994786781BD8}"/>
                    </a:ext>
                  </a:extLst>
                </p:cNvPr>
                <p:cNvSpPr txBox="1">
                  <a:spLocks noChangeArrowheads="1"/>
                </p:cNvSpPr>
                <p:nvPr/>
              </p:nvSpPr>
              <p:spPr bwMode="auto">
                <a:xfrm>
                  <a:off x="1260"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H</a:t>
                  </a:r>
                </a:p>
              </p:txBody>
            </p:sp>
            <p:sp>
              <p:nvSpPr>
                <p:cNvPr id="734225" name="Text Box 17">
                  <a:extLst>
                    <a:ext uri="{FF2B5EF4-FFF2-40B4-BE49-F238E27FC236}">
                      <a16:creationId xmlns:a16="http://schemas.microsoft.com/office/drawing/2014/main" xmlns="" id="{0BF5653E-7A6B-4925-8082-1C8E255141C4}"/>
                    </a:ext>
                  </a:extLst>
                </p:cNvPr>
                <p:cNvSpPr txBox="1">
                  <a:spLocks noChangeArrowheads="1"/>
                </p:cNvSpPr>
                <p:nvPr/>
              </p:nvSpPr>
              <p:spPr bwMode="auto">
                <a:xfrm>
                  <a:off x="984"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G</a:t>
                  </a:r>
                </a:p>
              </p:txBody>
            </p:sp>
          </p:grpSp>
          <p:sp>
            <p:nvSpPr>
              <p:cNvPr id="734226" name="Line 18">
                <a:extLst>
                  <a:ext uri="{FF2B5EF4-FFF2-40B4-BE49-F238E27FC236}">
                    <a16:creationId xmlns:a16="http://schemas.microsoft.com/office/drawing/2014/main" xmlns="" id="{4745F545-F914-4E98-95D9-C74A21C82DFB}"/>
                  </a:ext>
                </a:extLst>
              </p:cNvPr>
              <p:cNvSpPr>
                <a:spLocks noChangeShapeType="1"/>
              </p:cNvSpPr>
              <p:nvPr/>
            </p:nvSpPr>
            <p:spPr bwMode="auto">
              <a:xfrm flipH="1">
                <a:off x="876" y="1703"/>
                <a:ext cx="831" cy="1033"/>
              </a:xfrm>
              <a:prstGeom prst="line">
                <a:avLst/>
              </a:prstGeom>
              <a:noFill/>
              <a:ln w="63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27" name="Line 19">
                <a:extLst>
                  <a:ext uri="{FF2B5EF4-FFF2-40B4-BE49-F238E27FC236}">
                    <a16:creationId xmlns:a16="http://schemas.microsoft.com/office/drawing/2014/main" xmlns="" id="{90D9F6DA-5D4D-413B-AD9A-0B62CD149339}"/>
                  </a:ext>
                </a:extLst>
              </p:cNvPr>
              <p:cNvSpPr>
                <a:spLocks noChangeShapeType="1"/>
              </p:cNvSpPr>
              <p:nvPr/>
            </p:nvSpPr>
            <p:spPr bwMode="auto">
              <a:xfrm>
                <a:off x="876" y="1703"/>
                <a:ext cx="831" cy="1033"/>
              </a:xfrm>
              <a:prstGeom prst="line">
                <a:avLst/>
              </a:prstGeom>
              <a:noFill/>
              <a:ln w="63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28" name="Line 20">
                <a:extLst>
                  <a:ext uri="{FF2B5EF4-FFF2-40B4-BE49-F238E27FC236}">
                    <a16:creationId xmlns:a16="http://schemas.microsoft.com/office/drawing/2014/main" xmlns="" id="{084C7554-8778-46CB-A15A-E486BBB95C54}"/>
                  </a:ext>
                </a:extLst>
              </p:cNvPr>
              <p:cNvSpPr>
                <a:spLocks noChangeShapeType="1"/>
              </p:cNvSpPr>
              <p:nvPr/>
            </p:nvSpPr>
            <p:spPr bwMode="auto">
              <a:xfrm flipH="1">
                <a:off x="1154" y="1703"/>
                <a:ext cx="278" cy="1033"/>
              </a:xfrm>
              <a:prstGeom prst="line">
                <a:avLst/>
              </a:prstGeom>
              <a:noFill/>
              <a:ln w="63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29" name="Line 21">
                <a:extLst>
                  <a:ext uri="{FF2B5EF4-FFF2-40B4-BE49-F238E27FC236}">
                    <a16:creationId xmlns:a16="http://schemas.microsoft.com/office/drawing/2014/main" xmlns="" id="{7517529D-3325-4C5A-A035-181C183BAE29}"/>
                  </a:ext>
                </a:extLst>
              </p:cNvPr>
              <p:cNvSpPr>
                <a:spLocks noChangeShapeType="1"/>
              </p:cNvSpPr>
              <p:nvPr/>
            </p:nvSpPr>
            <p:spPr bwMode="auto">
              <a:xfrm>
                <a:off x="1151" y="1703"/>
                <a:ext cx="278" cy="1033"/>
              </a:xfrm>
              <a:prstGeom prst="line">
                <a:avLst/>
              </a:prstGeom>
              <a:noFill/>
              <a:ln w="63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grpSp>
        <p:grpSp>
          <p:nvGrpSpPr>
            <p:cNvPr id="734230" name="Group 22">
              <a:extLst>
                <a:ext uri="{FF2B5EF4-FFF2-40B4-BE49-F238E27FC236}">
                  <a16:creationId xmlns:a16="http://schemas.microsoft.com/office/drawing/2014/main" xmlns="" id="{C7C1749C-C219-4591-96D2-E77E6D49A4B1}"/>
                </a:ext>
              </a:extLst>
            </p:cNvPr>
            <p:cNvGrpSpPr>
              <a:grpSpLocks/>
            </p:cNvGrpSpPr>
            <p:nvPr/>
          </p:nvGrpSpPr>
          <p:grpSpPr bwMode="auto">
            <a:xfrm>
              <a:off x="3948" y="1490"/>
              <a:ext cx="1044" cy="1463"/>
              <a:chOff x="4080" y="1488"/>
              <a:chExt cx="1044" cy="1463"/>
            </a:xfrm>
          </p:grpSpPr>
          <p:grpSp>
            <p:nvGrpSpPr>
              <p:cNvPr id="734231" name="Group 23">
                <a:extLst>
                  <a:ext uri="{FF2B5EF4-FFF2-40B4-BE49-F238E27FC236}">
                    <a16:creationId xmlns:a16="http://schemas.microsoft.com/office/drawing/2014/main" xmlns="" id="{242E5E87-2370-46E7-ACAA-E99BD3CF14DE}"/>
                  </a:ext>
                </a:extLst>
              </p:cNvPr>
              <p:cNvGrpSpPr>
                <a:grpSpLocks/>
              </p:cNvGrpSpPr>
              <p:nvPr/>
            </p:nvGrpSpPr>
            <p:grpSpPr bwMode="auto">
              <a:xfrm>
                <a:off x="4080" y="1488"/>
                <a:ext cx="1044" cy="215"/>
                <a:chOff x="432" y="1488"/>
                <a:chExt cx="1044" cy="215"/>
              </a:xfrm>
            </p:grpSpPr>
            <p:sp>
              <p:nvSpPr>
                <p:cNvPr id="734232" name="Text Box 24">
                  <a:extLst>
                    <a:ext uri="{FF2B5EF4-FFF2-40B4-BE49-F238E27FC236}">
                      <a16:creationId xmlns:a16="http://schemas.microsoft.com/office/drawing/2014/main" xmlns="" id="{7F070476-7E7C-4042-82F9-E3BED7379892}"/>
                    </a:ext>
                  </a:extLst>
                </p:cNvPr>
                <p:cNvSpPr txBox="1">
                  <a:spLocks noChangeArrowheads="1"/>
                </p:cNvSpPr>
                <p:nvPr/>
              </p:nvSpPr>
              <p:spPr bwMode="auto">
                <a:xfrm>
                  <a:off x="432"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A</a:t>
                  </a:r>
                </a:p>
              </p:txBody>
            </p:sp>
            <p:sp>
              <p:nvSpPr>
                <p:cNvPr id="734233" name="Text Box 25">
                  <a:extLst>
                    <a:ext uri="{FF2B5EF4-FFF2-40B4-BE49-F238E27FC236}">
                      <a16:creationId xmlns:a16="http://schemas.microsoft.com/office/drawing/2014/main" xmlns="" id="{52435A17-06BA-4393-A59F-DCB9CE15B351}"/>
                    </a:ext>
                  </a:extLst>
                </p:cNvPr>
                <p:cNvSpPr txBox="1">
                  <a:spLocks noChangeArrowheads="1"/>
                </p:cNvSpPr>
                <p:nvPr/>
              </p:nvSpPr>
              <p:spPr bwMode="auto">
                <a:xfrm>
                  <a:off x="708"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B</a:t>
                  </a:r>
                </a:p>
              </p:txBody>
            </p:sp>
            <p:sp>
              <p:nvSpPr>
                <p:cNvPr id="734234" name="Text Box 26">
                  <a:extLst>
                    <a:ext uri="{FF2B5EF4-FFF2-40B4-BE49-F238E27FC236}">
                      <a16:creationId xmlns:a16="http://schemas.microsoft.com/office/drawing/2014/main" xmlns="" id="{EB007D56-8EA9-4253-8D8E-58DC3A95C5A6}"/>
                    </a:ext>
                  </a:extLst>
                </p:cNvPr>
                <p:cNvSpPr txBox="1">
                  <a:spLocks noChangeArrowheads="1"/>
                </p:cNvSpPr>
                <p:nvPr/>
              </p:nvSpPr>
              <p:spPr bwMode="auto">
                <a:xfrm>
                  <a:off x="1260"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D</a:t>
                  </a:r>
                </a:p>
              </p:txBody>
            </p:sp>
            <p:sp>
              <p:nvSpPr>
                <p:cNvPr id="734235" name="Text Box 27">
                  <a:extLst>
                    <a:ext uri="{FF2B5EF4-FFF2-40B4-BE49-F238E27FC236}">
                      <a16:creationId xmlns:a16="http://schemas.microsoft.com/office/drawing/2014/main" xmlns="" id="{C10F5F71-622D-4F5E-81BD-D117AAE18AA5}"/>
                    </a:ext>
                  </a:extLst>
                </p:cNvPr>
                <p:cNvSpPr txBox="1">
                  <a:spLocks noChangeArrowheads="1"/>
                </p:cNvSpPr>
                <p:nvPr/>
              </p:nvSpPr>
              <p:spPr bwMode="auto">
                <a:xfrm>
                  <a:off x="984"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C</a:t>
                  </a:r>
                </a:p>
              </p:txBody>
            </p:sp>
          </p:grpSp>
          <p:grpSp>
            <p:nvGrpSpPr>
              <p:cNvPr id="734236" name="Group 28">
                <a:extLst>
                  <a:ext uri="{FF2B5EF4-FFF2-40B4-BE49-F238E27FC236}">
                    <a16:creationId xmlns:a16="http://schemas.microsoft.com/office/drawing/2014/main" xmlns="" id="{5A1AB820-24F0-4F80-B1E5-EC42D85711FE}"/>
                  </a:ext>
                </a:extLst>
              </p:cNvPr>
              <p:cNvGrpSpPr>
                <a:grpSpLocks/>
              </p:cNvGrpSpPr>
              <p:nvPr/>
            </p:nvGrpSpPr>
            <p:grpSpPr bwMode="auto">
              <a:xfrm>
                <a:off x="4080" y="2736"/>
                <a:ext cx="1044" cy="215"/>
                <a:chOff x="432" y="1488"/>
                <a:chExt cx="1044" cy="215"/>
              </a:xfrm>
            </p:grpSpPr>
            <p:sp>
              <p:nvSpPr>
                <p:cNvPr id="734237" name="Text Box 29">
                  <a:extLst>
                    <a:ext uri="{FF2B5EF4-FFF2-40B4-BE49-F238E27FC236}">
                      <a16:creationId xmlns:a16="http://schemas.microsoft.com/office/drawing/2014/main" xmlns="" id="{D9E2CCCE-EB7E-4C20-8EA5-591F6365F92D}"/>
                    </a:ext>
                  </a:extLst>
                </p:cNvPr>
                <p:cNvSpPr txBox="1">
                  <a:spLocks noChangeArrowheads="1"/>
                </p:cNvSpPr>
                <p:nvPr/>
              </p:nvSpPr>
              <p:spPr bwMode="auto">
                <a:xfrm>
                  <a:off x="432"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E</a:t>
                  </a:r>
                </a:p>
              </p:txBody>
            </p:sp>
            <p:sp>
              <p:nvSpPr>
                <p:cNvPr id="734238" name="Text Box 30">
                  <a:extLst>
                    <a:ext uri="{FF2B5EF4-FFF2-40B4-BE49-F238E27FC236}">
                      <a16:creationId xmlns:a16="http://schemas.microsoft.com/office/drawing/2014/main" xmlns="" id="{EA861ADC-B022-4385-B894-07F25EED2893}"/>
                    </a:ext>
                  </a:extLst>
                </p:cNvPr>
                <p:cNvSpPr txBox="1">
                  <a:spLocks noChangeArrowheads="1"/>
                </p:cNvSpPr>
                <p:nvPr/>
              </p:nvSpPr>
              <p:spPr bwMode="auto">
                <a:xfrm>
                  <a:off x="708"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F</a:t>
                  </a:r>
                </a:p>
              </p:txBody>
            </p:sp>
            <p:sp>
              <p:nvSpPr>
                <p:cNvPr id="734239" name="Text Box 31">
                  <a:extLst>
                    <a:ext uri="{FF2B5EF4-FFF2-40B4-BE49-F238E27FC236}">
                      <a16:creationId xmlns:a16="http://schemas.microsoft.com/office/drawing/2014/main" xmlns="" id="{3D17725D-8B00-4F46-A746-3E15565399A1}"/>
                    </a:ext>
                  </a:extLst>
                </p:cNvPr>
                <p:cNvSpPr txBox="1">
                  <a:spLocks noChangeArrowheads="1"/>
                </p:cNvSpPr>
                <p:nvPr/>
              </p:nvSpPr>
              <p:spPr bwMode="auto">
                <a:xfrm>
                  <a:off x="1260"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H</a:t>
                  </a:r>
                </a:p>
              </p:txBody>
            </p:sp>
            <p:sp>
              <p:nvSpPr>
                <p:cNvPr id="734240" name="Text Box 32">
                  <a:extLst>
                    <a:ext uri="{FF2B5EF4-FFF2-40B4-BE49-F238E27FC236}">
                      <a16:creationId xmlns:a16="http://schemas.microsoft.com/office/drawing/2014/main" xmlns="" id="{F24EB916-0C68-4EA4-9E0D-FDDC84CD4AFA}"/>
                    </a:ext>
                  </a:extLst>
                </p:cNvPr>
                <p:cNvSpPr txBox="1">
                  <a:spLocks noChangeArrowheads="1"/>
                </p:cNvSpPr>
                <p:nvPr/>
              </p:nvSpPr>
              <p:spPr bwMode="auto">
                <a:xfrm>
                  <a:off x="984"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G</a:t>
                  </a:r>
                </a:p>
              </p:txBody>
            </p:sp>
          </p:grpSp>
          <p:sp>
            <p:nvSpPr>
              <p:cNvPr id="734241" name="Line 33">
                <a:extLst>
                  <a:ext uri="{FF2B5EF4-FFF2-40B4-BE49-F238E27FC236}">
                    <a16:creationId xmlns:a16="http://schemas.microsoft.com/office/drawing/2014/main" xmlns="" id="{BC25B067-8536-4A44-92E0-33996BE87590}"/>
                  </a:ext>
                </a:extLst>
              </p:cNvPr>
              <p:cNvSpPr>
                <a:spLocks noChangeShapeType="1"/>
              </p:cNvSpPr>
              <p:nvPr/>
            </p:nvSpPr>
            <p:spPr bwMode="auto">
              <a:xfrm flipH="1">
                <a:off x="4188" y="1703"/>
                <a:ext cx="831" cy="103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42" name="Line 34">
                <a:extLst>
                  <a:ext uri="{FF2B5EF4-FFF2-40B4-BE49-F238E27FC236}">
                    <a16:creationId xmlns:a16="http://schemas.microsoft.com/office/drawing/2014/main" xmlns="" id="{EF727CEF-AD3A-4A91-8CD7-B078D975FFD0}"/>
                  </a:ext>
                </a:extLst>
              </p:cNvPr>
              <p:cNvSpPr>
                <a:spLocks noChangeShapeType="1"/>
              </p:cNvSpPr>
              <p:nvPr/>
            </p:nvSpPr>
            <p:spPr bwMode="auto">
              <a:xfrm>
                <a:off x="4188" y="1703"/>
                <a:ext cx="831" cy="103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43" name="Line 35">
                <a:extLst>
                  <a:ext uri="{FF2B5EF4-FFF2-40B4-BE49-F238E27FC236}">
                    <a16:creationId xmlns:a16="http://schemas.microsoft.com/office/drawing/2014/main" xmlns="" id="{3A195EE3-C0CB-4E98-8540-72B5B78D79A4}"/>
                  </a:ext>
                </a:extLst>
              </p:cNvPr>
              <p:cNvSpPr>
                <a:spLocks noChangeShapeType="1"/>
              </p:cNvSpPr>
              <p:nvPr/>
            </p:nvSpPr>
            <p:spPr bwMode="auto">
              <a:xfrm flipH="1">
                <a:off x="4466" y="1703"/>
                <a:ext cx="278" cy="103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44" name="Line 36">
                <a:extLst>
                  <a:ext uri="{FF2B5EF4-FFF2-40B4-BE49-F238E27FC236}">
                    <a16:creationId xmlns:a16="http://schemas.microsoft.com/office/drawing/2014/main" xmlns="" id="{734EBB14-5B8C-4C5E-9301-B592E05EB520}"/>
                  </a:ext>
                </a:extLst>
              </p:cNvPr>
              <p:cNvSpPr>
                <a:spLocks noChangeShapeType="1"/>
              </p:cNvSpPr>
              <p:nvPr/>
            </p:nvSpPr>
            <p:spPr bwMode="auto">
              <a:xfrm>
                <a:off x="4463" y="1703"/>
                <a:ext cx="278" cy="103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45" name="AutoShape 37">
                <a:extLst>
                  <a:ext uri="{FF2B5EF4-FFF2-40B4-BE49-F238E27FC236}">
                    <a16:creationId xmlns:a16="http://schemas.microsoft.com/office/drawing/2014/main" xmlns="" id="{BF807FBC-B2E1-40EC-976C-197430AD5B24}"/>
                  </a:ext>
                </a:extLst>
              </p:cNvPr>
              <p:cNvSpPr>
                <a:spLocks noChangeArrowheads="1"/>
              </p:cNvSpPr>
              <p:nvPr/>
            </p:nvSpPr>
            <p:spPr bwMode="auto">
              <a:xfrm>
                <a:off x="4414" y="2054"/>
                <a:ext cx="384" cy="336"/>
              </a:xfrm>
              <a:prstGeom prst="hexagon">
                <a:avLst>
                  <a:gd name="adj" fmla="val 28571"/>
                  <a:gd name="vf" fmla="val 115470"/>
                </a:avLst>
              </a:prstGeom>
              <a:solidFill>
                <a:srgbClr val="CCEC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grpSp>
        <p:grpSp>
          <p:nvGrpSpPr>
            <p:cNvPr id="734246" name="Group 38">
              <a:extLst>
                <a:ext uri="{FF2B5EF4-FFF2-40B4-BE49-F238E27FC236}">
                  <a16:creationId xmlns:a16="http://schemas.microsoft.com/office/drawing/2014/main" xmlns="" id="{1BC5548F-0F31-45F5-BA12-D9B99C892E1D}"/>
                </a:ext>
              </a:extLst>
            </p:cNvPr>
            <p:cNvGrpSpPr>
              <a:grpSpLocks/>
            </p:cNvGrpSpPr>
            <p:nvPr/>
          </p:nvGrpSpPr>
          <p:grpSpPr bwMode="auto">
            <a:xfrm>
              <a:off x="2358" y="1488"/>
              <a:ext cx="1044" cy="1463"/>
              <a:chOff x="2358" y="1488"/>
              <a:chExt cx="1044" cy="1463"/>
            </a:xfrm>
          </p:grpSpPr>
          <p:grpSp>
            <p:nvGrpSpPr>
              <p:cNvPr id="734247" name="Group 39">
                <a:extLst>
                  <a:ext uri="{FF2B5EF4-FFF2-40B4-BE49-F238E27FC236}">
                    <a16:creationId xmlns:a16="http://schemas.microsoft.com/office/drawing/2014/main" xmlns="" id="{DA51DE36-DF25-455E-98C0-32ABCEEEDB3F}"/>
                  </a:ext>
                </a:extLst>
              </p:cNvPr>
              <p:cNvGrpSpPr>
                <a:grpSpLocks/>
              </p:cNvGrpSpPr>
              <p:nvPr/>
            </p:nvGrpSpPr>
            <p:grpSpPr bwMode="auto">
              <a:xfrm>
                <a:off x="2358" y="1488"/>
                <a:ext cx="1044" cy="215"/>
                <a:chOff x="432" y="1488"/>
                <a:chExt cx="1044" cy="215"/>
              </a:xfrm>
            </p:grpSpPr>
            <p:sp>
              <p:nvSpPr>
                <p:cNvPr id="734248" name="Text Box 40">
                  <a:extLst>
                    <a:ext uri="{FF2B5EF4-FFF2-40B4-BE49-F238E27FC236}">
                      <a16:creationId xmlns:a16="http://schemas.microsoft.com/office/drawing/2014/main" xmlns="" id="{A5B10D9F-2395-43AE-B4D3-BD499E76007B}"/>
                    </a:ext>
                  </a:extLst>
                </p:cNvPr>
                <p:cNvSpPr txBox="1">
                  <a:spLocks noChangeArrowheads="1"/>
                </p:cNvSpPr>
                <p:nvPr/>
              </p:nvSpPr>
              <p:spPr bwMode="auto">
                <a:xfrm>
                  <a:off x="432"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r>
                    <a:rPr kumimoji="1" lang="en-US" altLang="zh-CN" sz="1400">
                      <a:solidFill>
                        <a:srgbClr val="000000"/>
                      </a:solidFill>
                      <a:latin typeface="+mn-ea"/>
                    </a:rPr>
                    <a:t>A</a:t>
                  </a:r>
                </a:p>
              </p:txBody>
            </p:sp>
            <p:sp>
              <p:nvSpPr>
                <p:cNvPr id="734249" name="Text Box 41">
                  <a:extLst>
                    <a:ext uri="{FF2B5EF4-FFF2-40B4-BE49-F238E27FC236}">
                      <a16:creationId xmlns:a16="http://schemas.microsoft.com/office/drawing/2014/main" xmlns="" id="{5DFE6972-D876-4137-8655-C4FEA55A075C}"/>
                    </a:ext>
                  </a:extLst>
                </p:cNvPr>
                <p:cNvSpPr txBox="1">
                  <a:spLocks noChangeArrowheads="1"/>
                </p:cNvSpPr>
                <p:nvPr/>
              </p:nvSpPr>
              <p:spPr bwMode="auto">
                <a:xfrm>
                  <a:off x="708"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r>
                    <a:rPr kumimoji="1" lang="en-US" altLang="zh-CN" sz="1400">
                      <a:solidFill>
                        <a:srgbClr val="000000"/>
                      </a:solidFill>
                      <a:latin typeface="+mn-ea"/>
                    </a:rPr>
                    <a:t>B</a:t>
                  </a:r>
                </a:p>
              </p:txBody>
            </p:sp>
            <p:sp>
              <p:nvSpPr>
                <p:cNvPr id="734250" name="Text Box 42">
                  <a:extLst>
                    <a:ext uri="{FF2B5EF4-FFF2-40B4-BE49-F238E27FC236}">
                      <a16:creationId xmlns:a16="http://schemas.microsoft.com/office/drawing/2014/main" xmlns="" id="{5E775350-F45C-46EF-9ED3-09290B551582}"/>
                    </a:ext>
                  </a:extLst>
                </p:cNvPr>
                <p:cNvSpPr txBox="1">
                  <a:spLocks noChangeArrowheads="1"/>
                </p:cNvSpPr>
                <p:nvPr/>
              </p:nvSpPr>
              <p:spPr bwMode="auto">
                <a:xfrm>
                  <a:off x="1260"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r>
                    <a:rPr kumimoji="1" lang="en-US" altLang="zh-CN" sz="1400">
                      <a:solidFill>
                        <a:srgbClr val="000000"/>
                      </a:solidFill>
                      <a:latin typeface="+mn-ea"/>
                    </a:rPr>
                    <a:t>D</a:t>
                  </a:r>
                </a:p>
              </p:txBody>
            </p:sp>
            <p:sp>
              <p:nvSpPr>
                <p:cNvPr id="734251" name="Text Box 43">
                  <a:extLst>
                    <a:ext uri="{FF2B5EF4-FFF2-40B4-BE49-F238E27FC236}">
                      <a16:creationId xmlns:a16="http://schemas.microsoft.com/office/drawing/2014/main" xmlns="" id="{7386F754-487E-44B6-B62F-2EF7F035A7F1}"/>
                    </a:ext>
                  </a:extLst>
                </p:cNvPr>
                <p:cNvSpPr txBox="1">
                  <a:spLocks noChangeArrowheads="1"/>
                </p:cNvSpPr>
                <p:nvPr/>
              </p:nvSpPr>
              <p:spPr bwMode="auto">
                <a:xfrm>
                  <a:off x="984"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r>
                    <a:rPr kumimoji="1" lang="en-US" altLang="zh-CN" sz="1400">
                      <a:solidFill>
                        <a:srgbClr val="000000"/>
                      </a:solidFill>
                      <a:latin typeface="+mn-ea"/>
                    </a:rPr>
                    <a:t>C</a:t>
                  </a:r>
                </a:p>
              </p:txBody>
            </p:sp>
          </p:grpSp>
          <p:grpSp>
            <p:nvGrpSpPr>
              <p:cNvPr id="734252" name="Group 44">
                <a:extLst>
                  <a:ext uri="{FF2B5EF4-FFF2-40B4-BE49-F238E27FC236}">
                    <a16:creationId xmlns:a16="http://schemas.microsoft.com/office/drawing/2014/main" xmlns="" id="{5F993CD2-B871-46A3-A7BB-D55DC8E50492}"/>
                  </a:ext>
                </a:extLst>
              </p:cNvPr>
              <p:cNvGrpSpPr>
                <a:grpSpLocks/>
              </p:cNvGrpSpPr>
              <p:nvPr/>
            </p:nvGrpSpPr>
            <p:grpSpPr bwMode="auto">
              <a:xfrm>
                <a:off x="2358" y="2736"/>
                <a:ext cx="1044" cy="215"/>
                <a:chOff x="432" y="1488"/>
                <a:chExt cx="1044" cy="215"/>
              </a:xfrm>
            </p:grpSpPr>
            <p:sp>
              <p:nvSpPr>
                <p:cNvPr id="734253" name="Text Box 45">
                  <a:extLst>
                    <a:ext uri="{FF2B5EF4-FFF2-40B4-BE49-F238E27FC236}">
                      <a16:creationId xmlns:a16="http://schemas.microsoft.com/office/drawing/2014/main" xmlns="" id="{205DF9A6-AAD5-4BCD-AFA1-C37638707101}"/>
                    </a:ext>
                  </a:extLst>
                </p:cNvPr>
                <p:cNvSpPr txBox="1">
                  <a:spLocks noChangeArrowheads="1"/>
                </p:cNvSpPr>
                <p:nvPr/>
              </p:nvSpPr>
              <p:spPr bwMode="auto">
                <a:xfrm>
                  <a:off x="432"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E</a:t>
                  </a:r>
                </a:p>
              </p:txBody>
            </p:sp>
            <p:sp>
              <p:nvSpPr>
                <p:cNvPr id="734254" name="Text Box 46">
                  <a:extLst>
                    <a:ext uri="{FF2B5EF4-FFF2-40B4-BE49-F238E27FC236}">
                      <a16:creationId xmlns:a16="http://schemas.microsoft.com/office/drawing/2014/main" xmlns="" id="{2EE8CFDA-3F68-4793-B123-78FC62A11598}"/>
                    </a:ext>
                  </a:extLst>
                </p:cNvPr>
                <p:cNvSpPr txBox="1">
                  <a:spLocks noChangeArrowheads="1"/>
                </p:cNvSpPr>
                <p:nvPr/>
              </p:nvSpPr>
              <p:spPr bwMode="auto">
                <a:xfrm>
                  <a:off x="708"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F</a:t>
                  </a:r>
                </a:p>
              </p:txBody>
            </p:sp>
            <p:sp>
              <p:nvSpPr>
                <p:cNvPr id="734255" name="Text Box 47">
                  <a:extLst>
                    <a:ext uri="{FF2B5EF4-FFF2-40B4-BE49-F238E27FC236}">
                      <a16:creationId xmlns:a16="http://schemas.microsoft.com/office/drawing/2014/main" xmlns="" id="{CFE13C2E-FE6D-41F8-827F-3B2CC134D74F}"/>
                    </a:ext>
                  </a:extLst>
                </p:cNvPr>
                <p:cNvSpPr txBox="1">
                  <a:spLocks noChangeArrowheads="1"/>
                </p:cNvSpPr>
                <p:nvPr/>
              </p:nvSpPr>
              <p:spPr bwMode="auto">
                <a:xfrm>
                  <a:off x="1260"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H</a:t>
                  </a:r>
                </a:p>
              </p:txBody>
            </p:sp>
            <p:sp>
              <p:nvSpPr>
                <p:cNvPr id="734256" name="Text Box 48">
                  <a:extLst>
                    <a:ext uri="{FF2B5EF4-FFF2-40B4-BE49-F238E27FC236}">
                      <a16:creationId xmlns:a16="http://schemas.microsoft.com/office/drawing/2014/main" xmlns="" id="{FC85311D-1A47-48F9-A1BF-DF887C7DBD15}"/>
                    </a:ext>
                  </a:extLst>
                </p:cNvPr>
                <p:cNvSpPr txBox="1">
                  <a:spLocks noChangeArrowheads="1"/>
                </p:cNvSpPr>
                <p:nvPr/>
              </p:nvSpPr>
              <p:spPr bwMode="auto">
                <a:xfrm>
                  <a:off x="984" y="1488"/>
                  <a:ext cx="216" cy="215"/>
                </a:xfrm>
                <a:prstGeom prst="rect">
                  <a:avLst/>
                </a:prstGeom>
                <a:noFill/>
                <a:ln w="63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r>
                    <a:rPr kumimoji="1" lang="en-US" altLang="zh-CN" sz="1400">
                      <a:solidFill>
                        <a:srgbClr val="000000"/>
                      </a:solidFill>
                      <a:latin typeface="+mn-ea"/>
                    </a:rPr>
                    <a:t>G</a:t>
                  </a:r>
                </a:p>
              </p:txBody>
            </p:sp>
          </p:grpSp>
          <p:grpSp>
            <p:nvGrpSpPr>
              <p:cNvPr id="734257" name="Group 49">
                <a:extLst>
                  <a:ext uri="{FF2B5EF4-FFF2-40B4-BE49-F238E27FC236}">
                    <a16:creationId xmlns:a16="http://schemas.microsoft.com/office/drawing/2014/main" xmlns="" id="{0AD1041E-8E31-471E-A09A-3D87D62C8ACB}"/>
                  </a:ext>
                </a:extLst>
              </p:cNvPr>
              <p:cNvGrpSpPr>
                <a:grpSpLocks/>
              </p:cNvGrpSpPr>
              <p:nvPr/>
            </p:nvGrpSpPr>
            <p:grpSpPr bwMode="auto">
              <a:xfrm>
                <a:off x="2406" y="1709"/>
                <a:ext cx="950" cy="351"/>
                <a:chOff x="2208" y="1703"/>
                <a:chExt cx="950" cy="351"/>
              </a:xfrm>
            </p:grpSpPr>
            <p:sp>
              <p:nvSpPr>
                <p:cNvPr id="734258" name="Line 50">
                  <a:extLst>
                    <a:ext uri="{FF2B5EF4-FFF2-40B4-BE49-F238E27FC236}">
                      <a16:creationId xmlns:a16="http://schemas.microsoft.com/office/drawing/2014/main" xmlns="" id="{426601F7-E1B3-44A7-BEE3-2ADC67368DC8}"/>
                    </a:ext>
                  </a:extLst>
                </p:cNvPr>
                <p:cNvSpPr>
                  <a:spLocks noChangeShapeType="1"/>
                </p:cNvSpPr>
                <p:nvPr/>
              </p:nvSpPr>
              <p:spPr bwMode="auto">
                <a:xfrm>
                  <a:off x="2272" y="1703"/>
                  <a:ext cx="0" cy="169"/>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59" name="Line 51">
                  <a:extLst>
                    <a:ext uri="{FF2B5EF4-FFF2-40B4-BE49-F238E27FC236}">
                      <a16:creationId xmlns:a16="http://schemas.microsoft.com/office/drawing/2014/main" xmlns="" id="{851BBF2F-1827-4F72-88DC-49EF301D124D}"/>
                    </a:ext>
                  </a:extLst>
                </p:cNvPr>
                <p:cNvSpPr>
                  <a:spLocks noChangeShapeType="1"/>
                </p:cNvSpPr>
                <p:nvPr/>
              </p:nvSpPr>
              <p:spPr bwMode="auto">
                <a:xfrm>
                  <a:off x="2208" y="1872"/>
                  <a:ext cx="95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60" name="Line 52">
                  <a:extLst>
                    <a:ext uri="{FF2B5EF4-FFF2-40B4-BE49-F238E27FC236}">
                      <a16:creationId xmlns:a16="http://schemas.microsoft.com/office/drawing/2014/main" xmlns="" id="{4E2420E2-8C97-4B45-AD8B-3D88D7E585A7}"/>
                    </a:ext>
                  </a:extLst>
                </p:cNvPr>
                <p:cNvSpPr>
                  <a:spLocks noChangeShapeType="1"/>
                </p:cNvSpPr>
                <p:nvPr/>
              </p:nvSpPr>
              <p:spPr bwMode="auto">
                <a:xfrm>
                  <a:off x="2546" y="1703"/>
                  <a:ext cx="0" cy="169"/>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61" name="Line 53">
                  <a:extLst>
                    <a:ext uri="{FF2B5EF4-FFF2-40B4-BE49-F238E27FC236}">
                      <a16:creationId xmlns:a16="http://schemas.microsoft.com/office/drawing/2014/main" xmlns="" id="{99626E44-601C-4737-A6EC-201497C6ABFF}"/>
                    </a:ext>
                  </a:extLst>
                </p:cNvPr>
                <p:cNvSpPr>
                  <a:spLocks noChangeShapeType="1"/>
                </p:cNvSpPr>
                <p:nvPr/>
              </p:nvSpPr>
              <p:spPr bwMode="auto">
                <a:xfrm>
                  <a:off x="2826" y="1703"/>
                  <a:ext cx="0" cy="169"/>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62" name="Line 54">
                  <a:extLst>
                    <a:ext uri="{FF2B5EF4-FFF2-40B4-BE49-F238E27FC236}">
                      <a16:creationId xmlns:a16="http://schemas.microsoft.com/office/drawing/2014/main" xmlns="" id="{2366BB8F-A2ED-4F33-941D-3D4A47947042}"/>
                    </a:ext>
                  </a:extLst>
                </p:cNvPr>
                <p:cNvSpPr>
                  <a:spLocks noChangeShapeType="1"/>
                </p:cNvSpPr>
                <p:nvPr/>
              </p:nvSpPr>
              <p:spPr bwMode="auto">
                <a:xfrm>
                  <a:off x="3102" y="1703"/>
                  <a:ext cx="0" cy="169"/>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63" name="Line 55">
                  <a:extLst>
                    <a:ext uri="{FF2B5EF4-FFF2-40B4-BE49-F238E27FC236}">
                      <a16:creationId xmlns:a16="http://schemas.microsoft.com/office/drawing/2014/main" xmlns="" id="{1B5A879D-3030-4BAD-A6FB-2C3500E9102B}"/>
                    </a:ext>
                  </a:extLst>
                </p:cNvPr>
                <p:cNvSpPr>
                  <a:spLocks noChangeShapeType="1"/>
                </p:cNvSpPr>
                <p:nvPr/>
              </p:nvSpPr>
              <p:spPr bwMode="auto">
                <a:xfrm>
                  <a:off x="2688" y="1872"/>
                  <a:ext cx="0" cy="18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grpSp>
          <p:grpSp>
            <p:nvGrpSpPr>
              <p:cNvPr id="734264" name="Group 56">
                <a:extLst>
                  <a:ext uri="{FF2B5EF4-FFF2-40B4-BE49-F238E27FC236}">
                    <a16:creationId xmlns:a16="http://schemas.microsoft.com/office/drawing/2014/main" xmlns="" id="{9DA51130-CD22-4A8F-8E62-BF782E91CD42}"/>
                  </a:ext>
                </a:extLst>
              </p:cNvPr>
              <p:cNvGrpSpPr>
                <a:grpSpLocks/>
              </p:cNvGrpSpPr>
              <p:nvPr/>
            </p:nvGrpSpPr>
            <p:grpSpPr bwMode="auto">
              <a:xfrm flipV="1">
                <a:off x="2407" y="2377"/>
                <a:ext cx="950" cy="351"/>
                <a:chOff x="2304" y="1799"/>
                <a:chExt cx="950" cy="351"/>
              </a:xfrm>
            </p:grpSpPr>
            <p:sp>
              <p:nvSpPr>
                <p:cNvPr id="734265" name="Line 57">
                  <a:extLst>
                    <a:ext uri="{FF2B5EF4-FFF2-40B4-BE49-F238E27FC236}">
                      <a16:creationId xmlns:a16="http://schemas.microsoft.com/office/drawing/2014/main" xmlns="" id="{E4636DB7-6A72-454B-98A3-1ABF38128FCD}"/>
                    </a:ext>
                  </a:extLst>
                </p:cNvPr>
                <p:cNvSpPr>
                  <a:spLocks noChangeShapeType="1"/>
                </p:cNvSpPr>
                <p:nvPr/>
              </p:nvSpPr>
              <p:spPr bwMode="auto">
                <a:xfrm flipV="1">
                  <a:off x="2368" y="1799"/>
                  <a:ext cx="0" cy="169"/>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66" name="Line 58">
                  <a:extLst>
                    <a:ext uri="{FF2B5EF4-FFF2-40B4-BE49-F238E27FC236}">
                      <a16:creationId xmlns:a16="http://schemas.microsoft.com/office/drawing/2014/main" xmlns="" id="{E4C9C1FC-192B-4F59-BB3F-31892AD5AD26}"/>
                    </a:ext>
                  </a:extLst>
                </p:cNvPr>
                <p:cNvSpPr>
                  <a:spLocks noChangeShapeType="1"/>
                </p:cNvSpPr>
                <p:nvPr/>
              </p:nvSpPr>
              <p:spPr bwMode="auto">
                <a:xfrm flipV="1">
                  <a:off x="2304" y="1968"/>
                  <a:ext cx="95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67" name="Line 59">
                  <a:extLst>
                    <a:ext uri="{FF2B5EF4-FFF2-40B4-BE49-F238E27FC236}">
                      <a16:creationId xmlns:a16="http://schemas.microsoft.com/office/drawing/2014/main" xmlns="" id="{81FF49E1-047C-437E-BA51-7F847F44C15B}"/>
                    </a:ext>
                  </a:extLst>
                </p:cNvPr>
                <p:cNvSpPr>
                  <a:spLocks noChangeShapeType="1"/>
                </p:cNvSpPr>
                <p:nvPr/>
              </p:nvSpPr>
              <p:spPr bwMode="auto">
                <a:xfrm flipV="1">
                  <a:off x="2642" y="1799"/>
                  <a:ext cx="0" cy="169"/>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68" name="Line 60">
                  <a:extLst>
                    <a:ext uri="{FF2B5EF4-FFF2-40B4-BE49-F238E27FC236}">
                      <a16:creationId xmlns:a16="http://schemas.microsoft.com/office/drawing/2014/main" xmlns="" id="{9E504621-173A-455D-9A5E-D97A99650D11}"/>
                    </a:ext>
                  </a:extLst>
                </p:cNvPr>
                <p:cNvSpPr>
                  <a:spLocks noChangeShapeType="1"/>
                </p:cNvSpPr>
                <p:nvPr/>
              </p:nvSpPr>
              <p:spPr bwMode="auto">
                <a:xfrm flipV="1">
                  <a:off x="2922" y="1799"/>
                  <a:ext cx="0" cy="169"/>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69" name="Line 61">
                  <a:extLst>
                    <a:ext uri="{FF2B5EF4-FFF2-40B4-BE49-F238E27FC236}">
                      <a16:creationId xmlns:a16="http://schemas.microsoft.com/office/drawing/2014/main" xmlns="" id="{D1545760-1D51-41B7-A38A-4C17FAB17541}"/>
                    </a:ext>
                  </a:extLst>
                </p:cNvPr>
                <p:cNvSpPr>
                  <a:spLocks noChangeShapeType="1"/>
                </p:cNvSpPr>
                <p:nvPr/>
              </p:nvSpPr>
              <p:spPr bwMode="auto">
                <a:xfrm flipV="1">
                  <a:off x="3198" y="1799"/>
                  <a:ext cx="0" cy="169"/>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sp>
              <p:nvSpPr>
                <p:cNvPr id="734270" name="Line 62">
                  <a:extLst>
                    <a:ext uri="{FF2B5EF4-FFF2-40B4-BE49-F238E27FC236}">
                      <a16:creationId xmlns:a16="http://schemas.microsoft.com/office/drawing/2014/main" xmlns="" id="{E2C96F97-29FC-4A43-A9BB-891D637D9ABA}"/>
                    </a:ext>
                  </a:extLst>
                </p:cNvPr>
                <p:cNvSpPr>
                  <a:spLocks noChangeShapeType="1"/>
                </p:cNvSpPr>
                <p:nvPr/>
              </p:nvSpPr>
              <p:spPr bwMode="auto">
                <a:xfrm flipV="1">
                  <a:off x="2784" y="1968"/>
                  <a:ext cx="0" cy="18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lnSpc>
                      <a:spcPct val="104000"/>
                    </a:lnSpc>
                    <a:spcBef>
                      <a:spcPct val="0"/>
                    </a:spcBef>
                    <a:spcAft>
                      <a:spcPct val="0"/>
                    </a:spcAft>
                  </a:pPr>
                  <a:endParaRPr lang="zh-CN" altLang="en-US" sz="1600">
                    <a:solidFill>
                      <a:srgbClr val="000000"/>
                    </a:solidFill>
                    <a:latin typeface="+mn-ea"/>
                  </a:endParaRPr>
                </a:p>
              </p:txBody>
            </p:sp>
          </p:grpSp>
          <p:sp>
            <p:nvSpPr>
              <p:cNvPr id="734271" name="AutoShape 63">
                <a:extLst>
                  <a:ext uri="{FF2B5EF4-FFF2-40B4-BE49-F238E27FC236}">
                    <a16:creationId xmlns:a16="http://schemas.microsoft.com/office/drawing/2014/main" xmlns="" id="{C9B27A2F-8512-471A-8DAC-4538A530E567}"/>
                  </a:ext>
                </a:extLst>
              </p:cNvPr>
              <p:cNvSpPr>
                <a:spLocks noChangeArrowheads="1"/>
              </p:cNvSpPr>
              <p:nvPr/>
            </p:nvSpPr>
            <p:spPr bwMode="auto">
              <a:xfrm>
                <a:off x="2694" y="2052"/>
                <a:ext cx="384" cy="336"/>
              </a:xfrm>
              <a:prstGeom prst="hexagon">
                <a:avLst>
                  <a:gd name="adj" fmla="val 28571"/>
                  <a:gd name="vf" fmla="val 115470"/>
                </a:avLst>
              </a:prstGeom>
              <a:solidFill>
                <a:srgbClr val="CCEC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lnSpc>
                    <a:spcPct val="104000"/>
                  </a:lnSpc>
                  <a:spcBef>
                    <a:spcPct val="0"/>
                  </a:spcBef>
                  <a:spcAft>
                    <a:spcPct val="0"/>
                  </a:spcAft>
                </a:pPr>
                <a:endParaRPr lang="zh-CN" altLang="en-US" sz="1600">
                  <a:solidFill>
                    <a:srgbClr val="000000"/>
                  </a:solidFill>
                  <a:latin typeface="+mn-ea"/>
                </a:endParaRPr>
              </a:p>
            </p:txBody>
          </p:sp>
        </p:grpSp>
      </p:grpSp>
      <p:sp>
        <p:nvSpPr>
          <p:cNvPr id="2" name="文本框 1">
            <a:extLst>
              <a:ext uri="{FF2B5EF4-FFF2-40B4-BE49-F238E27FC236}">
                <a16:creationId xmlns:a16="http://schemas.microsoft.com/office/drawing/2014/main" xmlns="" id="{4947D5D0-5C18-474A-B257-E4AAB67F70DF}"/>
              </a:ext>
            </a:extLst>
          </p:cNvPr>
          <p:cNvSpPr txBox="1"/>
          <p:nvPr/>
        </p:nvSpPr>
        <p:spPr>
          <a:xfrm>
            <a:off x="3276633" y="1521284"/>
            <a:ext cx="1243013" cy="535531"/>
          </a:xfrm>
          <a:prstGeom prst="rect">
            <a:avLst/>
          </a:prstGeom>
          <a:noFill/>
        </p:spPr>
        <p:txBody>
          <a:bodyPr wrap="square" rtlCol="0">
            <a:spAutoFit/>
          </a:bodyPr>
          <a:lstStyle/>
          <a:p>
            <a:r>
              <a:rPr lang="zh-CN" altLang="en-US" dirty="0"/>
              <a:t>集线器</a:t>
            </a:r>
          </a:p>
        </p:txBody>
      </p:sp>
      <p:sp>
        <p:nvSpPr>
          <p:cNvPr id="65" name="文本框 64">
            <a:extLst>
              <a:ext uri="{FF2B5EF4-FFF2-40B4-BE49-F238E27FC236}">
                <a16:creationId xmlns:a16="http://schemas.microsoft.com/office/drawing/2014/main" xmlns="" id="{04F3742A-B1E1-4CEA-AD94-3540244F3336}"/>
              </a:ext>
            </a:extLst>
          </p:cNvPr>
          <p:cNvSpPr txBox="1"/>
          <p:nvPr/>
        </p:nvSpPr>
        <p:spPr>
          <a:xfrm>
            <a:off x="5767390" y="1530401"/>
            <a:ext cx="1243013" cy="535531"/>
          </a:xfrm>
          <a:prstGeom prst="rect">
            <a:avLst/>
          </a:prstGeom>
          <a:noFill/>
        </p:spPr>
        <p:txBody>
          <a:bodyPr wrap="square" rtlCol="0">
            <a:spAutoFit/>
          </a:bodyPr>
          <a:lstStyle/>
          <a:p>
            <a:r>
              <a:rPr lang="zh-CN" altLang="en-US" dirty="0"/>
              <a:t>网桥</a:t>
            </a:r>
          </a:p>
        </p:txBody>
      </p:sp>
      <p:sp>
        <p:nvSpPr>
          <p:cNvPr id="66" name="文本框 65">
            <a:extLst>
              <a:ext uri="{FF2B5EF4-FFF2-40B4-BE49-F238E27FC236}">
                <a16:creationId xmlns:a16="http://schemas.microsoft.com/office/drawing/2014/main" xmlns="" id="{AABBC670-5DC3-48E9-99AE-DB3B8C08F052}"/>
              </a:ext>
            </a:extLst>
          </p:cNvPr>
          <p:cNvSpPr txBox="1"/>
          <p:nvPr/>
        </p:nvSpPr>
        <p:spPr>
          <a:xfrm>
            <a:off x="7992221" y="1530401"/>
            <a:ext cx="1243013" cy="535531"/>
          </a:xfrm>
          <a:prstGeom prst="rect">
            <a:avLst/>
          </a:prstGeom>
          <a:noFill/>
        </p:spPr>
        <p:txBody>
          <a:bodyPr wrap="square" rtlCol="0">
            <a:spAutoFit/>
          </a:bodyPr>
          <a:lstStyle/>
          <a:p>
            <a:r>
              <a:rPr lang="zh-CN" altLang="en-US" dirty="0"/>
              <a:t>交换机</a:t>
            </a:r>
          </a:p>
        </p:txBody>
      </p:sp>
      <p:cxnSp>
        <p:nvCxnSpPr>
          <p:cNvPr id="6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714110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xmlns="" id="{B278B7CD-3B38-4F13-BA10-E50B6D1004CF}"/>
              </a:ext>
            </a:extLst>
          </p:cNvPr>
          <p:cNvSpPr>
            <a:spLocks noGrp="1" noChangeArrowheads="1"/>
          </p:cNvSpPr>
          <p:nvPr>
            <p:ph type="title"/>
          </p:nvPr>
        </p:nvSpPr>
        <p:spPr>
          <a:xfrm>
            <a:off x="609600" y="-306288"/>
            <a:ext cx="9956800" cy="1143000"/>
          </a:xfrm>
        </p:spPr>
        <p:txBody>
          <a:bodyPr>
            <a:normAutofit/>
          </a:bodyPr>
          <a:lstStyle/>
          <a:p>
            <a:pPr algn="ctr"/>
            <a:r>
              <a:rPr lang="zh-CN" altLang="en-US" sz="3600" dirty="0"/>
              <a:t>交换式以太网图例</a:t>
            </a:r>
          </a:p>
        </p:txBody>
      </p:sp>
      <p:pic>
        <p:nvPicPr>
          <p:cNvPr id="2" name="图片 1">
            <a:extLst>
              <a:ext uri="{FF2B5EF4-FFF2-40B4-BE49-F238E27FC236}">
                <a16:creationId xmlns:a16="http://schemas.microsoft.com/office/drawing/2014/main" xmlns="" id="{7DD38806-DDF6-4B45-8092-9EF97F015D5C}"/>
              </a:ext>
            </a:extLst>
          </p:cNvPr>
          <p:cNvPicPr>
            <a:picLocks noChangeAspect="1"/>
          </p:cNvPicPr>
          <p:nvPr/>
        </p:nvPicPr>
        <p:blipFill>
          <a:blip r:embed="rId2"/>
          <a:stretch>
            <a:fillRect/>
          </a:stretch>
        </p:blipFill>
        <p:spPr>
          <a:xfrm>
            <a:off x="1904631" y="1436670"/>
            <a:ext cx="8236303" cy="2797979"/>
          </a:xfrm>
          <a:prstGeom prst="rect">
            <a:avLst/>
          </a:prstGeom>
        </p:spPr>
      </p:pic>
      <p:sp>
        <p:nvSpPr>
          <p:cNvPr id="117" name="文本框 116">
            <a:extLst>
              <a:ext uri="{FF2B5EF4-FFF2-40B4-BE49-F238E27FC236}">
                <a16:creationId xmlns:a16="http://schemas.microsoft.com/office/drawing/2014/main" xmlns="" id="{EE524991-95E5-4232-905F-992979102951}"/>
              </a:ext>
            </a:extLst>
          </p:cNvPr>
          <p:cNvSpPr txBox="1"/>
          <p:nvPr/>
        </p:nvSpPr>
        <p:spPr>
          <a:xfrm>
            <a:off x="3418676" y="1028702"/>
            <a:ext cx="1243013" cy="535531"/>
          </a:xfrm>
          <a:prstGeom prst="rect">
            <a:avLst/>
          </a:prstGeom>
          <a:noFill/>
        </p:spPr>
        <p:txBody>
          <a:bodyPr wrap="square" rtlCol="0">
            <a:spAutoFit/>
          </a:bodyPr>
          <a:lstStyle/>
          <a:p>
            <a:r>
              <a:rPr lang="zh-CN" altLang="en-US" dirty="0"/>
              <a:t>集线器</a:t>
            </a:r>
          </a:p>
        </p:txBody>
      </p:sp>
      <p:sp>
        <p:nvSpPr>
          <p:cNvPr id="118" name="文本框 117">
            <a:extLst>
              <a:ext uri="{FF2B5EF4-FFF2-40B4-BE49-F238E27FC236}">
                <a16:creationId xmlns:a16="http://schemas.microsoft.com/office/drawing/2014/main" xmlns="" id="{9FA46DB6-2F9A-430E-B895-634007523C14}"/>
              </a:ext>
            </a:extLst>
          </p:cNvPr>
          <p:cNvSpPr txBox="1"/>
          <p:nvPr/>
        </p:nvSpPr>
        <p:spPr>
          <a:xfrm>
            <a:off x="7796913" y="1027404"/>
            <a:ext cx="1243013" cy="535531"/>
          </a:xfrm>
          <a:prstGeom prst="rect">
            <a:avLst/>
          </a:prstGeom>
          <a:noFill/>
        </p:spPr>
        <p:txBody>
          <a:bodyPr wrap="square" rtlCol="0">
            <a:spAutoFit/>
          </a:bodyPr>
          <a:lstStyle/>
          <a:p>
            <a:r>
              <a:rPr lang="zh-CN" altLang="en-US" dirty="0"/>
              <a:t>交换机</a:t>
            </a:r>
          </a:p>
        </p:txBody>
      </p:sp>
      <p:sp>
        <p:nvSpPr>
          <p:cNvPr id="6" name="Rectangle 3">
            <a:extLst>
              <a:ext uri="{FF2B5EF4-FFF2-40B4-BE49-F238E27FC236}">
                <a16:creationId xmlns:a16="http://schemas.microsoft.com/office/drawing/2014/main" xmlns="" id="{79EB03B5-89CD-4153-A6DD-42FE8B3740FD}"/>
              </a:ext>
            </a:extLst>
          </p:cNvPr>
          <p:cNvSpPr txBox="1">
            <a:spLocks noChangeArrowheads="1"/>
          </p:cNvSpPr>
          <p:nvPr/>
        </p:nvSpPr>
        <p:spPr>
          <a:xfrm>
            <a:off x="2026445" y="4234648"/>
            <a:ext cx="7992677" cy="2379216"/>
          </a:xfrm>
          <a:prstGeom prst="rect">
            <a:avLst/>
          </a:prstGeom>
        </p:spPr>
        <p:txBody>
          <a:bodyPr vert="horz" lIns="91440" tIns="45720" rIns="91440" bIns="45720" rtlCol="0">
            <a:normAutofit fontScale="92500" lnSpcReduction="10000"/>
          </a:bodyPr>
          <a:lstStyle>
            <a:lvl1pPr marL="171442" indent="-171442" algn="l" defTabSz="685766" rtl="0" eaLnBrk="1" latinLnBrk="0" hangingPunct="1">
              <a:lnSpc>
                <a:spcPct val="90000"/>
              </a:lnSpc>
              <a:spcBef>
                <a:spcPts val="750"/>
              </a:spcBef>
              <a:buFont typeface="Arial" panose="020B0604020202020204" pitchFamily="34" charset="0"/>
              <a:buChar char="•"/>
              <a:defRPr sz="16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9551" indent="-359551">
              <a:lnSpc>
                <a:spcPct val="150000"/>
              </a:lnSpc>
              <a:spcBef>
                <a:spcPct val="30000"/>
              </a:spcBef>
            </a:pPr>
            <a:r>
              <a:rPr lang="zh-CN" altLang="en-US" sz="2000" dirty="0"/>
              <a:t>交换机有一个高速的背板，速率可达</a:t>
            </a:r>
            <a:r>
              <a:rPr lang="en-US" altLang="zh-CN" sz="2000" dirty="0"/>
              <a:t>1G b/s</a:t>
            </a:r>
            <a:r>
              <a:rPr lang="zh-CN" altLang="en-US" sz="2000" dirty="0"/>
              <a:t>或更高 </a:t>
            </a:r>
          </a:p>
          <a:p>
            <a:pPr marL="359551" indent="-359551">
              <a:lnSpc>
                <a:spcPct val="150000"/>
              </a:lnSpc>
              <a:spcBef>
                <a:spcPct val="30000"/>
              </a:spcBef>
            </a:pPr>
            <a:r>
              <a:rPr lang="zh-CN" altLang="en-US" sz="2000" dirty="0"/>
              <a:t>背板上可插入若干个模块（有的模块还可插入子模块） </a:t>
            </a:r>
          </a:p>
          <a:p>
            <a:pPr marL="359551" indent="-359551">
              <a:lnSpc>
                <a:spcPct val="150000"/>
              </a:lnSpc>
              <a:spcBef>
                <a:spcPct val="30000"/>
              </a:spcBef>
            </a:pPr>
            <a:r>
              <a:rPr lang="zh-CN" altLang="en-US" sz="2000" dirty="0"/>
              <a:t>每个模块（或子模块）上有</a:t>
            </a:r>
            <a:r>
              <a:rPr lang="en-US" altLang="zh-CN" sz="2000" dirty="0"/>
              <a:t>4 ~ 8</a:t>
            </a:r>
            <a:r>
              <a:rPr lang="zh-CN" altLang="en-US" sz="2000" dirty="0"/>
              <a:t>个</a:t>
            </a:r>
            <a:r>
              <a:rPr lang="en-US" altLang="zh-CN" sz="2000" dirty="0"/>
              <a:t>RJ-45</a:t>
            </a:r>
            <a:r>
              <a:rPr lang="zh-CN" altLang="en-US" sz="2000" dirty="0"/>
              <a:t>的端口，甚至更多，每个模块实际上是一个规模较小的局域网，即一个模块就是一个共享域（以太网中，共享域即冲突域）</a:t>
            </a:r>
          </a:p>
        </p:txBody>
      </p:sp>
      <p:cxnSp>
        <p:nvCxnSpPr>
          <p:cNvPr id="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40874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49ED3A0-7AD9-44CA-A321-06DD5484FFF5}"/>
              </a:ext>
            </a:extLst>
          </p:cNvPr>
          <p:cNvSpPr>
            <a:spLocks noGrp="1"/>
          </p:cNvSpPr>
          <p:nvPr>
            <p:ph type="title"/>
          </p:nvPr>
        </p:nvSpPr>
        <p:spPr>
          <a:xfrm>
            <a:off x="2026444" y="248575"/>
            <a:ext cx="8137922" cy="780126"/>
          </a:xfrm>
        </p:spPr>
        <p:txBody>
          <a:bodyPr>
            <a:normAutofit/>
          </a:bodyPr>
          <a:lstStyle/>
          <a:p>
            <a:r>
              <a:rPr lang="en-US" altLang="zh-CN" sz="3200" dirty="0">
                <a:latin typeface="+mn-ea"/>
              </a:rPr>
              <a:t>4.1</a:t>
            </a:r>
            <a:r>
              <a:rPr lang="zh-CN" altLang="en-US" sz="3200" dirty="0">
                <a:latin typeface="+mn-ea"/>
              </a:rPr>
              <a:t>信道分配技术</a:t>
            </a:r>
            <a:endParaRPr lang="zh-CN" altLang="en-US" sz="3200" dirty="0"/>
          </a:p>
        </p:txBody>
      </p:sp>
      <p:sp>
        <p:nvSpPr>
          <p:cNvPr id="3" name="内容占位符 2">
            <a:extLst>
              <a:ext uri="{FF2B5EF4-FFF2-40B4-BE49-F238E27FC236}">
                <a16:creationId xmlns="" xmlns:a16="http://schemas.microsoft.com/office/drawing/2014/main" id="{81EA9954-9F88-4F76-BCE0-B137F141C744}"/>
              </a:ext>
            </a:extLst>
          </p:cNvPr>
          <p:cNvSpPr>
            <a:spLocks noGrp="1"/>
          </p:cNvSpPr>
          <p:nvPr>
            <p:ph idx="1"/>
          </p:nvPr>
        </p:nvSpPr>
        <p:spPr/>
        <p:txBody>
          <a:bodyPr/>
          <a:lstStyle/>
          <a:p>
            <a:pPr>
              <a:lnSpc>
                <a:spcPct val="150000"/>
              </a:lnSpc>
            </a:pPr>
            <a:r>
              <a:rPr lang="zh-CN" altLang="en-US" sz="2800" b="1" dirty="0">
                <a:latin typeface="+mn-ea"/>
              </a:rPr>
              <a:t>静态信道分配</a:t>
            </a:r>
            <a:endParaRPr lang="en-US" altLang="zh-CN" sz="2800" b="1" dirty="0">
              <a:latin typeface="+mn-ea"/>
            </a:endParaRPr>
          </a:p>
          <a:p>
            <a:pPr>
              <a:lnSpc>
                <a:spcPct val="150000"/>
              </a:lnSpc>
            </a:pPr>
            <a:r>
              <a:rPr lang="zh-CN" altLang="en-US" sz="2800" dirty="0"/>
              <a:t>多路复用技术存在的问题：如果流量数据呈突发性，分配的信道会被浪费。</a:t>
            </a:r>
            <a:r>
              <a:rPr lang="zh-CN" altLang="en-US" sz="2800" dirty="0">
                <a:solidFill>
                  <a:srgbClr val="0070C0"/>
                </a:solidFill>
              </a:rPr>
              <a:t>广播 </a:t>
            </a:r>
            <a:r>
              <a:rPr lang="en-US" altLang="zh-CN" sz="2800" dirty="0">
                <a:solidFill>
                  <a:srgbClr val="0070C0"/>
                </a:solidFill>
              </a:rPr>
              <a:t>vs </a:t>
            </a:r>
            <a:r>
              <a:rPr lang="zh-CN" altLang="en-US" sz="2800" dirty="0">
                <a:solidFill>
                  <a:srgbClr val="0070C0"/>
                </a:solidFill>
              </a:rPr>
              <a:t>互联网</a:t>
            </a:r>
            <a:endParaRPr lang="en-US" altLang="zh-CN" sz="2800" dirty="0">
              <a:solidFill>
                <a:srgbClr val="0070C0"/>
              </a:solidFill>
            </a:endParaRPr>
          </a:p>
          <a:p>
            <a:pPr>
              <a:lnSpc>
                <a:spcPct val="150000"/>
              </a:lnSpc>
            </a:pPr>
            <a:r>
              <a:rPr lang="zh-CN" altLang="en-US" sz="2800" dirty="0"/>
              <a:t>按照排队论计算结果，帧的平均时延</a:t>
            </a:r>
            <a:r>
              <a:rPr lang="en-US" altLang="zh-CN" sz="2800" dirty="0"/>
              <a:t>T=1/(</a:t>
            </a:r>
            <a:r>
              <a:rPr lang="el-GR" altLang="zh-CN" sz="2800" dirty="0"/>
              <a:t>μ</a:t>
            </a:r>
            <a:r>
              <a:rPr lang="en-US" altLang="zh-CN" sz="2800" dirty="0"/>
              <a:t>C-</a:t>
            </a:r>
            <a:r>
              <a:rPr lang="el-GR" altLang="zh-CN" sz="2800" dirty="0"/>
              <a:t>λ</a:t>
            </a:r>
            <a:r>
              <a:rPr lang="en-US" altLang="zh-CN" sz="2800" dirty="0"/>
              <a:t>)</a:t>
            </a:r>
            <a:endParaRPr lang="zh-CN" altLang="en-US" sz="2800" dirty="0"/>
          </a:p>
          <a:p>
            <a:pPr>
              <a:lnSpc>
                <a:spcPct val="150000"/>
              </a:lnSpc>
            </a:pPr>
            <a:r>
              <a:rPr lang="zh-CN" altLang="en-US" sz="2800" dirty="0"/>
              <a:t>如果按照复用方式均分信道，帧的平均时延</a:t>
            </a:r>
            <a:r>
              <a:rPr lang="en-US" altLang="zh-CN" sz="2800" dirty="0"/>
              <a:t>T=N/(</a:t>
            </a:r>
            <a:r>
              <a:rPr lang="el-GR" altLang="zh-CN" sz="2800" dirty="0"/>
              <a:t>μ</a:t>
            </a:r>
            <a:r>
              <a:rPr lang="en-US" altLang="zh-CN" sz="2800" dirty="0"/>
              <a:t>C-</a:t>
            </a:r>
            <a:r>
              <a:rPr lang="el-GR" altLang="zh-CN" sz="2800" dirty="0"/>
              <a:t>λ</a:t>
            </a:r>
            <a:r>
              <a:rPr lang="en-US" altLang="zh-CN" sz="2800" dirty="0"/>
              <a:t>)</a:t>
            </a:r>
            <a:endParaRPr lang="zh-CN" altLang="en-US" sz="2800" dirty="0"/>
          </a:p>
          <a:p>
            <a:pPr>
              <a:lnSpc>
                <a:spcPct val="150000"/>
              </a:lnSpc>
            </a:pPr>
            <a:r>
              <a:rPr lang="zh-CN" altLang="en-US" sz="2800" dirty="0"/>
              <a:t>两者相差</a:t>
            </a:r>
            <a:r>
              <a:rPr lang="en-US" altLang="zh-CN" sz="2800" dirty="0"/>
              <a:t>N</a:t>
            </a:r>
            <a:r>
              <a:rPr lang="zh-CN" altLang="en-US" sz="2800" dirty="0"/>
              <a:t>倍。</a:t>
            </a:r>
            <a:endParaRPr lang="en-US" altLang="zh-CN" sz="2800" dirty="0"/>
          </a:p>
        </p:txBody>
      </p:sp>
      <p:cxnSp>
        <p:nvCxnSpPr>
          <p:cNvPr id="5" name="直接连接符 9"/>
          <p:cNvCxnSpPr>
            <a:cxnSpLocks noChangeShapeType="1"/>
          </p:cNvCxnSpPr>
          <p:nvPr/>
        </p:nvCxnSpPr>
        <p:spPr bwMode="auto">
          <a:xfrm>
            <a:off x="479376" y="980728"/>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66490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xmlns="" id="{D4506FB8-A96A-435C-8F54-3F5C161486DA}"/>
              </a:ext>
            </a:extLst>
          </p:cNvPr>
          <p:cNvSpPr>
            <a:spLocks noGrp="1" noChangeArrowheads="1"/>
          </p:cNvSpPr>
          <p:nvPr>
            <p:ph type="title"/>
          </p:nvPr>
        </p:nvSpPr>
        <p:spPr>
          <a:xfrm>
            <a:off x="2053886" y="116632"/>
            <a:ext cx="5829300" cy="685800"/>
          </a:xfrm>
        </p:spPr>
        <p:txBody>
          <a:bodyPr>
            <a:normAutofit/>
          </a:bodyPr>
          <a:lstStyle/>
          <a:p>
            <a:pPr algn="ctr"/>
            <a:r>
              <a:rPr lang="zh-CN" altLang="en-US" sz="3600" dirty="0"/>
              <a:t>交换式以太网</a:t>
            </a:r>
          </a:p>
        </p:txBody>
      </p:sp>
      <p:sp>
        <p:nvSpPr>
          <p:cNvPr id="655363" name="Rectangle 3">
            <a:extLst>
              <a:ext uri="{FF2B5EF4-FFF2-40B4-BE49-F238E27FC236}">
                <a16:creationId xmlns:a16="http://schemas.microsoft.com/office/drawing/2014/main" xmlns="" id="{C37AA647-E532-47C1-81C1-6939284FF7DF}"/>
              </a:ext>
            </a:extLst>
          </p:cNvPr>
          <p:cNvSpPr>
            <a:spLocks noGrp="1" noChangeArrowheads="1"/>
          </p:cNvSpPr>
          <p:nvPr>
            <p:ph type="body" idx="1"/>
          </p:nvPr>
        </p:nvSpPr>
        <p:spPr>
          <a:xfrm>
            <a:off x="767408" y="1198485"/>
            <a:ext cx="9279155" cy="5193437"/>
          </a:xfrm>
        </p:spPr>
        <p:txBody>
          <a:bodyPr>
            <a:normAutofit/>
          </a:bodyPr>
          <a:lstStyle/>
          <a:p>
            <a:pPr marL="359551" indent="-359551">
              <a:lnSpc>
                <a:spcPct val="150000"/>
              </a:lnSpc>
              <a:spcBef>
                <a:spcPct val="30000"/>
              </a:spcBef>
            </a:pPr>
            <a:r>
              <a:rPr lang="zh-CN" altLang="en-US" sz="2000" dirty="0"/>
              <a:t>一个模块上任一时刻只能有一个站点发送，但分属不同模块上的端口可并行工作，这可理解为组交换：模块内共享，模块间交换</a:t>
            </a:r>
          </a:p>
          <a:p>
            <a:pPr marL="359551" indent="-359551">
              <a:lnSpc>
                <a:spcPct val="150000"/>
              </a:lnSpc>
              <a:spcBef>
                <a:spcPct val="30000"/>
              </a:spcBef>
            </a:pPr>
            <a:r>
              <a:rPr lang="zh-CN" altLang="en-US" sz="2000" dirty="0"/>
              <a:t>当每个模块都退化成只有一个端口时，即一个共享域中只有一个端口，则该交换机是全交换的</a:t>
            </a:r>
            <a:endParaRPr lang="en-US" altLang="zh-CN" sz="2000" dirty="0"/>
          </a:p>
          <a:p>
            <a:pPr marL="359551" indent="-359551">
              <a:lnSpc>
                <a:spcPct val="140000"/>
              </a:lnSpc>
            </a:pPr>
            <a:r>
              <a:rPr lang="zh-CN" altLang="en-US" sz="2000" dirty="0"/>
              <a:t>交换式以太网通常以百兆交换机或千兆交换机作为局域网的核心交换设备，交换机的每个端口都可用于连接一个网段或一台主机</a:t>
            </a:r>
          </a:p>
          <a:p>
            <a:pPr marL="359551" indent="-359551">
              <a:lnSpc>
                <a:spcPct val="140000"/>
              </a:lnSpc>
            </a:pPr>
            <a:r>
              <a:rPr lang="zh-CN" altLang="en-US" sz="2000" dirty="0"/>
              <a:t>每个端口连接的网段形成一个冲突域，端口之间帧的传输不受</a:t>
            </a:r>
            <a:r>
              <a:rPr lang="en-US" altLang="zh-CN" sz="2000" dirty="0"/>
              <a:t>CSMA/CD</a:t>
            </a:r>
            <a:r>
              <a:rPr lang="zh-CN" altLang="en-US" sz="2000" dirty="0"/>
              <a:t>的限制</a:t>
            </a:r>
          </a:p>
          <a:p>
            <a:pPr marL="359551" indent="-359551">
              <a:lnSpc>
                <a:spcPct val="140000"/>
              </a:lnSpc>
            </a:pPr>
            <a:r>
              <a:rPr lang="zh-CN" altLang="en-US" sz="2000" dirty="0"/>
              <a:t>交换机上不同类型的端口支持不同类型的传输介质，不同类型的端口其最大传输距离也不尽相同</a:t>
            </a:r>
          </a:p>
          <a:p>
            <a:pPr marL="359551" indent="-359551">
              <a:lnSpc>
                <a:spcPct val="150000"/>
              </a:lnSpc>
              <a:spcBef>
                <a:spcPct val="30000"/>
              </a:spcBef>
            </a:pPr>
            <a:endParaRPr lang="zh-CN" altLang="en-US" sz="2000" dirty="0"/>
          </a:p>
        </p:txBody>
      </p:sp>
      <p:cxnSp>
        <p:nvCxnSpPr>
          <p:cNvPr id="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70787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1026">
            <a:extLst>
              <a:ext uri="{FF2B5EF4-FFF2-40B4-BE49-F238E27FC236}">
                <a16:creationId xmlns:a16="http://schemas.microsoft.com/office/drawing/2014/main" xmlns="" id="{60737E16-AC49-41D3-9149-5BD108275AE2}"/>
              </a:ext>
            </a:extLst>
          </p:cNvPr>
          <p:cNvSpPr>
            <a:spLocks noGrp="1" noChangeArrowheads="1"/>
          </p:cNvSpPr>
          <p:nvPr>
            <p:ph type="title"/>
          </p:nvPr>
        </p:nvSpPr>
        <p:spPr>
          <a:xfrm>
            <a:off x="551384" y="-315416"/>
            <a:ext cx="9956800" cy="1143000"/>
          </a:xfrm>
          <a:noFill/>
          <a:extLst>
            <a:ext uri="{909E8E84-426E-40DD-AFC4-6F175D3DCCD1}">
              <a14:hiddenFill xmlns:a14="http://schemas.microsoft.com/office/drawing/2010/main">
                <a:solidFill>
                  <a:srgbClr val="FF99CC"/>
                </a:solidFill>
              </a14:hiddenFill>
            </a:ext>
          </a:extLst>
        </p:spPr>
        <p:txBody>
          <a:bodyPr>
            <a:normAutofit/>
          </a:bodyPr>
          <a:lstStyle/>
          <a:p>
            <a:pPr algn="ctr"/>
            <a:r>
              <a:rPr lang="zh-CN" altLang="en-US" sz="3600" dirty="0"/>
              <a:t>快速以太网</a:t>
            </a:r>
          </a:p>
        </p:txBody>
      </p:sp>
      <p:sp>
        <p:nvSpPr>
          <p:cNvPr id="500739" name="Rectangle 1027">
            <a:extLst>
              <a:ext uri="{FF2B5EF4-FFF2-40B4-BE49-F238E27FC236}">
                <a16:creationId xmlns:a16="http://schemas.microsoft.com/office/drawing/2014/main" xmlns="" id="{FB1CDCAA-9C7C-48A1-AEE1-B57DD76B1915}"/>
              </a:ext>
            </a:extLst>
          </p:cNvPr>
          <p:cNvSpPr>
            <a:spLocks noGrp="1" noChangeArrowheads="1"/>
          </p:cNvSpPr>
          <p:nvPr>
            <p:ph type="body" idx="1"/>
          </p:nvPr>
        </p:nvSpPr>
        <p:spPr>
          <a:xfrm>
            <a:off x="911424" y="1124744"/>
            <a:ext cx="10009111" cy="4669655"/>
          </a:xfrm>
        </p:spPr>
        <p:txBody>
          <a:bodyPr>
            <a:normAutofit/>
          </a:bodyPr>
          <a:lstStyle/>
          <a:p>
            <a:pPr>
              <a:lnSpc>
                <a:spcPct val="150000"/>
              </a:lnSpc>
            </a:pPr>
            <a:r>
              <a:rPr lang="zh-CN" altLang="en-US" sz="2100" dirty="0"/>
              <a:t>也称为百兆以太网</a:t>
            </a:r>
            <a:r>
              <a:rPr lang="en-US" altLang="zh-CN" sz="2100" dirty="0"/>
              <a:t>,</a:t>
            </a:r>
            <a:r>
              <a:rPr lang="en-US" altLang="zh-CN" sz="2000" dirty="0"/>
              <a:t> 100</a:t>
            </a:r>
            <a:r>
              <a:rPr lang="zh-CN" altLang="en-US" sz="2000" dirty="0"/>
              <a:t>兆以太网最短帧长不变，</a:t>
            </a:r>
            <a:r>
              <a:rPr lang="en-US" altLang="zh-CN" sz="2000" dirty="0"/>
              <a:t>MAC</a:t>
            </a:r>
            <a:r>
              <a:rPr lang="zh-CN" altLang="en-US" sz="2000" dirty="0"/>
              <a:t>层没有变化，所以与</a:t>
            </a:r>
            <a:r>
              <a:rPr lang="en-US" altLang="zh-CN" sz="2000" dirty="0"/>
              <a:t>10</a:t>
            </a:r>
            <a:r>
              <a:rPr lang="zh-CN" altLang="en-US" sz="2000" dirty="0"/>
              <a:t>兆以太网兼容。为了将速率提高</a:t>
            </a:r>
            <a:r>
              <a:rPr lang="en-US" altLang="zh-CN" sz="2000" dirty="0"/>
              <a:t>10</a:t>
            </a:r>
            <a:r>
              <a:rPr lang="zh-CN" altLang="en-US" sz="2000" dirty="0"/>
              <a:t>倍，将最长的传输距离缩小</a:t>
            </a:r>
            <a:r>
              <a:rPr lang="en-US" altLang="zh-CN" sz="2000" dirty="0"/>
              <a:t>10</a:t>
            </a:r>
            <a:r>
              <a:rPr lang="zh-CN" altLang="en-US" sz="2000" dirty="0"/>
              <a:t>倍，网段中的最长的电缆长度减小到</a:t>
            </a:r>
            <a:r>
              <a:rPr lang="en-US" altLang="zh-CN" sz="2000" dirty="0"/>
              <a:t>100</a:t>
            </a:r>
            <a:r>
              <a:rPr lang="zh-CN" altLang="en-US" sz="2000" dirty="0"/>
              <a:t>米。</a:t>
            </a:r>
            <a:r>
              <a:rPr lang="zh-CN" altLang="en-US" sz="2100" dirty="0"/>
              <a:t>不支持同轴电缆。</a:t>
            </a:r>
          </a:p>
          <a:p>
            <a:pPr>
              <a:lnSpc>
                <a:spcPct val="150000"/>
              </a:lnSpc>
            </a:pPr>
            <a:r>
              <a:rPr lang="zh-CN" altLang="en-US" sz="2100" dirty="0"/>
              <a:t>采用星型连接方式，由一个百兆的集线器连接所有机器</a:t>
            </a:r>
          </a:p>
          <a:p>
            <a:pPr>
              <a:lnSpc>
                <a:spcPct val="170000"/>
              </a:lnSpc>
            </a:pPr>
            <a:r>
              <a:rPr lang="en-US" altLang="zh-CN" sz="2100" dirty="0"/>
              <a:t>100BASE-T4</a:t>
            </a:r>
            <a:r>
              <a:rPr lang="zh-CN" altLang="en-US" sz="2100" dirty="0"/>
              <a:t>：</a:t>
            </a:r>
            <a:r>
              <a:rPr lang="en-US" altLang="zh-CN" sz="2100" dirty="0"/>
              <a:t>4</a:t>
            </a:r>
            <a:r>
              <a:rPr lang="zh-CN" altLang="en-US" sz="2100" dirty="0"/>
              <a:t>对</a:t>
            </a:r>
            <a:r>
              <a:rPr lang="en-US" altLang="zh-CN" sz="2100" dirty="0"/>
              <a:t>3</a:t>
            </a:r>
            <a:r>
              <a:rPr lang="zh-CN" altLang="en-US" sz="2100" dirty="0"/>
              <a:t>类双绞线，</a:t>
            </a:r>
            <a:r>
              <a:rPr lang="en-US" altLang="zh-CN" sz="2100" dirty="0"/>
              <a:t>3</a:t>
            </a:r>
            <a:r>
              <a:rPr lang="zh-CN" altLang="en-US" sz="2100" dirty="0"/>
              <a:t>对发送用，</a:t>
            </a:r>
            <a:r>
              <a:rPr lang="en-US" altLang="zh-CN" sz="2100" dirty="0"/>
              <a:t>1</a:t>
            </a:r>
            <a:r>
              <a:rPr lang="zh-CN" altLang="en-US" sz="2100" dirty="0"/>
              <a:t>对接受，用</a:t>
            </a:r>
            <a:r>
              <a:rPr lang="en-US" altLang="zh-CN" sz="2100" dirty="0"/>
              <a:t>6B8T-NRZ</a:t>
            </a:r>
            <a:r>
              <a:rPr lang="zh-CN" altLang="en-US" sz="2100" dirty="0"/>
              <a:t>编码方式</a:t>
            </a:r>
          </a:p>
          <a:p>
            <a:pPr>
              <a:lnSpc>
                <a:spcPct val="170000"/>
              </a:lnSpc>
            </a:pPr>
            <a:r>
              <a:rPr lang="en-US" altLang="zh-CN" sz="2100" dirty="0"/>
              <a:t>100BASE-TX</a:t>
            </a:r>
            <a:r>
              <a:rPr lang="zh-CN" altLang="en-US" sz="2100" dirty="0"/>
              <a:t>：</a:t>
            </a:r>
            <a:r>
              <a:rPr lang="en-US" altLang="zh-CN" sz="2100" dirty="0"/>
              <a:t>2</a:t>
            </a:r>
            <a:r>
              <a:rPr lang="zh-CN" altLang="en-US" sz="2100" dirty="0"/>
              <a:t>对无屏蔽</a:t>
            </a:r>
            <a:r>
              <a:rPr lang="en-US" altLang="zh-CN" sz="2100" dirty="0"/>
              <a:t>5</a:t>
            </a:r>
            <a:r>
              <a:rPr lang="zh-CN" altLang="en-US" sz="2100" dirty="0"/>
              <a:t>类双绞线或屏蔽双绞线，用“多电平传输”的编码方式</a:t>
            </a:r>
          </a:p>
          <a:p>
            <a:pPr>
              <a:lnSpc>
                <a:spcPct val="170000"/>
              </a:lnSpc>
            </a:pPr>
            <a:r>
              <a:rPr lang="en-US" altLang="zh-CN" sz="2100" dirty="0"/>
              <a:t>100BASE-FX</a:t>
            </a:r>
            <a:r>
              <a:rPr lang="zh-CN" altLang="en-US" sz="2100" dirty="0"/>
              <a:t>：</a:t>
            </a:r>
            <a:r>
              <a:rPr lang="en-US" altLang="zh-CN" sz="2100" dirty="0"/>
              <a:t>2</a:t>
            </a:r>
            <a:r>
              <a:rPr lang="zh-CN" altLang="en-US" sz="2100" dirty="0"/>
              <a:t>对光纤，采用</a:t>
            </a:r>
            <a:r>
              <a:rPr lang="en-US" altLang="zh-CN" sz="2100" dirty="0"/>
              <a:t>4B5B</a:t>
            </a:r>
            <a:r>
              <a:rPr lang="zh-CN" altLang="en-US" sz="2100" dirty="0"/>
              <a:t>编码</a:t>
            </a:r>
          </a:p>
          <a:p>
            <a:pPr>
              <a:lnSpc>
                <a:spcPct val="150000"/>
              </a:lnSpc>
            </a:pPr>
            <a:endParaRPr lang="zh-CN" altLang="en-US" sz="2100" dirty="0"/>
          </a:p>
        </p:txBody>
      </p:sp>
      <p:cxnSp>
        <p:nvCxnSpPr>
          <p:cNvPr id="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23789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8" name="Rectangle 8">
            <a:extLst>
              <a:ext uri="{FF2B5EF4-FFF2-40B4-BE49-F238E27FC236}">
                <a16:creationId xmlns:a16="http://schemas.microsoft.com/office/drawing/2014/main" xmlns="" id="{FDD2264B-5449-4BAC-99CA-89123377EB83}"/>
              </a:ext>
            </a:extLst>
          </p:cNvPr>
          <p:cNvSpPr>
            <a:spLocks noGrp="1" noChangeArrowheads="1"/>
          </p:cNvSpPr>
          <p:nvPr>
            <p:ph type="title"/>
          </p:nvPr>
        </p:nvSpPr>
        <p:spPr>
          <a:xfrm>
            <a:off x="2026444" y="116632"/>
            <a:ext cx="8137922" cy="709105"/>
          </a:xfrm>
        </p:spPr>
        <p:txBody>
          <a:bodyPr>
            <a:normAutofit/>
          </a:bodyPr>
          <a:lstStyle/>
          <a:p>
            <a:pPr algn="ctr"/>
            <a:r>
              <a:rPr lang="zh-CN" altLang="en-US" sz="3600" dirty="0"/>
              <a:t>千兆以太网</a:t>
            </a:r>
          </a:p>
        </p:txBody>
      </p:sp>
      <p:sp>
        <p:nvSpPr>
          <p:cNvPr id="506889" name="Rectangle 9">
            <a:extLst>
              <a:ext uri="{FF2B5EF4-FFF2-40B4-BE49-F238E27FC236}">
                <a16:creationId xmlns:a16="http://schemas.microsoft.com/office/drawing/2014/main" xmlns="" id="{3756B950-1012-4D5D-A579-433A09527DCD}"/>
              </a:ext>
            </a:extLst>
          </p:cNvPr>
          <p:cNvSpPr>
            <a:spLocks noGrp="1" noChangeArrowheads="1"/>
          </p:cNvSpPr>
          <p:nvPr>
            <p:ph type="body" idx="1"/>
          </p:nvPr>
        </p:nvSpPr>
        <p:spPr>
          <a:xfrm>
            <a:off x="623392" y="1124744"/>
            <a:ext cx="10945216" cy="4873752"/>
          </a:xfrm>
        </p:spPr>
        <p:txBody>
          <a:bodyPr/>
          <a:lstStyle/>
          <a:p>
            <a:pPr>
              <a:lnSpc>
                <a:spcPct val="150000"/>
              </a:lnSpc>
            </a:pPr>
            <a:r>
              <a:rPr lang="zh-CN" altLang="en-US" sz="2000" dirty="0"/>
              <a:t>采用载波扩充（</a:t>
            </a:r>
            <a:r>
              <a:rPr lang="en-US" altLang="zh-CN" sz="2000" dirty="0"/>
              <a:t>carrier extension</a:t>
            </a:r>
            <a:r>
              <a:rPr lang="zh-CN" altLang="en-US" sz="2000" dirty="0"/>
              <a:t>）办法，扩充帧长度，低于</a:t>
            </a:r>
            <a:r>
              <a:rPr lang="en-US" altLang="zh-CN" sz="2000" dirty="0"/>
              <a:t>512</a:t>
            </a:r>
            <a:r>
              <a:rPr lang="zh-CN" altLang="en-US" sz="2000" dirty="0"/>
              <a:t>的都填充到</a:t>
            </a:r>
            <a:r>
              <a:rPr lang="en-US" altLang="zh-CN" sz="2000" dirty="0"/>
              <a:t>512</a:t>
            </a:r>
            <a:r>
              <a:rPr lang="zh-CN" altLang="en-US" sz="2000" dirty="0"/>
              <a:t>位</a:t>
            </a:r>
            <a:endParaRPr lang="en-US" altLang="zh-CN" sz="2000" dirty="0"/>
          </a:p>
          <a:p>
            <a:pPr>
              <a:lnSpc>
                <a:spcPct val="150000"/>
              </a:lnSpc>
            </a:pPr>
            <a:r>
              <a:rPr lang="zh-CN" altLang="en-US" sz="2000" dirty="0"/>
              <a:t>采用帧突发办法，将多个待发的短帧级连后一起发送</a:t>
            </a:r>
            <a:endParaRPr lang="en-US" altLang="zh-CN" sz="2000" dirty="0"/>
          </a:p>
          <a:p>
            <a:pPr>
              <a:lnSpc>
                <a:spcPct val="110000"/>
              </a:lnSpc>
            </a:pPr>
            <a:r>
              <a:rPr lang="en-US" altLang="zh-CN" dirty="0"/>
              <a:t>1000BASE-SX</a:t>
            </a:r>
            <a:r>
              <a:rPr lang="zh-CN" altLang="en-US" dirty="0"/>
              <a:t>：多模光纤，传输距离为</a:t>
            </a:r>
            <a:r>
              <a:rPr lang="en-US" altLang="zh-CN" dirty="0"/>
              <a:t>275m</a:t>
            </a:r>
            <a:r>
              <a:rPr lang="zh-CN" altLang="en-US" dirty="0"/>
              <a:t>或</a:t>
            </a:r>
            <a:r>
              <a:rPr lang="en-US" altLang="zh-CN" dirty="0"/>
              <a:t>550m</a:t>
            </a:r>
          </a:p>
          <a:p>
            <a:pPr>
              <a:lnSpc>
                <a:spcPct val="110000"/>
              </a:lnSpc>
            </a:pPr>
            <a:r>
              <a:rPr lang="en-US" altLang="zh-CN" dirty="0"/>
              <a:t>1000BASE-LX</a:t>
            </a:r>
            <a:r>
              <a:rPr lang="zh-CN" altLang="en-US" dirty="0"/>
              <a:t>：多模光纤，传输距离为</a:t>
            </a:r>
            <a:r>
              <a:rPr lang="en-US" altLang="zh-CN" dirty="0"/>
              <a:t>550m</a:t>
            </a:r>
            <a:r>
              <a:rPr lang="zh-CN" altLang="en-US" dirty="0"/>
              <a:t>或</a:t>
            </a:r>
            <a:r>
              <a:rPr lang="en-US" altLang="zh-CN" dirty="0"/>
              <a:t>5km</a:t>
            </a:r>
          </a:p>
          <a:p>
            <a:pPr>
              <a:lnSpc>
                <a:spcPct val="110000"/>
              </a:lnSpc>
            </a:pPr>
            <a:r>
              <a:rPr lang="en-US" altLang="zh-CN" dirty="0"/>
              <a:t>1000BASE-CX</a:t>
            </a:r>
            <a:r>
              <a:rPr lang="zh-CN" altLang="en-US" dirty="0"/>
              <a:t>：屏蔽双绞线，传输距离</a:t>
            </a:r>
            <a:r>
              <a:rPr lang="en-US" altLang="zh-CN" dirty="0"/>
              <a:t>25m</a:t>
            </a:r>
          </a:p>
          <a:p>
            <a:pPr>
              <a:lnSpc>
                <a:spcPct val="110000"/>
              </a:lnSpc>
            </a:pPr>
            <a:r>
              <a:rPr lang="en-US" altLang="zh-CN" dirty="0"/>
              <a:t>1000BASE-T</a:t>
            </a:r>
            <a:r>
              <a:rPr lang="zh-CN" altLang="en-US" dirty="0"/>
              <a:t>：</a:t>
            </a:r>
            <a:r>
              <a:rPr lang="en-US" altLang="zh-CN" dirty="0"/>
              <a:t>4</a:t>
            </a:r>
            <a:r>
              <a:rPr lang="zh-CN" altLang="en-US" dirty="0"/>
              <a:t>对</a:t>
            </a:r>
            <a:r>
              <a:rPr lang="en-US" altLang="zh-CN" dirty="0"/>
              <a:t>5</a:t>
            </a:r>
            <a:r>
              <a:rPr lang="zh-CN" altLang="en-US" dirty="0"/>
              <a:t>类双绞线，传输距离</a:t>
            </a:r>
            <a:r>
              <a:rPr lang="en-US" altLang="zh-CN" dirty="0"/>
              <a:t>100m</a:t>
            </a:r>
          </a:p>
          <a:p>
            <a:pPr>
              <a:lnSpc>
                <a:spcPct val="150000"/>
              </a:lnSpc>
            </a:pPr>
            <a:r>
              <a:rPr lang="zh-CN" altLang="en-US" b="1" dirty="0"/>
              <a:t>万兆以太网</a:t>
            </a:r>
            <a:endParaRPr lang="en-US" altLang="zh-CN" b="1" dirty="0"/>
          </a:p>
          <a:p>
            <a:pPr>
              <a:lnSpc>
                <a:spcPct val="150000"/>
              </a:lnSpc>
            </a:pPr>
            <a:r>
              <a:rPr lang="zh-CN" altLang="en-US" dirty="0"/>
              <a:t>主要用于数据中心和交换局内部，用于连接高端路由器、交换机、服务器等。</a:t>
            </a:r>
            <a:endParaRPr lang="en-US" altLang="zh-CN" dirty="0"/>
          </a:p>
          <a:p>
            <a:pPr>
              <a:lnSpc>
                <a:spcPct val="150000"/>
              </a:lnSpc>
            </a:pPr>
            <a:r>
              <a:rPr lang="zh-CN" altLang="en-US" dirty="0"/>
              <a:t>只支持全双工操作，不再使用</a:t>
            </a:r>
            <a:r>
              <a:rPr lang="en-US" altLang="zh-CN" dirty="0"/>
              <a:t>CSMA/CD</a:t>
            </a:r>
            <a:r>
              <a:rPr lang="zh-CN" altLang="en-US" dirty="0"/>
              <a:t>。</a:t>
            </a:r>
          </a:p>
          <a:p>
            <a:pPr>
              <a:lnSpc>
                <a:spcPct val="150000"/>
              </a:lnSpc>
            </a:pPr>
            <a:endParaRPr lang="en-US" altLang="zh-CN" dirty="0"/>
          </a:p>
          <a:p>
            <a:pPr>
              <a:lnSpc>
                <a:spcPct val="130000"/>
              </a:lnSpc>
            </a:pPr>
            <a:endParaRPr lang="zh-CN" altLang="en-US" dirty="0"/>
          </a:p>
        </p:txBody>
      </p:sp>
      <p:cxnSp>
        <p:nvCxnSpPr>
          <p:cNvPr id="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870405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381752-E80D-45D8-927D-A5A42335D1EC}"/>
              </a:ext>
            </a:extLst>
          </p:cNvPr>
          <p:cNvSpPr>
            <a:spLocks noGrp="1"/>
          </p:cNvSpPr>
          <p:nvPr>
            <p:ph type="title"/>
          </p:nvPr>
        </p:nvSpPr>
        <p:spPr>
          <a:xfrm>
            <a:off x="2026444" y="44624"/>
            <a:ext cx="8137922" cy="806759"/>
          </a:xfrm>
        </p:spPr>
        <p:txBody>
          <a:bodyPr>
            <a:normAutofit/>
          </a:bodyPr>
          <a:lstStyle/>
          <a:p>
            <a:pPr algn="ctr"/>
            <a:r>
              <a:rPr lang="zh-CN" altLang="en-US" sz="3600" dirty="0">
                <a:latin typeface="Tahoma" panose="020B0604030504040204" pitchFamily="34" charset="0"/>
              </a:rPr>
              <a:t>无线局域网</a:t>
            </a:r>
            <a:endParaRPr lang="zh-CN" altLang="en-US" sz="3600" dirty="0"/>
          </a:p>
        </p:txBody>
      </p:sp>
      <p:sp>
        <p:nvSpPr>
          <p:cNvPr id="3" name="内容占位符 2">
            <a:extLst>
              <a:ext uri="{FF2B5EF4-FFF2-40B4-BE49-F238E27FC236}">
                <a16:creationId xmlns:a16="http://schemas.microsoft.com/office/drawing/2014/main" xmlns="" id="{6343DCFF-3B0F-4E21-B3C7-70B725A16318}"/>
              </a:ext>
            </a:extLst>
          </p:cNvPr>
          <p:cNvSpPr>
            <a:spLocks noGrp="1"/>
          </p:cNvSpPr>
          <p:nvPr>
            <p:ph idx="1"/>
          </p:nvPr>
        </p:nvSpPr>
        <p:spPr>
          <a:xfrm>
            <a:off x="1466290" y="1412776"/>
            <a:ext cx="9956800" cy="4873752"/>
          </a:xfrm>
        </p:spPr>
        <p:txBody>
          <a:bodyPr>
            <a:normAutofit/>
          </a:bodyPr>
          <a:lstStyle/>
          <a:p>
            <a:pPr>
              <a:lnSpc>
                <a:spcPct val="200000"/>
              </a:lnSpc>
            </a:pPr>
            <a:r>
              <a:rPr lang="en-US" altLang="zh-CN" dirty="0"/>
              <a:t>802.11</a:t>
            </a:r>
            <a:r>
              <a:rPr lang="zh-CN" altLang="en-US" dirty="0"/>
              <a:t>体系结构与协议栈</a:t>
            </a:r>
            <a:endParaRPr lang="en-US" altLang="zh-CN" dirty="0"/>
          </a:p>
          <a:p>
            <a:pPr>
              <a:lnSpc>
                <a:spcPct val="200000"/>
              </a:lnSpc>
            </a:pPr>
            <a:r>
              <a:rPr lang="en-US" altLang="zh-CN" dirty="0"/>
              <a:t>802.11</a:t>
            </a:r>
            <a:r>
              <a:rPr lang="zh-CN" altLang="en-US" dirty="0"/>
              <a:t>物理层</a:t>
            </a:r>
            <a:endParaRPr lang="en-US" altLang="zh-CN" dirty="0"/>
          </a:p>
          <a:p>
            <a:pPr>
              <a:lnSpc>
                <a:spcPct val="200000"/>
              </a:lnSpc>
            </a:pPr>
            <a:r>
              <a:rPr lang="en-US" altLang="zh-CN" dirty="0"/>
              <a:t>802.11MAC</a:t>
            </a:r>
            <a:r>
              <a:rPr lang="zh-CN" altLang="en-US" dirty="0"/>
              <a:t>子层协议</a:t>
            </a:r>
            <a:endParaRPr lang="en-US" altLang="zh-CN" dirty="0"/>
          </a:p>
          <a:p>
            <a:pPr>
              <a:lnSpc>
                <a:spcPct val="200000"/>
              </a:lnSpc>
            </a:pPr>
            <a:r>
              <a:rPr lang="en-US" altLang="zh-CN" dirty="0"/>
              <a:t>802.11</a:t>
            </a:r>
            <a:r>
              <a:rPr lang="zh-CN" altLang="en-US" dirty="0"/>
              <a:t>帧结构</a:t>
            </a: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973061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xmlns="" id="{DB8D1C63-7CAD-4251-82E6-430F2FC1367A}"/>
              </a:ext>
            </a:extLst>
          </p:cNvPr>
          <p:cNvSpPr>
            <a:spLocks noGrp="1" noChangeArrowheads="1"/>
          </p:cNvSpPr>
          <p:nvPr>
            <p:ph type="title"/>
          </p:nvPr>
        </p:nvSpPr>
        <p:spPr>
          <a:xfrm>
            <a:off x="2026443" y="116632"/>
            <a:ext cx="8301303" cy="664717"/>
          </a:xfrm>
        </p:spPr>
        <p:txBody>
          <a:bodyPr anchor="ctr" anchorCtr="1">
            <a:noAutofit/>
          </a:bodyPr>
          <a:lstStyle/>
          <a:p>
            <a:pPr algn="ctr">
              <a:lnSpc>
                <a:spcPct val="200000"/>
              </a:lnSpc>
            </a:pPr>
            <a:r>
              <a:rPr lang="en-US" altLang="zh-CN" sz="3600" dirty="0"/>
              <a:t>802.11</a:t>
            </a:r>
            <a:r>
              <a:rPr lang="zh-CN" altLang="en-US" sz="3600" dirty="0"/>
              <a:t>体系结构与协议栈</a:t>
            </a:r>
            <a:endParaRPr lang="en-US" altLang="zh-CN" sz="3600" dirty="0"/>
          </a:p>
        </p:txBody>
      </p:sp>
      <p:sp>
        <p:nvSpPr>
          <p:cNvPr id="619524" name="Rectangle 4">
            <a:extLst>
              <a:ext uri="{FF2B5EF4-FFF2-40B4-BE49-F238E27FC236}">
                <a16:creationId xmlns:a16="http://schemas.microsoft.com/office/drawing/2014/main" xmlns="" id="{C699FE5B-957E-4881-ACD1-2A07AC49ABA0}"/>
              </a:ext>
            </a:extLst>
          </p:cNvPr>
          <p:cNvSpPr>
            <a:spLocks noChangeArrowheads="1"/>
          </p:cNvSpPr>
          <p:nvPr/>
        </p:nvSpPr>
        <p:spPr bwMode="auto">
          <a:xfrm>
            <a:off x="911424" y="1207362"/>
            <a:ext cx="1000911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77838" indent="-4778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fontAlgn="base">
              <a:lnSpc>
                <a:spcPct val="120000"/>
              </a:lnSpc>
              <a:spcBef>
                <a:spcPct val="20000"/>
              </a:spcBef>
              <a:spcAft>
                <a:spcPct val="0"/>
              </a:spcAft>
              <a:buClr>
                <a:srgbClr val="000000"/>
              </a:buClr>
              <a:buSzPct val="80000"/>
              <a:buFont typeface="Arial" panose="020B0604020202020204" pitchFamily="34" charset="0"/>
              <a:buChar char="•"/>
            </a:pPr>
            <a:r>
              <a:rPr lang="en-US" altLang="zh-CN" dirty="0">
                <a:solidFill>
                  <a:srgbClr val="000000"/>
                </a:solidFill>
                <a:latin typeface="+mn-ea"/>
                <a:ea typeface="+mn-ea"/>
              </a:rPr>
              <a:t>802.11</a:t>
            </a:r>
            <a:r>
              <a:rPr lang="zh-CN" altLang="en-US" dirty="0">
                <a:solidFill>
                  <a:srgbClr val="000000"/>
                </a:solidFill>
                <a:latin typeface="+mn-ea"/>
                <a:ea typeface="+mn-ea"/>
              </a:rPr>
              <a:t>定义了两种组网模式</a:t>
            </a:r>
            <a:endParaRPr lang="en-US" altLang="zh-CN" dirty="0">
              <a:solidFill>
                <a:srgbClr val="000000"/>
              </a:solidFill>
              <a:latin typeface="+mn-ea"/>
              <a:ea typeface="+mn-ea"/>
            </a:endParaRPr>
          </a:p>
          <a:p>
            <a:pPr algn="l" fontAlgn="base">
              <a:lnSpc>
                <a:spcPct val="150000"/>
              </a:lnSpc>
              <a:spcBef>
                <a:spcPct val="20000"/>
              </a:spcBef>
              <a:spcAft>
                <a:spcPct val="0"/>
              </a:spcAft>
              <a:buClr>
                <a:srgbClr val="000000"/>
              </a:buClr>
              <a:buSzPct val="80000"/>
              <a:buFont typeface="Arial" panose="020B0604020202020204" pitchFamily="34" charset="0"/>
              <a:buChar char="•"/>
            </a:pPr>
            <a:r>
              <a:rPr lang="zh-CN" altLang="en-US" dirty="0">
                <a:latin typeface="+mn-ea"/>
                <a:ea typeface="+mn-ea"/>
              </a:rPr>
              <a:t>自组织</a:t>
            </a:r>
            <a:r>
              <a:rPr lang="en-US" altLang="zh-CN" dirty="0">
                <a:latin typeface="+mn-ea"/>
                <a:ea typeface="+mn-ea"/>
              </a:rPr>
              <a:t>Ad-Hoc </a:t>
            </a:r>
            <a:r>
              <a:rPr lang="zh-CN" altLang="en-US" dirty="0">
                <a:latin typeface="+mn-ea"/>
                <a:ea typeface="+mn-ea"/>
              </a:rPr>
              <a:t>模式：没有固定接入点，所有点都可以式中继点。</a:t>
            </a:r>
            <a:endParaRPr lang="en-US" altLang="zh-CN" dirty="0">
              <a:latin typeface="+mn-ea"/>
              <a:ea typeface="+mn-ea"/>
            </a:endParaRPr>
          </a:p>
          <a:p>
            <a:pPr algn="l" fontAlgn="base">
              <a:lnSpc>
                <a:spcPct val="150000"/>
              </a:lnSpc>
              <a:spcBef>
                <a:spcPct val="20000"/>
              </a:spcBef>
              <a:spcAft>
                <a:spcPct val="0"/>
              </a:spcAft>
              <a:buClr>
                <a:srgbClr val="000000"/>
              </a:buClr>
              <a:buSzPct val="80000"/>
              <a:buFont typeface="Arial" panose="020B0604020202020204" pitchFamily="34" charset="0"/>
              <a:buChar char="•"/>
            </a:pPr>
            <a:r>
              <a:rPr lang="zh-CN" altLang="en-US" dirty="0">
                <a:latin typeface="+mn-ea"/>
                <a:ea typeface="+mn-ea"/>
              </a:rPr>
              <a:t>有架构模式：有客户端和接入点（</a:t>
            </a:r>
            <a:r>
              <a:rPr lang="en-US" altLang="zh-CN" dirty="0">
                <a:latin typeface="+mn-ea"/>
                <a:ea typeface="+mn-ea"/>
              </a:rPr>
              <a:t>AP</a:t>
            </a:r>
            <a:r>
              <a:rPr lang="zh-CN" altLang="en-US" dirty="0">
                <a:latin typeface="+mn-ea"/>
                <a:ea typeface="+mn-ea"/>
              </a:rPr>
              <a:t>，</a:t>
            </a:r>
            <a:r>
              <a:rPr lang="en-US" altLang="zh-CN" dirty="0">
                <a:latin typeface="+mn-ea"/>
                <a:ea typeface="+mn-ea"/>
              </a:rPr>
              <a:t>Access point/</a:t>
            </a:r>
            <a:r>
              <a:rPr lang="zh-CN" altLang="en-US" dirty="0">
                <a:latin typeface="+mn-ea"/>
                <a:ea typeface="+mn-ea"/>
              </a:rPr>
              <a:t>热点）。客户端收发数据包都要通过热点。接入点还能够与有线网络（分布式系统）连接在一起，形成扩展的</a:t>
            </a:r>
            <a:r>
              <a:rPr lang="en-US" altLang="zh-CN" dirty="0">
                <a:latin typeface="+mn-ea"/>
                <a:ea typeface="+mn-ea"/>
              </a:rPr>
              <a:t>802.11</a:t>
            </a:r>
            <a:r>
              <a:rPr lang="zh-CN" altLang="en-US" dirty="0">
                <a:latin typeface="+mn-ea"/>
                <a:ea typeface="+mn-ea"/>
              </a:rPr>
              <a:t>网络</a:t>
            </a:r>
          </a:p>
          <a:p>
            <a:pPr algn="l" fontAlgn="base">
              <a:lnSpc>
                <a:spcPct val="120000"/>
              </a:lnSpc>
              <a:spcBef>
                <a:spcPct val="20000"/>
              </a:spcBef>
              <a:spcAft>
                <a:spcPct val="0"/>
              </a:spcAft>
              <a:buClr>
                <a:srgbClr val="000000"/>
              </a:buClr>
              <a:buSzPct val="80000"/>
            </a:pPr>
            <a:endParaRPr lang="zh-CN" altLang="en-US" dirty="0">
              <a:solidFill>
                <a:srgbClr val="000000"/>
              </a:solidFill>
              <a:latin typeface="Arial" panose="020B0604020202020204" pitchFamily="34" charset="0"/>
              <a:ea typeface="幼圆" panose="02010509060101010101" pitchFamily="49" charset="-122"/>
            </a:endParaRPr>
          </a:p>
        </p:txBody>
      </p:sp>
      <p:cxnSp>
        <p:nvCxnSpPr>
          <p:cNvPr id="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74214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xmlns="" id="{FAE6A893-444F-4001-8B9F-98E6A4CD36A0}"/>
              </a:ext>
            </a:extLst>
          </p:cNvPr>
          <p:cNvSpPr>
            <a:spLocks noGrp="1" noChangeArrowheads="1"/>
          </p:cNvSpPr>
          <p:nvPr>
            <p:ph type="title"/>
          </p:nvPr>
        </p:nvSpPr>
        <p:spPr>
          <a:xfrm>
            <a:off x="609600" y="-315416"/>
            <a:ext cx="9956800" cy="1143000"/>
          </a:xfrm>
        </p:spPr>
        <p:txBody>
          <a:bodyPr>
            <a:normAutofit/>
          </a:bodyPr>
          <a:lstStyle/>
          <a:p>
            <a:pPr algn="ctr"/>
            <a:r>
              <a:rPr lang="en-US" altLang="zh-CN" sz="3600" dirty="0"/>
              <a:t>802.11</a:t>
            </a:r>
            <a:r>
              <a:rPr lang="zh-CN" altLang="en-US" sz="3600" dirty="0"/>
              <a:t>标准中的物理层</a:t>
            </a:r>
          </a:p>
        </p:txBody>
      </p:sp>
      <p:sp>
        <p:nvSpPr>
          <p:cNvPr id="627715" name="Rectangle 3">
            <a:extLst>
              <a:ext uri="{FF2B5EF4-FFF2-40B4-BE49-F238E27FC236}">
                <a16:creationId xmlns:a16="http://schemas.microsoft.com/office/drawing/2014/main" xmlns="" id="{10815B09-330E-4205-AC72-EBEF61BA6F29}"/>
              </a:ext>
            </a:extLst>
          </p:cNvPr>
          <p:cNvSpPr>
            <a:spLocks noGrp="1" noChangeArrowheads="1"/>
          </p:cNvSpPr>
          <p:nvPr>
            <p:ph type="body" idx="1"/>
          </p:nvPr>
        </p:nvSpPr>
        <p:spPr>
          <a:xfrm>
            <a:off x="609600" y="1124744"/>
            <a:ext cx="9956800" cy="4873752"/>
          </a:xfrm>
        </p:spPr>
        <p:txBody>
          <a:bodyPr>
            <a:normAutofit lnSpcReduction="10000"/>
          </a:bodyPr>
          <a:lstStyle/>
          <a:p>
            <a:pPr>
              <a:lnSpc>
                <a:spcPct val="150000"/>
              </a:lnSpc>
            </a:pPr>
            <a:r>
              <a:rPr lang="en-US" altLang="zh-CN" dirty="0">
                <a:latin typeface="+mn-ea"/>
              </a:rPr>
              <a:t>2.4GHz</a:t>
            </a:r>
            <a:r>
              <a:rPr lang="zh-CN" altLang="en-US" dirty="0">
                <a:latin typeface="+mn-ea"/>
              </a:rPr>
              <a:t>或</a:t>
            </a:r>
            <a:r>
              <a:rPr lang="en-US" altLang="zh-CN" dirty="0">
                <a:latin typeface="+mn-ea"/>
              </a:rPr>
              <a:t>5GHz</a:t>
            </a:r>
            <a:r>
              <a:rPr lang="zh-CN" altLang="en-US" dirty="0">
                <a:latin typeface="+mn-ea"/>
              </a:rPr>
              <a:t>频段，属于</a:t>
            </a:r>
            <a:r>
              <a:rPr lang="en-US" altLang="zh-CN" dirty="0">
                <a:latin typeface="+mn-ea"/>
              </a:rPr>
              <a:t>ISM</a:t>
            </a:r>
            <a:r>
              <a:rPr lang="zh-CN" altLang="en-US" dirty="0">
                <a:latin typeface="+mn-ea"/>
              </a:rPr>
              <a:t>，可以免费使用</a:t>
            </a:r>
            <a:endParaRPr lang="en-US" altLang="zh-CN" dirty="0">
              <a:latin typeface="+mn-ea"/>
            </a:endParaRPr>
          </a:p>
          <a:p>
            <a:pPr>
              <a:lnSpc>
                <a:spcPct val="150000"/>
              </a:lnSpc>
            </a:pPr>
            <a:r>
              <a:rPr lang="en-US" altLang="zh-CN" dirty="0">
                <a:latin typeface="+mn-ea"/>
              </a:rPr>
              <a:t>802.11</a:t>
            </a:r>
            <a:r>
              <a:rPr lang="zh-CN" altLang="en-US" dirty="0">
                <a:latin typeface="+mn-ea"/>
              </a:rPr>
              <a:t>：</a:t>
            </a:r>
            <a:r>
              <a:rPr lang="en-US" altLang="zh-CN" dirty="0">
                <a:latin typeface="+mn-ea"/>
              </a:rPr>
              <a:t>1997</a:t>
            </a:r>
            <a:r>
              <a:rPr lang="zh-CN" altLang="en-US" dirty="0">
                <a:latin typeface="+mn-ea"/>
              </a:rPr>
              <a:t>年，速度</a:t>
            </a:r>
            <a:r>
              <a:rPr lang="en-US" altLang="zh-CN" dirty="0">
                <a:latin typeface="+mn-ea"/>
              </a:rPr>
              <a:t>2Mbps</a:t>
            </a:r>
            <a:endParaRPr lang="zh-CN" altLang="en-US" dirty="0">
              <a:latin typeface="+mn-ea"/>
            </a:endParaRPr>
          </a:p>
          <a:p>
            <a:pPr>
              <a:lnSpc>
                <a:spcPct val="150000"/>
              </a:lnSpc>
            </a:pPr>
            <a:r>
              <a:rPr lang="en-US" altLang="zh-CN" dirty="0">
                <a:latin typeface="+mn-ea"/>
              </a:rPr>
              <a:t>802.11</a:t>
            </a:r>
            <a:r>
              <a:rPr lang="en-US" altLang="zh-CN" b="1" dirty="0">
                <a:latin typeface="+mn-ea"/>
              </a:rPr>
              <a:t>a</a:t>
            </a:r>
            <a:r>
              <a:rPr lang="zh-CN" altLang="en-US" dirty="0">
                <a:latin typeface="+mn-ea"/>
              </a:rPr>
              <a:t>：</a:t>
            </a:r>
            <a:r>
              <a:rPr lang="en-US" altLang="zh-CN" dirty="0">
                <a:latin typeface="+mn-ea"/>
              </a:rPr>
              <a:t>1999</a:t>
            </a:r>
            <a:r>
              <a:rPr lang="zh-CN" altLang="en-US" dirty="0">
                <a:latin typeface="+mn-ea"/>
              </a:rPr>
              <a:t>年，工作频率</a:t>
            </a:r>
            <a:r>
              <a:rPr lang="en-US" altLang="zh-CN" dirty="0">
                <a:latin typeface="+mn-ea"/>
              </a:rPr>
              <a:t>5GHz</a:t>
            </a:r>
            <a:r>
              <a:rPr lang="zh-CN" altLang="en-US" dirty="0">
                <a:latin typeface="+mn-ea"/>
              </a:rPr>
              <a:t>，速度</a:t>
            </a:r>
            <a:r>
              <a:rPr lang="en-US" altLang="zh-CN" dirty="0">
                <a:latin typeface="+mn-ea"/>
              </a:rPr>
              <a:t>20Mbps</a:t>
            </a:r>
            <a:r>
              <a:rPr lang="zh-CN" altLang="en-US" dirty="0">
                <a:latin typeface="+mn-ea"/>
              </a:rPr>
              <a:t>（</a:t>
            </a:r>
            <a:r>
              <a:rPr lang="en-US" altLang="zh-CN" dirty="0">
                <a:latin typeface="+mn-ea"/>
              </a:rPr>
              <a:t>OFDM</a:t>
            </a:r>
            <a:r>
              <a:rPr lang="zh-CN" altLang="en-US" dirty="0">
                <a:latin typeface="+mn-ea"/>
              </a:rPr>
              <a:t>）</a:t>
            </a:r>
            <a:endParaRPr lang="en-US" altLang="zh-CN" dirty="0">
              <a:latin typeface="+mn-ea"/>
            </a:endParaRPr>
          </a:p>
          <a:p>
            <a:pPr>
              <a:lnSpc>
                <a:spcPct val="150000"/>
              </a:lnSpc>
            </a:pPr>
            <a:r>
              <a:rPr lang="en-US" altLang="zh-CN" dirty="0">
                <a:latin typeface="+mn-ea"/>
              </a:rPr>
              <a:t>802.11</a:t>
            </a:r>
            <a:r>
              <a:rPr lang="en-US" altLang="zh-CN" b="1" dirty="0">
                <a:latin typeface="+mn-ea"/>
              </a:rPr>
              <a:t>b</a:t>
            </a:r>
            <a:r>
              <a:rPr lang="zh-CN" altLang="en-US" dirty="0">
                <a:latin typeface="+mn-ea"/>
              </a:rPr>
              <a:t>：</a:t>
            </a:r>
            <a:r>
              <a:rPr lang="en-US" altLang="zh-CN" dirty="0">
                <a:latin typeface="+mn-ea"/>
              </a:rPr>
              <a:t>1999</a:t>
            </a:r>
            <a:r>
              <a:rPr lang="zh-CN" altLang="en-US" dirty="0">
                <a:latin typeface="+mn-ea"/>
              </a:rPr>
              <a:t>年，工作频率</a:t>
            </a:r>
            <a:r>
              <a:rPr lang="en-US" altLang="zh-CN" dirty="0">
                <a:latin typeface="+mn-ea"/>
              </a:rPr>
              <a:t>2.4GHz</a:t>
            </a:r>
            <a:r>
              <a:rPr lang="zh-CN" altLang="en-US" dirty="0">
                <a:latin typeface="+mn-ea"/>
              </a:rPr>
              <a:t>，速度</a:t>
            </a:r>
            <a:r>
              <a:rPr lang="en-US" altLang="zh-CN" dirty="0">
                <a:latin typeface="+mn-ea"/>
              </a:rPr>
              <a:t>11Mbps</a:t>
            </a:r>
          </a:p>
          <a:p>
            <a:pPr>
              <a:lnSpc>
                <a:spcPct val="150000"/>
              </a:lnSpc>
            </a:pPr>
            <a:r>
              <a:rPr lang="en-US" altLang="zh-CN" dirty="0">
                <a:latin typeface="+mn-ea"/>
              </a:rPr>
              <a:t>802.11</a:t>
            </a:r>
            <a:r>
              <a:rPr lang="en-US" altLang="zh-CN" b="1" dirty="0">
                <a:latin typeface="+mn-ea"/>
              </a:rPr>
              <a:t>g</a:t>
            </a:r>
            <a:r>
              <a:rPr lang="zh-CN" altLang="en-US" dirty="0">
                <a:latin typeface="+mn-ea"/>
              </a:rPr>
              <a:t>：</a:t>
            </a:r>
            <a:r>
              <a:rPr lang="en-US" altLang="zh-CN" dirty="0">
                <a:latin typeface="+mn-ea"/>
              </a:rPr>
              <a:t>2003</a:t>
            </a:r>
            <a:r>
              <a:rPr lang="zh-CN" altLang="en-US" dirty="0">
                <a:latin typeface="+mn-ea"/>
              </a:rPr>
              <a:t>年，工作频率</a:t>
            </a:r>
            <a:r>
              <a:rPr lang="en-US" altLang="zh-CN" dirty="0">
                <a:latin typeface="+mn-ea"/>
              </a:rPr>
              <a:t>2.4GHz</a:t>
            </a:r>
            <a:r>
              <a:rPr lang="zh-CN" altLang="en-US" dirty="0">
                <a:latin typeface="+mn-ea"/>
              </a:rPr>
              <a:t>，速度</a:t>
            </a:r>
            <a:r>
              <a:rPr lang="en-US" altLang="zh-CN" dirty="0">
                <a:latin typeface="+mn-ea"/>
              </a:rPr>
              <a:t>20Mbps</a:t>
            </a:r>
          </a:p>
          <a:p>
            <a:pPr>
              <a:lnSpc>
                <a:spcPct val="150000"/>
              </a:lnSpc>
            </a:pPr>
            <a:r>
              <a:rPr lang="en-US" altLang="zh-CN" dirty="0">
                <a:latin typeface="+mn-ea"/>
              </a:rPr>
              <a:t>802.11</a:t>
            </a:r>
            <a:r>
              <a:rPr lang="en-US" altLang="zh-CN" b="1" dirty="0">
                <a:latin typeface="+mn-ea"/>
              </a:rPr>
              <a:t>n</a:t>
            </a:r>
            <a:r>
              <a:rPr lang="zh-CN" altLang="en-US" dirty="0">
                <a:latin typeface="+mn-ea"/>
              </a:rPr>
              <a:t>：</a:t>
            </a:r>
            <a:r>
              <a:rPr lang="en-US" altLang="zh-CN" dirty="0">
                <a:latin typeface="+mn-ea"/>
              </a:rPr>
              <a:t>2009</a:t>
            </a:r>
            <a:r>
              <a:rPr lang="zh-CN" altLang="en-US" dirty="0">
                <a:latin typeface="+mn-ea"/>
              </a:rPr>
              <a:t>年，工作频率</a:t>
            </a:r>
            <a:r>
              <a:rPr lang="en-US" altLang="zh-CN" dirty="0">
                <a:latin typeface="+mn-ea"/>
              </a:rPr>
              <a:t>2.4G</a:t>
            </a:r>
            <a:r>
              <a:rPr lang="zh-CN" altLang="en-US" dirty="0">
                <a:latin typeface="+mn-ea"/>
              </a:rPr>
              <a:t>和</a:t>
            </a:r>
            <a:r>
              <a:rPr lang="en-US" altLang="zh-CN" dirty="0">
                <a:latin typeface="+mn-ea"/>
              </a:rPr>
              <a:t>5GHz</a:t>
            </a:r>
            <a:r>
              <a:rPr lang="zh-CN" altLang="en-US" dirty="0">
                <a:latin typeface="+mn-ea"/>
              </a:rPr>
              <a:t>，速度</a:t>
            </a:r>
            <a:r>
              <a:rPr lang="en-US" altLang="zh-CN" dirty="0">
                <a:latin typeface="+mn-ea"/>
              </a:rPr>
              <a:t>600Mbps</a:t>
            </a:r>
            <a:r>
              <a:rPr lang="zh-CN" altLang="en-US" dirty="0">
                <a:latin typeface="+mn-ea"/>
              </a:rPr>
              <a:t>（</a:t>
            </a:r>
            <a:r>
              <a:rPr lang="en-US" altLang="zh-CN" dirty="0">
                <a:latin typeface="+mn-ea"/>
              </a:rPr>
              <a:t>MIMO</a:t>
            </a:r>
            <a:r>
              <a:rPr lang="zh-CN" altLang="en-US" dirty="0">
                <a:latin typeface="+mn-ea"/>
              </a:rPr>
              <a:t>）</a:t>
            </a:r>
            <a:endParaRPr lang="en-US" altLang="zh-CN" dirty="0">
              <a:latin typeface="+mn-ea"/>
            </a:endParaRPr>
          </a:p>
          <a:p>
            <a:pPr>
              <a:lnSpc>
                <a:spcPct val="150000"/>
              </a:lnSpc>
            </a:pPr>
            <a:r>
              <a:rPr lang="en-US" altLang="zh-CN" dirty="0">
                <a:latin typeface="+mn-ea"/>
              </a:rPr>
              <a:t>802.11</a:t>
            </a:r>
            <a:r>
              <a:rPr lang="en-US" altLang="zh-CN" b="1" dirty="0">
                <a:latin typeface="+mn-ea"/>
              </a:rPr>
              <a:t>ac</a:t>
            </a:r>
            <a:r>
              <a:rPr lang="zh-CN" altLang="en-US" dirty="0">
                <a:latin typeface="+mn-ea"/>
              </a:rPr>
              <a:t>：</a:t>
            </a:r>
            <a:r>
              <a:rPr lang="en-US" altLang="zh-CN" dirty="0">
                <a:latin typeface="+mn-ea"/>
              </a:rPr>
              <a:t>2013</a:t>
            </a:r>
            <a:r>
              <a:rPr lang="zh-CN" altLang="en-US" dirty="0">
                <a:latin typeface="+mn-ea"/>
              </a:rPr>
              <a:t>年，工作频率</a:t>
            </a:r>
            <a:r>
              <a:rPr lang="en-US" altLang="zh-CN" dirty="0">
                <a:latin typeface="+mn-ea"/>
              </a:rPr>
              <a:t>5GHz</a:t>
            </a:r>
            <a:r>
              <a:rPr lang="zh-CN" altLang="en-US" dirty="0">
                <a:latin typeface="+mn-ea"/>
              </a:rPr>
              <a:t>，速度</a:t>
            </a:r>
            <a:r>
              <a:rPr lang="en-US" altLang="zh-CN" dirty="0">
                <a:latin typeface="+mn-ea"/>
              </a:rPr>
              <a:t>3.4-6.9Gbps</a:t>
            </a:r>
          </a:p>
          <a:p>
            <a:pPr>
              <a:lnSpc>
                <a:spcPct val="150000"/>
              </a:lnSpc>
            </a:pPr>
            <a:r>
              <a:rPr lang="en-US" altLang="zh-CN" dirty="0">
                <a:latin typeface="+mn-ea"/>
              </a:rPr>
              <a:t>802.11</a:t>
            </a:r>
            <a:r>
              <a:rPr lang="en-US" altLang="zh-CN" b="1" dirty="0">
                <a:latin typeface="+mn-ea"/>
              </a:rPr>
              <a:t>ax</a:t>
            </a:r>
            <a:r>
              <a:rPr lang="zh-CN" altLang="en-US" dirty="0">
                <a:latin typeface="+mn-ea"/>
              </a:rPr>
              <a:t>：</a:t>
            </a:r>
            <a:r>
              <a:rPr lang="en-US" altLang="zh-CN" dirty="0" err="1">
                <a:latin typeface="+mn-ea"/>
              </a:rPr>
              <a:t>WiFi</a:t>
            </a:r>
            <a:r>
              <a:rPr lang="en-US" altLang="zh-CN" dirty="0">
                <a:latin typeface="+mn-ea"/>
              </a:rPr>
              <a:t> 6 </a:t>
            </a:r>
            <a:r>
              <a:rPr lang="zh-CN" altLang="en-US" dirty="0">
                <a:latin typeface="+mn-ea"/>
              </a:rPr>
              <a:t>，工作频率</a:t>
            </a:r>
            <a:r>
              <a:rPr lang="en-US" altLang="zh-CN" dirty="0">
                <a:latin typeface="+mn-ea"/>
              </a:rPr>
              <a:t>2.4G</a:t>
            </a:r>
            <a:r>
              <a:rPr lang="zh-CN" altLang="en-US" dirty="0">
                <a:latin typeface="+mn-ea"/>
              </a:rPr>
              <a:t>和</a:t>
            </a:r>
            <a:r>
              <a:rPr lang="en-US" altLang="zh-CN" dirty="0">
                <a:latin typeface="+mn-ea"/>
              </a:rPr>
              <a:t>5GHz</a:t>
            </a:r>
            <a:r>
              <a:rPr lang="zh-CN" altLang="en-US" dirty="0">
                <a:latin typeface="+mn-ea"/>
              </a:rPr>
              <a:t>，速度</a:t>
            </a:r>
            <a:r>
              <a:rPr lang="en-US" altLang="zh-CN" dirty="0">
                <a:latin typeface="+mn-ea"/>
              </a:rPr>
              <a:t>9.6Gbps</a:t>
            </a:r>
            <a:endParaRPr lang="zh-CN" altLang="en-US" dirty="0">
              <a:latin typeface="+mn-ea"/>
            </a:endParaRPr>
          </a:p>
        </p:txBody>
      </p:sp>
      <p:cxnSp>
        <p:nvCxnSpPr>
          <p:cNvPr id="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44130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39755F4-E5F9-474E-B8EF-B06BA3702FDA}"/>
              </a:ext>
            </a:extLst>
          </p:cNvPr>
          <p:cNvSpPr>
            <a:spLocks noGrp="1"/>
          </p:cNvSpPr>
          <p:nvPr>
            <p:ph idx="1"/>
          </p:nvPr>
        </p:nvSpPr>
        <p:spPr>
          <a:xfrm>
            <a:off x="623392" y="1076326"/>
            <a:ext cx="10801200" cy="5248275"/>
          </a:xfrm>
        </p:spPr>
        <p:txBody>
          <a:bodyPr>
            <a:normAutofit/>
          </a:bodyPr>
          <a:lstStyle/>
          <a:p>
            <a:pPr>
              <a:lnSpc>
                <a:spcPct val="150000"/>
              </a:lnSpc>
            </a:pPr>
            <a:r>
              <a:rPr lang="en-US" altLang="zh-CN" sz="2000" b="1" dirty="0">
                <a:latin typeface="+mn-ea"/>
                <a:cs typeface="Times New Roman" panose="02020603050405020304" pitchFamily="18" charset="0"/>
              </a:rPr>
              <a:t>CSMA/CA:</a:t>
            </a:r>
            <a:r>
              <a:rPr lang="zh-CN" altLang="en-US" sz="2000" b="1" dirty="0">
                <a:latin typeface="+mn-ea"/>
                <a:cs typeface="Times New Roman" panose="02020603050405020304" pitchFamily="18" charset="0"/>
              </a:rPr>
              <a:t>载波侦听多路访问</a:t>
            </a:r>
            <a:r>
              <a:rPr lang="en-US" altLang="zh-CN" sz="2000" b="1" dirty="0">
                <a:latin typeface="+mn-ea"/>
                <a:cs typeface="Times New Roman" panose="02020603050405020304" pitchFamily="18" charset="0"/>
              </a:rPr>
              <a:t>/</a:t>
            </a:r>
            <a:r>
              <a:rPr lang="zh-CN" altLang="en-US" sz="2000" b="1" dirty="0">
                <a:latin typeface="+mn-ea"/>
                <a:cs typeface="Times New Roman" panose="02020603050405020304" pitchFamily="18" charset="0"/>
              </a:rPr>
              <a:t>冲突避免</a:t>
            </a:r>
            <a:r>
              <a:rPr lang="zh-CN" altLang="en-US" sz="2000" dirty="0">
                <a:latin typeface="+mn-ea"/>
                <a:cs typeface="Times New Roman" panose="02020603050405020304" pitchFamily="18" charset="0"/>
              </a:rPr>
              <a:t>（</a:t>
            </a:r>
            <a:r>
              <a:rPr lang="en-US" altLang="zh-CN" sz="2000" dirty="0">
                <a:latin typeface="+mn-ea"/>
                <a:cs typeface="Times New Roman" panose="02020603050405020304" pitchFamily="18" charset="0"/>
              </a:rPr>
              <a:t>Carrier Sense Multiple Access with Collision Avoidance</a:t>
            </a:r>
            <a:r>
              <a:rPr lang="zh-CN" altLang="en-US" sz="2000" dirty="0">
                <a:latin typeface="+mn-ea"/>
                <a:cs typeface="Times New Roman" panose="02020603050405020304" pitchFamily="18" charset="0"/>
              </a:rPr>
              <a:t>）</a:t>
            </a:r>
            <a:endParaRPr lang="en-US" altLang="zh-CN" sz="2000" dirty="0">
              <a:latin typeface="+mn-ea"/>
              <a:cs typeface="Times New Roman" panose="02020603050405020304" pitchFamily="18" charset="0"/>
            </a:endParaRPr>
          </a:p>
          <a:p>
            <a:pPr lvl="1">
              <a:lnSpc>
                <a:spcPct val="150000"/>
              </a:lnSpc>
            </a:pPr>
            <a:r>
              <a:rPr lang="zh-CN" altLang="en-US" sz="2400" dirty="0">
                <a:latin typeface="+mn-ea"/>
                <a:cs typeface="Times New Roman" panose="02020603050405020304" pitchFamily="18" charset="0"/>
              </a:rPr>
              <a:t>功能：工作在无线网络</a:t>
            </a:r>
            <a:r>
              <a:rPr lang="en-US" altLang="zh-CN" sz="2400" dirty="0">
                <a:latin typeface="+mn-ea"/>
                <a:cs typeface="Times New Roman" panose="02020603050405020304" pitchFamily="18" charset="0"/>
              </a:rPr>
              <a:t>MAC</a:t>
            </a:r>
            <a:r>
              <a:rPr lang="zh-CN" altLang="en-US" sz="2400" dirty="0">
                <a:latin typeface="+mn-ea"/>
                <a:cs typeface="Times New Roman" panose="02020603050405020304" pitchFamily="18" charset="0"/>
              </a:rPr>
              <a:t>层，用于协调各节点通信，避免冲突</a:t>
            </a:r>
            <a:endParaRPr lang="en-US" altLang="zh-CN" sz="2400" dirty="0">
              <a:latin typeface="+mn-ea"/>
              <a:cs typeface="Times New Roman" panose="02020603050405020304" pitchFamily="18" charset="0"/>
            </a:endParaRPr>
          </a:p>
          <a:p>
            <a:pPr>
              <a:lnSpc>
                <a:spcPct val="150000"/>
              </a:lnSpc>
            </a:pPr>
            <a:r>
              <a:rPr lang="zh-CN" altLang="en-US" dirty="0">
                <a:latin typeface="+mn-ea"/>
                <a:cs typeface="Times New Roman" panose="02020603050405020304" pitchFamily="18" charset="0"/>
              </a:rPr>
              <a:t>不直接采用有线网络</a:t>
            </a:r>
            <a:r>
              <a:rPr lang="en-US" altLang="zh-CN" dirty="0">
                <a:latin typeface="+mn-ea"/>
                <a:cs typeface="Times New Roman" panose="02020603050405020304" pitchFamily="18" charset="0"/>
              </a:rPr>
              <a:t>CSMA/CD</a:t>
            </a:r>
            <a:r>
              <a:rPr lang="zh-CN" altLang="en-US" dirty="0">
                <a:latin typeface="+mn-ea"/>
                <a:cs typeface="Times New Roman" panose="02020603050405020304" pitchFamily="18" charset="0"/>
              </a:rPr>
              <a:t>协议的原因：</a:t>
            </a:r>
            <a:endParaRPr lang="en-US" altLang="zh-CN" dirty="0">
              <a:latin typeface="+mn-ea"/>
              <a:cs typeface="Times New Roman" panose="02020603050405020304" pitchFamily="18" charset="0"/>
            </a:endParaRPr>
          </a:p>
          <a:p>
            <a:pPr>
              <a:lnSpc>
                <a:spcPct val="150000"/>
              </a:lnSpc>
            </a:pPr>
            <a:r>
              <a:rPr lang="en-US" altLang="zh-CN" dirty="0">
                <a:latin typeface="+mn-ea"/>
                <a:cs typeface="Times New Roman" panose="02020603050405020304" pitchFamily="18" charset="0"/>
              </a:rPr>
              <a:t>1</a:t>
            </a:r>
            <a:r>
              <a:rPr lang="zh-CN" altLang="en-US" dirty="0">
                <a:latin typeface="+mn-ea"/>
                <a:cs typeface="Times New Roman" panose="02020603050405020304" pitchFamily="18" charset="0"/>
              </a:rPr>
              <a:t>、硬件成本太高，难以实现冲突检测</a:t>
            </a:r>
            <a:endParaRPr lang="en-US" altLang="zh-CN" dirty="0">
              <a:latin typeface="+mn-ea"/>
              <a:cs typeface="Times New Roman" panose="02020603050405020304" pitchFamily="18" charset="0"/>
            </a:endParaRPr>
          </a:p>
          <a:p>
            <a:pPr>
              <a:lnSpc>
                <a:spcPct val="150000"/>
              </a:lnSpc>
            </a:pPr>
            <a:r>
              <a:rPr lang="en-US" altLang="zh-CN" dirty="0">
                <a:latin typeface="+mn-ea"/>
                <a:cs typeface="Times New Roman" panose="02020603050405020304" pitchFamily="18" charset="0"/>
              </a:rPr>
              <a:t>2</a:t>
            </a:r>
            <a:r>
              <a:rPr lang="zh-CN" altLang="en-US" dirty="0">
                <a:latin typeface="+mn-ea"/>
                <a:cs typeface="Times New Roman" panose="02020603050405020304" pitchFamily="18" charset="0"/>
              </a:rPr>
              <a:t>、存在隐蔽站和暴露站问题</a:t>
            </a:r>
          </a:p>
        </p:txBody>
      </p:sp>
      <p:sp>
        <p:nvSpPr>
          <p:cNvPr id="4" name="标题 1">
            <a:extLst>
              <a:ext uri="{FF2B5EF4-FFF2-40B4-BE49-F238E27FC236}">
                <a16:creationId xmlns:a16="http://schemas.microsoft.com/office/drawing/2014/main" xmlns="" id="{9F31F7E0-3D80-4B00-A72D-C14AB2C39BD2}"/>
              </a:ext>
            </a:extLst>
          </p:cNvPr>
          <p:cNvSpPr txBox="1">
            <a:spLocks/>
          </p:cNvSpPr>
          <p:nvPr/>
        </p:nvSpPr>
        <p:spPr bwMode="white">
          <a:xfrm>
            <a:off x="7772400" y="533400"/>
            <a:ext cx="2895600"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一、</a:t>
            </a:r>
            <a:r>
              <a:rPr lang="en-US" altLang="zh-CN" sz="2000" kern="0" dirty="0">
                <a:solidFill>
                  <a:schemeClr val="bg1"/>
                </a:solidFill>
                <a:latin typeface="黑体" pitchFamily="49" charset="-122"/>
                <a:ea typeface="黑体" pitchFamily="49" charset="-122"/>
              </a:rPr>
              <a:t> WLAN</a:t>
            </a:r>
            <a:r>
              <a:rPr lang="zh-CN" altLang="en-US" sz="2000" kern="0" dirty="0">
                <a:solidFill>
                  <a:schemeClr val="bg1"/>
                </a:solidFill>
                <a:latin typeface="黑体" pitchFamily="49" charset="-122"/>
                <a:ea typeface="黑体" pitchFamily="49" charset="-122"/>
              </a:rPr>
              <a:t>通信中的问题</a:t>
            </a:r>
          </a:p>
        </p:txBody>
      </p:sp>
      <p:sp>
        <p:nvSpPr>
          <p:cNvPr id="7" name="Rectangle 2">
            <a:extLst>
              <a:ext uri="{FF2B5EF4-FFF2-40B4-BE49-F238E27FC236}">
                <a16:creationId xmlns:a16="http://schemas.microsoft.com/office/drawing/2014/main" xmlns="" id="{75FDC134-BA57-42EF-AA50-EE45E1B16380}"/>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3799657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xmlns="" id="{6EF53253-147A-4201-87F6-21B1CADD4D3D}"/>
              </a:ext>
            </a:extLst>
          </p:cNvPr>
          <p:cNvSpPr/>
          <p:nvPr/>
        </p:nvSpPr>
        <p:spPr>
          <a:xfrm>
            <a:off x="7696200" y="1752600"/>
            <a:ext cx="2209800" cy="2209800"/>
          </a:xfrm>
          <a:prstGeom prst="ellipse">
            <a:avLst/>
          </a:prstGeom>
          <a:noFill/>
          <a:ln w="38100">
            <a:solidFill>
              <a:srgbClr val="FF0000"/>
            </a:solidFill>
            <a:prstDash val="dash"/>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latin typeface="+mn-ea"/>
            </a:endParaRPr>
          </a:p>
        </p:txBody>
      </p:sp>
      <p:sp>
        <p:nvSpPr>
          <p:cNvPr id="21507" name="标题 1">
            <a:extLst>
              <a:ext uri="{FF2B5EF4-FFF2-40B4-BE49-F238E27FC236}">
                <a16:creationId xmlns:a16="http://schemas.microsoft.com/office/drawing/2014/main" xmlns="" id="{64CEB317-5381-4453-BF57-AF1236DE7334}"/>
              </a:ext>
            </a:extLst>
          </p:cNvPr>
          <p:cNvSpPr>
            <a:spLocks noGrp="1"/>
          </p:cNvSpPr>
          <p:nvPr>
            <p:ph type="title"/>
          </p:nvPr>
        </p:nvSpPr>
        <p:spPr>
          <a:xfrm>
            <a:off x="2095500" y="1066800"/>
            <a:ext cx="4568671" cy="457200"/>
          </a:xfrm>
        </p:spPr>
        <p:txBody>
          <a:bodyPr>
            <a:normAutofit/>
          </a:bodyPr>
          <a:lstStyle/>
          <a:p>
            <a:r>
              <a:rPr lang="en-US" altLang="zh-CN" sz="2000" dirty="0"/>
              <a:t>WLAN</a:t>
            </a:r>
            <a:r>
              <a:rPr lang="zh-CN" altLang="en-US" sz="2000" dirty="0"/>
              <a:t>通信中的问题</a:t>
            </a:r>
          </a:p>
        </p:txBody>
      </p:sp>
      <p:sp>
        <p:nvSpPr>
          <p:cNvPr id="21508" name="内容占位符 2">
            <a:extLst>
              <a:ext uri="{FF2B5EF4-FFF2-40B4-BE49-F238E27FC236}">
                <a16:creationId xmlns:a16="http://schemas.microsoft.com/office/drawing/2014/main" xmlns="" id="{E6FDCB5D-0F74-4A35-890C-8FE682F1A0D4}"/>
              </a:ext>
            </a:extLst>
          </p:cNvPr>
          <p:cNvSpPr>
            <a:spLocks noGrp="1"/>
          </p:cNvSpPr>
          <p:nvPr>
            <p:ph idx="1"/>
          </p:nvPr>
        </p:nvSpPr>
        <p:spPr>
          <a:xfrm>
            <a:off x="1981200" y="4953001"/>
            <a:ext cx="3962400" cy="1412289"/>
          </a:xfrm>
        </p:spPr>
        <p:txBody>
          <a:bodyPr>
            <a:normAutofit/>
          </a:bodyPr>
          <a:lstStyle/>
          <a:p>
            <a:pPr algn="ctr">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隐藏终端问题</a:t>
            </a:r>
            <a:endParaRPr lang="en-US" altLang="zh-CN" sz="2800" dirty="0">
              <a:latin typeface="黑体" panose="02010609060101010101" pitchFamily="49" charset="-122"/>
              <a:ea typeface="黑体" panose="02010609060101010101" pitchFamily="49" charset="-122"/>
            </a:endParaRPr>
          </a:p>
          <a:p>
            <a:pPr algn="ctr">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(hidden station problem)</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内容占位符 2">
            <a:extLst>
              <a:ext uri="{FF2B5EF4-FFF2-40B4-BE49-F238E27FC236}">
                <a16:creationId xmlns:a16="http://schemas.microsoft.com/office/drawing/2014/main" xmlns="" id="{6BE78E2F-2408-4500-AAEE-FE4C1809DE79}"/>
              </a:ext>
            </a:extLst>
          </p:cNvPr>
          <p:cNvSpPr txBox="1">
            <a:spLocks/>
          </p:cNvSpPr>
          <p:nvPr/>
        </p:nvSpPr>
        <p:spPr bwMode="auto">
          <a:xfrm>
            <a:off x="6172200" y="4953000"/>
            <a:ext cx="411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hlink"/>
              </a:buClr>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暴露终端问题</a:t>
            </a:r>
            <a:endParaRPr lang="en-US" altLang="zh-CN" sz="2800" dirty="0">
              <a:latin typeface="黑体" panose="02010609060101010101" pitchFamily="49" charset="-122"/>
              <a:ea typeface="黑体" panose="02010609060101010101" pitchFamily="49" charset="-122"/>
            </a:endParaRPr>
          </a:p>
          <a:p>
            <a:pPr algn="ctr">
              <a:spcBef>
                <a:spcPct val="20000"/>
              </a:spcBef>
              <a:buClr>
                <a:schemeClr val="hlink"/>
              </a:buClr>
            </a:pPr>
            <a:r>
              <a:rPr lang="en-US" altLang="zh-CN" dirty="0">
                <a:latin typeface="Times New Roman" panose="02020603050405020304" pitchFamily="18" charset="0"/>
                <a:ea typeface="宋体" panose="02010600030101010101" pitchFamily="2" charset="-122"/>
                <a:cs typeface="Times New Roman" panose="02020603050405020304" pitchFamily="18" charset="0"/>
              </a:rPr>
              <a:t>(exposed station problem)</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a:spcBef>
                <a:spcPct val="20000"/>
              </a:spcBef>
              <a:buClr>
                <a:schemeClr val="hlink"/>
              </a:buClr>
              <a:buFont typeface="Wingdings" panose="05000000000000000000" pitchFamily="2" charset="2"/>
              <a:buNone/>
            </a:pPr>
            <a:endParaRPr lang="zh-CN" altLang="en-US" sz="2800" dirty="0">
              <a:latin typeface="Verdana" panose="020B0604030504040204" pitchFamily="34" charset="0"/>
              <a:ea typeface="宋体" panose="02010600030101010101" pitchFamily="2" charset="-122"/>
            </a:endParaRPr>
          </a:p>
        </p:txBody>
      </p:sp>
      <p:sp>
        <p:nvSpPr>
          <p:cNvPr id="7" name="椭圆 6">
            <a:extLst>
              <a:ext uri="{FF2B5EF4-FFF2-40B4-BE49-F238E27FC236}">
                <a16:creationId xmlns:a16="http://schemas.microsoft.com/office/drawing/2014/main" xmlns="" id="{0208DB0D-09CF-4A6A-BD62-636906F76E8F}"/>
              </a:ext>
            </a:extLst>
          </p:cNvPr>
          <p:cNvSpPr/>
          <p:nvPr/>
        </p:nvSpPr>
        <p:spPr>
          <a:xfrm>
            <a:off x="4267200" y="2590800"/>
            <a:ext cx="457200" cy="45720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mn-ea"/>
                <a:cs typeface="Times New Roman" pitchFamily="18" charset="0"/>
              </a:rPr>
              <a:t>C</a:t>
            </a:r>
            <a:endParaRPr lang="zh-CN" altLang="en-US" dirty="0">
              <a:solidFill>
                <a:srgbClr val="FFFFFF"/>
              </a:solidFill>
              <a:latin typeface="+mn-ea"/>
              <a:cs typeface="Times New Roman" pitchFamily="18" charset="0"/>
            </a:endParaRPr>
          </a:p>
        </p:txBody>
      </p:sp>
      <p:sp>
        <p:nvSpPr>
          <p:cNvPr id="8" name="椭圆 7">
            <a:extLst>
              <a:ext uri="{FF2B5EF4-FFF2-40B4-BE49-F238E27FC236}">
                <a16:creationId xmlns:a16="http://schemas.microsoft.com/office/drawing/2014/main" xmlns="" id="{6384C6B2-ADED-45C2-9637-565FA247BD76}"/>
              </a:ext>
            </a:extLst>
          </p:cNvPr>
          <p:cNvSpPr/>
          <p:nvPr/>
        </p:nvSpPr>
        <p:spPr>
          <a:xfrm>
            <a:off x="2590800" y="2590800"/>
            <a:ext cx="457200" cy="457200"/>
          </a:xfrm>
          <a:prstGeom prst="ellipse">
            <a:avLst/>
          </a:prstGeom>
          <a:solidFill>
            <a:srgbClr val="0070C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mn-ea"/>
                <a:cs typeface="Times New Roman" pitchFamily="18" charset="0"/>
              </a:rPr>
              <a:t>A</a:t>
            </a:r>
            <a:endParaRPr lang="zh-CN" altLang="en-US" dirty="0">
              <a:solidFill>
                <a:srgbClr val="FFFFFF"/>
              </a:solidFill>
              <a:latin typeface="+mn-ea"/>
              <a:cs typeface="Times New Roman" pitchFamily="18" charset="0"/>
            </a:endParaRPr>
          </a:p>
        </p:txBody>
      </p:sp>
      <p:sp>
        <p:nvSpPr>
          <p:cNvPr id="10" name="椭圆 9">
            <a:extLst>
              <a:ext uri="{FF2B5EF4-FFF2-40B4-BE49-F238E27FC236}">
                <a16:creationId xmlns:a16="http://schemas.microsoft.com/office/drawing/2014/main" xmlns="" id="{727EAF01-C476-4947-B421-EC8C77EF680D}"/>
              </a:ext>
            </a:extLst>
          </p:cNvPr>
          <p:cNvSpPr/>
          <p:nvPr/>
        </p:nvSpPr>
        <p:spPr>
          <a:xfrm>
            <a:off x="3429000" y="2590800"/>
            <a:ext cx="457200" cy="457200"/>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mn-ea"/>
                <a:cs typeface="Times New Roman" pitchFamily="18" charset="0"/>
              </a:rPr>
              <a:t>B</a:t>
            </a:r>
            <a:endParaRPr lang="zh-CN" altLang="en-US" dirty="0">
              <a:solidFill>
                <a:srgbClr val="FFFFFF"/>
              </a:solidFill>
              <a:latin typeface="+mn-ea"/>
              <a:cs typeface="Times New Roman" pitchFamily="18" charset="0"/>
            </a:endParaRPr>
          </a:p>
        </p:txBody>
      </p:sp>
      <p:sp>
        <p:nvSpPr>
          <p:cNvPr id="12" name="椭圆 11">
            <a:extLst>
              <a:ext uri="{FF2B5EF4-FFF2-40B4-BE49-F238E27FC236}">
                <a16:creationId xmlns:a16="http://schemas.microsoft.com/office/drawing/2014/main" xmlns="" id="{8B9CB60A-F6E6-4CF4-8539-7FEFFF91FAC0}"/>
              </a:ext>
            </a:extLst>
          </p:cNvPr>
          <p:cNvSpPr/>
          <p:nvPr/>
        </p:nvSpPr>
        <p:spPr>
          <a:xfrm>
            <a:off x="3352800" y="1766654"/>
            <a:ext cx="2209800" cy="2209800"/>
          </a:xfrm>
          <a:prstGeom prst="ellipse">
            <a:avLst/>
          </a:prstGeom>
          <a:noFill/>
          <a:ln w="38100">
            <a:solidFill>
              <a:srgbClr val="FF0000"/>
            </a:solidFill>
            <a:prstDash val="dash"/>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latin typeface="+mn-ea"/>
            </a:endParaRPr>
          </a:p>
        </p:txBody>
      </p:sp>
      <p:sp>
        <p:nvSpPr>
          <p:cNvPr id="13" name="椭圆 12">
            <a:extLst>
              <a:ext uri="{FF2B5EF4-FFF2-40B4-BE49-F238E27FC236}">
                <a16:creationId xmlns:a16="http://schemas.microsoft.com/office/drawing/2014/main" xmlns="" id="{CF1EC72A-7D8D-4CB7-824F-E17100B9630E}"/>
              </a:ext>
            </a:extLst>
          </p:cNvPr>
          <p:cNvSpPr/>
          <p:nvPr/>
        </p:nvSpPr>
        <p:spPr>
          <a:xfrm>
            <a:off x="1752600" y="1752600"/>
            <a:ext cx="2209800" cy="2209800"/>
          </a:xfrm>
          <a:prstGeom prst="ellipse">
            <a:avLst/>
          </a:prstGeom>
          <a:noFill/>
          <a:ln w="38100">
            <a:solidFill>
              <a:schemeClr val="accent1"/>
            </a:solidFill>
            <a:prstDash val="dash"/>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latin typeface="+mn-ea"/>
            </a:endParaRPr>
          </a:p>
        </p:txBody>
      </p:sp>
      <p:sp>
        <p:nvSpPr>
          <p:cNvPr id="21515" name="内容占位符 2">
            <a:extLst>
              <a:ext uri="{FF2B5EF4-FFF2-40B4-BE49-F238E27FC236}">
                <a16:creationId xmlns:a16="http://schemas.microsoft.com/office/drawing/2014/main" xmlns="" id="{9793B708-7253-43E8-8094-A3FA0FE14085}"/>
              </a:ext>
            </a:extLst>
          </p:cNvPr>
          <p:cNvSpPr txBox="1">
            <a:spLocks/>
          </p:cNvSpPr>
          <p:nvPr/>
        </p:nvSpPr>
        <p:spPr bwMode="auto">
          <a:xfrm>
            <a:off x="1981200" y="4419600"/>
            <a:ext cx="1981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hlink"/>
              </a:buClr>
              <a:buFont typeface="Wingdings" panose="05000000000000000000" pitchFamily="2" charset="2"/>
              <a:buNone/>
            </a:pPr>
            <a:r>
              <a:rPr lang="en-US" altLang="zh-CN" sz="2000">
                <a:latin typeface="+mn-ea"/>
                <a:cs typeface="Times New Roman" panose="02020603050405020304" pitchFamily="18" charset="0"/>
              </a:rPr>
              <a:t>A</a:t>
            </a:r>
            <a:r>
              <a:rPr lang="zh-CN" altLang="en-US" sz="2000">
                <a:latin typeface="+mn-ea"/>
                <a:cs typeface="Times New Roman" panose="02020603050405020304" pitchFamily="18" charset="0"/>
              </a:rPr>
              <a:t>的通信范围</a:t>
            </a:r>
          </a:p>
        </p:txBody>
      </p:sp>
      <p:sp>
        <p:nvSpPr>
          <p:cNvPr id="21516" name="内容占位符 2">
            <a:extLst>
              <a:ext uri="{FF2B5EF4-FFF2-40B4-BE49-F238E27FC236}">
                <a16:creationId xmlns:a16="http://schemas.microsoft.com/office/drawing/2014/main" xmlns="" id="{96019992-5A08-48C2-8889-04B73DEFEAB9}"/>
              </a:ext>
            </a:extLst>
          </p:cNvPr>
          <p:cNvSpPr txBox="1">
            <a:spLocks/>
          </p:cNvSpPr>
          <p:nvPr/>
        </p:nvSpPr>
        <p:spPr bwMode="auto">
          <a:xfrm>
            <a:off x="4343400" y="4419600"/>
            <a:ext cx="1981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hlink"/>
              </a:buClr>
              <a:buFont typeface="Wingdings" panose="05000000000000000000" pitchFamily="2" charset="2"/>
              <a:buNone/>
            </a:pPr>
            <a:r>
              <a:rPr lang="en-US" altLang="zh-CN" sz="2000" dirty="0">
                <a:latin typeface="+mn-ea"/>
                <a:cs typeface="Times New Roman" panose="02020603050405020304" pitchFamily="18" charset="0"/>
              </a:rPr>
              <a:t>C</a:t>
            </a:r>
            <a:r>
              <a:rPr lang="zh-CN" altLang="en-US" sz="2000" dirty="0">
                <a:latin typeface="+mn-ea"/>
                <a:cs typeface="Times New Roman" panose="02020603050405020304" pitchFamily="18" charset="0"/>
              </a:rPr>
              <a:t>的通信范围</a:t>
            </a:r>
          </a:p>
        </p:txBody>
      </p:sp>
      <p:cxnSp>
        <p:nvCxnSpPr>
          <p:cNvPr id="17" name="直接箭头连接符 16">
            <a:extLst>
              <a:ext uri="{FF2B5EF4-FFF2-40B4-BE49-F238E27FC236}">
                <a16:creationId xmlns:a16="http://schemas.microsoft.com/office/drawing/2014/main" xmlns="" id="{B7F09573-9667-4A4A-A290-D632A5ED4CB7}"/>
              </a:ext>
            </a:extLst>
          </p:cNvPr>
          <p:cNvCxnSpPr>
            <a:stCxn id="21515" idx="0"/>
          </p:cNvCxnSpPr>
          <p:nvPr/>
        </p:nvCxnSpPr>
        <p:spPr>
          <a:xfrm flipH="1" flipV="1">
            <a:off x="2743200" y="3962400"/>
            <a:ext cx="2286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962DE657-1B0E-4DC4-9ED5-FD99F524149C}"/>
              </a:ext>
            </a:extLst>
          </p:cNvPr>
          <p:cNvCxnSpPr/>
          <p:nvPr/>
        </p:nvCxnSpPr>
        <p:spPr>
          <a:xfrm flipH="1" flipV="1">
            <a:off x="4876800" y="4038600"/>
            <a:ext cx="2286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xmlns="" id="{3356B136-6C6B-4F86-9CC2-BE86F27902DB}"/>
              </a:ext>
            </a:extLst>
          </p:cNvPr>
          <p:cNvSpPr/>
          <p:nvPr/>
        </p:nvSpPr>
        <p:spPr>
          <a:xfrm>
            <a:off x="8610600" y="2590800"/>
            <a:ext cx="457200" cy="45720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mn-ea"/>
                <a:cs typeface="Times New Roman" pitchFamily="18" charset="0"/>
              </a:rPr>
              <a:t>C</a:t>
            </a:r>
            <a:endParaRPr lang="zh-CN" altLang="en-US" dirty="0">
              <a:solidFill>
                <a:srgbClr val="FFFFFF"/>
              </a:solidFill>
              <a:latin typeface="+mn-ea"/>
              <a:cs typeface="Times New Roman" pitchFamily="18" charset="0"/>
            </a:endParaRPr>
          </a:p>
        </p:txBody>
      </p:sp>
      <p:sp>
        <p:nvSpPr>
          <p:cNvPr id="20" name="椭圆 19">
            <a:extLst>
              <a:ext uri="{FF2B5EF4-FFF2-40B4-BE49-F238E27FC236}">
                <a16:creationId xmlns:a16="http://schemas.microsoft.com/office/drawing/2014/main" xmlns="" id="{4B8BB9C3-89F8-40D5-978B-83227DB2462E}"/>
              </a:ext>
            </a:extLst>
          </p:cNvPr>
          <p:cNvSpPr/>
          <p:nvPr/>
        </p:nvSpPr>
        <p:spPr>
          <a:xfrm>
            <a:off x="6858000" y="2590800"/>
            <a:ext cx="457200" cy="457200"/>
          </a:xfrm>
          <a:prstGeom prst="ellipse">
            <a:avLst/>
          </a:prstGeom>
          <a:solidFill>
            <a:schemeClr val="tx2">
              <a:lumMod val="60000"/>
              <a:lumOff val="40000"/>
            </a:schemeClr>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mn-ea"/>
                <a:cs typeface="Times New Roman" pitchFamily="18" charset="0"/>
              </a:rPr>
              <a:t>A</a:t>
            </a:r>
            <a:endParaRPr lang="zh-CN" altLang="en-US" dirty="0">
              <a:solidFill>
                <a:srgbClr val="FFFFFF"/>
              </a:solidFill>
              <a:latin typeface="+mn-ea"/>
              <a:cs typeface="Times New Roman" pitchFamily="18" charset="0"/>
            </a:endParaRPr>
          </a:p>
        </p:txBody>
      </p:sp>
      <p:sp>
        <p:nvSpPr>
          <p:cNvPr id="21" name="椭圆 20">
            <a:extLst>
              <a:ext uri="{FF2B5EF4-FFF2-40B4-BE49-F238E27FC236}">
                <a16:creationId xmlns:a16="http://schemas.microsoft.com/office/drawing/2014/main" xmlns="" id="{796BDDC4-C348-4E5D-A913-F496CCE0C4A8}"/>
              </a:ext>
            </a:extLst>
          </p:cNvPr>
          <p:cNvSpPr/>
          <p:nvPr/>
        </p:nvSpPr>
        <p:spPr>
          <a:xfrm>
            <a:off x="9448800" y="2590800"/>
            <a:ext cx="457200" cy="457200"/>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mn-ea"/>
                <a:cs typeface="Times New Roman" pitchFamily="18" charset="0"/>
              </a:rPr>
              <a:t>D</a:t>
            </a:r>
            <a:endParaRPr lang="zh-CN" altLang="en-US" dirty="0">
              <a:solidFill>
                <a:srgbClr val="FFFFFF"/>
              </a:solidFill>
              <a:latin typeface="+mn-ea"/>
              <a:cs typeface="Times New Roman" pitchFamily="18" charset="0"/>
            </a:endParaRPr>
          </a:p>
        </p:txBody>
      </p:sp>
      <p:sp>
        <p:nvSpPr>
          <p:cNvPr id="22" name="椭圆 21">
            <a:extLst>
              <a:ext uri="{FF2B5EF4-FFF2-40B4-BE49-F238E27FC236}">
                <a16:creationId xmlns:a16="http://schemas.microsoft.com/office/drawing/2014/main" xmlns="" id="{16EAA52D-DD0C-416C-85B3-99EA5A466E54}"/>
              </a:ext>
            </a:extLst>
          </p:cNvPr>
          <p:cNvSpPr/>
          <p:nvPr/>
        </p:nvSpPr>
        <p:spPr>
          <a:xfrm>
            <a:off x="7772400" y="2590800"/>
            <a:ext cx="457200" cy="457200"/>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mn-ea"/>
                <a:cs typeface="Times New Roman" pitchFamily="18" charset="0"/>
              </a:rPr>
              <a:t>B</a:t>
            </a:r>
            <a:endParaRPr lang="zh-CN" altLang="en-US" dirty="0">
              <a:solidFill>
                <a:srgbClr val="FFFFFF"/>
              </a:solidFill>
              <a:latin typeface="+mn-ea"/>
              <a:cs typeface="Times New Roman" pitchFamily="18" charset="0"/>
            </a:endParaRPr>
          </a:p>
        </p:txBody>
      </p:sp>
      <p:sp>
        <p:nvSpPr>
          <p:cNvPr id="24" name="椭圆 23">
            <a:extLst>
              <a:ext uri="{FF2B5EF4-FFF2-40B4-BE49-F238E27FC236}">
                <a16:creationId xmlns:a16="http://schemas.microsoft.com/office/drawing/2014/main" xmlns="" id="{6BC28872-88E1-4955-84C8-6266B3ADE449}"/>
              </a:ext>
            </a:extLst>
          </p:cNvPr>
          <p:cNvSpPr/>
          <p:nvPr/>
        </p:nvSpPr>
        <p:spPr>
          <a:xfrm>
            <a:off x="6858000" y="1752600"/>
            <a:ext cx="2209800" cy="2209800"/>
          </a:xfrm>
          <a:prstGeom prst="ellipse">
            <a:avLst/>
          </a:prstGeom>
          <a:noFill/>
          <a:ln w="38100">
            <a:solidFill>
              <a:srgbClr val="00B050"/>
            </a:solidFill>
            <a:prstDash val="dash"/>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latin typeface="+mn-ea"/>
            </a:endParaRPr>
          </a:p>
        </p:txBody>
      </p:sp>
      <p:sp>
        <p:nvSpPr>
          <p:cNvPr id="25" name="内容占位符 2">
            <a:extLst>
              <a:ext uri="{FF2B5EF4-FFF2-40B4-BE49-F238E27FC236}">
                <a16:creationId xmlns:a16="http://schemas.microsoft.com/office/drawing/2014/main" xmlns="" id="{F5A64D48-E210-43B5-90B3-3EC8CEBE87BC}"/>
              </a:ext>
            </a:extLst>
          </p:cNvPr>
          <p:cNvSpPr txBox="1">
            <a:spLocks/>
          </p:cNvSpPr>
          <p:nvPr/>
        </p:nvSpPr>
        <p:spPr bwMode="auto">
          <a:xfrm>
            <a:off x="6324600" y="4419600"/>
            <a:ext cx="1981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hlink"/>
              </a:buClr>
              <a:buFont typeface="Wingdings" panose="05000000000000000000" pitchFamily="2" charset="2"/>
              <a:buNone/>
            </a:pPr>
            <a:r>
              <a:rPr lang="en-US" altLang="zh-CN" sz="2000">
                <a:latin typeface="+mn-ea"/>
                <a:cs typeface="Times New Roman" panose="02020603050405020304" pitchFamily="18" charset="0"/>
              </a:rPr>
              <a:t>B</a:t>
            </a:r>
            <a:r>
              <a:rPr lang="zh-CN" altLang="en-US" sz="2000">
                <a:latin typeface="+mn-ea"/>
                <a:cs typeface="Times New Roman" panose="02020603050405020304" pitchFamily="18" charset="0"/>
              </a:rPr>
              <a:t>的通信范围</a:t>
            </a:r>
          </a:p>
        </p:txBody>
      </p:sp>
      <p:sp>
        <p:nvSpPr>
          <p:cNvPr id="26" name="内容占位符 2">
            <a:extLst>
              <a:ext uri="{FF2B5EF4-FFF2-40B4-BE49-F238E27FC236}">
                <a16:creationId xmlns:a16="http://schemas.microsoft.com/office/drawing/2014/main" xmlns="" id="{5AB3F758-6363-470E-922F-29AD16A71A5C}"/>
              </a:ext>
            </a:extLst>
          </p:cNvPr>
          <p:cNvSpPr txBox="1">
            <a:spLocks/>
          </p:cNvSpPr>
          <p:nvPr/>
        </p:nvSpPr>
        <p:spPr bwMode="auto">
          <a:xfrm>
            <a:off x="8686800" y="4419600"/>
            <a:ext cx="1981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hlink"/>
              </a:buClr>
              <a:buFont typeface="Wingdings" panose="05000000000000000000" pitchFamily="2" charset="2"/>
              <a:buNone/>
            </a:pPr>
            <a:r>
              <a:rPr lang="en-US" altLang="zh-CN" sz="2000" dirty="0">
                <a:latin typeface="+mn-ea"/>
                <a:cs typeface="Times New Roman" panose="02020603050405020304" pitchFamily="18" charset="0"/>
              </a:rPr>
              <a:t>C</a:t>
            </a:r>
            <a:r>
              <a:rPr lang="zh-CN" altLang="en-US" sz="2000" dirty="0">
                <a:latin typeface="+mn-ea"/>
                <a:cs typeface="Times New Roman" panose="02020603050405020304" pitchFamily="18" charset="0"/>
              </a:rPr>
              <a:t>的通信范围</a:t>
            </a:r>
          </a:p>
        </p:txBody>
      </p:sp>
      <p:cxnSp>
        <p:nvCxnSpPr>
          <p:cNvPr id="27" name="直接箭头连接符 26">
            <a:extLst>
              <a:ext uri="{FF2B5EF4-FFF2-40B4-BE49-F238E27FC236}">
                <a16:creationId xmlns:a16="http://schemas.microsoft.com/office/drawing/2014/main" xmlns="" id="{1BD1B616-13FC-4F8F-9FB3-826FA156E48A}"/>
              </a:ext>
            </a:extLst>
          </p:cNvPr>
          <p:cNvCxnSpPr>
            <a:stCxn id="25" idx="0"/>
          </p:cNvCxnSpPr>
          <p:nvPr/>
        </p:nvCxnSpPr>
        <p:spPr>
          <a:xfrm flipV="1">
            <a:off x="7315200" y="3886200"/>
            <a:ext cx="152400" cy="533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xmlns="" id="{B41DC6BE-B80E-4863-9A2C-318DE41B0A8F}"/>
              </a:ext>
            </a:extLst>
          </p:cNvPr>
          <p:cNvCxnSpPr/>
          <p:nvPr/>
        </p:nvCxnSpPr>
        <p:spPr>
          <a:xfrm flipH="1" flipV="1">
            <a:off x="9220200" y="4038600"/>
            <a:ext cx="2286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右箭头 29">
            <a:extLst>
              <a:ext uri="{FF2B5EF4-FFF2-40B4-BE49-F238E27FC236}">
                <a16:creationId xmlns:a16="http://schemas.microsoft.com/office/drawing/2014/main" xmlns="" id="{97689C51-2EDB-44C0-971D-E7977EB9B25F}"/>
              </a:ext>
            </a:extLst>
          </p:cNvPr>
          <p:cNvSpPr/>
          <p:nvPr/>
        </p:nvSpPr>
        <p:spPr bwMode="auto">
          <a:xfrm>
            <a:off x="3048001" y="2663825"/>
            <a:ext cx="365125" cy="381000"/>
          </a:xfrm>
          <a:prstGeom prst="rightArrow">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latin typeface="+mn-ea"/>
            </a:endParaRPr>
          </a:p>
        </p:txBody>
      </p:sp>
      <p:sp>
        <p:nvSpPr>
          <p:cNvPr id="31" name="右箭头 30">
            <a:extLst>
              <a:ext uri="{FF2B5EF4-FFF2-40B4-BE49-F238E27FC236}">
                <a16:creationId xmlns:a16="http://schemas.microsoft.com/office/drawing/2014/main" xmlns="" id="{068DDC2B-B8CC-48E7-B711-F2FABB2F3BEA}"/>
              </a:ext>
            </a:extLst>
          </p:cNvPr>
          <p:cNvSpPr/>
          <p:nvPr/>
        </p:nvSpPr>
        <p:spPr bwMode="auto">
          <a:xfrm rot="10800000">
            <a:off x="3886201" y="2652713"/>
            <a:ext cx="365125" cy="381000"/>
          </a:xfrm>
          <a:prstGeom prst="rightArrow">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latin typeface="+mn-ea"/>
            </a:endParaRPr>
          </a:p>
        </p:txBody>
      </p:sp>
      <p:sp>
        <p:nvSpPr>
          <p:cNvPr id="32" name="右箭头 31">
            <a:extLst>
              <a:ext uri="{FF2B5EF4-FFF2-40B4-BE49-F238E27FC236}">
                <a16:creationId xmlns:a16="http://schemas.microsoft.com/office/drawing/2014/main" xmlns="" id="{19DDA396-2542-4774-9F1B-E32C833797DB}"/>
              </a:ext>
            </a:extLst>
          </p:cNvPr>
          <p:cNvSpPr/>
          <p:nvPr/>
        </p:nvSpPr>
        <p:spPr bwMode="auto">
          <a:xfrm rot="10800000">
            <a:off x="7364414" y="2638425"/>
            <a:ext cx="365125" cy="381000"/>
          </a:xfrm>
          <a:prstGeom prst="rightArrow">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latin typeface="+mn-ea"/>
            </a:endParaRPr>
          </a:p>
        </p:txBody>
      </p:sp>
      <p:sp>
        <p:nvSpPr>
          <p:cNvPr id="33" name="右箭头 32">
            <a:extLst>
              <a:ext uri="{FF2B5EF4-FFF2-40B4-BE49-F238E27FC236}">
                <a16:creationId xmlns:a16="http://schemas.microsoft.com/office/drawing/2014/main" xmlns="" id="{6676CFB9-C995-4112-A476-889CD69D1154}"/>
              </a:ext>
            </a:extLst>
          </p:cNvPr>
          <p:cNvSpPr/>
          <p:nvPr/>
        </p:nvSpPr>
        <p:spPr bwMode="auto">
          <a:xfrm>
            <a:off x="9055101" y="2652713"/>
            <a:ext cx="365125" cy="381000"/>
          </a:xfrm>
          <a:prstGeom prst="rightArrow">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latin typeface="+mn-ea"/>
            </a:endParaRPr>
          </a:p>
        </p:txBody>
      </p:sp>
      <p:sp>
        <p:nvSpPr>
          <p:cNvPr id="29" name="Rectangle 2">
            <a:extLst>
              <a:ext uri="{FF2B5EF4-FFF2-40B4-BE49-F238E27FC236}">
                <a16:creationId xmlns:a16="http://schemas.microsoft.com/office/drawing/2014/main" xmlns="" id="{D30B3DCE-BF9D-49B4-893A-3C8B0C250202}"/>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cap="small" dirty="0">
                <a:solidFill>
                  <a:schemeClr val="tx2"/>
                </a:solidFill>
              </a:rPr>
              <a:t>802.11</a:t>
            </a:r>
            <a:r>
              <a:rPr lang="zh-CN" altLang="en-US" sz="3600" cap="small" dirty="0">
                <a:solidFill>
                  <a:schemeClr val="tx2"/>
                </a:solidFill>
              </a:rPr>
              <a:t>的</a:t>
            </a:r>
            <a:r>
              <a:rPr lang="en-US" altLang="zh-CN" sz="3600" cap="small" dirty="0">
                <a:solidFill>
                  <a:schemeClr val="tx2"/>
                </a:solidFill>
              </a:rPr>
              <a:t>MAC</a:t>
            </a:r>
            <a:r>
              <a:rPr lang="zh-CN" altLang="en-US" sz="3600" cap="small" dirty="0">
                <a:solidFill>
                  <a:schemeClr val="tx2"/>
                </a:solidFill>
              </a:rPr>
              <a:t>子层协议</a:t>
            </a:r>
          </a:p>
        </p:txBody>
      </p:sp>
      <p:cxnSp>
        <p:nvCxnSpPr>
          <p:cNvPr id="3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3951856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500"/>
                                        <p:tgtEl>
                                          <p:spTgt spid="31"/>
                                        </p:tgtEl>
                                      </p:cBhvr>
                                    </p:animEffect>
                                  </p:childTnLst>
                                </p:cTn>
                              </p:par>
                            </p:childTnLst>
                          </p:cTn>
                        </p:par>
                        <p:par>
                          <p:cTn id="21" fill="hold" nodeType="afterGroup">
                            <p:stCondLst>
                              <p:cond delay="500"/>
                            </p:stCondLst>
                            <p:childTnLst>
                              <p:par>
                                <p:cTn id="22" presetID="35" presetClass="emph" presetSubtype="0" repeatCount="3000" fill="hold" grpId="1" nodeType="afterEffect">
                                  <p:stCondLst>
                                    <p:cond delay="0"/>
                                  </p:stCondLst>
                                  <p:childTnLst>
                                    <p:anim calcmode="discrete" valueType="str">
                                      <p:cBhvr>
                                        <p:cTn id="23" dur="1000" fill="hold"/>
                                        <p:tgtEl>
                                          <p:spTgt spid="30"/>
                                        </p:tgtEl>
                                        <p:attrNameLst>
                                          <p:attrName>style.visibility</p:attrName>
                                        </p:attrNameLst>
                                      </p:cBhvr>
                                      <p:tavLst>
                                        <p:tav tm="0">
                                          <p:val>
                                            <p:strVal val="hidden"/>
                                          </p:val>
                                        </p:tav>
                                        <p:tav tm="50000">
                                          <p:val>
                                            <p:strVal val="visible"/>
                                          </p:val>
                                        </p:tav>
                                      </p:tavLst>
                                    </p:anim>
                                  </p:childTnLst>
                                </p:cTn>
                              </p:par>
                              <p:par>
                                <p:cTn id="24" presetID="35" presetClass="emph" presetSubtype="0" repeatCount="3000" fill="hold" grpId="1" nodeType="withEffect">
                                  <p:stCondLst>
                                    <p:cond delay="0"/>
                                  </p:stCondLst>
                                  <p:childTnLst>
                                    <p:anim calcmode="discrete" valueType="str">
                                      <p:cBhvr>
                                        <p:cTn id="25"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down)">
                                      <p:cBhvr>
                                        <p:cTn id="56" dur="500"/>
                                        <p:tgtEl>
                                          <p:spTgt spid="3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par>
                                <p:cTn id="60" presetID="35" presetClass="emph" presetSubtype="0" repeatCount="3000" fill="hold" grpId="1" nodeType="withEffect">
                                  <p:stCondLst>
                                    <p:cond delay="0"/>
                                  </p:stCondLst>
                                  <p:childTnLst>
                                    <p:anim calcmode="discrete" valueType="str">
                                      <p:cBhvr>
                                        <p:cTn id="61" dur="1000" fill="hold"/>
                                        <p:tgtEl>
                                          <p:spTgt spid="32"/>
                                        </p:tgtEl>
                                        <p:attrNameLst>
                                          <p:attrName>style.visibility</p:attrName>
                                        </p:attrNameLst>
                                      </p:cBhvr>
                                      <p:tavLst>
                                        <p:tav tm="0">
                                          <p:val>
                                            <p:strVal val="hidden"/>
                                          </p:val>
                                        </p:tav>
                                        <p:tav tm="50000">
                                          <p:val>
                                            <p:strVal val="visible"/>
                                          </p:val>
                                        </p:tav>
                                      </p:tavLst>
                                    </p:anim>
                                  </p:childTnLst>
                                </p:cTn>
                              </p:par>
                              <p:par>
                                <p:cTn id="62" presetID="35" presetClass="emph" presetSubtype="0" repeatCount="3000" fill="hold" grpId="1" nodeType="withEffect">
                                  <p:stCondLst>
                                    <p:cond delay="0"/>
                                  </p:stCondLst>
                                  <p:childTnLst>
                                    <p:anim calcmode="discrete" valueType="str">
                                      <p:cBhvr>
                                        <p:cTn id="63"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p:bldP spid="7" grpId="0" animBg="1"/>
      <p:bldP spid="12" grpId="0" animBg="1"/>
      <p:bldP spid="21516" grpId="0"/>
      <p:bldP spid="19" grpId="0" animBg="1"/>
      <p:bldP spid="20" grpId="0" animBg="1"/>
      <p:bldP spid="21" grpId="0" animBg="1"/>
      <p:bldP spid="22" grpId="0" animBg="1"/>
      <p:bldP spid="24" grpId="0" animBg="1"/>
      <p:bldP spid="25" grpId="0"/>
      <p:bldP spid="26" grpId="0"/>
      <p:bldP spid="30" grpId="0" animBg="1"/>
      <p:bldP spid="30" grpId="1" animBg="1"/>
      <p:bldP spid="31" grpId="0" animBg="1"/>
      <p:bldP spid="31" grpId="1" animBg="1"/>
      <p:bldP spid="32" grpId="0" animBg="1"/>
      <p:bldP spid="32" grpId="1" animBg="1"/>
      <p:bldP spid="33" grpId="0" animBg="1"/>
      <p:bldP spid="33"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a:extLst>
              <a:ext uri="{FF2B5EF4-FFF2-40B4-BE49-F238E27FC236}">
                <a16:creationId xmlns:a16="http://schemas.microsoft.com/office/drawing/2014/main" xmlns="" id="{EA6043C6-DDF5-4378-932D-103F8B75C90C}"/>
              </a:ext>
            </a:extLst>
          </p:cNvPr>
          <p:cNvSpPr>
            <a:spLocks noGrp="1" noChangeArrowheads="1"/>
          </p:cNvSpPr>
          <p:nvPr>
            <p:ph idx="1"/>
          </p:nvPr>
        </p:nvSpPr>
        <p:spPr>
          <a:xfrm>
            <a:off x="2133600" y="1295400"/>
            <a:ext cx="7416800" cy="1752600"/>
          </a:xfrm>
        </p:spPr>
        <p:txBody>
          <a:bodyPr>
            <a:normAutofit/>
          </a:bodyPr>
          <a:lstStyle/>
          <a:p>
            <a:pPr eaLnBrk="1" hangingPunct="1">
              <a:lnSpc>
                <a:spcPct val="150000"/>
              </a:lnSpc>
            </a:pPr>
            <a:r>
              <a:rPr lang="zh-CN" altLang="en-US" sz="2000" dirty="0">
                <a:latin typeface="黑体" panose="02010609060101010101" pitchFamily="49" charset="-122"/>
                <a:ea typeface="黑体" panose="02010609060101010101" pitchFamily="49" charset="-122"/>
              </a:rPr>
              <a:t>基于上述问题，需要根据无线网络通信特点设计节点接入的协议。</a:t>
            </a:r>
            <a:endParaRPr lang="en-US" altLang="zh-CN" sz="2000"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xmlns="" id="{B43FE73C-B16A-4D17-8B9F-2CA78D246BD6}"/>
              </a:ext>
            </a:extLst>
          </p:cNvPr>
          <p:cNvSpPr txBox="1">
            <a:spLocks/>
          </p:cNvSpPr>
          <p:nvPr/>
        </p:nvSpPr>
        <p:spPr bwMode="white">
          <a:xfrm>
            <a:off x="7772400" y="533400"/>
            <a:ext cx="2895600"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一、</a:t>
            </a:r>
            <a:r>
              <a:rPr lang="en-US" altLang="zh-CN" sz="2000" kern="0" dirty="0">
                <a:solidFill>
                  <a:schemeClr val="bg1"/>
                </a:solidFill>
                <a:latin typeface="黑体" pitchFamily="49" charset="-122"/>
                <a:ea typeface="黑体" pitchFamily="49" charset="-122"/>
              </a:rPr>
              <a:t> WLAN</a:t>
            </a:r>
            <a:r>
              <a:rPr lang="zh-CN" altLang="en-US" sz="2000" kern="0" dirty="0">
                <a:solidFill>
                  <a:schemeClr val="bg1"/>
                </a:solidFill>
                <a:latin typeface="黑体" pitchFamily="49" charset="-122"/>
                <a:ea typeface="黑体" pitchFamily="49" charset="-122"/>
              </a:rPr>
              <a:t>通信中的问题</a:t>
            </a:r>
          </a:p>
        </p:txBody>
      </p:sp>
      <p:grpSp>
        <p:nvGrpSpPr>
          <p:cNvPr id="2" name="组合 11">
            <a:extLst>
              <a:ext uri="{FF2B5EF4-FFF2-40B4-BE49-F238E27FC236}">
                <a16:creationId xmlns:a16="http://schemas.microsoft.com/office/drawing/2014/main" xmlns="" id="{101DEE79-096E-44F6-ABE5-2945034989DA}"/>
              </a:ext>
            </a:extLst>
          </p:cNvPr>
          <p:cNvGrpSpPr/>
          <p:nvPr/>
        </p:nvGrpSpPr>
        <p:grpSpPr>
          <a:xfrm>
            <a:off x="4131322" y="2375516"/>
            <a:ext cx="2362200" cy="533400"/>
            <a:chOff x="990600" y="5334000"/>
            <a:chExt cx="2362200" cy="533400"/>
          </a:xfrm>
          <a:solidFill>
            <a:schemeClr val="tx2">
              <a:lumMod val="40000"/>
              <a:lumOff val="60000"/>
            </a:schemeClr>
          </a:solidFill>
        </p:grpSpPr>
        <p:sp>
          <p:nvSpPr>
            <p:cNvPr id="6" name="矩形 5">
              <a:extLst>
                <a:ext uri="{FF2B5EF4-FFF2-40B4-BE49-F238E27FC236}">
                  <a16:creationId xmlns:a16="http://schemas.microsoft.com/office/drawing/2014/main" xmlns="" id="{121135E3-F40C-408A-8CD2-500340C8C708}"/>
                </a:ext>
              </a:extLst>
            </p:cNvPr>
            <p:cNvSpPr/>
            <p:nvPr/>
          </p:nvSpPr>
          <p:spPr>
            <a:xfrm>
              <a:off x="2514600" y="5334000"/>
              <a:ext cx="838200" cy="533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latin typeface="Times New Roman" pitchFamily="18" charset="0"/>
                  <a:cs typeface="Times New Roman" pitchFamily="18" charset="0"/>
                </a:rPr>
                <a:t>CD</a:t>
              </a:r>
              <a:endParaRPr lang="zh-CN" altLang="en-US" sz="3200" dirty="0">
                <a:solidFill>
                  <a:schemeClr val="tx1"/>
                </a:solidFill>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xmlns="" id="{CA98BA92-01E8-47E9-BC0F-726AA2E53C18}"/>
                </a:ext>
              </a:extLst>
            </p:cNvPr>
            <p:cNvSpPr/>
            <p:nvPr/>
          </p:nvSpPr>
          <p:spPr>
            <a:xfrm>
              <a:off x="990600" y="5334000"/>
              <a:ext cx="1600200" cy="533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r">
                <a:defRPr/>
              </a:pPr>
              <a:r>
                <a:rPr lang="en-US" altLang="zh-CN" sz="3200" dirty="0">
                  <a:solidFill>
                    <a:schemeClr val="tx1"/>
                  </a:solidFill>
                  <a:latin typeface="Times New Roman" pitchFamily="18" charset="0"/>
                  <a:cs typeface="Times New Roman" pitchFamily="18" charset="0"/>
                </a:rPr>
                <a:t>CSMA/</a:t>
              </a:r>
              <a:endParaRPr lang="zh-CN" altLang="en-US" sz="3200" dirty="0">
                <a:solidFill>
                  <a:schemeClr val="tx1"/>
                </a:solidFill>
                <a:latin typeface="Times New Roman" pitchFamily="18" charset="0"/>
                <a:cs typeface="Times New Roman" pitchFamily="18" charset="0"/>
              </a:endParaRPr>
            </a:p>
          </p:txBody>
        </p:sp>
      </p:grpSp>
      <p:grpSp>
        <p:nvGrpSpPr>
          <p:cNvPr id="3" name="组合 10">
            <a:extLst>
              <a:ext uri="{FF2B5EF4-FFF2-40B4-BE49-F238E27FC236}">
                <a16:creationId xmlns:a16="http://schemas.microsoft.com/office/drawing/2014/main" xmlns="" id="{96C8846B-C9D0-441F-8AB5-F1B4D3200496}"/>
              </a:ext>
            </a:extLst>
          </p:cNvPr>
          <p:cNvGrpSpPr/>
          <p:nvPr/>
        </p:nvGrpSpPr>
        <p:grpSpPr>
          <a:xfrm>
            <a:off x="4207522" y="5499716"/>
            <a:ext cx="2362200" cy="533400"/>
            <a:chOff x="5029200" y="5410200"/>
            <a:chExt cx="2362200" cy="533400"/>
          </a:xfrm>
          <a:solidFill>
            <a:schemeClr val="tx2">
              <a:lumMod val="40000"/>
              <a:lumOff val="60000"/>
            </a:schemeClr>
          </a:solidFill>
        </p:grpSpPr>
        <p:sp>
          <p:nvSpPr>
            <p:cNvPr id="9" name="矩形 8">
              <a:extLst>
                <a:ext uri="{FF2B5EF4-FFF2-40B4-BE49-F238E27FC236}">
                  <a16:creationId xmlns:a16="http://schemas.microsoft.com/office/drawing/2014/main" xmlns="" id="{9434A760-0DBB-49CE-AC27-152BB91B6F89}"/>
                </a:ext>
              </a:extLst>
            </p:cNvPr>
            <p:cNvSpPr/>
            <p:nvPr/>
          </p:nvSpPr>
          <p:spPr>
            <a:xfrm>
              <a:off x="6553200" y="5410200"/>
              <a:ext cx="838200" cy="533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latin typeface="Times New Roman" pitchFamily="18" charset="0"/>
                  <a:cs typeface="Times New Roman" pitchFamily="18" charset="0"/>
                </a:rPr>
                <a:t>CA</a:t>
              </a:r>
              <a:endParaRPr lang="zh-CN" altLang="en-US" sz="3200" dirty="0">
                <a:solidFill>
                  <a:schemeClr val="tx1"/>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xmlns="" id="{50A32B4F-BAEB-4E6C-8785-8FE1AAFD2F1A}"/>
                </a:ext>
              </a:extLst>
            </p:cNvPr>
            <p:cNvSpPr/>
            <p:nvPr/>
          </p:nvSpPr>
          <p:spPr>
            <a:xfrm>
              <a:off x="5029200" y="5410200"/>
              <a:ext cx="1600200" cy="533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r">
                <a:defRPr/>
              </a:pPr>
              <a:r>
                <a:rPr lang="en-US" altLang="zh-CN" sz="3200" dirty="0">
                  <a:solidFill>
                    <a:schemeClr val="tx1"/>
                  </a:solidFill>
                  <a:latin typeface="Times New Roman" pitchFamily="18" charset="0"/>
                  <a:cs typeface="Times New Roman" pitchFamily="18" charset="0"/>
                </a:rPr>
                <a:t>CSMA/</a:t>
              </a:r>
              <a:endParaRPr lang="zh-CN" altLang="en-US" sz="3200" dirty="0">
                <a:solidFill>
                  <a:schemeClr val="tx1"/>
                </a:solidFill>
                <a:latin typeface="Times New Roman" pitchFamily="18" charset="0"/>
                <a:cs typeface="Times New Roman" pitchFamily="18" charset="0"/>
              </a:endParaRPr>
            </a:p>
          </p:txBody>
        </p:sp>
      </p:grpSp>
      <p:sp>
        <p:nvSpPr>
          <p:cNvPr id="13" name="乘号 12">
            <a:extLst>
              <a:ext uri="{FF2B5EF4-FFF2-40B4-BE49-F238E27FC236}">
                <a16:creationId xmlns:a16="http://schemas.microsoft.com/office/drawing/2014/main" xmlns="" id="{75EE7FBA-C203-4C2B-9749-4A2DDB36EBF3}"/>
              </a:ext>
            </a:extLst>
          </p:cNvPr>
          <p:cNvSpPr/>
          <p:nvPr/>
        </p:nvSpPr>
        <p:spPr>
          <a:xfrm>
            <a:off x="5661486" y="1966033"/>
            <a:ext cx="990600" cy="1219200"/>
          </a:xfrm>
          <a:prstGeom prst="mathMultiply">
            <a:avLst>
              <a:gd name="adj1" fmla="val 132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1" name="组合 20">
            <a:extLst>
              <a:ext uri="{FF2B5EF4-FFF2-40B4-BE49-F238E27FC236}">
                <a16:creationId xmlns:a16="http://schemas.microsoft.com/office/drawing/2014/main" xmlns="" id="{762A42C2-883F-4B06-BAE7-CDDADF679ACD}"/>
              </a:ext>
            </a:extLst>
          </p:cNvPr>
          <p:cNvGrpSpPr>
            <a:grpSpLocks/>
          </p:cNvGrpSpPr>
          <p:nvPr/>
        </p:nvGrpSpPr>
        <p:grpSpPr bwMode="auto">
          <a:xfrm>
            <a:off x="5579122" y="4661516"/>
            <a:ext cx="3962400" cy="533400"/>
            <a:chOff x="4572000" y="4724400"/>
            <a:chExt cx="3962400" cy="533400"/>
          </a:xfrm>
        </p:grpSpPr>
        <p:sp>
          <p:nvSpPr>
            <p:cNvPr id="8" name="矩形 7">
              <a:extLst>
                <a:ext uri="{FF2B5EF4-FFF2-40B4-BE49-F238E27FC236}">
                  <a16:creationId xmlns:a16="http://schemas.microsoft.com/office/drawing/2014/main" xmlns="" id="{9E9CCC94-86A4-4A4E-85FC-6B70732E37C8}"/>
                </a:ext>
              </a:extLst>
            </p:cNvPr>
            <p:cNvSpPr/>
            <p:nvPr/>
          </p:nvSpPr>
          <p:spPr>
            <a:xfrm>
              <a:off x="5029200" y="4800600"/>
              <a:ext cx="3505200" cy="457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a:solidFill>
                    <a:schemeClr val="tx1"/>
                  </a:solidFill>
                  <a:latin typeface="Times New Roman" pitchFamily="18" charset="0"/>
                  <a:ea typeface="宋体" pitchFamily="2" charset="-122"/>
                  <a:cs typeface="Times New Roman" pitchFamily="18" charset="0"/>
                </a:rPr>
                <a:t>CA(</a:t>
              </a:r>
              <a:r>
                <a:rPr lang="en-US" altLang="zh-CN">
                  <a:solidFill>
                    <a:schemeClr val="tx1"/>
                  </a:solidFill>
                  <a:latin typeface="Times New Roman" pitchFamily="18" charset="0"/>
                  <a:ea typeface="宋体" pitchFamily="2" charset="-122"/>
                  <a:cs typeface="Times New Roman" pitchFamily="18" charset="0"/>
                </a:rPr>
                <a:t>Collision Avoidance</a:t>
              </a:r>
              <a:r>
                <a:rPr lang="en-US" altLang="zh-CN" sz="3200">
                  <a:solidFill>
                    <a:schemeClr val="tx1"/>
                  </a:solidFill>
                  <a:latin typeface="Times New Roman" pitchFamily="18" charset="0"/>
                  <a:ea typeface="宋体" pitchFamily="2" charset="-122"/>
                  <a:cs typeface="Times New Roman" pitchFamily="18" charset="0"/>
                </a:rPr>
                <a:t>)</a:t>
              </a:r>
              <a:endParaRPr lang="zh-CN" altLang="en-US" sz="3200">
                <a:solidFill>
                  <a:schemeClr val="tx1"/>
                </a:solidFill>
                <a:latin typeface="Times New Roman" pitchFamily="18" charset="0"/>
                <a:ea typeface="宋体" pitchFamily="2" charset="-122"/>
                <a:cs typeface="Times New Roman" pitchFamily="18" charset="0"/>
              </a:endParaRPr>
            </a:p>
          </p:txBody>
        </p:sp>
        <p:sp>
          <p:nvSpPr>
            <p:cNvPr id="15" name="加号 14">
              <a:extLst>
                <a:ext uri="{FF2B5EF4-FFF2-40B4-BE49-F238E27FC236}">
                  <a16:creationId xmlns:a16="http://schemas.microsoft.com/office/drawing/2014/main" xmlns="" id="{A65742AA-3C42-4177-836B-E90A72DDA313}"/>
                </a:ext>
              </a:extLst>
            </p:cNvPr>
            <p:cNvSpPr/>
            <p:nvPr/>
          </p:nvSpPr>
          <p:spPr>
            <a:xfrm>
              <a:off x="4572000" y="4724400"/>
              <a:ext cx="533400" cy="533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2" name="组合 22">
            <a:extLst>
              <a:ext uri="{FF2B5EF4-FFF2-40B4-BE49-F238E27FC236}">
                <a16:creationId xmlns:a16="http://schemas.microsoft.com/office/drawing/2014/main" xmlns="" id="{5F4FC155-E6C2-4A94-9EE3-BCD3D69553EC}"/>
              </a:ext>
            </a:extLst>
          </p:cNvPr>
          <p:cNvGrpSpPr>
            <a:grpSpLocks/>
          </p:cNvGrpSpPr>
          <p:nvPr/>
        </p:nvGrpSpPr>
        <p:grpSpPr bwMode="auto">
          <a:xfrm>
            <a:off x="5045722" y="2985116"/>
            <a:ext cx="4495800" cy="914400"/>
            <a:chOff x="4038600" y="3429002"/>
            <a:chExt cx="4495800" cy="914400"/>
          </a:xfrm>
        </p:grpSpPr>
        <p:sp>
          <p:nvSpPr>
            <p:cNvPr id="7" name="右箭头 6">
              <a:extLst>
                <a:ext uri="{FF2B5EF4-FFF2-40B4-BE49-F238E27FC236}">
                  <a16:creationId xmlns:a16="http://schemas.microsoft.com/office/drawing/2014/main" xmlns="" id="{8CA485E8-BC12-4DB2-BDD5-FF290016C4CE}"/>
                </a:ext>
              </a:extLst>
            </p:cNvPr>
            <p:cNvSpPr/>
            <p:nvPr/>
          </p:nvSpPr>
          <p:spPr>
            <a:xfrm rot="5400000">
              <a:off x="3886200" y="3581402"/>
              <a:ext cx="914400" cy="609600"/>
            </a:xfrm>
            <a:prstGeom prst="rightArrow">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grpSp>
          <p:nvGrpSpPr>
            <p:cNvPr id="22541" name="组合 21">
              <a:extLst>
                <a:ext uri="{FF2B5EF4-FFF2-40B4-BE49-F238E27FC236}">
                  <a16:creationId xmlns:a16="http://schemas.microsoft.com/office/drawing/2014/main" xmlns="" id="{A73DA2AE-7096-4087-B9C0-EE25E056E524}"/>
                </a:ext>
              </a:extLst>
            </p:cNvPr>
            <p:cNvGrpSpPr>
              <a:grpSpLocks/>
            </p:cNvGrpSpPr>
            <p:nvPr/>
          </p:nvGrpSpPr>
          <p:grpSpPr bwMode="auto">
            <a:xfrm>
              <a:off x="4495800" y="3581400"/>
              <a:ext cx="4038600" cy="457200"/>
              <a:chOff x="4495800" y="3505200"/>
              <a:chExt cx="4038600" cy="457200"/>
            </a:xfrm>
          </p:grpSpPr>
          <p:sp>
            <p:nvSpPr>
              <p:cNvPr id="14" name="矩形 13">
                <a:extLst>
                  <a:ext uri="{FF2B5EF4-FFF2-40B4-BE49-F238E27FC236}">
                    <a16:creationId xmlns:a16="http://schemas.microsoft.com/office/drawing/2014/main" xmlns="" id="{D71B7174-0569-493C-8605-1DAF61637DAC}"/>
                  </a:ext>
                </a:extLst>
              </p:cNvPr>
              <p:cNvSpPr/>
              <p:nvPr/>
            </p:nvSpPr>
            <p:spPr>
              <a:xfrm>
                <a:off x="5029200" y="3505202"/>
                <a:ext cx="3505200" cy="457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a:solidFill>
                      <a:schemeClr val="tx1"/>
                    </a:solidFill>
                    <a:latin typeface="Times New Roman" pitchFamily="18" charset="0"/>
                    <a:ea typeface="宋体" pitchFamily="2" charset="-122"/>
                    <a:cs typeface="Times New Roman" pitchFamily="18" charset="0"/>
                  </a:rPr>
                  <a:t>CD(</a:t>
                </a:r>
                <a:r>
                  <a:rPr lang="en-US" altLang="zh-CN">
                    <a:solidFill>
                      <a:schemeClr val="tx1"/>
                    </a:solidFill>
                    <a:latin typeface="Times New Roman" pitchFamily="18" charset="0"/>
                    <a:ea typeface="宋体" pitchFamily="2" charset="-122"/>
                    <a:cs typeface="Times New Roman" pitchFamily="18" charset="0"/>
                  </a:rPr>
                  <a:t>Collision Detection</a:t>
                </a:r>
                <a:r>
                  <a:rPr lang="en-US" altLang="zh-CN" sz="3200">
                    <a:solidFill>
                      <a:schemeClr val="tx1"/>
                    </a:solidFill>
                    <a:latin typeface="Times New Roman" pitchFamily="18" charset="0"/>
                    <a:ea typeface="宋体" pitchFamily="2" charset="-122"/>
                    <a:cs typeface="Times New Roman" pitchFamily="18" charset="0"/>
                  </a:rPr>
                  <a:t>)</a:t>
                </a:r>
                <a:endParaRPr lang="zh-CN" altLang="en-US" sz="3200">
                  <a:solidFill>
                    <a:schemeClr val="tx1"/>
                  </a:solidFill>
                  <a:latin typeface="Times New Roman" pitchFamily="18" charset="0"/>
                  <a:ea typeface="宋体" pitchFamily="2" charset="-122"/>
                  <a:cs typeface="Times New Roman" pitchFamily="18" charset="0"/>
                </a:endParaRPr>
              </a:p>
            </p:txBody>
          </p:sp>
          <p:sp>
            <p:nvSpPr>
              <p:cNvPr id="16" name="减号 15">
                <a:extLst>
                  <a:ext uri="{FF2B5EF4-FFF2-40B4-BE49-F238E27FC236}">
                    <a16:creationId xmlns:a16="http://schemas.microsoft.com/office/drawing/2014/main" xmlns="" id="{62A86EC8-A25F-45E2-9FC6-2BA2062A9E61}"/>
                  </a:ext>
                </a:extLst>
              </p:cNvPr>
              <p:cNvSpPr/>
              <p:nvPr/>
            </p:nvSpPr>
            <p:spPr>
              <a:xfrm>
                <a:off x="4495800" y="3505202"/>
                <a:ext cx="533400" cy="457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19" name="矩形 18">
            <a:extLst>
              <a:ext uri="{FF2B5EF4-FFF2-40B4-BE49-F238E27FC236}">
                <a16:creationId xmlns:a16="http://schemas.microsoft.com/office/drawing/2014/main" xmlns="" id="{19FCF68B-A20C-4C47-9034-7B9394317C0E}"/>
              </a:ext>
            </a:extLst>
          </p:cNvPr>
          <p:cNvSpPr/>
          <p:nvPr/>
        </p:nvSpPr>
        <p:spPr>
          <a:xfrm>
            <a:off x="4512322" y="3975716"/>
            <a:ext cx="1600200" cy="5334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3200">
                <a:solidFill>
                  <a:schemeClr val="tx1"/>
                </a:solidFill>
                <a:latin typeface="Times New Roman" pitchFamily="18" charset="0"/>
                <a:ea typeface="宋体" pitchFamily="2" charset="-122"/>
                <a:cs typeface="Times New Roman" pitchFamily="18" charset="0"/>
              </a:rPr>
              <a:t>CSMA</a:t>
            </a:r>
            <a:endParaRPr lang="zh-CN" altLang="en-US" sz="3200">
              <a:solidFill>
                <a:schemeClr val="tx1"/>
              </a:solidFill>
              <a:latin typeface="Times New Roman" pitchFamily="18" charset="0"/>
              <a:ea typeface="宋体" pitchFamily="2" charset="-122"/>
              <a:cs typeface="Times New Roman" pitchFamily="18" charset="0"/>
            </a:endParaRPr>
          </a:p>
        </p:txBody>
      </p:sp>
      <p:sp>
        <p:nvSpPr>
          <p:cNvPr id="20" name="右箭头 19">
            <a:extLst>
              <a:ext uri="{FF2B5EF4-FFF2-40B4-BE49-F238E27FC236}">
                <a16:creationId xmlns:a16="http://schemas.microsoft.com/office/drawing/2014/main" xmlns="" id="{92F6B986-90E5-45BE-AD92-89BB314A4840}"/>
              </a:ext>
            </a:extLst>
          </p:cNvPr>
          <p:cNvSpPr/>
          <p:nvPr/>
        </p:nvSpPr>
        <p:spPr>
          <a:xfrm rot="5400000">
            <a:off x="4969522" y="4737716"/>
            <a:ext cx="762000" cy="609600"/>
          </a:xfrm>
          <a:prstGeom prst="rightArrow">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4" name="Rectangle 2">
            <a:extLst>
              <a:ext uri="{FF2B5EF4-FFF2-40B4-BE49-F238E27FC236}">
                <a16:creationId xmlns:a16="http://schemas.microsoft.com/office/drawing/2014/main" xmlns="" id="{7F70B2F4-6B30-4857-B6A7-2E3ABC7E1DF0}"/>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cxnSp>
        <p:nvCxnSpPr>
          <p:cNvPr id="22"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16966886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amond(out)">
                                      <p:cBhvr>
                                        <p:cTn id="12" dur="1000"/>
                                        <p:tgtEl>
                                          <p:spTgt spid="13"/>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par>
                          <p:cTn id="20" fill="hold" nodeType="afterGroup">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par>
                                <p:cTn id="24" presetID="22" presetClass="entr" presetSubtype="1"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par>
                          <p:cTn id="27" fill="hold" nodeType="afterGroup">
                            <p:stCondLst>
                              <p:cond delay="2000"/>
                            </p:stCondLst>
                            <p:childTnLst>
                              <p:par>
                                <p:cTn id="28" presetID="1"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a:extLst>
              <a:ext uri="{FF2B5EF4-FFF2-40B4-BE49-F238E27FC236}">
                <a16:creationId xmlns:a16="http://schemas.microsoft.com/office/drawing/2014/main" xmlns="" id="{F6ADA876-B7A5-48E6-8338-DF321946BF65}"/>
              </a:ext>
            </a:extLst>
          </p:cNvPr>
          <p:cNvSpPr>
            <a:spLocks noGrp="1"/>
          </p:cNvSpPr>
          <p:nvPr>
            <p:ph idx="1"/>
          </p:nvPr>
        </p:nvSpPr>
        <p:spPr>
          <a:xfrm>
            <a:off x="2057400" y="1219200"/>
            <a:ext cx="7848600" cy="609600"/>
          </a:xfrm>
        </p:spPr>
        <p:txBody>
          <a:bodyPr>
            <a:normAutofit/>
          </a:bodyPr>
          <a:lstStyle/>
          <a:p>
            <a:r>
              <a:rPr lang="zh-CN" altLang="en-US" sz="2800" dirty="0">
                <a:latin typeface="黑体" panose="02010609060101010101" pitchFamily="49" charset="-122"/>
                <a:ea typeface="黑体" panose="02010609060101010101" pitchFamily="49" charset="-122"/>
              </a:rPr>
              <a:t>发言规则</a:t>
            </a:r>
          </a:p>
        </p:txBody>
      </p:sp>
      <p:grpSp>
        <p:nvGrpSpPr>
          <p:cNvPr id="2" name="组合 60">
            <a:extLst>
              <a:ext uri="{FF2B5EF4-FFF2-40B4-BE49-F238E27FC236}">
                <a16:creationId xmlns:a16="http://schemas.microsoft.com/office/drawing/2014/main" xmlns="" id="{53B8AD27-9AFE-4C28-9D14-5442E114186B}"/>
              </a:ext>
            </a:extLst>
          </p:cNvPr>
          <p:cNvGrpSpPr>
            <a:grpSpLocks/>
          </p:cNvGrpSpPr>
          <p:nvPr/>
        </p:nvGrpSpPr>
        <p:grpSpPr bwMode="auto">
          <a:xfrm>
            <a:off x="2908300" y="2762250"/>
            <a:ext cx="2401888" cy="730250"/>
            <a:chOff x="1384176" y="2762610"/>
            <a:chExt cx="2402112" cy="730250"/>
          </a:xfrm>
        </p:grpSpPr>
        <p:sp>
          <p:nvSpPr>
            <p:cNvPr id="16" name="右箭头 15">
              <a:extLst>
                <a:ext uri="{FF2B5EF4-FFF2-40B4-BE49-F238E27FC236}">
                  <a16:creationId xmlns:a16="http://schemas.microsoft.com/office/drawing/2014/main" xmlns="" id="{593D564C-BFBC-4E70-B48B-19DF357C3E82}"/>
                </a:ext>
              </a:extLst>
            </p:cNvPr>
            <p:cNvSpPr/>
            <p:nvPr/>
          </p:nvSpPr>
          <p:spPr>
            <a:xfrm rot="12902580">
              <a:off x="2843225" y="2827698"/>
              <a:ext cx="943063" cy="381000"/>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21" name="右箭头 20">
              <a:extLst>
                <a:ext uri="{FF2B5EF4-FFF2-40B4-BE49-F238E27FC236}">
                  <a16:creationId xmlns:a16="http://schemas.microsoft.com/office/drawing/2014/main" xmlns="" id="{1DED4BF1-CC23-4D18-ABAD-44F89E809597}"/>
                </a:ext>
              </a:extLst>
            </p:cNvPr>
            <p:cNvSpPr/>
            <p:nvPr/>
          </p:nvSpPr>
          <p:spPr>
            <a:xfrm rot="16594496">
              <a:off x="2152632" y="2937217"/>
              <a:ext cx="730250" cy="381036"/>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24" name="右箭头 23">
              <a:extLst>
                <a:ext uri="{FF2B5EF4-FFF2-40B4-BE49-F238E27FC236}">
                  <a16:creationId xmlns:a16="http://schemas.microsoft.com/office/drawing/2014/main" xmlns="" id="{2096E3FE-70D2-45C4-9B1C-161A35CB9047}"/>
                </a:ext>
              </a:extLst>
            </p:cNvPr>
            <p:cNvSpPr/>
            <p:nvPr/>
          </p:nvSpPr>
          <p:spPr>
            <a:xfrm rot="19069594">
              <a:off x="1384176" y="2792773"/>
              <a:ext cx="889083" cy="381000"/>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grpSp>
      <p:grpSp>
        <p:nvGrpSpPr>
          <p:cNvPr id="3" name="组合 35">
            <a:extLst>
              <a:ext uri="{FF2B5EF4-FFF2-40B4-BE49-F238E27FC236}">
                <a16:creationId xmlns:a16="http://schemas.microsoft.com/office/drawing/2014/main" xmlns="" id="{338F0DD4-FC0B-4327-AD93-42F85E16F99B}"/>
              </a:ext>
            </a:extLst>
          </p:cNvPr>
          <p:cNvGrpSpPr>
            <a:grpSpLocks/>
          </p:cNvGrpSpPr>
          <p:nvPr/>
        </p:nvGrpSpPr>
        <p:grpSpPr bwMode="auto">
          <a:xfrm>
            <a:off x="2743200" y="2133600"/>
            <a:ext cx="2895600" cy="2590800"/>
            <a:chOff x="1219200" y="1524000"/>
            <a:chExt cx="2895600" cy="2590800"/>
          </a:xfrm>
        </p:grpSpPr>
        <p:sp>
          <p:nvSpPr>
            <p:cNvPr id="6" name="椭圆 5">
              <a:extLst>
                <a:ext uri="{FF2B5EF4-FFF2-40B4-BE49-F238E27FC236}">
                  <a16:creationId xmlns:a16="http://schemas.microsoft.com/office/drawing/2014/main" xmlns="" id="{0BA9C6FA-FB01-4767-9D8A-20DB3623E870}"/>
                </a:ext>
              </a:extLst>
            </p:cNvPr>
            <p:cNvSpPr/>
            <p:nvPr/>
          </p:nvSpPr>
          <p:spPr>
            <a:xfrm>
              <a:off x="1219200" y="28956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7" name="椭圆 6">
              <a:extLst>
                <a:ext uri="{FF2B5EF4-FFF2-40B4-BE49-F238E27FC236}">
                  <a16:creationId xmlns:a16="http://schemas.microsoft.com/office/drawing/2014/main" xmlns="" id="{6AACC413-F082-4FF5-A04C-74F78973E985}"/>
                </a:ext>
              </a:extLst>
            </p:cNvPr>
            <p:cNvSpPr/>
            <p:nvPr/>
          </p:nvSpPr>
          <p:spPr>
            <a:xfrm>
              <a:off x="2362200" y="15240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8" name="椭圆 7">
              <a:extLst>
                <a:ext uri="{FF2B5EF4-FFF2-40B4-BE49-F238E27FC236}">
                  <a16:creationId xmlns:a16="http://schemas.microsoft.com/office/drawing/2014/main" xmlns="" id="{014C562B-B148-462A-A937-9339DAB24091}"/>
                </a:ext>
              </a:extLst>
            </p:cNvPr>
            <p:cNvSpPr/>
            <p:nvPr/>
          </p:nvSpPr>
          <p:spPr>
            <a:xfrm>
              <a:off x="2133600" y="30480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9" name="椭圆 8">
              <a:extLst>
                <a:ext uri="{FF2B5EF4-FFF2-40B4-BE49-F238E27FC236}">
                  <a16:creationId xmlns:a16="http://schemas.microsoft.com/office/drawing/2014/main" xmlns="" id="{238A14C8-A758-443C-8E42-019421906C2B}"/>
                </a:ext>
              </a:extLst>
            </p:cNvPr>
            <p:cNvSpPr/>
            <p:nvPr/>
          </p:nvSpPr>
          <p:spPr>
            <a:xfrm>
              <a:off x="1981200" y="36576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4" name="椭圆 13">
              <a:extLst>
                <a:ext uri="{FF2B5EF4-FFF2-40B4-BE49-F238E27FC236}">
                  <a16:creationId xmlns:a16="http://schemas.microsoft.com/office/drawing/2014/main" xmlns="" id="{A19A8B80-05BB-4770-99A4-2E78CD957CE8}"/>
                </a:ext>
              </a:extLst>
            </p:cNvPr>
            <p:cNvSpPr/>
            <p:nvPr/>
          </p:nvSpPr>
          <p:spPr>
            <a:xfrm>
              <a:off x="3505200" y="28956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5" name="椭圆 14">
              <a:extLst>
                <a:ext uri="{FF2B5EF4-FFF2-40B4-BE49-F238E27FC236}">
                  <a16:creationId xmlns:a16="http://schemas.microsoft.com/office/drawing/2014/main" xmlns="" id="{0F20A0D5-6E6F-47B6-B85D-844A7109A72B}"/>
                </a:ext>
              </a:extLst>
            </p:cNvPr>
            <p:cNvSpPr/>
            <p:nvPr/>
          </p:nvSpPr>
          <p:spPr>
            <a:xfrm>
              <a:off x="2819400" y="30480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3" name="椭圆 22">
              <a:extLst>
                <a:ext uri="{FF2B5EF4-FFF2-40B4-BE49-F238E27FC236}">
                  <a16:creationId xmlns:a16="http://schemas.microsoft.com/office/drawing/2014/main" xmlns="" id="{65F24439-9436-4139-9DB0-404025D597B2}"/>
                </a:ext>
              </a:extLst>
            </p:cNvPr>
            <p:cNvSpPr/>
            <p:nvPr/>
          </p:nvSpPr>
          <p:spPr>
            <a:xfrm>
              <a:off x="1219200" y="35814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34" name="椭圆 33">
              <a:extLst>
                <a:ext uri="{FF2B5EF4-FFF2-40B4-BE49-F238E27FC236}">
                  <a16:creationId xmlns:a16="http://schemas.microsoft.com/office/drawing/2014/main" xmlns="" id="{3877CE3F-47D4-4694-8F2D-CAB84F2CFC1D}"/>
                </a:ext>
              </a:extLst>
            </p:cNvPr>
            <p:cNvSpPr/>
            <p:nvPr/>
          </p:nvSpPr>
          <p:spPr>
            <a:xfrm>
              <a:off x="2819400" y="36576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35" name="椭圆 34">
              <a:extLst>
                <a:ext uri="{FF2B5EF4-FFF2-40B4-BE49-F238E27FC236}">
                  <a16:creationId xmlns:a16="http://schemas.microsoft.com/office/drawing/2014/main" xmlns="" id="{6B31C8BD-BF61-44E7-9FA9-FC6236688E02}"/>
                </a:ext>
              </a:extLst>
            </p:cNvPr>
            <p:cNvSpPr/>
            <p:nvPr/>
          </p:nvSpPr>
          <p:spPr>
            <a:xfrm>
              <a:off x="3657600" y="35814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grpSp>
      <p:grpSp>
        <p:nvGrpSpPr>
          <p:cNvPr id="4" name="组合 64">
            <a:extLst>
              <a:ext uri="{FF2B5EF4-FFF2-40B4-BE49-F238E27FC236}">
                <a16:creationId xmlns:a16="http://schemas.microsoft.com/office/drawing/2014/main" xmlns="" id="{4734C9F2-CDC5-4B1A-8241-15341C42275B}"/>
              </a:ext>
            </a:extLst>
          </p:cNvPr>
          <p:cNvGrpSpPr>
            <a:grpSpLocks/>
          </p:cNvGrpSpPr>
          <p:nvPr/>
        </p:nvGrpSpPr>
        <p:grpSpPr bwMode="auto">
          <a:xfrm>
            <a:off x="6477000" y="2057400"/>
            <a:ext cx="2895600" cy="2590800"/>
            <a:chOff x="4953000" y="2057400"/>
            <a:chExt cx="2895600" cy="2590800"/>
          </a:xfrm>
        </p:grpSpPr>
        <p:sp>
          <p:nvSpPr>
            <p:cNvPr id="43" name="椭圆 42">
              <a:extLst>
                <a:ext uri="{FF2B5EF4-FFF2-40B4-BE49-F238E27FC236}">
                  <a16:creationId xmlns:a16="http://schemas.microsoft.com/office/drawing/2014/main" xmlns="" id="{0B8A1D10-A0E3-41DC-A5E7-608A32C23AE1}"/>
                </a:ext>
              </a:extLst>
            </p:cNvPr>
            <p:cNvSpPr/>
            <p:nvPr/>
          </p:nvSpPr>
          <p:spPr>
            <a:xfrm>
              <a:off x="4953000" y="34290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44" name="椭圆 43">
              <a:extLst>
                <a:ext uri="{FF2B5EF4-FFF2-40B4-BE49-F238E27FC236}">
                  <a16:creationId xmlns:a16="http://schemas.microsoft.com/office/drawing/2014/main" xmlns="" id="{4DD64224-82F5-46DF-ACC0-4768EDFDFBC7}"/>
                </a:ext>
              </a:extLst>
            </p:cNvPr>
            <p:cNvSpPr/>
            <p:nvPr/>
          </p:nvSpPr>
          <p:spPr>
            <a:xfrm>
              <a:off x="6096000" y="20574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45" name="椭圆 44">
              <a:extLst>
                <a:ext uri="{FF2B5EF4-FFF2-40B4-BE49-F238E27FC236}">
                  <a16:creationId xmlns:a16="http://schemas.microsoft.com/office/drawing/2014/main" xmlns="" id="{BE356CE3-BC46-4A46-9ADC-2C15798883C4}"/>
                </a:ext>
              </a:extLst>
            </p:cNvPr>
            <p:cNvSpPr/>
            <p:nvPr/>
          </p:nvSpPr>
          <p:spPr>
            <a:xfrm>
              <a:off x="5867400" y="35814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46" name="椭圆 45">
              <a:extLst>
                <a:ext uri="{FF2B5EF4-FFF2-40B4-BE49-F238E27FC236}">
                  <a16:creationId xmlns:a16="http://schemas.microsoft.com/office/drawing/2014/main" xmlns="" id="{1BD2063D-278F-4C71-9C38-94463728A43E}"/>
                </a:ext>
              </a:extLst>
            </p:cNvPr>
            <p:cNvSpPr/>
            <p:nvPr/>
          </p:nvSpPr>
          <p:spPr>
            <a:xfrm>
              <a:off x="5715000" y="41910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47" name="椭圆 46">
              <a:extLst>
                <a:ext uri="{FF2B5EF4-FFF2-40B4-BE49-F238E27FC236}">
                  <a16:creationId xmlns:a16="http://schemas.microsoft.com/office/drawing/2014/main" xmlns="" id="{7A64BFA5-C067-4C4C-BAB5-C226817D7591}"/>
                </a:ext>
              </a:extLst>
            </p:cNvPr>
            <p:cNvSpPr/>
            <p:nvPr/>
          </p:nvSpPr>
          <p:spPr>
            <a:xfrm>
              <a:off x="7239000" y="34290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48" name="椭圆 47">
              <a:extLst>
                <a:ext uri="{FF2B5EF4-FFF2-40B4-BE49-F238E27FC236}">
                  <a16:creationId xmlns:a16="http://schemas.microsoft.com/office/drawing/2014/main" xmlns="" id="{43457147-BC93-421B-AA5A-1447D9759102}"/>
                </a:ext>
              </a:extLst>
            </p:cNvPr>
            <p:cNvSpPr/>
            <p:nvPr/>
          </p:nvSpPr>
          <p:spPr>
            <a:xfrm>
              <a:off x="6553200" y="35814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49" name="椭圆 48">
              <a:extLst>
                <a:ext uri="{FF2B5EF4-FFF2-40B4-BE49-F238E27FC236}">
                  <a16:creationId xmlns:a16="http://schemas.microsoft.com/office/drawing/2014/main" xmlns="" id="{9DC4913F-E1B2-40CC-A5D3-2961AFE229A5}"/>
                </a:ext>
              </a:extLst>
            </p:cNvPr>
            <p:cNvSpPr/>
            <p:nvPr/>
          </p:nvSpPr>
          <p:spPr>
            <a:xfrm>
              <a:off x="4953000" y="41148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50" name="椭圆 49">
              <a:extLst>
                <a:ext uri="{FF2B5EF4-FFF2-40B4-BE49-F238E27FC236}">
                  <a16:creationId xmlns:a16="http://schemas.microsoft.com/office/drawing/2014/main" xmlns="" id="{BD4D97C8-C405-412D-8053-27FC7E7426F0}"/>
                </a:ext>
              </a:extLst>
            </p:cNvPr>
            <p:cNvSpPr/>
            <p:nvPr/>
          </p:nvSpPr>
          <p:spPr>
            <a:xfrm>
              <a:off x="6553200" y="41910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51" name="椭圆 50">
              <a:extLst>
                <a:ext uri="{FF2B5EF4-FFF2-40B4-BE49-F238E27FC236}">
                  <a16:creationId xmlns:a16="http://schemas.microsoft.com/office/drawing/2014/main" xmlns="" id="{599E2196-9765-4664-B609-255806F9C6D3}"/>
                </a:ext>
              </a:extLst>
            </p:cNvPr>
            <p:cNvSpPr/>
            <p:nvPr/>
          </p:nvSpPr>
          <p:spPr>
            <a:xfrm>
              <a:off x="7391400" y="4114800"/>
              <a:ext cx="457200" cy="45720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grpSp>
      <p:grpSp>
        <p:nvGrpSpPr>
          <p:cNvPr id="5" name="组合 58">
            <a:extLst>
              <a:ext uri="{FF2B5EF4-FFF2-40B4-BE49-F238E27FC236}">
                <a16:creationId xmlns:a16="http://schemas.microsoft.com/office/drawing/2014/main" xmlns="" id="{0AB0868D-39B5-4479-8B1C-B7D8070A8CC7}"/>
              </a:ext>
            </a:extLst>
          </p:cNvPr>
          <p:cNvGrpSpPr>
            <a:grpSpLocks/>
          </p:cNvGrpSpPr>
          <p:nvPr/>
        </p:nvGrpSpPr>
        <p:grpSpPr bwMode="auto">
          <a:xfrm>
            <a:off x="7315201" y="2755900"/>
            <a:ext cx="796925" cy="730250"/>
            <a:chOff x="5791200" y="2755538"/>
            <a:chExt cx="797645" cy="730250"/>
          </a:xfrm>
        </p:grpSpPr>
        <p:sp>
          <p:nvSpPr>
            <p:cNvPr id="40" name="右箭头 39">
              <a:extLst>
                <a:ext uri="{FF2B5EF4-FFF2-40B4-BE49-F238E27FC236}">
                  <a16:creationId xmlns:a16="http://schemas.microsoft.com/office/drawing/2014/main" xmlns="" id="{A3ACCB7B-FA62-4ADC-8560-A063F42FA443}"/>
                </a:ext>
              </a:extLst>
            </p:cNvPr>
            <p:cNvSpPr/>
            <p:nvPr/>
          </p:nvSpPr>
          <p:spPr>
            <a:xfrm rot="16594496">
              <a:off x="6033048" y="2929991"/>
              <a:ext cx="730250" cy="381344"/>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54" name="椭圆 53">
              <a:extLst>
                <a:ext uri="{FF2B5EF4-FFF2-40B4-BE49-F238E27FC236}">
                  <a16:creationId xmlns:a16="http://schemas.microsoft.com/office/drawing/2014/main" xmlns="" id="{37950925-5AB2-4BBE-A525-E373CAF9B5A3}"/>
                </a:ext>
              </a:extLst>
            </p:cNvPr>
            <p:cNvSpPr/>
            <p:nvPr/>
          </p:nvSpPr>
          <p:spPr>
            <a:xfrm>
              <a:off x="5791200" y="2895238"/>
              <a:ext cx="457613" cy="457200"/>
            </a:xfrm>
            <a:prstGeom prst="ellipse">
              <a:avLst/>
            </a:prstGeom>
            <a:no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chemeClr val="accent1"/>
                  </a:solidFill>
                  <a:ea typeface="宋体" pitchFamily="2" charset="-122"/>
                </a:rPr>
                <a:t>2</a:t>
              </a:r>
              <a:endParaRPr lang="zh-CN" altLang="en-US" dirty="0">
                <a:solidFill>
                  <a:schemeClr val="accent1"/>
                </a:solidFill>
                <a:ea typeface="宋体" pitchFamily="2" charset="-122"/>
              </a:endParaRPr>
            </a:p>
          </p:txBody>
        </p:sp>
      </p:grpSp>
      <p:sp>
        <p:nvSpPr>
          <p:cNvPr id="52" name="内容占位符 2">
            <a:extLst>
              <a:ext uri="{FF2B5EF4-FFF2-40B4-BE49-F238E27FC236}">
                <a16:creationId xmlns:a16="http://schemas.microsoft.com/office/drawing/2014/main" xmlns="" id="{C5174E2E-6FFD-4189-BA53-647CB8DD516A}"/>
              </a:ext>
            </a:extLst>
          </p:cNvPr>
          <p:cNvSpPr txBox="1">
            <a:spLocks/>
          </p:cNvSpPr>
          <p:nvPr/>
        </p:nvSpPr>
        <p:spPr bwMode="auto">
          <a:xfrm>
            <a:off x="2209800" y="5257800"/>
            <a:ext cx="7696200" cy="1219200"/>
          </a:xfrm>
          <a:prstGeom prst="rect">
            <a:avLst/>
          </a:prstGeom>
          <a:noFill/>
          <a:ln w="9525">
            <a:noFill/>
            <a:miter lim="800000"/>
            <a:headEnd/>
            <a:tailEnd/>
          </a:ln>
        </p:spPr>
        <p:txBody>
          <a:bodyPr/>
          <a:lstStyle/>
          <a:p>
            <a:pPr marL="457200" indent="-457200" eaLnBrk="0" hangingPunct="0">
              <a:spcBef>
                <a:spcPct val="20000"/>
              </a:spcBef>
              <a:buClr>
                <a:schemeClr val="hlink"/>
              </a:buClr>
              <a:buFont typeface="Arial" panose="020B0604020202020204" pitchFamily="34" charset="0"/>
              <a:buChar char="•"/>
              <a:defRPr/>
            </a:pPr>
            <a:r>
              <a:rPr lang="en-US" altLang="zh-CN" sz="2800" kern="0" dirty="0">
                <a:latin typeface="+mn-ea"/>
                <a:cs typeface="Times New Roman" pitchFamily="18" charset="0"/>
              </a:rPr>
              <a:t>CSMA/CA</a:t>
            </a:r>
            <a:r>
              <a:rPr lang="zh-CN" altLang="en-US" sz="2800" kern="0" dirty="0">
                <a:latin typeface="+mn-ea"/>
              </a:rPr>
              <a:t>协议就是无线局域网中的“举手</a:t>
            </a:r>
            <a:r>
              <a:rPr lang="en-US" altLang="zh-CN" sz="2800" kern="0" dirty="0">
                <a:latin typeface="+mn-ea"/>
              </a:rPr>
              <a:t>-</a:t>
            </a:r>
            <a:r>
              <a:rPr lang="zh-CN" altLang="en-US" sz="2800" kern="0" dirty="0">
                <a:latin typeface="+mn-ea"/>
              </a:rPr>
              <a:t>发言机制”</a:t>
            </a:r>
          </a:p>
        </p:txBody>
      </p:sp>
      <p:grpSp>
        <p:nvGrpSpPr>
          <p:cNvPr id="10" name="组合 57">
            <a:extLst>
              <a:ext uri="{FF2B5EF4-FFF2-40B4-BE49-F238E27FC236}">
                <a16:creationId xmlns:a16="http://schemas.microsoft.com/office/drawing/2014/main" xmlns="" id="{749F558D-8B29-4183-8E60-65411A3956B3}"/>
              </a:ext>
            </a:extLst>
          </p:cNvPr>
          <p:cNvGrpSpPr>
            <a:grpSpLocks/>
          </p:cNvGrpSpPr>
          <p:nvPr/>
        </p:nvGrpSpPr>
        <p:grpSpPr bwMode="auto">
          <a:xfrm>
            <a:off x="6477000" y="2590800"/>
            <a:ext cx="1041400" cy="584200"/>
            <a:chOff x="4953000" y="2590800"/>
            <a:chExt cx="1041400" cy="583589"/>
          </a:xfrm>
        </p:grpSpPr>
        <p:sp>
          <p:nvSpPr>
            <p:cNvPr id="41" name="右箭头 40">
              <a:extLst>
                <a:ext uri="{FF2B5EF4-FFF2-40B4-BE49-F238E27FC236}">
                  <a16:creationId xmlns:a16="http://schemas.microsoft.com/office/drawing/2014/main" xmlns="" id="{C3B53BD8-D904-4F3F-8930-B2CCE9376C32}"/>
                </a:ext>
              </a:extLst>
            </p:cNvPr>
            <p:cNvSpPr/>
            <p:nvPr/>
          </p:nvSpPr>
          <p:spPr>
            <a:xfrm rot="19069594">
              <a:off x="5105400" y="2793787"/>
              <a:ext cx="889000" cy="380602"/>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56" name="椭圆 55">
              <a:extLst>
                <a:ext uri="{FF2B5EF4-FFF2-40B4-BE49-F238E27FC236}">
                  <a16:creationId xmlns:a16="http://schemas.microsoft.com/office/drawing/2014/main" xmlns="" id="{6E2980EE-5FD1-47FE-A0EE-88BECC59CEF8}"/>
                </a:ext>
              </a:extLst>
            </p:cNvPr>
            <p:cNvSpPr/>
            <p:nvPr/>
          </p:nvSpPr>
          <p:spPr>
            <a:xfrm>
              <a:off x="4953000" y="2590800"/>
              <a:ext cx="457200" cy="456722"/>
            </a:xfrm>
            <a:prstGeom prst="ellipse">
              <a:avLst/>
            </a:prstGeom>
            <a:no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chemeClr val="accent1"/>
                  </a:solidFill>
                  <a:ea typeface="宋体" pitchFamily="2" charset="-122"/>
                </a:rPr>
                <a:t>1</a:t>
              </a:r>
              <a:endParaRPr lang="zh-CN" altLang="en-US" dirty="0">
                <a:solidFill>
                  <a:schemeClr val="accent1"/>
                </a:solidFill>
                <a:ea typeface="宋体" pitchFamily="2" charset="-122"/>
              </a:endParaRPr>
            </a:p>
          </p:txBody>
        </p:sp>
      </p:grpSp>
      <p:grpSp>
        <p:nvGrpSpPr>
          <p:cNvPr id="11" name="组合 59">
            <a:extLst>
              <a:ext uri="{FF2B5EF4-FFF2-40B4-BE49-F238E27FC236}">
                <a16:creationId xmlns:a16="http://schemas.microsoft.com/office/drawing/2014/main" xmlns="" id="{CC3BAAAF-B33F-4038-B200-40337C808C0E}"/>
              </a:ext>
            </a:extLst>
          </p:cNvPr>
          <p:cNvGrpSpPr>
            <a:grpSpLocks/>
          </p:cNvGrpSpPr>
          <p:nvPr/>
        </p:nvGrpSpPr>
        <p:grpSpPr bwMode="auto">
          <a:xfrm>
            <a:off x="8101014" y="2514600"/>
            <a:ext cx="1042987" cy="617538"/>
            <a:chOff x="6577113" y="2514600"/>
            <a:chExt cx="1042887" cy="617191"/>
          </a:xfrm>
        </p:grpSpPr>
        <p:sp>
          <p:nvSpPr>
            <p:cNvPr id="39" name="右箭头 38">
              <a:extLst>
                <a:ext uri="{FF2B5EF4-FFF2-40B4-BE49-F238E27FC236}">
                  <a16:creationId xmlns:a16="http://schemas.microsoft.com/office/drawing/2014/main" xmlns="" id="{CF1183A8-4309-4A08-97D9-D0685D0CC313}"/>
                </a:ext>
              </a:extLst>
            </p:cNvPr>
            <p:cNvSpPr/>
            <p:nvPr/>
          </p:nvSpPr>
          <p:spPr>
            <a:xfrm rot="12902580">
              <a:off x="6577113" y="2751005"/>
              <a:ext cx="942885" cy="380786"/>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57" name="椭圆 56">
              <a:extLst>
                <a:ext uri="{FF2B5EF4-FFF2-40B4-BE49-F238E27FC236}">
                  <a16:creationId xmlns:a16="http://schemas.microsoft.com/office/drawing/2014/main" xmlns="" id="{1E0F0AA2-7041-4384-B4FF-DFBCCD7FA0EE}"/>
                </a:ext>
              </a:extLst>
            </p:cNvPr>
            <p:cNvSpPr/>
            <p:nvPr/>
          </p:nvSpPr>
          <p:spPr>
            <a:xfrm>
              <a:off x="7162844" y="2514600"/>
              <a:ext cx="457156" cy="456943"/>
            </a:xfrm>
            <a:prstGeom prst="ellipse">
              <a:avLst/>
            </a:prstGeom>
            <a:no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chemeClr val="accent1"/>
                  </a:solidFill>
                  <a:ea typeface="宋体" pitchFamily="2" charset="-122"/>
                </a:rPr>
                <a:t>3</a:t>
              </a:r>
              <a:endParaRPr lang="zh-CN" altLang="en-US" dirty="0">
                <a:solidFill>
                  <a:schemeClr val="accent1"/>
                </a:solidFill>
                <a:ea typeface="宋体" pitchFamily="2" charset="-122"/>
              </a:endParaRPr>
            </a:p>
          </p:txBody>
        </p:sp>
      </p:grpSp>
      <p:sp>
        <p:nvSpPr>
          <p:cNvPr id="64" name="椭圆 63">
            <a:extLst>
              <a:ext uri="{FF2B5EF4-FFF2-40B4-BE49-F238E27FC236}">
                <a16:creationId xmlns:a16="http://schemas.microsoft.com/office/drawing/2014/main" xmlns="" id="{51E71C41-3A80-4897-A07F-44BF14B4D148}"/>
              </a:ext>
            </a:extLst>
          </p:cNvPr>
          <p:cNvSpPr/>
          <p:nvPr/>
        </p:nvSpPr>
        <p:spPr>
          <a:xfrm>
            <a:off x="6477000" y="3429000"/>
            <a:ext cx="457200" cy="457200"/>
          </a:xfrm>
          <a:prstGeom prst="ellipse">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66" name="椭圆 65">
            <a:extLst>
              <a:ext uri="{FF2B5EF4-FFF2-40B4-BE49-F238E27FC236}">
                <a16:creationId xmlns:a16="http://schemas.microsoft.com/office/drawing/2014/main" xmlns="" id="{AEC967A3-BBE3-41A0-97E5-5ED2EE6EF963}"/>
              </a:ext>
            </a:extLst>
          </p:cNvPr>
          <p:cNvSpPr/>
          <p:nvPr/>
        </p:nvSpPr>
        <p:spPr>
          <a:xfrm>
            <a:off x="7391400" y="3581400"/>
            <a:ext cx="457200" cy="457200"/>
          </a:xfrm>
          <a:prstGeom prst="ellipse">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67" name="椭圆 66">
            <a:extLst>
              <a:ext uri="{FF2B5EF4-FFF2-40B4-BE49-F238E27FC236}">
                <a16:creationId xmlns:a16="http://schemas.microsoft.com/office/drawing/2014/main" xmlns="" id="{243035F1-81E2-4FE1-97EF-1265DE0C7616}"/>
              </a:ext>
            </a:extLst>
          </p:cNvPr>
          <p:cNvSpPr/>
          <p:nvPr/>
        </p:nvSpPr>
        <p:spPr>
          <a:xfrm>
            <a:off x="8763000" y="3429000"/>
            <a:ext cx="457200" cy="457200"/>
          </a:xfrm>
          <a:prstGeom prst="ellipse">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42" name="标题 1">
            <a:extLst>
              <a:ext uri="{FF2B5EF4-FFF2-40B4-BE49-F238E27FC236}">
                <a16:creationId xmlns:a16="http://schemas.microsoft.com/office/drawing/2014/main" xmlns="" id="{39A1ED80-E642-4735-8C3C-62B74E1275FC}"/>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53" name="Rectangle 2">
            <a:extLst>
              <a:ext uri="{FF2B5EF4-FFF2-40B4-BE49-F238E27FC236}">
                <a16:creationId xmlns:a16="http://schemas.microsoft.com/office/drawing/2014/main" xmlns="" id="{0C4E48B6-C209-4198-9198-A6B8A1DD9E03}"/>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cxnSp>
        <p:nvCxnSpPr>
          <p:cNvPr id="5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2542414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par>
                          <p:cTn id="22" fill="hold" nodeType="afterGroup">
                            <p:stCondLst>
                              <p:cond delay="0"/>
                            </p:stCondLst>
                            <p:childTnLst>
                              <p:par>
                                <p:cTn id="23" presetID="2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par>
                          <p:cTn id="26" fill="hold" nodeType="afterGroup">
                            <p:stCondLst>
                              <p:cond delay="500"/>
                            </p:stCondLst>
                            <p:childTnLst>
                              <p:par>
                                <p:cTn id="27" presetID="1" presetClass="exit" presetSubtype="0" fill="hold" grpId="1" nodeType="afterEffect">
                                  <p:stCondLst>
                                    <p:cond delay="0"/>
                                  </p:stCondLst>
                                  <p:childTnLst>
                                    <p:set>
                                      <p:cBhvr>
                                        <p:cTn id="28" dur="1" fill="hold">
                                          <p:stCondLst>
                                            <p:cond delay="0"/>
                                          </p:stCondLst>
                                        </p:cTn>
                                        <p:tgtEl>
                                          <p:spTgt spid="64"/>
                                        </p:tgtEl>
                                        <p:attrNameLst>
                                          <p:attrName>style.visibility</p:attrName>
                                        </p:attrNameLst>
                                      </p:cBhvr>
                                      <p:to>
                                        <p:strVal val="hidden"/>
                                      </p:to>
                                    </p:set>
                                  </p:childTnLst>
                                </p:cTn>
                              </p:par>
                            </p:childTnLst>
                          </p:cTn>
                        </p:par>
                        <p:par>
                          <p:cTn id="29" fill="hold" nodeType="afterGroup">
                            <p:stCondLst>
                              <p:cond delay="500"/>
                            </p:stCondLst>
                            <p:childTnLst>
                              <p:par>
                                <p:cTn id="30" presetID="1" presetClass="exit" presetSubtype="0" fill="hold" nodeType="afterEffect">
                                  <p:stCondLst>
                                    <p:cond delay="0"/>
                                  </p:stCondLst>
                                  <p:childTnLst>
                                    <p:set>
                                      <p:cBhvr>
                                        <p:cTn id="31" dur="1" fill="hold">
                                          <p:stCondLst>
                                            <p:cond delay="0"/>
                                          </p:stCondLst>
                                        </p:cTn>
                                        <p:tgtEl>
                                          <p:spTgt spid="10"/>
                                        </p:tgtEl>
                                        <p:attrNameLst>
                                          <p:attrName>style.visibility</p:attrName>
                                        </p:attrNameLst>
                                      </p:cBhvr>
                                      <p:to>
                                        <p:strVal val="hidden"/>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par>
                          <p:cTn id="35" fill="hold" nodeType="afterGroup">
                            <p:stCondLst>
                              <p:cond delay="500"/>
                            </p:stCondLst>
                            <p:childTnLst>
                              <p:par>
                                <p:cTn id="36" presetID="22" presetClass="entr" presetSubtype="4"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par>
                          <p:cTn id="39" fill="hold" nodeType="afterGroup">
                            <p:stCondLst>
                              <p:cond delay="1000"/>
                            </p:stCondLst>
                            <p:childTnLst>
                              <p:par>
                                <p:cTn id="40" presetID="1" presetClass="exit" presetSubtype="0" fill="hold" grpId="1" nodeType="afterEffect">
                                  <p:stCondLst>
                                    <p:cond delay="0"/>
                                  </p:stCondLst>
                                  <p:childTnLst>
                                    <p:set>
                                      <p:cBhvr>
                                        <p:cTn id="41" dur="1" fill="hold">
                                          <p:stCondLst>
                                            <p:cond delay="0"/>
                                          </p:stCondLst>
                                        </p:cTn>
                                        <p:tgtEl>
                                          <p:spTgt spid="66"/>
                                        </p:tgtEl>
                                        <p:attrNameLst>
                                          <p:attrName>style.visibility</p:attrName>
                                        </p:attrNameLst>
                                      </p:cBhvr>
                                      <p:to>
                                        <p:strVal val="hidden"/>
                                      </p:to>
                                    </p:set>
                                  </p:childTnLst>
                                </p:cTn>
                              </p:par>
                            </p:childTnLst>
                          </p:cTn>
                        </p:par>
                        <p:par>
                          <p:cTn id="42" fill="hold" nodeType="afterGroup">
                            <p:stCondLst>
                              <p:cond delay="1000"/>
                            </p:stCondLst>
                            <p:childTnLst>
                              <p:par>
                                <p:cTn id="43" presetID="1" presetClass="exit" presetSubtype="0" fill="hold" nodeType="after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par>
                          <p:cTn id="45" fill="hold" nodeType="afterGroup">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67"/>
                                        </p:tgtEl>
                                        <p:attrNameLst>
                                          <p:attrName>style.visibility</p:attrName>
                                        </p:attrNameLst>
                                      </p:cBhvr>
                                      <p:to>
                                        <p:strVal val="visible"/>
                                      </p:to>
                                    </p:set>
                                  </p:childTnLst>
                                </p:cTn>
                              </p:par>
                            </p:childTnLst>
                          </p:cTn>
                        </p:par>
                        <p:par>
                          <p:cTn id="48" fill="hold" nodeType="afterGroup">
                            <p:stCondLst>
                              <p:cond delay="1000"/>
                            </p:stCondLst>
                            <p:childTnLst>
                              <p:par>
                                <p:cTn id="49" presetID="22" presetClass="entr" presetSubtype="4"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down)">
                                      <p:cBhvr>
                                        <p:cTn id="51" dur="500"/>
                                        <p:tgtEl>
                                          <p:spTgt spid="11"/>
                                        </p:tgtEl>
                                      </p:cBhvr>
                                    </p:animEffect>
                                  </p:childTnLst>
                                </p:cTn>
                              </p:par>
                            </p:childTnLst>
                          </p:cTn>
                        </p:par>
                        <p:par>
                          <p:cTn id="52" fill="hold" nodeType="afterGroup">
                            <p:stCondLst>
                              <p:cond delay="1500"/>
                            </p:stCondLst>
                            <p:childTnLst>
                              <p:par>
                                <p:cTn id="53" presetID="1" presetClass="exit" presetSubtype="0" fill="hold" grpId="1" nodeType="afterEffect">
                                  <p:stCondLst>
                                    <p:cond delay="0"/>
                                  </p:stCondLst>
                                  <p:childTnLst>
                                    <p:set>
                                      <p:cBhvr>
                                        <p:cTn id="54" dur="1" fill="hold">
                                          <p:stCondLst>
                                            <p:cond delay="0"/>
                                          </p:stCondLst>
                                        </p:cTn>
                                        <p:tgtEl>
                                          <p:spTgt spid="67"/>
                                        </p:tgtEl>
                                        <p:attrNameLst>
                                          <p:attrName>style.visibility</p:attrName>
                                        </p:attrNameLst>
                                      </p:cBhvr>
                                      <p:to>
                                        <p:strVal val="hidden"/>
                                      </p:to>
                                    </p:set>
                                  </p:childTnLst>
                                </p:cTn>
                              </p:par>
                            </p:childTnLst>
                          </p:cTn>
                        </p:par>
                        <p:par>
                          <p:cTn id="55" fill="hold" nodeType="afterGroup">
                            <p:stCondLst>
                              <p:cond delay="1500"/>
                            </p:stCondLst>
                            <p:childTnLst>
                              <p:par>
                                <p:cTn id="56" presetID="1" presetClass="exit" presetSubtype="0" fill="hold" nodeType="afterEffect">
                                  <p:stCondLst>
                                    <p:cond delay="0"/>
                                  </p:stCondLst>
                                  <p:childTnLst>
                                    <p:set>
                                      <p:cBhvr>
                                        <p:cTn id="57" dur="1" fill="hold">
                                          <p:stCondLst>
                                            <p:cond delay="0"/>
                                          </p:stCondLst>
                                        </p:cTn>
                                        <p:tgtEl>
                                          <p:spTgt spid="11"/>
                                        </p:tgtEl>
                                        <p:attrNameLst>
                                          <p:attrName>style.visibility</p:attrName>
                                        </p:attrNameLst>
                                      </p:cBhvr>
                                      <p:to>
                                        <p:strVal val="hidden"/>
                                      </p:to>
                                    </p:set>
                                  </p:childTnLst>
                                </p:cTn>
                              </p:par>
                            </p:childTnLst>
                          </p:cTn>
                        </p:par>
                        <p:par>
                          <p:cTn id="58" fill="hold" nodeType="afterGroup">
                            <p:stCondLst>
                              <p:cond delay="1500"/>
                            </p:stCondLst>
                            <p:childTnLst>
                              <p:par>
                                <p:cTn id="59" presetID="1" presetClass="entr" presetSubtype="0"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2" nodeType="with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64" grpId="0" animBg="1"/>
      <p:bldP spid="64" grpId="1" animBg="1"/>
      <p:bldP spid="64" grpId="2" animBg="1"/>
      <p:bldP spid="66" grpId="0" animBg="1"/>
      <p:bldP spid="66" grpId="1" animBg="1"/>
      <p:bldP spid="66" grpId="2" animBg="1"/>
      <p:bldP spid="67" grpId="0" animBg="1"/>
      <p:bldP spid="67" grpId="1" animBg="1"/>
      <p:bldP spid="67"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49ED3A0-7AD9-44CA-A321-06DD5484FFF5}"/>
              </a:ext>
            </a:extLst>
          </p:cNvPr>
          <p:cNvSpPr>
            <a:spLocks noGrp="1"/>
          </p:cNvSpPr>
          <p:nvPr>
            <p:ph type="title"/>
          </p:nvPr>
        </p:nvSpPr>
        <p:spPr>
          <a:xfrm>
            <a:off x="2026444" y="248575"/>
            <a:ext cx="8137922" cy="780126"/>
          </a:xfrm>
        </p:spPr>
        <p:txBody>
          <a:bodyPr>
            <a:normAutofit/>
          </a:bodyPr>
          <a:lstStyle/>
          <a:p>
            <a:r>
              <a:rPr lang="en-US" altLang="zh-CN" sz="3200" dirty="0">
                <a:latin typeface="+mn-ea"/>
              </a:rPr>
              <a:t>4.1</a:t>
            </a:r>
            <a:r>
              <a:rPr lang="zh-CN" altLang="en-US" sz="3200" dirty="0">
                <a:latin typeface="+mn-ea"/>
              </a:rPr>
              <a:t>信道分配技术</a:t>
            </a:r>
            <a:endParaRPr lang="zh-CN" altLang="en-US" sz="3200" dirty="0"/>
          </a:p>
        </p:txBody>
      </p:sp>
      <p:sp>
        <p:nvSpPr>
          <p:cNvPr id="3" name="内容占位符 2">
            <a:extLst>
              <a:ext uri="{FF2B5EF4-FFF2-40B4-BE49-F238E27FC236}">
                <a16:creationId xmlns="" xmlns:a16="http://schemas.microsoft.com/office/drawing/2014/main" id="{81EA9954-9F88-4F76-BCE0-B137F141C744}"/>
              </a:ext>
            </a:extLst>
          </p:cNvPr>
          <p:cNvSpPr>
            <a:spLocks noGrp="1"/>
          </p:cNvSpPr>
          <p:nvPr>
            <p:ph idx="1"/>
          </p:nvPr>
        </p:nvSpPr>
        <p:spPr>
          <a:xfrm>
            <a:off x="609600" y="1600200"/>
            <a:ext cx="10238928" cy="4873752"/>
          </a:xfrm>
        </p:spPr>
        <p:txBody>
          <a:bodyPr>
            <a:normAutofit/>
          </a:bodyPr>
          <a:lstStyle/>
          <a:p>
            <a:pPr>
              <a:lnSpc>
                <a:spcPct val="150000"/>
              </a:lnSpc>
            </a:pPr>
            <a:r>
              <a:rPr lang="zh-CN" altLang="en-US" sz="2800" b="1" dirty="0">
                <a:latin typeface="+mn-ea"/>
              </a:rPr>
              <a:t>动态信道分配的几个假设</a:t>
            </a:r>
            <a:endParaRPr lang="en-US" altLang="zh-CN" sz="2800" b="1" dirty="0">
              <a:latin typeface="+mn-ea"/>
            </a:endParaRPr>
          </a:p>
          <a:p>
            <a:pPr>
              <a:lnSpc>
                <a:spcPts val="3600"/>
              </a:lnSpc>
            </a:pPr>
            <a:r>
              <a:rPr lang="zh-CN" altLang="en-US" b="1" dirty="0"/>
              <a:t>流量独立</a:t>
            </a:r>
            <a:r>
              <a:rPr lang="zh-CN" altLang="en-US" dirty="0"/>
              <a:t>：</a:t>
            </a:r>
            <a:r>
              <a:rPr lang="en-US" altLang="zh-CN" dirty="0"/>
              <a:t>N</a:t>
            </a:r>
            <a:r>
              <a:rPr lang="zh-CN" altLang="en-US" dirty="0"/>
              <a:t>个站点之间相互独立，期望帧数为</a:t>
            </a:r>
            <a:r>
              <a:rPr lang="en-US" altLang="zh-CN" dirty="0"/>
              <a:t>λ</a:t>
            </a:r>
            <a:r>
              <a:rPr lang="zh-CN" altLang="en-US" dirty="0"/>
              <a:t>，服从泊松分布。</a:t>
            </a:r>
            <a:endParaRPr lang="en-US" altLang="zh-CN" dirty="0"/>
          </a:p>
          <a:p>
            <a:pPr>
              <a:lnSpc>
                <a:spcPts val="3600"/>
              </a:lnSpc>
            </a:pPr>
            <a:r>
              <a:rPr lang="zh-CN" altLang="en-US" b="1" dirty="0"/>
              <a:t>单信道</a:t>
            </a:r>
            <a:r>
              <a:rPr lang="zh-CN" altLang="en-US" dirty="0"/>
              <a:t>：所有站点共用一个信道</a:t>
            </a:r>
            <a:endParaRPr lang="en-US" altLang="zh-CN" dirty="0"/>
          </a:p>
          <a:p>
            <a:pPr>
              <a:lnSpc>
                <a:spcPts val="3600"/>
              </a:lnSpc>
            </a:pPr>
            <a:r>
              <a:rPr lang="zh-CN" altLang="en-US" b="1" dirty="0"/>
              <a:t>冲突可观察</a:t>
            </a:r>
            <a:r>
              <a:rPr lang="zh-CN" altLang="en-US" dirty="0"/>
              <a:t>：两帧同时传输会相互干扰，称为冲突。所有站点可检测到信道里的冲突。</a:t>
            </a:r>
            <a:endParaRPr lang="en-US" altLang="zh-CN" dirty="0"/>
          </a:p>
          <a:p>
            <a:pPr>
              <a:lnSpc>
                <a:spcPts val="3600"/>
              </a:lnSpc>
            </a:pPr>
            <a:r>
              <a:rPr lang="zh-CN" altLang="en-US" b="1" dirty="0"/>
              <a:t>时间连续或分槽</a:t>
            </a:r>
            <a:r>
              <a:rPr lang="zh-CN" altLang="en-US" dirty="0"/>
              <a:t>：时间连续</a:t>
            </a:r>
            <a:endParaRPr lang="en-US" altLang="zh-CN" dirty="0"/>
          </a:p>
          <a:p>
            <a:pPr>
              <a:lnSpc>
                <a:spcPts val="3600"/>
              </a:lnSpc>
            </a:pPr>
            <a:r>
              <a:rPr lang="zh-CN" altLang="en-US" b="1" dirty="0"/>
              <a:t>载波侦听或不听</a:t>
            </a:r>
            <a:r>
              <a:rPr lang="zh-CN" altLang="en-US" dirty="0"/>
              <a:t>：载波侦听表明站点发送数据前会检测信道是否空闲或忙（被使用）反之不检测。</a:t>
            </a:r>
            <a:endParaRPr lang="en-US" altLang="zh-CN" dirty="0"/>
          </a:p>
        </p:txBody>
      </p:sp>
      <p:cxnSp>
        <p:nvCxnSpPr>
          <p:cNvPr id="5" name="直接连接符 9"/>
          <p:cNvCxnSpPr>
            <a:cxnSpLocks noChangeShapeType="1"/>
          </p:cNvCxnSpPr>
          <p:nvPr/>
        </p:nvCxnSpPr>
        <p:spPr bwMode="auto">
          <a:xfrm>
            <a:off x="479376" y="980728"/>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122939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xmlns="" id="{12E41202-8717-43CB-B575-BCED5D42DA56}"/>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15" name="内容占位符 14">
            <a:extLst>
              <a:ext uri="{FF2B5EF4-FFF2-40B4-BE49-F238E27FC236}">
                <a16:creationId xmlns:a16="http://schemas.microsoft.com/office/drawing/2014/main" xmlns="" id="{635904FB-1E37-4FCB-B5B0-BE0C85C73E20}"/>
              </a:ext>
            </a:extLst>
          </p:cNvPr>
          <p:cNvSpPr>
            <a:spLocks noGrp="1"/>
          </p:cNvSpPr>
          <p:nvPr>
            <p:ph idx="1"/>
          </p:nvPr>
        </p:nvSpPr>
        <p:spPr>
          <a:xfrm>
            <a:off x="1981200" y="1076326"/>
            <a:ext cx="8229600" cy="752475"/>
          </a:xfrm>
        </p:spPr>
        <p:txBody>
          <a:bodyPr>
            <a:normAutofit/>
          </a:bodyPr>
          <a:lstStyle/>
          <a:p>
            <a:r>
              <a:rPr lang="en-US" altLang="zh-CN" sz="2800" dirty="0"/>
              <a:t>802.11MAC</a:t>
            </a:r>
            <a:r>
              <a:rPr lang="zh-CN" altLang="en-US" sz="2800" dirty="0"/>
              <a:t>层的结构</a:t>
            </a:r>
          </a:p>
        </p:txBody>
      </p:sp>
      <p:sp>
        <p:nvSpPr>
          <p:cNvPr id="19" name="Line 13">
            <a:extLst>
              <a:ext uri="{FF2B5EF4-FFF2-40B4-BE49-F238E27FC236}">
                <a16:creationId xmlns:a16="http://schemas.microsoft.com/office/drawing/2014/main" xmlns="" id="{294E6AB4-22F7-4F58-A756-79704CE9F4AE}"/>
              </a:ext>
            </a:extLst>
          </p:cNvPr>
          <p:cNvSpPr>
            <a:spLocks noChangeShapeType="1"/>
          </p:cNvSpPr>
          <p:nvPr/>
        </p:nvSpPr>
        <p:spPr bwMode="auto">
          <a:xfrm>
            <a:off x="2055813" y="2781301"/>
            <a:ext cx="6350" cy="3097213"/>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4">
            <a:extLst>
              <a:ext uri="{FF2B5EF4-FFF2-40B4-BE49-F238E27FC236}">
                <a16:creationId xmlns:a16="http://schemas.microsoft.com/office/drawing/2014/main" xmlns="" id="{E6DDD054-96F2-41FD-A97C-4FF1B403B868}"/>
              </a:ext>
            </a:extLst>
          </p:cNvPr>
          <p:cNvSpPr txBox="1">
            <a:spLocks noChangeArrowheads="1"/>
          </p:cNvSpPr>
          <p:nvPr/>
        </p:nvSpPr>
        <p:spPr bwMode="auto">
          <a:xfrm>
            <a:off x="1454940" y="4005264"/>
            <a:ext cx="1281120" cy="5355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latin typeface="Arial" panose="020B0604020202020204" pitchFamily="34" charset="0"/>
                <a:ea typeface="黑体" panose="02010609060101010101" pitchFamily="49" charset="-122"/>
              </a:rPr>
              <a:t>MAC </a:t>
            </a:r>
            <a:r>
              <a:rPr kumimoji="1" lang="zh-CN" altLang="en-US">
                <a:solidFill>
                  <a:srgbClr val="333399"/>
                </a:solidFill>
                <a:latin typeface="Arial" panose="020B0604020202020204" pitchFamily="34" charset="0"/>
                <a:ea typeface="黑体" panose="02010609060101010101" pitchFamily="49" charset="-122"/>
              </a:rPr>
              <a:t>层</a:t>
            </a:r>
          </a:p>
        </p:txBody>
      </p:sp>
      <p:sp>
        <p:nvSpPr>
          <p:cNvPr id="21" name="Text Box 15">
            <a:extLst>
              <a:ext uri="{FF2B5EF4-FFF2-40B4-BE49-F238E27FC236}">
                <a16:creationId xmlns:a16="http://schemas.microsoft.com/office/drawing/2014/main" xmlns="" id="{776A9961-E285-4187-AA5E-FF8999E844DD}"/>
              </a:ext>
            </a:extLst>
          </p:cNvPr>
          <p:cNvSpPr txBox="1">
            <a:spLocks noChangeArrowheads="1"/>
          </p:cNvSpPr>
          <p:nvPr/>
        </p:nvSpPr>
        <p:spPr bwMode="auto">
          <a:xfrm>
            <a:off x="3503613" y="1916113"/>
            <a:ext cx="360045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333399"/>
                </a:solidFill>
                <a:latin typeface="Arial" panose="020B0604020202020204" pitchFamily="34" charset="0"/>
                <a:ea typeface="黑体" panose="02010609060101010101" pitchFamily="49" charset="-122"/>
              </a:rPr>
              <a:t>无争用服务（选用）</a:t>
            </a:r>
          </a:p>
        </p:txBody>
      </p:sp>
      <p:sp>
        <p:nvSpPr>
          <p:cNvPr id="22" name="Rectangle 16">
            <a:extLst>
              <a:ext uri="{FF2B5EF4-FFF2-40B4-BE49-F238E27FC236}">
                <a16:creationId xmlns:a16="http://schemas.microsoft.com/office/drawing/2014/main" xmlns="" id="{152A1C19-122A-4961-AA61-293587DB88EC}"/>
              </a:ext>
            </a:extLst>
          </p:cNvPr>
          <p:cNvSpPr>
            <a:spLocks noChangeArrowheads="1"/>
          </p:cNvSpPr>
          <p:nvPr/>
        </p:nvSpPr>
        <p:spPr bwMode="auto">
          <a:xfrm>
            <a:off x="2640014" y="4160838"/>
            <a:ext cx="7704137" cy="2436812"/>
          </a:xfrm>
          <a:prstGeom prst="rect">
            <a:avLst/>
          </a:prstGeom>
          <a:solidFill>
            <a:schemeClr val="bg1">
              <a:lumMod val="85000"/>
            </a:schemeClr>
          </a:solidFill>
          <a:ln w="28575">
            <a:solidFill>
              <a:schemeClr val="tx2"/>
            </a:solidFill>
            <a:miter lim="800000"/>
            <a:headEnd/>
            <a:tailEnd/>
          </a:ln>
          <a:effectLst/>
        </p:spPr>
        <p:txBody>
          <a:bodyPr wrap="none" anchor="ctr"/>
          <a:lstStyle/>
          <a:p>
            <a:endParaRPr lang="zh-CN" altLang="en-US"/>
          </a:p>
        </p:txBody>
      </p:sp>
      <p:sp>
        <p:nvSpPr>
          <p:cNvPr id="23" name="Rectangle 18">
            <a:extLst>
              <a:ext uri="{FF2B5EF4-FFF2-40B4-BE49-F238E27FC236}">
                <a16:creationId xmlns:a16="http://schemas.microsoft.com/office/drawing/2014/main" xmlns="" id="{22556EFE-D45D-4D17-8147-55D344DA5138}"/>
              </a:ext>
            </a:extLst>
          </p:cNvPr>
          <p:cNvSpPr>
            <a:spLocks noChangeArrowheads="1"/>
          </p:cNvSpPr>
          <p:nvPr/>
        </p:nvSpPr>
        <p:spPr bwMode="auto">
          <a:xfrm>
            <a:off x="2674938" y="4181475"/>
            <a:ext cx="7669212" cy="1697038"/>
          </a:xfrm>
          <a:prstGeom prst="rect">
            <a:avLst/>
          </a:prstGeom>
          <a:solidFill>
            <a:schemeClr val="tx1">
              <a:lumMod val="40000"/>
              <a:lumOff val="60000"/>
            </a:schemeClr>
          </a:solidFill>
          <a:ln>
            <a:noFill/>
          </a:ln>
          <a:effectLst/>
        </p:spPr>
        <p:txBody>
          <a:bodyPr wrap="none" anchor="ctr"/>
          <a:lstStyle/>
          <a:p>
            <a:endParaRPr lang="zh-CN" altLang="en-US"/>
          </a:p>
        </p:txBody>
      </p:sp>
      <p:sp>
        <p:nvSpPr>
          <p:cNvPr id="24" name="Rectangle 19">
            <a:extLst>
              <a:ext uri="{FF2B5EF4-FFF2-40B4-BE49-F238E27FC236}">
                <a16:creationId xmlns:a16="http://schemas.microsoft.com/office/drawing/2014/main" xmlns="" id="{8C38BBF3-F37E-405E-B3F3-20404D1CD8FF}"/>
              </a:ext>
            </a:extLst>
          </p:cNvPr>
          <p:cNvSpPr>
            <a:spLocks noChangeArrowheads="1"/>
          </p:cNvSpPr>
          <p:nvPr/>
        </p:nvSpPr>
        <p:spPr bwMode="auto">
          <a:xfrm>
            <a:off x="2663826" y="2782889"/>
            <a:ext cx="4714875" cy="1355725"/>
          </a:xfrm>
          <a:prstGeom prst="rect">
            <a:avLst/>
          </a:prstGeom>
          <a:solidFill>
            <a:schemeClr val="tx2">
              <a:lumMod val="40000"/>
              <a:lumOff val="60000"/>
            </a:schemeClr>
          </a:solidFill>
          <a:ln>
            <a:noFill/>
          </a:ln>
          <a:effectLst/>
        </p:spPr>
        <p:txBody>
          <a:bodyPr wrap="none" anchor="ctr"/>
          <a:lstStyle/>
          <a:p>
            <a:endParaRPr lang="zh-CN" altLang="en-US"/>
          </a:p>
        </p:txBody>
      </p:sp>
      <p:sp>
        <p:nvSpPr>
          <p:cNvPr id="25" name="Text Box 20">
            <a:extLst>
              <a:ext uri="{FF2B5EF4-FFF2-40B4-BE49-F238E27FC236}">
                <a16:creationId xmlns:a16="http://schemas.microsoft.com/office/drawing/2014/main" xmlns="" id="{7F0DA02B-67D9-4A6C-9A2A-781303939061}"/>
              </a:ext>
            </a:extLst>
          </p:cNvPr>
          <p:cNvSpPr txBox="1">
            <a:spLocks noChangeArrowheads="1"/>
          </p:cNvSpPr>
          <p:nvPr/>
        </p:nvSpPr>
        <p:spPr bwMode="auto">
          <a:xfrm>
            <a:off x="7650554" y="2420938"/>
            <a:ext cx="2348721"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a:solidFill>
                  <a:srgbClr val="333399"/>
                </a:solidFill>
                <a:latin typeface="Arial" panose="020B0604020202020204" pitchFamily="34" charset="0"/>
                <a:ea typeface="黑体" panose="02010609060101010101" pitchFamily="49" charset="-122"/>
              </a:rPr>
              <a:t>争用服务</a:t>
            </a:r>
          </a:p>
          <a:p>
            <a:pPr algn="ctr"/>
            <a:r>
              <a:rPr kumimoji="1" lang="zh-CN" altLang="en-US" sz="2800">
                <a:solidFill>
                  <a:srgbClr val="333399"/>
                </a:solidFill>
                <a:latin typeface="Arial" panose="020B0604020202020204" pitchFamily="34" charset="0"/>
                <a:ea typeface="黑体" panose="02010609060101010101" pitchFamily="49" charset="-122"/>
              </a:rPr>
              <a:t>（必须实现）</a:t>
            </a:r>
          </a:p>
        </p:txBody>
      </p:sp>
      <p:sp>
        <p:nvSpPr>
          <p:cNvPr id="26" name="Text Box 23">
            <a:extLst>
              <a:ext uri="{FF2B5EF4-FFF2-40B4-BE49-F238E27FC236}">
                <a16:creationId xmlns:a16="http://schemas.microsoft.com/office/drawing/2014/main" xmlns="" id="{C50BDDD2-FFA9-4E4F-92C7-615DE54847C5}"/>
              </a:ext>
            </a:extLst>
          </p:cNvPr>
          <p:cNvSpPr txBox="1">
            <a:spLocks noChangeArrowheads="1"/>
          </p:cNvSpPr>
          <p:nvPr/>
        </p:nvSpPr>
        <p:spPr bwMode="auto">
          <a:xfrm>
            <a:off x="3415162" y="4360864"/>
            <a:ext cx="6276078"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a:solidFill>
                  <a:srgbClr val="333399"/>
                </a:solidFill>
                <a:latin typeface="Arial" panose="020B0604020202020204" pitchFamily="34" charset="0"/>
                <a:ea typeface="黑体" panose="02010609060101010101" pitchFamily="49" charset="-122"/>
              </a:rPr>
              <a:t>分布协调功能 </a:t>
            </a:r>
            <a:r>
              <a:rPr kumimoji="1" lang="en-US" altLang="zh-CN" sz="2800">
                <a:solidFill>
                  <a:srgbClr val="333399"/>
                </a:solidFill>
                <a:latin typeface="Arial" panose="020B0604020202020204" pitchFamily="34" charset="0"/>
                <a:ea typeface="黑体" panose="02010609060101010101" pitchFamily="49" charset="-122"/>
              </a:rPr>
              <a:t>DCF</a:t>
            </a:r>
          </a:p>
          <a:p>
            <a:pPr algn="ctr"/>
            <a:r>
              <a:rPr kumimoji="1" lang="en-US" altLang="zh-CN" sz="2800">
                <a:solidFill>
                  <a:srgbClr val="333399"/>
                </a:solidFill>
                <a:latin typeface="Arial" panose="020B0604020202020204" pitchFamily="34" charset="0"/>
                <a:ea typeface="黑体" panose="02010609060101010101" pitchFamily="49" charset="-122"/>
              </a:rPr>
              <a:t>(Distributed Coordination Function)</a:t>
            </a:r>
          </a:p>
          <a:p>
            <a:pPr algn="ctr"/>
            <a:r>
              <a:rPr kumimoji="1" lang="en-US" altLang="zh-CN" sz="2800">
                <a:solidFill>
                  <a:srgbClr val="333399"/>
                </a:solidFill>
                <a:latin typeface="Arial" panose="020B0604020202020204" pitchFamily="34" charset="0"/>
                <a:ea typeface="黑体" panose="02010609060101010101" pitchFamily="49" charset="-122"/>
              </a:rPr>
              <a:t>(CSMA/CA)</a:t>
            </a:r>
          </a:p>
        </p:txBody>
      </p:sp>
      <p:sp>
        <p:nvSpPr>
          <p:cNvPr id="27" name="Text Box 24">
            <a:extLst>
              <a:ext uri="{FF2B5EF4-FFF2-40B4-BE49-F238E27FC236}">
                <a16:creationId xmlns:a16="http://schemas.microsoft.com/office/drawing/2014/main" xmlns="" id="{0E22620E-AEC2-49F3-B3C1-3C8625ADE864}"/>
              </a:ext>
            </a:extLst>
          </p:cNvPr>
          <p:cNvSpPr txBox="1">
            <a:spLocks noChangeArrowheads="1"/>
          </p:cNvSpPr>
          <p:nvPr/>
        </p:nvSpPr>
        <p:spPr bwMode="auto">
          <a:xfrm>
            <a:off x="2332563" y="2997200"/>
            <a:ext cx="5275803"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dirty="0">
                <a:solidFill>
                  <a:srgbClr val="333399"/>
                </a:solidFill>
                <a:latin typeface="Arial" panose="020B0604020202020204" pitchFamily="34" charset="0"/>
                <a:ea typeface="黑体" panose="02010609060101010101" pitchFamily="49" charset="-122"/>
              </a:rPr>
              <a:t>点协调功能 </a:t>
            </a:r>
            <a:r>
              <a:rPr kumimoji="1" lang="en-US" altLang="zh-CN" sz="2800" dirty="0">
                <a:solidFill>
                  <a:srgbClr val="333399"/>
                </a:solidFill>
                <a:latin typeface="Arial" panose="020B0604020202020204" pitchFamily="34" charset="0"/>
                <a:ea typeface="黑体" panose="02010609060101010101" pitchFamily="49" charset="-122"/>
              </a:rPr>
              <a:t>PCF</a:t>
            </a:r>
          </a:p>
          <a:p>
            <a:pPr algn="ctr"/>
            <a:r>
              <a:rPr kumimoji="1" lang="en-US" altLang="zh-CN" sz="2800" dirty="0">
                <a:solidFill>
                  <a:srgbClr val="333399"/>
                </a:solidFill>
                <a:latin typeface="Arial" panose="020B0604020202020204" pitchFamily="34" charset="0"/>
                <a:ea typeface="黑体" panose="02010609060101010101" pitchFamily="49" charset="-122"/>
              </a:rPr>
              <a:t>(Point Coordination Function)</a:t>
            </a:r>
          </a:p>
        </p:txBody>
      </p:sp>
      <p:sp>
        <p:nvSpPr>
          <p:cNvPr id="28" name="Rectangle 25">
            <a:extLst>
              <a:ext uri="{FF2B5EF4-FFF2-40B4-BE49-F238E27FC236}">
                <a16:creationId xmlns:a16="http://schemas.microsoft.com/office/drawing/2014/main" xmlns="" id="{2C56C013-764C-4049-BC0A-5729E85B785C}"/>
              </a:ext>
            </a:extLst>
          </p:cNvPr>
          <p:cNvSpPr>
            <a:spLocks noChangeArrowheads="1"/>
          </p:cNvSpPr>
          <p:nvPr/>
        </p:nvSpPr>
        <p:spPr bwMode="auto">
          <a:xfrm>
            <a:off x="2640014" y="2781300"/>
            <a:ext cx="4745037" cy="13795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37">
            <a:extLst>
              <a:ext uri="{FF2B5EF4-FFF2-40B4-BE49-F238E27FC236}">
                <a16:creationId xmlns:a16="http://schemas.microsoft.com/office/drawing/2014/main" xmlns="" id="{F897DD72-6551-43DC-AF71-D02890198A17}"/>
              </a:ext>
            </a:extLst>
          </p:cNvPr>
          <p:cNvSpPr>
            <a:spLocks noChangeShapeType="1"/>
          </p:cNvSpPr>
          <p:nvPr/>
        </p:nvSpPr>
        <p:spPr bwMode="auto">
          <a:xfrm>
            <a:off x="1676400" y="2781300"/>
            <a:ext cx="812800"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12">
            <a:extLst>
              <a:ext uri="{FF2B5EF4-FFF2-40B4-BE49-F238E27FC236}">
                <a16:creationId xmlns:a16="http://schemas.microsoft.com/office/drawing/2014/main" xmlns="" id="{BF3DAAC8-3428-49F8-8EA0-55E6CC399980}"/>
              </a:ext>
            </a:extLst>
          </p:cNvPr>
          <p:cNvSpPr txBox="1">
            <a:spLocks noChangeArrowheads="1"/>
          </p:cNvSpPr>
          <p:nvPr/>
        </p:nvSpPr>
        <p:spPr bwMode="auto">
          <a:xfrm>
            <a:off x="4556106" y="6004580"/>
            <a:ext cx="4146588" cy="609398"/>
          </a:xfrm>
          <a:prstGeom prst="rect">
            <a:avLst/>
          </a:prstGeom>
          <a:noFill/>
          <a:ln>
            <a:noFill/>
          </a:ln>
          <a:effectLst/>
        </p:spPr>
        <p:txBody>
          <a:bodyPr wrap="square">
            <a:spAutoFit/>
          </a:bodyPr>
          <a:lstStyle/>
          <a:p>
            <a:r>
              <a:rPr kumimoji="1" lang="zh-CN" altLang="en-US" sz="2800" dirty="0">
                <a:solidFill>
                  <a:schemeClr val="bg1">
                    <a:lumMod val="50000"/>
                  </a:schemeClr>
                </a:solidFill>
                <a:latin typeface="Arial" panose="020B0604020202020204" pitchFamily="34" charset="0"/>
                <a:ea typeface="黑体" panose="02010609060101010101" pitchFamily="49" charset="-122"/>
              </a:rPr>
              <a:t>物理层</a:t>
            </a:r>
            <a:r>
              <a:rPr kumimoji="1" lang="en-US" altLang="zh-CN" sz="2800" dirty="0">
                <a:solidFill>
                  <a:schemeClr val="bg1">
                    <a:lumMod val="50000"/>
                  </a:schemeClr>
                </a:solidFill>
                <a:latin typeface="Arial" panose="020B0604020202020204" pitchFamily="34" charset="0"/>
                <a:ea typeface="黑体" panose="02010609060101010101" pitchFamily="49" charset="-122"/>
              </a:rPr>
              <a:t>(802.11a/b/g/n/ac)</a:t>
            </a:r>
            <a:endParaRPr kumimoji="1" lang="zh-CN" altLang="en-US" sz="2800" dirty="0">
              <a:solidFill>
                <a:schemeClr val="bg1">
                  <a:lumMod val="50000"/>
                </a:schemeClr>
              </a:solidFill>
              <a:latin typeface="Arial" panose="020B0604020202020204" pitchFamily="34" charset="0"/>
              <a:ea typeface="黑体" panose="02010609060101010101" pitchFamily="49" charset="-122"/>
            </a:endParaRPr>
          </a:p>
        </p:txBody>
      </p:sp>
      <p:sp>
        <p:nvSpPr>
          <p:cNvPr id="31" name="Line 36">
            <a:extLst>
              <a:ext uri="{FF2B5EF4-FFF2-40B4-BE49-F238E27FC236}">
                <a16:creationId xmlns:a16="http://schemas.microsoft.com/office/drawing/2014/main" xmlns="" id="{F4152718-0C96-43D3-909A-7A9DF413AF8D}"/>
              </a:ext>
            </a:extLst>
          </p:cNvPr>
          <p:cNvSpPr>
            <a:spLocks noChangeShapeType="1"/>
          </p:cNvSpPr>
          <p:nvPr/>
        </p:nvSpPr>
        <p:spPr bwMode="auto">
          <a:xfrm>
            <a:off x="1676400" y="5878513"/>
            <a:ext cx="812800"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49">
            <a:extLst>
              <a:ext uri="{FF2B5EF4-FFF2-40B4-BE49-F238E27FC236}">
                <a16:creationId xmlns:a16="http://schemas.microsoft.com/office/drawing/2014/main" xmlns="" id="{BB0B9C28-82EF-4EE2-A47D-BAC61B33720D}"/>
              </a:ext>
            </a:extLst>
          </p:cNvPr>
          <p:cNvSpPr>
            <a:spLocks noChangeShapeType="1"/>
          </p:cNvSpPr>
          <p:nvPr/>
        </p:nvSpPr>
        <p:spPr bwMode="auto">
          <a:xfrm flipV="1">
            <a:off x="2632076" y="5876925"/>
            <a:ext cx="7712075"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AutoShape 50">
            <a:extLst>
              <a:ext uri="{FF2B5EF4-FFF2-40B4-BE49-F238E27FC236}">
                <a16:creationId xmlns:a16="http://schemas.microsoft.com/office/drawing/2014/main" xmlns="" id="{0C7FC220-1375-4C4E-919F-8D2B7A644411}"/>
              </a:ext>
            </a:extLst>
          </p:cNvPr>
          <p:cNvSpPr>
            <a:spLocks noChangeArrowheads="1"/>
          </p:cNvSpPr>
          <p:nvPr/>
        </p:nvSpPr>
        <p:spPr bwMode="auto">
          <a:xfrm>
            <a:off x="8616951" y="3357564"/>
            <a:ext cx="576263" cy="935037"/>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4" name="AutoShape 51">
            <a:extLst>
              <a:ext uri="{FF2B5EF4-FFF2-40B4-BE49-F238E27FC236}">
                <a16:creationId xmlns:a16="http://schemas.microsoft.com/office/drawing/2014/main" xmlns="" id="{7AE382CF-D377-47B8-9B3D-0E1760CCC149}"/>
              </a:ext>
            </a:extLst>
          </p:cNvPr>
          <p:cNvSpPr>
            <a:spLocks noChangeArrowheads="1"/>
          </p:cNvSpPr>
          <p:nvPr/>
        </p:nvSpPr>
        <p:spPr bwMode="auto">
          <a:xfrm>
            <a:off x="4727576" y="2492375"/>
            <a:ext cx="576263"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5" name="Rectangle 2">
            <a:extLst>
              <a:ext uri="{FF2B5EF4-FFF2-40B4-BE49-F238E27FC236}">
                <a16:creationId xmlns:a16="http://schemas.microsoft.com/office/drawing/2014/main" xmlns="" id="{35C98CA6-B6DE-4179-B5B8-3B7FC6302185}"/>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cxnSp>
        <p:nvCxnSpPr>
          <p:cNvPr id="3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2270719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xmlns="" id="{D5DAEC3D-68D4-4FCF-AE0A-320C8F3B445B}"/>
              </a:ext>
            </a:extLst>
          </p:cNvPr>
          <p:cNvSpPr>
            <a:spLocks noGrp="1"/>
          </p:cNvSpPr>
          <p:nvPr>
            <p:ph type="title"/>
          </p:nvPr>
        </p:nvSpPr>
        <p:spPr>
          <a:xfrm>
            <a:off x="2099939" y="1057276"/>
            <a:ext cx="4334522" cy="563563"/>
          </a:xfrm>
        </p:spPr>
        <p:txBody>
          <a:bodyPr>
            <a:normAutofit/>
          </a:bodyPr>
          <a:lstStyle/>
          <a:p>
            <a:r>
              <a:rPr lang="en-US" altLang="zh-CN" sz="2800" dirty="0">
                <a:latin typeface="+mn-ea"/>
                <a:ea typeface="+mn-ea"/>
              </a:rPr>
              <a:t>MAC</a:t>
            </a:r>
            <a:r>
              <a:rPr lang="zh-CN" altLang="en-US" sz="2800" dirty="0">
                <a:latin typeface="+mn-ea"/>
                <a:ea typeface="+mn-ea"/>
              </a:rPr>
              <a:t>帧类型及功能</a:t>
            </a:r>
          </a:p>
        </p:txBody>
      </p:sp>
      <p:sp>
        <p:nvSpPr>
          <p:cNvPr id="31747" name="内容占位符 2">
            <a:extLst>
              <a:ext uri="{FF2B5EF4-FFF2-40B4-BE49-F238E27FC236}">
                <a16:creationId xmlns:a16="http://schemas.microsoft.com/office/drawing/2014/main" xmlns="" id="{9598C452-E9A9-4301-9DAC-E29B5EB84964}"/>
              </a:ext>
            </a:extLst>
          </p:cNvPr>
          <p:cNvSpPr>
            <a:spLocks noGrp="1"/>
          </p:cNvSpPr>
          <p:nvPr>
            <p:ph idx="1"/>
          </p:nvPr>
        </p:nvSpPr>
        <p:spPr>
          <a:xfrm>
            <a:off x="1981200" y="4652963"/>
            <a:ext cx="8229600" cy="2124075"/>
          </a:xfrm>
        </p:spPr>
        <p:txBody>
          <a:bodyPr>
            <a:normAutofit/>
          </a:bodyPr>
          <a:lstStyle/>
          <a:p>
            <a:pPr eaLnBrk="1" hangingPunct="1">
              <a:lnSpc>
                <a:spcPct val="150000"/>
              </a:lnSpc>
            </a:pPr>
            <a:r>
              <a:rPr lang="en-US" altLang="zh-CN" sz="2000" dirty="0">
                <a:latin typeface="+mn-ea"/>
                <a:cs typeface="Times New Roman" panose="02020603050405020304" pitchFamily="18" charset="0"/>
              </a:rPr>
              <a:t>RTS(Request To Send </a:t>
            </a:r>
            <a:r>
              <a:rPr lang="zh-CN" altLang="en-US" sz="2000" dirty="0">
                <a:latin typeface="+mn-ea"/>
                <a:cs typeface="Times New Roman" panose="02020603050405020304" pitchFamily="18" charset="0"/>
              </a:rPr>
              <a:t>请求发送帧</a:t>
            </a:r>
            <a:r>
              <a:rPr lang="en-US" altLang="zh-CN" sz="2000" dirty="0">
                <a:latin typeface="+mn-ea"/>
                <a:cs typeface="Times New Roman" panose="02020603050405020304" pitchFamily="18" charset="0"/>
              </a:rPr>
              <a:t>):</a:t>
            </a:r>
            <a:r>
              <a:rPr lang="zh-CN" altLang="en-US" sz="2000" dirty="0">
                <a:latin typeface="+mn-ea"/>
                <a:cs typeface="Times New Roman" panose="02020603050405020304" pitchFamily="18" charset="0"/>
              </a:rPr>
              <a:t>预约信道</a:t>
            </a:r>
            <a:endParaRPr lang="en-US" altLang="zh-CN" sz="2000" dirty="0">
              <a:latin typeface="+mn-ea"/>
              <a:cs typeface="Times New Roman" panose="02020603050405020304" pitchFamily="18" charset="0"/>
            </a:endParaRPr>
          </a:p>
          <a:p>
            <a:pPr eaLnBrk="1" hangingPunct="1">
              <a:lnSpc>
                <a:spcPct val="150000"/>
              </a:lnSpc>
            </a:pPr>
            <a:r>
              <a:rPr lang="en-US" altLang="zh-CN" sz="2000" dirty="0">
                <a:latin typeface="+mn-ea"/>
                <a:cs typeface="Times New Roman" panose="02020603050405020304" pitchFamily="18" charset="0"/>
              </a:rPr>
              <a:t>CTS(Clear To Send </a:t>
            </a:r>
            <a:r>
              <a:rPr lang="zh-CN" altLang="en-US" sz="2000" dirty="0">
                <a:latin typeface="+mn-ea"/>
                <a:cs typeface="Times New Roman" panose="02020603050405020304" pitchFamily="18" charset="0"/>
              </a:rPr>
              <a:t>允许发送帧</a:t>
            </a:r>
            <a:r>
              <a:rPr lang="en-US" altLang="zh-CN" sz="2000" dirty="0">
                <a:latin typeface="+mn-ea"/>
                <a:cs typeface="Times New Roman" panose="02020603050405020304" pitchFamily="18" charset="0"/>
              </a:rPr>
              <a:t>):</a:t>
            </a:r>
            <a:r>
              <a:rPr lang="zh-CN" altLang="en-US" sz="2000" dirty="0">
                <a:latin typeface="+mn-ea"/>
                <a:cs typeface="Times New Roman" panose="02020603050405020304" pitchFamily="18" charset="0"/>
              </a:rPr>
              <a:t>回复</a:t>
            </a:r>
            <a:r>
              <a:rPr lang="en-US" altLang="zh-CN" sz="2000" dirty="0">
                <a:latin typeface="+mn-ea"/>
                <a:cs typeface="Times New Roman" panose="02020603050405020304" pitchFamily="18" charset="0"/>
              </a:rPr>
              <a:t>RTS</a:t>
            </a:r>
          </a:p>
          <a:p>
            <a:pPr eaLnBrk="1" hangingPunct="1">
              <a:lnSpc>
                <a:spcPct val="150000"/>
              </a:lnSpc>
            </a:pPr>
            <a:r>
              <a:rPr lang="en-US" altLang="zh-CN" sz="2000" dirty="0">
                <a:latin typeface="+mn-ea"/>
                <a:cs typeface="Times New Roman" panose="02020603050405020304" pitchFamily="18" charset="0"/>
              </a:rPr>
              <a:t>ACK(Acknowledgement </a:t>
            </a:r>
            <a:r>
              <a:rPr lang="zh-CN" altLang="en-US" sz="2000" dirty="0">
                <a:latin typeface="+mn-ea"/>
                <a:cs typeface="Times New Roman" panose="02020603050405020304" pitchFamily="18" charset="0"/>
              </a:rPr>
              <a:t>确认帧</a:t>
            </a:r>
            <a:r>
              <a:rPr lang="en-US" altLang="zh-CN" sz="2000" dirty="0">
                <a:latin typeface="+mn-ea"/>
                <a:cs typeface="Times New Roman" panose="02020603050405020304" pitchFamily="18" charset="0"/>
              </a:rPr>
              <a:t>):</a:t>
            </a:r>
            <a:r>
              <a:rPr lang="zh-CN" altLang="en-US" sz="2000" dirty="0">
                <a:latin typeface="+mn-ea"/>
                <a:cs typeface="Times New Roman" panose="02020603050405020304" pitchFamily="18" charset="0"/>
              </a:rPr>
              <a:t>回复</a:t>
            </a:r>
            <a:r>
              <a:rPr lang="en-US" altLang="zh-CN" sz="2000" dirty="0">
                <a:latin typeface="+mn-ea"/>
                <a:cs typeface="Times New Roman" panose="02020603050405020304" pitchFamily="18" charset="0"/>
              </a:rPr>
              <a:t>Data</a:t>
            </a:r>
            <a:r>
              <a:rPr lang="zh-CN" altLang="en-US" sz="2000" dirty="0">
                <a:latin typeface="+mn-ea"/>
                <a:cs typeface="Times New Roman" panose="02020603050405020304" pitchFamily="18" charset="0"/>
              </a:rPr>
              <a:t>帧</a:t>
            </a:r>
            <a:endParaRPr lang="en-US" altLang="zh-CN" sz="2000" dirty="0">
              <a:latin typeface="+mn-ea"/>
              <a:cs typeface="Times New Roman" panose="02020603050405020304" pitchFamily="18" charset="0"/>
            </a:endParaRPr>
          </a:p>
        </p:txBody>
      </p:sp>
      <p:sp>
        <p:nvSpPr>
          <p:cNvPr id="5" name="矩形 4">
            <a:extLst>
              <a:ext uri="{FF2B5EF4-FFF2-40B4-BE49-F238E27FC236}">
                <a16:creationId xmlns:a16="http://schemas.microsoft.com/office/drawing/2014/main" xmlns="" id="{08FE0913-01AE-40C7-974F-1876C39B4F6A}"/>
              </a:ext>
            </a:extLst>
          </p:cNvPr>
          <p:cNvSpPr/>
          <p:nvPr/>
        </p:nvSpPr>
        <p:spPr>
          <a:xfrm>
            <a:off x="2514600" y="2590800"/>
            <a:ext cx="1752600" cy="685800"/>
          </a:xfrm>
          <a:prstGeom prst="rect">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a:solidFill>
                  <a:schemeClr val="tx1"/>
                </a:solidFill>
                <a:latin typeface="+mn-ea"/>
                <a:cs typeface="Times New Roman" pitchFamily="18" charset="0"/>
              </a:rPr>
              <a:t>MAC</a:t>
            </a:r>
            <a:r>
              <a:rPr lang="zh-CN" altLang="en-US" sz="3200">
                <a:solidFill>
                  <a:schemeClr val="tx1"/>
                </a:solidFill>
                <a:latin typeface="+mn-ea"/>
                <a:cs typeface="Times New Roman" pitchFamily="18" charset="0"/>
              </a:rPr>
              <a:t>帧</a:t>
            </a:r>
          </a:p>
        </p:txBody>
      </p:sp>
      <p:sp>
        <p:nvSpPr>
          <p:cNvPr id="10" name="右箭头 9">
            <a:extLst>
              <a:ext uri="{FF2B5EF4-FFF2-40B4-BE49-F238E27FC236}">
                <a16:creationId xmlns:a16="http://schemas.microsoft.com/office/drawing/2014/main" xmlns="" id="{193FC115-7661-4804-9D64-B9800A89246F}"/>
              </a:ext>
            </a:extLst>
          </p:cNvPr>
          <p:cNvSpPr/>
          <p:nvPr/>
        </p:nvSpPr>
        <p:spPr>
          <a:xfrm>
            <a:off x="6797675" y="3448050"/>
            <a:ext cx="762000" cy="609600"/>
          </a:xfrm>
          <a:prstGeom prst="rightArrow">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FFFF"/>
              </a:solidFill>
              <a:latin typeface="+mn-ea"/>
            </a:endParaRPr>
          </a:p>
        </p:txBody>
      </p:sp>
      <p:sp>
        <p:nvSpPr>
          <p:cNvPr id="11" name="矩形 10">
            <a:extLst>
              <a:ext uri="{FF2B5EF4-FFF2-40B4-BE49-F238E27FC236}">
                <a16:creationId xmlns:a16="http://schemas.microsoft.com/office/drawing/2014/main" xmlns="" id="{95D1CB94-1D0B-4F30-82F9-34BA6D36BBCE}"/>
              </a:ext>
            </a:extLst>
          </p:cNvPr>
          <p:cNvSpPr/>
          <p:nvPr/>
        </p:nvSpPr>
        <p:spPr>
          <a:xfrm>
            <a:off x="7620000" y="3429000"/>
            <a:ext cx="1752600" cy="685800"/>
          </a:xfrm>
          <a:prstGeom prst="rect">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a:solidFill>
                  <a:schemeClr val="tx1"/>
                </a:solidFill>
                <a:latin typeface="+mn-ea"/>
                <a:cs typeface="Times New Roman" pitchFamily="18" charset="0"/>
              </a:rPr>
              <a:t>Data</a:t>
            </a:r>
            <a:r>
              <a:rPr lang="zh-CN" altLang="en-US" sz="3200">
                <a:solidFill>
                  <a:schemeClr val="tx1"/>
                </a:solidFill>
                <a:latin typeface="+mn-ea"/>
                <a:cs typeface="Times New Roman" pitchFamily="18" charset="0"/>
              </a:rPr>
              <a:t>帧</a:t>
            </a:r>
          </a:p>
        </p:txBody>
      </p:sp>
      <p:grpSp>
        <p:nvGrpSpPr>
          <p:cNvPr id="3" name="组合 15">
            <a:extLst>
              <a:ext uri="{FF2B5EF4-FFF2-40B4-BE49-F238E27FC236}">
                <a16:creationId xmlns:a16="http://schemas.microsoft.com/office/drawing/2014/main" xmlns="" id="{74DBA3BD-060F-4852-8FC9-9C2A8AD5E944}"/>
              </a:ext>
            </a:extLst>
          </p:cNvPr>
          <p:cNvGrpSpPr>
            <a:grpSpLocks/>
          </p:cNvGrpSpPr>
          <p:nvPr/>
        </p:nvGrpSpPr>
        <p:grpSpPr bwMode="auto">
          <a:xfrm>
            <a:off x="6781800" y="1066800"/>
            <a:ext cx="2514600" cy="2209800"/>
            <a:chOff x="5257800" y="1066800"/>
            <a:chExt cx="2514600" cy="2209800"/>
          </a:xfrm>
        </p:grpSpPr>
        <p:sp>
          <p:nvSpPr>
            <p:cNvPr id="6" name="左大括号 5">
              <a:extLst>
                <a:ext uri="{FF2B5EF4-FFF2-40B4-BE49-F238E27FC236}">
                  <a16:creationId xmlns:a16="http://schemas.microsoft.com/office/drawing/2014/main" xmlns="" id="{F5B717A8-A5F4-4B0B-931F-B0D34E7D7100}"/>
                </a:ext>
              </a:extLst>
            </p:cNvPr>
            <p:cNvSpPr/>
            <p:nvPr/>
          </p:nvSpPr>
          <p:spPr>
            <a:xfrm>
              <a:off x="5257800" y="1219200"/>
              <a:ext cx="533400" cy="2057400"/>
            </a:xfrm>
            <a:prstGeom prst="leftBrac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600">
                <a:latin typeface="+mn-ea"/>
              </a:endParaRPr>
            </a:p>
          </p:txBody>
        </p:sp>
        <p:sp>
          <p:nvSpPr>
            <p:cNvPr id="12" name="矩形 11">
              <a:extLst>
                <a:ext uri="{FF2B5EF4-FFF2-40B4-BE49-F238E27FC236}">
                  <a16:creationId xmlns:a16="http://schemas.microsoft.com/office/drawing/2014/main" xmlns="" id="{7C0587DB-8E22-4A13-9F14-F51270644D78}"/>
                </a:ext>
              </a:extLst>
            </p:cNvPr>
            <p:cNvSpPr/>
            <p:nvPr/>
          </p:nvSpPr>
          <p:spPr>
            <a:xfrm>
              <a:off x="6019800" y="1066800"/>
              <a:ext cx="1752600" cy="685800"/>
            </a:xfrm>
            <a:prstGeom prst="rect">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a:solidFill>
                    <a:schemeClr val="tx1"/>
                  </a:solidFill>
                  <a:latin typeface="+mn-ea"/>
                  <a:cs typeface="Times New Roman" pitchFamily="18" charset="0"/>
                </a:rPr>
                <a:t>RTS</a:t>
              </a:r>
              <a:r>
                <a:rPr lang="zh-CN" altLang="en-US" sz="3200">
                  <a:solidFill>
                    <a:schemeClr val="tx1"/>
                  </a:solidFill>
                  <a:latin typeface="+mn-ea"/>
                  <a:cs typeface="Times New Roman" pitchFamily="18" charset="0"/>
                </a:rPr>
                <a:t>帧</a:t>
              </a:r>
            </a:p>
          </p:txBody>
        </p:sp>
        <p:sp>
          <p:nvSpPr>
            <p:cNvPr id="13" name="矩形 12">
              <a:extLst>
                <a:ext uri="{FF2B5EF4-FFF2-40B4-BE49-F238E27FC236}">
                  <a16:creationId xmlns:a16="http://schemas.microsoft.com/office/drawing/2014/main" xmlns="" id="{2A3E9418-94EE-496C-92FD-1E28C5F7C909}"/>
                </a:ext>
              </a:extLst>
            </p:cNvPr>
            <p:cNvSpPr/>
            <p:nvPr/>
          </p:nvSpPr>
          <p:spPr>
            <a:xfrm>
              <a:off x="6019800" y="1828800"/>
              <a:ext cx="1752600" cy="685800"/>
            </a:xfrm>
            <a:prstGeom prst="rect">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a:solidFill>
                    <a:schemeClr val="tx1"/>
                  </a:solidFill>
                  <a:latin typeface="+mn-ea"/>
                  <a:cs typeface="Times New Roman" pitchFamily="18" charset="0"/>
                </a:rPr>
                <a:t>CTS</a:t>
              </a:r>
              <a:r>
                <a:rPr lang="zh-CN" altLang="en-US" sz="3200">
                  <a:solidFill>
                    <a:schemeClr val="tx1"/>
                  </a:solidFill>
                  <a:latin typeface="+mn-ea"/>
                  <a:cs typeface="Times New Roman" pitchFamily="18" charset="0"/>
                </a:rPr>
                <a:t>帧</a:t>
              </a:r>
            </a:p>
          </p:txBody>
        </p:sp>
        <p:sp>
          <p:nvSpPr>
            <p:cNvPr id="14" name="矩形 13">
              <a:extLst>
                <a:ext uri="{FF2B5EF4-FFF2-40B4-BE49-F238E27FC236}">
                  <a16:creationId xmlns:a16="http://schemas.microsoft.com/office/drawing/2014/main" xmlns="" id="{A59AE22E-93C7-4ED3-9C92-4B5A64A62869}"/>
                </a:ext>
              </a:extLst>
            </p:cNvPr>
            <p:cNvSpPr/>
            <p:nvPr/>
          </p:nvSpPr>
          <p:spPr>
            <a:xfrm>
              <a:off x="6019800" y="2590800"/>
              <a:ext cx="1752600" cy="685800"/>
            </a:xfrm>
            <a:prstGeom prst="rect">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a:solidFill>
                    <a:schemeClr val="tx1"/>
                  </a:solidFill>
                  <a:latin typeface="+mn-ea"/>
                  <a:cs typeface="Times New Roman" pitchFamily="18" charset="0"/>
                </a:rPr>
                <a:t>ACK</a:t>
              </a:r>
              <a:r>
                <a:rPr lang="zh-CN" altLang="en-US" sz="3200">
                  <a:solidFill>
                    <a:schemeClr val="tx1"/>
                  </a:solidFill>
                  <a:latin typeface="+mn-ea"/>
                  <a:cs typeface="Times New Roman" pitchFamily="18" charset="0"/>
                </a:rPr>
                <a:t>帧</a:t>
              </a:r>
            </a:p>
          </p:txBody>
        </p:sp>
      </p:grpSp>
      <p:sp>
        <p:nvSpPr>
          <p:cNvPr id="17" name="标题 1">
            <a:extLst>
              <a:ext uri="{FF2B5EF4-FFF2-40B4-BE49-F238E27FC236}">
                <a16:creationId xmlns:a16="http://schemas.microsoft.com/office/drawing/2014/main" xmlns="" id="{12E41202-8717-43CB-B575-BCED5D42DA56}"/>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grpSp>
        <p:nvGrpSpPr>
          <p:cNvPr id="4" name="组合 3">
            <a:extLst>
              <a:ext uri="{FF2B5EF4-FFF2-40B4-BE49-F238E27FC236}">
                <a16:creationId xmlns:a16="http://schemas.microsoft.com/office/drawing/2014/main" xmlns="" id="{E803890E-5F10-4BA4-92E2-1DD1D3B5D84D}"/>
              </a:ext>
            </a:extLst>
          </p:cNvPr>
          <p:cNvGrpSpPr/>
          <p:nvPr/>
        </p:nvGrpSpPr>
        <p:grpSpPr>
          <a:xfrm>
            <a:off x="4343400" y="1752600"/>
            <a:ext cx="2286000" cy="2362200"/>
            <a:chOff x="2819400" y="1752600"/>
            <a:chExt cx="2286000" cy="2362200"/>
          </a:xfrm>
        </p:grpSpPr>
        <p:grpSp>
          <p:nvGrpSpPr>
            <p:cNvPr id="2" name="组合 14">
              <a:extLst>
                <a:ext uri="{FF2B5EF4-FFF2-40B4-BE49-F238E27FC236}">
                  <a16:creationId xmlns:a16="http://schemas.microsoft.com/office/drawing/2014/main" xmlns="" id="{F062E5A4-EA6B-442C-BB36-B5472D688312}"/>
                </a:ext>
              </a:extLst>
            </p:cNvPr>
            <p:cNvGrpSpPr>
              <a:grpSpLocks/>
            </p:cNvGrpSpPr>
            <p:nvPr/>
          </p:nvGrpSpPr>
          <p:grpSpPr bwMode="auto">
            <a:xfrm>
              <a:off x="2819400" y="1752600"/>
              <a:ext cx="2286000" cy="2362200"/>
              <a:chOff x="2819400" y="1981200"/>
              <a:chExt cx="2286000" cy="2133600"/>
            </a:xfrm>
          </p:grpSpPr>
          <p:sp>
            <p:nvSpPr>
              <p:cNvPr id="7" name="矩形 6">
                <a:extLst>
                  <a:ext uri="{FF2B5EF4-FFF2-40B4-BE49-F238E27FC236}">
                    <a16:creationId xmlns:a16="http://schemas.microsoft.com/office/drawing/2014/main" xmlns="" id="{4E4BF859-3C3A-4291-BF3D-1D3046161E3E}"/>
                  </a:ext>
                </a:extLst>
              </p:cNvPr>
              <p:cNvSpPr/>
              <p:nvPr/>
            </p:nvSpPr>
            <p:spPr>
              <a:xfrm>
                <a:off x="3352800" y="1981200"/>
                <a:ext cx="1752600" cy="685800"/>
              </a:xfrm>
              <a:prstGeom prst="rect">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a:solidFill>
                      <a:schemeClr val="tx1"/>
                    </a:solidFill>
                    <a:latin typeface="+mn-ea"/>
                    <a:cs typeface="Times New Roman" pitchFamily="18" charset="0"/>
                  </a:rPr>
                  <a:t>控制帧</a:t>
                </a:r>
              </a:p>
            </p:txBody>
          </p:sp>
          <p:sp>
            <p:nvSpPr>
              <p:cNvPr id="8" name="矩形 7">
                <a:extLst>
                  <a:ext uri="{FF2B5EF4-FFF2-40B4-BE49-F238E27FC236}">
                    <a16:creationId xmlns:a16="http://schemas.microsoft.com/office/drawing/2014/main" xmlns="" id="{1A6FC7AF-8EB7-4455-9E1C-DFCBD9A71D42}"/>
                  </a:ext>
                </a:extLst>
              </p:cNvPr>
              <p:cNvSpPr/>
              <p:nvPr/>
            </p:nvSpPr>
            <p:spPr>
              <a:xfrm>
                <a:off x="3352800" y="3429000"/>
                <a:ext cx="1752600" cy="685800"/>
              </a:xfrm>
              <a:prstGeom prst="rect">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a:solidFill>
                      <a:schemeClr val="tx1"/>
                    </a:solidFill>
                    <a:latin typeface="+mn-ea"/>
                    <a:cs typeface="Times New Roman" pitchFamily="18" charset="0"/>
                  </a:rPr>
                  <a:t>数据帧</a:t>
                </a:r>
              </a:p>
            </p:txBody>
          </p:sp>
          <p:sp>
            <p:nvSpPr>
              <p:cNvPr id="9" name="左大括号 8">
                <a:extLst>
                  <a:ext uri="{FF2B5EF4-FFF2-40B4-BE49-F238E27FC236}">
                    <a16:creationId xmlns:a16="http://schemas.microsoft.com/office/drawing/2014/main" xmlns="" id="{1E7E3534-EB83-49E1-AFF0-C3ECDA6A5A2F}"/>
                  </a:ext>
                </a:extLst>
              </p:cNvPr>
              <p:cNvSpPr/>
              <p:nvPr/>
            </p:nvSpPr>
            <p:spPr>
              <a:xfrm>
                <a:off x="2819400" y="2209800"/>
                <a:ext cx="457200" cy="1524000"/>
              </a:xfrm>
              <a:prstGeom prst="leftBrac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600">
                  <a:latin typeface="+mn-ea"/>
                </a:endParaRPr>
              </a:p>
            </p:txBody>
          </p:sp>
        </p:grpSp>
        <p:sp>
          <p:nvSpPr>
            <p:cNvPr id="18" name="矩形 17">
              <a:extLst>
                <a:ext uri="{FF2B5EF4-FFF2-40B4-BE49-F238E27FC236}">
                  <a16:creationId xmlns:a16="http://schemas.microsoft.com/office/drawing/2014/main" xmlns="" id="{DD255CB0-CE9C-4DA3-825D-AA9AAA597956}"/>
                </a:ext>
              </a:extLst>
            </p:cNvPr>
            <p:cNvSpPr/>
            <p:nvPr/>
          </p:nvSpPr>
          <p:spPr bwMode="auto">
            <a:xfrm>
              <a:off x="3352800" y="2547587"/>
              <a:ext cx="1752600" cy="759279"/>
            </a:xfrm>
            <a:prstGeom prst="rect">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latin typeface="+mn-ea"/>
                  <a:cs typeface="Times New Roman" pitchFamily="18" charset="0"/>
                </a:rPr>
                <a:t>管理帧</a:t>
              </a:r>
            </a:p>
          </p:txBody>
        </p:sp>
      </p:grpSp>
      <p:cxnSp>
        <p:nvCxnSpPr>
          <p:cNvPr id="21"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
            <a:extLst>
              <a:ext uri="{FF2B5EF4-FFF2-40B4-BE49-F238E27FC236}">
                <a16:creationId xmlns:a16="http://schemas.microsoft.com/office/drawing/2014/main" xmlns="" id="{35C98CA6-B6DE-4179-B5B8-3B7FC6302185}"/>
              </a:ext>
            </a:extLst>
          </p:cNvPr>
          <p:cNvSpPr txBox="1">
            <a:spLocks noChangeArrowheads="1"/>
          </p:cNvSpPr>
          <p:nvPr/>
        </p:nvSpPr>
        <p:spPr>
          <a:xfrm>
            <a:off x="2026444" y="44624"/>
            <a:ext cx="8137922" cy="797882"/>
          </a:xfrm>
          <a:prstGeom prst="rect">
            <a:avLst/>
          </a:prstGeom>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a:lstStyle>
          <a:p>
            <a:pPr algn="ctr">
              <a:lnSpc>
                <a:spcPct val="100000"/>
              </a:lnSpc>
            </a:pPr>
            <a:r>
              <a:rPr lang="en-US" altLang="zh-CN" sz="3600" b="0" smtClean="0"/>
              <a:t>802.11</a:t>
            </a:r>
            <a:r>
              <a:rPr lang="zh-CN" altLang="en-US" sz="3600" b="0" smtClean="0"/>
              <a:t>的</a:t>
            </a:r>
            <a:r>
              <a:rPr lang="en-US" altLang="zh-CN" sz="3600" b="0" smtClean="0"/>
              <a:t>MAC</a:t>
            </a:r>
            <a:r>
              <a:rPr lang="zh-CN" altLang="en-US" sz="3600" b="0" smtClean="0"/>
              <a:t>子层协议</a:t>
            </a:r>
            <a:endParaRPr lang="zh-CN" altLang="en-US" sz="3600" b="0" dirty="0"/>
          </a:p>
        </p:txBody>
      </p:sp>
    </p:spTree>
    <p:custDataLst>
      <p:tags r:id="rId1"/>
    </p:custDataLst>
    <p:extLst>
      <p:ext uri="{BB962C8B-B14F-4D97-AF65-F5344CB8AC3E}">
        <p14:creationId xmlns:p14="http://schemas.microsoft.com/office/powerpoint/2010/main" val="1042476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with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1747">
                                            <p:txEl>
                                              <p:pRg st="0" end="0"/>
                                            </p:txEl>
                                          </p:spTgt>
                                        </p:tgtEl>
                                        <p:attrNameLst>
                                          <p:attrName>style.visibility</p:attrName>
                                        </p:attrNameLst>
                                      </p:cBhvr>
                                      <p:to>
                                        <p:strVal val="visible"/>
                                      </p:to>
                                    </p:set>
                                    <p:animEffect transition="in" filter="wipe(left)">
                                      <p:cBhvr>
                                        <p:cTn id="30" dur="500"/>
                                        <p:tgtEl>
                                          <p:spTgt spid="31747">
                                            <p:txEl>
                                              <p:pRg st="0" end="0"/>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1747">
                                            <p:txEl>
                                              <p:pRg st="1" end="1"/>
                                            </p:txEl>
                                          </p:spTgt>
                                        </p:tgtEl>
                                        <p:attrNameLst>
                                          <p:attrName>style.visibility</p:attrName>
                                        </p:attrNameLst>
                                      </p:cBhvr>
                                      <p:to>
                                        <p:strVal val="visible"/>
                                      </p:to>
                                    </p:set>
                                    <p:animEffect transition="in" filter="wipe(left)">
                                      <p:cBhvr>
                                        <p:cTn id="33" dur="500"/>
                                        <p:tgtEl>
                                          <p:spTgt spid="31747">
                                            <p:txEl>
                                              <p:pRg st="1" end="1"/>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1747">
                                            <p:txEl>
                                              <p:pRg st="2" end="2"/>
                                            </p:txEl>
                                          </p:spTgt>
                                        </p:tgtEl>
                                        <p:attrNameLst>
                                          <p:attrName>style.visibility</p:attrName>
                                        </p:attrNameLst>
                                      </p:cBhvr>
                                      <p:to>
                                        <p:strVal val="visible"/>
                                      </p:to>
                                    </p:set>
                                    <p:animEffect transition="in" filter="wipe(left)">
                                      <p:cBhvr>
                                        <p:cTn id="36" dur="5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5" grpId="0" animBg="1"/>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487488" y="1109710"/>
            <a:ext cx="8715376" cy="5214891"/>
          </a:xfrm>
        </p:spPr>
        <p:txBody>
          <a:bodyPr>
            <a:normAutofit fontScale="92500"/>
          </a:bodyPr>
          <a:lstStyle/>
          <a:p>
            <a:pPr>
              <a:lnSpc>
                <a:spcPct val="150000"/>
              </a:lnSpc>
            </a:pPr>
            <a:r>
              <a:rPr lang="en-US" altLang="zh-CN" sz="2600" b="1" dirty="0">
                <a:solidFill>
                  <a:srgbClr val="0070C0"/>
                </a:solidFill>
                <a:latin typeface="+mn-ea"/>
              </a:rPr>
              <a:t>CSMA/CA </a:t>
            </a:r>
            <a:r>
              <a:rPr lang="zh-CN" altLang="en-US" sz="2600" b="1" dirty="0">
                <a:solidFill>
                  <a:srgbClr val="0070C0"/>
                </a:solidFill>
                <a:latin typeface="+mn-ea"/>
              </a:rPr>
              <a:t>协议工作流程 </a:t>
            </a:r>
            <a:endParaRPr lang="en-US" altLang="zh-CN" sz="2600" b="1" dirty="0">
              <a:solidFill>
                <a:srgbClr val="0070C0"/>
              </a:solidFill>
              <a:latin typeface="+mn-ea"/>
              <a:cs typeface="Times New Roman" panose="02020603050405020304" pitchFamily="18" charset="0"/>
            </a:endParaRPr>
          </a:p>
          <a:p>
            <a:pPr marL="0" indent="0" eaLnBrk="1" hangingPunct="1">
              <a:lnSpc>
                <a:spcPct val="160000"/>
              </a:lnSpc>
              <a:buNone/>
            </a:pPr>
            <a:r>
              <a:rPr lang="en-US" altLang="zh-CN" dirty="0">
                <a:latin typeface="+mn-ea"/>
                <a:cs typeface="Times New Roman" panose="02020603050405020304" pitchFamily="18" charset="0"/>
              </a:rPr>
              <a:t>1</a:t>
            </a:r>
            <a:r>
              <a:rPr lang="zh-CN" altLang="en-US" dirty="0">
                <a:latin typeface="+mn-ea"/>
                <a:cs typeface="Times New Roman" panose="02020603050405020304" pitchFamily="18" charset="0"/>
              </a:rPr>
              <a:t>、</a:t>
            </a:r>
            <a:r>
              <a:rPr lang="zh-CN" altLang="en-US" dirty="0">
                <a:solidFill>
                  <a:srgbClr val="FF0000"/>
                </a:solidFill>
                <a:latin typeface="+mn-ea"/>
                <a:cs typeface="Times New Roman" panose="02020603050405020304" pitchFamily="18" charset="0"/>
              </a:rPr>
              <a:t>源节点</a:t>
            </a:r>
            <a:r>
              <a:rPr lang="zh-CN" altLang="en-US" dirty="0">
                <a:latin typeface="+mn-ea"/>
                <a:cs typeface="Times New Roman" panose="02020603050405020304" pitchFamily="18" charset="0"/>
              </a:rPr>
              <a:t>检测信道，若信道忙，执行退避机制，等待信道空闲。</a:t>
            </a:r>
            <a:endParaRPr lang="en-US" altLang="zh-CN" dirty="0">
              <a:latin typeface="+mn-ea"/>
              <a:cs typeface="Times New Roman" panose="02020603050405020304" pitchFamily="18" charset="0"/>
            </a:endParaRPr>
          </a:p>
          <a:p>
            <a:pPr marL="0" indent="0" eaLnBrk="1" hangingPunct="1">
              <a:lnSpc>
                <a:spcPct val="160000"/>
              </a:lnSpc>
              <a:buNone/>
            </a:pPr>
            <a:r>
              <a:rPr lang="en-US" altLang="zh-CN" dirty="0">
                <a:latin typeface="+mn-ea"/>
                <a:cs typeface="Times New Roman" panose="02020603050405020304" pitchFamily="18" charset="0"/>
              </a:rPr>
              <a:t>2</a:t>
            </a:r>
            <a:r>
              <a:rPr lang="zh-CN" altLang="en-US" dirty="0">
                <a:latin typeface="+mn-ea"/>
                <a:cs typeface="Times New Roman" panose="02020603050405020304" pitchFamily="18" charset="0"/>
              </a:rPr>
              <a:t>、若信道空闲，则等待</a:t>
            </a:r>
            <a:r>
              <a:rPr lang="en-US" altLang="zh-CN" dirty="0">
                <a:latin typeface="+mn-ea"/>
                <a:cs typeface="Times New Roman" panose="02020603050405020304" pitchFamily="18" charset="0"/>
              </a:rPr>
              <a:t>DIFS</a:t>
            </a:r>
            <a:r>
              <a:rPr lang="zh-CN" altLang="en-US" dirty="0">
                <a:latin typeface="+mn-ea"/>
                <a:cs typeface="Times New Roman" panose="02020603050405020304" pitchFamily="18" charset="0"/>
              </a:rPr>
              <a:t>后，倒计时计数器，如果计数到</a:t>
            </a:r>
            <a:r>
              <a:rPr lang="en-US" altLang="zh-CN" dirty="0">
                <a:latin typeface="+mn-ea"/>
                <a:cs typeface="Times New Roman" panose="02020603050405020304" pitchFamily="18" charset="0"/>
              </a:rPr>
              <a:t>0</a:t>
            </a:r>
            <a:r>
              <a:rPr lang="zh-CN" altLang="en-US" dirty="0">
                <a:latin typeface="+mn-ea"/>
                <a:cs typeface="Times New Roman" panose="02020603050405020304" pitchFamily="18" charset="0"/>
              </a:rPr>
              <a:t>就发送数据（其中包含一系列帧的发送）。</a:t>
            </a:r>
            <a:endParaRPr lang="en-US" altLang="zh-CN" dirty="0">
              <a:latin typeface="+mn-ea"/>
              <a:cs typeface="Times New Roman" panose="02020603050405020304" pitchFamily="18" charset="0"/>
            </a:endParaRPr>
          </a:p>
          <a:p>
            <a:pPr marL="0" indent="0" eaLnBrk="1" hangingPunct="1">
              <a:lnSpc>
                <a:spcPct val="160000"/>
              </a:lnSpc>
              <a:buNone/>
            </a:pPr>
            <a:r>
              <a:rPr lang="en-US" altLang="zh-CN" dirty="0">
                <a:latin typeface="+mn-ea"/>
                <a:cs typeface="Times New Roman" panose="02020603050405020304" pitchFamily="18" charset="0"/>
              </a:rPr>
              <a:t>3</a:t>
            </a:r>
            <a:r>
              <a:rPr lang="zh-CN" altLang="en-US" dirty="0">
                <a:latin typeface="+mn-ea"/>
                <a:cs typeface="Times New Roman" panose="02020603050405020304" pitchFamily="18" charset="0"/>
              </a:rPr>
              <a:t>、</a:t>
            </a:r>
            <a:r>
              <a:rPr lang="zh-CN" altLang="en-US" dirty="0">
                <a:solidFill>
                  <a:srgbClr val="FF0000"/>
                </a:solidFill>
                <a:latin typeface="+mn-ea"/>
                <a:cs typeface="Times New Roman" panose="02020603050405020304" pitchFamily="18" charset="0"/>
              </a:rPr>
              <a:t>目的节点</a:t>
            </a:r>
            <a:r>
              <a:rPr lang="zh-CN" altLang="en-US" dirty="0">
                <a:latin typeface="+mn-ea"/>
                <a:cs typeface="Times New Roman" panose="02020603050405020304" pitchFamily="18" charset="0"/>
              </a:rPr>
              <a:t>收到数据，发送</a:t>
            </a:r>
            <a:r>
              <a:rPr lang="en-US" altLang="zh-CN" dirty="0">
                <a:latin typeface="+mn-ea"/>
                <a:cs typeface="Times New Roman" panose="02020603050405020304" pitchFamily="18" charset="0"/>
              </a:rPr>
              <a:t>ACK</a:t>
            </a:r>
            <a:r>
              <a:rPr lang="zh-CN" altLang="en-US" dirty="0">
                <a:latin typeface="+mn-ea"/>
                <a:cs typeface="Times New Roman" panose="02020603050405020304" pitchFamily="18" charset="0"/>
              </a:rPr>
              <a:t>帧确认。</a:t>
            </a:r>
            <a:endParaRPr lang="en-US" altLang="zh-CN" dirty="0">
              <a:latin typeface="+mn-ea"/>
              <a:cs typeface="Times New Roman" panose="02020603050405020304" pitchFamily="18" charset="0"/>
            </a:endParaRPr>
          </a:p>
          <a:p>
            <a:pPr marL="0" indent="0" eaLnBrk="1" hangingPunct="1">
              <a:lnSpc>
                <a:spcPct val="160000"/>
              </a:lnSpc>
              <a:buNone/>
            </a:pPr>
            <a:r>
              <a:rPr lang="en-US" altLang="zh-CN" dirty="0">
                <a:latin typeface="+mn-ea"/>
                <a:cs typeface="Times New Roman" panose="02020603050405020304" pitchFamily="18" charset="0"/>
              </a:rPr>
              <a:t>4</a:t>
            </a:r>
            <a:r>
              <a:rPr lang="zh-CN" altLang="en-US" dirty="0">
                <a:latin typeface="+mn-ea"/>
                <a:cs typeface="Times New Roman" panose="02020603050405020304" pitchFamily="18" charset="0"/>
              </a:rPr>
              <a:t>、</a:t>
            </a:r>
            <a:r>
              <a:rPr lang="zh-CN" altLang="en-US" dirty="0">
                <a:solidFill>
                  <a:srgbClr val="FF0000"/>
                </a:solidFill>
                <a:latin typeface="+mn-ea"/>
                <a:cs typeface="Times New Roman" panose="02020603050405020304" pitchFamily="18" charset="0"/>
              </a:rPr>
              <a:t>其他节点</a:t>
            </a:r>
            <a:r>
              <a:rPr lang="zh-CN" altLang="en-US" dirty="0">
                <a:latin typeface="+mn-ea"/>
                <a:cs typeface="Times New Roman" panose="02020603050405020304" pitchFamily="18" charset="0"/>
              </a:rPr>
              <a:t>在信道忙期间冻结计数器，等通信结束，再争用信道</a:t>
            </a:r>
            <a:r>
              <a:rPr lang="zh-CN" altLang="en-US" sz="2000" dirty="0">
                <a:latin typeface="+mn-ea"/>
                <a:cs typeface="Times New Roman" panose="02020603050405020304" pitchFamily="18" charset="0"/>
              </a:rPr>
              <a:t>。</a:t>
            </a:r>
            <a:endParaRPr lang="en-US" altLang="zh-CN" sz="2000" dirty="0">
              <a:latin typeface="+mn-ea"/>
              <a:cs typeface="Times New Roman" panose="02020603050405020304" pitchFamily="18" charset="0"/>
            </a:endParaRPr>
          </a:p>
          <a:p>
            <a:pPr marL="0" indent="0">
              <a:lnSpc>
                <a:spcPct val="160000"/>
              </a:lnSpc>
              <a:buNone/>
            </a:pPr>
            <a:r>
              <a:rPr lang="en-US" altLang="zh-CN" dirty="0">
                <a:latin typeface="+mn-ea"/>
                <a:cs typeface="Times New Roman" panose="02020603050405020304" pitchFamily="18" charset="0"/>
              </a:rPr>
              <a:t>5</a:t>
            </a:r>
            <a:r>
              <a:rPr lang="zh-CN" altLang="en-US" dirty="0">
                <a:latin typeface="+mn-ea"/>
                <a:cs typeface="Times New Roman" panose="02020603050405020304" pitchFamily="18" charset="0"/>
              </a:rPr>
              <a:t>、</a:t>
            </a:r>
            <a:r>
              <a:rPr lang="zh-CN" altLang="en-US" dirty="0">
                <a:latin typeface="+mn-ea"/>
              </a:rPr>
              <a:t>发送后不检测冲突。数据是否发送成功是由</a:t>
            </a:r>
            <a:r>
              <a:rPr lang="en-US" altLang="zh-CN" dirty="0">
                <a:latin typeface="+mn-ea"/>
              </a:rPr>
              <a:t>ACK</a:t>
            </a:r>
            <a:r>
              <a:rPr lang="zh-CN" altLang="en-US" dirty="0">
                <a:latin typeface="+mn-ea"/>
              </a:rPr>
              <a:t>报文完成。如发送方没有收到</a:t>
            </a:r>
            <a:r>
              <a:rPr lang="en-US" altLang="zh-CN" dirty="0">
                <a:latin typeface="+mn-ea"/>
              </a:rPr>
              <a:t>ACK</a:t>
            </a:r>
            <a:r>
              <a:rPr lang="zh-CN" altLang="en-US" dirty="0">
                <a:latin typeface="+mn-ea"/>
              </a:rPr>
              <a:t>，就认为报文丢失了，并采用二进制指数后退算法</a:t>
            </a:r>
          </a:p>
          <a:p>
            <a:pPr eaLnBrk="1" hangingPunct="1">
              <a:lnSpc>
                <a:spcPct val="150000"/>
              </a:lnSpc>
            </a:pPr>
            <a:endParaRPr lang="zh-CN" altLang="en-US" sz="2000" dirty="0">
              <a:latin typeface="+mn-ea"/>
              <a:cs typeface="Times New Roman" panose="02020603050405020304" pitchFamily="18" charset="0"/>
            </a:endParaRPr>
          </a:p>
        </p:txBody>
      </p:sp>
      <p:cxnSp>
        <p:nvCxnSpPr>
          <p:cNvPr id="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2">
            <a:extLst>
              <a:ext uri="{FF2B5EF4-FFF2-40B4-BE49-F238E27FC236}">
                <a16:creationId xmlns:a16="http://schemas.microsoft.com/office/drawing/2014/main" xmlns="" id="{35C98CA6-B6DE-4179-B5B8-3B7FC6302185}"/>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spTree>
    <p:extLst>
      <p:ext uri="{BB962C8B-B14F-4D97-AF65-F5344CB8AC3E}">
        <p14:creationId xmlns:p14="http://schemas.microsoft.com/office/powerpoint/2010/main" val="124960406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xmlns="" id="{A6D0CEC2-866F-4236-906A-BEB260E740B4}"/>
              </a:ext>
            </a:extLst>
          </p:cNvPr>
          <p:cNvSpPr>
            <a:spLocks noGrp="1"/>
          </p:cNvSpPr>
          <p:nvPr>
            <p:ph idx="1"/>
          </p:nvPr>
        </p:nvSpPr>
        <p:spPr>
          <a:xfrm>
            <a:off x="1981200" y="1076326"/>
            <a:ext cx="8229600" cy="904875"/>
          </a:xfrm>
        </p:spPr>
        <p:txBody>
          <a:bodyPr>
            <a:normAutofit/>
          </a:bodyPr>
          <a:lstStyle/>
          <a:p>
            <a:r>
              <a:rPr lang="en-US" altLang="zh-CN" sz="2800" dirty="0">
                <a:latin typeface="方正超粗黑简体" pitchFamily="65" charset="-122"/>
                <a:ea typeface="方正超粗黑简体" pitchFamily="65" charset="-122"/>
              </a:rPr>
              <a:t>CSMA/CA </a:t>
            </a:r>
            <a:r>
              <a:rPr lang="zh-CN" altLang="en-US" sz="2800" dirty="0">
                <a:latin typeface="方正超粗黑简体" pitchFamily="65" charset="-122"/>
                <a:ea typeface="方正超粗黑简体" pitchFamily="65" charset="-122"/>
              </a:rPr>
              <a:t>协议工作流程 </a:t>
            </a:r>
            <a:endParaRPr lang="zh-CN" altLang="en-US" sz="2800" dirty="0">
              <a:ea typeface="宋体" panose="02010600030101010101" pitchFamily="2" charset="-122"/>
            </a:endParaRPr>
          </a:p>
        </p:txBody>
      </p:sp>
      <p:sp>
        <p:nvSpPr>
          <p:cNvPr id="9" name="椭圆 8">
            <a:extLst>
              <a:ext uri="{FF2B5EF4-FFF2-40B4-BE49-F238E27FC236}">
                <a16:creationId xmlns:a16="http://schemas.microsoft.com/office/drawing/2014/main" xmlns="" id="{10BC7D2E-19D4-44AF-AF19-9A649B7EA4B3}"/>
              </a:ext>
            </a:extLst>
          </p:cNvPr>
          <p:cNvSpPr/>
          <p:nvPr/>
        </p:nvSpPr>
        <p:spPr bwMode="auto">
          <a:xfrm>
            <a:off x="3429000" y="3868738"/>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0" name="椭圆 9">
            <a:extLst>
              <a:ext uri="{FF2B5EF4-FFF2-40B4-BE49-F238E27FC236}">
                <a16:creationId xmlns:a16="http://schemas.microsoft.com/office/drawing/2014/main" xmlns="" id="{8538CEEA-4FA6-46D3-AD39-E60F69CAB6B8}"/>
              </a:ext>
            </a:extLst>
          </p:cNvPr>
          <p:cNvSpPr/>
          <p:nvPr/>
        </p:nvSpPr>
        <p:spPr bwMode="auto">
          <a:xfrm>
            <a:off x="5224463" y="213360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Times New Roman" pitchFamily="18" charset="0"/>
                <a:ea typeface="宋体" pitchFamily="2" charset="-122"/>
                <a:cs typeface="Times New Roman" pitchFamily="18" charset="0"/>
              </a:rPr>
              <a:t>B</a:t>
            </a:r>
            <a:endParaRPr lang="zh-CN" altLang="en-US" dirty="0">
              <a:solidFill>
                <a:srgbClr val="FFFFFF"/>
              </a:solidFill>
              <a:latin typeface="Times New Roman" pitchFamily="18" charset="0"/>
              <a:ea typeface="宋体" pitchFamily="2" charset="-122"/>
              <a:cs typeface="Times New Roman" pitchFamily="18" charset="0"/>
            </a:endParaRPr>
          </a:p>
        </p:txBody>
      </p:sp>
      <p:sp>
        <p:nvSpPr>
          <p:cNvPr id="11" name="椭圆 10">
            <a:extLst>
              <a:ext uri="{FF2B5EF4-FFF2-40B4-BE49-F238E27FC236}">
                <a16:creationId xmlns:a16="http://schemas.microsoft.com/office/drawing/2014/main" xmlns="" id="{A5C97918-B2FA-4023-85FF-89C1607BDACC}"/>
              </a:ext>
            </a:extLst>
          </p:cNvPr>
          <p:cNvSpPr/>
          <p:nvPr/>
        </p:nvSpPr>
        <p:spPr bwMode="auto">
          <a:xfrm>
            <a:off x="4692650" y="4060825"/>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2" name="椭圆 11">
            <a:extLst>
              <a:ext uri="{FF2B5EF4-FFF2-40B4-BE49-F238E27FC236}">
                <a16:creationId xmlns:a16="http://schemas.microsoft.com/office/drawing/2014/main" xmlns="" id="{AB172AD4-083D-4591-9E13-EE6DBDB7754F}"/>
              </a:ext>
            </a:extLst>
          </p:cNvPr>
          <p:cNvSpPr/>
          <p:nvPr/>
        </p:nvSpPr>
        <p:spPr bwMode="auto">
          <a:xfrm>
            <a:off x="4503738" y="528955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3" name="椭圆 12">
            <a:extLst>
              <a:ext uri="{FF2B5EF4-FFF2-40B4-BE49-F238E27FC236}">
                <a16:creationId xmlns:a16="http://schemas.microsoft.com/office/drawing/2014/main" xmlns="" id="{342F2DA7-8C7B-4423-90F8-167BEEA5F889}"/>
              </a:ext>
            </a:extLst>
          </p:cNvPr>
          <p:cNvSpPr/>
          <p:nvPr/>
        </p:nvSpPr>
        <p:spPr bwMode="auto">
          <a:xfrm>
            <a:off x="7094538" y="3868738"/>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4" name="椭圆 13">
            <a:extLst>
              <a:ext uri="{FF2B5EF4-FFF2-40B4-BE49-F238E27FC236}">
                <a16:creationId xmlns:a16="http://schemas.microsoft.com/office/drawing/2014/main" xmlns="" id="{2A064D7E-B7B9-4B97-A667-CE6BF685270C}"/>
              </a:ext>
            </a:extLst>
          </p:cNvPr>
          <p:cNvSpPr/>
          <p:nvPr/>
        </p:nvSpPr>
        <p:spPr bwMode="auto">
          <a:xfrm>
            <a:off x="5789613" y="4060825"/>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5" name="椭圆 14">
            <a:extLst>
              <a:ext uri="{FF2B5EF4-FFF2-40B4-BE49-F238E27FC236}">
                <a16:creationId xmlns:a16="http://schemas.microsoft.com/office/drawing/2014/main" xmlns="" id="{29F4E895-3DC4-43F6-B575-625430D24F64}"/>
              </a:ext>
            </a:extLst>
          </p:cNvPr>
          <p:cNvSpPr/>
          <p:nvPr/>
        </p:nvSpPr>
        <p:spPr bwMode="auto">
          <a:xfrm>
            <a:off x="3429000" y="5192713"/>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6" name="椭圆 15">
            <a:extLst>
              <a:ext uri="{FF2B5EF4-FFF2-40B4-BE49-F238E27FC236}">
                <a16:creationId xmlns:a16="http://schemas.microsoft.com/office/drawing/2014/main" xmlns="" id="{369C6C06-6335-434B-999F-2981B90BC0CB}"/>
              </a:ext>
            </a:extLst>
          </p:cNvPr>
          <p:cNvSpPr/>
          <p:nvPr/>
        </p:nvSpPr>
        <p:spPr bwMode="auto">
          <a:xfrm>
            <a:off x="5789613" y="528955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7" name="椭圆 16">
            <a:extLst>
              <a:ext uri="{FF2B5EF4-FFF2-40B4-BE49-F238E27FC236}">
                <a16:creationId xmlns:a16="http://schemas.microsoft.com/office/drawing/2014/main" xmlns="" id="{F2CE72AD-B9C2-4FF3-849A-E269D890F07C}"/>
              </a:ext>
            </a:extLst>
          </p:cNvPr>
          <p:cNvSpPr/>
          <p:nvPr/>
        </p:nvSpPr>
        <p:spPr bwMode="auto">
          <a:xfrm>
            <a:off x="6934200" y="495300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9" name="椭圆 18">
            <a:extLst>
              <a:ext uri="{FF2B5EF4-FFF2-40B4-BE49-F238E27FC236}">
                <a16:creationId xmlns:a16="http://schemas.microsoft.com/office/drawing/2014/main" xmlns="" id="{60FAAC3A-4A47-40BC-B17A-C80D985F798B}"/>
              </a:ext>
            </a:extLst>
          </p:cNvPr>
          <p:cNvSpPr/>
          <p:nvPr/>
        </p:nvSpPr>
        <p:spPr bwMode="auto">
          <a:xfrm>
            <a:off x="4691064" y="4070350"/>
            <a:ext cx="566737" cy="57785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Times New Roman" pitchFamily="18" charset="0"/>
                <a:ea typeface="宋体" pitchFamily="2" charset="-122"/>
                <a:cs typeface="Times New Roman" pitchFamily="18" charset="0"/>
              </a:rPr>
              <a:t>A</a:t>
            </a:r>
            <a:endParaRPr lang="zh-CN" altLang="en-US" dirty="0">
              <a:solidFill>
                <a:srgbClr val="FFFFFF"/>
              </a:solidFill>
              <a:latin typeface="Times New Roman" pitchFamily="18" charset="0"/>
              <a:ea typeface="宋体" pitchFamily="2" charset="-122"/>
              <a:cs typeface="Times New Roman" pitchFamily="18" charset="0"/>
            </a:endParaRPr>
          </a:p>
        </p:txBody>
      </p:sp>
      <p:grpSp>
        <p:nvGrpSpPr>
          <p:cNvPr id="2" name="组合 24">
            <a:extLst>
              <a:ext uri="{FF2B5EF4-FFF2-40B4-BE49-F238E27FC236}">
                <a16:creationId xmlns:a16="http://schemas.microsoft.com/office/drawing/2014/main" xmlns="" id="{BD201ECD-0794-4189-B945-863845459C1C}"/>
              </a:ext>
            </a:extLst>
          </p:cNvPr>
          <p:cNvGrpSpPr>
            <a:grpSpLocks/>
          </p:cNvGrpSpPr>
          <p:nvPr/>
        </p:nvGrpSpPr>
        <p:grpSpPr bwMode="auto">
          <a:xfrm>
            <a:off x="4162426" y="3514725"/>
            <a:ext cx="1643063" cy="1392238"/>
            <a:chOff x="2639025" y="3515322"/>
            <a:chExt cx="1641893" cy="1392346"/>
          </a:xfrm>
        </p:grpSpPr>
        <p:sp>
          <p:nvSpPr>
            <p:cNvPr id="20" name="右箭头 19">
              <a:extLst>
                <a:ext uri="{FF2B5EF4-FFF2-40B4-BE49-F238E27FC236}">
                  <a16:creationId xmlns:a16="http://schemas.microsoft.com/office/drawing/2014/main" xmlns="" id="{DF483CF7-AE9B-42C7-AD1A-ABF688C9E38C}"/>
                </a:ext>
              </a:extLst>
            </p:cNvPr>
            <p:cNvSpPr/>
            <p:nvPr/>
          </p:nvSpPr>
          <p:spPr bwMode="auto">
            <a:xfrm rot="13990730">
              <a:off x="2821240" y="3555199"/>
              <a:ext cx="550906" cy="471152"/>
            </a:xfrm>
            <a:prstGeom prst="righ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22" name="右箭头 21">
              <a:extLst>
                <a:ext uri="{FF2B5EF4-FFF2-40B4-BE49-F238E27FC236}">
                  <a16:creationId xmlns:a16="http://schemas.microsoft.com/office/drawing/2014/main" xmlns="" id="{A36399E7-11B5-4C4F-8292-D792ED705B65}"/>
                </a:ext>
              </a:extLst>
            </p:cNvPr>
            <p:cNvSpPr/>
            <p:nvPr/>
          </p:nvSpPr>
          <p:spPr bwMode="auto">
            <a:xfrm rot="19247046">
              <a:off x="3668579" y="3626456"/>
              <a:ext cx="550470" cy="471525"/>
            </a:xfrm>
            <a:prstGeom prst="righ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23" name="右箭头 22">
              <a:extLst>
                <a:ext uri="{FF2B5EF4-FFF2-40B4-BE49-F238E27FC236}">
                  <a16:creationId xmlns:a16="http://schemas.microsoft.com/office/drawing/2014/main" xmlns="" id="{3C6048E3-6056-4956-8A6B-1C16ADC76AF2}"/>
                </a:ext>
              </a:extLst>
            </p:cNvPr>
            <p:cNvSpPr/>
            <p:nvPr/>
          </p:nvSpPr>
          <p:spPr bwMode="auto">
            <a:xfrm rot="1473277">
              <a:off x="3730447" y="4436143"/>
              <a:ext cx="550471" cy="471525"/>
            </a:xfrm>
            <a:prstGeom prst="righ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24" name="右箭头 23">
              <a:extLst>
                <a:ext uri="{FF2B5EF4-FFF2-40B4-BE49-F238E27FC236}">
                  <a16:creationId xmlns:a16="http://schemas.microsoft.com/office/drawing/2014/main" xmlns="" id="{D4E0BF5D-790D-4A2D-9710-AB135CF43FC0}"/>
                </a:ext>
              </a:extLst>
            </p:cNvPr>
            <p:cNvSpPr/>
            <p:nvPr/>
          </p:nvSpPr>
          <p:spPr bwMode="auto">
            <a:xfrm rot="7986469">
              <a:off x="2599148" y="4393464"/>
              <a:ext cx="550906" cy="471152"/>
            </a:xfrm>
            <a:prstGeom prst="righ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grpSp>
      <p:sp>
        <p:nvSpPr>
          <p:cNvPr id="31" name="矩形标注 30">
            <a:extLst>
              <a:ext uri="{FF2B5EF4-FFF2-40B4-BE49-F238E27FC236}">
                <a16:creationId xmlns:a16="http://schemas.microsoft.com/office/drawing/2014/main" xmlns="" id="{820E4ACE-ED76-4D6F-A04E-B6549900AE9B}"/>
              </a:ext>
            </a:extLst>
          </p:cNvPr>
          <p:cNvSpPr/>
          <p:nvPr/>
        </p:nvSpPr>
        <p:spPr>
          <a:xfrm>
            <a:off x="6514628" y="3136900"/>
            <a:ext cx="3581400" cy="1752600"/>
          </a:xfrm>
          <a:prstGeom prst="wedgeRectCallout">
            <a:avLst>
              <a:gd name="adj1" fmla="val -82482"/>
              <a:gd name="adj2" fmla="val 20595"/>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黑体" pitchFamily="49" charset="-122"/>
                <a:ea typeface="黑体" pitchFamily="49" charset="-122"/>
              </a:rPr>
              <a:t>第一阶段：</a:t>
            </a:r>
            <a:r>
              <a:rPr lang="en-US" altLang="zh-CN" sz="2800" dirty="0">
                <a:solidFill>
                  <a:schemeClr val="tx1"/>
                </a:solidFill>
                <a:latin typeface="黑体" pitchFamily="49" charset="-122"/>
                <a:ea typeface="黑体" pitchFamily="49" charset="-122"/>
              </a:rPr>
              <a:t>A</a:t>
            </a:r>
            <a:r>
              <a:rPr lang="zh-CN" altLang="en-US" sz="2800" dirty="0">
                <a:solidFill>
                  <a:schemeClr val="tx1"/>
                </a:solidFill>
                <a:latin typeface="黑体" pitchFamily="49" charset="-122"/>
                <a:ea typeface="黑体" pitchFamily="49" charset="-122"/>
              </a:rPr>
              <a:t>向所有节点发送</a:t>
            </a:r>
            <a:r>
              <a:rPr lang="en-US" altLang="zh-CN" sz="2800" dirty="0">
                <a:solidFill>
                  <a:srgbClr val="FF0000"/>
                </a:solidFill>
                <a:latin typeface="黑体" pitchFamily="49" charset="-122"/>
                <a:ea typeface="黑体" pitchFamily="49" charset="-122"/>
              </a:rPr>
              <a:t>RTS</a:t>
            </a:r>
            <a:r>
              <a:rPr lang="zh-CN" altLang="en-US" sz="2800" dirty="0">
                <a:solidFill>
                  <a:schemeClr val="tx1"/>
                </a:solidFill>
                <a:latin typeface="黑体" pitchFamily="49" charset="-122"/>
                <a:ea typeface="黑体" pitchFamily="49" charset="-122"/>
              </a:rPr>
              <a:t>，意思是：我要发言</a:t>
            </a:r>
            <a:r>
              <a:rPr lang="en-US" altLang="zh-CN" sz="2800" dirty="0">
                <a:solidFill>
                  <a:srgbClr val="FF0000"/>
                </a:solidFill>
                <a:latin typeface="黑体" pitchFamily="49" charset="-122"/>
                <a:ea typeface="黑体" pitchFamily="49" charset="-122"/>
              </a:rPr>
              <a:t>NAV</a:t>
            </a:r>
            <a:r>
              <a:rPr lang="zh-CN" altLang="en-US" sz="2800" dirty="0">
                <a:solidFill>
                  <a:schemeClr val="tx1"/>
                </a:solidFill>
                <a:latin typeface="黑体" pitchFamily="49" charset="-122"/>
                <a:ea typeface="黑体" pitchFamily="49" charset="-122"/>
              </a:rPr>
              <a:t>时间</a:t>
            </a:r>
          </a:p>
        </p:txBody>
      </p:sp>
      <p:sp>
        <p:nvSpPr>
          <p:cNvPr id="34" name="标题 1">
            <a:extLst>
              <a:ext uri="{FF2B5EF4-FFF2-40B4-BE49-F238E27FC236}">
                <a16:creationId xmlns:a16="http://schemas.microsoft.com/office/drawing/2014/main" xmlns="" id="{2159746E-9DDA-4D6D-BBFD-7866DB0F6925}"/>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cxnSp>
        <p:nvCxnSpPr>
          <p:cNvPr id="3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2">
            <a:extLst>
              <a:ext uri="{FF2B5EF4-FFF2-40B4-BE49-F238E27FC236}">
                <a16:creationId xmlns:a16="http://schemas.microsoft.com/office/drawing/2014/main" xmlns="" id="{35C98CA6-B6DE-4179-B5B8-3B7FC6302185}"/>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spTree>
    <p:custDataLst>
      <p:tags r:id="rId1"/>
    </p:custDataLst>
    <p:extLst>
      <p:ext uri="{BB962C8B-B14F-4D97-AF65-F5344CB8AC3E}">
        <p14:creationId xmlns:p14="http://schemas.microsoft.com/office/powerpoint/2010/main" val="2531305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3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amond(out)">
                                      <p:cBhvr>
                                        <p:cTn id="11" dur="1000"/>
                                        <p:tgtEl>
                                          <p:spTgt spid="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31"/>
                                        </p:tgtEl>
                                        <p:attrNameLst>
                                          <p:attrName>style.visibility</p:attrName>
                                        </p:attrNameLst>
                                      </p:cBhvr>
                                      <p:to>
                                        <p:strVal val="hidden"/>
                                      </p:to>
                                    </p:set>
                                  </p:childTnLst>
                                </p:cTn>
                              </p:par>
                            </p:childTnLst>
                          </p:cTn>
                        </p:par>
                        <p:par>
                          <p:cTn id="20" fill="hold" nodeType="afterGroup">
                            <p:stCondLst>
                              <p:cond delay="0"/>
                            </p:stCondLst>
                            <p:childTnLst>
                              <p:par>
                                <p:cTn id="21" presetID="1" presetClass="exit" presetSubtype="0" fill="hold" nodeType="after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1" grpId="0" animBg="1"/>
      <p:bldP spid="31"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xmlns="" id="{A6D0CEC2-866F-4236-906A-BEB260E740B4}"/>
              </a:ext>
            </a:extLst>
          </p:cNvPr>
          <p:cNvSpPr>
            <a:spLocks noGrp="1"/>
          </p:cNvSpPr>
          <p:nvPr>
            <p:ph idx="1"/>
          </p:nvPr>
        </p:nvSpPr>
        <p:spPr>
          <a:xfrm>
            <a:off x="1981200" y="1076326"/>
            <a:ext cx="8229600" cy="904875"/>
          </a:xfrm>
        </p:spPr>
        <p:txBody>
          <a:bodyPr>
            <a:normAutofit/>
          </a:bodyPr>
          <a:lstStyle/>
          <a:p>
            <a:r>
              <a:rPr lang="en-US" altLang="zh-CN" sz="2800" dirty="0">
                <a:latin typeface="方正超粗黑简体" pitchFamily="65" charset="-122"/>
                <a:ea typeface="方正超粗黑简体" pitchFamily="65" charset="-122"/>
              </a:rPr>
              <a:t>CSMA/CA </a:t>
            </a:r>
            <a:r>
              <a:rPr lang="zh-CN" altLang="en-US" sz="2800" dirty="0">
                <a:latin typeface="方正超粗黑简体" pitchFamily="65" charset="-122"/>
                <a:ea typeface="方正超粗黑简体" pitchFamily="65" charset="-122"/>
              </a:rPr>
              <a:t>协议工作流程 </a:t>
            </a:r>
            <a:endParaRPr lang="zh-CN" altLang="en-US" sz="2800" dirty="0">
              <a:ea typeface="宋体" panose="02010600030101010101" pitchFamily="2" charset="-122"/>
            </a:endParaRPr>
          </a:p>
        </p:txBody>
      </p:sp>
      <p:sp>
        <p:nvSpPr>
          <p:cNvPr id="9" name="椭圆 8">
            <a:extLst>
              <a:ext uri="{FF2B5EF4-FFF2-40B4-BE49-F238E27FC236}">
                <a16:creationId xmlns:a16="http://schemas.microsoft.com/office/drawing/2014/main" xmlns="" id="{10BC7D2E-19D4-44AF-AF19-9A649B7EA4B3}"/>
              </a:ext>
            </a:extLst>
          </p:cNvPr>
          <p:cNvSpPr/>
          <p:nvPr/>
        </p:nvSpPr>
        <p:spPr bwMode="auto">
          <a:xfrm>
            <a:off x="3429000" y="3868738"/>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0" name="椭圆 9">
            <a:extLst>
              <a:ext uri="{FF2B5EF4-FFF2-40B4-BE49-F238E27FC236}">
                <a16:creationId xmlns:a16="http://schemas.microsoft.com/office/drawing/2014/main" xmlns="" id="{8538CEEA-4FA6-46D3-AD39-E60F69CAB6B8}"/>
              </a:ext>
            </a:extLst>
          </p:cNvPr>
          <p:cNvSpPr/>
          <p:nvPr/>
        </p:nvSpPr>
        <p:spPr bwMode="auto">
          <a:xfrm>
            <a:off x="5224463" y="213360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Times New Roman" pitchFamily="18" charset="0"/>
                <a:ea typeface="宋体" pitchFamily="2" charset="-122"/>
                <a:cs typeface="Times New Roman" pitchFamily="18" charset="0"/>
              </a:rPr>
              <a:t>B</a:t>
            </a:r>
            <a:endParaRPr lang="zh-CN" altLang="en-US" dirty="0">
              <a:solidFill>
                <a:srgbClr val="FFFFFF"/>
              </a:solidFill>
              <a:latin typeface="Times New Roman" pitchFamily="18" charset="0"/>
              <a:ea typeface="宋体" pitchFamily="2" charset="-122"/>
              <a:cs typeface="Times New Roman" pitchFamily="18" charset="0"/>
            </a:endParaRPr>
          </a:p>
        </p:txBody>
      </p:sp>
      <p:sp>
        <p:nvSpPr>
          <p:cNvPr id="11" name="椭圆 10">
            <a:extLst>
              <a:ext uri="{FF2B5EF4-FFF2-40B4-BE49-F238E27FC236}">
                <a16:creationId xmlns:a16="http://schemas.microsoft.com/office/drawing/2014/main" xmlns="" id="{A5C97918-B2FA-4023-85FF-89C1607BDACC}"/>
              </a:ext>
            </a:extLst>
          </p:cNvPr>
          <p:cNvSpPr/>
          <p:nvPr/>
        </p:nvSpPr>
        <p:spPr bwMode="auto">
          <a:xfrm>
            <a:off x="4692650" y="4060825"/>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2" name="椭圆 11">
            <a:extLst>
              <a:ext uri="{FF2B5EF4-FFF2-40B4-BE49-F238E27FC236}">
                <a16:creationId xmlns:a16="http://schemas.microsoft.com/office/drawing/2014/main" xmlns="" id="{AB172AD4-083D-4591-9E13-EE6DBDB7754F}"/>
              </a:ext>
            </a:extLst>
          </p:cNvPr>
          <p:cNvSpPr/>
          <p:nvPr/>
        </p:nvSpPr>
        <p:spPr bwMode="auto">
          <a:xfrm>
            <a:off x="4503738" y="528955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3" name="椭圆 12">
            <a:extLst>
              <a:ext uri="{FF2B5EF4-FFF2-40B4-BE49-F238E27FC236}">
                <a16:creationId xmlns:a16="http://schemas.microsoft.com/office/drawing/2014/main" xmlns="" id="{342F2DA7-8C7B-4423-90F8-167BEEA5F889}"/>
              </a:ext>
            </a:extLst>
          </p:cNvPr>
          <p:cNvSpPr/>
          <p:nvPr/>
        </p:nvSpPr>
        <p:spPr bwMode="auto">
          <a:xfrm>
            <a:off x="7094538" y="3868738"/>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4" name="椭圆 13">
            <a:extLst>
              <a:ext uri="{FF2B5EF4-FFF2-40B4-BE49-F238E27FC236}">
                <a16:creationId xmlns:a16="http://schemas.microsoft.com/office/drawing/2014/main" xmlns="" id="{2A064D7E-B7B9-4B97-A667-CE6BF685270C}"/>
              </a:ext>
            </a:extLst>
          </p:cNvPr>
          <p:cNvSpPr/>
          <p:nvPr/>
        </p:nvSpPr>
        <p:spPr bwMode="auto">
          <a:xfrm>
            <a:off x="5789613" y="4060825"/>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5" name="椭圆 14">
            <a:extLst>
              <a:ext uri="{FF2B5EF4-FFF2-40B4-BE49-F238E27FC236}">
                <a16:creationId xmlns:a16="http://schemas.microsoft.com/office/drawing/2014/main" xmlns="" id="{29F4E895-3DC4-43F6-B575-625430D24F64}"/>
              </a:ext>
            </a:extLst>
          </p:cNvPr>
          <p:cNvSpPr/>
          <p:nvPr/>
        </p:nvSpPr>
        <p:spPr bwMode="auto">
          <a:xfrm>
            <a:off x="3429000" y="5192713"/>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6" name="椭圆 15">
            <a:extLst>
              <a:ext uri="{FF2B5EF4-FFF2-40B4-BE49-F238E27FC236}">
                <a16:creationId xmlns:a16="http://schemas.microsoft.com/office/drawing/2014/main" xmlns="" id="{369C6C06-6335-434B-999F-2981B90BC0CB}"/>
              </a:ext>
            </a:extLst>
          </p:cNvPr>
          <p:cNvSpPr/>
          <p:nvPr/>
        </p:nvSpPr>
        <p:spPr bwMode="auto">
          <a:xfrm>
            <a:off x="5789613" y="528955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7" name="椭圆 16">
            <a:extLst>
              <a:ext uri="{FF2B5EF4-FFF2-40B4-BE49-F238E27FC236}">
                <a16:creationId xmlns:a16="http://schemas.microsoft.com/office/drawing/2014/main" xmlns="" id="{F2CE72AD-B9C2-4FF3-849A-E269D890F07C}"/>
              </a:ext>
            </a:extLst>
          </p:cNvPr>
          <p:cNvSpPr/>
          <p:nvPr/>
        </p:nvSpPr>
        <p:spPr bwMode="auto">
          <a:xfrm>
            <a:off x="6934200" y="495300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9" name="椭圆 18">
            <a:extLst>
              <a:ext uri="{FF2B5EF4-FFF2-40B4-BE49-F238E27FC236}">
                <a16:creationId xmlns:a16="http://schemas.microsoft.com/office/drawing/2014/main" xmlns="" id="{60FAAC3A-4A47-40BC-B17A-C80D985F798B}"/>
              </a:ext>
            </a:extLst>
          </p:cNvPr>
          <p:cNvSpPr/>
          <p:nvPr/>
        </p:nvSpPr>
        <p:spPr bwMode="auto">
          <a:xfrm>
            <a:off x="4691064" y="4070350"/>
            <a:ext cx="566737" cy="57785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Times New Roman" pitchFamily="18" charset="0"/>
                <a:ea typeface="宋体" pitchFamily="2" charset="-122"/>
                <a:cs typeface="Times New Roman" pitchFamily="18" charset="0"/>
              </a:rPr>
              <a:t>A</a:t>
            </a:r>
            <a:endParaRPr lang="zh-CN" altLang="en-US" dirty="0">
              <a:solidFill>
                <a:srgbClr val="FFFFFF"/>
              </a:solidFill>
              <a:latin typeface="Times New Roman" pitchFamily="18" charset="0"/>
              <a:ea typeface="宋体" pitchFamily="2" charset="-122"/>
              <a:cs typeface="Times New Roman" pitchFamily="18" charset="0"/>
            </a:endParaRPr>
          </a:p>
        </p:txBody>
      </p:sp>
      <p:grpSp>
        <p:nvGrpSpPr>
          <p:cNvPr id="3" name="组合 25">
            <a:extLst>
              <a:ext uri="{FF2B5EF4-FFF2-40B4-BE49-F238E27FC236}">
                <a16:creationId xmlns:a16="http://schemas.microsoft.com/office/drawing/2014/main" xmlns="" id="{090791C2-EA05-42F4-BE70-810F8D6EC087}"/>
              </a:ext>
            </a:extLst>
          </p:cNvPr>
          <p:cNvGrpSpPr>
            <a:grpSpLocks/>
          </p:cNvGrpSpPr>
          <p:nvPr/>
        </p:nvGrpSpPr>
        <p:grpSpPr bwMode="auto">
          <a:xfrm>
            <a:off x="4602164" y="2322514"/>
            <a:ext cx="1824037" cy="904875"/>
            <a:chOff x="2593213" y="4085059"/>
            <a:chExt cx="1823849" cy="905757"/>
          </a:xfrm>
        </p:grpSpPr>
        <p:sp>
          <p:nvSpPr>
            <p:cNvPr id="27" name="右箭头 26">
              <a:extLst>
                <a:ext uri="{FF2B5EF4-FFF2-40B4-BE49-F238E27FC236}">
                  <a16:creationId xmlns:a16="http://schemas.microsoft.com/office/drawing/2014/main" xmlns="" id="{D6DB2807-50B1-4F04-BC4B-352BA82F356A}"/>
                </a:ext>
              </a:extLst>
            </p:cNvPr>
            <p:cNvSpPr/>
            <p:nvPr/>
          </p:nvSpPr>
          <p:spPr bwMode="auto">
            <a:xfrm rot="10315164">
              <a:off x="2593213" y="4085059"/>
              <a:ext cx="550805" cy="471947"/>
            </a:xfrm>
            <a:prstGeom prst="righ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28" name="右箭头 27">
              <a:extLst>
                <a:ext uri="{FF2B5EF4-FFF2-40B4-BE49-F238E27FC236}">
                  <a16:creationId xmlns:a16="http://schemas.microsoft.com/office/drawing/2014/main" xmlns="" id="{092A8AEA-6359-4A64-8D1F-EDE80B90DFE9}"/>
                </a:ext>
              </a:extLst>
            </p:cNvPr>
            <p:cNvSpPr/>
            <p:nvPr/>
          </p:nvSpPr>
          <p:spPr bwMode="auto">
            <a:xfrm rot="2042726">
              <a:off x="3866257" y="4086648"/>
              <a:ext cx="550805" cy="470358"/>
            </a:xfrm>
            <a:prstGeom prst="righ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29" name="右箭头 28">
              <a:extLst>
                <a:ext uri="{FF2B5EF4-FFF2-40B4-BE49-F238E27FC236}">
                  <a16:creationId xmlns:a16="http://schemas.microsoft.com/office/drawing/2014/main" xmlns="" id="{947903F1-5C30-4936-A9E8-7DAE208B1C10}"/>
                </a:ext>
              </a:extLst>
            </p:cNvPr>
            <p:cNvSpPr/>
            <p:nvPr/>
          </p:nvSpPr>
          <p:spPr bwMode="auto">
            <a:xfrm rot="2887987">
              <a:off x="3561985" y="4480192"/>
              <a:ext cx="549810" cy="471439"/>
            </a:xfrm>
            <a:prstGeom prst="righ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30" name="右箭头 29">
              <a:extLst>
                <a:ext uri="{FF2B5EF4-FFF2-40B4-BE49-F238E27FC236}">
                  <a16:creationId xmlns:a16="http://schemas.microsoft.com/office/drawing/2014/main" xmlns="" id="{F12F6C39-7D5F-4215-B87C-139E82468B2D}"/>
                </a:ext>
              </a:extLst>
            </p:cNvPr>
            <p:cNvSpPr/>
            <p:nvPr/>
          </p:nvSpPr>
          <p:spPr bwMode="auto">
            <a:xfrm rot="7986469">
              <a:off x="2800064" y="4480192"/>
              <a:ext cx="549810" cy="471439"/>
            </a:xfrm>
            <a:prstGeom prst="righ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grpSp>
      <p:sp>
        <p:nvSpPr>
          <p:cNvPr id="32" name="矩形标注 31">
            <a:extLst>
              <a:ext uri="{FF2B5EF4-FFF2-40B4-BE49-F238E27FC236}">
                <a16:creationId xmlns:a16="http://schemas.microsoft.com/office/drawing/2014/main" xmlns="" id="{64DD0E2F-5FBC-4744-A9DE-FC1BAA434DDC}"/>
              </a:ext>
            </a:extLst>
          </p:cNvPr>
          <p:cNvSpPr/>
          <p:nvPr/>
        </p:nvSpPr>
        <p:spPr>
          <a:xfrm>
            <a:off x="6858000" y="2057400"/>
            <a:ext cx="3581400" cy="1752600"/>
          </a:xfrm>
          <a:prstGeom prst="wedgeRectCallout">
            <a:avLst>
              <a:gd name="adj1" fmla="val -66677"/>
              <a:gd name="adj2" fmla="val -23298"/>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黑体" pitchFamily="49" charset="-122"/>
                <a:ea typeface="黑体" pitchFamily="49" charset="-122"/>
              </a:rPr>
              <a:t>第二阶段：</a:t>
            </a:r>
            <a:r>
              <a:rPr lang="en-US" altLang="zh-CN" sz="2800" dirty="0">
                <a:solidFill>
                  <a:schemeClr val="tx1"/>
                </a:solidFill>
                <a:latin typeface="黑体" pitchFamily="49" charset="-122"/>
                <a:ea typeface="黑体" pitchFamily="49" charset="-122"/>
              </a:rPr>
              <a:t>B</a:t>
            </a:r>
            <a:r>
              <a:rPr lang="zh-CN" altLang="en-US" sz="2800" dirty="0">
                <a:solidFill>
                  <a:schemeClr val="tx1"/>
                </a:solidFill>
                <a:latin typeface="黑体" pitchFamily="49" charset="-122"/>
                <a:ea typeface="黑体" pitchFamily="49" charset="-122"/>
              </a:rPr>
              <a:t>回应</a:t>
            </a:r>
            <a:r>
              <a:rPr lang="en-US" altLang="zh-CN" sz="2800" dirty="0">
                <a:solidFill>
                  <a:srgbClr val="FF0000"/>
                </a:solidFill>
                <a:latin typeface="黑体" pitchFamily="49" charset="-122"/>
                <a:ea typeface="黑体" pitchFamily="49" charset="-122"/>
              </a:rPr>
              <a:t>CTS</a:t>
            </a:r>
            <a:r>
              <a:rPr lang="en-US" altLang="zh-CN" sz="2800" dirty="0">
                <a:solidFill>
                  <a:schemeClr val="tx1"/>
                </a:solidFill>
                <a:latin typeface="黑体" pitchFamily="49" charset="-122"/>
                <a:ea typeface="黑体" pitchFamily="49" charset="-122"/>
              </a:rPr>
              <a:t>,</a:t>
            </a:r>
            <a:r>
              <a:rPr lang="zh-CN" altLang="en-US" sz="2800" dirty="0">
                <a:solidFill>
                  <a:schemeClr val="tx1"/>
                </a:solidFill>
                <a:latin typeface="黑体" pitchFamily="49" charset="-122"/>
                <a:ea typeface="黑体" pitchFamily="49" charset="-122"/>
              </a:rPr>
              <a:t>意思是：同意发言，其他人安静等待</a:t>
            </a:r>
          </a:p>
        </p:txBody>
      </p:sp>
      <p:sp>
        <p:nvSpPr>
          <p:cNvPr id="34" name="标题 1">
            <a:extLst>
              <a:ext uri="{FF2B5EF4-FFF2-40B4-BE49-F238E27FC236}">
                <a16:creationId xmlns:a16="http://schemas.microsoft.com/office/drawing/2014/main" xmlns="" id="{2159746E-9DDA-4D6D-BBFD-7866DB0F6925}"/>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cxnSp>
        <p:nvCxnSpPr>
          <p:cNvPr id="3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2">
            <a:extLst>
              <a:ext uri="{FF2B5EF4-FFF2-40B4-BE49-F238E27FC236}">
                <a16:creationId xmlns:a16="http://schemas.microsoft.com/office/drawing/2014/main" xmlns="" id="{35C98CA6-B6DE-4179-B5B8-3B7FC6302185}"/>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spTree>
    <p:custDataLst>
      <p:tags r:id="rId1"/>
    </p:custDataLst>
    <p:extLst>
      <p:ext uri="{BB962C8B-B14F-4D97-AF65-F5344CB8AC3E}">
        <p14:creationId xmlns:p14="http://schemas.microsoft.com/office/powerpoint/2010/main" val="3103395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32"/>
                                        </p:tgtEl>
                                        <p:attrNameLst>
                                          <p:attrName>style.visibility</p:attrName>
                                        </p:attrNameLst>
                                      </p:cBhvr>
                                      <p:to>
                                        <p:strVal val="hidden"/>
                                      </p:to>
                                    </p:set>
                                  </p:childTnLst>
                                </p:cTn>
                              </p:par>
                            </p:childTnLst>
                          </p:cTn>
                        </p:par>
                        <p:par>
                          <p:cTn id="20" fill="hold" nodeType="afterGroup">
                            <p:stCondLst>
                              <p:cond delay="0"/>
                            </p:stCondLst>
                            <p:childTnLst>
                              <p:par>
                                <p:cTn id="21" presetID="1" presetClass="exit" presetSubtype="0" fill="hold" nodeType="after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P spid="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xmlns="" id="{A66C3B23-6AAA-465C-8620-9F32C3E2E88E}"/>
              </a:ext>
            </a:extLst>
          </p:cNvPr>
          <p:cNvSpPr/>
          <p:nvPr/>
        </p:nvSpPr>
        <p:spPr bwMode="auto">
          <a:xfrm>
            <a:off x="3429000" y="3868738"/>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0" name="椭圆 9">
            <a:extLst>
              <a:ext uri="{FF2B5EF4-FFF2-40B4-BE49-F238E27FC236}">
                <a16:creationId xmlns:a16="http://schemas.microsoft.com/office/drawing/2014/main" xmlns="" id="{C87AAD7A-1448-487B-8332-D230C52EB875}"/>
              </a:ext>
            </a:extLst>
          </p:cNvPr>
          <p:cNvSpPr/>
          <p:nvPr/>
        </p:nvSpPr>
        <p:spPr bwMode="auto">
          <a:xfrm>
            <a:off x="5224463" y="213360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Times New Roman" pitchFamily="18" charset="0"/>
                <a:ea typeface="宋体" pitchFamily="2" charset="-122"/>
                <a:cs typeface="Times New Roman" pitchFamily="18" charset="0"/>
              </a:rPr>
              <a:t>B</a:t>
            </a:r>
            <a:endParaRPr lang="zh-CN" altLang="en-US" dirty="0">
              <a:solidFill>
                <a:srgbClr val="FFFFFF"/>
              </a:solidFill>
              <a:latin typeface="Times New Roman" pitchFamily="18" charset="0"/>
              <a:ea typeface="宋体" pitchFamily="2" charset="-122"/>
              <a:cs typeface="Times New Roman" pitchFamily="18" charset="0"/>
            </a:endParaRPr>
          </a:p>
        </p:txBody>
      </p:sp>
      <p:sp>
        <p:nvSpPr>
          <p:cNvPr id="11" name="椭圆 10">
            <a:extLst>
              <a:ext uri="{FF2B5EF4-FFF2-40B4-BE49-F238E27FC236}">
                <a16:creationId xmlns:a16="http://schemas.microsoft.com/office/drawing/2014/main" xmlns="" id="{703AFD82-3F48-41F0-BD13-B43A001F1484}"/>
              </a:ext>
            </a:extLst>
          </p:cNvPr>
          <p:cNvSpPr/>
          <p:nvPr/>
        </p:nvSpPr>
        <p:spPr bwMode="auto">
          <a:xfrm>
            <a:off x="4692650" y="4060825"/>
            <a:ext cx="565150" cy="5778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2" name="椭圆 11">
            <a:extLst>
              <a:ext uri="{FF2B5EF4-FFF2-40B4-BE49-F238E27FC236}">
                <a16:creationId xmlns:a16="http://schemas.microsoft.com/office/drawing/2014/main" xmlns="" id="{E622210D-0017-41BC-820F-EE4ED47D52B1}"/>
              </a:ext>
            </a:extLst>
          </p:cNvPr>
          <p:cNvSpPr/>
          <p:nvPr/>
        </p:nvSpPr>
        <p:spPr bwMode="auto">
          <a:xfrm>
            <a:off x="4503738" y="528955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3" name="椭圆 12">
            <a:extLst>
              <a:ext uri="{FF2B5EF4-FFF2-40B4-BE49-F238E27FC236}">
                <a16:creationId xmlns:a16="http://schemas.microsoft.com/office/drawing/2014/main" xmlns="" id="{2C4C745B-C0BF-45F5-98E0-3EEAD61FA84B}"/>
              </a:ext>
            </a:extLst>
          </p:cNvPr>
          <p:cNvSpPr/>
          <p:nvPr/>
        </p:nvSpPr>
        <p:spPr bwMode="auto">
          <a:xfrm>
            <a:off x="7094538" y="3868738"/>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4" name="椭圆 13">
            <a:extLst>
              <a:ext uri="{FF2B5EF4-FFF2-40B4-BE49-F238E27FC236}">
                <a16:creationId xmlns:a16="http://schemas.microsoft.com/office/drawing/2014/main" xmlns="" id="{819E45FC-73CA-40E3-B813-E64C7C8D3B02}"/>
              </a:ext>
            </a:extLst>
          </p:cNvPr>
          <p:cNvSpPr/>
          <p:nvPr/>
        </p:nvSpPr>
        <p:spPr bwMode="auto">
          <a:xfrm>
            <a:off x="5789613" y="4060825"/>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5" name="椭圆 14">
            <a:extLst>
              <a:ext uri="{FF2B5EF4-FFF2-40B4-BE49-F238E27FC236}">
                <a16:creationId xmlns:a16="http://schemas.microsoft.com/office/drawing/2014/main" xmlns="" id="{9FA2BF88-C9DD-459A-9393-5056E4F247AB}"/>
              </a:ext>
            </a:extLst>
          </p:cNvPr>
          <p:cNvSpPr/>
          <p:nvPr/>
        </p:nvSpPr>
        <p:spPr bwMode="auto">
          <a:xfrm>
            <a:off x="3429000" y="5192713"/>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6" name="椭圆 15">
            <a:extLst>
              <a:ext uri="{FF2B5EF4-FFF2-40B4-BE49-F238E27FC236}">
                <a16:creationId xmlns:a16="http://schemas.microsoft.com/office/drawing/2014/main" xmlns="" id="{7FC577CE-18AB-4A0E-9B76-DAF45A8BAB4C}"/>
              </a:ext>
            </a:extLst>
          </p:cNvPr>
          <p:cNvSpPr/>
          <p:nvPr/>
        </p:nvSpPr>
        <p:spPr bwMode="auto">
          <a:xfrm>
            <a:off x="5789613" y="528955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7" name="椭圆 16">
            <a:extLst>
              <a:ext uri="{FF2B5EF4-FFF2-40B4-BE49-F238E27FC236}">
                <a16:creationId xmlns:a16="http://schemas.microsoft.com/office/drawing/2014/main" xmlns="" id="{F9E48191-6FC2-43FC-B126-C1BC91B81990}"/>
              </a:ext>
            </a:extLst>
          </p:cNvPr>
          <p:cNvSpPr/>
          <p:nvPr/>
        </p:nvSpPr>
        <p:spPr bwMode="auto">
          <a:xfrm>
            <a:off x="6934200" y="495300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9" name="椭圆 18">
            <a:extLst>
              <a:ext uri="{FF2B5EF4-FFF2-40B4-BE49-F238E27FC236}">
                <a16:creationId xmlns:a16="http://schemas.microsoft.com/office/drawing/2014/main" xmlns="" id="{1164A953-4F72-47DB-B7DA-EF53A0F7FF94}"/>
              </a:ext>
            </a:extLst>
          </p:cNvPr>
          <p:cNvSpPr/>
          <p:nvPr/>
        </p:nvSpPr>
        <p:spPr bwMode="auto">
          <a:xfrm>
            <a:off x="4691064" y="4070350"/>
            <a:ext cx="566737" cy="57785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Times New Roman" pitchFamily="18" charset="0"/>
                <a:ea typeface="宋体" pitchFamily="2" charset="-122"/>
                <a:cs typeface="Times New Roman" pitchFamily="18" charset="0"/>
              </a:rPr>
              <a:t>A</a:t>
            </a:r>
            <a:endParaRPr lang="zh-CN" altLang="en-US" dirty="0">
              <a:solidFill>
                <a:srgbClr val="FFFFFF"/>
              </a:solidFill>
              <a:latin typeface="Times New Roman" pitchFamily="18" charset="0"/>
              <a:ea typeface="宋体" pitchFamily="2" charset="-122"/>
              <a:cs typeface="Times New Roman" pitchFamily="18" charset="0"/>
            </a:endParaRPr>
          </a:p>
        </p:txBody>
      </p:sp>
      <p:sp>
        <p:nvSpPr>
          <p:cNvPr id="33" name="右箭头 32">
            <a:extLst>
              <a:ext uri="{FF2B5EF4-FFF2-40B4-BE49-F238E27FC236}">
                <a16:creationId xmlns:a16="http://schemas.microsoft.com/office/drawing/2014/main" xmlns="" id="{80877324-6849-416C-B2F6-A2D3589A7E46}"/>
              </a:ext>
            </a:extLst>
          </p:cNvPr>
          <p:cNvSpPr/>
          <p:nvPr/>
        </p:nvSpPr>
        <p:spPr bwMode="auto">
          <a:xfrm rot="17615680">
            <a:off x="4691857" y="3026569"/>
            <a:ext cx="1098550" cy="481013"/>
          </a:xfrm>
          <a:prstGeom prst="righ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35" name="矩形标注 34">
            <a:extLst>
              <a:ext uri="{FF2B5EF4-FFF2-40B4-BE49-F238E27FC236}">
                <a16:creationId xmlns:a16="http://schemas.microsoft.com/office/drawing/2014/main" xmlns="" id="{4669AC73-8C1D-45FD-B545-5A1FF284422A}"/>
              </a:ext>
            </a:extLst>
          </p:cNvPr>
          <p:cNvSpPr/>
          <p:nvPr/>
        </p:nvSpPr>
        <p:spPr>
          <a:xfrm>
            <a:off x="6324600" y="2209800"/>
            <a:ext cx="3581400" cy="1752600"/>
          </a:xfrm>
          <a:prstGeom prst="wedgeRectCallout">
            <a:avLst>
              <a:gd name="adj1" fmla="val -65866"/>
              <a:gd name="adj2" fmla="val -937"/>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黑体" pitchFamily="49" charset="-122"/>
                <a:ea typeface="黑体" pitchFamily="49" charset="-122"/>
              </a:rPr>
              <a:t>第三阶段：</a:t>
            </a:r>
            <a:r>
              <a:rPr lang="en-US" altLang="zh-CN" sz="2800" dirty="0">
                <a:solidFill>
                  <a:schemeClr val="tx1"/>
                </a:solidFill>
                <a:latin typeface="黑体" pitchFamily="49" charset="-122"/>
                <a:ea typeface="黑体" pitchFamily="49" charset="-122"/>
              </a:rPr>
              <a:t>A</a:t>
            </a:r>
            <a:r>
              <a:rPr lang="zh-CN" altLang="en-US" sz="2800" dirty="0">
                <a:solidFill>
                  <a:schemeClr val="tx1"/>
                </a:solidFill>
                <a:latin typeface="黑体" pitchFamily="49" charset="-122"/>
                <a:ea typeface="黑体" pitchFamily="49" charset="-122"/>
              </a:rPr>
              <a:t>向</a:t>
            </a:r>
            <a:r>
              <a:rPr lang="en-US" altLang="zh-CN" sz="2800" dirty="0">
                <a:solidFill>
                  <a:schemeClr val="tx1"/>
                </a:solidFill>
                <a:latin typeface="黑体" pitchFamily="49" charset="-122"/>
                <a:ea typeface="黑体" pitchFamily="49" charset="-122"/>
              </a:rPr>
              <a:t>B</a:t>
            </a:r>
            <a:r>
              <a:rPr lang="zh-CN" altLang="en-US" sz="2800" dirty="0">
                <a:solidFill>
                  <a:schemeClr val="tx1"/>
                </a:solidFill>
                <a:latin typeface="黑体" pitchFamily="49" charset="-122"/>
                <a:ea typeface="黑体" pitchFamily="49" charset="-122"/>
              </a:rPr>
              <a:t>发送</a:t>
            </a:r>
            <a:r>
              <a:rPr lang="en-US" altLang="zh-CN" sz="2800" dirty="0">
                <a:solidFill>
                  <a:srgbClr val="FF0000"/>
                </a:solidFill>
                <a:latin typeface="黑体" pitchFamily="49" charset="-122"/>
                <a:ea typeface="黑体" pitchFamily="49" charset="-122"/>
              </a:rPr>
              <a:t>Data</a:t>
            </a:r>
            <a:r>
              <a:rPr lang="zh-CN" altLang="en-US" sz="2800" dirty="0">
                <a:solidFill>
                  <a:schemeClr val="tx1"/>
                </a:solidFill>
                <a:latin typeface="黑体" pitchFamily="49" charset="-122"/>
                <a:ea typeface="黑体" pitchFamily="49" charset="-122"/>
              </a:rPr>
              <a:t>帧</a:t>
            </a:r>
            <a:r>
              <a:rPr lang="en-US" altLang="zh-CN" sz="2800" dirty="0">
                <a:solidFill>
                  <a:schemeClr val="tx1"/>
                </a:solidFill>
                <a:latin typeface="黑体" pitchFamily="49" charset="-122"/>
                <a:ea typeface="黑体" pitchFamily="49" charset="-122"/>
              </a:rPr>
              <a:t>,</a:t>
            </a:r>
            <a:r>
              <a:rPr lang="zh-CN" altLang="en-US" sz="2800" dirty="0">
                <a:solidFill>
                  <a:schemeClr val="tx1"/>
                </a:solidFill>
                <a:latin typeface="黑体" pitchFamily="49" charset="-122"/>
                <a:ea typeface="黑体" pitchFamily="49" charset="-122"/>
              </a:rPr>
              <a:t>其他节点按照</a:t>
            </a:r>
            <a:r>
              <a:rPr lang="en-US" altLang="zh-CN" sz="2800" dirty="0">
                <a:solidFill>
                  <a:schemeClr val="tx1"/>
                </a:solidFill>
                <a:latin typeface="黑体" pitchFamily="49" charset="-122"/>
                <a:ea typeface="黑体" pitchFamily="49" charset="-122"/>
              </a:rPr>
              <a:t>NAV</a:t>
            </a:r>
            <a:r>
              <a:rPr lang="zh-CN" altLang="en-US" sz="2800" dirty="0">
                <a:solidFill>
                  <a:schemeClr val="tx1"/>
                </a:solidFill>
                <a:latin typeface="黑体" pitchFamily="49" charset="-122"/>
                <a:ea typeface="黑体" pitchFamily="49" charset="-122"/>
              </a:rPr>
              <a:t>值等待</a:t>
            </a:r>
          </a:p>
        </p:txBody>
      </p:sp>
      <p:sp>
        <p:nvSpPr>
          <p:cNvPr id="20" name="标题 1">
            <a:extLst>
              <a:ext uri="{FF2B5EF4-FFF2-40B4-BE49-F238E27FC236}">
                <a16:creationId xmlns:a16="http://schemas.microsoft.com/office/drawing/2014/main" xmlns="" id="{AE95BE08-EE08-4F87-A739-74B45F5ECBFF}"/>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21" name="内容占位符 2">
            <a:extLst>
              <a:ext uri="{FF2B5EF4-FFF2-40B4-BE49-F238E27FC236}">
                <a16:creationId xmlns:a16="http://schemas.microsoft.com/office/drawing/2014/main" xmlns="" id="{95324E0F-3E73-4232-A58E-C6B3DFE29E5D}"/>
              </a:ext>
            </a:extLst>
          </p:cNvPr>
          <p:cNvSpPr>
            <a:spLocks noGrp="1"/>
          </p:cNvSpPr>
          <p:nvPr>
            <p:ph idx="1"/>
          </p:nvPr>
        </p:nvSpPr>
        <p:spPr>
          <a:xfrm>
            <a:off x="1981200" y="1076326"/>
            <a:ext cx="8229600" cy="904875"/>
          </a:xfrm>
        </p:spPr>
        <p:txBody>
          <a:bodyPr>
            <a:normAutofit/>
          </a:bodyPr>
          <a:lstStyle/>
          <a:p>
            <a:r>
              <a:rPr lang="en-US" altLang="zh-CN" sz="2800" dirty="0">
                <a:latin typeface="方正超粗黑简体" pitchFamily="65" charset="-122"/>
                <a:ea typeface="方正超粗黑简体" pitchFamily="65" charset="-122"/>
              </a:rPr>
              <a:t>CSMA/CA </a:t>
            </a:r>
            <a:r>
              <a:rPr lang="zh-CN" altLang="en-US" sz="2800" dirty="0">
                <a:latin typeface="方正超粗黑简体" pitchFamily="65" charset="-122"/>
                <a:ea typeface="方正超粗黑简体" pitchFamily="65" charset="-122"/>
              </a:rPr>
              <a:t>协议工作流程 </a:t>
            </a:r>
            <a:endParaRPr lang="zh-CN" altLang="en-US" sz="2800" dirty="0">
              <a:ea typeface="宋体" panose="02010600030101010101" pitchFamily="2" charset="-122"/>
            </a:endParaRPr>
          </a:p>
        </p:txBody>
      </p:sp>
      <p:cxnSp>
        <p:nvCxnSpPr>
          <p:cNvPr id="1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
            <a:extLst>
              <a:ext uri="{FF2B5EF4-FFF2-40B4-BE49-F238E27FC236}">
                <a16:creationId xmlns:a16="http://schemas.microsoft.com/office/drawing/2014/main" xmlns="" id="{35C98CA6-B6DE-4179-B5B8-3B7FC6302185}"/>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spTree>
    <p:custDataLst>
      <p:tags r:id="rId1"/>
    </p:custDataLst>
    <p:extLst>
      <p:ext uri="{BB962C8B-B14F-4D97-AF65-F5344CB8AC3E}">
        <p14:creationId xmlns:p14="http://schemas.microsoft.com/office/powerpoint/2010/main" val="1495992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5"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xmlns="" id="{9B08283B-BCC7-43CC-901A-7E712003E53F}"/>
              </a:ext>
            </a:extLst>
          </p:cNvPr>
          <p:cNvSpPr/>
          <p:nvPr/>
        </p:nvSpPr>
        <p:spPr bwMode="auto">
          <a:xfrm>
            <a:off x="3429000" y="3868738"/>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0" name="椭圆 9">
            <a:extLst>
              <a:ext uri="{FF2B5EF4-FFF2-40B4-BE49-F238E27FC236}">
                <a16:creationId xmlns:a16="http://schemas.microsoft.com/office/drawing/2014/main" xmlns="" id="{050EFE59-125F-4E65-AF15-115009EF9ACB}"/>
              </a:ext>
            </a:extLst>
          </p:cNvPr>
          <p:cNvSpPr/>
          <p:nvPr/>
        </p:nvSpPr>
        <p:spPr bwMode="auto">
          <a:xfrm>
            <a:off x="5224463" y="213360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Times New Roman" pitchFamily="18" charset="0"/>
                <a:ea typeface="宋体" pitchFamily="2" charset="-122"/>
                <a:cs typeface="Times New Roman" pitchFamily="18" charset="0"/>
              </a:rPr>
              <a:t>B</a:t>
            </a:r>
            <a:endParaRPr lang="zh-CN" altLang="en-US" dirty="0">
              <a:solidFill>
                <a:srgbClr val="FFFFFF"/>
              </a:solidFill>
              <a:latin typeface="Times New Roman" pitchFamily="18" charset="0"/>
              <a:ea typeface="宋体" pitchFamily="2" charset="-122"/>
              <a:cs typeface="Times New Roman" pitchFamily="18" charset="0"/>
            </a:endParaRPr>
          </a:p>
        </p:txBody>
      </p:sp>
      <p:sp>
        <p:nvSpPr>
          <p:cNvPr id="11" name="椭圆 10">
            <a:extLst>
              <a:ext uri="{FF2B5EF4-FFF2-40B4-BE49-F238E27FC236}">
                <a16:creationId xmlns:a16="http://schemas.microsoft.com/office/drawing/2014/main" xmlns="" id="{AFCE2A21-49BB-4F47-A74A-6DFB1693D8B8}"/>
              </a:ext>
            </a:extLst>
          </p:cNvPr>
          <p:cNvSpPr/>
          <p:nvPr/>
        </p:nvSpPr>
        <p:spPr bwMode="auto">
          <a:xfrm>
            <a:off x="4692650" y="4060825"/>
            <a:ext cx="565150" cy="5778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2" name="椭圆 11">
            <a:extLst>
              <a:ext uri="{FF2B5EF4-FFF2-40B4-BE49-F238E27FC236}">
                <a16:creationId xmlns:a16="http://schemas.microsoft.com/office/drawing/2014/main" xmlns="" id="{1C38B7F1-9931-482D-8D33-0D306E0A3203}"/>
              </a:ext>
            </a:extLst>
          </p:cNvPr>
          <p:cNvSpPr/>
          <p:nvPr/>
        </p:nvSpPr>
        <p:spPr bwMode="auto">
          <a:xfrm>
            <a:off x="4503738" y="528955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3" name="椭圆 12">
            <a:extLst>
              <a:ext uri="{FF2B5EF4-FFF2-40B4-BE49-F238E27FC236}">
                <a16:creationId xmlns:a16="http://schemas.microsoft.com/office/drawing/2014/main" xmlns="" id="{D5172C97-1D84-446C-B274-11AD2158EDC4}"/>
              </a:ext>
            </a:extLst>
          </p:cNvPr>
          <p:cNvSpPr/>
          <p:nvPr/>
        </p:nvSpPr>
        <p:spPr bwMode="auto">
          <a:xfrm>
            <a:off x="7094538" y="3868738"/>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4" name="椭圆 13">
            <a:extLst>
              <a:ext uri="{FF2B5EF4-FFF2-40B4-BE49-F238E27FC236}">
                <a16:creationId xmlns:a16="http://schemas.microsoft.com/office/drawing/2014/main" xmlns="" id="{4E148438-4AF4-4236-AB3A-80936598D837}"/>
              </a:ext>
            </a:extLst>
          </p:cNvPr>
          <p:cNvSpPr/>
          <p:nvPr/>
        </p:nvSpPr>
        <p:spPr bwMode="auto">
          <a:xfrm>
            <a:off x="5789613" y="4060825"/>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5" name="椭圆 14">
            <a:extLst>
              <a:ext uri="{FF2B5EF4-FFF2-40B4-BE49-F238E27FC236}">
                <a16:creationId xmlns:a16="http://schemas.microsoft.com/office/drawing/2014/main" xmlns="" id="{0F6D02A7-1BA1-45D1-881E-1E40E0747059}"/>
              </a:ext>
            </a:extLst>
          </p:cNvPr>
          <p:cNvSpPr/>
          <p:nvPr/>
        </p:nvSpPr>
        <p:spPr bwMode="auto">
          <a:xfrm>
            <a:off x="3429000" y="5192713"/>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6" name="椭圆 15">
            <a:extLst>
              <a:ext uri="{FF2B5EF4-FFF2-40B4-BE49-F238E27FC236}">
                <a16:creationId xmlns:a16="http://schemas.microsoft.com/office/drawing/2014/main" xmlns="" id="{F1B63CEC-58EA-462A-B86B-9C23085B28EF}"/>
              </a:ext>
            </a:extLst>
          </p:cNvPr>
          <p:cNvSpPr/>
          <p:nvPr/>
        </p:nvSpPr>
        <p:spPr bwMode="auto">
          <a:xfrm>
            <a:off x="5789613" y="528955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7" name="椭圆 16">
            <a:extLst>
              <a:ext uri="{FF2B5EF4-FFF2-40B4-BE49-F238E27FC236}">
                <a16:creationId xmlns:a16="http://schemas.microsoft.com/office/drawing/2014/main" xmlns="" id="{DB049A0C-E808-4226-BC22-FD6BB600B66D}"/>
              </a:ext>
            </a:extLst>
          </p:cNvPr>
          <p:cNvSpPr/>
          <p:nvPr/>
        </p:nvSpPr>
        <p:spPr bwMode="auto">
          <a:xfrm>
            <a:off x="6934200" y="495300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9" name="椭圆 18">
            <a:extLst>
              <a:ext uri="{FF2B5EF4-FFF2-40B4-BE49-F238E27FC236}">
                <a16:creationId xmlns:a16="http://schemas.microsoft.com/office/drawing/2014/main" xmlns="" id="{6598174F-0E83-4680-8E95-12E63511B35B}"/>
              </a:ext>
            </a:extLst>
          </p:cNvPr>
          <p:cNvSpPr/>
          <p:nvPr/>
        </p:nvSpPr>
        <p:spPr bwMode="auto">
          <a:xfrm>
            <a:off x="4691064" y="4070350"/>
            <a:ext cx="566737" cy="57785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Times New Roman" pitchFamily="18" charset="0"/>
                <a:ea typeface="宋体" pitchFamily="2" charset="-122"/>
                <a:cs typeface="Times New Roman" pitchFamily="18" charset="0"/>
              </a:rPr>
              <a:t>A</a:t>
            </a:r>
            <a:endParaRPr lang="zh-CN" altLang="en-US" dirty="0">
              <a:solidFill>
                <a:srgbClr val="FFFFFF"/>
              </a:solidFill>
              <a:latin typeface="Times New Roman" pitchFamily="18" charset="0"/>
              <a:ea typeface="宋体" pitchFamily="2" charset="-122"/>
              <a:cs typeface="Times New Roman" pitchFamily="18" charset="0"/>
            </a:endParaRPr>
          </a:p>
        </p:txBody>
      </p:sp>
      <p:sp>
        <p:nvSpPr>
          <p:cNvPr id="33" name="右箭头 32">
            <a:extLst>
              <a:ext uri="{FF2B5EF4-FFF2-40B4-BE49-F238E27FC236}">
                <a16:creationId xmlns:a16="http://schemas.microsoft.com/office/drawing/2014/main" xmlns="" id="{F51E2C1D-9694-436C-AB74-D0B32CB04530}"/>
              </a:ext>
            </a:extLst>
          </p:cNvPr>
          <p:cNvSpPr/>
          <p:nvPr/>
        </p:nvSpPr>
        <p:spPr bwMode="auto">
          <a:xfrm rot="6933086">
            <a:off x="4691857" y="3026569"/>
            <a:ext cx="1098550" cy="481013"/>
          </a:xfrm>
          <a:prstGeom prst="rightArrow">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003366"/>
              </a:solidFill>
              <a:ea typeface="宋体" pitchFamily="2" charset="-122"/>
            </a:endParaRPr>
          </a:p>
        </p:txBody>
      </p:sp>
      <p:sp>
        <p:nvSpPr>
          <p:cNvPr id="35" name="矩形标注 34">
            <a:extLst>
              <a:ext uri="{FF2B5EF4-FFF2-40B4-BE49-F238E27FC236}">
                <a16:creationId xmlns:a16="http://schemas.microsoft.com/office/drawing/2014/main" xmlns="" id="{F81567C9-DA79-41F5-89B6-65E57307AEAF}"/>
              </a:ext>
            </a:extLst>
          </p:cNvPr>
          <p:cNvSpPr/>
          <p:nvPr/>
        </p:nvSpPr>
        <p:spPr>
          <a:xfrm>
            <a:off x="6248400" y="3200400"/>
            <a:ext cx="3581400" cy="1752600"/>
          </a:xfrm>
          <a:prstGeom prst="wedgeRectCallout">
            <a:avLst>
              <a:gd name="adj1" fmla="val -61003"/>
              <a:gd name="adj2" fmla="val -61393"/>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黑体" pitchFamily="49" charset="-122"/>
                <a:ea typeface="黑体" pitchFamily="49" charset="-122"/>
              </a:rPr>
              <a:t>第四阶段：</a:t>
            </a:r>
            <a:r>
              <a:rPr lang="en-US" altLang="zh-CN" sz="2800" dirty="0">
                <a:solidFill>
                  <a:schemeClr val="tx1"/>
                </a:solidFill>
                <a:latin typeface="黑体" pitchFamily="49" charset="-122"/>
                <a:ea typeface="黑体" pitchFamily="49" charset="-122"/>
              </a:rPr>
              <a:t>B</a:t>
            </a:r>
            <a:r>
              <a:rPr lang="zh-CN" altLang="en-US" sz="2800" dirty="0">
                <a:solidFill>
                  <a:schemeClr val="tx1"/>
                </a:solidFill>
                <a:latin typeface="黑体" pitchFamily="49" charset="-122"/>
                <a:ea typeface="黑体" pitchFamily="49" charset="-122"/>
              </a:rPr>
              <a:t>向</a:t>
            </a:r>
            <a:r>
              <a:rPr lang="en-US" altLang="zh-CN" sz="2800" dirty="0">
                <a:solidFill>
                  <a:schemeClr val="tx1"/>
                </a:solidFill>
                <a:latin typeface="黑体" pitchFamily="49" charset="-122"/>
                <a:ea typeface="黑体" pitchFamily="49" charset="-122"/>
              </a:rPr>
              <a:t>A</a:t>
            </a:r>
            <a:r>
              <a:rPr lang="zh-CN" altLang="en-US" sz="2800" dirty="0">
                <a:solidFill>
                  <a:schemeClr val="tx1"/>
                </a:solidFill>
                <a:latin typeface="黑体" pitchFamily="49" charset="-122"/>
                <a:ea typeface="黑体" pitchFamily="49" charset="-122"/>
              </a:rPr>
              <a:t>发送</a:t>
            </a:r>
            <a:r>
              <a:rPr lang="en-US" altLang="zh-CN" sz="2800" dirty="0">
                <a:solidFill>
                  <a:srgbClr val="FF0000"/>
                </a:solidFill>
                <a:latin typeface="黑体" pitchFamily="49" charset="-122"/>
                <a:ea typeface="黑体" pitchFamily="49" charset="-122"/>
              </a:rPr>
              <a:t>ACK</a:t>
            </a:r>
            <a:r>
              <a:rPr lang="zh-CN" altLang="en-US" sz="2800" dirty="0">
                <a:solidFill>
                  <a:schemeClr val="tx1"/>
                </a:solidFill>
                <a:latin typeface="黑体" pitchFamily="49" charset="-122"/>
                <a:ea typeface="黑体" pitchFamily="49" charset="-122"/>
              </a:rPr>
              <a:t>帧</a:t>
            </a:r>
            <a:r>
              <a:rPr lang="en-US" altLang="zh-CN" sz="2800" dirty="0">
                <a:solidFill>
                  <a:schemeClr val="tx1"/>
                </a:solidFill>
                <a:latin typeface="黑体" pitchFamily="49" charset="-122"/>
                <a:ea typeface="黑体" pitchFamily="49" charset="-122"/>
              </a:rPr>
              <a:t>,</a:t>
            </a:r>
            <a:r>
              <a:rPr lang="zh-CN" altLang="en-US" sz="2800" dirty="0">
                <a:solidFill>
                  <a:schemeClr val="tx1"/>
                </a:solidFill>
                <a:latin typeface="黑体" pitchFamily="49" charset="-122"/>
                <a:ea typeface="黑体" pitchFamily="49" charset="-122"/>
              </a:rPr>
              <a:t>意思是：发言完毕，请坐下</a:t>
            </a:r>
          </a:p>
        </p:txBody>
      </p:sp>
      <p:sp>
        <p:nvSpPr>
          <p:cNvPr id="20" name="标题 1">
            <a:extLst>
              <a:ext uri="{FF2B5EF4-FFF2-40B4-BE49-F238E27FC236}">
                <a16:creationId xmlns:a16="http://schemas.microsoft.com/office/drawing/2014/main" xmlns="" id="{D6BEFCDE-2208-4794-835D-4F3003283530}"/>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21" name="内容占位符 2">
            <a:extLst>
              <a:ext uri="{FF2B5EF4-FFF2-40B4-BE49-F238E27FC236}">
                <a16:creationId xmlns:a16="http://schemas.microsoft.com/office/drawing/2014/main" xmlns="" id="{DF7DA417-3C73-4DAB-BBFB-672F4AE461DB}"/>
              </a:ext>
            </a:extLst>
          </p:cNvPr>
          <p:cNvSpPr>
            <a:spLocks noGrp="1"/>
          </p:cNvSpPr>
          <p:nvPr>
            <p:ph idx="1"/>
          </p:nvPr>
        </p:nvSpPr>
        <p:spPr>
          <a:xfrm>
            <a:off x="1981200" y="1076326"/>
            <a:ext cx="8229600" cy="904875"/>
          </a:xfrm>
        </p:spPr>
        <p:txBody>
          <a:bodyPr>
            <a:normAutofit/>
          </a:bodyPr>
          <a:lstStyle/>
          <a:p>
            <a:r>
              <a:rPr lang="en-US" altLang="zh-CN" sz="2800" dirty="0">
                <a:latin typeface="方正超粗黑简体" pitchFamily="65" charset="-122"/>
                <a:ea typeface="方正超粗黑简体" pitchFamily="65" charset="-122"/>
              </a:rPr>
              <a:t>CSMA/CA </a:t>
            </a:r>
            <a:r>
              <a:rPr lang="zh-CN" altLang="en-US" sz="2800" dirty="0">
                <a:latin typeface="方正超粗黑简体" pitchFamily="65" charset="-122"/>
                <a:ea typeface="方正超粗黑简体" pitchFamily="65" charset="-122"/>
              </a:rPr>
              <a:t>协议工作流程 </a:t>
            </a:r>
            <a:endParaRPr lang="zh-CN" altLang="en-US" sz="2800" dirty="0">
              <a:ea typeface="宋体" panose="02010600030101010101" pitchFamily="2" charset="-122"/>
            </a:endParaRPr>
          </a:p>
        </p:txBody>
      </p:sp>
      <p:cxnSp>
        <p:nvCxnSpPr>
          <p:cNvPr id="1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
            <a:extLst>
              <a:ext uri="{FF2B5EF4-FFF2-40B4-BE49-F238E27FC236}">
                <a16:creationId xmlns:a16="http://schemas.microsoft.com/office/drawing/2014/main" xmlns="" id="{35C98CA6-B6DE-4179-B5B8-3B7FC6302185}"/>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spTree>
    <p:custDataLst>
      <p:tags r:id="rId1"/>
    </p:custDataLst>
    <p:extLst>
      <p:ext uri="{BB962C8B-B14F-4D97-AF65-F5344CB8AC3E}">
        <p14:creationId xmlns:p14="http://schemas.microsoft.com/office/powerpoint/2010/main" val="1325417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5"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xmlns="" id="{BBEBD64D-1817-48E1-887E-21344107FD04}"/>
              </a:ext>
            </a:extLst>
          </p:cNvPr>
          <p:cNvSpPr/>
          <p:nvPr/>
        </p:nvSpPr>
        <p:spPr bwMode="auto">
          <a:xfrm>
            <a:off x="3429000" y="3868738"/>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0" name="椭圆 9">
            <a:extLst>
              <a:ext uri="{FF2B5EF4-FFF2-40B4-BE49-F238E27FC236}">
                <a16:creationId xmlns:a16="http://schemas.microsoft.com/office/drawing/2014/main" xmlns="" id="{A51D41AB-D3F3-4D95-BFF7-D418FE4091BA}"/>
              </a:ext>
            </a:extLst>
          </p:cNvPr>
          <p:cNvSpPr/>
          <p:nvPr/>
        </p:nvSpPr>
        <p:spPr bwMode="auto">
          <a:xfrm>
            <a:off x="5224463" y="213360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altLang="zh-CN" dirty="0">
                <a:solidFill>
                  <a:srgbClr val="FFFFFF"/>
                </a:solidFill>
                <a:latin typeface="Times New Roman" pitchFamily="18" charset="0"/>
                <a:ea typeface="宋体" pitchFamily="2" charset="-122"/>
                <a:cs typeface="Times New Roman" pitchFamily="18" charset="0"/>
              </a:rPr>
              <a:t>B</a:t>
            </a:r>
            <a:endParaRPr lang="zh-CN" altLang="en-US" dirty="0">
              <a:solidFill>
                <a:srgbClr val="FFFFFF"/>
              </a:solidFill>
              <a:latin typeface="Times New Roman" pitchFamily="18" charset="0"/>
              <a:ea typeface="宋体" pitchFamily="2" charset="-122"/>
              <a:cs typeface="Times New Roman" pitchFamily="18" charset="0"/>
            </a:endParaRPr>
          </a:p>
        </p:txBody>
      </p:sp>
      <p:sp>
        <p:nvSpPr>
          <p:cNvPr id="11" name="椭圆 10">
            <a:extLst>
              <a:ext uri="{FF2B5EF4-FFF2-40B4-BE49-F238E27FC236}">
                <a16:creationId xmlns:a16="http://schemas.microsoft.com/office/drawing/2014/main" xmlns="" id="{0571245F-E8FB-4F2E-9A93-2548A56831C7}"/>
              </a:ext>
            </a:extLst>
          </p:cNvPr>
          <p:cNvSpPr/>
          <p:nvPr/>
        </p:nvSpPr>
        <p:spPr bwMode="auto">
          <a:xfrm>
            <a:off x="4692650" y="4060825"/>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2" name="椭圆 11">
            <a:extLst>
              <a:ext uri="{FF2B5EF4-FFF2-40B4-BE49-F238E27FC236}">
                <a16:creationId xmlns:a16="http://schemas.microsoft.com/office/drawing/2014/main" xmlns="" id="{492F2C3E-AB16-4637-91B3-8878589D2082}"/>
              </a:ext>
            </a:extLst>
          </p:cNvPr>
          <p:cNvSpPr/>
          <p:nvPr/>
        </p:nvSpPr>
        <p:spPr bwMode="auto">
          <a:xfrm>
            <a:off x="4503738" y="528955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3" name="椭圆 12">
            <a:extLst>
              <a:ext uri="{FF2B5EF4-FFF2-40B4-BE49-F238E27FC236}">
                <a16:creationId xmlns:a16="http://schemas.microsoft.com/office/drawing/2014/main" xmlns="" id="{8573A9C9-CC7F-4621-8993-B0F23D5B9CE7}"/>
              </a:ext>
            </a:extLst>
          </p:cNvPr>
          <p:cNvSpPr/>
          <p:nvPr/>
        </p:nvSpPr>
        <p:spPr bwMode="auto">
          <a:xfrm>
            <a:off x="7094538" y="3868738"/>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4" name="椭圆 13">
            <a:extLst>
              <a:ext uri="{FF2B5EF4-FFF2-40B4-BE49-F238E27FC236}">
                <a16:creationId xmlns:a16="http://schemas.microsoft.com/office/drawing/2014/main" xmlns="" id="{1E188E8D-89A5-47FE-BC90-7B3F42FE176F}"/>
              </a:ext>
            </a:extLst>
          </p:cNvPr>
          <p:cNvSpPr/>
          <p:nvPr/>
        </p:nvSpPr>
        <p:spPr bwMode="auto">
          <a:xfrm>
            <a:off x="5789613" y="4060825"/>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5" name="椭圆 14">
            <a:extLst>
              <a:ext uri="{FF2B5EF4-FFF2-40B4-BE49-F238E27FC236}">
                <a16:creationId xmlns:a16="http://schemas.microsoft.com/office/drawing/2014/main" xmlns="" id="{24CDC2A6-DE5C-40C4-A88C-B9B24FCFB394}"/>
              </a:ext>
            </a:extLst>
          </p:cNvPr>
          <p:cNvSpPr/>
          <p:nvPr/>
        </p:nvSpPr>
        <p:spPr bwMode="auto">
          <a:xfrm>
            <a:off x="3429000" y="5192713"/>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6" name="椭圆 15">
            <a:extLst>
              <a:ext uri="{FF2B5EF4-FFF2-40B4-BE49-F238E27FC236}">
                <a16:creationId xmlns:a16="http://schemas.microsoft.com/office/drawing/2014/main" xmlns="" id="{67DF2950-6D81-4903-AAFF-ECD64D31FC8D}"/>
              </a:ext>
            </a:extLst>
          </p:cNvPr>
          <p:cNvSpPr/>
          <p:nvPr/>
        </p:nvSpPr>
        <p:spPr bwMode="auto">
          <a:xfrm>
            <a:off x="5789613" y="528955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7" name="椭圆 16">
            <a:extLst>
              <a:ext uri="{FF2B5EF4-FFF2-40B4-BE49-F238E27FC236}">
                <a16:creationId xmlns:a16="http://schemas.microsoft.com/office/drawing/2014/main" xmlns="" id="{5CC3C96E-6797-4194-A203-6F682C9F3707}"/>
              </a:ext>
            </a:extLst>
          </p:cNvPr>
          <p:cNvSpPr/>
          <p:nvPr/>
        </p:nvSpPr>
        <p:spPr bwMode="auto">
          <a:xfrm>
            <a:off x="6934200" y="4953000"/>
            <a:ext cx="565150" cy="577850"/>
          </a:xfrm>
          <a:prstGeom prst="ellipse">
            <a:avLst/>
          </a:prstGeom>
          <a:solidFill>
            <a:schemeClr val="tx2">
              <a:lumMod val="40000"/>
              <a:lumOff val="60000"/>
            </a:schemeClr>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8" name="矩形标注 17">
            <a:extLst>
              <a:ext uri="{FF2B5EF4-FFF2-40B4-BE49-F238E27FC236}">
                <a16:creationId xmlns:a16="http://schemas.microsoft.com/office/drawing/2014/main" xmlns="" id="{889C3638-D518-4982-8101-920717CDAEF3}"/>
              </a:ext>
            </a:extLst>
          </p:cNvPr>
          <p:cNvSpPr/>
          <p:nvPr/>
        </p:nvSpPr>
        <p:spPr>
          <a:xfrm>
            <a:off x="6553200" y="1981200"/>
            <a:ext cx="3886200" cy="1752600"/>
          </a:xfrm>
          <a:prstGeom prst="wedgeRectCallout">
            <a:avLst>
              <a:gd name="adj1" fmla="val -63029"/>
              <a:gd name="adj2" fmla="val 38814"/>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黑体" pitchFamily="49" charset="-122"/>
                <a:ea typeface="黑体" pitchFamily="49" charset="-122"/>
              </a:rPr>
              <a:t>第五阶段：所有节点执行</a:t>
            </a:r>
            <a:r>
              <a:rPr lang="zh-CN" altLang="en-US" sz="2800" dirty="0">
                <a:solidFill>
                  <a:srgbClr val="FF0000"/>
                </a:solidFill>
                <a:latin typeface="黑体" pitchFamily="49" charset="-122"/>
                <a:ea typeface="黑体" pitchFamily="49" charset="-122"/>
              </a:rPr>
              <a:t>二进制退避算法</a:t>
            </a:r>
            <a:r>
              <a:rPr lang="zh-CN" altLang="en-US" sz="2800" dirty="0">
                <a:solidFill>
                  <a:schemeClr val="tx1"/>
                </a:solidFill>
                <a:latin typeface="黑体" pitchFamily="49" charset="-122"/>
                <a:ea typeface="黑体" pitchFamily="49" charset="-122"/>
              </a:rPr>
              <a:t>，准备争夺下次发言机会</a:t>
            </a:r>
          </a:p>
        </p:txBody>
      </p:sp>
      <p:sp>
        <p:nvSpPr>
          <p:cNvPr id="20" name="标题 1">
            <a:extLst>
              <a:ext uri="{FF2B5EF4-FFF2-40B4-BE49-F238E27FC236}">
                <a16:creationId xmlns:a16="http://schemas.microsoft.com/office/drawing/2014/main" xmlns="" id="{E3F88915-8AEB-4C94-82CB-A081C6C3F101}"/>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19" name="内容占位符 2">
            <a:extLst>
              <a:ext uri="{FF2B5EF4-FFF2-40B4-BE49-F238E27FC236}">
                <a16:creationId xmlns:a16="http://schemas.microsoft.com/office/drawing/2014/main" xmlns="" id="{7DF7A864-8227-4ECA-9D21-09A68F7D31D3}"/>
              </a:ext>
            </a:extLst>
          </p:cNvPr>
          <p:cNvSpPr>
            <a:spLocks noGrp="1"/>
          </p:cNvSpPr>
          <p:nvPr>
            <p:ph idx="1"/>
          </p:nvPr>
        </p:nvSpPr>
        <p:spPr>
          <a:xfrm>
            <a:off x="1981200" y="1076326"/>
            <a:ext cx="8229600" cy="904875"/>
          </a:xfrm>
        </p:spPr>
        <p:txBody>
          <a:bodyPr>
            <a:normAutofit/>
          </a:bodyPr>
          <a:lstStyle/>
          <a:p>
            <a:r>
              <a:rPr lang="en-US" altLang="zh-CN" sz="2800" dirty="0">
                <a:latin typeface="方正超粗黑简体" pitchFamily="65" charset="-122"/>
                <a:ea typeface="方正超粗黑简体" pitchFamily="65" charset="-122"/>
              </a:rPr>
              <a:t>CSMA/CA </a:t>
            </a:r>
            <a:r>
              <a:rPr lang="zh-CN" altLang="en-US" sz="2800" dirty="0">
                <a:latin typeface="方正超粗黑简体" pitchFamily="65" charset="-122"/>
                <a:ea typeface="方正超粗黑简体" pitchFamily="65" charset="-122"/>
              </a:rPr>
              <a:t>协议工作流程 </a:t>
            </a:r>
            <a:endParaRPr lang="zh-CN" altLang="en-US" sz="2800" dirty="0">
              <a:ea typeface="宋体" panose="02010600030101010101" pitchFamily="2" charset="-122"/>
            </a:endParaRPr>
          </a:p>
        </p:txBody>
      </p:sp>
      <p:cxnSp>
        <p:nvCxnSpPr>
          <p:cNvPr id="2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2">
            <a:extLst>
              <a:ext uri="{FF2B5EF4-FFF2-40B4-BE49-F238E27FC236}">
                <a16:creationId xmlns:a16="http://schemas.microsoft.com/office/drawing/2014/main" xmlns="" id="{35C98CA6-B6DE-4179-B5B8-3B7FC6302185}"/>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spTree>
    <p:custDataLst>
      <p:tags r:id="rId1"/>
    </p:custDataLst>
    <p:extLst>
      <p:ext uri="{BB962C8B-B14F-4D97-AF65-F5344CB8AC3E}">
        <p14:creationId xmlns:p14="http://schemas.microsoft.com/office/powerpoint/2010/main" val="42680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9">
            <a:extLst>
              <a:ext uri="{FF2B5EF4-FFF2-40B4-BE49-F238E27FC236}">
                <a16:creationId xmlns:a16="http://schemas.microsoft.com/office/drawing/2014/main" xmlns="" id="{7AAF28E4-9FA0-4CF6-B04A-0D4C8589230D}"/>
              </a:ext>
            </a:extLst>
          </p:cNvPr>
          <p:cNvSpPr>
            <a:spLocks noGrp="1" noChangeArrowheads="1"/>
          </p:cNvSpPr>
          <p:nvPr>
            <p:ph idx="1"/>
          </p:nvPr>
        </p:nvSpPr>
        <p:spPr>
          <a:xfrm>
            <a:off x="1271465" y="1295400"/>
            <a:ext cx="8931400" cy="4546600"/>
          </a:xfrm>
        </p:spPr>
        <p:txBody>
          <a:bodyPr>
            <a:normAutofit fontScale="92500" lnSpcReduction="10000"/>
          </a:bodyPr>
          <a:lstStyle/>
          <a:p>
            <a:pPr eaLnBrk="1" hangingPunct="1">
              <a:lnSpc>
                <a:spcPct val="150000"/>
              </a:lnSpc>
            </a:pPr>
            <a:r>
              <a:rPr lang="en-US" altLang="zh-CN" dirty="0">
                <a:latin typeface="+mn-ea"/>
                <a:cs typeface="Times New Roman" panose="02020603050405020304" pitchFamily="18" charset="0"/>
              </a:rPr>
              <a:t>IFS</a:t>
            </a:r>
            <a:r>
              <a:rPr lang="zh-CN" altLang="en-US" dirty="0">
                <a:latin typeface="+mn-ea"/>
                <a:cs typeface="Times New Roman" panose="02020603050405020304" pitchFamily="18" charset="0"/>
              </a:rPr>
              <a:t>：帧间间隔 </a:t>
            </a:r>
            <a:r>
              <a:rPr lang="en-US" altLang="zh-CN" sz="2800" dirty="0">
                <a:latin typeface="+mn-ea"/>
                <a:cs typeface="Times New Roman" panose="02020603050405020304" pitchFamily="18" charset="0"/>
              </a:rPr>
              <a:t>(</a:t>
            </a:r>
            <a:r>
              <a:rPr lang="en-US" altLang="zh-CN" sz="2800" dirty="0" err="1">
                <a:latin typeface="+mn-ea"/>
                <a:cs typeface="Times New Roman" panose="02020603050405020304" pitchFamily="18" charset="0"/>
              </a:rPr>
              <a:t>InterFrame</a:t>
            </a:r>
            <a:r>
              <a:rPr lang="en-US" altLang="zh-CN" sz="2800" dirty="0">
                <a:latin typeface="+mn-ea"/>
                <a:cs typeface="Times New Roman" panose="02020603050405020304" pitchFamily="18" charset="0"/>
              </a:rPr>
              <a:t>  Space)</a:t>
            </a:r>
          </a:p>
          <a:p>
            <a:pPr lvl="1" eaLnBrk="1" hangingPunct="1">
              <a:lnSpc>
                <a:spcPct val="150000"/>
              </a:lnSpc>
            </a:pPr>
            <a:r>
              <a:rPr lang="zh-CN" altLang="en-US" sz="2400" dirty="0">
                <a:latin typeface="+mn-ea"/>
                <a:cs typeface="Times New Roman" panose="02020603050405020304" pitchFamily="18" charset="0"/>
              </a:rPr>
              <a:t>节点在完成发送后，必须再等待一段很短的时间才能发送下一帧。这段时间的通称是</a:t>
            </a:r>
            <a:r>
              <a:rPr lang="en-US" altLang="zh-CN" sz="2400" dirty="0">
                <a:latin typeface="+mn-ea"/>
                <a:cs typeface="Times New Roman" panose="02020603050405020304" pitchFamily="18" charset="0"/>
              </a:rPr>
              <a:t>IFS </a:t>
            </a:r>
            <a:r>
              <a:rPr lang="zh-CN" altLang="en-US" sz="2400" dirty="0">
                <a:latin typeface="+mn-ea"/>
                <a:cs typeface="Times New Roman" panose="02020603050405020304" pitchFamily="18" charset="0"/>
              </a:rPr>
              <a:t>。</a:t>
            </a:r>
            <a:endParaRPr lang="en-US" altLang="zh-CN" sz="2400" dirty="0">
              <a:latin typeface="+mn-ea"/>
              <a:cs typeface="Times New Roman" panose="02020603050405020304" pitchFamily="18" charset="0"/>
            </a:endParaRPr>
          </a:p>
          <a:p>
            <a:pPr eaLnBrk="1" hangingPunct="1">
              <a:lnSpc>
                <a:spcPct val="150000"/>
              </a:lnSpc>
            </a:pPr>
            <a:r>
              <a:rPr lang="en-US" altLang="zh-CN" dirty="0">
                <a:latin typeface="+mn-ea"/>
                <a:cs typeface="Times New Roman" panose="02020603050405020304" pitchFamily="18" charset="0"/>
              </a:rPr>
              <a:t>SIFS</a:t>
            </a:r>
            <a:r>
              <a:rPr lang="zh-CN" altLang="en-US" dirty="0">
                <a:latin typeface="+mn-ea"/>
                <a:cs typeface="Times New Roman" panose="02020603050405020304" pitchFamily="18" charset="0"/>
              </a:rPr>
              <a:t>：</a:t>
            </a:r>
            <a:r>
              <a:rPr lang="en-US" altLang="zh-CN" dirty="0">
                <a:latin typeface="+mn-ea"/>
                <a:cs typeface="Times New Roman" panose="02020603050405020304" pitchFamily="18" charset="0"/>
              </a:rPr>
              <a:t>Short IFS </a:t>
            </a:r>
            <a:r>
              <a:rPr lang="zh-CN" altLang="en-US" dirty="0">
                <a:latin typeface="+mn-ea"/>
                <a:cs typeface="Times New Roman" panose="02020603050405020304" pitchFamily="18" charset="0"/>
              </a:rPr>
              <a:t>短帧间间隔 </a:t>
            </a:r>
            <a:endParaRPr lang="en-US" altLang="zh-CN" dirty="0">
              <a:latin typeface="+mn-ea"/>
              <a:cs typeface="Times New Roman" panose="02020603050405020304" pitchFamily="18" charset="0"/>
            </a:endParaRPr>
          </a:p>
          <a:p>
            <a:pPr eaLnBrk="1" hangingPunct="1">
              <a:lnSpc>
                <a:spcPct val="150000"/>
              </a:lnSpc>
            </a:pPr>
            <a:r>
              <a:rPr lang="en-US" altLang="zh-CN" dirty="0">
                <a:latin typeface="+mn-ea"/>
                <a:cs typeface="Times New Roman" panose="02020603050405020304" pitchFamily="18" charset="0"/>
              </a:rPr>
              <a:t>DIFS</a:t>
            </a:r>
            <a:r>
              <a:rPr lang="zh-CN" altLang="en-US" dirty="0">
                <a:latin typeface="+mn-ea"/>
                <a:cs typeface="Times New Roman" panose="02020603050405020304" pitchFamily="18" charset="0"/>
              </a:rPr>
              <a:t>：</a:t>
            </a:r>
            <a:r>
              <a:rPr lang="en-US" altLang="zh-CN" dirty="0">
                <a:latin typeface="+mn-ea"/>
                <a:cs typeface="Times New Roman" panose="02020603050405020304" pitchFamily="18" charset="0"/>
              </a:rPr>
              <a:t>Distributed IFS </a:t>
            </a:r>
            <a:r>
              <a:rPr lang="zh-CN" altLang="en-US" dirty="0">
                <a:latin typeface="+mn-ea"/>
                <a:cs typeface="Times New Roman" panose="02020603050405020304" pitchFamily="18" charset="0"/>
              </a:rPr>
              <a:t>分布协调功能帧间间隔 </a:t>
            </a:r>
            <a:endParaRPr lang="en-US" altLang="zh-CN" dirty="0">
              <a:latin typeface="+mn-ea"/>
              <a:cs typeface="Times New Roman" panose="02020603050405020304" pitchFamily="18" charset="0"/>
            </a:endParaRPr>
          </a:p>
          <a:p>
            <a:pPr>
              <a:lnSpc>
                <a:spcPct val="150000"/>
              </a:lnSpc>
            </a:pPr>
            <a:r>
              <a:rPr lang="en-US" altLang="zh-CN" dirty="0">
                <a:latin typeface="+mn-ea"/>
                <a:cs typeface="Times New Roman" panose="02020603050405020304" pitchFamily="18" charset="0"/>
              </a:rPr>
              <a:t>AIFS1</a:t>
            </a:r>
            <a:r>
              <a:rPr lang="zh-CN" altLang="en-US" dirty="0">
                <a:latin typeface="+mn-ea"/>
                <a:cs typeface="Times New Roman" panose="02020603050405020304" pitchFamily="18" charset="0"/>
              </a:rPr>
              <a:t>和</a:t>
            </a:r>
            <a:r>
              <a:rPr lang="en-US" altLang="zh-CN" dirty="0">
                <a:latin typeface="+mn-ea"/>
                <a:cs typeface="Times New Roman" panose="02020603050405020304" pitchFamily="18" charset="0"/>
              </a:rPr>
              <a:t>AIFS4</a:t>
            </a:r>
            <a:r>
              <a:rPr lang="zh-CN" altLang="en-US" dirty="0">
                <a:latin typeface="+mn-ea"/>
                <a:cs typeface="Times New Roman" panose="02020603050405020304" pitchFamily="18" charset="0"/>
              </a:rPr>
              <a:t>：</a:t>
            </a:r>
            <a:r>
              <a:rPr lang="en-US" altLang="zh-CN" dirty="0">
                <a:latin typeface="+mn-ea"/>
                <a:cs typeface="Times New Roman" panose="02020603050405020304" pitchFamily="18" charset="0"/>
              </a:rPr>
              <a:t>Arbitration IFS</a:t>
            </a:r>
            <a:r>
              <a:rPr lang="zh-CN" altLang="en-US" dirty="0">
                <a:latin typeface="+mn-ea"/>
                <a:cs typeface="Times New Roman" panose="02020603050405020304" pitchFamily="18" charset="0"/>
              </a:rPr>
              <a:t>仲裁帧间空间</a:t>
            </a:r>
            <a:endParaRPr lang="en-US" altLang="zh-CN" dirty="0">
              <a:latin typeface="+mn-ea"/>
              <a:cs typeface="Times New Roman" panose="02020603050405020304" pitchFamily="18" charset="0"/>
            </a:endParaRPr>
          </a:p>
          <a:p>
            <a:pPr>
              <a:lnSpc>
                <a:spcPct val="150000"/>
              </a:lnSpc>
            </a:pPr>
            <a:r>
              <a:rPr lang="en-US" altLang="zh-CN" dirty="0">
                <a:latin typeface="+mn-ea"/>
                <a:cs typeface="Times New Roman" panose="02020603050405020304" pitchFamily="18" charset="0"/>
              </a:rPr>
              <a:t>EIFS</a:t>
            </a:r>
            <a:r>
              <a:rPr lang="zh-CN" altLang="en-US" dirty="0">
                <a:latin typeface="+mn-ea"/>
                <a:cs typeface="Times New Roman" panose="02020603050405020304" pitchFamily="18" charset="0"/>
              </a:rPr>
              <a:t>：</a:t>
            </a:r>
            <a:r>
              <a:rPr lang="en-US" altLang="zh-CN" dirty="0">
                <a:latin typeface="+mn-ea"/>
                <a:cs typeface="Times New Roman" panose="02020603050405020304" pitchFamily="18" charset="0"/>
              </a:rPr>
              <a:t>Extended IFS </a:t>
            </a:r>
            <a:r>
              <a:rPr lang="zh-CN" altLang="en-US" dirty="0">
                <a:latin typeface="+mn-ea"/>
                <a:cs typeface="Times New Roman" panose="02020603050405020304" pitchFamily="18" charset="0"/>
              </a:rPr>
              <a:t>扩展帧间间隔</a:t>
            </a:r>
            <a:endParaRPr lang="en-US" altLang="zh-CN" dirty="0">
              <a:latin typeface="+mn-ea"/>
              <a:cs typeface="Times New Roman" panose="02020603050405020304" pitchFamily="18" charset="0"/>
            </a:endParaRPr>
          </a:p>
          <a:p>
            <a:pPr>
              <a:lnSpc>
                <a:spcPct val="150000"/>
              </a:lnSpc>
            </a:pPr>
            <a:r>
              <a:rPr lang="zh-CN" altLang="en-US" dirty="0">
                <a:latin typeface="+mn-ea"/>
                <a:cs typeface="Times New Roman" panose="02020603050405020304" pitchFamily="18" charset="0"/>
              </a:rPr>
              <a:t>长度对比</a:t>
            </a:r>
            <a:r>
              <a:rPr lang="en-US" altLang="zh-CN" dirty="0">
                <a:latin typeface="+mn-ea"/>
                <a:cs typeface="Times New Roman" panose="02020603050405020304" pitchFamily="18" charset="0"/>
              </a:rPr>
              <a:t>EIFS&gt; AIFS4&gt; DIFS&gt; AIFS1&gt; SIFS</a:t>
            </a:r>
          </a:p>
        </p:txBody>
      </p:sp>
      <p:sp>
        <p:nvSpPr>
          <p:cNvPr id="5" name="标题 1">
            <a:extLst>
              <a:ext uri="{FF2B5EF4-FFF2-40B4-BE49-F238E27FC236}">
                <a16:creationId xmlns:a16="http://schemas.microsoft.com/office/drawing/2014/main" xmlns="" id="{D9D67E75-C704-418A-8994-270FC7EA8855}"/>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cxnSp>
        <p:nvCxnSpPr>
          <p:cNvPr id="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2">
            <a:extLst>
              <a:ext uri="{FF2B5EF4-FFF2-40B4-BE49-F238E27FC236}">
                <a16:creationId xmlns:a16="http://schemas.microsoft.com/office/drawing/2014/main" xmlns="" id="{35C98CA6-B6DE-4179-B5B8-3B7FC6302185}"/>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spTree>
    <p:extLst>
      <p:ext uri="{BB962C8B-B14F-4D97-AF65-F5344CB8AC3E}">
        <p14:creationId xmlns:p14="http://schemas.microsoft.com/office/powerpoint/2010/main" val="67118656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13">
            <a:extLst>
              <a:ext uri="{FF2B5EF4-FFF2-40B4-BE49-F238E27FC236}">
                <a16:creationId xmlns:a16="http://schemas.microsoft.com/office/drawing/2014/main" xmlns="" id="{F52A481D-D788-431A-A8C9-EC43C13A0FA2}"/>
              </a:ext>
            </a:extLst>
          </p:cNvPr>
          <p:cNvSpPr>
            <a:spLocks noChangeShapeType="1"/>
          </p:cNvSpPr>
          <p:nvPr/>
        </p:nvSpPr>
        <p:spPr bwMode="auto">
          <a:xfrm>
            <a:off x="1682751" y="1927982"/>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747" name="Text Box 14">
            <a:extLst>
              <a:ext uri="{FF2B5EF4-FFF2-40B4-BE49-F238E27FC236}">
                <a16:creationId xmlns:a16="http://schemas.microsoft.com/office/drawing/2014/main" xmlns="" id="{40EAA5D3-ECDF-4A2F-AC26-368DBB2C9A62}"/>
              </a:ext>
            </a:extLst>
          </p:cNvPr>
          <p:cNvSpPr txBox="1">
            <a:spLocks noChangeArrowheads="1"/>
          </p:cNvSpPr>
          <p:nvPr/>
        </p:nvSpPr>
        <p:spPr bwMode="auto">
          <a:xfrm>
            <a:off x="9749258" y="1545395"/>
            <a:ext cx="700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000">
                <a:solidFill>
                  <a:srgbClr val="0070C0"/>
                </a:solidFill>
                <a:ea typeface="黑体" panose="02010609060101010101" pitchFamily="49" charset="-122"/>
              </a:rPr>
              <a:t>时间</a:t>
            </a:r>
          </a:p>
        </p:txBody>
      </p:sp>
      <p:grpSp>
        <p:nvGrpSpPr>
          <p:cNvPr id="2" name="组合 61">
            <a:extLst>
              <a:ext uri="{FF2B5EF4-FFF2-40B4-BE49-F238E27FC236}">
                <a16:creationId xmlns:a16="http://schemas.microsoft.com/office/drawing/2014/main" xmlns="" id="{D201DC93-D665-4E63-8D8C-00DE0EBC1876}"/>
              </a:ext>
            </a:extLst>
          </p:cNvPr>
          <p:cNvGrpSpPr>
            <a:grpSpLocks/>
          </p:cNvGrpSpPr>
          <p:nvPr/>
        </p:nvGrpSpPr>
        <p:grpSpPr bwMode="auto">
          <a:xfrm>
            <a:off x="1977320" y="1361245"/>
            <a:ext cx="769763" cy="427746"/>
            <a:chOff x="453319" y="2133600"/>
            <a:chExt cx="769763" cy="427746"/>
          </a:xfrm>
        </p:grpSpPr>
        <p:sp>
          <p:nvSpPr>
            <p:cNvPr id="31819" name="Text Box 15">
              <a:extLst>
                <a:ext uri="{FF2B5EF4-FFF2-40B4-BE49-F238E27FC236}">
                  <a16:creationId xmlns:a16="http://schemas.microsoft.com/office/drawing/2014/main" xmlns="" id="{496C0E42-4978-4A3A-B3BF-89C005FA688D}"/>
                </a:ext>
              </a:extLst>
            </p:cNvPr>
            <p:cNvSpPr txBox="1">
              <a:spLocks noChangeArrowheads="1"/>
            </p:cNvSpPr>
            <p:nvPr/>
          </p:nvSpPr>
          <p:spPr bwMode="auto">
            <a:xfrm>
              <a:off x="453319" y="2133600"/>
              <a:ext cx="769763"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dirty="0">
                  <a:solidFill>
                    <a:srgbClr val="0070C0"/>
                  </a:solidFill>
                  <a:ea typeface="黑体" panose="02010609060101010101" pitchFamily="49" charset="-122"/>
                </a:rPr>
                <a:t>DIFS</a:t>
              </a:r>
            </a:p>
          </p:txBody>
        </p:sp>
        <p:sp>
          <p:nvSpPr>
            <p:cNvPr id="31820" name="Line 16">
              <a:extLst>
                <a:ext uri="{FF2B5EF4-FFF2-40B4-BE49-F238E27FC236}">
                  <a16:creationId xmlns:a16="http://schemas.microsoft.com/office/drawing/2014/main" xmlns="" id="{CB45837B-24BC-41F9-A9F9-0F238397ACCC}"/>
                </a:ext>
              </a:extLst>
            </p:cNvPr>
            <p:cNvSpPr>
              <a:spLocks noChangeShapeType="1"/>
            </p:cNvSpPr>
            <p:nvPr/>
          </p:nvSpPr>
          <p:spPr bwMode="auto">
            <a:xfrm>
              <a:off x="471488" y="2509838"/>
              <a:ext cx="7270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2200">
                <a:solidFill>
                  <a:srgbClr val="0070C0"/>
                </a:solidFill>
              </a:endParaRPr>
            </a:p>
          </p:txBody>
        </p:sp>
      </p:grpSp>
      <p:grpSp>
        <p:nvGrpSpPr>
          <p:cNvPr id="3" name="组合 62">
            <a:extLst>
              <a:ext uri="{FF2B5EF4-FFF2-40B4-BE49-F238E27FC236}">
                <a16:creationId xmlns:a16="http://schemas.microsoft.com/office/drawing/2014/main" xmlns="" id="{74C52BC3-7F5F-4C4C-9472-A281AAE50281}"/>
              </a:ext>
            </a:extLst>
          </p:cNvPr>
          <p:cNvGrpSpPr>
            <a:grpSpLocks/>
          </p:cNvGrpSpPr>
          <p:nvPr/>
        </p:nvGrpSpPr>
        <p:grpSpPr bwMode="auto">
          <a:xfrm>
            <a:off x="2641237" y="1569208"/>
            <a:ext cx="699229" cy="427746"/>
            <a:chOff x="1117236" y="2341563"/>
            <a:chExt cx="699229" cy="427746"/>
          </a:xfrm>
        </p:grpSpPr>
        <p:sp>
          <p:nvSpPr>
            <p:cNvPr id="31817" name="Freeform 17">
              <a:extLst>
                <a:ext uri="{FF2B5EF4-FFF2-40B4-BE49-F238E27FC236}">
                  <a16:creationId xmlns:a16="http://schemas.microsoft.com/office/drawing/2014/main" xmlns="" id="{AEADB930-1950-4A53-B70C-67C19F92FDDB}"/>
                </a:ext>
              </a:extLst>
            </p:cNvPr>
            <p:cNvSpPr>
              <a:spLocks/>
            </p:cNvSpPr>
            <p:nvPr/>
          </p:nvSpPr>
          <p:spPr bwMode="auto">
            <a:xfrm>
              <a:off x="1198563" y="2347913"/>
              <a:ext cx="566737" cy="352425"/>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a:lstStyle/>
            <a:p>
              <a:endParaRPr lang="zh-CN" altLang="en-US">
                <a:solidFill>
                  <a:srgbClr val="0070C0"/>
                </a:solidFill>
              </a:endParaRPr>
            </a:p>
          </p:txBody>
        </p:sp>
        <p:sp>
          <p:nvSpPr>
            <p:cNvPr id="31818" name="Text Box 18">
              <a:extLst>
                <a:ext uri="{FF2B5EF4-FFF2-40B4-BE49-F238E27FC236}">
                  <a16:creationId xmlns:a16="http://schemas.microsoft.com/office/drawing/2014/main" xmlns="" id="{C9EE8F09-4228-4E7B-83FD-6121EB7A2345}"/>
                </a:ext>
              </a:extLst>
            </p:cNvPr>
            <p:cNvSpPr txBox="1">
              <a:spLocks noChangeArrowheads="1"/>
            </p:cNvSpPr>
            <p:nvPr/>
          </p:nvSpPr>
          <p:spPr bwMode="auto">
            <a:xfrm>
              <a:off x="1117236" y="2341563"/>
              <a:ext cx="699229"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dirty="0">
                  <a:solidFill>
                    <a:srgbClr val="0070C0"/>
                  </a:solidFill>
                  <a:ea typeface="黑体" panose="02010609060101010101" pitchFamily="49" charset="-122"/>
                </a:rPr>
                <a:t>RTS</a:t>
              </a:r>
            </a:p>
          </p:txBody>
        </p:sp>
      </p:grpSp>
      <p:sp>
        <p:nvSpPr>
          <p:cNvPr id="31750" name="Line 21">
            <a:extLst>
              <a:ext uri="{FF2B5EF4-FFF2-40B4-BE49-F238E27FC236}">
                <a16:creationId xmlns:a16="http://schemas.microsoft.com/office/drawing/2014/main" xmlns="" id="{A79FA073-D66F-4EDF-A072-C2441648939B}"/>
              </a:ext>
            </a:extLst>
          </p:cNvPr>
          <p:cNvSpPr>
            <a:spLocks noChangeShapeType="1"/>
          </p:cNvSpPr>
          <p:nvPr/>
        </p:nvSpPr>
        <p:spPr bwMode="auto">
          <a:xfrm>
            <a:off x="1682751" y="5157605"/>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751" name="Text Box 22">
            <a:extLst>
              <a:ext uri="{FF2B5EF4-FFF2-40B4-BE49-F238E27FC236}">
                <a16:creationId xmlns:a16="http://schemas.microsoft.com/office/drawing/2014/main" xmlns="" id="{F49E8A59-0135-4A84-9561-670D60B3C54D}"/>
              </a:ext>
            </a:extLst>
          </p:cNvPr>
          <p:cNvSpPr txBox="1">
            <a:spLocks noChangeArrowheads="1"/>
          </p:cNvSpPr>
          <p:nvPr/>
        </p:nvSpPr>
        <p:spPr bwMode="auto">
          <a:xfrm>
            <a:off x="9747671" y="4779781"/>
            <a:ext cx="700833"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000" dirty="0">
                <a:solidFill>
                  <a:srgbClr val="0070C0"/>
                </a:solidFill>
                <a:ea typeface="黑体" panose="02010609060101010101" pitchFamily="49" charset="-122"/>
              </a:rPr>
              <a:t>时间</a:t>
            </a:r>
          </a:p>
        </p:txBody>
      </p:sp>
      <p:grpSp>
        <p:nvGrpSpPr>
          <p:cNvPr id="4" name="组合 70">
            <a:extLst>
              <a:ext uri="{FF2B5EF4-FFF2-40B4-BE49-F238E27FC236}">
                <a16:creationId xmlns:a16="http://schemas.microsoft.com/office/drawing/2014/main" xmlns="" id="{A0A60AD2-04EC-4413-83C3-706CACCCDC9F}"/>
              </a:ext>
            </a:extLst>
          </p:cNvPr>
          <p:cNvGrpSpPr>
            <a:grpSpLocks/>
          </p:cNvGrpSpPr>
          <p:nvPr/>
        </p:nvGrpSpPr>
        <p:grpSpPr bwMode="auto">
          <a:xfrm>
            <a:off x="8240225" y="4203518"/>
            <a:ext cx="1227625" cy="957263"/>
            <a:chOff x="6716225" y="4070350"/>
            <a:chExt cx="1227625" cy="957263"/>
          </a:xfrm>
        </p:grpSpPr>
        <p:sp>
          <p:nvSpPr>
            <p:cNvPr id="31804" name="Rectangle 71">
              <a:extLst>
                <a:ext uri="{FF2B5EF4-FFF2-40B4-BE49-F238E27FC236}">
                  <a16:creationId xmlns:a16="http://schemas.microsoft.com/office/drawing/2014/main" xmlns="" id="{A0AA7CC2-84AA-4B0C-8CBD-35AB0B046AB4}"/>
                </a:ext>
              </a:extLst>
            </p:cNvPr>
            <p:cNvSpPr>
              <a:spLocks noChangeArrowheads="1"/>
            </p:cNvSpPr>
            <p:nvPr/>
          </p:nvSpPr>
          <p:spPr bwMode="auto">
            <a:xfrm>
              <a:off x="6791325" y="4667250"/>
              <a:ext cx="1143000" cy="3524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solidFill>
                  <a:srgbClr val="0070C0"/>
                </a:solidFill>
                <a:ea typeface="宋体" panose="02010600030101010101" pitchFamily="2" charset="-122"/>
              </a:endParaRPr>
            </a:p>
          </p:txBody>
        </p:sp>
        <p:grpSp>
          <p:nvGrpSpPr>
            <p:cNvPr id="31805" name="Group 28">
              <a:extLst>
                <a:ext uri="{FF2B5EF4-FFF2-40B4-BE49-F238E27FC236}">
                  <a16:creationId xmlns:a16="http://schemas.microsoft.com/office/drawing/2014/main" xmlns="" id="{8357FB99-A1DB-4E7C-AA0C-FD4113DF513A}"/>
                </a:ext>
              </a:extLst>
            </p:cNvPr>
            <p:cNvGrpSpPr>
              <a:grpSpLocks/>
            </p:cNvGrpSpPr>
            <p:nvPr/>
          </p:nvGrpSpPr>
          <p:grpSpPr bwMode="auto">
            <a:xfrm>
              <a:off x="6794500" y="4667250"/>
              <a:ext cx="1149350" cy="360363"/>
              <a:chOff x="3758" y="1810"/>
              <a:chExt cx="590" cy="177"/>
            </a:xfrm>
          </p:grpSpPr>
          <p:sp>
            <p:nvSpPr>
              <p:cNvPr id="31809" name="Freeform 29">
                <a:extLst>
                  <a:ext uri="{FF2B5EF4-FFF2-40B4-BE49-F238E27FC236}">
                    <a16:creationId xmlns:a16="http://schemas.microsoft.com/office/drawing/2014/main" xmlns="" id="{8F489B53-D8A0-42C8-AFA4-3F0AC03F37B1}"/>
                  </a:ext>
                </a:extLst>
              </p:cNvPr>
              <p:cNvSpPr>
                <a:spLocks/>
              </p:cNvSpPr>
              <p:nvPr/>
            </p:nvSpPr>
            <p:spPr bwMode="auto">
              <a:xfrm>
                <a:off x="3758" y="1812"/>
                <a:ext cx="590" cy="173"/>
              </a:xfrm>
              <a:custGeom>
                <a:avLst/>
                <a:gdLst>
                  <a:gd name="T0" fmla="*/ 0 w 682"/>
                  <a:gd name="T1" fmla="*/ 1 h 240"/>
                  <a:gd name="T2" fmla="*/ 0 w 682"/>
                  <a:gd name="T3" fmla="*/ 0 h 240"/>
                  <a:gd name="T4" fmla="*/ 37 w 682"/>
                  <a:gd name="T5" fmla="*/ 0 h 240"/>
                  <a:gd name="T6" fmla="*/ 0 60000 65536"/>
                  <a:gd name="T7" fmla="*/ 0 60000 65536"/>
                  <a:gd name="T8" fmla="*/ 0 60000 65536"/>
                  <a:gd name="T9" fmla="*/ 0 w 682"/>
                  <a:gd name="T10" fmla="*/ 0 h 240"/>
                  <a:gd name="T11" fmla="*/ 682 w 682"/>
                  <a:gd name="T12" fmla="*/ 240 h 240"/>
                </a:gdLst>
                <a:ahLst/>
                <a:cxnLst>
                  <a:cxn ang="T6">
                    <a:pos x="T0" y="T1"/>
                  </a:cxn>
                  <a:cxn ang="T7">
                    <a:pos x="T2" y="T3"/>
                  </a:cxn>
                  <a:cxn ang="T8">
                    <a:pos x="T4" y="T5"/>
                  </a:cxn>
                </a:cxnLst>
                <a:rect l="T9" t="T10" r="T11" b="T12"/>
                <a:pathLst>
                  <a:path w="682" h="240">
                    <a:moveTo>
                      <a:pt x="0" y="240"/>
                    </a:moveTo>
                    <a:lnTo>
                      <a:pt x="0" y="0"/>
                    </a:lnTo>
                    <a:lnTo>
                      <a:pt x="682"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70C0"/>
                  </a:solidFill>
                </a:endParaRPr>
              </a:p>
            </p:txBody>
          </p:sp>
          <p:sp>
            <p:nvSpPr>
              <p:cNvPr id="31810" name="Line 30">
                <a:extLst>
                  <a:ext uri="{FF2B5EF4-FFF2-40B4-BE49-F238E27FC236}">
                    <a16:creationId xmlns:a16="http://schemas.microsoft.com/office/drawing/2014/main" xmlns="" id="{D4C6A56E-0F5C-443A-A0A3-1F79217A81BC}"/>
                  </a:ext>
                </a:extLst>
              </p:cNvPr>
              <p:cNvSpPr>
                <a:spLocks noChangeShapeType="1"/>
              </p:cNvSpPr>
              <p:nvPr/>
            </p:nvSpPr>
            <p:spPr bwMode="auto">
              <a:xfrm>
                <a:off x="3841" y="1810"/>
                <a:ext cx="0"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811" name="Line 31">
                <a:extLst>
                  <a:ext uri="{FF2B5EF4-FFF2-40B4-BE49-F238E27FC236}">
                    <a16:creationId xmlns:a16="http://schemas.microsoft.com/office/drawing/2014/main" xmlns="" id="{11DB85F1-3704-4E29-95E4-21AD51AB9E6D}"/>
                  </a:ext>
                </a:extLst>
              </p:cNvPr>
              <p:cNvSpPr>
                <a:spLocks noChangeShapeType="1"/>
              </p:cNvSpPr>
              <p:nvPr/>
            </p:nvSpPr>
            <p:spPr bwMode="auto">
              <a:xfrm>
                <a:off x="3924" y="1810"/>
                <a:ext cx="0"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812" name="Line 32">
                <a:extLst>
                  <a:ext uri="{FF2B5EF4-FFF2-40B4-BE49-F238E27FC236}">
                    <a16:creationId xmlns:a16="http://schemas.microsoft.com/office/drawing/2014/main" xmlns="" id="{90B4154D-B917-4538-95B0-76702BBB56A7}"/>
                  </a:ext>
                </a:extLst>
              </p:cNvPr>
              <p:cNvSpPr>
                <a:spLocks noChangeShapeType="1"/>
              </p:cNvSpPr>
              <p:nvPr/>
            </p:nvSpPr>
            <p:spPr bwMode="auto">
              <a:xfrm>
                <a:off x="4007" y="1810"/>
                <a:ext cx="0"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813" name="Line 33">
                <a:extLst>
                  <a:ext uri="{FF2B5EF4-FFF2-40B4-BE49-F238E27FC236}">
                    <a16:creationId xmlns:a16="http://schemas.microsoft.com/office/drawing/2014/main" xmlns="" id="{EA20D828-6B85-4CD0-A6B6-C63586A5C7BA}"/>
                  </a:ext>
                </a:extLst>
              </p:cNvPr>
              <p:cNvSpPr>
                <a:spLocks noChangeShapeType="1"/>
              </p:cNvSpPr>
              <p:nvPr/>
            </p:nvSpPr>
            <p:spPr bwMode="auto">
              <a:xfrm>
                <a:off x="4090" y="1810"/>
                <a:ext cx="0"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814" name="Line 34">
                <a:extLst>
                  <a:ext uri="{FF2B5EF4-FFF2-40B4-BE49-F238E27FC236}">
                    <a16:creationId xmlns:a16="http://schemas.microsoft.com/office/drawing/2014/main" xmlns="" id="{A46510C9-93C7-4077-B11B-1C6686B3233B}"/>
                  </a:ext>
                </a:extLst>
              </p:cNvPr>
              <p:cNvSpPr>
                <a:spLocks noChangeShapeType="1"/>
              </p:cNvSpPr>
              <p:nvPr/>
            </p:nvSpPr>
            <p:spPr bwMode="auto">
              <a:xfrm>
                <a:off x="4173" y="1810"/>
                <a:ext cx="0"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815" name="Line 35">
                <a:extLst>
                  <a:ext uri="{FF2B5EF4-FFF2-40B4-BE49-F238E27FC236}">
                    <a16:creationId xmlns:a16="http://schemas.microsoft.com/office/drawing/2014/main" xmlns="" id="{2261D5B5-7385-4EDA-95FE-89997BE21D57}"/>
                  </a:ext>
                </a:extLst>
              </p:cNvPr>
              <p:cNvSpPr>
                <a:spLocks noChangeShapeType="1"/>
              </p:cNvSpPr>
              <p:nvPr/>
            </p:nvSpPr>
            <p:spPr bwMode="auto">
              <a:xfrm>
                <a:off x="4257" y="1814"/>
                <a:ext cx="0"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816" name="Line 36">
                <a:extLst>
                  <a:ext uri="{FF2B5EF4-FFF2-40B4-BE49-F238E27FC236}">
                    <a16:creationId xmlns:a16="http://schemas.microsoft.com/office/drawing/2014/main" xmlns="" id="{422C2A83-2F74-42EE-ADF0-086242CB3D4A}"/>
                  </a:ext>
                </a:extLst>
              </p:cNvPr>
              <p:cNvSpPr>
                <a:spLocks noChangeShapeType="1"/>
              </p:cNvSpPr>
              <p:nvPr/>
            </p:nvSpPr>
            <p:spPr bwMode="auto">
              <a:xfrm>
                <a:off x="4345" y="1814"/>
                <a:ext cx="0"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grpSp>
        <p:sp>
          <p:nvSpPr>
            <p:cNvPr id="31806" name="Line 37">
              <a:extLst>
                <a:ext uri="{FF2B5EF4-FFF2-40B4-BE49-F238E27FC236}">
                  <a16:creationId xmlns:a16="http://schemas.microsoft.com/office/drawing/2014/main" xmlns="" id="{2A5473CD-FFC3-4461-AB27-180586684834}"/>
                </a:ext>
              </a:extLst>
            </p:cNvPr>
            <p:cNvSpPr>
              <a:spLocks noChangeShapeType="1"/>
            </p:cNvSpPr>
            <p:nvPr/>
          </p:nvSpPr>
          <p:spPr bwMode="auto">
            <a:xfrm>
              <a:off x="6784975" y="4483100"/>
              <a:ext cx="11334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807" name="Text Box 38">
              <a:extLst>
                <a:ext uri="{FF2B5EF4-FFF2-40B4-BE49-F238E27FC236}">
                  <a16:creationId xmlns:a16="http://schemas.microsoft.com/office/drawing/2014/main" xmlns="" id="{AA269805-94A3-4677-AF0E-2128E833B174}"/>
                </a:ext>
              </a:extLst>
            </p:cNvPr>
            <p:cNvSpPr txBox="1">
              <a:spLocks noChangeArrowheads="1"/>
            </p:cNvSpPr>
            <p:nvPr/>
          </p:nvSpPr>
          <p:spPr bwMode="auto">
            <a:xfrm>
              <a:off x="6716225" y="4070350"/>
              <a:ext cx="1217000"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000" dirty="0">
                  <a:solidFill>
                    <a:srgbClr val="0070C0"/>
                  </a:solidFill>
                  <a:ea typeface="黑体" panose="02010609060101010101" pitchFamily="49" charset="-122"/>
                </a:rPr>
                <a:t>争用窗口</a:t>
              </a:r>
            </a:p>
          </p:txBody>
        </p:sp>
        <p:sp>
          <p:nvSpPr>
            <p:cNvPr id="31808" name="Line 41">
              <a:extLst>
                <a:ext uri="{FF2B5EF4-FFF2-40B4-BE49-F238E27FC236}">
                  <a16:creationId xmlns:a16="http://schemas.microsoft.com/office/drawing/2014/main" xmlns="" id="{929E65F3-61AE-4DBE-9AFC-5FB35AE186CA}"/>
                </a:ext>
              </a:extLst>
            </p:cNvPr>
            <p:cNvSpPr>
              <a:spLocks noChangeShapeType="1"/>
            </p:cNvSpPr>
            <p:nvPr/>
          </p:nvSpPr>
          <p:spPr bwMode="auto">
            <a:xfrm>
              <a:off x="7934325" y="4262438"/>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grpSp>
      <p:sp>
        <p:nvSpPr>
          <p:cNvPr id="31753" name="Text Box 42">
            <a:extLst>
              <a:ext uri="{FF2B5EF4-FFF2-40B4-BE49-F238E27FC236}">
                <a16:creationId xmlns:a16="http://schemas.microsoft.com/office/drawing/2014/main" xmlns="" id="{352B4A83-92AC-4F2C-8CBE-641DA9290F78}"/>
              </a:ext>
            </a:extLst>
          </p:cNvPr>
          <p:cNvSpPr txBox="1">
            <a:spLocks noChangeArrowheads="1"/>
          </p:cNvSpPr>
          <p:nvPr/>
        </p:nvSpPr>
        <p:spPr bwMode="auto">
          <a:xfrm>
            <a:off x="1707608" y="1899408"/>
            <a:ext cx="40748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ea typeface="黑体" panose="02010609060101010101" pitchFamily="49" charset="-122"/>
              </a:rPr>
              <a:t>A</a:t>
            </a:r>
            <a:endParaRPr kumimoji="1" lang="zh-CN" altLang="en-US" dirty="0">
              <a:solidFill>
                <a:srgbClr val="0070C0"/>
              </a:solidFill>
              <a:ea typeface="黑体" panose="02010609060101010101" pitchFamily="49" charset="-122"/>
            </a:endParaRPr>
          </a:p>
        </p:txBody>
      </p:sp>
      <p:sp>
        <p:nvSpPr>
          <p:cNvPr id="31754" name="Line 43">
            <a:extLst>
              <a:ext uri="{FF2B5EF4-FFF2-40B4-BE49-F238E27FC236}">
                <a16:creationId xmlns:a16="http://schemas.microsoft.com/office/drawing/2014/main" xmlns="" id="{95B070A0-D756-477C-A2F9-000A17B61763}"/>
              </a:ext>
            </a:extLst>
          </p:cNvPr>
          <p:cNvSpPr>
            <a:spLocks noChangeShapeType="1"/>
          </p:cNvSpPr>
          <p:nvPr/>
        </p:nvSpPr>
        <p:spPr bwMode="auto">
          <a:xfrm>
            <a:off x="1681164" y="3005894"/>
            <a:ext cx="8732837"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755" name="Text Box 44">
            <a:extLst>
              <a:ext uri="{FF2B5EF4-FFF2-40B4-BE49-F238E27FC236}">
                <a16:creationId xmlns:a16="http://schemas.microsoft.com/office/drawing/2014/main" xmlns="" id="{1A8865D8-9FF0-423B-A25A-F226B3B35EBC}"/>
              </a:ext>
            </a:extLst>
          </p:cNvPr>
          <p:cNvSpPr txBox="1">
            <a:spLocks noChangeArrowheads="1"/>
          </p:cNvSpPr>
          <p:nvPr/>
        </p:nvSpPr>
        <p:spPr bwMode="auto">
          <a:xfrm>
            <a:off x="9747671" y="2643945"/>
            <a:ext cx="700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000">
                <a:solidFill>
                  <a:srgbClr val="0070C0"/>
                </a:solidFill>
                <a:ea typeface="黑体" panose="02010609060101010101" pitchFamily="49" charset="-122"/>
              </a:rPr>
              <a:t>时间</a:t>
            </a:r>
          </a:p>
        </p:txBody>
      </p:sp>
      <p:sp>
        <p:nvSpPr>
          <p:cNvPr id="31756" name="Text Box 45">
            <a:extLst>
              <a:ext uri="{FF2B5EF4-FFF2-40B4-BE49-F238E27FC236}">
                <a16:creationId xmlns:a16="http://schemas.microsoft.com/office/drawing/2014/main" xmlns="" id="{29A71D51-44DC-4ECB-A646-051682758A8B}"/>
              </a:ext>
            </a:extLst>
          </p:cNvPr>
          <p:cNvSpPr txBox="1">
            <a:spLocks noChangeArrowheads="1"/>
          </p:cNvSpPr>
          <p:nvPr/>
        </p:nvSpPr>
        <p:spPr bwMode="auto">
          <a:xfrm>
            <a:off x="1713431" y="2953508"/>
            <a:ext cx="407484"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dirty="0">
                <a:solidFill>
                  <a:srgbClr val="0070C0"/>
                </a:solidFill>
                <a:ea typeface="黑体" panose="02010609060101010101" pitchFamily="49" charset="-122"/>
              </a:rPr>
              <a:t>B</a:t>
            </a:r>
          </a:p>
          <a:p>
            <a:pPr algn="ctr"/>
            <a:endParaRPr kumimoji="1" lang="zh-CN" altLang="en-US" dirty="0">
              <a:solidFill>
                <a:srgbClr val="0070C0"/>
              </a:solidFill>
              <a:ea typeface="黑体" panose="02010609060101010101" pitchFamily="49" charset="-122"/>
            </a:endParaRPr>
          </a:p>
        </p:txBody>
      </p:sp>
      <p:grpSp>
        <p:nvGrpSpPr>
          <p:cNvPr id="6" name="组合 68">
            <a:extLst>
              <a:ext uri="{FF2B5EF4-FFF2-40B4-BE49-F238E27FC236}">
                <a16:creationId xmlns:a16="http://schemas.microsoft.com/office/drawing/2014/main" xmlns="" id="{D56D75C2-DB8A-40F1-9F58-4D1115796C5F}"/>
              </a:ext>
            </a:extLst>
          </p:cNvPr>
          <p:cNvGrpSpPr>
            <a:grpSpLocks/>
          </p:cNvGrpSpPr>
          <p:nvPr/>
        </p:nvGrpSpPr>
        <p:grpSpPr bwMode="auto">
          <a:xfrm>
            <a:off x="6844192" y="2650295"/>
            <a:ext cx="853119" cy="535531"/>
            <a:chOff x="5320191" y="3422650"/>
            <a:chExt cx="853119" cy="535531"/>
          </a:xfrm>
        </p:grpSpPr>
        <p:sp>
          <p:nvSpPr>
            <p:cNvPr id="31802" name="Freeform 46">
              <a:extLst>
                <a:ext uri="{FF2B5EF4-FFF2-40B4-BE49-F238E27FC236}">
                  <a16:creationId xmlns:a16="http://schemas.microsoft.com/office/drawing/2014/main" xmlns="" id="{477F94C0-AF5D-48DF-AE24-8EA9202CC986}"/>
                </a:ext>
              </a:extLst>
            </p:cNvPr>
            <p:cNvSpPr>
              <a:spLocks/>
            </p:cNvSpPr>
            <p:nvPr/>
          </p:nvSpPr>
          <p:spPr bwMode="auto">
            <a:xfrm>
              <a:off x="5408613" y="3425825"/>
              <a:ext cx="649287" cy="352425"/>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a:lstStyle/>
            <a:p>
              <a:endParaRPr lang="zh-CN" altLang="en-US">
                <a:solidFill>
                  <a:srgbClr val="0070C0"/>
                </a:solidFill>
              </a:endParaRPr>
            </a:p>
          </p:txBody>
        </p:sp>
        <p:sp>
          <p:nvSpPr>
            <p:cNvPr id="31803" name="Text Box 48">
              <a:extLst>
                <a:ext uri="{FF2B5EF4-FFF2-40B4-BE49-F238E27FC236}">
                  <a16:creationId xmlns:a16="http://schemas.microsoft.com/office/drawing/2014/main" xmlns="" id="{C0F2A6F0-F2C8-4E19-AA61-923D628C4D78}"/>
                </a:ext>
              </a:extLst>
            </p:cNvPr>
            <p:cNvSpPr txBox="1">
              <a:spLocks noChangeArrowheads="1"/>
            </p:cNvSpPr>
            <p:nvPr/>
          </p:nvSpPr>
          <p:spPr bwMode="auto">
            <a:xfrm>
              <a:off x="5320191" y="3422650"/>
              <a:ext cx="8531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a:solidFill>
                    <a:srgbClr val="0070C0"/>
                  </a:solidFill>
                  <a:ea typeface="黑体" panose="02010609060101010101" pitchFamily="49" charset="-122"/>
                </a:rPr>
                <a:t>ACK</a:t>
              </a:r>
            </a:p>
          </p:txBody>
        </p:sp>
      </p:grpSp>
      <p:grpSp>
        <p:nvGrpSpPr>
          <p:cNvPr id="7" name="组合 69">
            <a:extLst>
              <a:ext uri="{FF2B5EF4-FFF2-40B4-BE49-F238E27FC236}">
                <a16:creationId xmlns:a16="http://schemas.microsoft.com/office/drawing/2014/main" xmlns="" id="{C9950EF0-DB91-4C5C-B787-67744EE5B422}"/>
              </a:ext>
            </a:extLst>
          </p:cNvPr>
          <p:cNvGrpSpPr>
            <a:grpSpLocks/>
          </p:cNvGrpSpPr>
          <p:nvPr/>
        </p:nvGrpSpPr>
        <p:grpSpPr bwMode="auto">
          <a:xfrm>
            <a:off x="7549445" y="3001254"/>
            <a:ext cx="769763" cy="847603"/>
            <a:chOff x="6025444" y="3773610"/>
            <a:chExt cx="769763" cy="847603"/>
          </a:xfrm>
        </p:grpSpPr>
        <p:sp>
          <p:nvSpPr>
            <p:cNvPr id="31798" name="Text Box 25">
              <a:extLst>
                <a:ext uri="{FF2B5EF4-FFF2-40B4-BE49-F238E27FC236}">
                  <a16:creationId xmlns:a16="http://schemas.microsoft.com/office/drawing/2014/main" xmlns="" id="{F4EC6212-27A1-4B50-901C-B481938C613A}"/>
                </a:ext>
              </a:extLst>
            </p:cNvPr>
            <p:cNvSpPr txBox="1">
              <a:spLocks noChangeArrowheads="1"/>
            </p:cNvSpPr>
            <p:nvPr/>
          </p:nvSpPr>
          <p:spPr bwMode="auto">
            <a:xfrm>
              <a:off x="6025444" y="3773610"/>
              <a:ext cx="769763"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dirty="0">
                  <a:solidFill>
                    <a:srgbClr val="0070C0"/>
                  </a:solidFill>
                  <a:ea typeface="黑体" panose="02010609060101010101" pitchFamily="49" charset="-122"/>
                </a:rPr>
                <a:t>DIFS</a:t>
              </a:r>
            </a:p>
          </p:txBody>
        </p:sp>
        <p:sp>
          <p:nvSpPr>
            <p:cNvPr id="31799" name="Line 26">
              <a:extLst>
                <a:ext uri="{FF2B5EF4-FFF2-40B4-BE49-F238E27FC236}">
                  <a16:creationId xmlns:a16="http://schemas.microsoft.com/office/drawing/2014/main" xmlns="" id="{5BD68B9F-071A-439B-B357-DD191A225D83}"/>
                </a:ext>
              </a:extLst>
            </p:cNvPr>
            <p:cNvSpPr>
              <a:spLocks noChangeShapeType="1"/>
            </p:cNvSpPr>
            <p:nvPr/>
          </p:nvSpPr>
          <p:spPr bwMode="auto">
            <a:xfrm flipV="1">
              <a:off x="6057900" y="4130675"/>
              <a:ext cx="7270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800" name="Line 27">
              <a:extLst>
                <a:ext uri="{FF2B5EF4-FFF2-40B4-BE49-F238E27FC236}">
                  <a16:creationId xmlns:a16="http://schemas.microsoft.com/office/drawing/2014/main" xmlns="" id="{85DE6C46-ED08-4FE8-B47A-E3E474F07E16}"/>
                </a:ext>
              </a:extLst>
            </p:cNvPr>
            <p:cNvSpPr>
              <a:spLocks noChangeShapeType="1"/>
            </p:cNvSpPr>
            <p:nvPr/>
          </p:nvSpPr>
          <p:spPr bwMode="auto">
            <a:xfrm>
              <a:off x="6784975" y="3814763"/>
              <a:ext cx="0" cy="803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801" name="Line 49">
              <a:extLst>
                <a:ext uri="{FF2B5EF4-FFF2-40B4-BE49-F238E27FC236}">
                  <a16:creationId xmlns:a16="http://schemas.microsoft.com/office/drawing/2014/main" xmlns="" id="{DBA5A1C6-A1FC-4A23-872C-D697531AF870}"/>
                </a:ext>
              </a:extLst>
            </p:cNvPr>
            <p:cNvSpPr>
              <a:spLocks noChangeShapeType="1"/>
            </p:cNvSpPr>
            <p:nvPr/>
          </p:nvSpPr>
          <p:spPr bwMode="auto">
            <a:xfrm>
              <a:off x="6054725" y="3824288"/>
              <a:ext cx="3175" cy="796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grpSp>
      <p:sp>
        <p:nvSpPr>
          <p:cNvPr id="31759" name="Text Box 51">
            <a:extLst>
              <a:ext uri="{FF2B5EF4-FFF2-40B4-BE49-F238E27FC236}">
                <a16:creationId xmlns:a16="http://schemas.microsoft.com/office/drawing/2014/main" xmlns="" id="{3228A1CE-2116-41AB-9833-79ABCB323FEF}"/>
              </a:ext>
            </a:extLst>
          </p:cNvPr>
          <p:cNvSpPr txBox="1">
            <a:spLocks noChangeArrowheads="1"/>
          </p:cNvSpPr>
          <p:nvPr/>
        </p:nvSpPr>
        <p:spPr bwMode="auto">
          <a:xfrm>
            <a:off x="1199456" y="5105218"/>
            <a:ext cx="3591523"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200" dirty="0">
                <a:solidFill>
                  <a:srgbClr val="0070C0"/>
                </a:solidFill>
                <a:ea typeface="黑体" panose="02010609060101010101" pitchFamily="49" charset="-122"/>
              </a:rPr>
              <a:t> D</a:t>
            </a:r>
            <a:r>
              <a:rPr kumimoji="1" lang="zh-CN" altLang="en-US" sz="2200" dirty="0">
                <a:solidFill>
                  <a:srgbClr val="0070C0"/>
                </a:solidFill>
                <a:ea typeface="黑体" panose="02010609060101010101" pitchFamily="49" charset="-122"/>
              </a:rPr>
              <a:t> （</a:t>
            </a:r>
            <a:r>
              <a:rPr kumimoji="1" lang="en-US" altLang="zh-CN" sz="2200" dirty="0">
                <a:solidFill>
                  <a:srgbClr val="0070C0"/>
                </a:solidFill>
                <a:ea typeface="黑体" panose="02010609060101010101" pitchFamily="49" charset="-122"/>
              </a:rPr>
              <a:t>B</a:t>
            </a:r>
            <a:r>
              <a:rPr kumimoji="1" lang="zh-CN" altLang="en-US" sz="2200" dirty="0">
                <a:solidFill>
                  <a:srgbClr val="0070C0"/>
                </a:solidFill>
                <a:ea typeface="黑体" panose="02010609060101010101" pitchFamily="49" charset="-122"/>
              </a:rPr>
              <a:t>范围内，</a:t>
            </a:r>
            <a:r>
              <a:rPr kumimoji="1" lang="en-US" altLang="zh-CN" sz="2200" dirty="0">
                <a:solidFill>
                  <a:srgbClr val="0070C0"/>
                </a:solidFill>
                <a:ea typeface="黑体" panose="02010609060101010101" pitchFamily="49" charset="-122"/>
              </a:rPr>
              <a:t>A</a:t>
            </a:r>
            <a:r>
              <a:rPr kumimoji="1" lang="zh-CN" altLang="en-US" sz="2200" dirty="0">
                <a:solidFill>
                  <a:srgbClr val="0070C0"/>
                </a:solidFill>
                <a:ea typeface="黑体" panose="02010609060101010101" pitchFamily="49" charset="-122"/>
              </a:rPr>
              <a:t>范围外）</a:t>
            </a:r>
          </a:p>
        </p:txBody>
      </p:sp>
      <p:grpSp>
        <p:nvGrpSpPr>
          <p:cNvPr id="8" name="组合 72">
            <a:extLst>
              <a:ext uri="{FF2B5EF4-FFF2-40B4-BE49-F238E27FC236}">
                <a16:creationId xmlns:a16="http://schemas.microsoft.com/office/drawing/2014/main" xmlns="" id="{2709BBB6-CAE6-4B4B-AC95-D194A8D2D240}"/>
              </a:ext>
            </a:extLst>
          </p:cNvPr>
          <p:cNvGrpSpPr>
            <a:grpSpLocks/>
          </p:cNvGrpSpPr>
          <p:nvPr/>
        </p:nvGrpSpPr>
        <p:grpSpPr bwMode="auto">
          <a:xfrm>
            <a:off x="3211670" y="1929569"/>
            <a:ext cx="755335" cy="1936750"/>
            <a:chOff x="1687670" y="2701925"/>
            <a:chExt cx="755335" cy="1936750"/>
          </a:xfrm>
        </p:grpSpPr>
        <p:sp>
          <p:nvSpPr>
            <p:cNvPr id="31792" name="Line 50">
              <a:extLst>
                <a:ext uri="{FF2B5EF4-FFF2-40B4-BE49-F238E27FC236}">
                  <a16:creationId xmlns:a16="http://schemas.microsoft.com/office/drawing/2014/main" xmlns="" id="{0AC1B7E2-B46A-4C9E-BE8F-E6361BC59444}"/>
                </a:ext>
              </a:extLst>
            </p:cNvPr>
            <p:cNvSpPr>
              <a:spLocks noChangeShapeType="1"/>
            </p:cNvSpPr>
            <p:nvPr/>
          </p:nvSpPr>
          <p:spPr bwMode="auto">
            <a:xfrm>
              <a:off x="1779588" y="3162300"/>
              <a:ext cx="0" cy="14763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grpSp>
          <p:nvGrpSpPr>
            <p:cNvPr id="31793" name="组合 63">
              <a:extLst>
                <a:ext uri="{FF2B5EF4-FFF2-40B4-BE49-F238E27FC236}">
                  <a16:creationId xmlns:a16="http://schemas.microsoft.com/office/drawing/2014/main" xmlns="" id="{6974A878-6BBA-4A17-A3D8-01F6572EBAF0}"/>
                </a:ext>
              </a:extLst>
            </p:cNvPr>
            <p:cNvGrpSpPr>
              <a:grpSpLocks/>
            </p:cNvGrpSpPr>
            <p:nvPr/>
          </p:nvGrpSpPr>
          <p:grpSpPr bwMode="auto">
            <a:xfrm>
              <a:off x="1687670" y="2701925"/>
              <a:ext cx="755335" cy="723900"/>
              <a:chOff x="1687670" y="2701925"/>
              <a:chExt cx="755335" cy="723900"/>
            </a:xfrm>
          </p:grpSpPr>
          <p:sp>
            <p:nvSpPr>
              <p:cNvPr id="31794" name="Text Box 19">
                <a:extLst>
                  <a:ext uri="{FF2B5EF4-FFF2-40B4-BE49-F238E27FC236}">
                    <a16:creationId xmlns:a16="http://schemas.microsoft.com/office/drawing/2014/main" xmlns="" id="{0B4E5602-181F-472F-8D98-2A6E08C34425}"/>
                  </a:ext>
                </a:extLst>
              </p:cNvPr>
              <p:cNvSpPr txBox="1">
                <a:spLocks noChangeArrowheads="1"/>
              </p:cNvSpPr>
              <p:nvPr/>
            </p:nvSpPr>
            <p:spPr bwMode="auto">
              <a:xfrm>
                <a:off x="1687670" y="2701925"/>
                <a:ext cx="755335"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dirty="0">
                    <a:solidFill>
                      <a:srgbClr val="0070C0"/>
                    </a:solidFill>
                    <a:ea typeface="黑体" panose="02010609060101010101" pitchFamily="49" charset="-122"/>
                  </a:rPr>
                  <a:t>SIFS</a:t>
                </a:r>
              </a:p>
            </p:txBody>
          </p:sp>
          <p:sp>
            <p:nvSpPr>
              <p:cNvPr id="31795" name="Line 20">
                <a:extLst>
                  <a:ext uri="{FF2B5EF4-FFF2-40B4-BE49-F238E27FC236}">
                    <a16:creationId xmlns:a16="http://schemas.microsoft.com/office/drawing/2014/main" xmlns="" id="{9041A0B9-8783-443A-B110-9444B55FDC26}"/>
                  </a:ext>
                </a:extLst>
              </p:cNvPr>
              <p:cNvSpPr>
                <a:spLocks noChangeShapeType="1"/>
              </p:cNvSpPr>
              <p:nvPr/>
            </p:nvSpPr>
            <p:spPr bwMode="auto">
              <a:xfrm flipH="1" flipV="1">
                <a:off x="1776413" y="2728913"/>
                <a:ext cx="0" cy="415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796" name="Line 47">
                <a:extLst>
                  <a:ext uri="{FF2B5EF4-FFF2-40B4-BE49-F238E27FC236}">
                    <a16:creationId xmlns:a16="http://schemas.microsoft.com/office/drawing/2014/main" xmlns="" id="{FA2FF29F-0819-474C-917C-17D9458E1B04}"/>
                  </a:ext>
                </a:extLst>
              </p:cNvPr>
              <p:cNvSpPr>
                <a:spLocks noChangeShapeType="1"/>
              </p:cNvSpPr>
              <p:nvPr/>
            </p:nvSpPr>
            <p:spPr bwMode="auto">
              <a:xfrm>
                <a:off x="2343150" y="3005138"/>
                <a:ext cx="0" cy="420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797" name="Line 52">
                <a:extLst>
                  <a:ext uri="{FF2B5EF4-FFF2-40B4-BE49-F238E27FC236}">
                    <a16:creationId xmlns:a16="http://schemas.microsoft.com/office/drawing/2014/main" xmlns="" id="{1BE340DA-CC96-46E1-9F43-1CF5DADD5AFE}"/>
                  </a:ext>
                </a:extLst>
              </p:cNvPr>
              <p:cNvSpPr>
                <a:spLocks noChangeShapeType="1"/>
              </p:cNvSpPr>
              <p:nvPr/>
            </p:nvSpPr>
            <p:spPr bwMode="auto">
              <a:xfrm flipV="1">
                <a:off x="1795463" y="3071813"/>
                <a:ext cx="547687" cy="1587"/>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grpSp>
      </p:grpSp>
      <p:grpSp>
        <p:nvGrpSpPr>
          <p:cNvPr id="10" name="组合 64">
            <a:extLst>
              <a:ext uri="{FF2B5EF4-FFF2-40B4-BE49-F238E27FC236}">
                <a16:creationId xmlns:a16="http://schemas.microsoft.com/office/drawing/2014/main" xmlns="" id="{57E1C3AC-9E51-4654-87AD-08525EC666C0}"/>
              </a:ext>
            </a:extLst>
          </p:cNvPr>
          <p:cNvGrpSpPr>
            <a:grpSpLocks/>
          </p:cNvGrpSpPr>
          <p:nvPr/>
        </p:nvGrpSpPr>
        <p:grpSpPr bwMode="auto">
          <a:xfrm>
            <a:off x="3764153" y="2650295"/>
            <a:ext cx="748923" cy="461217"/>
            <a:chOff x="2240152" y="3422650"/>
            <a:chExt cx="748923" cy="461217"/>
          </a:xfrm>
        </p:grpSpPr>
        <p:sp>
          <p:nvSpPr>
            <p:cNvPr id="31790" name="Freeform 53">
              <a:extLst>
                <a:ext uri="{FF2B5EF4-FFF2-40B4-BE49-F238E27FC236}">
                  <a16:creationId xmlns:a16="http://schemas.microsoft.com/office/drawing/2014/main" xmlns="" id="{1445E75B-2C1F-44D7-96E2-F2B806C22109}"/>
                </a:ext>
              </a:extLst>
            </p:cNvPr>
            <p:cNvSpPr>
              <a:spLocks/>
            </p:cNvSpPr>
            <p:nvPr/>
          </p:nvSpPr>
          <p:spPr bwMode="auto">
            <a:xfrm>
              <a:off x="2339975" y="3425825"/>
              <a:ext cx="560388" cy="352425"/>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CCECFF"/>
            </a:solidFill>
            <a:ln w="9525">
              <a:solidFill>
                <a:schemeClr val="tx1"/>
              </a:solidFill>
              <a:round/>
              <a:headEnd/>
              <a:tailEnd/>
            </a:ln>
          </p:spPr>
          <p:txBody>
            <a:bodyPr/>
            <a:lstStyle/>
            <a:p>
              <a:endParaRPr lang="zh-CN" altLang="en-US">
                <a:solidFill>
                  <a:srgbClr val="0070C0"/>
                </a:solidFill>
              </a:endParaRPr>
            </a:p>
          </p:txBody>
        </p:sp>
        <p:sp>
          <p:nvSpPr>
            <p:cNvPr id="31791" name="Text Box 54">
              <a:extLst>
                <a:ext uri="{FF2B5EF4-FFF2-40B4-BE49-F238E27FC236}">
                  <a16:creationId xmlns:a16="http://schemas.microsoft.com/office/drawing/2014/main" xmlns="" id="{74672FDF-A312-4AA4-8132-FEDD412EB3BA}"/>
                </a:ext>
              </a:extLst>
            </p:cNvPr>
            <p:cNvSpPr txBox="1">
              <a:spLocks noChangeArrowheads="1"/>
            </p:cNvSpPr>
            <p:nvPr/>
          </p:nvSpPr>
          <p:spPr bwMode="auto">
            <a:xfrm>
              <a:off x="2240152" y="3422650"/>
              <a:ext cx="748923" cy="46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200" dirty="0">
                  <a:solidFill>
                    <a:srgbClr val="0070C0"/>
                  </a:solidFill>
                  <a:ea typeface="黑体" panose="02010609060101010101" pitchFamily="49" charset="-122"/>
                </a:rPr>
                <a:t>CTS</a:t>
              </a:r>
            </a:p>
          </p:txBody>
        </p:sp>
      </p:grpSp>
      <p:grpSp>
        <p:nvGrpSpPr>
          <p:cNvPr id="11" name="组合 67">
            <a:extLst>
              <a:ext uri="{FF2B5EF4-FFF2-40B4-BE49-F238E27FC236}">
                <a16:creationId xmlns:a16="http://schemas.microsoft.com/office/drawing/2014/main" xmlns="" id="{9855D68D-7026-4A7F-AB6C-55FACB50BE18}"/>
              </a:ext>
            </a:extLst>
          </p:cNvPr>
          <p:cNvGrpSpPr>
            <a:grpSpLocks/>
          </p:cNvGrpSpPr>
          <p:nvPr/>
        </p:nvGrpSpPr>
        <p:grpSpPr bwMode="auto">
          <a:xfrm>
            <a:off x="6276769" y="1916832"/>
            <a:ext cx="755335" cy="720763"/>
            <a:chOff x="4752769" y="2689187"/>
            <a:chExt cx="755335" cy="720763"/>
          </a:xfrm>
        </p:grpSpPr>
        <p:sp>
          <p:nvSpPr>
            <p:cNvPr id="31786" name="Text Box 59">
              <a:extLst>
                <a:ext uri="{FF2B5EF4-FFF2-40B4-BE49-F238E27FC236}">
                  <a16:creationId xmlns:a16="http://schemas.microsoft.com/office/drawing/2014/main" xmlns="" id="{BD648739-146E-45CF-9A15-FAC0257F2928}"/>
                </a:ext>
              </a:extLst>
            </p:cNvPr>
            <p:cNvSpPr txBox="1">
              <a:spLocks noChangeArrowheads="1"/>
            </p:cNvSpPr>
            <p:nvPr/>
          </p:nvSpPr>
          <p:spPr bwMode="auto">
            <a:xfrm>
              <a:off x="4752769" y="2689187"/>
              <a:ext cx="7553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dirty="0">
                  <a:solidFill>
                    <a:srgbClr val="0070C0"/>
                  </a:solidFill>
                  <a:ea typeface="黑体" panose="02010609060101010101" pitchFamily="49" charset="-122"/>
                </a:rPr>
                <a:t>SIFS</a:t>
              </a:r>
            </a:p>
          </p:txBody>
        </p:sp>
        <p:sp>
          <p:nvSpPr>
            <p:cNvPr id="31787" name="Line 60">
              <a:extLst>
                <a:ext uri="{FF2B5EF4-FFF2-40B4-BE49-F238E27FC236}">
                  <a16:creationId xmlns:a16="http://schemas.microsoft.com/office/drawing/2014/main" xmlns="" id="{263CFB36-4D64-4355-B63D-D8AF446890BB}"/>
                </a:ext>
              </a:extLst>
            </p:cNvPr>
            <p:cNvSpPr>
              <a:spLocks noChangeShapeType="1"/>
            </p:cNvSpPr>
            <p:nvPr/>
          </p:nvSpPr>
          <p:spPr bwMode="auto">
            <a:xfrm flipH="1" flipV="1">
              <a:off x="4843463" y="2714625"/>
              <a:ext cx="0" cy="414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788" name="Line 61">
              <a:extLst>
                <a:ext uri="{FF2B5EF4-FFF2-40B4-BE49-F238E27FC236}">
                  <a16:creationId xmlns:a16="http://schemas.microsoft.com/office/drawing/2014/main" xmlns="" id="{E5A9D807-6FB8-41E2-98D4-431D0CAF9A7D}"/>
                </a:ext>
              </a:extLst>
            </p:cNvPr>
            <p:cNvSpPr>
              <a:spLocks noChangeShapeType="1"/>
            </p:cNvSpPr>
            <p:nvPr/>
          </p:nvSpPr>
          <p:spPr bwMode="auto">
            <a:xfrm>
              <a:off x="5408613" y="2987675"/>
              <a:ext cx="0" cy="422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789" name="Line 62">
              <a:extLst>
                <a:ext uri="{FF2B5EF4-FFF2-40B4-BE49-F238E27FC236}">
                  <a16:creationId xmlns:a16="http://schemas.microsoft.com/office/drawing/2014/main" xmlns="" id="{ACFEC393-DE52-4BEA-A6D9-28159872D81F}"/>
                </a:ext>
              </a:extLst>
            </p:cNvPr>
            <p:cNvSpPr>
              <a:spLocks noChangeShapeType="1"/>
            </p:cNvSpPr>
            <p:nvPr/>
          </p:nvSpPr>
          <p:spPr bwMode="auto">
            <a:xfrm>
              <a:off x="4843463" y="3059113"/>
              <a:ext cx="555625" cy="7937"/>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grpSp>
      <p:grpSp>
        <p:nvGrpSpPr>
          <p:cNvPr id="12" name="组合 66">
            <a:extLst>
              <a:ext uri="{FF2B5EF4-FFF2-40B4-BE49-F238E27FC236}">
                <a16:creationId xmlns:a16="http://schemas.microsoft.com/office/drawing/2014/main" xmlns="" id="{465CF2E9-DFFF-4937-A51C-486FE573A234}"/>
              </a:ext>
            </a:extLst>
          </p:cNvPr>
          <p:cNvGrpSpPr>
            <a:grpSpLocks/>
          </p:cNvGrpSpPr>
          <p:nvPr/>
        </p:nvGrpSpPr>
        <p:grpSpPr bwMode="auto">
          <a:xfrm>
            <a:off x="4991101" y="1517174"/>
            <a:ext cx="1376363" cy="535531"/>
            <a:chOff x="3467100" y="2316163"/>
            <a:chExt cx="1376363" cy="535531"/>
          </a:xfrm>
        </p:grpSpPr>
        <p:sp>
          <p:nvSpPr>
            <p:cNvPr id="31784" name="Freeform 12">
              <a:extLst>
                <a:ext uri="{FF2B5EF4-FFF2-40B4-BE49-F238E27FC236}">
                  <a16:creationId xmlns:a16="http://schemas.microsoft.com/office/drawing/2014/main" xmlns="" id="{B638C1DD-E6F7-4A49-80D6-9E327618C4CD}"/>
                </a:ext>
              </a:extLst>
            </p:cNvPr>
            <p:cNvSpPr>
              <a:spLocks/>
            </p:cNvSpPr>
            <p:nvPr/>
          </p:nvSpPr>
          <p:spPr bwMode="auto">
            <a:xfrm>
              <a:off x="3467100" y="2368550"/>
              <a:ext cx="1376363" cy="354013"/>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99FF99"/>
            </a:solidFill>
            <a:ln w="9525">
              <a:solidFill>
                <a:schemeClr val="tx1"/>
              </a:solidFill>
              <a:round/>
              <a:headEnd/>
              <a:tailEnd/>
            </a:ln>
          </p:spPr>
          <p:txBody>
            <a:bodyPr/>
            <a:lstStyle/>
            <a:p>
              <a:endParaRPr lang="zh-CN" altLang="en-US">
                <a:solidFill>
                  <a:srgbClr val="0070C0"/>
                </a:solidFill>
              </a:endParaRPr>
            </a:p>
          </p:txBody>
        </p:sp>
        <p:sp>
          <p:nvSpPr>
            <p:cNvPr id="31785" name="Text Box 63">
              <a:extLst>
                <a:ext uri="{FF2B5EF4-FFF2-40B4-BE49-F238E27FC236}">
                  <a16:creationId xmlns:a16="http://schemas.microsoft.com/office/drawing/2014/main" xmlns="" id="{01647318-62CB-46E8-B0FD-9057038F9E5B}"/>
                </a:ext>
              </a:extLst>
            </p:cNvPr>
            <p:cNvSpPr txBox="1">
              <a:spLocks noChangeArrowheads="1"/>
            </p:cNvSpPr>
            <p:nvPr/>
          </p:nvSpPr>
          <p:spPr bwMode="auto">
            <a:xfrm>
              <a:off x="3762300" y="2316163"/>
              <a:ext cx="80342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a:solidFill>
                    <a:srgbClr val="0070C0"/>
                  </a:solidFill>
                  <a:ea typeface="黑体" panose="02010609060101010101" pitchFamily="49" charset="-122"/>
                </a:rPr>
                <a:t>数据</a:t>
              </a:r>
            </a:p>
          </p:txBody>
        </p:sp>
      </p:grpSp>
      <p:grpSp>
        <p:nvGrpSpPr>
          <p:cNvPr id="13" name="组合 71">
            <a:extLst>
              <a:ext uri="{FF2B5EF4-FFF2-40B4-BE49-F238E27FC236}">
                <a16:creationId xmlns:a16="http://schemas.microsoft.com/office/drawing/2014/main" xmlns="" id="{FC473F1C-D7D3-4FE9-92E2-6A44ECEF551F}"/>
              </a:ext>
            </a:extLst>
          </p:cNvPr>
          <p:cNvGrpSpPr>
            <a:grpSpLocks/>
          </p:cNvGrpSpPr>
          <p:nvPr/>
        </p:nvGrpSpPr>
        <p:grpSpPr bwMode="auto">
          <a:xfrm>
            <a:off x="3268663" y="3717032"/>
            <a:ext cx="4329112" cy="2588709"/>
            <a:chOff x="1744663" y="3583864"/>
            <a:chExt cx="4329112" cy="2588709"/>
          </a:xfrm>
        </p:grpSpPr>
        <p:sp>
          <p:nvSpPr>
            <p:cNvPr id="31776" name="Freeform 11">
              <a:extLst>
                <a:ext uri="{FF2B5EF4-FFF2-40B4-BE49-F238E27FC236}">
                  <a16:creationId xmlns:a16="http://schemas.microsoft.com/office/drawing/2014/main" xmlns="" id="{1A0EFAF3-089F-4E0D-9A04-46306C849BBD}"/>
                </a:ext>
              </a:extLst>
            </p:cNvPr>
            <p:cNvSpPr>
              <a:spLocks/>
            </p:cNvSpPr>
            <p:nvPr/>
          </p:nvSpPr>
          <p:spPr bwMode="auto">
            <a:xfrm flipV="1">
              <a:off x="3467100" y="5024266"/>
              <a:ext cx="2590800" cy="350838"/>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66FF66"/>
            </a:solidFill>
            <a:ln w="9525">
              <a:solidFill>
                <a:schemeClr val="tx1"/>
              </a:solidFill>
              <a:round/>
              <a:headEnd/>
              <a:tailEnd/>
            </a:ln>
          </p:spPr>
          <p:txBody>
            <a:bodyPr/>
            <a:lstStyle/>
            <a:p>
              <a:endParaRPr lang="zh-CN" altLang="en-US">
                <a:solidFill>
                  <a:srgbClr val="0070C0"/>
                </a:solidFill>
              </a:endParaRPr>
            </a:p>
          </p:txBody>
        </p:sp>
        <p:sp>
          <p:nvSpPr>
            <p:cNvPr id="31779" name="AutoShape 39">
              <a:extLst>
                <a:ext uri="{FF2B5EF4-FFF2-40B4-BE49-F238E27FC236}">
                  <a16:creationId xmlns:a16="http://schemas.microsoft.com/office/drawing/2014/main" xmlns="" id="{5FB1E9EA-C1C1-465F-AA88-7F647F9BF88D}"/>
                </a:ext>
              </a:extLst>
            </p:cNvPr>
            <p:cNvSpPr>
              <a:spLocks/>
            </p:cNvSpPr>
            <p:nvPr/>
          </p:nvSpPr>
          <p:spPr bwMode="auto">
            <a:xfrm rot="16200000">
              <a:off x="3786188" y="3385967"/>
              <a:ext cx="209550" cy="4292600"/>
            </a:xfrm>
            <a:prstGeom prst="leftBrace">
              <a:avLst>
                <a:gd name="adj1" fmla="val 170707"/>
                <a:gd name="adj2" fmla="val 5019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a:solidFill>
                  <a:srgbClr val="0070C0"/>
                </a:solidFill>
                <a:ea typeface="宋体" panose="02010600030101010101" pitchFamily="2" charset="-122"/>
              </a:endParaRPr>
            </a:p>
          </p:txBody>
        </p:sp>
        <p:sp>
          <p:nvSpPr>
            <p:cNvPr id="31780" name="Text Box 40">
              <a:extLst>
                <a:ext uri="{FF2B5EF4-FFF2-40B4-BE49-F238E27FC236}">
                  <a16:creationId xmlns:a16="http://schemas.microsoft.com/office/drawing/2014/main" xmlns="" id="{7D442516-EB80-4D72-B3A0-D763496E8795}"/>
                </a:ext>
              </a:extLst>
            </p:cNvPr>
            <p:cNvSpPr txBox="1">
              <a:spLocks noChangeArrowheads="1"/>
            </p:cNvSpPr>
            <p:nvPr/>
          </p:nvSpPr>
          <p:spPr bwMode="auto">
            <a:xfrm>
              <a:off x="3179871" y="5637042"/>
              <a:ext cx="142218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dirty="0">
                  <a:solidFill>
                    <a:srgbClr val="0070C0"/>
                  </a:solidFill>
                  <a:ea typeface="黑体" panose="02010609060101010101" pitchFamily="49" charset="-122"/>
                </a:rPr>
                <a:t>推迟接入</a:t>
              </a:r>
            </a:p>
          </p:txBody>
        </p:sp>
        <p:sp>
          <p:nvSpPr>
            <p:cNvPr id="31781" name="Freeform 64">
              <a:extLst>
                <a:ext uri="{FF2B5EF4-FFF2-40B4-BE49-F238E27FC236}">
                  <a16:creationId xmlns:a16="http://schemas.microsoft.com/office/drawing/2014/main" xmlns="" id="{75128301-7936-457C-811A-08616389CF4E}"/>
                </a:ext>
              </a:extLst>
            </p:cNvPr>
            <p:cNvSpPr>
              <a:spLocks/>
            </p:cNvSpPr>
            <p:nvPr/>
          </p:nvSpPr>
          <p:spPr bwMode="auto">
            <a:xfrm flipV="1">
              <a:off x="2916238" y="4672482"/>
              <a:ext cx="3157537" cy="352425"/>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CCECFF"/>
            </a:solidFill>
            <a:ln w="9525">
              <a:solidFill>
                <a:srgbClr val="002060"/>
              </a:solidFill>
              <a:round/>
              <a:headEnd/>
              <a:tailEnd/>
            </a:ln>
          </p:spPr>
          <p:txBody>
            <a:bodyPr/>
            <a:lstStyle/>
            <a:p>
              <a:endParaRPr lang="zh-CN" altLang="en-US">
                <a:solidFill>
                  <a:srgbClr val="0070C0"/>
                </a:solidFill>
              </a:endParaRPr>
            </a:p>
          </p:txBody>
        </p:sp>
        <p:sp>
          <p:nvSpPr>
            <p:cNvPr id="31782" name="Text Box 65">
              <a:extLst>
                <a:ext uri="{FF2B5EF4-FFF2-40B4-BE49-F238E27FC236}">
                  <a16:creationId xmlns:a16="http://schemas.microsoft.com/office/drawing/2014/main" xmlns="" id="{81D95E26-D784-4C4E-B4EA-467DE170C628}"/>
                </a:ext>
              </a:extLst>
            </p:cNvPr>
            <p:cNvSpPr txBox="1">
              <a:spLocks noChangeArrowheads="1"/>
            </p:cNvSpPr>
            <p:nvPr/>
          </p:nvSpPr>
          <p:spPr bwMode="auto">
            <a:xfrm>
              <a:off x="3616698" y="4657554"/>
              <a:ext cx="1739772"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dirty="0">
                  <a:solidFill>
                    <a:srgbClr val="0070C0"/>
                  </a:solidFill>
                  <a:ea typeface="黑体" panose="02010609060101010101" pitchFamily="49" charset="-122"/>
                </a:rPr>
                <a:t>NAV</a:t>
              </a:r>
              <a:r>
                <a:rPr kumimoji="1" lang="zh-CN" altLang="en-US" sz="2000" dirty="0">
                  <a:solidFill>
                    <a:srgbClr val="0070C0"/>
                  </a:solidFill>
                  <a:ea typeface="黑体" panose="02010609060101010101" pitchFamily="49" charset="-122"/>
                </a:rPr>
                <a:t>（</a:t>
              </a:r>
              <a:r>
                <a:rPr kumimoji="1" lang="en-US" altLang="zh-CN" sz="2000" dirty="0">
                  <a:solidFill>
                    <a:srgbClr val="0070C0"/>
                  </a:solidFill>
                  <a:ea typeface="黑体" panose="02010609060101010101" pitchFamily="49" charset="-122"/>
                </a:rPr>
                <a:t>CTS</a:t>
              </a:r>
              <a:r>
                <a:rPr kumimoji="1" lang="zh-CN" altLang="en-US" sz="2000" dirty="0">
                  <a:solidFill>
                    <a:srgbClr val="0070C0"/>
                  </a:solidFill>
                  <a:ea typeface="黑体" panose="02010609060101010101" pitchFamily="49" charset="-122"/>
                </a:rPr>
                <a:t>）</a:t>
              </a:r>
            </a:p>
          </p:txBody>
        </p:sp>
        <p:sp>
          <p:nvSpPr>
            <p:cNvPr id="31783" name="Text Box 66">
              <a:extLst>
                <a:ext uri="{FF2B5EF4-FFF2-40B4-BE49-F238E27FC236}">
                  <a16:creationId xmlns:a16="http://schemas.microsoft.com/office/drawing/2014/main" xmlns="" id="{077E50FF-D6F9-416D-84C8-1910724D4361}"/>
                </a:ext>
              </a:extLst>
            </p:cNvPr>
            <p:cNvSpPr txBox="1">
              <a:spLocks noChangeArrowheads="1"/>
            </p:cNvSpPr>
            <p:nvPr/>
          </p:nvSpPr>
          <p:spPr bwMode="auto">
            <a:xfrm>
              <a:off x="3941026" y="5000454"/>
              <a:ext cx="1741374"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dirty="0">
                  <a:solidFill>
                    <a:srgbClr val="0070C0"/>
                  </a:solidFill>
                  <a:ea typeface="黑体" panose="02010609060101010101" pitchFamily="49" charset="-122"/>
                </a:rPr>
                <a:t>NAV</a:t>
              </a:r>
              <a:r>
                <a:rPr kumimoji="1" lang="zh-CN" altLang="en-US" sz="2000" dirty="0">
                  <a:solidFill>
                    <a:srgbClr val="0070C0"/>
                  </a:solidFill>
                  <a:ea typeface="黑体" panose="02010609060101010101" pitchFamily="49" charset="-122"/>
                </a:rPr>
                <a:t>（数据）</a:t>
              </a:r>
            </a:p>
          </p:txBody>
        </p:sp>
        <p:sp>
          <p:nvSpPr>
            <p:cNvPr id="81" name="Freeform 23">
              <a:extLst>
                <a:ext uri="{FF2B5EF4-FFF2-40B4-BE49-F238E27FC236}">
                  <a16:creationId xmlns:a16="http://schemas.microsoft.com/office/drawing/2014/main" xmlns="" id="{69F004D5-949E-4F3D-9772-67DB8E36B585}"/>
                </a:ext>
              </a:extLst>
            </p:cNvPr>
            <p:cNvSpPr>
              <a:spLocks/>
            </p:cNvSpPr>
            <p:nvPr/>
          </p:nvSpPr>
          <p:spPr bwMode="auto">
            <a:xfrm>
              <a:off x="1765300" y="3583864"/>
              <a:ext cx="4292600" cy="354013"/>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headEnd/>
              <a:tailEnd/>
            </a:ln>
          </p:spPr>
          <p:txBody>
            <a:bodyPr/>
            <a:lstStyle/>
            <a:p>
              <a:pPr algn="ctr"/>
              <a:r>
                <a:rPr lang="en-US" altLang="zh-CN" sz="2000" dirty="0">
                  <a:solidFill>
                    <a:srgbClr val="0070C0"/>
                  </a:solidFill>
                  <a:latin typeface="+mn-ea"/>
                </a:rPr>
                <a:t>NAV</a:t>
              </a:r>
              <a:r>
                <a:rPr lang="zh-CN" altLang="en-US" sz="2000" dirty="0">
                  <a:solidFill>
                    <a:srgbClr val="0070C0"/>
                  </a:solidFill>
                  <a:latin typeface="+mn-ea"/>
                </a:rPr>
                <a:t>（</a:t>
              </a:r>
              <a:r>
                <a:rPr lang="en-US" altLang="zh-CN" sz="2000" dirty="0">
                  <a:solidFill>
                    <a:srgbClr val="0070C0"/>
                  </a:solidFill>
                  <a:latin typeface="+mn-ea"/>
                </a:rPr>
                <a:t>RTS</a:t>
              </a:r>
              <a:r>
                <a:rPr lang="zh-CN" altLang="en-US" sz="2000" dirty="0">
                  <a:solidFill>
                    <a:srgbClr val="0070C0"/>
                  </a:solidFill>
                  <a:latin typeface="+mn-ea"/>
                </a:rPr>
                <a:t>）</a:t>
              </a:r>
            </a:p>
          </p:txBody>
        </p:sp>
      </p:grpSp>
      <p:grpSp>
        <p:nvGrpSpPr>
          <p:cNvPr id="14" name="组合 73">
            <a:extLst>
              <a:ext uri="{FF2B5EF4-FFF2-40B4-BE49-F238E27FC236}">
                <a16:creationId xmlns:a16="http://schemas.microsoft.com/office/drawing/2014/main" xmlns="" id="{624B352B-75D8-4155-B479-2431391DDC9C}"/>
              </a:ext>
            </a:extLst>
          </p:cNvPr>
          <p:cNvGrpSpPr>
            <a:grpSpLocks/>
          </p:cNvGrpSpPr>
          <p:nvPr/>
        </p:nvGrpSpPr>
        <p:grpSpPr bwMode="auto">
          <a:xfrm>
            <a:off x="4316570" y="1921133"/>
            <a:ext cx="755335" cy="1825807"/>
            <a:chOff x="2792570" y="2692063"/>
            <a:chExt cx="755335" cy="2002175"/>
          </a:xfrm>
        </p:grpSpPr>
        <p:grpSp>
          <p:nvGrpSpPr>
            <p:cNvPr id="31769" name="组合 65">
              <a:extLst>
                <a:ext uri="{FF2B5EF4-FFF2-40B4-BE49-F238E27FC236}">
                  <a16:creationId xmlns:a16="http://schemas.microsoft.com/office/drawing/2014/main" xmlns="" id="{2784B2F0-A214-4AB6-9977-544C6FB56A0A}"/>
                </a:ext>
              </a:extLst>
            </p:cNvPr>
            <p:cNvGrpSpPr>
              <a:grpSpLocks/>
            </p:cNvGrpSpPr>
            <p:nvPr/>
          </p:nvGrpSpPr>
          <p:grpSpPr bwMode="auto">
            <a:xfrm>
              <a:off x="2792570" y="2692063"/>
              <a:ext cx="755335" cy="733762"/>
              <a:chOff x="2792570" y="2692063"/>
              <a:chExt cx="755335" cy="733762"/>
            </a:xfrm>
          </p:grpSpPr>
          <p:sp>
            <p:nvSpPr>
              <p:cNvPr id="31772" name="Text Box 55">
                <a:extLst>
                  <a:ext uri="{FF2B5EF4-FFF2-40B4-BE49-F238E27FC236}">
                    <a16:creationId xmlns:a16="http://schemas.microsoft.com/office/drawing/2014/main" xmlns="" id="{AC6F2A07-E770-4273-AE1B-0C6A9B3E01AB}"/>
                  </a:ext>
                </a:extLst>
              </p:cNvPr>
              <p:cNvSpPr txBox="1">
                <a:spLocks noChangeArrowheads="1"/>
              </p:cNvSpPr>
              <p:nvPr/>
            </p:nvSpPr>
            <p:spPr bwMode="auto">
              <a:xfrm>
                <a:off x="2792570" y="2692063"/>
                <a:ext cx="755335" cy="46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000" dirty="0">
                    <a:solidFill>
                      <a:srgbClr val="0070C0"/>
                    </a:solidFill>
                    <a:ea typeface="黑体" panose="02010609060101010101" pitchFamily="49" charset="-122"/>
                  </a:rPr>
                  <a:t>SIFS</a:t>
                </a:r>
              </a:p>
            </p:txBody>
          </p:sp>
          <p:sp>
            <p:nvSpPr>
              <p:cNvPr id="31773" name="Line 56">
                <a:extLst>
                  <a:ext uri="{FF2B5EF4-FFF2-40B4-BE49-F238E27FC236}">
                    <a16:creationId xmlns:a16="http://schemas.microsoft.com/office/drawing/2014/main" xmlns="" id="{8C34375B-3B62-442E-BA95-A4A9E94A6D03}"/>
                  </a:ext>
                </a:extLst>
              </p:cNvPr>
              <p:cNvSpPr>
                <a:spLocks noChangeShapeType="1"/>
              </p:cNvSpPr>
              <p:nvPr/>
            </p:nvSpPr>
            <p:spPr bwMode="auto">
              <a:xfrm flipH="1" flipV="1">
                <a:off x="2900363" y="3011488"/>
                <a:ext cx="0" cy="414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774" name="Line 57">
                <a:extLst>
                  <a:ext uri="{FF2B5EF4-FFF2-40B4-BE49-F238E27FC236}">
                    <a16:creationId xmlns:a16="http://schemas.microsoft.com/office/drawing/2014/main" xmlns="" id="{9B167BBF-32F1-4EC2-B9B6-F4184E325870}"/>
                  </a:ext>
                </a:extLst>
              </p:cNvPr>
              <p:cNvSpPr>
                <a:spLocks noChangeShapeType="1"/>
              </p:cNvSpPr>
              <p:nvPr/>
            </p:nvSpPr>
            <p:spPr bwMode="auto">
              <a:xfrm>
                <a:off x="3467100" y="2722563"/>
                <a:ext cx="0" cy="422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775" name="Line 58">
                <a:extLst>
                  <a:ext uri="{FF2B5EF4-FFF2-40B4-BE49-F238E27FC236}">
                    <a16:creationId xmlns:a16="http://schemas.microsoft.com/office/drawing/2014/main" xmlns="" id="{759A31F6-547C-447A-BCA6-F4CFD88F615A}"/>
                  </a:ext>
                </a:extLst>
              </p:cNvPr>
              <p:cNvSpPr>
                <a:spLocks noChangeShapeType="1"/>
              </p:cNvSpPr>
              <p:nvPr/>
            </p:nvSpPr>
            <p:spPr bwMode="auto">
              <a:xfrm flipV="1">
                <a:off x="2900363" y="3067050"/>
                <a:ext cx="5476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grpSp>
        <p:sp>
          <p:nvSpPr>
            <p:cNvPr id="31770" name="Line 67">
              <a:extLst>
                <a:ext uri="{FF2B5EF4-FFF2-40B4-BE49-F238E27FC236}">
                  <a16:creationId xmlns:a16="http://schemas.microsoft.com/office/drawing/2014/main" xmlns="" id="{BB060B63-E9F3-4F7E-9894-B187F13897FA}"/>
                </a:ext>
              </a:extLst>
            </p:cNvPr>
            <p:cNvSpPr>
              <a:spLocks noChangeShapeType="1"/>
            </p:cNvSpPr>
            <p:nvPr/>
          </p:nvSpPr>
          <p:spPr bwMode="auto">
            <a:xfrm>
              <a:off x="2900363" y="3778250"/>
              <a:ext cx="0" cy="9159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31771" name="Line 68">
              <a:extLst>
                <a:ext uri="{FF2B5EF4-FFF2-40B4-BE49-F238E27FC236}">
                  <a16:creationId xmlns:a16="http://schemas.microsoft.com/office/drawing/2014/main" xmlns="" id="{98C45AA2-2951-40C7-B78D-01EA5EADA9F8}"/>
                </a:ext>
              </a:extLst>
            </p:cNvPr>
            <p:cNvSpPr>
              <a:spLocks noChangeShapeType="1"/>
            </p:cNvSpPr>
            <p:nvPr/>
          </p:nvSpPr>
          <p:spPr bwMode="auto">
            <a:xfrm>
              <a:off x="3467100" y="3214688"/>
              <a:ext cx="0" cy="1479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grpSp>
      <p:sp>
        <p:nvSpPr>
          <p:cNvPr id="76" name="圆角矩形标注 75">
            <a:extLst>
              <a:ext uri="{FF2B5EF4-FFF2-40B4-BE49-F238E27FC236}">
                <a16:creationId xmlns:a16="http://schemas.microsoft.com/office/drawing/2014/main" xmlns="" id="{D427D9B3-9959-4B3F-8E45-DADF5F7971D9}"/>
              </a:ext>
            </a:extLst>
          </p:cNvPr>
          <p:cNvSpPr/>
          <p:nvPr/>
        </p:nvSpPr>
        <p:spPr>
          <a:xfrm>
            <a:off x="3433763" y="990601"/>
            <a:ext cx="3267074" cy="516695"/>
          </a:xfrm>
          <a:prstGeom prst="wedgeRoundRectCallout">
            <a:avLst>
              <a:gd name="adj1" fmla="val -79246"/>
              <a:gd name="adj2" fmla="val 39957"/>
              <a:gd name="adj3" fmla="val 16667"/>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mn-ea"/>
              </a:rPr>
              <a:t>为高优先级帧让步</a:t>
            </a:r>
          </a:p>
        </p:txBody>
      </p:sp>
      <p:sp>
        <p:nvSpPr>
          <p:cNvPr id="77" name="标题 1">
            <a:extLst>
              <a:ext uri="{FF2B5EF4-FFF2-40B4-BE49-F238E27FC236}">
                <a16:creationId xmlns:a16="http://schemas.microsoft.com/office/drawing/2014/main" xmlns="" id="{7E8E7BC7-1B00-46C5-A48F-74E297DB16FE}"/>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8" name="Line 21">
            <a:extLst>
              <a:ext uri="{FF2B5EF4-FFF2-40B4-BE49-F238E27FC236}">
                <a16:creationId xmlns:a16="http://schemas.microsoft.com/office/drawing/2014/main" xmlns="" id="{65FA7E98-BD52-445F-A964-90CE85866DD2}"/>
              </a:ext>
            </a:extLst>
          </p:cNvPr>
          <p:cNvSpPr>
            <a:spLocks noChangeShapeType="1"/>
          </p:cNvSpPr>
          <p:nvPr/>
        </p:nvSpPr>
        <p:spPr bwMode="auto">
          <a:xfrm>
            <a:off x="1684338" y="4067134"/>
            <a:ext cx="8734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79" name="Text Box 22">
            <a:extLst>
              <a:ext uri="{FF2B5EF4-FFF2-40B4-BE49-F238E27FC236}">
                <a16:creationId xmlns:a16="http://schemas.microsoft.com/office/drawing/2014/main" xmlns="" id="{BCAA7614-B0FF-4BE8-85AC-785F2E26289B}"/>
              </a:ext>
            </a:extLst>
          </p:cNvPr>
          <p:cNvSpPr txBox="1">
            <a:spLocks noChangeArrowheads="1"/>
          </p:cNvSpPr>
          <p:nvPr/>
        </p:nvSpPr>
        <p:spPr bwMode="auto">
          <a:xfrm>
            <a:off x="9749258" y="3689310"/>
            <a:ext cx="700833"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000" dirty="0">
                <a:solidFill>
                  <a:srgbClr val="0070C0"/>
                </a:solidFill>
                <a:ea typeface="黑体" panose="02010609060101010101" pitchFamily="49" charset="-122"/>
              </a:rPr>
              <a:t>时间</a:t>
            </a:r>
          </a:p>
        </p:txBody>
      </p:sp>
      <p:sp>
        <p:nvSpPr>
          <p:cNvPr id="80" name="Text Box 51">
            <a:extLst>
              <a:ext uri="{FF2B5EF4-FFF2-40B4-BE49-F238E27FC236}">
                <a16:creationId xmlns:a16="http://schemas.microsoft.com/office/drawing/2014/main" xmlns="" id="{EC8E7D4D-E92B-4C24-9CCC-742E46B0FE57}"/>
              </a:ext>
            </a:extLst>
          </p:cNvPr>
          <p:cNvSpPr txBox="1">
            <a:spLocks noChangeArrowheads="1"/>
          </p:cNvSpPr>
          <p:nvPr/>
        </p:nvSpPr>
        <p:spPr bwMode="auto">
          <a:xfrm>
            <a:off x="1208333" y="4298554"/>
            <a:ext cx="3735539"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200" dirty="0">
                <a:solidFill>
                  <a:srgbClr val="0070C0"/>
                </a:solidFill>
                <a:ea typeface="黑体" panose="02010609060101010101" pitchFamily="49" charset="-122"/>
              </a:rPr>
              <a:t>C</a:t>
            </a:r>
            <a:r>
              <a:rPr kumimoji="1" lang="zh-CN" altLang="en-US" sz="2200" dirty="0">
                <a:solidFill>
                  <a:srgbClr val="0070C0"/>
                </a:solidFill>
                <a:ea typeface="黑体" panose="02010609060101010101" pitchFamily="49" charset="-122"/>
              </a:rPr>
              <a:t>（</a:t>
            </a:r>
            <a:r>
              <a:rPr kumimoji="1" lang="en-US" altLang="zh-CN" sz="2200" dirty="0">
                <a:solidFill>
                  <a:srgbClr val="0070C0"/>
                </a:solidFill>
                <a:ea typeface="黑体" panose="02010609060101010101" pitchFamily="49" charset="-122"/>
              </a:rPr>
              <a:t>A</a:t>
            </a:r>
            <a:r>
              <a:rPr kumimoji="1" lang="zh-CN" altLang="en-US" sz="2200" dirty="0">
                <a:solidFill>
                  <a:srgbClr val="0070C0"/>
                </a:solidFill>
                <a:ea typeface="黑体" panose="02010609060101010101" pitchFamily="49" charset="-122"/>
              </a:rPr>
              <a:t>范围内，不用考虑</a:t>
            </a:r>
            <a:r>
              <a:rPr kumimoji="1" lang="en-US" altLang="zh-CN" sz="2200" dirty="0">
                <a:solidFill>
                  <a:srgbClr val="0070C0"/>
                </a:solidFill>
                <a:ea typeface="黑体" panose="02010609060101010101" pitchFamily="49" charset="-122"/>
              </a:rPr>
              <a:t>B</a:t>
            </a:r>
            <a:r>
              <a:rPr kumimoji="1" lang="zh-CN" altLang="en-US" sz="2200" dirty="0">
                <a:solidFill>
                  <a:srgbClr val="0070C0"/>
                </a:solidFill>
                <a:ea typeface="黑体" panose="02010609060101010101" pitchFamily="49" charset="-122"/>
              </a:rPr>
              <a:t>）</a:t>
            </a:r>
          </a:p>
        </p:txBody>
      </p:sp>
      <p:cxnSp>
        <p:nvCxnSpPr>
          <p:cNvPr id="9" name="直接箭头连接符 8">
            <a:extLst>
              <a:ext uri="{FF2B5EF4-FFF2-40B4-BE49-F238E27FC236}">
                <a16:creationId xmlns:a16="http://schemas.microsoft.com/office/drawing/2014/main" xmlns="" id="{734B6AF4-7D4C-49CD-B79E-75E3FF056857}"/>
              </a:ext>
            </a:extLst>
          </p:cNvPr>
          <p:cNvCxnSpPr>
            <a:cxnSpLocks/>
            <a:stCxn id="31753" idx="2"/>
            <a:endCxn id="31756" idx="0"/>
          </p:cNvCxnSpPr>
          <p:nvPr/>
        </p:nvCxnSpPr>
        <p:spPr>
          <a:xfrm>
            <a:off x="1911351" y="2434939"/>
            <a:ext cx="5823" cy="5185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Rectangle 2">
            <a:extLst>
              <a:ext uri="{FF2B5EF4-FFF2-40B4-BE49-F238E27FC236}">
                <a16:creationId xmlns:a16="http://schemas.microsoft.com/office/drawing/2014/main" xmlns="" id="{35C98CA6-B6DE-4179-B5B8-3B7FC6302185}"/>
              </a:ext>
            </a:extLst>
          </p:cNvPr>
          <p:cNvSpPr>
            <a:spLocks noGrp="1" noChangeArrowheads="1"/>
          </p:cNvSpPr>
          <p:nvPr>
            <p:ph type="title"/>
          </p:nvPr>
        </p:nvSpPr>
        <p:spPr>
          <a:xfrm>
            <a:off x="2026444" y="44624"/>
            <a:ext cx="8137922" cy="797882"/>
          </a:xfrm>
        </p:spPr>
        <p:txBody>
          <a:bodyPr>
            <a:normAutofit/>
          </a:bodyPr>
          <a:lstStyle/>
          <a:p>
            <a:pPr algn="ctr"/>
            <a:r>
              <a:rPr lang="en-US" altLang="zh-CN" sz="3600" dirty="0"/>
              <a:t>802.11</a:t>
            </a:r>
            <a:r>
              <a:rPr lang="zh-CN" altLang="en-US" sz="3600" dirty="0"/>
              <a:t>的</a:t>
            </a:r>
            <a:r>
              <a:rPr lang="en-US" altLang="zh-CN" sz="3600" dirty="0"/>
              <a:t>MAC</a:t>
            </a:r>
            <a:r>
              <a:rPr lang="zh-CN" altLang="en-US" sz="3600" dirty="0"/>
              <a:t>子层协议</a:t>
            </a:r>
          </a:p>
        </p:txBody>
      </p:sp>
    </p:spTree>
    <p:custDataLst>
      <p:tags r:id="rId1"/>
    </p:custDataLst>
    <p:extLst>
      <p:ext uri="{BB962C8B-B14F-4D97-AF65-F5344CB8AC3E}">
        <p14:creationId xmlns:p14="http://schemas.microsoft.com/office/powerpoint/2010/main" val="3038563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wipe(down)">
                                      <p:cBhvr>
                                        <p:cTn id="5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49ED3A0-7AD9-44CA-A321-06DD5484FFF5}"/>
              </a:ext>
            </a:extLst>
          </p:cNvPr>
          <p:cNvSpPr>
            <a:spLocks noGrp="1"/>
          </p:cNvSpPr>
          <p:nvPr>
            <p:ph type="title"/>
          </p:nvPr>
        </p:nvSpPr>
        <p:spPr>
          <a:xfrm>
            <a:off x="2026444" y="248575"/>
            <a:ext cx="8137922" cy="780126"/>
          </a:xfrm>
        </p:spPr>
        <p:txBody>
          <a:bodyPr>
            <a:normAutofit/>
          </a:bodyPr>
          <a:lstStyle/>
          <a:p>
            <a:r>
              <a:rPr lang="en-US" altLang="zh-CN" sz="3600" dirty="0">
                <a:latin typeface="+mn-ea"/>
              </a:rPr>
              <a:t>4.2</a:t>
            </a:r>
            <a:r>
              <a:rPr lang="zh-CN" altLang="en-US" sz="3600" dirty="0">
                <a:latin typeface="+mn-ea"/>
              </a:rPr>
              <a:t>多路访问协议</a:t>
            </a:r>
            <a:endParaRPr lang="zh-CN" altLang="en-US" sz="3600" dirty="0"/>
          </a:p>
        </p:txBody>
      </p:sp>
      <p:sp>
        <p:nvSpPr>
          <p:cNvPr id="3" name="内容占位符 2">
            <a:extLst>
              <a:ext uri="{FF2B5EF4-FFF2-40B4-BE49-F238E27FC236}">
                <a16:creationId xmlns="" xmlns:a16="http://schemas.microsoft.com/office/drawing/2014/main" id="{81EA9954-9F88-4F76-BCE0-B137F141C744}"/>
              </a:ext>
            </a:extLst>
          </p:cNvPr>
          <p:cNvSpPr>
            <a:spLocks noGrp="1"/>
          </p:cNvSpPr>
          <p:nvPr>
            <p:ph idx="1"/>
          </p:nvPr>
        </p:nvSpPr>
        <p:spPr/>
        <p:txBody>
          <a:bodyPr>
            <a:normAutofit/>
          </a:bodyPr>
          <a:lstStyle/>
          <a:p>
            <a:pPr lvl="1">
              <a:lnSpc>
                <a:spcPct val="200000"/>
              </a:lnSpc>
            </a:pPr>
            <a:r>
              <a:rPr lang="en-US" altLang="zh-CN" sz="3200" dirty="0" smtClean="0">
                <a:latin typeface="+mn-ea"/>
              </a:rPr>
              <a:t>ALOHA</a:t>
            </a:r>
            <a:endParaRPr lang="en-US" altLang="zh-CN" sz="3200" dirty="0">
              <a:latin typeface="+mn-ea"/>
            </a:endParaRPr>
          </a:p>
          <a:p>
            <a:pPr lvl="2">
              <a:lnSpc>
                <a:spcPct val="200000"/>
              </a:lnSpc>
            </a:pPr>
            <a:r>
              <a:rPr lang="zh-CN" altLang="en-US" sz="3000" dirty="0">
                <a:latin typeface="+mn-ea"/>
              </a:rPr>
              <a:t>纯</a:t>
            </a:r>
            <a:r>
              <a:rPr lang="en-US" altLang="zh-CN" sz="3000" dirty="0">
                <a:latin typeface="+mn-ea"/>
              </a:rPr>
              <a:t>ALOHA</a:t>
            </a:r>
          </a:p>
          <a:p>
            <a:pPr lvl="2">
              <a:lnSpc>
                <a:spcPct val="200000"/>
              </a:lnSpc>
            </a:pPr>
            <a:r>
              <a:rPr lang="zh-CN" altLang="en-US" sz="3000" dirty="0">
                <a:latin typeface="+mn-ea"/>
              </a:rPr>
              <a:t>分槽</a:t>
            </a:r>
            <a:r>
              <a:rPr lang="en-US" altLang="zh-CN" sz="3000" dirty="0">
                <a:latin typeface="+mn-ea"/>
              </a:rPr>
              <a:t>ALOHA</a:t>
            </a:r>
          </a:p>
          <a:p>
            <a:pPr lvl="1">
              <a:lnSpc>
                <a:spcPct val="200000"/>
              </a:lnSpc>
            </a:pPr>
            <a:endParaRPr lang="en-US" altLang="zh-CN" sz="3200" dirty="0">
              <a:latin typeface="+mn-ea"/>
            </a:endParaRPr>
          </a:p>
          <a:p>
            <a:pPr marL="0" indent="0">
              <a:lnSpc>
                <a:spcPct val="150000"/>
              </a:lnSpc>
              <a:buNone/>
            </a:pPr>
            <a:endParaRPr lang="en-US" altLang="zh-CN" dirty="0"/>
          </a:p>
        </p:txBody>
      </p:sp>
      <p:cxnSp>
        <p:nvCxnSpPr>
          <p:cNvPr id="5" name="直接连接符 9"/>
          <p:cNvCxnSpPr>
            <a:cxnSpLocks noChangeShapeType="1"/>
          </p:cNvCxnSpPr>
          <p:nvPr/>
        </p:nvCxnSpPr>
        <p:spPr bwMode="auto">
          <a:xfrm>
            <a:off x="479376" y="980728"/>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680558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14" name="Text Box 94">
            <a:extLst>
              <a:ext uri="{FF2B5EF4-FFF2-40B4-BE49-F238E27FC236}">
                <a16:creationId xmlns:a16="http://schemas.microsoft.com/office/drawing/2014/main" xmlns="" id="{F23F86A7-DD91-4C0E-8AA6-BC1F45610978}"/>
              </a:ext>
            </a:extLst>
          </p:cNvPr>
          <p:cNvSpPr txBox="1">
            <a:spLocks noChangeArrowheads="1"/>
          </p:cNvSpPr>
          <p:nvPr/>
        </p:nvSpPr>
        <p:spPr bwMode="auto">
          <a:xfrm>
            <a:off x="1653027" y="5942013"/>
            <a:ext cx="4472699" cy="4247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图例                           冻结剩余的退避时间</a:t>
            </a:r>
          </a:p>
        </p:txBody>
      </p:sp>
      <p:sp>
        <p:nvSpPr>
          <p:cNvPr id="363524" name="Rectangle 4">
            <a:extLst>
              <a:ext uri="{FF2B5EF4-FFF2-40B4-BE49-F238E27FC236}">
                <a16:creationId xmlns:a16="http://schemas.microsoft.com/office/drawing/2014/main" xmlns="" id="{1AA7747B-F4B5-4DD4-8565-D680A4054699}"/>
              </a:ext>
            </a:extLst>
          </p:cNvPr>
          <p:cNvSpPr>
            <a:spLocks noChangeArrowheads="1"/>
          </p:cNvSpPr>
          <p:nvPr/>
        </p:nvSpPr>
        <p:spPr bwMode="auto">
          <a:xfrm>
            <a:off x="9137651" y="2508250"/>
            <a:ext cx="885825" cy="387350"/>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7" name="Line 7">
            <a:extLst>
              <a:ext uri="{FF2B5EF4-FFF2-40B4-BE49-F238E27FC236}">
                <a16:creationId xmlns:a16="http://schemas.microsoft.com/office/drawing/2014/main" xmlns="" id="{AE05B9A2-9C23-4329-A422-0BECF28B0A99}"/>
              </a:ext>
            </a:extLst>
          </p:cNvPr>
          <p:cNvSpPr>
            <a:spLocks noChangeShapeType="1"/>
          </p:cNvSpPr>
          <p:nvPr/>
        </p:nvSpPr>
        <p:spPr bwMode="auto">
          <a:xfrm>
            <a:off x="3359150"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28" name="Rectangle 8">
            <a:extLst>
              <a:ext uri="{FF2B5EF4-FFF2-40B4-BE49-F238E27FC236}">
                <a16:creationId xmlns:a16="http://schemas.microsoft.com/office/drawing/2014/main" xmlns="" id="{01C0FF5D-91C7-4EB4-BB73-0F0E09909918}"/>
              </a:ext>
            </a:extLst>
          </p:cNvPr>
          <p:cNvSpPr>
            <a:spLocks noChangeArrowheads="1"/>
          </p:cNvSpPr>
          <p:nvPr/>
        </p:nvSpPr>
        <p:spPr bwMode="auto">
          <a:xfrm>
            <a:off x="3735389" y="3281363"/>
            <a:ext cx="1425575" cy="387350"/>
          </a:xfrm>
          <a:prstGeom prst="rect">
            <a:avLst/>
          </a:prstGeom>
          <a:solidFill>
            <a:srgbClr val="FF99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9" name="Line 9">
            <a:extLst>
              <a:ext uri="{FF2B5EF4-FFF2-40B4-BE49-F238E27FC236}">
                <a16:creationId xmlns:a16="http://schemas.microsoft.com/office/drawing/2014/main" xmlns="" id="{FD0FD4CF-94A9-4304-9248-EA1B82D9799D}"/>
              </a:ext>
            </a:extLst>
          </p:cNvPr>
          <p:cNvSpPr>
            <a:spLocks noChangeShapeType="1"/>
          </p:cNvSpPr>
          <p:nvPr/>
        </p:nvSpPr>
        <p:spPr bwMode="auto">
          <a:xfrm>
            <a:off x="5162550"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0" name="Line 10">
            <a:extLst>
              <a:ext uri="{FF2B5EF4-FFF2-40B4-BE49-F238E27FC236}">
                <a16:creationId xmlns:a16="http://schemas.microsoft.com/office/drawing/2014/main" xmlns="" id="{2249CC56-40CC-430C-B204-911F6305A181}"/>
              </a:ext>
            </a:extLst>
          </p:cNvPr>
          <p:cNvSpPr>
            <a:spLocks noChangeShapeType="1"/>
          </p:cNvSpPr>
          <p:nvPr/>
        </p:nvSpPr>
        <p:spPr bwMode="auto">
          <a:xfrm>
            <a:off x="5311775"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1" name="Rectangle 11">
            <a:extLst>
              <a:ext uri="{FF2B5EF4-FFF2-40B4-BE49-F238E27FC236}">
                <a16:creationId xmlns:a16="http://schemas.microsoft.com/office/drawing/2014/main" xmlns="" id="{A442B39A-83E4-40C4-B04D-1F7A0B725989}"/>
              </a:ext>
            </a:extLst>
          </p:cNvPr>
          <p:cNvSpPr>
            <a:spLocks noChangeArrowheads="1"/>
          </p:cNvSpPr>
          <p:nvPr/>
        </p:nvSpPr>
        <p:spPr bwMode="auto">
          <a:xfrm>
            <a:off x="5610225" y="4054475"/>
            <a:ext cx="1276350" cy="387350"/>
          </a:xfrm>
          <a:prstGeom prst="rect">
            <a:avLst/>
          </a:prstGeom>
          <a:solidFill>
            <a:srgbClr val="CC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2" name="Rectangle 12">
            <a:extLst>
              <a:ext uri="{FF2B5EF4-FFF2-40B4-BE49-F238E27FC236}">
                <a16:creationId xmlns:a16="http://schemas.microsoft.com/office/drawing/2014/main" xmlns="" id="{29CD98B6-3DFB-4EA1-8BFE-A80445E9393E}"/>
              </a:ext>
            </a:extLst>
          </p:cNvPr>
          <p:cNvSpPr>
            <a:spLocks noChangeArrowheads="1"/>
          </p:cNvSpPr>
          <p:nvPr/>
        </p:nvSpPr>
        <p:spPr bwMode="auto">
          <a:xfrm>
            <a:off x="7335838" y="4827588"/>
            <a:ext cx="1427162" cy="385762"/>
          </a:xfrm>
          <a:prstGeom prst="rect">
            <a:avLst/>
          </a:prstGeom>
          <a:solidFill>
            <a:srgbClr val="FF9933"/>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3" name="Line 13">
            <a:extLst>
              <a:ext uri="{FF2B5EF4-FFF2-40B4-BE49-F238E27FC236}">
                <a16:creationId xmlns:a16="http://schemas.microsoft.com/office/drawing/2014/main" xmlns="" id="{FF20DADA-A9E9-4F50-95CF-D0F942A2C58F}"/>
              </a:ext>
            </a:extLst>
          </p:cNvPr>
          <p:cNvSpPr>
            <a:spLocks noChangeShapeType="1"/>
          </p:cNvSpPr>
          <p:nvPr/>
        </p:nvSpPr>
        <p:spPr bwMode="auto">
          <a:xfrm>
            <a:off x="6888163"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4" name="Line 14">
            <a:extLst>
              <a:ext uri="{FF2B5EF4-FFF2-40B4-BE49-F238E27FC236}">
                <a16:creationId xmlns:a16="http://schemas.microsoft.com/office/drawing/2014/main" xmlns="" id="{FC0B24DF-70F0-49A8-85B6-9EC4C15805AF}"/>
              </a:ext>
            </a:extLst>
          </p:cNvPr>
          <p:cNvSpPr>
            <a:spLocks noChangeShapeType="1"/>
          </p:cNvSpPr>
          <p:nvPr/>
        </p:nvSpPr>
        <p:spPr bwMode="auto">
          <a:xfrm>
            <a:off x="7037388"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5" name="Line 15">
            <a:extLst>
              <a:ext uri="{FF2B5EF4-FFF2-40B4-BE49-F238E27FC236}">
                <a16:creationId xmlns:a16="http://schemas.microsoft.com/office/drawing/2014/main" xmlns="" id="{3FD6A38F-0100-4D37-9BEB-E18DC930BA7B}"/>
              </a:ext>
            </a:extLst>
          </p:cNvPr>
          <p:cNvSpPr>
            <a:spLocks noChangeShapeType="1"/>
          </p:cNvSpPr>
          <p:nvPr/>
        </p:nvSpPr>
        <p:spPr bwMode="auto">
          <a:xfrm>
            <a:off x="8764588"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6" name="Line 16">
            <a:extLst>
              <a:ext uri="{FF2B5EF4-FFF2-40B4-BE49-F238E27FC236}">
                <a16:creationId xmlns:a16="http://schemas.microsoft.com/office/drawing/2014/main" xmlns="" id="{020A5B8D-540D-4038-A1FD-65AB2D96794B}"/>
              </a:ext>
            </a:extLst>
          </p:cNvPr>
          <p:cNvSpPr>
            <a:spLocks noChangeShapeType="1"/>
          </p:cNvSpPr>
          <p:nvPr/>
        </p:nvSpPr>
        <p:spPr bwMode="auto">
          <a:xfrm>
            <a:off x="8912225"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7" name="Rectangle 17">
            <a:extLst>
              <a:ext uri="{FF2B5EF4-FFF2-40B4-BE49-F238E27FC236}">
                <a16:creationId xmlns:a16="http://schemas.microsoft.com/office/drawing/2014/main" xmlns="" id="{62C845D3-4A8A-4764-A070-2CA17AC9E206}"/>
              </a:ext>
            </a:extLst>
          </p:cNvPr>
          <p:cNvSpPr>
            <a:spLocks noChangeArrowheads="1"/>
          </p:cNvSpPr>
          <p:nvPr/>
        </p:nvSpPr>
        <p:spPr bwMode="auto">
          <a:xfrm>
            <a:off x="2098676" y="1738313"/>
            <a:ext cx="1101725" cy="385762"/>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8" name="Line 18">
            <a:extLst>
              <a:ext uri="{FF2B5EF4-FFF2-40B4-BE49-F238E27FC236}">
                <a16:creationId xmlns:a16="http://schemas.microsoft.com/office/drawing/2014/main" xmlns="" id="{FE811646-47EE-46E3-BF1B-4348037359DC}"/>
              </a:ext>
            </a:extLst>
          </p:cNvPr>
          <p:cNvSpPr>
            <a:spLocks noChangeShapeType="1"/>
          </p:cNvSpPr>
          <p:nvPr/>
        </p:nvSpPr>
        <p:spPr bwMode="auto">
          <a:xfrm>
            <a:off x="2084389" y="1738313"/>
            <a:ext cx="1125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9" name="Freeform 19">
            <a:extLst>
              <a:ext uri="{FF2B5EF4-FFF2-40B4-BE49-F238E27FC236}">
                <a16:creationId xmlns:a16="http://schemas.microsoft.com/office/drawing/2014/main" xmlns="" id="{1112E2F3-6AA7-4E7A-B6C4-63D302AE03A8}"/>
              </a:ext>
            </a:extLst>
          </p:cNvPr>
          <p:cNvSpPr>
            <a:spLocks/>
          </p:cNvSpPr>
          <p:nvPr/>
        </p:nvSpPr>
        <p:spPr bwMode="auto">
          <a:xfrm>
            <a:off x="9137651" y="2501900"/>
            <a:ext cx="898525" cy="393700"/>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40" name="Text Box 20">
            <a:extLst>
              <a:ext uri="{FF2B5EF4-FFF2-40B4-BE49-F238E27FC236}">
                <a16:creationId xmlns:a16="http://schemas.microsoft.com/office/drawing/2014/main" xmlns="" id="{4C47E0EE-B3B4-490A-AA74-B718A65DA131}"/>
              </a:ext>
            </a:extLst>
          </p:cNvPr>
          <p:cNvSpPr txBox="1">
            <a:spLocks noChangeArrowheads="1"/>
          </p:cNvSpPr>
          <p:nvPr/>
        </p:nvSpPr>
        <p:spPr bwMode="auto">
          <a:xfrm>
            <a:off x="2428287" y="1711325"/>
            <a:ext cx="417102"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帧</a:t>
            </a:r>
          </a:p>
        </p:txBody>
      </p:sp>
      <p:sp>
        <p:nvSpPr>
          <p:cNvPr id="363541" name="Text Box 21">
            <a:extLst>
              <a:ext uri="{FF2B5EF4-FFF2-40B4-BE49-F238E27FC236}">
                <a16:creationId xmlns:a16="http://schemas.microsoft.com/office/drawing/2014/main" xmlns="" id="{70E7AAF3-CB22-47DF-AF49-5AC5728BD5FF}"/>
              </a:ext>
            </a:extLst>
          </p:cNvPr>
          <p:cNvSpPr txBox="1">
            <a:spLocks noChangeArrowheads="1"/>
          </p:cNvSpPr>
          <p:nvPr/>
        </p:nvSpPr>
        <p:spPr bwMode="auto">
          <a:xfrm>
            <a:off x="7798799" y="4784725"/>
            <a:ext cx="417102"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帧</a:t>
            </a:r>
          </a:p>
        </p:txBody>
      </p:sp>
      <p:sp>
        <p:nvSpPr>
          <p:cNvPr id="363542" name="Text Box 22">
            <a:extLst>
              <a:ext uri="{FF2B5EF4-FFF2-40B4-BE49-F238E27FC236}">
                <a16:creationId xmlns:a16="http://schemas.microsoft.com/office/drawing/2014/main" xmlns="" id="{1DB84401-93FA-4BB4-B631-ABAB43E39DDE}"/>
              </a:ext>
            </a:extLst>
          </p:cNvPr>
          <p:cNvSpPr txBox="1">
            <a:spLocks noChangeArrowheads="1"/>
          </p:cNvSpPr>
          <p:nvPr/>
        </p:nvSpPr>
        <p:spPr bwMode="auto">
          <a:xfrm>
            <a:off x="6004131" y="4030663"/>
            <a:ext cx="417102"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帧</a:t>
            </a:r>
          </a:p>
        </p:txBody>
      </p:sp>
      <p:sp>
        <p:nvSpPr>
          <p:cNvPr id="363543" name="Text Box 23">
            <a:extLst>
              <a:ext uri="{FF2B5EF4-FFF2-40B4-BE49-F238E27FC236}">
                <a16:creationId xmlns:a16="http://schemas.microsoft.com/office/drawing/2014/main" xmlns="" id="{9D274BFC-1ABF-4FD7-9706-2D038B5AA4D5}"/>
              </a:ext>
            </a:extLst>
          </p:cNvPr>
          <p:cNvSpPr txBox="1">
            <a:spLocks noChangeArrowheads="1"/>
          </p:cNvSpPr>
          <p:nvPr/>
        </p:nvSpPr>
        <p:spPr bwMode="auto">
          <a:xfrm>
            <a:off x="9378362" y="2492375"/>
            <a:ext cx="417102"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帧</a:t>
            </a:r>
          </a:p>
        </p:txBody>
      </p:sp>
      <p:sp>
        <p:nvSpPr>
          <p:cNvPr id="363544" name="Text Box 24">
            <a:extLst>
              <a:ext uri="{FF2B5EF4-FFF2-40B4-BE49-F238E27FC236}">
                <a16:creationId xmlns:a16="http://schemas.microsoft.com/office/drawing/2014/main" xmlns="" id="{C01C5113-D82D-47B2-A3B5-6884743C6971}"/>
              </a:ext>
            </a:extLst>
          </p:cNvPr>
          <p:cNvSpPr txBox="1">
            <a:spLocks noChangeArrowheads="1"/>
          </p:cNvSpPr>
          <p:nvPr/>
        </p:nvSpPr>
        <p:spPr bwMode="auto">
          <a:xfrm>
            <a:off x="4207874" y="3254375"/>
            <a:ext cx="417102"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帧</a:t>
            </a:r>
          </a:p>
        </p:txBody>
      </p:sp>
      <p:sp>
        <p:nvSpPr>
          <p:cNvPr id="363545" name="Text Box 25">
            <a:extLst>
              <a:ext uri="{FF2B5EF4-FFF2-40B4-BE49-F238E27FC236}">
                <a16:creationId xmlns:a16="http://schemas.microsoft.com/office/drawing/2014/main" xmlns="" id="{7B1F058F-EF57-4BF5-BEB8-1EDECBA995BB}"/>
              </a:ext>
            </a:extLst>
          </p:cNvPr>
          <p:cNvSpPr txBox="1">
            <a:spLocks noChangeArrowheads="1"/>
          </p:cNvSpPr>
          <p:nvPr/>
        </p:nvSpPr>
        <p:spPr bwMode="auto">
          <a:xfrm>
            <a:off x="2982495" y="1184275"/>
            <a:ext cx="71045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2"/>
                </a:solidFill>
                <a:latin typeface="Arial" panose="020B0604020202020204" pitchFamily="34" charset="0"/>
                <a:ea typeface="黑体" panose="02010609060101010101" pitchFamily="49" charset="-122"/>
              </a:rPr>
              <a:t>DIFS</a:t>
            </a:r>
          </a:p>
        </p:txBody>
      </p:sp>
      <p:sp>
        <p:nvSpPr>
          <p:cNvPr id="363546" name="Text Box 26">
            <a:extLst>
              <a:ext uri="{FF2B5EF4-FFF2-40B4-BE49-F238E27FC236}">
                <a16:creationId xmlns:a16="http://schemas.microsoft.com/office/drawing/2014/main" xmlns="" id="{B2C8ABCE-B40F-49C2-B6E6-E5435D4D8D5A}"/>
              </a:ext>
            </a:extLst>
          </p:cNvPr>
          <p:cNvSpPr txBox="1">
            <a:spLocks noChangeArrowheads="1"/>
          </p:cNvSpPr>
          <p:nvPr/>
        </p:nvSpPr>
        <p:spPr bwMode="auto">
          <a:xfrm>
            <a:off x="4932739" y="1184275"/>
            <a:ext cx="71045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2"/>
                </a:solidFill>
                <a:latin typeface="Arial" panose="020B0604020202020204" pitchFamily="34" charset="0"/>
                <a:ea typeface="黑体" panose="02010609060101010101" pitchFamily="49" charset="-122"/>
              </a:rPr>
              <a:t>DIFS</a:t>
            </a:r>
          </a:p>
        </p:txBody>
      </p:sp>
      <p:sp>
        <p:nvSpPr>
          <p:cNvPr id="363547" name="Text Box 27">
            <a:extLst>
              <a:ext uri="{FF2B5EF4-FFF2-40B4-BE49-F238E27FC236}">
                <a16:creationId xmlns:a16="http://schemas.microsoft.com/office/drawing/2014/main" xmlns="" id="{BFD3EDA2-185C-4369-9880-85CE014B751D}"/>
              </a:ext>
            </a:extLst>
          </p:cNvPr>
          <p:cNvSpPr txBox="1">
            <a:spLocks noChangeArrowheads="1"/>
          </p:cNvSpPr>
          <p:nvPr/>
        </p:nvSpPr>
        <p:spPr bwMode="auto">
          <a:xfrm>
            <a:off x="6683751" y="1184275"/>
            <a:ext cx="71045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2"/>
                </a:solidFill>
                <a:latin typeface="Arial" panose="020B0604020202020204" pitchFamily="34" charset="0"/>
                <a:ea typeface="黑体" panose="02010609060101010101" pitchFamily="49" charset="-122"/>
              </a:rPr>
              <a:t>DIFS</a:t>
            </a:r>
          </a:p>
        </p:txBody>
      </p:sp>
      <p:sp>
        <p:nvSpPr>
          <p:cNvPr id="363548" name="Text Box 28">
            <a:extLst>
              <a:ext uri="{FF2B5EF4-FFF2-40B4-BE49-F238E27FC236}">
                <a16:creationId xmlns:a16="http://schemas.microsoft.com/office/drawing/2014/main" xmlns="" id="{0ADCB926-C993-4727-B5AF-976564743253}"/>
              </a:ext>
            </a:extLst>
          </p:cNvPr>
          <p:cNvSpPr txBox="1">
            <a:spLocks noChangeArrowheads="1"/>
          </p:cNvSpPr>
          <p:nvPr/>
        </p:nvSpPr>
        <p:spPr bwMode="auto">
          <a:xfrm>
            <a:off x="8558589" y="1184275"/>
            <a:ext cx="71045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2"/>
                </a:solidFill>
                <a:latin typeface="Arial" panose="020B0604020202020204" pitchFamily="34" charset="0"/>
                <a:ea typeface="黑体" panose="02010609060101010101" pitchFamily="49" charset="-122"/>
              </a:rPr>
              <a:t>DIFS</a:t>
            </a:r>
          </a:p>
        </p:txBody>
      </p:sp>
      <p:sp>
        <p:nvSpPr>
          <p:cNvPr id="363549" name="Line 29">
            <a:extLst>
              <a:ext uri="{FF2B5EF4-FFF2-40B4-BE49-F238E27FC236}">
                <a16:creationId xmlns:a16="http://schemas.microsoft.com/office/drawing/2014/main" xmlns="" id="{26587FBB-5334-45B7-B01C-5E522AE394FE}"/>
              </a:ext>
            </a:extLst>
          </p:cNvPr>
          <p:cNvSpPr>
            <a:spLocks noChangeShapeType="1"/>
          </p:cNvSpPr>
          <p:nvPr/>
        </p:nvSpPr>
        <p:spPr bwMode="auto">
          <a:xfrm flipV="1">
            <a:off x="2308225" y="2587626"/>
            <a:ext cx="0" cy="307975"/>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50" name="Line 30">
            <a:extLst>
              <a:ext uri="{FF2B5EF4-FFF2-40B4-BE49-F238E27FC236}">
                <a16:creationId xmlns:a16="http://schemas.microsoft.com/office/drawing/2014/main" xmlns="" id="{3A3F04CB-090A-44E1-86F6-4EA8650C0334}"/>
              </a:ext>
            </a:extLst>
          </p:cNvPr>
          <p:cNvSpPr>
            <a:spLocks noChangeShapeType="1"/>
          </p:cNvSpPr>
          <p:nvPr/>
        </p:nvSpPr>
        <p:spPr bwMode="auto">
          <a:xfrm flipV="1">
            <a:off x="2760663" y="3360739"/>
            <a:ext cx="0" cy="307975"/>
          </a:xfrm>
          <a:prstGeom prst="line">
            <a:avLst/>
          </a:prstGeom>
          <a:noFill/>
          <a:ln w="38100">
            <a:solidFill>
              <a:srgbClr val="FF66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51" name="Line 31">
            <a:extLst>
              <a:ext uri="{FF2B5EF4-FFF2-40B4-BE49-F238E27FC236}">
                <a16:creationId xmlns:a16="http://schemas.microsoft.com/office/drawing/2014/main" xmlns="" id="{890FC3DE-964C-4BB7-AC65-0753740DF352}"/>
              </a:ext>
            </a:extLst>
          </p:cNvPr>
          <p:cNvSpPr>
            <a:spLocks noChangeShapeType="1"/>
          </p:cNvSpPr>
          <p:nvPr/>
        </p:nvSpPr>
        <p:spPr bwMode="auto">
          <a:xfrm flipV="1">
            <a:off x="2533650" y="4132263"/>
            <a:ext cx="0" cy="309562"/>
          </a:xfrm>
          <a:prstGeom prst="line">
            <a:avLst/>
          </a:prstGeom>
          <a:noFill/>
          <a:ln w="38100">
            <a:solidFill>
              <a:srgbClr val="CC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52" name="Line 32">
            <a:extLst>
              <a:ext uri="{FF2B5EF4-FFF2-40B4-BE49-F238E27FC236}">
                <a16:creationId xmlns:a16="http://schemas.microsoft.com/office/drawing/2014/main" xmlns="" id="{695B62D5-52E1-4034-9D08-7ECAFD3ED294}"/>
              </a:ext>
            </a:extLst>
          </p:cNvPr>
          <p:cNvSpPr>
            <a:spLocks noChangeShapeType="1"/>
          </p:cNvSpPr>
          <p:nvPr/>
        </p:nvSpPr>
        <p:spPr bwMode="auto">
          <a:xfrm flipV="1">
            <a:off x="4560888" y="4905376"/>
            <a:ext cx="0" cy="30797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53" name="Line 33">
            <a:extLst>
              <a:ext uri="{FF2B5EF4-FFF2-40B4-BE49-F238E27FC236}">
                <a16:creationId xmlns:a16="http://schemas.microsoft.com/office/drawing/2014/main" xmlns="" id="{0D7F0253-8BED-428C-A4B7-3EECB8D4E3E2}"/>
              </a:ext>
            </a:extLst>
          </p:cNvPr>
          <p:cNvSpPr>
            <a:spLocks noChangeShapeType="1"/>
          </p:cNvSpPr>
          <p:nvPr/>
        </p:nvSpPr>
        <p:spPr bwMode="auto">
          <a:xfrm>
            <a:off x="3359151" y="1968500"/>
            <a:ext cx="135096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54" name="Text Box 34">
            <a:extLst>
              <a:ext uri="{FF2B5EF4-FFF2-40B4-BE49-F238E27FC236}">
                <a16:creationId xmlns:a16="http://schemas.microsoft.com/office/drawing/2014/main" xmlns="" id="{115C1357-9D3A-4C92-A462-93E4E674F223}"/>
              </a:ext>
            </a:extLst>
          </p:cNvPr>
          <p:cNvSpPr txBox="1">
            <a:spLocks noChangeArrowheads="1"/>
          </p:cNvSpPr>
          <p:nvPr/>
        </p:nvSpPr>
        <p:spPr bwMode="auto">
          <a:xfrm>
            <a:off x="3502034" y="1555750"/>
            <a:ext cx="111440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争用窗口</a:t>
            </a:r>
          </a:p>
        </p:txBody>
      </p:sp>
      <p:sp>
        <p:nvSpPr>
          <p:cNvPr id="363555" name="Line 35">
            <a:extLst>
              <a:ext uri="{FF2B5EF4-FFF2-40B4-BE49-F238E27FC236}">
                <a16:creationId xmlns:a16="http://schemas.microsoft.com/office/drawing/2014/main" xmlns="" id="{3D668CF6-384E-446E-B9DB-D4B30AFCE7A6}"/>
              </a:ext>
            </a:extLst>
          </p:cNvPr>
          <p:cNvSpPr>
            <a:spLocks noChangeShapeType="1"/>
          </p:cNvSpPr>
          <p:nvPr/>
        </p:nvSpPr>
        <p:spPr bwMode="auto">
          <a:xfrm>
            <a:off x="4710113" y="1814513"/>
            <a:ext cx="0" cy="309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56" name="Line 36">
            <a:extLst>
              <a:ext uri="{FF2B5EF4-FFF2-40B4-BE49-F238E27FC236}">
                <a16:creationId xmlns:a16="http://schemas.microsoft.com/office/drawing/2014/main" xmlns="" id="{53BAAC4C-A68F-456E-928C-62444A911C78}"/>
              </a:ext>
            </a:extLst>
          </p:cNvPr>
          <p:cNvSpPr>
            <a:spLocks noChangeShapeType="1"/>
          </p:cNvSpPr>
          <p:nvPr/>
        </p:nvSpPr>
        <p:spPr bwMode="auto">
          <a:xfrm>
            <a:off x="5310188" y="3513138"/>
            <a:ext cx="1350962"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57" name="Line 37">
            <a:extLst>
              <a:ext uri="{FF2B5EF4-FFF2-40B4-BE49-F238E27FC236}">
                <a16:creationId xmlns:a16="http://schemas.microsoft.com/office/drawing/2014/main" xmlns="" id="{7538B550-5A40-4A9E-A519-F25A0B127C66}"/>
              </a:ext>
            </a:extLst>
          </p:cNvPr>
          <p:cNvSpPr>
            <a:spLocks noChangeShapeType="1"/>
          </p:cNvSpPr>
          <p:nvPr/>
        </p:nvSpPr>
        <p:spPr bwMode="auto">
          <a:xfrm>
            <a:off x="6661150" y="335915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58" name="Line 38">
            <a:extLst>
              <a:ext uri="{FF2B5EF4-FFF2-40B4-BE49-F238E27FC236}">
                <a16:creationId xmlns:a16="http://schemas.microsoft.com/office/drawing/2014/main" xmlns="" id="{930A57EA-95C8-4E6D-90D2-BE168F776F5E}"/>
              </a:ext>
            </a:extLst>
          </p:cNvPr>
          <p:cNvSpPr>
            <a:spLocks noChangeShapeType="1"/>
          </p:cNvSpPr>
          <p:nvPr/>
        </p:nvSpPr>
        <p:spPr bwMode="auto">
          <a:xfrm>
            <a:off x="8910638" y="5057775"/>
            <a:ext cx="1352550"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59" name="Line 39">
            <a:extLst>
              <a:ext uri="{FF2B5EF4-FFF2-40B4-BE49-F238E27FC236}">
                <a16:creationId xmlns:a16="http://schemas.microsoft.com/office/drawing/2014/main" xmlns="" id="{CB5B7FCA-E20A-4307-9FD4-C46A6624256A}"/>
              </a:ext>
            </a:extLst>
          </p:cNvPr>
          <p:cNvSpPr>
            <a:spLocks noChangeShapeType="1"/>
          </p:cNvSpPr>
          <p:nvPr/>
        </p:nvSpPr>
        <p:spPr bwMode="auto">
          <a:xfrm>
            <a:off x="10263188" y="4902201"/>
            <a:ext cx="0" cy="309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60" name="Line 40">
            <a:extLst>
              <a:ext uri="{FF2B5EF4-FFF2-40B4-BE49-F238E27FC236}">
                <a16:creationId xmlns:a16="http://schemas.microsoft.com/office/drawing/2014/main" xmlns="" id="{55DE51E6-BA6C-436A-B98D-0DB9A4D6C885}"/>
              </a:ext>
            </a:extLst>
          </p:cNvPr>
          <p:cNvSpPr>
            <a:spLocks noChangeShapeType="1"/>
          </p:cNvSpPr>
          <p:nvPr/>
        </p:nvSpPr>
        <p:spPr bwMode="auto">
          <a:xfrm>
            <a:off x="7035801" y="4286250"/>
            <a:ext cx="135096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61" name="Line 41">
            <a:extLst>
              <a:ext uri="{FF2B5EF4-FFF2-40B4-BE49-F238E27FC236}">
                <a16:creationId xmlns:a16="http://schemas.microsoft.com/office/drawing/2014/main" xmlns="" id="{F1F0D7E4-74EA-4EFA-82F4-E354368AF74E}"/>
              </a:ext>
            </a:extLst>
          </p:cNvPr>
          <p:cNvSpPr>
            <a:spLocks noChangeShapeType="1"/>
          </p:cNvSpPr>
          <p:nvPr/>
        </p:nvSpPr>
        <p:spPr bwMode="auto">
          <a:xfrm>
            <a:off x="8386763" y="4130675"/>
            <a:ext cx="0" cy="3111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62" name="Text Box 42">
            <a:extLst>
              <a:ext uri="{FF2B5EF4-FFF2-40B4-BE49-F238E27FC236}">
                <a16:creationId xmlns:a16="http://schemas.microsoft.com/office/drawing/2014/main" xmlns="" id="{6D271661-D3AC-4A7D-A4C8-652FC2C4F18A}"/>
              </a:ext>
            </a:extLst>
          </p:cNvPr>
          <p:cNvSpPr txBox="1">
            <a:spLocks noChangeArrowheads="1"/>
          </p:cNvSpPr>
          <p:nvPr/>
        </p:nvSpPr>
        <p:spPr bwMode="auto">
          <a:xfrm>
            <a:off x="5464184" y="3125788"/>
            <a:ext cx="111440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争用窗口</a:t>
            </a:r>
          </a:p>
        </p:txBody>
      </p:sp>
      <p:sp>
        <p:nvSpPr>
          <p:cNvPr id="363563" name="Text Box 43">
            <a:extLst>
              <a:ext uri="{FF2B5EF4-FFF2-40B4-BE49-F238E27FC236}">
                <a16:creationId xmlns:a16="http://schemas.microsoft.com/office/drawing/2014/main" xmlns="" id="{98079BBD-9E66-4322-A830-D1AB75D1E1DF}"/>
              </a:ext>
            </a:extLst>
          </p:cNvPr>
          <p:cNvSpPr txBox="1">
            <a:spLocks noChangeArrowheads="1"/>
          </p:cNvSpPr>
          <p:nvPr/>
        </p:nvSpPr>
        <p:spPr bwMode="auto">
          <a:xfrm>
            <a:off x="7177096" y="3873500"/>
            <a:ext cx="111440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争用窗口</a:t>
            </a:r>
          </a:p>
        </p:txBody>
      </p:sp>
      <p:sp>
        <p:nvSpPr>
          <p:cNvPr id="363564" name="Text Box 44">
            <a:extLst>
              <a:ext uri="{FF2B5EF4-FFF2-40B4-BE49-F238E27FC236}">
                <a16:creationId xmlns:a16="http://schemas.microsoft.com/office/drawing/2014/main" xmlns="" id="{4D48C97C-8F64-4457-9824-8E74D1EA6E31}"/>
              </a:ext>
            </a:extLst>
          </p:cNvPr>
          <p:cNvSpPr txBox="1">
            <a:spLocks noChangeArrowheads="1"/>
          </p:cNvSpPr>
          <p:nvPr/>
        </p:nvSpPr>
        <p:spPr bwMode="auto">
          <a:xfrm>
            <a:off x="9040821" y="4668838"/>
            <a:ext cx="111440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争用窗口</a:t>
            </a:r>
          </a:p>
        </p:txBody>
      </p:sp>
      <p:sp>
        <p:nvSpPr>
          <p:cNvPr id="363565" name="Line 45">
            <a:extLst>
              <a:ext uri="{FF2B5EF4-FFF2-40B4-BE49-F238E27FC236}">
                <a16:creationId xmlns:a16="http://schemas.microsoft.com/office/drawing/2014/main" xmlns="" id="{D0E2269F-73F6-42EA-91E1-E6DD7B0C62E0}"/>
              </a:ext>
            </a:extLst>
          </p:cNvPr>
          <p:cNvSpPr>
            <a:spLocks noChangeShapeType="1"/>
          </p:cNvSpPr>
          <p:nvPr/>
        </p:nvSpPr>
        <p:spPr bwMode="auto">
          <a:xfrm>
            <a:off x="2759076" y="3848100"/>
            <a:ext cx="976313"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66" name="Rectangle 46">
            <a:extLst>
              <a:ext uri="{FF2B5EF4-FFF2-40B4-BE49-F238E27FC236}">
                <a16:creationId xmlns:a16="http://schemas.microsoft.com/office/drawing/2014/main" xmlns="" id="{0244F6D5-BA0E-4F92-87E9-BA7E4DAD81AB}"/>
              </a:ext>
            </a:extLst>
          </p:cNvPr>
          <p:cNvSpPr>
            <a:spLocks noChangeArrowheads="1"/>
          </p:cNvSpPr>
          <p:nvPr/>
        </p:nvSpPr>
        <p:spPr bwMode="auto">
          <a:xfrm>
            <a:off x="5310189" y="4208463"/>
            <a:ext cx="300037" cy="233362"/>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67" name="Rectangle 47">
            <a:extLst>
              <a:ext uri="{FF2B5EF4-FFF2-40B4-BE49-F238E27FC236}">
                <a16:creationId xmlns:a16="http://schemas.microsoft.com/office/drawing/2014/main" xmlns="" id="{DDA6DEC8-1C7F-4C24-A567-54DB49C55354}"/>
              </a:ext>
            </a:extLst>
          </p:cNvPr>
          <p:cNvSpPr>
            <a:spLocks noChangeArrowheads="1"/>
          </p:cNvSpPr>
          <p:nvPr/>
        </p:nvSpPr>
        <p:spPr bwMode="auto">
          <a:xfrm>
            <a:off x="3735389" y="4208463"/>
            <a:ext cx="300037" cy="233362"/>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68" name="Line 48">
            <a:extLst>
              <a:ext uri="{FF2B5EF4-FFF2-40B4-BE49-F238E27FC236}">
                <a16:creationId xmlns:a16="http://schemas.microsoft.com/office/drawing/2014/main" xmlns="" id="{618E1EF8-A4A5-43E0-9D4D-E22E984116C5}"/>
              </a:ext>
            </a:extLst>
          </p:cNvPr>
          <p:cNvSpPr>
            <a:spLocks noChangeShapeType="1"/>
          </p:cNvSpPr>
          <p:nvPr/>
        </p:nvSpPr>
        <p:spPr bwMode="auto">
          <a:xfrm>
            <a:off x="2533650" y="4594225"/>
            <a:ext cx="1500188"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69" name="Rectangle 49">
            <a:extLst>
              <a:ext uri="{FF2B5EF4-FFF2-40B4-BE49-F238E27FC236}">
                <a16:creationId xmlns:a16="http://schemas.microsoft.com/office/drawing/2014/main" xmlns="" id="{9960A859-FC15-4345-9384-82C757693E4A}"/>
              </a:ext>
            </a:extLst>
          </p:cNvPr>
          <p:cNvSpPr>
            <a:spLocks noChangeArrowheads="1"/>
          </p:cNvSpPr>
          <p:nvPr/>
        </p:nvSpPr>
        <p:spPr bwMode="auto">
          <a:xfrm>
            <a:off x="8912226" y="2663826"/>
            <a:ext cx="225425" cy="231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70" name="Line 50">
            <a:extLst>
              <a:ext uri="{FF2B5EF4-FFF2-40B4-BE49-F238E27FC236}">
                <a16:creationId xmlns:a16="http://schemas.microsoft.com/office/drawing/2014/main" xmlns="" id="{6D003D64-AB99-4ACD-B409-9E3C3F646715}"/>
              </a:ext>
            </a:extLst>
          </p:cNvPr>
          <p:cNvSpPr>
            <a:spLocks noChangeShapeType="1"/>
          </p:cNvSpPr>
          <p:nvPr/>
        </p:nvSpPr>
        <p:spPr bwMode="auto">
          <a:xfrm>
            <a:off x="7335838" y="2895600"/>
            <a:ext cx="0" cy="19304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71" name="Rectangle 51">
            <a:extLst>
              <a:ext uri="{FF2B5EF4-FFF2-40B4-BE49-F238E27FC236}">
                <a16:creationId xmlns:a16="http://schemas.microsoft.com/office/drawing/2014/main" xmlns="" id="{E2DA9873-ADB2-42CE-94E0-FB65FA529C05}"/>
              </a:ext>
            </a:extLst>
          </p:cNvPr>
          <p:cNvSpPr>
            <a:spLocks noChangeArrowheads="1"/>
          </p:cNvSpPr>
          <p:nvPr/>
        </p:nvSpPr>
        <p:spPr bwMode="auto">
          <a:xfrm>
            <a:off x="7335839" y="2663826"/>
            <a:ext cx="225425"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72" name="Rectangle 52">
            <a:extLst>
              <a:ext uri="{FF2B5EF4-FFF2-40B4-BE49-F238E27FC236}">
                <a16:creationId xmlns:a16="http://schemas.microsoft.com/office/drawing/2014/main" xmlns="" id="{FC8DBB8F-704B-43AF-A7C1-C72822D7280A}"/>
              </a:ext>
            </a:extLst>
          </p:cNvPr>
          <p:cNvSpPr>
            <a:spLocks noChangeArrowheads="1"/>
          </p:cNvSpPr>
          <p:nvPr/>
        </p:nvSpPr>
        <p:spPr bwMode="auto">
          <a:xfrm>
            <a:off x="7037388" y="2663826"/>
            <a:ext cx="298450" cy="2317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73" name="Line 53">
            <a:extLst>
              <a:ext uri="{FF2B5EF4-FFF2-40B4-BE49-F238E27FC236}">
                <a16:creationId xmlns:a16="http://schemas.microsoft.com/office/drawing/2014/main" xmlns="" id="{FBE4F42B-B35F-4A46-9810-2FA4306EB90F}"/>
              </a:ext>
            </a:extLst>
          </p:cNvPr>
          <p:cNvSpPr>
            <a:spLocks noChangeShapeType="1"/>
          </p:cNvSpPr>
          <p:nvPr/>
        </p:nvSpPr>
        <p:spPr bwMode="auto">
          <a:xfrm>
            <a:off x="5610225" y="2895601"/>
            <a:ext cx="0" cy="2085975"/>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74" name="Line 54">
            <a:extLst>
              <a:ext uri="{FF2B5EF4-FFF2-40B4-BE49-F238E27FC236}">
                <a16:creationId xmlns:a16="http://schemas.microsoft.com/office/drawing/2014/main" xmlns="" id="{57293AD5-2CAC-4792-9AD6-B5818213E76E}"/>
              </a:ext>
            </a:extLst>
          </p:cNvPr>
          <p:cNvSpPr>
            <a:spLocks noChangeShapeType="1"/>
          </p:cNvSpPr>
          <p:nvPr/>
        </p:nvSpPr>
        <p:spPr bwMode="auto">
          <a:xfrm>
            <a:off x="3735388" y="2432051"/>
            <a:ext cx="0" cy="849313"/>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75" name="Rectangle 55">
            <a:extLst>
              <a:ext uri="{FF2B5EF4-FFF2-40B4-BE49-F238E27FC236}">
                <a16:creationId xmlns:a16="http://schemas.microsoft.com/office/drawing/2014/main" xmlns="" id="{E201531B-9008-4805-8907-307447C0FB2D}"/>
              </a:ext>
            </a:extLst>
          </p:cNvPr>
          <p:cNvSpPr>
            <a:spLocks noChangeArrowheads="1"/>
          </p:cNvSpPr>
          <p:nvPr/>
        </p:nvSpPr>
        <p:spPr bwMode="auto">
          <a:xfrm>
            <a:off x="5311775" y="2663826"/>
            <a:ext cx="298450" cy="2317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76" name="Rectangle 56">
            <a:extLst>
              <a:ext uri="{FF2B5EF4-FFF2-40B4-BE49-F238E27FC236}">
                <a16:creationId xmlns:a16="http://schemas.microsoft.com/office/drawing/2014/main" xmlns="" id="{058BA819-390C-4110-85B2-144783557766}"/>
              </a:ext>
            </a:extLst>
          </p:cNvPr>
          <p:cNvSpPr>
            <a:spLocks noChangeArrowheads="1"/>
          </p:cNvSpPr>
          <p:nvPr/>
        </p:nvSpPr>
        <p:spPr bwMode="auto">
          <a:xfrm>
            <a:off x="5610226" y="2663826"/>
            <a:ext cx="525463"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77" name="Rectangle 57">
            <a:extLst>
              <a:ext uri="{FF2B5EF4-FFF2-40B4-BE49-F238E27FC236}">
                <a16:creationId xmlns:a16="http://schemas.microsoft.com/office/drawing/2014/main" xmlns="" id="{24B80ADD-AD0A-4CB2-A8C6-D26D784FEE62}"/>
              </a:ext>
            </a:extLst>
          </p:cNvPr>
          <p:cNvSpPr>
            <a:spLocks noChangeArrowheads="1"/>
          </p:cNvSpPr>
          <p:nvPr/>
        </p:nvSpPr>
        <p:spPr bwMode="auto">
          <a:xfrm>
            <a:off x="3735388" y="2663826"/>
            <a:ext cx="823912"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78" name="Rectangle 58">
            <a:extLst>
              <a:ext uri="{FF2B5EF4-FFF2-40B4-BE49-F238E27FC236}">
                <a16:creationId xmlns:a16="http://schemas.microsoft.com/office/drawing/2014/main" xmlns="" id="{62C23A15-C030-4C0B-8E3B-B1E88D9F830C}"/>
              </a:ext>
            </a:extLst>
          </p:cNvPr>
          <p:cNvSpPr>
            <a:spLocks noChangeArrowheads="1"/>
          </p:cNvSpPr>
          <p:nvPr/>
        </p:nvSpPr>
        <p:spPr bwMode="auto">
          <a:xfrm>
            <a:off x="5610225" y="4981575"/>
            <a:ext cx="300038" cy="230188"/>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79" name="Rectangle 59">
            <a:extLst>
              <a:ext uri="{FF2B5EF4-FFF2-40B4-BE49-F238E27FC236}">
                <a16:creationId xmlns:a16="http://schemas.microsoft.com/office/drawing/2014/main" xmlns="" id="{6E71962A-D7E5-4231-8058-973A8D298AFF}"/>
              </a:ext>
            </a:extLst>
          </p:cNvPr>
          <p:cNvSpPr>
            <a:spLocks noChangeArrowheads="1"/>
          </p:cNvSpPr>
          <p:nvPr/>
        </p:nvSpPr>
        <p:spPr bwMode="auto">
          <a:xfrm>
            <a:off x="7037388" y="4981575"/>
            <a:ext cx="298450" cy="23018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77777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80" name="Line 60">
            <a:extLst>
              <a:ext uri="{FF2B5EF4-FFF2-40B4-BE49-F238E27FC236}">
                <a16:creationId xmlns:a16="http://schemas.microsoft.com/office/drawing/2014/main" xmlns="" id="{6A05C209-26B2-479A-B3F2-F00E0C252C00}"/>
              </a:ext>
            </a:extLst>
          </p:cNvPr>
          <p:cNvSpPr>
            <a:spLocks noChangeShapeType="1"/>
          </p:cNvSpPr>
          <p:nvPr/>
        </p:nvSpPr>
        <p:spPr bwMode="auto">
          <a:xfrm>
            <a:off x="2308226" y="3049588"/>
            <a:ext cx="2252663"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81" name="Line 61">
            <a:extLst>
              <a:ext uri="{FF2B5EF4-FFF2-40B4-BE49-F238E27FC236}">
                <a16:creationId xmlns:a16="http://schemas.microsoft.com/office/drawing/2014/main" xmlns="" id="{66454DAC-0C43-4A73-996F-39DAEBF1E916}"/>
              </a:ext>
            </a:extLst>
          </p:cNvPr>
          <p:cNvSpPr>
            <a:spLocks noChangeShapeType="1"/>
          </p:cNvSpPr>
          <p:nvPr/>
        </p:nvSpPr>
        <p:spPr bwMode="auto">
          <a:xfrm>
            <a:off x="4560889" y="5367338"/>
            <a:ext cx="1349375"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82" name="Text Box 62">
            <a:extLst>
              <a:ext uri="{FF2B5EF4-FFF2-40B4-BE49-F238E27FC236}">
                <a16:creationId xmlns:a16="http://schemas.microsoft.com/office/drawing/2014/main" xmlns="" id="{37D49D73-0261-4C6C-8655-DAF9D62D9624}"/>
              </a:ext>
            </a:extLst>
          </p:cNvPr>
          <p:cNvSpPr txBox="1">
            <a:spLocks noChangeArrowheads="1"/>
          </p:cNvSpPr>
          <p:nvPr/>
        </p:nvSpPr>
        <p:spPr bwMode="auto">
          <a:xfrm>
            <a:off x="2991519" y="2840038"/>
            <a:ext cx="649538" cy="4247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退避</a:t>
            </a:r>
          </a:p>
        </p:txBody>
      </p:sp>
      <p:sp>
        <p:nvSpPr>
          <p:cNvPr id="363583" name="Text Box 63">
            <a:extLst>
              <a:ext uri="{FF2B5EF4-FFF2-40B4-BE49-F238E27FC236}">
                <a16:creationId xmlns:a16="http://schemas.microsoft.com/office/drawing/2014/main" xmlns="" id="{318EEE8C-EAEB-461D-BF06-D826C529ABA8}"/>
              </a:ext>
            </a:extLst>
          </p:cNvPr>
          <p:cNvSpPr txBox="1">
            <a:spLocks noChangeArrowheads="1"/>
          </p:cNvSpPr>
          <p:nvPr/>
        </p:nvSpPr>
        <p:spPr bwMode="auto">
          <a:xfrm>
            <a:off x="2905794" y="3641725"/>
            <a:ext cx="649538" cy="4247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退避</a:t>
            </a:r>
          </a:p>
        </p:txBody>
      </p:sp>
      <p:sp>
        <p:nvSpPr>
          <p:cNvPr id="363584" name="Text Box 64">
            <a:extLst>
              <a:ext uri="{FF2B5EF4-FFF2-40B4-BE49-F238E27FC236}">
                <a16:creationId xmlns:a16="http://schemas.microsoft.com/office/drawing/2014/main" xmlns="" id="{7334B1E6-20B2-4E04-A7B7-EE0648709869}"/>
              </a:ext>
            </a:extLst>
          </p:cNvPr>
          <p:cNvSpPr txBox="1">
            <a:spLocks noChangeArrowheads="1"/>
          </p:cNvSpPr>
          <p:nvPr/>
        </p:nvSpPr>
        <p:spPr bwMode="auto">
          <a:xfrm>
            <a:off x="2889919" y="4416425"/>
            <a:ext cx="649538" cy="4247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退避</a:t>
            </a:r>
          </a:p>
        </p:txBody>
      </p:sp>
      <p:sp>
        <p:nvSpPr>
          <p:cNvPr id="363585" name="Text Box 65">
            <a:extLst>
              <a:ext uri="{FF2B5EF4-FFF2-40B4-BE49-F238E27FC236}">
                <a16:creationId xmlns:a16="http://schemas.microsoft.com/office/drawing/2014/main" xmlns="" id="{DA1400B8-3180-40FF-88D4-6AFFA2EED0FD}"/>
              </a:ext>
            </a:extLst>
          </p:cNvPr>
          <p:cNvSpPr txBox="1">
            <a:spLocks noChangeArrowheads="1"/>
          </p:cNvSpPr>
          <p:nvPr/>
        </p:nvSpPr>
        <p:spPr bwMode="auto">
          <a:xfrm>
            <a:off x="4918744" y="5197475"/>
            <a:ext cx="649538" cy="4247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退避</a:t>
            </a:r>
          </a:p>
        </p:txBody>
      </p:sp>
      <p:sp>
        <p:nvSpPr>
          <p:cNvPr id="363589" name="Line 69">
            <a:extLst>
              <a:ext uri="{FF2B5EF4-FFF2-40B4-BE49-F238E27FC236}">
                <a16:creationId xmlns:a16="http://schemas.microsoft.com/office/drawing/2014/main" xmlns="" id="{2CEE1B03-B296-4D45-9998-A6B24D2316B9}"/>
              </a:ext>
            </a:extLst>
          </p:cNvPr>
          <p:cNvSpPr>
            <a:spLocks noChangeShapeType="1"/>
          </p:cNvSpPr>
          <p:nvPr/>
        </p:nvSpPr>
        <p:spPr bwMode="auto">
          <a:xfrm>
            <a:off x="2308225" y="289560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90" name="Line 70">
            <a:extLst>
              <a:ext uri="{FF2B5EF4-FFF2-40B4-BE49-F238E27FC236}">
                <a16:creationId xmlns:a16="http://schemas.microsoft.com/office/drawing/2014/main" xmlns="" id="{325A3D9F-F913-40B8-9D2C-301A20BC00D4}"/>
              </a:ext>
            </a:extLst>
          </p:cNvPr>
          <p:cNvSpPr>
            <a:spLocks noChangeShapeType="1"/>
          </p:cNvSpPr>
          <p:nvPr/>
        </p:nvSpPr>
        <p:spPr bwMode="auto">
          <a:xfrm>
            <a:off x="4560888" y="289560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91" name="Line 71">
            <a:extLst>
              <a:ext uri="{FF2B5EF4-FFF2-40B4-BE49-F238E27FC236}">
                <a16:creationId xmlns:a16="http://schemas.microsoft.com/office/drawing/2014/main" xmlns="" id="{AF56CAA2-F4BD-42EB-A010-53A9B3F2A44B}"/>
              </a:ext>
            </a:extLst>
          </p:cNvPr>
          <p:cNvSpPr>
            <a:spLocks noChangeShapeType="1"/>
          </p:cNvSpPr>
          <p:nvPr/>
        </p:nvSpPr>
        <p:spPr bwMode="auto">
          <a:xfrm>
            <a:off x="4560888" y="5211763"/>
            <a:ext cx="0" cy="311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92" name="Line 72">
            <a:extLst>
              <a:ext uri="{FF2B5EF4-FFF2-40B4-BE49-F238E27FC236}">
                <a16:creationId xmlns:a16="http://schemas.microsoft.com/office/drawing/2014/main" xmlns="" id="{07E3D2A4-2879-4388-A167-20A0C6598EEA}"/>
              </a:ext>
            </a:extLst>
          </p:cNvPr>
          <p:cNvSpPr>
            <a:spLocks noChangeShapeType="1"/>
          </p:cNvSpPr>
          <p:nvPr/>
        </p:nvSpPr>
        <p:spPr bwMode="auto">
          <a:xfrm>
            <a:off x="2759075" y="3668713"/>
            <a:ext cx="0" cy="309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93" name="Line 73">
            <a:extLst>
              <a:ext uri="{FF2B5EF4-FFF2-40B4-BE49-F238E27FC236}">
                <a16:creationId xmlns:a16="http://schemas.microsoft.com/office/drawing/2014/main" xmlns="" id="{40807296-8766-40E5-B685-298774D99652}"/>
              </a:ext>
            </a:extLst>
          </p:cNvPr>
          <p:cNvSpPr>
            <a:spLocks noChangeShapeType="1"/>
          </p:cNvSpPr>
          <p:nvPr/>
        </p:nvSpPr>
        <p:spPr bwMode="auto">
          <a:xfrm>
            <a:off x="2533650" y="4440238"/>
            <a:ext cx="0" cy="309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94" name="Line 74">
            <a:extLst>
              <a:ext uri="{FF2B5EF4-FFF2-40B4-BE49-F238E27FC236}">
                <a16:creationId xmlns:a16="http://schemas.microsoft.com/office/drawing/2014/main" xmlns="" id="{3CF29B55-7264-4EAA-97C9-11D473FF48D2}"/>
              </a:ext>
            </a:extLst>
          </p:cNvPr>
          <p:cNvSpPr>
            <a:spLocks noChangeShapeType="1"/>
          </p:cNvSpPr>
          <p:nvPr/>
        </p:nvSpPr>
        <p:spPr bwMode="auto">
          <a:xfrm>
            <a:off x="5910263" y="5210175"/>
            <a:ext cx="0" cy="3111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95" name="Line 75">
            <a:extLst>
              <a:ext uri="{FF2B5EF4-FFF2-40B4-BE49-F238E27FC236}">
                <a16:creationId xmlns:a16="http://schemas.microsoft.com/office/drawing/2014/main" xmlns="" id="{44DC4372-7CC2-431D-A4F0-65F4D8E93BB3}"/>
              </a:ext>
            </a:extLst>
          </p:cNvPr>
          <p:cNvSpPr>
            <a:spLocks noChangeShapeType="1"/>
          </p:cNvSpPr>
          <p:nvPr/>
        </p:nvSpPr>
        <p:spPr bwMode="auto">
          <a:xfrm>
            <a:off x="3735388" y="3668714"/>
            <a:ext cx="0" cy="307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96" name="Line 76">
            <a:extLst>
              <a:ext uri="{FF2B5EF4-FFF2-40B4-BE49-F238E27FC236}">
                <a16:creationId xmlns:a16="http://schemas.microsoft.com/office/drawing/2014/main" xmlns="" id="{5EECFCB2-6860-43C7-B103-9E24A0CD4CCD}"/>
              </a:ext>
            </a:extLst>
          </p:cNvPr>
          <p:cNvSpPr>
            <a:spLocks noChangeShapeType="1"/>
          </p:cNvSpPr>
          <p:nvPr/>
        </p:nvSpPr>
        <p:spPr bwMode="auto">
          <a:xfrm>
            <a:off x="4033838" y="4441826"/>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97" name="Line 77">
            <a:extLst>
              <a:ext uri="{FF2B5EF4-FFF2-40B4-BE49-F238E27FC236}">
                <a16:creationId xmlns:a16="http://schemas.microsoft.com/office/drawing/2014/main" xmlns="" id="{282EC7B9-F869-440E-8D31-F19F7D49F44E}"/>
              </a:ext>
            </a:extLst>
          </p:cNvPr>
          <p:cNvSpPr>
            <a:spLocks noChangeShapeType="1"/>
          </p:cNvSpPr>
          <p:nvPr/>
        </p:nvSpPr>
        <p:spPr bwMode="auto">
          <a:xfrm>
            <a:off x="5910263" y="5095875"/>
            <a:ext cx="127476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98" name="Line 78">
            <a:extLst>
              <a:ext uri="{FF2B5EF4-FFF2-40B4-BE49-F238E27FC236}">
                <a16:creationId xmlns:a16="http://schemas.microsoft.com/office/drawing/2014/main" xmlns="" id="{34FF50F3-1C5D-4C52-9480-9AB764867909}"/>
              </a:ext>
            </a:extLst>
          </p:cNvPr>
          <p:cNvSpPr>
            <a:spLocks noChangeShapeType="1"/>
          </p:cNvSpPr>
          <p:nvPr/>
        </p:nvSpPr>
        <p:spPr bwMode="auto">
          <a:xfrm>
            <a:off x="4008438" y="4325938"/>
            <a:ext cx="1484312" cy="4762"/>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99" name="Line 79">
            <a:extLst>
              <a:ext uri="{FF2B5EF4-FFF2-40B4-BE49-F238E27FC236}">
                <a16:creationId xmlns:a16="http://schemas.microsoft.com/office/drawing/2014/main" xmlns="" id="{FC952C7D-ED38-4C8C-B9D6-9480B4BF3296}"/>
              </a:ext>
            </a:extLst>
          </p:cNvPr>
          <p:cNvSpPr>
            <a:spLocks noChangeShapeType="1"/>
          </p:cNvSpPr>
          <p:nvPr/>
        </p:nvSpPr>
        <p:spPr bwMode="auto">
          <a:xfrm>
            <a:off x="4560888" y="2778125"/>
            <a:ext cx="90011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600" name="Line 80">
            <a:extLst>
              <a:ext uri="{FF2B5EF4-FFF2-40B4-BE49-F238E27FC236}">
                <a16:creationId xmlns:a16="http://schemas.microsoft.com/office/drawing/2014/main" xmlns="" id="{8584F6F5-9FBB-49FE-98FC-DA91E3614010}"/>
              </a:ext>
            </a:extLst>
          </p:cNvPr>
          <p:cNvSpPr>
            <a:spLocks noChangeShapeType="1"/>
          </p:cNvSpPr>
          <p:nvPr/>
        </p:nvSpPr>
        <p:spPr bwMode="auto">
          <a:xfrm>
            <a:off x="6135689" y="2778125"/>
            <a:ext cx="1049337"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601" name="Line 81">
            <a:extLst>
              <a:ext uri="{FF2B5EF4-FFF2-40B4-BE49-F238E27FC236}">
                <a16:creationId xmlns:a16="http://schemas.microsoft.com/office/drawing/2014/main" xmlns="" id="{4272BA16-8B7C-4D4B-BC95-49C39EDB3D99}"/>
              </a:ext>
            </a:extLst>
          </p:cNvPr>
          <p:cNvSpPr>
            <a:spLocks noChangeShapeType="1"/>
          </p:cNvSpPr>
          <p:nvPr/>
        </p:nvSpPr>
        <p:spPr bwMode="auto">
          <a:xfrm>
            <a:off x="7561264" y="2778125"/>
            <a:ext cx="1500187"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602" name="Text Box 82">
            <a:extLst>
              <a:ext uri="{FF2B5EF4-FFF2-40B4-BE49-F238E27FC236}">
                <a16:creationId xmlns:a16="http://schemas.microsoft.com/office/drawing/2014/main" xmlns="" id="{2551BA95-9197-4681-8966-8727FAD9E091}"/>
              </a:ext>
            </a:extLst>
          </p:cNvPr>
          <p:cNvSpPr txBox="1">
            <a:spLocks noChangeArrowheads="1"/>
          </p:cNvSpPr>
          <p:nvPr/>
        </p:nvSpPr>
        <p:spPr bwMode="auto">
          <a:xfrm>
            <a:off x="1581674" y="1725613"/>
            <a:ext cx="35137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2"/>
                </a:solidFill>
                <a:latin typeface="Arial" panose="020B0604020202020204" pitchFamily="34" charset="0"/>
                <a:ea typeface="黑体" panose="02010609060101010101" pitchFamily="49" charset="-122"/>
              </a:rPr>
              <a:t>A</a:t>
            </a:r>
          </a:p>
        </p:txBody>
      </p:sp>
      <p:sp>
        <p:nvSpPr>
          <p:cNvPr id="363603" name="Text Box 83">
            <a:extLst>
              <a:ext uri="{FF2B5EF4-FFF2-40B4-BE49-F238E27FC236}">
                <a16:creationId xmlns:a16="http://schemas.microsoft.com/office/drawing/2014/main" xmlns="" id="{C3D2CDA0-CFAC-4605-902F-91754244500A}"/>
              </a:ext>
            </a:extLst>
          </p:cNvPr>
          <p:cNvSpPr txBox="1">
            <a:spLocks noChangeArrowheads="1"/>
          </p:cNvSpPr>
          <p:nvPr/>
        </p:nvSpPr>
        <p:spPr bwMode="auto">
          <a:xfrm>
            <a:off x="1581674" y="2508250"/>
            <a:ext cx="35137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2"/>
                </a:solidFill>
                <a:latin typeface="Arial" panose="020B0604020202020204" pitchFamily="34" charset="0"/>
                <a:ea typeface="黑体" panose="02010609060101010101" pitchFamily="49" charset="-122"/>
              </a:rPr>
              <a:t>B</a:t>
            </a:r>
          </a:p>
        </p:txBody>
      </p:sp>
      <p:sp>
        <p:nvSpPr>
          <p:cNvPr id="363604" name="Text Box 84">
            <a:extLst>
              <a:ext uri="{FF2B5EF4-FFF2-40B4-BE49-F238E27FC236}">
                <a16:creationId xmlns:a16="http://schemas.microsoft.com/office/drawing/2014/main" xmlns="" id="{1380375F-9787-41EC-A4CF-E0BED07D7D19}"/>
              </a:ext>
            </a:extLst>
          </p:cNvPr>
          <p:cNvSpPr txBox="1">
            <a:spLocks noChangeArrowheads="1"/>
          </p:cNvSpPr>
          <p:nvPr/>
        </p:nvSpPr>
        <p:spPr bwMode="auto">
          <a:xfrm>
            <a:off x="1588024" y="3292475"/>
            <a:ext cx="35137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2"/>
                </a:solidFill>
                <a:latin typeface="Arial" panose="020B0604020202020204" pitchFamily="34" charset="0"/>
                <a:ea typeface="黑体" panose="02010609060101010101" pitchFamily="49" charset="-122"/>
              </a:rPr>
              <a:t>C</a:t>
            </a:r>
          </a:p>
        </p:txBody>
      </p:sp>
      <p:sp>
        <p:nvSpPr>
          <p:cNvPr id="363605" name="Text Box 85">
            <a:extLst>
              <a:ext uri="{FF2B5EF4-FFF2-40B4-BE49-F238E27FC236}">
                <a16:creationId xmlns:a16="http://schemas.microsoft.com/office/drawing/2014/main" xmlns="" id="{4B8DDF03-8639-4CB9-A682-8CFC915D266D}"/>
              </a:ext>
            </a:extLst>
          </p:cNvPr>
          <p:cNvSpPr txBox="1">
            <a:spLocks noChangeArrowheads="1"/>
          </p:cNvSpPr>
          <p:nvPr/>
        </p:nvSpPr>
        <p:spPr bwMode="auto">
          <a:xfrm>
            <a:off x="1588024" y="4075113"/>
            <a:ext cx="35137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2"/>
                </a:solidFill>
                <a:latin typeface="Arial" panose="020B0604020202020204" pitchFamily="34" charset="0"/>
                <a:ea typeface="黑体" panose="02010609060101010101" pitchFamily="49" charset="-122"/>
              </a:rPr>
              <a:t>D</a:t>
            </a:r>
          </a:p>
        </p:txBody>
      </p:sp>
      <p:sp>
        <p:nvSpPr>
          <p:cNvPr id="363606" name="Text Box 86">
            <a:extLst>
              <a:ext uri="{FF2B5EF4-FFF2-40B4-BE49-F238E27FC236}">
                <a16:creationId xmlns:a16="http://schemas.microsoft.com/office/drawing/2014/main" xmlns="" id="{80F2D165-002B-4221-A69C-7F878A5D97B5}"/>
              </a:ext>
            </a:extLst>
          </p:cNvPr>
          <p:cNvSpPr txBox="1">
            <a:spLocks noChangeArrowheads="1"/>
          </p:cNvSpPr>
          <p:nvPr/>
        </p:nvSpPr>
        <p:spPr bwMode="auto">
          <a:xfrm>
            <a:off x="1588086" y="4857750"/>
            <a:ext cx="33855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2"/>
                </a:solidFill>
                <a:latin typeface="Arial" panose="020B0604020202020204" pitchFamily="34" charset="0"/>
                <a:ea typeface="黑体" panose="02010609060101010101" pitchFamily="49" charset="-122"/>
              </a:rPr>
              <a:t>E</a:t>
            </a:r>
          </a:p>
        </p:txBody>
      </p:sp>
      <p:sp>
        <p:nvSpPr>
          <p:cNvPr id="363607" name="Text Box 87">
            <a:extLst>
              <a:ext uri="{FF2B5EF4-FFF2-40B4-BE49-F238E27FC236}">
                <a16:creationId xmlns:a16="http://schemas.microsoft.com/office/drawing/2014/main" xmlns="" id="{44CF7A05-3A42-46B4-8870-CF557707BB55}"/>
              </a:ext>
            </a:extLst>
          </p:cNvPr>
          <p:cNvSpPr txBox="1">
            <a:spLocks noChangeArrowheads="1"/>
          </p:cNvSpPr>
          <p:nvPr/>
        </p:nvSpPr>
        <p:spPr bwMode="auto">
          <a:xfrm>
            <a:off x="10303833" y="1738313"/>
            <a:ext cx="26161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solidFill>
                  <a:schemeClr val="tx2"/>
                </a:solidFill>
                <a:latin typeface="Arial" panose="020B0604020202020204" pitchFamily="34" charset="0"/>
                <a:ea typeface="黑体" panose="02010609060101010101" pitchFamily="49" charset="-122"/>
              </a:rPr>
              <a:t>t</a:t>
            </a:r>
          </a:p>
        </p:txBody>
      </p:sp>
      <p:sp>
        <p:nvSpPr>
          <p:cNvPr id="363608" name="Text Box 88">
            <a:extLst>
              <a:ext uri="{FF2B5EF4-FFF2-40B4-BE49-F238E27FC236}">
                <a16:creationId xmlns:a16="http://schemas.microsoft.com/office/drawing/2014/main" xmlns="" id="{F318835C-A0A4-45BC-BBF2-0AB6EAD67CF9}"/>
              </a:ext>
            </a:extLst>
          </p:cNvPr>
          <p:cNvSpPr txBox="1">
            <a:spLocks noChangeArrowheads="1"/>
          </p:cNvSpPr>
          <p:nvPr/>
        </p:nvSpPr>
        <p:spPr bwMode="auto">
          <a:xfrm>
            <a:off x="10330820" y="2508250"/>
            <a:ext cx="26161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solidFill>
                  <a:schemeClr val="tx2"/>
                </a:solidFill>
                <a:latin typeface="Arial" panose="020B0604020202020204" pitchFamily="34" charset="0"/>
                <a:ea typeface="黑体" panose="02010609060101010101" pitchFamily="49" charset="-122"/>
              </a:rPr>
              <a:t>t</a:t>
            </a:r>
          </a:p>
        </p:txBody>
      </p:sp>
      <p:sp>
        <p:nvSpPr>
          <p:cNvPr id="363609" name="Text Box 89">
            <a:extLst>
              <a:ext uri="{FF2B5EF4-FFF2-40B4-BE49-F238E27FC236}">
                <a16:creationId xmlns:a16="http://schemas.microsoft.com/office/drawing/2014/main" xmlns="" id="{8243DF53-4EB3-453A-8A16-8A2B5F1CAEE4}"/>
              </a:ext>
            </a:extLst>
          </p:cNvPr>
          <p:cNvSpPr txBox="1">
            <a:spLocks noChangeArrowheads="1"/>
          </p:cNvSpPr>
          <p:nvPr/>
        </p:nvSpPr>
        <p:spPr bwMode="auto">
          <a:xfrm>
            <a:off x="10356220" y="3279775"/>
            <a:ext cx="26161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solidFill>
                  <a:schemeClr val="tx2"/>
                </a:solidFill>
                <a:latin typeface="Arial" panose="020B0604020202020204" pitchFamily="34" charset="0"/>
                <a:ea typeface="黑体" panose="02010609060101010101" pitchFamily="49" charset="-122"/>
              </a:rPr>
              <a:t>t</a:t>
            </a:r>
          </a:p>
        </p:txBody>
      </p:sp>
      <p:sp>
        <p:nvSpPr>
          <p:cNvPr id="363610" name="Text Box 90">
            <a:extLst>
              <a:ext uri="{FF2B5EF4-FFF2-40B4-BE49-F238E27FC236}">
                <a16:creationId xmlns:a16="http://schemas.microsoft.com/office/drawing/2014/main" xmlns="" id="{43353950-5550-425D-9181-63F7420D3231}"/>
              </a:ext>
            </a:extLst>
          </p:cNvPr>
          <p:cNvSpPr txBox="1">
            <a:spLocks noChangeArrowheads="1"/>
          </p:cNvSpPr>
          <p:nvPr/>
        </p:nvSpPr>
        <p:spPr bwMode="auto">
          <a:xfrm>
            <a:off x="10383208" y="4051300"/>
            <a:ext cx="26161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solidFill>
                  <a:schemeClr val="tx2"/>
                </a:solidFill>
                <a:latin typeface="Arial" panose="020B0604020202020204" pitchFamily="34" charset="0"/>
                <a:ea typeface="黑体" panose="02010609060101010101" pitchFamily="49" charset="-122"/>
              </a:rPr>
              <a:t>t</a:t>
            </a:r>
          </a:p>
        </p:txBody>
      </p:sp>
      <p:sp>
        <p:nvSpPr>
          <p:cNvPr id="363611" name="Text Box 91">
            <a:extLst>
              <a:ext uri="{FF2B5EF4-FFF2-40B4-BE49-F238E27FC236}">
                <a16:creationId xmlns:a16="http://schemas.microsoft.com/office/drawing/2014/main" xmlns="" id="{0BCDC047-76EA-4E53-8E30-E21C6A76CD3E}"/>
              </a:ext>
            </a:extLst>
          </p:cNvPr>
          <p:cNvSpPr txBox="1">
            <a:spLocks noChangeArrowheads="1"/>
          </p:cNvSpPr>
          <p:nvPr/>
        </p:nvSpPr>
        <p:spPr bwMode="auto">
          <a:xfrm>
            <a:off x="10410195" y="4822825"/>
            <a:ext cx="26161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solidFill>
                  <a:schemeClr val="tx2"/>
                </a:solidFill>
                <a:latin typeface="Arial" panose="020B0604020202020204" pitchFamily="34" charset="0"/>
                <a:ea typeface="黑体" panose="02010609060101010101" pitchFamily="49" charset="-122"/>
              </a:rPr>
              <a:t>t</a:t>
            </a:r>
          </a:p>
        </p:txBody>
      </p:sp>
      <p:sp>
        <p:nvSpPr>
          <p:cNvPr id="363612" name="Line 92">
            <a:extLst>
              <a:ext uri="{FF2B5EF4-FFF2-40B4-BE49-F238E27FC236}">
                <a16:creationId xmlns:a16="http://schemas.microsoft.com/office/drawing/2014/main" xmlns="" id="{3B4863AF-1007-4FA6-AB98-D03BF9C59C8E}"/>
              </a:ext>
            </a:extLst>
          </p:cNvPr>
          <p:cNvSpPr>
            <a:spLocks noChangeShapeType="1"/>
          </p:cNvSpPr>
          <p:nvPr/>
        </p:nvSpPr>
        <p:spPr bwMode="auto">
          <a:xfrm>
            <a:off x="3209925"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613" name="Rectangle 93">
            <a:extLst>
              <a:ext uri="{FF2B5EF4-FFF2-40B4-BE49-F238E27FC236}">
                <a16:creationId xmlns:a16="http://schemas.microsoft.com/office/drawing/2014/main" xmlns="" id="{C54FCBB6-6A21-41E8-ABC7-28A67F7BE02E}"/>
              </a:ext>
            </a:extLst>
          </p:cNvPr>
          <p:cNvSpPr>
            <a:spLocks noChangeArrowheads="1"/>
          </p:cNvSpPr>
          <p:nvPr/>
        </p:nvSpPr>
        <p:spPr bwMode="auto">
          <a:xfrm>
            <a:off x="2351088" y="6021389"/>
            <a:ext cx="823912" cy="231775"/>
          </a:xfrm>
          <a:prstGeom prst="rect">
            <a:avLst/>
          </a:prstGeom>
          <a:solidFill>
            <a:srgbClr val="00CC00"/>
          </a:solidFill>
          <a:ln w="1905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615" name="Line 95">
            <a:extLst>
              <a:ext uri="{FF2B5EF4-FFF2-40B4-BE49-F238E27FC236}">
                <a16:creationId xmlns:a16="http://schemas.microsoft.com/office/drawing/2014/main" xmlns="" id="{6D70F5A8-3C73-4EFC-81F8-5A822DB90BE7}"/>
              </a:ext>
            </a:extLst>
          </p:cNvPr>
          <p:cNvSpPr>
            <a:spLocks noChangeShapeType="1"/>
          </p:cNvSpPr>
          <p:nvPr/>
        </p:nvSpPr>
        <p:spPr bwMode="auto">
          <a:xfrm>
            <a:off x="3243263" y="6130925"/>
            <a:ext cx="6016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616" name="Rectangle 96">
            <a:extLst>
              <a:ext uri="{FF2B5EF4-FFF2-40B4-BE49-F238E27FC236}">
                <a16:creationId xmlns:a16="http://schemas.microsoft.com/office/drawing/2014/main" xmlns="" id="{745F9C06-CA2E-489B-8496-82255D253B1E}"/>
              </a:ext>
            </a:extLst>
          </p:cNvPr>
          <p:cNvSpPr>
            <a:spLocks noChangeArrowheads="1"/>
          </p:cNvSpPr>
          <p:nvPr/>
        </p:nvSpPr>
        <p:spPr bwMode="auto">
          <a:xfrm>
            <a:off x="1679575" y="5815014"/>
            <a:ext cx="4381500" cy="566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617" name="Text Box 97">
            <a:extLst>
              <a:ext uri="{FF2B5EF4-FFF2-40B4-BE49-F238E27FC236}">
                <a16:creationId xmlns:a16="http://schemas.microsoft.com/office/drawing/2014/main" xmlns="" id="{A53FD665-40E6-4A76-91A8-10CAF58358EA}"/>
              </a:ext>
            </a:extLst>
          </p:cNvPr>
          <p:cNvSpPr txBox="1">
            <a:spLocks noChangeArrowheads="1"/>
          </p:cNvSpPr>
          <p:nvPr/>
        </p:nvSpPr>
        <p:spPr bwMode="auto">
          <a:xfrm>
            <a:off x="3864644" y="2278063"/>
            <a:ext cx="6495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冻结</a:t>
            </a:r>
          </a:p>
        </p:txBody>
      </p:sp>
      <p:sp>
        <p:nvSpPr>
          <p:cNvPr id="363618" name="Text Box 98">
            <a:extLst>
              <a:ext uri="{FF2B5EF4-FFF2-40B4-BE49-F238E27FC236}">
                <a16:creationId xmlns:a16="http://schemas.microsoft.com/office/drawing/2014/main" xmlns="" id="{D7A6D6D4-91F2-4BC0-99F4-A167C8B471C6}"/>
              </a:ext>
            </a:extLst>
          </p:cNvPr>
          <p:cNvSpPr txBox="1">
            <a:spLocks noChangeArrowheads="1"/>
          </p:cNvSpPr>
          <p:nvPr/>
        </p:nvSpPr>
        <p:spPr bwMode="auto">
          <a:xfrm>
            <a:off x="3564606" y="3819525"/>
            <a:ext cx="6495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冻结</a:t>
            </a:r>
          </a:p>
        </p:txBody>
      </p:sp>
      <p:sp>
        <p:nvSpPr>
          <p:cNvPr id="363619" name="Text Box 99">
            <a:extLst>
              <a:ext uri="{FF2B5EF4-FFF2-40B4-BE49-F238E27FC236}">
                <a16:creationId xmlns:a16="http://schemas.microsoft.com/office/drawing/2014/main" xmlns="" id="{42DD05F2-4458-4696-889A-3E41E11B962A}"/>
              </a:ext>
            </a:extLst>
          </p:cNvPr>
          <p:cNvSpPr txBox="1">
            <a:spLocks noChangeArrowheads="1"/>
          </p:cNvSpPr>
          <p:nvPr/>
        </p:nvSpPr>
        <p:spPr bwMode="auto">
          <a:xfrm>
            <a:off x="5509294" y="4606925"/>
            <a:ext cx="6495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冻结</a:t>
            </a:r>
          </a:p>
        </p:txBody>
      </p:sp>
      <p:sp>
        <p:nvSpPr>
          <p:cNvPr id="363620" name="Text Box 100">
            <a:extLst>
              <a:ext uri="{FF2B5EF4-FFF2-40B4-BE49-F238E27FC236}">
                <a16:creationId xmlns:a16="http://schemas.microsoft.com/office/drawing/2014/main" xmlns="" id="{5426967C-94BD-4739-9A3B-A17EDF442BC4}"/>
              </a:ext>
            </a:extLst>
          </p:cNvPr>
          <p:cNvSpPr txBox="1">
            <a:spLocks noChangeArrowheads="1"/>
          </p:cNvSpPr>
          <p:nvPr/>
        </p:nvSpPr>
        <p:spPr bwMode="auto">
          <a:xfrm>
            <a:off x="7166644" y="2278063"/>
            <a:ext cx="6495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冻结</a:t>
            </a:r>
          </a:p>
        </p:txBody>
      </p:sp>
      <p:sp>
        <p:nvSpPr>
          <p:cNvPr id="363621" name="Text Box 101">
            <a:extLst>
              <a:ext uri="{FF2B5EF4-FFF2-40B4-BE49-F238E27FC236}">
                <a16:creationId xmlns:a16="http://schemas.microsoft.com/office/drawing/2014/main" xmlns="" id="{5D97488D-E179-4516-B24B-449A830E928B}"/>
              </a:ext>
            </a:extLst>
          </p:cNvPr>
          <p:cNvSpPr txBox="1">
            <a:spLocks noChangeArrowheads="1"/>
          </p:cNvSpPr>
          <p:nvPr/>
        </p:nvSpPr>
        <p:spPr bwMode="auto">
          <a:xfrm>
            <a:off x="5529931" y="2278063"/>
            <a:ext cx="64953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chemeClr val="tx2"/>
                </a:solidFill>
                <a:latin typeface="Arial" panose="020B0604020202020204" pitchFamily="34" charset="0"/>
                <a:ea typeface="黑体" panose="02010609060101010101" pitchFamily="49" charset="-122"/>
              </a:rPr>
              <a:t>冻结</a:t>
            </a:r>
          </a:p>
        </p:txBody>
      </p:sp>
      <p:sp>
        <p:nvSpPr>
          <p:cNvPr id="363525" name="Line 5">
            <a:extLst>
              <a:ext uri="{FF2B5EF4-FFF2-40B4-BE49-F238E27FC236}">
                <a16:creationId xmlns:a16="http://schemas.microsoft.com/office/drawing/2014/main" xmlns="" id="{BAC851B0-ECB1-4BDC-A66E-EF4138EBD2F7}"/>
              </a:ext>
            </a:extLst>
          </p:cNvPr>
          <p:cNvSpPr>
            <a:spLocks noChangeShapeType="1"/>
          </p:cNvSpPr>
          <p:nvPr/>
        </p:nvSpPr>
        <p:spPr bwMode="auto">
          <a:xfrm>
            <a:off x="1858963" y="2124075"/>
            <a:ext cx="8628062"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26" name="Line 6">
            <a:extLst>
              <a:ext uri="{FF2B5EF4-FFF2-40B4-BE49-F238E27FC236}">
                <a16:creationId xmlns:a16="http://schemas.microsoft.com/office/drawing/2014/main" xmlns="" id="{6BDC5320-7025-4A1B-8A79-2F226221CFBF}"/>
              </a:ext>
            </a:extLst>
          </p:cNvPr>
          <p:cNvSpPr>
            <a:spLocks noChangeShapeType="1"/>
          </p:cNvSpPr>
          <p:nvPr/>
        </p:nvSpPr>
        <p:spPr bwMode="auto">
          <a:xfrm>
            <a:off x="1858963" y="5208588"/>
            <a:ext cx="8628062"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86" name="Line 66">
            <a:extLst>
              <a:ext uri="{FF2B5EF4-FFF2-40B4-BE49-F238E27FC236}">
                <a16:creationId xmlns:a16="http://schemas.microsoft.com/office/drawing/2014/main" xmlns="" id="{4A0C6C84-4A65-4241-9220-92A3282B690C}"/>
              </a:ext>
            </a:extLst>
          </p:cNvPr>
          <p:cNvSpPr>
            <a:spLocks noChangeShapeType="1"/>
          </p:cNvSpPr>
          <p:nvPr/>
        </p:nvSpPr>
        <p:spPr bwMode="auto">
          <a:xfrm>
            <a:off x="1858963" y="3667125"/>
            <a:ext cx="8628062"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87" name="Line 67">
            <a:extLst>
              <a:ext uri="{FF2B5EF4-FFF2-40B4-BE49-F238E27FC236}">
                <a16:creationId xmlns:a16="http://schemas.microsoft.com/office/drawing/2014/main" xmlns="" id="{BADA9036-8255-46FD-96CA-658AB437C3B7}"/>
              </a:ext>
            </a:extLst>
          </p:cNvPr>
          <p:cNvSpPr>
            <a:spLocks noChangeShapeType="1"/>
          </p:cNvSpPr>
          <p:nvPr/>
        </p:nvSpPr>
        <p:spPr bwMode="auto">
          <a:xfrm>
            <a:off x="1858963" y="4437063"/>
            <a:ext cx="8628062"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88" name="Line 68">
            <a:extLst>
              <a:ext uri="{FF2B5EF4-FFF2-40B4-BE49-F238E27FC236}">
                <a16:creationId xmlns:a16="http://schemas.microsoft.com/office/drawing/2014/main" xmlns="" id="{8F3C80CA-640D-47D4-A789-E601C81276B9}"/>
              </a:ext>
            </a:extLst>
          </p:cNvPr>
          <p:cNvSpPr>
            <a:spLocks noChangeShapeType="1"/>
          </p:cNvSpPr>
          <p:nvPr/>
        </p:nvSpPr>
        <p:spPr bwMode="auto">
          <a:xfrm>
            <a:off x="1858963" y="2895600"/>
            <a:ext cx="8628062"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625" name="Rectangle 105">
            <a:extLst>
              <a:ext uri="{FF2B5EF4-FFF2-40B4-BE49-F238E27FC236}">
                <a16:creationId xmlns:a16="http://schemas.microsoft.com/office/drawing/2014/main" xmlns="" id="{5C042070-C4B0-4D37-BE1C-6073B70DBD53}"/>
              </a:ext>
            </a:extLst>
          </p:cNvPr>
          <p:cNvSpPr>
            <a:spLocks noGrp="1" noChangeArrowheads="1"/>
          </p:cNvSpPr>
          <p:nvPr>
            <p:ph type="title"/>
          </p:nvPr>
        </p:nvSpPr>
        <p:spPr>
          <a:xfrm>
            <a:off x="2351089" y="188914"/>
            <a:ext cx="7793037" cy="719137"/>
          </a:xfrm>
        </p:spPr>
        <p:txBody>
          <a:bodyPr/>
          <a:lstStyle/>
          <a:p>
            <a:pPr algn="ctr"/>
            <a:r>
              <a:rPr lang="en-US" altLang="zh-CN" sz="3600"/>
              <a:t>802.11 </a:t>
            </a:r>
            <a:r>
              <a:rPr lang="zh-CN" altLang="en-US" sz="3600"/>
              <a:t>的退避机制</a:t>
            </a:r>
          </a:p>
        </p:txBody>
      </p:sp>
      <p:cxnSp>
        <p:nvCxnSpPr>
          <p:cNvPr id="101"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764205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9">
            <a:extLst>
              <a:ext uri="{FF2B5EF4-FFF2-40B4-BE49-F238E27FC236}">
                <a16:creationId xmlns:a16="http://schemas.microsoft.com/office/drawing/2014/main" xmlns="" id="{7AAF28E4-9FA0-4CF6-B04A-0D4C8589230D}"/>
              </a:ext>
            </a:extLst>
          </p:cNvPr>
          <p:cNvSpPr>
            <a:spLocks noGrp="1" noChangeArrowheads="1"/>
          </p:cNvSpPr>
          <p:nvPr>
            <p:ph idx="1"/>
          </p:nvPr>
        </p:nvSpPr>
        <p:spPr>
          <a:xfrm>
            <a:off x="1887985" y="1295400"/>
            <a:ext cx="8314879" cy="4741416"/>
          </a:xfrm>
        </p:spPr>
        <p:txBody>
          <a:bodyPr>
            <a:normAutofit fontScale="92500" lnSpcReduction="10000"/>
          </a:bodyPr>
          <a:lstStyle/>
          <a:p>
            <a:pPr>
              <a:lnSpc>
                <a:spcPct val="150000"/>
              </a:lnSpc>
            </a:pPr>
            <a:r>
              <a:rPr lang="zh-CN" altLang="en-US" sz="2600" b="1" dirty="0">
                <a:latin typeface="+mn-ea"/>
                <a:cs typeface="Times New Roman" panose="02020603050405020304" pitchFamily="18" charset="0"/>
              </a:rPr>
              <a:t>提高可靠性</a:t>
            </a:r>
            <a:endParaRPr lang="en-US" altLang="zh-CN" sz="2600" b="1" dirty="0">
              <a:latin typeface="+mn-ea"/>
              <a:cs typeface="Times New Roman" panose="02020603050405020304" pitchFamily="18" charset="0"/>
            </a:endParaRPr>
          </a:p>
          <a:p>
            <a:pPr lvl="1">
              <a:lnSpc>
                <a:spcPct val="150000"/>
              </a:lnSpc>
            </a:pPr>
            <a:r>
              <a:rPr lang="zh-CN" altLang="en-US" sz="2200" dirty="0">
                <a:latin typeface="+mn-ea"/>
                <a:cs typeface="Times New Roman" panose="02020603050405020304" pitchFamily="18" charset="0"/>
              </a:rPr>
              <a:t>发送短帧，将数据分为更小的单位（段），以降低冲突后重发的代价。一旦获得信道，突发多个段。</a:t>
            </a:r>
            <a:endParaRPr lang="en-US" altLang="zh-CN" sz="2200" dirty="0">
              <a:latin typeface="+mn-ea"/>
              <a:cs typeface="Times New Roman" panose="02020603050405020304" pitchFamily="18" charset="0"/>
            </a:endParaRPr>
          </a:p>
          <a:p>
            <a:pPr>
              <a:lnSpc>
                <a:spcPct val="150000"/>
              </a:lnSpc>
            </a:pPr>
            <a:r>
              <a:rPr lang="zh-CN" altLang="en-US" sz="2600" b="1" dirty="0">
                <a:latin typeface="+mn-ea"/>
                <a:cs typeface="Times New Roman" panose="02020603050405020304" pitchFamily="18" charset="0"/>
              </a:rPr>
              <a:t>节省电源</a:t>
            </a:r>
            <a:endParaRPr lang="en-US" altLang="zh-CN" sz="2600" b="1" dirty="0">
              <a:latin typeface="+mn-ea"/>
              <a:cs typeface="Times New Roman" panose="02020603050405020304" pitchFamily="18" charset="0"/>
            </a:endParaRPr>
          </a:p>
          <a:p>
            <a:pPr lvl="1">
              <a:lnSpc>
                <a:spcPct val="150000"/>
              </a:lnSpc>
            </a:pPr>
            <a:r>
              <a:rPr lang="zh-CN" altLang="en-US" sz="2200" dirty="0">
                <a:latin typeface="+mn-ea"/>
                <a:cs typeface="Times New Roman" panose="02020603050405020304" pitchFamily="18" charset="0"/>
              </a:rPr>
              <a:t>利用</a:t>
            </a:r>
            <a:r>
              <a:rPr lang="zh-CN" altLang="en-US" sz="2200" b="1" dirty="0">
                <a:latin typeface="+mn-ea"/>
                <a:cs typeface="Times New Roman" panose="02020603050405020304" pitchFamily="18" charset="0"/>
              </a:rPr>
              <a:t>信标帧</a:t>
            </a:r>
            <a:r>
              <a:rPr lang="zh-CN" altLang="en-US" sz="2200" dirty="0">
                <a:latin typeface="+mn-ea"/>
                <a:cs typeface="Times New Roman" panose="02020603050405020304" pitchFamily="18" charset="0"/>
              </a:rPr>
              <a:t>，客户端告诉</a:t>
            </a:r>
            <a:r>
              <a:rPr lang="en-US" altLang="zh-CN" sz="2200" dirty="0">
                <a:latin typeface="+mn-ea"/>
                <a:cs typeface="Times New Roman" panose="02020603050405020304" pitchFamily="18" charset="0"/>
              </a:rPr>
              <a:t>AP</a:t>
            </a:r>
            <a:r>
              <a:rPr lang="zh-CN" altLang="en-US" sz="2200" dirty="0">
                <a:latin typeface="+mn-ea"/>
                <a:cs typeface="Times New Roman" panose="02020603050405020304" pitchFamily="18" charset="0"/>
              </a:rPr>
              <a:t>自己已休眠，而</a:t>
            </a:r>
            <a:r>
              <a:rPr lang="en-US" altLang="zh-CN" sz="2200" dirty="0">
                <a:latin typeface="+mn-ea"/>
                <a:cs typeface="Times New Roman" panose="02020603050405020304" pitchFamily="18" charset="0"/>
              </a:rPr>
              <a:t>AP</a:t>
            </a:r>
            <a:r>
              <a:rPr lang="zh-CN" altLang="en-US" sz="2200" dirty="0">
                <a:latin typeface="+mn-ea"/>
                <a:cs typeface="Times New Roman" panose="02020603050405020304" pitchFamily="18" charset="0"/>
              </a:rPr>
              <a:t>通过</a:t>
            </a:r>
            <a:r>
              <a:rPr lang="en-US" altLang="zh-CN" sz="2200" dirty="0">
                <a:latin typeface="+mn-ea"/>
                <a:cs typeface="Times New Roman" panose="02020603050405020304" pitchFamily="18" charset="0"/>
              </a:rPr>
              <a:t>beacon</a:t>
            </a:r>
            <a:r>
              <a:rPr lang="zh-CN" altLang="en-US" sz="2200" dirty="0">
                <a:latin typeface="+mn-ea"/>
                <a:cs typeface="Times New Roman" panose="02020603050405020304" pitchFamily="18" charset="0"/>
              </a:rPr>
              <a:t>唤醒客户端，通过缓存实现流量的集中发送</a:t>
            </a:r>
            <a:endParaRPr lang="en-US" altLang="zh-CN" sz="2200" dirty="0">
              <a:latin typeface="+mn-ea"/>
              <a:cs typeface="Times New Roman" panose="02020603050405020304" pitchFamily="18" charset="0"/>
            </a:endParaRPr>
          </a:p>
          <a:p>
            <a:pPr lvl="1">
              <a:lnSpc>
                <a:spcPct val="150000"/>
              </a:lnSpc>
            </a:pPr>
            <a:r>
              <a:rPr lang="zh-CN" altLang="en-US" sz="2200" dirty="0">
                <a:latin typeface="+mn-ea"/>
                <a:cs typeface="Times New Roman" panose="02020603050405020304" pitchFamily="18" charset="0"/>
              </a:rPr>
              <a:t>自动省电交付，</a:t>
            </a:r>
            <a:r>
              <a:rPr lang="en-US" altLang="zh-CN" sz="2200" dirty="0">
                <a:latin typeface="+mn-ea"/>
                <a:cs typeface="Times New Roman" panose="02020603050405020304" pitchFamily="18" charset="0"/>
              </a:rPr>
              <a:t>AP</a:t>
            </a:r>
            <a:r>
              <a:rPr lang="zh-CN" altLang="en-US" sz="2200" dirty="0">
                <a:latin typeface="+mn-ea"/>
                <a:cs typeface="Times New Roman" panose="02020603050405020304" pitchFamily="18" charset="0"/>
              </a:rPr>
              <a:t>不再主动唤醒客户端，避免频繁的交互</a:t>
            </a:r>
            <a:endParaRPr lang="en-US" altLang="zh-CN" sz="2200" dirty="0">
              <a:latin typeface="+mn-ea"/>
              <a:cs typeface="Times New Roman" panose="02020603050405020304" pitchFamily="18" charset="0"/>
            </a:endParaRPr>
          </a:p>
          <a:p>
            <a:pPr>
              <a:lnSpc>
                <a:spcPct val="150000"/>
              </a:lnSpc>
            </a:pPr>
            <a:r>
              <a:rPr lang="zh-CN" altLang="en-US" sz="2600" b="1" dirty="0">
                <a:latin typeface="+mn-ea"/>
                <a:cs typeface="Times New Roman" panose="02020603050405020304" pitchFamily="18" charset="0"/>
              </a:rPr>
              <a:t>提高服务质量</a:t>
            </a:r>
            <a:endParaRPr lang="en-US" altLang="zh-CN" sz="2600" b="1" dirty="0">
              <a:latin typeface="+mn-ea"/>
              <a:cs typeface="Times New Roman" panose="02020603050405020304" pitchFamily="18" charset="0"/>
            </a:endParaRPr>
          </a:p>
          <a:p>
            <a:pPr lvl="1">
              <a:lnSpc>
                <a:spcPct val="150000"/>
              </a:lnSpc>
            </a:pPr>
            <a:r>
              <a:rPr lang="zh-CN" altLang="en-US" sz="2200" dirty="0">
                <a:latin typeface="+mn-ea"/>
                <a:cs typeface="Times New Roman" panose="02020603050405020304" pitchFamily="18" charset="0"/>
              </a:rPr>
              <a:t>利用帧间间隔</a:t>
            </a:r>
            <a:endParaRPr lang="en-US" altLang="zh-CN" sz="2200" dirty="0">
              <a:latin typeface="+mn-ea"/>
              <a:cs typeface="Times New Roman" panose="02020603050405020304" pitchFamily="18" charset="0"/>
            </a:endParaRPr>
          </a:p>
          <a:p>
            <a:pPr marL="0" indent="0" eaLnBrk="1" hangingPunct="1">
              <a:lnSpc>
                <a:spcPct val="150000"/>
              </a:lnSpc>
              <a:buNone/>
            </a:pPr>
            <a:endParaRPr lang="en-US" altLang="zh-CN" dirty="0">
              <a:latin typeface="+mn-ea"/>
              <a:cs typeface="Times New Roman" panose="02020603050405020304" pitchFamily="18" charset="0"/>
            </a:endParaRPr>
          </a:p>
        </p:txBody>
      </p:sp>
      <p:sp>
        <p:nvSpPr>
          <p:cNvPr id="5" name="标题 1">
            <a:extLst>
              <a:ext uri="{FF2B5EF4-FFF2-40B4-BE49-F238E27FC236}">
                <a16:creationId xmlns:a16="http://schemas.microsoft.com/office/drawing/2014/main" xmlns="" id="{D9D67E75-C704-418A-8994-270FC7EA8855}"/>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66674573-9721-4E4C-B55A-9ECE596C2C8C}"/>
              </a:ext>
            </a:extLst>
          </p:cNvPr>
          <p:cNvSpPr txBox="1">
            <a:spLocks noChangeArrowheads="1"/>
          </p:cNvSpPr>
          <p:nvPr/>
        </p:nvSpPr>
        <p:spPr>
          <a:xfrm>
            <a:off x="2026444" y="38830"/>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802.11</a:t>
            </a:r>
            <a:r>
              <a:rPr lang="zh-CN" altLang="en-US" sz="3600" dirty="0"/>
              <a:t>的</a:t>
            </a:r>
            <a:r>
              <a:rPr lang="en-US" altLang="zh-CN" sz="3600" dirty="0"/>
              <a:t>MAC</a:t>
            </a:r>
            <a:r>
              <a:rPr lang="zh-CN" altLang="en-US" sz="3600" dirty="0"/>
              <a:t>子层协议</a:t>
            </a:r>
            <a:r>
              <a:rPr lang="zh-CN" altLang="en-US" sz="3600" dirty="0">
                <a:latin typeface="+mn-ea"/>
                <a:cs typeface="Times New Roman" panose="02020603050405020304" pitchFamily="18" charset="0"/>
              </a:rPr>
              <a:t>相关机制</a:t>
            </a:r>
            <a:endParaRPr lang="en-US" altLang="zh-CN" sz="3600" dirty="0">
              <a:latin typeface="+mn-ea"/>
              <a:cs typeface="Times New Roman" panose="02020603050405020304" pitchFamily="18" charset="0"/>
            </a:endParaRPr>
          </a:p>
        </p:txBody>
      </p:sp>
      <p:cxnSp>
        <p:nvCxnSpPr>
          <p:cNvPr id="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8526441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2209801" y="1524000"/>
            <a:ext cx="7993063" cy="4546600"/>
          </a:xfrm>
        </p:spPr>
        <p:txBody>
          <a:bodyPr>
            <a:normAutofit fontScale="92500"/>
          </a:bodyPr>
          <a:lstStyle/>
          <a:p>
            <a:pPr>
              <a:lnSpc>
                <a:spcPct val="150000"/>
              </a:lnSpc>
            </a:pPr>
            <a:r>
              <a:rPr lang="en-US" altLang="zh-CN" sz="2000" dirty="0">
                <a:latin typeface="微软雅黑" panose="020B0503020204020204" pitchFamily="34" charset="-122"/>
                <a:ea typeface="微软雅黑" panose="020B0503020204020204" pitchFamily="34" charset="-122"/>
              </a:rPr>
              <a:t>CSMA/CA</a:t>
            </a:r>
            <a:r>
              <a:rPr lang="zh-CN" altLang="en-US" sz="2000" dirty="0">
                <a:latin typeface="微软雅黑" panose="020B0503020204020204" pitchFamily="34" charset="-122"/>
                <a:ea typeface="微软雅黑" panose="020B0503020204020204" pitchFamily="34" charset="-122"/>
              </a:rPr>
              <a:t>没有碰撞检测机制，即便发生碰撞，仍然发送完。因此为了避免碰撞，在不同情况下（信道忙、重传前、成功发送后需要再次发送），通过退避算法错开发送时机。通过帧间间隔实现冲突避免。</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t>当信道从忙转为空闲时，任何站在发送数据前，都要采用二进制后退算法减少发生冲突的概率。</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CSMA/CD</a:t>
            </a:r>
            <a:r>
              <a:rPr lang="zh-CN" altLang="en-US" sz="2000" dirty="0">
                <a:latin typeface="微软雅黑" panose="020B0503020204020204" pitchFamily="34" charset="-122"/>
                <a:ea typeface="微软雅黑" panose="020B0503020204020204" pitchFamily="34" charset="-122"/>
              </a:rPr>
              <a:t>则在检测碰撞时，立即停止发送，再退避。</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CSMA/CA</a:t>
            </a:r>
            <a:r>
              <a:rPr lang="zh-CN" altLang="en-US" sz="2000" dirty="0">
                <a:latin typeface="微软雅黑" panose="020B0503020204020204" pitchFamily="34" charset="-122"/>
                <a:ea typeface="微软雅黑" panose="020B0503020204020204" pitchFamily="34" charset="-122"/>
              </a:rPr>
              <a:t>使用的是</a:t>
            </a:r>
            <a:r>
              <a:rPr lang="zh-CN" altLang="en-US" sz="2000" dirty="0">
                <a:solidFill>
                  <a:schemeClr val="hlink"/>
                </a:solidFill>
              </a:rPr>
              <a:t>虚拟载波侦听</a:t>
            </a:r>
            <a:r>
              <a:rPr lang="en-US" altLang="zh-CN" sz="2000" dirty="0"/>
              <a:t>Virtual Carrier Sense)</a:t>
            </a:r>
            <a:r>
              <a:rPr lang="zh-CN" altLang="en-US" sz="2000" dirty="0"/>
              <a:t>的机制实际上其他站并没有监听信道，而是由于其他站收到了“源站的通知”才不发送数据。</a:t>
            </a:r>
          </a:p>
          <a:p>
            <a:pPr>
              <a:lnSpc>
                <a:spcPct val="150000"/>
              </a:lnSpc>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802.11</a:t>
            </a:r>
            <a:r>
              <a:rPr lang="zh-CN" altLang="en-US" sz="3600" dirty="0"/>
              <a:t>的</a:t>
            </a:r>
            <a:r>
              <a:rPr lang="en-US" altLang="zh-CN" sz="3600" dirty="0"/>
              <a:t>MAC</a:t>
            </a:r>
            <a:r>
              <a:rPr lang="zh-CN" altLang="en-US" sz="3600" dirty="0"/>
              <a:t>子层协议</a:t>
            </a:r>
            <a:r>
              <a:rPr lang="zh-CN" altLang="en-US" sz="3600" dirty="0">
                <a:latin typeface="+mn-ea"/>
                <a:cs typeface="Times New Roman" panose="02020603050405020304" pitchFamily="18" charset="0"/>
              </a:rPr>
              <a:t>相关机制</a:t>
            </a:r>
            <a:endParaRPr lang="en-US" altLang="zh-CN" sz="3600" dirty="0">
              <a:latin typeface="+mn-ea"/>
              <a:cs typeface="Times New Roman" panose="02020603050405020304" pitchFamily="18" charset="0"/>
            </a:endParaRP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4442297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88D2075-255E-4A19-B7F5-2C0867CCE110}"/>
              </a:ext>
            </a:extLst>
          </p:cNvPr>
          <p:cNvSpPr>
            <a:spLocks noGrp="1"/>
          </p:cNvSpPr>
          <p:nvPr>
            <p:ph idx="1"/>
          </p:nvPr>
        </p:nvSpPr>
        <p:spPr>
          <a:xfrm>
            <a:off x="2026444" y="1123952"/>
            <a:ext cx="8137922" cy="2497735"/>
          </a:xfrm>
        </p:spPr>
        <p:txBody>
          <a:bodyPr>
            <a:normAutofit/>
          </a:bodyPr>
          <a:lstStyle/>
          <a:p>
            <a:r>
              <a:rPr lang="en-US" altLang="zh-CN" sz="2000" dirty="0"/>
              <a:t>802.11</a:t>
            </a:r>
            <a:r>
              <a:rPr lang="zh-CN" altLang="en-US" sz="2000" dirty="0"/>
              <a:t>标准包括数据帧、控制帧和管理帧。</a:t>
            </a:r>
            <a:endParaRPr lang="en-US" altLang="zh-CN" sz="2000" dirty="0"/>
          </a:p>
          <a:p>
            <a:r>
              <a:rPr lang="zh-CN" altLang="en-US" sz="2000" dirty="0"/>
              <a:t>地址</a:t>
            </a:r>
            <a:r>
              <a:rPr lang="en-US" altLang="zh-CN" sz="2000" dirty="0"/>
              <a:t>1</a:t>
            </a:r>
            <a:r>
              <a:rPr lang="zh-CN" altLang="en-US" sz="2000" dirty="0"/>
              <a:t>：接收方地址</a:t>
            </a:r>
            <a:endParaRPr lang="en-US" altLang="zh-CN" sz="2000" dirty="0"/>
          </a:p>
          <a:p>
            <a:r>
              <a:rPr lang="zh-CN" altLang="en-US" sz="2000" dirty="0"/>
              <a:t>地址</a:t>
            </a:r>
            <a:r>
              <a:rPr lang="en-US" altLang="zh-CN" sz="2000" dirty="0"/>
              <a:t>2</a:t>
            </a:r>
            <a:r>
              <a:rPr lang="zh-CN" altLang="en-US" sz="2000" dirty="0"/>
              <a:t>：发送方地址</a:t>
            </a:r>
            <a:endParaRPr lang="en-US" altLang="zh-CN" sz="2000" dirty="0"/>
          </a:p>
          <a:p>
            <a:r>
              <a:rPr lang="zh-CN" altLang="en-US" sz="2000" dirty="0"/>
              <a:t>地址</a:t>
            </a:r>
            <a:r>
              <a:rPr lang="en-US" altLang="zh-CN" sz="2000" dirty="0"/>
              <a:t>3</a:t>
            </a:r>
            <a:r>
              <a:rPr lang="zh-CN" altLang="en-US" sz="2000" dirty="0"/>
              <a:t>：远程端点地址（最终目的地址）</a:t>
            </a:r>
            <a:endParaRPr lang="en-US" altLang="zh-CN" sz="2000" dirty="0"/>
          </a:p>
          <a:p>
            <a:r>
              <a:rPr lang="zh-CN" altLang="en-US" sz="2000" dirty="0"/>
              <a:t>实际帧长一般</a:t>
            </a:r>
            <a:r>
              <a:rPr lang="en-US" altLang="zh-CN" sz="2000" dirty="0"/>
              <a:t>1500</a:t>
            </a:r>
            <a:r>
              <a:rPr lang="zh-CN" altLang="en-US" sz="2000" dirty="0"/>
              <a:t>字节</a:t>
            </a:r>
          </a:p>
        </p:txBody>
      </p:sp>
      <p:sp>
        <p:nvSpPr>
          <p:cNvPr id="5" name="Rectangle 2">
            <a:extLst>
              <a:ext uri="{FF2B5EF4-FFF2-40B4-BE49-F238E27FC236}">
                <a16:creationId xmlns:a16="http://schemas.microsoft.com/office/drawing/2014/main" xmlns="" id="{4908DA04-8564-447C-9EB6-D6F0899F6510}"/>
              </a:ext>
            </a:extLst>
          </p:cNvPr>
          <p:cNvSpPr txBox="1">
            <a:spLocks noChangeArrowheads="1"/>
          </p:cNvSpPr>
          <p:nvPr/>
        </p:nvSpPr>
        <p:spPr>
          <a:xfrm>
            <a:off x="2026444" y="-2738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802.11</a:t>
            </a:r>
            <a:r>
              <a:rPr lang="zh-CN" altLang="en-US" sz="3600" dirty="0"/>
              <a:t>帧结构</a:t>
            </a:r>
            <a:endParaRPr lang="en-US" altLang="zh-CN" sz="3600" dirty="0">
              <a:latin typeface="+mn-ea"/>
              <a:cs typeface="Times New Roman" panose="02020603050405020304" pitchFamily="18" charset="0"/>
            </a:endParaRPr>
          </a:p>
        </p:txBody>
      </p:sp>
      <p:grpSp>
        <p:nvGrpSpPr>
          <p:cNvPr id="33" name="组合 32">
            <a:extLst>
              <a:ext uri="{FF2B5EF4-FFF2-40B4-BE49-F238E27FC236}">
                <a16:creationId xmlns:a16="http://schemas.microsoft.com/office/drawing/2014/main" xmlns="" id="{DE544C50-58E4-4080-9932-05BDD91F17B4}"/>
              </a:ext>
            </a:extLst>
          </p:cNvPr>
          <p:cNvGrpSpPr/>
          <p:nvPr/>
        </p:nvGrpSpPr>
        <p:grpSpPr>
          <a:xfrm>
            <a:off x="1679980" y="3322504"/>
            <a:ext cx="8337539" cy="2559784"/>
            <a:chOff x="138224" y="2257184"/>
            <a:chExt cx="8337539" cy="2559784"/>
          </a:xfrm>
        </p:grpSpPr>
        <p:sp>
          <p:nvSpPr>
            <p:cNvPr id="6" name="Freeform 4">
              <a:extLst>
                <a:ext uri="{FF2B5EF4-FFF2-40B4-BE49-F238E27FC236}">
                  <a16:creationId xmlns:a16="http://schemas.microsoft.com/office/drawing/2014/main" xmlns="" id="{C9D0970E-E0FC-4633-8312-9D602F7525B6}"/>
                </a:ext>
              </a:extLst>
            </p:cNvPr>
            <p:cNvSpPr>
              <a:spLocks/>
            </p:cNvSpPr>
            <p:nvPr/>
          </p:nvSpPr>
          <p:spPr bwMode="auto">
            <a:xfrm>
              <a:off x="379767" y="3691327"/>
              <a:ext cx="8064500" cy="661539"/>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FFFF99">
                    <a:gamma/>
                    <a:shade val="46275"/>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7" name="Text Box 5">
              <a:extLst>
                <a:ext uri="{FF2B5EF4-FFF2-40B4-BE49-F238E27FC236}">
                  <a16:creationId xmlns:a16="http://schemas.microsoft.com/office/drawing/2014/main" xmlns="" id="{F44F4E9C-674A-4E37-912C-0BF546E1E25E}"/>
                </a:ext>
              </a:extLst>
            </p:cNvPr>
            <p:cNvSpPr txBox="1">
              <a:spLocks noChangeArrowheads="1"/>
            </p:cNvSpPr>
            <p:nvPr/>
          </p:nvSpPr>
          <p:spPr bwMode="auto">
            <a:xfrm>
              <a:off x="165160" y="2965943"/>
              <a:ext cx="7681911"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0070C0"/>
                  </a:solidFill>
                  <a:latin typeface="Arial" panose="020B0604020202020204" pitchFamily="34" charset="0"/>
                  <a:ea typeface="黑体" panose="02010609060101010101" pitchFamily="49" charset="-122"/>
                </a:rPr>
                <a:t>字节     </a:t>
              </a:r>
              <a:r>
                <a:rPr lang="en-US" altLang="zh-CN" sz="1600" dirty="0">
                  <a:solidFill>
                    <a:srgbClr val="0070C0"/>
                  </a:solidFill>
                  <a:latin typeface="Arial" panose="020B0604020202020204" pitchFamily="34" charset="0"/>
                  <a:ea typeface="黑体" panose="02010609060101010101" pitchFamily="49" charset="-122"/>
                </a:rPr>
                <a:t>2              2            6              6             6              2          0 ~ 2312             4</a:t>
              </a:r>
            </a:p>
          </p:txBody>
        </p:sp>
        <p:sp>
          <p:nvSpPr>
            <p:cNvPr id="8" name="Rectangle 6">
              <a:extLst>
                <a:ext uri="{FF2B5EF4-FFF2-40B4-BE49-F238E27FC236}">
                  <a16:creationId xmlns:a16="http://schemas.microsoft.com/office/drawing/2014/main" xmlns="" id="{8ACBEAB8-F410-4822-A5CE-73484393BA29}"/>
                </a:ext>
              </a:extLst>
            </p:cNvPr>
            <p:cNvSpPr>
              <a:spLocks noChangeArrowheads="1"/>
            </p:cNvSpPr>
            <p:nvPr/>
          </p:nvSpPr>
          <p:spPr bwMode="auto">
            <a:xfrm>
              <a:off x="668692" y="3313606"/>
              <a:ext cx="857250" cy="368196"/>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9" name="Rectangle 7">
              <a:extLst>
                <a:ext uri="{FF2B5EF4-FFF2-40B4-BE49-F238E27FC236}">
                  <a16:creationId xmlns:a16="http://schemas.microsoft.com/office/drawing/2014/main" xmlns="" id="{B1AE73C7-012F-4630-9CE4-7D9790294692}"/>
                </a:ext>
              </a:extLst>
            </p:cNvPr>
            <p:cNvSpPr>
              <a:spLocks noChangeArrowheads="1"/>
            </p:cNvSpPr>
            <p:nvPr/>
          </p:nvSpPr>
          <p:spPr bwMode="auto">
            <a:xfrm>
              <a:off x="665517" y="3304081"/>
              <a:ext cx="865188" cy="377721"/>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dirty="0">
                  <a:solidFill>
                    <a:srgbClr val="0070C0"/>
                  </a:solidFill>
                  <a:latin typeface="Arial" panose="020B0604020202020204" pitchFamily="34" charset="0"/>
                  <a:ea typeface="黑体" panose="02010609060101010101" pitchFamily="49" charset="-122"/>
                </a:rPr>
                <a:t>帧控制</a:t>
              </a:r>
            </a:p>
          </p:txBody>
        </p:sp>
        <p:sp>
          <p:nvSpPr>
            <p:cNvPr id="10" name="Rectangle 8">
              <a:extLst>
                <a:ext uri="{FF2B5EF4-FFF2-40B4-BE49-F238E27FC236}">
                  <a16:creationId xmlns:a16="http://schemas.microsoft.com/office/drawing/2014/main" xmlns="" id="{C41EE1F3-7B3A-46A6-9E3A-9AAE63BF9C6E}"/>
                </a:ext>
              </a:extLst>
            </p:cNvPr>
            <p:cNvSpPr>
              <a:spLocks noChangeArrowheads="1"/>
            </p:cNvSpPr>
            <p:nvPr/>
          </p:nvSpPr>
          <p:spPr bwMode="auto">
            <a:xfrm>
              <a:off x="1530705" y="3304081"/>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持续期</a:t>
              </a:r>
            </a:p>
          </p:txBody>
        </p:sp>
        <p:sp>
          <p:nvSpPr>
            <p:cNvPr id="11" name="Rectangle 9">
              <a:extLst>
                <a:ext uri="{FF2B5EF4-FFF2-40B4-BE49-F238E27FC236}">
                  <a16:creationId xmlns:a16="http://schemas.microsoft.com/office/drawing/2014/main" xmlns="" id="{FD80EE76-DB9A-4B53-8770-71A7CAA44A3A}"/>
                </a:ext>
              </a:extLst>
            </p:cNvPr>
            <p:cNvSpPr>
              <a:spLocks noChangeArrowheads="1"/>
            </p:cNvSpPr>
            <p:nvPr/>
          </p:nvSpPr>
          <p:spPr bwMode="auto">
            <a:xfrm>
              <a:off x="2395892" y="3304081"/>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地址 </a:t>
              </a:r>
              <a:r>
                <a:rPr lang="en-US" altLang="zh-CN" sz="1600">
                  <a:solidFill>
                    <a:srgbClr val="0070C0"/>
                  </a:solidFill>
                  <a:latin typeface="Arial" panose="020B0604020202020204" pitchFamily="34" charset="0"/>
                  <a:ea typeface="黑体" panose="02010609060101010101" pitchFamily="49" charset="-122"/>
                </a:rPr>
                <a:t>1</a:t>
              </a:r>
            </a:p>
          </p:txBody>
        </p:sp>
        <p:sp>
          <p:nvSpPr>
            <p:cNvPr id="12" name="Rectangle 10">
              <a:extLst>
                <a:ext uri="{FF2B5EF4-FFF2-40B4-BE49-F238E27FC236}">
                  <a16:creationId xmlns:a16="http://schemas.microsoft.com/office/drawing/2014/main" xmlns="" id="{1F341C09-24C9-433B-87B9-9995029C073D}"/>
                </a:ext>
              </a:extLst>
            </p:cNvPr>
            <p:cNvSpPr>
              <a:spLocks noChangeArrowheads="1"/>
            </p:cNvSpPr>
            <p:nvPr/>
          </p:nvSpPr>
          <p:spPr bwMode="auto">
            <a:xfrm>
              <a:off x="3261080" y="3304081"/>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地址 </a:t>
              </a:r>
              <a:r>
                <a:rPr lang="en-US" altLang="zh-CN" sz="1600">
                  <a:solidFill>
                    <a:srgbClr val="0070C0"/>
                  </a:solidFill>
                  <a:latin typeface="Arial" panose="020B0604020202020204" pitchFamily="34" charset="0"/>
                  <a:ea typeface="黑体" panose="02010609060101010101" pitchFamily="49" charset="-122"/>
                </a:rPr>
                <a:t>2</a:t>
              </a:r>
            </a:p>
          </p:txBody>
        </p:sp>
        <p:sp>
          <p:nvSpPr>
            <p:cNvPr id="13" name="Rectangle 11">
              <a:extLst>
                <a:ext uri="{FF2B5EF4-FFF2-40B4-BE49-F238E27FC236}">
                  <a16:creationId xmlns:a16="http://schemas.microsoft.com/office/drawing/2014/main" xmlns="" id="{D56B5BC5-0705-43B1-94EB-19AC7C173774}"/>
                </a:ext>
              </a:extLst>
            </p:cNvPr>
            <p:cNvSpPr>
              <a:spLocks noChangeArrowheads="1"/>
            </p:cNvSpPr>
            <p:nvPr/>
          </p:nvSpPr>
          <p:spPr bwMode="auto">
            <a:xfrm>
              <a:off x="4126267" y="3304081"/>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地址 </a:t>
              </a:r>
              <a:r>
                <a:rPr lang="en-US" altLang="zh-CN" sz="1600">
                  <a:solidFill>
                    <a:srgbClr val="0070C0"/>
                  </a:solidFill>
                  <a:latin typeface="Arial" panose="020B0604020202020204" pitchFamily="34" charset="0"/>
                  <a:ea typeface="黑体" panose="02010609060101010101" pitchFamily="49" charset="-122"/>
                </a:rPr>
                <a:t>3</a:t>
              </a:r>
            </a:p>
          </p:txBody>
        </p:sp>
        <p:sp>
          <p:nvSpPr>
            <p:cNvPr id="14" name="Rectangle 12">
              <a:extLst>
                <a:ext uri="{FF2B5EF4-FFF2-40B4-BE49-F238E27FC236}">
                  <a16:creationId xmlns:a16="http://schemas.microsoft.com/office/drawing/2014/main" xmlns="" id="{C427CF8F-7355-47F2-8CBD-5A1E5872F208}"/>
                </a:ext>
              </a:extLst>
            </p:cNvPr>
            <p:cNvSpPr>
              <a:spLocks noChangeArrowheads="1"/>
            </p:cNvSpPr>
            <p:nvPr/>
          </p:nvSpPr>
          <p:spPr bwMode="auto">
            <a:xfrm>
              <a:off x="4991455" y="3304081"/>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序号控制</a:t>
              </a:r>
            </a:p>
          </p:txBody>
        </p:sp>
        <p:sp>
          <p:nvSpPr>
            <p:cNvPr id="16" name="Rectangle 14">
              <a:extLst>
                <a:ext uri="{FF2B5EF4-FFF2-40B4-BE49-F238E27FC236}">
                  <a16:creationId xmlns:a16="http://schemas.microsoft.com/office/drawing/2014/main" xmlns="" id="{D1133930-D7C1-4A09-89E2-A2603452C8EE}"/>
                </a:ext>
              </a:extLst>
            </p:cNvPr>
            <p:cNvSpPr>
              <a:spLocks noChangeArrowheads="1"/>
            </p:cNvSpPr>
            <p:nvPr/>
          </p:nvSpPr>
          <p:spPr bwMode="auto">
            <a:xfrm>
              <a:off x="5856642" y="3304081"/>
              <a:ext cx="1362075"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帧主体</a:t>
              </a:r>
            </a:p>
          </p:txBody>
        </p:sp>
        <p:sp>
          <p:nvSpPr>
            <p:cNvPr id="17" name="Rectangle 15">
              <a:extLst>
                <a:ext uri="{FF2B5EF4-FFF2-40B4-BE49-F238E27FC236}">
                  <a16:creationId xmlns:a16="http://schemas.microsoft.com/office/drawing/2014/main" xmlns="" id="{4B07122C-8376-49A5-8447-8EE27A86409C}"/>
                </a:ext>
              </a:extLst>
            </p:cNvPr>
            <p:cNvSpPr>
              <a:spLocks noChangeArrowheads="1"/>
            </p:cNvSpPr>
            <p:nvPr/>
          </p:nvSpPr>
          <p:spPr bwMode="auto">
            <a:xfrm>
              <a:off x="7217129" y="3304081"/>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600">
                  <a:solidFill>
                    <a:srgbClr val="0070C0"/>
                  </a:solidFill>
                  <a:latin typeface="Arial" panose="020B0604020202020204" pitchFamily="34" charset="0"/>
                  <a:ea typeface="黑体" panose="02010609060101010101" pitchFamily="49" charset="-122"/>
                </a:rPr>
                <a:t>FCS</a:t>
              </a:r>
            </a:p>
          </p:txBody>
        </p:sp>
        <p:sp>
          <p:nvSpPr>
            <p:cNvPr id="18" name="Rectangle 16">
              <a:extLst>
                <a:ext uri="{FF2B5EF4-FFF2-40B4-BE49-F238E27FC236}">
                  <a16:creationId xmlns:a16="http://schemas.microsoft.com/office/drawing/2014/main" xmlns="" id="{63CE8DAA-9CDF-4FF9-9B4B-383D322799B3}"/>
                </a:ext>
              </a:extLst>
            </p:cNvPr>
            <p:cNvSpPr>
              <a:spLocks noChangeArrowheads="1"/>
            </p:cNvSpPr>
            <p:nvPr/>
          </p:nvSpPr>
          <p:spPr bwMode="auto">
            <a:xfrm>
              <a:off x="378180" y="4240706"/>
              <a:ext cx="86518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协议</a:t>
              </a:r>
            </a:p>
            <a:p>
              <a:pPr algn="ctr"/>
              <a:r>
                <a:rPr lang="zh-CN" altLang="en-US" sz="1600">
                  <a:solidFill>
                    <a:srgbClr val="0070C0"/>
                  </a:solidFill>
                  <a:latin typeface="Arial" panose="020B0604020202020204" pitchFamily="34" charset="0"/>
                  <a:ea typeface="黑体" panose="02010609060101010101" pitchFamily="49" charset="-122"/>
                </a:rPr>
                <a:t>版本</a:t>
              </a:r>
            </a:p>
          </p:txBody>
        </p:sp>
        <p:sp>
          <p:nvSpPr>
            <p:cNvPr id="19" name="Rectangle 17">
              <a:extLst>
                <a:ext uri="{FF2B5EF4-FFF2-40B4-BE49-F238E27FC236}">
                  <a16:creationId xmlns:a16="http://schemas.microsoft.com/office/drawing/2014/main" xmlns="" id="{73D1E1B9-F63F-4602-A21B-E99382DA1053}"/>
                </a:ext>
              </a:extLst>
            </p:cNvPr>
            <p:cNvSpPr>
              <a:spLocks noChangeArrowheads="1"/>
            </p:cNvSpPr>
            <p:nvPr/>
          </p:nvSpPr>
          <p:spPr bwMode="auto">
            <a:xfrm>
              <a:off x="1243367" y="4240706"/>
              <a:ext cx="86518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类型</a:t>
              </a:r>
            </a:p>
          </p:txBody>
        </p:sp>
        <p:sp>
          <p:nvSpPr>
            <p:cNvPr id="20" name="Rectangle 18">
              <a:extLst>
                <a:ext uri="{FF2B5EF4-FFF2-40B4-BE49-F238E27FC236}">
                  <a16:creationId xmlns:a16="http://schemas.microsoft.com/office/drawing/2014/main" xmlns="" id="{90A812E5-2CB4-4C8F-9C31-EF5C614B27B0}"/>
                </a:ext>
              </a:extLst>
            </p:cNvPr>
            <p:cNvSpPr>
              <a:spLocks noChangeArrowheads="1"/>
            </p:cNvSpPr>
            <p:nvPr/>
          </p:nvSpPr>
          <p:spPr bwMode="auto">
            <a:xfrm>
              <a:off x="2108555" y="4240706"/>
              <a:ext cx="1727200"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子类型</a:t>
              </a:r>
            </a:p>
          </p:txBody>
        </p:sp>
        <p:sp>
          <p:nvSpPr>
            <p:cNvPr id="21" name="Rectangle 19">
              <a:extLst>
                <a:ext uri="{FF2B5EF4-FFF2-40B4-BE49-F238E27FC236}">
                  <a16:creationId xmlns:a16="http://schemas.microsoft.com/office/drawing/2014/main" xmlns="" id="{8BD5D49F-3A70-491A-A7D8-AEA20385D053}"/>
                </a:ext>
              </a:extLst>
            </p:cNvPr>
            <p:cNvSpPr>
              <a:spLocks noChangeArrowheads="1"/>
            </p:cNvSpPr>
            <p:nvPr/>
          </p:nvSpPr>
          <p:spPr bwMode="auto">
            <a:xfrm>
              <a:off x="3832580" y="4240706"/>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去往</a:t>
              </a:r>
            </a:p>
            <a:p>
              <a:pPr algn="ctr"/>
              <a:r>
                <a:rPr lang="en-US" altLang="zh-CN" sz="1600">
                  <a:solidFill>
                    <a:srgbClr val="0070C0"/>
                  </a:solidFill>
                  <a:latin typeface="Arial" panose="020B0604020202020204" pitchFamily="34" charset="0"/>
                  <a:ea typeface="黑体" panose="02010609060101010101" pitchFamily="49" charset="-122"/>
                </a:rPr>
                <a:t>AP</a:t>
              </a:r>
            </a:p>
          </p:txBody>
        </p:sp>
        <p:sp>
          <p:nvSpPr>
            <p:cNvPr id="22" name="Rectangle 20">
              <a:extLst>
                <a:ext uri="{FF2B5EF4-FFF2-40B4-BE49-F238E27FC236}">
                  <a16:creationId xmlns:a16="http://schemas.microsoft.com/office/drawing/2014/main" xmlns="" id="{66B3BCD6-2D48-4820-8364-4E85A5A8C36A}"/>
                </a:ext>
              </a:extLst>
            </p:cNvPr>
            <p:cNvSpPr>
              <a:spLocks noChangeArrowheads="1"/>
            </p:cNvSpPr>
            <p:nvPr/>
          </p:nvSpPr>
          <p:spPr bwMode="auto">
            <a:xfrm>
              <a:off x="4412017" y="4240706"/>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来自</a:t>
              </a:r>
            </a:p>
            <a:p>
              <a:pPr algn="ctr"/>
              <a:r>
                <a:rPr lang="en-US" altLang="zh-CN" sz="1600">
                  <a:solidFill>
                    <a:srgbClr val="0070C0"/>
                  </a:solidFill>
                  <a:latin typeface="Arial" panose="020B0604020202020204" pitchFamily="34" charset="0"/>
                  <a:ea typeface="黑体" panose="02010609060101010101" pitchFamily="49" charset="-122"/>
                </a:rPr>
                <a:t>AP</a:t>
              </a:r>
            </a:p>
          </p:txBody>
        </p:sp>
        <p:sp>
          <p:nvSpPr>
            <p:cNvPr id="23" name="Rectangle 21">
              <a:extLst>
                <a:ext uri="{FF2B5EF4-FFF2-40B4-BE49-F238E27FC236}">
                  <a16:creationId xmlns:a16="http://schemas.microsoft.com/office/drawing/2014/main" xmlns="" id="{1BE64EBF-B2C3-4949-BA10-DB7C56FA86E1}"/>
                </a:ext>
              </a:extLst>
            </p:cNvPr>
            <p:cNvSpPr>
              <a:spLocks noChangeArrowheads="1"/>
            </p:cNvSpPr>
            <p:nvPr/>
          </p:nvSpPr>
          <p:spPr bwMode="auto">
            <a:xfrm>
              <a:off x="4991455" y="4240706"/>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dirty="0">
                  <a:solidFill>
                    <a:srgbClr val="0070C0"/>
                  </a:solidFill>
                  <a:latin typeface="Arial" panose="020B0604020202020204" pitchFamily="34" charset="0"/>
                  <a:ea typeface="黑体" panose="02010609060101010101" pitchFamily="49" charset="-122"/>
                </a:rPr>
                <a:t>更多</a:t>
              </a:r>
            </a:p>
            <a:p>
              <a:pPr algn="ctr"/>
              <a:r>
                <a:rPr lang="zh-CN" altLang="en-US" sz="1600" dirty="0">
                  <a:solidFill>
                    <a:srgbClr val="0070C0"/>
                  </a:solidFill>
                  <a:latin typeface="Arial" panose="020B0604020202020204" pitchFamily="34" charset="0"/>
                  <a:ea typeface="黑体" panose="02010609060101010101" pitchFamily="49" charset="-122"/>
                </a:rPr>
                <a:t>分段</a:t>
              </a:r>
            </a:p>
          </p:txBody>
        </p:sp>
        <p:sp>
          <p:nvSpPr>
            <p:cNvPr id="24" name="Rectangle 22">
              <a:extLst>
                <a:ext uri="{FF2B5EF4-FFF2-40B4-BE49-F238E27FC236}">
                  <a16:creationId xmlns:a16="http://schemas.microsoft.com/office/drawing/2014/main" xmlns="" id="{80860415-E503-4A43-AE3D-4C81EF2F2A68}"/>
                </a:ext>
              </a:extLst>
            </p:cNvPr>
            <p:cNvSpPr>
              <a:spLocks noChangeArrowheads="1"/>
            </p:cNvSpPr>
            <p:nvPr/>
          </p:nvSpPr>
          <p:spPr bwMode="auto">
            <a:xfrm>
              <a:off x="5570892" y="4240706"/>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dirty="0">
                  <a:solidFill>
                    <a:srgbClr val="0070C0"/>
                  </a:solidFill>
                  <a:latin typeface="Arial" panose="020B0604020202020204" pitchFamily="34" charset="0"/>
                  <a:ea typeface="黑体" panose="02010609060101010101" pitchFamily="49" charset="-122"/>
                </a:rPr>
                <a:t>重传</a:t>
              </a:r>
            </a:p>
          </p:txBody>
        </p:sp>
        <p:sp>
          <p:nvSpPr>
            <p:cNvPr id="25" name="Rectangle 23">
              <a:extLst>
                <a:ext uri="{FF2B5EF4-FFF2-40B4-BE49-F238E27FC236}">
                  <a16:creationId xmlns:a16="http://schemas.microsoft.com/office/drawing/2014/main" xmlns="" id="{F236FC8D-977E-4857-8084-C4322E43471D}"/>
                </a:ext>
              </a:extLst>
            </p:cNvPr>
            <p:cNvSpPr>
              <a:spLocks noChangeArrowheads="1"/>
            </p:cNvSpPr>
            <p:nvPr/>
          </p:nvSpPr>
          <p:spPr bwMode="auto">
            <a:xfrm>
              <a:off x="6150330" y="4240706"/>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dirty="0">
                  <a:solidFill>
                    <a:srgbClr val="0070C0"/>
                  </a:solidFill>
                  <a:latin typeface="Arial" panose="020B0604020202020204" pitchFamily="34" charset="0"/>
                  <a:ea typeface="黑体" panose="02010609060101010101" pitchFamily="49" charset="-122"/>
                </a:rPr>
                <a:t>电源</a:t>
              </a:r>
              <a:endParaRPr lang="en-US" altLang="zh-CN" sz="1600" dirty="0">
                <a:solidFill>
                  <a:srgbClr val="0070C0"/>
                </a:solidFill>
                <a:latin typeface="Arial" panose="020B0604020202020204" pitchFamily="34" charset="0"/>
                <a:ea typeface="黑体" panose="02010609060101010101" pitchFamily="49" charset="-122"/>
              </a:endParaRPr>
            </a:p>
            <a:p>
              <a:pPr algn="ctr"/>
              <a:r>
                <a:rPr lang="zh-CN" altLang="en-US" sz="1600" dirty="0">
                  <a:solidFill>
                    <a:srgbClr val="0070C0"/>
                  </a:solidFill>
                  <a:latin typeface="Arial" panose="020B0604020202020204" pitchFamily="34" charset="0"/>
                  <a:ea typeface="黑体" panose="02010609060101010101" pitchFamily="49" charset="-122"/>
                </a:rPr>
                <a:t>管理</a:t>
              </a:r>
            </a:p>
          </p:txBody>
        </p:sp>
        <p:sp>
          <p:nvSpPr>
            <p:cNvPr id="26" name="Rectangle 24">
              <a:extLst>
                <a:ext uri="{FF2B5EF4-FFF2-40B4-BE49-F238E27FC236}">
                  <a16:creationId xmlns:a16="http://schemas.microsoft.com/office/drawing/2014/main" xmlns="" id="{58548BF6-A066-46A9-982B-A47215227790}"/>
                </a:ext>
              </a:extLst>
            </p:cNvPr>
            <p:cNvSpPr>
              <a:spLocks noChangeArrowheads="1"/>
            </p:cNvSpPr>
            <p:nvPr/>
          </p:nvSpPr>
          <p:spPr bwMode="auto">
            <a:xfrm>
              <a:off x="6729767" y="4240706"/>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更多</a:t>
              </a:r>
            </a:p>
            <a:p>
              <a:pPr algn="ctr"/>
              <a:r>
                <a:rPr lang="zh-CN" altLang="en-US" sz="1600">
                  <a:solidFill>
                    <a:srgbClr val="0070C0"/>
                  </a:solidFill>
                  <a:latin typeface="Arial" panose="020B0604020202020204" pitchFamily="34" charset="0"/>
                  <a:ea typeface="黑体" panose="02010609060101010101" pitchFamily="49" charset="-122"/>
                </a:rPr>
                <a:t>数据</a:t>
              </a:r>
            </a:p>
          </p:txBody>
        </p:sp>
        <p:sp>
          <p:nvSpPr>
            <p:cNvPr id="27" name="Rectangle 25">
              <a:extLst>
                <a:ext uri="{FF2B5EF4-FFF2-40B4-BE49-F238E27FC236}">
                  <a16:creationId xmlns:a16="http://schemas.microsoft.com/office/drawing/2014/main" xmlns="" id="{8A8DAAAA-F886-4564-80BC-4299FF315584}"/>
                </a:ext>
              </a:extLst>
            </p:cNvPr>
            <p:cNvSpPr>
              <a:spLocks noChangeArrowheads="1"/>
            </p:cNvSpPr>
            <p:nvPr/>
          </p:nvSpPr>
          <p:spPr bwMode="auto">
            <a:xfrm>
              <a:off x="7309205" y="4240706"/>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600">
                  <a:solidFill>
                    <a:srgbClr val="0070C0"/>
                  </a:solidFill>
                  <a:latin typeface="Arial" panose="020B0604020202020204" pitchFamily="34" charset="0"/>
                  <a:ea typeface="黑体" panose="02010609060101010101" pitchFamily="49" charset="-122"/>
                </a:rPr>
                <a:t>WEP</a:t>
              </a:r>
            </a:p>
          </p:txBody>
        </p:sp>
        <p:sp>
          <p:nvSpPr>
            <p:cNvPr id="28" name="Rectangle 26">
              <a:extLst>
                <a:ext uri="{FF2B5EF4-FFF2-40B4-BE49-F238E27FC236}">
                  <a16:creationId xmlns:a16="http://schemas.microsoft.com/office/drawing/2014/main" xmlns="" id="{7636164F-4E91-4BFC-87BE-0172DCEE034C}"/>
                </a:ext>
              </a:extLst>
            </p:cNvPr>
            <p:cNvSpPr>
              <a:spLocks noChangeArrowheads="1"/>
            </p:cNvSpPr>
            <p:nvPr/>
          </p:nvSpPr>
          <p:spPr bwMode="auto">
            <a:xfrm>
              <a:off x="7888642" y="4240706"/>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a:solidFill>
                    <a:srgbClr val="0070C0"/>
                  </a:solidFill>
                  <a:latin typeface="Arial" panose="020B0604020202020204" pitchFamily="34" charset="0"/>
                  <a:ea typeface="黑体" panose="02010609060101010101" pitchFamily="49" charset="-122"/>
                </a:rPr>
                <a:t>顺序</a:t>
              </a:r>
            </a:p>
          </p:txBody>
        </p:sp>
        <p:sp>
          <p:nvSpPr>
            <p:cNvPr id="29" name="Text Box 27">
              <a:extLst>
                <a:ext uri="{FF2B5EF4-FFF2-40B4-BE49-F238E27FC236}">
                  <a16:creationId xmlns:a16="http://schemas.microsoft.com/office/drawing/2014/main" xmlns="" id="{85971DE7-5F30-420B-9D57-ECC13C94DB0D}"/>
                </a:ext>
              </a:extLst>
            </p:cNvPr>
            <p:cNvSpPr txBox="1">
              <a:spLocks noChangeArrowheads="1"/>
            </p:cNvSpPr>
            <p:nvPr/>
          </p:nvSpPr>
          <p:spPr bwMode="auto">
            <a:xfrm>
              <a:off x="138224" y="3902568"/>
              <a:ext cx="8337539"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0070C0"/>
                  </a:solidFill>
                  <a:latin typeface="Arial" panose="020B0604020202020204" pitchFamily="34" charset="0"/>
                  <a:ea typeface="黑体" panose="02010609060101010101" pitchFamily="49" charset="-122"/>
                </a:rPr>
                <a:t>位        </a:t>
              </a:r>
              <a:r>
                <a:rPr lang="en-US" altLang="zh-CN" sz="1600" dirty="0">
                  <a:solidFill>
                    <a:srgbClr val="0070C0"/>
                  </a:solidFill>
                  <a:latin typeface="Arial" panose="020B0604020202020204" pitchFamily="34" charset="0"/>
                  <a:ea typeface="黑体" panose="02010609060101010101" pitchFamily="49" charset="-122"/>
                </a:rPr>
                <a:t>2              2                       4             1         1          1       1        1         1        1       1</a:t>
              </a:r>
            </a:p>
          </p:txBody>
        </p:sp>
        <p:sp>
          <p:nvSpPr>
            <p:cNvPr id="30" name="AutoShape 28">
              <a:extLst>
                <a:ext uri="{FF2B5EF4-FFF2-40B4-BE49-F238E27FC236}">
                  <a16:creationId xmlns:a16="http://schemas.microsoft.com/office/drawing/2014/main" xmlns="" id="{C9DBC287-CA41-484D-9FDE-837815B3AB1E}"/>
                </a:ext>
              </a:extLst>
            </p:cNvPr>
            <p:cNvSpPr>
              <a:spLocks/>
            </p:cNvSpPr>
            <p:nvPr/>
          </p:nvSpPr>
          <p:spPr bwMode="auto">
            <a:xfrm rot="16200000">
              <a:off x="3081694" y="335455"/>
              <a:ext cx="360363" cy="5189538"/>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31" name="Text Box 29">
              <a:extLst>
                <a:ext uri="{FF2B5EF4-FFF2-40B4-BE49-F238E27FC236}">
                  <a16:creationId xmlns:a16="http://schemas.microsoft.com/office/drawing/2014/main" xmlns="" id="{AF08918C-C6D5-42E1-A3AB-1881F0B2D786}"/>
                </a:ext>
              </a:extLst>
            </p:cNvPr>
            <p:cNvSpPr txBox="1">
              <a:spLocks noChangeArrowheads="1"/>
            </p:cNvSpPr>
            <p:nvPr/>
          </p:nvSpPr>
          <p:spPr bwMode="auto">
            <a:xfrm>
              <a:off x="2678775" y="2351949"/>
              <a:ext cx="15905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70C0"/>
                  </a:solidFill>
                  <a:latin typeface="Arial" panose="020B0604020202020204" pitchFamily="34" charset="0"/>
                  <a:ea typeface="黑体" panose="02010609060101010101" pitchFamily="49" charset="-122"/>
                </a:rPr>
                <a:t>MAC </a:t>
              </a:r>
              <a:r>
                <a:rPr lang="zh-CN" altLang="en-US" dirty="0">
                  <a:solidFill>
                    <a:srgbClr val="0070C0"/>
                  </a:solidFill>
                  <a:latin typeface="Arial" panose="020B0604020202020204" pitchFamily="34" charset="0"/>
                  <a:ea typeface="黑体" panose="02010609060101010101" pitchFamily="49" charset="-122"/>
                </a:rPr>
                <a:t>首部</a:t>
              </a:r>
            </a:p>
          </p:txBody>
        </p:sp>
        <p:sp>
          <p:nvSpPr>
            <p:cNvPr id="32" name="Text Box 30">
              <a:extLst>
                <a:ext uri="{FF2B5EF4-FFF2-40B4-BE49-F238E27FC236}">
                  <a16:creationId xmlns:a16="http://schemas.microsoft.com/office/drawing/2014/main" xmlns="" id="{49204E8E-5612-4D74-83CF-C87DFBE88453}"/>
                </a:ext>
              </a:extLst>
            </p:cNvPr>
            <p:cNvSpPr txBox="1">
              <a:spLocks noChangeArrowheads="1"/>
            </p:cNvSpPr>
            <p:nvPr/>
          </p:nvSpPr>
          <p:spPr bwMode="auto">
            <a:xfrm>
              <a:off x="7373223" y="2257184"/>
              <a:ext cx="886782"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70C0"/>
                  </a:solidFill>
                  <a:latin typeface="Arial" panose="020B0604020202020204" pitchFamily="34" charset="0"/>
                  <a:ea typeface="黑体" panose="02010609060101010101" pitchFamily="49" charset="-122"/>
                </a:rPr>
                <a:t>MAC</a:t>
              </a:r>
            </a:p>
            <a:p>
              <a:r>
                <a:rPr lang="zh-CN" altLang="en-US" dirty="0">
                  <a:solidFill>
                    <a:srgbClr val="0070C0"/>
                  </a:solidFill>
                  <a:latin typeface="Arial" panose="020B0604020202020204" pitchFamily="34" charset="0"/>
                  <a:ea typeface="黑体" panose="02010609060101010101" pitchFamily="49" charset="-122"/>
                </a:rPr>
                <a:t>尾部</a:t>
              </a:r>
            </a:p>
          </p:txBody>
        </p:sp>
      </p:grpSp>
      <p:cxnSp>
        <p:nvCxnSpPr>
          <p:cNvPr id="34"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9825018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156159" y="1069409"/>
            <a:ext cx="8176419" cy="2318166"/>
          </a:xfrm>
        </p:spPr>
        <p:txBody>
          <a:bodyPr>
            <a:normAutofit lnSpcReduction="10000"/>
          </a:bodyPr>
          <a:lstStyle/>
          <a:p>
            <a:pPr>
              <a:lnSpc>
                <a:spcPct val="150000"/>
              </a:lnSpc>
            </a:pPr>
            <a:r>
              <a:rPr lang="en-US" altLang="zh-CN" sz="2000" dirty="0">
                <a:latin typeface="微软雅黑" panose="020B0503020204020204" pitchFamily="34" charset="-122"/>
                <a:ea typeface="微软雅黑" panose="020B0503020204020204" pitchFamily="34" charset="-122"/>
              </a:rPr>
              <a:t>WiMAX </a:t>
            </a:r>
            <a:r>
              <a:rPr lang="zh-CN" altLang="en-US" sz="2000" dirty="0">
                <a:latin typeface="微软雅黑" panose="020B0503020204020204" pitchFamily="34" charset="-122"/>
                <a:ea typeface="微软雅黑" panose="020B0503020204020204" pitchFamily="34" charset="-122"/>
              </a:rPr>
              <a:t>可提供“最后一英里”的宽带无线接入（固定的、移动的和便携的）</a:t>
            </a:r>
            <a:r>
              <a:rPr lang="en-US" altLang="zh-CN" sz="2000" dirty="0">
                <a:latin typeface="微软雅黑" panose="020B0503020204020204" pitchFamily="34" charset="-122"/>
                <a:ea typeface="微软雅黑" panose="020B0503020204020204" pitchFamily="34" charset="-122"/>
              </a:rPr>
              <a:t>2001</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月第一个</a:t>
            </a:r>
            <a:r>
              <a:rPr lang="en-US" altLang="zh-CN" sz="2000" dirty="0">
                <a:latin typeface="微软雅黑" panose="020B0503020204020204" pitchFamily="34" charset="-122"/>
                <a:ea typeface="微软雅黑" panose="020B0503020204020204" pitchFamily="34" charset="-122"/>
              </a:rPr>
              <a:t>802.16</a:t>
            </a:r>
            <a:r>
              <a:rPr lang="zh-CN" altLang="en-US" sz="2000" dirty="0">
                <a:latin typeface="微软雅黑" panose="020B0503020204020204" pitchFamily="34" charset="-122"/>
                <a:ea typeface="微软雅黑" panose="020B0503020204020204" pitchFamily="34" charset="-122"/>
              </a:rPr>
              <a:t>标准获批，</a:t>
            </a:r>
            <a:r>
              <a:rPr lang="en-US" altLang="zh-CN" sz="2000" dirty="0">
                <a:latin typeface="微软雅黑" panose="020B0503020204020204" pitchFamily="34" charset="-122"/>
                <a:ea typeface="微软雅黑" panose="020B0503020204020204" pitchFamily="34" charset="-122"/>
              </a:rPr>
              <a:t>2003-2005</a:t>
            </a:r>
            <a:r>
              <a:rPr lang="zh-CN" altLang="en-US" sz="2000" dirty="0">
                <a:latin typeface="微软雅黑" panose="020B0503020204020204" pitchFamily="34" charset="-122"/>
                <a:ea typeface="微软雅黑" panose="020B0503020204020204" pitchFamily="34" charset="-122"/>
              </a:rPr>
              <a:t>年被陆续修订。</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IEEE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802.16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工作组是无线城域网标准的制订者，而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WiMAX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论坛则是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802.16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技术的推动者。</a:t>
            </a:r>
          </a:p>
          <a:p>
            <a:pPr>
              <a:lnSpc>
                <a:spcPct val="150000"/>
              </a:lnSpc>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7039"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4.5 </a:t>
            </a:r>
            <a:r>
              <a:rPr lang="zh-CN" altLang="en-US" sz="3600" dirty="0"/>
              <a:t>宽带无线</a:t>
            </a:r>
            <a:endParaRPr lang="en-US" altLang="zh-CN" sz="3600" dirty="0">
              <a:latin typeface="+mn-ea"/>
              <a:cs typeface="Times New Roman" panose="02020603050405020304" pitchFamily="18" charset="0"/>
            </a:endParaRPr>
          </a:p>
        </p:txBody>
      </p:sp>
      <p:sp>
        <p:nvSpPr>
          <p:cNvPr id="17" name="Freeform 75">
            <a:extLst>
              <a:ext uri="{FF2B5EF4-FFF2-40B4-BE49-F238E27FC236}">
                <a16:creationId xmlns:a16="http://schemas.microsoft.com/office/drawing/2014/main" xmlns="" id="{149E0844-ADDB-4EBD-BF06-143247488B87}"/>
              </a:ext>
            </a:extLst>
          </p:cNvPr>
          <p:cNvSpPr>
            <a:spLocks/>
          </p:cNvSpPr>
          <p:nvPr/>
        </p:nvSpPr>
        <p:spPr bwMode="auto">
          <a:xfrm rot="18132851" flipH="1" flipV="1">
            <a:off x="5041870" y="2657792"/>
            <a:ext cx="404998" cy="2269291"/>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18" name="Text Box 76">
            <a:extLst>
              <a:ext uri="{FF2B5EF4-FFF2-40B4-BE49-F238E27FC236}">
                <a16:creationId xmlns:a16="http://schemas.microsoft.com/office/drawing/2014/main" xmlns="" id="{25ADEA09-565C-43A9-8B46-F186A2FF2C1F}"/>
              </a:ext>
            </a:extLst>
          </p:cNvPr>
          <p:cNvSpPr txBox="1">
            <a:spLocks noChangeArrowheads="1"/>
          </p:cNvSpPr>
          <p:nvPr/>
        </p:nvSpPr>
        <p:spPr bwMode="auto">
          <a:xfrm>
            <a:off x="2558519" y="6449898"/>
            <a:ext cx="163384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folHlink"/>
                </a:solidFill>
                <a:latin typeface="Arial" panose="020B0604020202020204" pitchFamily="34" charset="0"/>
                <a:ea typeface="黑体" panose="02010609060101010101" pitchFamily="49" charset="-122"/>
              </a:rPr>
              <a:t>802.11 WLAN</a:t>
            </a:r>
          </a:p>
        </p:txBody>
      </p:sp>
      <p:grpSp>
        <p:nvGrpSpPr>
          <p:cNvPr id="2" name="组合 1">
            <a:extLst>
              <a:ext uri="{FF2B5EF4-FFF2-40B4-BE49-F238E27FC236}">
                <a16:creationId xmlns:a16="http://schemas.microsoft.com/office/drawing/2014/main" xmlns="" id="{8F7DC70F-F1A5-409B-968F-B8B6EA08CEBE}"/>
              </a:ext>
            </a:extLst>
          </p:cNvPr>
          <p:cNvGrpSpPr/>
          <p:nvPr/>
        </p:nvGrpSpPr>
        <p:grpSpPr>
          <a:xfrm>
            <a:off x="2522278" y="3186724"/>
            <a:ext cx="6857728" cy="3552312"/>
            <a:chOff x="998278" y="3186724"/>
            <a:chExt cx="6857728" cy="3552312"/>
          </a:xfrm>
        </p:grpSpPr>
        <p:grpSp>
          <p:nvGrpSpPr>
            <p:cNvPr id="11" name="Group 8">
              <a:extLst>
                <a:ext uri="{FF2B5EF4-FFF2-40B4-BE49-F238E27FC236}">
                  <a16:creationId xmlns:a16="http://schemas.microsoft.com/office/drawing/2014/main" xmlns="" id="{3336BA4A-7C07-4F35-B26D-DD722F167B75}"/>
                </a:ext>
              </a:extLst>
            </p:cNvPr>
            <p:cNvGrpSpPr>
              <a:grpSpLocks/>
            </p:cNvGrpSpPr>
            <p:nvPr/>
          </p:nvGrpSpPr>
          <p:grpSpPr bwMode="auto">
            <a:xfrm>
              <a:off x="4572000" y="3966389"/>
              <a:ext cx="855945" cy="2406792"/>
              <a:chOff x="2654" y="800"/>
              <a:chExt cx="496" cy="1349"/>
            </a:xfrm>
          </p:grpSpPr>
          <p:sp>
            <p:nvSpPr>
              <p:cNvPr id="168" name="AutoShape 9">
                <a:extLst>
                  <a:ext uri="{FF2B5EF4-FFF2-40B4-BE49-F238E27FC236}">
                    <a16:creationId xmlns:a16="http://schemas.microsoft.com/office/drawing/2014/main" xmlns="" id="{A43C6BFC-F7BD-412D-A648-E81936F353E2}"/>
                  </a:ext>
                </a:extLst>
              </p:cNvPr>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a:p>
            </p:txBody>
          </p:sp>
          <p:sp>
            <p:nvSpPr>
              <p:cNvPr id="169" name="Line 10">
                <a:extLst>
                  <a:ext uri="{FF2B5EF4-FFF2-40B4-BE49-F238E27FC236}">
                    <a16:creationId xmlns:a16="http://schemas.microsoft.com/office/drawing/2014/main" xmlns="" id="{9432CB79-884D-4A5A-A6A9-8DFEBE0C7070}"/>
                  </a:ext>
                </a:extLst>
              </p:cNvPr>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Line 11">
                <a:extLst>
                  <a:ext uri="{FF2B5EF4-FFF2-40B4-BE49-F238E27FC236}">
                    <a16:creationId xmlns:a16="http://schemas.microsoft.com/office/drawing/2014/main" xmlns="" id="{691A469D-E9F2-48FD-A6B3-1F305816E6C9}"/>
                  </a:ext>
                </a:extLst>
              </p:cNvPr>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 name="Line 12">
                <a:extLst>
                  <a:ext uri="{FF2B5EF4-FFF2-40B4-BE49-F238E27FC236}">
                    <a16:creationId xmlns:a16="http://schemas.microsoft.com/office/drawing/2014/main" xmlns="" id="{F584891C-6662-41EC-9BC2-D99F657F5F48}"/>
                  </a:ext>
                </a:extLst>
              </p:cNvPr>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Line 13">
                <a:extLst>
                  <a:ext uri="{FF2B5EF4-FFF2-40B4-BE49-F238E27FC236}">
                    <a16:creationId xmlns:a16="http://schemas.microsoft.com/office/drawing/2014/main" xmlns="" id="{B16B71BF-AF81-43C9-940A-39479B23A607}"/>
                  </a:ext>
                </a:extLst>
              </p:cNvPr>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Line 14">
                <a:extLst>
                  <a:ext uri="{FF2B5EF4-FFF2-40B4-BE49-F238E27FC236}">
                    <a16:creationId xmlns:a16="http://schemas.microsoft.com/office/drawing/2014/main" xmlns="" id="{9A962A24-D1DA-4BC6-92DA-6E9AB299355E}"/>
                  </a:ext>
                </a:extLst>
              </p:cNvPr>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Line 15">
                <a:extLst>
                  <a:ext uri="{FF2B5EF4-FFF2-40B4-BE49-F238E27FC236}">
                    <a16:creationId xmlns:a16="http://schemas.microsoft.com/office/drawing/2014/main" xmlns="" id="{1EB67D61-843F-4F38-9AA7-2EEF3DD44E67}"/>
                  </a:ext>
                </a:extLst>
              </p:cNvPr>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16">
                <a:extLst>
                  <a:ext uri="{FF2B5EF4-FFF2-40B4-BE49-F238E27FC236}">
                    <a16:creationId xmlns:a16="http://schemas.microsoft.com/office/drawing/2014/main" xmlns="" id="{F255C9F1-0831-4B38-85A9-FD27A0898D2A}"/>
                  </a:ext>
                </a:extLst>
              </p:cNvPr>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17">
                <a:extLst>
                  <a:ext uri="{FF2B5EF4-FFF2-40B4-BE49-F238E27FC236}">
                    <a16:creationId xmlns:a16="http://schemas.microsoft.com/office/drawing/2014/main" xmlns="" id="{E5CDF8F0-C6E5-467E-8A6A-4C28CA5EBCAA}"/>
                  </a:ext>
                </a:extLst>
              </p:cNvPr>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18">
                <a:extLst>
                  <a:ext uri="{FF2B5EF4-FFF2-40B4-BE49-F238E27FC236}">
                    <a16:creationId xmlns:a16="http://schemas.microsoft.com/office/drawing/2014/main" xmlns="" id="{BEF71CE5-3FF1-4123-BEA4-8348C9FFB72E}"/>
                  </a:ext>
                </a:extLst>
              </p:cNvPr>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Line 19">
                <a:extLst>
                  <a:ext uri="{FF2B5EF4-FFF2-40B4-BE49-F238E27FC236}">
                    <a16:creationId xmlns:a16="http://schemas.microsoft.com/office/drawing/2014/main" xmlns="" id="{CB2B3BE1-6AE5-4384-990A-4B0FE5505FB3}"/>
                  </a:ext>
                </a:extLst>
              </p:cNvPr>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 name="Rectangle 20">
                <a:extLst>
                  <a:ext uri="{FF2B5EF4-FFF2-40B4-BE49-F238E27FC236}">
                    <a16:creationId xmlns:a16="http://schemas.microsoft.com/office/drawing/2014/main" xmlns="" id="{CB1F2695-5CDD-4094-81AA-7DDB7B334A39}"/>
                  </a:ext>
                </a:extLst>
              </p:cNvPr>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a:p>
            </p:txBody>
          </p:sp>
          <p:sp>
            <p:nvSpPr>
              <p:cNvPr id="180" name="Rectangle 21">
                <a:extLst>
                  <a:ext uri="{FF2B5EF4-FFF2-40B4-BE49-F238E27FC236}">
                    <a16:creationId xmlns:a16="http://schemas.microsoft.com/office/drawing/2014/main" xmlns="" id="{0BF439F3-1241-4D6A-8820-239C21D60C80}"/>
                  </a:ext>
                </a:extLst>
              </p:cNvPr>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a:p>
            </p:txBody>
          </p:sp>
          <p:sp>
            <p:nvSpPr>
              <p:cNvPr id="181" name="Rectangle 22">
                <a:extLst>
                  <a:ext uri="{FF2B5EF4-FFF2-40B4-BE49-F238E27FC236}">
                    <a16:creationId xmlns:a16="http://schemas.microsoft.com/office/drawing/2014/main" xmlns="" id="{2B012CB3-4C1C-40DF-ABF5-87578A0D3592}"/>
                  </a:ext>
                </a:extLst>
              </p:cNvPr>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a:p>
            </p:txBody>
          </p:sp>
          <p:sp>
            <p:nvSpPr>
              <p:cNvPr id="182" name="Rectangle 23">
                <a:extLst>
                  <a:ext uri="{FF2B5EF4-FFF2-40B4-BE49-F238E27FC236}">
                    <a16:creationId xmlns:a16="http://schemas.microsoft.com/office/drawing/2014/main" xmlns="" id="{53CCE2B6-15D9-48F5-9159-2B5208B36EC1}"/>
                  </a:ext>
                </a:extLst>
              </p:cNvPr>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a:p>
            </p:txBody>
          </p:sp>
          <p:sp>
            <p:nvSpPr>
              <p:cNvPr id="183" name="Line 24">
                <a:extLst>
                  <a:ext uri="{FF2B5EF4-FFF2-40B4-BE49-F238E27FC236}">
                    <a16:creationId xmlns:a16="http://schemas.microsoft.com/office/drawing/2014/main" xmlns="" id="{1FA17AC9-6ADF-4F22-9EAA-53B5ABBEE9C7}"/>
                  </a:ext>
                </a:extLst>
              </p:cNvPr>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 name="Line 25">
                <a:extLst>
                  <a:ext uri="{FF2B5EF4-FFF2-40B4-BE49-F238E27FC236}">
                    <a16:creationId xmlns:a16="http://schemas.microsoft.com/office/drawing/2014/main" xmlns="" id="{3B4A1906-E8B5-4611-A7F6-41BD0FC3B654}"/>
                  </a:ext>
                </a:extLst>
              </p:cNvPr>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26">
                <a:extLst>
                  <a:ext uri="{FF2B5EF4-FFF2-40B4-BE49-F238E27FC236}">
                    <a16:creationId xmlns:a16="http://schemas.microsoft.com/office/drawing/2014/main" xmlns="" id="{0FF4B4F2-FBDA-4B94-A3A0-B665EDFEAF78}"/>
                  </a:ext>
                </a:extLst>
              </p:cNvPr>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Line 27">
                <a:extLst>
                  <a:ext uri="{FF2B5EF4-FFF2-40B4-BE49-F238E27FC236}">
                    <a16:creationId xmlns:a16="http://schemas.microsoft.com/office/drawing/2014/main" xmlns="" id="{CDD2B032-9710-4818-8E0F-B8975EE73B56}"/>
                  </a:ext>
                </a:extLst>
              </p:cNvPr>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 name="Line 28">
                <a:extLst>
                  <a:ext uri="{FF2B5EF4-FFF2-40B4-BE49-F238E27FC236}">
                    <a16:creationId xmlns:a16="http://schemas.microsoft.com/office/drawing/2014/main" xmlns="" id="{538B62BE-1EC2-48AE-9DCE-EB0942D4C758}"/>
                  </a:ext>
                </a:extLst>
              </p:cNvPr>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 name="Line 29">
                <a:extLst>
                  <a:ext uri="{FF2B5EF4-FFF2-40B4-BE49-F238E27FC236}">
                    <a16:creationId xmlns:a16="http://schemas.microsoft.com/office/drawing/2014/main" xmlns="" id="{73F02FEF-B1F9-427D-A517-79125D88004A}"/>
                  </a:ext>
                </a:extLst>
              </p:cNvPr>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Line 30">
                <a:extLst>
                  <a:ext uri="{FF2B5EF4-FFF2-40B4-BE49-F238E27FC236}">
                    <a16:creationId xmlns:a16="http://schemas.microsoft.com/office/drawing/2014/main" xmlns="" id="{267359C9-1472-4C45-B402-874D1DA8A312}"/>
                  </a:ext>
                </a:extLst>
              </p:cNvPr>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Line 31">
                <a:extLst>
                  <a:ext uri="{FF2B5EF4-FFF2-40B4-BE49-F238E27FC236}">
                    <a16:creationId xmlns:a16="http://schemas.microsoft.com/office/drawing/2014/main" xmlns="" id="{0C8E8D3D-7E34-4968-B045-CC32A31638BA}"/>
                  </a:ext>
                </a:extLst>
              </p:cNvPr>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 name="Line 32">
                <a:extLst>
                  <a:ext uri="{FF2B5EF4-FFF2-40B4-BE49-F238E27FC236}">
                    <a16:creationId xmlns:a16="http://schemas.microsoft.com/office/drawing/2014/main" xmlns="" id="{6D73D465-53FC-40BB-8DE0-974CB638920A}"/>
                  </a:ext>
                </a:extLst>
              </p:cNvPr>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 name="Line 33">
                <a:extLst>
                  <a:ext uri="{FF2B5EF4-FFF2-40B4-BE49-F238E27FC236}">
                    <a16:creationId xmlns:a16="http://schemas.microsoft.com/office/drawing/2014/main" xmlns="" id="{93FD2B40-DC3E-4982-A293-7CEA7D6448CB}"/>
                  </a:ext>
                </a:extLst>
              </p:cNvPr>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 name="Rectangle 34">
                <a:extLst>
                  <a:ext uri="{FF2B5EF4-FFF2-40B4-BE49-F238E27FC236}">
                    <a16:creationId xmlns:a16="http://schemas.microsoft.com/office/drawing/2014/main" xmlns="" id="{39F2A43C-9094-4BE2-80FE-E967F9026036}"/>
                  </a:ext>
                </a:extLst>
              </p:cNvPr>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a:p>
            </p:txBody>
          </p:sp>
          <p:sp>
            <p:nvSpPr>
              <p:cNvPr id="194" name="Rectangle 35">
                <a:extLst>
                  <a:ext uri="{FF2B5EF4-FFF2-40B4-BE49-F238E27FC236}">
                    <a16:creationId xmlns:a16="http://schemas.microsoft.com/office/drawing/2014/main" xmlns="" id="{C932ECF6-78A4-4393-88CC-F906492BD4B8}"/>
                  </a:ext>
                </a:extLst>
              </p:cNvPr>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a:p>
            </p:txBody>
          </p:sp>
          <p:sp>
            <p:nvSpPr>
              <p:cNvPr id="195" name="Rectangle 36">
                <a:extLst>
                  <a:ext uri="{FF2B5EF4-FFF2-40B4-BE49-F238E27FC236}">
                    <a16:creationId xmlns:a16="http://schemas.microsoft.com/office/drawing/2014/main" xmlns="" id="{BA8F0CEA-532E-4D7E-9A1C-C0FA50E4B77E}"/>
                  </a:ext>
                </a:extLst>
              </p:cNvPr>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a:p>
            </p:txBody>
          </p:sp>
          <p:sp>
            <p:nvSpPr>
              <p:cNvPr id="196" name="Rectangle 37">
                <a:extLst>
                  <a:ext uri="{FF2B5EF4-FFF2-40B4-BE49-F238E27FC236}">
                    <a16:creationId xmlns:a16="http://schemas.microsoft.com/office/drawing/2014/main" xmlns="" id="{3F45FEB0-1C94-42C2-8C73-7BB75569B271}"/>
                  </a:ext>
                </a:extLst>
              </p:cNvPr>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a:p>
            </p:txBody>
          </p:sp>
          <p:sp>
            <p:nvSpPr>
              <p:cNvPr id="197" name="Line 38">
                <a:extLst>
                  <a:ext uri="{FF2B5EF4-FFF2-40B4-BE49-F238E27FC236}">
                    <a16:creationId xmlns:a16="http://schemas.microsoft.com/office/drawing/2014/main" xmlns="" id="{3CFC9BC2-6FCF-4069-A3A1-297787E8F01E}"/>
                  </a:ext>
                </a:extLst>
              </p:cNvPr>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Line 39">
                <a:extLst>
                  <a:ext uri="{FF2B5EF4-FFF2-40B4-BE49-F238E27FC236}">
                    <a16:creationId xmlns:a16="http://schemas.microsoft.com/office/drawing/2014/main" xmlns="" id="{946B560F-CBE1-4A16-BA16-B436CA08CD63}"/>
                  </a:ext>
                </a:extLst>
              </p:cNvPr>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 name="Line 40">
                <a:extLst>
                  <a:ext uri="{FF2B5EF4-FFF2-40B4-BE49-F238E27FC236}">
                    <a16:creationId xmlns:a16="http://schemas.microsoft.com/office/drawing/2014/main" xmlns="" id="{A04EAAE4-B0F5-4D24-99B0-A424108A3824}"/>
                  </a:ext>
                </a:extLst>
              </p:cNvPr>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Line 41">
                <a:extLst>
                  <a:ext uri="{FF2B5EF4-FFF2-40B4-BE49-F238E27FC236}">
                    <a16:creationId xmlns:a16="http://schemas.microsoft.com/office/drawing/2014/main" xmlns="" id="{F4C66DF2-5AB4-4197-AABB-55A356A0009E}"/>
                  </a:ext>
                </a:extLst>
              </p:cNvPr>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 name="Line 42">
                <a:extLst>
                  <a:ext uri="{FF2B5EF4-FFF2-40B4-BE49-F238E27FC236}">
                    <a16:creationId xmlns:a16="http://schemas.microsoft.com/office/drawing/2014/main" xmlns="" id="{4CDA8E4F-1321-423C-AECA-FB61FA4E235F}"/>
                  </a:ext>
                </a:extLst>
              </p:cNvPr>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Line 43">
                <a:extLst>
                  <a:ext uri="{FF2B5EF4-FFF2-40B4-BE49-F238E27FC236}">
                    <a16:creationId xmlns:a16="http://schemas.microsoft.com/office/drawing/2014/main" xmlns="" id="{C8A4EDC4-1157-4243-82CE-1A4A301D41BA}"/>
                  </a:ext>
                </a:extLst>
              </p:cNvPr>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3" name="Line 44">
                <a:extLst>
                  <a:ext uri="{FF2B5EF4-FFF2-40B4-BE49-F238E27FC236}">
                    <a16:creationId xmlns:a16="http://schemas.microsoft.com/office/drawing/2014/main" xmlns="" id="{434B9ABC-9AC1-4912-9DF2-2CAD466371E1}"/>
                  </a:ext>
                </a:extLst>
              </p:cNvPr>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45">
                <a:extLst>
                  <a:ext uri="{FF2B5EF4-FFF2-40B4-BE49-F238E27FC236}">
                    <a16:creationId xmlns:a16="http://schemas.microsoft.com/office/drawing/2014/main" xmlns="" id="{7B6B74BD-D801-4BB3-81E4-CB266D1949AA}"/>
                  </a:ext>
                </a:extLst>
              </p:cNvPr>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Line 46">
                <a:extLst>
                  <a:ext uri="{FF2B5EF4-FFF2-40B4-BE49-F238E27FC236}">
                    <a16:creationId xmlns:a16="http://schemas.microsoft.com/office/drawing/2014/main" xmlns="" id="{283AD49E-E8E3-4F1B-8600-E5FDB54DC9DA}"/>
                  </a:ext>
                </a:extLst>
              </p:cNvPr>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 name="Line 47">
                <a:extLst>
                  <a:ext uri="{FF2B5EF4-FFF2-40B4-BE49-F238E27FC236}">
                    <a16:creationId xmlns:a16="http://schemas.microsoft.com/office/drawing/2014/main" xmlns="" id="{B5462B3B-1313-4D6C-B484-37B83CBE728B}"/>
                  </a:ext>
                </a:extLst>
              </p:cNvPr>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 name="Line 48">
                <a:extLst>
                  <a:ext uri="{FF2B5EF4-FFF2-40B4-BE49-F238E27FC236}">
                    <a16:creationId xmlns:a16="http://schemas.microsoft.com/office/drawing/2014/main" xmlns="" id="{D007BFD3-F11F-4DBE-B56C-84BFDB6700E5}"/>
                  </a:ext>
                </a:extLst>
              </p:cNvPr>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Line 49">
                <a:extLst>
                  <a:ext uri="{FF2B5EF4-FFF2-40B4-BE49-F238E27FC236}">
                    <a16:creationId xmlns:a16="http://schemas.microsoft.com/office/drawing/2014/main" xmlns="" id="{C1E1DFA3-54B2-4A44-AF30-4D8DEB650451}"/>
                  </a:ext>
                </a:extLst>
              </p:cNvPr>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 name="Line 50">
                <a:extLst>
                  <a:ext uri="{FF2B5EF4-FFF2-40B4-BE49-F238E27FC236}">
                    <a16:creationId xmlns:a16="http://schemas.microsoft.com/office/drawing/2014/main" xmlns="" id="{BAF266D0-780C-4774-9B27-295EA089CD8C}"/>
                  </a:ext>
                </a:extLst>
              </p:cNvPr>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Line 51">
                <a:extLst>
                  <a:ext uri="{FF2B5EF4-FFF2-40B4-BE49-F238E27FC236}">
                    <a16:creationId xmlns:a16="http://schemas.microsoft.com/office/drawing/2014/main" xmlns="" id="{F266183D-371B-4FF8-AA33-0DA5BC3D4A9E}"/>
                  </a:ext>
                </a:extLst>
              </p:cNvPr>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 name="Line 52">
                <a:extLst>
                  <a:ext uri="{FF2B5EF4-FFF2-40B4-BE49-F238E27FC236}">
                    <a16:creationId xmlns:a16="http://schemas.microsoft.com/office/drawing/2014/main" xmlns="" id="{DF2EEA9E-5E3E-46CE-9BB4-8FD025925ABE}"/>
                  </a:ext>
                </a:extLst>
              </p:cNvPr>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Line 53">
                <a:extLst>
                  <a:ext uri="{FF2B5EF4-FFF2-40B4-BE49-F238E27FC236}">
                    <a16:creationId xmlns:a16="http://schemas.microsoft.com/office/drawing/2014/main" xmlns="" id="{FB8A45C1-3B77-42FE-AE90-50A9C54BB415}"/>
                  </a:ext>
                </a:extLst>
              </p:cNvPr>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Line 54">
                <a:extLst>
                  <a:ext uri="{FF2B5EF4-FFF2-40B4-BE49-F238E27FC236}">
                    <a16:creationId xmlns:a16="http://schemas.microsoft.com/office/drawing/2014/main" xmlns="" id="{1CDBD95E-EDB4-435E-8F2D-E7AEADB65EB9}"/>
                  </a:ext>
                </a:extLst>
              </p:cNvPr>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 name="Line 55">
                <a:extLst>
                  <a:ext uri="{FF2B5EF4-FFF2-40B4-BE49-F238E27FC236}">
                    <a16:creationId xmlns:a16="http://schemas.microsoft.com/office/drawing/2014/main" xmlns="" id="{2A71E3D1-0351-476F-827D-54B5BCA372A9}"/>
                  </a:ext>
                </a:extLst>
              </p:cNvPr>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 name="Line 56">
                <a:extLst>
                  <a:ext uri="{FF2B5EF4-FFF2-40B4-BE49-F238E27FC236}">
                    <a16:creationId xmlns:a16="http://schemas.microsoft.com/office/drawing/2014/main" xmlns="" id="{C123E93C-6E48-404F-BA9C-EB92B5D4F9AA}"/>
                  </a:ext>
                </a:extLst>
              </p:cNvPr>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Line 57">
                <a:extLst>
                  <a:ext uri="{FF2B5EF4-FFF2-40B4-BE49-F238E27FC236}">
                    <a16:creationId xmlns:a16="http://schemas.microsoft.com/office/drawing/2014/main" xmlns="" id="{678D7F5A-6400-4600-A35D-B9CEC1D3F716}"/>
                  </a:ext>
                </a:extLst>
              </p:cNvPr>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 name="Line 58">
                <a:extLst>
                  <a:ext uri="{FF2B5EF4-FFF2-40B4-BE49-F238E27FC236}">
                    <a16:creationId xmlns:a16="http://schemas.microsoft.com/office/drawing/2014/main" xmlns="" id="{4F0AA342-6125-426B-8AEA-67A253892773}"/>
                  </a:ext>
                </a:extLst>
              </p:cNvPr>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 name="Line 59">
                <a:extLst>
                  <a:ext uri="{FF2B5EF4-FFF2-40B4-BE49-F238E27FC236}">
                    <a16:creationId xmlns:a16="http://schemas.microsoft.com/office/drawing/2014/main" xmlns="" id="{08E72F3C-9741-4676-A90A-DB78CB8BAB4A}"/>
                  </a:ext>
                </a:extLst>
              </p:cNvPr>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9" name="Line 60">
                <a:extLst>
                  <a:ext uri="{FF2B5EF4-FFF2-40B4-BE49-F238E27FC236}">
                    <a16:creationId xmlns:a16="http://schemas.microsoft.com/office/drawing/2014/main" xmlns="" id="{027EF770-3E23-4F77-80F2-69227120FBEB}"/>
                  </a:ext>
                </a:extLst>
              </p:cNvPr>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 name="Line 61">
                <a:extLst>
                  <a:ext uri="{FF2B5EF4-FFF2-40B4-BE49-F238E27FC236}">
                    <a16:creationId xmlns:a16="http://schemas.microsoft.com/office/drawing/2014/main" xmlns="" id="{EAA418C1-4F9D-4F45-98F6-3F05383F6980}"/>
                  </a:ext>
                </a:extLst>
              </p:cNvPr>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 name="Line 62">
                <a:extLst>
                  <a:ext uri="{FF2B5EF4-FFF2-40B4-BE49-F238E27FC236}">
                    <a16:creationId xmlns:a16="http://schemas.microsoft.com/office/drawing/2014/main" xmlns="" id="{B9445696-B98A-44DE-A10E-A528FBFA46A3}"/>
                  </a:ext>
                </a:extLst>
              </p:cNvPr>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 name="Line 63">
                <a:extLst>
                  <a:ext uri="{FF2B5EF4-FFF2-40B4-BE49-F238E27FC236}">
                    <a16:creationId xmlns:a16="http://schemas.microsoft.com/office/drawing/2014/main" xmlns="" id="{2E74FCFF-CD76-418F-B886-896361029F09}"/>
                  </a:ext>
                </a:extLst>
              </p:cNvPr>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 name="Line 64">
                <a:extLst>
                  <a:ext uri="{FF2B5EF4-FFF2-40B4-BE49-F238E27FC236}">
                    <a16:creationId xmlns:a16="http://schemas.microsoft.com/office/drawing/2014/main" xmlns="" id="{BA2B1884-63C5-457B-8ED8-7C2267B5FCE0}"/>
                  </a:ext>
                </a:extLst>
              </p:cNvPr>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 name="Line 65">
                <a:extLst>
                  <a:ext uri="{FF2B5EF4-FFF2-40B4-BE49-F238E27FC236}">
                    <a16:creationId xmlns:a16="http://schemas.microsoft.com/office/drawing/2014/main" xmlns="" id="{E93E99F4-EB3B-433A-A5D5-1D09EDBC24CF}"/>
                  </a:ext>
                </a:extLst>
              </p:cNvPr>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66">
              <a:extLst>
                <a:ext uri="{FF2B5EF4-FFF2-40B4-BE49-F238E27FC236}">
                  <a16:creationId xmlns:a16="http://schemas.microsoft.com/office/drawing/2014/main" xmlns="" id="{34952765-1E90-4E3B-B830-9568C3B63B06}"/>
                </a:ext>
              </a:extLst>
            </p:cNvPr>
            <p:cNvGrpSpPr>
              <a:grpSpLocks/>
            </p:cNvGrpSpPr>
            <p:nvPr/>
          </p:nvGrpSpPr>
          <p:grpSpPr bwMode="auto">
            <a:xfrm>
              <a:off x="1203441" y="5664881"/>
              <a:ext cx="1332237" cy="813563"/>
              <a:chOff x="4286" y="1568"/>
              <a:chExt cx="953" cy="547"/>
            </a:xfrm>
          </p:grpSpPr>
          <p:pic>
            <p:nvPicPr>
              <p:cNvPr id="164" name="Picture 67">
                <a:extLst>
                  <a:ext uri="{FF2B5EF4-FFF2-40B4-BE49-F238E27FC236}">
                    <a16:creationId xmlns:a16="http://schemas.microsoft.com/office/drawing/2014/main" xmlns="" id="{406102A3-419F-41CC-9EDE-4803CC37CC2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5" name="Picture 68">
                <a:extLst>
                  <a:ext uri="{FF2B5EF4-FFF2-40B4-BE49-F238E27FC236}">
                    <a16:creationId xmlns:a16="http://schemas.microsoft.com/office/drawing/2014/main" xmlns="" id="{EA8F4D95-CA52-4424-A898-422969B9A7AB}"/>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6" name="Picture 69">
                <a:extLst>
                  <a:ext uri="{FF2B5EF4-FFF2-40B4-BE49-F238E27FC236}">
                    <a16:creationId xmlns:a16="http://schemas.microsoft.com/office/drawing/2014/main" xmlns="" id="{35F18708-FC07-4B8B-A5B5-F04170954F5F}"/>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7" name="Picture 70">
                <a:extLst>
                  <a:ext uri="{FF2B5EF4-FFF2-40B4-BE49-F238E27FC236}">
                    <a16:creationId xmlns:a16="http://schemas.microsoft.com/office/drawing/2014/main" xmlns="" id="{B304AC21-9EBC-4A56-AF49-C8CA4DDB9FCE}"/>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13" name="Picture 71" descr="j0297185">
              <a:extLst>
                <a:ext uri="{FF2B5EF4-FFF2-40B4-BE49-F238E27FC236}">
                  <a16:creationId xmlns:a16="http://schemas.microsoft.com/office/drawing/2014/main" xmlns="" id="{9337ADE6-E397-4D34-B642-8F80AD2EC1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5167" y="4209031"/>
              <a:ext cx="1252855" cy="10330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2">
              <a:extLst>
                <a:ext uri="{FF2B5EF4-FFF2-40B4-BE49-F238E27FC236}">
                  <a16:creationId xmlns:a16="http://schemas.microsoft.com/office/drawing/2014/main" xmlns="" id="{B9CD311C-A7ED-4430-AA3F-F8F3006943DB}"/>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3441" y="3399035"/>
              <a:ext cx="1175199" cy="48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 name="Freeform 73">
              <a:extLst>
                <a:ext uri="{FF2B5EF4-FFF2-40B4-BE49-F238E27FC236}">
                  <a16:creationId xmlns:a16="http://schemas.microsoft.com/office/drawing/2014/main" xmlns="" id="{4F9264E0-4EE4-4914-BBBC-424E146399BA}"/>
                </a:ext>
              </a:extLst>
            </p:cNvPr>
            <p:cNvSpPr>
              <a:spLocks/>
            </p:cNvSpPr>
            <p:nvPr/>
          </p:nvSpPr>
          <p:spPr bwMode="auto">
            <a:xfrm rot="4366179" flipH="1">
              <a:off x="3467825" y="3357170"/>
              <a:ext cx="404998" cy="2269291"/>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16" name="Freeform 74">
              <a:extLst>
                <a:ext uri="{FF2B5EF4-FFF2-40B4-BE49-F238E27FC236}">
                  <a16:creationId xmlns:a16="http://schemas.microsoft.com/office/drawing/2014/main" xmlns="" id="{D7737F08-46D8-4066-A2D2-0949706CA70C}"/>
                </a:ext>
              </a:extLst>
            </p:cNvPr>
            <p:cNvSpPr>
              <a:spLocks/>
            </p:cNvSpPr>
            <p:nvPr/>
          </p:nvSpPr>
          <p:spPr bwMode="auto">
            <a:xfrm rot="4257513" flipV="1">
              <a:off x="5703564" y="3667978"/>
              <a:ext cx="240858" cy="123732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19" name="Text Box 77">
              <a:extLst>
                <a:ext uri="{FF2B5EF4-FFF2-40B4-BE49-F238E27FC236}">
                  <a16:creationId xmlns:a16="http://schemas.microsoft.com/office/drawing/2014/main" xmlns="" id="{10EC955D-D36C-4830-B5F9-75CFB5586B9E}"/>
                </a:ext>
              </a:extLst>
            </p:cNvPr>
            <p:cNvSpPr txBox="1">
              <a:spLocks noChangeArrowheads="1"/>
            </p:cNvSpPr>
            <p:nvPr/>
          </p:nvSpPr>
          <p:spPr bwMode="auto">
            <a:xfrm>
              <a:off x="1151782" y="5152836"/>
              <a:ext cx="1406219"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folHlink"/>
                  </a:solidFill>
                  <a:latin typeface="Arial" panose="020B0604020202020204" pitchFamily="34" charset="0"/>
                  <a:ea typeface="黑体" panose="02010609060101010101" pitchFamily="49" charset="-122"/>
                </a:rPr>
                <a:t>802.11 </a:t>
              </a:r>
              <a:r>
                <a:rPr lang="zh-CN" altLang="en-US" sz="1800">
                  <a:solidFill>
                    <a:schemeClr val="folHlink"/>
                  </a:solidFill>
                  <a:latin typeface="Arial" panose="020B0604020202020204" pitchFamily="34" charset="0"/>
                  <a:ea typeface="黑体" panose="02010609060101010101" pitchFamily="49" charset="-122"/>
                </a:rPr>
                <a:t>热点</a:t>
              </a:r>
            </a:p>
          </p:txBody>
        </p:sp>
        <p:sp>
          <p:nvSpPr>
            <p:cNvPr id="20" name="Text Box 78">
              <a:extLst>
                <a:ext uri="{FF2B5EF4-FFF2-40B4-BE49-F238E27FC236}">
                  <a16:creationId xmlns:a16="http://schemas.microsoft.com/office/drawing/2014/main" xmlns="" id="{823EEBD3-A192-48B6-B804-C7B1E20F7FFC}"/>
                </a:ext>
              </a:extLst>
            </p:cNvPr>
            <p:cNvSpPr txBox="1">
              <a:spLocks noChangeArrowheads="1"/>
            </p:cNvSpPr>
            <p:nvPr/>
          </p:nvSpPr>
          <p:spPr bwMode="auto">
            <a:xfrm>
              <a:off x="998278" y="3861125"/>
              <a:ext cx="163384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folHlink"/>
                  </a:solidFill>
                  <a:latin typeface="Arial" panose="020B0604020202020204" pitchFamily="34" charset="0"/>
                  <a:ea typeface="黑体" panose="02010609060101010101" pitchFamily="49" charset="-122"/>
                </a:rPr>
                <a:t>802.11 WLAN</a:t>
              </a:r>
            </a:p>
          </p:txBody>
        </p:sp>
        <p:sp>
          <p:nvSpPr>
            <p:cNvPr id="22" name="Text Box 80">
              <a:extLst>
                <a:ext uri="{FF2B5EF4-FFF2-40B4-BE49-F238E27FC236}">
                  <a16:creationId xmlns:a16="http://schemas.microsoft.com/office/drawing/2014/main" xmlns="" id="{B0BD461E-E40A-425D-A64F-EDC91F2183BF}"/>
                </a:ext>
              </a:extLst>
            </p:cNvPr>
            <p:cNvSpPr txBox="1">
              <a:spLocks noChangeArrowheads="1"/>
            </p:cNvSpPr>
            <p:nvPr/>
          </p:nvSpPr>
          <p:spPr bwMode="auto">
            <a:xfrm rot="1257352">
              <a:off x="2984596" y="3199159"/>
              <a:ext cx="889987"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folHlink"/>
                  </a:solidFill>
                  <a:latin typeface="Arial" panose="020B0604020202020204" pitchFamily="34" charset="0"/>
                  <a:ea typeface="黑体" panose="02010609060101010101" pitchFamily="49" charset="-122"/>
                </a:rPr>
                <a:t>802.16</a:t>
              </a:r>
            </a:p>
          </p:txBody>
        </p:sp>
        <p:sp>
          <p:nvSpPr>
            <p:cNvPr id="23" name="Text Box 81">
              <a:extLst>
                <a:ext uri="{FF2B5EF4-FFF2-40B4-BE49-F238E27FC236}">
                  <a16:creationId xmlns:a16="http://schemas.microsoft.com/office/drawing/2014/main" xmlns="" id="{07D37CBA-DBB5-478A-8735-38C47FE652D7}"/>
                </a:ext>
              </a:extLst>
            </p:cNvPr>
            <p:cNvSpPr txBox="1">
              <a:spLocks noChangeArrowheads="1"/>
            </p:cNvSpPr>
            <p:nvPr/>
          </p:nvSpPr>
          <p:spPr bwMode="auto">
            <a:xfrm rot="21062068">
              <a:off x="5343623" y="3826281"/>
              <a:ext cx="889987"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folHlink"/>
                  </a:solidFill>
                  <a:latin typeface="Arial" panose="020B0604020202020204" pitchFamily="34" charset="0"/>
                  <a:ea typeface="黑体" panose="02010609060101010101" pitchFamily="49" charset="-122"/>
                </a:rPr>
                <a:t>802.16</a:t>
              </a:r>
            </a:p>
          </p:txBody>
        </p:sp>
        <p:sp>
          <p:nvSpPr>
            <p:cNvPr id="25" name="Text Box 83">
              <a:extLst>
                <a:ext uri="{FF2B5EF4-FFF2-40B4-BE49-F238E27FC236}">
                  <a16:creationId xmlns:a16="http://schemas.microsoft.com/office/drawing/2014/main" xmlns="" id="{804C594D-C7E7-4147-9791-61D538287017}"/>
                </a:ext>
              </a:extLst>
            </p:cNvPr>
            <p:cNvSpPr txBox="1">
              <a:spLocks noChangeArrowheads="1"/>
            </p:cNvSpPr>
            <p:nvPr/>
          </p:nvSpPr>
          <p:spPr bwMode="auto">
            <a:xfrm>
              <a:off x="2742136" y="4184053"/>
              <a:ext cx="889987"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folHlink"/>
                  </a:solidFill>
                  <a:latin typeface="Arial" panose="020B0604020202020204" pitchFamily="34" charset="0"/>
                  <a:ea typeface="黑体" panose="02010609060101010101" pitchFamily="49" charset="-122"/>
                </a:rPr>
                <a:t>802.16</a:t>
              </a:r>
            </a:p>
          </p:txBody>
        </p:sp>
        <p:graphicFrame>
          <p:nvGraphicFramePr>
            <p:cNvPr id="26" name="Object 84">
              <a:extLst>
                <a:ext uri="{FF2B5EF4-FFF2-40B4-BE49-F238E27FC236}">
                  <a16:creationId xmlns:a16="http://schemas.microsoft.com/office/drawing/2014/main" xmlns="" id="{5A8CD7F5-DB29-4D55-B788-92BA7539E854}"/>
                </a:ext>
              </a:extLst>
            </p:cNvPr>
            <p:cNvGraphicFramePr>
              <a:graphicFrameLocks noChangeAspect="1"/>
            </p:cNvGraphicFramePr>
            <p:nvPr>
              <p:extLst/>
            </p:nvPr>
          </p:nvGraphicFramePr>
          <p:xfrm>
            <a:off x="6275268" y="3880227"/>
            <a:ext cx="1580738" cy="1115081"/>
          </p:xfrm>
          <a:graphic>
            <a:graphicData uri="http://schemas.openxmlformats.org/presentationml/2006/ole">
              <mc:AlternateContent xmlns:mc="http://schemas.openxmlformats.org/markup-compatibility/2006">
                <mc:Choice xmlns:v="urn:schemas-microsoft-com:vml" Requires="v">
                  <p:oleObj spid="_x0000_s1041"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5268" y="3880227"/>
                          <a:ext cx="1580738" cy="1115081"/>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7" name="Text Box 85">
              <a:extLst>
                <a:ext uri="{FF2B5EF4-FFF2-40B4-BE49-F238E27FC236}">
                  <a16:creationId xmlns:a16="http://schemas.microsoft.com/office/drawing/2014/main" xmlns="" id="{AE89B9F5-1193-4A12-8FF3-5C01CC333E5F}"/>
                </a:ext>
              </a:extLst>
            </p:cNvPr>
            <p:cNvSpPr txBox="1">
              <a:spLocks noChangeArrowheads="1"/>
            </p:cNvSpPr>
            <p:nvPr/>
          </p:nvSpPr>
          <p:spPr bwMode="auto">
            <a:xfrm>
              <a:off x="6654321" y="4254893"/>
              <a:ext cx="881972"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dirty="0">
                  <a:solidFill>
                    <a:schemeClr val="folHlink"/>
                  </a:solidFill>
                  <a:latin typeface="Arial" panose="020B0604020202020204" pitchFamily="34" charset="0"/>
                  <a:ea typeface="黑体" panose="02010609060101010101" pitchFamily="49" charset="-122"/>
                </a:rPr>
                <a:t>骨干网</a:t>
              </a:r>
            </a:p>
          </p:txBody>
        </p:sp>
        <p:sp>
          <p:nvSpPr>
            <p:cNvPr id="29" name="Text Box 144">
              <a:extLst>
                <a:ext uri="{FF2B5EF4-FFF2-40B4-BE49-F238E27FC236}">
                  <a16:creationId xmlns:a16="http://schemas.microsoft.com/office/drawing/2014/main" xmlns="" id="{81066DA3-8052-487F-A80F-941DE94940DA}"/>
                </a:ext>
              </a:extLst>
            </p:cNvPr>
            <p:cNvSpPr txBox="1">
              <a:spLocks noChangeArrowheads="1"/>
            </p:cNvSpPr>
            <p:nvPr/>
          </p:nvSpPr>
          <p:spPr bwMode="auto">
            <a:xfrm>
              <a:off x="4328450" y="6314304"/>
              <a:ext cx="1418978"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folHlink"/>
                  </a:solidFill>
                  <a:latin typeface="Arial" panose="020B0604020202020204" pitchFamily="34" charset="0"/>
                  <a:ea typeface="黑体" panose="02010609060101010101" pitchFamily="49" charset="-122"/>
                </a:rPr>
                <a:t>802.16 </a:t>
              </a:r>
              <a:r>
                <a:rPr lang="zh-CN" altLang="en-US" sz="1800" dirty="0">
                  <a:solidFill>
                    <a:schemeClr val="folHlink"/>
                  </a:solidFill>
                  <a:latin typeface="Arial" panose="020B0604020202020204" pitchFamily="34" charset="0"/>
                  <a:ea typeface="黑体" panose="02010609060101010101" pitchFamily="49" charset="-122"/>
                </a:rPr>
                <a:t>基站</a:t>
              </a:r>
            </a:p>
          </p:txBody>
        </p:sp>
        <p:sp>
          <p:nvSpPr>
            <p:cNvPr id="31" name="Freeform 146">
              <a:extLst>
                <a:ext uri="{FF2B5EF4-FFF2-40B4-BE49-F238E27FC236}">
                  <a16:creationId xmlns:a16="http://schemas.microsoft.com/office/drawing/2014/main" xmlns="" id="{4E5656E3-E6EA-4152-9015-890DF55A4DD5}"/>
                </a:ext>
              </a:extLst>
            </p:cNvPr>
            <p:cNvSpPr>
              <a:spLocks/>
            </p:cNvSpPr>
            <p:nvPr/>
          </p:nvSpPr>
          <p:spPr bwMode="auto">
            <a:xfrm rot="3011235" flipH="1">
              <a:off x="3523048" y="3933444"/>
              <a:ext cx="404998" cy="2269291"/>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33" name="Text Box 148">
              <a:extLst>
                <a:ext uri="{FF2B5EF4-FFF2-40B4-BE49-F238E27FC236}">
                  <a16:creationId xmlns:a16="http://schemas.microsoft.com/office/drawing/2014/main" xmlns="" id="{05AE483E-FD24-4C67-93EA-420407543F49}"/>
                </a:ext>
              </a:extLst>
            </p:cNvPr>
            <p:cNvSpPr txBox="1">
              <a:spLocks noChangeArrowheads="1"/>
            </p:cNvSpPr>
            <p:nvPr/>
          </p:nvSpPr>
          <p:spPr bwMode="auto">
            <a:xfrm rot="19795561">
              <a:off x="2719702" y="4948499"/>
              <a:ext cx="889987"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folHlink"/>
                  </a:solidFill>
                  <a:latin typeface="Arial" panose="020B0604020202020204" pitchFamily="34" charset="0"/>
                  <a:ea typeface="黑体" panose="02010609060101010101" pitchFamily="49" charset="-122"/>
                </a:rPr>
                <a:t>802.16</a:t>
              </a:r>
            </a:p>
          </p:txBody>
        </p:sp>
        <p:pic>
          <p:nvPicPr>
            <p:cNvPr id="37" name="Picture 219">
              <a:extLst>
                <a:ext uri="{FF2B5EF4-FFF2-40B4-BE49-F238E27FC236}">
                  <a16:creationId xmlns:a16="http://schemas.microsoft.com/office/drawing/2014/main" xmlns="" id="{C3E2D73A-33D7-4D24-8347-F367293E6EA5}"/>
                </a:ext>
              </a:extLst>
            </p:cNvPr>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933253" flipH="1">
              <a:off x="2270278" y="3215705"/>
              <a:ext cx="294381" cy="236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8" name="Picture 220">
              <a:extLst>
                <a:ext uri="{FF2B5EF4-FFF2-40B4-BE49-F238E27FC236}">
                  <a16:creationId xmlns:a16="http://schemas.microsoft.com/office/drawing/2014/main" xmlns="" id="{B65A3660-F57D-41F0-8976-801F37E4FF21}"/>
                </a:ext>
              </a:extLst>
            </p:cNvPr>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933253" flipH="1">
              <a:off x="2192621" y="4509199"/>
              <a:ext cx="294381" cy="236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 name="Picture 221">
              <a:extLst>
                <a:ext uri="{FF2B5EF4-FFF2-40B4-BE49-F238E27FC236}">
                  <a16:creationId xmlns:a16="http://schemas.microsoft.com/office/drawing/2014/main" xmlns="" id="{67B9B993-E1EE-45C9-847D-05EF1323858F}"/>
                </a:ext>
              </a:extLst>
            </p:cNvPr>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933253" flipH="1">
              <a:off x="2347934" y="5613576"/>
              <a:ext cx="294381" cy="236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cxnSp>
        <p:nvCxnSpPr>
          <p:cNvPr id="8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92868388"/>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2026445" y="1293182"/>
            <a:ext cx="8176419" cy="2318166"/>
          </a:xfrm>
        </p:spPr>
        <p:txBody>
          <a:bodyPr>
            <a:norm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802.16</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体系结构与协议栈</a:t>
            </a: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4.5 </a:t>
            </a:r>
            <a:r>
              <a:rPr lang="zh-CN" altLang="en-US" sz="3600" dirty="0"/>
              <a:t>宽带无线</a:t>
            </a:r>
            <a:endParaRPr lang="en-US" altLang="zh-CN" sz="3600" dirty="0">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DC1CF9FA-1279-44D1-8760-963B8B2003A1}"/>
              </a:ext>
            </a:extLst>
          </p:cNvPr>
          <p:cNvSpPr/>
          <p:nvPr/>
        </p:nvSpPr>
        <p:spPr>
          <a:xfrm>
            <a:off x="2163194" y="2476870"/>
            <a:ext cx="3932807" cy="7457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IP</a:t>
            </a:r>
            <a:r>
              <a:rPr lang="zh-CN" altLang="en-US" dirty="0">
                <a:solidFill>
                  <a:schemeClr val="tx1"/>
                </a:solidFill>
              </a:rPr>
              <a:t>等</a:t>
            </a:r>
          </a:p>
        </p:txBody>
      </p:sp>
      <p:sp>
        <p:nvSpPr>
          <p:cNvPr id="90" name="矩形 89">
            <a:extLst>
              <a:ext uri="{FF2B5EF4-FFF2-40B4-BE49-F238E27FC236}">
                <a16:creationId xmlns:a16="http://schemas.microsoft.com/office/drawing/2014/main" xmlns="" id="{CDFA018F-36CC-4846-9CC7-D0BC6427B231}"/>
              </a:ext>
            </a:extLst>
          </p:cNvPr>
          <p:cNvSpPr/>
          <p:nvPr/>
        </p:nvSpPr>
        <p:spPr>
          <a:xfrm>
            <a:off x="2163193" y="3222594"/>
            <a:ext cx="3932807" cy="74572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特定服务汇聚子层</a:t>
            </a:r>
          </a:p>
        </p:txBody>
      </p:sp>
      <p:sp>
        <p:nvSpPr>
          <p:cNvPr id="91" name="矩形 90">
            <a:extLst>
              <a:ext uri="{FF2B5EF4-FFF2-40B4-BE49-F238E27FC236}">
                <a16:creationId xmlns:a16="http://schemas.microsoft.com/office/drawing/2014/main" xmlns="" id="{BBD6D58B-D6F0-44D0-BD35-392615DBFD92}"/>
              </a:ext>
            </a:extLst>
          </p:cNvPr>
          <p:cNvSpPr/>
          <p:nvPr/>
        </p:nvSpPr>
        <p:spPr>
          <a:xfrm>
            <a:off x="2163192" y="3968318"/>
            <a:ext cx="3932807" cy="74572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MAC</a:t>
            </a:r>
            <a:r>
              <a:rPr lang="zh-CN" altLang="en-US" dirty="0">
                <a:solidFill>
                  <a:schemeClr val="tx1"/>
                </a:solidFill>
              </a:rPr>
              <a:t>公共子层</a:t>
            </a:r>
          </a:p>
        </p:txBody>
      </p:sp>
      <p:sp>
        <p:nvSpPr>
          <p:cNvPr id="92" name="矩形 91">
            <a:extLst>
              <a:ext uri="{FF2B5EF4-FFF2-40B4-BE49-F238E27FC236}">
                <a16:creationId xmlns:a16="http://schemas.microsoft.com/office/drawing/2014/main" xmlns="" id="{73C3CDFF-DC16-4362-A9AA-2DF3662F54FF}"/>
              </a:ext>
            </a:extLst>
          </p:cNvPr>
          <p:cNvSpPr/>
          <p:nvPr/>
        </p:nvSpPr>
        <p:spPr>
          <a:xfrm>
            <a:off x="2163192" y="4714042"/>
            <a:ext cx="3932807" cy="74572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安全子层</a:t>
            </a:r>
          </a:p>
        </p:txBody>
      </p:sp>
      <p:sp>
        <p:nvSpPr>
          <p:cNvPr id="93" name="矩形 92">
            <a:extLst>
              <a:ext uri="{FF2B5EF4-FFF2-40B4-BE49-F238E27FC236}">
                <a16:creationId xmlns:a16="http://schemas.microsoft.com/office/drawing/2014/main" xmlns="" id="{2703E526-9FD0-4901-BDD0-FC4A853DECAE}"/>
              </a:ext>
            </a:extLst>
          </p:cNvPr>
          <p:cNvSpPr/>
          <p:nvPr/>
        </p:nvSpPr>
        <p:spPr>
          <a:xfrm>
            <a:off x="2163192" y="5459766"/>
            <a:ext cx="1917578" cy="7457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固定</a:t>
            </a:r>
            <a:r>
              <a:rPr lang="en-US" altLang="zh-CN" dirty="0">
                <a:solidFill>
                  <a:schemeClr val="tx1"/>
                </a:solidFill>
              </a:rPr>
              <a:t>WiMAX</a:t>
            </a:r>
            <a:endParaRPr lang="zh-CN" altLang="en-US" dirty="0">
              <a:solidFill>
                <a:schemeClr val="tx1"/>
              </a:solidFill>
            </a:endParaRPr>
          </a:p>
        </p:txBody>
      </p:sp>
      <p:sp>
        <p:nvSpPr>
          <p:cNvPr id="94" name="矩形 93">
            <a:extLst>
              <a:ext uri="{FF2B5EF4-FFF2-40B4-BE49-F238E27FC236}">
                <a16:creationId xmlns:a16="http://schemas.microsoft.com/office/drawing/2014/main" xmlns="" id="{E8B11F23-5F0B-4DC8-8361-0FA91E480B32}"/>
              </a:ext>
            </a:extLst>
          </p:cNvPr>
          <p:cNvSpPr/>
          <p:nvPr/>
        </p:nvSpPr>
        <p:spPr>
          <a:xfrm>
            <a:off x="4080770" y="5459766"/>
            <a:ext cx="2015228" cy="7457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移动</a:t>
            </a:r>
            <a:r>
              <a:rPr lang="en-US" altLang="zh-CN" dirty="0">
                <a:solidFill>
                  <a:schemeClr val="tx1"/>
                </a:solidFill>
              </a:rPr>
              <a:t>WiMAX</a:t>
            </a:r>
            <a:endParaRPr lang="zh-CN" altLang="en-US" dirty="0">
              <a:solidFill>
                <a:schemeClr val="tx1"/>
              </a:solidFill>
            </a:endParaRPr>
          </a:p>
        </p:txBody>
      </p:sp>
      <p:cxnSp>
        <p:nvCxnSpPr>
          <p:cNvPr id="5" name="直接连接符 4">
            <a:extLst>
              <a:ext uri="{FF2B5EF4-FFF2-40B4-BE49-F238E27FC236}">
                <a16:creationId xmlns:a16="http://schemas.microsoft.com/office/drawing/2014/main" xmlns="" id="{FDA25355-84A0-4130-931B-CC4C338541C3}"/>
              </a:ext>
            </a:extLst>
          </p:cNvPr>
          <p:cNvCxnSpPr/>
          <p:nvPr/>
        </p:nvCxnSpPr>
        <p:spPr>
          <a:xfrm>
            <a:off x="2163191" y="2974020"/>
            <a:ext cx="0" cy="24857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xmlns="" id="{34DB358A-36A7-4784-A0E5-FD224C8957DB}"/>
              </a:ext>
            </a:extLst>
          </p:cNvPr>
          <p:cNvCxnSpPr/>
          <p:nvPr/>
        </p:nvCxnSpPr>
        <p:spPr>
          <a:xfrm>
            <a:off x="6095998" y="3107185"/>
            <a:ext cx="0" cy="24857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右大括号 7">
            <a:extLst>
              <a:ext uri="{FF2B5EF4-FFF2-40B4-BE49-F238E27FC236}">
                <a16:creationId xmlns:a16="http://schemas.microsoft.com/office/drawing/2014/main" xmlns="" id="{A157D8CF-3513-461D-A9F1-0529CABB1DB8}"/>
              </a:ext>
            </a:extLst>
          </p:cNvPr>
          <p:cNvSpPr/>
          <p:nvPr/>
        </p:nvSpPr>
        <p:spPr>
          <a:xfrm>
            <a:off x="6388965" y="2547892"/>
            <a:ext cx="124287" cy="55929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右大括号 98">
            <a:extLst>
              <a:ext uri="{FF2B5EF4-FFF2-40B4-BE49-F238E27FC236}">
                <a16:creationId xmlns:a16="http://schemas.microsoft.com/office/drawing/2014/main" xmlns="" id="{67C7A1D9-8E9C-46A6-BEFC-337776D4A1FD}"/>
              </a:ext>
            </a:extLst>
          </p:cNvPr>
          <p:cNvSpPr/>
          <p:nvPr/>
        </p:nvSpPr>
        <p:spPr>
          <a:xfrm>
            <a:off x="6388964" y="3222594"/>
            <a:ext cx="124286" cy="223717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右大括号 99">
            <a:extLst>
              <a:ext uri="{FF2B5EF4-FFF2-40B4-BE49-F238E27FC236}">
                <a16:creationId xmlns:a16="http://schemas.microsoft.com/office/drawing/2014/main" xmlns="" id="{517F0539-1D54-483C-B973-E7AE9F8794B8}"/>
              </a:ext>
            </a:extLst>
          </p:cNvPr>
          <p:cNvSpPr/>
          <p:nvPr/>
        </p:nvSpPr>
        <p:spPr>
          <a:xfrm>
            <a:off x="6388965" y="5552982"/>
            <a:ext cx="124287" cy="55929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xmlns="" id="{4EE80B83-7806-47E5-A2B5-1C54B7FD29E5}"/>
              </a:ext>
            </a:extLst>
          </p:cNvPr>
          <p:cNvSpPr txBox="1"/>
          <p:nvPr/>
        </p:nvSpPr>
        <p:spPr>
          <a:xfrm>
            <a:off x="6348852" y="4469927"/>
            <a:ext cx="1930772" cy="535531"/>
          </a:xfrm>
          <a:prstGeom prst="rect">
            <a:avLst/>
          </a:prstGeom>
          <a:noFill/>
        </p:spPr>
        <p:txBody>
          <a:bodyPr wrap="square" rtlCol="0">
            <a:spAutoFit/>
          </a:bodyPr>
          <a:lstStyle/>
          <a:p>
            <a:r>
              <a:rPr lang="zh-CN" altLang="en-US" dirty="0"/>
              <a:t>数据链路层</a:t>
            </a:r>
          </a:p>
        </p:txBody>
      </p:sp>
      <p:sp>
        <p:nvSpPr>
          <p:cNvPr id="103" name="文本框 102">
            <a:extLst>
              <a:ext uri="{FF2B5EF4-FFF2-40B4-BE49-F238E27FC236}">
                <a16:creationId xmlns:a16="http://schemas.microsoft.com/office/drawing/2014/main" xmlns="" id="{534584BA-D29F-4D58-B4E8-23D21F29D16C}"/>
              </a:ext>
            </a:extLst>
          </p:cNvPr>
          <p:cNvSpPr txBox="1"/>
          <p:nvPr/>
        </p:nvSpPr>
        <p:spPr>
          <a:xfrm>
            <a:off x="6348852" y="5558423"/>
            <a:ext cx="1621033" cy="535531"/>
          </a:xfrm>
          <a:prstGeom prst="rect">
            <a:avLst/>
          </a:prstGeom>
          <a:noFill/>
        </p:spPr>
        <p:txBody>
          <a:bodyPr wrap="square" rtlCol="0">
            <a:spAutoFit/>
          </a:bodyPr>
          <a:lstStyle/>
          <a:p>
            <a:r>
              <a:rPr lang="zh-CN" altLang="en-US" dirty="0"/>
              <a:t>物理层</a:t>
            </a:r>
          </a:p>
        </p:txBody>
      </p:sp>
      <p:sp>
        <p:nvSpPr>
          <p:cNvPr id="10" name="对话气泡: 矩形 9">
            <a:extLst>
              <a:ext uri="{FF2B5EF4-FFF2-40B4-BE49-F238E27FC236}">
                <a16:creationId xmlns:a16="http://schemas.microsoft.com/office/drawing/2014/main" xmlns="" id="{95C9CBE2-0DF8-4462-BB40-19EEB72749AB}"/>
              </a:ext>
            </a:extLst>
          </p:cNvPr>
          <p:cNvSpPr/>
          <p:nvPr/>
        </p:nvSpPr>
        <p:spPr>
          <a:xfrm>
            <a:off x="7752184" y="4946626"/>
            <a:ext cx="2839616" cy="1402671"/>
          </a:xfrm>
          <a:prstGeom prst="wedgeRectCallout">
            <a:avLst>
              <a:gd name="adj1" fmla="val -135764"/>
              <a:gd name="adj2" fmla="val -31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管理加密、解密和密钥管理</a:t>
            </a:r>
          </a:p>
        </p:txBody>
      </p:sp>
      <p:sp>
        <p:nvSpPr>
          <p:cNvPr id="105" name="对话气泡: 矩形 104">
            <a:extLst>
              <a:ext uri="{FF2B5EF4-FFF2-40B4-BE49-F238E27FC236}">
                <a16:creationId xmlns:a16="http://schemas.microsoft.com/office/drawing/2014/main" xmlns="" id="{8E983ECF-4039-4B1D-8BDD-966F71530193}"/>
              </a:ext>
            </a:extLst>
          </p:cNvPr>
          <p:cNvSpPr/>
          <p:nvPr/>
        </p:nvSpPr>
        <p:spPr>
          <a:xfrm>
            <a:off x="7418774" y="2924944"/>
            <a:ext cx="3717786" cy="1504651"/>
          </a:xfrm>
          <a:prstGeom prst="wedgeRectCallout">
            <a:avLst>
              <a:gd name="adj1" fmla="val -90461"/>
              <a:gd name="adj2" fmla="val 334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调度下行链路，管理上行链路，是面向连接的，提供多媒体服务保障</a:t>
            </a:r>
          </a:p>
        </p:txBody>
      </p:sp>
      <p:sp>
        <p:nvSpPr>
          <p:cNvPr id="107" name="对话气泡: 矩形 106">
            <a:extLst>
              <a:ext uri="{FF2B5EF4-FFF2-40B4-BE49-F238E27FC236}">
                <a16:creationId xmlns:a16="http://schemas.microsoft.com/office/drawing/2014/main" xmlns="" id="{060975DC-BD7B-4BCE-8D74-BBEDF629953C}"/>
              </a:ext>
            </a:extLst>
          </p:cNvPr>
          <p:cNvSpPr/>
          <p:nvPr/>
        </p:nvSpPr>
        <p:spPr>
          <a:xfrm>
            <a:off x="7418774" y="1479376"/>
            <a:ext cx="2997706" cy="921114"/>
          </a:xfrm>
          <a:prstGeom prst="wedgeRectCallout">
            <a:avLst>
              <a:gd name="adj1" fmla="val -93795"/>
              <a:gd name="adj2" fmla="val 164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为网络层提供接口，</a:t>
            </a:r>
          </a:p>
        </p:txBody>
      </p:sp>
      <p:cxnSp>
        <p:nvCxnSpPr>
          <p:cNvPr id="22"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文本框 101">
            <a:extLst>
              <a:ext uri="{FF2B5EF4-FFF2-40B4-BE49-F238E27FC236}">
                <a16:creationId xmlns:a16="http://schemas.microsoft.com/office/drawing/2014/main" xmlns="" id="{8D9755AC-0FD5-48C8-8203-8A3CE6BD47EE}"/>
              </a:ext>
            </a:extLst>
          </p:cNvPr>
          <p:cNvSpPr txBox="1"/>
          <p:nvPr/>
        </p:nvSpPr>
        <p:spPr>
          <a:xfrm>
            <a:off x="5993390" y="2500829"/>
            <a:ext cx="1621033" cy="535531"/>
          </a:xfrm>
          <a:prstGeom prst="rect">
            <a:avLst/>
          </a:prstGeom>
          <a:noFill/>
        </p:spPr>
        <p:txBody>
          <a:bodyPr wrap="square" rtlCol="0">
            <a:spAutoFit/>
          </a:bodyPr>
          <a:lstStyle/>
          <a:p>
            <a:r>
              <a:rPr lang="zh-CN" altLang="en-US" dirty="0"/>
              <a:t>上层</a:t>
            </a:r>
          </a:p>
        </p:txBody>
      </p:sp>
    </p:spTree>
    <p:extLst>
      <p:ext uri="{BB962C8B-B14F-4D97-AF65-F5344CB8AC3E}">
        <p14:creationId xmlns:p14="http://schemas.microsoft.com/office/powerpoint/2010/main" val="1120891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fade">
                                      <p:cBhvr>
                                        <p:cTn id="1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5" grpId="0" animBg="1"/>
      <p:bldP spid="10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767408" y="1124744"/>
            <a:ext cx="10729192" cy="5334000"/>
          </a:xfrm>
        </p:spPr>
        <p:txBody>
          <a:bodyPr>
            <a:normAutofit/>
          </a:bodyPr>
          <a:lstStyle/>
          <a:p>
            <a:pPr>
              <a:lnSpc>
                <a:spcPct val="150000"/>
              </a:lnSpc>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802.16</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物理层</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通信频率</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2GHz-11GHz</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之间，采用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OFDM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技术，利用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QPSK-QAM-16</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QAM64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调制方案。</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802.16MAC</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子层协议</a:t>
            </a:r>
          </a:p>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下行链路：协调控制物理层突发的传输</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上行链路：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提供恒定比特流服务：语音服务</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实时可变比特率服务：多媒体服务</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非实时可变比特率服务：大文件传输服务</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尽力而为服务：一般应用服务</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4.5 </a:t>
            </a:r>
            <a:r>
              <a:rPr lang="zh-CN" altLang="en-US" sz="3600" dirty="0"/>
              <a:t>宽带无线</a:t>
            </a:r>
            <a:endParaRPr lang="en-US" altLang="zh-CN" sz="3600" dirty="0">
              <a:latin typeface="+mn-ea"/>
              <a:cs typeface="Times New Roman" panose="02020603050405020304" pitchFamily="18" charset="0"/>
            </a:endParaRP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3603748"/>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013494" y="1220526"/>
            <a:ext cx="8176419" cy="2318166"/>
          </a:xfrm>
        </p:spPr>
        <p:txBody>
          <a:bodyPr>
            <a:norm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802.16</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帧结构</a:t>
            </a: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4.5 </a:t>
            </a:r>
            <a:r>
              <a:rPr lang="zh-CN" altLang="en-US" sz="3600" dirty="0"/>
              <a:t>宽带无线</a:t>
            </a:r>
            <a:endParaRPr lang="en-US" altLang="zh-CN" sz="3600" dirty="0">
              <a:latin typeface="+mn-ea"/>
              <a:cs typeface="Times New Roman" panose="02020603050405020304" pitchFamily="18" charset="0"/>
            </a:endParaRPr>
          </a:p>
        </p:txBody>
      </p:sp>
      <p:pic>
        <p:nvPicPr>
          <p:cNvPr id="2" name="图片 1">
            <a:extLst>
              <a:ext uri="{FF2B5EF4-FFF2-40B4-BE49-F238E27FC236}">
                <a16:creationId xmlns:a16="http://schemas.microsoft.com/office/drawing/2014/main" xmlns="" id="{5704443E-87DC-4F43-ADFB-BABF62CB2945}"/>
              </a:ext>
            </a:extLst>
          </p:cNvPr>
          <p:cNvPicPr>
            <a:picLocks noChangeAspect="1"/>
          </p:cNvPicPr>
          <p:nvPr/>
        </p:nvPicPr>
        <p:blipFill>
          <a:blip r:embed="rId2"/>
          <a:stretch>
            <a:fillRect/>
          </a:stretch>
        </p:blipFill>
        <p:spPr>
          <a:xfrm>
            <a:off x="1704300" y="3698837"/>
            <a:ext cx="8627110" cy="2682491"/>
          </a:xfrm>
          <a:prstGeom prst="rect">
            <a:avLst/>
          </a:prstGeom>
        </p:spPr>
      </p:pic>
      <p:sp>
        <p:nvSpPr>
          <p:cNvPr id="8" name="对话气泡: 矩形 7">
            <a:extLst>
              <a:ext uri="{FF2B5EF4-FFF2-40B4-BE49-F238E27FC236}">
                <a16:creationId xmlns:a16="http://schemas.microsoft.com/office/drawing/2014/main" xmlns="" id="{22658A70-3165-47CA-B382-9F7CFBD1F7C8}"/>
              </a:ext>
            </a:extLst>
          </p:cNvPr>
          <p:cNvSpPr/>
          <p:nvPr/>
        </p:nvSpPr>
        <p:spPr>
          <a:xfrm>
            <a:off x="1704301" y="2786096"/>
            <a:ext cx="1481389" cy="424323"/>
          </a:xfrm>
          <a:prstGeom prst="wedgeRectCallout">
            <a:avLst>
              <a:gd name="adj1" fmla="val 2693"/>
              <a:gd name="adj2" fmla="val 23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加密特性</a:t>
            </a:r>
          </a:p>
        </p:txBody>
      </p:sp>
      <p:sp>
        <p:nvSpPr>
          <p:cNvPr id="9" name="对话气泡: 矩形 8">
            <a:extLst>
              <a:ext uri="{FF2B5EF4-FFF2-40B4-BE49-F238E27FC236}">
                <a16:creationId xmlns:a16="http://schemas.microsoft.com/office/drawing/2014/main" xmlns="" id="{25F7697D-41F4-4944-87BB-DEC97838B735}"/>
              </a:ext>
            </a:extLst>
          </p:cNvPr>
          <p:cNvSpPr/>
          <p:nvPr/>
        </p:nvSpPr>
        <p:spPr>
          <a:xfrm>
            <a:off x="3479835" y="1911831"/>
            <a:ext cx="1481389" cy="424323"/>
          </a:xfrm>
          <a:prstGeom prst="wedgeRectCallout">
            <a:avLst>
              <a:gd name="adj1" fmla="val -80007"/>
              <a:gd name="adj2" fmla="val 427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帧类型</a:t>
            </a:r>
          </a:p>
        </p:txBody>
      </p:sp>
      <p:sp>
        <p:nvSpPr>
          <p:cNvPr id="10" name="对话气泡: 矩形 9">
            <a:extLst>
              <a:ext uri="{FF2B5EF4-FFF2-40B4-BE49-F238E27FC236}">
                <a16:creationId xmlns:a16="http://schemas.microsoft.com/office/drawing/2014/main" xmlns="" id="{B3771F4E-8CBB-4053-A720-891E63618D30}"/>
              </a:ext>
            </a:extLst>
          </p:cNvPr>
          <p:cNvSpPr/>
          <p:nvPr/>
        </p:nvSpPr>
        <p:spPr>
          <a:xfrm>
            <a:off x="3888208" y="2548316"/>
            <a:ext cx="1481389" cy="699338"/>
          </a:xfrm>
          <a:prstGeom prst="wedgeRectCallout">
            <a:avLst>
              <a:gd name="adj1" fmla="val -71618"/>
              <a:gd name="adj2" fmla="val 1621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是否有校验和</a:t>
            </a:r>
          </a:p>
        </p:txBody>
      </p:sp>
      <p:sp>
        <p:nvSpPr>
          <p:cNvPr id="11" name="对话气泡: 矩形 10">
            <a:extLst>
              <a:ext uri="{FF2B5EF4-FFF2-40B4-BE49-F238E27FC236}">
                <a16:creationId xmlns:a16="http://schemas.microsoft.com/office/drawing/2014/main" xmlns="" id="{04EA84FE-36F9-4644-B064-11E9DC87D224}"/>
              </a:ext>
            </a:extLst>
          </p:cNvPr>
          <p:cNvSpPr/>
          <p:nvPr/>
        </p:nvSpPr>
        <p:spPr>
          <a:xfrm>
            <a:off x="5397795" y="2786095"/>
            <a:ext cx="1481389" cy="435318"/>
          </a:xfrm>
          <a:prstGeom prst="wedgeRectCallout">
            <a:avLst>
              <a:gd name="adj1" fmla="val -156117"/>
              <a:gd name="adj2" fmla="val 234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密钥</a:t>
            </a:r>
          </a:p>
        </p:txBody>
      </p:sp>
      <p:sp>
        <p:nvSpPr>
          <p:cNvPr id="12" name="对话气泡: 矩形 11">
            <a:extLst>
              <a:ext uri="{FF2B5EF4-FFF2-40B4-BE49-F238E27FC236}">
                <a16:creationId xmlns:a16="http://schemas.microsoft.com/office/drawing/2014/main" xmlns="" id="{5F7EA0D4-1BE2-4032-B3BB-EB2EDE23A025}"/>
              </a:ext>
            </a:extLst>
          </p:cNvPr>
          <p:cNvSpPr/>
          <p:nvPr/>
        </p:nvSpPr>
        <p:spPr>
          <a:xfrm>
            <a:off x="6907382" y="2780597"/>
            <a:ext cx="1481389" cy="435318"/>
          </a:xfrm>
          <a:prstGeom prst="wedgeRectCallout">
            <a:avLst>
              <a:gd name="adj1" fmla="val -156117"/>
              <a:gd name="adj2" fmla="val 234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总长度</a:t>
            </a:r>
          </a:p>
        </p:txBody>
      </p:sp>
      <p:sp>
        <p:nvSpPr>
          <p:cNvPr id="13" name="对话气泡: 矩形 12">
            <a:extLst>
              <a:ext uri="{FF2B5EF4-FFF2-40B4-BE49-F238E27FC236}">
                <a16:creationId xmlns:a16="http://schemas.microsoft.com/office/drawing/2014/main" xmlns="" id="{6EACB046-34EF-4B9B-A738-A1480F091055}"/>
              </a:ext>
            </a:extLst>
          </p:cNvPr>
          <p:cNvSpPr/>
          <p:nvPr/>
        </p:nvSpPr>
        <p:spPr>
          <a:xfrm>
            <a:off x="8416969" y="2787070"/>
            <a:ext cx="1481389" cy="435318"/>
          </a:xfrm>
          <a:prstGeom prst="wedgeRectCallout">
            <a:avLst>
              <a:gd name="adj1" fmla="val -156117"/>
              <a:gd name="adj2" fmla="val 234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连接编号</a:t>
            </a:r>
          </a:p>
        </p:txBody>
      </p:sp>
      <p:sp>
        <p:nvSpPr>
          <p:cNvPr id="14" name="对话气泡: 矩形 13">
            <a:extLst>
              <a:ext uri="{FF2B5EF4-FFF2-40B4-BE49-F238E27FC236}">
                <a16:creationId xmlns:a16="http://schemas.microsoft.com/office/drawing/2014/main" xmlns="" id="{B2B8A8F1-08F2-4E50-8CF1-B18AF0D68997}"/>
              </a:ext>
            </a:extLst>
          </p:cNvPr>
          <p:cNvSpPr/>
          <p:nvPr/>
        </p:nvSpPr>
        <p:spPr>
          <a:xfrm>
            <a:off x="9157663" y="3269210"/>
            <a:ext cx="1481389" cy="435318"/>
          </a:xfrm>
          <a:prstGeom prst="wedgeRectCallout">
            <a:avLst>
              <a:gd name="adj1" fmla="val -111171"/>
              <a:gd name="adj2" fmla="val 112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头部校验</a:t>
            </a:r>
          </a:p>
        </p:txBody>
      </p:sp>
      <p:cxnSp>
        <p:nvCxnSpPr>
          <p:cNvPr id="1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24484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271464" y="1293182"/>
            <a:ext cx="9649071" cy="5334000"/>
          </a:xfrm>
        </p:spPr>
        <p:txBody>
          <a:bodyPr>
            <a:normAutofit/>
          </a:bodyPr>
          <a:lstStyle/>
          <a:p>
            <a:pPr>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1999</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月发布蓝牙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版本，</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2004</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年发布</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2009</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年发布</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同年</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月发布</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版本可进行低功率</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操作。</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用于构建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米左右小型的局域网，广泛应用于各类电子设备，传输速率</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1Mbps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蓝牙使用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TDM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方式和扩频跳频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FHSS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技术组成不用基站的皮可网</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(piconet)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，直译就是“微微网”，表示这种无线网络的覆盖面积非常小。</a:t>
            </a:r>
          </a:p>
          <a:p>
            <a:pPr>
              <a:lnSpc>
                <a:spcPct val="150000"/>
              </a:lnSpc>
            </a:pP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4.6 </a:t>
            </a:r>
            <a:r>
              <a:rPr lang="zh-CN" altLang="en-US" sz="3600" dirty="0"/>
              <a:t>蓝牙</a:t>
            </a:r>
            <a:endParaRPr lang="en-US" altLang="zh-CN" sz="3600" dirty="0">
              <a:latin typeface="+mn-ea"/>
              <a:cs typeface="Times New Roman" panose="02020603050405020304" pitchFamily="18" charset="0"/>
            </a:endParaRP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15421172"/>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127448" y="1055774"/>
            <a:ext cx="9449319" cy="5571409"/>
          </a:xfrm>
        </p:spPr>
        <p:txBody>
          <a:bodyPr>
            <a:norm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蓝牙体系结构</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50000"/>
              </a:lnSpc>
              <a:buNone/>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    每</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一个</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piconet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有一个主设备和最多</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个工作的从设备，还可以有</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255</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个驻留节点（低功耗专题，只处于保持和嗅探状态）。</a:t>
            </a:r>
          </a:p>
          <a:p>
            <a:pPr>
              <a:lnSpc>
                <a:spcPct val="150000"/>
              </a:lnSpc>
            </a:pP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38830"/>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4.6 </a:t>
            </a:r>
            <a:r>
              <a:rPr lang="zh-CN" altLang="en-US" sz="3600" dirty="0"/>
              <a:t>蓝牙</a:t>
            </a:r>
            <a:endParaRPr lang="en-US" altLang="zh-CN" sz="3600" dirty="0">
              <a:latin typeface="+mn-ea"/>
              <a:cs typeface="Times New Roman" panose="02020603050405020304" pitchFamily="18" charset="0"/>
            </a:endParaRPr>
          </a:p>
        </p:txBody>
      </p:sp>
      <p:sp>
        <p:nvSpPr>
          <p:cNvPr id="5" name="Oval 4">
            <a:extLst>
              <a:ext uri="{FF2B5EF4-FFF2-40B4-BE49-F238E27FC236}">
                <a16:creationId xmlns:a16="http://schemas.microsoft.com/office/drawing/2014/main" xmlns="" id="{D054925D-4507-4EA2-8D76-1504B1EE08F5}"/>
              </a:ext>
            </a:extLst>
          </p:cNvPr>
          <p:cNvSpPr>
            <a:spLocks noChangeArrowheads="1"/>
          </p:cNvSpPr>
          <p:nvPr/>
        </p:nvSpPr>
        <p:spPr bwMode="auto">
          <a:xfrm>
            <a:off x="2790199" y="3667711"/>
            <a:ext cx="2960688" cy="2855913"/>
          </a:xfrm>
          <a:prstGeom prst="ellipse">
            <a:avLst/>
          </a:prstGeom>
          <a:solidFill>
            <a:srgbClr val="FFFF99"/>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5">
            <a:extLst>
              <a:ext uri="{FF2B5EF4-FFF2-40B4-BE49-F238E27FC236}">
                <a16:creationId xmlns:a16="http://schemas.microsoft.com/office/drawing/2014/main" xmlns="" id="{9E3C232B-E31C-40AD-82A9-0DB52D6BC64F}"/>
              </a:ext>
            </a:extLst>
          </p:cNvPr>
          <p:cNvSpPr>
            <a:spLocks noChangeArrowheads="1"/>
          </p:cNvSpPr>
          <p:nvPr/>
        </p:nvSpPr>
        <p:spPr bwMode="auto">
          <a:xfrm>
            <a:off x="5135730" y="3683586"/>
            <a:ext cx="2960688" cy="2855913"/>
          </a:xfrm>
          <a:prstGeom prst="ellipse">
            <a:avLst/>
          </a:prstGeom>
          <a:solidFill>
            <a:srgbClr val="CCECFF">
              <a:alpha val="39000"/>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6">
            <a:extLst>
              <a:ext uri="{FF2B5EF4-FFF2-40B4-BE49-F238E27FC236}">
                <a16:creationId xmlns:a16="http://schemas.microsoft.com/office/drawing/2014/main" xmlns="" id="{92C0F2CF-2CA0-4E78-B617-C0E03574B129}"/>
              </a:ext>
            </a:extLst>
          </p:cNvPr>
          <p:cNvSpPr>
            <a:spLocks noChangeArrowheads="1"/>
          </p:cNvSpPr>
          <p:nvPr/>
        </p:nvSpPr>
        <p:spPr bwMode="auto">
          <a:xfrm>
            <a:off x="4053849" y="4892965"/>
            <a:ext cx="474662" cy="458788"/>
          </a:xfrm>
          <a:prstGeom prst="ellipse">
            <a:avLst/>
          </a:prstGeom>
          <a:solidFill>
            <a:srgbClr val="FF0000"/>
          </a:solidFill>
          <a:ln w="9525">
            <a:solidFill>
              <a:schemeClr val="tx2"/>
            </a:solidFill>
            <a:round/>
            <a:headEnd/>
            <a:tailEnd/>
          </a:ln>
          <a:effectLst/>
        </p:spPr>
        <p:txBody>
          <a:bodyPr wrap="none" anchor="ctr"/>
          <a:lstStyle/>
          <a:p>
            <a:pPr algn="ctr"/>
            <a:r>
              <a:rPr lang="en-US" altLang="zh-CN" dirty="0">
                <a:solidFill>
                  <a:schemeClr val="bg1"/>
                </a:solidFill>
                <a:latin typeface="+mn-ea"/>
              </a:rPr>
              <a:t>M</a:t>
            </a:r>
          </a:p>
        </p:txBody>
      </p:sp>
      <p:sp>
        <p:nvSpPr>
          <p:cNvPr id="10" name="Oval 7">
            <a:extLst>
              <a:ext uri="{FF2B5EF4-FFF2-40B4-BE49-F238E27FC236}">
                <a16:creationId xmlns:a16="http://schemas.microsoft.com/office/drawing/2014/main" xmlns="" id="{0DCACAE4-CAD4-4D37-B00C-C5B2586C8E1A}"/>
              </a:ext>
            </a:extLst>
          </p:cNvPr>
          <p:cNvSpPr>
            <a:spLocks noChangeArrowheads="1"/>
          </p:cNvSpPr>
          <p:nvPr/>
        </p:nvSpPr>
        <p:spPr bwMode="auto">
          <a:xfrm>
            <a:off x="6494630" y="4882147"/>
            <a:ext cx="474663" cy="458788"/>
          </a:xfrm>
          <a:prstGeom prst="ellipse">
            <a:avLst/>
          </a:prstGeom>
          <a:solidFill>
            <a:srgbClr val="FF0000"/>
          </a:solidFill>
          <a:ln w="9525">
            <a:solidFill>
              <a:schemeClr val="tx2"/>
            </a:solidFill>
            <a:round/>
            <a:headEnd/>
            <a:tailEnd/>
          </a:ln>
          <a:effectLst/>
        </p:spPr>
        <p:txBody>
          <a:bodyPr wrap="none" anchor="ctr"/>
          <a:lstStyle/>
          <a:p>
            <a:pPr algn="ctr"/>
            <a:r>
              <a:rPr lang="en-US" altLang="zh-CN" dirty="0">
                <a:solidFill>
                  <a:schemeClr val="bg1"/>
                </a:solidFill>
                <a:latin typeface="+mn-ea"/>
              </a:rPr>
              <a:t>M</a:t>
            </a:r>
          </a:p>
        </p:txBody>
      </p:sp>
      <p:sp>
        <p:nvSpPr>
          <p:cNvPr id="11" name="Oval 8">
            <a:extLst>
              <a:ext uri="{FF2B5EF4-FFF2-40B4-BE49-F238E27FC236}">
                <a16:creationId xmlns:a16="http://schemas.microsoft.com/office/drawing/2014/main" xmlns="" id="{CF7E91F6-C599-42E5-9F38-C7C731F4E898}"/>
              </a:ext>
            </a:extLst>
          </p:cNvPr>
          <p:cNvSpPr>
            <a:spLocks noChangeArrowheads="1"/>
          </p:cNvSpPr>
          <p:nvPr/>
        </p:nvSpPr>
        <p:spPr bwMode="auto">
          <a:xfrm>
            <a:off x="2939099" y="5003591"/>
            <a:ext cx="474663"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folHlink"/>
                </a:solidFill>
                <a:latin typeface="+mn-ea"/>
              </a:rPr>
              <a:t>S</a:t>
            </a:r>
          </a:p>
        </p:txBody>
      </p:sp>
      <p:sp>
        <p:nvSpPr>
          <p:cNvPr id="12" name="Oval 9">
            <a:extLst>
              <a:ext uri="{FF2B5EF4-FFF2-40B4-BE49-F238E27FC236}">
                <a16:creationId xmlns:a16="http://schemas.microsoft.com/office/drawing/2014/main" xmlns="" id="{2E276463-9636-4BC3-8648-463746997667}"/>
              </a:ext>
            </a:extLst>
          </p:cNvPr>
          <p:cNvSpPr>
            <a:spLocks noChangeArrowheads="1"/>
          </p:cNvSpPr>
          <p:nvPr/>
        </p:nvSpPr>
        <p:spPr bwMode="auto">
          <a:xfrm>
            <a:off x="3593474" y="3965780"/>
            <a:ext cx="476250"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folHlink"/>
                </a:solidFill>
                <a:latin typeface="+mn-ea"/>
              </a:rPr>
              <a:t>S</a:t>
            </a:r>
          </a:p>
        </p:txBody>
      </p:sp>
      <p:sp>
        <p:nvSpPr>
          <p:cNvPr id="13" name="Oval 10">
            <a:extLst>
              <a:ext uri="{FF2B5EF4-FFF2-40B4-BE49-F238E27FC236}">
                <a16:creationId xmlns:a16="http://schemas.microsoft.com/office/drawing/2014/main" xmlns="" id="{822B8981-697D-4B06-9B78-0FD7A5603CAD}"/>
              </a:ext>
            </a:extLst>
          </p:cNvPr>
          <p:cNvSpPr>
            <a:spLocks noChangeArrowheads="1"/>
          </p:cNvSpPr>
          <p:nvPr/>
        </p:nvSpPr>
        <p:spPr bwMode="auto">
          <a:xfrm>
            <a:off x="7281237" y="5462858"/>
            <a:ext cx="474662" cy="458787"/>
          </a:xfrm>
          <a:prstGeom prst="ellipse">
            <a:avLst/>
          </a:prstGeom>
          <a:solidFill>
            <a:schemeClr val="bg2">
              <a:lumMod val="50000"/>
            </a:schemeClr>
          </a:solidFill>
          <a:ln w="9525">
            <a:solidFill>
              <a:schemeClr val="tx2"/>
            </a:solidFill>
            <a:round/>
            <a:headEnd/>
            <a:tailEnd/>
          </a:ln>
          <a:effectLst/>
        </p:spPr>
        <p:txBody>
          <a:bodyPr wrap="none" anchor="ctr"/>
          <a:lstStyle/>
          <a:p>
            <a:pPr algn="ctr"/>
            <a:r>
              <a:rPr lang="en-US" altLang="zh-CN" dirty="0">
                <a:solidFill>
                  <a:schemeClr val="folHlink"/>
                </a:solidFill>
                <a:latin typeface="+mn-ea"/>
              </a:rPr>
              <a:t>S</a:t>
            </a:r>
          </a:p>
        </p:txBody>
      </p:sp>
      <p:sp>
        <p:nvSpPr>
          <p:cNvPr id="14" name="Oval 11">
            <a:extLst>
              <a:ext uri="{FF2B5EF4-FFF2-40B4-BE49-F238E27FC236}">
                <a16:creationId xmlns:a16="http://schemas.microsoft.com/office/drawing/2014/main" xmlns="" id="{09E7762A-0015-4091-B9EC-BAECC5418AF1}"/>
              </a:ext>
            </a:extLst>
          </p:cNvPr>
          <p:cNvSpPr>
            <a:spLocks noChangeArrowheads="1"/>
          </p:cNvSpPr>
          <p:nvPr/>
        </p:nvSpPr>
        <p:spPr bwMode="auto">
          <a:xfrm>
            <a:off x="5189705" y="4786899"/>
            <a:ext cx="476250" cy="45878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folHlink"/>
                </a:solidFill>
                <a:latin typeface="+mn-ea"/>
              </a:rPr>
              <a:t>S</a:t>
            </a:r>
          </a:p>
        </p:txBody>
      </p:sp>
      <p:sp>
        <p:nvSpPr>
          <p:cNvPr id="15" name="Oval 12">
            <a:extLst>
              <a:ext uri="{FF2B5EF4-FFF2-40B4-BE49-F238E27FC236}">
                <a16:creationId xmlns:a16="http://schemas.microsoft.com/office/drawing/2014/main" xmlns="" id="{D463CF9C-1619-4B5B-88D8-4E89B6A5A67F}"/>
              </a:ext>
            </a:extLst>
          </p:cNvPr>
          <p:cNvSpPr>
            <a:spLocks noChangeArrowheads="1"/>
          </p:cNvSpPr>
          <p:nvPr/>
        </p:nvSpPr>
        <p:spPr bwMode="auto">
          <a:xfrm>
            <a:off x="4695311" y="4082695"/>
            <a:ext cx="476250" cy="45878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chemeClr val="folHlink"/>
                </a:solidFill>
                <a:latin typeface="+mn-ea"/>
              </a:rPr>
              <a:t>S</a:t>
            </a:r>
          </a:p>
        </p:txBody>
      </p:sp>
      <p:sp>
        <p:nvSpPr>
          <p:cNvPr id="17" name="Oval 14">
            <a:extLst>
              <a:ext uri="{FF2B5EF4-FFF2-40B4-BE49-F238E27FC236}">
                <a16:creationId xmlns:a16="http://schemas.microsoft.com/office/drawing/2014/main" xmlns="" id="{ADED707F-EE1C-47B7-9A40-DFF5F9464B5E}"/>
              </a:ext>
            </a:extLst>
          </p:cNvPr>
          <p:cNvSpPr>
            <a:spLocks noChangeArrowheads="1"/>
          </p:cNvSpPr>
          <p:nvPr/>
        </p:nvSpPr>
        <p:spPr bwMode="auto">
          <a:xfrm>
            <a:off x="5866775" y="5753343"/>
            <a:ext cx="476250"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chemeClr val="folHlink"/>
                </a:solidFill>
                <a:latin typeface="+mn-ea"/>
              </a:rPr>
              <a:t>S</a:t>
            </a:r>
          </a:p>
        </p:txBody>
      </p:sp>
      <p:sp>
        <p:nvSpPr>
          <p:cNvPr id="18" name="Oval 15">
            <a:extLst>
              <a:ext uri="{FF2B5EF4-FFF2-40B4-BE49-F238E27FC236}">
                <a16:creationId xmlns:a16="http://schemas.microsoft.com/office/drawing/2014/main" xmlns="" id="{60453429-D8FC-42AC-9458-1820CC9E7414}"/>
              </a:ext>
            </a:extLst>
          </p:cNvPr>
          <p:cNvSpPr>
            <a:spLocks noChangeArrowheads="1"/>
          </p:cNvSpPr>
          <p:nvPr/>
        </p:nvSpPr>
        <p:spPr bwMode="auto">
          <a:xfrm>
            <a:off x="6720102" y="3965780"/>
            <a:ext cx="476250"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chemeClr val="folHlink"/>
                </a:solidFill>
                <a:latin typeface="+mn-ea"/>
              </a:rPr>
              <a:t>S</a:t>
            </a:r>
          </a:p>
        </p:txBody>
      </p:sp>
      <p:sp>
        <p:nvSpPr>
          <p:cNvPr id="21" name="Text Box 18">
            <a:extLst>
              <a:ext uri="{FF2B5EF4-FFF2-40B4-BE49-F238E27FC236}">
                <a16:creationId xmlns:a16="http://schemas.microsoft.com/office/drawing/2014/main" xmlns="" id="{3E3FC2B5-11C7-4A64-AA0F-19E83E75854E}"/>
              </a:ext>
            </a:extLst>
          </p:cNvPr>
          <p:cNvSpPr txBox="1">
            <a:spLocks noChangeArrowheads="1"/>
          </p:cNvSpPr>
          <p:nvPr/>
        </p:nvSpPr>
        <p:spPr bwMode="auto">
          <a:xfrm>
            <a:off x="4837266" y="2912061"/>
            <a:ext cx="80342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70C0"/>
                </a:solidFill>
                <a:latin typeface="+mn-ea"/>
              </a:rPr>
              <a:t>散网</a:t>
            </a:r>
          </a:p>
        </p:txBody>
      </p:sp>
      <p:sp>
        <p:nvSpPr>
          <p:cNvPr id="22" name="AutoShape 19">
            <a:extLst>
              <a:ext uri="{FF2B5EF4-FFF2-40B4-BE49-F238E27FC236}">
                <a16:creationId xmlns:a16="http://schemas.microsoft.com/office/drawing/2014/main" xmlns="" id="{21798A5A-8900-47DD-9EBE-1F68BB8DA85C}"/>
              </a:ext>
            </a:extLst>
          </p:cNvPr>
          <p:cNvSpPr>
            <a:spLocks/>
          </p:cNvSpPr>
          <p:nvPr/>
        </p:nvSpPr>
        <p:spPr bwMode="auto">
          <a:xfrm rot="16200000">
            <a:off x="5210344" y="1781761"/>
            <a:ext cx="344487" cy="3554413"/>
          </a:xfrm>
          <a:prstGeom prst="rightBrace">
            <a:avLst>
              <a:gd name="adj1" fmla="val 85983"/>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ea"/>
            </a:endParaRPr>
          </a:p>
        </p:txBody>
      </p:sp>
      <p:sp>
        <p:nvSpPr>
          <p:cNvPr id="24" name="Oval 10">
            <a:extLst>
              <a:ext uri="{FF2B5EF4-FFF2-40B4-BE49-F238E27FC236}">
                <a16:creationId xmlns:a16="http://schemas.microsoft.com/office/drawing/2014/main" xmlns="" id="{6CE621DD-CA27-40C8-9557-A1DB6BE27028}"/>
              </a:ext>
            </a:extLst>
          </p:cNvPr>
          <p:cNvSpPr>
            <a:spLocks noChangeArrowheads="1"/>
          </p:cNvSpPr>
          <p:nvPr/>
        </p:nvSpPr>
        <p:spPr bwMode="auto">
          <a:xfrm>
            <a:off x="5778780" y="4077286"/>
            <a:ext cx="474662" cy="458787"/>
          </a:xfrm>
          <a:prstGeom prst="ellipse">
            <a:avLst/>
          </a:prstGeom>
          <a:solidFill>
            <a:schemeClr val="bg2">
              <a:lumMod val="50000"/>
            </a:schemeClr>
          </a:solidFill>
          <a:ln w="9525">
            <a:solidFill>
              <a:schemeClr val="tx2"/>
            </a:solidFill>
            <a:round/>
            <a:headEnd/>
            <a:tailEnd/>
          </a:ln>
          <a:effectLst/>
        </p:spPr>
        <p:txBody>
          <a:bodyPr wrap="none" anchor="ctr"/>
          <a:lstStyle/>
          <a:p>
            <a:pPr algn="ctr"/>
            <a:r>
              <a:rPr lang="en-US" altLang="zh-CN" dirty="0">
                <a:solidFill>
                  <a:schemeClr val="folHlink"/>
                </a:solidFill>
                <a:latin typeface="+mn-ea"/>
              </a:rPr>
              <a:t>S</a:t>
            </a:r>
          </a:p>
        </p:txBody>
      </p:sp>
      <p:sp>
        <p:nvSpPr>
          <p:cNvPr id="25" name="Oval 15">
            <a:extLst>
              <a:ext uri="{FF2B5EF4-FFF2-40B4-BE49-F238E27FC236}">
                <a16:creationId xmlns:a16="http://schemas.microsoft.com/office/drawing/2014/main" xmlns="" id="{BD2A8D29-9143-4952-B4B5-46F563124E53}"/>
              </a:ext>
            </a:extLst>
          </p:cNvPr>
          <p:cNvSpPr>
            <a:spLocks noChangeArrowheads="1"/>
          </p:cNvSpPr>
          <p:nvPr/>
        </p:nvSpPr>
        <p:spPr bwMode="auto">
          <a:xfrm>
            <a:off x="7338386" y="4544803"/>
            <a:ext cx="476250"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chemeClr val="folHlink"/>
                </a:solidFill>
                <a:latin typeface="+mn-ea"/>
              </a:rPr>
              <a:t>S</a:t>
            </a:r>
          </a:p>
        </p:txBody>
      </p:sp>
      <p:sp>
        <p:nvSpPr>
          <p:cNvPr id="26" name="Oval 14">
            <a:extLst>
              <a:ext uri="{FF2B5EF4-FFF2-40B4-BE49-F238E27FC236}">
                <a16:creationId xmlns:a16="http://schemas.microsoft.com/office/drawing/2014/main" xmlns="" id="{3B3A9DAA-76D4-4E91-8D81-7214CEB11714}"/>
              </a:ext>
            </a:extLst>
          </p:cNvPr>
          <p:cNvSpPr>
            <a:spLocks noChangeArrowheads="1"/>
          </p:cNvSpPr>
          <p:nvPr/>
        </p:nvSpPr>
        <p:spPr bwMode="auto">
          <a:xfrm>
            <a:off x="6616074" y="5921644"/>
            <a:ext cx="476250"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chemeClr val="folHlink"/>
                </a:solidFill>
                <a:latin typeface="+mn-ea"/>
              </a:rPr>
              <a:t>S</a:t>
            </a:r>
          </a:p>
        </p:txBody>
      </p:sp>
      <p:sp>
        <p:nvSpPr>
          <p:cNvPr id="27" name="Text Box 20">
            <a:extLst>
              <a:ext uri="{FF2B5EF4-FFF2-40B4-BE49-F238E27FC236}">
                <a16:creationId xmlns:a16="http://schemas.microsoft.com/office/drawing/2014/main" xmlns="" id="{07DA8C71-4437-4B1B-A5AB-3B839B274529}"/>
              </a:ext>
            </a:extLst>
          </p:cNvPr>
          <p:cNvSpPr txBox="1">
            <a:spLocks noChangeArrowheads="1"/>
          </p:cNvSpPr>
          <p:nvPr/>
        </p:nvSpPr>
        <p:spPr bwMode="auto">
          <a:xfrm>
            <a:off x="1631504" y="3730565"/>
            <a:ext cx="158408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70C0"/>
                </a:solidFill>
                <a:latin typeface="+mn-ea"/>
              </a:rPr>
              <a:t>piconet 1</a:t>
            </a:r>
          </a:p>
        </p:txBody>
      </p:sp>
      <p:sp>
        <p:nvSpPr>
          <p:cNvPr id="28" name="Text Box 20">
            <a:extLst>
              <a:ext uri="{FF2B5EF4-FFF2-40B4-BE49-F238E27FC236}">
                <a16:creationId xmlns:a16="http://schemas.microsoft.com/office/drawing/2014/main" xmlns="" id="{D48F247F-A68F-43DB-831B-79D9C016AA8E}"/>
              </a:ext>
            </a:extLst>
          </p:cNvPr>
          <p:cNvSpPr txBox="1">
            <a:spLocks noChangeArrowheads="1"/>
          </p:cNvSpPr>
          <p:nvPr/>
        </p:nvSpPr>
        <p:spPr bwMode="auto">
          <a:xfrm>
            <a:off x="7857104" y="3845014"/>
            <a:ext cx="158408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70C0"/>
                </a:solidFill>
                <a:latin typeface="+mn-ea"/>
              </a:rPr>
              <a:t>piconet 2</a:t>
            </a:r>
          </a:p>
        </p:txBody>
      </p:sp>
      <p:sp>
        <p:nvSpPr>
          <p:cNvPr id="29" name="Text Box 20">
            <a:extLst>
              <a:ext uri="{FF2B5EF4-FFF2-40B4-BE49-F238E27FC236}">
                <a16:creationId xmlns:a16="http://schemas.microsoft.com/office/drawing/2014/main" xmlns="" id="{51D36DF3-8ECC-42E8-BBB2-3AA0A41F5BDA}"/>
              </a:ext>
            </a:extLst>
          </p:cNvPr>
          <p:cNvSpPr txBox="1">
            <a:spLocks noChangeArrowheads="1"/>
          </p:cNvSpPr>
          <p:nvPr/>
        </p:nvSpPr>
        <p:spPr bwMode="auto">
          <a:xfrm>
            <a:off x="8886446" y="4671105"/>
            <a:ext cx="111280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70C0"/>
                </a:solidFill>
                <a:latin typeface="+mn-ea"/>
              </a:rPr>
              <a:t>主节点</a:t>
            </a:r>
            <a:endParaRPr lang="en-US" altLang="zh-CN" dirty="0">
              <a:solidFill>
                <a:srgbClr val="0070C0"/>
              </a:solidFill>
              <a:latin typeface="+mn-ea"/>
            </a:endParaRPr>
          </a:p>
        </p:txBody>
      </p:sp>
      <p:sp>
        <p:nvSpPr>
          <p:cNvPr id="30" name="Text Box 20">
            <a:extLst>
              <a:ext uri="{FF2B5EF4-FFF2-40B4-BE49-F238E27FC236}">
                <a16:creationId xmlns:a16="http://schemas.microsoft.com/office/drawing/2014/main" xmlns="" id="{38A6405B-A5C7-4AE2-BAE2-56F274C3C591}"/>
              </a:ext>
            </a:extLst>
          </p:cNvPr>
          <p:cNvSpPr txBox="1">
            <a:spLocks noChangeArrowheads="1"/>
          </p:cNvSpPr>
          <p:nvPr/>
        </p:nvSpPr>
        <p:spPr bwMode="auto">
          <a:xfrm>
            <a:off x="8822959" y="5396854"/>
            <a:ext cx="111280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70C0"/>
                </a:solidFill>
                <a:latin typeface="+mn-ea"/>
              </a:rPr>
              <a:t>从节点</a:t>
            </a:r>
            <a:endParaRPr lang="en-US" altLang="zh-CN" dirty="0">
              <a:solidFill>
                <a:srgbClr val="0070C0"/>
              </a:solidFill>
              <a:latin typeface="+mn-ea"/>
            </a:endParaRPr>
          </a:p>
        </p:txBody>
      </p:sp>
      <p:sp>
        <p:nvSpPr>
          <p:cNvPr id="31" name="Oval 10">
            <a:extLst>
              <a:ext uri="{FF2B5EF4-FFF2-40B4-BE49-F238E27FC236}">
                <a16:creationId xmlns:a16="http://schemas.microsoft.com/office/drawing/2014/main" xmlns="" id="{00607F21-60D0-441A-82EE-03C773EA19BA}"/>
              </a:ext>
            </a:extLst>
          </p:cNvPr>
          <p:cNvSpPr>
            <a:spLocks noChangeArrowheads="1"/>
          </p:cNvSpPr>
          <p:nvPr/>
        </p:nvSpPr>
        <p:spPr bwMode="auto">
          <a:xfrm>
            <a:off x="3991144" y="5879286"/>
            <a:ext cx="474662" cy="458787"/>
          </a:xfrm>
          <a:prstGeom prst="ellipse">
            <a:avLst/>
          </a:prstGeom>
          <a:solidFill>
            <a:schemeClr val="bg2">
              <a:lumMod val="50000"/>
            </a:schemeClr>
          </a:solidFill>
          <a:ln w="9525">
            <a:solidFill>
              <a:schemeClr val="tx2"/>
            </a:solidFill>
            <a:round/>
            <a:headEnd/>
            <a:tailEnd/>
          </a:ln>
          <a:effectLst/>
        </p:spPr>
        <p:txBody>
          <a:bodyPr wrap="none" anchor="ctr"/>
          <a:lstStyle/>
          <a:p>
            <a:pPr algn="ctr"/>
            <a:r>
              <a:rPr lang="en-US" altLang="zh-CN" dirty="0">
                <a:solidFill>
                  <a:schemeClr val="folHlink"/>
                </a:solidFill>
                <a:latin typeface="+mn-ea"/>
              </a:rPr>
              <a:t>S</a:t>
            </a:r>
          </a:p>
        </p:txBody>
      </p:sp>
      <p:sp>
        <p:nvSpPr>
          <p:cNvPr id="32" name="Text Box 20">
            <a:extLst>
              <a:ext uri="{FF2B5EF4-FFF2-40B4-BE49-F238E27FC236}">
                <a16:creationId xmlns:a16="http://schemas.microsoft.com/office/drawing/2014/main" xmlns="" id="{7C907D3F-72C2-4087-B4A2-3BF2427EC418}"/>
              </a:ext>
            </a:extLst>
          </p:cNvPr>
          <p:cNvSpPr txBox="1">
            <a:spLocks noChangeArrowheads="1"/>
          </p:cNvSpPr>
          <p:nvPr/>
        </p:nvSpPr>
        <p:spPr bwMode="auto">
          <a:xfrm>
            <a:off x="8845203" y="6009810"/>
            <a:ext cx="173156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70C0"/>
                </a:solidFill>
                <a:latin typeface="+mn-ea"/>
              </a:rPr>
              <a:t>驻留从节点</a:t>
            </a:r>
            <a:endParaRPr lang="en-US" altLang="zh-CN" dirty="0">
              <a:solidFill>
                <a:srgbClr val="0070C0"/>
              </a:solidFill>
              <a:latin typeface="+mn-ea"/>
            </a:endParaRPr>
          </a:p>
        </p:txBody>
      </p:sp>
      <p:sp>
        <p:nvSpPr>
          <p:cNvPr id="33" name="Oval 10">
            <a:extLst>
              <a:ext uri="{FF2B5EF4-FFF2-40B4-BE49-F238E27FC236}">
                <a16:creationId xmlns:a16="http://schemas.microsoft.com/office/drawing/2014/main" xmlns="" id="{08B189AB-A65C-495F-93E4-63964544EBD3}"/>
              </a:ext>
            </a:extLst>
          </p:cNvPr>
          <p:cNvSpPr>
            <a:spLocks noChangeArrowheads="1"/>
          </p:cNvSpPr>
          <p:nvPr/>
        </p:nvSpPr>
        <p:spPr bwMode="auto">
          <a:xfrm>
            <a:off x="8382897" y="5982738"/>
            <a:ext cx="474662" cy="458787"/>
          </a:xfrm>
          <a:prstGeom prst="ellipse">
            <a:avLst/>
          </a:prstGeom>
          <a:solidFill>
            <a:schemeClr val="bg2">
              <a:lumMod val="50000"/>
            </a:schemeClr>
          </a:solidFill>
          <a:ln w="9525">
            <a:solidFill>
              <a:schemeClr val="tx2"/>
            </a:solidFill>
            <a:round/>
            <a:headEnd/>
            <a:tailEnd/>
          </a:ln>
          <a:effectLst/>
        </p:spPr>
        <p:txBody>
          <a:bodyPr wrap="none" anchor="ctr"/>
          <a:lstStyle/>
          <a:p>
            <a:pPr algn="ctr"/>
            <a:r>
              <a:rPr lang="en-US" altLang="zh-CN" dirty="0">
                <a:solidFill>
                  <a:schemeClr val="folHlink"/>
                </a:solidFill>
                <a:latin typeface="+mn-ea"/>
              </a:rPr>
              <a:t>S</a:t>
            </a:r>
          </a:p>
        </p:txBody>
      </p:sp>
      <p:sp>
        <p:nvSpPr>
          <p:cNvPr id="34" name="Oval 14">
            <a:extLst>
              <a:ext uri="{FF2B5EF4-FFF2-40B4-BE49-F238E27FC236}">
                <a16:creationId xmlns:a16="http://schemas.microsoft.com/office/drawing/2014/main" xmlns="" id="{EA4AF101-4E0F-49C5-A133-7DE4946F90E4}"/>
              </a:ext>
            </a:extLst>
          </p:cNvPr>
          <p:cNvSpPr>
            <a:spLocks noChangeArrowheads="1"/>
          </p:cNvSpPr>
          <p:nvPr/>
        </p:nvSpPr>
        <p:spPr bwMode="auto">
          <a:xfrm>
            <a:off x="8411023" y="5356041"/>
            <a:ext cx="476250"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chemeClr val="folHlink"/>
                </a:solidFill>
                <a:latin typeface="+mn-ea"/>
              </a:rPr>
              <a:t>S</a:t>
            </a:r>
          </a:p>
        </p:txBody>
      </p:sp>
      <p:sp>
        <p:nvSpPr>
          <p:cNvPr id="35" name="Oval 7">
            <a:extLst>
              <a:ext uri="{FF2B5EF4-FFF2-40B4-BE49-F238E27FC236}">
                <a16:creationId xmlns:a16="http://schemas.microsoft.com/office/drawing/2014/main" xmlns="" id="{D869292D-6814-411A-9FD8-726C4CAF653C}"/>
              </a:ext>
            </a:extLst>
          </p:cNvPr>
          <p:cNvSpPr>
            <a:spLocks noChangeArrowheads="1"/>
          </p:cNvSpPr>
          <p:nvPr/>
        </p:nvSpPr>
        <p:spPr bwMode="auto">
          <a:xfrm>
            <a:off x="8365608" y="4663571"/>
            <a:ext cx="474663" cy="458788"/>
          </a:xfrm>
          <a:prstGeom prst="ellipse">
            <a:avLst/>
          </a:prstGeom>
          <a:solidFill>
            <a:srgbClr val="FF0000"/>
          </a:solidFill>
          <a:ln w="9525">
            <a:solidFill>
              <a:schemeClr val="tx2"/>
            </a:solidFill>
            <a:round/>
            <a:headEnd/>
            <a:tailEnd/>
          </a:ln>
          <a:effectLst/>
        </p:spPr>
        <p:txBody>
          <a:bodyPr wrap="none" anchor="ctr"/>
          <a:lstStyle/>
          <a:p>
            <a:pPr algn="ctr"/>
            <a:r>
              <a:rPr lang="en-US" altLang="zh-CN" dirty="0">
                <a:solidFill>
                  <a:schemeClr val="bg1"/>
                </a:solidFill>
                <a:latin typeface="+mn-ea"/>
              </a:rPr>
              <a:t>M</a:t>
            </a:r>
          </a:p>
        </p:txBody>
      </p:sp>
      <p:cxnSp>
        <p:nvCxnSpPr>
          <p:cNvPr id="36"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41605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49ED3A0-7AD9-44CA-A321-06DD5484FFF5}"/>
              </a:ext>
            </a:extLst>
          </p:cNvPr>
          <p:cNvSpPr>
            <a:spLocks noGrp="1"/>
          </p:cNvSpPr>
          <p:nvPr>
            <p:ph type="title"/>
          </p:nvPr>
        </p:nvSpPr>
        <p:spPr>
          <a:xfrm>
            <a:off x="2026444" y="116632"/>
            <a:ext cx="8137922" cy="780126"/>
          </a:xfrm>
        </p:spPr>
        <p:txBody>
          <a:bodyPr>
            <a:normAutofit/>
          </a:bodyPr>
          <a:lstStyle/>
          <a:p>
            <a:r>
              <a:rPr lang="en-US" altLang="zh-CN" sz="3600" dirty="0">
                <a:latin typeface="+mn-ea"/>
              </a:rPr>
              <a:t>4.2</a:t>
            </a:r>
            <a:r>
              <a:rPr lang="zh-CN" altLang="en-US" sz="3600" dirty="0">
                <a:latin typeface="+mn-ea"/>
              </a:rPr>
              <a:t>多路访问协议</a:t>
            </a:r>
            <a:endParaRPr lang="zh-CN" altLang="en-US" sz="3600" dirty="0"/>
          </a:p>
        </p:txBody>
      </p:sp>
      <p:sp>
        <p:nvSpPr>
          <p:cNvPr id="3" name="内容占位符 2">
            <a:extLst>
              <a:ext uri="{FF2B5EF4-FFF2-40B4-BE49-F238E27FC236}">
                <a16:creationId xmlns="" xmlns:a16="http://schemas.microsoft.com/office/drawing/2014/main" id="{81EA9954-9F88-4F76-BCE0-B137F141C744}"/>
              </a:ext>
            </a:extLst>
          </p:cNvPr>
          <p:cNvSpPr>
            <a:spLocks noGrp="1"/>
          </p:cNvSpPr>
          <p:nvPr>
            <p:ph idx="1"/>
          </p:nvPr>
        </p:nvSpPr>
        <p:spPr>
          <a:xfrm>
            <a:off x="623392" y="947724"/>
            <a:ext cx="9462867" cy="2596940"/>
          </a:xfrm>
        </p:spPr>
        <p:txBody>
          <a:bodyPr>
            <a:normAutofit/>
          </a:bodyPr>
          <a:lstStyle/>
          <a:p>
            <a:pPr lvl="1">
              <a:lnSpc>
                <a:spcPct val="150000"/>
              </a:lnSpc>
            </a:pPr>
            <a:r>
              <a:rPr lang="zh-CN" altLang="en-US" sz="2800" b="1" dirty="0">
                <a:latin typeface="+mn-ea"/>
              </a:rPr>
              <a:t>纯</a:t>
            </a:r>
            <a:r>
              <a:rPr lang="en-US" altLang="zh-CN" sz="2800" b="1" dirty="0">
                <a:latin typeface="+mn-ea"/>
              </a:rPr>
              <a:t>ALOHA</a:t>
            </a:r>
          </a:p>
          <a:p>
            <a:pPr lvl="1">
              <a:lnSpc>
                <a:spcPts val="3200"/>
              </a:lnSpc>
            </a:pPr>
            <a:r>
              <a:rPr lang="zh-CN" altLang="en-US" sz="2400" dirty="0">
                <a:latin typeface="+mn-ea"/>
              </a:rPr>
              <a:t>基本思想</a:t>
            </a:r>
            <a:r>
              <a:rPr lang="zh-CN" altLang="en-US" sz="2400" dirty="0" smtClean="0">
                <a:latin typeface="+mn-ea"/>
              </a:rPr>
              <a:t>：当用户有数据需要发送时就传输。</a:t>
            </a:r>
            <a:endParaRPr lang="en-US" altLang="zh-CN" sz="2400" dirty="0">
              <a:latin typeface="+mn-ea"/>
            </a:endParaRPr>
          </a:p>
          <a:p>
            <a:pPr lvl="1">
              <a:lnSpc>
                <a:spcPts val="3200"/>
              </a:lnSpc>
            </a:pPr>
            <a:r>
              <a:rPr lang="zh-CN" altLang="en-US" sz="2400" dirty="0">
                <a:latin typeface="+mn-ea"/>
              </a:rPr>
              <a:t>多个用户共享一个信道会产生冲突，这样的系统称为竞争系统</a:t>
            </a:r>
            <a:r>
              <a:rPr lang="zh-CN" altLang="en-US" sz="2400" dirty="0" smtClean="0">
                <a:latin typeface="+mn-ea"/>
              </a:rPr>
              <a:t>。</a:t>
            </a:r>
            <a:endParaRPr lang="en-US" altLang="zh-CN" sz="2400" dirty="0">
              <a:latin typeface="+mn-ea"/>
            </a:endParaRPr>
          </a:p>
          <a:p>
            <a:pPr lvl="1">
              <a:lnSpc>
                <a:spcPts val="3200"/>
              </a:lnSpc>
            </a:pPr>
            <a:r>
              <a:rPr lang="zh-CN" altLang="en-US" sz="2400" dirty="0" smtClean="0">
                <a:latin typeface="+mn-ea"/>
              </a:rPr>
              <a:t>帧的发送次序是任意的</a:t>
            </a:r>
            <a:endParaRPr lang="en-US" altLang="zh-CN" sz="2400" dirty="0">
              <a:latin typeface="+mn-ea"/>
            </a:endParaRPr>
          </a:p>
          <a:p>
            <a:pPr marL="0" indent="0">
              <a:lnSpc>
                <a:spcPct val="150000"/>
              </a:lnSpc>
              <a:buNone/>
            </a:pPr>
            <a:endParaRPr lang="en-US" altLang="zh-CN" dirty="0"/>
          </a:p>
        </p:txBody>
      </p:sp>
      <p:cxnSp>
        <p:nvCxnSpPr>
          <p:cNvPr id="6" name="直接连接符 5">
            <a:extLst>
              <a:ext uri="{FF2B5EF4-FFF2-40B4-BE49-F238E27FC236}">
                <a16:creationId xmlns="" xmlns:a16="http://schemas.microsoft.com/office/drawing/2014/main" id="{946A9080-BCFF-4BCC-8C8A-73A22461D267}"/>
              </a:ext>
            </a:extLst>
          </p:cNvPr>
          <p:cNvCxnSpPr/>
          <p:nvPr/>
        </p:nvCxnSpPr>
        <p:spPr>
          <a:xfrm>
            <a:off x="1923496" y="4145872"/>
            <a:ext cx="799878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 xmlns:a16="http://schemas.microsoft.com/office/drawing/2014/main" id="{10BD46BF-D38B-4CD5-B4CB-C107A3748FCB}"/>
              </a:ext>
            </a:extLst>
          </p:cNvPr>
          <p:cNvSpPr/>
          <p:nvPr/>
        </p:nvSpPr>
        <p:spPr>
          <a:xfrm>
            <a:off x="2234213" y="5994372"/>
            <a:ext cx="905522" cy="275201"/>
          </a:xfrm>
          <a:prstGeom prst="rect">
            <a:avLst/>
          </a:prstGeom>
          <a:solidFill>
            <a:schemeClr val="tx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 xmlns:a16="http://schemas.microsoft.com/office/drawing/2014/main" id="{C4C7E239-CA3C-4CE2-A48D-0DE367DEDF63}"/>
              </a:ext>
            </a:extLst>
          </p:cNvPr>
          <p:cNvCxnSpPr/>
          <p:nvPr/>
        </p:nvCxnSpPr>
        <p:spPr>
          <a:xfrm>
            <a:off x="1923496" y="3577701"/>
            <a:ext cx="79987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E2280FC2-6753-4450-B40C-F388F23C073C}"/>
              </a:ext>
            </a:extLst>
          </p:cNvPr>
          <p:cNvCxnSpPr/>
          <p:nvPr/>
        </p:nvCxnSpPr>
        <p:spPr>
          <a:xfrm>
            <a:off x="1923496" y="4696287"/>
            <a:ext cx="79987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3AF903A4-10CB-479E-8C03-B010DB1D279A}"/>
              </a:ext>
            </a:extLst>
          </p:cNvPr>
          <p:cNvCxnSpPr/>
          <p:nvPr/>
        </p:nvCxnSpPr>
        <p:spPr>
          <a:xfrm>
            <a:off x="1937667" y="5806141"/>
            <a:ext cx="799878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 xmlns:a16="http://schemas.microsoft.com/office/drawing/2014/main" id="{C138467F-B135-4946-BF47-5F464D33FC4D}"/>
              </a:ext>
            </a:extLst>
          </p:cNvPr>
          <p:cNvSpPr/>
          <p:nvPr/>
        </p:nvSpPr>
        <p:spPr>
          <a:xfrm>
            <a:off x="4476681" y="5389451"/>
            <a:ext cx="905522" cy="275201"/>
          </a:xfrm>
          <a:prstGeom prst="rect">
            <a:avLst/>
          </a:prstGeom>
          <a:solidFill>
            <a:schemeClr val="tx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 xmlns:a16="http://schemas.microsoft.com/office/drawing/2014/main" id="{63CE3350-1DA8-498A-9C1C-76669E851AA9}"/>
              </a:ext>
            </a:extLst>
          </p:cNvPr>
          <p:cNvCxnSpPr/>
          <p:nvPr/>
        </p:nvCxnSpPr>
        <p:spPr>
          <a:xfrm>
            <a:off x="1937667" y="5237970"/>
            <a:ext cx="79987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 xmlns:a16="http://schemas.microsoft.com/office/drawing/2014/main" id="{0789FA18-0CE6-4BB6-8CBB-03B97BF6B5FA}"/>
              </a:ext>
            </a:extLst>
          </p:cNvPr>
          <p:cNvCxnSpPr/>
          <p:nvPr/>
        </p:nvCxnSpPr>
        <p:spPr>
          <a:xfrm>
            <a:off x="1937667" y="6356556"/>
            <a:ext cx="799878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 xmlns:a16="http://schemas.microsoft.com/office/drawing/2014/main" id="{CC53B26A-1789-4A49-8ACD-C7C0731CE71E}"/>
              </a:ext>
            </a:extLst>
          </p:cNvPr>
          <p:cNvSpPr/>
          <p:nvPr/>
        </p:nvSpPr>
        <p:spPr>
          <a:xfrm>
            <a:off x="3411359" y="3736687"/>
            <a:ext cx="905522" cy="275201"/>
          </a:xfrm>
          <a:prstGeom prst="rect">
            <a:avLst/>
          </a:prstGeom>
          <a:solidFill>
            <a:schemeClr val="tx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 xmlns:a16="http://schemas.microsoft.com/office/drawing/2014/main" id="{6A5307FD-89D3-4C0F-AEE1-12C79B6715DB}"/>
              </a:ext>
            </a:extLst>
          </p:cNvPr>
          <p:cNvSpPr/>
          <p:nvPr/>
        </p:nvSpPr>
        <p:spPr>
          <a:xfrm>
            <a:off x="4178424" y="3738753"/>
            <a:ext cx="138457" cy="273134"/>
          </a:xfrm>
          <a:prstGeom prst="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 xmlns:a16="http://schemas.microsoft.com/office/drawing/2014/main" id="{A894709C-4D19-4F22-98DB-4D1110A00A3B}"/>
              </a:ext>
            </a:extLst>
          </p:cNvPr>
          <p:cNvSpPr/>
          <p:nvPr/>
        </p:nvSpPr>
        <p:spPr>
          <a:xfrm>
            <a:off x="4458729" y="5389451"/>
            <a:ext cx="651851" cy="264253"/>
          </a:xfrm>
          <a:prstGeom prst="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 xmlns:a16="http://schemas.microsoft.com/office/drawing/2014/main" id="{1E92A75B-7C38-456F-8631-37D512718876}"/>
              </a:ext>
            </a:extLst>
          </p:cNvPr>
          <p:cNvSpPr/>
          <p:nvPr/>
        </p:nvSpPr>
        <p:spPr>
          <a:xfrm>
            <a:off x="4178423" y="4304858"/>
            <a:ext cx="932156" cy="293777"/>
          </a:xfrm>
          <a:prstGeom prst="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 xmlns:a16="http://schemas.microsoft.com/office/drawing/2014/main" id="{F440080F-AC77-4008-B366-BDD097102173}"/>
              </a:ext>
            </a:extLst>
          </p:cNvPr>
          <p:cNvCxnSpPr>
            <a:cxnSpLocks/>
          </p:cNvCxnSpPr>
          <p:nvPr/>
        </p:nvCxnSpPr>
        <p:spPr>
          <a:xfrm flipV="1">
            <a:off x="4183715" y="3429000"/>
            <a:ext cx="0" cy="3300274"/>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D30642CB-A500-44B1-B169-B6CD4F0CA366}"/>
              </a:ext>
            </a:extLst>
          </p:cNvPr>
          <p:cNvCxnSpPr>
            <a:cxnSpLocks/>
          </p:cNvCxnSpPr>
          <p:nvPr/>
        </p:nvCxnSpPr>
        <p:spPr>
          <a:xfrm flipV="1">
            <a:off x="5110579" y="3429000"/>
            <a:ext cx="0" cy="3300274"/>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 xmlns:a16="http://schemas.microsoft.com/office/drawing/2014/main" id="{6D5E6B5E-CFBC-4C3D-BBA9-1476A32468ED}"/>
              </a:ext>
            </a:extLst>
          </p:cNvPr>
          <p:cNvSpPr/>
          <p:nvPr/>
        </p:nvSpPr>
        <p:spPr>
          <a:xfrm>
            <a:off x="5937056" y="5994372"/>
            <a:ext cx="905522" cy="275201"/>
          </a:xfrm>
          <a:prstGeom prst="rect">
            <a:avLst/>
          </a:prstGeom>
          <a:solidFill>
            <a:schemeClr val="tx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 xmlns:a16="http://schemas.microsoft.com/office/drawing/2014/main" id="{C70C1FC6-5615-4BF1-8F9A-947E2928F0B5}"/>
              </a:ext>
            </a:extLst>
          </p:cNvPr>
          <p:cNvSpPr/>
          <p:nvPr/>
        </p:nvSpPr>
        <p:spPr>
          <a:xfrm>
            <a:off x="6984621" y="4823567"/>
            <a:ext cx="905522" cy="275201"/>
          </a:xfrm>
          <a:prstGeom prst="rect">
            <a:avLst/>
          </a:prstGeom>
          <a:solidFill>
            <a:schemeClr val="tx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 xmlns:a16="http://schemas.microsoft.com/office/drawing/2014/main" id="{45BE3976-D5FC-414C-A72C-9992B9AAAAEA}"/>
              </a:ext>
            </a:extLst>
          </p:cNvPr>
          <p:cNvSpPr/>
          <p:nvPr/>
        </p:nvSpPr>
        <p:spPr>
          <a:xfrm>
            <a:off x="8152039" y="5958581"/>
            <a:ext cx="905522" cy="275201"/>
          </a:xfrm>
          <a:prstGeom prst="rect">
            <a:avLst/>
          </a:prstGeom>
          <a:solidFill>
            <a:schemeClr val="tx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 xmlns:a16="http://schemas.microsoft.com/office/drawing/2014/main" id="{E2CE8B6B-6504-4A37-B9F4-BDFA0042B6E3}"/>
              </a:ext>
            </a:extLst>
          </p:cNvPr>
          <p:cNvSpPr txBox="1"/>
          <p:nvPr/>
        </p:nvSpPr>
        <p:spPr>
          <a:xfrm>
            <a:off x="1561219" y="4288592"/>
            <a:ext cx="369279" cy="535531"/>
          </a:xfrm>
          <a:prstGeom prst="rect">
            <a:avLst/>
          </a:prstGeom>
          <a:noFill/>
        </p:spPr>
        <p:txBody>
          <a:bodyPr wrap="square" rtlCol="0">
            <a:spAutoFit/>
          </a:bodyPr>
          <a:lstStyle/>
          <a:p>
            <a:r>
              <a:rPr lang="en-US" altLang="zh-CN" dirty="0">
                <a:latin typeface="+mn-ea"/>
              </a:rPr>
              <a:t>B</a:t>
            </a:r>
            <a:endParaRPr lang="zh-CN" altLang="en-US" dirty="0">
              <a:latin typeface="+mn-ea"/>
            </a:endParaRPr>
          </a:p>
        </p:txBody>
      </p:sp>
      <p:sp>
        <p:nvSpPr>
          <p:cNvPr id="26" name="文本框 25">
            <a:extLst>
              <a:ext uri="{FF2B5EF4-FFF2-40B4-BE49-F238E27FC236}">
                <a16:creationId xmlns="" xmlns:a16="http://schemas.microsoft.com/office/drawing/2014/main" id="{A50DC7EB-9FEF-401D-B3CB-E0F5C199F2A4}"/>
              </a:ext>
            </a:extLst>
          </p:cNvPr>
          <p:cNvSpPr txBox="1"/>
          <p:nvPr/>
        </p:nvSpPr>
        <p:spPr>
          <a:xfrm>
            <a:off x="1573681" y="3736687"/>
            <a:ext cx="369279" cy="535531"/>
          </a:xfrm>
          <a:prstGeom prst="rect">
            <a:avLst/>
          </a:prstGeom>
          <a:noFill/>
        </p:spPr>
        <p:txBody>
          <a:bodyPr wrap="square" rtlCol="0">
            <a:spAutoFit/>
          </a:bodyPr>
          <a:lstStyle/>
          <a:p>
            <a:r>
              <a:rPr lang="en-US" altLang="zh-CN" dirty="0">
                <a:latin typeface="+mn-ea"/>
              </a:rPr>
              <a:t>A</a:t>
            </a:r>
            <a:endParaRPr lang="zh-CN" altLang="en-US" dirty="0">
              <a:latin typeface="+mn-ea"/>
            </a:endParaRPr>
          </a:p>
        </p:txBody>
      </p:sp>
      <p:sp>
        <p:nvSpPr>
          <p:cNvPr id="27" name="文本框 26">
            <a:extLst>
              <a:ext uri="{FF2B5EF4-FFF2-40B4-BE49-F238E27FC236}">
                <a16:creationId xmlns="" xmlns:a16="http://schemas.microsoft.com/office/drawing/2014/main" id="{A1BA7640-C316-4948-AC3D-6F3245D2C3FD}"/>
              </a:ext>
            </a:extLst>
          </p:cNvPr>
          <p:cNvSpPr txBox="1"/>
          <p:nvPr/>
        </p:nvSpPr>
        <p:spPr>
          <a:xfrm>
            <a:off x="1534507" y="4858492"/>
            <a:ext cx="369279" cy="535531"/>
          </a:xfrm>
          <a:prstGeom prst="rect">
            <a:avLst/>
          </a:prstGeom>
          <a:noFill/>
        </p:spPr>
        <p:txBody>
          <a:bodyPr wrap="square" rtlCol="0">
            <a:spAutoFit/>
          </a:bodyPr>
          <a:lstStyle/>
          <a:p>
            <a:r>
              <a:rPr lang="en-US" altLang="zh-CN" dirty="0">
                <a:latin typeface="+mn-ea"/>
              </a:rPr>
              <a:t>C</a:t>
            </a:r>
            <a:endParaRPr lang="zh-CN" altLang="en-US" dirty="0">
              <a:latin typeface="+mn-ea"/>
            </a:endParaRPr>
          </a:p>
        </p:txBody>
      </p:sp>
      <p:sp>
        <p:nvSpPr>
          <p:cNvPr id="28" name="文本框 27">
            <a:extLst>
              <a:ext uri="{FF2B5EF4-FFF2-40B4-BE49-F238E27FC236}">
                <a16:creationId xmlns="" xmlns:a16="http://schemas.microsoft.com/office/drawing/2014/main" id="{0C246C0C-08C7-4383-8356-E03A45709C94}"/>
              </a:ext>
            </a:extLst>
          </p:cNvPr>
          <p:cNvSpPr txBox="1"/>
          <p:nvPr/>
        </p:nvSpPr>
        <p:spPr>
          <a:xfrm>
            <a:off x="1546195" y="5391617"/>
            <a:ext cx="369279" cy="535531"/>
          </a:xfrm>
          <a:prstGeom prst="rect">
            <a:avLst/>
          </a:prstGeom>
          <a:noFill/>
        </p:spPr>
        <p:txBody>
          <a:bodyPr wrap="square" rtlCol="0">
            <a:spAutoFit/>
          </a:bodyPr>
          <a:lstStyle/>
          <a:p>
            <a:r>
              <a:rPr lang="en-US" altLang="zh-CN" dirty="0">
                <a:latin typeface="+mn-ea"/>
              </a:rPr>
              <a:t>D</a:t>
            </a:r>
            <a:endParaRPr lang="zh-CN" altLang="en-US" dirty="0">
              <a:latin typeface="+mn-ea"/>
            </a:endParaRPr>
          </a:p>
        </p:txBody>
      </p:sp>
      <p:sp>
        <p:nvSpPr>
          <p:cNvPr id="29" name="文本框 28">
            <a:extLst>
              <a:ext uri="{FF2B5EF4-FFF2-40B4-BE49-F238E27FC236}">
                <a16:creationId xmlns="" xmlns:a16="http://schemas.microsoft.com/office/drawing/2014/main" id="{C757AE3A-B74E-4B05-9353-33364EC7D1C9}"/>
              </a:ext>
            </a:extLst>
          </p:cNvPr>
          <p:cNvSpPr txBox="1"/>
          <p:nvPr/>
        </p:nvSpPr>
        <p:spPr>
          <a:xfrm>
            <a:off x="1579059" y="5900241"/>
            <a:ext cx="369279" cy="535531"/>
          </a:xfrm>
          <a:prstGeom prst="rect">
            <a:avLst/>
          </a:prstGeom>
          <a:noFill/>
        </p:spPr>
        <p:txBody>
          <a:bodyPr wrap="square" rtlCol="0">
            <a:spAutoFit/>
          </a:bodyPr>
          <a:lstStyle/>
          <a:p>
            <a:r>
              <a:rPr lang="en-US" altLang="zh-CN" dirty="0">
                <a:latin typeface="+mn-ea"/>
              </a:rPr>
              <a:t>E</a:t>
            </a:r>
            <a:endParaRPr lang="zh-CN" altLang="en-US" dirty="0">
              <a:latin typeface="+mn-ea"/>
            </a:endParaRPr>
          </a:p>
        </p:txBody>
      </p:sp>
      <p:sp>
        <p:nvSpPr>
          <p:cNvPr id="30" name="文本框 29">
            <a:extLst>
              <a:ext uri="{FF2B5EF4-FFF2-40B4-BE49-F238E27FC236}">
                <a16:creationId xmlns="" xmlns:a16="http://schemas.microsoft.com/office/drawing/2014/main" id="{538BF0D3-F257-4C7E-BE1B-84A60986BD33}"/>
              </a:ext>
            </a:extLst>
          </p:cNvPr>
          <p:cNvSpPr txBox="1"/>
          <p:nvPr/>
        </p:nvSpPr>
        <p:spPr>
          <a:xfrm>
            <a:off x="4316880" y="4808480"/>
            <a:ext cx="676406" cy="978729"/>
          </a:xfrm>
          <a:prstGeom prst="rect">
            <a:avLst/>
          </a:prstGeom>
          <a:noFill/>
        </p:spPr>
        <p:txBody>
          <a:bodyPr wrap="square" rtlCol="0">
            <a:spAutoFit/>
          </a:bodyPr>
          <a:lstStyle/>
          <a:p>
            <a:r>
              <a:rPr lang="zh-CN" altLang="en-US" dirty="0">
                <a:latin typeface="+mn-ea"/>
              </a:rPr>
              <a:t>冲突</a:t>
            </a:r>
          </a:p>
        </p:txBody>
      </p:sp>
      <p:sp>
        <p:nvSpPr>
          <p:cNvPr id="33" name="矩形 32">
            <a:extLst>
              <a:ext uri="{FF2B5EF4-FFF2-40B4-BE49-F238E27FC236}">
                <a16:creationId xmlns="" xmlns:a16="http://schemas.microsoft.com/office/drawing/2014/main" id="{CDC618B8-437A-4AA2-BCF2-60B12C49CEA2}"/>
              </a:ext>
            </a:extLst>
          </p:cNvPr>
          <p:cNvSpPr/>
          <p:nvPr/>
        </p:nvSpPr>
        <p:spPr>
          <a:xfrm>
            <a:off x="8240812" y="3711688"/>
            <a:ext cx="905522" cy="275201"/>
          </a:xfrm>
          <a:prstGeom prst="rect">
            <a:avLst/>
          </a:prstGeom>
          <a:solidFill>
            <a:schemeClr val="tx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 xmlns:a16="http://schemas.microsoft.com/office/drawing/2014/main" id="{E8066E24-7100-4E3A-8097-86AFAECAECB5}"/>
              </a:ext>
            </a:extLst>
          </p:cNvPr>
          <p:cNvSpPr/>
          <p:nvPr/>
        </p:nvSpPr>
        <p:spPr>
          <a:xfrm>
            <a:off x="8240812" y="3701437"/>
            <a:ext cx="838078" cy="293777"/>
          </a:xfrm>
          <a:prstGeom prst="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 xmlns:a16="http://schemas.microsoft.com/office/drawing/2014/main" id="{D5B90D5A-B910-46EC-8360-4E6024F79FD4}"/>
              </a:ext>
            </a:extLst>
          </p:cNvPr>
          <p:cNvSpPr/>
          <p:nvPr/>
        </p:nvSpPr>
        <p:spPr>
          <a:xfrm>
            <a:off x="8219483" y="5947633"/>
            <a:ext cx="838078" cy="293777"/>
          </a:xfrm>
          <a:prstGeom prst="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a:extLst>
              <a:ext uri="{FF2B5EF4-FFF2-40B4-BE49-F238E27FC236}">
                <a16:creationId xmlns="" xmlns:a16="http://schemas.microsoft.com/office/drawing/2014/main" id="{0B15A6AD-F860-4634-BB99-D93A36B1D548}"/>
              </a:ext>
            </a:extLst>
          </p:cNvPr>
          <p:cNvCxnSpPr>
            <a:cxnSpLocks/>
          </p:cNvCxnSpPr>
          <p:nvPr/>
        </p:nvCxnSpPr>
        <p:spPr>
          <a:xfrm flipV="1">
            <a:off x="8231935" y="3393020"/>
            <a:ext cx="0" cy="3300274"/>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 xmlns:a16="http://schemas.microsoft.com/office/drawing/2014/main" id="{3975637F-2D79-4CC5-9C2D-5E926FFE5E79}"/>
              </a:ext>
            </a:extLst>
          </p:cNvPr>
          <p:cNvCxnSpPr>
            <a:cxnSpLocks/>
          </p:cNvCxnSpPr>
          <p:nvPr/>
        </p:nvCxnSpPr>
        <p:spPr>
          <a:xfrm flipV="1">
            <a:off x="9057561" y="3393020"/>
            <a:ext cx="0" cy="3300274"/>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 xmlns:a16="http://schemas.microsoft.com/office/drawing/2014/main" id="{CDAC6CD0-D411-4FC3-A575-7E0EBD239B7F}"/>
              </a:ext>
            </a:extLst>
          </p:cNvPr>
          <p:cNvSpPr txBox="1"/>
          <p:nvPr/>
        </p:nvSpPr>
        <p:spPr>
          <a:xfrm>
            <a:off x="8355370" y="4808480"/>
            <a:ext cx="676406" cy="978729"/>
          </a:xfrm>
          <a:prstGeom prst="rect">
            <a:avLst/>
          </a:prstGeom>
          <a:noFill/>
        </p:spPr>
        <p:txBody>
          <a:bodyPr wrap="square" rtlCol="0">
            <a:spAutoFit/>
          </a:bodyPr>
          <a:lstStyle/>
          <a:p>
            <a:r>
              <a:rPr lang="zh-CN" altLang="en-US" dirty="0">
                <a:latin typeface="+mn-ea"/>
              </a:rPr>
              <a:t>冲突</a:t>
            </a:r>
          </a:p>
        </p:txBody>
      </p:sp>
      <p:cxnSp>
        <p:nvCxnSpPr>
          <p:cNvPr id="39"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548568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413072" y="1055774"/>
            <a:ext cx="9363448" cy="5571409"/>
          </a:xfrm>
        </p:spPr>
        <p:txBody>
          <a:bodyPr>
            <a:norm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蓝牙应用</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蓝</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牙</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SIG</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列出了所支持的各类应用以及对应的协议栈。共支持</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25</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种应用，称为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profiles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（轮廓、协议、应用、配置</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对讲机</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、无线耳麦、免提、人机接口定义了一些非组网的模式。</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个</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域网等可形成自组织网络，通过接入点访问其他网络</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4.6 </a:t>
            </a:r>
            <a:r>
              <a:rPr lang="zh-CN" altLang="en-US" sz="3600" dirty="0"/>
              <a:t>蓝牙</a:t>
            </a:r>
            <a:endParaRPr lang="en-US" altLang="zh-CN" sz="3600" dirty="0">
              <a:latin typeface="+mn-ea"/>
              <a:cs typeface="Times New Roman" panose="02020603050405020304" pitchFamily="18" charset="0"/>
            </a:endParaRP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53021912"/>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xmlns="" id="{517DB079-D8F3-4800-A1F1-33FF74BC0761}"/>
              </a:ext>
            </a:extLst>
          </p:cNvPr>
          <p:cNvSpPr/>
          <p:nvPr/>
        </p:nvSpPr>
        <p:spPr>
          <a:xfrm>
            <a:off x="3979642" y="3246989"/>
            <a:ext cx="4311009" cy="56817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L2CAP</a:t>
            </a:r>
            <a:endParaRPr lang="zh-CN" altLang="en-US" dirty="0">
              <a:solidFill>
                <a:schemeClr val="tx1"/>
              </a:solidFill>
            </a:endParaRPr>
          </a:p>
        </p:txBody>
      </p:sp>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2026445" y="1055774"/>
            <a:ext cx="8176419" cy="1083745"/>
          </a:xfrm>
        </p:spPr>
        <p:txBody>
          <a:bodyPr>
            <a:norm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蓝牙协议栈</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4.6 </a:t>
            </a:r>
            <a:r>
              <a:rPr lang="zh-CN" altLang="en-US" sz="3600" dirty="0"/>
              <a:t>蓝牙</a:t>
            </a:r>
            <a:endParaRPr lang="en-US" altLang="zh-CN" sz="3600" dirty="0">
              <a:latin typeface="+mn-ea"/>
              <a:cs typeface="Times New Roman" panose="02020603050405020304" pitchFamily="18" charset="0"/>
            </a:endParaRPr>
          </a:p>
        </p:txBody>
      </p:sp>
      <p:sp>
        <p:nvSpPr>
          <p:cNvPr id="5" name="矩形 4">
            <a:extLst>
              <a:ext uri="{FF2B5EF4-FFF2-40B4-BE49-F238E27FC236}">
                <a16:creationId xmlns:a16="http://schemas.microsoft.com/office/drawing/2014/main" xmlns="" id="{B8241742-8877-48B6-B1F2-722CB0973C36}"/>
              </a:ext>
            </a:extLst>
          </p:cNvPr>
          <p:cNvSpPr/>
          <p:nvPr/>
        </p:nvSpPr>
        <p:spPr>
          <a:xfrm>
            <a:off x="3541100" y="2328155"/>
            <a:ext cx="4749553" cy="14648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zh-CN" altLang="en-US" sz="2200" dirty="0" smtClean="0">
                <a:solidFill>
                  <a:schemeClr val="tx1"/>
                </a:solidFill>
              </a:rPr>
              <a:t>            应用</a:t>
            </a:r>
            <a:endParaRPr lang="zh-CN" altLang="en-US" sz="2200" dirty="0">
              <a:solidFill>
                <a:schemeClr val="tx1"/>
              </a:solidFill>
            </a:endParaRPr>
          </a:p>
        </p:txBody>
      </p:sp>
      <p:sp>
        <p:nvSpPr>
          <p:cNvPr id="11" name="矩形 10">
            <a:extLst>
              <a:ext uri="{FF2B5EF4-FFF2-40B4-BE49-F238E27FC236}">
                <a16:creationId xmlns:a16="http://schemas.microsoft.com/office/drawing/2014/main" xmlns="" id="{A14C4863-5872-43F3-9A23-97E8F265811E}"/>
              </a:ext>
            </a:extLst>
          </p:cNvPr>
          <p:cNvSpPr/>
          <p:nvPr/>
        </p:nvSpPr>
        <p:spPr>
          <a:xfrm>
            <a:off x="3541098" y="5160132"/>
            <a:ext cx="4749552" cy="7457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无线电</a:t>
            </a:r>
          </a:p>
        </p:txBody>
      </p:sp>
      <p:sp>
        <p:nvSpPr>
          <p:cNvPr id="15" name="右大括号 14">
            <a:extLst>
              <a:ext uri="{FF2B5EF4-FFF2-40B4-BE49-F238E27FC236}">
                <a16:creationId xmlns:a16="http://schemas.microsoft.com/office/drawing/2014/main" xmlns="" id="{D445CEF7-7941-48B5-86A3-B81DB2873B62}"/>
              </a:ext>
            </a:extLst>
          </p:cNvPr>
          <p:cNvSpPr/>
          <p:nvPr/>
        </p:nvSpPr>
        <p:spPr>
          <a:xfrm>
            <a:off x="8729196" y="2338797"/>
            <a:ext cx="45719" cy="146481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右大括号 15">
            <a:extLst>
              <a:ext uri="{FF2B5EF4-FFF2-40B4-BE49-F238E27FC236}">
                <a16:creationId xmlns:a16="http://schemas.microsoft.com/office/drawing/2014/main" xmlns="" id="{66786E9B-285F-46D6-A5DD-1D106ACC5163}"/>
              </a:ext>
            </a:extLst>
          </p:cNvPr>
          <p:cNvSpPr/>
          <p:nvPr/>
        </p:nvSpPr>
        <p:spPr>
          <a:xfrm>
            <a:off x="8729196" y="3972287"/>
            <a:ext cx="45719" cy="112570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右大括号 16">
            <a:extLst>
              <a:ext uri="{FF2B5EF4-FFF2-40B4-BE49-F238E27FC236}">
                <a16:creationId xmlns:a16="http://schemas.microsoft.com/office/drawing/2014/main" xmlns="" id="{02016C91-8500-44E1-ADCC-A66B69757993}"/>
              </a:ext>
            </a:extLst>
          </p:cNvPr>
          <p:cNvSpPr/>
          <p:nvPr/>
        </p:nvSpPr>
        <p:spPr>
          <a:xfrm>
            <a:off x="8720085" y="5160132"/>
            <a:ext cx="124287" cy="7457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xmlns="" id="{7B96159A-C866-4E88-B5B5-015BA3AD6980}"/>
              </a:ext>
            </a:extLst>
          </p:cNvPr>
          <p:cNvSpPr txBox="1"/>
          <p:nvPr/>
        </p:nvSpPr>
        <p:spPr>
          <a:xfrm>
            <a:off x="8816585" y="4502407"/>
            <a:ext cx="1877759" cy="535531"/>
          </a:xfrm>
          <a:prstGeom prst="rect">
            <a:avLst/>
          </a:prstGeom>
          <a:noFill/>
        </p:spPr>
        <p:txBody>
          <a:bodyPr wrap="square" rtlCol="0">
            <a:spAutoFit/>
          </a:bodyPr>
          <a:lstStyle/>
          <a:p>
            <a:r>
              <a:rPr lang="zh-CN" altLang="en-US" dirty="0"/>
              <a:t>数据链路层</a:t>
            </a:r>
          </a:p>
        </p:txBody>
      </p:sp>
      <p:sp>
        <p:nvSpPr>
          <p:cNvPr id="19" name="文本框 18">
            <a:extLst>
              <a:ext uri="{FF2B5EF4-FFF2-40B4-BE49-F238E27FC236}">
                <a16:creationId xmlns:a16="http://schemas.microsoft.com/office/drawing/2014/main" xmlns="" id="{740059F5-497B-4574-8676-4B80BAE61739}"/>
              </a:ext>
            </a:extLst>
          </p:cNvPr>
          <p:cNvSpPr txBox="1"/>
          <p:nvPr/>
        </p:nvSpPr>
        <p:spPr>
          <a:xfrm>
            <a:off x="8790254" y="2512108"/>
            <a:ext cx="862732" cy="535531"/>
          </a:xfrm>
          <a:prstGeom prst="rect">
            <a:avLst/>
          </a:prstGeom>
          <a:noFill/>
        </p:spPr>
        <p:txBody>
          <a:bodyPr wrap="square" rtlCol="0">
            <a:spAutoFit/>
          </a:bodyPr>
          <a:lstStyle/>
          <a:p>
            <a:r>
              <a:rPr lang="zh-CN" altLang="en-US" dirty="0"/>
              <a:t>上层</a:t>
            </a:r>
          </a:p>
        </p:txBody>
      </p:sp>
      <p:sp>
        <p:nvSpPr>
          <p:cNvPr id="20" name="文本框 19">
            <a:extLst>
              <a:ext uri="{FF2B5EF4-FFF2-40B4-BE49-F238E27FC236}">
                <a16:creationId xmlns:a16="http://schemas.microsoft.com/office/drawing/2014/main" xmlns="" id="{559B700B-A623-4CBE-BFA4-1295958D8ACF}"/>
              </a:ext>
            </a:extLst>
          </p:cNvPr>
          <p:cNvSpPr txBox="1"/>
          <p:nvPr/>
        </p:nvSpPr>
        <p:spPr>
          <a:xfrm>
            <a:off x="8962191" y="5215390"/>
            <a:ext cx="1621033" cy="535531"/>
          </a:xfrm>
          <a:prstGeom prst="rect">
            <a:avLst/>
          </a:prstGeom>
          <a:noFill/>
        </p:spPr>
        <p:txBody>
          <a:bodyPr wrap="square" rtlCol="0">
            <a:spAutoFit/>
          </a:bodyPr>
          <a:lstStyle/>
          <a:p>
            <a:r>
              <a:rPr lang="zh-CN" altLang="en-US" dirty="0"/>
              <a:t>物理层</a:t>
            </a:r>
          </a:p>
        </p:txBody>
      </p:sp>
      <p:sp>
        <p:nvSpPr>
          <p:cNvPr id="21" name="矩形 20">
            <a:extLst>
              <a:ext uri="{FF2B5EF4-FFF2-40B4-BE49-F238E27FC236}">
                <a16:creationId xmlns:a16="http://schemas.microsoft.com/office/drawing/2014/main" xmlns="" id="{3A13A087-4572-4147-A09A-2C5D3D3598DE}"/>
              </a:ext>
            </a:extLst>
          </p:cNvPr>
          <p:cNvSpPr/>
          <p:nvPr/>
        </p:nvSpPr>
        <p:spPr>
          <a:xfrm>
            <a:off x="3541098" y="3881748"/>
            <a:ext cx="4749552" cy="127838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2200" dirty="0">
                <a:solidFill>
                  <a:schemeClr val="tx1"/>
                </a:solidFill>
              </a:rPr>
              <a:t>链路控制（基带）</a:t>
            </a:r>
          </a:p>
        </p:txBody>
      </p:sp>
      <p:cxnSp>
        <p:nvCxnSpPr>
          <p:cNvPr id="3" name="直接连接符 2">
            <a:extLst>
              <a:ext uri="{FF2B5EF4-FFF2-40B4-BE49-F238E27FC236}">
                <a16:creationId xmlns:a16="http://schemas.microsoft.com/office/drawing/2014/main" xmlns="" id="{592CAA11-FF94-4AD1-B41D-BF3A48470C2F}"/>
              </a:ext>
            </a:extLst>
          </p:cNvPr>
          <p:cNvCxnSpPr>
            <a:cxnSpLocks/>
          </p:cNvCxnSpPr>
          <p:nvPr/>
        </p:nvCxnSpPr>
        <p:spPr>
          <a:xfrm>
            <a:off x="3360664" y="3845143"/>
            <a:ext cx="5105573" cy="1332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xmlns="" id="{4D00D097-120B-4D74-8284-72FDA525D2FC}"/>
              </a:ext>
            </a:extLst>
          </p:cNvPr>
          <p:cNvSpPr/>
          <p:nvPr/>
        </p:nvSpPr>
        <p:spPr>
          <a:xfrm>
            <a:off x="6594029" y="4008255"/>
            <a:ext cx="1384917" cy="56817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tx1"/>
                </a:solidFill>
              </a:rPr>
              <a:t>链路管理</a:t>
            </a:r>
          </a:p>
        </p:txBody>
      </p:sp>
      <p:sp>
        <p:nvSpPr>
          <p:cNvPr id="25" name="文本框 24">
            <a:extLst>
              <a:ext uri="{FF2B5EF4-FFF2-40B4-BE49-F238E27FC236}">
                <a16:creationId xmlns:a16="http://schemas.microsoft.com/office/drawing/2014/main" xmlns="" id="{B3A28813-7CA4-4074-A630-9EFB36DE0FFA}"/>
              </a:ext>
            </a:extLst>
          </p:cNvPr>
          <p:cNvSpPr txBox="1"/>
          <p:nvPr/>
        </p:nvSpPr>
        <p:spPr>
          <a:xfrm>
            <a:off x="1562695" y="3601416"/>
            <a:ext cx="1862982" cy="830997"/>
          </a:xfrm>
          <a:prstGeom prst="rect">
            <a:avLst/>
          </a:prstGeom>
          <a:noFill/>
        </p:spPr>
        <p:txBody>
          <a:bodyPr wrap="square" rtlCol="0">
            <a:spAutoFit/>
          </a:bodyPr>
          <a:lstStyle/>
          <a:p>
            <a:pPr>
              <a:lnSpc>
                <a:spcPct val="100000"/>
              </a:lnSpc>
            </a:pPr>
            <a:r>
              <a:rPr lang="zh-CN" altLang="en-US" dirty="0"/>
              <a:t>主机</a:t>
            </a:r>
            <a:r>
              <a:rPr lang="en-US" altLang="zh-CN" dirty="0"/>
              <a:t>-</a:t>
            </a:r>
            <a:r>
              <a:rPr lang="zh-CN" altLang="en-US" dirty="0"/>
              <a:t>控制器接口</a:t>
            </a:r>
          </a:p>
        </p:txBody>
      </p:sp>
      <p:sp>
        <p:nvSpPr>
          <p:cNvPr id="26" name="矩形 25">
            <a:extLst>
              <a:ext uri="{FF2B5EF4-FFF2-40B4-BE49-F238E27FC236}">
                <a16:creationId xmlns:a16="http://schemas.microsoft.com/office/drawing/2014/main" xmlns="" id="{26786C4B-BDDB-44C7-AF13-31088513AE36}"/>
              </a:ext>
            </a:extLst>
          </p:cNvPr>
          <p:cNvSpPr/>
          <p:nvPr/>
        </p:nvSpPr>
        <p:spPr>
          <a:xfrm>
            <a:off x="4199014" y="2512108"/>
            <a:ext cx="465219" cy="2190082"/>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轮</a:t>
            </a: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zh-CN" altLang="en-US" dirty="0">
                <a:solidFill>
                  <a:schemeClr val="tx1"/>
                </a:solidFill>
              </a:rPr>
              <a:t>廓</a:t>
            </a:r>
          </a:p>
        </p:txBody>
      </p:sp>
      <p:sp>
        <p:nvSpPr>
          <p:cNvPr id="27" name="矩形 26">
            <a:extLst>
              <a:ext uri="{FF2B5EF4-FFF2-40B4-BE49-F238E27FC236}">
                <a16:creationId xmlns:a16="http://schemas.microsoft.com/office/drawing/2014/main" xmlns="" id="{18A5C5B2-4484-4F30-958B-5277B5CF2668}"/>
              </a:ext>
            </a:extLst>
          </p:cNvPr>
          <p:cNvSpPr/>
          <p:nvPr/>
        </p:nvSpPr>
        <p:spPr>
          <a:xfrm>
            <a:off x="4781064" y="2512109"/>
            <a:ext cx="465219" cy="2190082"/>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轮</a:t>
            </a: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zh-CN" altLang="en-US" dirty="0">
                <a:solidFill>
                  <a:schemeClr val="tx1"/>
                </a:solidFill>
              </a:rPr>
              <a:t>廓</a:t>
            </a:r>
          </a:p>
        </p:txBody>
      </p:sp>
      <p:sp>
        <p:nvSpPr>
          <p:cNvPr id="29" name="矩形 28">
            <a:extLst>
              <a:ext uri="{FF2B5EF4-FFF2-40B4-BE49-F238E27FC236}">
                <a16:creationId xmlns:a16="http://schemas.microsoft.com/office/drawing/2014/main" xmlns="" id="{1C8AF245-F4B8-400F-B8D2-ED54261EDF7C}"/>
              </a:ext>
            </a:extLst>
          </p:cNvPr>
          <p:cNvSpPr/>
          <p:nvPr/>
        </p:nvSpPr>
        <p:spPr>
          <a:xfrm>
            <a:off x="7429516" y="2611147"/>
            <a:ext cx="861135" cy="61365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en-US" sz="2000" dirty="0">
                <a:solidFill>
                  <a:schemeClr val="tx1"/>
                </a:solidFill>
              </a:rPr>
              <a:t>服务发现</a:t>
            </a:r>
          </a:p>
        </p:txBody>
      </p:sp>
      <p:sp>
        <p:nvSpPr>
          <p:cNvPr id="30" name="矩形 29">
            <a:extLst>
              <a:ext uri="{FF2B5EF4-FFF2-40B4-BE49-F238E27FC236}">
                <a16:creationId xmlns:a16="http://schemas.microsoft.com/office/drawing/2014/main" xmlns="" id="{BDD93C92-50FD-420B-AA43-B406B7CA25A0}"/>
              </a:ext>
            </a:extLst>
          </p:cNvPr>
          <p:cNvSpPr/>
          <p:nvPr/>
        </p:nvSpPr>
        <p:spPr>
          <a:xfrm>
            <a:off x="6707191" y="2611148"/>
            <a:ext cx="722324" cy="6136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31" name="矩形 30">
            <a:extLst>
              <a:ext uri="{FF2B5EF4-FFF2-40B4-BE49-F238E27FC236}">
                <a16:creationId xmlns:a16="http://schemas.microsoft.com/office/drawing/2014/main" xmlns="" id="{9C688485-04BD-40E1-AAA4-7AF1F1EA8CE3}"/>
              </a:ext>
            </a:extLst>
          </p:cNvPr>
          <p:cNvSpPr/>
          <p:nvPr/>
        </p:nvSpPr>
        <p:spPr>
          <a:xfrm>
            <a:off x="5904199" y="2611147"/>
            <a:ext cx="802992" cy="61365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en-US" sz="2000" dirty="0">
                <a:solidFill>
                  <a:schemeClr val="tx1"/>
                </a:solidFill>
              </a:rPr>
              <a:t>射频通信</a:t>
            </a:r>
          </a:p>
        </p:txBody>
      </p:sp>
      <p:sp>
        <p:nvSpPr>
          <p:cNvPr id="32" name="矩形 31">
            <a:extLst>
              <a:ext uri="{FF2B5EF4-FFF2-40B4-BE49-F238E27FC236}">
                <a16:creationId xmlns:a16="http://schemas.microsoft.com/office/drawing/2014/main" xmlns="" id="{4AD555E9-C1B4-4A55-8CFB-74785284D29F}"/>
              </a:ext>
            </a:extLst>
          </p:cNvPr>
          <p:cNvSpPr/>
          <p:nvPr/>
        </p:nvSpPr>
        <p:spPr>
          <a:xfrm>
            <a:off x="3616964" y="2512108"/>
            <a:ext cx="465219" cy="2190082"/>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轮</a:t>
            </a: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zh-CN" altLang="en-US" dirty="0">
                <a:solidFill>
                  <a:schemeClr val="tx1"/>
                </a:solidFill>
              </a:rPr>
              <a:t>廓</a:t>
            </a:r>
          </a:p>
        </p:txBody>
      </p:sp>
      <p:sp>
        <p:nvSpPr>
          <p:cNvPr id="33" name="对话气泡: 矩形 32">
            <a:extLst>
              <a:ext uri="{FF2B5EF4-FFF2-40B4-BE49-F238E27FC236}">
                <a16:creationId xmlns:a16="http://schemas.microsoft.com/office/drawing/2014/main" xmlns="" id="{883755C8-96C2-4D68-8EB2-A865706AED13}"/>
              </a:ext>
            </a:extLst>
          </p:cNvPr>
          <p:cNvSpPr/>
          <p:nvPr/>
        </p:nvSpPr>
        <p:spPr>
          <a:xfrm>
            <a:off x="1193429" y="4842953"/>
            <a:ext cx="2156873" cy="1148523"/>
          </a:xfrm>
          <a:prstGeom prst="wedgeRectCallout">
            <a:avLst>
              <a:gd name="adj1" fmla="val 77004"/>
              <a:gd name="adj2" fmla="val -41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主节点控制时间槽及组成帧</a:t>
            </a:r>
          </a:p>
        </p:txBody>
      </p:sp>
      <p:sp>
        <p:nvSpPr>
          <p:cNvPr id="34" name="对话气泡: 矩形 33">
            <a:extLst>
              <a:ext uri="{FF2B5EF4-FFF2-40B4-BE49-F238E27FC236}">
                <a16:creationId xmlns:a16="http://schemas.microsoft.com/office/drawing/2014/main" xmlns="" id="{885302EF-29F6-423A-A5DF-5E25192B18B9}"/>
              </a:ext>
            </a:extLst>
          </p:cNvPr>
          <p:cNvSpPr/>
          <p:nvPr/>
        </p:nvSpPr>
        <p:spPr>
          <a:xfrm>
            <a:off x="8549124" y="3022381"/>
            <a:ext cx="2797433" cy="1258201"/>
          </a:xfrm>
          <a:prstGeom prst="wedgeRectCallout">
            <a:avLst>
              <a:gd name="adj1" fmla="val -74590"/>
              <a:gd name="adj2" fmla="val 52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en-US" dirty="0"/>
              <a:t>进行链路控制，包括电源、加密、配对、服务质量</a:t>
            </a:r>
          </a:p>
        </p:txBody>
      </p:sp>
      <p:sp>
        <p:nvSpPr>
          <p:cNvPr id="35" name="对话气泡: 矩形 34">
            <a:extLst>
              <a:ext uri="{FF2B5EF4-FFF2-40B4-BE49-F238E27FC236}">
                <a16:creationId xmlns:a16="http://schemas.microsoft.com/office/drawing/2014/main" xmlns="" id="{2A7D84A4-0A23-4449-BFA7-961D2E15999D}"/>
              </a:ext>
            </a:extLst>
          </p:cNvPr>
          <p:cNvSpPr/>
          <p:nvPr/>
        </p:nvSpPr>
        <p:spPr>
          <a:xfrm>
            <a:off x="6969397" y="5960009"/>
            <a:ext cx="4599211" cy="709351"/>
          </a:xfrm>
          <a:prstGeom prst="wedgeRectCallout">
            <a:avLst>
              <a:gd name="adj1" fmla="val -76478"/>
              <a:gd name="adj2" fmla="val -87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自适应跳频，避免与</a:t>
            </a:r>
            <a:r>
              <a:rPr lang="en-US" altLang="zh-CN" dirty="0"/>
              <a:t>802.11</a:t>
            </a:r>
            <a:r>
              <a:rPr lang="zh-CN" altLang="en-US" dirty="0"/>
              <a:t>冲突</a:t>
            </a:r>
          </a:p>
        </p:txBody>
      </p:sp>
      <p:sp>
        <p:nvSpPr>
          <p:cNvPr id="36" name="对话气泡: 矩形 35">
            <a:extLst>
              <a:ext uri="{FF2B5EF4-FFF2-40B4-BE49-F238E27FC236}">
                <a16:creationId xmlns:a16="http://schemas.microsoft.com/office/drawing/2014/main" xmlns="" id="{10958EB4-A824-45E6-9439-A0A60E6616AA}"/>
              </a:ext>
            </a:extLst>
          </p:cNvPr>
          <p:cNvSpPr/>
          <p:nvPr/>
        </p:nvSpPr>
        <p:spPr>
          <a:xfrm>
            <a:off x="1357867" y="1912133"/>
            <a:ext cx="2046483" cy="1342294"/>
          </a:xfrm>
          <a:prstGeom prst="wedgeRectCallout">
            <a:avLst>
              <a:gd name="adj1" fmla="val 48419"/>
              <a:gd name="adj2" fmla="val 822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en-US" dirty="0"/>
              <a:t>以上部分设备实现，以下部分芯片实现</a:t>
            </a:r>
          </a:p>
        </p:txBody>
      </p:sp>
      <p:cxnSp>
        <p:nvCxnSpPr>
          <p:cNvPr id="37"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09738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055441" y="1055774"/>
            <a:ext cx="9147424" cy="5571409"/>
          </a:xfrm>
        </p:spPr>
        <p:txBody>
          <a:bodyPr>
            <a:norm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蓝牙链路层</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链路管理协议负责建立逻辑信道，包括配对、建立链路</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配对</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3800"/>
              </a:lnSpc>
            </a:pP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旧配对方法：配置相同的</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PIN</a:t>
            </a: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（个人识别号）</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3800"/>
              </a:lnSpc>
            </a:pP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新配对方法：输入密码</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ts val="38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建立链路</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3800"/>
              </a:lnSpc>
            </a:pP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同步有连接：实时数据传输</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ts val="3800"/>
              </a:lnSpc>
            </a:pP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异步无连接：尽力而为的投递，无服务质量保证</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4.6 </a:t>
            </a:r>
            <a:r>
              <a:rPr lang="zh-CN" altLang="en-US" sz="3600" dirty="0"/>
              <a:t>蓝牙</a:t>
            </a:r>
            <a:endParaRPr lang="en-US" altLang="zh-CN" sz="3600" dirty="0">
              <a:latin typeface="+mn-ea"/>
              <a:cs typeface="Times New Roman" panose="02020603050405020304" pitchFamily="18" charset="0"/>
            </a:endParaRP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84894759"/>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2026445" y="1055774"/>
            <a:ext cx="8176419" cy="5571409"/>
          </a:xfrm>
        </p:spPr>
        <p:txBody>
          <a:bodyPr>
            <a:norm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蓝牙帧结构</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444" y="3140967"/>
            <a:ext cx="7381924" cy="3551389"/>
          </a:xfrm>
          <a:prstGeom prst="rect">
            <a:avLst/>
          </a:prstGeom>
        </p:spPr>
      </p:pic>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4.6 </a:t>
            </a:r>
            <a:r>
              <a:rPr lang="zh-CN" altLang="en-US" sz="3600" dirty="0"/>
              <a:t>蓝牙</a:t>
            </a:r>
            <a:endParaRPr lang="en-US" altLang="zh-CN" sz="3600" dirty="0">
              <a:latin typeface="+mn-ea"/>
              <a:cs typeface="Times New Roman" panose="02020603050405020304" pitchFamily="18" charset="0"/>
            </a:endParaRPr>
          </a:p>
        </p:txBody>
      </p:sp>
      <p:sp>
        <p:nvSpPr>
          <p:cNvPr id="8" name="对话气泡: 矩形 7">
            <a:extLst>
              <a:ext uri="{FF2B5EF4-FFF2-40B4-BE49-F238E27FC236}">
                <a16:creationId xmlns:a16="http://schemas.microsoft.com/office/drawing/2014/main" xmlns="" id="{A061FC29-3F2E-4A9D-B17B-2290A9F72C0C}"/>
              </a:ext>
            </a:extLst>
          </p:cNvPr>
          <p:cNvSpPr/>
          <p:nvPr/>
        </p:nvSpPr>
        <p:spPr>
          <a:xfrm>
            <a:off x="767408" y="2132856"/>
            <a:ext cx="2977480" cy="672937"/>
          </a:xfrm>
          <a:prstGeom prst="wedgeRectCallout">
            <a:avLst>
              <a:gd name="adj1" fmla="val 30190"/>
              <a:gd name="adj2" fmla="val 1463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标识主节点的访问码</a:t>
            </a:r>
          </a:p>
        </p:txBody>
      </p:sp>
      <p:sp>
        <p:nvSpPr>
          <p:cNvPr id="9" name="对话气泡: 矩形 8">
            <a:extLst>
              <a:ext uri="{FF2B5EF4-FFF2-40B4-BE49-F238E27FC236}">
                <a16:creationId xmlns:a16="http://schemas.microsoft.com/office/drawing/2014/main" xmlns="" id="{949D3477-63F8-4E4F-81AF-C9D50D3EE4FA}"/>
              </a:ext>
            </a:extLst>
          </p:cNvPr>
          <p:cNvSpPr/>
          <p:nvPr/>
        </p:nvSpPr>
        <p:spPr>
          <a:xfrm>
            <a:off x="4169277" y="2132856"/>
            <a:ext cx="1926128" cy="672938"/>
          </a:xfrm>
          <a:prstGeom prst="wedgeRectCallout">
            <a:avLst>
              <a:gd name="adj1" fmla="val -27375"/>
              <a:gd name="adj2" fmla="val 139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MAC</a:t>
            </a:r>
            <a:r>
              <a:rPr lang="zh-CN" altLang="en-US" dirty="0"/>
              <a:t>帧头部</a:t>
            </a:r>
          </a:p>
        </p:txBody>
      </p:sp>
      <p:sp>
        <p:nvSpPr>
          <p:cNvPr id="10" name="对话气泡: 矩形 9">
            <a:extLst>
              <a:ext uri="{FF2B5EF4-FFF2-40B4-BE49-F238E27FC236}">
                <a16:creationId xmlns:a16="http://schemas.microsoft.com/office/drawing/2014/main" xmlns="" id="{6D737A0F-8290-47B8-AB1E-6C44DFC2E219}"/>
              </a:ext>
            </a:extLst>
          </p:cNvPr>
          <p:cNvSpPr/>
          <p:nvPr/>
        </p:nvSpPr>
        <p:spPr>
          <a:xfrm>
            <a:off x="6528048" y="2132856"/>
            <a:ext cx="1926128" cy="672937"/>
          </a:xfrm>
          <a:prstGeom prst="wedgeRectCallout">
            <a:avLst>
              <a:gd name="adj1" fmla="val -24261"/>
              <a:gd name="adj2" fmla="val 1084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数据部分</a:t>
            </a:r>
          </a:p>
        </p:txBody>
      </p:sp>
      <p:cxnSp>
        <p:nvCxnSpPr>
          <p:cNvPr id="11"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139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623393" y="1055774"/>
            <a:ext cx="6192687" cy="5571409"/>
          </a:xfrm>
        </p:spPr>
        <p:txBody>
          <a:bodyPr>
            <a:normAutofit/>
          </a:bodyPr>
          <a:lstStyle/>
          <a:p>
            <a:pPr>
              <a:lnSpc>
                <a:spcPct val="150000"/>
              </a:lnSpc>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EPC Gen2</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体系结构与物理层</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包括标签和读写器。读写器从标签种读取</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96</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位</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识别码和内存信息。</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使用后向散射技术</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pP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标签使用读写器发送的</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342883" lvl="1" indent="0">
              <a:lnSpc>
                <a:spcPct val="150000"/>
              </a:lnSpc>
              <a:buNone/>
            </a:pP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信号获取能量，改变信号或反射信号，完成数据的传输</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4.7 RFID</a:t>
            </a:r>
            <a:r>
              <a:rPr lang="zh-CN" altLang="en-US" sz="3600" dirty="0"/>
              <a:t>无线射频识别</a:t>
            </a:r>
            <a:endParaRPr lang="en-US" altLang="zh-CN" sz="3600" dirty="0">
              <a:latin typeface="+mn-ea"/>
              <a:cs typeface="Times New Roman" panose="02020603050405020304" pitchFamily="18" charset="0"/>
            </a:endParaRPr>
          </a:p>
        </p:txBody>
      </p:sp>
      <p:cxnSp>
        <p:nvCxnSpPr>
          <p:cNvPr id="8"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6" y="2492896"/>
            <a:ext cx="4968552" cy="3024336"/>
          </a:xfrm>
          <a:prstGeom prst="rect">
            <a:avLst/>
          </a:prstGeom>
        </p:spPr>
      </p:pic>
    </p:spTree>
    <p:extLst>
      <p:ext uri="{BB962C8B-B14F-4D97-AF65-F5344CB8AC3E}">
        <p14:creationId xmlns:p14="http://schemas.microsoft.com/office/powerpoint/2010/main" val="119332270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2026445" y="1055774"/>
            <a:ext cx="8176419" cy="5571409"/>
          </a:xfrm>
        </p:spPr>
        <p:txBody>
          <a:bodyPr>
            <a:normAutofit/>
          </a:bodyPr>
          <a:lstStyle/>
          <a:p>
            <a:pPr>
              <a:lnSpc>
                <a:spcPct val="150000"/>
              </a:lnSpc>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EPC Gen2</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标签识别层</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4.7 RFID</a:t>
            </a:r>
            <a:r>
              <a:rPr lang="zh-CN" altLang="en-US" sz="3600" dirty="0"/>
              <a:t>无线射频识别</a:t>
            </a:r>
            <a:endParaRPr lang="en-US" altLang="zh-CN" sz="3600" dirty="0">
              <a:latin typeface="+mn-ea"/>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381" y="1991847"/>
            <a:ext cx="4772243" cy="4245466"/>
          </a:xfrm>
          <a:prstGeom prst="rect">
            <a:avLst/>
          </a:prstGeom>
        </p:spPr>
      </p:pic>
      <p:sp>
        <p:nvSpPr>
          <p:cNvPr id="11" name="对话气泡: 矩形 10">
            <a:extLst>
              <a:ext uri="{FF2B5EF4-FFF2-40B4-BE49-F238E27FC236}">
                <a16:creationId xmlns:a16="http://schemas.microsoft.com/office/drawing/2014/main" xmlns="" id="{B6F098D4-1287-4F84-91E7-5B17B37FB89E}"/>
              </a:ext>
            </a:extLst>
          </p:cNvPr>
          <p:cNvSpPr/>
          <p:nvPr/>
        </p:nvSpPr>
        <p:spPr>
          <a:xfrm>
            <a:off x="8605504" y="4434361"/>
            <a:ext cx="2232248" cy="938855"/>
          </a:xfrm>
          <a:prstGeom prst="wedgeRectCallout">
            <a:avLst>
              <a:gd name="adj1" fmla="val -133730"/>
              <a:gd name="adj2" fmla="val -61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获得时间槽，发送</a:t>
            </a:r>
            <a:r>
              <a:rPr lang="en-US" altLang="zh-CN" dirty="0"/>
              <a:t>EPC</a:t>
            </a:r>
            <a:r>
              <a:rPr lang="zh-CN" altLang="en-US" dirty="0"/>
              <a:t>标识符</a:t>
            </a:r>
          </a:p>
        </p:txBody>
      </p:sp>
      <p:sp>
        <p:nvSpPr>
          <p:cNvPr id="8" name="对话气泡: 矩形 7">
            <a:extLst>
              <a:ext uri="{FF2B5EF4-FFF2-40B4-BE49-F238E27FC236}">
                <a16:creationId xmlns:a16="http://schemas.microsoft.com/office/drawing/2014/main" xmlns="" id="{8065B26E-DAA6-4898-8D2F-9998E75B493E}"/>
              </a:ext>
            </a:extLst>
          </p:cNvPr>
          <p:cNvSpPr/>
          <p:nvPr/>
        </p:nvSpPr>
        <p:spPr>
          <a:xfrm>
            <a:off x="1533594" y="1991846"/>
            <a:ext cx="1926128" cy="860780"/>
          </a:xfrm>
          <a:prstGeom prst="wedgeRectCallout">
            <a:avLst>
              <a:gd name="adj1" fmla="val 73768"/>
              <a:gd name="adj2" fmla="val 20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发送查询消息启动进程</a:t>
            </a:r>
          </a:p>
        </p:txBody>
      </p:sp>
      <p:sp>
        <p:nvSpPr>
          <p:cNvPr id="9" name="对话气泡: 矩形 8">
            <a:extLst>
              <a:ext uri="{FF2B5EF4-FFF2-40B4-BE49-F238E27FC236}">
                <a16:creationId xmlns:a16="http://schemas.microsoft.com/office/drawing/2014/main" xmlns="" id="{C42D6838-977C-4313-9FDC-47C680B7F5DD}"/>
              </a:ext>
            </a:extLst>
          </p:cNvPr>
          <p:cNvSpPr/>
          <p:nvPr/>
        </p:nvSpPr>
        <p:spPr>
          <a:xfrm>
            <a:off x="8605504" y="1991845"/>
            <a:ext cx="2232248" cy="1005108"/>
          </a:xfrm>
          <a:prstGeom prst="wedgeRectCallout">
            <a:avLst>
              <a:gd name="adj1" fmla="val -132173"/>
              <a:gd name="adj2" fmla="val 114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随机选择时间槽进行应答</a:t>
            </a:r>
          </a:p>
        </p:txBody>
      </p:sp>
      <p:sp>
        <p:nvSpPr>
          <p:cNvPr id="10" name="对话气泡: 矩形 9">
            <a:extLst>
              <a:ext uri="{FF2B5EF4-FFF2-40B4-BE49-F238E27FC236}">
                <a16:creationId xmlns:a16="http://schemas.microsoft.com/office/drawing/2014/main" xmlns="" id="{3E0C9DE4-84C9-40CB-8513-04C61AC11B49}"/>
              </a:ext>
            </a:extLst>
          </p:cNvPr>
          <p:cNvSpPr/>
          <p:nvPr/>
        </p:nvSpPr>
        <p:spPr>
          <a:xfrm>
            <a:off x="1542473" y="3573016"/>
            <a:ext cx="1926128" cy="703730"/>
          </a:xfrm>
          <a:prstGeom prst="wedgeRectCallout">
            <a:avLst>
              <a:gd name="adj1" fmla="val 110241"/>
              <a:gd name="adj2" fmla="val 118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收到</a:t>
            </a:r>
            <a:r>
              <a:rPr lang="en-US" altLang="zh-CN" dirty="0"/>
              <a:t>ACK</a:t>
            </a:r>
            <a:endParaRPr lang="zh-CN" altLang="en-US" dirty="0"/>
          </a:p>
        </p:txBody>
      </p:sp>
      <p:sp>
        <p:nvSpPr>
          <p:cNvPr id="12" name="对话气泡: 矩形 11">
            <a:extLst>
              <a:ext uri="{FF2B5EF4-FFF2-40B4-BE49-F238E27FC236}">
                <a16:creationId xmlns:a16="http://schemas.microsoft.com/office/drawing/2014/main" xmlns="" id="{37186F27-634B-41E6-A3AA-D2314662C563}"/>
              </a:ext>
            </a:extLst>
          </p:cNvPr>
          <p:cNvSpPr/>
          <p:nvPr/>
        </p:nvSpPr>
        <p:spPr>
          <a:xfrm>
            <a:off x="1055440" y="4869160"/>
            <a:ext cx="2617941" cy="1440855"/>
          </a:xfrm>
          <a:prstGeom prst="wedgeRectCallout">
            <a:avLst>
              <a:gd name="adj1" fmla="val 107126"/>
              <a:gd name="adj2" fmla="val 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如果有冲突，发送</a:t>
            </a:r>
            <a:r>
              <a:rPr lang="en-US" altLang="zh-CN" dirty="0" err="1" smtClean="0"/>
              <a:t>QAdjust</a:t>
            </a:r>
            <a:r>
              <a:rPr lang="zh-CN" altLang="en-US" dirty="0"/>
              <a:t>调整时间槽，进行后退</a:t>
            </a:r>
          </a:p>
        </p:txBody>
      </p:sp>
      <p:cxnSp>
        <p:nvCxnSpPr>
          <p:cNvPr id="13"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139473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P spid="10" grpId="0" animBg="1"/>
      <p:bldP spid="1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479376" y="1039946"/>
            <a:ext cx="8176419" cy="1721265"/>
          </a:xfrm>
        </p:spPr>
        <p:txBody>
          <a:bodyPr>
            <a:normAutofit/>
          </a:bodyPr>
          <a:lstStyle/>
          <a:p>
            <a:pPr>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标签标识消息格式</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4.7 RFID</a:t>
            </a:r>
            <a:r>
              <a:rPr lang="zh-CN" altLang="en-US" sz="3600" dirty="0"/>
              <a:t>无线射频识别</a:t>
            </a:r>
            <a:endParaRPr lang="en-US" altLang="zh-CN" sz="3600" dirty="0">
              <a:latin typeface="+mn-ea"/>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532" y="3164476"/>
            <a:ext cx="7171820" cy="1704684"/>
          </a:xfrm>
          <a:prstGeom prst="rect">
            <a:avLst/>
          </a:prstGeom>
        </p:spPr>
      </p:pic>
      <p:sp>
        <p:nvSpPr>
          <p:cNvPr id="8" name="对话气泡: 矩形 7">
            <a:extLst>
              <a:ext uri="{FF2B5EF4-FFF2-40B4-BE49-F238E27FC236}">
                <a16:creationId xmlns:a16="http://schemas.microsoft.com/office/drawing/2014/main" xmlns="" id="{0DA54FE8-2BFD-4BDB-82EB-748B59F09A78}"/>
              </a:ext>
            </a:extLst>
          </p:cNvPr>
          <p:cNvSpPr/>
          <p:nvPr/>
        </p:nvSpPr>
        <p:spPr>
          <a:xfrm>
            <a:off x="623392" y="5256596"/>
            <a:ext cx="1800200" cy="1340756"/>
          </a:xfrm>
          <a:prstGeom prst="wedgeRectCallout">
            <a:avLst>
              <a:gd name="adj1" fmla="val 67658"/>
              <a:gd name="adj2" fmla="val -141354"/>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rPr>
              <a:t>标识消息是查询消息</a:t>
            </a:r>
          </a:p>
        </p:txBody>
      </p:sp>
      <p:sp>
        <p:nvSpPr>
          <p:cNvPr id="9" name="对话气泡: 矩形 8">
            <a:extLst>
              <a:ext uri="{FF2B5EF4-FFF2-40B4-BE49-F238E27FC236}">
                <a16:creationId xmlns:a16="http://schemas.microsoft.com/office/drawing/2014/main" xmlns="" id="{FF52706E-A832-45B6-9A69-FE79DD5FDCB1}"/>
              </a:ext>
            </a:extLst>
          </p:cNvPr>
          <p:cNvSpPr/>
          <p:nvPr/>
        </p:nvSpPr>
        <p:spPr>
          <a:xfrm>
            <a:off x="2879052" y="5256597"/>
            <a:ext cx="3144940" cy="1340755"/>
          </a:xfrm>
          <a:prstGeom prst="wedgeRectCallout">
            <a:avLst>
              <a:gd name="adj1" fmla="val -4476"/>
              <a:gd name="adj2" fmla="val -128293"/>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bg1"/>
                </a:solidFill>
              </a:rPr>
              <a:t>标志</a:t>
            </a:r>
            <a:r>
              <a:rPr lang="zh-CN" altLang="en-US" sz="2200" dirty="0" smtClean="0">
                <a:solidFill>
                  <a:schemeClr val="bg1"/>
                </a:solidFill>
              </a:rPr>
              <a:t>位：</a:t>
            </a:r>
            <a:r>
              <a:rPr lang="en-US" altLang="zh-CN" sz="2200" dirty="0" smtClean="0">
                <a:solidFill>
                  <a:schemeClr val="bg1"/>
                </a:solidFill>
              </a:rPr>
              <a:t>DR</a:t>
            </a:r>
            <a:r>
              <a:rPr lang="zh-CN" altLang="en-US" sz="2200" dirty="0" smtClean="0">
                <a:solidFill>
                  <a:schemeClr val="bg1"/>
                </a:solidFill>
              </a:rPr>
              <a:t>、</a:t>
            </a:r>
            <a:r>
              <a:rPr lang="en-US" altLang="zh-CN" sz="2200" dirty="0" smtClean="0">
                <a:solidFill>
                  <a:schemeClr val="bg1"/>
                </a:solidFill>
              </a:rPr>
              <a:t>M</a:t>
            </a:r>
            <a:r>
              <a:rPr lang="zh-CN" altLang="en-US" sz="2200" dirty="0" smtClean="0">
                <a:solidFill>
                  <a:schemeClr val="bg1"/>
                </a:solidFill>
              </a:rPr>
              <a:t>、</a:t>
            </a:r>
            <a:r>
              <a:rPr lang="en-US" altLang="zh-CN" sz="2200" dirty="0" smtClean="0">
                <a:solidFill>
                  <a:schemeClr val="bg1"/>
                </a:solidFill>
              </a:rPr>
              <a:t>TR</a:t>
            </a:r>
            <a:r>
              <a:rPr lang="zh-CN" altLang="en-US" sz="2200" dirty="0" smtClean="0">
                <a:solidFill>
                  <a:schemeClr val="bg1"/>
                </a:solidFill>
              </a:rPr>
              <a:t>，确定了读写器传输和标签响应的物理层参数</a:t>
            </a:r>
            <a:endParaRPr lang="zh-CN" altLang="en-US" sz="2200" dirty="0">
              <a:solidFill>
                <a:schemeClr val="bg1"/>
              </a:solidFill>
            </a:endParaRPr>
          </a:p>
        </p:txBody>
      </p:sp>
      <p:sp>
        <p:nvSpPr>
          <p:cNvPr id="10" name="对话气泡: 矩形 9">
            <a:extLst>
              <a:ext uri="{FF2B5EF4-FFF2-40B4-BE49-F238E27FC236}">
                <a16:creationId xmlns:a16="http://schemas.microsoft.com/office/drawing/2014/main" xmlns="" id="{BD878656-2709-4B69-8B39-F4501EC83D7C}"/>
              </a:ext>
            </a:extLst>
          </p:cNvPr>
          <p:cNvSpPr/>
          <p:nvPr/>
        </p:nvSpPr>
        <p:spPr>
          <a:xfrm>
            <a:off x="5375920" y="1338214"/>
            <a:ext cx="2326486" cy="1124731"/>
          </a:xfrm>
          <a:prstGeom prst="wedgeRectCallout">
            <a:avLst>
              <a:gd name="adj1" fmla="val 36889"/>
              <a:gd name="adj2" fmla="val 139980"/>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smtClean="0">
                <a:solidFill>
                  <a:schemeClr val="bg1"/>
                </a:solidFill>
              </a:rPr>
              <a:t>标签的响应范围：</a:t>
            </a:r>
            <a:r>
              <a:rPr lang="en-US" altLang="zh-CN" sz="2200" dirty="0" smtClean="0">
                <a:solidFill>
                  <a:schemeClr val="bg1"/>
                </a:solidFill>
              </a:rPr>
              <a:t>0 </a:t>
            </a:r>
            <a:r>
              <a:rPr lang="en-US" altLang="zh-CN" sz="2200" baseline="-25000" dirty="0" smtClean="0">
                <a:solidFill>
                  <a:schemeClr val="bg1"/>
                </a:solidFill>
              </a:rPr>
              <a:t>~~ </a:t>
            </a:r>
            <a:r>
              <a:rPr lang="en-US" altLang="zh-CN" sz="2200" dirty="0" smtClean="0">
                <a:solidFill>
                  <a:schemeClr val="bg1"/>
                </a:solidFill>
              </a:rPr>
              <a:t>2</a:t>
            </a:r>
            <a:r>
              <a:rPr lang="en-US" altLang="zh-CN" sz="2200" baseline="30000" dirty="0" smtClean="0">
                <a:solidFill>
                  <a:schemeClr val="bg1"/>
                </a:solidFill>
              </a:rPr>
              <a:t>Q</a:t>
            </a:r>
            <a:r>
              <a:rPr lang="en-US" altLang="zh-CN" sz="2200" dirty="0" smtClean="0">
                <a:solidFill>
                  <a:schemeClr val="bg1"/>
                </a:solidFill>
              </a:rPr>
              <a:t>-1</a:t>
            </a:r>
            <a:endParaRPr lang="zh-CN" altLang="en-US" sz="2200" dirty="0">
              <a:solidFill>
                <a:schemeClr val="bg1"/>
              </a:solidFill>
            </a:endParaRPr>
          </a:p>
        </p:txBody>
      </p:sp>
      <p:cxnSp>
        <p:nvCxnSpPr>
          <p:cNvPr id="11"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对话气泡: 矩形 9">
            <a:extLst>
              <a:ext uri="{FF2B5EF4-FFF2-40B4-BE49-F238E27FC236}">
                <a16:creationId xmlns:a16="http://schemas.microsoft.com/office/drawing/2014/main" xmlns="" id="{BD878656-2709-4B69-8B39-F4501EC83D7C}"/>
              </a:ext>
            </a:extLst>
          </p:cNvPr>
          <p:cNvSpPr/>
          <p:nvPr/>
        </p:nvSpPr>
        <p:spPr>
          <a:xfrm>
            <a:off x="8702837" y="1284903"/>
            <a:ext cx="2456509" cy="1124731"/>
          </a:xfrm>
          <a:prstGeom prst="wedgeRectCallout">
            <a:avLst>
              <a:gd name="adj1" fmla="val -45418"/>
              <a:gd name="adj2" fmla="val 146644"/>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smtClean="0">
                <a:solidFill>
                  <a:schemeClr val="bg1"/>
                </a:solidFill>
              </a:rPr>
              <a:t>保护消息字段的</a:t>
            </a:r>
            <a:r>
              <a:rPr lang="en-US" altLang="zh-CN" sz="2200" dirty="0" smtClean="0">
                <a:solidFill>
                  <a:schemeClr val="bg1"/>
                </a:solidFill>
              </a:rPr>
              <a:t>CRC</a:t>
            </a:r>
            <a:r>
              <a:rPr lang="zh-CN" altLang="en-US" sz="2200" dirty="0" smtClean="0">
                <a:solidFill>
                  <a:schemeClr val="bg1"/>
                </a:solidFill>
              </a:rPr>
              <a:t>，只有</a:t>
            </a:r>
            <a:r>
              <a:rPr lang="en-US" altLang="zh-CN" sz="2200" dirty="0" smtClean="0">
                <a:solidFill>
                  <a:schemeClr val="bg1"/>
                </a:solidFill>
              </a:rPr>
              <a:t>5</a:t>
            </a:r>
            <a:r>
              <a:rPr lang="zh-CN" altLang="en-US" sz="2200" dirty="0" smtClean="0">
                <a:solidFill>
                  <a:schemeClr val="bg1"/>
                </a:solidFill>
              </a:rPr>
              <a:t>位</a:t>
            </a:r>
            <a:endParaRPr lang="zh-CN" altLang="en-US" sz="2200" dirty="0">
              <a:solidFill>
                <a:schemeClr val="bg1"/>
              </a:solidFill>
            </a:endParaRPr>
          </a:p>
        </p:txBody>
      </p:sp>
      <p:sp>
        <p:nvSpPr>
          <p:cNvPr id="13" name="对话气泡: 矩形 8">
            <a:extLst>
              <a:ext uri="{FF2B5EF4-FFF2-40B4-BE49-F238E27FC236}">
                <a16:creationId xmlns:a16="http://schemas.microsoft.com/office/drawing/2014/main" xmlns="" id="{FF52706E-A832-45B6-9A69-FE79DD5FDCB1}"/>
              </a:ext>
            </a:extLst>
          </p:cNvPr>
          <p:cNvSpPr/>
          <p:nvPr/>
        </p:nvSpPr>
        <p:spPr>
          <a:xfrm>
            <a:off x="6528048" y="5256596"/>
            <a:ext cx="4248472" cy="1340756"/>
          </a:xfrm>
          <a:prstGeom prst="wedgeRectCallout">
            <a:avLst>
              <a:gd name="adj1" fmla="val -57402"/>
              <a:gd name="adj2" fmla="val -132461"/>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smtClean="0">
                <a:solidFill>
                  <a:schemeClr val="bg1"/>
                </a:solidFill>
              </a:rPr>
              <a:t>选择标签作出回应，标签最多可跟踪四个并发的会话以及它们是否在这些会话中已被识别</a:t>
            </a:r>
            <a:endParaRPr lang="zh-CN" altLang="en-US" sz="2200" dirty="0">
              <a:solidFill>
                <a:schemeClr val="bg1"/>
              </a:solidFill>
            </a:endParaRPr>
          </a:p>
        </p:txBody>
      </p:sp>
    </p:spTree>
    <p:extLst>
      <p:ext uri="{BB962C8B-B14F-4D97-AF65-F5344CB8AC3E}">
        <p14:creationId xmlns:p14="http://schemas.microsoft.com/office/powerpoint/2010/main" val="2805087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911424" y="1055774"/>
            <a:ext cx="10513167" cy="5571409"/>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如果要组建更大的网络，将各局域网连接起来。如何相互连接？</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集线器、网桥、交换机、路由器、网关等</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分别运行在不同层次上，传递不同类型的数据包。</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38830"/>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 </a:t>
            </a:r>
            <a:r>
              <a:rPr lang="zh-CN" altLang="en-US" sz="3600" dirty="0"/>
              <a:t>数据链路层交换</a:t>
            </a:r>
            <a:endParaRPr lang="en-US" altLang="zh-CN" sz="3600" dirty="0">
              <a:latin typeface="+mn-ea"/>
              <a:cs typeface="Times New Roman" panose="02020603050405020304" pitchFamily="18" charset="0"/>
            </a:endParaRP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36733048"/>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xmlns="" id="{5E33047A-ED99-4FE2-996E-8EAEB9B5F0A7}"/>
              </a:ext>
            </a:extLst>
          </p:cNvPr>
          <p:cNvSpPr>
            <a:spLocks noGrp="1" noChangeArrowheads="1"/>
          </p:cNvSpPr>
          <p:nvPr>
            <p:ph type="title"/>
          </p:nvPr>
        </p:nvSpPr>
        <p:spPr>
          <a:xfrm>
            <a:off x="2026444" y="253015"/>
            <a:ext cx="8137922" cy="775686"/>
          </a:xfrm>
        </p:spPr>
        <p:txBody>
          <a:bodyPr>
            <a:normAutofit/>
          </a:bodyPr>
          <a:lstStyle/>
          <a:p>
            <a:r>
              <a:rPr lang="zh-CN" altLang="en-US" sz="2800" dirty="0"/>
              <a:t>不同的网络互联设备</a:t>
            </a:r>
          </a:p>
        </p:txBody>
      </p:sp>
      <p:graphicFrame>
        <p:nvGraphicFramePr>
          <p:cNvPr id="733188" name="Group 4">
            <a:extLst>
              <a:ext uri="{FF2B5EF4-FFF2-40B4-BE49-F238E27FC236}">
                <a16:creationId xmlns:a16="http://schemas.microsoft.com/office/drawing/2014/main" xmlns="" id="{98174247-8ACD-41AB-9F87-584A4EA9776A}"/>
              </a:ext>
            </a:extLst>
          </p:cNvPr>
          <p:cNvGraphicFramePr>
            <a:graphicFrameLocks noGrp="1"/>
          </p:cNvGraphicFramePr>
          <p:nvPr>
            <p:extLst/>
          </p:nvPr>
        </p:nvGraphicFramePr>
        <p:xfrm>
          <a:off x="1560203" y="1161866"/>
          <a:ext cx="4357649" cy="2829757"/>
        </p:xfrm>
        <a:graphic>
          <a:graphicData uri="http://schemas.openxmlformats.org/drawingml/2006/table">
            <a:tbl>
              <a:tblPr/>
              <a:tblGrid>
                <a:gridCol w="1944464">
                  <a:extLst>
                    <a:ext uri="{9D8B030D-6E8A-4147-A177-3AD203B41FA5}">
                      <a16:colId xmlns:a16="http://schemas.microsoft.com/office/drawing/2014/main" xmlns="" val="2607789239"/>
                    </a:ext>
                  </a:extLst>
                </a:gridCol>
                <a:gridCol w="2413185">
                  <a:extLst>
                    <a:ext uri="{9D8B030D-6E8A-4147-A177-3AD203B41FA5}">
                      <a16:colId xmlns:a16="http://schemas.microsoft.com/office/drawing/2014/main" xmlns="" val="3362749691"/>
                    </a:ext>
                  </a:extLst>
                </a:gridCol>
              </a:tblGrid>
              <a:tr h="571452">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应用层</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cap="flat">
                      <a:noFill/>
                    </a:lnL>
                    <a:lnR w="28575"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应用网关</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3356200893"/>
                  </a:ext>
                </a:extLst>
              </a:tr>
              <a:tr h="571452">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传输层</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传输网关</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4045949744"/>
                  </a:ext>
                </a:extLst>
              </a:tr>
              <a:tr h="543949">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网络层</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路由器</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4090862981"/>
                  </a:ext>
                </a:extLst>
              </a:tr>
              <a:tr h="571452">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数据链路层</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cap="flat">
                      <a:noFill/>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网桥、交换机</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65607555"/>
                  </a:ext>
                </a:extLst>
              </a:tr>
              <a:tr h="571452">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物理层</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cap="flat">
                      <a:noFill/>
                    </a:lnL>
                    <a:lnR w="28575"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lvl1pPr>
                        <a:spcBef>
                          <a:spcPct val="20000"/>
                        </a:spcBef>
                        <a:buClr>
                          <a:schemeClr val="tx1"/>
                        </a:buClr>
                        <a:buSzPct val="80000"/>
                        <a:buFont typeface="Wingdings" panose="05000000000000000000" pitchFamily="2" charset="2"/>
                        <a:defRPr kumimoji="1" sz="2800" b="1">
                          <a:solidFill>
                            <a:schemeClr val="tx1"/>
                          </a:solidFill>
                          <a:latin typeface="Arial" panose="020B0604020202020204" pitchFamily="34" charset="0"/>
                          <a:ea typeface="楷体_GB2312" pitchFamily="49" charset="-122"/>
                        </a:defRPr>
                      </a:lvl1pPr>
                      <a:lvl2pPr marL="668338">
                        <a:spcBef>
                          <a:spcPct val="20000"/>
                        </a:spcBef>
                        <a:buClr>
                          <a:schemeClr val="tx1"/>
                        </a:buClr>
                        <a:buSzPct val="90000"/>
                        <a:buFont typeface="Wingdings" panose="05000000000000000000" pitchFamily="2" charset="2"/>
                        <a:defRPr kumimoji="1" sz="2400" b="1">
                          <a:solidFill>
                            <a:schemeClr val="tx1"/>
                          </a:solidFill>
                          <a:latin typeface="Arial" panose="020B0604020202020204" pitchFamily="34" charset="0"/>
                          <a:ea typeface="楷体_GB2312" pitchFamily="49" charset="-122"/>
                        </a:defRPr>
                      </a:lvl2pPr>
                      <a:lvl3pPr marL="133985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5895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17805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6352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30924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5496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400685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中继器、集线器</a:t>
                      </a:r>
                      <a:endParaRPr kumimoji="1"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992372469"/>
                  </a:ext>
                </a:extLst>
              </a:tr>
            </a:tbl>
          </a:graphicData>
        </a:graphic>
      </p:graphicFrame>
      <p:sp>
        <p:nvSpPr>
          <p:cNvPr id="4" name="标注: 线形 3">
            <a:extLst>
              <a:ext uri="{FF2B5EF4-FFF2-40B4-BE49-F238E27FC236}">
                <a16:creationId xmlns:a16="http://schemas.microsoft.com/office/drawing/2014/main" xmlns="" id="{2E9A70B6-9ED7-4D1E-A228-6D4C4340AB66}"/>
              </a:ext>
            </a:extLst>
          </p:cNvPr>
          <p:cNvSpPr/>
          <p:nvPr/>
        </p:nvSpPr>
        <p:spPr>
          <a:xfrm>
            <a:off x="335360" y="4492101"/>
            <a:ext cx="3906194" cy="1205761"/>
          </a:xfrm>
          <a:prstGeom prst="borderCallout1">
            <a:avLst>
              <a:gd name="adj1" fmla="val 928"/>
              <a:gd name="adj2" fmla="val 57601"/>
              <a:gd name="adj3" fmla="val -49378"/>
              <a:gd name="adj4" fmla="val 93195"/>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中继器：模拟设备，处理线缆的信号，不解析帧头数据包帧尾等，只会把比特</a:t>
            </a:r>
            <a:r>
              <a:rPr lang="zh-CN" altLang="en-US" sz="2000" dirty="0" smtClean="0"/>
              <a:t>编码为电压</a:t>
            </a:r>
            <a:r>
              <a:rPr lang="zh-CN" altLang="en-US" sz="2000" dirty="0"/>
              <a:t>信号</a:t>
            </a:r>
          </a:p>
        </p:txBody>
      </p:sp>
      <p:sp>
        <p:nvSpPr>
          <p:cNvPr id="9" name="标注: 线形 8">
            <a:extLst>
              <a:ext uri="{FF2B5EF4-FFF2-40B4-BE49-F238E27FC236}">
                <a16:creationId xmlns:a16="http://schemas.microsoft.com/office/drawing/2014/main" xmlns="" id="{4DB6E7F4-7256-4F45-BF87-C39697C74E1D}"/>
              </a:ext>
            </a:extLst>
          </p:cNvPr>
          <p:cNvSpPr/>
          <p:nvPr/>
        </p:nvSpPr>
        <p:spPr>
          <a:xfrm>
            <a:off x="4400364" y="4492102"/>
            <a:ext cx="2441360" cy="1205760"/>
          </a:xfrm>
          <a:prstGeom prst="borderCallout1">
            <a:avLst>
              <a:gd name="adj1" fmla="val 928"/>
              <a:gd name="adj2" fmla="val 57601"/>
              <a:gd name="adj3" fmla="val -50223"/>
              <a:gd name="adj4" fmla="val 33178"/>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集线器：将帧转发到所有其他线路上，可能会导致冲突</a:t>
            </a:r>
          </a:p>
        </p:txBody>
      </p:sp>
      <p:sp>
        <p:nvSpPr>
          <p:cNvPr id="10" name="标注: 线形 9">
            <a:extLst>
              <a:ext uri="{FF2B5EF4-FFF2-40B4-BE49-F238E27FC236}">
                <a16:creationId xmlns:a16="http://schemas.microsoft.com/office/drawing/2014/main" xmlns="" id="{2C4A87E5-6387-479C-9213-FE4CDCC6A203}"/>
              </a:ext>
            </a:extLst>
          </p:cNvPr>
          <p:cNvSpPr/>
          <p:nvPr/>
        </p:nvSpPr>
        <p:spPr>
          <a:xfrm>
            <a:off x="7032104" y="3850267"/>
            <a:ext cx="4104456" cy="1296683"/>
          </a:xfrm>
          <a:prstGeom prst="borderCallout1">
            <a:avLst>
              <a:gd name="adj1" fmla="val 34033"/>
              <a:gd name="adj2" fmla="val 169"/>
              <a:gd name="adj3" fmla="val -46445"/>
              <a:gd name="adj4" fmla="val -70485"/>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网桥：连接两个或多个局域网，每个端口被隔离成一个单独的冲突域。会检查帧头，并转发</a:t>
            </a:r>
          </a:p>
        </p:txBody>
      </p:sp>
      <p:sp>
        <p:nvSpPr>
          <p:cNvPr id="11" name="标注: 线形 10">
            <a:extLst>
              <a:ext uri="{FF2B5EF4-FFF2-40B4-BE49-F238E27FC236}">
                <a16:creationId xmlns:a16="http://schemas.microsoft.com/office/drawing/2014/main" xmlns="" id="{B7954E36-1998-43D5-A8BD-1927D47F15B4}"/>
              </a:ext>
            </a:extLst>
          </p:cNvPr>
          <p:cNvSpPr/>
          <p:nvPr/>
        </p:nvSpPr>
        <p:spPr>
          <a:xfrm>
            <a:off x="6744072" y="3009530"/>
            <a:ext cx="4392488" cy="707502"/>
          </a:xfrm>
          <a:prstGeom prst="borderCallout1">
            <a:avLst>
              <a:gd name="adj1" fmla="val 50928"/>
              <a:gd name="adj2" fmla="val -270"/>
              <a:gd name="adj3" fmla="val 27590"/>
              <a:gd name="adj4" fmla="val -24571"/>
            </a:avLst>
          </a:prstGeom>
          <a:solidFill>
            <a:schemeClr val="tx2">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交换机：与网桥类似，有更多的端口</a:t>
            </a:r>
          </a:p>
        </p:txBody>
      </p:sp>
      <p:sp>
        <p:nvSpPr>
          <p:cNvPr id="12" name="标注: 线形 11">
            <a:extLst>
              <a:ext uri="{FF2B5EF4-FFF2-40B4-BE49-F238E27FC236}">
                <a16:creationId xmlns:a16="http://schemas.microsoft.com/office/drawing/2014/main" xmlns="" id="{FDF6F935-D2E4-4C62-8E6E-F8085DE86DFF}"/>
              </a:ext>
            </a:extLst>
          </p:cNvPr>
          <p:cNvSpPr/>
          <p:nvPr/>
        </p:nvSpPr>
        <p:spPr>
          <a:xfrm>
            <a:off x="6744072" y="1721652"/>
            <a:ext cx="4536504" cy="1145838"/>
          </a:xfrm>
          <a:prstGeom prst="borderCallout1">
            <a:avLst>
              <a:gd name="adj1" fmla="val 50928"/>
              <a:gd name="adj2" fmla="val 92"/>
              <a:gd name="adj3" fmla="val 76377"/>
              <a:gd name="adj4" fmla="val -41304"/>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路由器：提取帧的数据字段</a:t>
            </a:r>
            <a:r>
              <a:rPr lang="zh-CN" altLang="en-US" sz="2000" dirty="0" smtClean="0"/>
              <a:t>，分析</a:t>
            </a:r>
            <a:r>
              <a:rPr lang="en-US" altLang="zh-CN" sz="2000" dirty="0"/>
              <a:t>IP</a:t>
            </a:r>
            <a:r>
              <a:rPr lang="zh-CN" altLang="en-US" sz="2000" dirty="0"/>
              <a:t>报文</a:t>
            </a:r>
            <a:r>
              <a:rPr lang="zh-CN" altLang="en-US" sz="2000" dirty="0" smtClean="0"/>
              <a:t>，检查数据包地址，进行路由选择</a:t>
            </a:r>
            <a:endParaRPr lang="zh-CN" altLang="en-US" sz="2000" dirty="0"/>
          </a:p>
        </p:txBody>
      </p:sp>
      <p:sp>
        <p:nvSpPr>
          <p:cNvPr id="13" name="标注: 线形 12">
            <a:extLst>
              <a:ext uri="{FF2B5EF4-FFF2-40B4-BE49-F238E27FC236}">
                <a16:creationId xmlns:a16="http://schemas.microsoft.com/office/drawing/2014/main" xmlns="" id="{264EE5D5-9117-4EB4-8CB8-55583BCFBB2A}"/>
              </a:ext>
            </a:extLst>
          </p:cNvPr>
          <p:cNvSpPr/>
          <p:nvPr/>
        </p:nvSpPr>
        <p:spPr>
          <a:xfrm>
            <a:off x="6744072" y="863081"/>
            <a:ext cx="4536504" cy="716531"/>
          </a:xfrm>
          <a:prstGeom prst="borderCallout1">
            <a:avLst>
              <a:gd name="adj1" fmla="val 50928"/>
              <a:gd name="adj2" fmla="val -173"/>
              <a:gd name="adj3" fmla="val 160131"/>
              <a:gd name="adj4" fmla="val -31546"/>
            </a:avLst>
          </a:prstGeom>
          <a:solidFill>
            <a:schemeClr val="tx2">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传输网关：连接不同传输层协议数据</a:t>
            </a:r>
          </a:p>
        </p:txBody>
      </p:sp>
      <p:sp>
        <p:nvSpPr>
          <p:cNvPr id="14" name="标注: 线形 13">
            <a:extLst>
              <a:ext uri="{FF2B5EF4-FFF2-40B4-BE49-F238E27FC236}">
                <a16:creationId xmlns:a16="http://schemas.microsoft.com/office/drawing/2014/main" xmlns="" id="{AE519073-4A8C-47E5-BB3F-0DC078B686DC}"/>
              </a:ext>
            </a:extLst>
          </p:cNvPr>
          <p:cNvSpPr/>
          <p:nvPr/>
        </p:nvSpPr>
        <p:spPr>
          <a:xfrm>
            <a:off x="5951983" y="110975"/>
            <a:ext cx="3801617" cy="635861"/>
          </a:xfrm>
          <a:prstGeom prst="borderCallout1">
            <a:avLst>
              <a:gd name="adj1" fmla="val 50928"/>
              <a:gd name="adj2" fmla="val 301"/>
              <a:gd name="adj3" fmla="val 180684"/>
              <a:gd name="adj4" fmla="val -20399"/>
            </a:avLst>
          </a:prstGeom>
          <a:solidFill>
            <a:schemeClr val="tx2">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应用网关：转换不同应用协议</a:t>
            </a:r>
          </a:p>
        </p:txBody>
      </p:sp>
    </p:spTree>
    <p:extLst>
      <p:ext uri="{BB962C8B-B14F-4D97-AF65-F5344CB8AC3E}">
        <p14:creationId xmlns:p14="http://schemas.microsoft.com/office/powerpoint/2010/main" val="195827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9">
            <a:extLst>
              <a:ext uri="{FF2B5EF4-FFF2-40B4-BE49-F238E27FC236}">
                <a16:creationId xmlns:a16="http://schemas.microsoft.com/office/drawing/2014/main" xmlns="" id="{3EA2937D-1E96-4440-BB0F-F6FEF520E569}"/>
              </a:ext>
            </a:extLst>
          </p:cNvPr>
          <p:cNvSpPr>
            <a:spLocks noGrp="1" noChangeArrowheads="1"/>
          </p:cNvSpPr>
          <p:nvPr>
            <p:ph idx="1"/>
          </p:nvPr>
        </p:nvSpPr>
        <p:spPr>
          <a:xfrm>
            <a:off x="1053032" y="1055775"/>
            <a:ext cx="10155536" cy="4173426"/>
          </a:xfrm>
        </p:spPr>
        <p:txBody>
          <a:bodyPr>
            <a:norm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网桥：工作在链路层，通过检查链路层地址来转发帧。可以把多个物理局域网连接成一个逻辑局域网。</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虚拟局域网：把一个物理局域网划分为多个逻辑局域网</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标题 1">
            <a:extLst>
              <a:ext uri="{FF2B5EF4-FFF2-40B4-BE49-F238E27FC236}">
                <a16:creationId xmlns:a16="http://schemas.microsoft.com/office/drawing/2014/main" xmlns="" id="{B4CE058B-5466-471B-AA6D-2ADC3E3433B4}"/>
              </a:ext>
            </a:extLst>
          </p:cNvPr>
          <p:cNvSpPr txBox="1">
            <a:spLocks/>
          </p:cNvSpPr>
          <p:nvPr/>
        </p:nvSpPr>
        <p:spPr bwMode="white">
          <a:xfrm>
            <a:off x="8445624" y="533400"/>
            <a:ext cx="2146176" cy="457200"/>
          </a:xfrm>
          <a:prstGeom prst="rect">
            <a:avLst/>
          </a:prstGeom>
          <a:noFill/>
          <a:ln w="9525">
            <a:noFill/>
            <a:miter lim="800000"/>
            <a:headEnd/>
            <a:tailEnd/>
          </a:ln>
        </p:spPr>
        <p:txBody>
          <a:bodyPr anchor="ctr"/>
          <a:lstStyle/>
          <a:p>
            <a:pPr eaLnBrk="0" hangingPunct="0">
              <a:defRPr/>
            </a:pPr>
            <a:r>
              <a:rPr lang="zh-CN" altLang="en-US" sz="2000" kern="0" dirty="0">
                <a:solidFill>
                  <a:schemeClr val="bg1"/>
                </a:solidFill>
                <a:latin typeface="黑体" pitchFamily="49" charset="-122"/>
                <a:ea typeface="黑体" pitchFamily="49" charset="-122"/>
              </a:rPr>
              <a:t>二、</a:t>
            </a:r>
            <a:r>
              <a:rPr lang="en-US" altLang="zh-CN" sz="2000" kern="0" dirty="0">
                <a:solidFill>
                  <a:schemeClr val="bg1"/>
                </a:solidFill>
                <a:latin typeface="黑体" pitchFamily="49" charset="-122"/>
                <a:ea typeface="黑体" pitchFamily="49" charset="-122"/>
              </a:rPr>
              <a:t>CSMA/CA</a:t>
            </a:r>
            <a:r>
              <a:rPr lang="zh-CN" altLang="en-US" sz="2000" kern="0" dirty="0">
                <a:solidFill>
                  <a:schemeClr val="bg1"/>
                </a:solidFill>
                <a:latin typeface="黑体" pitchFamily="49" charset="-122"/>
                <a:ea typeface="黑体" pitchFamily="49" charset="-122"/>
              </a:rPr>
              <a:t>协议</a:t>
            </a:r>
          </a:p>
        </p:txBody>
      </p:sp>
      <p:sp>
        <p:nvSpPr>
          <p:cNvPr id="7" name="Rectangle 2">
            <a:extLst>
              <a:ext uri="{FF2B5EF4-FFF2-40B4-BE49-F238E27FC236}">
                <a16:creationId xmlns:a16="http://schemas.microsoft.com/office/drawing/2014/main" xmlns="" id="{E2BE1EF0-941F-4D59-8A0D-5023AB1A3514}"/>
              </a:ext>
            </a:extLst>
          </p:cNvPr>
          <p:cNvSpPr txBox="1">
            <a:spLocks noChangeArrowheads="1"/>
          </p:cNvSpPr>
          <p:nvPr/>
        </p:nvSpPr>
        <p:spPr>
          <a:xfrm>
            <a:off x="2026444" y="44624"/>
            <a:ext cx="8137922" cy="797882"/>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en-US" altLang="zh-CN" sz="3600" dirty="0"/>
              <a:t>4.8 </a:t>
            </a:r>
            <a:r>
              <a:rPr lang="zh-CN" altLang="en-US" sz="3600" dirty="0"/>
              <a:t>数据链路层交换</a:t>
            </a:r>
            <a:endParaRPr lang="en-US" altLang="zh-CN" sz="3600" dirty="0">
              <a:latin typeface="+mn-ea"/>
              <a:cs typeface="Times New Roman" panose="02020603050405020304" pitchFamily="18" charset="0"/>
            </a:endParaRPr>
          </a:p>
        </p:txBody>
      </p:sp>
      <p:cxnSp>
        <p:nvCxnSpPr>
          <p:cNvPr id="5" name="直接连接符 9"/>
          <p:cNvCxnSpPr>
            <a:cxnSpLocks noChangeShapeType="1"/>
          </p:cNvCxnSpPr>
          <p:nvPr/>
        </p:nvCxnSpPr>
        <p:spPr bwMode="auto">
          <a:xfrm>
            <a:off x="479376" y="836712"/>
            <a:ext cx="10945216" cy="0"/>
          </a:xfrm>
          <a:prstGeom prst="line">
            <a:avLst/>
          </a:prstGeom>
          <a:noFill/>
          <a:ln w="44450" algn="ctr">
            <a:solidFill>
              <a:schemeClr val="accent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1034620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10.xml><?xml version="1.0" encoding="utf-8"?>
<p:tagLst xmlns:a="http://schemas.openxmlformats.org/drawingml/2006/main" xmlns:r="http://schemas.openxmlformats.org/officeDocument/2006/relationships" xmlns:p="http://schemas.openxmlformats.org/presentationml/2006/main">
  <p:tag name="TIMING" val="|9.7|5.5|22|1.5|10.6"/>
</p:tagLst>
</file>

<file path=ppt/tags/tag11.xml><?xml version="1.0" encoding="utf-8"?>
<p:tagLst xmlns:a="http://schemas.openxmlformats.org/drawingml/2006/main" xmlns:r="http://schemas.openxmlformats.org/officeDocument/2006/relationships" xmlns:p="http://schemas.openxmlformats.org/presentationml/2006/main">
  <p:tag name="TIMING" val="|14.1"/>
</p:tagLst>
</file>

<file path=ppt/tags/tag12.xml><?xml version="1.0" encoding="utf-8"?>
<p:tagLst xmlns:a="http://schemas.openxmlformats.org/drawingml/2006/main" xmlns:r="http://schemas.openxmlformats.org/officeDocument/2006/relationships" xmlns:p="http://schemas.openxmlformats.org/presentationml/2006/main">
  <p:tag name="TIMING" val="|22.6"/>
</p:tagLst>
</file>

<file path=ppt/tags/tag13.xml><?xml version="1.0" encoding="utf-8"?>
<p:tagLst xmlns:a="http://schemas.openxmlformats.org/drawingml/2006/main" xmlns:r="http://schemas.openxmlformats.org/officeDocument/2006/relationships" xmlns:p="http://schemas.openxmlformats.org/presentationml/2006/main">
  <p:tag name="TIMING" val="|4.1"/>
</p:tagLst>
</file>

<file path=ppt/tags/tag14.xml><?xml version="1.0" encoding="utf-8"?>
<p:tagLst xmlns:a="http://schemas.openxmlformats.org/drawingml/2006/main" xmlns:r="http://schemas.openxmlformats.org/officeDocument/2006/relationships" xmlns:p="http://schemas.openxmlformats.org/presentationml/2006/main">
  <p:tag name="TIMING" val="|12.8|7.1|1.9|5.4|1.9|5.9|5.5"/>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3.xml><?xml version="1.0" encoding="utf-8"?>
<p:tagLst xmlns:a="http://schemas.openxmlformats.org/drawingml/2006/main" xmlns:r="http://schemas.openxmlformats.org/officeDocument/2006/relationships" xmlns:p="http://schemas.openxmlformats.org/presentationml/2006/main">
  <p:tag name="TIMING" val="|13.7"/>
</p:tagLst>
</file>

<file path=ppt/tags/tag4.xml><?xml version="1.0" encoding="utf-8"?>
<p:tagLst xmlns:a="http://schemas.openxmlformats.org/drawingml/2006/main" xmlns:r="http://schemas.openxmlformats.org/officeDocument/2006/relationships" xmlns:p="http://schemas.openxmlformats.org/presentationml/2006/main">
  <p:tag name="TIMING" val="|20.1|76.1|15.9"/>
</p:tagLst>
</file>

<file path=ppt/tags/tag5.xml><?xml version="1.0" encoding="utf-8"?>
<p:tagLst xmlns:a="http://schemas.openxmlformats.org/drawingml/2006/main" xmlns:r="http://schemas.openxmlformats.org/officeDocument/2006/relationships" xmlns:p="http://schemas.openxmlformats.org/presentationml/2006/main">
  <p:tag name="TIMING" val="|9|7.2"/>
</p:tagLst>
</file>

<file path=ppt/tags/tag6.xml><?xml version="1.0" encoding="utf-8"?>
<p:tagLst xmlns:a="http://schemas.openxmlformats.org/drawingml/2006/main" xmlns:r="http://schemas.openxmlformats.org/officeDocument/2006/relationships" xmlns:p="http://schemas.openxmlformats.org/presentationml/2006/main">
  <p:tag name="TIMING" val="|88.4|0.9|1.4|1.6|21"/>
</p:tagLst>
</file>

<file path=ppt/tags/tag7.xml><?xml version="1.0" encoding="utf-8"?>
<p:tagLst xmlns:a="http://schemas.openxmlformats.org/drawingml/2006/main" xmlns:r="http://schemas.openxmlformats.org/officeDocument/2006/relationships" xmlns:p="http://schemas.openxmlformats.org/presentationml/2006/main">
  <p:tag name="TIMING" val="|0.8|12.5|11.5|2.3"/>
</p:tagLst>
</file>

<file path=ppt/tags/tag8.xml><?xml version="1.0" encoding="utf-8"?>
<p:tagLst xmlns:a="http://schemas.openxmlformats.org/drawingml/2006/main" xmlns:r="http://schemas.openxmlformats.org/officeDocument/2006/relationships" xmlns:p="http://schemas.openxmlformats.org/presentationml/2006/main">
  <p:tag name="TIMING" val="|0.8|12.5|11.5|2.3"/>
</p:tagLst>
</file>

<file path=ppt/tags/tag9.xml><?xml version="1.0" encoding="utf-8"?>
<p:tagLst xmlns:a="http://schemas.openxmlformats.org/drawingml/2006/main" xmlns:r="http://schemas.openxmlformats.org/officeDocument/2006/relationships" xmlns:p="http://schemas.openxmlformats.org/presentationml/2006/main">
  <p:tag name="TIMING" val="|9.7|5.5|22|1.5|1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Blends</Template>
  <TotalTime>7663</TotalTime>
  <Words>7633</Words>
  <Application>Microsoft Office PowerPoint</Application>
  <PresentationFormat>宽屏</PresentationFormat>
  <Paragraphs>1222</Paragraphs>
  <Slides>119</Slides>
  <Notes>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119</vt:i4>
      </vt:variant>
    </vt:vector>
  </HeadingPairs>
  <TitlesOfParts>
    <vt:vector size="137" baseType="lpstr">
      <vt:lpstr>Century Schoolbook</vt:lpstr>
      <vt:lpstr>方正超粗黑简体</vt:lpstr>
      <vt:lpstr>黑体</vt:lpstr>
      <vt:lpstr>华文楷体</vt:lpstr>
      <vt:lpstr>楷体_GB2312</vt:lpstr>
      <vt:lpstr>宋体</vt:lpstr>
      <vt:lpstr>微软雅黑</vt:lpstr>
      <vt:lpstr>幼圆</vt:lpstr>
      <vt:lpstr>Arial</vt:lpstr>
      <vt:lpstr>Cambria Math</vt:lpstr>
      <vt:lpstr>Symbol</vt:lpstr>
      <vt:lpstr>Tahoma</vt:lpstr>
      <vt:lpstr>Times New Roman</vt:lpstr>
      <vt:lpstr>Verdana</vt:lpstr>
      <vt:lpstr>Wingdings</vt:lpstr>
      <vt:lpstr>Wingdings 2</vt:lpstr>
      <vt:lpstr>凸显</vt:lpstr>
      <vt:lpstr>VISIO</vt:lpstr>
      <vt:lpstr>计算机网络 </vt:lpstr>
      <vt:lpstr>PowerPoint 演示文稿</vt:lpstr>
      <vt:lpstr>PowerPoint 演示文稿</vt:lpstr>
      <vt:lpstr>PowerPoint 演示文稿</vt:lpstr>
      <vt:lpstr>介质访问控制子层</vt:lpstr>
      <vt:lpstr>4.1信道分配技术</vt:lpstr>
      <vt:lpstr>4.1信道分配技术</vt:lpstr>
      <vt:lpstr>4.2多路访问协议</vt:lpstr>
      <vt:lpstr>4.2多路访问协议</vt:lpstr>
      <vt:lpstr>纯ALOHA的原理 </vt:lpstr>
      <vt:lpstr>纯ALOHA</vt:lpstr>
      <vt:lpstr>分槽ALOHA</vt:lpstr>
      <vt:lpstr>4.2多路访问协议</vt:lpstr>
      <vt:lpstr>PowerPoint 演示文稿</vt:lpstr>
      <vt:lpstr>载波侦听多路访问协议CSMA</vt:lpstr>
      <vt:lpstr>载波侦听多路访问协议CSMA</vt:lpstr>
      <vt:lpstr>载波侦听多路访问协议CSMA</vt:lpstr>
      <vt:lpstr>载波侦听多路访问协议CSMA</vt:lpstr>
      <vt:lpstr>4.2多路访问协议</vt:lpstr>
      <vt:lpstr>CSMA/CD(Carrier Sense Multiple Access / Collision Detection)</vt:lpstr>
      <vt:lpstr>PowerPoint 演示文稿</vt:lpstr>
      <vt:lpstr>CSMA/CD的重要特性</vt:lpstr>
      <vt:lpstr>CSMA/CD---传播时延对载波监听的影响</vt:lpstr>
      <vt:lpstr>CSMA/CD---传播时延对载波监听的影响</vt:lpstr>
      <vt:lpstr>PowerPoint 演示文稿</vt:lpstr>
      <vt:lpstr>PowerPoint 演示文稿</vt:lpstr>
      <vt:lpstr>CSMA/CD—争用期的长度</vt:lpstr>
      <vt:lpstr>CSMA/CD—最短有效帧长</vt:lpstr>
      <vt:lpstr>CSMA/CD—二进制指数后退算法 </vt:lpstr>
      <vt:lpstr>PowerPoint 演示文稿</vt:lpstr>
      <vt:lpstr>强化碰撞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4.3.1 经典以太网物理层</vt:lpstr>
      <vt:lpstr>PowerPoint 演示文稿</vt:lpstr>
      <vt:lpstr>经典以太网MAC子层协议</vt:lpstr>
      <vt:lpstr>经典以太网MAC子层协议</vt:lpstr>
      <vt:lpstr>经典以太网MAC子层协议</vt:lpstr>
      <vt:lpstr>经典以太网MAC子层协议</vt:lpstr>
      <vt:lpstr>经典以太网MAC子层协议</vt:lpstr>
      <vt:lpstr>PowerPoint 演示文稿</vt:lpstr>
      <vt:lpstr>PowerPoint 演示文稿</vt:lpstr>
      <vt:lpstr>PowerPoint 演示文稿</vt:lpstr>
      <vt:lpstr>PowerPoint 演示文稿</vt:lpstr>
      <vt:lpstr>以太网性能 </vt:lpstr>
      <vt:lpstr>以太网性能 </vt:lpstr>
      <vt:lpstr>以太网性能 </vt:lpstr>
      <vt:lpstr>最简单的以太网络</vt:lpstr>
      <vt:lpstr>网络互联设备</vt:lpstr>
      <vt:lpstr>集线器、网桥和交换机</vt:lpstr>
      <vt:lpstr>交换式以太网图例</vt:lpstr>
      <vt:lpstr>交换式以太网</vt:lpstr>
      <vt:lpstr>快速以太网</vt:lpstr>
      <vt:lpstr>千兆以太网</vt:lpstr>
      <vt:lpstr>无线局域网</vt:lpstr>
      <vt:lpstr>802.11体系结构与协议栈</vt:lpstr>
      <vt:lpstr>802.11标准中的物理层</vt:lpstr>
      <vt:lpstr>802.11的MAC子层协议</vt:lpstr>
      <vt:lpstr>WLAN通信中的问题</vt:lpstr>
      <vt:lpstr>802.11的MAC子层协议</vt:lpstr>
      <vt:lpstr>802.11的MAC子层协议</vt:lpstr>
      <vt:lpstr>802.11的MAC子层协议</vt:lpstr>
      <vt:lpstr>MAC帧类型及功能</vt:lpstr>
      <vt:lpstr>802.11的MAC子层协议</vt:lpstr>
      <vt:lpstr>802.11的MAC子层协议</vt:lpstr>
      <vt:lpstr>802.11的MAC子层协议</vt:lpstr>
      <vt:lpstr>802.11的MAC子层协议</vt:lpstr>
      <vt:lpstr>802.11的MAC子层协议</vt:lpstr>
      <vt:lpstr>802.11的MAC子层协议</vt:lpstr>
      <vt:lpstr>802.11的MAC子层协议</vt:lpstr>
      <vt:lpstr>802.11的MAC子层协议</vt:lpstr>
      <vt:lpstr>802.11 的退避机制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不同的网络互联设备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IEEE 802.1Q 标准</vt:lpstr>
      <vt:lpstr>以太帧中的VLAN标志域</vt:lpstr>
      <vt:lpstr>802.1Q 的以太帧格式说明</vt:lpstr>
      <vt:lpstr>IEEE 802.1Q 标准</vt:lpstr>
      <vt:lpstr>与802.3标准兼容</vt:lpstr>
      <vt:lpstr>传统帧格式与VLAN兼容</vt:lpstr>
      <vt:lpstr>VLAN的标志</vt:lpstr>
      <vt:lpstr>VLAN的标志（续）</vt:lpstr>
      <vt:lpstr>第4章 习题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zwhh</cp:lastModifiedBy>
  <cp:revision>1183</cp:revision>
  <dcterms:created xsi:type="dcterms:W3CDTF">1601-01-01T00:00:00Z</dcterms:created>
  <dcterms:modified xsi:type="dcterms:W3CDTF">2020-05-19T01:44:04Z</dcterms:modified>
</cp:coreProperties>
</file>