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60" r:id="rId2"/>
    <p:sldId id="259" r:id="rId3"/>
    <p:sldId id="257" r:id="rId4"/>
    <p:sldId id="275" r:id="rId5"/>
    <p:sldId id="276" r:id="rId6"/>
    <p:sldId id="277" r:id="rId7"/>
    <p:sldId id="278" r:id="rId8"/>
    <p:sldId id="279" r:id="rId9"/>
    <p:sldId id="287" r:id="rId10"/>
    <p:sldId id="288" r:id="rId11"/>
    <p:sldId id="281" r:id="rId12"/>
    <p:sldId id="282" r:id="rId13"/>
    <p:sldId id="283" r:id="rId14"/>
    <p:sldId id="290" r:id="rId15"/>
    <p:sldId id="291" r:id="rId16"/>
    <p:sldId id="284" r:id="rId17"/>
    <p:sldId id="285" r:id="rId18"/>
    <p:sldId id="286" r:id="rId19"/>
    <p:sldId id="280" r:id="rId20"/>
    <p:sldId id="289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Merriweather" panose="020B0604020202020204" charset="0"/>
      <p:regular r:id="rId24"/>
      <p:bold r:id="rId25"/>
      <p:italic r:id="rId26"/>
      <p:boldItalic r:id="rId27"/>
    </p:embeddedFont>
    <p:embeddedFont>
      <p:font typeface="Cambria" panose="02040503050406030204" pitchFamily="18" charset="0"/>
      <p:regular r:id="rId28"/>
      <p:bold r:id="rId29"/>
      <p:italic r:id="rId30"/>
      <p:boldItalic r:id="rId31"/>
    </p:embeddedFont>
    <p:embeddedFont>
      <p:font typeface="IBM Plex Sans Light" panose="020B0604020202020204" charset="0"/>
      <p:regular r:id="rId32"/>
      <p:bold r:id="rId33"/>
      <p:italic r:id="rId34"/>
      <p:boldItalic r:id="rId35"/>
    </p:embeddedFont>
    <p:embeddedFont>
      <p:font typeface="IBM Plex Sans" panose="020B0604020202020204" charset="0"/>
      <p:regular r:id="rId36"/>
      <p:bold r:id="rId37"/>
      <p:italic r:id="rId38"/>
      <p:boldItalic r:id="rId39"/>
    </p:embeddedFont>
    <p:embeddedFont>
      <p:font typeface="SimSun" panose="02010600030101010101" pitchFamily="2" charset="-122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2BBDFF-6B9B-4462-9DDC-469176A503FA}">
  <a:tblStyle styleId="{412BBDFF-6B9B-4462-9DDC-469176A503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00774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721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78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019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70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162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56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869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405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86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177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383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19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518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99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461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8269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60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556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43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67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Ref idx="1001">
        <a:schemeClr val="bg2"/>
      </p:bgRef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-847116" y="534075"/>
            <a:ext cx="10543643" cy="3440047"/>
            <a:chOff x="-847116" y="591225"/>
            <a:chExt cx="10543643" cy="3440047"/>
          </a:xfrm>
        </p:grpSpPr>
        <p:sp>
          <p:nvSpPr>
            <p:cNvPr id="16" name="Google Shape;16;p3"/>
            <p:cNvSpPr/>
            <p:nvPr/>
          </p:nvSpPr>
          <p:spPr>
            <a:xfrm>
              <a:off x="278002" y="1405392"/>
              <a:ext cx="7944569" cy="2230428"/>
            </a:xfrm>
            <a:prstGeom prst="parallelogram">
              <a:avLst>
                <a:gd name="adj" fmla="val 549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-847116" y="2227372"/>
              <a:ext cx="1691400" cy="1803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113129" y="1325881"/>
              <a:ext cx="1691507" cy="1803781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175747" y="1165593"/>
              <a:ext cx="2241448" cy="2390699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84968" y="591225"/>
              <a:ext cx="943237" cy="1006433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442811" y="2959969"/>
              <a:ext cx="559354" cy="59633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354027" y="961274"/>
              <a:ext cx="1342500" cy="14316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1790700" y="2099613"/>
            <a:ext cx="5562600" cy="58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790700" y="2778688"/>
            <a:ext cx="5562600" cy="2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userDrawn="1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-50"/>
            <a:ext cx="9144000" cy="5143500"/>
          </a:xfrm>
          <a:prstGeom prst="parallelogram">
            <a:avLst>
              <a:gd name="adj" fmla="val 5558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-161316" y="2170222"/>
            <a:ext cx="1691400" cy="18039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510053" y="1108443"/>
            <a:ext cx="2241300" cy="23907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1070768" y="534075"/>
            <a:ext cx="943200" cy="10065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7308537" y="814737"/>
            <a:ext cx="1744500" cy="18597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6769741" y="3169650"/>
            <a:ext cx="1234800" cy="13167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7174525" y="2019350"/>
            <a:ext cx="1782000" cy="1900500"/>
          </a:xfrm>
          <a:prstGeom prst="parallelogram">
            <a:avLst>
              <a:gd name="adj" fmla="val 59001"/>
            </a:avLst>
          </a:prstGeom>
          <a:gradFill>
            <a:gsLst>
              <a:gs pos="0">
                <a:schemeClr val="accent1"/>
              </a:gs>
              <a:gs pos="100000">
                <a:srgbClr val="02C1D3">
                  <a:alpha val="3372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751783" y="-200125"/>
            <a:ext cx="7510983" cy="1201989"/>
            <a:chOff x="-313691" y="-18375"/>
            <a:chExt cx="7510983" cy="1637005"/>
          </a:xfrm>
        </p:grpSpPr>
        <p:sp>
          <p:nvSpPr>
            <p:cNvPr id="68" name="Google Shape;68;p7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7"/>
          <p:cNvGrpSpPr/>
          <p:nvPr/>
        </p:nvGrpSpPr>
        <p:grpSpPr>
          <a:xfrm>
            <a:off x="7882043" y="2687539"/>
            <a:ext cx="2523914" cy="2861599"/>
            <a:chOff x="7485392" y="1755351"/>
            <a:chExt cx="2830800" cy="3388272"/>
          </a:xfrm>
        </p:grpSpPr>
        <p:sp>
          <p:nvSpPr>
            <p:cNvPr id="75" name="Google Shape;75;p7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Dark">
  <p:cSld name="TITLE_ONLY_1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0"/>
          <p:cNvGrpSpPr/>
          <p:nvPr/>
        </p:nvGrpSpPr>
        <p:grpSpPr>
          <a:xfrm>
            <a:off x="-313691" y="-18375"/>
            <a:ext cx="7510983" cy="1637005"/>
            <a:chOff x="-313691" y="-18375"/>
            <a:chExt cx="7510983" cy="1637005"/>
          </a:xfrm>
        </p:grpSpPr>
        <p:sp>
          <p:nvSpPr>
            <p:cNvPr id="112" name="Google Shape;112;p10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0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0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0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10"/>
          <p:cNvGrpSpPr/>
          <p:nvPr/>
        </p:nvGrpSpPr>
        <p:grpSpPr>
          <a:xfrm>
            <a:off x="7485392" y="1755351"/>
            <a:ext cx="2830800" cy="3388272"/>
            <a:chOff x="7485392" y="1755351"/>
            <a:chExt cx="2830800" cy="3388272"/>
          </a:xfrm>
        </p:grpSpPr>
        <p:sp>
          <p:nvSpPr>
            <p:cNvPr id="119" name="Google Shape;119;p10"/>
            <p:cNvSpPr/>
            <p:nvPr/>
          </p:nvSpPr>
          <p:spPr>
            <a:xfrm>
              <a:off x="8005394" y="2926923"/>
              <a:ext cx="2078100" cy="22167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7485392" y="1755351"/>
              <a:ext cx="2830800" cy="30192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4575" y="495875"/>
            <a:ext cx="60267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4575" y="1584425"/>
            <a:ext cx="6999600" cy="29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7525" y="0"/>
            <a:ext cx="43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12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.png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7D75E1B-06F1-4655-A0AF-7A9D0EF418D7}"/>
              </a:ext>
            </a:extLst>
          </p:cNvPr>
          <p:cNvSpPr txBox="1"/>
          <p:nvPr/>
        </p:nvSpPr>
        <p:spPr>
          <a:xfrm>
            <a:off x="1929468" y="1872966"/>
            <a:ext cx="536895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13th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Computer and Knowledge Engineering </a:t>
            </a:r>
            <a:endParaRPr lang="en-US" sz="2000" b="0" i="0" u="none" strike="noStrike" baseline="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6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6000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ICCKE2023)</a:t>
            </a:r>
            <a:endParaRPr lang="en-US" sz="60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2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564" y="921729"/>
            <a:ext cx="879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PSS Damping controller model design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294" y="2712377"/>
            <a:ext cx="2346534" cy="200122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642" y="1000823"/>
            <a:ext cx="4698597" cy="10247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52939" y="2054831"/>
            <a:ext cx="261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PSS damping controller model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4941" y="4713606"/>
            <a:ext cx="1466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Complex S-plane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288" y="1213874"/>
            <a:ext cx="4436797" cy="380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8928" y="1029383"/>
            <a:ext cx="79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AVOA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052" y="1029383"/>
            <a:ext cx="3660007" cy="34568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449330" y="4486188"/>
            <a:ext cx="3052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Flow chart of the AVOA Process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5924" y="1398715"/>
            <a:ext cx="4819135" cy="3454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latin typeface="Cambria" panose="02040503050406030204" pitchFamily="18" charset="0"/>
                <a:cs typeface="Cambria" panose="02040503050406030204" pitchFamily="18" charset="0"/>
              </a:rPr>
              <a:t>AVOA is a meta-heuristic algorithm which mimics the </a:t>
            </a:r>
            <a:r>
              <a:rPr lang="en-US" sz="1500" dirty="0" smtClean="0">
                <a:latin typeface="Cambria" panose="02040503050406030204" pitchFamily="18" charset="0"/>
                <a:cs typeface="Cambria" panose="02040503050406030204" pitchFamily="18" charset="0"/>
              </a:rPr>
              <a:t>African </a:t>
            </a:r>
            <a:r>
              <a:rPr lang="en-US" sz="1500" dirty="0">
                <a:latin typeface="Cambria" panose="02040503050406030204" pitchFamily="18" charset="0"/>
                <a:cs typeface="Cambria" panose="02040503050406030204" pitchFamily="18" charset="0"/>
              </a:rPr>
              <a:t>vultures behaviour</a:t>
            </a:r>
          </a:p>
          <a:p>
            <a:pPr marL="342900" indent="-34290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latin typeface="Cambria" panose="02040503050406030204" pitchFamily="18" charset="0"/>
                <a:cs typeface="Cambria" panose="02040503050406030204" pitchFamily="18" charset="0"/>
              </a:rPr>
              <a:t>The AVOA also demonstrates exploration and exploitation ability in its algorithm</a:t>
            </a:r>
          </a:p>
          <a:p>
            <a:pPr marL="342900" indent="-342900" algn="just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latin typeface="Cambria" panose="02040503050406030204" pitchFamily="18" charset="0"/>
                <a:cs typeface="Cambria" panose="02040503050406030204" pitchFamily="18" charset="0"/>
              </a:rPr>
              <a:t>This research implements the AVOA in PSS damping controller </a:t>
            </a:r>
            <a:r>
              <a:rPr lang="en-US" sz="1500" dirty="0" smtClean="0">
                <a:latin typeface="Cambria" panose="02040503050406030204" pitchFamily="18" charset="0"/>
                <a:cs typeface="Cambria" panose="02040503050406030204" pitchFamily="18" charset="0"/>
              </a:rPr>
              <a:t>design</a:t>
            </a:r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56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94609" y="921729"/>
            <a:ext cx="123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 r="55326" b="14136"/>
          <a:stretch/>
        </p:blipFill>
        <p:spPr bwMode="auto">
          <a:xfrm>
            <a:off x="0" y="1414172"/>
            <a:ext cx="2191512" cy="14542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38" b="17403"/>
          <a:stretch/>
        </p:blipFill>
        <p:spPr bwMode="auto">
          <a:xfrm>
            <a:off x="2153174" y="1414172"/>
            <a:ext cx="1976066" cy="14542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932444"/>
                  </p:ext>
                </p:extLst>
              </p:nvPr>
            </p:nvGraphicFramePr>
            <p:xfrm>
              <a:off x="136348" y="3963664"/>
              <a:ext cx="2314575" cy="1052310"/>
            </p:xfrm>
            <a:graphic>
              <a:graphicData uri="http://schemas.openxmlformats.org/drawingml/2006/table">
                <a:tbl>
                  <a:tblPr>
                    <a:tableStyleId>{412BBDFF-6B9B-4462-9DDC-469176A503FA}</a:tableStyleId>
                  </a:tblPr>
                  <a:tblGrid>
                    <a:gridCol w="448310"/>
                    <a:gridCol w="1094740"/>
                    <a:gridCol w="771525"/>
                  </a:tblGrid>
                  <a:tr h="21046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Mode</a:t>
                          </a:r>
                          <a:endParaRPr lang="en-US" sz="8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50" dirty="0">
                              <a:effectLst/>
                            </a:rPr>
                            <a:t>Eigenvalues</a:t>
                          </a:r>
                          <a:endParaRPr lang="en-US" sz="750" b="1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50">
                              <a:effectLst/>
                            </a:rPr>
                            <a:t>Damping Ratio</a:t>
                          </a:r>
                          <a:endParaRPr lang="en-US" sz="750" b="1" i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1046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𝟎𝟓𝟖𝟖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𝟑𝟔𝟎𝟏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-0.0070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1046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−13.2994+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0.0000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1.0000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1046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3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−3.0573+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0.0000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1.0000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1046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4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−8.8414+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0.0000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1.0000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4932444"/>
                  </p:ext>
                </p:extLst>
              </p:nvPr>
            </p:nvGraphicFramePr>
            <p:xfrm>
              <a:off x="136348" y="3963664"/>
              <a:ext cx="2314575" cy="1052310"/>
            </p:xfrm>
            <a:graphic>
              <a:graphicData uri="http://schemas.openxmlformats.org/drawingml/2006/table">
                <a:tbl>
                  <a:tblPr>
                    <a:tableStyleId>{412BBDFF-6B9B-4462-9DDC-469176A503FA}</a:tableStyleId>
                  </a:tblPr>
                  <a:tblGrid>
                    <a:gridCol w="448310"/>
                    <a:gridCol w="1094740"/>
                    <a:gridCol w="771525"/>
                  </a:tblGrid>
                  <a:tr h="21046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Mode</a:t>
                          </a:r>
                          <a:endParaRPr lang="en-US" sz="8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50" dirty="0">
                              <a:effectLst/>
                            </a:rPr>
                            <a:t>Eigenvalues</a:t>
                          </a:r>
                          <a:endParaRPr lang="en-US" sz="750" b="1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50">
                              <a:effectLst/>
                            </a:rPr>
                            <a:t>Damping Ratio</a:t>
                          </a:r>
                          <a:endParaRPr lang="en-US" sz="750" b="1" i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1046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6"/>
                          <a:stretch>
                            <a:fillRect l="-41667" t="-105882" r="-71111" b="-31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-0.0070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1046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6"/>
                          <a:stretch>
                            <a:fillRect l="-41667" t="-200000" r="-71111" b="-2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1.0000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1046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3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6"/>
                          <a:stretch>
                            <a:fillRect l="-41667" t="-308824" r="-71111" b="-1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1.0000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1046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4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6"/>
                          <a:stretch>
                            <a:fillRect l="-41667" t="-397143" r="-71111" b="-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1.0000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11" name="Picture 10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55" b="9529"/>
          <a:stretch/>
        </p:blipFill>
        <p:spPr bwMode="auto">
          <a:xfrm>
            <a:off x="4177871" y="1338547"/>
            <a:ext cx="2308829" cy="16179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52" b="13197"/>
          <a:stretch/>
        </p:blipFill>
        <p:spPr bwMode="auto">
          <a:xfrm>
            <a:off x="6535331" y="1338547"/>
            <a:ext cx="2308829" cy="16179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8225289"/>
                  </p:ext>
                </p:extLst>
              </p:nvPr>
            </p:nvGraphicFramePr>
            <p:xfrm>
              <a:off x="5332285" y="3607386"/>
              <a:ext cx="3478573" cy="1437250"/>
            </p:xfrm>
            <a:graphic>
              <a:graphicData uri="http://schemas.openxmlformats.org/drawingml/2006/table">
                <a:tbl>
                  <a:tblPr>
                    <a:tableStyleId>{412BBDFF-6B9B-4462-9DDC-469176A503FA}</a:tableStyleId>
                  </a:tblPr>
                  <a:tblGrid>
                    <a:gridCol w="374269"/>
                    <a:gridCol w="1035210"/>
                    <a:gridCol w="1034547"/>
                    <a:gridCol w="1034547"/>
                  </a:tblGrid>
                  <a:tr h="2496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 dirty="0">
                              <a:effectLst/>
                            </a:rPr>
                            <a:t>Mode</a:t>
                          </a:r>
                          <a:endParaRPr lang="en-US" sz="8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50" dirty="0">
                              <a:effectLst/>
                            </a:rPr>
                            <a:t>GA-PSS (eigenvalue, Damp)</a:t>
                          </a:r>
                          <a:endParaRPr lang="en-US" sz="750" b="1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50">
                              <a:effectLst/>
                            </a:rPr>
                            <a:t>PSO-PSS (eigenvalue, Damp)</a:t>
                          </a:r>
                          <a:endParaRPr lang="en-US" sz="750" b="1" i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50">
                              <a:effectLst/>
                            </a:rPr>
                            <a:t>AVOA-PSS (eigenvalue, Damp)</a:t>
                          </a:r>
                          <a:endParaRPr lang="en-US" sz="750" b="1" i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</a:tr>
                  <a:tr h="2303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𝟔𝟑𝟕𝟓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𝟒𝟓𝟏𝟑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𝟑𝟕𝟓𝟑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𝟕𝟕𝟏𝟑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𝟔𝟗𝟔𝟐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𝟒𝟖𝟏𝟎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𝟗𝟗𝟑𝟔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𝟓𝟎𝟓𝟒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𝟔𝟑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303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(−4.6378±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5.1568, 0.6687)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(−4.7752±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7.1595, 0.5549)</m:t>
                                </m:r>
                              </m:oMath>
                            </m:oMathPara>
                          </a14:m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(−10.9942±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6.635, 0.8586)</m:t>
                                </m:r>
                              </m:oMath>
                            </m:oMathPara>
                          </a14:m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6631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3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­</a:t>
                          </a:r>
                          <a14:m>
                            <m:oMath xmlns:m="http://schemas.openxmlformats.org/officeDocument/2006/math">
                              <m:r>
                                <a:rPr lang="en-US" sz="700">
                                  <a:effectLst/>
                                  <a:latin typeface="Cambria Math" panose="02040503050406030204" pitchFamily="18" charset="0"/>
                                </a:rPr>
                                <m:t>(−0.1005±</m:t>
                              </m:r>
                              <m:r>
                                <a:rPr lang="en-US" sz="70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700">
                                  <a:effectLst/>
                                  <a:latin typeface="Cambria Math" panose="02040503050406030204" pitchFamily="18" charset="0"/>
                                </a:rPr>
                                <m:t>0.0000, 1.000)</m:t>
                              </m:r>
                            </m:oMath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(−0.1002±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0.0000, 1.000)</m:t>
                                </m:r>
                              </m:oMath>
                            </m:oMathPara>
                          </a14:m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(−0.1026±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0.0000, 1.000)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303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4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(−1.3090±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0.0000, 1.000)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(−3.3753±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0.0000, 1.000)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(−2.1539±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0.0000, 1.000)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303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5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(−3.2115±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0.0000, 1.000)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(−2.4101±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0.0000, 1.000)</m:t>
                                </m:r>
                              </m:oMath>
                            </m:oMathPara>
                          </a14:m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(−8.0919±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0.0000, 1.000)</m:t>
                                </m:r>
                              </m:oMath>
                            </m:oMathPara>
                          </a14:m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8225289"/>
                  </p:ext>
                </p:extLst>
              </p:nvPr>
            </p:nvGraphicFramePr>
            <p:xfrm>
              <a:off x="5332285" y="3607386"/>
              <a:ext cx="3478573" cy="1437250"/>
            </p:xfrm>
            <a:graphic>
              <a:graphicData uri="http://schemas.openxmlformats.org/drawingml/2006/table">
                <a:tbl>
                  <a:tblPr>
                    <a:tableStyleId>{412BBDFF-6B9B-4462-9DDC-469176A503FA}</a:tableStyleId>
                  </a:tblPr>
                  <a:tblGrid>
                    <a:gridCol w="374269"/>
                    <a:gridCol w="1035210"/>
                    <a:gridCol w="1034547"/>
                    <a:gridCol w="1034547"/>
                  </a:tblGrid>
                  <a:tr h="249667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 dirty="0">
                              <a:effectLst/>
                            </a:rPr>
                            <a:t>Mode</a:t>
                          </a:r>
                          <a:endParaRPr lang="en-US" sz="8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50" dirty="0">
                              <a:effectLst/>
                            </a:rPr>
                            <a:t>GA-PSS (eigenvalue, Damp)</a:t>
                          </a:r>
                          <a:endParaRPr lang="en-US" sz="750" b="1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50">
                              <a:effectLst/>
                            </a:rPr>
                            <a:t>PSO-PSS (eigenvalue, Damp)</a:t>
                          </a:r>
                          <a:endParaRPr lang="en-US" sz="750" b="1" i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50">
                              <a:effectLst/>
                            </a:rPr>
                            <a:t>AVOA-PSS (eigenvalue, Damp)</a:t>
                          </a:r>
                          <a:endParaRPr lang="en-US" sz="750" b="1" i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</a:tr>
                  <a:tr h="2303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9"/>
                          <a:stretch>
                            <a:fillRect l="-37059" t="-121053" r="-200588" b="-4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9"/>
                          <a:stretch>
                            <a:fillRect l="-137059" t="-121053" r="-100588" b="-4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9"/>
                          <a:stretch>
                            <a:fillRect l="-237059" t="-121053" r="-588" b="-428947"/>
                          </a:stretch>
                        </a:blipFill>
                      </a:tcPr>
                    </a:tc>
                  </a:tr>
                  <a:tr h="2303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9"/>
                          <a:stretch>
                            <a:fillRect l="-37059" t="-221053" r="-200588" b="-3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9"/>
                          <a:stretch>
                            <a:fillRect l="-137059" t="-221053" r="-100588" b="-3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9"/>
                          <a:stretch>
                            <a:fillRect l="-237059" t="-221053" r="-588" b="-328947"/>
                          </a:stretch>
                        </a:blipFill>
                      </a:tcPr>
                    </a:tc>
                  </a:tr>
                  <a:tr h="26631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3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9"/>
                          <a:stretch>
                            <a:fillRect l="-37059" t="-277273" r="-200588" b="-184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9"/>
                          <a:stretch>
                            <a:fillRect l="-137059" t="-277273" r="-100588" b="-184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9"/>
                          <a:stretch>
                            <a:fillRect l="-237059" t="-277273" r="-588" b="-184091"/>
                          </a:stretch>
                        </a:blipFill>
                      </a:tcPr>
                    </a:tc>
                  </a:tr>
                  <a:tr h="2303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4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9"/>
                          <a:stretch>
                            <a:fillRect l="-37059" t="-436842" r="-200588" b="-1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9"/>
                          <a:stretch>
                            <a:fillRect l="-137059" t="-436842" r="-100588" b="-1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9"/>
                          <a:stretch>
                            <a:fillRect l="-237059" t="-436842" r="-588" b="-113158"/>
                          </a:stretch>
                        </a:blipFill>
                      </a:tcPr>
                    </a:tc>
                  </a:tr>
                  <a:tr h="23031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5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9"/>
                          <a:stretch>
                            <a:fillRect l="-37059" t="-536842" r="-200588" b="-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9"/>
                          <a:stretch>
                            <a:fillRect l="-137059" t="-536842" r="-100588" b="-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9"/>
                          <a:stretch>
                            <a:fillRect l="-237059" t="-536842" r="-588" b="-1315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424621" y="1106395"/>
            <a:ext cx="671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SMIB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588" y="2956477"/>
            <a:ext cx="2652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Rotor speed and angle deviation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924" y="3352348"/>
            <a:ext cx="222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State matrix eigenvalues and damping ratio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95329" y="2877999"/>
            <a:ext cx="456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PSS damping controller design rotor speed and rotor angle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response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40148" y="4018874"/>
            <a:ext cx="2475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State matrix eigenvalues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and damping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ratio of the algorithms in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PSS design </a:t>
            </a:r>
          </a:p>
        </p:txBody>
      </p:sp>
    </p:spTree>
    <p:extLst>
      <p:ext uri="{BB962C8B-B14F-4D97-AF65-F5344CB8AC3E}">
        <p14:creationId xmlns:p14="http://schemas.microsoft.com/office/powerpoint/2010/main" val="24509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31129" y="892508"/>
            <a:ext cx="84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WSCC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4" name="Group 3"/>
          <p:cNvGrpSpPr>
            <a:extLst>
              <a:ext uri="{F59B8463-F414-42e2-B3A4-FFEF48DC7170}">
                <a15:nonVisualGroupProps xmlns:a15="http://schemas.microsoft.com/office/drawing/2012/main" isLegacyGroup="0"/>
              </a:ext>
            </a:extLst>
          </p:cNvGrpSpPr>
          <p:nvPr/>
        </p:nvGrpSpPr>
        <p:grpSpPr>
          <a:xfrm>
            <a:off x="74417" y="1108183"/>
            <a:ext cx="3906401" cy="1653624"/>
            <a:chOff x="0" y="0"/>
            <a:chExt cx="3453578" cy="9359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0" t="7016" r="37875" b="5651"/>
            <a:stretch/>
          </p:blipFill>
          <p:spPr bwMode="auto">
            <a:xfrm>
              <a:off x="1653988" y="0"/>
              <a:ext cx="1799590" cy="93599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87" t="7796" r="37071" b="2527"/>
            <a:stretch/>
          </p:blipFill>
          <p:spPr bwMode="auto">
            <a:xfrm>
              <a:off x="0" y="13447"/>
              <a:ext cx="1739900" cy="9017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8" name="Group 7"/>
          <p:cNvGrpSpPr>
            <a:extLst>
              <a:ext uri="{F59B8463-F414-42e2-B3A4-FFEF48DC7170}">
                <a15:nonVisualGroupProps xmlns:a15="http://schemas.microsoft.com/office/drawing/2012/main" isLegacyGroup="0"/>
              </a:ext>
            </a:extLst>
          </p:cNvGrpSpPr>
          <p:nvPr/>
        </p:nvGrpSpPr>
        <p:grpSpPr>
          <a:xfrm>
            <a:off x="74417" y="3098306"/>
            <a:ext cx="3956906" cy="1707190"/>
            <a:chOff x="0" y="0"/>
            <a:chExt cx="3221093" cy="96393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94" t="6193" r="31570"/>
            <a:stretch/>
          </p:blipFill>
          <p:spPr bwMode="auto">
            <a:xfrm>
              <a:off x="1568823" y="0"/>
              <a:ext cx="1652270" cy="96393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3" t="5673" r="35737"/>
            <a:stretch/>
          </p:blipFill>
          <p:spPr bwMode="auto">
            <a:xfrm>
              <a:off x="0" y="13447"/>
              <a:ext cx="1598930" cy="94107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2" name="Picture 11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8" t="5498" r="41271" b="8520"/>
          <a:stretch/>
        </p:blipFill>
        <p:spPr bwMode="auto">
          <a:xfrm>
            <a:off x="4061125" y="1155271"/>
            <a:ext cx="2121972" cy="14829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/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0" t="6791" r="42308" b="7330"/>
          <a:stretch/>
        </p:blipFill>
        <p:spPr bwMode="auto">
          <a:xfrm>
            <a:off x="6198477" y="1176921"/>
            <a:ext cx="2253545" cy="14905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4" name="Group 13"/>
          <p:cNvGrpSpPr>
            <a:extLst>
              <a:ext uri="{F59B8463-F414-42e2-B3A4-FFEF48DC7170}">
                <a15:nonVisualGroupProps xmlns:a15="http://schemas.microsoft.com/office/drawing/2012/main" isLegacyGroup="0"/>
              </a:ext>
            </a:extLst>
          </p:cNvGrpSpPr>
          <p:nvPr/>
        </p:nvGrpSpPr>
        <p:grpSpPr>
          <a:xfrm>
            <a:off x="4145447" y="3057539"/>
            <a:ext cx="4386648" cy="1666703"/>
            <a:chOff x="0" y="0"/>
            <a:chExt cx="3911276" cy="94297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3" t="3678" r="38610"/>
            <a:stretch/>
          </p:blipFill>
          <p:spPr bwMode="auto">
            <a:xfrm>
              <a:off x="0" y="0"/>
              <a:ext cx="1862455" cy="94297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3" t="4137" r="35650"/>
            <a:stretch/>
          </p:blipFill>
          <p:spPr bwMode="auto">
            <a:xfrm>
              <a:off x="1959921" y="0"/>
              <a:ext cx="1951355" cy="93662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222894" y="2717428"/>
            <a:ext cx="392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No-PSS controller rotor speed deviations of synchronous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generators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2 and 3 with respect to 1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2894" y="4704146"/>
            <a:ext cx="444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No-PSS controller rotor angle deviations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of synchronous generators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2 and 3 with respect to 1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38368" y="2667444"/>
            <a:ext cx="479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PSS damping controller design rotor speed deviation response of the algorithms 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38368" y="4704146"/>
            <a:ext cx="4510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Rotor angle deviation response of the PSS damping controller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design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for the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algorithms 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62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31129" y="892508"/>
            <a:ext cx="84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WSCC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5116438"/>
                  </p:ext>
                </p:extLst>
              </p:nvPr>
            </p:nvGraphicFramePr>
            <p:xfrm>
              <a:off x="196318" y="1453793"/>
              <a:ext cx="3126259" cy="1536540"/>
            </p:xfrm>
            <a:graphic>
              <a:graphicData uri="http://schemas.openxmlformats.org/drawingml/2006/table">
                <a:tbl>
                  <a:tblPr>
                    <a:tableStyleId>{412BBDFF-6B9B-4462-9DDC-469176A503FA}</a:tableStyleId>
                  </a:tblPr>
                  <a:tblGrid>
                    <a:gridCol w="577030"/>
                    <a:gridCol w="1506325"/>
                    <a:gridCol w="1042904"/>
                  </a:tblGrid>
                  <a:tr h="2560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Mode</a:t>
                          </a:r>
                          <a:endParaRPr lang="en-US" sz="8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50">
                              <a:effectLst/>
                            </a:rPr>
                            <a:t>Eigenvalue</a:t>
                          </a:r>
                          <a:endParaRPr lang="en-US" sz="750" b="1" i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50">
                              <a:effectLst/>
                            </a:rPr>
                            <a:t>Damping ratio</a:t>
                          </a:r>
                          <a:endParaRPr lang="en-US" sz="750" b="1" i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560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𝟔𝟖𝟓𝟔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𝟕𝟕𝟓𝟔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0.0536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560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𝟏𝟐𝟐𝟗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𝟐𝟖𝟔𝟕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0.0148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560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3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−2.3791±2.6172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0.6726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560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4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−4.6706±1.3750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0.9593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560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5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−3.5199±1.0156</m:t>
                                </m:r>
                                <m:r>
                                  <a:rPr lang="en-US" sz="8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0.9608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5116438"/>
                  </p:ext>
                </p:extLst>
              </p:nvPr>
            </p:nvGraphicFramePr>
            <p:xfrm>
              <a:off x="196318" y="1453793"/>
              <a:ext cx="3126259" cy="1536540"/>
            </p:xfrm>
            <a:graphic>
              <a:graphicData uri="http://schemas.openxmlformats.org/drawingml/2006/table">
                <a:tbl>
                  <a:tblPr>
                    <a:tableStyleId>{412BBDFF-6B9B-4462-9DDC-469176A503FA}</a:tableStyleId>
                  </a:tblPr>
                  <a:tblGrid>
                    <a:gridCol w="577030"/>
                    <a:gridCol w="1506325"/>
                    <a:gridCol w="1042904"/>
                  </a:tblGrid>
                  <a:tr h="2560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Mode</a:t>
                          </a:r>
                          <a:endParaRPr lang="en-US" sz="8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50">
                              <a:effectLst/>
                            </a:rPr>
                            <a:t>Eigenvalue</a:t>
                          </a:r>
                          <a:endParaRPr lang="en-US" sz="750" b="1" i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50">
                              <a:effectLst/>
                            </a:rPr>
                            <a:t>Damping ratio</a:t>
                          </a:r>
                          <a:endParaRPr lang="en-US" sz="750" b="1" i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560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8710" t="-102381" r="-69355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0.0536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560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8710" t="-197674" r="-69355" b="-2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0.0148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560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3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8710" t="-304762" r="-69355" b="-2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0.6726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560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4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8710" t="-404762" r="-69355" b="-1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0.9593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5609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5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8710" t="-504762" r="-69355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0.9608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7804912"/>
                  </p:ext>
                </p:extLst>
              </p:nvPr>
            </p:nvGraphicFramePr>
            <p:xfrm>
              <a:off x="4531130" y="1684626"/>
              <a:ext cx="3784968" cy="1688771"/>
            </p:xfrm>
            <a:graphic>
              <a:graphicData uri="http://schemas.openxmlformats.org/drawingml/2006/table">
                <a:tbl>
                  <a:tblPr>
                    <a:tableStyleId>{412BBDFF-6B9B-4462-9DDC-469176A503FA}</a:tableStyleId>
                  </a:tblPr>
                  <a:tblGrid>
                    <a:gridCol w="418573"/>
                    <a:gridCol w="1157755"/>
                    <a:gridCol w="1157013"/>
                    <a:gridCol w="1051627"/>
                  </a:tblGrid>
                  <a:tr h="41442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Mode</a:t>
                          </a:r>
                          <a:endParaRPr lang="en-US" sz="8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50" dirty="0">
                              <a:effectLst/>
                            </a:rPr>
                            <a:t>GA-PSS (eigenvalue, Damp)</a:t>
                          </a:r>
                          <a:endParaRPr lang="en-US" sz="750" b="1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50">
                              <a:effectLst/>
                            </a:rPr>
                            <a:t>PSO-PSS (eigenvalue, Damp)</a:t>
                          </a:r>
                          <a:endParaRPr lang="en-US" sz="750" b="1" i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50" dirty="0" smtClean="0">
                              <a:effectLst/>
                            </a:rPr>
                            <a:t>AVOA-PSS </a:t>
                          </a:r>
                          <a:r>
                            <a:rPr lang="en-US" sz="750" dirty="0">
                              <a:effectLst/>
                            </a:rPr>
                            <a:t>(eigenvalue, Damp)</a:t>
                          </a:r>
                          <a:endParaRPr lang="en-US" sz="750" b="1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5487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𝟕𝟖𝟎𝟗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𝟗𝟒𝟖𝟏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𝟎𝟓𝟓𝟗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𝟏𝟑𝟒𝟔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𝟕𝟖𝟐𝟗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𝟐𝟓𝟕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𝟔𝟓𝟑𝟓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𝟏𝟎𝟔𝟐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𝟒𝟑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5487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𝟖𝟐𝟕𝟗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𝟗𝟔𝟖𝟑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𝟎𝟕𝟓𝟑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𝟗𝟎𝟐𝟑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𝟎𝟖𝟓𝟐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𝟐𝟓𝟑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𝟎𝟒𝟒𝟔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𝟐𝟏𝟐𝟏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𝟒𝟖𝟗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5487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3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(−6.6730±0.9456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,0.9901)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(−2.8694±3.1085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,0.6783)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(−3.7190±3.4366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,0.7344)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5487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4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(−1.9352±3.2282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,0.5142)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(−4.3627±2.0405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,0.9058)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(−3.7176±2.5480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,0.8249)</m:t>
                                </m:r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5487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5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(−3.3020±1.7659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,0.8818)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(−3.6283±1.4732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,0.9265)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(−3.7176±1.6242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,0.9164)</m:t>
                                </m:r>
                              </m:oMath>
                            </m:oMathPara>
                          </a14:m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7804912"/>
                  </p:ext>
                </p:extLst>
              </p:nvPr>
            </p:nvGraphicFramePr>
            <p:xfrm>
              <a:off x="4531130" y="1684626"/>
              <a:ext cx="3784968" cy="1688771"/>
            </p:xfrm>
            <a:graphic>
              <a:graphicData uri="http://schemas.openxmlformats.org/drawingml/2006/table">
                <a:tbl>
                  <a:tblPr>
                    <a:tableStyleId>{412BBDFF-6B9B-4462-9DDC-469176A503FA}</a:tableStyleId>
                  </a:tblPr>
                  <a:tblGrid>
                    <a:gridCol w="418573"/>
                    <a:gridCol w="1157755"/>
                    <a:gridCol w="1157013"/>
                    <a:gridCol w="1051627"/>
                  </a:tblGrid>
                  <a:tr h="41442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Mode</a:t>
                          </a:r>
                          <a:endParaRPr lang="en-US" sz="8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50" dirty="0">
                              <a:effectLst/>
                            </a:rPr>
                            <a:t>GA-PSS (eigenvalue, Damp)</a:t>
                          </a:r>
                          <a:endParaRPr lang="en-US" sz="750" b="1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50">
                              <a:effectLst/>
                            </a:rPr>
                            <a:t>PSO-PSS (eigenvalue, Damp)</a:t>
                          </a:r>
                          <a:endParaRPr lang="en-US" sz="750" b="1" i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50" dirty="0" smtClean="0">
                              <a:effectLst/>
                            </a:rPr>
                            <a:t>AVOA-PSS </a:t>
                          </a:r>
                          <a:r>
                            <a:rPr lang="en-US" sz="750" dirty="0">
                              <a:effectLst/>
                            </a:rPr>
                            <a:t>(eigenvalue, Damp)</a:t>
                          </a:r>
                          <a:endParaRPr lang="en-US" sz="750" b="1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5487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36842" t="-164286" r="-191579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136842" t="-164286" r="-91579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260116" t="-164286" r="-578" b="-407143"/>
                          </a:stretch>
                        </a:blipFill>
                      </a:tcPr>
                    </a:tc>
                  </a:tr>
                  <a:tr h="25487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36842" t="-264286" r="-191579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136842" t="-264286" r="-91579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260116" t="-264286" r="-578" b="-307143"/>
                          </a:stretch>
                        </a:blipFill>
                      </a:tcPr>
                    </a:tc>
                  </a:tr>
                  <a:tr h="25487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3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36842" t="-364286" r="-191579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136842" t="-364286" r="-91579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260116" t="-364286" r="-578" b="-207143"/>
                          </a:stretch>
                        </a:blipFill>
                      </a:tcPr>
                    </a:tc>
                  </a:tr>
                  <a:tr h="25487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4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36842" t="-464286" r="-191579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136842" t="-464286" r="-91579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260116" t="-464286" r="-578" b="-107143"/>
                          </a:stretch>
                        </a:blipFill>
                      </a:tcPr>
                    </a:tc>
                  </a:tr>
                  <a:tr h="25487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5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36842" t="-564286" r="-191579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136842" t="-564286" r="-91579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260116" t="-564286" r="-578" b="-714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TextBox 10"/>
          <p:cNvSpPr txBox="1"/>
          <p:nvPr/>
        </p:nvSpPr>
        <p:spPr>
          <a:xfrm>
            <a:off x="4531129" y="1176794"/>
            <a:ext cx="4395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State matrix eigenvalues, and damping ratio of the algorithms in 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PSS design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6318" y="1176794"/>
            <a:ext cx="3126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State matrix eigenvalues and damping ratio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1163" y="3077921"/>
            <a:ext cx="153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New England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" name="Picture 1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5673" b="3523"/>
          <a:stretch/>
        </p:blipFill>
        <p:spPr bwMode="auto">
          <a:xfrm>
            <a:off x="395416" y="3550567"/>
            <a:ext cx="2706130" cy="15929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782017" y="4166541"/>
            <a:ext cx="307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No PSS controller condition response of the rotor speed and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angle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deviation to fault on the power test system </a:t>
            </a:r>
          </a:p>
        </p:txBody>
      </p:sp>
      <p:pic>
        <p:nvPicPr>
          <p:cNvPr id="22" name="Picture 21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13"/>
          <a:stretch/>
        </p:blipFill>
        <p:spPr bwMode="auto">
          <a:xfrm>
            <a:off x="3251009" y="3550567"/>
            <a:ext cx="2560239" cy="15929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870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1365961"/>
                  </p:ext>
                </p:extLst>
              </p:nvPr>
            </p:nvGraphicFramePr>
            <p:xfrm>
              <a:off x="135548" y="1888896"/>
              <a:ext cx="2298733" cy="2094575"/>
            </p:xfrm>
            <a:graphic>
              <a:graphicData uri="http://schemas.openxmlformats.org/drawingml/2006/table">
                <a:tbl>
                  <a:tblPr>
                    <a:tableStyleId>{412BBDFF-6B9B-4462-9DDC-469176A503FA}</a:tableStyleId>
                  </a:tblPr>
                  <a:tblGrid>
                    <a:gridCol w="458318"/>
                    <a:gridCol w="1196432"/>
                    <a:gridCol w="643983"/>
                  </a:tblGrid>
                  <a:tr h="29922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Mode</a:t>
                          </a:r>
                          <a:endParaRPr lang="en-US" sz="8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50" dirty="0">
                              <a:effectLst/>
                            </a:rPr>
                            <a:t>Eigenvalue</a:t>
                          </a:r>
                          <a:endParaRPr lang="en-US" sz="750" b="1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50">
                              <a:effectLst/>
                            </a:rPr>
                            <a:t>Damping ratio</a:t>
                          </a:r>
                          <a:endParaRPr lang="en-US" sz="750" b="1" i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953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−1.8689±10.9970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0.1675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953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−0.4576±9.4704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0.0483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953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3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−0.5906±9.3605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0.0630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953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4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−0.3868±8.2457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0.0469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953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5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−0.1526±7.9273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0.0193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953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6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−0.2463±7.3728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0.0334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953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7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𝟎𝟐𝟎𝟓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𝟔𝟑𝟐𝟒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-0.0031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953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𝟎𝟐𝟎𝟓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𝟎𝟕𝟗𝟔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-0.0576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953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𝟎𝟑𝟔𝟗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𝟎𝟏𝟎𝟖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-0.0092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953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10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−4.8309±0.2818</m:t>
                                </m:r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0.9983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1365961"/>
                  </p:ext>
                </p:extLst>
              </p:nvPr>
            </p:nvGraphicFramePr>
            <p:xfrm>
              <a:off x="135548" y="1888896"/>
              <a:ext cx="2298733" cy="2094575"/>
            </p:xfrm>
            <a:graphic>
              <a:graphicData uri="http://schemas.openxmlformats.org/drawingml/2006/table">
                <a:tbl>
                  <a:tblPr>
                    <a:tableStyleId>{412BBDFF-6B9B-4462-9DDC-469176A503FA}</a:tableStyleId>
                  </a:tblPr>
                  <a:tblGrid>
                    <a:gridCol w="458318"/>
                    <a:gridCol w="1196432"/>
                    <a:gridCol w="643983"/>
                  </a:tblGrid>
                  <a:tr h="29922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 dirty="0">
                              <a:effectLst/>
                            </a:rPr>
                            <a:t>Mode</a:t>
                          </a:r>
                          <a:endParaRPr lang="en-US" sz="8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50" dirty="0">
                              <a:effectLst/>
                            </a:rPr>
                            <a:t>Eigenvalue</a:t>
                          </a:r>
                          <a:endParaRPr lang="en-US" sz="750" b="1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50">
                              <a:effectLst/>
                            </a:rPr>
                            <a:t>Damping ratio</a:t>
                          </a:r>
                          <a:endParaRPr lang="en-US" sz="750" b="1" i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953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8579" t="-163333" r="-54315" b="-9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0.1675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953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2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8579" t="-272414" r="-54315" b="-84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0.0483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953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3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8579" t="-360000" r="-54315" b="-7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0.0630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953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4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8579" t="-460000" r="-54315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0.0469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953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5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8579" t="-579310" r="-543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0.0193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953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6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8579" t="-656667" r="-54315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0.0334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953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7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8579" t="-782759" r="-54315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-0.0031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953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8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8579" t="-853333" r="-54315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-0.0576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953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9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8579" t="-986207" r="-543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-0.0092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7953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800">
                              <a:effectLst/>
                            </a:rPr>
                            <a:t>10</a:t>
                          </a:r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38579" t="-1050000" r="-54315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0.9983</a:t>
                          </a:r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8" name="Picture 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30" b="9203"/>
          <a:stretch/>
        </p:blipFill>
        <p:spPr bwMode="auto">
          <a:xfrm>
            <a:off x="2613693" y="1211621"/>
            <a:ext cx="3309595" cy="16632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64" b="11843"/>
          <a:stretch/>
        </p:blipFill>
        <p:spPr bwMode="auto">
          <a:xfrm>
            <a:off x="2666890" y="2874869"/>
            <a:ext cx="3256398" cy="1680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694706" y="914158"/>
            <a:ext cx="48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GA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10" descr="A picture containing text, screenshot, line, diagram&#10;&#10;Description automatically generated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01"/>
          <a:stretch/>
        </p:blipFill>
        <p:spPr bwMode="auto">
          <a:xfrm>
            <a:off x="6098757" y="1199594"/>
            <a:ext cx="2810423" cy="1675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49" b="3709"/>
          <a:stretch/>
        </p:blipFill>
        <p:spPr bwMode="auto">
          <a:xfrm>
            <a:off x="6147234" y="2874869"/>
            <a:ext cx="2713468" cy="1680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709910" y="890251"/>
            <a:ext cx="61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PSO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8281" y="1386682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State matrix eigenvalues and damping ratio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6890" y="4554894"/>
            <a:ext cx="325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GA algorithm for PSS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damping controller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design response of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 rotor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speed and angle deviation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35261" y="4554894"/>
            <a:ext cx="2937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rotor speed and angle deviation response for the PSO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algorithm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in the PSS damping controller’s design </a:t>
            </a:r>
          </a:p>
        </p:txBody>
      </p:sp>
    </p:spTree>
    <p:extLst>
      <p:ext uri="{BB962C8B-B14F-4D97-AF65-F5344CB8AC3E}">
        <p14:creationId xmlns:p14="http://schemas.microsoft.com/office/powerpoint/2010/main" val="4312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571297"/>
            <a:ext cx="83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AVOA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91" b="3848"/>
          <a:stretch/>
        </p:blipFill>
        <p:spPr bwMode="auto">
          <a:xfrm>
            <a:off x="0" y="940629"/>
            <a:ext cx="3031146" cy="18221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94" b="9779"/>
          <a:stretch/>
        </p:blipFill>
        <p:spPr bwMode="auto">
          <a:xfrm>
            <a:off x="55604" y="2762742"/>
            <a:ext cx="2919937" cy="17917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7175181"/>
                  </p:ext>
                </p:extLst>
              </p:nvPr>
            </p:nvGraphicFramePr>
            <p:xfrm>
              <a:off x="4259340" y="1498876"/>
              <a:ext cx="3970259" cy="3530323"/>
            </p:xfrm>
            <a:graphic>
              <a:graphicData uri="http://schemas.openxmlformats.org/drawingml/2006/table">
                <a:tbl>
                  <a:tblPr>
                    <a:tableStyleId>{412BBDFF-6B9B-4462-9DDC-469176A503FA}</a:tableStyleId>
                  </a:tblPr>
                  <a:tblGrid>
                    <a:gridCol w="460746"/>
                    <a:gridCol w="1158401"/>
                    <a:gridCol w="1157584"/>
                    <a:gridCol w="1193528"/>
                  </a:tblGrid>
                  <a:tr h="36194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 dirty="0">
                              <a:effectLst/>
                            </a:rPr>
                            <a:t>Mode</a:t>
                          </a:r>
                          <a:endParaRPr lang="en-US" sz="7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 dirty="0">
                              <a:effectLst/>
                            </a:rPr>
                            <a:t>GA-PSS (eigenvalue, Damp)</a:t>
                          </a:r>
                          <a:endParaRPr lang="en-US" sz="600" b="1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PSO-PSS (eigenvalue, Damp)</a:t>
                          </a:r>
                          <a:endParaRPr lang="en-US" sz="600" b="1" i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 dirty="0" smtClean="0">
                              <a:effectLst/>
                            </a:rPr>
                            <a:t>AVOA-PSS </a:t>
                          </a:r>
                          <a:r>
                            <a:rPr lang="en-US" sz="700" dirty="0">
                              <a:effectLst/>
                            </a:rPr>
                            <a:t>(eigenvalue, Damp)</a:t>
                          </a:r>
                          <a:endParaRPr lang="en-US" sz="600" b="1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</a:tr>
                  <a:tr h="2384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1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(−4.1069±22.095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,0.1827)</m:t>
                                </m:r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(−10.9643 ±16.4491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,0.5546)</m:t>
                                </m:r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(−50.6845±5.374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,0.9944)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</a:tr>
                  <a:tr h="2384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2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(−1.0263±13.375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,0.0765)</m:t>
                                </m:r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(−2.5505±13.4542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,0.1863)</m:t>
                                </m:r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(−22.8687±28.193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,0.629)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</a:tr>
                  <a:tr h="2384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3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(−5.2651±11.745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,0.4091)</m:t>
                                </m:r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(−2.9690±13.6031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,0.2132)</m:t>
                                </m:r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(−26.0388±23.591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,0.741)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</a:tr>
                  <a:tr h="2384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4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(−1.4700±11.756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,0.1241)</m:t>
                                </m:r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(−2.1526±10.7302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,0.1967)</m:t>
                                </m:r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(−30.4988±20.260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,0.833)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</a:tr>
                  <a:tr h="2384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5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(−1.0244±11.104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,0.0919)</m:t>
                                </m:r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(−1.8959±9.7651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,0.1906)</m:t>
                                </m:r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(−21.8935±24.639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,0.664)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</a:tr>
                  <a:tr h="2384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6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(−1.3690±10.565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,0.1285)</m:t>
                                </m:r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−1.5238±9.6232</m:t>
                                    </m:r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7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,0.1564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(−33.3817±5.405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,0.9871)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</a:tr>
                  <a:tr h="2384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7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𝟎𝟑𝟎𝟕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𝟗𝟎𝟒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𝟏𝟎𝟑𝟓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𝟖𝟓𝟔𝟎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𝟎𝟎𝟕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𝟐𝟎𝟏𝟖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𝟏𝟗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𝟖𝟓𝟑𝟓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𝟗𝟓𝟕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𝟗𝟒𝟑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</a:tr>
                  <a:tr h="2384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8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𝟎𝟐𝟓𝟏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𝟗𝟐𝟐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𝟏𝟏𝟒𝟏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𝟓𝟔𝟕𝟓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𝟓𝟗𝟗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𝟏𝟕𝟗𝟑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𝟓𝟑𝟐𝟏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𝟓𝟔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𝟏𝟗𝟕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</a:tr>
                  <a:tr h="25208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9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𝟒𝟕𝟏𝟏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𝟒𝟏𝟓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𝟏𝟗𝟒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𝟕𝟐𝟓𝟖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𝟓𝟐𝟔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𝟑𝟒𝟎𝟓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𝟏𝟗𝟕𝟖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𝟗𝟏𝟖𝟕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𝟒𝟔𝟑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𝟏𝟖𝟎𝟒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𝟔𝟔𝟓𝟑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</a:tr>
                  <a:tr h="25208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10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(−1.1954±2.825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,0.389)</m:t>
                                </m:r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(−6.9085±0.065,0.968)</m:t>
                                </m:r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(−1.9519±10.000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,0.191)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</a:tr>
                  <a:tr h="25208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11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(−1.1591±2.432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,0.430)</m:t>
                                </m:r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(−5.2250±1.349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,0.487)</m:t>
                                </m:r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(−1.9098±9.081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,0.205)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</a:tr>
                  <a:tr h="25208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12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(−2.9872±0.755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,0.969)</m:t>
                                </m:r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(−1.8913±3.390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,0.413)</m:t>
                                </m:r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(−4.0568±7.179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,0.491)</m:t>
                                </m:r>
                              </m:oMath>
                            </m:oMathPara>
                          </a14:m>
                          <a:endParaRPr lang="en-US" sz="8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</a:tr>
                  <a:tr h="25208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13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(−1.7019±2.024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,0.643)</m:t>
                                </m:r>
                              </m:oMath>
                            </m:oMathPara>
                          </a14:m>
                          <a:endParaRPr lang="en-US" sz="7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(−1.5217±3.351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,0.939)</m:t>
                                </m:r>
                              </m:oMath>
                            </m:oMathPara>
                          </a14:m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(−1.9116±8.374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700">
                                    <a:effectLst/>
                                    <a:latin typeface="Cambria Math" panose="02040503050406030204" pitchFamily="18" charset="0"/>
                                  </a:rPr>
                                  <m:t>,0.223)</m:t>
                                </m:r>
                              </m:oMath>
                            </m:oMathPara>
                          </a14:m>
                          <a:endParaRPr lang="en-US" sz="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7175181"/>
                  </p:ext>
                </p:extLst>
              </p:nvPr>
            </p:nvGraphicFramePr>
            <p:xfrm>
              <a:off x="4259340" y="1498876"/>
              <a:ext cx="3970259" cy="3530323"/>
            </p:xfrm>
            <a:graphic>
              <a:graphicData uri="http://schemas.openxmlformats.org/drawingml/2006/table">
                <a:tbl>
                  <a:tblPr>
                    <a:tableStyleId>{412BBDFF-6B9B-4462-9DDC-469176A503FA}</a:tableStyleId>
                  </a:tblPr>
                  <a:tblGrid>
                    <a:gridCol w="460746"/>
                    <a:gridCol w="1158401"/>
                    <a:gridCol w="1157584"/>
                    <a:gridCol w="1193528"/>
                  </a:tblGrid>
                  <a:tr h="36194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 dirty="0">
                              <a:effectLst/>
                            </a:rPr>
                            <a:t>Mode</a:t>
                          </a:r>
                          <a:endParaRPr lang="en-US" sz="700" b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 dirty="0">
                              <a:effectLst/>
                            </a:rPr>
                            <a:t>GA-PSS (eigenvalue, Damp)</a:t>
                          </a:r>
                          <a:endParaRPr lang="en-US" sz="600" b="1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PSO-PSS (eigenvalue, Damp)</a:t>
                          </a:r>
                          <a:endParaRPr lang="en-US" sz="600" b="1" i="1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 dirty="0" smtClean="0">
                              <a:effectLst/>
                            </a:rPr>
                            <a:t>AVOA-PSS </a:t>
                          </a:r>
                          <a:r>
                            <a:rPr lang="en-US" sz="700" dirty="0">
                              <a:effectLst/>
                            </a:rPr>
                            <a:t>(eigenvalue, Damp)</a:t>
                          </a:r>
                          <a:endParaRPr lang="en-US" sz="600" b="1" i="1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</a:tr>
                  <a:tr h="2384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1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40526" t="-147500" r="-204211" b="-12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140526" t="-147500" r="-104211" b="-12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233163" t="-147500" r="-1020" b="-1207500"/>
                          </a:stretch>
                        </a:blipFill>
                      </a:tcPr>
                    </a:tc>
                  </a:tr>
                  <a:tr h="2384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2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40526" t="-253846" r="-204211" b="-11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140526" t="-253846" r="-104211" b="-11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233163" t="-253846" r="-1020" b="-1138462"/>
                          </a:stretch>
                        </a:blipFill>
                      </a:tcPr>
                    </a:tc>
                  </a:tr>
                  <a:tr h="2384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3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40526" t="-353846" r="-204211" b="-10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140526" t="-353846" r="-104211" b="-10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233163" t="-353846" r="-1020" b="-1038462"/>
                          </a:stretch>
                        </a:blipFill>
                      </a:tcPr>
                    </a:tc>
                  </a:tr>
                  <a:tr h="2384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4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40526" t="-453846" r="-204211" b="-9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140526" t="-453846" r="-104211" b="-9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233163" t="-453846" r="-1020" b="-938462"/>
                          </a:stretch>
                        </a:blipFill>
                      </a:tcPr>
                    </a:tc>
                  </a:tr>
                  <a:tr h="2384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5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40526" t="-553846" r="-204211" b="-8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140526" t="-553846" r="-104211" b="-83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233163" t="-553846" r="-1020" b="-838462"/>
                          </a:stretch>
                        </a:blipFill>
                      </a:tcPr>
                    </a:tc>
                  </a:tr>
                  <a:tr h="2384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6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40526" t="-637500" r="-204211" b="-7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140526" t="-637500" r="-104211" b="-71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233163" t="-637500" r="-1020" b="-717500"/>
                          </a:stretch>
                        </a:blipFill>
                      </a:tcPr>
                    </a:tc>
                  </a:tr>
                  <a:tr h="2384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7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40526" t="-756410" r="-204211" b="-63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140526" t="-756410" r="-104211" b="-63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233163" t="-756410" r="-1020" b="-635897"/>
                          </a:stretch>
                        </a:blipFill>
                      </a:tcPr>
                    </a:tc>
                  </a:tr>
                  <a:tr h="23849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8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40526" t="-856410" r="-204211" b="-53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140526" t="-856410" r="-104211" b="-53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233163" t="-856410" r="-1020" b="-535897"/>
                          </a:stretch>
                        </a:blipFill>
                      </a:tcPr>
                    </a:tc>
                  </a:tr>
                  <a:tr h="25208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9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40526" t="-909756" r="-204211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140526" t="-909756" r="-104211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233163" t="-909756" r="-1020" b="-409756"/>
                          </a:stretch>
                        </a:blipFill>
                      </a:tcPr>
                    </a:tc>
                  </a:tr>
                  <a:tr h="25208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10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40526" t="-985714" r="-20421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140526" t="-985714" r="-10421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233163" t="-985714" r="-1020" b="-300000"/>
                          </a:stretch>
                        </a:blipFill>
                      </a:tcPr>
                    </a:tc>
                  </a:tr>
                  <a:tr h="25208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11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40526" t="-1112195" r="-204211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140526" t="-1112195" r="-104211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233163" t="-1112195" r="-1020" b="-207317"/>
                          </a:stretch>
                        </a:blipFill>
                      </a:tcPr>
                    </a:tc>
                  </a:tr>
                  <a:tr h="25208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12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40526" t="-1183333" r="-204211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140526" t="-1183333" r="-104211" b="-10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233163" t="-1183333" r="-1020" b="-102381"/>
                          </a:stretch>
                        </a:blipFill>
                      </a:tcPr>
                    </a:tc>
                  </a:tr>
                  <a:tr h="25208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700">
                              <a:effectLst/>
                            </a:rPr>
                            <a:t>13</a:t>
                          </a:r>
                          <a:endParaRPr lang="en-US" sz="7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56376" marR="56376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40526" t="-1314634" r="-204211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140526" t="-1314634" r="-104211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6" marR="56376" marT="0" marB="0" anchor="ctr">
                        <a:blipFill rotWithShape="0">
                          <a:blip r:embed="rId6"/>
                          <a:stretch>
                            <a:fillRect l="-233163" t="-1314634" r="-1020" b="-487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8" name="TextBox 17"/>
          <p:cNvSpPr txBox="1"/>
          <p:nvPr/>
        </p:nvSpPr>
        <p:spPr>
          <a:xfrm>
            <a:off x="185351" y="4554472"/>
            <a:ext cx="3484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 rotor speed and angle deviation response for the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AVOA algorithm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in the PSS damping controller’s design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88940" y="1037968"/>
            <a:ext cx="4510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State matrix frequency, damp, and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eigenvalues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of the algorithms </a:t>
            </a:r>
            <a:r>
              <a:rPr lang="en-US" sz="1200" dirty="0" smtClean="0">
                <a:latin typeface="Cambria" panose="02040503050406030204" pitchFamily="18" charset="0"/>
                <a:ea typeface="Cambria" panose="02040503050406030204" pitchFamily="18" charset="0"/>
              </a:rPr>
              <a:t>in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damping controller design </a:t>
            </a:r>
          </a:p>
        </p:txBody>
      </p:sp>
    </p:spTree>
    <p:extLst>
      <p:ext uri="{BB962C8B-B14F-4D97-AF65-F5344CB8AC3E}">
        <p14:creationId xmlns:p14="http://schemas.microsoft.com/office/powerpoint/2010/main" val="895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742" y="1089061"/>
            <a:ext cx="888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Contribution to knowledge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742" y="1458393"/>
            <a:ext cx="888714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This present study adopts AVOA for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PSS damping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controller design in three IEEE benchmark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test systems (SMIB, WSCC and New England).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Further comparison was done with Particle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swarm optimized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and Genetic algorithm optimized PSS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damping controllers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which according to [13], are the most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widely utilized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metaheuristic algorithms in PSS damping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controller design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978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2742" y="1089061"/>
            <a:ext cx="888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742" y="1539523"/>
            <a:ext cx="888714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Electromechanical oscillation control which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threatens the stability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of the power grid system if poorly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controlled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has been presented in this study.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AVOA-PSS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damping controller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was used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to damp this oscillation and return the three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selected electrical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power grid test systems to stable operation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after being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subjected to a three-phase symmetrical fault.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 optimal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performance of the PSS damping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controllers. 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95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2742" y="1089061"/>
            <a:ext cx="8887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Recommendations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This study can be further improved with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introduction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of Fuzzy and Neural network damping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controllers.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Machine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learning can be applied </a:t>
            </a:r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in optimizing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adopted damping controller design.</a:t>
            </a:r>
          </a:p>
        </p:txBody>
      </p:sp>
    </p:spTree>
    <p:extLst>
      <p:ext uri="{BB962C8B-B14F-4D97-AF65-F5344CB8AC3E}">
        <p14:creationId xmlns:p14="http://schemas.microsoft.com/office/powerpoint/2010/main" val="279632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1058238" y="2581326"/>
            <a:ext cx="6201058" cy="4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/>
            <a:r>
              <a:rPr lang="en-US" sz="2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African Vultures Optimization Algorithm for Optimal Damping Controllers Design in the Electrical Power Grid </a:t>
            </a:r>
            <a:r>
              <a:rPr lang="en-US" sz="25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System</a:t>
            </a:r>
            <a:endParaRPr lang="en-US" sz="25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3721" y="1521951"/>
            <a:ext cx="5995575" cy="582300"/>
          </a:xfrm>
        </p:spPr>
        <p:txBody>
          <a:bodyPr/>
          <a:lstStyle/>
          <a:p>
            <a:pPr algn="ctr"/>
            <a:r>
              <a:rPr lang="en-GB" sz="3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Theophilus Ebuka Odoh</a:t>
            </a:r>
            <a:endParaRPr lang="en-US" sz="3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52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2742" y="921729"/>
            <a:ext cx="888714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[1] 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Ekinci, D. İzci, and B. Hekimoğlu, “Implementing the Henry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gas solubility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optimization algorithm for optimal power system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stabilizer design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,” Electrica, vol. 21, no. 2, pp. 250–258, 2021.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]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S. Ekinci, A. Demiroren, and B. Hekimoglu, “Parameter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optimization of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power system stabilizers via the kidney-inspired algorithm,”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Trans. Inst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Meas. Control, vol. 41, no. 5, pp. 1405–1417, 2019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]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H. Beiranvand and E. Rokrok, “General relativity search algorithm: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 global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optimization approach,” Int. J. Comput. Intell. Appl., vol.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14, no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03, p. 1550017, 2015.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]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M. A. El-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Dabah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S. Kamel, M. Khamies, H. Shahinzadeh, and G.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B. Gharehpetian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“Artificial Gorilla Troops Optimizer for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Optimum Tuning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TID Based Power System Stabilizer,” In 2022 9th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Iranian Joint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Congress on Fuzzy and Intelligent Systems (CFIS), 2022, pp.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1–5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]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D. Chitara, K. R. Niazi, A. Swarnkar, and N. Gupta, “Cuckoo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search optimization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algorithm for designing of a multimachine power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system stabilizer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,” IEEE Trans. Ind. Appl., vol. 54, no. 4, pp. 3056–3065,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2018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8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4043" y="1160980"/>
            <a:ext cx="72741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OUTLINE OF THE PRESENTATION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Aim and Objectives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Research gap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Contribution to knowledge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Recommendations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919" y="1037690"/>
            <a:ext cx="8959065" cy="351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Power system oscillation is a major challenge to the stability of the power system.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Damping controllers such as power system stabilizer (PSS) is designed and applied to the power system to control power system oscillation by improving damping of Electromechanical modes (Ems)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Optimal PSS design requires optimization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11026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2468" y="1058238"/>
            <a:ext cx="7027524" cy="3108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900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285750" lvl="0" indent="-28575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1900" dirty="0">
                <a:latin typeface="Cambria" panose="02040503050406030204" pitchFamily="18" charset="0"/>
                <a:ea typeface="SimSun" panose="02010600030101010101" pitchFamily="2" charset="-122"/>
              </a:rPr>
              <a:t>Power System Oscillation is a major threat to the safe operation of the power grid system</a:t>
            </a:r>
          </a:p>
          <a:p>
            <a:pPr marL="285750" lvl="0" indent="-28575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1900" dirty="0">
                <a:latin typeface="Cambria" panose="02040503050406030204" pitchFamily="18" charset="0"/>
                <a:ea typeface="SimSun" panose="02010600030101010101" pitchFamily="2" charset="-122"/>
              </a:rPr>
              <a:t>The design of Automated damping controllers like the PSS damping controller is very important</a:t>
            </a:r>
          </a:p>
          <a:p>
            <a:pPr marL="285750" lvl="0" indent="-28575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1900" dirty="0">
                <a:latin typeface="Cambria" panose="02040503050406030204" pitchFamily="18" charset="0"/>
                <a:ea typeface="SimSun" panose="02010600030101010101" pitchFamily="2" charset="-122"/>
              </a:rPr>
              <a:t>To model an optimal PSS damping controller, an optimization algorithm is needed</a:t>
            </a:r>
            <a:r>
              <a:rPr lang="en-US" altLang="zh-CN" sz="1900" dirty="0" smtClean="0">
                <a:latin typeface="Cambria" panose="02040503050406030204" pitchFamily="18" charset="0"/>
                <a:ea typeface="SimSun" panose="02010600030101010101" pitchFamily="2" charset="-122"/>
              </a:rPr>
              <a:t>.</a:t>
            </a:r>
            <a:endParaRPr lang="en-US" altLang="zh-CN" sz="1900" dirty="0">
              <a:latin typeface="Cambria" panose="020405030504060302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18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908510"/>
            <a:ext cx="901043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Aim and Objectives</a:t>
            </a:r>
          </a:p>
          <a:p>
            <a:pPr algn="ctr"/>
            <a:endParaRPr lang="en-US" sz="1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GB" altLang="" sz="1800" dirty="0">
                <a:latin typeface="Cambria" panose="02040503050406030204" pitchFamily="18" charset="0"/>
              </a:rPr>
              <a:t>The aim of this research, was to design a damping controller using African vulture optimization   algorithm (AVOA) in power system</a:t>
            </a:r>
            <a:r>
              <a:rPr lang="en-US" altLang="" sz="1800" dirty="0">
                <a:latin typeface="Cambria" panose="02040503050406030204" pitchFamily="18" charset="0"/>
              </a:rPr>
              <a:t>.</a:t>
            </a:r>
          </a:p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Cambria" panose="02040503050406030204" pitchFamily="18" charset="0"/>
                <a:ea typeface="SimSun" panose="02010600030101010101" pitchFamily="2" charset="-122"/>
              </a:rPr>
              <a:t>The research aim was achieved through the following objectives</a:t>
            </a:r>
          </a:p>
          <a:p>
            <a:pPr marL="285750" lvl="0" indent="-28575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Cambria" panose="02040503050406030204" pitchFamily="18" charset="0"/>
                <a:ea typeface="SimSun" panose="02010600030101010101" pitchFamily="2" charset="-122"/>
              </a:rPr>
              <a:t>To model </a:t>
            </a:r>
            <a:r>
              <a:rPr lang="en-US" altLang="zh-CN" sz="1800" dirty="0" smtClean="0">
                <a:latin typeface="Cambria" panose="02040503050406030204" pitchFamily="18" charset="0"/>
                <a:ea typeface="SimSun" panose="02010600030101010101" pitchFamily="2" charset="-122"/>
              </a:rPr>
              <a:t>the power test systems (SMIB, WSCC and New England) in </a:t>
            </a:r>
            <a:r>
              <a:rPr lang="en-US" altLang="zh-CN" sz="1800" dirty="0">
                <a:latin typeface="Cambria" panose="02040503050406030204" pitchFamily="18" charset="0"/>
                <a:ea typeface="SimSun" panose="02010600030101010101" pitchFamily="2" charset="-122"/>
              </a:rPr>
              <a:t>MATLAB/SIMULINK environment.</a:t>
            </a:r>
          </a:p>
          <a:p>
            <a:pPr marL="285750" lvl="0" indent="-28575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" sz="1800" dirty="0">
                <a:latin typeface="Cambria" panose="02040503050406030204" pitchFamily="18" charset="0"/>
              </a:rPr>
              <a:t>To model a damping controller for the above test system using  African vulture optimization  algorithm ( AVOA) </a:t>
            </a:r>
          </a:p>
          <a:p>
            <a:pPr marL="285750" lvl="0" indent="-28575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" sz="1800" dirty="0">
                <a:latin typeface="Cambria" panose="02040503050406030204" pitchFamily="18" charset="0"/>
              </a:rPr>
              <a:t>To validate the proposed damping controller design by comparing its performance with genetic algorithm (GA) and particle swarm optimization (PSO</a:t>
            </a:r>
            <a:r>
              <a:rPr lang="en-US" altLang="" sz="1800" dirty="0" smtClean="0">
                <a:latin typeface="Cambria" panose="02040503050406030204" pitchFamily="18" charset="0"/>
              </a:rPr>
              <a:t>).</a:t>
            </a:r>
            <a:endParaRPr lang="en-US" altLang="zh-CN" sz="1800" dirty="0">
              <a:latin typeface="Cambria" panose="020405030504060302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02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332" y="0"/>
            <a:ext cx="4481984" cy="76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42087" y="675149"/>
            <a:ext cx="205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46196"/>
              </p:ext>
            </p:extLst>
          </p:nvPr>
        </p:nvGraphicFramePr>
        <p:xfrm>
          <a:off x="1" y="962287"/>
          <a:ext cx="9143999" cy="4119880"/>
        </p:xfrm>
        <a:graphic>
          <a:graphicData uri="http://schemas.openxmlformats.org/drawingml/2006/table">
            <a:tbl>
              <a:tblPr firstRow="1" bandRow="1">
                <a:tableStyleId>{412BBDFF-6B9B-4462-9DDC-469176A503FA}</a:tableStyleId>
              </a:tblPr>
              <a:tblGrid>
                <a:gridCol w="2639506"/>
                <a:gridCol w="2157690"/>
                <a:gridCol w="2060803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Title and Reference 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Methodology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Research gap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Implementing the Henry gas solubility optimization algorithm for optimal power system stabilizer </a:t>
                      </a:r>
                    </a:p>
                    <a:p>
                      <a:pPr algn="l"/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Design [1]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</a:t>
                      </a:r>
                      <a:r>
                        <a:rPr lang="en-US" sz="11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Heffron-phillips model of SMIB was used, PSS damping controller using Henry gas solubility algorithm was designed</a:t>
                      </a:r>
                      <a:endParaRPr lang="en-US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</a:t>
                      </a:r>
                      <a:r>
                        <a:rPr lang="en-US" sz="11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Henry gas solubility algorithm based PSS performed better than atom search algorithm PSS and no controller conditions</a:t>
                      </a:r>
                      <a:endParaRPr lang="en-US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PSS controller was applied on SMIB test system only</a:t>
                      </a:r>
                      <a:endParaRPr lang="en-US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Parameter optimization </a:t>
                      </a:r>
                    </a:p>
                    <a:p>
                      <a:pPr algn="l"/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of power system stabilizers via the kidney-inspired algorithm [2]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PSS damping controller for</a:t>
                      </a:r>
                      <a:r>
                        <a:rPr lang="en-US" sz="11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1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low frequency oscillation damping in a SMIB system</a:t>
                      </a:r>
                      <a:endParaRPr lang="en-US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rgbClr val="0B0B0D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Kidney inspired based</a:t>
                      </a:r>
                      <a:r>
                        <a:rPr lang="en-US" sz="1100" baseline="0" dirty="0" smtClean="0">
                          <a:solidFill>
                            <a:srgbClr val="0B0B0D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PSS performed better than particle swarm and bat algorithm based PSS</a:t>
                      </a:r>
                      <a:endParaRPr lang="en-US" sz="1100" dirty="0">
                        <a:solidFill>
                          <a:srgbClr val="0B0B0D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PSS controller was applied on SMIB test system only</a:t>
                      </a:r>
                    </a:p>
                    <a:p>
                      <a:pPr algn="ctr"/>
                      <a:endParaRPr lang="en-US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General relativity search algorithm: a </a:t>
                      </a:r>
                    </a:p>
                    <a:p>
                      <a:pPr algn="l"/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global optimization approach</a:t>
                      </a:r>
                      <a:r>
                        <a:rPr lang="en-US" sz="12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[3]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GRSA was</a:t>
                      </a:r>
                      <a:r>
                        <a:rPr lang="en-US" sz="11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developed and tested on PSS controller design in WSCC system</a:t>
                      </a:r>
                      <a:endParaRPr lang="en-US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GRSA-PSS performed better than GA and PSO based PSS damping controllers</a:t>
                      </a:r>
                      <a:endParaRPr lang="en-US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PSS controller was applied on WSCC test system only</a:t>
                      </a:r>
                    </a:p>
                    <a:p>
                      <a:pPr algn="ctr"/>
                      <a:endParaRPr lang="en-US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Artificial Gorilla Troops Optimizer for Optimum Tuning of TID Based Power System Stabilizer[4]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TID based PSS was designed using Artificial Gorilla Troops Optimizer in SMIB system</a:t>
                      </a:r>
                      <a:endParaRPr lang="en-US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combined controller performed better than PSS or TID controller</a:t>
                      </a:r>
                      <a:r>
                        <a:rPr lang="en-US" sz="11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only</a:t>
                      </a:r>
                      <a:r>
                        <a:rPr lang="en-US" sz="11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TID-PSS controller was applied on SMIB test system only</a:t>
                      </a:r>
                    </a:p>
                    <a:p>
                      <a:pPr algn="ctr"/>
                      <a:endParaRPr lang="en-US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Cuckoo search</a:t>
                      </a:r>
                      <a:r>
                        <a:rPr lang="en-US" sz="12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optimization</a:t>
                      </a:r>
                      <a:r>
                        <a:rPr lang="en-US" sz="12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algorithm for designing of a</a:t>
                      </a:r>
                      <a:r>
                        <a:rPr lang="en-US" sz="12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multimachine power system Stabilizer</a:t>
                      </a:r>
                      <a:r>
                        <a:rPr lang="en-US" sz="12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2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[5]</a:t>
                      </a:r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Adopting the cuckoo search</a:t>
                      </a:r>
                      <a:r>
                        <a:rPr lang="en-US" sz="11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optimization, PSS controllers were designed in a multi-machine power system</a:t>
                      </a:r>
                      <a:endParaRPr lang="en-US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Cuckoo search</a:t>
                      </a:r>
                      <a:r>
                        <a:rPr lang="en-US" sz="11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1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optimization</a:t>
                      </a:r>
                      <a:r>
                        <a:rPr lang="en-US" sz="11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11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algorithm outperformed GA,</a:t>
                      </a:r>
                      <a:r>
                        <a:rPr lang="en-US" sz="1100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PSO, and Harmony search optimization</a:t>
                      </a:r>
                      <a:endParaRPr lang="en-US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PSS controller was applied on SMIB test system only</a:t>
                      </a:r>
                    </a:p>
                    <a:p>
                      <a:pPr algn="ctr"/>
                      <a:endParaRPr lang="en-US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0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3016" y="1068512"/>
            <a:ext cx="87946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Research Gap</a:t>
            </a:r>
          </a:p>
          <a:p>
            <a:pPr marL="0" lvl="0" indent="0" algn="just"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Cambria" panose="02040503050406030204" pitchFamily="18" charset="0"/>
                <a:ea typeface="SimSun" panose="02010600030101010101" pitchFamily="2" charset="-122"/>
              </a:rPr>
              <a:t>From the literatures reviewed, this research filled in the gap by:</a:t>
            </a:r>
            <a:endParaRPr lang="en-GB" altLang="en-US" sz="1800" dirty="0">
              <a:latin typeface="Cambria" panose="02040503050406030204" pitchFamily="18" charset="0"/>
            </a:endParaRPr>
          </a:p>
          <a:p>
            <a:pPr marL="285750" lvl="0" indent="-285750" algn="just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1800" dirty="0">
                <a:latin typeface="Cambria" panose="02040503050406030204" pitchFamily="18" charset="0"/>
              </a:rPr>
              <a:t>Introducing a new optimization algorithm named African vulture’s optimization algorithm to optimally design a power system </a:t>
            </a:r>
            <a:r>
              <a:rPr lang="en-GB" altLang="en-US" sz="1800" dirty="0" smtClean="0">
                <a:latin typeface="Cambria" panose="02040503050406030204" pitchFamily="18" charset="0"/>
              </a:rPr>
              <a:t>stabilizer  in SMIB, WSCC and New England Power test systems.</a:t>
            </a:r>
            <a:endParaRPr lang="en-US" altLang="zh-CN" sz="1800" dirty="0">
              <a:latin typeface="Cambria" panose="020405030504060302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6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iccke.um.ac.ir/Areas/Panel/Hamayesh/3/Image/Baner/8d1f1ccc-f84d-4735-afd8-bd7d919ab7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25" y="1"/>
            <a:ext cx="5394121" cy="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564" y="921729"/>
            <a:ext cx="879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210" y="1537708"/>
            <a:ext cx="3989714" cy="27934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4409"/>
            <a:ext cx="5050210" cy="22090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4" y="1245619"/>
            <a:ext cx="4256213" cy="11956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6957" y="2457408"/>
            <a:ext cx="231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Single line diagram of SMIB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34112" y="4500253"/>
            <a:ext cx="231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Single line diagram of New England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12818" y="4607974"/>
            <a:ext cx="231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Single line diagram of WSCC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7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urrey template">
  <a:themeElements>
    <a:clrScheme name="Custom 5">
      <a:dk1>
        <a:srgbClr val="061E3A"/>
      </a:dk1>
      <a:lt1>
        <a:srgbClr val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E3E4E6"/>
      </a:accent5>
      <a:accent6>
        <a:srgbClr val="061E3A"/>
      </a:accent6>
      <a:hlink>
        <a:srgbClr val="1985D2"/>
      </a:hlink>
      <a:folHlink>
        <a:srgbClr val="F2F2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2103</Words>
  <Application>Microsoft Office PowerPoint</Application>
  <PresentationFormat>On-screen Show (16:9)</PresentationFormat>
  <Paragraphs>288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Cambria Math</vt:lpstr>
      <vt:lpstr>Merriweather</vt:lpstr>
      <vt:lpstr>Cambria</vt:lpstr>
      <vt:lpstr>IBM Plex Sans Light</vt:lpstr>
      <vt:lpstr>IBM Plex Sans</vt:lpstr>
      <vt:lpstr>Times New Roman</vt:lpstr>
      <vt:lpstr>Wingdings</vt:lpstr>
      <vt:lpstr>SimSun</vt:lpstr>
      <vt:lpstr>Surrey template</vt:lpstr>
      <vt:lpstr>PowerPoint Presentation</vt:lpstr>
      <vt:lpstr>Theophilus Ebuka Odoh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SOM!</dc:creator>
  <cp:lastModifiedBy>Microsoft account</cp:lastModifiedBy>
  <cp:revision>75</cp:revision>
  <dcterms:modified xsi:type="dcterms:W3CDTF">2023-10-08T09:14:26Z</dcterms:modified>
</cp:coreProperties>
</file>