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60" r:id="rId2"/>
    <p:sldId id="259" r:id="rId3"/>
    <p:sldId id="257" r:id="rId4"/>
    <p:sldId id="275" r:id="rId5"/>
    <p:sldId id="276" r:id="rId6"/>
    <p:sldId id="277" r:id="rId7"/>
    <p:sldId id="287" r:id="rId8"/>
    <p:sldId id="290" r:id="rId9"/>
    <p:sldId id="281" r:id="rId10"/>
    <p:sldId id="285" r:id="rId11"/>
    <p:sldId id="286" r:id="rId12"/>
    <p:sldId id="280" r:id="rId13"/>
    <p:sldId id="289" r:id="rId14"/>
    <p:sldId id="291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IBM Plex Sans" panose="020B0604020202020204" charset="0"/>
      <p:regular r:id="rId25"/>
      <p:bold r:id="rId26"/>
      <p:italic r:id="rId27"/>
      <p:boldItalic r:id="rId28"/>
    </p:embeddedFont>
    <p:embeddedFont>
      <p:font typeface="IBM Plex Sans Light" panose="020B0604020202020204" charset="0"/>
      <p:regular r:id="rId29"/>
      <p:bold r:id="rId30"/>
      <p:italic r:id="rId31"/>
      <p:boldItalic r:id="rId32"/>
    </p:embeddedFont>
    <p:embeddedFont>
      <p:font typeface="SimSun" panose="02010600030101010101" pitchFamily="2" charset="-122"/>
      <p:regular r:id="rId33"/>
    </p:embeddedFont>
    <p:embeddedFont>
      <p:font typeface="Cambria Math" panose="020405030504060302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BBDFF-6B9B-4462-9DDC-469176A503FA}">
  <a:tblStyle styleId="{412BBDFF-6B9B-4462-9DDC-469176A50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8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00774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2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7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3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1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2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46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26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0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67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7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1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Ref idx="1001">
        <a:schemeClr val="bg2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3" cy="3440047"/>
            <a:chOff x="-847116" y="591225"/>
            <a:chExt cx="10543643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405392"/>
              <a:ext cx="7944569" cy="2230428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751783" y="-200125"/>
            <a:ext cx="7510983" cy="1201989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882043" y="2687539"/>
            <a:ext cx="2523914" cy="2861599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7D75E1B-06F1-4655-A0AF-7A9D0EF418D7}"/>
              </a:ext>
            </a:extLst>
          </p:cNvPr>
          <p:cNvSpPr txBox="1"/>
          <p:nvPr/>
        </p:nvSpPr>
        <p:spPr>
          <a:xfrm>
            <a:off x="1929468" y="1872966"/>
            <a:ext cx="53689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13th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Computer and Knowledge Engineering </a:t>
            </a:r>
            <a:endParaRPr lang="en-US" sz="2000" b="0" i="0" u="none" strike="noStrike" baseline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ICCKE2023)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93251" y="921729"/>
            <a:ext cx="28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Contribution to knowledge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94" y="1291061"/>
            <a:ext cx="88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present study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recommends an optimization algorithm for power system optimization and damping </a:t>
            </a:r>
            <a:r>
              <a:rPr lang="en-US" sz="1800" smtClean="0">
                <a:latin typeface="Cambria" panose="02040503050406030204" pitchFamily="18" charset="0"/>
                <a:ea typeface="Cambria" panose="02040503050406030204" pitchFamily="18" charset="0"/>
              </a:rPr>
              <a:t>controller design.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1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8769" y="861294"/>
            <a:ext cx="131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230626"/>
            <a:ext cx="9144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study has presented a thorough survey of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AVOA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application in power system optimization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problems and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damping controller design. The study identified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22 articles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where AVOA has been used for power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 optimization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problems and damping controller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design, specifically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damping controller design AVOA was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in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[11] for wide-area damping controller design and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achieved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5% increase in damping rates for the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closed-loop system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AVOA was used in [37] for PSS design and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only Runge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Kutta optimizer (RUN) and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Gradient-based optimization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(GBO) outperformed the AVOA optimizer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2" y="921729"/>
            <a:ext cx="8887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Based on the survey, AVOA is recommended as a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good optimizer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power system optimization problems and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controller designs.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2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1" y="0"/>
            <a:ext cx="4500081" cy="7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016" y="705709"/>
            <a:ext cx="88871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[1] 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Ahmed, M. Khamies, G.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Magdy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S. Kamel, “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Designing Optimal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PD N − I T Controller for LFC of Two-area Power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Systems Using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African Vulture ’ s Optimization Algorithm,” 2021 22nd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Int. Middle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East Power Syst. Conf., pp. 430–437, 2021,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10.1109/MEPCON50283.2021.9686297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M. 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Soliman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H.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Hasanien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R. 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Turky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S.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Muyeen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Hybrid African vultures–grey wolf optimizer approach for electrical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extraction of solar panel models,” Energy Reports, vol. 8,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14888–14900, 2022.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Korashy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S. Kamel, F.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Jurado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Eslami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“Optimal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coordination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distance relays and non-standard characteristics for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directional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overcurrent relays using a modified African vultures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algorithm”, IET Generation, Transmission &amp;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vol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17 (11) pp. 2497-2522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10.1049/gtd2.12833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[4] 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Zhao, J.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X. Huang, T. Yu, and Q. Ding, “Optimal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Planning of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Distributed Generation Based on African Vultures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Optimization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,” 2022 IEEE 6th Conf. Energy Internet Energy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Syst.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Integr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., pp. 611–616, 2022,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10.1109/EI256261.2022.10116298.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S. M. A.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Altbawi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S. A. Khalid., A. S.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Mokhtar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., R. H.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Alsisi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., Z.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A.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Arfeen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., H.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Shareef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., and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Kausar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“Improve power quality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charging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station unit using African vulture optimization algorithm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,” Institute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Advanced Engineering and Science (IAES) vol. 12, no. 5,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2605–2614, 2023,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10.11591/eei.v12i5.5717.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7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1" y="0"/>
            <a:ext cx="4500081" cy="7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2" y="1077183"/>
            <a:ext cx="8887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[6] 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Swain, N. Sinha, and S.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Behera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“Stabilized frequency response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microgrid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using a two-degree-of-freedom controller with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African vultures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optimization algorithm,” ISA Trans., 2023,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10.1016/j.isatra.2023.05.009.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[7] 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E. C. Bento, “Design of a Resilient Wide-Area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Controller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African Vultures Optimization Algorithm,”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Proc. 2021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31st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Australas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Univ. Power Eng. Conf. AUPEC 2021,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2021,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10.1109/AUPEC52110.2021.9597758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[8] 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Sabo, T. E. Odoh, H. Shahinzadeh, Z.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Azimi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Moazzami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“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Implementing Optimization Techniques in PSS Design for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Multi-Machine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 Power Systems: A Comparative Study,”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Energies, vol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16, no. 5, p. 2465, 2023.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1058238" y="2581326"/>
            <a:ext cx="6201058" cy="4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en-US" sz="2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Survey of the AVOA Metaheuristic Algorithm </a:t>
            </a:r>
            <a:r>
              <a:rPr lang="en-US" sz="25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its </a:t>
            </a:r>
            <a:r>
              <a:rPr lang="en-US" sz="2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Suitability for Power System Optimization </a:t>
            </a:r>
            <a:r>
              <a:rPr lang="en-US" sz="25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Damping </a:t>
            </a:r>
            <a:r>
              <a:rPr lang="en-US" sz="2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Controller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721" y="1521951"/>
            <a:ext cx="5995575" cy="582300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Theophilus Ebuka Odoh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043" y="1160980"/>
            <a:ext cx="72741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OUTLINE OF THE PRESENTATION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Aim and 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Contribution to knowledge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838" y="796763"/>
            <a:ext cx="531173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Oscillation in the power system is a major problem to the stable operation of the power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controllers are applied to damp these oscillations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Design of damping controllers requires optimization techniques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68" y="1212352"/>
            <a:ext cx="1699918" cy="3331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2302" y="4603733"/>
            <a:ext cx="241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Choosing an optimization algorithm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6938" y="749757"/>
            <a:ext cx="22369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80890" y="14097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7" y="1154044"/>
            <a:ext cx="3414047" cy="34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908510"/>
            <a:ext cx="90104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Aim and Objectives</a:t>
            </a:r>
          </a:p>
          <a:p>
            <a:pPr algn="ctr"/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" sz="1800" dirty="0">
                <a:latin typeface="Cambria" panose="02040503050406030204" pitchFamily="18" charset="0"/>
              </a:rPr>
              <a:t>The aim of this research, was to </a:t>
            </a:r>
            <a:r>
              <a:rPr lang="en-GB" altLang="" sz="1800" dirty="0" smtClean="0">
                <a:latin typeface="Cambria" panose="02040503050406030204" pitchFamily="18" charset="0"/>
              </a:rPr>
              <a:t>survey the suitability of African </a:t>
            </a:r>
            <a:r>
              <a:rPr lang="en-GB" altLang="" sz="1800" dirty="0">
                <a:latin typeface="Cambria" panose="02040503050406030204" pitchFamily="18" charset="0"/>
              </a:rPr>
              <a:t>vulture optimization   algorithm (AVOA) </a:t>
            </a:r>
            <a:r>
              <a:rPr lang="en-GB" altLang="" sz="1800" dirty="0" smtClean="0">
                <a:latin typeface="Cambria" panose="02040503050406030204" pitchFamily="18" charset="0"/>
              </a:rPr>
              <a:t>for damping controller design in the </a:t>
            </a:r>
            <a:r>
              <a:rPr lang="en-GB" altLang="" sz="1800" dirty="0">
                <a:latin typeface="Cambria" panose="02040503050406030204" pitchFamily="18" charset="0"/>
              </a:rPr>
              <a:t>power system</a:t>
            </a:r>
            <a:r>
              <a:rPr lang="en-US" altLang="" sz="1800" dirty="0">
                <a:latin typeface="Cambria" panose="02040503050406030204" pitchFamily="18" charset="0"/>
              </a:rPr>
              <a:t>.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Cambria" panose="02040503050406030204" pitchFamily="18" charset="0"/>
                <a:ea typeface="SimSun" panose="02010600030101010101" pitchFamily="2" charset="-122"/>
              </a:rPr>
              <a:t>The research aim was achieved through the following objectives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 smtClean="0">
                <a:latin typeface="Cambria" panose="02040503050406030204" pitchFamily="18" charset="0"/>
                <a:ea typeface="SimSun" panose="02010600030101010101" pitchFamily="2" charset="-122"/>
              </a:rPr>
              <a:t>Reviewing areas where AVOA has been used for optimization problem in the power system</a:t>
            </a:r>
            <a:endParaRPr lang="en-US" altLang="zh-CN" sz="1800" dirty="0"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" sz="1800" dirty="0" smtClean="0">
                <a:latin typeface="Cambria" panose="02040503050406030204" pitchFamily="18" charset="0"/>
              </a:rPr>
              <a:t>Assessing the AVOA performance in the identified areas above</a:t>
            </a:r>
            <a:endParaRPr lang="en-US" altLang="" sz="1800" dirty="0">
              <a:latin typeface="Cambria" panose="02040503050406030204" pitchFamily="18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" sz="1800" dirty="0" smtClean="0">
                <a:latin typeface="Cambria" panose="02040503050406030204" pitchFamily="18" charset="0"/>
              </a:rPr>
              <a:t>Drawing a conclusion based on AVOA performance.</a:t>
            </a:r>
            <a:endParaRPr lang="en-US" altLang="zh-CN" sz="1800" dirty="0"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63" y="0"/>
            <a:ext cx="4523080" cy="77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96300" y="680421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062637"/>
                  </p:ext>
                </p:extLst>
              </p:nvPr>
            </p:nvGraphicFramePr>
            <p:xfrm>
              <a:off x="123289" y="1049753"/>
              <a:ext cx="8815226" cy="3518916"/>
            </p:xfrm>
            <a:graphic>
              <a:graphicData uri="http://schemas.openxmlformats.org/drawingml/2006/table">
                <a:tbl>
                  <a:tblPr firstRow="1" bandRow="1">
                    <a:tableStyleId>{412BBDFF-6B9B-4462-9DDC-469176A503FA}</a:tableStyleId>
                  </a:tblPr>
                  <a:tblGrid>
                    <a:gridCol w="2424700"/>
                    <a:gridCol w="3000054"/>
                    <a:gridCol w="33904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Title and Reference 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Work done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𝑃𝐷</m:t>
                                  </m:r>
                                </m:e>
                                <m:sup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controller design for load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frequency control in a two area power system [1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to obtain optimal parameters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adopting the ISE error criterion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performed better when compared to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symbiotic Organisms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search algorithm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Hybrid AVOA in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three diode solar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panel model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electrical parameter extraction [2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to extract optimal parameters of MSX-60 PV and KC200GT cells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achieved the lowest optimal fitness values for KC200GT model at 8.475e13 and MSX-60 model at 7.412e-12</a:t>
                          </a:r>
                          <a:endParaRPr lang="en-US" sz="1100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Modified AVOA in IEEE 30 bus &amp; 39 bus network for directional over current and distance relay optimal Coordination [3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Modified AVOA was used to increase the response time of the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directional over current and distance relay and the result compared to the normal AVOA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optimizer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achieved result when compared with the normal AVOA optimizer recorded a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30% improvement in the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rely’s response time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AVOA-based optimal Planning of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Distributed generation [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with a defined multi objective function to solve the power loss, voltage profile and investment cost problems in the IEEE 33 and 69 node distribution network systems.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results indicate that at the IEEE 33 node, there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was a power loss reduction of 57% and an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improvement in voltage profile (58%). 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at the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IEEE 69 node, there was a reduction of 64% in power loss and a 61% improvement in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voltage profile.</a:t>
                          </a:r>
                          <a:endParaRPr lang="en-US" sz="1100" dirty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062637"/>
                  </p:ext>
                </p:extLst>
              </p:nvPr>
            </p:nvGraphicFramePr>
            <p:xfrm>
              <a:off x="123289" y="1049753"/>
              <a:ext cx="8815226" cy="3518916"/>
            </p:xfrm>
            <a:graphic>
              <a:graphicData uri="http://schemas.openxmlformats.org/drawingml/2006/table">
                <a:tbl>
                  <a:tblPr firstRow="1" bandRow="1">
                    <a:tableStyleId>{412BBDFF-6B9B-4462-9DDC-469176A503FA}</a:tableStyleId>
                  </a:tblPr>
                  <a:tblGrid>
                    <a:gridCol w="2424700"/>
                    <a:gridCol w="3000054"/>
                    <a:gridCol w="33904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Title and Reference 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Work done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487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1" t="-61321" r="-263819" b="-39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1098" t="-61321" r="-113415" b="-39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performed better when compared to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symbiotic Organisms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search algorithm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Hybrid AVOA in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three diode solar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panel model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electrical parameter extraction [2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to extract optimal parameters of MSX-60 PV and KC200GT cells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achieved the lowest optimal fitness values for KC200GT model at 8.475e13 and MSX-60 model at 7.412e-12</a:t>
                          </a:r>
                          <a:endParaRPr lang="en-US" sz="1100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9296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Modified AVOA in IEEE 30 bus &amp; 39 bus network for directional over current and distance relay optimal Coordination [3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Modified AVOA was used to increase the response time of the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directional over current and distance relay and the result compared to the normal AVOA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optimizer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achieved result when compared with the normal AVOA optimizer recorded a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30% improvement in the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rely’s response time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9296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AVOA-based optimal Planning of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Distributed generation [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with a defined multi objective function to solve the power loss, voltage profile and investment cost problems in the IEEE 33 and 69 node distribution network systems.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results indicate that at the IEEE 33 node, there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was a power loss reduction of 57% and an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improvement in voltage profile (58%). 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at the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IEEE 69 node, there was a reduction of 64% in power loss and a 61% improvement in</a:t>
                          </a:r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voltage profile.</a:t>
                          </a:r>
                          <a:endParaRPr lang="en-US" sz="1100" dirty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63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96082"/>
                  </p:ext>
                </p:extLst>
              </p:nvPr>
            </p:nvGraphicFramePr>
            <p:xfrm>
              <a:off x="184936" y="1127211"/>
              <a:ext cx="8815226" cy="3487103"/>
            </p:xfrm>
            <a:graphic>
              <a:graphicData uri="http://schemas.openxmlformats.org/drawingml/2006/table">
                <a:tbl>
                  <a:tblPr firstRow="1" bandRow="1">
                    <a:tableStyleId>{412BBDFF-6B9B-4462-9DDC-469176A503FA}</a:tableStyleId>
                  </a:tblPr>
                  <a:tblGrid>
                    <a:gridCol w="2424700"/>
                    <a:gridCol w="3000054"/>
                    <a:gridCol w="33904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Title and Reference 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Work done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Improving power quality of charging station unit using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AVOA[5]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to tune the PID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TID parameters using ITAE and ISTE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criterion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Results showed that for AVOA, the discharging and charging parts of the AC and DC are within the IEEE recommended acceptable limit compared with the GA optimizer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Frequency stability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using the AVOA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2DOF PID controller in a micro grid [6]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2DOF controller gain parameters were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tuned using AVOA for virtual inertia damping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system and validated on the OPAL-RT simulator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AVOA-2DOF PID controller outperformed the HHO, SSA, WOA, and GWO algorithms</a:t>
                          </a:r>
                          <a:endParaRPr lang="en-US" sz="1100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in power system wide area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damping control [7]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AVOA optimizer was used to obtain the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optimal parameters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4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 IEEE 68bus system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AVOA wide-area damping controller achieved a 5% increase in damping rates for a closed loop system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and four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other metaheuristic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algorithms were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applied in PSS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design for multimachine power system [8]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Five metaheuristic algorithms were compared (RUN, GBO, AVOA, AEO, and GTO) in PSS design and oscillation control in a multimachine power system.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RUN and GBO performed better than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for the 3 operating conditions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considered.</a:t>
                          </a:r>
                          <a:endParaRPr lang="en-US" sz="1100" dirty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96082"/>
                  </p:ext>
                </p:extLst>
              </p:nvPr>
            </p:nvGraphicFramePr>
            <p:xfrm>
              <a:off x="184936" y="1127211"/>
              <a:ext cx="8815226" cy="3487103"/>
            </p:xfrm>
            <a:graphic>
              <a:graphicData uri="http://schemas.openxmlformats.org/drawingml/2006/table">
                <a:tbl>
                  <a:tblPr firstRow="1" bandRow="1">
                    <a:tableStyleId>{412BBDFF-6B9B-4462-9DDC-469176A503FA}</a:tableStyleId>
                  </a:tblPr>
                  <a:tblGrid>
                    <a:gridCol w="2424700"/>
                    <a:gridCol w="3000054"/>
                    <a:gridCol w="339047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Title and Reference 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Work done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Improving power quality of charging station unit using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AVOA[5]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was used to tune the PID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TID parameters using ITAE and ISTE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criterion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Results showed that for AVOA, the discharging and charging parts of the AC and DC are within the IEEE recommended acceptable limit compared with the GA optimizer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Frequency stability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using the AVOA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2DOF PID controller in a micro grid [6]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2DOF controller gain parameters were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tuned using AVOA for virtual inertia damping </a:t>
                          </a:r>
                        </a:p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system and validated on the OPAL-RT simulator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AVOA-2DOF PID controller outperformed the HHO, SSA, WOA, and GWO algorithms</a:t>
                          </a:r>
                          <a:endParaRPr lang="en-US" sz="1100" dirty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7693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in power system wide area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damping control [7]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1098" t="-247244" r="-113415" b="-1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AVOA wide-area damping controller achieved a 5% increase in damping rates for a closed loop system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and four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other metaheuristic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algorithms were </a:t>
                          </a:r>
                        </a:p>
                        <a:p>
                          <a:pPr algn="l"/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applied in PSS</a:t>
                          </a:r>
                          <a:r>
                            <a:rPr lang="en-US" sz="1200" baseline="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design for multimachine power system [8]</a:t>
                          </a:r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Five metaheuristic algorithms were compared (RUN, GBO, AVOA, AEO, and GTO) in PSS design and oscillation control in a multimachine power system.</a:t>
                          </a:r>
                          <a:endParaRPr lang="en-US" sz="11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RUN and GBO performed better than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AVOA optimizer for the 3 operating conditions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considered.</a:t>
                          </a:r>
                          <a:endParaRPr lang="en-US" sz="1100" dirty="0" smtClean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03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928" y="1029383"/>
            <a:ext cx="7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AVOA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52" y="1029383"/>
            <a:ext cx="3660007" cy="3456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49330" y="4486188"/>
            <a:ext cx="305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Flow chart of the AVOA Process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924" y="1398715"/>
            <a:ext cx="4819135" cy="345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AVOA is a meta-heuristic algorithm which mimics the </a:t>
            </a:r>
            <a:r>
              <a:rPr lang="en-US" sz="1500" dirty="0" smtClean="0">
                <a:latin typeface="Cambria" panose="02040503050406030204" pitchFamily="18" charset="0"/>
                <a:cs typeface="Cambria" panose="02040503050406030204" pitchFamily="18" charset="0"/>
              </a:rPr>
              <a:t>African </a:t>
            </a: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vultures behaviour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The AVOA also demonstrates exploration and exploitation ability in its algorithm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This research implements the AVOA in PSS damping controller </a:t>
            </a:r>
            <a:r>
              <a:rPr lang="en-US" sz="1500" dirty="0" smtClean="0">
                <a:latin typeface="Cambria" panose="02040503050406030204" pitchFamily="18" charset="0"/>
                <a:cs typeface="Cambria" panose="02040503050406030204" pitchFamily="18" charset="0"/>
              </a:rPr>
              <a:t>design</a:t>
            </a: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rrey template">
  <a:themeElements>
    <a:clrScheme name="Custom 5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E3E4E6"/>
      </a:accent5>
      <a:accent6>
        <a:srgbClr val="061E3A"/>
      </a:accent6>
      <a:hlink>
        <a:srgbClr val="1985D2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1269</Words>
  <Application>Microsoft Office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Cambria</vt:lpstr>
      <vt:lpstr>Merriweather</vt:lpstr>
      <vt:lpstr>IBM Plex Sans</vt:lpstr>
      <vt:lpstr>Times New Roman</vt:lpstr>
      <vt:lpstr>Wingdings</vt:lpstr>
      <vt:lpstr>IBM Plex Sans Light</vt:lpstr>
      <vt:lpstr>SimSun</vt:lpstr>
      <vt:lpstr>Arial</vt:lpstr>
      <vt:lpstr>Cambria Math</vt:lpstr>
      <vt:lpstr>Surrey template</vt:lpstr>
      <vt:lpstr>PowerPoint Presentation</vt:lpstr>
      <vt:lpstr>Theophilus Ebuka Odoh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SOM!</dc:creator>
  <cp:lastModifiedBy>Microsoft account</cp:lastModifiedBy>
  <cp:revision>91</cp:revision>
  <dcterms:modified xsi:type="dcterms:W3CDTF">2023-10-07T10:19:07Z</dcterms:modified>
</cp:coreProperties>
</file>